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97" autoAdjust="0"/>
  </p:normalViewPr>
  <p:slideViewPr>
    <p:cSldViewPr snapToGrid="0">
      <p:cViewPr>
        <p:scale>
          <a:sx n="75" d="100"/>
          <a:sy n="75" d="100"/>
        </p:scale>
        <p:origin x="9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030D1-2626-473E-A706-6C68C3B35FDC}" type="datetimeFigureOut">
              <a:rPr lang="es-ES" smtClean="0"/>
              <a:t>28/02/2024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362E6-2228-4FD9-8CDB-02FC2E8E8245}" type="slidenum">
              <a:rPr lang="es-ES" smtClean="0"/>
              <a:t>‹Nº›</a:t>
            </a:fld>
            <a:endParaRPr lang="es-ES"/>
          </a:p>
        </p:txBody>
      </p:sp>
    </p:spTree>
    <p:extLst>
      <p:ext uri="{BB962C8B-B14F-4D97-AF65-F5344CB8AC3E}">
        <p14:creationId xmlns:p14="http://schemas.microsoft.com/office/powerpoint/2010/main" val="1899709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ECECEC"/>
                </a:solidFill>
                <a:effectLst/>
                <a:latin typeface="Söhne"/>
              </a:rPr>
              <a:t>Welcome to my video presentation on the Practical Assessment for the Network Security module. My name is Laura García Perrín, I’m an exchange student at Queen’s University of Belfast with Student Number 40438881. Today, I will be diving into a comprehensive analysis of Network traffic to identify and mitigate potential threats, with a focus on the Mirai malware. Let’s start with the basics.</a:t>
            </a:r>
            <a:endParaRPr lang="es-ES" dirty="0"/>
          </a:p>
        </p:txBody>
      </p:sp>
      <p:sp>
        <p:nvSpPr>
          <p:cNvPr id="4" name="Marcador de número de diapositiva 3"/>
          <p:cNvSpPr>
            <a:spLocks noGrp="1"/>
          </p:cNvSpPr>
          <p:nvPr>
            <p:ph type="sldNum" sz="quarter" idx="5"/>
          </p:nvPr>
        </p:nvSpPr>
        <p:spPr/>
        <p:txBody>
          <a:bodyPr/>
          <a:lstStyle/>
          <a:p>
            <a:fld id="{350362E6-2228-4FD9-8CDB-02FC2E8E8245}" type="slidenum">
              <a:rPr lang="es-ES" smtClean="0"/>
              <a:t>1</a:t>
            </a:fld>
            <a:endParaRPr lang="es-ES"/>
          </a:p>
        </p:txBody>
      </p:sp>
    </p:spTree>
    <p:extLst>
      <p:ext uri="{BB962C8B-B14F-4D97-AF65-F5344CB8AC3E}">
        <p14:creationId xmlns:p14="http://schemas.microsoft.com/office/powerpoint/2010/main" val="142734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Before</a:t>
            </a:r>
            <a:r>
              <a:rPr lang="es-ES" dirty="0"/>
              <a:t> continue, </a:t>
            </a:r>
            <a:r>
              <a:rPr lang="es-ES" dirty="0" err="1"/>
              <a:t>just</a:t>
            </a:r>
            <a:r>
              <a:rPr lang="es-ES" dirty="0"/>
              <a:t> </a:t>
            </a:r>
            <a:r>
              <a:rPr lang="es-ES" dirty="0" err="1"/>
              <a:t>wanna</a:t>
            </a:r>
            <a:r>
              <a:rPr lang="es-ES" dirty="0"/>
              <a:t> </a:t>
            </a:r>
            <a:r>
              <a:rPr lang="es-ES" dirty="0" err="1"/>
              <a:t>mention</a:t>
            </a:r>
            <a:r>
              <a:rPr lang="es-ES" dirty="0"/>
              <a:t> </a:t>
            </a:r>
            <a:r>
              <a:rPr lang="es-ES" dirty="0" err="1"/>
              <a:t>that</a:t>
            </a:r>
            <a:r>
              <a:rPr lang="es-ES" dirty="0"/>
              <a:t> </a:t>
            </a:r>
            <a:r>
              <a:rPr lang="es-ES" dirty="0" err="1"/>
              <a:t>I’ve</a:t>
            </a:r>
            <a:r>
              <a:rPr lang="es-ES" dirty="0"/>
              <a:t> </a:t>
            </a:r>
            <a:r>
              <a:rPr lang="es-ES" dirty="0" err="1"/>
              <a:t>created</a:t>
            </a:r>
            <a:r>
              <a:rPr lang="es-ES" dirty="0"/>
              <a:t> a </a:t>
            </a:r>
            <a:r>
              <a:rPr lang="es-ES" dirty="0" err="1"/>
              <a:t>Github</a:t>
            </a:r>
            <a:r>
              <a:rPr lang="es-ES" dirty="0"/>
              <a:t> </a:t>
            </a:r>
            <a:r>
              <a:rPr lang="es-ES" dirty="0" err="1"/>
              <a:t>Repository</a:t>
            </a:r>
            <a:r>
              <a:rPr lang="es-ES" dirty="0"/>
              <a:t> in </a:t>
            </a:r>
            <a:r>
              <a:rPr lang="es-ES" dirty="0" err="1"/>
              <a:t>which</a:t>
            </a:r>
            <a:r>
              <a:rPr lang="es-ES" dirty="0"/>
              <a:t> </a:t>
            </a:r>
            <a:r>
              <a:rPr lang="es-ES" dirty="0" err="1"/>
              <a:t>you</a:t>
            </a:r>
            <a:r>
              <a:rPr lang="es-ES" dirty="0"/>
              <a:t> can </a:t>
            </a:r>
            <a:r>
              <a:rPr lang="es-ES" dirty="0" err="1"/>
              <a:t>see</a:t>
            </a:r>
            <a:r>
              <a:rPr lang="es-ES" dirty="0"/>
              <a:t> </a:t>
            </a:r>
            <a:r>
              <a:rPr lang="es-ES" dirty="0" err="1"/>
              <a:t>the</a:t>
            </a:r>
            <a:r>
              <a:rPr lang="es-ES" dirty="0"/>
              <a:t> </a:t>
            </a:r>
            <a:r>
              <a:rPr lang="es-ES" dirty="0" err="1"/>
              <a:t>steps</a:t>
            </a:r>
            <a:r>
              <a:rPr lang="es-ES" dirty="0"/>
              <a:t> </a:t>
            </a:r>
            <a:r>
              <a:rPr lang="es-ES" dirty="0" err="1"/>
              <a:t>that</a:t>
            </a:r>
            <a:r>
              <a:rPr lang="es-ES" dirty="0"/>
              <a:t> </a:t>
            </a:r>
            <a:r>
              <a:rPr lang="es-ES" dirty="0" err="1"/>
              <a:t>I’ve</a:t>
            </a:r>
            <a:r>
              <a:rPr lang="es-ES" dirty="0"/>
              <a:t> </a:t>
            </a:r>
            <a:r>
              <a:rPr lang="es-ES" dirty="0" err="1"/>
              <a:t>followed</a:t>
            </a:r>
            <a:r>
              <a:rPr lang="es-ES" dirty="0"/>
              <a:t> in </a:t>
            </a:r>
            <a:r>
              <a:rPr lang="es-ES" dirty="0" err="1"/>
              <a:t>order</a:t>
            </a:r>
            <a:r>
              <a:rPr lang="es-ES" dirty="0"/>
              <a:t> </a:t>
            </a:r>
            <a:r>
              <a:rPr lang="es-ES" dirty="0" err="1"/>
              <a:t>to</a:t>
            </a:r>
            <a:r>
              <a:rPr lang="es-ES" dirty="0"/>
              <a:t> complete </a:t>
            </a:r>
            <a:r>
              <a:rPr lang="es-ES" dirty="0" err="1"/>
              <a:t>all</a:t>
            </a:r>
            <a:r>
              <a:rPr lang="es-ES" dirty="0"/>
              <a:t> </a:t>
            </a:r>
            <a:r>
              <a:rPr lang="es-ES" dirty="0" err="1"/>
              <a:t>the</a:t>
            </a:r>
            <a:r>
              <a:rPr lang="es-ES" dirty="0"/>
              <a:t> </a:t>
            </a:r>
            <a:r>
              <a:rPr lang="es-ES" dirty="0" err="1"/>
              <a:t>tasks</a:t>
            </a:r>
            <a:r>
              <a:rPr lang="es-ES" dirty="0"/>
              <a:t> </a:t>
            </a:r>
            <a:r>
              <a:rPr lang="es-ES" dirty="0" err="1"/>
              <a:t>for</a:t>
            </a:r>
            <a:r>
              <a:rPr lang="es-ES" dirty="0"/>
              <a:t> </a:t>
            </a:r>
            <a:r>
              <a:rPr lang="es-ES" dirty="0" err="1"/>
              <a:t>the</a:t>
            </a:r>
            <a:r>
              <a:rPr lang="es-ES" dirty="0"/>
              <a:t> </a:t>
            </a:r>
            <a:r>
              <a:rPr lang="es-ES" dirty="0" err="1"/>
              <a:t>Practical</a:t>
            </a:r>
            <a:r>
              <a:rPr lang="es-ES" dirty="0"/>
              <a:t> </a:t>
            </a:r>
            <a:r>
              <a:rPr lang="es-ES" dirty="0" err="1"/>
              <a:t>Assesment</a:t>
            </a:r>
            <a:r>
              <a:rPr lang="es-ES" dirty="0"/>
              <a:t>. In </a:t>
            </a:r>
            <a:r>
              <a:rPr lang="es-ES" dirty="0" err="1"/>
              <a:t>there</a:t>
            </a:r>
            <a:r>
              <a:rPr lang="es-ES" dirty="0"/>
              <a:t>, </a:t>
            </a:r>
            <a:r>
              <a:rPr lang="es-ES" dirty="0" err="1"/>
              <a:t>you</a:t>
            </a:r>
            <a:r>
              <a:rPr lang="es-ES" dirty="0"/>
              <a:t> can </a:t>
            </a:r>
            <a:r>
              <a:rPr lang="es-ES" dirty="0" err="1"/>
              <a:t>visualize</a:t>
            </a:r>
            <a:r>
              <a:rPr lang="es-ES" dirty="0"/>
              <a:t> </a:t>
            </a:r>
            <a:r>
              <a:rPr lang="es-ES" dirty="0" err="1"/>
              <a:t>the</a:t>
            </a:r>
            <a:r>
              <a:rPr lang="es-ES" dirty="0"/>
              <a:t> </a:t>
            </a:r>
            <a:r>
              <a:rPr lang="es-ES" dirty="0" err="1"/>
              <a:t>code</a:t>
            </a:r>
            <a:r>
              <a:rPr lang="es-ES" dirty="0"/>
              <a:t> and line </a:t>
            </a:r>
            <a:r>
              <a:rPr lang="es-ES" dirty="0" err="1"/>
              <a:t>commands</a:t>
            </a:r>
            <a:r>
              <a:rPr lang="es-ES" dirty="0"/>
              <a:t> </a:t>
            </a:r>
            <a:r>
              <a:rPr lang="es-ES" dirty="0" err="1"/>
              <a:t>that</a:t>
            </a:r>
            <a:r>
              <a:rPr lang="es-ES" dirty="0"/>
              <a:t> I </a:t>
            </a:r>
            <a:r>
              <a:rPr lang="es-ES" dirty="0" err="1"/>
              <a:t>will</a:t>
            </a:r>
            <a:r>
              <a:rPr lang="es-ES" dirty="0"/>
              <a:t> be </a:t>
            </a:r>
            <a:r>
              <a:rPr lang="es-ES" dirty="0" err="1"/>
              <a:t>using</a:t>
            </a:r>
            <a:r>
              <a:rPr lang="es-ES" dirty="0"/>
              <a:t> </a:t>
            </a:r>
            <a:r>
              <a:rPr lang="es-ES" dirty="0" err="1"/>
              <a:t>during</a:t>
            </a:r>
            <a:r>
              <a:rPr lang="es-ES" dirty="0"/>
              <a:t> </a:t>
            </a:r>
            <a:r>
              <a:rPr lang="es-ES" dirty="0" err="1"/>
              <a:t>the</a:t>
            </a:r>
            <a:r>
              <a:rPr lang="es-ES" dirty="0"/>
              <a:t> video.</a:t>
            </a:r>
          </a:p>
        </p:txBody>
      </p:sp>
      <p:sp>
        <p:nvSpPr>
          <p:cNvPr id="4" name="Marcador de número de diapositiva 3"/>
          <p:cNvSpPr>
            <a:spLocks noGrp="1"/>
          </p:cNvSpPr>
          <p:nvPr>
            <p:ph type="sldNum" sz="quarter" idx="5"/>
          </p:nvPr>
        </p:nvSpPr>
        <p:spPr/>
        <p:txBody>
          <a:bodyPr/>
          <a:lstStyle/>
          <a:p>
            <a:fld id="{350362E6-2228-4FD9-8CDB-02FC2E8E8245}" type="slidenum">
              <a:rPr lang="es-ES" smtClean="0"/>
              <a:t>2</a:t>
            </a:fld>
            <a:endParaRPr lang="es-ES"/>
          </a:p>
        </p:txBody>
      </p:sp>
    </p:spTree>
    <p:extLst>
      <p:ext uri="{BB962C8B-B14F-4D97-AF65-F5344CB8AC3E}">
        <p14:creationId xmlns:p14="http://schemas.microsoft.com/office/powerpoint/2010/main" val="303586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ECECEC"/>
                </a:solidFill>
                <a:effectLst/>
                <a:latin typeface="Söhne"/>
              </a:rPr>
              <a:t>In our initial analysis, I examined the transport layer protocols within the network traffic. Here, it can be observed a dominant presence of TCP, accounting for a significant portion of the total bytes, indicating a lot of established sessions likely for web traffic, file transfers, and other reliable communications. UDP, while less prevalent, was used for services requiring fast delivery, like DNS or streaming. Intriguingly, a considerable amount of traffic was also tied to Telnet, an unencrypted protocol, making it a potential target for Mirai malware due to its exploitation of default or weak credentials. Moreover, HTTP and DNS traffic were observed, suggesting regular web activity and domain resolution operations, respectively.</a:t>
            </a:r>
          </a:p>
          <a:p>
            <a:endParaRPr lang="en-US" b="0" i="0" dirty="0">
              <a:solidFill>
                <a:srgbClr val="ECECEC"/>
              </a:solidFill>
              <a:effectLst/>
              <a:latin typeface="Söhne"/>
            </a:endParaRPr>
          </a:p>
          <a:p>
            <a:r>
              <a:rPr lang="en-US" b="0" i="0" dirty="0">
                <a:solidFill>
                  <a:srgbClr val="ECECEC"/>
                </a:solidFill>
                <a:effectLst/>
                <a:latin typeface="Söhne"/>
              </a:rPr>
              <a:t>Moving on, we identified all IP addresses involved in our packet capture. Notable addresses included Google's public DNS, AWS IP ranges, and a private IP address likely representing our host machine. These IPs gave us a clue on the network's external communications and potential points of interest for further investigation. For example, </a:t>
            </a:r>
          </a:p>
          <a:p>
            <a:endParaRPr lang="en-US" b="0" i="0" dirty="0">
              <a:solidFill>
                <a:srgbClr val="ECECEC"/>
              </a:solidFill>
              <a:effectLst/>
              <a:latin typeface="Söhne"/>
            </a:endParaRPr>
          </a:p>
          <a:p>
            <a:r>
              <a:rPr lang="en-US" b="0" i="0" dirty="0">
                <a:solidFill>
                  <a:srgbClr val="ECECEC"/>
                </a:solidFill>
                <a:effectLst/>
                <a:latin typeface="Söhne"/>
              </a:rPr>
              <a:t>* The connections to 8.8.8.8 indicate that the host is using Google’s DNS, which is common for both benign and malicious activities.</a:t>
            </a:r>
          </a:p>
          <a:p>
            <a:r>
              <a:rPr lang="en-US" b="0" i="0" dirty="0">
                <a:solidFill>
                  <a:srgbClr val="ECECEC"/>
                </a:solidFill>
                <a:effectLst/>
                <a:latin typeface="Söhne"/>
              </a:rPr>
              <a:t>* The AWS IPs (13.51.81.207 and 13.51.81.212) could be significant if they are not expected within the network's normal traffic; they might be related to C2 communication or there might be hosting a service that interacts with the malware.</a:t>
            </a:r>
          </a:p>
          <a:p>
            <a:r>
              <a:rPr lang="en-US" b="0" i="0" dirty="0">
                <a:solidFill>
                  <a:srgbClr val="ECECEC"/>
                </a:solidFill>
                <a:effectLst/>
                <a:latin typeface="Söhne"/>
              </a:rPr>
              <a:t>* The absence of additional context about the addresses 65.222.202.53 and 109.184.144.30 makes it difficult to draw definitive conclusions, but their interactions with the host may warrant further investigation, especially if the traffic volume is anomalous or if there are connections on unusual ports.</a:t>
            </a:r>
            <a:endParaRPr lang="es-ES" dirty="0"/>
          </a:p>
        </p:txBody>
      </p:sp>
      <p:sp>
        <p:nvSpPr>
          <p:cNvPr id="4" name="Marcador de número de diapositiva 3"/>
          <p:cNvSpPr>
            <a:spLocks noGrp="1"/>
          </p:cNvSpPr>
          <p:nvPr>
            <p:ph type="sldNum" sz="quarter" idx="5"/>
          </p:nvPr>
        </p:nvSpPr>
        <p:spPr/>
        <p:txBody>
          <a:bodyPr/>
          <a:lstStyle/>
          <a:p>
            <a:fld id="{350362E6-2228-4FD9-8CDB-02FC2E8E8245}" type="slidenum">
              <a:rPr lang="es-ES" smtClean="0"/>
              <a:t>3</a:t>
            </a:fld>
            <a:endParaRPr lang="es-ES"/>
          </a:p>
        </p:txBody>
      </p:sp>
    </p:spTree>
    <p:extLst>
      <p:ext uri="{BB962C8B-B14F-4D97-AF65-F5344CB8AC3E}">
        <p14:creationId xmlns:p14="http://schemas.microsoft.com/office/powerpoint/2010/main" val="301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E6EDF3"/>
                </a:solidFill>
                <a:effectLst/>
                <a:latin typeface="-apple-system"/>
              </a:rPr>
              <a:t>In this section, we have to identify a diverse range of features from the capture that provide clear evidence of network activity and network Indicators of Compromise (IOC) associated with Mirai network activity. Concretely, we will follow this pipeline and we’ll be using Wireshark in every step.</a:t>
            </a:r>
          </a:p>
        </p:txBody>
      </p:sp>
      <p:sp>
        <p:nvSpPr>
          <p:cNvPr id="4" name="Marcador de número de diapositiva 3"/>
          <p:cNvSpPr>
            <a:spLocks noGrp="1"/>
          </p:cNvSpPr>
          <p:nvPr>
            <p:ph type="sldNum" sz="quarter" idx="5"/>
          </p:nvPr>
        </p:nvSpPr>
        <p:spPr/>
        <p:txBody>
          <a:bodyPr/>
          <a:lstStyle/>
          <a:p>
            <a:fld id="{350362E6-2228-4FD9-8CDB-02FC2E8E8245}" type="slidenum">
              <a:rPr lang="es-ES" smtClean="0"/>
              <a:t>4</a:t>
            </a:fld>
            <a:endParaRPr lang="es-ES"/>
          </a:p>
        </p:txBody>
      </p:sp>
    </p:spTree>
    <p:extLst>
      <p:ext uri="{BB962C8B-B14F-4D97-AF65-F5344CB8AC3E}">
        <p14:creationId xmlns:p14="http://schemas.microsoft.com/office/powerpoint/2010/main" val="356569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effectLst/>
                <a:latin typeface="Arial" panose="020B0604020202020204" pitchFamily="34" charset="0"/>
              </a:rPr>
              <a:t>For Part 3 we are required to use the two VMs that were used for Labs 2 and 3. Now, </a:t>
            </a:r>
            <a:r>
              <a:rPr lang="en-US" b="0" i="0" dirty="0">
                <a:solidFill>
                  <a:srgbClr val="E6EDF3"/>
                </a:solidFill>
                <a:effectLst/>
                <a:latin typeface="-apple-system"/>
              </a:rPr>
              <a:t>based on the detailed analysis from Part 2, we can identify several Indicators of Compromise (IOCs) and propose network security measures to detect and protect against activities similar to those observed, specifically in relation to Mirai malware and potential SYN flood attacks. The IOCs derived from Part 2 include: &lt;read table&gt;. Considering all this information and requirements, the </a:t>
            </a:r>
            <a:r>
              <a:rPr lang="en-US" b="0" i="0" dirty="0" err="1">
                <a:solidFill>
                  <a:srgbClr val="E6EDF3"/>
                </a:solidFill>
                <a:effectLst/>
                <a:latin typeface="-apple-system"/>
              </a:rPr>
              <a:t>proporsed</a:t>
            </a:r>
            <a:r>
              <a:rPr lang="en-US" b="0" i="0" dirty="0">
                <a:solidFill>
                  <a:srgbClr val="E6EDF3"/>
                </a:solidFill>
                <a:effectLst/>
                <a:latin typeface="-apple-system"/>
              </a:rPr>
              <a:t> Network Security Measures are implementing Firewall Instructions and Snort Rules. With the firewall instructions we can accept, limit or deny access to our machine, and with the snort rules we can get alarms from certain patterns we may want to notice about.</a:t>
            </a:r>
            <a:endParaRPr lang="es-ES" dirty="0"/>
          </a:p>
        </p:txBody>
      </p:sp>
      <p:sp>
        <p:nvSpPr>
          <p:cNvPr id="4" name="Marcador de número de diapositiva 3"/>
          <p:cNvSpPr>
            <a:spLocks noGrp="1"/>
          </p:cNvSpPr>
          <p:nvPr>
            <p:ph type="sldNum" sz="quarter" idx="5"/>
          </p:nvPr>
        </p:nvSpPr>
        <p:spPr/>
        <p:txBody>
          <a:bodyPr/>
          <a:lstStyle/>
          <a:p>
            <a:fld id="{350362E6-2228-4FD9-8CDB-02FC2E8E8245}" type="slidenum">
              <a:rPr lang="es-ES" smtClean="0"/>
              <a:t>5</a:t>
            </a:fld>
            <a:endParaRPr lang="es-ES"/>
          </a:p>
        </p:txBody>
      </p:sp>
    </p:spTree>
    <p:extLst>
      <p:ext uri="{BB962C8B-B14F-4D97-AF65-F5344CB8AC3E}">
        <p14:creationId xmlns:p14="http://schemas.microsoft.com/office/powerpoint/2010/main" val="4026873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0" i="0" dirty="0">
                <a:solidFill>
                  <a:srgbClr val="ECECEC"/>
                </a:solidFill>
                <a:effectLst/>
                <a:latin typeface="Söhne"/>
              </a:rPr>
              <a:t>Rule-based security, particularly through custom Snort rules, is deployed to detect and alert on Mirai-related network activities such as SYN flood attacks and HTTP GET requests for malware payloads. This approach enables network administrators to proactively identify and mitigate attacks, maintaining network availability by preventing service disruptions and blocking attempted malware infections. Additionally, implementing Snort rules helps in detecting various malicious activities, including:</a:t>
            </a:r>
          </a:p>
          <a:p>
            <a:pPr algn="l"/>
            <a:endParaRPr lang="en-US" b="0" i="0" dirty="0">
              <a:solidFill>
                <a:srgbClr val="ECECEC"/>
              </a:solidFill>
              <a:effectLst/>
              <a:latin typeface="Söhne"/>
            </a:endParaRPr>
          </a:p>
          <a:p>
            <a:pPr algn="l">
              <a:buFont typeface="Arial" panose="020B0604020202020204" pitchFamily="34" charset="0"/>
              <a:buChar char="•"/>
            </a:pPr>
            <a:r>
              <a:rPr lang="en-US" b="1" i="0" dirty="0">
                <a:solidFill>
                  <a:srgbClr val="ECECEC"/>
                </a:solidFill>
                <a:effectLst/>
                <a:latin typeface="Söhne"/>
              </a:rPr>
              <a:t>Shellcode Execution</a:t>
            </a:r>
            <a:r>
              <a:rPr lang="en-US" b="0" i="0" dirty="0">
                <a:solidFill>
                  <a:srgbClr val="ECECEC"/>
                </a:solidFill>
                <a:effectLst/>
                <a:latin typeface="Söhne"/>
              </a:rPr>
              <a:t>: Identifies potential security breaches by detecting the execution of shellcode, a common technique used by malware to exploit system vulnerabilities.</a:t>
            </a:r>
          </a:p>
          <a:p>
            <a:pPr algn="l">
              <a:buFont typeface="Arial" panose="020B0604020202020204" pitchFamily="34" charset="0"/>
              <a:buChar char="•"/>
            </a:pPr>
            <a:r>
              <a:rPr lang="en-US" b="1" i="0" dirty="0">
                <a:solidFill>
                  <a:srgbClr val="ECECEC"/>
                </a:solidFill>
                <a:effectLst/>
                <a:latin typeface="Söhne"/>
              </a:rPr>
              <a:t>Suspicious User-Agent Strings</a:t>
            </a:r>
            <a:r>
              <a:rPr lang="en-US" b="0" i="0" dirty="0">
                <a:solidFill>
                  <a:srgbClr val="ECECEC"/>
                </a:solidFill>
                <a:effectLst/>
                <a:latin typeface="Söhne"/>
              </a:rPr>
              <a:t>: Alerts on unusual User-Agent strings, which may indicate compromised devices communicating with command and control servers.</a:t>
            </a:r>
          </a:p>
          <a:p>
            <a:pPr algn="l">
              <a:buFont typeface="Arial" panose="020B0604020202020204" pitchFamily="34" charset="0"/>
              <a:buChar char="•"/>
            </a:pPr>
            <a:r>
              <a:rPr lang="en-US" b="1" i="0" dirty="0">
                <a:solidFill>
                  <a:srgbClr val="ECECEC"/>
                </a:solidFill>
                <a:effectLst/>
                <a:latin typeface="Söhne"/>
              </a:rPr>
              <a:t>DNS Tunneling</a:t>
            </a:r>
            <a:r>
              <a:rPr lang="en-US" b="0" i="0" dirty="0">
                <a:solidFill>
                  <a:srgbClr val="ECECEC"/>
                </a:solidFill>
                <a:effectLst/>
                <a:latin typeface="Söhne"/>
              </a:rPr>
              <a:t>: Flags attempts to covertly exfiltrate data or bypass security controls through DNS tunneling, suggesting potential compromises.</a:t>
            </a:r>
          </a:p>
          <a:p>
            <a:pPr algn="l">
              <a:buFont typeface="Arial" panose="020B0604020202020204" pitchFamily="34" charset="0"/>
              <a:buChar char="•"/>
            </a:pPr>
            <a:r>
              <a:rPr lang="en-US" b="1" i="0" dirty="0">
                <a:solidFill>
                  <a:srgbClr val="ECECEC"/>
                </a:solidFill>
                <a:effectLst/>
                <a:latin typeface="Söhne"/>
              </a:rPr>
              <a:t>Large File Transfers</a:t>
            </a:r>
            <a:r>
              <a:rPr lang="en-US" b="0" i="0" dirty="0">
                <a:solidFill>
                  <a:srgbClr val="ECECEC"/>
                </a:solidFill>
                <a:effectLst/>
                <a:latin typeface="Söhne"/>
              </a:rPr>
              <a:t>: Monitors for large file transfers, which could signify malware payload deployment or data exfiltration efforts.</a:t>
            </a:r>
          </a:p>
          <a:p>
            <a:pPr algn="l">
              <a:buFont typeface="Arial" panose="020B0604020202020204" pitchFamily="34" charset="0"/>
              <a:buChar char="•"/>
            </a:pPr>
            <a:r>
              <a:rPr lang="en-US" b="1" i="0" dirty="0">
                <a:solidFill>
                  <a:srgbClr val="ECECEC"/>
                </a:solidFill>
                <a:effectLst/>
                <a:latin typeface="Söhne"/>
              </a:rPr>
              <a:t>SSH Brute Force Attempts</a:t>
            </a:r>
            <a:r>
              <a:rPr lang="en-US" b="0" i="0" dirty="0">
                <a:solidFill>
                  <a:srgbClr val="ECECEC"/>
                </a:solidFill>
                <a:effectLst/>
                <a:latin typeface="Söhne"/>
              </a:rPr>
              <a:t>: Detects and blocks brute force attacks against SSH services, a method often used by malware to gain unauthorized system access.</a:t>
            </a:r>
          </a:p>
          <a:p>
            <a:endParaRPr lang="es-ES" dirty="0"/>
          </a:p>
        </p:txBody>
      </p:sp>
      <p:sp>
        <p:nvSpPr>
          <p:cNvPr id="4" name="Marcador de número de diapositiva 3"/>
          <p:cNvSpPr>
            <a:spLocks noGrp="1"/>
          </p:cNvSpPr>
          <p:nvPr>
            <p:ph type="sldNum" sz="quarter" idx="5"/>
          </p:nvPr>
        </p:nvSpPr>
        <p:spPr/>
        <p:txBody>
          <a:bodyPr/>
          <a:lstStyle/>
          <a:p>
            <a:fld id="{350362E6-2228-4FD9-8CDB-02FC2E8E8245}" type="slidenum">
              <a:rPr lang="es-ES" smtClean="0"/>
              <a:t>6</a:t>
            </a:fld>
            <a:endParaRPr lang="es-ES"/>
          </a:p>
        </p:txBody>
      </p:sp>
    </p:spTree>
    <p:extLst>
      <p:ext uri="{BB962C8B-B14F-4D97-AF65-F5344CB8AC3E}">
        <p14:creationId xmlns:p14="http://schemas.microsoft.com/office/powerpoint/2010/main" val="33554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E6EDF3"/>
                </a:solidFill>
                <a:effectLst/>
                <a:latin typeface="-apple-system"/>
              </a:rPr>
              <a:t>Implement firewall rules to block incoming and outgoing traffic on Telnet port (</a:t>
            </a:r>
            <a:r>
              <a:rPr lang="en-US" dirty="0"/>
              <a:t>23</a:t>
            </a:r>
            <a:r>
              <a:rPr lang="en-US" b="0" i="0" dirty="0">
                <a:solidFill>
                  <a:srgbClr val="E6EDF3"/>
                </a:solidFill>
                <a:effectLst/>
                <a:latin typeface="-apple-system"/>
              </a:rPr>
              <a:t>) and restrict access to known malicious domains associated with Mirai.</a:t>
            </a:r>
            <a:endParaRPr lang="es-ES" dirty="0"/>
          </a:p>
        </p:txBody>
      </p:sp>
      <p:sp>
        <p:nvSpPr>
          <p:cNvPr id="4" name="Marcador de número de diapositiva 3"/>
          <p:cNvSpPr>
            <a:spLocks noGrp="1"/>
          </p:cNvSpPr>
          <p:nvPr>
            <p:ph type="sldNum" sz="quarter" idx="5"/>
          </p:nvPr>
        </p:nvSpPr>
        <p:spPr/>
        <p:txBody>
          <a:bodyPr/>
          <a:lstStyle/>
          <a:p>
            <a:fld id="{350362E6-2228-4FD9-8CDB-02FC2E8E8245}" type="slidenum">
              <a:rPr lang="es-ES" smtClean="0"/>
              <a:t>7</a:t>
            </a:fld>
            <a:endParaRPr lang="es-ES"/>
          </a:p>
        </p:txBody>
      </p:sp>
    </p:spTree>
    <p:extLst>
      <p:ext uri="{BB962C8B-B14F-4D97-AF65-F5344CB8AC3E}">
        <p14:creationId xmlns:p14="http://schemas.microsoft.com/office/powerpoint/2010/main" val="278796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9AEAC-923A-DB2B-8FBF-EE74CCAA36E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961524A-FAA4-1CEC-184F-C3A05495927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D653A89-8ADA-31A2-339E-67B914522F3C}"/>
              </a:ext>
            </a:extLst>
          </p:cNvPr>
          <p:cNvSpPr>
            <a:spLocks noGrp="1"/>
          </p:cNvSpPr>
          <p:nvPr>
            <p:ph type="body" idx="1"/>
          </p:nvPr>
        </p:nvSpPr>
        <p:spPr/>
        <p:txBody>
          <a:bodyPr/>
          <a:lstStyle/>
          <a:p>
            <a:r>
              <a:rPr lang="en-US" b="0" i="0" dirty="0">
                <a:solidFill>
                  <a:srgbClr val="ECECEC"/>
                </a:solidFill>
                <a:effectLst/>
                <a:latin typeface="Söhne"/>
              </a:rPr>
              <a:t>In conclusion, our network traffic analysis has unveiled significant evidence of potentially malicious activities, indicative of Mirai malware. Through our advanced analysis and implementation of targeted security measures, we've demonstrated effective strategies to mitigate these threats. It’s imperative that we stay vigilant, continuously monitor network activities, and update our security measures to combat the ever-evolving landscape of cyber threats. Thank you for watching</a:t>
            </a:r>
            <a:endParaRPr lang="es-ES" dirty="0"/>
          </a:p>
        </p:txBody>
      </p:sp>
      <p:sp>
        <p:nvSpPr>
          <p:cNvPr id="4" name="Marcador de número de diapositiva 3">
            <a:extLst>
              <a:ext uri="{FF2B5EF4-FFF2-40B4-BE49-F238E27FC236}">
                <a16:creationId xmlns:a16="http://schemas.microsoft.com/office/drawing/2014/main" id="{D57BCE5A-E4F4-C04A-783B-524BFBBCCCD6}"/>
              </a:ext>
            </a:extLst>
          </p:cNvPr>
          <p:cNvSpPr>
            <a:spLocks noGrp="1"/>
          </p:cNvSpPr>
          <p:nvPr>
            <p:ph type="sldNum" sz="quarter" idx="5"/>
          </p:nvPr>
        </p:nvSpPr>
        <p:spPr/>
        <p:txBody>
          <a:bodyPr/>
          <a:lstStyle/>
          <a:p>
            <a:fld id="{350362E6-2228-4FD9-8CDB-02FC2E8E8245}" type="slidenum">
              <a:rPr lang="es-ES" smtClean="0"/>
              <a:t>8</a:t>
            </a:fld>
            <a:endParaRPr lang="es-ES"/>
          </a:p>
        </p:txBody>
      </p:sp>
    </p:spTree>
    <p:extLst>
      <p:ext uri="{BB962C8B-B14F-4D97-AF65-F5344CB8AC3E}">
        <p14:creationId xmlns:p14="http://schemas.microsoft.com/office/powerpoint/2010/main" val="1404224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2/28/2024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2" descr="Queen's University Belfast - British Irish Chamber">
            <a:extLst>
              <a:ext uri="{FF2B5EF4-FFF2-40B4-BE49-F238E27FC236}">
                <a16:creationId xmlns:a16="http://schemas.microsoft.com/office/drawing/2014/main" id="{A0581AA5-2695-2797-715B-5B54461A23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58930" y="329286"/>
            <a:ext cx="2453950" cy="88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29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2/28/2024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40185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2/28/2024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82820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2/28/2024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dirty="0"/>
          </a:p>
        </p:txBody>
      </p:sp>
      <p:pic>
        <p:nvPicPr>
          <p:cNvPr id="7170" name="Picture 2" descr="Queen's University Belfast - British Irish Chamber">
            <a:extLst>
              <a:ext uri="{FF2B5EF4-FFF2-40B4-BE49-F238E27FC236}">
                <a16:creationId xmlns:a16="http://schemas.microsoft.com/office/drawing/2014/main" id="{0A5E3196-75D2-5F5E-52A0-B19DB84FA93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02192" y="746187"/>
            <a:ext cx="2174240" cy="78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21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2/28/2024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054841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2/28/2024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9810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2/28/2024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88352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2/28/2024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pic>
        <p:nvPicPr>
          <p:cNvPr id="6" name="Picture 2" descr="Queen's University Belfast - British Irish Chamber">
            <a:extLst>
              <a:ext uri="{FF2B5EF4-FFF2-40B4-BE49-F238E27FC236}">
                <a16:creationId xmlns:a16="http://schemas.microsoft.com/office/drawing/2014/main" id="{CB534186-A013-6E46-941B-2D5EDB51D9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28966" y="574886"/>
            <a:ext cx="2453950" cy="88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01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2/28/2024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44644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2/28/2024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51537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2/28/2024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75174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2/28/2024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102189231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6380DF-E275-2B5D-EAEB-1B4CDC166A84}"/>
              </a:ext>
            </a:extLst>
          </p:cNvPr>
          <p:cNvSpPr>
            <a:spLocks noGrp="1"/>
          </p:cNvSpPr>
          <p:nvPr>
            <p:ph type="ctrTitle"/>
          </p:nvPr>
        </p:nvSpPr>
        <p:spPr>
          <a:xfrm>
            <a:off x="477981" y="1122363"/>
            <a:ext cx="4023360" cy="3204134"/>
          </a:xfrm>
        </p:spPr>
        <p:txBody>
          <a:bodyPr anchor="b">
            <a:normAutofit/>
          </a:bodyPr>
          <a:lstStyle/>
          <a:p>
            <a:r>
              <a:rPr lang="es-ES" sz="4800"/>
              <a:t>Practical Assesment for Network Security</a:t>
            </a:r>
          </a:p>
        </p:txBody>
      </p:sp>
      <p:sp>
        <p:nvSpPr>
          <p:cNvPr id="3" name="Subtítulo 2">
            <a:extLst>
              <a:ext uri="{FF2B5EF4-FFF2-40B4-BE49-F238E27FC236}">
                <a16:creationId xmlns:a16="http://schemas.microsoft.com/office/drawing/2014/main" id="{BD9D168A-FBF5-CFBA-4F2F-E769A1173FE8}"/>
              </a:ext>
            </a:extLst>
          </p:cNvPr>
          <p:cNvSpPr>
            <a:spLocks noGrp="1"/>
          </p:cNvSpPr>
          <p:nvPr>
            <p:ph type="subTitle" idx="1"/>
          </p:nvPr>
        </p:nvSpPr>
        <p:spPr>
          <a:xfrm>
            <a:off x="477980" y="4872922"/>
            <a:ext cx="4023359" cy="1208141"/>
          </a:xfrm>
        </p:spPr>
        <p:txBody>
          <a:bodyPr>
            <a:normAutofit/>
          </a:bodyPr>
          <a:lstStyle/>
          <a:p>
            <a:r>
              <a:rPr lang="es-ES" sz="2000"/>
              <a:t>By Laura García Perrín</a:t>
            </a:r>
          </a:p>
        </p:txBody>
      </p:sp>
      <p:sp>
        <p:nvSpPr>
          <p:cNvPr id="11"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Queen's University Belfast - British Irish Chamber">
            <a:extLst>
              <a:ext uri="{FF2B5EF4-FFF2-40B4-BE49-F238E27FC236}">
                <a16:creationId xmlns:a16="http://schemas.microsoft.com/office/drawing/2014/main" id="{5F11D4B4-6955-1CF4-E654-99076F75E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094" y="1625428"/>
            <a:ext cx="2453950" cy="8854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9CC8349F-9EA7-0020-CE00-9953FA20C1BF}"/>
              </a:ext>
            </a:extLst>
          </p:cNvPr>
          <p:cNvGraphicFramePr>
            <a:graphicFrameLocks noGrp="1"/>
          </p:cNvGraphicFramePr>
          <p:nvPr>
            <p:extLst>
              <p:ext uri="{D42A27DB-BD31-4B8C-83A1-F6EECF244321}">
                <p14:modId xmlns:p14="http://schemas.microsoft.com/office/powerpoint/2010/main" val="3350150907"/>
              </p:ext>
            </p:extLst>
          </p:nvPr>
        </p:nvGraphicFramePr>
        <p:xfrm>
          <a:off x="5694094" y="2697480"/>
          <a:ext cx="5917164" cy="1463040"/>
        </p:xfrm>
        <a:graphic>
          <a:graphicData uri="http://schemas.openxmlformats.org/drawingml/2006/table">
            <a:tbl>
              <a:tblPr/>
              <a:tblGrid>
                <a:gridCol w="2274249">
                  <a:extLst>
                    <a:ext uri="{9D8B030D-6E8A-4147-A177-3AD203B41FA5}">
                      <a16:colId xmlns:a16="http://schemas.microsoft.com/office/drawing/2014/main" val="2199780707"/>
                    </a:ext>
                  </a:extLst>
                </a:gridCol>
                <a:gridCol w="3642915">
                  <a:extLst>
                    <a:ext uri="{9D8B030D-6E8A-4147-A177-3AD203B41FA5}">
                      <a16:colId xmlns:a16="http://schemas.microsoft.com/office/drawing/2014/main" val="1398323942"/>
                    </a:ext>
                  </a:extLst>
                </a:gridCol>
              </a:tblGrid>
              <a:tr h="330686">
                <a:tc>
                  <a:txBody>
                    <a:bodyPr/>
                    <a:lstStyle/>
                    <a:p>
                      <a:r>
                        <a:rPr lang="es-ES" b="1" dirty="0" err="1">
                          <a:effectLst/>
                        </a:rPr>
                        <a:t>University</a:t>
                      </a:r>
                      <a:endParaRPr lang="es-ES" dirty="0">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ES" dirty="0" err="1">
                          <a:effectLst/>
                        </a:rPr>
                        <a:t>Queen's</a:t>
                      </a:r>
                      <a:r>
                        <a:rPr lang="es-ES" dirty="0">
                          <a:effectLst/>
                        </a:rPr>
                        <a:t> </a:t>
                      </a:r>
                      <a:r>
                        <a:rPr lang="es-ES" dirty="0" err="1">
                          <a:effectLst/>
                        </a:rPr>
                        <a:t>University</a:t>
                      </a:r>
                      <a:r>
                        <a:rPr lang="es-ES" dirty="0">
                          <a:effectLst/>
                        </a:rPr>
                        <a:t> </a:t>
                      </a:r>
                      <a:r>
                        <a:rPr lang="es-ES" dirty="0" err="1">
                          <a:effectLst/>
                        </a:rPr>
                        <a:t>of</a:t>
                      </a:r>
                      <a:r>
                        <a:rPr lang="es-ES" dirty="0">
                          <a:effectLst/>
                        </a:rPr>
                        <a:t> Belfast</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1135047"/>
                  </a:ext>
                </a:extLst>
              </a:tr>
              <a:tr h="330686">
                <a:tc>
                  <a:txBody>
                    <a:bodyPr/>
                    <a:lstStyle/>
                    <a:p>
                      <a:r>
                        <a:rPr lang="es-ES" b="1">
                          <a:effectLst/>
                        </a:rPr>
                        <a:t>Module</a:t>
                      </a:r>
                      <a:endParaRPr lang="es-ES">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ES" dirty="0">
                          <a:effectLst/>
                        </a:rPr>
                        <a:t>Network Security (CSC3064)</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66626909"/>
                  </a:ext>
                </a:extLst>
              </a:tr>
              <a:tr h="330686">
                <a:tc>
                  <a:txBody>
                    <a:bodyPr/>
                    <a:lstStyle/>
                    <a:p>
                      <a:r>
                        <a:rPr lang="es-ES" b="1">
                          <a:effectLst/>
                        </a:rPr>
                        <a:t>Teacher</a:t>
                      </a:r>
                      <a:endParaRPr lang="es-ES">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ES">
                          <a:effectLst/>
                        </a:rPr>
                        <a:t>Dr Kieran McLaughlin</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18411126"/>
                  </a:ext>
                </a:extLst>
              </a:tr>
              <a:tr h="330686">
                <a:tc>
                  <a:txBody>
                    <a:bodyPr/>
                    <a:lstStyle/>
                    <a:p>
                      <a:r>
                        <a:rPr lang="es-ES" b="1" dirty="0" err="1">
                          <a:effectLst/>
                        </a:rPr>
                        <a:t>Student</a:t>
                      </a:r>
                      <a:r>
                        <a:rPr lang="es-ES" b="1" dirty="0">
                          <a:effectLst/>
                        </a:rPr>
                        <a:t> </a:t>
                      </a:r>
                      <a:r>
                        <a:rPr lang="es-ES" b="1" dirty="0" err="1">
                          <a:effectLst/>
                        </a:rPr>
                        <a:t>Number</a:t>
                      </a:r>
                      <a:endParaRPr lang="es-ES" dirty="0">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ES" dirty="0">
                          <a:effectLst/>
                        </a:rPr>
                        <a:t>40438881</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38565172"/>
                  </a:ext>
                </a:extLst>
              </a:tr>
            </a:tbl>
          </a:graphicData>
        </a:graphic>
      </p:graphicFrame>
    </p:spTree>
    <p:extLst>
      <p:ext uri="{BB962C8B-B14F-4D97-AF65-F5344CB8AC3E}">
        <p14:creationId xmlns:p14="http://schemas.microsoft.com/office/powerpoint/2010/main" val="118192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5AC88-02E5-530E-F81A-8B194A339F5D}"/>
              </a:ext>
            </a:extLst>
          </p:cNvPr>
          <p:cNvSpPr>
            <a:spLocks noGrp="1"/>
          </p:cNvSpPr>
          <p:nvPr>
            <p:ph type="title"/>
          </p:nvPr>
        </p:nvSpPr>
        <p:spPr/>
        <p:txBody>
          <a:bodyPr/>
          <a:lstStyle/>
          <a:p>
            <a:r>
              <a:rPr lang="es-ES" dirty="0"/>
              <a:t>https://github.com/lgperrin/Network-Security/tree/main</a:t>
            </a:r>
          </a:p>
        </p:txBody>
      </p:sp>
    </p:spTree>
    <p:extLst>
      <p:ext uri="{BB962C8B-B14F-4D97-AF65-F5344CB8AC3E}">
        <p14:creationId xmlns:p14="http://schemas.microsoft.com/office/powerpoint/2010/main" val="57002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F0E62-0B8A-0C87-CBDD-C34BECAF0276}"/>
              </a:ext>
            </a:extLst>
          </p:cNvPr>
          <p:cNvSpPr>
            <a:spLocks noGrp="1"/>
          </p:cNvSpPr>
          <p:nvPr>
            <p:ph type="title"/>
          </p:nvPr>
        </p:nvSpPr>
        <p:spPr/>
        <p:txBody>
          <a:bodyPr/>
          <a:lstStyle/>
          <a:p>
            <a:r>
              <a:rPr lang="es-ES" dirty="0" err="1"/>
              <a:t>Part</a:t>
            </a:r>
            <a:r>
              <a:rPr lang="es-ES" dirty="0"/>
              <a:t> 1: Basic </a:t>
            </a:r>
            <a:r>
              <a:rPr lang="es-ES" dirty="0" err="1"/>
              <a:t>Analysis</a:t>
            </a:r>
            <a:endParaRPr lang="es-ES" dirty="0"/>
          </a:p>
        </p:txBody>
      </p:sp>
      <p:pic>
        <p:nvPicPr>
          <p:cNvPr id="3074" name="Picture 2">
            <a:extLst>
              <a:ext uri="{FF2B5EF4-FFF2-40B4-BE49-F238E27FC236}">
                <a16:creationId xmlns:a16="http://schemas.microsoft.com/office/drawing/2014/main" id="{7529195C-5F3A-6FC1-10F9-2552195C9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314" y="2118140"/>
            <a:ext cx="10069372" cy="19142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a 5">
            <a:extLst>
              <a:ext uri="{FF2B5EF4-FFF2-40B4-BE49-F238E27FC236}">
                <a16:creationId xmlns:a16="http://schemas.microsoft.com/office/drawing/2014/main" id="{29F57856-2F10-5F32-A7C7-3436656F68F5}"/>
              </a:ext>
            </a:extLst>
          </p:cNvPr>
          <p:cNvGraphicFramePr>
            <a:graphicFrameLocks noGrp="1"/>
          </p:cNvGraphicFramePr>
          <p:nvPr>
            <p:extLst>
              <p:ext uri="{D42A27DB-BD31-4B8C-83A1-F6EECF244321}">
                <p14:modId xmlns:p14="http://schemas.microsoft.com/office/powerpoint/2010/main" val="3664313834"/>
              </p:ext>
            </p:extLst>
          </p:nvPr>
        </p:nvGraphicFramePr>
        <p:xfrm>
          <a:off x="1061314" y="4197782"/>
          <a:ext cx="5897796" cy="2407704"/>
        </p:xfrm>
        <a:graphic>
          <a:graphicData uri="http://schemas.openxmlformats.org/drawingml/2006/table">
            <a:tbl>
              <a:tblPr/>
              <a:tblGrid>
                <a:gridCol w="1871179">
                  <a:extLst>
                    <a:ext uri="{9D8B030D-6E8A-4147-A177-3AD203B41FA5}">
                      <a16:colId xmlns:a16="http://schemas.microsoft.com/office/drawing/2014/main" val="2331270814"/>
                    </a:ext>
                  </a:extLst>
                </a:gridCol>
                <a:gridCol w="4026617">
                  <a:extLst>
                    <a:ext uri="{9D8B030D-6E8A-4147-A177-3AD203B41FA5}">
                      <a16:colId xmlns:a16="http://schemas.microsoft.com/office/drawing/2014/main" val="3456073522"/>
                    </a:ext>
                  </a:extLst>
                </a:gridCol>
              </a:tblGrid>
              <a:tr h="192090">
                <a:tc>
                  <a:txBody>
                    <a:bodyPr/>
                    <a:lstStyle/>
                    <a:p>
                      <a:r>
                        <a:rPr lang="es-ES" sz="1400" b="1">
                          <a:effectLst/>
                        </a:rPr>
                        <a:t>IP Address</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ES" sz="1400" b="1" dirty="0" err="1">
                          <a:effectLst/>
                        </a:rPr>
                        <a:t>Description</a:t>
                      </a:r>
                      <a:endParaRPr lang="es-ES" sz="1400" b="1" dirty="0">
                        <a:effectLst/>
                      </a:endParaRP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801792326"/>
                  </a:ext>
                </a:extLst>
              </a:tr>
              <a:tr h="352735">
                <a:tc>
                  <a:txBody>
                    <a:bodyPr/>
                    <a:lstStyle/>
                    <a:p>
                      <a:r>
                        <a:rPr lang="es-ES" sz="1400">
                          <a:effectLst/>
                        </a:rPr>
                        <a:t>8.8.8.8</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effectLst/>
                        </a:rPr>
                        <a:t>Public DNS server provided by Google. </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20411075"/>
                  </a:ext>
                </a:extLst>
              </a:tr>
              <a:tr h="352735">
                <a:tc>
                  <a:txBody>
                    <a:bodyPr/>
                    <a:lstStyle/>
                    <a:p>
                      <a:r>
                        <a:rPr lang="es-ES" sz="1400">
                          <a:effectLst/>
                        </a:rPr>
                        <a:t>13.51.81.207 and 13.51.81.212</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effectLst/>
                        </a:rPr>
                        <a:t>AWS range. </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78408305"/>
                  </a:ext>
                </a:extLst>
              </a:tr>
              <a:tr h="458555">
                <a:tc>
                  <a:txBody>
                    <a:bodyPr/>
                    <a:lstStyle/>
                    <a:p>
                      <a:r>
                        <a:rPr lang="es-ES" sz="1400">
                          <a:effectLst/>
                        </a:rPr>
                        <a:t>65.222.202.53</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effectLst/>
                        </a:rPr>
                        <a:t>It could be related to a service provider.</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83048845"/>
                  </a:ext>
                </a:extLst>
              </a:tr>
              <a:tr h="352735">
                <a:tc>
                  <a:txBody>
                    <a:bodyPr/>
                    <a:lstStyle/>
                    <a:p>
                      <a:r>
                        <a:rPr lang="es-ES" sz="1400">
                          <a:effectLst/>
                        </a:rPr>
                        <a:t>109.184.144.30</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effectLst/>
                        </a:rPr>
                        <a:t>Likely an IP address located in EU.</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13802953"/>
                  </a:ext>
                </a:extLst>
              </a:tr>
              <a:tr h="458555">
                <a:tc>
                  <a:txBody>
                    <a:bodyPr/>
                    <a:lstStyle/>
                    <a:p>
                      <a:r>
                        <a:rPr lang="es-ES" sz="1400" dirty="0">
                          <a:effectLst/>
                        </a:rPr>
                        <a:t>192.168.2.56</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effectLst/>
                        </a:rPr>
                        <a:t>This is a private IP address.</a:t>
                      </a:r>
                    </a:p>
                  </a:txBody>
                  <a:tcPr marL="78566" marR="78566"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5798608"/>
                  </a:ext>
                </a:extLst>
              </a:tr>
            </a:tbl>
          </a:graphicData>
        </a:graphic>
      </p:graphicFrame>
      <p:sp>
        <p:nvSpPr>
          <p:cNvPr id="7" name="Rectangle 3">
            <a:extLst>
              <a:ext uri="{FF2B5EF4-FFF2-40B4-BE49-F238E27FC236}">
                <a16:creationId xmlns:a16="http://schemas.microsoft.com/office/drawing/2014/main" id="{C769A6FA-CAFD-D5D8-7855-C91FD9C5F3AA}"/>
              </a:ext>
            </a:extLst>
          </p:cNvPr>
          <p:cNvSpPr>
            <a:spLocks noChangeArrowheads="1"/>
          </p:cNvSpPr>
          <p:nvPr/>
        </p:nvSpPr>
        <p:spPr bwMode="auto">
          <a:xfrm>
            <a:off x="7174263" y="6309360"/>
            <a:ext cx="5288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1" i="0" u="none" strike="noStrike" cap="none" normalizeH="0" baseline="0" dirty="0">
                <a:ln>
                  <a:noFill/>
                </a:ln>
                <a:solidFill>
                  <a:schemeClr val="accent1"/>
                </a:solidFill>
                <a:effectLst/>
                <a:latin typeface="-apple-system"/>
              </a:rPr>
              <a:t>Host</a:t>
            </a:r>
            <a:r>
              <a:rPr kumimoji="0" lang="es-ES" altLang="es-ES" sz="2000" b="0" i="0" u="none" strike="noStrike" cap="none" normalizeH="0" baseline="0" dirty="0">
                <a:ln>
                  <a:noFill/>
                </a:ln>
                <a:solidFill>
                  <a:schemeClr val="accent1"/>
                </a:solidFill>
                <a:effectLst/>
                <a:latin typeface="-apple-system"/>
              </a:rPr>
              <a:t> </a:t>
            </a:r>
            <a:r>
              <a:rPr kumimoji="0" lang="es-ES" altLang="es-ES" sz="2000" b="0" i="0" u="none" strike="noStrike" cap="none" normalizeH="0" baseline="0" dirty="0" err="1">
                <a:ln>
                  <a:noFill/>
                </a:ln>
                <a:solidFill>
                  <a:schemeClr val="accent1"/>
                </a:solidFill>
                <a:effectLst/>
                <a:latin typeface="-apple-system"/>
              </a:rPr>
              <a:t>of</a:t>
            </a:r>
            <a:r>
              <a:rPr kumimoji="0" lang="es-ES" altLang="es-ES" sz="2000" b="0" i="0" u="none" strike="noStrike" cap="none" normalizeH="0" baseline="0" dirty="0">
                <a:ln>
                  <a:noFill/>
                </a:ln>
                <a:solidFill>
                  <a:schemeClr val="accent1"/>
                </a:solidFill>
                <a:effectLst/>
                <a:latin typeface="-apple-system"/>
              </a:rPr>
              <a:t> </a:t>
            </a:r>
            <a:r>
              <a:rPr kumimoji="0" lang="es-ES" altLang="es-ES" sz="2000" b="0" i="0" u="none" strike="noStrike" cap="none" normalizeH="0" baseline="0" dirty="0" err="1">
                <a:ln>
                  <a:noFill/>
                </a:ln>
                <a:solidFill>
                  <a:schemeClr val="accent1"/>
                </a:solidFill>
                <a:effectLst/>
                <a:latin typeface="-apple-system"/>
              </a:rPr>
              <a:t>the</a:t>
            </a:r>
            <a:r>
              <a:rPr kumimoji="0" lang="es-ES" altLang="es-ES" sz="2000" b="0" i="0" u="none" strike="noStrike" cap="none" normalizeH="0" baseline="0" dirty="0">
                <a:ln>
                  <a:noFill/>
                </a:ln>
                <a:solidFill>
                  <a:schemeClr val="accent1"/>
                </a:solidFill>
                <a:effectLst/>
                <a:latin typeface="-apple-system"/>
              </a:rPr>
              <a:t> capture</a:t>
            </a:r>
            <a:endParaRPr kumimoji="0" lang="es-ES" altLang="es-ES" sz="2000" b="0" i="0" u="none" strike="noStrike" cap="none" normalizeH="0" baseline="0" dirty="0">
              <a:ln>
                <a:noFill/>
              </a:ln>
              <a:solidFill>
                <a:schemeClr val="accent1"/>
              </a:solidFill>
              <a:effectLst/>
            </a:endParaRPr>
          </a:p>
        </p:txBody>
      </p:sp>
      <p:sp>
        <p:nvSpPr>
          <p:cNvPr id="8" name="Rectangle 3">
            <a:extLst>
              <a:ext uri="{FF2B5EF4-FFF2-40B4-BE49-F238E27FC236}">
                <a16:creationId xmlns:a16="http://schemas.microsoft.com/office/drawing/2014/main" id="{9AF8F5FD-CF43-D577-ECE2-945CE0A6F081}"/>
              </a:ext>
            </a:extLst>
          </p:cNvPr>
          <p:cNvSpPr>
            <a:spLocks noChangeArrowheads="1"/>
          </p:cNvSpPr>
          <p:nvPr/>
        </p:nvSpPr>
        <p:spPr bwMode="auto">
          <a:xfrm>
            <a:off x="7174263" y="4519034"/>
            <a:ext cx="5288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1" i="0" u="none" strike="noStrike" cap="none" normalizeH="0" baseline="0" dirty="0" err="1">
                <a:ln>
                  <a:noFill/>
                </a:ln>
                <a:solidFill>
                  <a:schemeClr val="accent1"/>
                </a:solidFill>
                <a:effectLst/>
                <a:latin typeface="-apple-system"/>
              </a:rPr>
              <a:t>benign</a:t>
            </a:r>
            <a:r>
              <a:rPr kumimoji="0" lang="es-ES" altLang="es-ES" sz="2000" b="1" i="0" u="none" strike="noStrike" cap="none" normalizeH="0" baseline="0" dirty="0">
                <a:ln>
                  <a:noFill/>
                </a:ln>
                <a:solidFill>
                  <a:schemeClr val="accent1"/>
                </a:solidFill>
                <a:effectLst/>
                <a:latin typeface="-apple-system"/>
              </a:rPr>
              <a:t> and </a:t>
            </a:r>
            <a:r>
              <a:rPr kumimoji="0" lang="es-ES" altLang="es-ES" sz="2000" b="1" i="0" u="none" strike="noStrike" cap="none" normalizeH="0" baseline="0" dirty="0" err="1">
                <a:ln>
                  <a:noFill/>
                </a:ln>
                <a:solidFill>
                  <a:schemeClr val="accent1"/>
                </a:solidFill>
                <a:effectLst/>
                <a:latin typeface="-apple-system"/>
              </a:rPr>
              <a:t>malicious</a:t>
            </a:r>
            <a:r>
              <a:rPr kumimoji="0" lang="es-ES" altLang="es-ES" sz="2000" b="1" i="0" u="none" strike="noStrike" cap="none" normalizeH="0" baseline="0" dirty="0">
                <a:ln>
                  <a:noFill/>
                </a:ln>
                <a:solidFill>
                  <a:schemeClr val="accent1"/>
                </a:solidFill>
                <a:effectLst/>
                <a:latin typeface="-apple-system"/>
              </a:rPr>
              <a:t> </a:t>
            </a:r>
            <a:r>
              <a:rPr kumimoji="0" lang="es-ES" altLang="es-ES" sz="2000" b="1" i="0" u="none" strike="noStrike" cap="none" normalizeH="0" baseline="0" dirty="0" err="1">
                <a:ln>
                  <a:noFill/>
                </a:ln>
                <a:solidFill>
                  <a:schemeClr val="accent1"/>
                </a:solidFill>
                <a:effectLst/>
                <a:latin typeface="-apple-system"/>
              </a:rPr>
              <a:t>activities</a:t>
            </a:r>
            <a:endParaRPr kumimoji="0" lang="es-ES" altLang="es-ES" sz="2000" b="0" i="0" u="none" strike="noStrike" cap="none" normalizeH="0" baseline="0" dirty="0">
              <a:ln>
                <a:noFill/>
              </a:ln>
              <a:solidFill>
                <a:schemeClr val="accent1"/>
              </a:solidFill>
              <a:effectLst/>
            </a:endParaRPr>
          </a:p>
        </p:txBody>
      </p:sp>
      <p:sp>
        <p:nvSpPr>
          <p:cNvPr id="9" name="Rectangle 3">
            <a:extLst>
              <a:ext uri="{FF2B5EF4-FFF2-40B4-BE49-F238E27FC236}">
                <a16:creationId xmlns:a16="http://schemas.microsoft.com/office/drawing/2014/main" id="{62FEDC65-8896-27F2-1EFC-FF16E103440C}"/>
              </a:ext>
            </a:extLst>
          </p:cNvPr>
          <p:cNvSpPr>
            <a:spLocks noChangeArrowheads="1"/>
          </p:cNvSpPr>
          <p:nvPr/>
        </p:nvSpPr>
        <p:spPr bwMode="auto">
          <a:xfrm>
            <a:off x="7174263" y="4973899"/>
            <a:ext cx="23050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i="0" u="none" strike="noStrike" cap="none" normalizeH="0" baseline="0" dirty="0">
                <a:ln>
                  <a:noFill/>
                </a:ln>
                <a:solidFill>
                  <a:schemeClr val="accent5"/>
                </a:solidFill>
                <a:effectLst/>
                <a:latin typeface="-apple-system"/>
              </a:rPr>
              <a:t>hosting a </a:t>
            </a:r>
            <a:r>
              <a:rPr kumimoji="0" lang="es-ES" altLang="es-ES" sz="2000" i="0" u="none" strike="noStrike" cap="none" normalizeH="0" baseline="0" dirty="0" err="1">
                <a:ln>
                  <a:noFill/>
                </a:ln>
                <a:solidFill>
                  <a:schemeClr val="accent5"/>
                </a:solidFill>
                <a:effectLst/>
                <a:latin typeface="-apple-system"/>
              </a:rPr>
              <a:t>service</a:t>
            </a:r>
            <a:endParaRPr kumimoji="0" lang="es-ES" altLang="es-ES" sz="2000" i="0" u="none" strike="noStrike" cap="none" normalizeH="0" baseline="0" dirty="0">
              <a:ln>
                <a:noFill/>
              </a:ln>
              <a:solidFill>
                <a:schemeClr val="accent5"/>
              </a:solidFill>
              <a:effectLst/>
            </a:endParaRPr>
          </a:p>
        </p:txBody>
      </p:sp>
      <p:sp>
        <p:nvSpPr>
          <p:cNvPr id="10" name="Cerrar llave 9">
            <a:extLst>
              <a:ext uri="{FF2B5EF4-FFF2-40B4-BE49-F238E27FC236}">
                <a16:creationId xmlns:a16="http://schemas.microsoft.com/office/drawing/2014/main" id="{398A4447-F803-3694-C103-CCEF2ED545A9}"/>
              </a:ext>
            </a:extLst>
          </p:cNvPr>
          <p:cNvSpPr/>
          <p:nvPr/>
        </p:nvSpPr>
        <p:spPr>
          <a:xfrm>
            <a:off x="7174263" y="5333323"/>
            <a:ext cx="258183" cy="89259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Rectangle 3">
            <a:extLst>
              <a:ext uri="{FF2B5EF4-FFF2-40B4-BE49-F238E27FC236}">
                <a16:creationId xmlns:a16="http://schemas.microsoft.com/office/drawing/2014/main" id="{1BE75022-2FB0-4B66-59FB-186184C12517}"/>
              </a:ext>
            </a:extLst>
          </p:cNvPr>
          <p:cNvSpPr>
            <a:spLocks noChangeArrowheads="1"/>
          </p:cNvSpPr>
          <p:nvPr/>
        </p:nvSpPr>
        <p:spPr bwMode="auto">
          <a:xfrm>
            <a:off x="7569691" y="5625729"/>
            <a:ext cx="5288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ES" sz="2000" b="1" dirty="0" err="1">
                <a:latin typeface="-apple-system"/>
              </a:rPr>
              <a:t>Further</a:t>
            </a:r>
            <a:r>
              <a:rPr lang="es-ES" altLang="es-ES" sz="2000" b="1" dirty="0">
                <a:latin typeface="-apple-system"/>
              </a:rPr>
              <a:t> </a:t>
            </a:r>
            <a:r>
              <a:rPr lang="es-ES" altLang="es-ES" sz="2000" b="1" dirty="0" err="1">
                <a:latin typeface="-apple-system"/>
              </a:rPr>
              <a:t>investigation</a:t>
            </a:r>
            <a:endParaRPr kumimoji="0" lang="es-ES" altLang="es-ES" sz="2000" b="0" i="0" u="none" strike="noStrike" cap="none" normalizeH="0" baseline="0" dirty="0">
              <a:ln>
                <a:noFill/>
              </a:ln>
              <a:effectLst/>
            </a:endParaRPr>
          </a:p>
        </p:txBody>
      </p:sp>
    </p:spTree>
    <p:extLst>
      <p:ext uri="{BB962C8B-B14F-4D97-AF65-F5344CB8AC3E}">
        <p14:creationId xmlns:p14="http://schemas.microsoft.com/office/powerpoint/2010/main" val="201576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F03ED-A58E-85F9-3316-F55378D1CAA2}"/>
              </a:ext>
            </a:extLst>
          </p:cNvPr>
          <p:cNvSpPr>
            <a:spLocks noGrp="1"/>
          </p:cNvSpPr>
          <p:nvPr>
            <p:ph type="title"/>
          </p:nvPr>
        </p:nvSpPr>
        <p:spPr/>
        <p:txBody>
          <a:bodyPr/>
          <a:lstStyle/>
          <a:p>
            <a:r>
              <a:rPr lang="es-ES" dirty="0" err="1"/>
              <a:t>Part</a:t>
            </a:r>
            <a:r>
              <a:rPr lang="es-ES" dirty="0"/>
              <a:t> 2: </a:t>
            </a:r>
            <a:r>
              <a:rPr lang="es-ES" dirty="0" err="1"/>
              <a:t>Advanced</a:t>
            </a:r>
            <a:r>
              <a:rPr lang="es-ES" dirty="0"/>
              <a:t> </a:t>
            </a:r>
            <a:r>
              <a:rPr lang="es-ES" dirty="0" err="1"/>
              <a:t>Analysis</a:t>
            </a:r>
            <a:endParaRPr lang="es-ES" dirty="0"/>
          </a:p>
        </p:txBody>
      </p:sp>
      <p:pic>
        <p:nvPicPr>
          <p:cNvPr id="4100" name="Picture 4" descr="Buy Wireshark Square logo sticker Online at Best Prices in India - Sticker  Press">
            <a:extLst>
              <a:ext uri="{FF2B5EF4-FFF2-40B4-BE49-F238E27FC236}">
                <a16:creationId xmlns:a16="http://schemas.microsoft.com/office/drawing/2014/main" id="{6BF34F9D-0741-E0FF-6D0E-F70BF2F49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968" y="4915680"/>
            <a:ext cx="1672064" cy="1672064"/>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5DEB1592-9A41-3681-1EE7-89EF53780F04}"/>
              </a:ext>
            </a:extLst>
          </p:cNvPr>
          <p:cNvSpPr/>
          <p:nvPr/>
        </p:nvSpPr>
        <p:spPr>
          <a:xfrm>
            <a:off x="811902" y="3068320"/>
            <a:ext cx="1737360" cy="145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Inspect</a:t>
            </a:r>
            <a:r>
              <a:rPr lang="es-ES" dirty="0"/>
              <a:t> Capture File </a:t>
            </a:r>
            <a:r>
              <a:rPr lang="es-ES" dirty="0" err="1"/>
              <a:t>Properties</a:t>
            </a:r>
            <a:endParaRPr lang="es-ES" dirty="0"/>
          </a:p>
        </p:txBody>
      </p:sp>
      <p:sp>
        <p:nvSpPr>
          <p:cNvPr id="7" name="Rectángulo 6">
            <a:extLst>
              <a:ext uri="{FF2B5EF4-FFF2-40B4-BE49-F238E27FC236}">
                <a16:creationId xmlns:a16="http://schemas.microsoft.com/office/drawing/2014/main" id="{C59AC44D-E19A-838E-ED13-57E4D9407021}"/>
              </a:ext>
            </a:extLst>
          </p:cNvPr>
          <p:cNvSpPr/>
          <p:nvPr/>
        </p:nvSpPr>
        <p:spPr>
          <a:xfrm>
            <a:off x="3036942" y="3068320"/>
            <a:ext cx="1737360" cy="145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TCP </a:t>
            </a:r>
            <a:r>
              <a:rPr lang="es-ES" dirty="0" err="1"/>
              <a:t>Ports</a:t>
            </a:r>
            <a:endParaRPr lang="es-ES" dirty="0"/>
          </a:p>
        </p:txBody>
      </p:sp>
      <p:sp>
        <p:nvSpPr>
          <p:cNvPr id="8" name="Rectángulo 7">
            <a:extLst>
              <a:ext uri="{FF2B5EF4-FFF2-40B4-BE49-F238E27FC236}">
                <a16:creationId xmlns:a16="http://schemas.microsoft.com/office/drawing/2014/main" id="{F47D334A-611F-5C17-B03B-DC0F7CE76057}"/>
              </a:ext>
            </a:extLst>
          </p:cNvPr>
          <p:cNvSpPr/>
          <p:nvPr/>
        </p:nvSpPr>
        <p:spPr>
          <a:xfrm>
            <a:off x="5261982" y="3068320"/>
            <a:ext cx="1737360" cy="145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Check</a:t>
            </a:r>
            <a:r>
              <a:rPr lang="es-ES" dirty="0"/>
              <a:t> </a:t>
            </a:r>
            <a:r>
              <a:rPr lang="es-ES" dirty="0" err="1"/>
              <a:t>for</a:t>
            </a:r>
            <a:r>
              <a:rPr lang="es-ES" dirty="0"/>
              <a:t> HTTP GET </a:t>
            </a:r>
            <a:r>
              <a:rPr lang="es-ES" dirty="0" err="1"/>
              <a:t>Requests</a:t>
            </a:r>
            <a:endParaRPr lang="es-ES" dirty="0"/>
          </a:p>
        </p:txBody>
      </p:sp>
      <p:sp>
        <p:nvSpPr>
          <p:cNvPr id="9" name="Rectángulo 8">
            <a:extLst>
              <a:ext uri="{FF2B5EF4-FFF2-40B4-BE49-F238E27FC236}">
                <a16:creationId xmlns:a16="http://schemas.microsoft.com/office/drawing/2014/main" id="{90A3AD7E-39A1-305F-FB08-873540581CF9}"/>
              </a:ext>
            </a:extLst>
          </p:cNvPr>
          <p:cNvSpPr/>
          <p:nvPr/>
        </p:nvSpPr>
        <p:spPr>
          <a:xfrm>
            <a:off x="7487022" y="3068320"/>
            <a:ext cx="1737360" cy="145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SYN </a:t>
            </a:r>
            <a:r>
              <a:rPr lang="es-ES" dirty="0" err="1"/>
              <a:t>Flood</a:t>
            </a:r>
            <a:r>
              <a:rPr lang="es-ES" dirty="0"/>
              <a:t> </a:t>
            </a:r>
            <a:r>
              <a:rPr lang="es-ES" dirty="0" err="1"/>
              <a:t>Attacks</a:t>
            </a:r>
            <a:endParaRPr lang="es-ES" dirty="0"/>
          </a:p>
        </p:txBody>
      </p:sp>
      <p:sp>
        <p:nvSpPr>
          <p:cNvPr id="10" name="Rectángulo 9">
            <a:extLst>
              <a:ext uri="{FF2B5EF4-FFF2-40B4-BE49-F238E27FC236}">
                <a16:creationId xmlns:a16="http://schemas.microsoft.com/office/drawing/2014/main" id="{13C6F7C1-3CB6-BE9C-41B7-A09FA16810F3}"/>
              </a:ext>
            </a:extLst>
          </p:cNvPr>
          <p:cNvSpPr/>
          <p:nvPr/>
        </p:nvSpPr>
        <p:spPr>
          <a:xfrm>
            <a:off x="9712062" y="3068320"/>
            <a:ext cx="1737360" cy="145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DNS </a:t>
            </a:r>
            <a:r>
              <a:rPr lang="es-ES" dirty="0" err="1"/>
              <a:t>Traffic</a:t>
            </a:r>
            <a:endParaRPr lang="es-ES" dirty="0"/>
          </a:p>
        </p:txBody>
      </p:sp>
      <p:cxnSp>
        <p:nvCxnSpPr>
          <p:cNvPr id="12" name="Conector recto de flecha 11">
            <a:extLst>
              <a:ext uri="{FF2B5EF4-FFF2-40B4-BE49-F238E27FC236}">
                <a16:creationId xmlns:a16="http://schemas.microsoft.com/office/drawing/2014/main" id="{8FB30476-FBAF-4A3D-97B6-28553821C76E}"/>
              </a:ext>
            </a:extLst>
          </p:cNvPr>
          <p:cNvCxnSpPr>
            <a:stCxn id="6" idx="3"/>
            <a:endCxn id="7" idx="1"/>
          </p:cNvCxnSpPr>
          <p:nvPr/>
        </p:nvCxnSpPr>
        <p:spPr>
          <a:xfrm>
            <a:off x="2549262" y="3794760"/>
            <a:ext cx="48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1ADF568A-F3F0-EEDA-7A1D-30FCACB0EE96}"/>
              </a:ext>
            </a:extLst>
          </p:cNvPr>
          <p:cNvCxnSpPr/>
          <p:nvPr/>
        </p:nvCxnSpPr>
        <p:spPr>
          <a:xfrm>
            <a:off x="4774302" y="3794760"/>
            <a:ext cx="48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31E3533F-8DAE-E15F-6DAF-002D887DC943}"/>
              </a:ext>
            </a:extLst>
          </p:cNvPr>
          <p:cNvCxnSpPr/>
          <p:nvPr/>
        </p:nvCxnSpPr>
        <p:spPr>
          <a:xfrm>
            <a:off x="6999342" y="3794760"/>
            <a:ext cx="48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88807399-1991-9707-2977-58E3321438FE}"/>
              </a:ext>
            </a:extLst>
          </p:cNvPr>
          <p:cNvCxnSpPr/>
          <p:nvPr/>
        </p:nvCxnSpPr>
        <p:spPr>
          <a:xfrm>
            <a:off x="9224382" y="3794760"/>
            <a:ext cx="48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62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676CF-F8A0-52B2-A982-1465FA763729}"/>
              </a:ext>
            </a:extLst>
          </p:cNvPr>
          <p:cNvSpPr>
            <a:spLocks noGrp="1"/>
          </p:cNvSpPr>
          <p:nvPr>
            <p:ph type="title"/>
          </p:nvPr>
        </p:nvSpPr>
        <p:spPr>
          <a:xfrm>
            <a:off x="1115568" y="685800"/>
            <a:ext cx="10168128" cy="1179576"/>
          </a:xfrm>
        </p:spPr>
        <p:txBody>
          <a:bodyPr>
            <a:normAutofit fontScale="90000"/>
          </a:bodyPr>
          <a:lstStyle/>
          <a:p>
            <a:r>
              <a:rPr lang="es-ES" dirty="0" err="1"/>
              <a:t>Part</a:t>
            </a:r>
            <a:r>
              <a:rPr lang="es-ES" dirty="0"/>
              <a:t> 3: </a:t>
            </a:r>
            <a:r>
              <a:rPr lang="es-ES" dirty="0" err="1"/>
              <a:t>Demonstrate</a:t>
            </a:r>
            <a:r>
              <a:rPr lang="es-ES" dirty="0"/>
              <a:t> Network</a:t>
            </a:r>
            <a:br>
              <a:rPr lang="es-ES" dirty="0"/>
            </a:br>
            <a:r>
              <a:rPr lang="es-ES" dirty="0"/>
              <a:t>Security </a:t>
            </a:r>
            <a:r>
              <a:rPr lang="es-ES" dirty="0" err="1"/>
              <a:t>Measures</a:t>
            </a:r>
            <a:endParaRPr lang="es-ES" dirty="0"/>
          </a:p>
        </p:txBody>
      </p:sp>
      <p:pic>
        <p:nvPicPr>
          <p:cNvPr id="8196" name="Picture 4" descr="How to install VirtualBox Guest Additons Tools on Linux (Solus OS &amp; others)  — The Ultimate Linux Newbie Guide">
            <a:extLst>
              <a:ext uri="{FF2B5EF4-FFF2-40B4-BE49-F238E27FC236}">
                <a16:creationId xmlns:a16="http://schemas.microsoft.com/office/drawing/2014/main" id="{E9E77AA5-6A2B-34E8-1B00-EF8E00F26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28" y="2971964"/>
            <a:ext cx="1254760" cy="12547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ow to install VirtualBox Guest Additons Tools on Linux (Solus OS &amp; others)  — The Ultimate Linux Newbie Guide">
            <a:extLst>
              <a:ext uri="{FF2B5EF4-FFF2-40B4-BE49-F238E27FC236}">
                <a16:creationId xmlns:a16="http://schemas.microsoft.com/office/drawing/2014/main" id="{21C51717-1165-5A1D-ED17-849132A6A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808" y="2514764"/>
            <a:ext cx="1254760" cy="125476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224DC94-ED88-C4E1-3DD4-B749F2617E4A}"/>
              </a:ext>
            </a:extLst>
          </p:cNvPr>
          <p:cNvSpPr txBox="1"/>
          <p:nvPr/>
        </p:nvSpPr>
        <p:spPr>
          <a:xfrm>
            <a:off x="2766568" y="3169068"/>
            <a:ext cx="2722880" cy="769441"/>
          </a:xfrm>
          <a:prstGeom prst="rect">
            <a:avLst/>
          </a:prstGeom>
          <a:noFill/>
        </p:spPr>
        <p:txBody>
          <a:bodyPr wrap="square" rtlCol="0">
            <a:spAutoFit/>
          </a:bodyPr>
          <a:lstStyle/>
          <a:p>
            <a:r>
              <a:rPr lang="es-ES" sz="2200" b="1" dirty="0">
                <a:solidFill>
                  <a:schemeClr val="accent2"/>
                </a:solidFill>
              </a:rPr>
              <a:t>VM1 and VM2 </a:t>
            </a:r>
            <a:r>
              <a:rPr lang="es-ES" sz="2200" b="1" dirty="0" err="1">
                <a:solidFill>
                  <a:schemeClr val="accent2"/>
                </a:solidFill>
              </a:rPr>
              <a:t>from</a:t>
            </a:r>
            <a:r>
              <a:rPr lang="es-ES" sz="2200" b="1" dirty="0">
                <a:solidFill>
                  <a:schemeClr val="accent2"/>
                </a:solidFill>
              </a:rPr>
              <a:t> </a:t>
            </a:r>
            <a:r>
              <a:rPr lang="es-ES" sz="2200" b="1" dirty="0" err="1">
                <a:solidFill>
                  <a:schemeClr val="accent2"/>
                </a:solidFill>
              </a:rPr>
              <a:t>Labs</a:t>
            </a:r>
            <a:r>
              <a:rPr lang="es-ES" sz="2200" b="1" dirty="0">
                <a:solidFill>
                  <a:schemeClr val="accent2"/>
                </a:solidFill>
              </a:rPr>
              <a:t> 2 and 3</a:t>
            </a:r>
          </a:p>
        </p:txBody>
      </p:sp>
      <p:graphicFrame>
        <p:nvGraphicFramePr>
          <p:cNvPr id="6" name="Tabla 5">
            <a:extLst>
              <a:ext uri="{FF2B5EF4-FFF2-40B4-BE49-F238E27FC236}">
                <a16:creationId xmlns:a16="http://schemas.microsoft.com/office/drawing/2014/main" id="{FD1C5871-2DBC-1D4B-D62C-7E4A5BB16F86}"/>
              </a:ext>
            </a:extLst>
          </p:cNvPr>
          <p:cNvGraphicFramePr>
            <a:graphicFrameLocks noGrp="1"/>
          </p:cNvGraphicFramePr>
          <p:nvPr>
            <p:extLst>
              <p:ext uri="{D42A27DB-BD31-4B8C-83A1-F6EECF244321}">
                <p14:modId xmlns:p14="http://schemas.microsoft.com/office/powerpoint/2010/main" val="7511016"/>
              </p:ext>
            </p:extLst>
          </p:nvPr>
        </p:nvGraphicFramePr>
        <p:xfrm>
          <a:off x="6141720" y="2322137"/>
          <a:ext cx="5582920" cy="3731684"/>
        </p:xfrm>
        <a:graphic>
          <a:graphicData uri="http://schemas.openxmlformats.org/drawingml/2006/table">
            <a:tbl>
              <a:tblPr/>
              <a:tblGrid>
                <a:gridCol w="2510966">
                  <a:extLst>
                    <a:ext uri="{9D8B030D-6E8A-4147-A177-3AD203B41FA5}">
                      <a16:colId xmlns:a16="http://schemas.microsoft.com/office/drawing/2014/main" val="3102141795"/>
                    </a:ext>
                  </a:extLst>
                </a:gridCol>
                <a:gridCol w="3071954">
                  <a:extLst>
                    <a:ext uri="{9D8B030D-6E8A-4147-A177-3AD203B41FA5}">
                      <a16:colId xmlns:a16="http://schemas.microsoft.com/office/drawing/2014/main" val="1054372630"/>
                    </a:ext>
                  </a:extLst>
                </a:gridCol>
              </a:tblGrid>
              <a:tr h="347387">
                <a:tc>
                  <a:txBody>
                    <a:bodyPr/>
                    <a:lstStyle/>
                    <a:p>
                      <a:r>
                        <a:rPr lang="es-ES" sz="1400" b="1">
                          <a:effectLst/>
                        </a:rPr>
                        <a:t>Indicator</a:t>
                      </a:r>
                    </a:p>
                  </a:txBody>
                  <a:tcPr marL="99060" marR="99060" anchor="ctr">
                    <a:lnL>
                      <a:noFill/>
                    </a:lnL>
                    <a:lnR>
                      <a:noFill/>
                    </a:lnR>
                    <a:lnT>
                      <a:noFill/>
                    </a:lnT>
                    <a:lnB>
                      <a:noFill/>
                    </a:lnB>
                    <a:solidFill>
                      <a:schemeClr val="bg2"/>
                    </a:solidFill>
                  </a:tcPr>
                </a:tc>
                <a:tc>
                  <a:txBody>
                    <a:bodyPr/>
                    <a:lstStyle/>
                    <a:p>
                      <a:r>
                        <a:rPr lang="es-ES" sz="1400" b="1" dirty="0" err="1">
                          <a:effectLst/>
                        </a:rPr>
                        <a:t>Description</a:t>
                      </a:r>
                      <a:endParaRPr lang="es-ES" sz="1400" b="1" dirty="0">
                        <a:effectLst/>
                      </a:endParaRPr>
                    </a:p>
                  </a:txBody>
                  <a:tcPr marL="99060" marR="99060" anchor="ctr">
                    <a:lnL>
                      <a:noFill/>
                    </a:lnL>
                    <a:lnR>
                      <a:noFill/>
                    </a:lnR>
                    <a:lnT>
                      <a:noFill/>
                    </a:lnT>
                    <a:lnB>
                      <a:noFill/>
                    </a:lnB>
                    <a:solidFill>
                      <a:schemeClr val="bg2"/>
                    </a:solidFill>
                  </a:tcPr>
                </a:tc>
                <a:extLst>
                  <a:ext uri="{0D108BD9-81ED-4DB2-BD59-A6C34878D82A}">
                    <a16:rowId xmlns:a16="http://schemas.microsoft.com/office/drawing/2014/main" val="2555194916"/>
                  </a:ext>
                </a:extLst>
              </a:tr>
              <a:tr h="600033">
                <a:tc>
                  <a:txBody>
                    <a:bodyPr/>
                    <a:lstStyle/>
                    <a:p>
                      <a:r>
                        <a:rPr lang="fr-FR" sz="1400" dirty="0">
                          <a:effectLst/>
                        </a:rPr>
                        <a:t>TCP Traffic on Telnet Port (23)</a:t>
                      </a:r>
                    </a:p>
                  </a:txBody>
                  <a:tcPr marL="99060" marR="99060" anchor="ctr">
                    <a:lnL>
                      <a:noFill/>
                    </a:lnL>
                    <a:lnR>
                      <a:noFill/>
                    </a:lnR>
                    <a:lnT>
                      <a:noFill/>
                    </a:lnT>
                    <a:lnB>
                      <a:noFill/>
                    </a:lnB>
                    <a:solidFill>
                      <a:schemeClr val="bg2"/>
                    </a:solidFill>
                  </a:tcPr>
                </a:tc>
                <a:tc>
                  <a:txBody>
                    <a:bodyPr/>
                    <a:lstStyle/>
                    <a:p>
                      <a:r>
                        <a:rPr lang="en-US" sz="1400">
                          <a:effectLst/>
                        </a:rPr>
                        <a:t>High volumes of traffic, suggesting potential unauthorized access attempts.</a:t>
                      </a:r>
                    </a:p>
                  </a:txBody>
                  <a:tcPr marL="99060" marR="99060" anchor="ctr">
                    <a:lnL>
                      <a:noFill/>
                    </a:lnL>
                    <a:lnR>
                      <a:noFill/>
                    </a:lnR>
                    <a:lnT>
                      <a:noFill/>
                    </a:lnT>
                    <a:lnB>
                      <a:noFill/>
                    </a:lnB>
                    <a:solidFill>
                      <a:schemeClr val="bg2"/>
                    </a:solidFill>
                  </a:tcPr>
                </a:tc>
                <a:extLst>
                  <a:ext uri="{0D108BD9-81ED-4DB2-BD59-A6C34878D82A}">
                    <a16:rowId xmlns:a16="http://schemas.microsoft.com/office/drawing/2014/main" val="3462968827"/>
                  </a:ext>
                </a:extLst>
              </a:tr>
              <a:tr h="852678">
                <a:tc>
                  <a:txBody>
                    <a:bodyPr/>
                    <a:lstStyle/>
                    <a:p>
                      <a:r>
                        <a:rPr lang="en-US" sz="1400">
                          <a:effectLst/>
                        </a:rPr>
                        <a:t>HTTP GET Request for Mirai Payload</a:t>
                      </a:r>
                    </a:p>
                  </a:txBody>
                  <a:tcPr marL="99060" marR="99060" anchor="ctr">
                    <a:lnL>
                      <a:noFill/>
                    </a:lnL>
                    <a:lnR>
                      <a:noFill/>
                    </a:lnR>
                    <a:lnT>
                      <a:noFill/>
                    </a:lnT>
                    <a:lnB>
                      <a:noFill/>
                    </a:lnB>
                    <a:solidFill>
                      <a:schemeClr val="bg2"/>
                    </a:solidFill>
                  </a:tcPr>
                </a:tc>
                <a:tc>
                  <a:txBody>
                    <a:bodyPr/>
                    <a:lstStyle/>
                    <a:p>
                      <a:r>
                        <a:rPr lang="en-US" sz="1400" dirty="0">
                          <a:effectLst/>
                        </a:rPr>
                        <a:t>The specific request to /bins/mirai.arm7 indicating malware download attempts.</a:t>
                      </a:r>
                    </a:p>
                  </a:txBody>
                  <a:tcPr marL="99060" marR="99060" anchor="ctr">
                    <a:lnL>
                      <a:noFill/>
                    </a:lnL>
                    <a:lnR>
                      <a:noFill/>
                    </a:lnR>
                    <a:lnT>
                      <a:noFill/>
                    </a:lnT>
                    <a:lnB>
                      <a:noFill/>
                    </a:lnB>
                    <a:solidFill>
                      <a:schemeClr val="bg2"/>
                    </a:solidFill>
                  </a:tcPr>
                </a:tc>
                <a:extLst>
                  <a:ext uri="{0D108BD9-81ED-4DB2-BD59-A6C34878D82A}">
                    <a16:rowId xmlns:a16="http://schemas.microsoft.com/office/drawing/2014/main" val="3860167534"/>
                  </a:ext>
                </a:extLst>
              </a:tr>
              <a:tr h="600033">
                <a:tc>
                  <a:txBody>
                    <a:bodyPr/>
                    <a:lstStyle/>
                    <a:p>
                      <a:r>
                        <a:rPr lang="es-ES" sz="1400">
                          <a:effectLst/>
                        </a:rPr>
                        <a:t>Excessive SYN Packets</a:t>
                      </a:r>
                    </a:p>
                  </a:txBody>
                  <a:tcPr marL="99060" marR="99060" anchor="ctr">
                    <a:lnL>
                      <a:noFill/>
                    </a:lnL>
                    <a:lnR>
                      <a:noFill/>
                    </a:lnR>
                    <a:lnT>
                      <a:noFill/>
                    </a:lnT>
                    <a:lnB>
                      <a:noFill/>
                    </a:lnB>
                    <a:solidFill>
                      <a:schemeClr val="bg2"/>
                    </a:solidFill>
                  </a:tcPr>
                </a:tc>
                <a:tc>
                  <a:txBody>
                    <a:bodyPr/>
                    <a:lstStyle/>
                    <a:p>
                      <a:r>
                        <a:rPr lang="en-US" sz="1400">
                          <a:effectLst/>
                        </a:rPr>
                        <a:t>Indicative of SYN flood attacks aiming at Denial of Service.</a:t>
                      </a:r>
                    </a:p>
                  </a:txBody>
                  <a:tcPr marL="99060" marR="99060" anchor="ctr">
                    <a:lnL>
                      <a:noFill/>
                    </a:lnL>
                    <a:lnR>
                      <a:noFill/>
                    </a:lnR>
                    <a:lnT>
                      <a:noFill/>
                    </a:lnT>
                    <a:lnB>
                      <a:noFill/>
                    </a:lnB>
                    <a:solidFill>
                      <a:schemeClr val="bg2"/>
                    </a:solidFill>
                  </a:tcPr>
                </a:tc>
                <a:extLst>
                  <a:ext uri="{0D108BD9-81ED-4DB2-BD59-A6C34878D82A}">
                    <a16:rowId xmlns:a16="http://schemas.microsoft.com/office/drawing/2014/main" val="1592447565"/>
                  </a:ext>
                </a:extLst>
              </a:tr>
              <a:tr h="600033">
                <a:tc>
                  <a:txBody>
                    <a:bodyPr/>
                    <a:lstStyle/>
                    <a:p>
                      <a:r>
                        <a:rPr lang="en-US" sz="1400">
                          <a:effectLst/>
                        </a:rPr>
                        <a:t>Repeated DNS Queries to Unusual Domain</a:t>
                      </a:r>
                    </a:p>
                  </a:txBody>
                  <a:tcPr marL="99060" marR="99060" anchor="ctr">
                    <a:lnL>
                      <a:noFill/>
                    </a:lnL>
                    <a:lnR>
                      <a:noFill/>
                    </a:lnR>
                    <a:lnT>
                      <a:noFill/>
                    </a:lnT>
                    <a:lnB>
                      <a:noFill/>
                    </a:lnB>
                    <a:solidFill>
                      <a:schemeClr val="bg2"/>
                    </a:solidFill>
                  </a:tcPr>
                </a:tc>
                <a:tc>
                  <a:txBody>
                    <a:bodyPr/>
                    <a:lstStyle/>
                    <a:p>
                      <a:r>
                        <a:rPr lang="en-US" sz="1400">
                          <a:effectLst/>
                        </a:rPr>
                        <a:t>Signifies potential command and control (C2) communication.</a:t>
                      </a:r>
                    </a:p>
                  </a:txBody>
                  <a:tcPr marL="99060" marR="99060" anchor="ctr">
                    <a:lnL>
                      <a:noFill/>
                    </a:lnL>
                    <a:lnR>
                      <a:noFill/>
                    </a:lnR>
                    <a:lnT>
                      <a:noFill/>
                    </a:lnT>
                    <a:lnB>
                      <a:noFill/>
                    </a:lnB>
                    <a:solidFill>
                      <a:schemeClr val="bg2"/>
                    </a:solidFill>
                  </a:tcPr>
                </a:tc>
                <a:extLst>
                  <a:ext uri="{0D108BD9-81ED-4DB2-BD59-A6C34878D82A}">
                    <a16:rowId xmlns:a16="http://schemas.microsoft.com/office/drawing/2014/main" val="1109451925"/>
                  </a:ext>
                </a:extLst>
              </a:tr>
              <a:tr h="600033">
                <a:tc>
                  <a:txBody>
                    <a:bodyPr/>
                    <a:lstStyle/>
                    <a:p>
                      <a:r>
                        <a:rPr lang="es-ES" sz="1400">
                          <a:effectLst/>
                        </a:rPr>
                        <a:t>Destination IP Address</a:t>
                      </a:r>
                    </a:p>
                  </a:txBody>
                  <a:tcPr marL="99060" marR="99060" anchor="ctr">
                    <a:lnL>
                      <a:noFill/>
                    </a:lnL>
                    <a:lnR>
                      <a:noFill/>
                    </a:lnR>
                    <a:lnT>
                      <a:noFill/>
                    </a:lnT>
                    <a:lnB>
                      <a:noFill/>
                    </a:lnB>
                    <a:solidFill>
                      <a:schemeClr val="bg2"/>
                    </a:solidFill>
                  </a:tcPr>
                </a:tc>
                <a:tc>
                  <a:txBody>
                    <a:bodyPr/>
                    <a:lstStyle/>
                    <a:p>
                      <a:r>
                        <a:rPr lang="en-US" sz="1400" dirty="0">
                          <a:effectLst/>
                        </a:rPr>
                        <a:t>Specific IP addresses targeted or originating malicious traffic.</a:t>
                      </a:r>
                    </a:p>
                  </a:txBody>
                  <a:tcPr marL="99060" marR="99060" anchor="ctr">
                    <a:lnL>
                      <a:noFill/>
                    </a:lnL>
                    <a:lnR>
                      <a:noFill/>
                    </a:lnR>
                    <a:lnT>
                      <a:noFill/>
                    </a:lnT>
                    <a:lnB>
                      <a:noFill/>
                    </a:lnB>
                    <a:solidFill>
                      <a:schemeClr val="bg2"/>
                    </a:solidFill>
                  </a:tcPr>
                </a:tc>
                <a:extLst>
                  <a:ext uri="{0D108BD9-81ED-4DB2-BD59-A6C34878D82A}">
                    <a16:rowId xmlns:a16="http://schemas.microsoft.com/office/drawing/2014/main" val="3059035410"/>
                  </a:ext>
                </a:extLst>
              </a:tr>
            </a:tbl>
          </a:graphicData>
        </a:graphic>
      </p:graphicFrame>
      <p:pic>
        <p:nvPicPr>
          <p:cNvPr id="8198" name="Picture 6" descr="Firewall - Free computer icons">
            <a:extLst>
              <a:ext uri="{FF2B5EF4-FFF2-40B4-BE49-F238E27FC236}">
                <a16:creationId xmlns:a16="http://schemas.microsoft.com/office/drawing/2014/main" id="{83A9F9B2-B935-D257-DFA5-10911E4E5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416" y="4660377"/>
            <a:ext cx="1254760" cy="125476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7C928A1-4823-A0BE-37ED-FE287E901AC0}"/>
              </a:ext>
            </a:extLst>
          </p:cNvPr>
          <p:cNvSpPr txBox="1"/>
          <p:nvPr/>
        </p:nvSpPr>
        <p:spPr>
          <a:xfrm>
            <a:off x="2297176" y="4918425"/>
            <a:ext cx="1254760" cy="369332"/>
          </a:xfrm>
          <a:prstGeom prst="rect">
            <a:avLst/>
          </a:prstGeom>
          <a:noFill/>
        </p:spPr>
        <p:txBody>
          <a:bodyPr wrap="square" rtlCol="0">
            <a:spAutoFit/>
          </a:bodyPr>
          <a:lstStyle/>
          <a:p>
            <a:r>
              <a:rPr lang="es-ES" b="1" dirty="0"/>
              <a:t>Firewall</a:t>
            </a:r>
          </a:p>
        </p:txBody>
      </p:sp>
      <p:pic>
        <p:nvPicPr>
          <p:cNvPr id="8200" name="Picture 8" descr="Processing of PCAP files with Snort - Core Sentinel">
            <a:extLst>
              <a:ext uri="{FF2B5EF4-FFF2-40B4-BE49-F238E27FC236}">
                <a16:creationId xmlns:a16="http://schemas.microsoft.com/office/drawing/2014/main" id="{23B2A14B-A068-DD26-BDDB-016EED13C4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4168" y="4521693"/>
            <a:ext cx="1532128" cy="1532128"/>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AA2CE929-7B3F-451A-45F2-FD5BB3E2090A}"/>
              </a:ext>
            </a:extLst>
          </p:cNvPr>
          <p:cNvSpPr/>
          <p:nvPr/>
        </p:nvSpPr>
        <p:spPr>
          <a:xfrm>
            <a:off x="770128" y="4521693"/>
            <a:ext cx="5039360" cy="1532128"/>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323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293E1BC-507D-EF56-0822-8050941A81DD}"/>
              </a:ext>
            </a:extLst>
          </p:cNvPr>
          <p:cNvSpPr>
            <a:spLocks noGrp="1"/>
          </p:cNvSpPr>
          <p:nvPr>
            <p:ph type="title"/>
          </p:nvPr>
        </p:nvSpPr>
        <p:spPr>
          <a:xfrm>
            <a:off x="1115568" y="685800"/>
            <a:ext cx="10168128" cy="1179576"/>
          </a:xfrm>
        </p:spPr>
        <p:txBody>
          <a:bodyPr>
            <a:normAutofit fontScale="90000"/>
          </a:bodyPr>
          <a:lstStyle/>
          <a:p>
            <a:r>
              <a:rPr lang="es-ES" dirty="0" err="1"/>
              <a:t>Part</a:t>
            </a:r>
            <a:r>
              <a:rPr lang="es-ES" dirty="0"/>
              <a:t> 3: </a:t>
            </a:r>
            <a:r>
              <a:rPr lang="es-ES" dirty="0" err="1"/>
              <a:t>Demonstrate</a:t>
            </a:r>
            <a:r>
              <a:rPr lang="es-ES" dirty="0"/>
              <a:t> Network</a:t>
            </a:r>
            <a:br>
              <a:rPr lang="es-ES" dirty="0"/>
            </a:br>
            <a:r>
              <a:rPr lang="es-ES" dirty="0"/>
              <a:t>Security </a:t>
            </a:r>
            <a:r>
              <a:rPr lang="es-ES" dirty="0" err="1"/>
              <a:t>Measures</a:t>
            </a:r>
            <a:endParaRPr lang="es-ES" dirty="0"/>
          </a:p>
        </p:txBody>
      </p:sp>
      <p:graphicFrame>
        <p:nvGraphicFramePr>
          <p:cNvPr id="6" name="Tabla 5">
            <a:extLst>
              <a:ext uri="{FF2B5EF4-FFF2-40B4-BE49-F238E27FC236}">
                <a16:creationId xmlns:a16="http://schemas.microsoft.com/office/drawing/2014/main" id="{EF6E7AFE-F037-A993-A7CA-61F597741CD3}"/>
              </a:ext>
            </a:extLst>
          </p:cNvPr>
          <p:cNvGraphicFramePr>
            <a:graphicFrameLocks noGrp="1"/>
          </p:cNvGraphicFramePr>
          <p:nvPr>
            <p:extLst>
              <p:ext uri="{D42A27DB-BD31-4B8C-83A1-F6EECF244321}">
                <p14:modId xmlns:p14="http://schemas.microsoft.com/office/powerpoint/2010/main" val="4126427061"/>
              </p:ext>
            </p:extLst>
          </p:nvPr>
        </p:nvGraphicFramePr>
        <p:xfrm>
          <a:off x="553720" y="2444821"/>
          <a:ext cx="5273040" cy="2926080"/>
        </p:xfrm>
        <a:graphic>
          <a:graphicData uri="http://schemas.openxmlformats.org/drawingml/2006/table">
            <a:tbl>
              <a:tblPr/>
              <a:tblGrid>
                <a:gridCol w="5273040">
                  <a:extLst>
                    <a:ext uri="{9D8B030D-6E8A-4147-A177-3AD203B41FA5}">
                      <a16:colId xmlns:a16="http://schemas.microsoft.com/office/drawing/2014/main" val="2645583998"/>
                    </a:ext>
                  </a:extLst>
                </a:gridCol>
              </a:tblGrid>
              <a:tr h="0">
                <a:tc>
                  <a:txBody>
                    <a:bodyPr/>
                    <a:lstStyle/>
                    <a:p>
                      <a:pPr fontAlgn="b"/>
                      <a:r>
                        <a:rPr lang="es-ES" b="1" dirty="0">
                          <a:effectLst/>
                        </a:rPr>
                        <a:t>Rule </a:t>
                      </a:r>
                      <a:r>
                        <a:rPr lang="es-ES" b="1" dirty="0" err="1">
                          <a:effectLst/>
                        </a:rPr>
                        <a:t>Name</a:t>
                      </a:r>
                      <a:endParaRPr lang="es-ES" b="1" dirty="0">
                        <a:effectLst/>
                      </a:endParaRP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697276713"/>
                  </a:ext>
                </a:extLst>
              </a:tr>
              <a:tr h="0">
                <a:tc>
                  <a:txBody>
                    <a:bodyPr/>
                    <a:lstStyle/>
                    <a:p>
                      <a:pPr fontAlgn="base"/>
                      <a:r>
                        <a:rPr lang="es-ES">
                          <a:effectLst/>
                        </a:rPr>
                        <a:t>Detecting SYN Flood Attack</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864254007"/>
                  </a:ext>
                </a:extLst>
              </a:tr>
              <a:tr h="0">
                <a:tc>
                  <a:txBody>
                    <a:bodyPr/>
                    <a:lstStyle/>
                    <a:p>
                      <a:pPr fontAlgn="base"/>
                      <a:r>
                        <a:rPr lang="en-US" dirty="0">
                          <a:effectLst/>
                        </a:rPr>
                        <a:t>Detecting HTTP GET Request from Mirai</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555568927"/>
                  </a:ext>
                </a:extLst>
              </a:tr>
              <a:tr h="0">
                <a:tc>
                  <a:txBody>
                    <a:bodyPr/>
                    <a:lstStyle/>
                    <a:p>
                      <a:pPr fontAlgn="base"/>
                      <a:r>
                        <a:rPr lang="es-ES">
                          <a:effectLst/>
                        </a:rPr>
                        <a:t>Detecting Shellcode Execution</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074580931"/>
                  </a:ext>
                </a:extLst>
              </a:tr>
              <a:tr h="0">
                <a:tc>
                  <a:txBody>
                    <a:bodyPr/>
                    <a:lstStyle/>
                    <a:p>
                      <a:pPr fontAlgn="base"/>
                      <a:r>
                        <a:rPr lang="es-ES">
                          <a:effectLst/>
                        </a:rPr>
                        <a:t>Detecting Suspicious User-Agent Strings</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140230911"/>
                  </a:ext>
                </a:extLst>
              </a:tr>
              <a:tr h="0">
                <a:tc>
                  <a:txBody>
                    <a:bodyPr/>
                    <a:lstStyle/>
                    <a:p>
                      <a:pPr fontAlgn="base"/>
                      <a:r>
                        <a:rPr lang="es-ES">
                          <a:effectLst/>
                        </a:rPr>
                        <a:t>Detecting DNS Tunneling</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48731172"/>
                  </a:ext>
                </a:extLst>
              </a:tr>
              <a:tr h="0">
                <a:tc>
                  <a:txBody>
                    <a:bodyPr/>
                    <a:lstStyle/>
                    <a:p>
                      <a:pPr fontAlgn="base"/>
                      <a:r>
                        <a:rPr lang="es-ES">
                          <a:effectLst/>
                        </a:rPr>
                        <a:t>Detecting Large File Transfers</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012727634"/>
                  </a:ext>
                </a:extLst>
              </a:tr>
              <a:tr h="0">
                <a:tc>
                  <a:txBody>
                    <a:bodyPr/>
                    <a:lstStyle/>
                    <a:p>
                      <a:pPr fontAlgn="base"/>
                      <a:r>
                        <a:rPr lang="en-US" dirty="0">
                          <a:effectLst/>
                        </a:rPr>
                        <a:t>Detecting SSH Brute Force Attempts</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56101353"/>
                  </a:ext>
                </a:extLst>
              </a:tr>
            </a:tbl>
          </a:graphicData>
        </a:graphic>
      </p:graphicFrame>
      <p:sp>
        <p:nvSpPr>
          <p:cNvPr id="9" name="CuadroTexto 8">
            <a:extLst>
              <a:ext uri="{FF2B5EF4-FFF2-40B4-BE49-F238E27FC236}">
                <a16:creationId xmlns:a16="http://schemas.microsoft.com/office/drawing/2014/main" id="{226E9411-88BD-6496-C177-23E73631159A}"/>
              </a:ext>
            </a:extLst>
          </p:cNvPr>
          <p:cNvSpPr txBox="1"/>
          <p:nvPr/>
        </p:nvSpPr>
        <p:spPr>
          <a:xfrm>
            <a:off x="6199632" y="2430533"/>
            <a:ext cx="5535168" cy="1200329"/>
          </a:xfrm>
          <a:prstGeom prst="rect">
            <a:avLst/>
          </a:prstGeom>
          <a:noFill/>
        </p:spPr>
        <p:txBody>
          <a:bodyPr wrap="square">
            <a:spAutoFit/>
          </a:bodyPr>
          <a:lstStyle/>
          <a:p>
            <a:r>
              <a:rPr lang="en-US" dirty="0">
                <a:effectLst/>
              </a:rPr>
              <a:t>✅ Granular control over detection criteria.</a:t>
            </a:r>
            <a:br>
              <a:rPr lang="en-US" dirty="0">
                <a:effectLst/>
              </a:rPr>
            </a:br>
            <a:r>
              <a:rPr lang="en-US" dirty="0">
                <a:effectLst/>
              </a:rPr>
              <a:t>✅</a:t>
            </a:r>
            <a:r>
              <a:rPr lang="en-US" dirty="0"/>
              <a:t> </a:t>
            </a:r>
            <a:r>
              <a:rPr lang="en-US" dirty="0">
                <a:effectLst/>
              </a:rPr>
              <a:t>Specific alerts for known Mirai-related activities.</a:t>
            </a:r>
            <a:br>
              <a:rPr lang="en-US" dirty="0">
                <a:effectLst/>
              </a:rPr>
            </a:br>
            <a:r>
              <a:rPr lang="en-US" dirty="0">
                <a:effectLst/>
              </a:rPr>
              <a:t>✅Can be customized and expanded easily</a:t>
            </a:r>
            <a:endParaRPr lang="es-ES" dirty="0"/>
          </a:p>
        </p:txBody>
      </p:sp>
      <p:sp>
        <p:nvSpPr>
          <p:cNvPr id="13" name="CuadroTexto 12">
            <a:extLst>
              <a:ext uri="{FF2B5EF4-FFF2-40B4-BE49-F238E27FC236}">
                <a16:creationId xmlns:a16="http://schemas.microsoft.com/office/drawing/2014/main" id="{DBD199AF-7BB6-84DE-E5C7-D7EDFF50807F}"/>
              </a:ext>
            </a:extLst>
          </p:cNvPr>
          <p:cNvSpPr txBox="1"/>
          <p:nvPr/>
        </p:nvSpPr>
        <p:spPr>
          <a:xfrm>
            <a:off x="6199632" y="4093964"/>
            <a:ext cx="5535168" cy="923330"/>
          </a:xfrm>
          <a:prstGeom prst="rect">
            <a:avLst/>
          </a:prstGeom>
          <a:noFill/>
        </p:spPr>
        <p:txBody>
          <a:bodyPr wrap="square">
            <a:spAutoFit/>
          </a:bodyPr>
          <a:lstStyle/>
          <a:p>
            <a:r>
              <a:rPr lang="en-US" b="0" i="0" dirty="0">
                <a:effectLst/>
                <a:latin typeface="Neue Haas Grotesk Text Pro (Cuerpo)"/>
              </a:rPr>
              <a:t>❌</a:t>
            </a:r>
            <a:r>
              <a:rPr lang="en-US" dirty="0">
                <a:latin typeface="Neue Haas Grotesk Text Pro (Cuerpo)"/>
              </a:rPr>
              <a:t> </a:t>
            </a:r>
            <a:r>
              <a:rPr lang="en-US" b="0" i="0" dirty="0">
                <a:effectLst/>
                <a:latin typeface="Neue Haas Grotesk Text Pro (Cuerpo)"/>
              </a:rPr>
              <a:t>Requires continuous updates and maintenance to adapt to new threats.</a:t>
            </a:r>
            <a:br>
              <a:rPr lang="en-US" dirty="0">
                <a:latin typeface="Neue Haas Grotesk Text Pro (Cuerpo)"/>
              </a:rPr>
            </a:br>
            <a:r>
              <a:rPr lang="en-US" dirty="0">
                <a:latin typeface="Neue Haas Grotesk Text Pro (Cuerpo)"/>
              </a:rPr>
              <a:t>❌</a:t>
            </a:r>
            <a:r>
              <a:rPr lang="en-US" b="0" i="0" dirty="0">
                <a:effectLst/>
                <a:latin typeface="Neue Haas Grotesk Text Pro (Cuerpo)"/>
              </a:rPr>
              <a:t>False positives can occur if rules are too broad.</a:t>
            </a:r>
            <a:endParaRPr lang="es-ES" dirty="0">
              <a:latin typeface="Neue Haas Grotesk Text Pro (Cuerpo)"/>
            </a:endParaRPr>
          </a:p>
        </p:txBody>
      </p:sp>
    </p:spTree>
    <p:extLst>
      <p:ext uri="{BB962C8B-B14F-4D97-AF65-F5344CB8AC3E}">
        <p14:creationId xmlns:p14="http://schemas.microsoft.com/office/powerpoint/2010/main" val="53326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1C817E4-2CB4-081B-B8CF-481FD2E10AE1}"/>
              </a:ext>
            </a:extLst>
          </p:cNvPr>
          <p:cNvSpPr>
            <a:spLocks noGrp="1"/>
          </p:cNvSpPr>
          <p:nvPr>
            <p:ph type="title"/>
          </p:nvPr>
        </p:nvSpPr>
        <p:spPr>
          <a:xfrm>
            <a:off x="1115568" y="685800"/>
            <a:ext cx="10168128" cy="1179576"/>
          </a:xfrm>
        </p:spPr>
        <p:txBody>
          <a:bodyPr>
            <a:normAutofit fontScale="90000"/>
          </a:bodyPr>
          <a:lstStyle/>
          <a:p>
            <a:r>
              <a:rPr lang="es-ES" dirty="0" err="1"/>
              <a:t>Part</a:t>
            </a:r>
            <a:r>
              <a:rPr lang="es-ES" dirty="0"/>
              <a:t> 3: </a:t>
            </a:r>
            <a:r>
              <a:rPr lang="es-ES" dirty="0" err="1"/>
              <a:t>Demonstrate</a:t>
            </a:r>
            <a:r>
              <a:rPr lang="es-ES" dirty="0"/>
              <a:t> Network</a:t>
            </a:r>
            <a:br>
              <a:rPr lang="es-ES" dirty="0"/>
            </a:br>
            <a:r>
              <a:rPr lang="es-ES" dirty="0"/>
              <a:t>Security </a:t>
            </a:r>
            <a:r>
              <a:rPr lang="es-ES" dirty="0" err="1"/>
              <a:t>Measures</a:t>
            </a:r>
            <a:endParaRPr lang="es-ES" dirty="0"/>
          </a:p>
        </p:txBody>
      </p:sp>
      <p:graphicFrame>
        <p:nvGraphicFramePr>
          <p:cNvPr id="5" name="Tabla 4">
            <a:extLst>
              <a:ext uri="{FF2B5EF4-FFF2-40B4-BE49-F238E27FC236}">
                <a16:creationId xmlns:a16="http://schemas.microsoft.com/office/drawing/2014/main" id="{0D3044E8-8BF4-4514-BC4F-5F1648DFEFF2}"/>
              </a:ext>
            </a:extLst>
          </p:cNvPr>
          <p:cNvGraphicFramePr>
            <a:graphicFrameLocks noGrp="1"/>
          </p:cNvGraphicFramePr>
          <p:nvPr>
            <p:extLst>
              <p:ext uri="{D42A27DB-BD31-4B8C-83A1-F6EECF244321}">
                <p14:modId xmlns:p14="http://schemas.microsoft.com/office/powerpoint/2010/main" val="88732791"/>
              </p:ext>
            </p:extLst>
          </p:nvPr>
        </p:nvGraphicFramePr>
        <p:xfrm>
          <a:off x="564119" y="2729865"/>
          <a:ext cx="4851161" cy="2729412"/>
        </p:xfrm>
        <a:graphic>
          <a:graphicData uri="http://schemas.openxmlformats.org/drawingml/2006/table">
            <a:tbl>
              <a:tblPr/>
              <a:tblGrid>
                <a:gridCol w="4851161">
                  <a:extLst>
                    <a:ext uri="{9D8B030D-6E8A-4147-A177-3AD203B41FA5}">
                      <a16:colId xmlns:a16="http://schemas.microsoft.com/office/drawing/2014/main" val="1985445437"/>
                    </a:ext>
                  </a:extLst>
                </a:gridCol>
              </a:tblGrid>
              <a:tr h="207303">
                <a:tc>
                  <a:txBody>
                    <a:bodyPr/>
                    <a:lstStyle/>
                    <a:p>
                      <a:pPr fontAlgn="b"/>
                      <a:r>
                        <a:rPr lang="es-ES" sz="1800" b="1" dirty="0">
                          <a:effectLst/>
                        </a:rPr>
                        <a:t>Firewall </a:t>
                      </a:r>
                      <a:r>
                        <a:rPr lang="es-ES" sz="1800" b="1" dirty="0" err="1">
                          <a:effectLst/>
                        </a:rPr>
                        <a:t>Instruction</a:t>
                      </a:r>
                      <a:endParaRPr lang="es-ES" sz="1800" b="1" dirty="0">
                        <a:effectLst/>
                      </a:endParaRPr>
                    </a:p>
                  </a:txBody>
                  <a:tcPr marL="83680" marR="83680" marT="41840" marB="41840"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11480436"/>
                  </a:ext>
                </a:extLst>
              </a:tr>
              <a:tr h="469706">
                <a:tc>
                  <a:txBody>
                    <a:bodyPr/>
                    <a:lstStyle/>
                    <a:p>
                      <a:pPr fontAlgn="base"/>
                      <a:r>
                        <a:rPr lang="en-US" sz="1800" dirty="0">
                          <a:effectLst/>
                        </a:rPr>
                        <a:t>Allow SSH (Port 22) only from Trusted IPs</a:t>
                      </a:r>
                    </a:p>
                  </a:txBody>
                  <a:tcPr marL="83680" marR="83680" marT="41840" marB="41840"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085035225"/>
                  </a:ext>
                </a:extLst>
              </a:tr>
              <a:tr h="328795">
                <a:tc>
                  <a:txBody>
                    <a:bodyPr/>
                    <a:lstStyle/>
                    <a:p>
                      <a:pPr fontAlgn="base"/>
                      <a:r>
                        <a:rPr lang="en-US" sz="1800" dirty="0">
                          <a:effectLst/>
                        </a:rPr>
                        <a:t>Allow HTTPS (Port 443) for Web Traffic</a:t>
                      </a:r>
                    </a:p>
                  </a:txBody>
                  <a:tcPr marL="83680" marR="83680" marT="41840" marB="41840"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112740057"/>
                  </a:ext>
                </a:extLst>
              </a:tr>
              <a:tr h="328795">
                <a:tc>
                  <a:txBody>
                    <a:bodyPr/>
                    <a:lstStyle/>
                    <a:p>
                      <a:pPr fontAlgn="base"/>
                      <a:r>
                        <a:rPr lang="es-ES" sz="1800">
                          <a:effectLst/>
                        </a:rPr>
                        <a:t>Allow Snort Traffic</a:t>
                      </a:r>
                    </a:p>
                  </a:txBody>
                  <a:tcPr marL="83680" marR="83680" marT="41840" marB="41840"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355140482"/>
                  </a:ext>
                </a:extLst>
              </a:tr>
              <a:tr h="469706">
                <a:tc>
                  <a:txBody>
                    <a:bodyPr/>
                    <a:lstStyle/>
                    <a:p>
                      <a:pPr fontAlgn="base"/>
                      <a:r>
                        <a:rPr lang="es-ES" sz="1800">
                          <a:effectLst/>
                        </a:rPr>
                        <a:t>Limit ICMP (Ping) Requests</a:t>
                      </a:r>
                    </a:p>
                  </a:txBody>
                  <a:tcPr marL="83680" marR="83680" marT="41840" marB="41840"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699936734"/>
                  </a:ext>
                </a:extLst>
              </a:tr>
              <a:tr h="328795">
                <a:tc>
                  <a:txBody>
                    <a:bodyPr/>
                    <a:lstStyle/>
                    <a:p>
                      <a:pPr fontAlgn="base"/>
                      <a:r>
                        <a:rPr lang="es-ES" sz="1800">
                          <a:effectLst/>
                        </a:rPr>
                        <a:t>Block Unused Ports</a:t>
                      </a:r>
                    </a:p>
                  </a:txBody>
                  <a:tcPr marL="83680" marR="83680" marT="41840" marB="41840"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096996149"/>
                  </a:ext>
                </a:extLst>
              </a:tr>
              <a:tr h="328795">
                <a:tc>
                  <a:txBody>
                    <a:bodyPr/>
                    <a:lstStyle/>
                    <a:p>
                      <a:pPr fontAlgn="base"/>
                      <a:r>
                        <a:rPr lang="es-ES" sz="1800" dirty="0" err="1">
                          <a:effectLst/>
                        </a:rPr>
                        <a:t>Enable</a:t>
                      </a:r>
                      <a:r>
                        <a:rPr lang="es-ES" sz="1800" dirty="0">
                          <a:effectLst/>
                        </a:rPr>
                        <a:t> </a:t>
                      </a:r>
                      <a:r>
                        <a:rPr lang="es-ES" sz="1800" dirty="0" err="1">
                          <a:effectLst/>
                        </a:rPr>
                        <a:t>logging</a:t>
                      </a:r>
                      <a:endParaRPr lang="es-ES" sz="1800" dirty="0">
                        <a:effectLst/>
                      </a:endParaRPr>
                    </a:p>
                  </a:txBody>
                  <a:tcPr marL="83680" marR="83680" marT="41840" marB="41840"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016132709"/>
                  </a:ext>
                </a:extLst>
              </a:tr>
            </a:tbl>
          </a:graphicData>
        </a:graphic>
      </p:graphicFrame>
      <p:sp>
        <p:nvSpPr>
          <p:cNvPr id="9" name="CuadroTexto 8">
            <a:extLst>
              <a:ext uri="{FF2B5EF4-FFF2-40B4-BE49-F238E27FC236}">
                <a16:creationId xmlns:a16="http://schemas.microsoft.com/office/drawing/2014/main" id="{3A8DE3AF-DC75-9078-3FBD-1E194C2B6B0C}"/>
              </a:ext>
            </a:extLst>
          </p:cNvPr>
          <p:cNvSpPr txBox="1"/>
          <p:nvPr/>
        </p:nvSpPr>
        <p:spPr>
          <a:xfrm>
            <a:off x="5730240" y="2729865"/>
            <a:ext cx="6096000" cy="1200329"/>
          </a:xfrm>
          <a:prstGeom prst="rect">
            <a:avLst/>
          </a:prstGeom>
          <a:noFill/>
        </p:spPr>
        <p:txBody>
          <a:bodyPr wrap="square">
            <a:spAutoFit/>
          </a:bodyPr>
          <a:lstStyle/>
          <a:p>
            <a:r>
              <a:rPr lang="en-US" dirty="0">
                <a:effectLst/>
                <a:latin typeface="Neue Haas Grotesk Text Pro (Cuerpo)"/>
              </a:rPr>
              <a:t>✅ </a:t>
            </a:r>
            <a:r>
              <a:rPr lang="en-US" b="0" i="0" dirty="0">
                <a:effectLst/>
                <a:latin typeface="Neue Haas Grotesk Text Pro (Cuerpo)"/>
              </a:rPr>
              <a:t>Provides network-level protection against unauthorized access.</a:t>
            </a:r>
            <a:br>
              <a:rPr lang="en-US" dirty="0">
                <a:latin typeface="Neue Haas Grotesk Text Pro (Cuerpo)"/>
              </a:rPr>
            </a:br>
            <a:r>
              <a:rPr lang="en-US" dirty="0">
                <a:effectLst/>
                <a:latin typeface="Neue Haas Grotesk Text Pro (Cuerpo)"/>
              </a:rPr>
              <a:t>✅ </a:t>
            </a:r>
            <a:r>
              <a:rPr lang="en-US" b="0" i="0" dirty="0">
                <a:effectLst/>
                <a:latin typeface="Neue Haas Grotesk Text Pro (Cuerpo)"/>
              </a:rPr>
              <a:t>Can block known malicious traffic and restrict access to vulnerable services.</a:t>
            </a:r>
            <a:endParaRPr lang="es-ES" dirty="0">
              <a:latin typeface="Neue Haas Grotesk Text Pro (Cuerpo)"/>
            </a:endParaRPr>
          </a:p>
        </p:txBody>
      </p:sp>
      <p:sp>
        <p:nvSpPr>
          <p:cNvPr id="11" name="CuadroTexto 10">
            <a:extLst>
              <a:ext uri="{FF2B5EF4-FFF2-40B4-BE49-F238E27FC236}">
                <a16:creationId xmlns:a16="http://schemas.microsoft.com/office/drawing/2014/main" id="{E126ADF9-FA0E-5C0A-99F9-BA1CA2060F27}"/>
              </a:ext>
            </a:extLst>
          </p:cNvPr>
          <p:cNvSpPr txBox="1"/>
          <p:nvPr/>
        </p:nvSpPr>
        <p:spPr>
          <a:xfrm>
            <a:off x="5730240" y="4258948"/>
            <a:ext cx="6096000" cy="1200329"/>
          </a:xfrm>
          <a:prstGeom prst="rect">
            <a:avLst/>
          </a:prstGeom>
          <a:noFill/>
        </p:spPr>
        <p:txBody>
          <a:bodyPr wrap="square">
            <a:spAutoFit/>
          </a:bodyPr>
          <a:lstStyle/>
          <a:p>
            <a:r>
              <a:rPr lang="en-US" b="0" i="0" dirty="0">
                <a:effectLst/>
                <a:latin typeface="Neue Haas Grotesk Text Pro (Cuerpo)"/>
              </a:rPr>
              <a:t>❌ May impact legitimate traffic if rules are too restrictive.</a:t>
            </a:r>
            <a:br>
              <a:rPr lang="en-US" dirty="0">
                <a:latin typeface="Neue Haas Grotesk Text Pro (Cuerpo)"/>
              </a:rPr>
            </a:br>
            <a:r>
              <a:rPr lang="en-US" b="0" i="0" dirty="0">
                <a:effectLst/>
                <a:latin typeface="Neue Haas Grotesk Text Pro (Cuerpo)"/>
              </a:rPr>
              <a:t>❌ Requires careful configuration and monitoring to be effective.</a:t>
            </a:r>
            <a:endParaRPr lang="es-ES" dirty="0">
              <a:latin typeface="Neue Haas Grotesk Text Pro (Cuerpo)"/>
            </a:endParaRPr>
          </a:p>
        </p:txBody>
      </p:sp>
    </p:spTree>
    <p:extLst>
      <p:ext uri="{BB962C8B-B14F-4D97-AF65-F5344CB8AC3E}">
        <p14:creationId xmlns:p14="http://schemas.microsoft.com/office/powerpoint/2010/main" val="293661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71B96-9677-CD9E-A7AD-0A770D308AD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0C0440-8CC7-B8EB-4411-46CDCDB7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EDA66C8-1DCE-4CD6-C5FF-16641D1EF327}"/>
              </a:ext>
            </a:extLst>
          </p:cNvPr>
          <p:cNvSpPr>
            <a:spLocks noGrp="1"/>
          </p:cNvSpPr>
          <p:nvPr>
            <p:ph type="ctrTitle"/>
          </p:nvPr>
        </p:nvSpPr>
        <p:spPr>
          <a:xfrm>
            <a:off x="477981" y="1122363"/>
            <a:ext cx="4023360" cy="3204134"/>
          </a:xfrm>
        </p:spPr>
        <p:txBody>
          <a:bodyPr anchor="b">
            <a:normAutofit/>
          </a:bodyPr>
          <a:lstStyle/>
          <a:p>
            <a:r>
              <a:rPr lang="es-ES" sz="4800"/>
              <a:t>Practical Assesment for Network Security</a:t>
            </a:r>
          </a:p>
        </p:txBody>
      </p:sp>
      <p:sp>
        <p:nvSpPr>
          <p:cNvPr id="3" name="Subtítulo 2">
            <a:extLst>
              <a:ext uri="{FF2B5EF4-FFF2-40B4-BE49-F238E27FC236}">
                <a16:creationId xmlns:a16="http://schemas.microsoft.com/office/drawing/2014/main" id="{2F7E901B-23A0-A3A7-BAD6-F940D0669460}"/>
              </a:ext>
            </a:extLst>
          </p:cNvPr>
          <p:cNvSpPr>
            <a:spLocks noGrp="1"/>
          </p:cNvSpPr>
          <p:nvPr>
            <p:ph type="subTitle" idx="1"/>
          </p:nvPr>
        </p:nvSpPr>
        <p:spPr>
          <a:xfrm>
            <a:off x="477980" y="4872922"/>
            <a:ext cx="4023359" cy="1208141"/>
          </a:xfrm>
        </p:spPr>
        <p:txBody>
          <a:bodyPr>
            <a:normAutofit/>
          </a:bodyPr>
          <a:lstStyle/>
          <a:p>
            <a:r>
              <a:rPr lang="es-ES" sz="2000"/>
              <a:t>By Laura García Perrín</a:t>
            </a:r>
          </a:p>
        </p:txBody>
      </p:sp>
      <p:sp>
        <p:nvSpPr>
          <p:cNvPr id="11" name="!!accent">
            <a:extLst>
              <a:ext uri="{FF2B5EF4-FFF2-40B4-BE49-F238E27FC236}">
                <a16:creationId xmlns:a16="http://schemas.microsoft.com/office/drawing/2014/main" id="{3F172DF3-FA31-FCA9-B647-C1BDAD2B5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867ED85-073C-6587-5EA4-F57BE0C0C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Queen's University Belfast - British Irish Chamber">
            <a:extLst>
              <a:ext uri="{FF2B5EF4-FFF2-40B4-BE49-F238E27FC236}">
                <a16:creationId xmlns:a16="http://schemas.microsoft.com/office/drawing/2014/main" id="{B905D3A8-FADC-B8CE-04C2-03BCCA291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094" y="1625428"/>
            <a:ext cx="2453950" cy="8854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C9CDEA42-C3DB-1BE4-CA45-4D95258464B1}"/>
              </a:ext>
            </a:extLst>
          </p:cNvPr>
          <p:cNvGraphicFramePr>
            <a:graphicFrameLocks noGrp="1"/>
          </p:cNvGraphicFramePr>
          <p:nvPr/>
        </p:nvGraphicFramePr>
        <p:xfrm>
          <a:off x="5694094" y="2697480"/>
          <a:ext cx="5917164" cy="1463040"/>
        </p:xfrm>
        <a:graphic>
          <a:graphicData uri="http://schemas.openxmlformats.org/drawingml/2006/table">
            <a:tbl>
              <a:tblPr/>
              <a:tblGrid>
                <a:gridCol w="2274249">
                  <a:extLst>
                    <a:ext uri="{9D8B030D-6E8A-4147-A177-3AD203B41FA5}">
                      <a16:colId xmlns:a16="http://schemas.microsoft.com/office/drawing/2014/main" val="2199780707"/>
                    </a:ext>
                  </a:extLst>
                </a:gridCol>
                <a:gridCol w="3642915">
                  <a:extLst>
                    <a:ext uri="{9D8B030D-6E8A-4147-A177-3AD203B41FA5}">
                      <a16:colId xmlns:a16="http://schemas.microsoft.com/office/drawing/2014/main" val="1398323942"/>
                    </a:ext>
                  </a:extLst>
                </a:gridCol>
              </a:tblGrid>
              <a:tr h="330686">
                <a:tc>
                  <a:txBody>
                    <a:bodyPr/>
                    <a:lstStyle/>
                    <a:p>
                      <a:r>
                        <a:rPr lang="es-ES" b="1" dirty="0" err="1">
                          <a:effectLst/>
                        </a:rPr>
                        <a:t>University</a:t>
                      </a:r>
                      <a:endParaRPr lang="es-ES" dirty="0">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ES" dirty="0" err="1">
                          <a:effectLst/>
                        </a:rPr>
                        <a:t>Queen's</a:t>
                      </a:r>
                      <a:r>
                        <a:rPr lang="es-ES" dirty="0">
                          <a:effectLst/>
                        </a:rPr>
                        <a:t> </a:t>
                      </a:r>
                      <a:r>
                        <a:rPr lang="es-ES" dirty="0" err="1">
                          <a:effectLst/>
                        </a:rPr>
                        <a:t>University</a:t>
                      </a:r>
                      <a:r>
                        <a:rPr lang="es-ES" dirty="0">
                          <a:effectLst/>
                        </a:rPr>
                        <a:t> </a:t>
                      </a:r>
                      <a:r>
                        <a:rPr lang="es-ES" dirty="0" err="1">
                          <a:effectLst/>
                        </a:rPr>
                        <a:t>of</a:t>
                      </a:r>
                      <a:r>
                        <a:rPr lang="es-ES" dirty="0">
                          <a:effectLst/>
                        </a:rPr>
                        <a:t> Belfast</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1135047"/>
                  </a:ext>
                </a:extLst>
              </a:tr>
              <a:tr h="330686">
                <a:tc>
                  <a:txBody>
                    <a:bodyPr/>
                    <a:lstStyle/>
                    <a:p>
                      <a:r>
                        <a:rPr lang="es-ES" b="1">
                          <a:effectLst/>
                        </a:rPr>
                        <a:t>Module</a:t>
                      </a:r>
                      <a:endParaRPr lang="es-ES">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ES" dirty="0">
                          <a:effectLst/>
                        </a:rPr>
                        <a:t>Network Security (CSC3064)</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66626909"/>
                  </a:ext>
                </a:extLst>
              </a:tr>
              <a:tr h="330686">
                <a:tc>
                  <a:txBody>
                    <a:bodyPr/>
                    <a:lstStyle/>
                    <a:p>
                      <a:r>
                        <a:rPr lang="es-ES" b="1">
                          <a:effectLst/>
                        </a:rPr>
                        <a:t>Teacher</a:t>
                      </a:r>
                      <a:endParaRPr lang="es-ES">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ES">
                          <a:effectLst/>
                        </a:rPr>
                        <a:t>Dr Kieran McLaughlin</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18411126"/>
                  </a:ext>
                </a:extLst>
              </a:tr>
              <a:tr h="330686">
                <a:tc>
                  <a:txBody>
                    <a:bodyPr/>
                    <a:lstStyle/>
                    <a:p>
                      <a:r>
                        <a:rPr lang="es-ES" b="1" dirty="0" err="1">
                          <a:effectLst/>
                        </a:rPr>
                        <a:t>Student</a:t>
                      </a:r>
                      <a:r>
                        <a:rPr lang="es-ES" b="1" dirty="0">
                          <a:effectLst/>
                        </a:rPr>
                        <a:t> </a:t>
                      </a:r>
                      <a:r>
                        <a:rPr lang="es-ES" b="1" dirty="0" err="1">
                          <a:effectLst/>
                        </a:rPr>
                        <a:t>Number</a:t>
                      </a:r>
                      <a:endParaRPr lang="es-ES" dirty="0">
                        <a:effectLst/>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s-ES" dirty="0">
                          <a:effectLst/>
                        </a:rPr>
                        <a:t>40438881</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38565172"/>
                  </a:ext>
                </a:extLst>
              </a:tr>
            </a:tbl>
          </a:graphicData>
        </a:graphic>
      </p:graphicFrame>
    </p:spTree>
    <p:extLst>
      <p:ext uri="{BB962C8B-B14F-4D97-AF65-F5344CB8AC3E}">
        <p14:creationId xmlns:p14="http://schemas.microsoft.com/office/powerpoint/2010/main" val="194532540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11C22"/>
      </a:dk2>
      <a:lt2>
        <a:srgbClr val="F0F3F3"/>
      </a:lt2>
      <a:accent1>
        <a:srgbClr val="CD5143"/>
      </a:accent1>
      <a:accent2>
        <a:srgbClr val="BB315D"/>
      </a:accent2>
      <a:accent3>
        <a:srgbClr val="CD43A8"/>
      </a:accent3>
      <a:accent4>
        <a:srgbClr val="A631BB"/>
      </a:accent4>
      <a:accent5>
        <a:srgbClr val="7F43CD"/>
      </a:accent5>
      <a:accent6>
        <a:srgbClr val="3F3DBF"/>
      </a:accent6>
      <a:hlink>
        <a:srgbClr val="8C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1334</Words>
  <Application>Microsoft Office PowerPoint</Application>
  <PresentationFormat>Panorámica</PresentationFormat>
  <Paragraphs>108</Paragraphs>
  <Slides>8</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-apple-system</vt:lpstr>
      <vt:lpstr>Aptos</vt:lpstr>
      <vt:lpstr>Arial</vt:lpstr>
      <vt:lpstr>Calibri</vt:lpstr>
      <vt:lpstr>Neue Haas Grotesk Text Pro</vt:lpstr>
      <vt:lpstr>Neue Haas Grotesk Text Pro (Cuerpo)</vt:lpstr>
      <vt:lpstr>Söhne</vt:lpstr>
      <vt:lpstr>AccentBoxVTI</vt:lpstr>
      <vt:lpstr>Practical Assesment for Network Security</vt:lpstr>
      <vt:lpstr>https://github.com/lgperrin/Network-Security/tree/main</vt:lpstr>
      <vt:lpstr>Part 1: Basic Analysis</vt:lpstr>
      <vt:lpstr>Part 2: Advanced Analysis</vt:lpstr>
      <vt:lpstr>Part 3: Demonstrate Network Security Measures</vt:lpstr>
      <vt:lpstr>Part 3: Demonstrate Network Security Measures</vt:lpstr>
      <vt:lpstr>Part 3: Demonstrate Network Security Measures</vt:lpstr>
      <vt:lpstr>Practical Assesment for Network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Assesment for Network Security</dc:title>
  <dc:creator>Laura García Perrín</dc:creator>
  <cp:lastModifiedBy>Laura García Perrín</cp:lastModifiedBy>
  <cp:revision>1</cp:revision>
  <dcterms:created xsi:type="dcterms:W3CDTF">2024-02-28T16:23:13Z</dcterms:created>
  <dcterms:modified xsi:type="dcterms:W3CDTF">2024-02-28T17:30:57Z</dcterms:modified>
</cp:coreProperties>
</file>