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72D397-D358-41AB-BE68-AF09F63653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38A7A6-CA6C-4E85-B335-1B3B692335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7335D7-C382-424D-B5A2-7EF42AE1A6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BA623-5377-488F-A7D8-40912B5748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B3258C-B590-4401-BE65-1F3F564AA0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A57F6C-4D74-483F-A33E-1FFC112253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2AC500-3715-49CE-A931-A8ECC4CCA0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D79BDD-91C2-4124-9445-D54CC6BCA3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22536F-3D58-4D3F-8E3B-583D54AF55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96888A-A2BB-4011-9385-31457D30AC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3A7DC-52E0-42A1-9438-3677635147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EB7FF5-C865-4316-BB37-E3DE481078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;p5" descr="Imagen que contiene Forma&#10;&#10;Descripción generada automáticamente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formato 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texto 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"/>
          </p:nvPr>
        </p:nvSpPr>
        <p:spPr>
          <a:xfrm>
            <a:off x="609480" y="6247440"/>
            <a:ext cx="284040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"/>
          </p:nvPr>
        </p:nvSpPr>
        <p:spPr>
          <a:xfrm>
            <a:off x="4169520" y="6247440"/>
            <a:ext cx="386424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3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EC0D0B4-B3E4-41C5-82B6-FA2C11CB993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l189052@dac.unicamp.br" TargetMode="External"/><Relationship Id="rId2" Type="http://schemas.openxmlformats.org/officeDocument/2006/relationships/hyperlink" Target="mailto:ursini@ft.unicamp.br" TargetMode="External"/><Relationship Id="rId3" Type="http://schemas.openxmlformats.org/officeDocument/2006/relationships/hyperlink" Target="mailto:paulomartinsphd@gmail.com" TargetMode="External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2;p1"/>
          <p:cNvSpPr/>
          <p:nvPr/>
        </p:nvSpPr>
        <p:spPr>
          <a:xfrm>
            <a:off x="4540320" y="2301840"/>
            <a:ext cx="697824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3200" spc="-1" strike="noStrike">
                <a:solidFill>
                  <a:srgbClr val="ffffff"/>
                </a:solidFill>
                <a:latin typeface="Calibri"/>
                <a:ea typeface="Calibri"/>
              </a:rPr>
              <a:t>Using a classical model to provide insights through Agent-Based Simulation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89;geff46ed7ed_0_29"/>
          <p:cNvSpPr/>
          <p:nvPr/>
        </p:nvSpPr>
        <p:spPr>
          <a:xfrm>
            <a:off x="367920" y="1250640"/>
            <a:ext cx="114238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Model Abstractions: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 recharging only occur if L ≤ B and near B;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We consider no time expended to recharge or battery swap;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No communication between drones about their recharging  decision (another's communication types can happen)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 recharging process didn’t consider a queue.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Drones don’t have a path or a job description (but a random battery usage);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91;geff46ed7ed_0_29"/>
          <p:cNvSpPr/>
          <p:nvPr/>
        </p:nvSpPr>
        <p:spPr>
          <a:xfrm>
            <a:off x="5562720" y="3257280"/>
            <a:ext cx="2999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Table 2 - Model Abstractions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204000" y="3646800"/>
            <a:ext cx="8562240" cy="22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96;geff46ed7ed_0_122"/>
          <p:cNvSpPr/>
          <p:nvPr/>
        </p:nvSpPr>
        <p:spPr>
          <a:xfrm>
            <a:off x="367920" y="1250640"/>
            <a:ext cx="11423880" cy="28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Conclusions: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●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When developing a simulation model, we always need to check if the model has adequate accuracy with the study subject (Validation) and if we are creating the correct model (Verification) 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●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It's an endless game;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●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This work is under development, publications and results were in progress.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E-mail contact: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l189052@dac.unicamp.br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\ </a:t>
            </a:r>
            <a:r>
              <a:rPr b="0" lang="es-MX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ursini@ft.unicamp.br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\ </a:t>
            </a:r>
            <a:r>
              <a:rPr b="0" lang="es-MX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paulomartinsphd@gmail.com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Publish work: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97;geff46ed7ed_0_122"/>
          <p:cNvSpPr/>
          <p:nvPr/>
        </p:nvSpPr>
        <p:spPr>
          <a:xfrm>
            <a:off x="681840" y="5067720"/>
            <a:ext cx="1079568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Acknowledgment: This study was financed in part by the Coordenação de Aperfeiçoamento de Pessoal de Nı́vel Superior - Brasil (CAPES) - Finance Code 001.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98;geff46ed7ed_0_122" descr=""/>
          <p:cNvPicPr/>
          <p:nvPr/>
        </p:nvPicPr>
        <p:blipFill>
          <a:blip r:embed="rId4"/>
          <a:stretch/>
        </p:blipFill>
        <p:spPr>
          <a:xfrm>
            <a:off x="1752480" y="3667680"/>
            <a:ext cx="9442080" cy="128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03;geff46ed7ed_0_32"/>
          <p:cNvSpPr/>
          <p:nvPr/>
        </p:nvSpPr>
        <p:spPr>
          <a:xfrm>
            <a:off x="367920" y="1250640"/>
            <a:ext cx="11423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References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04;geff46ed7ed_0_32" descr=""/>
          <p:cNvPicPr/>
          <p:nvPr/>
        </p:nvPicPr>
        <p:blipFill>
          <a:blip r:embed="rId1"/>
          <a:stretch/>
        </p:blipFill>
        <p:spPr>
          <a:xfrm>
            <a:off x="380880" y="1772280"/>
            <a:ext cx="5438160" cy="389484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105;geff46ed7ed_0_32" descr=""/>
          <p:cNvPicPr/>
          <p:nvPr/>
        </p:nvPicPr>
        <p:blipFill>
          <a:blip r:embed="rId2"/>
          <a:stretch/>
        </p:blipFill>
        <p:spPr>
          <a:xfrm>
            <a:off x="6353280" y="1772280"/>
            <a:ext cx="5495040" cy="28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27;p2"/>
          <p:cNvSpPr/>
          <p:nvPr/>
        </p:nvSpPr>
        <p:spPr>
          <a:xfrm>
            <a:off x="991080" y="1981800"/>
            <a:ext cx="104464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  <a:ea typeface="Calibri"/>
              </a:rPr>
              <a:t>Using a classical model to provide insights through Agent-Based Simulation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32;p3"/>
          <p:cNvSpPr/>
          <p:nvPr/>
        </p:nvSpPr>
        <p:spPr>
          <a:xfrm>
            <a:off x="367920" y="1250640"/>
            <a:ext cx="114238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M.Sc Leonardo Grando.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Master in Technology - FT/Unicamp (2020).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PhD Candidate -FT/Unicamp - 2021 ~ 2025 (est.).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9 years industry experience.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l189052@dac.unicamp.br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Orcid: https://orcid.org/0000-0002-0448-209X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33;p3" descr=""/>
          <p:cNvPicPr/>
          <p:nvPr/>
        </p:nvPicPr>
        <p:blipFill>
          <a:blip r:embed="rId1"/>
          <a:stretch/>
        </p:blipFill>
        <p:spPr>
          <a:xfrm>
            <a:off x="9858960" y="3005280"/>
            <a:ext cx="1723320" cy="199368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34;p3" descr=""/>
          <p:cNvPicPr/>
          <p:nvPr/>
        </p:nvPicPr>
        <p:blipFill>
          <a:blip r:embed="rId2"/>
          <a:stretch/>
        </p:blipFill>
        <p:spPr>
          <a:xfrm>
            <a:off x="9239760" y="4845600"/>
            <a:ext cx="2342520" cy="102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39;geff46ed7ed_0_0"/>
          <p:cNvSpPr/>
          <p:nvPr/>
        </p:nvSpPr>
        <p:spPr>
          <a:xfrm>
            <a:off x="215640" y="1098360"/>
            <a:ext cx="11423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Objective: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Create an Agent-Based Simulation Model model to simulate a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drone swarm energy supply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using as reference a classical economic model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El Farol Bar Problem 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[Arthur 1994].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40;geff46ed7ed_0_0" descr=""/>
          <p:cNvPicPr/>
          <p:nvPr/>
        </p:nvPicPr>
        <p:blipFill>
          <a:blip r:embed="rId1"/>
          <a:stretch/>
        </p:blipFill>
        <p:spPr>
          <a:xfrm>
            <a:off x="6475680" y="2109600"/>
            <a:ext cx="5124960" cy="410112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41;geff46ed7ed_0_0"/>
          <p:cNvSpPr/>
          <p:nvPr/>
        </p:nvSpPr>
        <p:spPr>
          <a:xfrm>
            <a:off x="8159400" y="6059160"/>
            <a:ext cx="24606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Fig 2 - Netlogo El Farol Model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42;geff46ed7ed_0_0" descr=""/>
          <p:cNvPicPr/>
          <p:nvPr/>
        </p:nvPicPr>
        <p:blipFill>
          <a:blip r:embed="rId2"/>
          <a:stretch/>
        </p:blipFill>
        <p:spPr>
          <a:xfrm>
            <a:off x="1446120" y="2257920"/>
            <a:ext cx="3128400" cy="312840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43;geff46ed7ed_0_0"/>
          <p:cNvSpPr/>
          <p:nvPr/>
        </p:nvSpPr>
        <p:spPr>
          <a:xfrm>
            <a:off x="1246680" y="5421960"/>
            <a:ext cx="3593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Fig 1 - Drones Swarm Representation in Model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48;geff46ed7ed_0_12"/>
          <p:cNvSpPr/>
          <p:nvPr/>
        </p:nvSpPr>
        <p:spPr>
          <a:xfrm>
            <a:off x="367920" y="1250640"/>
            <a:ext cx="827244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Classical Model: El Farol Bar Problem (EFBP):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N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agents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Confort threshold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Agents have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last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L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attendance history to take their decision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Each agent have a bag of k strategy (ex: moving average,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cycle detector. and others)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 unique information was the last attendance values.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Theses strategies compete with each other inside agents.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If L  &gt;  B → All agents have an unpleasant night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   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L ≤ B → All agents have a good night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Model already used in another's congestion problems and analogies (Table 1)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Example: Minority game - used to simulate stock market [Challet, Marsili and Zhang. 2000].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49;geff46ed7ed_0_12"/>
          <p:cNvSpPr/>
          <p:nvPr/>
        </p:nvSpPr>
        <p:spPr>
          <a:xfrm>
            <a:off x="9085680" y="4169880"/>
            <a:ext cx="24606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Table 1 - EFBP Analogies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50;geff46ed7ed_0_12" descr=""/>
          <p:cNvPicPr/>
          <p:nvPr/>
        </p:nvPicPr>
        <p:blipFill>
          <a:blip r:embed="rId1"/>
          <a:stretch/>
        </p:blipFill>
        <p:spPr>
          <a:xfrm>
            <a:off x="8574480" y="4623840"/>
            <a:ext cx="3369600" cy="171864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51;geff46ed7ed_0_12"/>
          <p:cNvSpPr/>
          <p:nvPr/>
        </p:nvSpPr>
        <p:spPr>
          <a:xfrm>
            <a:off x="7854840" y="1562040"/>
            <a:ext cx="414936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Agents Decisions were made by an inductive way (not rational);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No communication between  agents;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Fluctuations around a threshold;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Nash Equilibrium (60/40)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56;geff46ed7ed_0_4"/>
          <p:cNvSpPr/>
          <p:nvPr/>
        </p:nvSpPr>
        <p:spPr>
          <a:xfrm>
            <a:off x="367920" y="1250640"/>
            <a:ext cx="11423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Energy supply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is a big problem for IoT devices, we can improve by: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Reducing device energy usage;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Better energy supply;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Better energy ways.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57;geff46ed7ed_0_4"/>
          <p:cNvSpPr/>
          <p:nvPr/>
        </p:nvSpPr>
        <p:spPr>
          <a:xfrm>
            <a:off x="458280" y="2454480"/>
            <a:ext cx="1133316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2400" spc="-1" strike="noStrike">
                <a:solidFill>
                  <a:srgbClr val="000000"/>
                </a:solidFill>
                <a:latin typeface="Calibri"/>
                <a:ea typeface="Calibri"/>
              </a:rPr>
              <a:t>Simulation objective: Create a drone swarm recharging coordination procedure → Drones swarm can continue their jobs perpetually.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Calibri"/>
              </a:rPr>
              <a:t>Jobs as: Disaster recovery [Horio et al. 2019], Products delivery[Zoricak 2013], Security, Survey, Monitoring, Surveillance, Leisure Pursuit, Environmental Mapping, Search and Rescue[Tahir et al. 2019], bringing Cellular Connectivity after a Hurricane that destroys a telecommunications infrastructure in Porto Rico [Mazur e Wiśniewski 2018], Aerial Cinematographers[Caraballo et al. 2020]. Wild forest spot fire detector [Hampson 2021]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2;geff46ed7ed_0_19"/>
          <p:cNvSpPr/>
          <p:nvPr/>
        </p:nvSpPr>
        <p:spPr>
          <a:xfrm>
            <a:off x="367920" y="1250640"/>
            <a:ext cx="11423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Energy supply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is a big problem for IoT devices, we can improve by: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Reducing device energy usage;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Better energy supply;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Better energy ways.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63;geff46ed7ed_0_19"/>
          <p:cNvSpPr/>
          <p:nvPr/>
        </p:nvSpPr>
        <p:spPr>
          <a:xfrm>
            <a:off x="560160" y="1615680"/>
            <a:ext cx="3267360" cy="521640"/>
          </a:xfrm>
          <a:prstGeom prst="rect">
            <a:avLst/>
          </a:prstGeom>
          <a:noFill/>
          <a:ln w="9525">
            <a:solidFill>
              <a:srgbClr val="d7242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68;geff46ed7ed_0_25"/>
          <p:cNvSpPr/>
          <p:nvPr/>
        </p:nvSpPr>
        <p:spPr>
          <a:xfrm>
            <a:off x="367920" y="1250640"/>
            <a:ext cx="11423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Our analogy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69;geff46ed7ed_0_25" descr=""/>
          <p:cNvPicPr/>
          <p:nvPr/>
        </p:nvPicPr>
        <p:blipFill>
          <a:blip r:embed="rId1"/>
          <a:stretch/>
        </p:blipFill>
        <p:spPr>
          <a:xfrm>
            <a:off x="3048840" y="1250640"/>
            <a:ext cx="6069960" cy="446580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70;geff46ed7ed_0_25"/>
          <p:cNvSpPr/>
          <p:nvPr/>
        </p:nvSpPr>
        <p:spPr>
          <a:xfrm>
            <a:off x="4182480" y="5717520"/>
            <a:ext cx="3389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Fig 3 - Simulation GUI - Netlogo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71;geff46ed7ed_0_25"/>
          <p:cNvSpPr/>
          <p:nvPr/>
        </p:nvSpPr>
        <p:spPr>
          <a:xfrm>
            <a:off x="762120" y="2286000"/>
            <a:ext cx="19555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Simulations Parameters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Switches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72;geff46ed7ed_0_25"/>
          <p:cNvSpPr/>
          <p:nvPr/>
        </p:nvSpPr>
        <p:spPr>
          <a:xfrm>
            <a:off x="2983320" y="1262520"/>
            <a:ext cx="3001680" cy="438912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73;geff46ed7ed_0_25"/>
          <p:cNvSpPr/>
          <p:nvPr/>
        </p:nvSpPr>
        <p:spPr>
          <a:xfrm>
            <a:off x="5985720" y="1251360"/>
            <a:ext cx="3001680" cy="3249000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74;geff46ed7ed_0_25"/>
          <p:cNvSpPr/>
          <p:nvPr/>
        </p:nvSpPr>
        <p:spPr>
          <a:xfrm>
            <a:off x="7119720" y="2697480"/>
            <a:ext cx="766080" cy="747360"/>
          </a:xfrm>
          <a:prstGeom prst="rect">
            <a:avLst/>
          </a:prstGeom>
          <a:noFill/>
          <a:ln w="114300">
            <a:solidFill>
              <a:srgbClr val="4472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75;geff46ed7ed_0_25"/>
          <p:cNvSpPr/>
          <p:nvPr/>
        </p:nvSpPr>
        <p:spPr>
          <a:xfrm>
            <a:off x="6800760" y="5063400"/>
            <a:ext cx="1085400" cy="61488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76;geff46ed7ed_0_25"/>
          <p:cNvSpPr/>
          <p:nvPr/>
        </p:nvSpPr>
        <p:spPr>
          <a:xfrm>
            <a:off x="9310320" y="2494440"/>
            <a:ext cx="1955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Recharging área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77;geff46ed7ed_0_25"/>
          <p:cNvSpPr/>
          <p:nvPr/>
        </p:nvSpPr>
        <p:spPr>
          <a:xfrm flipH="1" rot="10800000">
            <a:off x="7886520" y="2694960"/>
            <a:ext cx="1423080" cy="376200"/>
          </a:xfrm>
          <a:custGeom>
            <a:avLst/>
            <a:gdLst>
              <a:gd name="textAreaLeft" fmla="*/ -360 w 1423080"/>
              <a:gd name="textAreaRight" fmla="*/ 1423080 w 1423080"/>
              <a:gd name="textAreaTop" fmla="*/ 0 h 376200"/>
              <a:gd name="textAreaBottom" fmla="*/ 376560 h 37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78;geff46ed7ed_0_25"/>
          <p:cNvSpPr/>
          <p:nvPr/>
        </p:nvSpPr>
        <p:spPr>
          <a:xfrm rot="10800000">
            <a:off x="2029680" y="2702520"/>
            <a:ext cx="953640" cy="754560"/>
          </a:xfrm>
          <a:custGeom>
            <a:avLst/>
            <a:gdLst>
              <a:gd name="textAreaLeft" fmla="*/ 0 w 953640"/>
              <a:gd name="textAreaRight" fmla="*/ 954000 w 953640"/>
              <a:gd name="textAreaTop" fmla="*/ 0 h 754560"/>
              <a:gd name="textAreaBottom" fmla="*/ 754920 h 754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83;geff46ed7ed_0_8"/>
          <p:cNvSpPr/>
          <p:nvPr/>
        </p:nvSpPr>
        <p:spPr>
          <a:xfrm>
            <a:off x="367920" y="1250640"/>
            <a:ext cx="11423880" cy="451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 model development needs to consider some characteristics 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595959"/>
              </a:buClr>
              <a:buFont typeface="Calibri"/>
              <a:buChar char="○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Physical:  Battery Capacity, Energy supply (recharging or swap), battery usage, and recharging rates;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Calibri"/>
              <a:buChar char="○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Logic: When battery recharging, drones states (working or charging, or inoperative).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Boggio - Dandry and Soyata (2018) propose seven steps to a perpetual drone's flight: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Our model has its recharging logic inspiration in this model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84;geff46ed7ed_0_8" descr=""/>
          <p:cNvPicPr/>
          <p:nvPr/>
        </p:nvPicPr>
        <p:blipFill>
          <a:blip r:embed="rId1"/>
          <a:stretch/>
        </p:blipFill>
        <p:spPr>
          <a:xfrm>
            <a:off x="3213360" y="2508840"/>
            <a:ext cx="5192280" cy="277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LibreOffice/7.6.4.1$Linux_X86_64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2021-01-27T19:17:08Z</dcterms:created>
  <dc:creator>Paola Rubio Portella</dc:creator>
  <dc:description/>
  <dc:language>pt-BR</dc:language>
  <cp:lastModifiedBy>Leonardo Grando</cp:lastModifiedBy>
  <dcterms:modified xsi:type="dcterms:W3CDTF">2023-12-14T17:25:15Z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