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media/image1.jpeg" ContentType="image/jpe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2;p5" descr="Imagen que contiene Forma&#10;&#10;Descripción generada automáticamente"/>
          <p:cNvPicPr/>
          <p:nvPr/>
        </p:nvPicPr>
        <p:blipFill>
          <a:blip r:embed="rId2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mailto:l189052@dac.unicamp.br" TargetMode="External"/><Relationship Id="rId2" Type="http://schemas.openxmlformats.org/officeDocument/2006/relationships/hyperlink" Target="mailto:ursini@ft.unicamp.br" TargetMode="External"/><Relationship Id="rId3" Type="http://schemas.openxmlformats.org/officeDocument/2006/relationships/hyperlink" Target="mailto:paulomartinsphd@gmail.com" TargetMode="External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22;p1"/>
          <p:cNvSpPr/>
          <p:nvPr/>
        </p:nvSpPr>
        <p:spPr>
          <a:xfrm>
            <a:off x="4540320" y="2301840"/>
            <a:ext cx="697788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MX" sz="3200" spc="-1" strike="noStrike">
                <a:solidFill>
                  <a:srgbClr val="ffffff"/>
                </a:solidFill>
                <a:latin typeface="Calibri"/>
                <a:ea typeface="Calibri"/>
              </a:rPr>
              <a:t>Using a classical model to provide insights through Agent-Based Simulation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83;geff46ed7ed_0_8"/>
          <p:cNvSpPr/>
          <p:nvPr/>
        </p:nvSpPr>
        <p:spPr>
          <a:xfrm>
            <a:off x="367920" y="1250640"/>
            <a:ext cx="11423520" cy="451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The model development needs to consider some characteristics as: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100000"/>
              </a:lnSpc>
              <a:buClr>
                <a:srgbClr val="595959"/>
              </a:buClr>
              <a:buFont typeface="Calibri"/>
              <a:buChar char="○"/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Physical:  Battery Capacity, Energy supply (recharging or swap), battery usage, and recharging rates;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115000"/>
              </a:lnSpc>
              <a:buClr>
                <a:srgbClr val="595959"/>
              </a:buClr>
              <a:buFont typeface="Calibri"/>
              <a:buChar char="○"/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Logic: When battery recharging, drones states (working or charging, or inoperative).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Boggio - Dandry and Soyata (2018) propose seven steps to a perpetual drone's flight: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Our model has its recharging logic inspiration in this model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2" name="Google Shape;84;geff46ed7ed_0_8" descr=""/>
          <p:cNvPicPr/>
          <p:nvPr/>
        </p:nvPicPr>
        <p:blipFill>
          <a:blip r:embed="rId1"/>
          <a:stretch/>
        </p:blipFill>
        <p:spPr>
          <a:xfrm>
            <a:off x="3213360" y="2508840"/>
            <a:ext cx="5191920" cy="2774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89;geff46ed7ed_0_29"/>
          <p:cNvSpPr/>
          <p:nvPr/>
        </p:nvSpPr>
        <p:spPr>
          <a:xfrm>
            <a:off x="367920" y="1250640"/>
            <a:ext cx="114235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Model Abstractions: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595959"/>
              </a:buClr>
              <a:buFont typeface="Calibri"/>
              <a:buChar char="-"/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The recharging only occur if L ≤ B and near B;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595959"/>
              </a:buClr>
              <a:buFont typeface="Calibri"/>
              <a:buChar char="-"/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We consider no time expended to recharge or battery swap;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595959"/>
              </a:buClr>
              <a:buFont typeface="Calibri"/>
              <a:buChar char="-"/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No communication between drones about their recharging  decision (another's communication types can happen)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595959"/>
              </a:buClr>
              <a:buFont typeface="Calibri"/>
              <a:buChar char="-"/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The recharging process didn’t consider a queue.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595959"/>
              </a:buClr>
              <a:buFont typeface="Calibri"/>
              <a:buChar char="-"/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Drones don’t have a path or a job description (but a random battery usage); 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Google Shape;91;geff46ed7ed_0_29"/>
          <p:cNvSpPr/>
          <p:nvPr/>
        </p:nvSpPr>
        <p:spPr>
          <a:xfrm>
            <a:off x="5562720" y="3257280"/>
            <a:ext cx="29988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Calibri"/>
              </a:rPr>
              <a:t>Table 2 - Model Abstractions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3204000" y="3646800"/>
            <a:ext cx="8561880" cy="225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96;geff46ed7ed_0_122"/>
          <p:cNvSpPr/>
          <p:nvPr/>
        </p:nvSpPr>
        <p:spPr>
          <a:xfrm>
            <a:off x="367920" y="1250640"/>
            <a:ext cx="11423520" cy="283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Conclusions: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595959"/>
              </a:buClr>
              <a:buFont typeface="Calibri"/>
              <a:buChar char="●"/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When developing a simulation model, we always need to check if the model has adequate accuracy with the study subject (Validation) and if we are creating the correct model (Verification) 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595959"/>
              </a:buClr>
              <a:buFont typeface="Calibri"/>
              <a:buChar char="●"/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It's an endless game;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595959"/>
              </a:buClr>
              <a:buFont typeface="Calibri"/>
              <a:buChar char="●"/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This work is under development, publications and results were in progress.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E-mail contact: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800" spc="-1" strike="noStrike" u="sng">
                <a:solidFill>
                  <a:srgbClr val="0563c1"/>
                </a:solidFill>
                <a:uFillTx/>
                <a:latin typeface="Calibri"/>
                <a:ea typeface="Calibri"/>
                <a:hlinkClick r:id="rId1"/>
              </a:rPr>
              <a:t>l189052@dac.unicamp.br</a:t>
            </a: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 \ </a:t>
            </a:r>
            <a:r>
              <a:rPr b="0" lang="es-MX" sz="1800" spc="-1" strike="noStrike" u="sng">
                <a:solidFill>
                  <a:srgbClr val="0563c1"/>
                </a:solidFill>
                <a:uFillTx/>
                <a:latin typeface="Calibri"/>
                <a:ea typeface="Calibri"/>
                <a:hlinkClick r:id="rId2"/>
              </a:rPr>
              <a:t>ursini@ft.unicamp.br</a:t>
            </a: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 \ </a:t>
            </a:r>
            <a:r>
              <a:rPr b="0" lang="es-MX" sz="1800" spc="-1" strike="noStrike" u="sng">
                <a:solidFill>
                  <a:srgbClr val="0563c1"/>
                </a:solidFill>
                <a:uFillTx/>
                <a:latin typeface="Calibri"/>
                <a:ea typeface="Calibri"/>
                <a:hlinkClick r:id="rId3"/>
              </a:rPr>
              <a:t>paulomartinsphd@gmail.com</a:t>
            </a: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 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Publish work: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Google Shape;97;geff46ed7ed_0_122"/>
          <p:cNvSpPr/>
          <p:nvPr/>
        </p:nvSpPr>
        <p:spPr>
          <a:xfrm>
            <a:off x="681840" y="5067720"/>
            <a:ext cx="1079532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Calibri"/>
              </a:rPr>
              <a:t>Acknowledgment: This study was financed in part by the Coordenação de Aperfeiçoamento de Pessoal de Nı́vel Superior - Brasil (CAPES) - Finance Code 001.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8" name="Google Shape;98;geff46ed7ed_0_122" descr=""/>
          <p:cNvPicPr/>
          <p:nvPr/>
        </p:nvPicPr>
        <p:blipFill>
          <a:blip r:embed="rId4"/>
          <a:stretch/>
        </p:blipFill>
        <p:spPr>
          <a:xfrm>
            <a:off x="1752480" y="3667680"/>
            <a:ext cx="9441720" cy="128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103;geff46ed7ed_0_32"/>
          <p:cNvSpPr/>
          <p:nvPr/>
        </p:nvSpPr>
        <p:spPr>
          <a:xfrm>
            <a:off x="367920" y="1250640"/>
            <a:ext cx="11423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References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Google Shape;104;geff46ed7ed_0_32" descr=""/>
          <p:cNvPicPr/>
          <p:nvPr/>
        </p:nvPicPr>
        <p:blipFill>
          <a:blip r:embed="rId1"/>
          <a:stretch/>
        </p:blipFill>
        <p:spPr>
          <a:xfrm>
            <a:off x="380880" y="1772280"/>
            <a:ext cx="5437800" cy="3894480"/>
          </a:xfrm>
          <a:prstGeom prst="rect">
            <a:avLst/>
          </a:prstGeom>
          <a:ln w="0">
            <a:noFill/>
          </a:ln>
        </p:spPr>
      </p:pic>
      <p:pic>
        <p:nvPicPr>
          <p:cNvPr id="81" name="Google Shape;105;geff46ed7ed_0_32" descr=""/>
          <p:cNvPicPr/>
          <p:nvPr/>
        </p:nvPicPr>
        <p:blipFill>
          <a:blip r:embed="rId2"/>
          <a:stretch/>
        </p:blipFill>
        <p:spPr>
          <a:xfrm>
            <a:off x="6353280" y="1772280"/>
            <a:ext cx="5494680" cy="284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2110320" y="335880"/>
            <a:ext cx="8046720" cy="621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27;p2"/>
          <p:cNvSpPr/>
          <p:nvPr/>
        </p:nvSpPr>
        <p:spPr>
          <a:xfrm>
            <a:off x="991080" y="1981800"/>
            <a:ext cx="1044612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  <a:ea typeface="Calibri"/>
              </a:rPr>
              <a:t>Using a classical model to provide insights through Agent-Based Simulation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32;p3"/>
          <p:cNvSpPr/>
          <p:nvPr/>
        </p:nvSpPr>
        <p:spPr>
          <a:xfrm>
            <a:off x="367920" y="1250640"/>
            <a:ext cx="114235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M.Sc Leonardo Grando.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Master in Technology - FT/Unicamp (2020).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PhD Candidate -FT/Unicamp - 2021 ~ 2025 (est.).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9 years industry experience.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l189052@dac.unicamp.br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Orcid: https://orcid.org/0000-0002-0448-209X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" name="Google Shape;33;p3" descr=""/>
          <p:cNvPicPr/>
          <p:nvPr/>
        </p:nvPicPr>
        <p:blipFill>
          <a:blip r:embed="rId1"/>
          <a:stretch/>
        </p:blipFill>
        <p:spPr>
          <a:xfrm>
            <a:off x="9858960" y="3005280"/>
            <a:ext cx="1722960" cy="1993320"/>
          </a:xfrm>
          <a:prstGeom prst="rect">
            <a:avLst/>
          </a:prstGeom>
          <a:ln w="0">
            <a:noFill/>
          </a:ln>
        </p:spPr>
      </p:pic>
      <p:pic>
        <p:nvPicPr>
          <p:cNvPr id="46" name="Google Shape;34;p3" descr=""/>
          <p:cNvPicPr/>
          <p:nvPr/>
        </p:nvPicPr>
        <p:blipFill>
          <a:blip r:embed="rId2"/>
          <a:stretch/>
        </p:blipFill>
        <p:spPr>
          <a:xfrm>
            <a:off x="9239760" y="4845600"/>
            <a:ext cx="2342160" cy="102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39;geff46ed7ed_0_0"/>
          <p:cNvSpPr/>
          <p:nvPr/>
        </p:nvSpPr>
        <p:spPr>
          <a:xfrm>
            <a:off x="215640" y="1098360"/>
            <a:ext cx="114235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Objective: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Create an Agent-Based Simulation Model model to simulate a </a:t>
            </a:r>
            <a:r>
              <a:rPr b="1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drone swarm energy supply</a:t>
            </a: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 using as reference a classical economic model </a:t>
            </a:r>
            <a:r>
              <a:rPr b="1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El Farol Bar Problem </a:t>
            </a: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[Arthur 1994].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" name="Google Shape;40;geff46ed7ed_0_0" descr=""/>
          <p:cNvPicPr/>
          <p:nvPr/>
        </p:nvPicPr>
        <p:blipFill>
          <a:blip r:embed="rId1"/>
          <a:stretch/>
        </p:blipFill>
        <p:spPr>
          <a:xfrm>
            <a:off x="6475680" y="2109600"/>
            <a:ext cx="5124600" cy="4100760"/>
          </a:xfrm>
          <a:prstGeom prst="rect">
            <a:avLst/>
          </a:prstGeom>
          <a:ln w="0">
            <a:noFill/>
          </a:ln>
        </p:spPr>
      </p:pic>
      <p:sp>
        <p:nvSpPr>
          <p:cNvPr id="49" name="Google Shape;41;geff46ed7ed_0_0"/>
          <p:cNvSpPr/>
          <p:nvPr/>
        </p:nvSpPr>
        <p:spPr>
          <a:xfrm>
            <a:off x="8159400" y="6059160"/>
            <a:ext cx="246024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Calibri"/>
              </a:rPr>
              <a:t>Fig 2 - Netlogo El Farol Model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" name="Google Shape;42;geff46ed7ed_0_0" descr=""/>
          <p:cNvPicPr/>
          <p:nvPr/>
        </p:nvPicPr>
        <p:blipFill>
          <a:blip r:embed="rId2"/>
          <a:stretch/>
        </p:blipFill>
        <p:spPr>
          <a:xfrm>
            <a:off x="1446120" y="2257920"/>
            <a:ext cx="3128040" cy="3128040"/>
          </a:xfrm>
          <a:prstGeom prst="rect">
            <a:avLst/>
          </a:prstGeom>
          <a:ln w="0">
            <a:noFill/>
          </a:ln>
        </p:spPr>
      </p:pic>
      <p:sp>
        <p:nvSpPr>
          <p:cNvPr id="51" name="Google Shape;43;geff46ed7ed_0_0"/>
          <p:cNvSpPr/>
          <p:nvPr/>
        </p:nvSpPr>
        <p:spPr>
          <a:xfrm>
            <a:off x="1246680" y="5421960"/>
            <a:ext cx="35928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Calibri"/>
              </a:rPr>
              <a:t>Fig 1 - Drones Swarm Representation in Model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48;geff46ed7ed_0_12"/>
          <p:cNvSpPr/>
          <p:nvPr/>
        </p:nvSpPr>
        <p:spPr>
          <a:xfrm>
            <a:off x="367920" y="1250640"/>
            <a:ext cx="8272080" cy="447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Classical Model: El Farol Bar Problem (EFBP):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N</a:t>
            </a: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 agents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Confort threshold </a:t>
            </a:r>
            <a:r>
              <a:rPr b="1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B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Agents have </a:t>
            </a:r>
            <a:r>
              <a:rPr b="1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m</a:t>
            </a: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 last </a:t>
            </a:r>
            <a:r>
              <a:rPr b="1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L</a:t>
            </a: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 attendance history to take their decision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595959"/>
              </a:buClr>
              <a:buFont typeface="Calibri"/>
              <a:buChar char="-"/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Each agent have a bag of k strategy (ex: moving average,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cycle detector. and others)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595959"/>
              </a:buClr>
              <a:buFont typeface="Calibri"/>
              <a:buChar char="-"/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The unique information was the last attendance values.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595959"/>
              </a:buClr>
              <a:buFont typeface="Calibri"/>
              <a:buChar char="-"/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Theses strategies compete with each other inside agents.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If L  &gt;  B → All agents have an unpleasant night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    </a:t>
            </a: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L ≤ B → All agents have a good night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595959"/>
              </a:buClr>
              <a:buFont typeface="Calibri"/>
              <a:buChar char="-"/>
              <a:tabLst>
                <a:tab algn="l" pos="0"/>
              </a:tabLst>
            </a:pPr>
            <a:r>
              <a:rPr b="1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Model already used in another's congestion problems and analogies (Table 1)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Example: Minority game - used to simulate stock market [Challet, Marsili and Zhang. 2000].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Google Shape;49;geff46ed7ed_0_12"/>
          <p:cNvSpPr/>
          <p:nvPr/>
        </p:nvSpPr>
        <p:spPr>
          <a:xfrm>
            <a:off x="9085680" y="4169880"/>
            <a:ext cx="246024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Calibri"/>
              </a:rPr>
              <a:t>Table 1 - EFBP Analogies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" name="Google Shape;50;geff46ed7ed_0_12" descr=""/>
          <p:cNvPicPr/>
          <p:nvPr/>
        </p:nvPicPr>
        <p:blipFill>
          <a:blip r:embed="rId1"/>
          <a:stretch/>
        </p:blipFill>
        <p:spPr>
          <a:xfrm>
            <a:off x="8574480" y="4623840"/>
            <a:ext cx="3369240" cy="1718280"/>
          </a:xfrm>
          <a:prstGeom prst="rect">
            <a:avLst/>
          </a:prstGeom>
          <a:ln w="0">
            <a:noFill/>
          </a:ln>
        </p:spPr>
      </p:pic>
      <p:sp>
        <p:nvSpPr>
          <p:cNvPr id="55" name="Google Shape;51;geff46ed7ed_0_12"/>
          <p:cNvSpPr/>
          <p:nvPr/>
        </p:nvSpPr>
        <p:spPr>
          <a:xfrm>
            <a:off x="7854840" y="1562040"/>
            <a:ext cx="4149000" cy="155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indent="-343080">
              <a:lnSpc>
                <a:spcPct val="100000"/>
              </a:lnSpc>
              <a:buClr>
                <a:srgbClr val="595959"/>
              </a:buClr>
              <a:buFont typeface="Calibri"/>
              <a:buChar char="-"/>
            </a:pPr>
            <a:r>
              <a:rPr b="1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Agents Decisions were made by an inductive way (not rational);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595959"/>
              </a:buClr>
              <a:buFont typeface="Calibri"/>
              <a:buChar char="-"/>
            </a:pPr>
            <a:r>
              <a:rPr b="1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No communication between  agents;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595959"/>
              </a:buClr>
              <a:buFont typeface="Calibri"/>
              <a:buChar char="-"/>
            </a:pPr>
            <a:r>
              <a:rPr b="1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Fluctuations around a threshold;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595959"/>
              </a:buClr>
              <a:buFont typeface="Calibri"/>
              <a:buChar char="-"/>
            </a:pPr>
            <a:r>
              <a:rPr b="1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Nash Equilibrium (60/40)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ff46ed7ed_0_4"/>
          <p:cNvSpPr/>
          <p:nvPr/>
        </p:nvSpPr>
        <p:spPr>
          <a:xfrm>
            <a:off x="367920" y="1250640"/>
            <a:ext cx="1142352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Energy supply</a:t>
            </a: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 is a big problem for IoT devices, we can improve by: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595959"/>
              </a:buClr>
              <a:buFont typeface="Calibri"/>
              <a:buChar char="-"/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Reducing device energy usage;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595959"/>
              </a:buClr>
              <a:buFont typeface="Calibri"/>
              <a:buChar char="-"/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Better energy supply;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595959"/>
              </a:buClr>
              <a:buFont typeface="Calibri"/>
              <a:buChar char="-"/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Better energy ways.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Google Shape;57;geff46ed7ed_0_4"/>
          <p:cNvSpPr/>
          <p:nvPr/>
        </p:nvSpPr>
        <p:spPr>
          <a:xfrm>
            <a:off x="458280" y="2454480"/>
            <a:ext cx="11332800" cy="31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MX" sz="2400" spc="-1" strike="noStrike">
                <a:solidFill>
                  <a:srgbClr val="000000"/>
                </a:solidFill>
                <a:latin typeface="Calibri"/>
                <a:ea typeface="Calibri"/>
              </a:rPr>
              <a:t>Simulation objective: Create a drone swarm recharging coordination procedure → Drones swarm can continue their jobs perpetually.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  <a:ea typeface="Calibri"/>
              </a:rPr>
              <a:t>Jobs as: Disaster recovery [Horio et al. 2019], Products delivery[Zoricak 2013], Security, Survey, Monitoring, Surveillance, Leisure Pursuit, Environmental Mapping, Search and Rescue[Tahir et al. 2019], bringing Cellular Connectivity after a Hurricane that destroys a telecommunications infrastructure in Porto Rico [Mazur e Wiśniewski 2018], Aerial Cinematographers[Caraballo et al. 2020]. Wild forest spot fire detector [Hampson 2021] 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62;geff46ed7ed_0_19"/>
          <p:cNvSpPr/>
          <p:nvPr/>
        </p:nvSpPr>
        <p:spPr>
          <a:xfrm>
            <a:off x="367920" y="1250640"/>
            <a:ext cx="1142352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Energy supply</a:t>
            </a: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 is a big problem for IoT devices, we can improve by: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595959"/>
              </a:buClr>
              <a:buFont typeface="Calibri"/>
              <a:buChar char="-"/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Reducing device energy usage;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595959"/>
              </a:buClr>
              <a:buFont typeface="Calibri"/>
              <a:buChar char="-"/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Better energy supply;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595959"/>
              </a:buClr>
              <a:buFont typeface="Calibri"/>
              <a:buChar char="-"/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Better energy ways.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Google Shape;63;geff46ed7ed_0_19"/>
          <p:cNvSpPr/>
          <p:nvPr/>
        </p:nvSpPr>
        <p:spPr>
          <a:xfrm>
            <a:off x="560160" y="1615680"/>
            <a:ext cx="3267000" cy="521280"/>
          </a:xfrm>
          <a:prstGeom prst="rect">
            <a:avLst/>
          </a:prstGeom>
          <a:noFill/>
          <a:ln w="9525">
            <a:solidFill>
              <a:srgbClr val="d7242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8;geff46ed7ed_0_25"/>
          <p:cNvSpPr/>
          <p:nvPr/>
        </p:nvSpPr>
        <p:spPr>
          <a:xfrm>
            <a:off x="367920" y="1250640"/>
            <a:ext cx="11423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800" spc="-1" strike="noStrike">
                <a:solidFill>
                  <a:srgbClr val="595959"/>
                </a:solidFill>
                <a:latin typeface="Calibri"/>
                <a:ea typeface="Calibri"/>
              </a:rPr>
              <a:t>Our analogy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" name="Google Shape;69;geff46ed7ed_0_25" descr=""/>
          <p:cNvPicPr/>
          <p:nvPr/>
        </p:nvPicPr>
        <p:blipFill>
          <a:blip r:embed="rId1"/>
          <a:stretch/>
        </p:blipFill>
        <p:spPr>
          <a:xfrm>
            <a:off x="3048840" y="1250640"/>
            <a:ext cx="6069600" cy="4465440"/>
          </a:xfrm>
          <a:prstGeom prst="rect">
            <a:avLst/>
          </a:prstGeom>
          <a:ln w="0">
            <a:noFill/>
          </a:ln>
        </p:spPr>
      </p:pic>
      <p:sp>
        <p:nvSpPr>
          <p:cNvPr id="62" name="Google Shape;70;geff46ed7ed_0_25"/>
          <p:cNvSpPr/>
          <p:nvPr/>
        </p:nvSpPr>
        <p:spPr>
          <a:xfrm>
            <a:off x="4182480" y="5717520"/>
            <a:ext cx="33894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Calibri"/>
              </a:rPr>
              <a:t>Fig 3 - Simulation GUI - Netlogo 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Google Shape;71;geff46ed7ed_0_25"/>
          <p:cNvSpPr/>
          <p:nvPr/>
        </p:nvSpPr>
        <p:spPr>
          <a:xfrm>
            <a:off x="762120" y="2286000"/>
            <a:ext cx="195516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Calibri"/>
              </a:rPr>
              <a:t>Simulations Parameters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Calibri"/>
              </a:rPr>
              <a:t>Switches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Google Shape;72;geff46ed7ed_0_25"/>
          <p:cNvSpPr/>
          <p:nvPr/>
        </p:nvSpPr>
        <p:spPr>
          <a:xfrm>
            <a:off x="2983320" y="1262520"/>
            <a:ext cx="3001320" cy="438876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" name="Google Shape;73;geff46ed7ed_0_25"/>
          <p:cNvSpPr/>
          <p:nvPr/>
        </p:nvSpPr>
        <p:spPr>
          <a:xfrm>
            <a:off x="5985720" y="1251360"/>
            <a:ext cx="3001320" cy="3248640"/>
          </a:xfrm>
          <a:prstGeom prst="rect">
            <a:avLst/>
          </a:prstGeom>
          <a:noFill/>
          <a:ln w="38100">
            <a:solidFill>
              <a:srgbClr val="00f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" name="Google Shape;74;geff46ed7ed_0_25"/>
          <p:cNvSpPr/>
          <p:nvPr/>
        </p:nvSpPr>
        <p:spPr>
          <a:xfrm>
            <a:off x="7119720" y="2697480"/>
            <a:ext cx="765720" cy="747000"/>
          </a:xfrm>
          <a:prstGeom prst="rect">
            <a:avLst/>
          </a:prstGeom>
          <a:noFill/>
          <a:ln w="114300">
            <a:solidFill>
              <a:srgbClr val="4472c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7" name="Google Shape;75;geff46ed7ed_0_25"/>
          <p:cNvSpPr/>
          <p:nvPr/>
        </p:nvSpPr>
        <p:spPr>
          <a:xfrm>
            <a:off x="6800760" y="5063400"/>
            <a:ext cx="1085040" cy="61452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8" name="Google Shape;76;geff46ed7ed_0_25"/>
          <p:cNvSpPr/>
          <p:nvPr/>
        </p:nvSpPr>
        <p:spPr>
          <a:xfrm>
            <a:off x="9310320" y="2494440"/>
            <a:ext cx="19551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MX" sz="1400" spc="-1" strike="noStrike">
                <a:solidFill>
                  <a:srgbClr val="000000"/>
                </a:solidFill>
                <a:latin typeface="Calibri"/>
                <a:ea typeface="Calibri"/>
              </a:rPr>
              <a:t>Recharging área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Google Shape;77;geff46ed7ed_0_25"/>
          <p:cNvSpPr/>
          <p:nvPr/>
        </p:nvSpPr>
        <p:spPr>
          <a:xfrm flipH="1" rot="10800000">
            <a:off x="7886880" y="2695320"/>
            <a:ext cx="1422720" cy="375840"/>
          </a:xfrm>
          <a:custGeom>
            <a:avLst/>
            <a:gdLst>
              <a:gd name="textAreaLeft" fmla="*/ -360 w 1422720"/>
              <a:gd name="textAreaRight" fmla="*/ 1423080 w 1422720"/>
              <a:gd name="textAreaTop" fmla="*/ 0 h 375840"/>
              <a:gd name="textAreaBottom" fmla="*/ 376560 h 3758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4546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0" name="Google Shape;78;geff46ed7ed_0_25"/>
          <p:cNvSpPr/>
          <p:nvPr/>
        </p:nvSpPr>
        <p:spPr>
          <a:xfrm rot="10800000">
            <a:off x="2030040" y="2702880"/>
            <a:ext cx="953280" cy="754200"/>
          </a:xfrm>
          <a:custGeom>
            <a:avLst/>
            <a:gdLst>
              <a:gd name="textAreaLeft" fmla="*/ 0 w 953280"/>
              <a:gd name="textAreaRight" fmla="*/ 954000 w 953280"/>
              <a:gd name="textAreaTop" fmla="*/ 0 h 754200"/>
              <a:gd name="textAreaBottom" fmla="*/ 754920 h 7542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4546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Application>LibreOffice/7.6.4.1$Linux_X86_64 LibreOffice_project/e19e193f88cd6c0525a17fb7a176ed8e6a3e2aa1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2021-01-27T19:17:08Z</dcterms:created>
  <dc:creator>Paola Rubio Portella</dc:creator>
  <dc:description/>
  <dc:language>pt-BR</dc:language>
  <cp:lastModifiedBy>Leonardo Grando</cp:lastModifiedBy>
  <cp:lastPrinted>2023-12-14T18:23:13Z</cp:lastPrinted>
  <dcterms:modified xsi:type="dcterms:W3CDTF">2023-12-14T19:33:34Z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