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62314-77DE-4499-888C-7D056486F59D}" v="933" dt="2022-06-13T03:08:01.830"/>
    <p1510:client id="{49337055-A19B-4C60-BD59-B1525343FCD8}" v="183" dt="2022-06-13T02:46:12.173"/>
    <p1510:client id="{860B9708-302C-4212-807B-3FC073A8DFAA}" v="57" dt="2022-06-12T21:53:51.118"/>
    <p1510:client id="{87093BAA-64FD-4B53-B384-F445B44864B9}" v="36" dt="2022-06-13T02:38:26.774"/>
    <p1510:client id="{BD14B9FE-0E57-45AF-810B-6B6500BAAFFB}" v="61" dt="2022-06-12T23:13:57.429"/>
    <p1510:client id="{F062ECBB-5B9A-4226-AE35-662DC07F77CD}" v="247" dt="2022-06-13T02:58:1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329A1D33-82B8-A14F-D624-C2A32948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2613718"/>
            <a:ext cx="4684142" cy="1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CB428D7-62D7-21B0-B0B1-E27D29E9E0CB}"/>
              </a:ext>
            </a:extLst>
          </p:cNvPr>
          <p:cNvSpPr txBox="1"/>
          <p:nvPr/>
        </p:nvSpPr>
        <p:spPr>
          <a:xfrm>
            <a:off x="3804249" y="598099"/>
            <a:ext cx="45978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Caixa de Remédio </a:t>
            </a:r>
            <a:r>
              <a:rPr lang="pt-BR" sz="2800">
                <a:cs typeface="Calibri"/>
              </a:rPr>
              <a:t>Inteligente</a:t>
            </a:r>
            <a:endParaRPr lang="pt-BR" sz="2800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88464B-C516-7CD9-B2B3-5A094A61ECB8}"/>
              </a:ext>
            </a:extLst>
          </p:cNvPr>
          <p:cNvSpPr txBox="1"/>
          <p:nvPr/>
        </p:nvSpPr>
        <p:spPr>
          <a:xfrm>
            <a:off x="4721704" y="2694496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Cassio Gama</a:t>
            </a:r>
          </a:p>
          <a:p>
            <a:r>
              <a:rPr lang="pt-BR" sz="2000" dirty="0">
                <a:cs typeface="Calibri"/>
              </a:rPr>
              <a:t>Gustavo </a:t>
            </a:r>
            <a:r>
              <a:rPr lang="pt-BR" sz="2000" dirty="0" err="1">
                <a:cs typeface="Calibri"/>
              </a:rPr>
              <a:t>Bermudes</a:t>
            </a:r>
            <a:endParaRPr lang="pt-BR" sz="2000" dirty="0">
              <a:cs typeface="Calibri"/>
            </a:endParaRPr>
          </a:p>
          <a:p>
            <a:r>
              <a:rPr lang="pt-BR" sz="2000" dirty="0">
                <a:cs typeface="Calibri"/>
              </a:rPr>
              <a:t>Lucas André </a:t>
            </a:r>
          </a:p>
          <a:p>
            <a:r>
              <a:rPr lang="pt-BR" sz="2000" dirty="0">
                <a:cs typeface="Calibri"/>
              </a:rPr>
              <a:t>Lucas Souza</a:t>
            </a:r>
          </a:p>
          <a:p>
            <a:r>
              <a:rPr lang="pt-BR" sz="2000" dirty="0">
                <a:cs typeface="Calibri"/>
              </a:rPr>
              <a:t>Matheus Nogueira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7FE117-5D2D-7768-55D4-A2E3F3527EBF}"/>
              </a:ext>
            </a:extLst>
          </p:cNvPr>
          <p:cNvSpPr/>
          <p:nvPr/>
        </p:nvSpPr>
        <p:spPr>
          <a:xfrm>
            <a:off x="2876" y="6451120"/>
            <a:ext cx="12191999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BDA54F58-6A7C-4DBD-1CE2-2B875E77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863001"/>
            <a:ext cx="1693652" cy="5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C544FD50-42FE-F3E0-F60C-13B02EB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934888"/>
            <a:ext cx="1693652" cy="5953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6D7E21-BE0F-68AF-06FA-891535D1EC1D}"/>
              </a:ext>
            </a:extLst>
          </p:cNvPr>
          <p:cNvSpPr/>
          <p:nvPr/>
        </p:nvSpPr>
        <p:spPr>
          <a:xfrm>
            <a:off x="1977" y="6522107"/>
            <a:ext cx="12177621" cy="3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3F959-8C97-AA9E-8BC2-9A730EE4A8BF}"/>
              </a:ext>
            </a:extLst>
          </p:cNvPr>
          <p:cNvSpPr txBox="1"/>
          <p:nvPr/>
        </p:nvSpPr>
        <p:spPr>
          <a:xfrm>
            <a:off x="454325" y="526212"/>
            <a:ext cx="103488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cs typeface="Calibri"/>
              </a:rPr>
              <a:t>Problemática</a:t>
            </a:r>
            <a:endParaRPr lang="pt-BR" sz="3600" dirty="0">
              <a:cs typeface="Calibri"/>
            </a:endParaRPr>
          </a:p>
          <a:p>
            <a:endParaRPr lang="pt-BR" sz="36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47F97-F121-B01B-3D37-4A3AF31E8D00}"/>
              </a:ext>
            </a:extLst>
          </p:cNvPr>
          <p:cNvSpPr txBox="1"/>
          <p:nvPr/>
        </p:nvSpPr>
        <p:spPr>
          <a:xfrm>
            <a:off x="395917" y="2006182"/>
            <a:ext cx="1096704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  “Eu vejo isso todos os dias em minha prática clínica. Existe uma possibilidade tremenda de confusão”, diz o doutor William Hall, geriatra que dirige o Centro para o Bem-Estar da Vida da Universidade de Rochester em Nova York;</a:t>
            </a:r>
            <a:endParaRPr lang="pt-BR" sz="2000" dirty="0"/>
          </a:p>
          <a:p>
            <a:pPr algn="just"/>
            <a:endParaRPr lang="pt-BR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“Aprendemos de novo como é desafiador manter uma rotina de medicamentos”, relata Michael Wolf, epidemiologista da Escola de Medicina </a:t>
            </a:r>
            <a:r>
              <a:rPr lang="pt-BR" dirty="0" err="1">
                <a:ea typeface="+mn-lt"/>
                <a:cs typeface="+mn-lt"/>
              </a:rPr>
              <a:t>Feinberg</a:t>
            </a:r>
            <a:r>
              <a:rPr lang="pt-BR" dirty="0">
                <a:ea typeface="+mn-lt"/>
                <a:cs typeface="+mn-lt"/>
              </a:rPr>
              <a:t> na Universidade </a:t>
            </a:r>
            <a:r>
              <a:rPr lang="pt-BR" dirty="0" err="1">
                <a:ea typeface="+mn-lt"/>
                <a:cs typeface="+mn-lt"/>
              </a:rPr>
              <a:t>NorthWestern</a:t>
            </a:r>
            <a:r>
              <a:rPr lang="pt-BR" dirty="0">
                <a:ea typeface="+mn-lt"/>
                <a:cs typeface="+mn-lt"/>
              </a:rPr>
              <a:t>;</a:t>
            </a:r>
            <a:endParaRPr lang="pt-BR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 Alterações cosméticas;</a:t>
            </a:r>
            <a:endParaRPr lang="pt-BR" dirty="0">
              <a:cs typeface="Calibri"/>
            </a:endParaRPr>
          </a:p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Disponível em: Portal Amigo do Idoso</a:t>
            </a:r>
            <a:endParaRPr lang="pt-BR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C544FD50-42FE-F3E0-F60C-13B02EB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934888"/>
            <a:ext cx="1693652" cy="5953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6D7E21-BE0F-68AF-06FA-891535D1EC1D}"/>
              </a:ext>
            </a:extLst>
          </p:cNvPr>
          <p:cNvSpPr/>
          <p:nvPr/>
        </p:nvSpPr>
        <p:spPr>
          <a:xfrm>
            <a:off x="1977" y="6522107"/>
            <a:ext cx="12177621" cy="3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3F959-8C97-AA9E-8BC2-9A730EE4A8BF}"/>
              </a:ext>
            </a:extLst>
          </p:cNvPr>
          <p:cNvSpPr txBox="1"/>
          <p:nvPr/>
        </p:nvSpPr>
        <p:spPr>
          <a:xfrm>
            <a:off x="454325" y="526212"/>
            <a:ext cx="103488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cs typeface="Calibri"/>
              </a:rPr>
              <a:t>Hardware </a:t>
            </a:r>
          </a:p>
          <a:p>
            <a:endParaRPr lang="pt-BR" sz="36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47F97-F121-B01B-3D37-4A3AF31E8D00}"/>
              </a:ext>
            </a:extLst>
          </p:cNvPr>
          <p:cNvSpPr txBox="1"/>
          <p:nvPr/>
        </p:nvSpPr>
        <p:spPr>
          <a:xfrm>
            <a:off x="395917" y="2006182"/>
            <a:ext cx="1096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Imagem 10" descr="Uma imagem contendo tigela, pufe, banqueta, mesa&#10;&#10;Descrição gerada automaticamente">
            <a:extLst>
              <a:ext uri="{FF2B5EF4-FFF2-40B4-BE49-F238E27FC236}">
                <a16:creationId xmlns:a16="http://schemas.microsoft.com/office/drawing/2014/main" id="{83F859B1-BB9F-0F91-F967-EA9D25C1F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1439174"/>
            <a:ext cx="2743200" cy="2743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2AE2E9-E1E8-1CAE-70DA-1A2B4DB4290A}"/>
              </a:ext>
            </a:extLst>
          </p:cNvPr>
          <p:cNvSpPr txBox="1"/>
          <p:nvPr/>
        </p:nvSpPr>
        <p:spPr>
          <a:xfrm>
            <a:off x="1558685" y="36577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10 cm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F94368-C6D9-0084-1BD3-FC0F0D113638}"/>
              </a:ext>
            </a:extLst>
          </p:cNvPr>
          <p:cNvSpPr txBox="1"/>
          <p:nvPr/>
        </p:nvSpPr>
        <p:spPr>
          <a:xfrm>
            <a:off x="3124919" y="2736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8 cm</a:t>
            </a:r>
          </a:p>
        </p:txBody>
      </p:sp>
      <p:pic>
        <p:nvPicPr>
          <p:cNvPr id="18" name="Imagem 18" descr="Gráfico&#10;&#10;Descrição gerada automaticamente">
            <a:extLst>
              <a:ext uri="{FF2B5EF4-FFF2-40B4-BE49-F238E27FC236}">
                <a16:creationId xmlns:a16="http://schemas.microsoft.com/office/drawing/2014/main" id="{A1DA5B5D-7143-A2B9-4B50-B48F520EE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62735"/>
            <a:ext cx="2743200" cy="20149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C95B07-8298-43FC-753F-C51967C5094E}"/>
              </a:ext>
            </a:extLst>
          </p:cNvPr>
          <p:cNvSpPr txBox="1"/>
          <p:nvPr/>
        </p:nvSpPr>
        <p:spPr>
          <a:xfrm>
            <a:off x="4724400" y="432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Jumper</a:t>
            </a:r>
          </a:p>
        </p:txBody>
      </p:sp>
    </p:spTree>
    <p:extLst>
      <p:ext uri="{BB962C8B-B14F-4D97-AF65-F5344CB8AC3E}">
        <p14:creationId xmlns:p14="http://schemas.microsoft.com/office/powerpoint/2010/main" val="375888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C544FD50-42FE-F3E0-F60C-13B02EB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934888"/>
            <a:ext cx="1693652" cy="5953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6D7E21-BE0F-68AF-06FA-891535D1EC1D}"/>
              </a:ext>
            </a:extLst>
          </p:cNvPr>
          <p:cNvSpPr/>
          <p:nvPr/>
        </p:nvSpPr>
        <p:spPr>
          <a:xfrm>
            <a:off x="1977" y="6522107"/>
            <a:ext cx="12177621" cy="3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3F959-8C97-AA9E-8BC2-9A730EE4A8BF}"/>
              </a:ext>
            </a:extLst>
          </p:cNvPr>
          <p:cNvSpPr txBox="1"/>
          <p:nvPr/>
        </p:nvSpPr>
        <p:spPr>
          <a:xfrm>
            <a:off x="454325" y="526212"/>
            <a:ext cx="103488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cs typeface="Calibri"/>
              </a:rPr>
              <a:t>Componentes </a:t>
            </a:r>
          </a:p>
          <a:p>
            <a:br>
              <a:rPr lang="en-US" dirty="0"/>
            </a:br>
            <a:endParaRPr lang="en-US" dirty="0"/>
          </a:p>
          <a:p>
            <a:endParaRPr lang="pt-BR" sz="3600" dirty="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C29A0D9-AA72-81C2-643B-947DDDF7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14" y="2420993"/>
            <a:ext cx="2944483" cy="17284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CFB4ED-5C97-225A-4638-50B382060D1F}"/>
              </a:ext>
            </a:extLst>
          </p:cNvPr>
          <p:cNvSpPr txBox="1"/>
          <p:nvPr/>
        </p:nvSpPr>
        <p:spPr>
          <a:xfrm>
            <a:off x="5098211" y="4839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cs typeface="Calibri"/>
              </a:rPr>
              <a:t>BUZZER</a:t>
            </a:r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D2C88CE6-9044-2204-5770-AA72E6220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3" y="2416834"/>
            <a:ext cx="2944483" cy="17367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72B194-7B75-62D6-D32E-540189831329}"/>
              </a:ext>
            </a:extLst>
          </p:cNvPr>
          <p:cNvSpPr txBox="1"/>
          <p:nvPr/>
        </p:nvSpPr>
        <p:spPr>
          <a:xfrm>
            <a:off x="1158814" y="4839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cs typeface="Calibri"/>
              </a:rPr>
              <a:t>ESP8266</a:t>
            </a:r>
            <a:endParaRPr lang="pt-BR"/>
          </a:p>
        </p:txBody>
      </p:sp>
      <p:pic>
        <p:nvPicPr>
          <p:cNvPr id="10" name="Imagem 10" descr="Uma imagem contendo cabo, circuito&#10;&#10;Descrição gerada automaticamente">
            <a:extLst>
              <a:ext uri="{FF2B5EF4-FFF2-40B4-BE49-F238E27FC236}">
                <a16:creationId xmlns:a16="http://schemas.microsoft.com/office/drawing/2014/main" id="{B42471AB-CB39-8552-9EB5-63A5A59B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70" y="2419328"/>
            <a:ext cx="2944484" cy="17317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D51319-C937-A8C9-881F-BFEFF8A17E28}"/>
              </a:ext>
            </a:extLst>
          </p:cNvPr>
          <p:cNvSpPr txBox="1"/>
          <p:nvPr/>
        </p:nvSpPr>
        <p:spPr>
          <a:xfrm>
            <a:off x="8548777" y="48394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MOTOR DE PASSOS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20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C544FD50-42FE-F3E0-F60C-13B02EB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934888"/>
            <a:ext cx="1693652" cy="5953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6D7E21-BE0F-68AF-06FA-891535D1EC1D}"/>
              </a:ext>
            </a:extLst>
          </p:cNvPr>
          <p:cNvSpPr/>
          <p:nvPr/>
        </p:nvSpPr>
        <p:spPr>
          <a:xfrm>
            <a:off x="1977" y="6522107"/>
            <a:ext cx="12177621" cy="3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3F959-8C97-AA9E-8BC2-9A730EE4A8BF}"/>
              </a:ext>
            </a:extLst>
          </p:cNvPr>
          <p:cNvSpPr txBox="1"/>
          <p:nvPr/>
        </p:nvSpPr>
        <p:spPr>
          <a:xfrm>
            <a:off x="454325" y="526212"/>
            <a:ext cx="103488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ea typeface="+mn-lt"/>
                <a:cs typeface="+mn-lt"/>
              </a:rPr>
              <a:t>MedBox</a:t>
            </a:r>
            <a:r>
              <a:rPr lang="en-US" sz="3600" dirty="0">
                <a:ea typeface="+mn-lt"/>
                <a:cs typeface="+mn-lt"/>
              </a:rPr>
              <a:t> Platform</a:t>
            </a:r>
            <a:endParaRPr lang="pt-BR" sz="3600" dirty="0"/>
          </a:p>
          <a:p>
            <a:br>
              <a:rPr lang="en-US" dirty="0"/>
            </a:br>
            <a:br>
              <a:rPr lang="en-US" dirty="0"/>
            </a:br>
            <a:endParaRPr lang="en-US">
              <a:cs typeface="Calibri"/>
            </a:endParaRPr>
          </a:p>
          <a:p>
            <a:endParaRPr lang="pt-BR" sz="3600" dirty="0">
              <a:cs typeface="Calibri"/>
            </a:endParaRPr>
          </a:p>
        </p:txBody>
      </p:sp>
      <p:pic>
        <p:nvPicPr>
          <p:cNvPr id="7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F781068-8F02-02D7-AF99-ABCE407B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60" y="1406555"/>
            <a:ext cx="2533650" cy="30384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82654B0-D4D7-0F52-92A1-B1D134F8E9FC}"/>
              </a:ext>
            </a:extLst>
          </p:cNvPr>
          <p:cNvSpPr txBox="1"/>
          <p:nvPr/>
        </p:nvSpPr>
        <p:spPr>
          <a:xfrm>
            <a:off x="2294626" y="4551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Tela de Login</a:t>
            </a:r>
          </a:p>
        </p:txBody>
      </p:sp>
      <p:pic>
        <p:nvPicPr>
          <p:cNvPr id="10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B5FEF00-EBDF-DA4C-E486-3AE8EA35F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08" y="1403884"/>
            <a:ext cx="2743200" cy="315883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38D3F7-BED9-769E-0182-046FF299B901}"/>
              </a:ext>
            </a:extLst>
          </p:cNvPr>
          <p:cNvSpPr txBox="1"/>
          <p:nvPr/>
        </p:nvSpPr>
        <p:spPr>
          <a:xfrm>
            <a:off x="6751607" y="45518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Tela com os Horários </a:t>
            </a:r>
          </a:p>
        </p:txBody>
      </p:sp>
    </p:spTree>
    <p:extLst>
      <p:ext uri="{BB962C8B-B14F-4D97-AF65-F5344CB8AC3E}">
        <p14:creationId xmlns:p14="http://schemas.microsoft.com/office/powerpoint/2010/main" val="246935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C544FD50-42FE-F3E0-F60C-13B02EB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99" y="5934888"/>
            <a:ext cx="1693652" cy="5953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6D7E21-BE0F-68AF-06FA-891535D1EC1D}"/>
              </a:ext>
            </a:extLst>
          </p:cNvPr>
          <p:cNvSpPr/>
          <p:nvPr/>
        </p:nvSpPr>
        <p:spPr>
          <a:xfrm>
            <a:off x="1977" y="6522107"/>
            <a:ext cx="12177621" cy="3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3F959-8C97-AA9E-8BC2-9A730EE4A8BF}"/>
              </a:ext>
            </a:extLst>
          </p:cNvPr>
          <p:cNvSpPr txBox="1"/>
          <p:nvPr/>
        </p:nvSpPr>
        <p:spPr>
          <a:xfrm>
            <a:off x="612476" y="698740"/>
            <a:ext cx="103488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ea typeface="+mn-lt"/>
                <a:cs typeface="+mn-lt"/>
              </a:rPr>
              <a:t>Conclusão</a:t>
            </a:r>
            <a:endParaRPr lang="pt-BR" dirty="0" err="1"/>
          </a:p>
          <a:p>
            <a:br>
              <a:rPr lang="en-US" dirty="0"/>
            </a:br>
            <a:br>
              <a:rPr lang="en-US" dirty="0"/>
            </a:br>
            <a:endParaRPr lang="en-US">
              <a:cs typeface="Calibri"/>
            </a:endParaRPr>
          </a:p>
          <a:p>
            <a:endParaRPr lang="pt-BR" sz="36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47F97-F121-B01B-3D37-4A3AF31E8D00}"/>
              </a:ext>
            </a:extLst>
          </p:cNvPr>
          <p:cNvSpPr txBox="1"/>
          <p:nvPr/>
        </p:nvSpPr>
        <p:spPr>
          <a:xfrm>
            <a:off x="611577" y="1718635"/>
            <a:ext cx="10967049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endParaRPr lang="pt-BR" sz="2000" dirty="0">
              <a:cs typeface="Calibri"/>
            </a:endParaRPr>
          </a:p>
          <a:p>
            <a:pPr algn="just">
              <a:buFont typeface="Arial"/>
              <a:buChar char="•"/>
            </a:pPr>
            <a:endParaRPr lang="pt-BR"/>
          </a:p>
          <a:p>
            <a:pPr algn="just"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A “</a:t>
            </a:r>
            <a:r>
              <a:rPr lang="pt-BR" sz="2000" dirty="0" err="1">
                <a:ea typeface="+mn-lt"/>
                <a:cs typeface="+mn-lt"/>
              </a:rPr>
              <a:t>MedicationBox</a:t>
            </a:r>
            <a:r>
              <a:rPr lang="pt-BR" sz="2000" dirty="0">
                <a:ea typeface="+mn-lt"/>
                <a:cs typeface="+mn-lt"/>
              </a:rPr>
              <a:t>” reflete uma solução inteligente e evolucional que busca trazer mais agilidade e segurança no controle e gerenciamento das medicações a serem ministradas pelos nossos usuários, visando acrescentar e facilitar a sua experiência.</a:t>
            </a:r>
            <a:endParaRPr lang="pt-BR" dirty="0"/>
          </a:p>
          <a:p>
            <a:pPr algn="just">
              <a:buFont typeface="Arial"/>
              <a:buChar char="•"/>
            </a:pPr>
            <a:endParaRPr lang="pt-BR" sz="20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pt-BR" sz="20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O desenvolvimento desse projeto tem um significado muito importante para nós pois este representa uma oportunidade valiosa de podermos agregar valor à nossa sociedade usando a tecnologia a favor do bem.</a:t>
            </a:r>
            <a:endParaRPr lang="pt-BR" dirty="0"/>
          </a:p>
          <a:p>
            <a:pPr algn="just"/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pt-BR" sz="2000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pt-BR" sz="2000" dirty="0"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329A1D33-82B8-A14F-D624-C2A32948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2613718"/>
            <a:ext cx="4684142" cy="1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477</cp:revision>
  <dcterms:created xsi:type="dcterms:W3CDTF">2022-06-11T15:37:20Z</dcterms:created>
  <dcterms:modified xsi:type="dcterms:W3CDTF">2022-06-13T03:08:44Z</dcterms:modified>
</cp:coreProperties>
</file>