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095"/>
  </p:normalViewPr>
  <p:slideViewPr>
    <p:cSldViewPr snapToGrid="0" snapToObjects="1">
      <p:cViewPr varScale="1">
        <p:scale>
          <a:sx n="98" d="100"/>
          <a:sy n="98" d="100"/>
        </p:scale>
        <p:origin x="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D979-93FC-144A-AB28-6BA00BC12244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03B9F-5CD9-F644-B9E1-D29863D06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3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R provides a number of ways to read data into R. As students are introduced to the language they are quickly taught some key R functions for loading data into R, such as </a:t>
            </a:r>
            <a:r>
              <a:rPr lang="en-US" dirty="0" err="1"/>
              <a:t>read.csv</a:t>
            </a:r>
            <a:r>
              <a:rPr lang="en-US" dirty="0"/>
              <a:t>() and </a:t>
            </a:r>
            <a:r>
              <a:rPr lang="en-US" dirty="0" err="1"/>
              <a:t>read.table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* Content from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03B9F-5CD9-F644-B9E1-D29863D066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AA25-8EE7-3648-A4B5-5F2BC662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A9A4-058E-FC4A-A994-89F46853D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7994-16A0-1A48-ADC5-D193EC55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2835-C21C-8743-846E-8E67A22D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543D-C9DB-584B-B19E-CB5AB13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DF7-6779-3846-8250-D7CFC4C6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7C6E2-FB0D-FB4B-AC35-A495A603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33005-EEA4-494A-8A89-C40A0C7A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36B2A-17CD-E246-9A69-20136496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C151-36D3-914D-B6A4-D849022E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1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20AD7-8358-A84D-9B13-E0FBDBC5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3DA4-E809-9D44-A2B0-1A867EA3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E6D1-0855-DA46-95FF-BCD5C732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55E0-316C-D746-96F0-0EFAE06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77F2-87A4-6A4D-834B-43063189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28E8-473C-9D49-B55C-28A2B659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6EA7-FB12-3A4B-805F-A2BD147FB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5917-F010-7947-B382-607E2FF6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608-3E92-0D4B-A840-D26A12192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94370-576C-5D48-87B7-36F19F2B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4C1B-8E10-9E4F-BC3B-9F9BF0C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D078-7E0B-2A4D-AA04-7A08E4DF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1F180-2540-7E4A-8944-C1592DB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DA33-5C48-CD49-8A72-BA2825F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E70D-9280-7A44-96AF-C8EB70EC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FBB-E461-D541-9EAD-C0530AC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3180-B608-A94A-92AB-7B138709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17E96-A79E-3242-B721-61529DCA7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77CCD-E607-5648-A038-E09113BD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4BFDE-5C09-194D-ADAB-A4D79A60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5D98D-F02D-8D47-91EB-5F5F4E7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EEF0-944E-CD43-9696-AF48A18D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3ACF2-FB84-3A4F-879B-670F8ABF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AD659-A022-F643-86BE-12719066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0E585-F99E-9349-87B4-9DC9779B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75263-944B-A54A-84D1-3403F312C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9D5CD-7D75-BD46-A079-5D21BC31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474F0-1D71-C24F-AF05-F6C49910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598AE-CBC8-0744-AB44-81C788F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3FE-3CE8-DE43-9BCB-3781DC76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57A70-1F5E-C647-B959-045A4647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99150-A868-E04E-B098-DC3B8894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E9C5F-60FB-9947-B28E-31FE941E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CEC98-EB07-0B45-94B8-5FAF7032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CC663-2CDD-9441-978E-4B9E0C43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4549-22CD-434F-A4C2-E48240B7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BD3-E0BB-BA48-979F-3D7098C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9A6-DB5C-C14D-9156-D158D790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AD9E7-1225-B441-88F5-D95F6621B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6744-DFC3-DE4B-8820-B2F7CF8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8F32-922E-5744-A651-ABCF5F7D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A2D-69D3-6C43-85CD-B7DFBE2B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3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A42E-94C7-194E-8829-333B075E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CF3F-F097-844F-9DB4-4DF3A621E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42879-F958-464A-9066-2951E2859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F4222-A918-4B47-BAE4-D520DBE3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E33-DAF9-1A48-92CC-FEBE8E3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D47F-82BE-CC4B-98A6-34BACCC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7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F98E45-3CFB-7344-B512-5AE966B5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8B43-CEE0-9D40-A810-B0162B5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6144-6089-0A4D-8A4E-71CE248AB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EC6DF-777A-4142-B847-255B1624343C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2CEF8-A2A2-FB41-B37F-B60FE1695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9244-C144-4547-B7BC-0F26BCA36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D2F1-1D29-E649-BED5-ECA20702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stackoverflow.com/questions/65519427/remove-na-values-with-tidyverse-muta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c.ncep.noaa.gov/data/indices/wksst8110.fo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ages.mtu.edu/~shene/COURSES/cs201/NOTES/chap05/forma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481A-0390-F544-A972-93FDC586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Fixed Record and Hierarchical Files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835F-915A-6145-9CA0-D6D4B760D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Len </a:t>
            </a:r>
            <a:r>
              <a:rPr lang="en-US" dirty="0" err="1"/>
              <a:t>Greski</a:t>
            </a:r>
            <a:endParaRPr lang="en-US" dirty="0"/>
          </a:p>
          <a:p>
            <a:r>
              <a:rPr lang="en-US" dirty="0"/>
              <a:t>Atlanta R Users Group</a:t>
            </a:r>
            <a:br>
              <a:rPr lang="en-US" dirty="0"/>
            </a:br>
            <a:r>
              <a:rPr lang="en-US" dirty="0"/>
              <a:t>January 28, 2021</a:t>
            </a:r>
          </a:p>
        </p:txBody>
      </p:sp>
    </p:spTree>
    <p:extLst>
      <p:ext uri="{BB962C8B-B14F-4D97-AF65-F5344CB8AC3E}">
        <p14:creationId xmlns:p14="http://schemas.microsoft.com/office/powerpoint/2010/main" val="389828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780A-3816-9B4B-930D-DB07CE85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file: </a:t>
            </a:r>
          </a:p>
        </p:txBody>
      </p:sp>
    </p:spTree>
    <p:extLst>
      <p:ext uri="{BB962C8B-B14F-4D97-AF65-F5344CB8AC3E}">
        <p14:creationId xmlns:p14="http://schemas.microsoft.com/office/powerpoint/2010/main" val="426588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8679-C8CA-A049-B73E-700D32A3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with the basics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8F97-CF42-F747-ADBE-88A2137F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745"/>
            <a:ext cx="10895330" cy="2726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DCF0B2-5D2A-674C-8844-2691201A3BFA}"/>
              </a:ext>
            </a:extLst>
          </p:cNvPr>
          <p:cNvSpPr txBox="1"/>
          <p:nvPr/>
        </p:nvSpPr>
        <p:spPr>
          <a:xfrm>
            <a:off x="838200" y="6123543"/>
            <a:ext cx="380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 </a:t>
            </a:r>
            <a:r>
              <a:rPr lang="en-US" sz="1400" dirty="0">
                <a:hlinkClick r:id="rId4"/>
              </a:rPr>
              <a:t>Remove NA values with </a:t>
            </a:r>
            <a:r>
              <a:rPr lang="en-US" sz="1400" dirty="0" err="1">
                <a:hlinkClick r:id="rId4"/>
              </a:rPr>
              <a:t>tidyverse</a:t>
            </a:r>
            <a:r>
              <a:rPr lang="en-US" sz="1400" dirty="0">
                <a:hlinkClick r:id="rId4"/>
              </a:rPr>
              <a:t> mutate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EA156F-3FD9-054A-8A8D-2EE1453F7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345075"/>
            <a:ext cx="10728960" cy="16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FE09-FA98-3D45-819A-BEAD80F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the data looks like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646AD-828D-944C-B6B5-D622DB0B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247"/>
            <a:ext cx="6624683" cy="458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4C5D59-3846-8542-A39E-AB0026D2CB19}"/>
              </a:ext>
            </a:extLst>
          </p:cNvPr>
          <p:cNvSpPr txBox="1"/>
          <p:nvPr/>
        </p:nvSpPr>
        <p:spPr>
          <a:xfrm>
            <a:off x="7929155" y="2782669"/>
            <a:ext cx="3565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many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separates the columns?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the .for file extension</a:t>
            </a:r>
            <a:br>
              <a:rPr lang="en-US" dirty="0"/>
            </a:br>
            <a:r>
              <a:rPr lang="en-US" dirty="0"/>
              <a:t>mean?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does government data have</a:t>
            </a:r>
            <a:br>
              <a:rPr lang="en-US" dirty="0"/>
            </a:br>
            <a:r>
              <a:rPr lang="en-US" dirty="0"/>
              <a:t>to be such a pain to read?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4D637-4220-0744-B29B-A5BC7E4970C5}"/>
              </a:ext>
            </a:extLst>
          </p:cNvPr>
          <p:cNvSpPr txBox="1"/>
          <p:nvPr/>
        </p:nvSpPr>
        <p:spPr>
          <a:xfrm>
            <a:off x="838200" y="6123543"/>
            <a:ext cx="5554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3"/>
              </a:rPr>
              <a:t>NOAA Sea Surface Temperature Anomaly Readings, 1990 - present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1280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023C-510C-414A-A092-DDF75FE9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.for file?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3D58A-611B-E144-8CC3-321C184F6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8903"/>
            <a:ext cx="6973389" cy="51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6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E386-87F7-D346-ADB2-D671968B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start and end columns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DE0E1-F46C-C442-9E3B-2921CFCA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422809"/>
            <a:ext cx="7888275" cy="5213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B051B-70C4-B04A-9BA0-C8127649DA1A}"/>
              </a:ext>
            </a:extLst>
          </p:cNvPr>
          <p:cNvSpPr txBox="1"/>
          <p:nvPr/>
        </p:nvSpPr>
        <p:spPr>
          <a:xfrm>
            <a:off x="9009503" y="2870647"/>
            <a:ext cx="2694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# 02 - 10 week as DDMMMYYYY</a:t>
            </a:r>
          </a:p>
          <a:p>
            <a:r>
              <a:rPr lang="en-US" sz="1200" dirty="0">
                <a:latin typeface="Courier" pitchFamily="2" charset="0"/>
              </a:rPr>
              <a:t># 16 - 19 nino1and2sst </a:t>
            </a:r>
          </a:p>
          <a:p>
            <a:r>
              <a:rPr lang="en-US" sz="1200" dirty="0">
                <a:latin typeface="Courier" pitchFamily="2" charset="0"/>
              </a:rPr>
              <a:t># 20 - 23 nino1and2ssta</a:t>
            </a:r>
          </a:p>
          <a:p>
            <a:r>
              <a:rPr lang="en-US" sz="1200" dirty="0">
                <a:latin typeface="Courier" pitchFamily="2" charset="0"/>
              </a:rPr>
              <a:t># 29 - 32 nino3sst</a:t>
            </a:r>
          </a:p>
          <a:p>
            <a:r>
              <a:rPr lang="en-US" sz="1200" dirty="0">
                <a:latin typeface="Courier" pitchFamily="2" charset="0"/>
              </a:rPr>
              <a:t># 33 - 36 nino3ssta</a:t>
            </a:r>
          </a:p>
          <a:p>
            <a:r>
              <a:rPr lang="en-US" sz="1200" dirty="0">
                <a:latin typeface="Courier" pitchFamily="2" charset="0"/>
              </a:rPr>
              <a:t># 42 - 45 nino34sst</a:t>
            </a:r>
          </a:p>
          <a:p>
            <a:r>
              <a:rPr lang="en-US" sz="1200" dirty="0">
                <a:latin typeface="Courier" pitchFamily="2" charset="0"/>
              </a:rPr>
              <a:t># 46 - 49 nino34ssta</a:t>
            </a:r>
          </a:p>
          <a:p>
            <a:r>
              <a:rPr lang="en-US" sz="1200" dirty="0">
                <a:latin typeface="Courier" pitchFamily="2" charset="0"/>
              </a:rPr>
              <a:t># 55 - 58 nino4sst</a:t>
            </a:r>
          </a:p>
          <a:p>
            <a:r>
              <a:rPr lang="en-US" sz="1200" dirty="0">
                <a:latin typeface="Courier" pitchFamily="2" charset="0"/>
              </a:rPr>
              <a:t># 59 - 62 nino4ssta </a:t>
            </a:r>
          </a:p>
        </p:txBody>
      </p:sp>
    </p:spTree>
    <p:extLst>
      <p:ext uri="{BB962C8B-B14F-4D97-AF65-F5344CB8AC3E}">
        <p14:creationId xmlns:p14="http://schemas.microsoft.com/office/powerpoint/2010/main" val="384663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EE92-23F9-8F47-8A38-DF50873C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1: </a:t>
            </a:r>
            <a:r>
              <a:rPr lang="en-US" dirty="0" err="1"/>
              <a:t>read.fortran</a:t>
            </a:r>
            <a:r>
              <a:rPr lang="en-US" dirty="0"/>
              <a:t>()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FA241-5A4C-5544-B053-859C2176A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650"/>
            <a:ext cx="7391400" cy="306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C94A1-EC36-B842-8216-5E9B81C4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846167"/>
            <a:ext cx="3722914" cy="3171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E665E8-8143-B645-AF29-5A93DC2E7495}"/>
              </a:ext>
            </a:extLst>
          </p:cNvPr>
          <p:cNvSpPr txBox="1"/>
          <p:nvPr/>
        </p:nvSpPr>
        <p:spPr>
          <a:xfrm>
            <a:off x="838200" y="6123543"/>
            <a:ext cx="507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4"/>
              </a:rPr>
              <a:t>Michigan Technological University CS201 – Fortran Formats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5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29CC-D988-D946-96FA-2FE04DE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the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5C5D7-2755-4245-8E63-FD72665E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2" y="1690688"/>
            <a:ext cx="73152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7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09C9-2311-4C4D-92BA-FAEEBA9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</a:t>
            </a:r>
            <a:r>
              <a:rPr lang="en-US" dirty="0" err="1"/>
              <a:t>read.fwf</a:t>
            </a:r>
            <a:r>
              <a:rPr lang="en-US" dirty="0"/>
              <a:t>() and </a:t>
            </a:r>
            <a:r>
              <a:rPr lang="en-US" dirty="0" err="1"/>
              <a:t>read_fwf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9F9DA-BAFC-A640-9C0F-7F5CC7B1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834"/>
            <a:ext cx="72771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373-D12A-DF42-BFA7-D33BE3A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our results…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CCE43-C5F6-5742-BF52-2E396EDA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1578"/>
            <a:ext cx="6502400" cy="527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6BF28-0DB4-CB46-BD4C-E4C77891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0" y="1381578"/>
            <a:ext cx="4672587" cy="317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0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234</Words>
  <Application>Microsoft Macintosh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</vt:lpstr>
      <vt:lpstr>Office Theme</vt:lpstr>
      <vt:lpstr>Reading Fixed Record and Hierarchical Files in R</vt:lpstr>
      <vt:lpstr>Starting with the basics</vt:lpstr>
      <vt:lpstr>What happens when the data looks like this?</vt:lpstr>
      <vt:lpstr>What is a .for file? </vt:lpstr>
      <vt:lpstr>Identifying start and end columns</vt:lpstr>
      <vt:lpstr>Alternative 1: read.fortran() </vt:lpstr>
      <vt:lpstr>…and the output</vt:lpstr>
      <vt:lpstr>Alternatives: read.fwf() and read_fwf()</vt:lpstr>
      <vt:lpstr>Checking our results…</vt:lpstr>
      <vt:lpstr>A more complicated file: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Fixed Files in R</dc:title>
  <dc:creator>Leonard Greski</dc:creator>
  <cp:lastModifiedBy>Leonard Greski</cp:lastModifiedBy>
  <cp:revision>10</cp:revision>
  <dcterms:created xsi:type="dcterms:W3CDTF">2021-01-23T15:13:42Z</dcterms:created>
  <dcterms:modified xsi:type="dcterms:W3CDTF">2021-01-23T17:15:55Z</dcterms:modified>
</cp:coreProperties>
</file>