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6" r:id="rId5"/>
    <p:sldId id="261" r:id="rId6"/>
    <p:sldId id="260" r:id="rId7"/>
    <p:sldId id="263" r:id="rId8"/>
    <p:sldId id="262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9" r:id="rId17"/>
    <p:sldId id="272" r:id="rId18"/>
    <p:sldId id="273" r:id="rId19"/>
    <p:sldId id="274" r:id="rId20"/>
    <p:sldId id="275" r:id="rId21"/>
    <p:sldId id="280" r:id="rId22"/>
    <p:sldId id="281" r:id="rId23"/>
    <p:sldId id="282" r:id="rId24"/>
    <p:sldId id="27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/>
    <p:restoredTop sz="78110"/>
  </p:normalViewPr>
  <p:slideViewPr>
    <p:cSldViewPr snapToGrid="0" snapToObjects="1">
      <p:cViewPr varScale="1">
        <p:scale>
          <a:sx n="84" d="100"/>
          <a:sy n="84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5D979-93FC-144A-AB28-6BA00BC12244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3B9F-5CD9-F644-B9E1-D29863D0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R provides a number of ways to read data into R. As students are introduced to the language they are quickly taught some key R functions for loading data into R, such as </a:t>
            </a:r>
            <a:r>
              <a:rPr lang="en-US" dirty="0" err="1"/>
              <a:t>read.csv</a:t>
            </a:r>
            <a:r>
              <a:rPr lang="en-US" dirty="0"/>
              <a:t>() and </a:t>
            </a:r>
            <a:r>
              <a:rPr lang="en-US" dirty="0" err="1"/>
              <a:t>read.table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* Content from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9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8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of hierarchical files is a big weak spot in 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64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importance of reproducibility – downloads are provided so the work is reproducible </a:t>
            </a:r>
          </a:p>
          <a:p>
            <a:endParaRPr lang="en-US" dirty="0"/>
          </a:p>
          <a:p>
            <a:r>
              <a:rPr lang="en-US" dirty="0"/>
              <a:t>Why store data in a /Georgia subdirectory? This allows us to abstract the code into a function, where we can use the state names to drive an apply() function to read data for multiple states.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9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AA25-8EE7-3648-A4B5-5F2BC662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A9A4-058E-FC4A-A994-89F46853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7994-16A0-1A48-ADC5-D193EC55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2835-C21C-8743-846E-8E67A22D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543D-C9DB-584B-B19E-CB5AB13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ADF7-6779-3846-8250-D7CFC4C6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C6E2-FB0D-FB4B-AC35-A495A603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3005-EEA4-494A-8A89-C40A0C7A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6B2A-17CD-E246-9A69-20136496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C151-36D3-914D-B6A4-D849022E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20AD7-8358-A84D-9B13-E0FBDBC5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73DA4-E809-9D44-A2B0-1A867EA3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E6D1-0855-DA46-95FF-BCD5C73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55E0-316C-D746-96F0-0EFAE062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77F2-87A4-6A4D-834B-43063189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28E8-473C-9D49-B55C-28A2B659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6EA7-FB12-3A4B-805F-A2BD147F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5917-F010-7947-B382-607E2FF6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D608-3E92-0D4B-A840-D26A1219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4370-576C-5D48-87B7-36F19F2B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4C1B-8E10-9E4F-BC3B-9F9BF0C7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D078-7E0B-2A4D-AA04-7A08E4DF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F180-2540-7E4A-8944-C1592DBF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DA33-5C48-CD49-8A72-BA2825FB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E70D-9280-7A44-96AF-C8EB70EC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FBB-E461-D541-9EAD-C0530ACC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3180-B608-A94A-92AB-7B1387097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17E96-A79E-3242-B721-61529DCA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77CCD-E607-5648-A038-E09113BD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4BFDE-5C09-194D-ADAB-A4D79A60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D98D-F02D-8D47-91EB-5F5F4E7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EEF0-944E-CD43-9696-AF48A18D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ACF2-FB84-3A4F-879B-670F8ABF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AD659-A022-F643-86BE-12719066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0E585-F99E-9349-87B4-9DC9779B8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5263-944B-A54A-84D1-3403F312C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9D5CD-7D75-BD46-A079-5D21BC31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474F0-1D71-C24F-AF05-F6C49910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598AE-CBC8-0744-AB44-81C788F8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13FE-3CE8-DE43-9BCB-3781DC76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75"/>
            <a:ext cx="10515600" cy="107819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57A70-1F5E-C647-B959-045A4647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99150-A868-E04E-B098-DC3B8894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E9C5F-60FB-9947-B28E-31FE941E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EC98-EB07-0B45-94B8-5FAF7032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C663-2CDD-9441-978E-4B9E0C43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E4549-22CD-434F-A4C2-E48240B7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4BD3-E0BB-BA48-979F-3D7098CA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69A6-DB5C-C14D-9156-D158D790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AD9E7-1225-B441-88F5-D95F6621B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26744-DFC3-DE4B-8820-B2F7CF85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98F32-922E-5744-A651-ABCF5F7D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2A2D-69D3-6C43-85CD-B7DFBE2B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A42E-94C7-194E-8829-333B075E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2CF3F-F097-844F-9DB4-4DF3A621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2879-F958-464A-9066-2951E285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F4222-A918-4B47-BAE4-D520DBE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7E33-DAF9-1A48-92CC-FEBE8E3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D47F-82BE-CC4B-98A6-34BACCC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98E45-3CFB-7344-B512-5AE966B5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8B43-CEE0-9D40-A810-B0162B51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6144-6089-0A4D-8A4E-71CE248A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CEF8-A2A2-FB41-B37F-B60FE1695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9244-C144-4547-B7BC-0F26BCA3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883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D2F1-1D29-E649-BED5-ECA2070267F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D1FC506-F304-8143-95AB-89B7696F0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9441" y="6356350"/>
            <a:ext cx="506709" cy="391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2B80B-6CD2-0743-A9C0-19E010D79675}"/>
              </a:ext>
            </a:extLst>
          </p:cNvPr>
          <p:cNvSpPr txBox="1"/>
          <p:nvPr userDrawn="1"/>
        </p:nvSpPr>
        <p:spPr>
          <a:xfrm>
            <a:off x="9676737" y="6367649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7DA13-ADDF-AE49-9157-5DD1EA74697E}"/>
              </a:ext>
            </a:extLst>
          </p:cNvPr>
          <p:cNvSpPr txBox="1"/>
          <p:nvPr userDrawn="1"/>
        </p:nvSpPr>
        <p:spPr>
          <a:xfrm>
            <a:off x="10614912" y="6367649"/>
            <a:ext cx="144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Group</a:t>
            </a:r>
          </a:p>
        </p:txBody>
      </p:sp>
    </p:spTree>
    <p:extLst>
      <p:ext uri="{BB962C8B-B14F-4D97-AF65-F5344CB8AC3E}">
        <p14:creationId xmlns:p14="http://schemas.microsoft.com/office/powerpoint/2010/main" val="42725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rograms-surveys/acs/microdata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stackoverflow.com/questions/65519427/remove-na-values-with-tidyverse-mut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ensus.gov/census_2000/datasets/PUMS/FivePercent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lgreski.github.io/datasciencedepot/" TargetMode="External"/><Relationship Id="rId3" Type="http://schemas.openxmlformats.org/officeDocument/2006/relationships/hyperlink" Target="mailto:len@greskilabs.com" TargetMode="External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c.ncep.noaa.gov/data/indices/wksst8110.f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pc.ncep.noaa.gov/products/precip/CWlink/MJO/enso.s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ages.mtu.edu/~shene/COURSES/cs201/NOTES/chap05/format.html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481A-0390-F544-A972-93FDC586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Fixed Record and Hierarchical Files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2835F-915A-6145-9CA0-D6D4B760D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Len </a:t>
            </a:r>
            <a:r>
              <a:rPr lang="en-US" dirty="0" err="1"/>
              <a:t>Greski</a:t>
            </a:r>
            <a:br>
              <a:rPr lang="en-US" dirty="0"/>
            </a:br>
            <a:r>
              <a:rPr lang="en-US" dirty="0"/>
              <a:t>January 28, 2021</a:t>
            </a:r>
          </a:p>
          <a:p>
            <a:endParaRPr lang="en-US" dirty="0"/>
          </a:p>
          <a:p>
            <a:r>
              <a:rPr lang="en-US" sz="1700" dirty="0"/>
              <a:t>Level: basic / intermediate</a:t>
            </a:r>
          </a:p>
        </p:txBody>
      </p:sp>
    </p:spTree>
    <p:extLst>
      <p:ext uri="{BB962C8B-B14F-4D97-AF65-F5344CB8AC3E}">
        <p14:creationId xmlns:p14="http://schemas.microsoft.com/office/powerpoint/2010/main" val="389828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780A-3816-9B4B-930D-DB07CE85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600"/>
          </a:xfrm>
        </p:spPr>
        <p:txBody>
          <a:bodyPr>
            <a:normAutofit/>
          </a:bodyPr>
          <a:lstStyle/>
          <a:p>
            <a:r>
              <a:rPr lang="en-US" sz="3200" dirty="0"/>
              <a:t>A hierarchical file: 2000 American Community Survey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99DF9-C12F-4642-B08C-DDAE4511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7726"/>
            <a:ext cx="6752511" cy="4467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50EF0-BDFC-6844-85A7-38FE4573136A}"/>
              </a:ext>
            </a:extLst>
          </p:cNvPr>
          <p:cNvSpPr txBox="1"/>
          <p:nvPr/>
        </p:nvSpPr>
        <p:spPr>
          <a:xfrm>
            <a:off x="7929155" y="2782669"/>
            <a:ext cx="3752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types of records, Household</a:t>
            </a:r>
            <a:br>
              <a:rPr lang="en-US" dirty="0"/>
            </a:br>
            <a:r>
              <a:rPr lang="en-US" dirty="0"/>
              <a:t>and Person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elements vary by record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Varying numbers of person records</a:t>
            </a:r>
            <a:br>
              <a:rPr lang="en-US" dirty="0"/>
            </a:br>
            <a:r>
              <a:rPr lang="en-US" dirty="0"/>
              <a:t>per household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on each type of record is in</a:t>
            </a:r>
            <a:br>
              <a:rPr lang="en-US" dirty="0"/>
            </a:br>
            <a:r>
              <a:rPr lang="en-US" dirty="0"/>
              <a:t>fixed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7E886-D15F-9147-9EC8-7E0A7D62C320}"/>
              </a:ext>
            </a:extLst>
          </p:cNvPr>
          <p:cNvSpPr txBox="1"/>
          <p:nvPr/>
        </p:nvSpPr>
        <p:spPr>
          <a:xfrm>
            <a:off x="838200" y="6124176"/>
            <a:ext cx="7422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How does one go about reading and analyzing the person-level data? </a:t>
            </a:r>
          </a:p>
        </p:txBody>
      </p:sp>
    </p:spTree>
    <p:extLst>
      <p:ext uri="{BB962C8B-B14F-4D97-AF65-F5344CB8AC3E}">
        <p14:creationId xmlns:p14="http://schemas.microsoft.com/office/powerpoint/2010/main" val="426588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F187-250D-0E43-B649-42F6B388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56377-0A7F-AA44-B0A3-E1ACEB81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4487"/>
            <a:ext cx="7333125" cy="4924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8AA510-1032-6C48-AD00-EA6E6859135A}"/>
              </a:ext>
            </a:extLst>
          </p:cNvPr>
          <p:cNvSpPr txBox="1"/>
          <p:nvPr/>
        </p:nvSpPr>
        <p:spPr>
          <a:xfrm>
            <a:off x="979713" y="6492875"/>
            <a:ext cx="4053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 </a:t>
            </a:r>
            <a:r>
              <a:rPr lang="en-US" sz="1200" dirty="0">
                <a:hlinkClick r:id="rId3"/>
              </a:rPr>
              <a:t>Public Use Microdata Sample, U. S. Census Bureau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737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3D95-765F-4B4E-9DC6-4F120D17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F1A4-565B-CF4B-B4E7-57C379F45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variables</a:t>
            </a:r>
          </a:p>
          <a:p>
            <a:r>
              <a:rPr lang="en-US" dirty="0"/>
              <a:t>Large file size (Georgia file is 167Mb)</a:t>
            </a:r>
          </a:p>
          <a:p>
            <a:r>
              <a:rPr lang="en-US" dirty="0"/>
              <a:t>Using the data dictionary to configure the data read function</a:t>
            </a:r>
          </a:p>
          <a:p>
            <a:r>
              <a:rPr lang="en-US" dirty="0"/>
              <a:t>Separating 5% sample information from 1% sample information</a:t>
            </a:r>
          </a:p>
          <a:p>
            <a:r>
              <a:rPr lang="en-US" dirty="0"/>
              <a:t>Eliminating value labels from the codebook </a:t>
            </a:r>
          </a:p>
        </p:txBody>
      </p:sp>
    </p:spTree>
    <p:extLst>
      <p:ext uri="{BB962C8B-B14F-4D97-AF65-F5344CB8AC3E}">
        <p14:creationId xmlns:p14="http://schemas.microsoft.com/office/powerpoint/2010/main" val="68820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925383-F8CF-934C-A9BF-84BF1995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PUMS Codebook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A8673-E491-E04D-BFDB-8E4330EA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8101"/>
            <a:ext cx="8778240" cy="54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999C-0680-1945-9F26-743E62B9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50276-F902-0245-AE3C-B2B3331EDA6F}"/>
              </a:ext>
            </a:extLst>
          </p:cNvPr>
          <p:cNvSpPr txBox="1"/>
          <p:nvPr/>
        </p:nvSpPr>
        <p:spPr>
          <a:xfrm>
            <a:off x="729465" y="6303952"/>
            <a:ext cx="8002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Note: there is a revised PUMS file stored in the same location as the original, but the revised file is not in zip format so it takes </a:t>
            </a:r>
            <a:br>
              <a:rPr lang="en-US" sz="1200" i="1" dirty="0"/>
            </a:br>
            <a:r>
              <a:rPr lang="en-US" sz="1200" i="1" dirty="0"/>
              <a:t>about 10 minutes to download.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7F071-91D0-8742-8E0F-A2D30786F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16508"/>
            <a:ext cx="10200977" cy="50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9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2DC4-BDFE-B048-8E57-44FA0E99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&amp; split the records by record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10683-1CAF-F945-B1BA-24AB12F8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69" y="3429000"/>
            <a:ext cx="6261100" cy="269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1E285A-80E9-AA4A-BE54-2712FD8BD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69" y="1353668"/>
            <a:ext cx="9425760" cy="16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4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37B3-1C7C-E144-8C26-B46F8782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approach: don’t try this at home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69231-5B38-5846-96B3-E1F7728A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720"/>
            <a:ext cx="948848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2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97BC-7306-BF4E-B417-3C6949BB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&amp; clean the codebook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D9093-FC2C-8148-85AD-178ED33F4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668"/>
            <a:ext cx="7993925" cy="51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06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0C3-B68A-C44B-A84F-20D44834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codebook to configure </a:t>
            </a:r>
            <a:r>
              <a:rPr lang="en-US" dirty="0" err="1"/>
              <a:t>read_fwf</a:t>
            </a:r>
            <a:r>
              <a:rPr lang="en-US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8F545-9ECF-8E4D-BB56-275A636D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33" y="1353668"/>
            <a:ext cx="6529406" cy="2410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888A91-E21F-DF4E-A36B-09A1AAA3D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33" y="3794760"/>
            <a:ext cx="6394087" cy="26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78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959E-F635-624A-A884-AB9CE2DC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DB2B9-8648-F54F-8250-8E73ECED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48" y="1607192"/>
            <a:ext cx="6841598" cy="981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2DDBCC-5B54-8A4A-80EF-DA328FCE8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9325"/>
            <a:ext cx="9753754" cy="17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8679-C8CA-A049-B73E-700D32A3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with the basics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F8F97-CF42-F747-ADBE-88A2137F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4745"/>
            <a:ext cx="10895330" cy="2726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CF0B2-5D2A-674C-8844-2691201A3BFA}"/>
              </a:ext>
            </a:extLst>
          </p:cNvPr>
          <p:cNvSpPr txBox="1"/>
          <p:nvPr/>
        </p:nvSpPr>
        <p:spPr>
          <a:xfrm>
            <a:off x="838200" y="6123543"/>
            <a:ext cx="380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 </a:t>
            </a:r>
            <a:r>
              <a:rPr lang="en-US" sz="1400" dirty="0">
                <a:hlinkClick r:id="rId4"/>
              </a:rPr>
              <a:t>Remove NA values with </a:t>
            </a:r>
            <a:r>
              <a:rPr lang="en-US" sz="1400" dirty="0" err="1">
                <a:hlinkClick r:id="rId4"/>
              </a:rPr>
              <a:t>tidyverse</a:t>
            </a:r>
            <a:r>
              <a:rPr lang="en-US" sz="1400" dirty="0">
                <a:hlinkClick r:id="rId4"/>
              </a:rPr>
              <a:t> mutate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EA156F-3FD9-054A-8A8D-2EE1453F7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345075"/>
            <a:ext cx="10728960" cy="16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3588-1AEF-374A-B095-B4CC21D1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simple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E3F9A-3177-5F44-9FC0-03C062A0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7011"/>
            <a:ext cx="5613400" cy="344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EC309-DF08-DF43-9C98-0ABAFDCC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03119"/>
            <a:ext cx="4906281" cy="998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51049C-7157-D540-A041-2C18A4A85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94" y="1643154"/>
            <a:ext cx="3439819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62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39D4-3A8D-3D41-8E89-B51A1C35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the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63BBC-43D5-1846-98D8-D05860CD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6508"/>
            <a:ext cx="4986020" cy="4986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06087-80A7-F442-A7A5-E5099EE64847}"/>
              </a:ext>
            </a:extLst>
          </p:cNvPr>
          <p:cNvSpPr txBox="1"/>
          <p:nvPr/>
        </p:nvSpPr>
        <p:spPr>
          <a:xfrm>
            <a:off x="838200" y="6397859"/>
            <a:ext cx="783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 </a:t>
            </a:r>
            <a:r>
              <a:rPr lang="en-US" dirty="0">
                <a:hlinkClick r:id="rId3"/>
              </a:rPr>
              <a:t>https://www2.census.gov/census_2000/datasets/PUMS/FivePercent/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C067A-A099-8741-B452-1DEDC8A4037F}"/>
              </a:ext>
            </a:extLst>
          </p:cNvPr>
          <p:cNvSpPr txBox="1"/>
          <p:nvPr/>
        </p:nvSpPr>
        <p:spPr>
          <a:xfrm>
            <a:off x="6555114" y="2997815"/>
            <a:ext cx="4798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use the state names to drive</a:t>
            </a:r>
          </a:p>
          <a:p>
            <a:r>
              <a:rPr lang="en-US" sz="2400" dirty="0"/>
              <a:t>an apply() function to download and </a:t>
            </a:r>
            <a:br>
              <a:rPr lang="en-US" sz="2400" dirty="0"/>
            </a:br>
            <a:r>
              <a:rPr lang="en-US" sz="2400" dirty="0"/>
              <a:t>process the data for multiple states. </a:t>
            </a:r>
          </a:p>
        </p:txBody>
      </p:sp>
    </p:spTree>
    <p:extLst>
      <p:ext uri="{BB962C8B-B14F-4D97-AF65-F5344CB8AC3E}">
        <p14:creationId xmlns:p14="http://schemas.microsoft.com/office/powerpoint/2010/main" val="4173295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8BC1-4E83-7347-8948-6AC77F07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the setup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81EDA-850A-7842-A79C-841344DB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668"/>
            <a:ext cx="4780280" cy="26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36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F397-91B0-594F-8E45-56EC74CC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Next, the load process driven by </a:t>
            </a:r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ACBD1-FC76-5A43-8BEC-3AF42455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9414"/>
            <a:ext cx="8369778" cy="540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65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39DFBB-76B2-E64D-91BA-C82ACDE98D30}"/>
              </a:ext>
            </a:extLst>
          </p:cNvPr>
          <p:cNvSpPr txBox="1"/>
          <p:nvPr/>
        </p:nvSpPr>
        <p:spPr>
          <a:xfrm>
            <a:off x="4526165" y="2967200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3085140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EAB6-FFEF-B54D-886F-29B8FBD7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42CDC-9BCF-ED4A-B142-F82CFFC4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692"/>
            <a:ext cx="1828800" cy="1848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4056E-90F6-7344-ACA0-21B67F079388}"/>
              </a:ext>
            </a:extLst>
          </p:cNvPr>
          <p:cNvSpPr txBox="1"/>
          <p:nvPr/>
        </p:nvSpPr>
        <p:spPr>
          <a:xfrm>
            <a:off x="1456297" y="381027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3"/>
              </a:rPr>
              <a:t>len@greskilabs.com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A498D-59ED-254A-8EA3-0F3D3158D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37" y="4410881"/>
            <a:ext cx="355600" cy="36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4C8CC-7A1B-5848-BB26-0560A3F83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57" y="3810270"/>
            <a:ext cx="4191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1EDAC-2901-CC45-A0A7-8D75B4C1AB41}"/>
              </a:ext>
            </a:extLst>
          </p:cNvPr>
          <p:cNvSpPr txBox="1"/>
          <p:nvPr/>
        </p:nvSpPr>
        <p:spPr>
          <a:xfrm>
            <a:off x="1456297" y="429683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CC08F-50EB-9442-9382-9749498C8D6E}"/>
              </a:ext>
            </a:extLst>
          </p:cNvPr>
          <p:cNvSpPr txBox="1"/>
          <p:nvPr/>
        </p:nvSpPr>
        <p:spPr>
          <a:xfrm>
            <a:off x="1456297" y="4609946"/>
            <a:ext cx="828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r>
              <a:rPr lang="en-US" dirty="0"/>
              <a:t>/</a:t>
            </a:r>
            <a:r>
              <a:rPr lang="en-US" dirty="0" err="1"/>
              <a:t>readingFilesInR</a:t>
            </a:r>
            <a:r>
              <a:rPr lang="en-US" dirty="0"/>
              <a:t> – repository where tonight’s code and presentation are stored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9D18BB-69F5-B443-91B0-AB1B112D1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957" y="5026221"/>
            <a:ext cx="406400" cy="40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E509B-E0B5-984D-8495-D099B3C62B4E}"/>
              </a:ext>
            </a:extLst>
          </p:cNvPr>
          <p:cNvSpPr txBox="1"/>
          <p:nvPr/>
        </p:nvSpPr>
        <p:spPr>
          <a:xfrm>
            <a:off x="1456297" y="5044755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58D6E7-31DF-B841-B3A5-67880E34E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013" y="5531999"/>
            <a:ext cx="537047" cy="537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BC55D7-BE16-0543-9D90-8400CC766953}"/>
              </a:ext>
            </a:extLst>
          </p:cNvPr>
          <p:cNvSpPr txBox="1"/>
          <p:nvPr/>
        </p:nvSpPr>
        <p:spPr>
          <a:xfrm>
            <a:off x="1456297" y="5615856"/>
            <a:ext cx="670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Data Science Depot blog: </a:t>
            </a:r>
            <a:r>
              <a:rPr lang="en-US" dirty="0">
                <a:hlinkClick r:id="rId8"/>
              </a:rPr>
              <a:t>https://lgreski.github.io/datasciencedepot/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10A48-1AA5-F144-818F-BACDFEE8248C}"/>
              </a:ext>
            </a:extLst>
          </p:cNvPr>
          <p:cNvSpPr txBox="1"/>
          <p:nvPr/>
        </p:nvSpPr>
        <p:spPr>
          <a:xfrm>
            <a:off x="2865120" y="1384844"/>
            <a:ext cx="88830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 Greski currently serves as Principal Consultant at LeadingAgile, the leader in helping large</a:t>
            </a:r>
            <a:br>
              <a:rPr lang="en-US" dirty="0"/>
            </a:br>
            <a:r>
              <a:rPr lang="en-US" dirty="0"/>
              <a:t>companies generate economic value through agile transformation. Len started his </a:t>
            </a:r>
            <a:br>
              <a:rPr lang="en-US" dirty="0"/>
            </a:br>
            <a:r>
              <a:rPr lang="en-US" dirty="0"/>
              <a:t>career at Information Resources Inc., developing statistical and AI models to predict</a:t>
            </a:r>
            <a:br>
              <a:rPr lang="en-US" dirty="0"/>
            </a:br>
            <a:r>
              <a:rPr lang="en-US" dirty="0"/>
              <a:t>consumer behavior. He learned R in 2015 when he needed a way to analyze the value of a </a:t>
            </a:r>
            <a:br>
              <a:rPr lang="en-US" dirty="0"/>
            </a:br>
            <a:r>
              <a:rPr lang="en-US" dirty="0"/>
              <a:t>software portfolio without spending $9,000 on a copy of SAS.  Len has mentored hundreds </a:t>
            </a:r>
          </a:p>
          <a:p>
            <a:r>
              <a:rPr lang="en-US" dirty="0"/>
              <a:t>of thousands of students in the Johns Hopkins University Data Science Specialization on </a:t>
            </a:r>
          </a:p>
          <a:p>
            <a:r>
              <a:rPr lang="en-US" dirty="0"/>
              <a:t>Coursera, having served as a Community Mentor since 2015.  Len has a top 5% </a:t>
            </a:r>
            <a:br>
              <a:rPr lang="en-US" dirty="0"/>
            </a:br>
            <a:r>
              <a:rPr lang="en-US" dirty="0"/>
              <a:t>ranking on </a:t>
            </a:r>
            <a:r>
              <a:rPr lang="en-US" dirty="0" err="1"/>
              <a:t>Stackoverflow.com</a:t>
            </a:r>
            <a:r>
              <a:rPr lang="en-US" dirty="0"/>
              <a:t>, where he primarily answers questions about R.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C9C847-7C77-4C44-8CB7-A571842D5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811" y="6115199"/>
            <a:ext cx="2013926" cy="53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FE09-FA98-3D45-819A-BEAD80F9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the data looks like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646AD-828D-944C-B6B5-D622DB0B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247"/>
            <a:ext cx="6624683" cy="4581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4C5D59-3846-8542-A39E-AB0026D2CB19}"/>
              </a:ext>
            </a:extLst>
          </p:cNvPr>
          <p:cNvSpPr txBox="1"/>
          <p:nvPr/>
        </p:nvSpPr>
        <p:spPr>
          <a:xfrm>
            <a:off x="7929155" y="2782669"/>
            <a:ext cx="39875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does the .for file extension</a:t>
            </a:r>
            <a:br>
              <a:rPr lang="en-US" dirty="0"/>
            </a:br>
            <a:r>
              <a:rPr lang="en-US" dirty="0"/>
              <a:t>mean?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columns?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separates the columns?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one handle variable names</a:t>
            </a:r>
            <a:br>
              <a:rPr lang="en-US" dirty="0"/>
            </a:br>
            <a:r>
              <a:rPr lang="en-US" dirty="0"/>
              <a:t>for the data set?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does government data have</a:t>
            </a:r>
            <a:br>
              <a:rPr lang="en-US" dirty="0"/>
            </a:br>
            <a:r>
              <a:rPr lang="en-US" dirty="0"/>
              <a:t>to be such a hassle to read?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4D637-4220-0744-B29B-A5BC7E4970C5}"/>
              </a:ext>
            </a:extLst>
          </p:cNvPr>
          <p:cNvSpPr txBox="1"/>
          <p:nvPr/>
        </p:nvSpPr>
        <p:spPr>
          <a:xfrm>
            <a:off x="838200" y="6123543"/>
            <a:ext cx="5554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NOAA Sea Surface Temperature Anomaly Readings, 1990 - present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280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EE38-2A10-C541-978F-62D48CDF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El Niño Southern Oscillation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0E7900-BF95-A845-9C79-B411F19A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35" y="1784350"/>
            <a:ext cx="73787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828A31-49F0-1547-B91B-312C80B6A09B}"/>
              </a:ext>
            </a:extLst>
          </p:cNvPr>
          <p:cNvSpPr txBox="1"/>
          <p:nvPr/>
        </p:nvSpPr>
        <p:spPr>
          <a:xfrm>
            <a:off x="969735" y="5355770"/>
            <a:ext cx="957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combined atmospheric and ocean system consisting of four regions for which the NOAA </a:t>
            </a:r>
            <a:br>
              <a:rPr lang="en-US" sz="2000" dirty="0"/>
            </a:br>
            <a:r>
              <a:rPr lang="en-US" sz="2000" dirty="0"/>
              <a:t>collects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EB83D-118D-6243-82A1-943CA8C87329}"/>
              </a:ext>
            </a:extLst>
          </p:cNvPr>
          <p:cNvSpPr txBox="1"/>
          <p:nvPr/>
        </p:nvSpPr>
        <p:spPr>
          <a:xfrm>
            <a:off x="969735" y="6308209"/>
            <a:ext cx="3664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</a:t>
            </a:r>
            <a:r>
              <a:rPr lang="en-US" sz="1200" dirty="0">
                <a:hlinkClick r:id="rId4"/>
              </a:rPr>
              <a:t>El Niño Southern Oscillation, NOAA Website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227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E386-87F7-D346-ADB2-D671968B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start and end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DE0E1-F46C-C442-9E3B-2921CFCA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1422809"/>
            <a:ext cx="7888275" cy="5213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2B051B-70C4-B04A-9BA0-C8127649DA1A}"/>
              </a:ext>
            </a:extLst>
          </p:cNvPr>
          <p:cNvSpPr txBox="1"/>
          <p:nvPr/>
        </p:nvSpPr>
        <p:spPr>
          <a:xfrm>
            <a:off x="9009503" y="2870647"/>
            <a:ext cx="26949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# 02 - 10 week as DDMMMYYYY</a:t>
            </a:r>
          </a:p>
          <a:p>
            <a:r>
              <a:rPr lang="en-US" sz="1200" dirty="0">
                <a:latin typeface="Courier" pitchFamily="2" charset="0"/>
              </a:rPr>
              <a:t># 16 - 19 nino1and2sst </a:t>
            </a:r>
          </a:p>
          <a:p>
            <a:r>
              <a:rPr lang="en-US" sz="1200" dirty="0">
                <a:latin typeface="Courier" pitchFamily="2" charset="0"/>
              </a:rPr>
              <a:t># 20 - 23 nino1and2ssta</a:t>
            </a:r>
          </a:p>
          <a:p>
            <a:r>
              <a:rPr lang="en-US" sz="1200" dirty="0">
                <a:latin typeface="Courier" pitchFamily="2" charset="0"/>
              </a:rPr>
              <a:t># 29 - 32 nino3sst</a:t>
            </a:r>
          </a:p>
          <a:p>
            <a:r>
              <a:rPr lang="en-US" sz="1200" dirty="0">
                <a:latin typeface="Courier" pitchFamily="2" charset="0"/>
              </a:rPr>
              <a:t># 33 - 36 nino3ssta</a:t>
            </a:r>
          </a:p>
          <a:p>
            <a:r>
              <a:rPr lang="en-US" sz="1200" dirty="0">
                <a:latin typeface="Courier" pitchFamily="2" charset="0"/>
              </a:rPr>
              <a:t># 42 - 45 nino34sst</a:t>
            </a:r>
          </a:p>
          <a:p>
            <a:r>
              <a:rPr lang="en-US" sz="1200" dirty="0">
                <a:latin typeface="Courier" pitchFamily="2" charset="0"/>
              </a:rPr>
              <a:t># 46 - 49 nino34ssta</a:t>
            </a:r>
          </a:p>
          <a:p>
            <a:r>
              <a:rPr lang="en-US" sz="1200" dirty="0">
                <a:latin typeface="Courier" pitchFamily="2" charset="0"/>
              </a:rPr>
              <a:t># 55 - 58 nino4sst</a:t>
            </a:r>
          </a:p>
          <a:p>
            <a:r>
              <a:rPr lang="en-US" sz="1200" dirty="0">
                <a:latin typeface="Courier" pitchFamily="2" charset="0"/>
              </a:rPr>
              <a:t># 59 - 62 nino4ssta </a:t>
            </a:r>
          </a:p>
        </p:txBody>
      </p:sp>
    </p:spTree>
    <p:extLst>
      <p:ext uri="{BB962C8B-B14F-4D97-AF65-F5344CB8AC3E}">
        <p14:creationId xmlns:p14="http://schemas.microsoft.com/office/powerpoint/2010/main" val="384663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EE92-23F9-8F47-8A38-DF50873C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“Yes Virginia, there is a </a:t>
            </a:r>
            <a:r>
              <a:rPr lang="en-US" dirty="0" err="1"/>
              <a:t>read.fortran</a:t>
            </a:r>
            <a:r>
              <a:rPr lang="en-US" dirty="0"/>
              <a:t>()”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FA241-5A4C-5544-B053-859C2176A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8650"/>
            <a:ext cx="7391400" cy="306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FC94A1-EC36-B842-8216-5E9B81C46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1846167"/>
            <a:ext cx="3722914" cy="3171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665E8-8143-B645-AF29-5A93DC2E7495}"/>
              </a:ext>
            </a:extLst>
          </p:cNvPr>
          <p:cNvSpPr txBox="1"/>
          <p:nvPr/>
        </p:nvSpPr>
        <p:spPr>
          <a:xfrm>
            <a:off x="838200" y="6123543"/>
            <a:ext cx="5311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 </a:t>
            </a:r>
            <a:r>
              <a:rPr lang="en-US" sz="1400" dirty="0">
                <a:hlinkClick r:id="rId5"/>
              </a:rPr>
              <a:t>Michigan Technological University CS201 – Fortran Formats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55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29CC-D988-D946-96FA-2FE04DEA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5C5D7-2755-4245-8E63-FD72665E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12" y="1690688"/>
            <a:ext cx="7315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7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09C9-2311-4C4D-92BA-FAEEBA90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Alternatives: </a:t>
            </a:r>
            <a:r>
              <a:rPr lang="en-US" dirty="0" err="1"/>
              <a:t>read.fwf</a:t>
            </a:r>
            <a:r>
              <a:rPr lang="en-US" dirty="0"/>
              <a:t>() and </a:t>
            </a:r>
            <a:r>
              <a:rPr lang="en-US" dirty="0" err="1"/>
              <a:t>read_fwf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9F9DA-BAFC-A640-9C0F-7F5CC7B1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4596"/>
            <a:ext cx="9547452" cy="393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C373-D12A-DF42-BFA7-D33BE3A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our results…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CCE43-C5F6-5742-BF52-2E396EDA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578"/>
            <a:ext cx="6502400" cy="527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06BF28-0DB4-CB46-BD4C-E4C77891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1381578"/>
            <a:ext cx="4672587" cy="317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753</Words>
  <Application>Microsoft Macintosh PowerPoint</Application>
  <PresentationFormat>Widescreen</PresentationFormat>
  <Paragraphs>83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</vt:lpstr>
      <vt:lpstr>Office Theme</vt:lpstr>
      <vt:lpstr>Reading Fixed Record and Hierarchical Files in R</vt:lpstr>
      <vt:lpstr>Starting with the basics</vt:lpstr>
      <vt:lpstr>What happens when the data looks like this?</vt:lpstr>
      <vt:lpstr>Background: El Niño Southern Oscillation</vt:lpstr>
      <vt:lpstr>Identifying start and end columns</vt:lpstr>
      <vt:lpstr>“Yes Virginia, there is a read.fortran()” </vt:lpstr>
      <vt:lpstr>…and the output</vt:lpstr>
      <vt:lpstr>Alternatives: read.fwf() and read_fwf()</vt:lpstr>
      <vt:lpstr>Checking our results…</vt:lpstr>
      <vt:lpstr>A hierarchical file: 2000 American Community Survey data</vt:lpstr>
      <vt:lpstr>Background</vt:lpstr>
      <vt:lpstr>Considerations</vt:lpstr>
      <vt:lpstr>PUMS Codebook</vt:lpstr>
      <vt:lpstr>Obtaining the data</vt:lpstr>
      <vt:lpstr>Read &amp; split the records by record type</vt:lpstr>
      <vt:lpstr>Alternate approach: don’t try this at home</vt:lpstr>
      <vt:lpstr>Read &amp; clean the codebook</vt:lpstr>
      <vt:lpstr>Use codebook to configure read_fwf()</vt:lpstr>
      <vt:lpstr>Read the file</vt:lpstr>
      <vt:lpstr>Run a simple analysis</vt:lpstr>
      <vt:lpstr>Generalizing the solution</vt:lpstr>
      <vt:lpstr>First, the setup</vt:lpstr>
      <vt:lpstr>Next, the load process driven by lapply()</vt:lpstr>
      <vt:lpstr>PowerPoint Presentation</vt:lpstr>
      <vt:lpstr>About 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Fixed Files in R</dc:title>
  <dc:creator>Leonard Greski</dc:creator>
  <cp:lastModifiedBy>Leonard Greski</cp:lastModifiedBy>
  <cp:revision>35</cp:revision>
  <dcterms:created xsi:type="dcterms:W3CDTF">2021-01-23T15:13:42Z</dcterms:created>
  <dcterms:modified xsi:type="dcterms:W3CDTF">2021-01-24T03:12:21Z</dcterms:modified>
</cp:coreProperties>
</file>