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1" r:id="rId6"/>
    <p:sldId id="283" r:id="rId7"/>
    <p:sldId id="260" r:id="rId8"/>
    <p:sldId id="263" r:id="rId9"/>
    <p:sldId id="262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76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78110"/>
  </p:normalViewPr>
  <p:slideViewPr>
    <p:cSldViewPr snapToGrid="0" snapToObjects="1">
      <p:cViewPr varScale="1">
        <p:scale>
          <a:sx n="84" d="100"/>
          <a:sy n="8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provides a number of ways to read data into R. As students are introduced to the language they are quickly taught some key R functions for loading data into R, such as </a:t>
            </a:r>
            <a:r>
              <a:rPr lang="en-US" dirty="0" err="1"/>
              <a:t>read.csv</a:t>
            </a:r>
            <a:r>
              <a:rPr lang="en-US" dirty="0"/>
              <a:t>() and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Content from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of hierarchical files is a big weak spot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importance of reproducibility – downloads are provided so the work is reproducible </a:t>
            </a:r>
          </a:p>
          <a:p>
            <a:endParaRPr lang="en-US" dirty="0"/>
          </a:p>
          <a:p>
            <a:r>
              <a:rPr lang="en-US" dirty="0"/>
              <a:t>Why store data in a /Georgia subdirectory? This allows us to abstract the code into a function, where we can use the state names to drive an apply() function to read data for multiple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microdata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stackoverflow.com/questions/65519427/remove-na-values-with-tidyverse-mut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census_2000/datasets/PUMS/FivePercent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lgreski.github.io/datasciencedepot/" TargetMode="External"/><Relationship Id="rId3" Type="http://schemas.openxmlformats.org/officeDocument/2006/relationships/hyperlink" Target="mailto:len@greskilabs.com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c.ncep.noaa.gov/data/indices/wksst8110.f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pc.ncep.noaa.gov/products/precip/CWlink/MJO/enso.s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ages.mtu.edu/~shene/COURSES/cs201/NOTES/chap05/format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Fixed Record and Hierarchical Files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Greski</a:t>
            </a:r>
            <a:br>
              <a:rPr lang="en-US" dirty="0"/>
            </a:br>
            <a:r>
              <a:rPr lang="en-US" dirty="0"/>
              <a:t>January 28, 2021</a:t>
            </a:r>
          </a:p>
          <a:p>
            <a:endParaRPr lang="en-US" dirty="0"/>
          </a:p>
          <a:p>
            <a:r>
              <a:rPr lang="en-US" sz="1700" dirty="0"/>
              <a:t>Level: basic /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373-D12A-DF42-BFA7-D33BE3A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CE43-C5F6-5742-BF52-2E396EDA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78"/>
            <a:ext cx="65024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6BF28-0DB4-CB46-BD4C-E4C7789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381578"/>
            <a:ext cx="4672587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>
            <a:normAutofit/>
          </a:bodyPr>
          <a:lstStyle/>
          <a:p>
            <a:r>
              <a:rPr lang="en-US" sz="3200" dirty="0"/>
              <a:t>A hierarchical file: 2000 American Community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9DF9-C12F-4642-B08C-DDAE4511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7726"/>
            <a:ext cx="6752511" cy="4467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50EF0-BDFC-6844-85A7-38FE4573136A}"/>
              </a:ext>
            </a:extLst>
          </p:cNvPr>
          <p:cNvSpPr txBox="1"/>
          <p:nvPr/>
        </p:nvSpPr>
        <p:spPr>
          <a:xfrm>
            <a:off x="7929155" y="2782669"/>
            <a:ext cx="3752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records, Household</a:t>
            </a:r>
            <a:br>
              <a:rPr lang="en-US" dirty="0"/>
            </a:br>
            <a:r>
              <a:rPr lang="en-US" dirty="0"/>
              <a:t>and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elements vary by record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numbers of person records</a:t>
            </a:r>
            <a:br>
              <a:rPr lang="en-US" dirty="0"/>
            </a:br>
            <a:r>
              <a:rPr lang="en-US" dirty="0"/>
              <a:t>per household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on each type of record is in</a:t>
            </a:r>
            <a:br>
              <a:rPr lang="en-US" dirty="0"/>
            </a:br>
            <a:r>
              <a:rPr lang="en-US" dirty="0"/>
              <a:t>fixed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E886-D15F-9147-9EC8-7E0A7D62C320}"/>
              </a:ext>
            </a:extLst>
          </p:cNvPr>
          <p:cNvSpPr txBox="1"/>
          <p:nvPr/>
        </p:nvSpPr>
        <p:spPr>
          <a:xfrm>
            <a:off x="838200" y="6124176"/>
            <a:ext cx="742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How does one go about reading and analyzing the person-level data? </a:t>
            </a:r>
          </a:p>
        </p:txBody>
      </p:sp>
    </p:spTree>
    <p:extLst>
      <p:ext uri="{BB962C8B-B14F-4D97-AF65-F5344CB8AC3E}">
        <p14:creationId xmlns:p14="http://schemas.microsoft.com/office/powerpoint/2010/main" val="426588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187-250D-0E43-B649-42F6B388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56377-0A7F-AA44-B0A3-E1ACEB81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87"/>
            <a:ext cx="7333125" cy="4924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AA510-1032-6C48-AD00-EA6E6859135A}"/>
              </a:ext>
            </a:extLst>
          </p:cNvPr>
          <p:cNvSpPr txBox="1"/>
          <p:nvPr/>
        </p:nvSpPr>
        <p:spPr>
          <a:xfrm>
            <a:off x="979713" y="6492875"/>
            <a:ext cx="405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 </a:t>
            </a:r>
            <a:r>
              <a:rPr lang="en-US" sz="1200" dirty="0">
                <a:hlinkClick r:id="rId3"/>
              </a:rPr>
              <a:t>Public Use Microdata Sample, U. S. Census Bureau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3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3D95-765F-4B4E-9DC6-4F120D1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1A4-565B-CF4B-B4E7-57C379F4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variables</a:t>
            </a:r>
          </a:p>
          <a:p>
            <a:r>
              <a:rPr lang="en-US" dirty="0"/>
              <a:t>Large file size (Georgia file is 167Mb)</a:t>
            </a:r>
          </a:p>
          <a:p>
            <a:r>
              <a:rPr lang="en-US" dirty="0"/>
              <a:t>Using the data dictionary to configure the data read function</a:t>
            </a:r>
          </a:p>
          <a:p>
            <a:r>
              <a:rPr lang="en-US" dirty="0"/>
              <a:t>Separating 5% sample information from 1% sample information</a:t>
            </a:r>
          </a:p>
          <a:p>
            <a:r>
              <a:rPr lang="en-US" dirty="0"/>
              <a:t>Eliminating value labels from the codebook </a:t>
            </a:r>
          </a:p>
        </p:txBody>
      </p:sp>
    </p:spTree>
    <p:extLst>
      <p:ext uri="{BB962C8B-B14F-4D97-AF65-F5344CB8AC3E}">
        <p14:creationId xmlns:p14="http://schemas.microsoft.com/office/powerpoint/2010/main" val="6882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5383-F8CF-934C-A9BF-84BF199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PUMS Codebook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8673-E491-E04D-BFDB-8E4330E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01"/>
            <a:ext cx="8778240" cy="54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99C-0680-1945-9F26-743E62B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50276-F902-0245-AE3C-B2B3331EDA6F}"/>
              </a:ext>
            </a:extLst>
          </p:cNvPr>
          <p:cNvSpPr txBox="1"/>
          <p:nvPr/>
        </p:nvSpPr>
        <p:spPr>
          <a:xfrm>
            <a:off x="729465" y="6303952"/>
            <a:ext cx="800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there is a revised PUMS file stored in the same location as the original, but the revised file is not in zip format so it takes </a:t>
            </a:r>
            <a:br>
              <a:rPr lang="en-US" sz="1200" i="1" dirty="0"/>
            </a:br>
            <a:r>
              <a:rPr lang="en-US" sz="1200" i="1" dirty="0"/>
              <a:t>about 10 minutes to download.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7F071-91D0-8742-8E0F-A2D30786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16508"/>
            <a:ext cx="10200977" cy="50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DC4-BDFE-B048-8E57-44FA0E99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split the records by record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10683-1CAF-F945-B1BA-24AB12F8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9" y="3429000"/>
            <a:ext cx="6261100" cy="269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E285A-80E9-AA4A-BE54-2712FD8B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9" y="1353668"/>
            <a:ext cx="9425760" cy="16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7B3-1C7C-E144-8C26-B46F878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approach: don’t try this at 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69231-5B38-5846-96B3-E1F7728A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20"/>
            <a:ext cx="948848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7BC-7306-BF4E-B417-3C6949BB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clean the codebook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D9093-FC2C-8148-85AD-178ED33F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7993925" cy="5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0C3-B68A-C44B-A84F-20D4483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codebook to configure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45-9ECF-8E4D-BB56-275A636D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3" y="1353668"/>
            <a:ext cx="6529406" cy="2410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8A91-E21F-DF4E-A36B-09A1AAA3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3" y="3794760"/>
            <a:ext cx="6394087" cy="26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79-C8CA-A049-B73E-700D32A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the 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8F97-CF42-F747-ADBE-88A2137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745"/>
            <a:ext cx="10895330" cy="272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F0B2-5D2A-674C-8844-2691201A3BFA}"/>
              </a:ext>
            </a:extLst>
          </p:cNvPr>
          <p:cNvSpPr txBox="1"/>
          <p:nvPr/>
        </p:nvSpPr>
        <p:spPr>
          <a:xfrm>
            <a:off x="838200" y="6123543"/>
            <a:ext cx="380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</a:t>
            </a:r>
            <a:r>
              <a:rPr lang="en-US" sz="1400" dirty="0">
                <a:hlinkClick r:id="rId4"/>
              </a:rPr>
              <a:t>Remove NA values with </a:t>
            </a:r>
            <a:r>
              <a:rPr lang="en-US" sz="1400" dirty="0" err="1">
                <a:hlinkClick r:id="rId4"/>
              </a:rPr>
              <a:t>tidyverse</a:t>
            </a:r>
            <a:r>
              <a:rPr lang="en-US" sz="1400" dirty="0">
                <a:hlinkClick r:id="rId4"/>
              </a:rPr>
              <a:t> mutate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156F-3FD9-054A-8A8D-2EE1453F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5075"/>
            <a:ext cx="10728960" cy="16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59E-F635-624A-A884-AB9CE2D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B2B9-8648-F54F-8250-8E73ECED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8" y="1607192"/>
            <a:ext cx="6841598" cy="981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DDBCC-5B54-8A4A-80EF-DA328FCE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9325"/>
            <a:ext cx="9753754" cy="17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88-1AEF-374A-B095-B4CC21D1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simple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E3F9A-3177-5F44-9FC0-03C062A0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011"/>
            <a:ext cx="56134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EC309-DF08-DF43-9C98-0ABAFDCC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3119"/>
            <a:ext cx="4906281" cy="99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1049C-7157-D540-A041-2C18A4A85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94" y="1643154"/>
            <a:ext cx="3439819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9D4-3A8D-3D41-8E89-B51A1C35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the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3BBC-43D5-1846-98D8-D05860CD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6508"/>
            <a:ext cx="4986020" cy="4986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06087-80A7-F442-A7A5-E5099EE64847}"/>
              </a:ext>
            </a:extLst>
          </p:cNvPr>
          <p:cNvSpPr txBox="1"/>
          <p:nvPr/>
        </p:nvSpPr>
        <p:spPr>
          <a:xfrm>
            <a:off x="838200" y="6397859"/>
            <a:ext cx="783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 </a:t>
            </a:r>
            <a:r>
              <a:rPr lang="en-US" dirty="0">
                <a:hlinkClick r:id="rId3"/>
              </a:rPr>
              <a:t>https://www2.census.gov/census_2000/datasets/PUMS/FivePercent/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C067A-A099-8741-B452-1DEDC8A4037F}"/>
              </a:ext>
            </a:extLst>
          </p:cNvPr>
          <p:cNvSpPr txBox="1"/>
          <p:nvPr/>
        </p:nvSpPr>
        <p:spPr>
          <a:xfrm>
            <a:off x="6555114" y="2997815"/>
            <a:ext cx="4798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the state names to drive</a:t>
            </a:r>
          </a:p>
          <a:p>
            <a:r>
              <a:rPr lang="en-US" sz="2400" dirty="0"/>
              <a:t>an apply() function to download and </a:t>
            </a:r>
            <a:br>
              <a:rPr lang="en-US" sz="2400" dirty="0"/>
            </a:br>
            <a:r>
              <a:rPr lang="en-US" sz="2400" dirty="0"/>
              <a:t>process the data for multiple states. </a:t>
            </a:r>
          </a:p>
        </p:txBody>
      </p:sp>
    </p:spTree>
    <p:extLst>
      <p:ext uri="{BB962C8B-B14F-4D97-AF65-F5344CB8AC3E}">
        <p14:creationId xmlns:p14="http://schemas.microsoft.com/office/powerpoint/2010/main" val="417329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BC1-4E83-7347-8948-6AC77F07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81EDA-850A-7842-A79C-841344DB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4780280" cy="2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F397-91B0-594F-8E45-56EC74C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the load process driven by </a:t>
            </a:r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ACBD1-FC76-5A43-8BEC-3AF42455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414"/>
            <a:ext cx="8369778" cy="54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28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r>
              <a:rPr lang="en-US" dirty="0"/>
              <a:t>/</a:t>
            </a:r>
            <a:r>
              <a:rPr lang="en-US" dirty="0" err="1"/>
              <a:t>readingFilesInR</a:t>
            </a:r>
            <a:r>
              <a:rPr lang="en-US" dirty="0"/>
              <a:t>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8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C847-7C77-4C44-8CB7-A571842D5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11" y="6115199"/>
            <a:ext cx="2013926" cy="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E09-FA98-3D45-819A-BEAD80F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data looks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46AD-828D-944C-B6B5-D622DB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7"/>
            <a:ext cx="6624683" cy="458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5D59-3846-8542-A39E-AB0026D2CB19}"/>
              </a:ext>
            </a:extLst>
          </p:cNvPr>
          <p:cNvSpPr txBox="1"/>
          <p:nvPr/>
        </p:nvSpPr>
        <p:spPr>
          <a:xfrm>
            <a:off x="7929155" y="2782669"/>
            <a:ext cx="3987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the .for file extension</a:t>
            </a:r>
            <a:br>
              <a:rPr lang="en-US" dirty="0"/>
            </a:br>
            <a:r>
              <a:rPr lang="en-US" dirty="0"/>
              <a:t>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separates the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one handle variable names</a:t>
            </a:r>
            <a:br>
              <a:rPr lang="en-US" dirty="0"/>
            </a:br>
            <a:r>
              <a:rPr lang="en-US" dirty="0"/>
              <a:t>for the data set?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government data have</a:t>
            </a:r>
            <a:br>
              <a:rPr lang="en-US" dirty="0"/>
            </a:br>
            <a:r>
              <a:rPr lang="en-US" dirty="0"/>
              <a:t>to be such a hassle to read?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D637-4220-0744-B29B-A5BC7E4970C5}"/>
              </a:ext>
            </a:extLst>
          </p:cNvPr>
          <p:cNvSpPr txBox="1"/>
          <p:nvPr/>
        </p:nvSpPr>
        <p:spPr>
          <a:xfrm>
            <a:off x="838200" y="6123543"/>
            <a:ext cx="555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NOAA Sea Surface Temperature Anomaly Readings, 1990 - present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E38-2A10-C541-978F-62D48CD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El Niño Southern Oscillation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E7900-BF95-A845-9C79-B411F19A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5" y="1784350"/>
            <a:ext cx="73787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8A31-49F0-1547-B91B-312C80B6A09B}"/>
              </a:ext>
            </a:extLst>
          </p:cNvPr>
          <p:cNvSpPr txBox="1"/>
          <p:nvPr/>
        </p:nvSpPr>
        <p:spPr>
          <a:xfrm>
            <a:off x="969735" y="5355770"/>
            <a:ext cx="957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combined atmospheric and ocean system consisting of four regions for which the NOAA </a:t>
            </a:r>
            <a:br>
              <a:rPr lang="en-US" sz="2000" dirty="0"/>
            </a:br>
            <a:r>
              <a:rPr lang="en-US" sz="2000" dirty="0"/>
              <a:t>collects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EB83D-118D-6243-82A1-943CA8C87329}"/>
              </a:ext>
            </a:extLst>
          </p:cNvPr>
          <p:cNvSpPr txBox="1"/>
          <p:nvPr/>
        </p:nvSpPr>
        <p:spPr>
          <a:xfrm>
            <a:off x="969735" y="6308209"/>
            <a:ext cx="366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4"/>
              </a:rPr>
              <a:t>El Niño Southern Oscillation, NOAA Website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386-87F7-D346-ADB2-D671968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start and end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E0E1-F46C-C442-9E3B-2921CFC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22809"/>
            <a:ext cx="7888275" cy="5213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B051B-70C4-B04A-9BA0-C8127649DA1A}"/>
              </a:ext>
            </a:extLst>
          </p:cNvPr>
          <p:cNvSpPr txBox="1"/>
          <p:nvPr/>
        </p:nvSpPr>
        <p:spPr>
          <a:xfrm>
            <a:off x="9009503" y="2870647"/>
            <a:ext cx="2694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02 - 10 week as DDMMMYYYY</a:t>
            </a:r>
          </a:p>
          <a:p>
            <a:r>
              <a:rPr lang="en-US" sz="1200" dirty="0">
                <a:latin typeface="Courier" pitchFamily="2" charset="0"/>
              </a:rPr>
              <a:t># 16 - 19 nino1and2sst </a:t>
            </a:r>
          </a:p>
          <a:p>
            <a:r>
              <a:rPr lang="en-US" sz="1200" dirty="0">
                <a:latin typeface="Courier" pitchFamily="2" charset="0"/>
              </a:rPr>
              <a:t># 20 - 23 nino1and2ssta</a:t>
            </a:r>
          </a:p>
          <a:p>
            <a:r>
              <a:rPr lang="en-US" sz="1200" dirty="0">
                <a:latin typeface="Courier" pitchFamily="2" charset="0"/>
              </a:rPr>
              <a:t># 29 - 32 nino3sst</a:t>
            </a:r>
          </a:p>
          <a:p>
            <a:r>
              <a:rPr lang="en-US" sz="1200" dirty="0">
                <a:latin typeface="Courier" pitchFamily="2" charset="0"/>
              </a:rPr>
              <a:t># 33 - 36 nino3ssta</a:t>
            </a:r>
          </a:p>
          <a:p>
            <a:r>
              <a:rPr lang="en-US" sz="1200" dirty="0">
                <a:latin typeface="Courier" pitchFamily="2" charset="0"/>
              </a:rPr>
              <a:t># 42 - 45 nino34sst</a:t>
            </a:r>
          </a:p>
          <a:p>
            <a:r>
              <a:rPr lang="en-US" sz="1200" dirty="0">
                <a:latin typeface="Courier" pitchFamily="2" charset="0"/>
              </a:rPr>
              <a:t># 46 - 49 nino34ssta</a:t>
            </a:r>
          </a:p>
          <a:p>
            <a:r>
              <a:rPr lang="en-US" sz="1200" dirty="0">
                <a:latin typeface="Courier" pitchFamily="2" charset="0"/>
              </a:rPr>
              <a:t># 55 - 58 nino4sst</a:t>
            </a:r>
          </a:p>
          <a:p>
            <a:r>
              <a:rPr lang="en-US" sz="1200" dirty="0">
                <a:latin typeface="Courier" pitchFamily="2" charset="0"/>
              </a:rPr>
              <a:t># 59 - 62 nino4ssta </a:t>
            </a:r>
          </a:p>
        </p:txBody>
      </p:sp>
    </p:spTree>
    <p:extLst>
      <p:ext uri="{BB962C8B-B14F-4D97-AF65-F5344CB8AC3E}">
        <p14:creationId xmlns:p14="http://schemas.microsoft.com/office/powerpoint/2010/main" val="3846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EE3D-4E30-2347-A865-9E519FB5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.for file?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D49A1-0DB8-9048-B904-4358EAB8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8"/>
            <a:ext cx="6832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7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EE92-23F9-8F47-8A38-DF50873C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“Yes Virginia, there is a </a:t>
            </a:r>
            <a:r>
              <a:rPr lang="en-US" dirty="0" err="1"/>
              <a:t>read.fortran</a:t>
            </a:r>
            <a:r>
              <a:rPr lang="en-US" dirty="0"/>
              <a:t>()”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A241-5A4C-5544-B053-859C2176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8650"/>
            <a:ext cx="73914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C94A1-EC36-B842-8216-5E9B81C4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846167"/>
            <a:ext cx="3722914" cy="317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65E8-8143-B645-AF29-5A93DC2E7495}"/>
              </a:ext>
            </a:extLst>
          </p:cNvPr>
          <p:cNvSpPr txBox="1"/>
          <p:nvPr/>
        </p:nvSpPr>
        <p:spPr>
          <a:xfrm>
            <a:off x="838200" y="6123543"/>
            <a:ext cx="531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dirty="0">
                <a:hlinkClick r:id="rId5"/>
              </a:rPr>
              <a:t>Michigan Technological University CS201 – Fortran Formats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9CC-D988-D946-96FA-2FE04DE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5C5D7-2755-4245-8E63-FD72665E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1690688"/>
            <a:ext cx="731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9C9-2311-4C4D-92BA-FAEEBA9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</a:t>
            </a:r>
            <a:r>
              <a:rPr lang="en-US" dirty="0" err="1"/>
              <a:t>read.fwf</a:t>
            </a:r>
            <a:r>
              <a:rPr lang="en-US" dirty="0"/>
              <a:t>() and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9F9DA-BAFC-A640-9C0F-7F5CC7B1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596"/>
            <a:ext cx="9547452" cy="39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760</Words>
  <Application>Microsoft Macintosh PowerPoint</Application>
  <PresentationFormat>Widescreen</PresentationFormat>
  <Paragraphs>84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Office Theme</vt:lpstr>
      <vt:lpstr>Reading Fixed Record and Hierarchical Files in R</vt:lpstr>
      <vt:lpstr>Starting with the basics</vt:lpstr>
      <vt:lpstr>What happens when the data looks like this?</vt:lpstr>
      <vt:lpstr>Background: El Niño Southern Oscillation</vt:lpstr>
      <vt:lpstr>Identifying start and end columns</vt:lpstr>
      <vt:lpstr>What is a .for file? </vt:lpstr>
      <vt:lpstr>“Yes Virginia, there is a read.fortran()” </vt:lpstr>
      <vt:lpstr>…and the output</vt:lpstr>
      <vt:lpstr>Alternatives: read.fwf() and read_fwf()</vt:lpstr>
      <vt:lpstr>Checking our results…</vt:lpstr>
      <vt:lpstr>A hierarchical file: 2000 American Community Survey data</vt:lpstr>
      <vt:lpstr>Background</vt:lpstr>
      <vt:lpstr>Considerations</vt:lpstr>
      <vt:lpstr>PUMS Codebook</vt:lpstr>
      <vt:lpstr>Obtaining the data</vt:lpstr>
      <vt:lpstr>Read &amp; split the records by record type</vt:lpstr>
      <vt:lpstr>Alternate approach: don’t try this at home</vt:lpstr>
      <vt:lpstr>Read &amp; clean the codebook</vt:lpstr>
      <vt:lpstr>Use codebook to configure read_fwf()</vt:lpstr>
      <vt:lpstr>Read the file</vt:lpstr>
      <vt:lpstr>Run a simple analysis</vt:lpstr>
      <vt:lpstr>Generalizing the solution</vt:lpstr>
      <vt:lpstr>First, the setup</vt:lpstr>
      <vt:lpstr>Next, the load process driven by lapply()</vt:lpstr>
      <vt:lpstr>PowerPoint Presentation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36</cp:revision>
  <dcterms:created xsi:type="dcterms:W3CDTF">2021-01-23T15:13:42Z</dcterms:created>
  <dcterms:modified xsi:type="dcterms:W3CDTF">2021-01-24T03:48:46Z</dcterms:modified>
</cp:coreProperties>
</file>