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8" r:id="rId4"/>
    <p:sldId id="259" r:id="rId5"/>
    <p:sldId id="260" r:id="rId6"/>
    <p:sldId id="261" r:id="rId7"/>
    <p:sldId id="292" r:id="rId8"/>
    <p:sldId id="262" r:id="rId9"/>
    <p:sldId id="293" r:id="rId10"/>
    <p:sldId id="28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94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9"/>
    <p:restoredTop sz="78113"/>
  </p:normalViewPr>
  <p:slideViewPr>
    <p:cSldViewPr snapToGrid="0" snapToObjects="1">
      <p:cViewPr varScale="1">
        <p:scale>
          <a:sx n="102" d="100"/>
          <a:sy n="102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hyperlink" Target="https://lgreski.github.io/datasciencedepot/" TargetMode="External"/><Relationship Id="rId2" Type="http://schemas.openxmlformats.org/officeDocument/2006/relationships/hyperlink" Target="mailto:len@greskilabs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5303894@N06/1436566867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for Reproducible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Greski</a:t>
            </a:r>
            <a:br>
              <a:rPr lang="en-US" dirty="0"/>
            </a:br>
            <a:r>
              <a:rPr lang="en-US" dirty="0"/>
              <a:t>August 24, 2022</a:t>
            </a:r>
          </a:p>
          <a:p>
            <a:endParaRPr lang="en-US" dirty="0"/>
          </a:p>
          <a:p>
            <a:r>
              <a:rPr lang="en-US" sz="1700" dirty="0"/>
              <a:t>Level:  beginner,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C4F59-C082-CD14-FC8B-90C77895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E175-CC4A-6E8D-F4FE-176C3DA5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0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4F973C-5A3A-F64A-EB84-4D765099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find the errors?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F5817-3B81-5D2B-A02E-3F7D10D5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77" y="1353668"/>
            <a:ext cx="7772400" cy="48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4F973C-5A3A-F64A-EB84-4D765099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find the errors?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F5817-3B81-5D2B-A02E-3F7D10D5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48" y="1353668"/>
            <a:ext cx="7772400" cy="48527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7AA140-6A17-F7B0-52FB-44FCD7BAC31C}"/>
              </a:ext>
            </a:extLst>
          </p:cNvPr>
          <p:cNvSpPr/>
          <p:nvPr/>
        </p:nvSpPr>
        <p:spPr>
          <a:xfrm>
            <a:off x="838200" y="2083634"/>
            <a:ext cx="1395334" cy="7357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03194-9D8D-8085-D82C-8A9C6379A5DB}"/>
              </a:ext>
            </a:extLst>
          </p:cNvPr>
          <p:cNvSpPr/>
          <p:nvPr/>
        </p:nvSpPr>
        <p:spPr>
          <a:xfrm>
            <a:off x="6685613" y="1672718"/>
            <a:ext cx="434715" cy="3211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158A6-0BC3-6CBA-F74F-99BF15B424EF}"/>
              </a:ext>
            </a:extLst>
          </p:cNvPr>
          <p:cNvSpPr/>
          <p:nvPr/>
        </p:nvSpPr>
        <p:spPr>
          <a:xfrm>
            <a:off x="6685613" y="5308600"/>
            <a:ext cx="434715" cy="1957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1879A-3F6D-CF2B-9694-0B4F80210F2B}"/>
              </a:ext>
            </a:extLst>
          </p:cNvPr>
          <p:cNvSpPr txBox="1"/>
          <p:nvPr/>
        </p:nvSpPr>
        <p:spPr>
          <a:xfrm>
            <a:off x="8966200" y="2592470"/>
            <a:ext cx="292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manufacturer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Incorrect coding of Mazda rotary engine as S, Porsche flat engine as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Inclusion of a diesel powered vehicle (Mercedes 240D) </a:t>
            </a:r>
          </a:p>
        </p:txBody>
      </p:sp>
    </p:spTree>
    <p:extLst>
      <p:ext uri="{BB962C8B-B14F-4D97-AF65-F5344CB8AC3E}">
        <p14:creationId xmlns:p14="http://schemas.microsoft.com/office/powerpoint/2010/main" val="17367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5934-7AC9-F0A2-6F3E-2E7E1DD1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to run on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A7F-B047-5D98-7592-04583E66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rows</a:t>
            </a:r>
          </a:p>
          <a:p>
            <a:r>
              <a:rPr lang="en-US" dirty="0"/>
              <a:t>Number of columns</a:t>
            </a:r>
          </a:p>
          <a:p>
            <a:r>
              <a:rPr lang="en-US" dirty="0"/>
              <a:t>Checksums for numeric columns</a:t>
            </a:r>
          </a:p>
          <a:p>
            <a:r>
              <a:rPr lang="en-US" dirty="0"/>
              <a:t>Specific values at specific locations for character columns </a:t>
            </a:r>
          </a:p>
        </p:txBody>
      </p:sp>
    </p:spTree>
    <p:extLst>
      <p:ext uri="{BB962C8B-B14F-4D97-AF65-F5344CB8AC3E}">
        <p14:creationId xmlns:p14="http://schemas.microsoft.com/office/powerpoint/2010/main" val="246016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AFDF-809D-ED03-7885-80984EC3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484E-76AA-8017-27F7-BFCBF05F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 independent source of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/ measure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assertions / tests to validate accuracy when the data is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assertions</a:t>
            </a:r>
          </a:p>
        </p:txBody>
      </p:sp>
    </p:spTree>
    <p:extLst>
      <p:ext uri="{BB962C8B-B14F-4D97-AF65-F5344CB8AC3E}">
        <p14:creationId xmlns:p14="http://schemas.microsoft.com/office/powerpoint/2010/main" val="240812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2128-1722-E149-43E1-A6A74A87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mtcars</a:t>
            </a:r>
            <a:r>
              <a:rPr lang="en-US" dirty="0"/>
              <a:t> data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5769-D3C1-7BBE-FF35-3C1516DE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columns: 12, including make/model</a:t>
            </a:r>
          </a:p>
          <a:p>
            <a:r>
              <a:rPr lang="en-US" dirty="0"/>
              <a:t>Number of rows: 32</a:t>
            </a:r>
          </a:p>
          <a:p>
            <a:r>
              <a:rPr lang="en-US" dirty="0"/>
              <a:t>Checksum for am – 13</a:t>
            </a:r>
          </a:p>
          <a:p>
            <a:r>
              <a:rPr lang="en-US" dirty="0"/>
              <a:t>Checksum for </a:t>
            </a:r>
            <a:r>
              <a:rPr lang="en-US" dirty="0" err="1"/>
              <a:t>wt</a:t>
            </a:r>
            <a:r>
              <a:rPr lang="en-US" dirty="0"/>
              <a:t> – 192.952</a:t>
            </a:r>
          </a:p>
          <a:p>
            <a:r>
              <a:rPr lang="en-US" dirty="0"/>
              <a:t>Make / model in row 17: Chrysler Imperial </a:t>
            </a:r>
          </a:p>
          <a:p>
            <a:r>
              <a:rPr lang="en-US" dirty="0"/>
              <a:t>max(</a:t>
            </a:r>
            <a:r>
              <a:rPr lang="en-US" dirty="0" err="1"/>
              <a:t>disp</a:t>
            </a:r>
            <a:r>
              <a:rPr lang="en-US" dirty="0"/>
              <a:t>) – 472</a:t>
            </a:r>
          </a:p>
          <a:p>
            <a:r>
              <a:rPr lang="en-US" dirty="0"/>
              <a:t>min(hp) -- 52</a:t>
            </a:r>
          </a:p>
        </p:txBody>
      </p:sp>
    </p:spTree>
    <p:extLst>
      <p:ext uri="{BB962C8B-B14F-4D97-AF65-F5344CB8AC3E}">
        <p14:creationId xmlns:p14="http://schemas.microsoft.com/office/powerpoint/2010/main" val="386286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8CE9E1-D38C-DE35-E872-C912AEC8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Validate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ABC51-AF95-079D-32DA-2335BA0A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454150"/>
            <a:ext cx="513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125A-7238-29C1-0A4B-9F38F02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…when the tests 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DD707-75B3-61C7-F1BD-C421867C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574800"/>
            <a:ext cx="5422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7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0C92-C6FF-D6B9-7AEF-B2DD8151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few failing 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71CB-2364-6571-502F-6599EF8F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850"/>
            <a:ext cx="6273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0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247F2-20E5-9330-9F73-1B3CD22E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 the runtime environment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A6DDF-6BEA-5052-8C9E-D011E089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26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1E227-5316-BBD4-B1A8-725A4BF8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requirements to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8646F-C709-F720-3930-82470B77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…building on the legacy of software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136703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A0DE2-60B4-10C0-548D-3B14AA48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runtime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864DA6-99AE-B9DB-F09F-4A927100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have the necessary packages installed? </a:t>
            </a:r>
          </a:p>
          <a:p>
            <a:r>
              <a:rPr lang="en-US" dirty="0"/>
              <a:t>Do I have enough memory to process the data?</a:t>
            </a:r>
          </a:p>
          <a:p>
            <a:r>
              <a:rPr lang="en-US" dirty="0"/>
              <a:t>Am I running the most recent version of R? </a:t>
            </a:r>
          </a:p>
          <a:p>
            <a:r>
              <a:rPr lang="en-US" dirty="0"/>
              <a:t>Do I have a 64-bit operating system? </a:t>
            </a:r>
          </a:p>
          <a:p>
            <a:r>
              <a:rPr lang="en-US" dirty="0"/>
              <a:t>Do I have sufficient disk space to run the analysis?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9DDD1-CCDE-900B-797C-8CCBF19386AF}"/>
              </a:ext>
            </a:extLst>
          </p:cNvPr>
          <p:cNvSpPr txBox="1"/>
          <p:nvPr/>
        </p:nvSpPr>
        <p:spPr>
          <a:xfrm>
            <a:off x="1003300" y="4838700"/>
            <a:ext cx="853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Warning: no easy way to test available disk space that works across operating systems </a:t>
            </a:r>
          </a:p>
        </p:txBody>
      </p:sp>
    </p:spTree>
    <p:extLst>
      <p:ext uri="{BB962C8B-B14F-4D97-AF65-F5344CB8AC3E}">
        <p14:creationId xmlns:p14="http://schemas.microsoft.com/office/powerpoint/2010/main" val="334830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920DB-6A6A-3322-BA9D-A066093D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runtime environment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DE0D2-FEF3-3418-09EC-6D26ED49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0050"/>
            <a:ext cx="6858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BD23-08A9-90E7-F2FC-BD67B7B3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disk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B9F9E-D8BE-54CE-B132-308599FD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55" y="1213061"/>
            <a:ext cx="6442379" cy="2720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076C32-6582-6D80-08ED-F81656D4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55" y="4098832"/>
            <a:ext cx="9007154" cy="20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4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72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r>
              <a:rPr lang="en-US" dirty="0"/>
              <a:t>/</a:t>
            </a:r>
            <a:r>
              <a:rPr lang="en-US" dirty="0" err="1"/>
              <a:t>tidyverse</a:t>
            </a:r>
            <a:r>
              <a:rPr lang="en-US" dirty="0"/>
              <a:t>-vs-</a:t>
            </a:r>
            <a:r>
              <a:rPr lang="en-US" dirty="0" err="1"/>
              <a:t>flatfiles</a:t>
            </a:r>
            <a:r>
              <a:rPr lang="en-US" dirty="0"/>
              <a:t>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7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910090" y="1354864"/>
            <a:ext cx="8980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</a:t>
            </a:r>
            <a:r>
              <a:rPr lang="en-US" dirty="0" err="1"/>
              <a:t>Greski</a:t>
            </a:r>
            <a:r>
              <a:rPr lang="en-US" dirty="0"/>
              <a:t> currently leads the Architecture practice at LeadingAgile, the leader in helping</a:t>
            </a:r>
            <a:br>
              <a:rPr lang="en-US" dirty="0"/>
            </a:br>
            <a:r>
              <a:rPr lang="en-US" dirty="0"/>
              <a:t>large 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90B2F9-E1B7-100F-75A9-50519283A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257" y="6168424"/>
            <a:ext cx="23749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0578E0-DD44-8BCE-CB7B-15FBBA33E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257" y="1302620"/>
            <a:ext cx="1926200" cy="22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the arms crossed&#10;&#10;Description automatically generated with low confidence">
            <a:extLst>
              <a:ext uri="{FF2B5EF4-FFF2-40B4-BE49-F238E27FC236}">
                <a16:creationId xmlns:a16="http://schemas.microsoft.com/office/drawing/2014/main" id="{F55358D2-178F-ECC5-77EF-7071BE3E3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4023" y="3148703"/>
            <a:ext cx="2732157" cy="2963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3BEA8-CB0F-84D8-2767-8EEFD62FB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happens with business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CBA24-AC05-9595-E4EB-5527C77D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94" y="6345839"/>
            <a:ext cx="5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ED878-647B-DB4D-84DF-0BCCAF9DD0B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96135253-135C-CB16-92B3-F69C64B469B5}"/>
              </a:ext>
            </a:extLst>
          </p:cNvPr>
          <p:cNvSpPr/>
          <p:nvPr/>
        </p:nvSpPr>
        <p:spPr>
          <a:xfrm>
            <a:off x="1817370" y="1920240"/>
            <a:ext cx="1737360" cy="1223010"/>
          </a:xfrm>
          <a:prstGeom prst="cloudCallou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BFD46-4339-95C7-DA8C-51CA426992CB}"/>
              </a:ext>
            </a:extLst>
          </p:cNvPr>
          <p:cNvSpPr/>
          <p:nvPr/>
        </p:nvSpPr>
        <p:spPr>
          <a:xfrm>
            <a:off x="5246370" y="2114550"/>
            <a:ext cx="1383030" cy="834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Epics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41AD-CA59-AD0F-B902-C13C9A6D587E}"/>
              </a:ext>
            </a:extLst>
          </p:cNvPr>
          <p:cNvSpPr/>
          <p:nvPr/>
        </p:nvSpPr>
        <p:spPr>
          <a:xfrm>
            <a:off x="5246370" y="3491866"/>
            <a:ext cx="1383030" cy="834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40594-AD0C-8830-0E42-7D1F8510A17F}"/>
              </a:ext>
            </a:extLst>
          </p:cNvPr>
          <p:cNvSpPr/>
          <p:nvPr/>
        </p:nvSpPr>
        <p:spPr>
          <a:xfrm>
            <a:off x="5246370" y="4926332"/>
            <a:ext cx="1383030" cy="834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Stories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7649DC-20F0-6FD5-AD0C-D094B9B0BEA2}"/>
              </a:ext>
            </a:extLst>
          </p:cNvPr>
          <p:cNvCxnSpPr/>
          <p:nvPr/>
        </p:nvCxnSpPr>
        <p:spPr>
          <a:xfrm>
            <a:off x="3726180" y="2531745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8B6506-0D58-54FB-159E-82A418005C18}"/>
              </a:ext>
            </a:extLst>
          </p:cNvPr>
          <p:cNvSpPr txBox="1"/>
          <p:nvPr/>
        </p:nvSpPr>
        <p:spPr>
          <a:xfrm>
            <a:off x="7166610" y="2114550"/>
            <a:ext cx="342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Large chunks of capability with measurable business value, typically can be delivered within 3 months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F9963-BC78-CBA5-2F5B-70DBC7393634}"/>
              </a:ext>
            </a:extLst>
          </p:cNvPr>
          <p:cNvSpPr txBox="1"/>
          <p:nvPr/>
        </p:nvSpPr>
        <p:spPr>
          <a:xfrm>
            <a:off x="7166610" y="3511943"/>
            <a:ext cx="342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Smaller chunks of capability supporting an epic, and are typically delivered in 2 weeks or less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4ADF5-4FF3-19FA-314A-CA25EFAE856E}"/>
              </a:ext>
            </a:extLst>
          </p:cNvPr>
          <p:cNvSpPr txBox="1"/>
          <p:nvPr/>
        </p:nvSpPr>
        <p:spPr>
          <a:xfrm>
            <a:off x="7166610" y="5051139"/>
            <a:ext cx="342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 single, implementable thing that has value, scoped between 1 – 2 days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FCDC7-B517-7FB6-01C1-DFBEA85F7FE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937885" y="2948940"/>
            <a:ext cx="0" cy="54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480CAC-75D4-9552-AECD-A323012EA76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937885" y="4326256"/>
            <a:ext cx="0" cy="60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4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33F2-77B9-8D32-288B-13F4482FA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stories to working tested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81D8CF-5B92-3578-AA73-119300BFF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94" y="6345839"/>
            <a:ext cx="5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ED878-647B-DB4D-84DF-0BCCAF9DD0B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CCFF8-8AD6-AE53-15CB-B0D506FCF4E9}"/>
              </a:ext>
            </a:extLst>
          </p:cNvPr>
          <p:cNvSpPr/>
          <p:nvPr/>
        </p:nvSpPr>
        <p:spPr>
          <a:xfrm>
            <a:off x="1342744" y="1715380"/>
            <a:ext cx="1383030" cy="5429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Story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Written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631A6-E29D-BD3E-2644-9F98FF8EF524}"/>
              </a:ext>
            </a:extLst>
          </p:cNvPr>
          <p:cNvSpPr/>
          <p:nvPr/>
        </p:nvSpPr>
        <p:spPr>
          <a:xfrm>
            <a:off x="1342744" y="2675099"/>
            <a:ext cx="1383030" cy="5429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Acceptance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Criteria 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B0315-1F73-3569-3860-E42EAB4C7007}"/>
              </a:ext>
            </a:extLst>
          </p:cNvPr>
          <p:cNvSpPr/>
          <p:nvPr/>
        </p:nvSpPr>
        <p:spPr>
          <a:xfrm>
            <a:off x="1342744" y="3634818"/>
            <a:ext cx="1383030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Components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C0920-97F9-3930-1865-4B04914FD17E}"/>
              </a:ext>
            </a:extLst>
          </p:cNvPr>
          <p:cNvSpPr txBox="1"/>
          <p:nvPr/>
        </p:nvSpPr>
        <p:spPr>
          <a:xfrm>
            <a:off x="3262984" y="1715380"/>
            <a:ext cx="742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“As a &lt;role&gt; I want to &lt;do something&gt; so that &lt;statement of business value&gt; happens”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C178C-C65E-EE1F-1E47-1B3E8AA8A6B6}"/>
              </a:ext>
            </a:extLst>
          </p:cNvPr>
          <p:cNvSpPr txBox="1"/>
          <p:nvPr/>
        </p:nvSpPr>
        <p:spPr>
          <a:xfrm>
            <a:off x="3262984" y="2616104"/>
            <a:ext cx="7200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Statements indicating how we know that a story has been implemented correctly, including positive, negative, and edge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DEFC7-2946-6467-1B17-DFBCC22CA83A}"/>
              </a:ext>
            </a:extLst>
          </p:cNvPr>
          <p:cNvSpPr txBox="1"/>
          <p:nvPr/>
        </p:nvSpPr>
        <p:spPr>
          <a:xfrm>
            <a:off x="3262984" y="3644230"/>
            <a:ext cx="73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Behaviors required to support the story along with the information needed to support the behavior are assigned to components within the system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D6FBD1-CE7F-BD32-CE70-D7F56FC0D86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34259" y="2258306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EEA2D0-27E7-759A-0D9D-91CA206DDCE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34259" y="3218025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106B53-6B93-71D9-179E-A420B12D4ED7}"/>
              </a:ext>
            </a:extLst>
          </p:cNvPr>
          <p:cNvSpPr/>
          <p:nvPr/>
        </p:nvSpPr>
        <p:spPr>
          <a:xfrm>
            <a:off x="1342744" y="4636386"/>
            <a:ext cx="1383030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Components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Built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2D5AA-8C57-8DCA-37FE-6D5B76A834CE}"/>
              </a:ext>
            </a:extLst>
          </p:cNvPr>
          <p:cNvSpPr txBox="1"/>
          <p:nvPr/>
        </p:nvSpPr>
        <p:spPr>
          <a:xfrm>
            <a:off x="3262984" y="4517981"/>
            <a:ext cx="734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to support the required behaviors and information is developed within the programming language used for the software application in which the requirements are implemented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F73618-22FB-B8DF-C51E-17E161B7464B}"/>
              </a:ext>
            </a:extLst>
          </p:cNvPr>
          <p:cNvSpPr/>
          <p:nvPr/>
        </p:nvSpPr>
        <p:spPr>
          <a:xfrm>
            <a:off x="1342744" y="5637954"/>
            <a:ext cx="1383030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Components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Tested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9B05F-DF0C-9D3C-220B-70429D0FD40A}"/>
              </a:ext>
            </a:extLst>
          </p:cNvPr>
          <p:cNvSpPr txBox="1"/>
          <p:nvPr/>
        </p:nvSpPr>
        <p:spPr>
          <a:xfrm>
            <a:off x="3262984" y="5514842"/>
            <a:ext cx="734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Various forms of testing are conducted to ensure the story fulfills the requirements, including unit testing, integration testing, user acceptance testing, and performance testing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0AD208-52FA-5F54-2984-F3349F6943BE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034259" y="4219593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C625FE-5FF1-E8A6-FEF2-08BE06CB4275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2034259" y="5221161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7DED-9CF7-1BDB-7B78-50A61DFD5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…but data science is different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43458-A3D4-9664-550C-18281049F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94" y="6345839"/>
            <a:ext cx="5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ED878-647B-DB4D-84DF-0BCCAF9DD0B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BFD2-02FA-AD4E-5C16-633CF1D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6" y="1392839"/>
            <a:ext cx="85979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DA20-898F-C271-F3B7-E53293ACD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Scripts vs.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464CC-D70F-F8EC-2904-889600D04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94" y="6345839"/>
            <a:ext cx="557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ED878-647B-DB4D-84DF-0BCCAF9DD0B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AA6B4-4DF5-29A2-B9FB-897768C9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7" y="2469517"/>
            <a:ext cx="4756150" cy="2130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A8700-1B40-6262-5A87-03C5A0AC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62" y="2629044"/>
            <a:ext cx="5447030" cy="226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503A0-7007-B0D4-AF16-9D899952E547}"/>
              </a:ext>
            </a:extLst>
          </p:cNvPr>
          <p:cNvSpPr txBox="1"/>
          <p:nvPr/>
        </p:nvSpPr>
        <p:spPr>
          <a:xfrm>
            <a:off x="839519" y="5505685"/>
            <a:ext cx="1084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Testing of scripts is different than testing of modules (objects, functions, or macros, depending on the language)</a:t>
            </a:r>
          </a:p>
        </p:txBody>
      </p:sp>
    </p:spTree>
    <p:extLst>
      <p:ext uri="{BB962C8B-B14F-4D97-AF65-F5344CB8AC3E}">
        <p14:creationId xmlns:p14="http://schemas.microsoft.com/office/powerpoint/2010/main" val="68935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0C8-63ED-280E-8AFE-F839D3B8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reproducibility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86931-1D52-50B3-D3B2-5094891F9949}"/>
              </a:ext>
            </a:extLst>
          </p:cNvPr>
          <p:cNvSpPr txBox="1"/>
          <p:nvPr/>
        </p:nvSpPr>
        <p:spPr>
          <a:xfrm>
            <a:off x="683044" y="2616537"/>
            <a:ext cx="10175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ability to verify that code run to reproduce an analysis is using the same data and algorithms as the original analysis by passing a set of assertions against the data and environment; making it easy for others to reproduce your analysis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88DF-0717-051F-5D65-6E987C74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must be tested?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DA49-8144-20A4-96E4-0B6931EB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43" y="1549915"/>
            <a:ext cx="3480007" cy="584775"/>
          </a:xfrm>
        </p:spPr>
        <p:txBody>
          <a:bodyPr>
            <a:normAutofit/>
          </a:bodyPr>
          <a:lstStyle/>
          <a:p>
            <a:r>
              <a:rPr lang="en-US" sz="2000" dirty="0"/>
              <a:t>At run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C30DB-9A5F-DF4E-592F-FF6C0A18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0643" y="2254687"/>
            <a:ext cx="4297680" cy="1840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sources &amp; characteristics</a:t>
            </a:r>
          </a:p>
          <a:p>
            <a:r>
              <a:rPr lang="en-US" dirty="0"/>
              <a:t>The runtime environment</a:t>
            </a:r>
          </a:p>
          <a:p>
            <a:r>
              <a:rPr lang="en-US" dirty="0"/>
              <a:t>The expectations / expected values for functions or methods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70678-364D-D771-4FA7-00ACCFCB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49915"/>
            <a:ext cx="5183188" cy="506380"/>
          </a:xfrm>
        </p:spPr>
        <p:txBody>
          <a:bodyPr>
            <a:normAutofit/>
          </a:bodyPr>
          <a:lstStyle/>
          <a:p>
            <a:r>
              <a:rPr lang="en-US" sz="2000" dirty="0"/>
              <a:t>During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61F761-FF22-0F81-2AD6-656802287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003" y="2254687"/>
            <a:ext cx="4297680" cy="1840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Handling of inputs (valid &amp; invalid) </a:t>
            </a:r>
          </a:p>
          <a:p>
            <a:r>
              <a:rPr lang="en-US" dirty="0"/>
              <a:t>Handling of logic for known cases</a:t>
            </a:r>
          </a:p>
          <a:p>
            <a:r>
              <a:rPr lang="en-US" dirty="0"/>
              <a:t>Edge cases, such as the natural log of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5CE02-CBD8-0B61-5983-59B470E9E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ED878-647B-DB4D-84DF-0BCCAF9DD0B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B80AE-1D3E-D54B-5C05-821B4341B626}"/>
              </a:ext>
            </a:extLst>
          </p:cNvPr>
          <p:cNvSpPr txBox="1"/>
          <p:nvPr/>
        </p:nvSpPr>
        <p:spPr>
          <a:xfrm>
            <a:off x="1160643" y="4057564"/>
            <a:ext cx="4382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Purpose: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find and alert the user about user errors,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data anomalies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FE421-CC17-714F-BAD1-16BCC0B04FA2}"/>
              </a:ext>
            </a:extLst>
          </p:cNvPr>
          <p:cNvSpPr txBox="1"/>
          <p:nvPr/>
        </p:nvSpPr>
        <p:spPr>
          <a:xfrm>
            <a:off x="6327003" y="4030875"/>
            <a:ext cx="4867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Purpose: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ensure the software produces intended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results, both during initial development as well as when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new features are added to the system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85B28-C75E-4D22-26D1-4D51DBB1D417}"/>
              </a:ext>
            </a:extLst>
          </p:cNvPr>
          <p:cNvSpPr txBox="1"/>
          <p:nvPr/>
        </p:nvSpPr>
        <p:spPr>
          <a:xfrm>
            <a:off x="1160643" y="5086953"/>
            <a:ext cx="3974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Package: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assertive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family of packages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for runtime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A6DC0-E554-C685-C138-989968A68409}"/>
              </a:ext>
            </a:extLst>
          </p:cNvPr>
          <p:cNvSpPr txBox="1"/>
          <p:nvPr/>
        </p:nvSpPr>
        <p:spPr>
          <a:xfrm>
            <a:off x="6327003" y="5086953"/>
            <a:ext cx="4451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Package: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600" i="1" dirty="0" err="1">
                <a:solidFill>
                  <a:schemeClr val="accent1">
                    <a:lumMod val="75000"/>
                  </a:schemeClr>
                </a:solidFill>
              </a:rPr>
              <a:t>testthat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package for development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time testing </a:t>
            </a:r>
          </a:p>
        </p:txBody>
      </p:sp>
    </p:spTree>
    <p:extLst>
      <p:ext uri="{BB962C8B-B14F-4D97-AF65-F5344CB8AC3E}">
        <p14:creationId xmlns:p14="http://schemas.microsoft.com/office/powerpoint/2010/main" val="14321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88DF-0717-051F-5D65-6E987C74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must be tested?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DA49-8144-20A4-96E4-0B6931EB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43" y="1549915"/>
            <a:ext cx="3480007" cy="584775"/>
          </a:xfrm>
        </p:spPr>
        <p:txBody>
          <a:bodyPr>
            <a:normAutofit/>
          </a:bodyPr>
          <a:lstStyle/>
          <a:p>
            <a:r>
              <a:rPr lang="en-US" sz="2000" dirty="0"/>
              <a:t>At run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C30DB-9A5F-DF4E-592F-FF6C0A18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0643" y="2254687"/>
            <a:ext cx="4297680" cy="1840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sources &amp; characteristics</a:t>
            </a:r>
          </a:p>
          <a:p>
            <a:r>
              <a:rPr lang="en-US" dirty="0"/>
              <a:t>The runtime environment</a:t>
            </a:r>
          </a:p>
          <a:p>
            <a:r>
              <a:rPr lang="en-US" dirty="0"/>
              <a:t>The expectations / expected values for functions or methods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70678-364D-D771-4FA7-00ACCFCB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49915"/>
            <a:ext cx="5183188" cy="506380"/>
          </a:xfrm>
        </p:spPr>
        <p:txBody>
          <a:bodyPr>
            <a:normAutofit/>
          </a:bodyPr>
          <a:lstStyle/>
          <a:p>
            <a:r>
              <a:rPr lang="en-US" sz="2000" dirty="0"/>
              <a:t>During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61F761-FF22-0F81-2AD6-656802287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003" y="2254687"/>
            <a:ext cx="4297680" cy="1840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Handling of inputs (valid &amp; invalid) </a:t>
            </a:r>
          </a:p>
          <a:p>
            <a:r>
              <a:rPr lang="en-US" dirty="0"/>
              <a:t>Handling of logic for known cases</a:t>
            </a:r>
          </a:p>
          <a:p>
            <a:r>
              <a:rPr lang="en-US" dirty="0"/>
              <a:t>Edge cases, such as the natural log of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5CE02-CBD8-0B61-5983-59B470E9E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ED878-647B-DB4D-84DF-0BCCAF9DD0B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B80AE-1D3E-D54B-5C05-821B4341B626}"/>
              </a:ext>
            </a:extLst>
          </p:cNvPr>
          <p:cNvSpPr txBox="1"/>
          <p:nvPr/>
        </p:nvSpPr>
        <p:spPr>
          <a:xfrm>
            <a:off x="1160643" y="4057564"/>
            <a:ext cx="4382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Purpose: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find and alert the user about user errors,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data anomalies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FE421-CC17-714F-BAD1-16BCC0B04FA2}"/>
              </a:ext>
            </a:extLst>
          </p:cNvPr>
          <p:cNvSpPr txBox="1"/>
          <p:nvPr/>
        </p:nvSpPr>
        <p:spPr>
          <a:xfrm>
            <a:off x="6327003" y="4030875"/>
            <a:ext cx="4867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Purpose: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ensure the software produces intended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results, both during initial development as well as when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new features are added to the system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85B28-C75E-4D22-26D1-4D51DBB1D417}"/>
              </a:ext>
            </a:extLst>
          </p:cNvPr>
          <p:cNvSpPr txBox="1"/>
          <p:nvPr/>
        </p:nvSpPr>
        <p:spPr>
          <a:xfrm>
            <a:off x="1160643" y="5086953"/>
            <a:ext cx="3974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Package: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assertive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family of packages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for runtime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A6DC0-E554-C685-C138-989968A68409}"/>
              </a:ext>
            </a:extLst>
          </p:cNvPr>
          <p:cNvSpPr txBox="1"/>
          <p:nvPr/>
        </p:nvSpPr>
        <p:spPr>
          <a:xfrm>
            <a:off x="6327003" y="5086953"/>
            <a:ext cx="4451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Package: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600" i="1" dirty="0" err="1">
                <a:solidFill>
                  <a:schemeClr val="accent1">
                    <a:lumMod val="75000"/>
                  </a:schemeClr>
                </a:solidFill>
              </a:rPr>
              <a:t>testthat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package for development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time testing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927FB-E8DC-A460-75BD-E2E67E5EA957}"/>
              </a:ext>
            </a:extLst>
          </p:cNvPr>
          <p:cNvSpPr/>
          <p:nvPr/>
        </p:nvSpPr>
        <p:spPr>
          <a:xfrm>
            <a:off x="6096000" y="1346200"/>
            <a:ext cx="5435600" cy="4711700"/>
          </a:xfrm>
          <a:prstGeom prst="rect">
            <a:avLst/>
          </a:prstGeom>
          <a:solidFill>
            <a:schemeClr val="bg1">
              <a:alpha val="927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603A27C-EC9A-FC60-EC86-38A73313B558}"/>
              </a:ext>
            </a:extLst>
          </p:cNvPr>
          <p:cNvSpPr/>
          <p:nvPr/>
        </p:nvSpPr>
        <p:spPr>
          <a:xfrm>
            <a:off x="5638800" y="2056295"/>
            <a:ext cx="368300" cy="28055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3CCC8-5E47-B174-6100-77BC940F5CEA}"/>
              </a:ext>
            </a:extLst>
          </p:cNvPr>
          <p:cNvSpPr txBox="1"/>
          <p:nvPr/>
        </p:nvSpPr>
        <p:spPr>
          <a:xfrm>
            <a:off x="6375431" y="3225837"/>
            <a:ext cx="206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Tonight’s focus</a:t>
            </a:r>
          </a:p>
        </p:txBody>
      </p:sp>
    </p:spTree>
    <p:extLst>
      <p:ext uri="{BB962C8B-B14F-4D97-AF65-F5344CB8AC3E}">
        <p14:creationId xmlns:p14="http://schemas.microsoft.com/office/powerpoint/2010/main" val="56361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941</Words>
  <Application>Microsoft Macintosh PowerPoint</Application>
  <PresentationFormat>Widescreen</PresentationFormat>
  <Paragraphs>114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Testing for Reproducible Research</vt:lpstr>
      <vt:lpstr>From requirements to code</vt:lpstr>
      <vt:lpstr>What happens with business requirements</vt:lpstr>
      <vt:lpstr>From stories to working tested product</vt:lpstr>
      <vt:lpstr>…but data science is different</vt:lpstr>
      <vt:lpstr>Scripts vs. modules</vt:lpstr>
      <vt:lpstr>Testing for reproducibility</vt:lpstr>
      <vt:lpstr>What must be tested?</vt:lpstr>
      <vt:lpstr>What must be tested?</vt:lpstr>
      <vt:lpstr>Data Characteristics</vt:lpstr>
      <vt:lpstr>Can you find the errors? </vt:lpstr>
      <vt:lpstr>Can you find the errors? </vt:lpstr>
      <vt:lpstr>Tests to run on input files</vt:lpstr>
      <vt:lpstr>The approach</vt:lpstr>
      <vt:lpstr>Example: mtcars data in Excel</vt:lpstr>
      <vt:lpstr>Read &amp; Validate </vt:lpstr>
      <vt:lpstr>…when the tests pass</vt:lpstr>
      <vt:lpstr>Add a few failing tests</vt:lpstr>
      <vt:lpstr>Testing the runtime environment</vt:lpstr>
      <vt:lpstr>Testing the runtime environment</vt:lpstr>
      <vt:lpstr>Testing the runtime environment </vt:lpstr>
      <vt:lpstr>Checking disk space</vt:lpstr>
      <vt:lpstr>PowerPoint Presentation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55</cp:revision>
  <dcterms:created xsi:type="dcterms:W3CDTF">2021-01-23T15:13:42Z</dcterms:created>
  <dcterms:modified xsi:type="dcterms:W3CDTF">2022-08-21T19:26:49Z</dcterms:modified>
</cp:coreProperties>
</file>