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90" r:id="rId4"/>
    <p:sldId id="267" r:id="rId5"/>
    <p:sldId id="269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78096"/>
  </p:normalViewPr>
  <p:slideViewPr>
    <p:cSldViewPr snapToGrid="0" snapToObjects="1">
      <p:cViewPr varScale="1">
        <p:scale>
          <a:sx n="85" d="100"/>
          <a:sy n="85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3D41A-2AF3-45E4-A006-9E6C3FA8337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791A98-2DB7-42B8-BEE5-78F99AE0CEFF}">
      <dgm:prSet/>
      <dgm:spPr/>
      <dgm:t>
        <a:bodyPr/>
        <a:lstStyle/>
        <a:p>
          <a:r>
            <a:rPr lang="en-US" dirty="0"/>
            <a:t>January 2021 R Users Group presentation on reading flat files ended with a hierarchical file layout based on U.S. Census data</a:t>
          </a:r>
        </a:p>
      </dgm:t>
    </dgm:pt>
    <dgm:pt modelId="{19610401-0C69-4D80-A067-462EEB3DB9A6}" type="parTrans" cxnId="{9B0CF857-316B-4F6F-8D81-C93BA7D5710F}">
      <dgm:prSet/>
      <dgm:spPr/>
      <dgm:t>
        <a:bodyPr/>
        <a:lstStyle/>
        <a:p>
          <a:endParaRPr lang="en-US"/>
        </a:p>
      </dgm:t>
    </dgm:pt>
    <dgm:pt modelId="{BB228F91-7C80-47BD-8716-ADBEAB70FD02}" type="sibTrans" cxnId="{9B0CF857-316B-4F6F-8D81-C93BA7D5710F}">
      <dgm:prSet/>
      <dgm:spPr/>
      <dgm:t>
        <a:bodyPr/>
        <a:lstStyle/>
        <a:p>
          <a:endParaRPr lang="en-US"/>
        </a:p>
      </dgm:t>
    </dgm:pt>
    <dgm:pt modelId="{37C781A6-9845-4C0A-B10B-32C18E3ACF1B}">
      <dgm:prSet/>
      <dgm:spPr/>
      <dgm:t>
        <a:bodyPr/>
        <a:lstStyle/>
        <a:p>
          <a:r>
            <a:rPr lang="en-US" dirty="0"/>
            <a:t>During the Q&amp;A, a question was asked about </a:t>
          </a:r>
          <a:r>
            <a:rPr lang="en-US" dirty="0" err="1"/>
            <a:t>tidycensus</a:t>
          </a:r>
          <a:r>
            <a:rPr lang="en-US" dirty="0"/>
            <a:t> and how it compared to reading the files directly</a:t>
          </a:r>
        </a:p>
      </dgm:t>
    </dgm:pt>
    <dgm:pt modelId="{5389B78D-9D29-40B5-B4DF-C7C6436755B0}" type="parTrans" cxnId="{C22044F9-C6D4-4BE4-B6BA-EBF2F4560720}">
      <dgm:prSet/>
      <dgm:spPr/>
      <dgm:t>
        <a:bodyPr/>
        <a:lstStyle/>
        <a:p>
          <a:endParaRPr lang="en-US"/>
        </a:p>
      </dgm:t>
    </dgm:pt>
    <dgm:pt modelId="{CA25CB9B-F704-4C76-AFA0-3696615FD4EE}" type="sibTrans" cxnId="{C22044F9-C6D4-4BE4-B6BA-EBF2F4560720}">
      <dgm:prSet/>
      <dgm:spPr/>
      <dgm:t>
        <a:bodyPr/>
        <a:lstStyle/>
        <a:p>
          <a:endParaRPr lang="en-US"/>
        </a:p>
      </dgm:t>
    </dgm:pt>
    <dgm:pt modelId="{B411D478-135D-4345-99C0-79A5BCF2007A}" type="pres">
      <dgm:prSet presAssocID="{9DF3D41A-2AF3-45E4-A006-9E6C3FA83373}" presName="vert0" presStyleCnt="0">
        <dgm:presLayoutVars>
          <dgm:dir/>
          <dgm:animOne val="branch"/>
          <dgm:animLvl val="lvl"/>
        </dgm:presLayoutVars>
      </dgm:prSet>
      <dgm:spPr/>
    </dgm:pt>
    <dgm:pt modelId="{C7DE6931-01AF-2A42-98F4-A2FA4FB3B9CA}" type="pres">
      <dgm:prSet presAssocID="{43791A98-2DB7-42B8-BEE5-78F99AE0CEFF}" presName="thickLine" presStyleLbl="alignNode1" presStyleIdx="0" presStyleCnt="2"/>
      <dgm:spPr/>
    </dgm:pt>
    <dgm:pt modelId="{91347EB9-6993-3948-B0D8-E44918233D6D}" type="pres">
      <dgm:prSet presAssocID="{43791A98-2DB7-42B8-BEE5-78F99AE0CEFF}" presName="horz1" presStyleCnt="0"/>
      <dgm:spPr/>
    </dgm:pt>
    <dgm:pt modelId="{6F02D4AC-FB40-4046-A8BD-27E591A90E97}" type="pres">
      <dgm:prSet presAssocID="{43791A98-2DB7-42B8-BEE5-78F99AE0CEFF}" presName="tx1" presStyleLbl="revTx" presStyleIdx="0" presStyleCnt="2"/>
      <dgm:spPr/>
    </dgm:pt>
    <dgm:pt modelId="{946BEB30-462D-2C49-899E-5B108D623C57}" type="pres">
      <dgm:prSet presAssocID="{43791A98-2DB7-42B8-BEE5-78F99AE0CEFF}" presName="vert1" presStyleCnt="0"/>
      <dgm:spPr/>
    </dgm:pt>
    <dgm:pt modelId="{849945AC-8503-EC49-AE38-0886DC3018A1}" type="pres">
      <dgm:prSet presAssocID="{37C781A6-9845-4C0A-B10B-32C18E3ACF1B}" presName="thickLine" presStyleLbl="alignNode1" presStyleIdx="1" presStyleCnt="2"/>
      <dgm:spPr/>
    </dgm:pt>
    <dgm:pt modelId="{3BDBD3A1-52F0-FA46-8DEF-FDA114D3F09A}" type="pres">
      <dgm:prSet presAssocID="{37C781A6-9845-4C0A-B10B-32C18E3ACF1B}" presName="horz1" presStyleCnt="0"/>
      <dgm:spPr/>
    </dgm:pt>
    <dgm:pt modelId="{84454E25-0247-0746-98BB-9541C851E1B0}" type="pres">
      <dgm:prSet presAssocID="{37C781A6-9845-4C0A-B10B-32C18E3ACF1B}" presName="tx1" presStyleLbl="revTx" presStyleIdx="1" presStyleCnt="2"/>
      <dgm:spPr/>
    </dgm:pt>
    <dgm:pt modelId="{4F95976B-BE7F-124A-B249-A7C58947A1E6}" type="pres">
      <dgm:prSet presAssocID="{37C781A6-9845-4C0A-B10B-32C18E3ACF1B}" presName="vert1" presStyleCnt="0"/>
      <dgm:spPr/>
    </dgm:pt>
  </dgm:ptLst>
  <dgm:cxnLst>
    <dgm:cxn modelId="{9B0CF857-316B-4F6F-8D81-C93BA7D5710F}" srcId="{9DF3D41A-2AF3-45E4-A006-9E6C3FA83373}" destId="{43791A98-2DB7-42B8-BEE5-78F99AE0CEFF}" srcOrd="0" destOrd="0" parTransId="{19610401-0C69-4D80-A067-462EEB3DB9A6}" sibTransId="{BB228F91-7C80-47BD-8716-ADBEAB70FD02}"/>
    <dgm:cxn modelId="{C0B37258-0CA0-9149-B9B0-F3B1D2FF7F28}" type="presOf" srcId="{9DF3D41A-2AF3-45E4-A006-9E6C3FA83373}" destId="{B411D478-135D-4345-99C0-79A5BCF2007A}" srcOrd="0" destOrd="0" presId="urn:microsoft.com/office/officeart/2008/layout/LinedList"/>
    <dgm:cxn modelId="{414F3862-BED1-D04C-AA36-F4EB86CE6F7D}" type="presOf" srcId="{43791A98-2DB7-42B8-BEE5-78F99AE0CEFF}" destId="{6F02D4AC-FB40-4046-A8BD-27E591A90E97}" srcOrd="0" destOrd="0" presId="urn:microsoft.com/office/officeart/2008/layout/LinedList"/>
    <dgm:cxn modelId="{A90ED5C2-4EF2-7142-8851-4D3EBD190379}" type="presOf" srcId="{37C781A6-9845-4C0A-B10B-32C18E3ACF1B}" destId="{84454E25-0247-0746-98BB-9541C851E1B0}" srcOrd="0" destOrd="0" presId="urn:microsoft.com/office/officeart/2008/layout/LinedList"/>
    <dgm:cxn modelId="{C22044F9-C6D4-4BE4-B6BA-EBF2F4560720}" srcId="{9DF3D41A-2AF3-45E4-A006-9E6C3FA83373}" destId="{37C781A6-9845-4C0A-B10B-32C18E3ACF1B}" srcOrd="1" destOrd="0" parTransId="{5389B78D-9D29-40B5-B4DF-C7C6436755B0}" sibTransId="{CA25CB9B-F704-4C76-AFA0-3696615FD4EE}"/>
    <dgm:cxn modelId="{A3E24876-74C4-4048-BB38-303FB1303BB8}" type="presParOf" srcId="{B411D478-135D-4345-99C0-79A5BCF2007A}" destId="{C7DE6931-01AF-2A42-98F4-A2FA4FB3B9CA}" srcOrd="0" destOrd="0" presId="urn:microsoft.com/office/officeart/2008/layout/LinedList"/>
    <dgm:cxn modelId="{C8A266D0-8F2F-0A46-B9E0-3D58901136A3}" type="presParOf" srcId="{B411D478-135D-4345-99C0-79A5BCF2007A}" destId="{91347EB9-6993-3948-B0D8-E44918233D6D}" srcOrd="1" destOrd="0" presId="urn:microsoft.com/office/officeart/2008/layout/LinedList"/>
    <dgm:cxn modelId="{3C29348E-355E-7046-9284-3C3E5BE4093F}" type="presParOf" srcId="{91347EB9-6993-3948-B0D8-E44918233D6D}" destId="{6F02D4AC-FB40-4046-A8BD-27E591A90E97}" srcOrd="0" destOrd="0" presId="urn:microsoft.com/office/officeart/2008/layout/LinedList"/>
    <dgm:cxn modelId="{A583A86A-9A76-1A43-A4AD-F908915A5892}" type="presParOf" srcId="{91347EB9-6993-3948-B0D8-E44918233D6D}" destId="{946BEB30-462D-2C49-899E-5B108D623C57}" srcOrd="1" destOrd="0" presId="urn:microsoft.com/office/officeart/2008/layout/LinedList"/>
    <dgm:cxn modelId="{1BB12C4A-D057-0B4F-8AB2-D833F2931BB8}" type="presParOf" srcId="{B411D478-135D-4345-99C0-79A5BCF2007A}" destId="{849945AC-8503-EC49-AE38-0886DC3018A1}" srcOrd="2" destOrd="0" presId="urn:microsoft.com/office/officeart/2008/layout/LinedList"/>
    <dgm:cxn modelId="{27BBB596-5697-F647-87D0-870C75D2D3A7}" type="presParOf" srcId="{B411D478-135D-4345-99C0-79A5BCF2007A}" destId="{3BDBD3A1-52F0-FA46-8DEF-FDA114D3F09A}" srcOrd="3" destOrd="0" presId="urn:microsoft.com/office/officeart/2008/layout/LinedList"/>
    <dgm:cxn modelId="{F7E38E85-CE30-B643-AD15-7D3B03C303F6}" type="presParOf" srcId="{3BDBD3A1-52F0-FA46-8DEF-FDA114D3F09A}" destId="{84454E25-0247-0746-98BB-9541C851E1B0}" srcOrd="0" destOrd="0" presId="urn:microsoft.com/office/officeart/2008/layout/LinedList"/>
    <dgm:cxn modelId="{F5B098AF-3A8C-7D4A-AFC4-7248743354B3}" type="presParOf" srcId="{3BDBD3A1-52F0-FA46-8DEF-FDA114D3F09A}" destId="{4F95976B-BE7F-124A-B249-A7C58947A1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E6931-01AF-2A42-98F4-A2FA4FB3B9C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D4AC-FB40-4046-A8BD-27E591A90E97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January 2021 R Users Group presentation on reading flat files ended with a hierarchical file layout based on U.S. Census data</a:t>
          </a:r>
        </a:p>
      </dsp:txBody>
      <dsp:txXfrm>
        <a:off x="0" y="0"/>
        <a:ext cx="6492875" cy="2552700"/>
      </dsp:txXfrm>
    </dsp:sp>
    <dsp:sp modelId="{849945AC-8503-EC49-AE38-0886DC3018A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4E25-0247-0746-98BB-9541C851E1B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During the Q&amp;A, a question was asked about </a:t>
          </a:r>
          <a:r>
            <a:rPr lang="en-US" sz="3600" kern="1200" dirty="0" err="1"/>
            <a:t>tidycensus</a:t>
          </a:r>
          <a:r>
            <a:rPr lang="en-US" sz="3600" kern="1200" dirty="0"/>
            <a:t> and how it compared to reading the files directly</a:t>
          </a:r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of hierarchical files is a big weak spot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greski.github.io/datasciencedepot/" TargetMode="External"/><Relationship Id="rId3" Type="http://schemas.openxmlformats.org/officeDocument/2006/relationships/hyperlink" Target="mailto:len@greskilabs.com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Tidycensus</a:t>
            </a:r>
            <a:r>
              <a:rPr lang="en-US" dirty="0"/>
              <a:t> vs. Flat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August 24, 2022</a:t>
            </a:r>
          </a:p>
          <a:p>
            <a:endParaRPr lang="en-US" dirty="0"/>
          </a:p>
          <a:p>
            <a:r>
              <a:rPr lang="en-US" sz="1700" dirty="0"/>
              <a:t>Level: 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F72-AD83-2242-9A62-445E7C4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9331C-2357-A149-B67A-DC9D6A54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186"/>
            <a:ext cx="38735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2DD9E0-A351-184A-A0B1-CC905A7D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5187"/>
            <a:ext cx="4419600" cy="204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76E3E-00C7-6940-A7CD-E12E0B8C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76" y="2205688"/>
            <a:ext cx="5811024" cy="39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E49BF-D01C-6579-97D8-FE4CC3C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Comparing to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tidycensus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isn’t easy…</a:t>
            </a:r>
          </a:p>
        </p:txBody>
      </p:sp>
    </p:spTree>
    <p:extLst>
      <p:ext uri="{BB962C8B-B14F-4D97-AF65-F5344CB8AC3E}">
        <p14:creationId xmlns:p14="http://schemas.microsoft.com/office/powerpoint/2010/main" val="6954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63FA-F0A5-04B6-57E2-15C0C0C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Census Bureau isn’t sitting still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09A31-41C5-76FD-6BD7-5F8CE84E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720"/>
            <a:ext cx="8658296" cy="53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5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2227-DBF9-0AC7-567F-045A8787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Tidycensus</a:t>
            </a:r>
            <a:r>
              <a:rPr lang="en-US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4F3F6-B9E7-F668-F697-E86E922C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7245"/>
            <a:ext cx="3213100" cy="368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6E5A0-D2B2-C23D-0FAF-639A421552A2}"/>
              </a:ext>
            </a:extLst>
          </p:cNvPr>
          <p:cNvSpPr txBox="1"/>
          <p:nvPr/>
        </p:nvSpPr>
        <p:spPr>
          <a:xfrm>
            <a:off x="4601980" y="2921625"/>
            <a:ext cx="5951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R package that enables API-based access to a subset of U.S. Census data. It generates </a:t>
            </a:r>
            <a:r>
              <a:rPr lang="en-US" sz="2000" dirty="0" err="1"/>
              <a:t>tidyverse</a:t>
            </a:r>
            <a:r>
              <a:rPr lang="en-US" sz="2000" dirty="0"/>
              <a:t> compatible data frames (i.e. </a:t>
            </a:r>
            <a:r>
              <a:rPr lang="en-US" sz="2000" dirty="0" err="1"/>
              <a:t>tibbles</a:t>
            </a:r>
            <a:r>
              <a:rPr lang="en-US" sz="2000" dirty="0"/>
              <a:t>), and includes simple feature geometry  </a:t>
            </a:r>
          </a:p>
        </p:txBody>
      </p:sp>
    </p:spTree>
    <p:extLst>
      <p:ext uri="{BB962C8B-B14F-4D97-AF65-F5344CB8AC3E}">
        <p14:creationId xmlns:p14="http://schemas.microsoft.com/office/powerpoint/2010/main" val="312595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C6EA-09B9-5AF7-EA00-B5A3E427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829A-C5E7-02D9-42CB-47562930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</a:t>
            </a:r>
          </a:p>
          <a:p>
            <a:pPr lvl="1"/>
            <a:r>
              <a:rPr lang="en-US" dirty="0"/>
              <a:t>Obtain an API access key from the Census Bureau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tidyverse</a:t>
            </a:r>
            <a:r>
              <a:rPr lang="en-US" dirty="0"/>
              <a:t> and </a:t>
            </a:r>
            <a:r>
              <a:rPr lang="en-US" dirty="0" err="1"/>
              <a:t>tidycensus</a:t>
            </a:r>
            <a:endParaRPr lang="en-US" dirty="0"/>
          </a:p>
          <a:p>
            <a:pPr lvl="1"/>
            <a:r>
              <a:rPr lang="en-US" dirty="0"/>
              <a:t>Cache the API key in .</a:t>
            </a:r>
            <a:r>
              <a:rPr lang="en-US" dirty="0" err="1"/>
              <a:t>Renviron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data</a:t>
            </a:r>
          </a:p>
          <a:p>
            <a:pPr lvl="1"/>
            <a:r>
              <a:rPr lang="en-US" dirty="0"/>
              <a:t>Identify features and sample replicates to be downloaded</a:t>
            </a:r>
          </a:p>
          <a:p>
            <a:pPr lvl="1"/>
            <a:r>
              <a:rPr lang="en-US" dirty="0"/>
              <a:t>Download data</a:t>
            </a:r>
          </a:p>
          <a:p>
            <a:pPr lvl="1"/>
            <a:r>
              <a:rPr lang="en-US" dirty="0"/>
              <a:t>Save to local disk to avoid having to repeatedly access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1C78-F082-E12D-989F-E834CBB3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415AA-7DCC-BECE-F216-0689EBE545F3}"/>
              </a:ext>
            </a:extLst>
          </p:cNvPr>
          <p:cNvSpPr txBox="1"/>
          <p:nvPr/>
        </p:nvSpPr>
        <p:spPr>
          <a:xfrm>
            <a:off x="1064302" y="6026046"/>
            <a:ext cx="440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api.census.gov</a:t>
            </a:r>
            <a:r>
              <a:rPr lang="en-US" dirty="0"/>
              <a:t>/data/</a:t>
            </a:r>
            <a:r>
              <a:rPr lang="en-US" dirty="0" err="1"/>
              <a:t>key_signup.html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4F083-558A-2983-8D75-759C274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2828"/>
            <a:ext cx="7734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4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E056-8F39-E31E-B411-72AEA5E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packages and API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6EFFF-FA0F-0B7B-7B17-076E5C71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61" y="1641006"/>
            <a:ext cx="7209476" cy="31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C586-23F3-A47B-F404-A61EEDE0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5BD5C-EB25-5CF2-ECE5-81F5B8A7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1" y="1478206"/>
            <a:ext cx="5930900" cy="2743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6CBD0D-1EC1-EC55-1CB6-599A5E366BDA}"/>
              </a:ext>
            </a:extLst>
          </p:cNvPr>
          <p:cNvCxnSpPr>
            <a:cxnSpLocks/>
          </p:cNvCxnSpPr>
          <p:nvPr/>
        </p:nvCxnSpPr>
        <p:spPr>
          <a:xfrm>
            <a:off x="7629993" y="2038662"/>
            <a:ext cx="0" cy="17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2700FD-DCB9-5372-A43D-0C5DA6FC8AB4}"/>
              </a:ext>
            </a:extLst>
          </p:cNvPr>
          <p:cNvSpPr txBox="1"/>
          <p:nvPr/>
        </p:nvSpPr>
        <p:spPr>
          <a:xfrm>
            <a:off x="8064709" y="2187847"/>
            <a:ext cx="3290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 or Person records?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empty households?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sampling replicates?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651FC-4A74-AEE1-75C9-9C3501147DBE}"/>
              </a:ext>
            </a:extLst>
          </p:cNvPr>
          <p:cNvSpPr txBox="1"/>
          <p:nvPr/>
        </p:nvSpPr>
        <p:spPr>
          <a:xfrm>
            <a:off x="8064709" y="1478206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Considerations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3F161-8DD5-FABC-EC71-B80FF27C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8" y="4530937"/>
            <a:ext cx="7518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7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9796-3807-694D-9132-071D9ECC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 &amp; save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3691D-C857-E40A-EC2C-5B4C8358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40" y="1130460"/>
            <a:ext cx="4318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0E0BD-4194-61ED-2F0A-CEC3FAD3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0" y="4066676"/>
            <a:ext cx="66167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AC8DA-FA92-36F0-7241-287F43B3C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40" y="5184276"/>
            <a:ext cx="5803900" cy="1409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C992A7-8B43-735E-6633-0E095837D3F0}"/>
              </a:ext>
            </a:extLst>
          </p:cNvPr>
          <p:cNvCxnSpPr/>
          <p:nvPr/>
        </p:nvCxnSpPr>
        <p:spPr>
          <a:xfrm flipH="1">
            <a:off x="3417757" y="4901784"/>
            <a:ext cx="359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698C91-8AE2-83F2-A381-541031BE4154}"/>
              </a:ext>
            </a:extLst>
          </p:cNvPr>
          <p:cNvSpPr txBox="1"/>
          <p:nvPr/>
        </p:nvSpPr>
        <p:spPr>
          <a:xfrm>
            <a:off x="7544840" y="4717118"/>
            <a:ext cx="349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these downloads take time!</a:t>
            </a:r>
          </a:p>
        </p:txBody>
      </p:sp>
    </p:spTree>
    <p:extLst>
      <p:ext uri="{BB962C8B-B14F-4D97-AF65-F5344CB8AC3E}">
        <p14:creationId xmlns:p14="http://schemas.microsoft.com/office/powerpoint/2010/main" val="22979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E6B983-C15B-CCD4-1623-4E339B2E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80332-A48E-D2C8-1FD2-D842F216E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8609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47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2CDC-9BCF-ED4A-B142-F82CFFC4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692"/>
            <a:ext cx="1828800" cy="184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7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r>
              <a:rPr lang="en-US" dirty="0"/>
              <a:t>/</a:t>
            </a:r>
            <a:r>
              <a:rPr lang="en-US" dirty="0" err="1"/>
              <a:t>tidyverse</a:t>
            </a:r>
            <a:r>
              <a:rPr lang="en-US" dirty="0"/>
              <a:t>-vs-</a:t>
            </a:r>
            <a:r>
              <a:rPr lang="en-US" dirty="0" err="1"/>
              <a:t>flatfiles</a:t>
            </a:r>
            <a:r>
              <a:rPr lang="en-US" dirty="0"/>
              <a:t>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8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865120" y="1384844"/>
            <a:ext cx="8980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</a:t>
            </a:r>
            <a:r>
              <a:rPr lang="en-US" dirty="0" err="1"/>
              <a:t>Greski</a:t>
            </a:r>
            <a:r>
              <a:rPr lang="en-US" dirty="0"/>
              <a:t> currently leads the Architecture practice at LeadingAgile, the leader in helping</a:t>
            </a:r>
            <a:br>
              <a:rPr lang="en-US" dirty="0"/>
            </a:br>
            <a:r>
              <a:rPr lang="en-US" dirty="0"/>
              <a:t>large 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C847-7C77-4C44-8CB7-A571842D5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811" y="6115199"/>
            <a:ext cx="2013926" cy="5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80A-3816-9B4B-930D-DB07CE8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00"/>
          </a:xfrm>
        </p:spPr>
        <p:txBody>
          <a:bodyPr>
            <a:normAutofit/>
          </a:bodyPr>
          <a:lstStyle/>
          <a:p>
            <a:r>
              <a:rPr lang="en-US" sz="3200" dirty="0"/>
              <a:t>Where we left our topic: 2000 American Community Survey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9DF9-C12F-4642-B08C-DDAE4511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726"/>
            <a:ext cx="6752511" cy="4467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50EF0-BDFC-6844-85A7-38FE4573136A}"/>
              </a:ext>
            </a:extLst>
          </p:cNvPr>
          <p:cNvSpPr txBox="1"/>
          <p:nvPr/>
        </p:nvSpPr>
        <p:spPr>
          <a:xfrm>
            <a:off x="7929155" y="2782669"/>
            <a:ext cx="3752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records, Household</a:t>
            </a:r>
            <a:br>
              <a:rPr lang="en-US" dirty="0"/>
            </a:br>
            <a:r>
              <a:rPr lang="en-US" dirty="0"/>
              <a:t>and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elements vary by 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numbers of person records</a:t>
            </a:r>
            <a:br>
              <a:rPr lang="en-US" dirty="0"/>
            </a:br>
            <a:r>
              <a:rPr lang="en-US" dirty="0"/>
              <a:t>per household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each type of record is in</a:t>
            </a:r>
            <a:br>
              <a:rPr lang="en-US" dirty="0"/>
            </a:br>
            <a:r>
              <a:rPr lang="en-US" dirty="0"/>
              <a:t>fixed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7E886-D15F-9147-9EC8-7E0A7D62C320}"/>
              </a:ext>
            </a:extLst>
          </p:cNvPr>
          <p:cNvSpPr txBox="1"/>
          <p:nvPr/>
        </p:nvSpPr>
        <p:spPr>
          <a:xfrm>
            <a:off x="838200" y="6124176"/>
            <a:ext cx="742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How does one go about reading and analyzing the person-level data? </a:t>
            </a:r>
          </a:p>
        </p:txBody>
      </p:sp>
    </p:spTree>
    <p:extLst>
      <p:ext uri="{BB962C8B-B14F-4D97-AF65-F5344CB8AC3E}">
        <p14:creationId xmlns:p14="http://schemas.microsoft.com/office/powerpoint/2010/main" val="6899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D95-765F-4B4E-9DC6-4F120D1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F1A4-565B-CF4B-B4E7-57C379F4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variables</a:t>
            </a:r>
          </a:p>
          <a:p>
            <a:r>
              <a:rPr lang="en-US" dirty="0"/>
              <a:t>Large file size (Georgia file is 167Mb)</a:t>
            </a:r>
          </a:p>
          <a:p>
            <a:r>
              <a:rPr lang="en-US" dirty="0"/>
              <a:t>Using the data dictionary to configure the data read function</a:t>
            </a:r>
          </a:p>
          <a:p>
            <a:r>
              <a:rPr lang="en-US" dirty="0"/>
              <a:t>Separating 5% sample information from 1% sample information</a:t>
            </a:r>
          </a:p>
          <a:p>
            <a:r>
              <a:rPr lang="en-US" dirty="0"/>
              <a:t>Eliminating value labels from the codebook </a:t>
            </a:r>
          </a:p>
        </p:txBody>
      </p:sp>
    </p:spTree>
    <p:extLst>
      <p:ext uri="{BB962C8B-B14F-4D97-AF65-F5344CB8AC3E}">
        <p14:creationId xmlns:p14="http://schemas.microsoft.com/office/powerpoint/2010/main" val="68820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25383-F8CF-934C-A9BF-84BF199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PUMS Codebook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8673-E491-E04D-BFDB-8E4330EA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101"/>
            <a:ext cx="8778240" cy="54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C70-CE6A-A64E-AF7C-522A2858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there a package for this?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D9960-09E7-2145-9F1A-D1E4EAFA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8451127" cy="50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35B-2393-5747-8980-6B751EC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hipread</a:t>
            </a:r>
            <a:r>
              <a:rPr lang="en-US" dirty="0"/>
              <a:t> solution: read the person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E74BD-708D-3F4A-9802-41D2F4E9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638"/>
            <a:ext cx="6858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35B-2393-5747-8980-6B751EC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hipread</a:t>
            </a:r>
            <a:r>
              <a:rPr lang="en-US" dirty="0"/>
              <a:t> solution: read the household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C6334-2C05-C744-81F6-D5E7101F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7353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003-586D-974A-9A30-6C102862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then read the raw </a:t>
            </a:r>
            <a:r>
              <a:rPr lang="en-US" dirty="0" err="1"/>
              <a:t>datra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E7FD0-CF51-DF4F-B1DF-CB8D9DF7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01" y="1546497"/>
            <a:ext cx="4025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520</Words>
  <Application>Microsoft Macintosh PowerPoint</Application>
  <PresentationFormat>Widescreen</PresentationFormat>
  <Paragraphs>63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Tidycensus vs. Flat Files</vt:lpstr>
      <vt:lpstr>Background</vt:lpstr>
      <vt:lpstr>Where we left our topic: 2000 American Community Survey data</vt:lpstr>
      <vt:lpstr>Considerations</vt:lpstr>
      <vt:lpstr>PUMS Codebook</vt:lpstr>
      <vt:lpstr>Isn’t there a package for this? </vt:lpstr>
      <vt:lpstr>A hipread solution: read the person dictionary</vt:lpstr>
      <vt:lpstr>A hipread solution: read the household dictionary</vt:lpstr>
      <vt:lpstr>…and then read the raw datra</vt:lpstr>
      <vt:lpstr>Verifying results</vt:lpstr>
      <vt:lpstr>Comparing to tidycensus isn’t easy…</vt:lpstr>
      <vt:lpstr>The Census Bureau isn’t sitting still</vt:lpstr>
      <vt:lpstr>What is Tidycensus?</vt:lpstr>
      <vt:lpstr>The process</vt:lpstr>
      <vt:lpstr>Setup</vt:lpstr>
      <vt:lpstr>Install packages and API key</vt:lpstr>
      <vt:lpstr>Identify features</vt:lpstr>
      <vt:lpstr>Download data &amp; save</vt:lpstr>
      <vt:lpstr>PowerPoint Presentation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41</cp:revision>
  <dcterms:created xsi:type="dcterms:W3CDTF">2021-01-23T15:13:42Z</dcterms:created>
  <dcterms:modified xsi:type="dcterms:W3CDTF">2022-08-17T13:39:42Z</dcterms:modified>
</cp:coreProperties>
</file>