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font" Target="fonts/Montserrat-bold.fntdata"/><Relationship Id="rId12" Type="http://schemas.openxmlformats.org/officeDocument/2006/relationships/font" Target="fonts/Montserrat-regular.fntdata"/><Relationship Id="rId23"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f7a85a98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f7a85a98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problems we’re trying to solve have to do with how drones are currently used for data collection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problem current drones encounter is having low flight times, </a:t>
            </a:r>
            <a:r>
              <a:rPr lang="en"/>
              <a:t>about</a:t>
            </a:r>
            <a:r>
              <a:rPr lang="en"/>
              <a:t> 15min on average, due to </a:t>
            </a:r>
            <a:r>
              <a:rPr lang="en"/>
              <a:t>major power expendage of motors driving propellers to maintain height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problem is that with the typical usage of motors on drones, this causes potential interference for payloads being used to log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a third problem is that noisy propellers limit the use of drones to more remote areas, and prevent it from being used in more applications.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f7a85a98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f7a85a98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f7a85a98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f7a85a98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f7a85a98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f7a85a98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Our Solution could greatly help data collection in large scale surveys </a:t>
            </a:r>
            <a:endParaRPr sz="1200"/>
          </a:p>
          <a:p>
            <a:pPr indent="0" lvl="0" marL="0" rtl="0" algn="l">
              <a:spcBef>
                <a:spcPts val="0"/>
              </a:spcBef>
              <a:spcAft>
                <a:spcPts val="0"/>
              </a:spcAft>
              <a:buNone/>
            </a:pPr>
            <a:r>
              <a:rPr lang="en" sz="1200"/>
              <a:t>for example Researchers at the United States Geological  Survey  are  collecting  data  on the  earth’s  magnetic  field.</a:t>
            </a:r>
            <a:endParaRPr sz="1200"/>
          </a:p>
          <a:p>
            <a:pPr indent="0" lvl="0" marL="0" rtl="0" algn="l">
              <a:spcBef>
                <a:spcPts val="0"/>
              </a:spcBef>
              <a:spcAft>
                <a:spcPts val="0"/>
              </a:spcAft>
              <a:buNone/>
            </a:pPr>
            <a:r>
              <a:rPr lang="en" sz="1200"/>
              <a:t>This can provide them with valuable information on  geologic faults and anomalies such as  geysers.  </a:t>
            </a:r>
            <a:endParaRPr sz="1200"/>
          </a:p>
          <a:p>
            <a:pPr indent="0" lvl="0" marL="0" rtl="0" algn="l">
              <a:spcBef>
                <a:spcPts val="0"/>
              </a:spcBef>
              <a:spcAft>
                <a:spcPts val="0"/>
              </a:spcAft>
              <a:buNone/>
            </a:pPr>
            <a:r>
              <a:rPr lang="en" sz="1200"/>
              <a:t>In  order  to  collect  this  data  they currently use the </a:t>
            </a:r>
            <a:r>
              <a:rPr lang="en" sz="1200">
                <a:latin typeface="Lato"/>
                <a:ea typeface="Lato"/>
                <a:cs typeface="Lato"/>
                <a:sym typeface="Lato"/>
              </a:rPr>
              <a:t> DJI Matrice 600 Pro </a:t>
            </a:r>
            <a:r>
              <a:rPr lang="en" sz="1200"/>
              <a:t>with an attached magnetometer that makes 7 consecutive 15 minute flights in order to conduct just one survey</a:t>
            </a:r>
            <a:endParaRPr sz="1200"/>
          </a:p>
          <a:p>
            <a:pPr indent="0" lvl="0" marL="0" rtl="0" algn="l">
              <a:spcBef>
                <a:spcPts val="0"/>
              </a:spcBef>
              <a:spcAft>
                <a:spcPts val="0"/>
              </a:spcAft>
              <a:buNone/>
            </a:pPr>
            <a:r>
              <a:rPr lang="en" sz="1200"/>
              <a:t>Our Drone could reduce this too 1 or 2 flights averaging around 40 minutes each, not only would this save time, but it would also save money from not needing multiple expensive replacement batteries which can cost hundreds of dollars a piece.</a:t>
            </a:r>
            <a:endParaRPr sz="1200"/>
          </a:p>
          <a:p>
            <a:pPr indent="0" lvl="0" marL="0" rtl="0" algn="l">
              <a:spcBef>
                <a:spcPts val="0"/>
              </a:spcBef>
              <a:spcAft>
                <a:spcPts val="0"/>
              </a:spcAft>
              <a:buNone/>
            </a:pPr>
            <a:r>
              <a:rPr lang="en" sz="1200"/>
              <a:t>Our drone could also use a magnetometer for finding unexploded ordnance in war torn areas or routers and satellites, attached to multiple drones could be deployed to set up a networks in remote areas.</a:t>
            </a:r>
            <a:endParaRPr sz="1200"/>
          </a:p>
          <a:p>
            <a:pPr indent="0" lvl="0" marL="0" rtl="0" algn="l">
              <a:spcBef>
                <a:spcPts val="0"/>
              </a:spcBef>
              <a:spcAft>
                <a:spcPts val="0"/>
              </a:spcAft>
              <a:buNone/>
            </a:pPr>
            <a:r>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f7a85a98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f7a85a98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this presentation we hope that you can see the many </a:t>
            </a:r>
            <a:r>
              <a:rPr lang="en"/>
              <a:t>potential</a:t>
            </a:r>
            <a:r>
              <a:rPr lang="en"/>
              <a:t> benefits and applications of our project, The Barone.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24000" y="1140500"/>
            <a:ext cx="5547600" cy="156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6000">
                <a:latin typeface="Merriweather"/>
                <a:ea typeface="Merriweather"/>
                <a:cs typeface="Merriweather"/>
                <a:sym typeface="Merriweather"/>
              </a:rPr>
              <a:t>Introducing: </a:t>
            </a:r>
            <a:endParaRPr sz="6000">
              <a:latin typeface="Merriweather"/>
              <a:ea typeface="Merriweather"/>
              <a:cs typeface="Merriweather"/>
              <a:sym typeface="Merriweather"/>
            </a:endParaRPr>
          </a:p>
          <a:p>
            <a:pPr indent="0" lvl="0" marL="0" rtl="0" algn="l">
              <a:spcBef>
                <a:spcPts val="0"/>
              </a:spcBef>
              <a:spcAft>
                <a:spcPts val="0"/>
              </a:spcAft>
              <a:buNone/>
            </a:pPr>
            <a:r>
              <a:rPr lang="en" sz="6000">
                <a:latin typeface="Merriweather"/>
                <a:ea typeface="Merriweather"/>
                <a:cs typeface="Merriweather"/>
                <a:sym typeface="Merriweather"/>
              </a:rPr>
              <a:t>The </a:t>
            </a:r>
            <a:r>
              <a:rPr lang="en" sz="6000">
                <a:latin typeface="Merriweather"/>
                <a:ea typeface="Merriweather"/>
                <a:cs typeface="Merriweather"/>
                <a:sym typeface="Merriweather"/>
              </a:rPr>
              <a:t>Barone</a:t>
            </a:r>
            <a:br>
              <a:rPr lang="en">
                <a:latin typeface="Merriweather"/>
                <a:ea typeface="Merriweather"/>
                <a:cs typeface="Merriweather"/>
                <a:sym typeface="Merriweather"/>
              </a:rPr>
            </a:br>
            <a:endParaRPr>
              <a:latin typeface="Merriweather"/>
              <a:ea typeface="Merriweather"/>
              <a:cs typeface="Merriweather"/>
              <a:sym typeface="Merriweather"/>
            </a:endParaRPr>
          </a:p>
        </p:txBody>
      </p:sp>
      <p:sp>
        <p:nvSpPr>
          <p:cNvPr id="135" name="Google Shape;135;p13"/>
          <p:cNvSpPr txBox="1"/>
          <p:nvPr>
            <p:ph idx="1" type="subTitle"/>
          </p:nvPr>
        </p:nvSpPr>
        <p:spPr>
          <a:xfrm>
            <a:off x="4258850" y="3277800"/>
            <a:ext cx="3470700" cy="12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Dylan Harutoonian</a:t>
            </a:r>
            <a:endParaRPr sz="2000"/>
          </a:p>
          <a:p>
            <a:pPr indent="0" lvl="0" marL="0" rtl="0" algn="l">
              <a:spcBef>
                <a:spcPts val="0"/>
              </a:spcBef>
              <a:spcAft>
                <a:spcPts val="0"/>
              </a:spcAft>
              <a:buNone/>
            </a:pPr>
            <a:r>
              <a:rPr lang="en" sz="2000"/>
              <a:t>George Hernandez</a:t>
            </a:r>
            <a:endParaRPr sz="2000"/>
          </a:p>
          <a:p>
            <a:pPr indent="0" lvl="0" marL="0" rtl="0" algn="l">
              <a:spcBef>
                <a:spcPts val="0"/>
              </a:spcBef>
              <a:spcAft>
                <a:spcPts val="0"/>
              </a:spcAft>
              <a:buNone/>
            </a:pPr>
            <a:r>
              <a:rPr lang="en" sz="2000"/>
              <a:t>Jeremy Germenis</a:t>
            </a:r>
            <a:br>
              <a:rPr lang="en" sz="2000"/>
            </a:br>
            <a:r>
              <a:rPr lang="en" sz="2000"/>
              <a:t>Leonid Shuster</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294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3000"/>
              <a:t>Data Collection Problems with Current Drones</a:t>
            </a:r>
            <a:endParaRPr b="1" i="1" sz="30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Current drones limited to low</a:t>
            </a:r>
            <a:r>
              <a:rPr lang="en" sz="2000"/>
              <a:t> flight time (~15min)</a:t>
            </a:r>
            <a:r>
              <a:rPr lang="en" sz="2000"/>
              <a:t> due to major power </a:t>
            </a:r>
            <a:r>
              <a:rPr lang="en" sz="2000"/>
              <a:t>expendage </a:t>
            </a:r>
            <a:r>
              <a:rPr lang="en" sz="2000"/>
              <a:t>of motors driving propellers to maintain height</a:t>
            </a:r>
            <a:endParaRPr sz="2000"/>
          </a:p>
          <a:p>
            <a:pPr indent="-355600" lvl="0" marL="457200" rtl="0" algn="l">
              <a:spcBef>
                <a:spcPts val="0"/>
              </a:spcBef>
              <a:spcAft>
                <a:spcPts val="0"/>
              </a:spcAft>
              <a:buSzPts val="2000"/>
              <a:buChar char="●"/>
            </a:pPr>
            <a:r>
              <a:rPr lang="en" sz="2000"/>
              <a:t>Typical usage of motors on drones causes potential interference for payloads being used to log data</a:t>
            </a:r>
            <a:endParaRPr sz="2000"/>
          </a:p>
          <a:p>
            <a:pPr indent="-355600" lvl="0" marL="457200" rtl="0" algn="l">
              <a:spcBef>
                <a:spcPts val="0"/>
              </a:spcBef>
              <a:spcAft>
                <a:spcPts val="0"/>
              </a:spcAft>
              <a:buSzPts val="2000"/>
              <a:buChar char="●"/>
            </a:pPr>
            <a:r>
              <a:rPr lang="en" sz="2000"/>
              <a:t>Noisy propellers limit the use of drones to more remote areas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3000"/>
              <a:t>Current Solutions</a:t>
            </a:r>
            <a:endParaRPr b="1" i="1" sz="3000"/>
          </a:p>
        </p:txBody>
      </p:sp>
      <p:pic>
        <p:nvPicPr>
          <p:cNvPr id="147" name="Google Shape;147;p15"/>
          <p:cNvPicPr preferRelativeResize="0"/>
          <p:nvPr/>
        </p:nvPicPr>
        <p:blipFill rotWithShape="1">
          <a:blip r:embed="rId3">
            <a:alphaModFix/>
          </a:blip>
          <a:srcRect b="55654" l="32224" r="27514" t="0"/>
          <a:stretch/>
        </p:blipFill>
        <p:spPr>
          <a:xfrm>
            <a:off x="7628850" y="3475975"/>
            <a:ext cx="1320326" cy="1581474"/>
          </a:xfrm>
          <a:prstGeom prst="rect">
            <a:avLst/>
          </a:prstGeom>
          <a:noFill/>
          <a:ln>
            <a:noFill/>
          </a:ln>
        </p:spPr>
      </p:pic>
      <p:sp>
        <p:nvSpPr>
          <p:cNvPr id="148" name="Google Shape;148;p15"/>
          <p:cNvSpPr txBox="1"/>
          <p:nvPr>
            <p:ph idx="1" type="body"/>
          </p:nvPr>
        </p:nvSpPr>
        <p:spPr>
          <a:xfrm>
            <a:off x="589950" y="1696150"/>
            <a:ext cx="7038900" cy="2911200"/>
          </a:xfrm>
          <a:prstGeom prst="rect">
            <a:avLst/>
          </a:prstGeom>
        </p:spPr>
        <p:txBody>
          <a:bodyPr anchorCtr="0" anchor="t" bIns="91425" lIns="91425" spcFirstLastPara="1" rIns="91425" wrap="square" tIns="91425">
            <a:normAutofit fontScale="92500" lnSpcReduction="10000"/>
          </a:bodyPr>
          <a:lstStyle/>
          <a:p>
            <a:pPr indent="-346075" lvl="0" marL="457200" rtl="0" algn="l">
              <a:spcBef>
                <a:spcPts val="0"/>
              </a:spcBef>
              <a:spcAft>
                <a:spcPts val="0"/>
              </a:spcAft>
              <a:buClr>
                <a:srgbClr val="FFFFFF"/>
              </a:buClr>
              <a:buSzPct val="100000"/>
              <a:buChar char="●"/>
            </a:pPr>
            <a:r>
              <a:rPr lang="en" sz="2000">
                <a:solidFill>
                  <a:srgbClr val="FFFFFF"/>
                </a:solidFill>
                <a:latin typeface="Arial"/>
                <a:ea typeface="Arial"/>
                <a:cs typeface="Arial"/>
                <a:sym typeface="Arial"/>
              </a:rPr>
              <a:t>DJI Matrice 600 Pro</a:t>
            </a:r>
            <a:endParaRPr sz="2000">
              <a:solidFill>
                <a:srgbClr val="FFFFFF"/>
              </a:solidFill>
              <a:latin typeface="Arial"/>
              <a:ea typeface="Arial"/>
              <a:cs typeface="Arial"/>
              <a:sym typeface="Arial"/>
            </a:endParaRPr>
          </a:p>
          <a:p>
            <a:pPr indent="-346075" lvl="1" marL="914400" rtl="0" algn="l">
              <a:spcBef>
                <a:spcPts val="0"/>
              </a:spcBef>
              <a:spcAft>
                <a:spcPts val="0"/>
              </a:spcAft>
              <a:buClr>
                <a:srgbClr val="FFFFFF"/>
              </a:buClr>
              <a:buSzPct val="100000"/>
              <a:buFont typeface="Arial"/>
              <a:buChar char="○"/>
            </a:pPr>
            <a:r>
              <a:rPr lang="en" sz="2000">
                <a:solidFill>
                  <a:srgbClr val="FFFFFF"/>
                </a:solidFill>
                <a:latin typeface="Arial"/>
                <a:ea typeface="Arial"/>
                <a:cs typeface="Arial"/>
                <a:sym typeface="Arial"/>
              </a:rPr>
              <a:t>Huge battery, still </a:t>
            </a:r>
            <a:r>
              <a:rPr lang="en" sz="2000">
                <a:latin typeface="Arial"/>
                <a:ea typeface="Arial"/>
                <a:cs typeface="Arial"/>
                <a:sym typeface="Arial"/>
              </a:rPr>
              <a:t>l</a:t>
            </a:r>
            <a:r>
              <a:rPr lang="en" sz="2000">
                <a:latin typeface="Arial"/>
                <a:ea typeface="Arial"/>
                <a:cs typeface="Arial"/>
                <a:sym typeface="Arial"/>
              </a:rPr>
              <a:t>imited to 15 minute flights</a:t>
            </a:r>
            <a:endParaRPr sz="2000">
              <a:solidFill>
                <a:srgbClr val="FFFFFF"/>
              </a:solidFill>
              <a:latin typeface="Arial"/>
              <a:ea typeface="Arial"/>
              <a:cs typeface="Arial"/>
              <a:sym typeface="Arial"/>
            </a:endParaRPr>
          </a:p>
          <a:p>
            <a:pPr indent="-346075" lvl="1" marL="914400" rtl="0" algn="l">
              <a:spcBef>
                <a:spcPts val="0"/>
              </a:spcBef>
              <a:spcAft>
                <a:spcPts val="0"/>
              </a:spcAft>
              <a:buClr>
                <a:srgbClr val="FFFFFF"/>
              </a:buClr>
              <a:buSzPct val="100000"/>
              <a:buFont typeface="Arial"/>
              <a:buChar char="○"/>
            </a:pPr>
            <a:r>
              <a:rPr lang="en" sz="2000">
                <a:solidFill>
                  <a:srgbClr val="FFFFFF"/>
                </a:solidFill>
                <a:latin typeface="Arial"/>
                <a:ea typeface="Arial"/>
                <a:cs typeface="Arial"/>
                <a:sym typeface="Arial"/>
              </a:rPr>
              <a:t>High cost of $6600</a:t>
            </a:r>
            <a:endParaRPr sz="2000">
              <a:solidFill>
                <a:srgbClr val="FFFFFF"/>
              </a:solidFill>
              <a:latin typeface="Arial"/>
              <a:ea typeface="Arial"/>
              <a:cs typeface="Arial"/>
              <a:sym typeface="Arial"/>
            </a:endParaRPr>
          </a:p>
          <a:p>
            <a:pPr indent="-346075" lvl="1" marL="914400" rtl="0" algn="l">
              <a:spcBef>
                <a:spcPts val="0"/>
              </a:spcBef>
              <a:spcAft>
                <a:spcPts val="0"/>
              </a:spcAft>
              <a:buClr>
                <a:srgbClr val="FFFFFF"/>
              </a:buClr>
              <a:buSzPct val="100000"/>
              <a:buFont typeface="Arial"/>
              <a:buChar char="○"/>
            </a:pPr>
            <a:r>
              <a:rPr lang="en" sz="2000">
                <a:solidFill>
                  <a:srgbClr val="FFFFFF"/>
                </a:solidFill>
                <a:latin typeface="Arial"/>
                <a:ea typeface="Arial"/>
                <a:cs typeface="Arial"/>
                <a:sym typeface="Arial"/>
              </a:rPr>
              <a:t>Motors can cause magnetic interference for payload</a:t>
            </a:r>
            <a:endParaRPr sz="2000">
              <a:solidFill>
                <a:srgbClr val="FFFFFF"/>
              </a:solidFill>
              <a:latin typeface="Arial"/>
              <a:ea typeface="Arial"/>
              <a:cs typeface="Arial"/>
              <a:sym typeface="Arial"/>
            </a:endParaRPr>
          </a:p>
          <a:p>
            <a:pPr indent="-346075" lvl="0" marL="457200" rtl="0" algn="l">
              <a:spcBef>
                <a:spcPts val="0"/>
              </a:spcBef>
              <a:spcAft>
                <a:spcPts val="0"/>
              </a:spcAft>
              <a:buClr>
                <a:srgbClr val="FFFFFF"/>
              </a:buClr>
              <a:buSzPct val="100000"/>
              <a:buFont typeface="Arial"/>
              <a:buChar char="●"/>
            </a:pPr>
            <a:r>
              <a:rPr lang="en" sz="2000">
                <a:solidFill>
                  <a:srgbClr val="FFFFFF"/>
                </a:solidFill>
                <a:latin typeface="Arial"/>
                <a:ea typeface="Arial"/>
                <a:cs typeface="Arial"/>
                <a:sym typeface="Arial"/>
              </a:rPr>
              <a:t>ZeRONE</a:t>
            </a:r>
            <a:endParaRPr sz="2000">
              <a:solidFill>
                <a:srgbClr val="FFFFFF"/>
              </a:solidFill>
              <a:latin typeface="Arial"/>
              <a:ea typeface="Arial"/>
              <a:cs typeface="Arial"/>
              <a:sym typeface="Arial"/>
            </a:endParaRPr>
          </a:p>
          <a:p>
            <a:pPr indent="-346075" lvl="1" marL="914400" rtl="0" algn="l">
              <a:spcBef>
                <a:spcPts val="0"/>
              </a:spcBef>
              <a:spcAft>
                <a:spcPts val="0"/>
              </a:spcAft>
              <a:buClr>
                <a:srgbClr val="FFFFFF"/>
              </a:buClr>
              <a:buSzPct val="100000"/>
              <a:buFont typeface="Arial"/>
              <a:buChar char="○"/>
            </a:pPr>
            <a:r>
              <a:rPr lang="en" sz="2000">
                <a:solidFill>
                  <a:srgbClr val="FFFFFF"/>
                </a:solidFill>
                <a:latin typeface="Arial"/>
                <a:ea typeface="Arial"/>
                <a:cs typeface="Arial"/>
                <a:sym typeface="Arial"/>
              </a:rPr>
              <a:t>Weak motor uses ultrasonic propulsion, cannot carry heavy sensors other than a small camera</a:t>
            </a:r>
            <a:endParaRPr sz="2000">
              <a:solidFill>
                <a:srgbClr val="FFFFFF"/>
              </a:solidFill>
              <a:latin typeface="Arial"/>
              <a:ea typeface="Arial"/>
              <a:cs typeface="Arial"/>
              <a:sym typeface="Arial"/>
            </a:endParaRPr>
          </a:p>
          <a:p>
            <a:pPr indent="-346075" lvl="1" marL="914400" rtl="0" algn="l">
              <a:spcBef>
                <a:spcPts val="0"/>
              </a:spcBef>
              <a:spcAft>
                <a:spcPts val="0"/>
              </a:spcAft>
              <a:buClr>
                <a:srgbClr val="FFFFFF"/>
              </a:buClr>
              <a:buSzPct val="100000"/>
              <a:buFont typeface="Arial"/>
              <a:buChar char="○"/>
            </a:pPr>
            <a:r>
              <a:rPr lang="en" sz="2000">
                <a:solidFill>
                  <a:srgbClr val="FFFFFF"/>
                </a:solidFill>
                <a:latin typeface="Arial"/>
                <a:ea typeface="Arial"/>
                <a:cs typeface="Arial"/>
                <a:sym typeface="Arial"/>
              </a:rPr>
              <a:t>Uncontrollable</a:t>
            </a:r>
            <a:r>
              <a:rPr lang="en" sz="2000">
                <a:solidFill>
                  <a:srgbClr val="FFFFFF"/>
                </a:solidFill>
                <a:latin typeface="Arial"/>
                <a:ea typeface="Arial"/>
                <a:cs typeface="Arial"/>
                <a:sym typeface="Arial"/>
              </a:rPr>
              <a:t> under light wind conditions, not suitable for outdoor use</a:t>
            </a:r>
            <a:endParaRPr sz="2000">
              <a:solidFill>
                <a:srgbClr val="FFFFFF"/>
              </a:solidFill>
              <a:latin typeface="Arial"/>
              <a:ea typeface="Arial"/>
              <a:cs typeface="Arial"/>
              <a:sym typeface="Arial"/>
            </a:endParaRPr>
          </a:p>
        </p:txBody>
      </p:sp>
      <p:pic>
        <p:nvPicPr>
          <p:cNvPr id="149" name="Google Shape;149;p15"/>
          <p:cNvPicPr preferRelativeResize="0"/>
          <p:nvPr/>
        </p:nvPicPr>
        <p:blipFill>
          <a:blip r:embed="rId4">
            <a:alphaModFix/>
          </a:blip>
          <a:stretch>
            <a:fillRect/>
          </a:stretch>
        </p:blipFill>
        <p:spPr>
          <a:xfrm>
            <a:off x="7044899" y="313899"/>
            <a:ext cx="1904275" cy="1904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3000"/>
              <a:t>Our Solution</a:t>
            </a:r>
            <a:endParaRPr b="1" i="1" sz="3000"/>
          </a:p>
        </p:txBody>
      </p:sp>
      <p:sp>
        <p:nvSpPr>
          <p:cNvPr id="155" name="Google Shape;155;p16"/>
          <p:cNvSpPr txBox="1"/>
          <p:nvPr>
            <p:ph idx="1" type="body"/>
          </p:nvPr>
        </p:nvSpPr>
        <p:spPr>
          <a:xfrm>
            <a:off x="997475" y="1031775"/>
            <a:ext cx="7038900" cy="3823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Buoyant Drone aka Barone</a:t>
            </a:r>
            <a:endParaRPr sz="1800"/>
          </a:p>
          <a:p>
            <a:pPr indent="-342900" lvl="1" marL="914400" rtl="0" algn="l">
              <a:spcBef>
                <a:spcPts val="0"/>
              </a:spcBef>
              <a:spcAft>
                <a:spcPts val="0"/>
              </a:spcAft>
              <a:buSzPts val="1800"/>
              <a:buChar char="○"/>
            </a:pPr>
            <a:r>
              <a:rPr lang="en" sz="1800"/>
              <a:t>Takes advantage of natural buoyancy of helium</a:t>
            </a:r>
            <a:endParaRPr sz="1800"/>
          </a:p>
          <a:p>
            <a:pPr indent="-342900" lvl="1" marL="914400" rtl="0" algn="l">
              <a:spcBef>
                <a:spcPts val="0"/>
              </a:spcBef>
              <a:spcAft>
                <a:spcPts val="0"/>
              </a:spcAft>
              <a:buSzPts val="1800"/>
              <a:buChar char="○"/>
            </a:pPr>
            <a:r>
              <a:rPr lang="en" sz="1800"/>
              <a:t>Less weight means less power required to hover and move around, which means longer flight time with same power</a:t>
            </a:r>
            <a:endParaRPr sz="1800"/>
          </a:p>
          <a:p>
            <a:pPr indent="-342900" lvl="1" marL="914400" rtl="0" algn="l">
              <a:spcBef>
                <a:spcPts val="0"/>
              </a:spcBef>
              <a:spcAft>
                <a:spcPts val="0"/>
              </a:spcAft>
              <a:buSzPts val="1800"/>
              <a:buChar char="○"/>
            </a:pPr>
            <a:r>
              <a:rPr lang="en" sz="1800"/>
              <a:t>Lower reliance on motors means less potential interference for payloads logging data</a:t>
            </a:r>
            <a:endParaRPr sz="1800"/>
          </a:p>
          <a:p>
            <a:pPr indent="-342900" lvl="1" marL="914400" rtl="0" algn="l">
              <a:spcBef>
                <a:spcPts val="0"/>
              </a:spcBef>
              <a:spcAft>
                <a:spcPts val="0"/>
              </a:spcAft>
              <a:buSzPts val="1800"/>
              <a:buChar char="○"/>
            </a:pPr>
            <a:r>
              <a:rPr lang="en" sz="1800"/>
              <a:t>Can fly in up to 15 mph winds</a:t>
            </a:r>
            <a:endParaRPr sz="1800"/>
          </a:p>
        </p:txBody>
      </p:sp>
      <p:pic>
        <p:nvPicPr>
          <p:cNvPr id="156" name="Google Shape;156;p16"/>
          <p:cNvPicPr preferRelativeResize="0"/>
          <p:nvPr/>
        </p:nvPicPr>
        <p:blipFill>
          <a:blip r:embed="rId3">
            <a:alphaModFix/>
          </a:blip>
          <a:stretch>
            <a:fillRect/>
          </a:stretch>
        </p:blipFill>
        <p:spPr>
          <a:xfrm>
            <a:off x="2554738" y="3381025"/>
            <a:ext cx="3924374" cy="1542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308225" y="2437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3000"/>
              <a:t>Applications</a:t>
            </a:r>
            <a:endParaRPr b="1" i="1" sz="3000"/>
          </a:p>
        </p:txBody>
      </p:sp>
      <p:sp>
        <p:nvSpPr>
          <p:cNvPr id="162" name="Google Shape;162;p17"/>
          <p:cNvSpPr txBox="1"/>
          <p:nvPr>
            <p:ph idx="1" type="body"/>
          </p:nvPr>
        </p:nvSpPr>
        <p:spPr>
          <a:xfrm>
            <a:off x="1052550" y="9353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United States Geological Survey (USGS) </a:t>
            </a:r>
            <a:endParaRPr sz="2000"/>
          </a:p>
          <a:p>
            <a:pPr indent="-355600" lvl="1" marL="914400" rtl="0" algn="l">
              <a:spcBef>
                <a:spcPts val="0"/>
              </a:spcBef>
              <a:spcAft>
                <a:spcPts val="0"/>
              </a:spcAft>
              <a:buSzPts val="2000"/>
              <a:buChar char="○"/>
            </a:pPr>
            <a:r>
              <a:rPr lang="en" sz="2000">
                <a:solidFill>
                  <a:srgbClr val="FFFFFF"/>
                </a:solidFill>
              </a:rPr>
              <a:t>Aerial data collection surveys to map the magnetic field in an area</a:t>
            </a:r>
            <a:endParaRPr sz="2000">
              <a:solidFill>
                <a:srgbClr val="FFFFFF"/>
              </a:solidFill>
            </a:endParaRPr>
          </a:p>
          <a:p>
            <a:pPr indent="-355600" lvl="1" marL="914400" rtl="0" algn="l">
              <a:spcBef>
                <a:spcPts val="0"/>
              </a:spcBef>
              <a:spcAft>
                <a:spcPts val="0"/>
              </a:spcAft>
              <a:buClr>
                <a:srgbClr val="FFFFFF"/>
              </a:buClr>
              <a:buSzPts val="2000"/>
              <a:buChar char="○"/>
            </a:pPr>
            <a:r>
              <a:rPr lang="en" sz="2000">
                <a:solidFill>
                  <a:srgbClr val="FFFFFF"/>
                </a:solidFill>
              </a:rPr>
              <a:t>Reducing batteries needed to conduct surveys</a:t>
            </a:r>
            <a:endParaRPr sz="2000">
              <a:solidFill>
                <a:srgbClr val="FFFFFF"/>
              </a:solidFill>
            </a:endParaRPr>
          </a:p>
          <a:p>
            <a:pPr indent="-355600" lvl="0" marL="457200" rtl="0" algn="l">
              <a:spcBef>
                <a:spcPts val="0"/>
              </a:spcBef>
              <a:spcAft>
                <a:spcPts val="0"/>
              </a:spcAft>
              <a:buSzPts val="2000"/>
              <a:buChar char="●"/>
            </a:pPr>
            <a:r>
              <a:rPr lang="en" sz="2000"/>
              <a:t>Other Applications</a:t>
            </a:r>
            <a:endParaRPr sz="2000"/>
          </a:p>
          <a:p>
            <a:pPr indent="-355600" lvl="1" marL="914400" rtl="0" algn="l">
              <a:spcBef>
                <a:spcPts val="0"/>
              </a:spcBef>
              <a:spcAft>
                <a:spcPts val="0"/>
              </a:spcAft>
              <a:buSzPts val="2000"/>
              <a:buChar char="○"/>
            </a:pPr>
            <a:r>
              <a:rPr lang="en" sz="2000"/>
              <a:t>UXO detection</a:t>
            </a:r>
            <a:endParaRPr sz="2000"/>
          </a:p>
          <a:p>
            <a:pPr indent="-355600" lvl="1" marL="914400" rtl="0" algn="l">
              <a:spcBef>
                <a:spcPts val="0"/>
              </a:spcBef>
              <a:spcAft>
                <a:spcPts val="0"/>
              </a:spcAft>
              <a:buSzPts val="2000"/>
              <a:buChar char="○"/>
            </a:pPr>
            <a:r>
              <a:rPr lang="en" sz="2000"/>
              <a:t>Remote area networks</a:t>
            </a:r>
            <a:endParaRPr sz="2000"/>
          </a:p>
        </p:txBody>
      </p:sp>
      <p:pic>
        <p:nvPicPr>
          <p:cNvPr id="163" name="Google Shape;163;p17"/>
          <p:cNvPicPr preferRelativeResize="0"/>
          <p:nvPr/>
        </p:nvPicPr>
        <p:blipFill>
          <a:blip r:embed="rId3">
            <a:alphaModFix/>
          </a:blip>
          <a:stretch>
            <a:fillRect/>
          </a:stretch>
        </p:blipFill>
        <p:spPr>
          <a:xfrm>
            <a:off x="5435875" y="2535625"/>
            <a:ext cx="2343575" cy="2343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3000"/>
              <a:t>Questions?</a:t>
            </a:r>
            <a:endParaRPr b="1" i="1" sz="3000"/>
          </a:p>
        </p:txBody>
      </p:sp>
      <p:sp>
        <p:nvSpPr>
          <p:cNvPr id="169" name="Google Shape;169;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