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ourselves (Name, Year, Major)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f38d348b2_0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f38d348b2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f38d348b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f38d348b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D3B45"/>
                </a:solidFill>
                <a:highlight>
                  <a:srgbClr val="FFFFFF"/>
                </a:highlight>
                <a:latin typeface="Lato"/>
                <a:ea typeface="Lato"/>
                <a:cs typeface="Lato"/>
                <a:sym typeface="Lato"/>
              </a:rPr>
              <a:t>Drones have blown up in popularity over the last few years due to a </a:t>
            </a:r>
            <a:r>
              <a:rPr lang="en" sz="1200">
                <a:solidFill>
                  <a:srgbClr val="2D3B45"/>
                </a:solidFill>
                <a:highlight>
                  <a:srgbClr val="FFFFFF"/>
                </a:highlight>
                <a:latin typeface="Lato"/>
                <a:ea typeface="Lato"/>
                <a:cs typeface="Lato"/>
                <a:sym typeface="Lato"/>
              </a:rPr>
              <a:t>dramatic</a:t>
            </a:r>
            <a:r>
              <a:rPr lang="en" sz="1200">
                <a:solidFill>
                  <a:srgbClr val="2D3B45"/>
                </a:solidFill>
                <a:highlight>
                  <a:srgbClr val="FFFFFF"/>
                </a:highlight>
                <a:latin typeface="Lato"/>
                <a:ea typeface="Lato"/>
                <a:cs typeface="Lato"/>
                <a:sym typeface="Lato"/>
              </a:rPr>
              <a:t> drop in price and are being used at </a:t>
            </a:r>
            <a:r>
              <a:rPr lang="en" sz="1200">
                <a:solidFill>
                  <a:srgbClr val="2D3B45"/>
                </a:solidFill>
                <a:highlight>
                  <a:srgbClr val="FFFFFF"/>
                </a:highlight>
                <a:latin typeface="Lato"/>
                <a:ea typeface="Lato"/>
                <a:cs typeface="Lato"/>
                <a:sym typeface="Lato"/>
              </a:rPr>
              <a:t>higher</a:t>
            </a:r>
            <a:r>
              <a:rPr lang="en" sz="1200">
                <a:solidFill>
                  <a:srgbClr val="2D3B45"/>
                </a:solidFill>
                <a:highlight>
                  <a:srgbClr val="FFFFFF"/>
                </a:highlight>
                <a:latin typeface="Lato"/>
                <a:ea typeface="Lato"/>
                <a:cs typeface="Lato"/>
                <a:sym typeface="Lato"/>
              </a:rPr>
              <a:t> rates, for casual </a:t>
            </a:r>
            <a:r>
              <a:rPr lang="en" sz="1200">
                <a:solidFill>
                  <a:srgbClr val="2D3B45"/>
                </a:solidFill>
                <a:highlight>
                  <a:srgbClr val="FFFFFF"/>
                </a:highlight>
                <a:latin typeface="Lato"/>
                <a:ea typeface="Lato"/>
                <a:cs typeface="Lato"/>
                <a:sym typeface="Lato"/>
              </a:rPr>
              <a:t>photography</a:t>
            </a:r>
            <a:r>
              <a:rPr lang="en" sz="1200">
                <a:solidFill>
                  <a:srgbClr val="2D3B45"/>
                </a:solidFill>
                <a:highlight>
                  <a:srgbClr val="FFFFFF"/>
                </a:highlight>
                <a:latin typeface="Lato"/>
                <a:ea typeface="Lato"/>
                <a:cs typeface="Lato"/>
                <a:sym typeface="Lato"/>
              </a:rPr>
              <a:t> as well as professional film and </a:t>
            </a:r>
            <a:r>
              <a:rPr lang="en" sz="1200">
                <a:solidFill>
                  <a:srgbClr val="2D3B45"/>
                </a:solidFill>
                <a:highlight>
                  <a:srgbClr val="FFFFFF"/>
                </a:highlight>
                <a:latin typeface="Lato"/>
                <a:ea typeface="Lato"/>
                <a:cs typeface="Lato"/>
                <a:sym typeface="Lato"/>
              </a:rPr>
              <a:t>documentary</a:t>
            </a:r>
            <a:r>
              <a:rPr lang="en" sz="1200">
                <a:solidFill>
                  <a:srgbClr val="2D3B45"/>
                </a:solidFill>
                <a:highlight>
                  <a:srgbClr val="FFFFFF"/>
                </a:highlight>
                <a:latin typeface="Lato"/>
                <a:ea typeface="Lato"/>
                <a:cs typeface="Lato"/>
                <a:sym typeface="Lato"/>
              </a:rPr>
              <a:t> making however they still are used in data collections at the rates that they could be. </a:t>
            </a:r>
            <a:endParaRPr sz="1200">
              <a:solidFill>
                <a:srgbClr val="2D3B45"/>
              </a:solidFill>
              <a:highlight>
                <a:srgbClr val="FFFFFF"/>
              </a:highlight>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sz="1200">
                <a:solidFill>
                  <a:srgbClr val="2D3B45"/>
                </a:solidFill>
                <a:highlight>
                  <a:srgbClr val="FFFFFF"/>
                </a:highlight>
                <a:latin typeface="Lato"/>
                <a:ea typeface="Lato"/>
                <a:cs typeface="Lato"/>
                <a:sym typeface="Lato"/>
              </a:rPr>
              <a:t>Although drones are useful tools, they are heavy and have limited flight time and range. This is mainly due to their reliance on batteries to power propellers for lift. In addition most drones only have an operating range of a couple hundred feet which can be very </a:t>
            </a:r>
            <a:r>
              <a:rPr lang="en" sz="1200">
                <a:solidFill>
                  <a:srgbClr val="2D3B45"/>
                </a:solidFill>
                <a:highlight>
                  <a:srgbClr val="FFFFFF"/>
                </a:highlight>
                <a:latin typeface="Lato"/>
                <a:ea typeface="Lato"/>
                <a:cs typeface="Lato"/>
                <a:sym typeface="Lato"/>
              </a:rPr>
              <a:t>limiting</a:t>
            </a:r>
            <a:r>
              <a:rPr lang="en" sz="1200">
                <a:solidFill>
                  <a:srgbClr val="2D3B45"/>
                </a:solidFill>
                <a:highlight>
                  <a:srgbClr val="FFFFFF"/>
                </a:highlight>
                <a:latin typeface="Lato"/>
                <a:ea typeface="Lato"/>
                <a:cs typeface="Lato"/>
                <a:sym typeface="Lato"/>
              </a:rPr>
              <a:t>.</a:t>
            </a:r>
            <a:endParaRPr sz="1300">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sz="1300">
                <a:latin typeface="Lato"/>
                <a:ea typeface="Lato"/>
                <a:cs typeface="Lato"/>
                <a:sym typeface="Lato"/>
              </a:rPr>
              <a:t>Most </a:t>
            </a:r>
            <a:r>
              <a:rPr lang="en" sz="1300">
                <a:latin typeface="Lato"/>
                <a:ea typeface="Lato"/>
                <a:cs typeface="Lato"/>
                <a:sym typeface="Lato"/>
              </a:rPr>
              <a:t>Typical drones have a  flight time of 20-30 minutes</a:t>
            </a:r>
            <a:endParaRPr sz="1300">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sz="1300">
                <a:latin typeface="Lato"/>
                <a:ea typeface="Lato"/>
                <a:cs typeface="Lato"/>
                <a:sym typeface="Lato"/>
              </a:rPr>
              <a:t>Even this best in class drone ( the DJI matrice 600) only has a flight time over just over 30 min in a study that took data from over 2 million flights  from a variety of drones</a:t>
            </a:r>
            <a:endParaRPr sz="1300">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sz="1300">
                <a:latin typeface="Lato"/>
                <a:ea typeface="Lato"/>
                <a:cs typeface="Lato"/>
                <a:sym typeface="Lato"/>
              </a:rPr>
              <a:t>Time to recharge battery is approximately 90 minutes</a:t>
            </a:r>
            <a:endParaRPr sz="1300">
              <a:latin typeface="Lato"/>
              <a:ea typeface="Lato"/>
              <a:cs typeface="Lato"/>
              <a:sym typeface="Lato"/>
            </a:endParaRPr>
          </a:p>
          <a:p>
            <a:pPr indent="0" lvl="0" marL="0" rtl="0" algn="l">
              <a:lnSpc>
                <a:spcPct val="115000"/>
              </a:lnSpc>
              <a:spcBef>
                <a:spcPts val="1600"/>
              </a:spcBef>
              <a:spcAft>
                <a:spcPts val="160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f38d348b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f38d348b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Lato"/>
                <a:ea typeface="Lato"/>
                <a:cs typeface="Lato"/>
                <a:sym typeface="Lato"/>
              </a:rPr>
              <a:t>In this project we hope to </a:t>
            </a:r>
            <a:r>
              <a:rPr lang="en" sz="1300">
                <a:solidFill>
                  <a:schemeClr val="dk1"/>
                </a:solidFill>
                <a:latin typeface="Lato"/>
                <a:ea typeface="Lato"/>
                <a:cs typeface="Lato"/>
                <a:sym typeface="Lato"/>
              </a:rPr>
              <a:t>design</a:t>
            </a:r>
            <a:r>
              <a:rPr lang="en" sz="1300">
                <a:solidFill>
                  <a:schemeClr val="dk1"/>
                </a:solidFill>
                <a:latin typeface="Lato"/>
                <a:ea typeface="Lato"/>
                <a:cs typeface="Lato"/>
                <a:sym typeface="Lato"/>
              </a:rPr>
              <a:t> a drone the employs a hydrogen lift bag to keep it buoyant relative to the surrounding air. This will allow the drone to only use energy to compensate for wind </a:t>
            </a:r>
            <a:r>
              <a:rPr lang="en" sz="1300">
                <a:solidFill>
                  <a:schemeClr val="dk1"/>
                </a:solidFill>
                <a:latin typeface="Lato"/>
                <a:ea typeface="Lato"/>
                <a:cs typeface="Lato"/>
                <a:sym typeface="Lato"/>
              </a:rPr>
              <a:t>disturbances</a:t>
            </a:r>
            <a:r>
              <a:rPr lang="en" sz="1300">
                <a:solidFill>
                  <a:schemeClr val="dk1"/>
                </a:solidFill>
                <a:latin typeface="Lato"/>
                <a:ea typeface="Lato"/>
                <a:cs typeface="Lato"/>
                <a:sym typeface="Lato"/>
              </a:rPr>
              <a:t> rather than keep the drone in the air.</a:t>
            </a:r>
            <a:endParaRPr sz="1300">
              <a:solidFill>
                <a:schemeClr val="dk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dk1"/>
                </a:solidFill>
                <a:latin typeface="Lato"/>
                <a:ea typeface="Lato"/>
                <a:cs typeface="Lato"/>
                <a:sym typeface="Lato"/>
              </a:rPr>
              <a:t>(most of the porject will involve around simulating flight and figuring out how much more energy efficent this would really be, and how much longer we could get this drone to fly)</a:t>
            </a:r>
            <a:endParaRPr sz="1300">
              <a:solidFill>
                <a:schemeClr val="dk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dk1"/>
                </a:solidFill>
                <a:latin typeface="Lato"/>
                <a:ea typeface="Lato"/>
                <a:cs typeface="Lato"/>
                <a:sym typeface="Lato"/>
              </a:rPr>
              <a:t>Other current long flight time drones </a:t>
            </a:r>
            <a:r>
              <a:rPr lang="en" sz="1300">
                <a:solidFill>
                  <a:schemeClr val="dk1"/>
                </a:solidFill>
                <a:latin typeface="Lato"/>
                <a:ea typeface="Lato"/>
                <a:cs typeface="Lato"/>
                <a:sym typeface="Lato"/>
              </a:rPr>
              <a:t>require</a:t>
            </a:r>
            <a:r>
              <a:rPr lang="en" sz="1300">
                <a:solidFill>
                  <a:schemeClr val="dk1"/>
                </a:solidFill>
                <a:latin typeface="Lato"/>
                <a:ea typeface="Lato"/>
                <a:cs typeface="Lato"/>
                <a:sym typeface="Lato"/>
              </a:rPr>
              <a:t> cable </a:t>
            </a:r>
            <a:r>
              <a:rPr lang="en" sz="1300">
                <a:solidFill>
                  <a:schemeClr val="dk1"/>
                </a:solidFill>
                <a:latin typeface="Lato"/>
                <a:ea typeface="Lato"/>
                <a:cs typeface="Lato"/>
                <a:sym typeface="Lato"/>
              </a:rPr>
              <a:t>infrastructure</a:t>
            </a:r>
            <a:r>
              <a:rPr lang="en" sz="1300">
                <a:solidFill>
                  <a:schemeClr val="dk1"/>
                </a:solidFill>
                <a:latin typeface="Lato"/>
                <a:ea typeface="Lato"/>
                <a:cs typeface="Lato"/>
                <a:sym typeface="Lato"/>
              </a:rPr>
              <a:t> to keep the drone charge, an issue with out drone will not have, so it can be deployed anywhere</a:t>
            </a:r>
            <a:endParaRPr sz="1300">
              <a:solidFill>
                <a:schemeClr val="dk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dk1"/>
                </a:solidFill>
                <a:latin typeface="Lato"/>
                <a:ea typeface="Lato"/>
                <a:cs typeface="Lato"/>
                <a:sym typeface="Lato"/>
              </a:rPr>
              <a:t>Batteries have large environmental impacts, since our drone will need smaller batteries and use less energy the environmental impact will be much smaller</a:t>
            </a:r>
            <a:endParaRPr sz="1300">
              <a:solidFill>
                <a:schemeClr val="dk1"/>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chemeClr val="dk1"/>
                </a:solidFill>
                <a:latin typeface="Lato"/>
                <a:ea typeface="Lato"/>
                <a:cs typeface="Lato"/>
                <a:sym typeface="Lato"/>
              </a:rPr>
              <a:t>This is similar to the comparison to blimps being used to film sporting events instead of helicopters since they can stay in one spot for a long time at a much lower cost</a:t>
            </a:r>
            <a:endParaRPr sz="1300">
              <a:solidFill>
                <a:schemeClr val="dk1"/>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f38d348b2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f38d348b2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listed several possible applications of a long flight time drone. For example, if we equip the drone with an infrared sensor the drone can be used to attempt to catch possible fire hotspots. Or a traditional camera can be equipped for hobbyist use.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11fb7a5c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11fb7a5c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some of the possible clients we have started to reach out to, we have yet to hear back from them but hope to </a:t>
            </a:r>
            <a:r>
              <a:rPr lang="en"/>
              <a:t>finalize</a:t>
            </a:r>
            <a:r>
              <a:rPr lang="en"/>
              <a:t> a client soon.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6dd5694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6dd5694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enough that another drone can be charged and sent to the same location before it has to return</a:t>
            </a:r>
            <a:endParaRPr/>
          </a:p>
          <a:p>
            <a:pPr indent="0" lvl="0" marL="0" rtl="0" algn="l">
              <a:spcBef>
                <a:spcPts val="0"/>
              </a:spcBef>
              <a:spcAft>
                <a:spcPts val="0"/>
              </a:spcAft>
              <a:buNone/>
            </a:pPr>
            <a:r>
              <a:rPr lang="en"/>
              <a:t>At </a:t>
            </a:r>
            <a:r>
              <a:rPr lang="en"/>
              <a:t>30 grams</a:t>
            </a:r>
            <a:r>
              <a:rPr lang="en"/>
              <a:t> the balloon will have to be around ⅓ meter which is a more </a:t>
            </a:r>
            <a:r>
              <a:rPr lang="en"/>
              <a:t>manageable</a:t>
            </a:r>
            <a:r>
              <a:rPr lang="en"/>
              <a:t> size compared to many balloon drone out there today</a:t>
            </a:r>
            <a:endParaRPr/>
          </a:p>
          <a:p>
            <a:pPr indent="0" lvl="0" marL="0" rtl="0" algn="l">
              <a:spcBef>
                <a:spcPts val="0"/>
              </a:spcBef>
              <a:spcAft>
                <a:spcPts val="0"/>
              </a:spcAft>
              <a:buNone/>
            </a:pPr>
            <a:r>
              <a:rPr lang="en"/>
              <a:t>Can host </a:t>
            </a:r>
            <a:r>
              <a:rPr lang="en"/>
              <a:t>different</a:t>
            </a:r>
            <a:r>
              <a:rPr lang="en"/>
              <a:t> sensors to increase use cases</a:t>
            </a:r>
            <a:endParaRPr/>
          </a:p>
          <a:p>
            <a:pPr indent="0" lvl="0" marL="0" rtl="0" algn="l">
              <a:spcBef>
                <a:spcPts val="0"/>
              </a:spcBef>
              <a:spcAft>
                <a:spcPts val="0"/>
              </a:spcAft>
              <a:buNone/>
            </a:pPr>
            <a:r>
              <a:rPr lang="en"/>
              <a:t>We think </a:t>
            </a:r>
            <a:r>
              <a:rPr lang="en"/>
              <a:t>prioritizing</a:t>
            </a:r>
            <a:r>
              <a:rPr lang="en"/>
              <a:t> the drones ability to send data over a long distances will assist the drones applications in </a:t>
            </a:r>
            <a:r>
              <a:rPr lang="en"/>
              <a:t>dangerous</a:t>
            </a:r>
            <a:r>
              <a:rPr lang="en"/>
              <a:t> areas.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11fb7a5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11fb7a5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11fb7a5c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11fb7a5c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f38d348b2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f38d348b2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ucsc.zoom.us/j/95464033378?pwd=Y3cxdFZWbjR0Tm82azFWQjRrQjJ1QT09" TargetMode="External"/><Relationship Id="rId4" Type="http://schemas.openxmlformats.org/officeDocument/2006/relationships/hyperlink" Target="mailto:dhharoot@ucsc.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Flight Time </a:t>
            </a:r>
            <a:r>
              <a:rPr lang="en"/>
              <a:t>Buoyant</a:t>
            </a:r>
            <a:r>
              <a:rPr lang="en"/>
              <a:t> Drone</a:t>
            </a:r>
            <a:endParaRPr/>
          </a:p>
          <a:p>
            <a:pPr indent="0" lvl="0" marL="0" rtl="0" algn="l">
              <a:spcBef>
                <a:spcPts val="0"/>
              </a:spcBef>
              <a:spcAft>
                <a:spcPts val="0"/>
              </a:spcAft>
              <a:buNone/>
            </a:pPr>
            <a:r>
              <a:rPr lang="en" sz="1900"/>
              <a:t>(LFTBD)</a:t>
            </a:r>
            <a:endParaRPr sz="19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rPr lang="en"/>
              <a:t>Dylan Harootunian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a:p>
        </p:txBody>
      </p:sp>
      <p:sp>
        <p:nvSpPr>
          <p:cNvPr id="204" name="Google Shape;204;p22"/>
          <p:cNvSpPr txBox="1"/>
          <p:nvPr>
            <p:ph idx="1" type="body"/>
          </p:nvPr>
        </p:nvSpPr>
        <p:spPr>
          <a:xfrm>
            <a:off x="1297500" y="15608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meeting at : 7PM Tonight</a:t>
            </a:r>
            <a:endParaRPr/>
          </a:p>
          <a:p>
            <a:pPr indent="0" lvl="0" marL="0" rtl="0" algn="l">
              <a:spcBef>
                <a:spcPts val="1600"/>
              </a:spcBef>
              <a:spcAft>
                <a:spcPts val="0"/>
              </a:spcAft>
              <a:buNone/>
            </a:pPr>
            <a:r>
              <a:rPr lang="en"/>
              <a:t>Zoom Link: </a:t>
            </a:r>
            <a:r>
              <a:rPr lang="en" sz="1200">
                <a:solidFill>
                  <a:schemeClr val="hlink"/>
                </a:solidFill>
                <a:highlight>
                  <a:srgbClr val="36393F"/>
                </a:highlight>
                <a:uFill>
                  <a:noFill/>
                </a:uFill>
                <a:latin typeface="Arial"/>
                <a:ea typeface="Arial"/>
                <a:cs typeface="Arial"/>
                <a:sym typeface="Arial"/>
                <a:hlinkClick r:id="rId3"/>
              </a:rPr>
              <a:t>https://ucsc.zoom.us/j/95464033378?pwd=Y3cxdFZWbjR0Tm82azFWQjRrQjJ1QT09</a:t>
            </a:r>
            <a:endParaRPr/>
          </a:p>
          <a:p>
            <a:pPr indent="0" lvl="0" marL="0" rtl="0" algn="l">
              <a:spcBef>
                <a:spcPts val="1600"/>
              </a:spcBef>
              <a:spcAft>
                <a:spcPts val="0"/>
              </a:spcAft>
              <a:buNone/>
            </a:pPr>
            <a:r>
              <a:rPr lang="en"/>
              <a:t>Email: </a:t>
            </a:r>
            <a:r>
              <a:rPr lang="en" u="sng">
                <a:solidFill>
                  <a:schemeClr val="hlink"/>
                </a:solidFill>
                <a:hlinkClick r:id="rId4"/>
              </a:rPr>
              <a:t>dhharoot@ucsc.edu</a:t>
            </a:r>
            <a:endParaRPr/>
          </a:p>
          <a:p>
            <a:pPr indent="0" lvl="0" marL="0" rtl="0" algn="l">
              <a:spcBef>
                <a:spcPts val="1600"/>
              </a:spcBef>
              <a:spcAft>
                <a:spcPts val="1600"/>
              </a:spcAft>
              <a:buNone/>
            </a:pPr>
            <a:r>
              <a:rPr lang="en"/>
              <a:t>We are looking for </a:t>
            </a:r>
            <a:r>
              <a:rPr b="1" lang="en" sz="1500"/>
              <a:t>one</a:t>
            </a:r>
            <a:r>
              <a:rPr lang="en"/>
              <a:t> </a:t>
            </a:r>
            <a:r>
              <a:rPr lang="en"/>
              <a:t>additional</a:t>
            </a:r>
            <a:r>
              <a:rPr lang="en"/>
              <a:t> member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of Modern Drones</a:t>
            </a:r>
            <a:endParaRPr/>
          </a:p>
        </p:txBody>
      </p:sp>
      <p:sp>
        <p:nvSpPr>
          <p:cNvPr id="141" name="Google Shape;141;p14"/>
          <p:cNvSpPr txBox="1"/>
          <p:nvPr>
            <p:ph idx="1" type="body"/>
          </p:nvPr>
        </p:nvSpPr>
        <p:spPr>
          <a:xfrm>
            <a:off x="1297500" y="1108200"/>
            <a:ext cx="2751900" cy="1309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Low Flight Time</a:t>
            </a:r>
            <a:br>
              <a:rPr lang="en" sz="2100"/>
            </a:br>
            <a:endParaRPr sz="2100"/>
          </a:p>
          <a:p>
            <a:pPr indent="-361950" lvl="0" marL="457200" rtl="0" algn="l">
              <a:spcBef>
                <a:spcPts val="0"/>
              </a:spcBef>
              <a:spcAft>
                <a:spcPts val="0"/>
              </a:spcAft>
              <a:buSzPts val="2100"/>
              <a:buChar char="●"/>
            </a:pPr>
            <a:r>
              <a:rPr lang="en" sz="2100"/>
              <a:t>Limited</a:t>
            </a:r>
            <a:r>
              <a:rPr lang="en" sz="2100"/>
              <a:t> Range</a:t>
            </a:r>
            <a:br>
              <a:rPr lang="en" sz="2100"/>
            </a:br>
            <a:endParaRPr sz="2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2" name="Google Shape;142;p14"/>
          <p:cNvPicPr preferRelativeResize="0"/>
          <p:nvPr/>
        </p:nvPicPr>
        <p:blipFill>
          <a:blip r:embed="rId3">
            <a:alphaModFix/>
          </a:blip>
          <a:stretch>
            <a:fillRect/>
          </a:stretch>
        </p:blipFill>
        <p:spPr>
          <a:xfrm>
            <a:off x="5150850" y="1162575"/>
            <a:ext cx="3272400" cy="1838302"/>
          </a:xfrm>
          <a:prstGeom prst="rect">
            <a:avLst/>
          </a:prstGeom>
          <a:noFill/>
          <a:ln>
            <a:noFill/>
          </a:ln>
        </p:spPr>
      </p:pic>
      <p:sp>
        <p:nvSpPr>
          <p:cNvPr id="143" name="Google Shape;143;p14"/>
          <p:cNvSpPr txBox="1"/>
          <p:nvPr/>
        </p:nvSpPr>
        <p:spPr>
          <a:xfrm>
            <a:off x="5341000" y="3000875"/>
            <a:ext cx="2836200" cy="7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Lato"/>
                <a:ea typeface="Lato"/>
                <a:cs typeface="Lato"/>
                <a:sym typeface="Lato"/>
              </a:rPr>
              <a:t>Avg Minutes Per Battery of the DJI Matrice 600 from airdata.com. Which rates it as number 1 in terms of MPB, of the drones they collected data on</a:t>
            </a:r>
            <a:endParaRPr sz="1500">
              <a:solidFill>
                <a:srgbClr val="5E6466"/>
              </a:solidFill>
              <a:highlight>
                <a:srgbClr val="FFFFFF"/>
              </a:highlight>
            </a:endParaRPr>
          </a:p>
          <a:p>
            <a:pPr indent="0" lvl="0" marL="0" rtl="0" algn="l">
              <a:spcBef>
                <a:spcPts val="0"/>
              </a:spcBef>
              <a:spcAft>
                <a:spcPts val="0"/>
              </a:spcAft>
              <a:buNone/>
            </a:pPr>
            <a:r>
              <a:t/>
            </a:r>
            <a:endParaRPr sz="700">
              <a:solidFill>
                <a:srgbClr val="FFFFFF"/>
              </a:solidFill>
              <a:latin typeface="Lato"/>
              <a:ea typeface="Lato"/>
              <a:cs typeface="Lato"/>
              <a:sym typeface="Lato"/>
            </a:endParaRPr>
          </a:p>
        </p:txBody>
      </p:sp>
      <p:pic>
        <p:nvPicPr>
          <p:cNvPr id="144" name="Google Shape;144;p14"/>
          <p:cNvPicPr preferRelativeResize="0"/>
          <p:nvPr/>
        </p:nvPicPr>
        <p:blipFill>
          <a:blip r:embed="rId4">
            <a:alphaModFix/>
          </a:blip>
          <a:stretch>
            <a:fillRect/>
          </a:stretch>
        </p:blipFill>
        <p:spPr>
          <a:xfrm>
            <a:off x="1297500" y="3000875"/>
            <a:ext cx="2942475" cy="1961650"/>
          </a:xfrm>
          <a:prstGeom prst="rect">
            <a:avLst/>
          </a:prstGeom>
          <a:noFill/>
          <a:ln>
            <a:noFill/>
          </a:ln>
        </p:spPr>
      </p:pic>
      <p:grpSp>
        <p:nvGrpSpPr>
          <p:cNvPr id="145" name="Google Shape;145;p14"/>
          <p:cNvGrpSpPr/>
          <p:nvPr/>
        </p:nvGrpSpPr>
        <p:grpSpPr>
          <a:xfrm>
            <a:off x="4239975" y="4553663"/>
            <a:ext cx="1468800" cy="499534"/>
            <a:chOff x="7869675" y="1029900"/>
            <a:chExt cx="1468800" cy="499534"/>
          </a:xfrm>
        </p:grpSpPr>
        <p:sp>
          <p:nvSpPr>
            <p:cNvPr id="146" name="Google Shape;146;p14"/>
            <p:cNvSpPr txBox="1"/>
            <p:nvPr/>
          </p:nvSpPr>
          <p:spPr>
            <a:xfrm>
              <a:off x="7869675" y="1233034"/>
              <a:ext cx="11124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FFFFFF"/>
                  </a:solidFill>
                </a:rPr>
                <a:t>Source: </a:t>
              </a:r>
              <a:r>
                <a:rPr lang="en" sz="700">
                  <a:solidFill>
                    <a:srgbClr val="FFFFFF"/>
                  </a:solidFill>
                </a:rPr>
                <a:t>store.dji.com</a:t>
              </a:r>
              <a:endParaRPr sz="700">
                <a:solidFill>
                  <a:srgbClr val="FFFFFF"/>
                </a:solidFill>
              </a:endParaRPr>
            </a:p>
          </p:txBody>
        </p:sp>
        <p:sp>
          <p:nvSpPr>
            <p:cNvPr id="147" name="Google Shape;147;p14"/>
            <p:cNvSpPr txBox="1"/>
            <p:nvPr/>
          </p:nvSpPr>
          <p:spPr>
            <a:xfrm>
              <a:off x="7869675" y="1029900"/>
              <a:ext cx="14688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DJI Matrice 600</a:t>
              </a:r>
              <a:endParaRPr>
                <a:solidFill>
                  <a:srgbClr val="FFFFFF"/>
                </a:solidFill>
                <a:latin typeface="Lato"/>
                <a:ea typeface="Lato"/>
                <a:cs typeface="Lato"/>
                <a:sym typeface="La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a:t>
            </a:r>
            <a:endParaRPr/>
          </a:p>
        </p:txBody>
      </p:sp>
      <p:sp>
        <p:nvSpPr>
          <p:cNvPr id="153" name="Google Shape;153;p15"/>
          <p:cNvSpPr txBox="1"/>
          <p:nvPr>
            <p:ph idx="1" type="body"/>
          </p:nvPr>
        </p:nvSpPr>
        <p:spPr>
          <a:xfrm>
            <a:off x="1297500" y="1567550"/>
            <a:ext cx="46080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i="1" lang="en" sz="1200">
                <a:latin typeface="Arial"/>
                <a:ea typeface="Arial"/>
                <a:cs typeface="Arial"/>
                <a:sym typeface="Arial"/>
              </a:rPr>
              <a:t>Lighter than air</a:t>
            </a:r>
            <a:r>
              <a:rPr lang="en" sz="1200">
                <a:latin typeface="Arial"/>
                <a:ea typeface="Arial"/>
                <a:cs typeface="Arial"/>
                <a:sym typeface="Arial"/>
              </a:rPr>
              <a:t> systems are appealing since the energy required to keep them airborne is small.</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i="1" lang="en" sz="1200">
                <a:latin typeface="Arial"/>
                <a:ea typeface="Arial"/>
                <a:cs typeface="Arial"/>
                <a:sym typeface="Arial"/>
              </a:rPr>
              <a:t>Lighter than air</a:t>
            </a:r>
            <a:r>
              <a:rPr lang="en" sz="1200">
                <a:latin typeface="Arial"/>
                <a:ea typeface="Arial"/>
                <a:cs typeface="Arial"/>
                <a:sym typeface="Arial"/>
              </a:rPr>
              <a:t> drones spend the most energy moving and compensating for wind disturbances, rather than trying to keep themselves on air.</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Does not need </a:t>
            </a:r>
            <a:r>
              <a:rPr lang="en" sz="1200">
                <a:latin typeface="Arial"/>
                <a:ea typeface="Arial"/>
                <a:cs typeface="Arial"/>
                <a:sym typeface="Arial"/>
              </a:rPr>
              <a:t>existing</a:t>
            </a:r>
            <a:r>
              <a:rPr lang="en" sz="1200">
                <a:latin typeface="Arial"/>
                <a:ea typeface="Arial"/>
                <a:cs typeface="Arial"/>
                <a:sym typeface="Arial"/>
              </a:rPr>
              <a:t> </a:t>
            </a:r>
            <a:r>
              <a:rPr lang="en" sz="1200">
                <a:latin typeface="Arial"/>
                <a:ea typeface="Arial"/>
                <a:cs typeface="Arial"/>
                <a:sym typeface="Arial"/>
              </a:rPr>
              <a:t>infrastructure. </a:t>
            </a:r>
            <a:endParaRPr sz="1200">
              <a:latin typeface="Arial"/>
              <a:ea typeface="Arial"/>
              <a:cs typeface="Arial"/>
              <a:sym typeface="Arial"/>
            </a:endParaRPr>
          </a:p>
          <a:p>
            <a:pPr indent="0" lvl="0" marL="457200" rtl="0" algn="l">
              <a:spcBef>
                <a:spcPts val="0"/>
              </a:spcBef>
              <a:spcAft>
                <a:spcPts val="0"/>
              </a:spcAft>
              <a:buNone/>
            </a:pPr>
            <a: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Smaller batteries = smaller environmental impact</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p:txBody>
      </p:sp>
      <p:pic>
        <p:nvPicPr>
          <p:cNvPr id="154" name="Google Shape;154;p15"/>
          <p:cNvPicPr preferRelativeResize="0"/>
          <p:nvPr/>
        </p:nvPicPr>
        <p:blipFill rotWithShape="1">
          <a:blip r:embed="rId3">
            <a:alphaModFix/>
          </a:blip>
          <a:srcRect b="18890" l="0" r="15980" t="0"/>
          <a:stretch/>
        </p:blipFill>
        <p:spPr>
          <a:xfrm>
            <a:off x="6400800" y="1567550"/>
            <a:ext cx="2278500" cy="2199600"/>
          </a:xfrm>
          <a:prstGeom prst="rect">
            <a:avLst/>
          </a:prstGeom>
          <a:noFill/>
          <a:ln>
            <a:noFill/>
          </a:ln>
        </p:spPr>
      </p:pic>
      <p:sp>
        <p:nvSpPr>
          <p:cNvPr id="155" name="Google Shape;155;p15"/>
          <p:cNvSpPr txBox="1"/>
          <p:nvPr/>
        </p:nvSpPr>
        <p:spPr>
          <a:xfrm>
            <a:off x="6631500" y="3767150"/>
            <a:ext cx="1817100" cy="21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F3F3F3"/>
                </a:solidFill>
                <a:latin typeface="Lato"/>
                <a:ea typeface="Lato"/>
                <a:cs typeface="Lato"/>
                <a:sym typeface="Lato"/>
              </a:rPr>
              <a:t>Source: uav.org</a:t>
            </a:r>
            <a:endParaRPr sz="700">
              <a:solidFill>
                <a:srgbClr val="F3F3F3"/>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Applications</a:t>
            </a:r>
            <a:endParaRPr/>
          </a:p>
        </p:txBody>
      </p:sp>
      <p:sp>
        <p:nvSpPr>
          <p:cNvPr id="161" name="Google Shape;161;p16"/>
          <p:cNvSpPr txBox="1"/>
          <p:nvPr>
            <p:ph idx="1" type="body"/>
          </p:nvPr>
        </p:nvSpPr>
        <p:spPr>
          <a:xfrm>
            <a:off x="5488500" y="1307850"/>
            <a:ext cx="36060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200">
                <a:latin typeface="Arial"/>
                <a:ea typeface="Arial"/>
                <a:cs typeface="Arial"/>
                <a:sym typeface="Arial"/>
              </a:rPr>
              <a:t>Search and Rescue</a:t>
            </a:r>
            <a:endParaRPr sz="1200">
              <a:latin typeface="Arial"/>
              <a:ea typeface="Arial"/>
              <a:cs typeface="Arial"/>
              <a:sym typeface="Arial"/>
            </a:endParaRPr>
          </a:p>
          <a:p>
            <a:pPr indent="0" lvl="0" marL="457200" rtl="0" algn="l">
              <a:spcBef>
                <a:spcPts val="0"/>
              </a:spcBef>
              <a:spcAft>
                <a:spcPts val="0"/>
              </a:spcAft>
              <a:buNone/>
            </a:pPr>
            <a: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Surveying </a:t>
            </a:r>
            <a:r>
              <a:rPr lang="en" sz="1200">
                <a:latin typeface="Arial"/>
                <a:ea typeface="Arial"/>
                <a:cs typeface="Arial"/>
                <a:sym typeface="Arial"/>
              </a:rPr>
              <a:t>Dangerous Areas</a:t>
            </a:r>
            <a:endParaRPr sz="1200">
              <a:latin typeface="Arial"/>
              <a:ea typeface="Arial"/>
              <a:cs typeface="Arial"/>
              <a:sym typeface="Arial"/>
            </a:endParaRPr>
          </a:p>
          <a:p>
            <a:pPr indent="0" lvl="0" marL="457200" rtl="0" algn="l">
              <a:spcBef>
                <a:spcPts val="0"/>
              </a:spcBef>
              <a:spcAft>
                <a:spcPts val="0"/>
              </a:spcAft>
              <a:buNone/>
            </a:pPr>
            <a: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Air Quality Monitoring</a:t>
            </a:r>
            <a:br>
              <a:rPr lang="en" sz="1200">
                <a:latin typeface="Arial"/>
                <a:ea typeface="Arial"/>
                <a:cs typeface="Arial"/>
                <a:sym typeface="Arial"/>
              </a:rPr>
            </a:b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Collecting Data Over Long Periods of Time</a:t>
            </a:r>
            <a:endParaRPr sz="1200">
              <a:latin typeface="Arial"/>
              <a:ea typeface="Arial"/>
              <a:cs typeface="Arial"/>
              <a:sym typeface="Arial"/>
            </a:endParaRPr>
          </a:p>
          <a:p>
            <a:pPr indent="0" lvl="0" marL="457200" rtl="0" algn="l">
              <a:spcBef>
                <a:spcPts val="0"/>
              </a:spcBef>
              <a:spcAft>
                <a:spcPts val="0"/>
              </a:spcAft>
              <a:buNone/>
            </a:pPr>
            <a: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Aerial T</a:t>
            </a:r>
            <a:r>
              <a:rPr lang="en" sz="1200">
                <a:latin typeface="Arial"/>
                <a:ea typeface="Arial"/>
                <a:cs typeface="Arial"/>
                <a:sym typeface="Arial"/>
              </a:rPr>
              <a:t>opology</a:t>
            </a:r>
            <a:endParaRPr sz="1200">
              <a:latin typeface="Arial"/>
              <a:ea typeface="Arial"/>
              <a:cs typeface="Arial"/>
              <a:sym typeface="Arial"/>
            </a:endParaRPr>
          </a:p>
          <a:p>
            <a:pPr indent="0" lvl="0" marL="457200" rtl="0" algn="l">
              <a:spcBef>
                <a:spcPts val="0"/>
              </a:spcBef>
              <a:spcAft>
                <a:spcPts val="0"/>
              </a:spcAft>
              <a:buNone/>
            </a:pPr>
            <a: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Hobbyist</a:t>
            </a:r>
            <a:r>
              <a:rPr lang="en" sz="1200">
                <a:latin typeface="Arial"/>
                <a:ea typeface="Arial"/>
                <a:cs typeface="Arial"/>
                <a:sym typeface="Arial"/>
              </a:rPr>
              <a:t> </a:t>
            </a:r>
            <a:r>
              <a:rPr lang="en" sz="1200">
                <a:latin typeface="Arial"/>
                <a:ea typeface="Arial"/>
                <a:cs typeface="Arial"/>
                <a:sym typeface="Arial"/>
              </a:rPr>
              <a:t>Photography</a:t>
            </a:r>
            <a:endParaRPr sz="1200">
              <a:latin typeface="Arial"/>
              <a:ea typeface="Arial"/>
              <a:cs typeface="Arial"/>
              <a:sym typeface="Arial"/>
            </a:endParaRPr>
          </a:p>
        </p:txBody>
      </p:sp>
      <p:pic>
        <p:nvPicPr>
          <p:cNvPr id="162" name="Google Shape;162;p16"/>
          <p:cNvPicPr preferRelativeResize="0"/>
          <p:nvPr/>
        </p:nvPicPr>
        <p:blipFill>
          <a:blip r:embed="rId3">
            <a:alphaModFix/>
          </a:blip>
          <a:stretch>
            <a:fillRect/>
          </a:stretch>
        </p:blipFill>
        <p:spPr>
          <a:xfrm>
            <a:off x="1118575" y="1131475"/>
            <a:ext cx="3935701" cy="3120319"/>
          </a:xfrm>
          <a:prstGeom prst="rect">
            <a:avLst/>
          </a:prstGeom>
          <a:noFill/>
          <a:ln>
            <a:noFill/>
          </a:ln>
        </p:spPr>
      </p:pic>
      <p:sp>
        <p:nvSpPr>
          <p:cNvPr id="163" name="Google Shape;163;p16"/>
          <p:cNvSpPr txBox="1"/>
          <p:nvPr/>
        </p:nvSpPr>
        <p:spPr>
          <a:xfrm>
            <a:off x="1118575" y="4251800"/>
            <a:ext cx="1817100" cy="21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F3F3F3"/>
                </a:solidFill>
                <a:latin typeface="Lato"/>
                <a:ea typeface="Lato"/>
                <a:cs typeface="Lato"/>
                <a:sym typeface="Lato"/>
              </a:rPr>
              <a:t>Source: droneanalyst.com</a:t>
            </a:r>
            <a:endParaRPr sz="700">
              <a:solidFill>
                <a:srgbClr val="F3F3F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a:t>
            </a:r>
            <a:r>
              <a:rPr lang="en"/>
              <a:t> Clients</a:t>
            </a:r>
            <a:endParaRPr/>
          </a:p>
        </p:txBody>
      </p:sp>
      <p:sp>
        <p:nvSpPr>
          <p:cNvPr id="169" name="Google Shape;16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Aerospace </a:t>
            </a:r>
            <a:r>
              <a:rPr lang="en"/>
              <a:t>Companies</a:t>
            </a:r>
            <a:r>
              <a:rPr lang="en"/>
              <a:t>:</a:t>
            </a:r>
            <a:endParaRPr/>
          </a:p>
          <a:p>
            <a:pPr indent="-311150" lvl="1" marL="914400" rtl="0" algn="l">
              <a:spcBef>
                <a:spcPts val="0"/>
              </a:spcBef>
              <a:spcAft>
                <a:spcPts val="0"/>
              </a:spcAft>
              <a:buSzPts val="1300"/>
              <a:buChar char="○"/>
            </a:pPr>
            <a:r>
              <a:rPr lang="en" sz="1300"/>
              <a:t>SpaceX, Boeing, NASA, JPL, DJI</a:t>
            </a:r>
            <a:endParaRPr sz="1300"/>
          </a:p>
          <a:p>
            <a:pPr indent="-311150" lvl="0" marL="457200" rtl="0" algn="l">
              <a:spcBef>
                <a:spcPts val="0"/>
              </a:spcBef>
              <a:spcAft>
                <a:spcPts val="0"/>
              </a:spcAft>
              <a:buSzPts val="1300"/>
              <a:buChar char="●"/>
            </a:pPr>
            <a:r>
              <a:rPr lang="en"/>
              <a:t>San </a:t>
            </a:r>
            <a:r>
              <a:rPr lang="en"/>
              <a:t>Francisco</a:t>
            </a:r>
            <a:endParaRPr/>
          </a:p>
          <a:p>
            <a:pPr indent="-298450" lvl="1" marL="914400" rtl="0" algn="l">
              <a:spcBef>
                <a:spcPts val="0"/>
              </a:spcBef>
              <a:spcAft>
                <a:spcPts val="0"/>
              </a:spcAft>
              <a:buSzPts val="1100"/>
              <a:buChar char="○"/>
            </a:pPr>
            <a:r>
              <a:rPr lang="en" sz="1300"/>
              <a:t>Firefighters</a:t>
            </a:r>
            <a:endParaRPr sz="1300"/>
          </a:p>
          <a:p>
            <a:pPr indent="-311150" lvl="1" marL="914400" rtl="0" algn="l">
              <a:spcBef>
                <a:spcPts val="0"/>
              </a:spcBef>
              <a:spcAft>
                <a:spcPts val="0"/>
              </a:spcAft>
              <a:buSzPts val="1300"/>
              <a:buChar char="○"/>
            </a:pPr>
            <a:r>
              <a:rPr lang="en" sz="1300"/>
              <a:t>Civil Engineering</a:t>
            </a:r>
            <a:endParaRPr sz="1300"/>
          </a:p>
          <a:p>
            <a:pPr indent="-311150" lvl="0" marL="457200" rtl="0" algn="l">
              <a:spcBef>
                <a:spcPts val="0"/>
              </a:spcBef>
              <a:spcAft>
                <a:spcPts val="0"/>
              </a:spcAft>
              <a:buSzPts val="1300"/>
              <a:buChar char="●"/>
            </a:pPr>
            <a:r>
              <a:rPr lang="en"/>
              <a:t>Surveyors</a:t>
            </a:r>
            <a:endParaRPr/>
          </a:p>
          <a:p>
            <a:pPr indent="-311150" lvl="0" marL="457200" rtl="0" algn="l">
              <a:spcBef>
                <a:spcPts val="0"/>
              </a:spcBef>
              <a:spcAft>
                <a:spcPts val="0"/>
              </a:spcAft>
              <a:buSzPts val="1300"/>
              <a:buChar char="●"/>
            </a:pPr>
            <a:r>
              <a:rPr lang="en"/>
              <a:t>Researchers</a:t>
            </a:r>
            <a:endParaRPr/>
          </a:p>
          <a:p>
            <a:pPr indent="-298450" lvl="1" marL="914400" rtl="0" algn="l">
              <a:spcBef>
                <a:spcPts val="0"/>
              </a:spcBef>
              <a:spcAft>
                <a:spcPts val="0"/>
              </a:spcAft>
              <a:buSzPts val="1100"/>
              <a:buChar char="○"/>
            </a:pPr>
            <a:r>
              <a:rPr lang="en"/>
              <a:t>Professor Elkaim</a:t>
            </a:r>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Goals</a:t>
            </a:r>
            <a:endParaRPr/>
          </a:p>
        </p:txBody>
      </p:sp>
      <p:sp>
        <p:nvSpPr>
          <p:cNvPr id="175" name="Google Shape;17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lnSpc>
                <a:spcPct val="200000"/>
              </a:lnSpc>
              <a:spcBef>
                <a:spcPts val="0"/>
              </a:spcBef>
              <a:spcAft>
                <a:spcPts val="0"/>
              </a:spcAft>
              <a:buSzPts val="1900"/>
              <a:buChar char="●"/>
            </a:pPr>
            <a:r>
              <a:rPr lang="en" sz="1900"/>
              <a:t>Multi-hour flight time (primary)</a:t>
            </a:r>
            <a:endParaRPr sz="1900"/>
          </a:p>
          <a:p>
            <a:pPr indent="-349250" lvl="0" marL="457200" rtl="0" algn="l">
              <a:lnSpc>
                <a:spcPct val="200000"/>
              </a:lnSpc>
              <a:spcBef>
                <a:spcPts val="0"/>
              </a:spcBef>
              <a:spcAft>
                <a:spcPts val="0"/>
              </a:spcAft>
              <a:buSzPts val="1900"/>
              <a:buChar char="●"/>
            </a:pPr>
            <a:r>
              <a:rPr lang="en" sz="1900"/>
              <a:t>Drone weight less than 30g</a:t>
            </a:r>
            <a:endParaRPr sz="1900"/>
          </a:p>
          <a:p>
            <a:pPr indent="-349250" lvl="0" marL="457200" rtl="0" algn="l">
              <a:lnSpc>
                <a:spcPct val="200000"/>
              </a:lnSpc>
              <a:spcBef>
                <a:spcPts val="0"/>
              </a:spcBef>
              <a:spcAft>
                <a:spcPts val="0"/>
              </a:spcAft>
              <a:buSzPts val="1900"/>
              <a:buChar char="●"/>
            </a:pPr>
            <a:r>
              <a:rPr lang="en" sz="1900"/>
              <a:t>Modularity</a:t>
            </a:r>
            <a:endParaRPr sz="1900"/>
          </a:p>
          <a:p>
            <a:pPr indent="-349250" lvl="0" marL="457200" rtl="0" algn="l">
              <a:lnSpc>
                <a:spcPct val="200000"/>
              </a:lnSpc>
              <a:spcBef>
                <a:spcPts val="0"/>
              </a:spcBef>
              <a:spcAft>
                <a:spcPts val="0"/>
              </a:spcAft>
              <a:buSzPts val="1900"/>
              <a:buChar char="●"/>
            </a:pPr>
            <a:r>
              <a:rPr lang="en" sz="1900"/>
              <a:t>Durability</a:t>
            </a:r>
            <a:endParaRPr sz="1900"/>
          </a:p>
          <a:p>
            <a:pPr indent="-349250" lvl="0" marL="457200" rtl="0" algn="l">
              <a:lnSpc>
                <a:spcPct val="200000"/>
              </a:lnSpc>
              <a:spcBef>
                <a:spcPts val="0"/>
              </a:spcBef>
              <a:spcAft>
                <a:spcPts val="0"/>
              </a:spcAft>
              <a:buSzPts val="1900"/>
              <a:buChar char="●"/>
            </a:pPr>
            <a:r>
              <a:rPr lang="en" sz="1900"/>
              <a:t>Long Distance Communication (1 Mile)</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Skills</a:t>
            </a:r>
            <a:endParaRPr/>
          </a:p>
        </p:txBody>
      </p:sp>
      <p:sp>
        <p:nvSpPr>
          <p:cNvPr id="181" name="Google Shape;18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 Harootunian: CAD, UAV </a:t>
            </a:r>
            <a:r>
              <a:rPr lang="en"/>
              <a:t>simulation</a:t>
            </a:r>
            <a:r>
              <a:rPr lang="en"/>
              <a:t>, E</a:t>
            </a:r>
            <a:r>
              <a:rPr lang="en"/>
              <a:t>mbedded</a:t>
            </a:r>
            <a:r>
              <a:rPr lang="en"/>
              <a:t> systems</a:t>
            </a:r>
            <a:endParaRPr/>
          </a:p>
          <a:p>
            <a:pPr indent="0" lvl="0" marL="0" rtl="0" algn="l">
              <a:spcBef>
                <a:spcPts val="1600"/>
              </a:spcBef>
              <a:spcAft>
                <a:spcPts val="0"/>
              </a:spcAft>
              <a:buNone/>
            </a:pPr>
            <a:r>
              <a:rPr lang="en"/>
              <a:t>Isaac Szu: PCB design, UAV simulation, Embedded Programming</a:t>
            </a:r>
            <a:endParaRPr/>
          </a:p>
          <a:p>
            <a:pPr indent="0" lvl="0" marL="0" rtl="0" algn="l">
              <a:spcBef>
                <a:spcPts val="1600"/>
              </a:spcBef>
              <a:spcAft>
                <a:spcPts val="0"/>
              </a:spcAft>
              <a:buNone/>
            </a:pPr>
            <a:r>
              <a:rPr lang="en"/>
              <a:t>Leon Shuster: Sensor Integration, Feedback Control, UAV simulation, Embedded Programming, Robotics Manipulation</a:t>
            </a:r>
            <a:endParaRPr/>
          </a:p>
          <a:p>
            <a:pPr indent="0" lvl="0" marL="0" rtl="0" algn="l">
              <a:spcBef>
                <a:spcPts val="1600"/>
              </a:spcBef>
              <a:spcAft>
                <a:spcPts val="0"/>
              </a:spcAft>
              <a:buNone/>
            </a:pPr>
            <a:r>
              <a:rPr lang="en"/>
              <a:t>Jeremy Germenis: Embedded Systems, Communication Systems &amp; Signals, Power Consumption</a:t>
            </a:r>
            <a:endParaRPr/>
          </a:p>
          <a:p>
            <a:pPr indent="0" lvl="0" marL="0" rtl="0" algn="l">
              <a:spcBef>
                <a:spcPts val="1600"/>
              </a:spcBef>
              <a:spcAft>
                <a:spcPts val="0"/>
              </a:spcAft>
              <a:buNone/>
            </a:pPr>
            <a:r>
              <a:rPr lang="en"/>
              <a:t>Ryan Wong: PCB Design/ Simulation (</a:t>
            </a:r>
            <a:r>
              <a:rPr lang="en"/>
              <a:t>Eagle</a:t>
            </a:r>
            <a:r>
              <a:rPr lang="en"/>
              <a:t> CAD), Hardware debugging, Computer Logic Design</a:t>
            </a:r>
            <a:endParaRPr/>
          </a:p>
          <a:p>
            <a:pPr indent="0" lvl="0" marL="0" rtl="0" algn="l">
              <a:spcBef>
                <a:spcPts val="1600"/>
              </a:spcBef>
              <a:spcAft>
                <a:spcPts val="1600"/>
              </a:spcAft>
              <a:buNone/>
            </a:pPr>
            <a:r>
              <a:rPr b="1" lang="en" sz="1500"/>
              <a:t>One </a:t>
            </a:r>
            <a:r>
              <a:rPr b="1" lang="en" sz="1500"/>
              <a:t>additional</a:t>
            </a:r>
            <a:r>
              <a:rPr b="1" lang="en" sz="1500"/>
              <a:t> member</a:t>
            </a:r>
            <a:r>
              <a:rPr lang="en"/>
              <a:t>: </a:t>
            </a:r>
            <a:r>
              <a:rPr lang="en"/>
              <a:t>Control Systems experience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a:t>
            </a:r>
            <a:endParaRPr/>
          </a:p>
        </p:txBody>
      </p:sp>
      <p:sp>
        <p:nvSpPr>
          <p:cNvPr id="187" name="Google Shape;187;p20"/>
          <p:cNvSpPr txBox="1"/>
          <p:nvPr>
            <p:ph idx="1" type="body"/>
          </p:nvPr>
        </p:nvSpPr>
        <p:spPr>
          <a:xfrm>
            <a:off x="1297500" y="1567550"/>
            <a:ext cx="2064300" cy="13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Mechanical Design:</a:t>
            </a:r>
            <a:endParaRPr/>
          </a:p>
          <a:p>
            <a:pPr indent="0" lvl="0" marL="0" rtl="0" algn="l">
              <a:spcBef>
                <a:spcPts val="1600"/>
              </a:spcBef>
              <a:spcAft>
                <a:spcPts val="0"/>
              </a:spcAft>
              <a:buNone/>
            </a:pPr>
            <a:r>
              <a:rPr b="1" lang="en" sz="1500"/>
              <a:t>Dylan</a:t>
            </a:r>
            <a:r>
              <a:rPr b="1" lang="en"/>
              <a:t>	</a:t>
            </a:r>
            <a:endParaRPr b="1"/>
          </a:p>
          <a:p>
            <a:pPr indent="0" lvl="0" marL="0" rtl="0" algn="l">
              <a:spcBef>
                <a:spcPts val="1600"/>
              </a:spcBef>
              <a:spcAft>
                <a:spcPts val="0"/>
              </a:spcAft>
              <a:buNone/>
            </a:pPr>
            <a:r>
              <a:rPr lang="en" sz="1100"/>
              <a:t>Leon</a:t>
            </a:r>
            <a:endParaRPr sz="1100"/>
          </a:p>
          <a:p>
            <a:pPr indent="0" lvl="0" marL="0" rtl="0" algn="l">
              <a:spcBef>
                <a:spcPts val="1600"/>
              </a:spcBef>
              <a:spcAft>
                <a:spcPts val="1600"/>
              </a:spcAft>
              <a:buNone/>
            </a:pPr>
            <a:r>
              <a:t/>
            </a:r>
            <a:endParaRPr/>
          </a:p>
        </p:txBody>
      </p:sp>
      <p:sp>
        <p:nvSpPr>
          <p:cNvPr id="188" name="Google Shape;188;p20"/>
          <p:cNvSpPr txBox="1"/>
          <p:nvPr>
            <p:ph idx="1" type="body"/>
          </p:nvPr>
        </p:nvSpPr>
        <p:spPr>
          <a:xfrm>
            <a:off x="3910725" y="1567550"/>
            <a:ext cx="2064300" cy="13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 Management</a:t>
            </a:r>
            <a:r>
              <a:rPr lang="en"/>
              <a:t>:</a:t>
            </a:r>
            <a:endParaRPr/>
          </a:p>
          <a:p>
            <a:pPr indent="0" lvl="0" marL="0" rtl="0" algn="l">
              <a:spcBef>
                <a:spcPts val="1600"/>
              </a:spcBef>
              <a:spcAft>
                <a:spcPts val="0"/>
              </a:spcAft>
              <a:buNone/>
            </a:pPr>
            <a:r>
              <a:rPr b="1" lang="en" sz="1500"/>
              <a:t>Jeremy </a:t>
            </a:r>
            <a:r>
              <a:rPr b="1" lang="en" sz="1600"/>
              <a:t> </a:t>
            </a:r>
            <a:r>
              <a:rPr lang="en"/>
              <a:t>                  </a:t>
            </a:r>
            <a:r>
              <a:rPr lang="en" sz="1100"/>
              <a:t>  Isaac</a:t>
            </a:r>
            <a:endParaRPr sz="1100"/>
          </a:p>
          <a:p>
            <a:pPr indent="0" lvl="0" marL="0" rtl="0" algn="l">
              <a:spcBef>
                <a:spcPts val="1600"/>
              </a:spcBef>
              <a:spcAft>
                <a:spcPts val="1600"/>
              </a:spcAft>
              <a:buNone/>
            </a:pPr>
            <a:r>
              <a:rPr lang="en" sz="1100"/>
              <a:t>Ryan</a:t>
            </a:r>
            <a:endParaRPr sz="1100"/>
          </a:p>
        </p:txBody>
      </p:sp>
      <p:sp>
        <p:nvSpPr>
          <p:cNvPr id="189" name="Google Shape;189;p20"/>
          <p:cNvSpPr txBox="1"/>
          <p:nvPr>
            <p:ph idx="1" type="body"/>
          </p:nvPr>
        </p:nvSpPr>
        <p:spPr>
          <a:xfrm>
            <a:off x="6342400" y="1567550"/>
            <a:ext cx="2064300" cy="13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Flight Simulation(Vrep)</a:t>
            </a:r>
            <a:r>
              <a:rPr lang="en"/>
              <a:t>:</a:t>
            </a:r>
            <a:endParaRPr/>
          </a:p>
          <a:p>
            <a:pPr indent="0" lvl="0" marL="0" rtl="0" algn="l">
              <a:spcBef>
                <a:spcPts val="1600"/>
              </a:spcBef>
              <a:spcAft>
                <a:spcPts val="0"/>
              </a:spcAft>
              <a:buNone/>
            </a:pPr>
            <a:r>
              <a:rPr lang="en"/>
              <a:t>   </a:t>
            </a:r>
            <a:r>
              <a:rPr b="1" lang="en" sz="1500"/>
              <a:t>Isaac</a:t>
            </a:r>
            <a:r>
              <a:rPr lang="en"/>
              <a:t>                    </a:t>
            </a:r>
            <a:r>
              <a:rPr lang="en" sz="1100"/>
              <a:t>Leon</a:t>
            </a:r>
            <a:endParaRPr sz="1100"/>
          </a:p>
          <a:p>
            <a:pPr indent="0" lvl="0" marL="0" rtl="0" algn="l">
              <a:spcBef>
                <a:spcPts val="1600"/>
              </a:spcBef>
              <a:spcAft>
                <a:spcPts val="0"/>
              </a:spcAft>
              <a:buNone/>
            </a:pPr>
            <a:r>
              <a:rPr lang="en" sz="1100"/>
              <a:t> Jeremy	          Dylan</a:t>
            </a:r>
            <a:endParaRPr sz="1100"/>
          </a:p>
          <a:p>
            <a:pPr indent="0" lvl="0" marL="0" rtl="0" algn="l">
              <a:spcBef>
                <a:spcPts val="1600"/>
              </a:spcBef>
              <a:spcAft>
                <a:spcPts val="1600"/>
              </a:spcAft>
              <a:buNone/>
            </a:pPr>
            <a:r>
              <a:t/>
            </a:r>
            <a:endParaRPr/>
          </a:p>
        </p:txBody>
      </p:sp>
      <p:sp>
        <p:nvSpPr>
          <p:cNvPr id="190" name="Google Shape;190;p20"/>
          <p:cNvSpPr txBox="1"/>
          <p:nvPr>
            <p:ph idx="1" type="body"/>
          </p:nvPr>
        </p:nvSpPr>
        <p:spPr>
          <a:xfrm>
            <a:off x="1297500" y="3338100"/>
            <a:ext cx="2064300" cy="13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Systems Programming</a:t>
            </a:r>
            <a:r>
              <a:rPr lang="en"/>
              <a:t>:</a:t>
            </a:r>
            <a:endParaRPr/>
          </a:p>
          <a:p>
            <a:pPr indent="0" lvl="0" marL="0" rtl="0" algn="l">
              <a:spcBef>
                <a:spcPts val="1600"/>
              </a:spcBef>
              <a:spcAft>
                <a:spcPts val="0"/>
              </a:spcAft>
              <a:buNone/>
            </a:pPr>
            <a:r>
              <a:rPr b="1" lang="en" sz="1500"/>
              <a:t>Leon</a:t>
            </a:r>
            <a:r>
              <a:rPr b="1" lang="en"/>
              <a:t>	</a:t>
            </a:r>
            <a:r>
              <a:rPr lang="en"/>
              <a:t>		</a:t>
            </a:r>
            <a:r>
              <a:rPr lang="en" sz="1100"/>
              <a:t>Ryan</a:t>
            </a:r>
            <a:endParaRPr sz="1100"/>
          </a:p>
          <a:p>
            <a:pPr indent="0" lvl="0" marL="0" rtl="0" algn="l">
              <a:spcBef>
                <a:spcPts val="1600"/>
              </a:spcBef>
              <a:spcAft>
                <a:spcPts val="1600"/>
              </a:spcAft>
              <a:buNone/>
            </a:pPr>
            <a:r>
              <a:rPr lang="en" sz="1100"/>
              <a:t>Dylan</a:t>
            </a:r>
            <a:endParaRPr sz="1100"/>
          </a:p>
        </p:txBody>
      </p:sp>
      <p:sp>
        <p:nvSpPr>
          <p:cNvPr id="191" name="Google Shape;191;p20"/>
          <p:cNvSpPr txBox="1"/>
          <p:nvPr>
            <p:ph idx="1" type="body"/>
          </p:nvPr>
        </p:nvSpPr>
        <p:spPr>
          <a:xfrm>
            <a:off x="3910725" y="3338100"/>
            <a:ext cx="2064300" cy="13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Systems:</a:t>
            </a:r>
            <a:endParaRPr/>
          </a:p>
          <a:p>
            <a:pPr indent="0" lvl="0" marL="0" rtl="0" algn="l">
              <a:spcBef>
                <a:spcPts val="1600"/>
              </a:spcBef>
              <a:spcAft>
                <a:spcPts val="0"/>
              </a:spcAft>
              <a:buNone/>
            </a:pPr>
            <a:r>
              <a:rPr lang="en" sz="1100"/>
              <a:t>Leon</a:t>
            </a:r>
            <a:endParaRPr sz="11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sp>
        <p:nvSpPr>
          <p:cNvPr id="192" name="Google Shape;192;p20"/>
          <p:cNvSpPr txBox="1"/>
          <p:nvPr>
            <p:ph idx="1" type="body"/>
          </p:nvPr>
        </p:nvSpPr>
        <p:spPr>
          <a:xfrm>
            <a:off x="6342400" y="3338100"/>
            <a:ext cx="2064300" cy="13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PCB design</a:t>
            </a:r>
            <a:r>
              <a:rPr lang="en"/>
              <a:t>:</a:t>
            </a:r>
            <a:endParaRPr/>
          </a:p>
          <a:p>
            <a:pPr indent="0" lvl="0" marL="0" rtl="0" algn="l">
              <a:spcBef>
                <a:spcPts val="1600"/>
              </a:spcBef>
              <a:spcAft>
                <a:spcPts val="0"/>
              </a:spcAft>
              <a:buNone/>
            </a:pPr>
            <a:r>
              <a:rPr b="1" lang="en" sz="1500"/>
              <a:t>Ryan</a:t>
            </a:r>
            <a:endParaRPr b="1" sz="1500"/>
          </a:p>
          <a:p>
            <a:pPr indent="0" lvl="0" marL="0" rtl="0" algn="l">
              <a:spcBef>
                <a:spcPts val="1600"/>
              </a:spcBef>
              <a:spcAft>
                <a:spcPts val="1600"/>
              </a:spcAft>
              <a:buNone/>
            </a:pPr>
            <a:r>
              <a:rPr lang="en" sz="1100"/>
              <a:t>Isaac</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8" name="Google Shape;198;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marR="50800" rtl="0" algn="l">
              <a:lnSpc>
                <a:spcPct val="135000"/>
              </a:lnSpc>
              <a:spcBef>
                <a:spcPts val="0"/>
              </a:spcBef>
              <a:spcAft>
                <a:spcPts val="0"/>
              </a:spcAft>
              <a:buNone/>
            </a:pPr>
            <a:r>
              <a:rPr lang="en" sz="1200">
                <a:solidFill>
                  <a:srgbClr val="FFFFFF"/>
                </a:solidFill>
                <a:latin typeface="Arial"/>
                <a:ea typeface="Arial"/>
                <a:cs typeface="Arial"/>
                <a:sym typeface="Arial"/>
              </a:rPr>
              <a:t>Y. Bestaoui Sebbane </a:t>
            </a:r>
            <a:r>
              <a:rPr i="1" lang="en" sz="1200">
                <a:solidFill>
                  <a:srgbClr val="FFFFFF"/>
                </a:solidFill>
                <a:latin typeface="Arial"/>
                <a:ea typeface="Arial"/>
                <a:cs typeface="Arial"/>
                <a:sym typeface="Arial"/>
              </a:rPr>
              <a:t>et al.</a:t>
            </a:r>
            <a:r>
              <a:rPr lang="en" sz="1200">
                <a:solidFill>
                  <a:srgbClr val="FFFFFF"/>
                </a:solidFill>
                <a:latin typeface="Arial"/>
                <a:ea typeface="Arial"/>
                <a:cs typeface="Arial"/>
                <a:sym typeface="Arial"/>
              </a:rPr>
              <a:t>, </a:t>
            </a:r>
            <a:r>
              <a:rPr i="1" lang="en" sz="1200">
                <a:solidFill>
                  <a:srgbClr val="FFFFFF"/>
                </a:solidFill>
                <a:latin typeface="Arial"/>
                <a:ea typeface="Arial"/>
                <a:cs typeface="Arial"/>
                <a:sym typeface="Arial"/>
              </a:rPr>
              <a:t>Lighter than Air Robots</a:t>
            </a:r>
            <a:r>
              <a:rPr lang="en" sz="1200">
                <a:solidFill>
                  <a:srgbClr val="FFFFFF"/>
                </a:solidFill>
                <a:latin typeface="Arial"/>
                <a:ea typeface="Arial"/>
                <a:cs typeface="Arial"/>
                <a:sym typeface="Arial"/>
              </a:rPr>
              <a:t>, vol. 58. Dordrecht: Springer Netherlands, 2012.</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en" sz="1200">
                <a:solidFill>
                  <a:srgbClr val="FFFFFF"/>
                </a:solidFill>
                <a:latin typeface="Arial"/>
                <a:ea typeface="Arial"/>
                <a:cs typeface="Arial"/>
                <a:sym typeface="Arial"/>
              </a:rPr>
              <a:t>“Drone Flight Stats - Part 1 | Airdata UAV Drone Blog,” </a:t>
            </a:r>
            <a:r>
              <a:rPr i="1" lang="en" sz="1200">
                <a:solidFill>
                  <a:srgbClr val="FFFFFF"/>
                </a:solidFill>
                <a:latin typeface="Arial"/>
                <a:ea typeface="Arial"/>
                <a:cs typeface="Arial"/>
                <a:sym typeface="Arial"/>
              </a:rPr>
              <a:t>airdata</a:t>
            </a:r>
            <a:r>
              <a:rPr lang="en" sz="1200">
                <a:solidFill>
                  <a:srgbClr val="FFFFFF"/>
                </a:solidFill>
                <a:latin typeface="Arial"/>
                <a:ea typeface="Arial"/>
                <a:cs typeface="Arial"/>
                <a:sym typeface="Arial"/>
              </a:rPr>
              <a:t>. [Online]. Available: https://airdata.com/blog/2017/drone-flight-stats-part-1.</a:t>
            </a:r>
            <a:endParaRPr sz="1200">
              <a:solidFill>
                <a:srgbClr val="FFFFFF"/>
              </a:solidFill>
              <a:latin typeface="Arial"/>
              <a:ea typeface="Arial"/>
              <a:cs typeface="Arial"/>
              <a:sym typeface="Arial"/>
            </a:endParaRPr>
          </a:p>
          <a:p>
            <a:pPr indent="0" lvl="0" marL="215900" marR="50800" rtl="0" algn="l">
              <a:lnSpc>
                <a:spcPct val="135000"/>
              </a:lnSpc>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215900" marR="50800" rtl="0" algn="l">
              <a:lnSpc>
                <a:spcPct val="13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