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EB Garamond"/>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EBGaramond-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EBGaramond-italic.fntdata"/><Relationship Id="rId14" Type="http://schemas.openxmlformats.org/officeDocument/2006/relationships/font" Target="fonts/EBGaramond-bold.fntdata"/><Relationship Id="rId16" Type="http://schemas.openxmlformats.org/officeDocument/2006/relationships/font" Target="fonts/EBGaramond-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this theme so we have more room on each slide. Yes it is boring, make it pretty with good diagrams and pictures, we shouldn’t need peripherals to look good. Also dark background cause we are looking at screen for two hours (teaching staff even longer) and in alot of imported diagrams and stuff they have white backgrounds anyways so it should pop more. </a:t>
            </a:r>
            <a:endParaRPr/>
          </a:p>
          <a:p>
            <a:pPr indent="0" lvl="0" marL="0" rtl="0" algn="l">
              <a:spcBef>
                <a:spcPts val="0"/>
              </a:spcBef>
              <a:spcAft>
                <a:spcPts val="0"/>
              </a:spcAft>
              <a:buNone/>
            </a:pPr>
            <a:r>
              <a:rPr lang="en"/>
              <a:t>Also use garamond font, easy to read and neat. If changed needs to be universal. </a:t>
            </a:r>
            <a:endParaRPr/>
          </a:p>
          <a:p>
            <a:pPr indent="0" lvl="0" marL="0" rtl="0" algn="l">
              <a:spcBef>
                <a:spcPts val="0"/>
              </a:spcBef>
              <a:spcAft>
                <a:spcPts val="0"/>
              </a:spcAft>
              <a:buNone/>
            </a:pPr>
            <a:r>
              <a:rPr lang="en"/>
              <a:t>Do not change font sizes in document, unless absolutely </a:t>
            </a:r>
            <a:r>
              <a:rPr lang="en"/>
              <a:t>necessary</a:t>
            </a:r>
            <a:r>
              <a:rPr lang="en"/>
              <a:t>. Need to be consistent.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c1ee8c67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c1ee8c67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Summary. Should not spend long on the slide but should grasp generally what we did</a:t>
            </a:r>
            <a:endParaRPr/>
          </a:p>
          <a:p>
            <a:pPr indent="0" lvl="0" marL="0" rtl="0" algn="l">
              <a:spcBef>
                <a:spcPts val="0"/>
              </a:spcBef>
              <a:spcAft>
                <a:spcPts val="0"/>
              </a:spcAft>
              <a:buNone/>
            </a:pPr>
            <a:r>
              <a:rPr lang="en"/>
              <a:t>Only go to subsystems level requirements, to avoid 10 </a:t>
            </a:r>
            <a:r>
              <a:rPr lang="en"/>
              <a:t>components</a:t>
            </a:r>
            <a:r>
              <a:rPr lang="en"/>
              <a:t> of </a:t>
            </a:r>
            <a:r>
              <a:rPr lang="en"/>
              <a:t>subsystem</a:t>
            </a:r>
            <a:r>
              <a:rPr lang="en"/>
              <a:t>. We get into it later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c1ee8c675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c1ee8c67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Should be completely self documenting, should not need text in addition to diagram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bc1ee8c67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bc1ee8c67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a section, a quick summary slide beforehand can be helpful. If a section is short (1-2 slides), do not use this slide. Also, avoid details, should only be enough to understand individual slides later. </a:t>
            </a:r>
            <a:r>
              <a:rPr b="1" lang="en"/>
              <a:t>Essentially, frame the problem, next slides are how we solved it, or are moving towards solving it</a:t>
            </a:r>
            <a:endParaRPr b="1"/>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c1ee8c67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c1ee8c67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need to specify the requirement in hard terms so we can show it is something that can be, and is met</a:t>
            </a:r>
            <a:endParaRPr/>
          </a:p>
          <a:p>
            <a:pPr indent="0" lvl="0" marL="0" rtl="0" algn="l">
              <a:spcBef>
                <a:spcPts val="0"/>
              </a:spcBef>
              <a:spcAft>
                <a:spcPts val="0"/>
              </a:spcAft>
              <a:buNone/>
            </a:pPr>
            <a:r>
              <a:rPr lang="en"/>
              <a:t>We need to show a chart, diagram, something. If it is self documenting, it will tell us everything we need to know. Could be link for larger file such as power budget</a:t>
            </a:r>
            <a:endParaRPr/>
          </a:p>
          <a:p>
            <a:pPr indent="0" lvl="0" marL="0" rtl="0" algn="l">
              <a:spcBef>
                <a:spcPts val="0"/>
              </a:spcBef>
              <a:spcAft>
                <a:spcPts val="0"/>
              </a:spcAft>
              <a:buNone/>
            </a:pPr>
            <a:r>
              <a:rPr lang="en"/>
              <a:t>Conclusion can be a sentence or bullet point (Should be short) Can also be a highlighted line in Pugh chart or part </a:t>
            </a:r>
            <a:r>
              <a:rPr lang="en"/>
              <a:t>comparison</a:t>
            </a:r>
            <a:r>
              <a:rPr lang="en"/>
              <a:t> that shows decision, </a:t>
            </a:r>
            <a:r>
              <a:rPr lang="en"/>
              <a:t>does not</a:t>
            </a:r>
            <a:r>
              <a:rPr lang="en"/>
              <a:t> need to be words</a:t>
            </a:r>
            <a:endParaRPr/>
          </a:p>
          <a:p>
            <a:pPr indent="0" lvl="0" marL="0" rtl="0" algn="l">
              <a:spcBef>
                <a:spcPts val="0"/>
              </a:spcBef>
              <a:spcAft>
                <a:spcPts val="0"/>
              </a:spcAft>
              <a:buNone/>
            </a:pPr>
            <a:r>
              <a:rPr lang="en"/>
              <a:t>Conclusion can also be we dont know, can you help (This is how we should present questions. The slide gives the context for the teaching team to help)</a:t>
            </a:r>
            <a:endParaRPr/>
          </a:p>
          <a:p>
            <a:pPr indent="0" lvl="0" marL="0" rtl="0" algn="l">
              <a:spcBef>
                <a:spcPts val="0"/>
              </a:spcBef>
              <a:spcAft>
                <a:spcPts val="0"/>
              </a:spcAft>
              <a:buNone/>
            </a:pPr>
            <a:r>
              <a:rPr lang="en"/>
              <a:t>Avoid overcrowding. Yes we need to define the requirement, but chart and stuff should describe themselves, with a little vocal help to guide</a:t>
            </a:r>
            <a:endParaRPr/>
          </a:p>
          <a:p>
            <a:pPr indent="0" lvl="0" marL="0" rtl="0" algn="l">
              <a:spcBef>
                <a:spcPts val="0"/>
              </a:spcBef>
              <a:spcAft>
                <a:spcPts val="0"/>
              </a:spcAft>
              <a:buNone/>
            </a:pPr>
            <a:r>
              <a:rPr lang="en"/>
              <a:t>Requirement ID Number in top right hand corner for reference</a:t>
            </a:r>
            <a:endParaRPr/>
          </a:p>
          <a:p>
            <a:pPr indent="0" lvl="0" marL="0" rtl="0" algn="l">
              <a:spcBef>
                <a:spcPts val="0"/>
              </a:spcBef>
              <a:spcAft>
                <a:spcPts val="0"/>
              </a:spcAft>
              <a:buNone/>
            </a:pPr>
            <a:r>
              <a:rPr lang="en"/>
              <a:t>If not approved yet, make title red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c1ee8c67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c1ee8c67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End of Section Slide. Only use for a large section, not something small (1-2 slides). Dont start describing new problems or stuff that hasnt been achieved, unless we spent specific time defining a problem. For example, dont start talking about shape optimization for the bag unless one of the achievements was defining and characterizing the problem and </a:t>
            </a:r>
            <a:r>
              <a:rPr lang="en"/>
              <a:t>beginning</a:t>
            </a:r>
            <a:r>
              <a:rPr lang="en"/>
              <a:t> simlautions for drag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c1ee8c67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c1ee8c67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Keep it short, it may be a lot of information but this should be an </a:t>
            </a:r>
            <a:r>
              <a:rPr lang="en"/>
              <a:t>opportunity</a:t>
            </a:r>
            <a:r>
              <a:rPr lang="en"/>
              <a:t> for discussion with the teaching team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latin typeface="EB Garamond"/>
                <a:ea typeface="EB Garamond"/>
                <a:cs typeface="EB Garamond"/>
                <a:sym typeface="EB Garamond"/>
              </a:rPr>
              <a:t>Barone 2</a:t>
            </a:r>
            <a:endParaRPr>
              <a:latin typeface="EB Garamond"/>
              <a:ea typeface="EB Garamond"/>
              <a:cs typeface="EB Garamond"/>
              <a:sym typeface="EB Garamond"/>
            </a:endParaRPr>
          </a:p>
          <a:p>
            <a:pPr indent="0" lvl="0" marL="0" rtl="0" algn="ctr">
              <a:spcBef>
                <a:spcPts val="0"/>
              </a:spcBef>
              <a:spcAft>
                <a:spcPts val="0"/>
              </a:spcAft>
              <a:buNone/>
            </a:pPr>
            <a:r>
              <a:rPr lang="en">
                <a:latin typeface="EB Garamond"/>
                <a:ea typeface="EB Garamond"/>
                <a:cs typeface="EB Garamond"/>
                <a:sym typeface="EB Garamond"/>
              </a:rPr>
              <a:t>Design Progress</a:t>
            </a:r>
            <a:endParaRPr>
              <a:latin typeface="EB Garamond"/>
              <a:ea typeface="EB Garamond"/>
              <a:cs typeface="EB Garamond"/>
              <a:sym typeface="EB Garamond"/>
            </a:endParaRPr>
          </a:p>
          <a:p>
            <a:pPr indent="0" lvl="0" marL="0" rtl="0" algn="ctr">
              <a:spcBef>
                <a:spcPts val="0"/>
              </a:spcBef>
              <a:spcAft>
                <a:spcPts val="0"/>
              </a:spcAft>
              <a:buNone/>
            </a:pPr>
            <a:r>
              <a:rPr lang="en">
                <a:latin typeface="EB Garamond"/>
                <a:ea typeface="EB Garamond"/>
                <a:cs typeface="EB Garamond"/>
                <a:sym typeface="EB Garamond"/>
              </a:rPr>
              <a:t>Week 1 of Review 2</a:t>
            </a:r>
            <a:endParaRPr>
              <a:latin typeface="EB Garamond"/>
              <a:ea typeface="EB Garamond"/>
              <a:cs typeface="EB Garamond"/>
              <a:sym typeface="EB Garamond"/>
            </a:endParaRPr>
          </a:p>
        </p:txBody>
      </p:sp>
      <p:sp>
        <p:nvSpPr>
          <p:cNvPr id="55" name="Google Shape;55;p13"/>
          <p:cNvSpPr txBox="1"/>
          <p:nvPr>
            <p:ph idx="1" type="subTitle"/>
          </p:nvPr>
        </p:nvSpPr>
        <p:spPr>
          <a:xfrm>
            <a:off x="311700" y="2834125"/>
            <a:ext cx="8520600" cy="183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Dylan Harootunian</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Chin Ming Ryan Wong</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Leonid Shuster</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Jeremy Germenis</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George Hernandez</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Isaac Szu</a:t>
            </a:r>
            <a:endParaRPr sz="1800">
              <a:latin typeface="EB Garamond"/>
              <a:ea typeface="EB Garamond"/>
              <a:cs typeface="EB Garamond"/>
              <a:sym typeface="EB 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B Garamond"/>
                <a:ea typeface="EB Garamond"/>
                <a:cs typeface="EB Garamond"/>
                <a:sym typeface="EB Garamond"/>
              </a:rPr>
              <a:t>Overall Team Progress</a:t>
            </a:r>
            <a:endParaRPr>
              <a:latin typeface="EB Garamond"/>
              <a:ea typeface="EB Garamond"/>
              <a:cs typeface="EB Garamond"/>
              <a:sym typeface="EB Garamond"/>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FFFFF"/>
              </a:buClr>
              <a:buSzPts val="1800"/>
              <a:buFont typeface="EB Garamond"/>
              <a:buChar char="●"/>
            </a:pPr>
            <a:r>
              <a:rPr lang="en">
                <a:solidFill>
                  <a:srgbClr val="FFFFFF"/>
                </a:solidFill>
                <a:latin typeface="EB Garamond"/>
                <a:ea typeface="EB Garamond"/>
                <a:cs typeface="EB Garamond"/>
                <a:sym typeface="EB Garamond"/>
              </a:rPr>
              <a:t>Milestones</a:t>
            </a:r>
            <a:endParaRPr>
              <a:solidFill>
                <a:srgbClr val="FFFFFF"/>
              </a:solidFill>
              <a:latin typeface="EB Garamond"/>
              <a:ea typeface="EB Garamond"/>
              <a:cs typeface="EB Garamond"/>
              <a:sym typeface="EB Garamond"/>
            </a:endParaRPr>
          </a:p>
          <a:p>
            <a:pPr indent="-342900" lvl="0" marL="457200" rtl="0" algn="l">
              <a:spcBef>
                <a:spcPts val="0"/>
              </a:spcBef>
              <a:spcAft>
                <a:spcPts val="0"/>
              </a:spcAft>
              <a:buClr>
                <a:srgbClr val="FFFFFF"/>
              </a:buClr>
              <a:buSzPts val="1800"/>
              <a:buFont typeface="EB Garamond"/>
              <a:buChar char="●"/>
            </a:pPr>
            <a:r>
              <a:rPr lang="en">
                <a:solidFill>
                  <a:srgbClr val="FFFFFF"/>
                </a:solidFill>
                <a:latin typeface="EB Garamond"/>
                <a:ea typeface="EB Garamond"/>
                <a:cs typeface="EB Garamond"/>
                <a:sym typeface="EB Garamond"/>
              </a:rPr>
              <a:t>(Requirement ID Number)-1 line description. Detail in slides</a:t>
            </a:r>
            <a:endParaRPr>
              <a:solidFill>
                <a:srgbClr val="FFFFFF"/>
              </a:solidFill>
              <a:latin typeface="EB Garamond"/>
              <a:ea typeface="EB Garamond"/>
              <a:cs typeface="EB Garamond"/>
              <a:sym typeface="EB Garamo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B Garamond"/>
                <a:ea typeface="EB Garamond"/>
                <a:cs typeface="EB Garamond"/>
                <a:sym typeface="EB Garamond"/>
              </a:rPr>
              <a:t>System Block Diagram Progress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FF"/>
                </a:solidFill>
                <a:latin typeface="EB Garamond"/>
                <a:ea typeface="EB Garamond"/>
                <a:cs typeface="EB Garamond"/>
                <a:sym typeface="EB Garamond"/>
              </a:rPr>
              <a:t>Use and Highlight areas of block Diagram worked on and completed</a:t>
            </a:r>
            <a:endParaRPr>
              <a:solidFill>
                <a:srgbClr val="FFFFFF"/>
              </a:solidFill>
              <a:latin typeface="EB Garamond"/>
              <a:ea typeface="EB Garamond"/>
              <a:cs typeface="EB Garamond"/>
              <a:sym typeface="EB Garamond"/>
            </a:endParaRPr>
          </a:p>
          <a:p>
            <a:pPr indent="0" lvl="0" marL="0" rtl="0" algn="l">
              <a:spcBef>
                <a:spcPts val="1200"/>
              </a:spcBef>
              <a:spcAft>
                <a:spcPts val="1200"/>
              </a:spcAft>
              <a:buNone/>
            </a:pPr>
            <a:r>
              <a:t/>
            </a:r>
            <a:endParaRPr>
              <a:solidFill>
                <a:srgbClr val="FFFFFF"/>
              </a:solidFill>
              <a:latin typeface="EB Garamond"/>
              <a:ea typeface="EB Garamond"/>
              <a:cs typeface="EB Garamond"/>
              <a:sym typeface="EB 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B Garamond"/>
                <a:ea typeface="EB Garamond"/>
                <a:cs typeface="EB Garamond"/>
                <a:sym typeface="EB Garamond"/>
              </a:rPr>
              <a:t>Subsystem Progress</a:t>
            </a:r>
            <a:endParaRPr>
              <a:latin typeface="EB Garamond"/>
              <a:ea typeface="EB Garamond"/>
              <a:cs typeface="EB Garamond"/>
              <a:sym typeface="EB Garamond"/>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FF"/>
                </a:solidFill>
                <a:latin typeface="EB Garamond"/>
                <a:ea typeface="EB Garamond"/>
                <a:cs typeface="EB Garamond"/>
                <a:sym typeface="EB Garamond"/>
              </a:rPr>
              <a:t>Point of Section</a:t>
            </a:r>
            <a:endParaRPr>
              <a:solidFill>
                <a:srgbClr val="FFFFFF"/>
              </a:solidFill>
              <a:latin typeface="EB Garamond"/>
              <a:ea typeface="EB Garamond"/>
              <a:cs typeface="EB Garamond"/>
              <a:sym typeface="EB Garamond"/>
            </a:endParaRPr>
          </a:p>
          <a:p>
            <a:pPr indent="-342900" lvl="0" marL="457200" rtl="0" algn="l">
              <a:spcBef>
                <a:spcPts val="1200"/>
              </a:spcBef>
              <a:spcAft>
                <a:spcPts val="0"/>
              </a:spcAft>
              <a:buClr>
                <a:srgbClr val="FFFFFF"/>
              </a:buClr>
              <a:buSzPts val="1800"/>
              <a:buFont typeface="EB Garamond"/>
              <a:buChar char="●"/>
            </a:pPr>
            <a:r>
              <a:rPr lang="en">
                <a:solidFill>
                  <a:srgbClr val="FFFFFF"/>
                </a:solidFill>
                <a:latin typeface="EB Garamond"/>
                <a:ea typeface="EB Garamond"/>
                <a:cs typeface="EB Garamond"/>
                <a:sym typeface="EB Garamond"/>
              </a:rPr>
              <a:t>Provide any needed overall background (Remember our audience)</a:t>
            </a:r>
            <a:endParaRPr>
              <a:solidFill>
                <a:srgbClr val="FFFFFF"/>
              </a:solidFill>
              <a:latin typeface="EB Garamond"/>
              <a:ea typeface="EB Garamond"/>
              <a:cs typeface="EB Garamond"/>
              <a:sym typeface="EB Garamond"/>
            </a:endParaRPr>
          </a:p>
          <a:p>
            <a:pPr indent="-342900" lvl="0" marL="457200" rtl="0" algn="l">
              <a:spcBef>
                <a:spcPts val="0"/>
              </a:spcBef>
              <a:spcAft>
                <a:spcPts val="0"/>
              </a:spcAft>
              <a:buClr>
                <a:srgbClr val="FFFFFF"/>
              </a:buClr>
              <a:buSzPts val="1800"/>
              <a:buFont typeface="EB Garamond"/>
              <a:buChar char="●"/>
            </a:pPr>
            <a:r>
              <a:rPr lang="en">
                <a:solidFill>
                  <a:srgbClr val="FFFFFF"/>
                </a:solidFill>
                <a:latin typeface="EB Garamond"/>
                <a:ea typeface="EB Garamond"/>
                <a:cs typeface="EB Garamond"/>
                <a:sym typeface="EB Garamond"/>
              </a:rPr>
              <a:t>General Idea of what section accomplishes as a whole. Short shall </a:t>
            </a:r>
            <a:r>
              <a:rPr lang="en">
                <a:solidFill>
                  <a:srgbClr val="FFFFFF"/>
                </a:solidFill>
                <a:latin typeface="EB Garamond"/>
                <a:ea typeface="EB Garamond"/>
                <a:cs typeface="EB Garamond"/>
                <a:sym typeface="EB Garamond"/>
              </a:rPr>
              <a:t>statements</a:t>
            </a:r>
            <a:r>
              <a:rPr lang="en">
                <a:solidFill>
                  <a:srgbClr val="FFFFFF"/>
                </a:solidFill>
                <a:latin typeface="EB Garamond"/>
                <a:ea typeface="EB Garamond"/>
                <a:cs typeface="EB Garamond"/>
                <a:sym typeface="EB Garamond"/>
              </a:rPr>
              <a:t>. Details on slides</a:t>
            </a:r>
            <a:endParaRPr>
              <a:solidFill>
                <a:srgbClr val="FFFFFF"/>
              </a:solidFill>
              <a:latin typeface="EB Garamond"/>
              <a:ea typeface="EB Garamond"/>
              <a:cs typeface="EB Garamond"/>
              <a:sym typeface="EB Garamond"/>
            </a:endParaRPr>
          </a:p>
          <a:p>
            <a:pPr indent="-342900" lvl="0" marL="457200" rtl="0" algn="l">
              <a:spcBef>
                <a:spcPts val="0"/>
              </a:spcBef>
              <a:spcAft>
                <a:spcPts val="0"/>
              </a:spcAft>
              <a:buClr>
                <a:srgbClr val="FFFFFF"/>
              </a:buClr>
              <a:buSzPts val="1800"/>
              <a:buFont typeface="EB Garamond"/>
              <a:buChar char="●"/>
            </a:pPr>
            <a:r>
              <a:rPr lang="en">
                <a:solidFill>
                  <a:srgbClr val="FFFFFF"/>
                </a:solidFill>
                <a:latin typeface="EB Garamond"/>
                <a:ea typeface="EB Garamond"/>
                <a:cs typeface="EB Garamond"/>
                <a:sym typeface="EB Garamond"/>
              </a:rPr>
              <a:t>Upcoming steps</a:t>
            </a:r>
            <a:endParaRPr>
              <a:solidFill>
                <a:srgbClr val="FFFFFF"/>
              </a:solidFill>
              <a:latin typeface="EB Garamond"/>
              <a:ea typeface="EB Garamond"/>
              <a:cs typeface="EB Garamond"/>
              <a:sym typeface="EB Garamo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6745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B Garamond"/>
                <a:ea typeface="EB Garamond"/>
                <a:cs typeface="EB Garamond"/>
                <a:sym typeface="EB Garamond"/>
              </a:rPr>
              <a:t>Point of the slide (Serve as intro) Task of subsystem</a:t>
            </a:r>
            <a:endParaRPr>
              <a:latin typeface="EB Garamond"/>
              <a:ea typeface="EB Garamond"/>
              <a:cs typeface="EB Garamond"/>
              <a:sym typeface="EB Garamond"/>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FF"/>
                </a:solidFill>
                <a:latin typeface="EB Garamond"/>
                <a:ea typeface="EB Garamond"/>
                <a:cs typeface="EB Garamond"/>
                <a:sym typeface="EB Garamond"/>
              </a:rPr>
              <a:t>Specify Requirement. Describe Requirement. Give specified goals. Ie &lt;15% error</a:t>
            </a:r>
            <a:endParaRPr>
              <a:solidFill>
                <a:srgbClr val="FFFFFF"/>
              </a:solidFill>
              <a:latin typeface="EB Garamond"/>
              <a:ea typeface="EB Garamond"/>
              <a:cs typeface="EB Garamond"/>
              <a:sym typeface="EB Garamond"/>
            </a:endParaRPr>
          </a:p>
          <a:p>
            <a:pPr indent="0" lvl="0" marL="0" rtl="0" algn="l">
              <a:spcBef>
                <a:spcPts val="1200"/>
              </a:spcBef>
              <a:spcAft>
                <a:spcPts val="0"/>
              </a:spcAft>
              <a:buNone/>
            </a:pPr>
            <a:r>
              <a:rPr lang="en">
                <a:solidFill>
                  <a:srgbClr val="FFFFFF"/>
                </a:solidFill>
                <a:latin typeface="EB Garamond"/>
                <a:ea typeface="EB Garamond"/>
                <a:cs typeface="EB Garamond"/>
                <a:sym typeface="EB Garamond"/>
              </a:rPr>
              <a:t>Picture</a:t>
            </a:r>
            <a:endParaRPr>
              <a:solidFill>
                <a:srgbClr val="FFFFFF"/>
              </a:solidFill>
              <a:latin typeface="EB Garamond"/>
              <a:ea typeface="EB Garamond"/>
              <a:cs typeface="EB Garamond"/>
              <a:sym typeface="EB Garamond"/>
            </a:endParaRPr>
          </a:p>
          <a:p>
            <a:pPr indent="0" lvl="0" marL="0" rtl="0" algn="l">
              <a:spcBef>
                <a:spcPts val="1200"/>
              </a:spcBef>
              <a:spcAft>
                <a:spcPts val="1200"/>
              </a:spcAft>
              <a:buNone/>
            </a:pPr>
            <a:r>
              <a:rPr lang="en">
                <a:solidFill>
                  <a:srgbClr val="FFFFFF"/>
                </a:solidFill>
                <a:latin typeface="EB Garamond"/>
                <a:ea typeface="EB Garamond"/>
                <a:cs typeface="EB Garamond"/>
                <a:sym typeface="EB Garamond"/>
              </a:rPr>
              <a:t>Conclusion</a:t>
            </a:r>
            <a:endParaRPr>
              <a:solidFill>
                <a:srgbClr val="FFFFFF"/>
              </a:solidFill>
              <a:latin typeface="EB Garamond"/>
              <a:ea typeface="EB Garamond"/>
              <a:cs typeface="EB Garamond"/>
              <a:sym typeface="EB Garamond"/>
            </a:endParaRPr>
          </a:p>
        </p:txBody>
      </p:sp>
      <p:sp>
        <p:nvSpPr>
          <p:cNvPr id="80" name="Google Shape;80;p17"/>
          <p:cNvSpPr txBox="1"/>
          <p:nvPr/>
        </p:nvSpPr>
        <p:spPr>
          <a:xfrm>
            <a:off x="7057150" y="436075"/>
            <a:ext cx="177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1" name="Google Shape;81;p17"/>
          <p:cNvSpPr txBox="1"/>
          <p:nvPr/>
        </p:nvSpPr>
        <p:spPr>
          <a:xfrm>
            <a:off x="7719850" y="445025"/>
            <a:ext cx="11124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2500">
                <a:solidFill>
                  <a:srgbClr val="FFFFFF"/>
                </a:solidFill>
                <a:latin typeface="EB Garamond"/>
                <a:ea typeface="EB Garamond"/>
                <a:cs typeface="EB Garamond"/>
                <a:sym typeface="EB Garamond"/>
              </a:rPr>
              <a:t>10.1.5</a:t>
            </a:r>
            <a:endParaRPr sz="2500">
              <a:solidFill>
                <a:srgbClr val="FFFFFF"/>
              </a:solidFill>
              <a:latin typeface="EB Garamond"/>
              <a:ea typeface="EB Garamond"/>
              <a:cs typeface="EB Garamond"/>
              <a:sym typeface="EB Garamon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Accomplishments of (section) and next steps</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FFFFF"/>
              </a:buClr>
              <a:buSzPts val="1800"/>
              <a:buFont typeface="EB Garamond"/>
              <a:buChar char="●"/>
            </a:pPr>
            <a:r>
              <a:rPr lang="en">
                <a:solidFill>
                  <a:srgbClr val="FFFFFF"/>
                </a:solidFill>
                <a:latin typeface="EB Garamond"/>
                <a:ea typeface="EB Garamond"/>
                <a:cs typeface="EB Garamond"/>
                <a:sym typeface="EB Garamond"/>
              </a:rPr>
              <a:t>Several quick points of what worked and how we are going to use or change it in the future</a:t>
            </a:r>
            <a:endParaRPr>
              <a:solidFill>
                <a:srgbClr val="FFFFFF"/>
              </a:solidFill>
              <a:latin typeface="EB Garamond"/>
              <a:ea typeface="EB Garamond"/>
              <a:cs typeface="EB Garamond"/>
              <a:sym typeface="EB Garamo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B Garamond"/>
                <a:ea typeface="EB Garamond"/>
                <a:cs typeface="EB Garamond"/>
                <a:sym typeface="EB Garamond"/>
              </a:rPr>
              <a:t>Conclusions</a:t>
            </a:r>
            <a:endParaRPr>
              <a:latin typeface="EB Garamond"/>
              <a:ea typeface="EB Garamond"/>
              <a:cs typeface="EB Garamond"/>
              <a:sym typeface="EB Garamond"/>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FFFFF"/>
              </a:buClr>
              <a:buSzPts val="1800"/>
              <a:buFont typeface="EB Garamond"/>
              <a:buChar char="●"/>
            </a:pPr>
            <a:r>
              <a:rPr lang="en">
                <a:solidFill>
                  <a:srgbClr val="FFFFFF"/>
                </a:solidFill>
                <a:latin typeface="EB Garamond"/>
                <a:ea typeface="EB Garamond"/>
                <a:cs typeface="EB Garamond"/>
                <a:sym typeface="EB Garamond"/>
              </a:rPr>
              <a:t>Overall Successes/failures</a:t>
            </a:r>
            <a:endParaRPr>
              <a:solidFill>
                <a:srgbClr val="FFFFFF"/>
              </a:solidFill>
              <a:latin typeface="EB Garamond"/>
              <a:ea typeface="EB Garamond"/>
              <a:cs typeface="EB Garamond"/>
              <a:sym typeface="EB Garamond"/>
            </a:endParaRPr>
          </a:p>
          <a:p>
            <a:pPr indent="-342900" lvl="0" marL="457200" rtl="0" algn="l">
              <a:spcBef>
                <a:spcPts val="0"/>
              </a:spcBef>
              <a:spcAft>
                <a:spcPts val="0"/>
              </a:spcAft>
              <a:buClr>
                <a:srgbClr val="FFFFFF"/>
              </a:buClr>
              <a:buSzPts val="1800"/>
              <a:buFont typeface="EB Garamond"/>
              <a:buChar char="●"/>
            </a:pPr>
            <a:r>
              <a:rPr lang="en">
                <a:solidFill>
                  <a:srgbClr val="FFFFFF"/>
                </a:solidFill>
                <a:latin typeface="EB Garamond"/>
                <a:ea typeface="EB Garamond"/>
                <a:cs typeface="EB Garamond"/>
                <a:sym typeface="EB Garamond"/>
              </a:rPr>
              <a:t>Concerns</a:t>
            </a:r>
            <a:endParaRPr>
              <a:solidFill>
                <a:srgbClr val="FFFFFF"/>
              </a:solidFill>
              <a:latin typeface="EB Garamond"/>
              <a:ea typeface="EB Garamond"/>
              <a:cs typeface="EB Garamond"/>
              <a:sym typeface="EB Garamond"/>
            </a:endParaRPr>
          </a:p>
          <a:p>
            <a:pPr indent="-342900" lvl="0" marL="457200" rtl="0" algn="l">
              <a:spcBef>
                <a:spcPts val="0"/>
              </a:spcBef>
              <a:spcAft>
                <a:spcPts val="0"/>
              </a:spcAft>
              <a:buClr>
                <a:srgbClr val="FFFFFF"/>
              </a:buClr>
              <a:buSzPts val="1800"/>
              <a:buFont typeface="EB Garamond"/>
              <a:buChar char="●"/>
            </a:pPr>
            <a:r>
              <a:rPr lang="en">
                <a:solidFill>
                  <a:srgbClr val="FFFFFF"/>
                </a:solidFill>
                <a:latin typeface="EB Garamond"/>
                <a:ea typeface="EB Garamond"/>
                <a:cs typeface="EB Garamond"/>
                <a:sym typeface="EB Garamond"/>
              </a:rPr>
              <a:t>Potential Changes</a:t>
            </a:r>
            <a:endParaRPr>
              <a:solidFill>
                <a:srgbClr val="FFFFFF"/>
              </a:solidFill>
              <a:latin typeface="EB Garamond"/>
              <a:ea typeface="EB Garamond"/>
              <a:cs typeface="EB Garamond"/>
              <a:sym typeface="EB Garamond"/>
            </a:endParaRPr>
          </a:p>
          <a:p>
            <a:pPr indent="-342900" lvl="0" marL="457200" rtl="0" algn="l">
              <a:spcBef>
                <a:spcPts val="0"/>
              </a:spcBef>
              <a:spcAft>
                <a:spcPts val="0"/>
              </a:spcAft>
              <a:buClr>
                <a:srgbClr val="FFFFFF"/>
              </a:buClr>
              <a:buSzPts val="1800"/>
              <a:buFont typeface="EB Garamond"/>
              <a:buChar char="●"/>
            </a:pPr>
            <a:r>
              <a:rPr lang="en">
                <a:solidFill>
                  <a:srgbClr val="FFFFFF"/>
                </a:solidFill>
                <a:latin typeface="EB Garamond"/>
                <a:ea typeface="EB Garamond"/>
                <a:cs typeface="EB Garamond"/>
                <a:sym typeface="EB Garamond"/>
              </a:rPr>
              <a:t>etc</a:t>
            </a:r>
            <a:endParaRPr>
              <a:solidFill>
                <a:srgbClr val="FFFFFF"/>
              </a:solidFill>
              <a:latin typeface="EB Garamond"/>
              <a:ea typeface="EB Garamond"/>
              <a:cs typeface="EB Garamond"/>
              <a:sym typeface="EB Garamon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