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87" r:id="rId2"/>
    <p:sldId id="288" r:id="rId3"/>
    <p:sldId id="289" r:id="rId4"/>
    <p:sldId id="299" r:id="rId5"/>
    <p:sldId id="298" r:id="rId6"/>
    <p:sldId id="301" r:id="rId7"/>
    <p:sldId id="292" r:id="rId8"/>
    <p:sldId id="291" r:id="rId9"/>
    <p:sldId id="293" r:id="rId10"/>
    <p:sldId id="294" r:id="rId11"/>
    <p:sldId id="296" r:id="rId12"/>
    <p:sldId id="297" r:id="rId13"/>
    <p:sldId id="295" r:id="rId14"/>
    <p:sldId id="29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2E921-AE26-46C1-AE4E-15D7C32E5AB6}" v="3760" dt="2022-06-27T10:20:31.653"/>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879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71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6080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4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30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9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movingai.com/benchmarks/grids.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修士論文中間発表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1" y="4162823"/>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二段階の処理に分かれている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第一段階：クラスターリンク</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観察者ごとに担当エリアをアサインする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観察者それぞれ担当エリアに対して情報を共有しながら</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で選出したルートの全体の状態を測り、評価基準を改善できようにルートをリペアする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102752" y="954537"/>
            <a:ext cx="5677959" cy="2712895"/>
            <a:chOff x="0" y="3876367"/>
            <a:chExt cx="10562473" cy="2611830"/>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0" y="3876367"/>
              <a:ext cx="10371513" cy="2084014"/>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LOS</a:t>
              </a:r>
              <a:r>
                <a:rPr lang="ja-JP" altLang="en-US" sz="1600" b="1" dirty="0">
                  <a:solidFill>
                    <a:srgbClr val="C00000"/>
                  </a:solidFill>
                </a:rPr>
                <a:t>関数制限あり</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a:t>
              </a:r>
              <a:r>
                <a:rPr lang="ja-JP" altLang="en-US" sz="1600" b="1" dirty="0">
                  <a:solidFill>
                    <a:srgbClr val="C00000"/>
                  </a:solidFill>
                </a:rPr>
                <a:t>と</a:t>
              </a:r>
              <a:r>
                <a:rPr lang="en-US" altLang="ja-JP" sz="1600" b="1" dirty="0">
                  <a:solidFill>
                    <a:srgbClr val="C00000"/>
                  </a:solidFill>
                </a:rPr>
                <a:t>TSP</a:t>
              </a:r>
              <a:r>
                <a:rPr lang="ja-JP" altLang="en-US" sz="1600" b="1" dirty="0">
                  <a:solidFill>
                    <a:srgbClr val="C00000"/>
                  </a:solidFill>
                </a:rPr>
                <a:t>の異なる目的関数による欠陥</a:t>
              </a:r>
              <a:endParaRPr lang="en-US" altLang="ja-JP" sz="1600" b="1" baseline="30000" dirty="0">
                <a:solidFill>
                  <a:srgbClr val="C00000"/>
                </a:solidFill>
              </a:endParaRPr>
            </a:p>
            <a:p>
              <a:pPr marL="457200" lvl="2">
                <a:buClr>
                  <a:srgbClr val="C00000"/>
                </a:buClr>
                <a:buSzPts val="2800"/>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34820" y="1045997"/>
            <a:ext cx="10017020" cy="2062103"/>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第一段階：クラスターリンク</a:t>
            </a:r>
            <a:r>
              <a:rPr lang="en-US" altLang="ja-JP" sz="1600" b="1" dirty="0">
                <a:solidFill>
                  <a:srgbClr val="C00000"/>
                </a:solidFill>
              </a:rPr>
              <a:t>(k-means)</a:t>
            </a:r>
          </a:p>
          <a:p>
            <a:pPr marL="457200" lvl="1" algn="just">
              <a:buClr>
                <a:srgbClr val="C00000"/>
              </a:buClr>
              <a:buSzPts val="2800"/>
            </a:pPr>
            <a:r>
              <a:rPr lang="ja-JP" altLang="en-US" sz="1600" b="1" dirty="0">
                <a:solidFill>
                  <a:srgbClr val="C00000"/>
                </a:solidFill>
              </a:rPr>
              <a:t>観察者ごとに担当エリアをアサインする</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クラスター数＝観察者数</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フロー：</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zh-CN" altLang="en-US" sz="1600" b="1" dirty="0">
                <a:solidFill>
                  <a:srgbClr val="C00000"/>
                </a:solidFill>
              </a:rPr>
              <a:t> </a:t>
            </a:r>
            <a:r>
              <a:rPr lang="ja-JP" altLang="en-US" sz="1600" b="1" dirty="0">
                <a:solidFill>
                  <a:srgbClr val="C00000"/>
                </a:solidFill>
              </a:rPr>
              <a:t>セルは一つのサンプルで、他のセルとの距離を特徴とし、クラスタリングを行う。</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 </a:t>
            </a:r>
            <a:r>
              <a:rPr lang="ja-JP" altLang="en-US" sz="1600" b="1" dirty="0">
                <a:solidFill>
                  <a:srgbClr val="C00000"/>
                </a:solidFill>
              </a:rPr>
              <a:t>クラスターのボーダーとの距離を基準に、それぞれ相応な観察者にアサインする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3. </a:t>
            </a:r>
            <a:r>
              <a:rPr lang="ja-JP" altLang="en-US" sz="1600" b="1" dirty="0">
                <a:solidFill>
                  <a:srgbClr val="C00000"/>
                </a:solidFill>
              </a:rPr>
              <a:t>一旦一人の探索が終わると、探索</a:t>
            </a:r>
            <a:r>
              <a:rPr lang="ja-JP" altLang="en-US" sz="1600" b="1">
                <a:solidFill>
                  <a:srgbClr val="C00000"/>
                </a:solidFill>
              </a:rPr>
              <a:t>済みエリアを無視して、</a:t>
            </a:r>
            <a:r>
              <a:rPr lang="en-US" altLang="ja-JP" sz="1600" b="1" dirty="0">
                <a:solidFill>
                  <a:srgbClr val="C00000"/>
                </a:solidFill>
              </a:rPr>
              <a:t>1</a:t>
            </a:r>
            <a:r>
              <a:rPr lang="ja-JP" altLang="en-US" sz="1600" b="1" dirty="0">
                <a:solidFill>
                  <a:srgbClr val="C00000"/>
                </a:solidFill>
              </a:rPr>
              <a:t>と</a:t>
            </a:r>
            <a:r>
              <a:rPr lang="en-US" altLang="ja-JP" sz="1600" b="1" dirty="0">
                <a:solidFill>
                  <a:srgbClr val="C00000"/>
                </a:solidFill>
              </a:rPr>
              <a:t>2</a:t>
            </a:r>
            <a:r>
              <a:rPr lang="ja-JP" altLang="en-US" sz="1600" b="1" dirty="0">
                <a:solidFill>
                  <a:srgbClr val="C00000"/>
                </a:solidFill>
              </a:rPr>
              <a:t>を繰り返す</a:t>
            </a:r>
            <a:endParaRPr lang="en-US" altLang="ja-JP" sz="1600" b="1" dirty="0">
              <a:solidFill>
                <a:srgbClr val="C00000"/>
              </a:solidFill>
            </a:endParaRPr>
          </a:p>
        </p:txBody>
      </p:sp>
      <p:pic>
        <p:nvPicPr>
          <p:cNvPr id="4" name="图片 3">
            <a:extLst>
              <a:ext uri="{FF2B5EF4-FFF2-40B4-BE49-F238E27FC236}">
                <a16:creationId xmlns:a16="http://schemas.microsoft.com/office/drawing/2014/main" id="{FEBC6EB8-A9C4-1CDC-3292-235DDE34031E}"/>
              </a:ext>
            </a:extLst>
          </p:cNvPr>
          <p:cNvPicPr>
            <a:picLocks noChangeAspect="1"/>
          </p:cNvPicPr>
          <p:nvPr/>
        </p:nvPicPr>
        <p:blipFill>
          <a:blip r:embed="rId3"/>
          <a:stretch>
            <a:fillRect/>
          </a:stretch>
        </p:blipFill>
        <p:spPr>
          <a:xfrm>
            <a:off x="418041" y="3216364"/>
            <a:ext cx="3446036" cy="3446036"/>
          </a:xfrm>
          <a:prstGeom prst="rect">
            <a:avLst/>
          </a:prstGeom>
        </p:spPr>
      </p:pic>
      <p:pic>
        <p:nvPicPr>
          <p:cNvPr id="6" name="图片 5">
            <a:extLst>
              <a:ext uri="{FF2B5EF4-FFF2-40B4-BE49-F238E27FC236}">
                <a16:creationId xmlns:a16="http://schemas.microsoft.com/office/drawing/2014/main" id="{CAC32E24-4395-F356-0A5B-63F71B387DFD}"/>
              </a:ext>
            </a:extLst>
          </p:cNvPr>
          <p:cNvPicPr>
            <a:picLocks noChangeAspect="1"/>
          </p:cNvPicPr>
          <p:nvPr/>
        </p:nvPicPr>
        <p:blipFill>
          <a:blip r:embed="rId4"/>
          <a:stretch>
            <a:fillRect/>
          </a:stretch>
        </p:blipFill>
        <p:spPr>
          <a:xfrm>
            <a:off x="4119931" y="3467432"/>
            <a:ext cx="3202643" cy="3020765"/>
          </a:xfrm>
          <a:prstGeom prst="rect">
            <a:avLst/>
          </a:prstGeom>
        </p:spPr>
      </p:pic>
      <p:pic>
        <p:nvPicPr>
          <p:cNvPr id="17" name="图片 16">
            <a:extLst>
              <a:ext uri="{FF2B5EF4-FFF2-40B4-BE49-F238E27FC236}">
                <a16:creationId xmlns:a16="http://schemas.microsoft.com/office/drawing/2014/main" id="{D0BFCC8A-7898-FD02-EC2D-D495A9B566FE}"/>
              </a:ext>
            </a:extLst>
          </p:cNvPr>
          <p:cNvPicPr>
            <a:picLocks noChangeAspect="1"/>
          </p:cNvPicPr>
          <p:nvPr/>
        </p:nvPicPr>
        <p:blipFill>
          <a:blip r:embed="rId5"/>
          <a:stretch>
            <a:fillRect/>
          </a:stretch>
        </p:blipFill>
        <p:spPr>
          <a:xfrm>
            <a:off x="7359446" y="3294044"/>
            <a:ext cx="3446036" cy="3367539"/>
          </a:xfrm>
          <a:prstGeom prst="rect">
            <a:avLst/>
          </a:prstGeom>
        </p:spPr>
      </p:pic>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lang="en-US" altLang="ja-JP" sz="32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3B9D04AF-157A-096D-37C7-32608DC7A71B}"/>
              </a:ext>
            </a:extLst>
          </p:cNvPr>
          <p:cNvSpPr txBox="1"/>
          <p:nvPr/>
        </p:nvSpPr>
        <p:spPr>
          <a:xfrm>
            <a:off x="0" y="1045997"/>
            <a:ext cx="10017020" cy="3539430"/>
          </a:xfrm>
          <a:prstGeom prst="rect">
            <a:avLst/>
          </a:prstGeom>
          <a:noFill/>
        </p:spPr>
        <p:txBody>
          <a:bodyPr wrap="square">
            <a:spAutoFit/>
          </a:bodyPr>
          <a:lstStyle/>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ja-JP" sz="1600" b="1" dirty="0">
                <a:solidFill>
                  <a:srgbClr val="C00000"/>
                </a:solidFill>
              </a:rPr>
              <a:t>A* </a:t>
            </a:r>
            <a:r>
              <a:rPr lang="ja-JP" altLang="en-US" sz="1600" b="1" dirty="0">
                <a:solidFill>
                  <a:srgbClr val="C00000"/>
                </a:solidFill>
              </a:rPr>
              <a:t>探索アルゴリズム</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p:txBody>
      </p:sp>
      <p:grpSp>
        <p:nvGrpSpPr>
          <p:cNvPr id="9" name="组合 8">
            <a:extLst>
              <a:ext uri="{FF2B5EF4-FFF2-40B4-BE49-F238E27FC236}">
                <a16:creationId xmlns:a16="http://schemas.microsoft.com/office/drawing/2014/main" id="{ABD653AF-8FD2-1B85-8E90-1D36B323F643}"/>
              </a:ext>
            </a:extLst>
          </p:cNvPr>
          <p:cNvGrpSpPr/>
          <p:nvPr/>
        </p:nvGrpSpPr>
        <p:grpSpPr>
          <a:xfrm>
            <a:off x="127864" y="1353793"/>
            <a:ext cx="6528575" cy="3100220"/>
            <a:chOff x="-201016" y="1110683"/>
            <a:chExt cx="10750711" cy="1838995"/>
          </a:xfrm>
        </p:grpSpPr>
        <p:grpSp>
          <p:nvGrpSpPr>
            <p:cNvPr id="10" name="组合 9">
              <a:extLst>
                <a:ext uri="{FF2B5EF4-FFF2-40B4-BE49-F238E27FC236}">
                  <a16:creationId xmlns:a16="http://schemas.microsoft.com/office/drawing/2014/main" id="{D833246F-22A6-C3E7-7DDF-447C861EC274}"/>
                </a:ext>
              </a:extLst>
            </p:cNvPr>
            <p:cNvGrpSpPr/>
            <p:nvPr/>
          </p:nvGrpSpPr>
          <p:grpSpPr>
            <a:xfrm>
              <a:off x="516363" y="1307862"/>
              <a:ext cx="10033332" cy="1641816"/>
              <a:chOff x="698090" y="3952568"/>
              <a:chExt cx="3947165" cy="2231922"/>
            </a:xfrm>
          </p:grpSpPr>
          <p:sp>
            <p:nvSpPr>
              <p:cNvPr id="12" name="矩形 11">
                <a:extLst>
                  <a:ext uri="{FF2B5EF4-FFF2-40B4-BE49-F238E27FC236}">
                    <a16:creationId xmlns:a16="http://schemas.microsoft.com/office/drawing/2014/main" id="{10F1FE8F-D97A-4381-584B-5D6EB9BAA00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02D9494-0342-4EA5-D586-F7A9D4EAEC39}"/>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Google Shape;111;p3">
                  <a:extLst>
                    <a:ext uri="{FF2B5EF4-FFF2-40B4-BE49-F238E27FC236}">
                      <a16:creationId xmlns:a16="http://schemas.microsoft.com/office/drawing/2014/main" id="{0B2416B0-8499-996D-07EE-3CDB424DDC07}"/>
                    </a:ext>
                  </a:extLst>
                </p:cNvPr>
                <p:cNvSpPr txBox="1"/>
                <p:nvPr/>
              </p:nvSpPr>
              <p:spPr>
                <a:xfrm>
                  <a:off x="-201016" y="1110683"/>
                  <a:ext cx="9827827" cy="173436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1-st level</a:t>
                  </a:r>
                  <a:r>
                    <a:rPr lang="ja-JP" altLang="en-US" sz="2000" b="1" dirty="0">
                      <a:solidFill>
                        <a:schemeClr val="bg1"/>
                      </a:solidFill>
                    </a:rPr>
                    <a:t> </a:t>
                  </a:r>
                  <a:r>
                    <a:rPr lang="en-US" altLang="ja-JP" sz="2000" b="1" dirty="0">
                      <a:solidFill>
                        <a:schemeClr val="bg1"/>
                      </a:solidFill>
                    </a:rPr>
                    <a:t>A*</a:t>
                  </a:r>
                  <a:r>
                    <a:rPr lang="ja-JP" altLang="en-US" sz="2000" b="1" dirty="0">
                      <a:solidFill>
                        <a:schemeClr val="bg1"/>
                      </a:solidFill>
                    </a:rPr>
                    <a:t> </a:t>
                  </a:r>
                  <a:r>
                    <a:rPr lang="en-US" altLang="ja-JP" sz="2000" b="1" dirty="0">
                      <a:solidFill>
                        <a:schemeClr val="bg1"/>
                      </a:solidFill>
                    </a:rPr>
                    <a:t>search [</a:t>
                  </a:r>
                  <a:r>
                    <a:rPr lang="en-US" altLang="ja-JP" sz="2000" b="1" dirty="0" err="1">
                      <a:solidFill>
                        <a:schemeClr val="bg1"/>
                      </a:solidFill>
                    </a:rPr>
                    <a:t>Seiref</a:t>
                  </a:r>
                  <a:r>
                    <a:rPr lang="en-US" altLang="ja-JP" sz="2000" b="1" dirty="0">
                      <a:solidFill>
                        <a:schemeClr val="bg1"/>
                      </a:solidFill>
                    </a:rPr>
                    <a:t> S, 2020]</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観察者それぞれ担当エリアに対して探索し、最短経路を見つける（同時に探索し、情報を共有する）</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 </a:t>
                  </a:r>
                  <a:r>
                    <a:rPr lang="ja-JP" altLang="en-US" sz="1600" b="1" dirty="0">
                      <a:solidFill>
                        <a:srgbClr val="C00000"/>
                      </a:solidFill>
                    </a:rPr>
                    <a:t>アルゴリズム</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p>
              </p:txBody>
            </p:sp>
          </mc:Choice>
          <mc:Fallback xmlns="">
            <p:sp>
              <p:nvSpPr>
                <p:cNvPr id="11" name="Google Shape;111;p3">
                  <a:extLst>
                    <a:ext uri="{FF2B5EF4-FFF2-40B4-BE49-F238E27FC236}">
                      <a16:creationId xmlns:a16="http://schemas.microsoft.com/office/drawing/2014/main" id="{0B2416B0-8499-996D-07EE-3CDB424DDC07}"/>
                    </a:ext>
                  </a:extLst>
                </p:cNvPr>
                <p:cNvSpPr txBox="1">
                  <a:spLocks noRot="1" noChangeAspect="1" noMove="1" noResize="1" noEditPoints="1" noAdjustHandles="1" noChangeArrowheads="1" noChangeShapeType="1" noTextEdit="1"/>
                </p:cNvSpPr>
                <p:nvPr/>
              </p:nvSpPr>
              <p:spPr>
                <a:xfrm>
                  <a:off x="-201016" y="1110683"/>
                  <a:ext cx="9827827" cy="1734368"/>
                </a:xfrm>
                <a:prstGeom prst="rect">
                  <a:avLst/>
                </a:prstGeom>
                <a:blipFill>
                  <a:blip r:embed="rId3"/>
                  <a:stretch>
                    <a:fillRect b="-1667"/>
                  </a:stretch>
                </a:blipFill>
                <a:ln>
                  <a:noFill/>
                </a:ln>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536EEC03-0B0C-0AE4-895E-FA1B04056FC2}"/>
              </a:ext>
            </a:extLst>
          </p:cNvPr>
          <p:cNvGrpSpPr/>
          <p:nvPr/>
        </p:nvGrpSpPr>
        <p:grpSpPr>
          <a:xfrm>
            <a:off x="5051738" y="3429000"/>
            <a:ext cx="6460766" cy="3136282"/>
            <a:chOff x="-89354" y="1152001"/>
            <a:chExt cx="10639049" cy="1797677"/>
          </a:xfrm>
        </p:grpSpPr>
        <p:grpSp>
          <p:nvGrpSpPr>
            <p:cNvPr id="15" name="组合 14">
              <a:extLst>
                <a:ext uri="{FF2B5EF4-FFF2-40B4-BE49-F238E27FC236}">
                  <a16:creationId xmlns:a16="http://schemas.microsoft.com/office/drawing/2014/main" id="{88FCE91F-38AD-AF08-982D-804AACDA4FC1}"/>
                </a:ext>
              </a:extLst>
            </p:cNvPr>
            <p:cNvGrpSpPr/>
            <p:nvPr/>
          </p:nvGrpSpPr>
          <p:grpSpPr>
            <a:xfrm>
              <a:off x="516363" y="1307862"/>
              <a:ext cx="10033332" cy="1641816"/>
              <a:chOff x="698090" y="3952568"/>
              <a:chExt cx="3947165" cy="2231922"/>
            </a:xfrm>
          </p:grpSpPr>
          <p:sp>
            <p:nvSpPr>
              <p:cNvPr id="18" name="矩形 17">
                <a:extLst>
                  <a:ext uri="{FF2B5EF4-FFF2-40B4-BE49-F238E27FC236}">
                    <a16:creationId xmlns:a16="http://schemas.microsoft.com/office/drawing/2014/main" id="{1A298CF4-6E66-96B6-1DA8-1A400C70426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175E006-4DEA-401E-7840-09DF8F45097B}"/>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 name="Google Shape;111;p3">
                  <a:extLst>
                    <a:ext uri="{FF2B5EF4-FFF2-40B4-BE49-F238E27FC236}">
                      <a16:creationId xmlns:a16="http://schemas.microsoft.com/office/drawing/2014/main" id="{D60DC33D-19C7-D90B-6579-E1E7A065B3C1}"/>
                    </a:ext>
                  </a:extLst>
                </p:cNvPr>
                <p:cNvSpPr txBox="1"/>
                <p:nvPr/>
              </p:nvSpPr>
              <p:spPr>
                <a:xfrm>
                  <a:off x="-89354" y="1152001"/>
                  <a:ext cx="9827827" cy="1534775"/>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en-US" altLang="zh-CN" sz="2000" b="1" dirty="0">
                      <a:solidFill>
                        <a:schemeClr val="bg1"/>
                      </a:solidFill>
                    </a:rPr>
                    <a:t>nd</a:t>
                  </a:r>
                  <a:r>
                    <a:rPr lang="en-US" altLang="ja-JP" sz="2000" b="1" dirty="0">
                      <a:solidFill>
                        <a:schemeClr val="bg1"/>
                      </a:solidFill>
                    </a:rPr>
                    <a:t> level</a:t>
                  </a:r>
                  <a:r>
                    <a:rPr lang="ja-JP" altLang="en-US" sz="2000" b="1" dirty="0">
                      <a:solidFill>
                        <a:schemeClr val="bg1"/>
                      </a:solidFill>
                    </a:rPr>
                    <a:t> </a:t>
                  </a:r>
                  <a:r>
                    <a:rPr lang="en-US" altLang="ja-JP" sz="2000" b="1" dirty="0">
                      <a:solidFill>
                        <a:schemeClr val="bg1"/>
                      </a:solidFill>
                    </a:rPr>
                    <a:t>best first search [G Sharon,2015]</a:t>
                  </a: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全体観察者の最短経路が重複観察になる程度を評価し、</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重複が発生するところに制約を加えて、経路の再探索を行う。探索不能や解が改善できなくなるまで繰り返す</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セルが重ねて見られる回数</a:t>
                  </a:r>
                  <a:endParaRPr lang="en-US" altLang="ja-JP" sz="1600" b="1" dirty="0">
                    <a:solidFill>
                      <a:srgbClr val="C00000"/>
                    </a:solidFill>
                  </a:endParaRPr>
                </a:p>
              </p:txBody>
            </p:sp>
          </mc:Choice>
          <mc:Fallback>
            <p:sp>
              <p:nvSpPr>
                <p:cNvPr id="16" name="Google Shape;111;p3">
                  <a:extLst>
                    <a:ext uri="{FF2B5EF4-FFF2-40B4-BE49-F238E27FC236}">
                      <a16:creationId xmlns:a16="http://schemas.microsoft.com/office/drawing/2014/main" id="{D60DC33D-19C7-D90B-6579-E1E7A065B3C1}"/>
                    </a:ext>
                  </a:extLst>
                </p:cNvPr>
                <p:cNvSpPr txBox="1">
                  <a:spLocks noRot="1" noChangeAspect="1" noMove="1" noResize="1" noEditPoints="1" noAdjustHandles="1" noChangeArrowheads="1" noChangeShapeType="1" noTextEdit="1"/>
                </p:cNvSpPr>
                <p:nvPr/>
              </p:nvSpPr>
              <p:spPr>
                <a:xfrm>
                  <a:off x="-89354" y="1152001"/>
                  <a:ext cx="9827827" cy="1534775"/>
                </a:xfrm>
                <a:prstGeom prst="rect">
                  <a:avLst/>
                </a:prstGeom>
                <a:blipFill>
                  <a:blip r:embed="rId4"/>
                  <a:stretch>
                    <a:fillRect b="-1822"/>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30655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評価手法</a:t>
            </a:r>
            <a:endParaRPr sz="3200" b="1" i="0" u="none" strike="noStrike" cap="none" dirty="0">
              <a:solidFill>
                <a:schemeClr val="accent1"/>
              </a:solidFill>
              <a:latin typeface="Arial"/>
              <a:ea typeface="Arial"/>
              <a:cs typeface="Arial"/>
              <a:sym typeface="Arial"/>
            </a:endParaRPr>
          </a:p>
        </p:txBody>
      </p:sp>
      <p:sp>
        <p:nvSpPr>
          <p:cNvPr id="111" name="Google Shape;111;p3"/>
          <p:cNvSpPr txBox="1"/>
          <p:nvPr/>
        </p:nvSpPr>
        <p:spPr>
          <a:xfrm>
            <a:off x="0" y="963911"/>
            <a:ext cx="11148295" cy="2739171"/>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endParaRPr lang="en-US" altLang="ja-JP" sz="12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98A18758-528C-11FD-2EAB-2FC80B1801CB}"/>
              </a:ext>
            </a:extLst>
          </p:cNvPr>
          <p:cNvSpPr txBox="1"/>
          <p:nvPr/>
        </p:nvSpPr>
        <p:spPr>
          <a:xfrm>
            <a:off x="0" y="1265078"/>
            <a:ext cx="10017020" cy="1077218"/>
          </a:xfrm>
          <a:prstGeom prst="rect">
            <a:avLst/>
          </a:prstGeom>
          <a:noFill/>
        </p:spPr>
        <p:txBody>
          <a:bodyPr wrap="square">
            <a:spAutoFit/>
          </a:bodyPr>
          <a:lstStyle/>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データセット</a:t>
            </a:r>
            <a:r>
              <a:rPr lang="zh-CN" altLang="en-US" sz="1600" b="1" dirty="0">
                <a:solidFill>
                  <a:srgbClr val="C00000"/>
                </a:solidFill>
              </a:rPr>
              <a:t>：</a:t>
            </a:r>
            <a:r>
              <a:rPr lang="en-US" altLang="zh-CN" sz="1600" b="1" dirty="0">
                <a:solidFill>
                  <a:srgbClr val="C00000"/>
                </a:solidFill>
              </a:rPr>
              <a:t> </a:t>
            </a:r>
            <a:r>
              <a:rPr lang="en-US" altLang="zh-CN" sz="1600" b="1" dirty="0">
                <a:solidFill>
                  <a:srgbClr val="C00000"/>
                </a:solidFill>
                <a:hlinkClick r:id="rId3"/>
              </a:rPr>
              <a:t>https://movingai.com/benchmarks/grids.html</a:t>
            </a:r>
            <a:endParaRPr lang="en-US" altLang="zh-CN"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現存アルゴリズム</a:t>
            </a:r>
            <a:r>
              <a:rPr lang="en-US" altLang="ja-JP" sz="1600" b="1" dirty="0">
                <a:solidFill>
                  <a:srgbClr val="C00000"/>
                </a:solidFill>
              </a:rPr>
              <a:t>(SOM</a:t>
            </a:r>
            <a:r>
              <a:rPr lang="ja-JP" altLang="en-US" sz="1600" b="1" dirty="0">
                <a:solidFill>
                  <a:srgbClr val="C00000"/>
                </a:solidFill>
              </a:rPr>
              <a:t>、</a:t>
            </a:r>
            <a:r>
              <a:rPr lang="en-US" altLang="ja-JP" sz="1600" b="1" dirty="0">
                <a:solidFill>
                  <a:srgbClr val="C00000"/>
                </a:solidFill>
              </a:rPr>
              <a:t>AGP+TSP)</a:t>
            </a:r>
            <a:r>
              <a:rPr lang="ja-JP" altLang="en-US" sz="1600" b="1" dirty="0">
                <a:solidFill>
                  <a:srgbClr val="C00000"/>
                </a:solidFill>
              </a:rPr>
              <a:t>と比べ、</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地図サーズ、障害物数などを変数とし、解答所要時間と</a:t>
            </a:r>
            <a:r>
              <a:rPr lang="en-US" altLang="ja-JP" sz="1600" b="1" dirty="0" err="1">
                <a:solidFill>
                  <a:srgbClr val="C00000"/>
                </a:solidFill>
              </a:rPr>
              <a:t>MinMax</a:t>
            </a:r>
            <a:r>
              <a:rPr lang="ja-JP" altLang="en-US" sz="1600" b="1" dirty="0">
                <a:solidFill>
                  <a:srgbClr val="C00000"/>
                </a:solidFill>
              </a:rPr>
              <a:t>基準の観点から、</a:t>
            </a:r>
            <a:endParaRPr lang="en-US" altLang="ja-JP" sz="1600" b="1" dirty="0">
              <a:solidFill>
                <a:srgbClr val="C00000"/>
              </a:solidFill>
            </a:endParaRPr>
          </a:p>
          <a:p>
            <a:pPr marL="457200" lvl="1" algn="just">
              <a:buClr>
                <a:srgbClr val="C00000"/>
              </a:buClr>
              <a:buSzPts val="2800"/>
            </a:pPr>
            <a:r>
              <a:rPr lang="ja-JP" altLang="en-US" sz="1600" b="1" dirty="0">
                <a:solidFill>
                  <a:srgbClr val="C00000"/>
                </a:solidFill>
              </a:rPr>
              <a:t>手法の優劣を評価する</a:t>
            </a:r>
            <a:endParaRPr lang="en-US" altLang="zh-CN" sz="1600" b="1" dirty="0">
              <a:solidFill>
                <a:srgbClr val="C00000"/>
              </a:solidFill>
            </a:endParaRPr>
          </a:p>
        </p:txBody>
      </p:sp>
    </p:spTree>
    <p:extLst>
      <p:ext uri="{BB962C8B-B14F-4D97-AF65-F5344CB8AC3E}">
        <p14:creationId xmlns:p14="http://schemas.microsoft.com/office/powerpoint/2010/main" val="256922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参考文献</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Google Shape;111;p3">
            <a:extLst>
              <a:ext uri="{FF2B5EF4-FFF2-40B4-BE49-F238E27FC236}">
                <a16:creationId xmlns:a16="http://schemas.microsoft.com/office/drawing/2014/main" id="{DBDE80DD-3E64-7C76-4815-2B40F2EB8C70}"/>
              </a:ext>
            </a:extLst>
          </p:cNvPr>
          <p:cNvSpPr txBox="1"/>
          <p:nvPr/>
        </p:nvSpPr>
        <p:spPr>
          <a:xfrm>
            <a:off x="0" y="1201325"/>
            <a:ext cx="11148295" cy="4278054"/>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r>
              <a:rPr lang="en-US" altLang="ja-JP" sz="1600" b="1" dirty="0">
                <a:solidFill>
                  <a:srgbClr val="C00000"/>
                </a:solidFill>
              </a:rPr>
              <a:t>[1] Chin, Wei-Pang, and Simeon </a:t>
            </a:r>
            <a:r>
              <a:rPr lang="en-US" altLang="ja-JP" sz="1600" b="1" dirty="0" err="1">
                <a:solidFill>
                  <a:srgbClr val="C00000"/>
                </a:solidFill>
              </a:rPr>
              <a:t>Ntafos</a:t>
            </a:r>
            <a:r>
              <a:rPr lang="en-US" altLang="ja-JP" sz="1600" b="1" dirty="0">
                <a:solidFill>
                  <a:srgbClr val="C00000"/>
                </a:solidFill>
              </a:rPr>
              <a:t>. "Optimum watchman routes." Proceedings of the second annual symposium on Computational geometry. 1986.</a:t>
            </a:r>
          </a:p>
          <a:p>
            <a:pPr marL="457200" lvl="1" algn="just">
              <a:buClr>
                <a:srgbClr val="C00000"/>
              </a:buClr>
              <a:buSzPts val="2800"/>
            </a:pPr>
            <a:r>
              <a:rPr lang="en-US" altLang="ja-JP" sz="1600" b="1" dirty="0">
                <a:solidFill>
                  <a:srgbClr val="C00000"/>
                </a:solidFill>
              </a:rPr>
              <a:t>[2] O'Rourke, Joseph (1987), Art Gallery Theorems and Algorithms, Oxford University Press, ISBN 0-19-503965-3.</a:t>
            </a:r>
          </a:p>
          <a:p>
            <a:pPr marL="457200" lvl="1" algn="just">
              <a:buClr>
                <a:srgbClr val="C00000"/>
              </a:buClr>
              <a:buSzPts val="2800"/>
            </a:pPr>
            <a:r>
              <a:rPr lang="en-US" altLang="ja-JP" sz="1600" b="1" dirty="0">
                <a:solidFill>
                  <a:srgbClr val="C00000"/>
                </a:solidFill>
              </a:rPr>
              <a:t>[3] Dissanayake, M. G.; Newman, P.; Clark, S.; </a:t>
            </a:r>
            <a:r>
              <a:rPr lang="en-US" altLang="ja-JP" sz="1600" b="1" dirty="0" err="1">
                <a:solidFill>
                  <a:srgbClr val="C00000"/>
                </a:solidFill>
              </a:rPr>
              <a:t>Durrant</a:t>
            </a:r>
            <a:r>
              <a:rPr lang="en-US" altLang="ja-JP" sz="1600" b="1" dirty="0">
                <a:solidFill>
                  <a:srgbClr val="C00000"/>
                </a:solidFill>
              </a:rPr>
              <a:t>-Whyte, H. F.; and </a:t>
            </a:r>
            <a:r>
              <a:rPr lang="en-US" altLang="ja-JP" sz="1600" b="1" dirty="0" err="1">
                <a:solidFill>
                  <a:srgbClr val="C00000"/>
                </a:solidFill>
              </a:rPr>
              <a:t>Csorba</a:t>
            </a:r>
            <a:r>
              <a:rPr lang="en-US" altLang="ja-JP" sz="1600" b="1" dirty="0">
                <a:solidFill>
                  <a:srgbClr val="C00000"/>
                </a:solidFill>
              </a:rPr>
              <a:t>, M. 2001. A solution to the simultaneous localization and map building (slam) problem. IEEE Transactions on robotics and automation 17(3):229–241</a:t>
            </a:r>
          </a:p>
          <a:p>
            <a:pPr marL="457200" lvl="1" algn="just">
              <a:buClr>
                <a:srgbClr val="C00000"/>
              </a:buClr>
              <a:buSzPts val="2800"/>
            </a:pPr>
            <a:r>
              <a:rPr lang="en-US" altLang="ja-JP" sz="1600" b="1" dirty="0">
                <a:solidFill>
                  <a:srgbClr val="C00000"/>
                </a:solidFill>
              </a:rPr>
              <a:t>[4] T. Danner and L. </a:t>
            </a:r>
            <a:r>
              <a:rPr lang="en-US" altLang="ja-JP" sz="1600" b="1" dirty="0" err="1">
                <a:solidFill>
                  <a:srgbClr val="C00000"/>
                </a:solidFill>
              </a:rPr>
              <a:t>Kavraki</a:t>
            </a:r>
            <a:r>
              <a:rPr lang="en-US" altLang="ja-JP" sz="1600" b="1" dirty="0">
                <a:solidFill>
                  <a:srgbClr val="C00000"/>
                </a:solidFill>
              </a:rPr>
              <a:t>, Randomized planning for short inspection paths. In Proceedings of the IEEE International Conference on Robotics and Automation, pages 971–976, San Francisco, CA, April 2000. </a:t>
            </a:r>
          </a:p>
          <a:p>
            <a:pPr marL="457200" lvl="1" algn="just">
              <a:buClr>
                <a:srgbClr val="C00000"/>
              </a:buClr>
              <a:buSzPts val="2800"/>
            </a:pPr>
            <a:r>
              <a:rPr lang="en-US" altLang="ja-JP" sz="1600" b="1" dirty="0">
                <a:solidFill>
                  <a:srgbClr val="C00000"/>
                </a:solidFill>
              </a:rPr>
              <a:t>[5] </a:t>
            </a:r>
            <a:r>
              <a:rPr lang="en-US" altLang="ja-JP" sz="1600" b="1" dirty="0" err="1">
                <a:solidFill>
                  <a:srgbClr val="C00000"/>
                </a:solidFill>
              </a:rPr>
              <a:t>Faigl</a:t>
            </a:r>
            <a:r>
              <a:rPr lang="en-US" altLang="ja-JP" sz="1600" b="1" dirty="0">
                <a:solidFill>
                  <a:srgbClr val="C00000"/>
                </a:solidFill>
              </a:rPr>
              <a:t>, Jan. "Approximate solution of the multiple watchman routes problem with restricted visibility range." IEEE transactions on neural networks 21.10 (2010): 1668-1679.</a:t>
            </a:r>
          </a:p>
          <a:p>
            <a:pPr marL="457200" lvl="1" algn="just">
              <a:buClr>
                <a:srgbClr val="C00000"/>
              </a:buClr>
              <a:buSzPts val="2800"/>
            </a:pPr>
            <a:r>
              <a:rPr lang="en-US" altLang="ja-JP" sz="1600" b="1" dirty="0">
                <a:solidFill>
                  <a:srgbClr val="C00000"/>
                </a:solidFill>
              </a:rPr>
              <a:t>[6] </a:t>
            </a:r>
            <a:r>
              <a:rPr lang="en-US" altLang="ja-JP" sz="1600" b="1" dirty="0" err="1">
                <a:solidFill>
                  <a:srgbClr val="C00000"/>
                </a:solidFill>
              </a:rPr>
              <a:t>Pearl,Judea</a:t>
            </a:r>
            <a:r>
              <a:rPr lang="en-US" altLang="ja-JP" sz="1600" b="1" dirty="0">
                <a:solidFill>
                  <a:srgbClr val="C00000"/>
                </a:solidFill>
              </a:rPr>
              <a:t>. "Heuristics: intelligent search strategies for computer problem solving." (1984).</a:t>
            </a:r>
          </a:p>
          <a:p>
            <a:pPr marL="457200" lvl="1" algn="just">
              <a:buClr>
                <a:srgbClr val="C00000"/>
              </a:buClr>
              <a:buSzPts val="2800"/>
            </a:pPr>
            <a:r>
              <a:rPr lang="en-US" altLang="ja-JP" sz="1600" b="1" dirty="0">
                <a:solidFill>
                  <a:srgbClr val="C00000"/>
                </a:solidFill>
              </a:rPr>
              <a:t>[7] </a:t>
            </a:r>
            <a:r>
              <a:rPr lang="en-US" altLang="ja-JP" sz="1600" b="1" dirty="0" err="1">
                <a:solidFill>
                  <a:srgbClr val="C00000"/>
                </a:solidFill>
              </a:rPr>
              <a:t>Seiref</a:t>
            </a:r>
            <a:r>
              <a:rPr lang="en-US" altLang="ja-JP" sz="1600" b="1" dirty="0">
                <a:solidFill>
                  <a:srgbClr val="C00000"/>
                </a:solidFill>
              </a:rPr>
              <a:t> S, </a:t>
            </a:r>
            <a:r>
              <a:rPr lang="en-US" altLang="ja-JP" sz="1600" b="1" dirty="0" err="1">
                <a:solidFill>
                  <a:srgbClr val="C00000"/>
                </a:solidFill>
              </a:rPr>
              <a:t>Jaffey</a:t>
            </a:r>
            <a:r>
              <a:rPr lang="en-US" altLang="ja-JP" sz="1600" b="1" dirty="0">
                <a:solidFill>
                  <a:srgbClr val="C00000"/>
                </a:solidFill>
              </a:rPr>
              <a:t> T, Lopatin M, et al. Solving the watchman route problem on a grid with heuristic search[C]//Proceedings of the international conference on automated planning and scheduling. 2020, 30: 249-257.</a:t>
            </a:r>
          </a:p>
          <a:p>
            <a:pPr marL="457200" lvl="1" algn="just">
              <a:buClr>
                <a:srgbClr val="C00000"/>
              </a:buClr>
              <a:buSzPts val="2800"/>
            </a:pPr>
            <a:r>
              <a:rPr lang="en-US" altLang="ja-JP" sz="1600" b="1" dirty="0">
                <a:solidFill>
                  <a:srgbClr val="C00000"/>
                </a:solidFill>
              </a:rPr>
              <a:t>[8] Sharon G, Stern R, </a:t>
            </a:r>
            <a:r>
              <a:rPr lang="en-US" altLang="ja-JP" sz="1600" b="1" dirty="0" err="1">
                <a:solidFill>
                  <a:srgbClr val="C00000"/>
                </a:solidFill>
              </a:rPr>
              <a:t>Felner</a:t>
            </a:r>
            <a:r>
              <a:rPr lang="en-US" altLang="ja-JP" sz="1600" b="1" dirty="0">
                <a:solidFill>
                  <a:srgbClr val="C00000"/>
                </a:solidFill>
              </a:rPr>
              <a:t> A, et al. Conflict-based search for optimal multi-agent pathfinding[J]. Artificial Intelligence, 2015, 219: 40-66.</a:t>
            </a:r>
          </a:p>
        </p:txBody>
      </p:sp>
    </p:spTree>
    <p:extLst>
      <p:ext uri="{BB962C8B-B14F-4D97-AF65-F5344CB8AC3E}">
        <p14:creationId xmlns:p14="http://schemas.microsoft.com/office/powerpoint/2010/main" val="14281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研究概要</a:t>
            </a:r>
            <a:endParaRPr sz="3200" b="1" i="0" u="none" strike="noStrike" cap="none" dirty="0">
              <a:solidFill>
                <a:schemeClr val="accent1"/>
              </a:solidFill>
              <a:latin typeface="Arial"/>
              <a:ea typeface="Arial"/>
              <a:cs typeface="Arial"/>
              <a:sym typeface="Arial"/>
            </a:endParaRPr>
          </a:p>
        </p:txBody>
      </p:sp>
      <p:sp>
        <p:nvSpPr>
          <p:cNvPr id="111" name="Google Shape;111;p3"/>
          <p:cNvSpPr txBox="1"/>
          <p:nvPr/>
        </p:nvSpPr>
        <p:spPr>
          <a:xfrm>
            <a:off x="0" y="963911"/>
            <a:ext cx="11148295" cy="2431394"/>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ja-JP" altLang="en-US" sz="2000" b="1" dirty="0">
                <a:solidFill>
                  <a:srgbClr val="C00000"/>
                </a:solidFill>
              </a:rPr>
              <a:t>組み合わせ最適化　</a:t>
            </a:r>
            <a:br>
              <a:rPr lang="en-US" altLang="ja-JP" sz="2000" b="1" dirty="0">
                <a:solidFill>
                  <a:srgbClr val="C00000"/>
                </a:solidFill>
              </a:rPr>
            </a:br>
            <a:endParaRPr lang="en-US" altLang="ja-JP" sz="2000" b="1" dirty="0">
              <a:solidFill>
                <a:srgbClr val="C00000"/>
              </a:solidFill>
              <a:sym typeface="Wingdings" panose="05000000000000000000" pitchFamily="2" charset="2"/>
            </a:endParaRPr>
          </a:p>
          <a:p>
            <a:pPr marL="457200" lvl="2">
              <a:buClr>
                <a:srgbClr val="C00000"/>
              </a:buClr>
              <a:buSzPts val="2800"/>
            </a:pPr>
            <a:r>
              <a:rPr lang="en-US" altLang="ja-JP" sz="2000" b="1" dirty="0">
                <a:solidFill>
                  <a:srgbClr val="C00000"/>
                </a:solidFill>
                <a:sym typeface="Wingdings" panose="05000000000000000000" pitchFamily="2" charset="2"/>
              </a:rPr>
              <a:t>    NP</a:t>
            </a:r>
            <a:r>
              <a:rPr lang="ja-JP" altLang="en-US" sz="2000" b="1" dirty="0">
                <a:solidFill>
                  <a:srgbClr val="C00000"/>
                </a:solidFill>
                <a:sym typeface="Wingdings" panose="05000000000000000000" pitchFamily="2" charset="2"/>
              </a:rPr>
              <a:t>困難</a:t>
            </a:r>
            <a:br>
              <a:rPr lang="en-US" altLang="ja-JP" sz="2000" b="1" dirty="0">
                <a:solidFill>
                  <a:srgbClr val="C00000"/>
                </a:solidFill>
                <a:sym typeface="Wingdings" panose="05000000000000000000" pitchFamily="2" charset="2"/>
              </a:rPr>
            </a:br>
            <a:endParaRPr lang="en-US" altLang="ja-JP" sz="2000" b="1" dirty="0">
              <a:solidFill>
                <a:srgbClr val="C00000"/>
              </a:solidFill>
              <a:sym typeface="Wingdings" panose="05000000000000000000" pitchFamily="2" charset="2"/>
            </a:endParaRPr>
          </a:p>
          <a:p>
            <a:pPr marL="742950" lvl="2" indent="-285750">
              <a:buClr>
                <a:srgbClr val="C00000"/>
              </a:buClr>
              <a:buSzPts val="2800"/>
              <a:buFont typeface="Arial" panose="020B0604020202020204" pitchFamily="34" charset="0"/>
              <a:buChar char="•"/>
            </a:pPr>
            <a:r>
              <a:rPr lang="ja-JP" altLang="en-US" sz="2000" b="1" dirty="0">
                <a:solidFill>
                  <a:srgbClr val="C00000"/>
                </a:solidFill>
                <a:sym typeface="Wingdings" panose="05000000000000000000" pitchFamily="2" charset="2"/>
              </a:rPr>
              <a:t>解決手法：</a:t>
            </a:r>
            <a:r>
              <a:rPr lang="ja-JP" altLang="en-US" sz="2000" b="1" dirty="0">
                <a:solidFill>
                  <a:srgbClr val="C00000"/>
                </a:solidFill>
              </a:rPr>
              <a:t>ヒューリスティックス関数と制約伝播などの効率化手法</a:t>
            </a:r>
            <a:r>
              <a:rPr lang="en-US" altLang="ja-JP" sz="2000" b="1" dirty="0">
                <a:solidFill>
                  <a:srgbClr val="C00000"/>
                </a:solidFill>
                <a:sym typeface="Wingdings" panose="05000000000000000000" pitchFamily="2" charset="2"/>
              </a:rPr>
              <a:t></a:t>
            </a:r>
            <a:r>
              <a:rPr lang="ja-JP" altLang="en-US" sz="2000" b="1" dirty="0">
                <a:solidFill>
                  <a:srgbClr val="C00000"/>
                </a:solidFill>
              </a:rPr>
              <a:t>近似的な解</a:t>
            </a:r>
            <a:endParaRPr lang="en-US" altLang="ja-JP" sz="2000" b="1" dirty="0">
              <a:solidFill>
                <a:srgbClr val="C00000"/>
              </a:solidFill>
            </a:endParaRPr>
          </a:p>
          <a:p>
            <a:pPr marL="457200" lvl="1" algn="just">
              <a:buClr>
                <a:srgbClr val="C00000"/>
              </a:buClr>
              <a:buSzPts val="2800"/>
            </a:pPr>
            <a:r>
              <a:rPr lang="ja-JP" altLang="en-US" sz="1600" b="1" dirty="0">
                <a:solidFill>
                  <a:srgbClr val="C00000"/>
                </a:solidFill>
              </a:rPr>
              <a:t>　　　</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39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65BBF683-5A4C-D25A-4BBB-1FC5FD7665E9}"/>
              </a:ext>
            </a:extLst>
          </p:cNvPr>
          <p:cNvPicPr>
            <a:picLocks noChangeAspect="1"/>
          </p:cNvPicPr>
          <p:nvPr/>
        </p:nvPicPr>
        <p:blipFill>
          <a:blip r:embed="rId5"/>
          <a:stretch>
            <a:fillRect/>
          </a:stretch>
        </p:blipFill>
        <p:spPr>
          <a:xfrm>
            <a:off x="205505" y="1689367"/>
            <a:ext cx="5348128" cy="4037179"/>
          </a:xfrm>
          <a:prstGeom prst="rect">
            <a:avLst/>
          </a:prstGeom>
        </p:spPr>
      </p:pic>
      <p:pic>
        <p:nvPicPr>
          <p:cNvPr id="9" name="图片 8">
            <a:extLst>
              <a:ext uri="{FF2B5EF4-FFF2-40B4-BE49-F238E27FC236}">
                <a16:creationId xmlns:a16="http://schemas.microsoft.com/office/drawing/2014/main" id="{6A507045-551A-FD89-ADC7-73067464F41C}"/>
              </a:ext>
            </a:extLst>
          </p:cNvPr>
          <p:cNvPicPr>
            <a:picLocks noChangeAspect="1"/>
          </p:cNvPicPr>
          <p:nvPr/>
        </p:nvPicPr>
        <p:blipFill>
          <a:blip r:embed="rId6"/>
          <a:stretch>
            <a:fillRect/>
          </a:stretch>
        </p:blipFill>
        <p:spPr>
          <a:xfrm>
            <a:off x="5890063" y="319100"/>
            <a:ext cx="5441073" cy="3435020"/>
          </a:xfrm>
          <a:prstGeom prst="rect">
            <a:avLst/>
          </a:prstGeom>
        </p:spPr>
      </p:pic>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890063" y="3804823"/>
            <a:ext cx="4997075" cy="2734077"/>
          </a:xfrm>
          <a:prstGeom prst="rect">
            <a:avLst/>
          </a:prstGeom>
        </p:spPr>
      </p:pic>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chemeClr val="accent1"/>
                </a:solidFill>
              </a:rPr>
              <a:t>既存研究</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 y="1401648"/>
            <a:ext cx="7075056" cy="2246729"/>
            <a:chOff x="-91741" y="1020318"/>
            <a:chExt cx="10641436" cy="1930113"/>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93011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endParaRPr lang="en-US" altLang="zh-CN" sz="1600" b="1" dirty="0">
                <a:solidFill>
                  <a:srgbClr val="C00000"/>
                </a:solidFill>
              </a:endParaRPr>
            </a:p>
            <a:p>
              <a:pPr marL="457200" lvl="2">
                <a:buClr>
                  <a:srgbClr val="C00000"/>
                </a:buClr>
                <a:buSzPts val="2800"/>
              </a:pPr>
              <a:r>
                <a:rPr lang="en-US" altLang="ja-JP" sz="1600" b="1" dirty="0">
                  <a:solidFill>
                    <a:srgbClr val="C00000"/>
                  </a:solidFill>
                </a:rPr>
                <a:t>[C</a:t>
              </a:r>
              <a:r>
                <a:rPr lang="en-US" altLang="zh-CN" sz="1600" b="1" dirty="0">
                  <a:solidFill>
                    <a:srgbClr val="C00000"/>
                  </a:solidFill>
                </a:rPr>
                <a:t>hin</a:t>
              </a:r>
              <a:r>
                <a:rPr lang="ja-JP" altLang="en-US" sz="1600" b="1" dirty="0">
                  <a:solidFill>
                    <a:srgbClr val="C00000"/>
                  </a:solidFill>
                </a:rPr>
                <a:t>ら</a:t>
              </a:r>
              <a:r>
                <a:rPr lang="en-US" altLang="ja-JP" sz="1600" b="1" dirty="0">
                  <a:solidFill>
                    <a:srgbClr val="C00000"/>
                  </a:solidFill>
                </a:rPr>
                <a:t>,1986]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Google Shape;110;p3">
            <a:extLst>
              <a:ext uri="{FF2B5EF4-FFF2-40B4-BE49-F238E27FC236}">
                <a16:creationId xmlns:a16="http://schemas.microsoft.com/office/drawing/2014/main" id="{BBD1CAC7-CC03-AAFB-2FB3-4E83CAC42FD9}"/>
              </a:ext>
            </a:extLst>
          </p:cNvPr>
          <p:cNvSpPr txBox="1"/>
          <p:nvPr/>
        </p:nvSpPr>
        <p:spPr>
          <a:xfrm>
            <a:off x="336596" y="1077071"/>
            <a:ext cx="9188075" cy="400069"/>
          </a:xfrm>
          <a:prstGeom prst="rect">
            <a:avLst/>
          </a:prstGeom>
          <a:noFill/>
          <a:ln>
            <a:noFill/>
          </a:ln>
        </p:spPr>
        <p:txBody>
          <a:bodyPr spcFirstLastPara="1" wrap="square" lIns="91425" tIns="45700" rIns="91425" bIns="45700" anchor="t" anchorCtr="0">
            <a:spAutoFit/>
          </a:bodyPr>
          <a:lstStyle/>
          <a:p>
            <a:pPr marL="342900" lvl="0" indent="-342900">
              <a:buFont typeface="Wingdings" panose="05000000000000000000" pitchFamily="2" charset="2"/>
              <a:buChar char="Ø"/>
            </a:pPr>
            <a:r>
              <a:rPr lang="ja-JP" altLang="en-US" sz="2000" b="1" dirty="0">
                <a:solidFill>
                  <a:srgbClr val="C00000"/>
                </a:solidFill>
              </a:rPr>
              <a:t>観察者路線問題</a:t>
            </a:r>
            <a:r>
              <a:rPr lang="zh-CN" altLang="en-US" sz="2000" b="1" dirty="0">
                <a:solidFill>
                  <a:srgbClr val="C00000"/>
                </a:solidFill>
              </a:rPr>
              <a:t>（</a:t>
            </a:r>
            <a:r>
              <a:rPr lang="en-US" altLang="zh-CN" sz="2000" b="1" dirty="0">
                <a:solidFill>
                  <a:srgbClr val="C00000"/>
                </a:solidFill>
              </a:rPr>
              <a:t>Watchman Route Problem</a:t>
            </a:r>
            <a:r>
              <a:rPr lang="zh-CN" altLang="en-US" sz="2000" b="1" dirty="0">
                <a:solidFill>
                  <a:srgbClr val="C00000"/>
                </a:solidFill>
              </a:rPr>
              <a:t>）</a:t>
            </a:r>
            <a:endParaRPr sz="2000" b="1" i="0" u="none" strike="noStrike" cap="none" dirty="0">
              <a:solidFill>
                <a:srgbClr val="C00000"/>
              </a:solidFill>
              <a:sym typeface="Arial"/>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35568" y="3606031"/>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706512"/>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379944" y="3730466"/>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516363" y="4600648"/>
            <a:ext cx="6399818" cy="1402080"/>
          </a:xfrm>
          <a:prstGeom prst="rect">
            <a:avLst/>
          </a:prstGeom>
        </p:spPr>
      </p:pic>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chemeClr val="accent1"/>
                </a:solidFill>
              </a:rPr>
              <a:t>既存研究</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205504" y="1317524"/>
            <a:ext cx="7355502" cy="3726424"/>
            <a:chOff x="93732" y="1152308"/>
            <a:chExt cx="10455963" cy="179737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93732" y="1152308"/>
                  <a:ext cx="10190407" cy="152901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[pearl</a:t>
                  </a:r>
                  <a:r>
                    <a:rPr lang="ja-JP" altLang="en-US" sz="1600" b="1" dirty="0">
                      <a:solidFill>
                        <a:srgbClr val="C00000"/>
                      </a:solidFill>
                    </a:rPr>
                    <a:t>ら</a:t>
                  </a:r>
                  <a:r>
                    <a:rPr lang="en-US" altLang="ja-JP" sz="1600" b="1" dirty="0">
                      <a:solidFill>
                        <a:srgbClr val="C00000"/>
                      </a:solidFill>
                    </a:rPr>
                    <a:t>,1984]</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open:</a:t>
                  </a:r>
                  <a:r>
                    <a:rPr lang="ja-JP" altLang="en-US" sz="1600" b="1" dirty="0">
                      <a:solidFill>
                        <a:srgbClr val="C00000"/>
                      </a:solidFill>
                    </a:rPr>
                    <a:t>探索候補リスト</a:t>
                  </a:r>
                  <a:r>
                    <a:rPr lang="en-US" altLang="ja-JP" sz="1600" b="1" dirty="0">
                      <a:solidFill>
                        <a:srgbClr val="C00000"/>
                      </a:solidFill>
                    </a:rPr>
                    <a:t>/</a:t>
                  </a:r>
                  <a:r>
                    <a:rPr lang="ja-JP" altLang="en-US" sz="1600" b="1" dirty="0">
                      <a:solidFill>
                        <a:srgbClr val="C00000"/>
                      </a:solidFill>
                    </a:rPr>
                    <a:t>優先度付きキュー</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の小さい順に準じて</a:t>
                  </a:r>
                  <a:r>
                    <a:rPr lang="en-US" altLang="zh-CN" sz="1600" b="1" dirty="0">
                      <a:solidFill>
                        <a:srgbClr val="C00000"/>
                      </a:solidFill>
                    </a:rPr>
                    <a:t>open</a:t>
                  </a:r>
                  <a:r>
                    <a:rPr lang="ja-JP" altLang="en-US" sz="1600" b="1" dirty="0">
                      <a:solidFill>
                        <a:srgbClr val="C00000"/>
                      </a:solidFill>
                    </a:rPr>
                    <a:t>隊列からノードを展開する、</a:t>
                  </a:r>
                  <a:r>
                    <a:rPr lang="en-US" altLang="ja-JP" sz="1600" b="1" dirty="0">
                      <a:solidFill>
                        <a:srgbClr val="C00000"/>
                      </a:solidFill>
                    </a:rPr>
                    <a:t> </a:t>
                  </a: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a:solidFill>
                                <a:srgbClr val="C00000"/>
                              </a:solidFill>
                              <a:latin typeface="Cambria Math" panose="02040503050406030204" pitchFamily="18" charset="0"/>
                            </a:rPr>
                          </m:ctrlPr>
                        </m:dPr>
                        <m:e>
                          <m:r>
                            <a:rPr lang="en-US" altLang="ja-JP" sz="1600" b="1" i="1">
                              <a:solidFill>
                                <a:srgbClr val="C00000"/>
                              </a:solidFill>
                              <a:latin typeface="Cambria Math" panose="02040503050406030204" pitchFamily="18" charset="0"/>
                            </a:rPr>
                            <m:t>𝒏</m:t>
                          </m:r>
                        </m:e>
                      </m:d>
                    </m:oMath>
                  </a14:m>
                  <a:r>
                    <a:rPr lang="ja-JP" altLang="en-US" sz="1600" b="1" dirty="0">
                      <a:solidFill>
                        <a:srgbClr val="C00000"/>
                      </a:solidFill>
                    </a:rPr>
                    <a:t>が</a:t>
                  </a:r>
                  <a:r>
                    <a:rPr lang="en-US" altLang="ja-JP" sz="1600" b="1" dirty="0">
                      <a:solidFill>
                        <a:srgbClr val="C00000"/>
                      </a:solidFill>
                    </a:rPr>
                    <a:t>0</a:t>
                  </a:r>
                  <a:r>
                    <a:rPr lang="ja-JP" altLang="en-US" sz="1600" b="1" dirty="0">
                      <a:solidFill>
                        <a:srgbClr val="C00000"/>
                      </a:solidFill>
                    </a:rPr>
                    <a:t>の場合、幅優先探索になる</a:t>
                  </a: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93732" y="1152308"/>
                  <a:ext cx="10190407" cy="1529017"/>
                </a:xfrm>
                <a:prstGeom prst="rect">
                  <a:avLst/>
                </a:prstGeom>
                <a:blipFill>
                  <a:blip r:embed="rId3"/>
                  <a:stretch>
                    <a:fillRect b="-1538"/>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Google Shape;110;p3">
            <a:extLst>
              <a:ext uri="{FF2B5EF4-FFF2-40B4-BE49-F238E27FC236}">
                <a16:creationId xmlns:a16="http://schemas.microsoft.com/office/drawing/2014/main" id="{BBD1CAC7-CC03-AAFB-2FB3-4E83CAC42FD9}"/>
              </a:ext>
            </a:extLst>
          </p:cNvPr>
          <p:cNvSpPr txBox="1"/>
          <p:nvPr/>
        </p:nvSpPr>
        <p:spPr>
          <a:xfrm>
            <a:off x="418040" y="1033096"/>
            <a:ext cx="9188075" cy="400069"/>
          </a:xfrm>
          <a:prstGeom prst="rect">
            <a:avLst/>
          </a:prstGeom>
          <a:noFill/>
          <a:ln>
            <a:noFill/>
          </a:ln>
        </p:spPr>
        <p:txBody>
          <a:bodyPr spcFirstLastPara="1" wrap="square" lIns="91425" tIns="45700" rIns="91425" bIns="45700" anchor="t" anchorCtr="0">
            <a:spAutoFit/>
          </a:bodyPr>
          <a:lstStyle/>
          <a:p>
            <a:pPr marL="342900" lvl="0" indent="-342900">
              <a:buFont typeface="Wingdings" panose="05000000000000000000" pitchFamily="2" charset="2"/>
              <a:buChar char="Ø"/>
            </a:pPr>
            <a:r>
              <a:rPr lang="en-US" altLang="ja-JP" sz="2000" b="1" dirty="0">
                <a:solidFill>
                  <a:srgbClr val="C00000"/>
                </a:solidFill>
              </a:rPr>
              <a:t>A* (A-star)</a:t>
            </a:r>
            <a:r>
              <a:rPr lang="ja-JP" altLang="en-US" sz="2000" b="1" dirty="0">
                <a:solidFill>
                  <a:srgbClr val="C00000"/>
                </a:solidFill>
              </a:rPr>
              <a:t>探索アルゴリズム</a:t>
            </a:r>
            <a:endParaRPr lang="en-US" altLang="ja-JP" sz="2000" b="1" dirty="0">
              <a:solidFill>
                <a:srgbClr val="C00000"/>
              </a:solidFill>
            </a:endParaRPr>
          </a:p>
        </p:txBody>
      </p:sp>
      <p:pic>
        <p:nvPicPr>
          <p:cNvPr id="5" name="图片 4">
            <a:extLst>
              <a:ext uri="{FF2B5EF4-FFF2-40B4-BE49-F238E27FC236}">
                <a16:creationId xmlns:a16="http://schemas.microsoft.com/office/drawing/2014/main" id="{023C8121-8960-0599-7C41-6307C48CE66B}"/>
              </a:ext>
            </a:extLst>
          </p:cNvPr>
          <p:cNvPicPr>
            <a:picLocks noChangeAspect="1"/>
          </p:cNvPicPr>
          <p:nvPr/>
        </p:nvPicPr>
        <p:blipFill>
          <a:blip r:embed="rId4"/>
          <a:stretch>
            <a:fillRect/>
          </a:stretch>
        </p:blipFill>
        <p:spPr>
          <a:xfrm>
            <a:off x="7979139" y="448361"/>
            <a:ext cx="2492215" cy="2980639"/>
          </a:xfrm>
          <a:prstGeom prst="rect">
            <a:avLst/>
          </a:prstGeom>
        </p:spPr>
      </p:pic>
      <p:pic>
        <p:nvPicPr>
          <p:cNvPr id="12" name="图片 11">
            <a:extLst>
              <a:ext uri="{FF2B5EF4-FFF2-40B4-BE49-F238E27FC236}">
                <a16:creationId xmlns:a16="http://schemas.microsoft.com/office/drawing/2014/main" id="{4E122E69-A677-3E4D-0E66-4D8C538191EE}"/>
              </a:ext>
            </a:extLst>
          </p:cNvPr>
          <p:cNvPicPr>
            <a:picLocks noChangeAspect="1"/>
          </p:cNvPicPr>
          <p:nvPr/>
        </p:nvPicPr>
        <p:blipFill>
          <a:blip r:embed="rId5"/>
          <a:stretch>
            <a:fillRect/>
          </a:stretch>
        </p:blipFill>
        <p:spPr>
          <a:xfrm>
            <a:off x="7979139" y="3583600"/>
            <a:ext cx="2492215" cy="2910662"/>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chemeClr val="accent1"/>
                </a:solidFill>
              </a:rPr>
              <a:t>既存研究</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1" y="1322218"/>
            <a:ext cx="4793713" cy="4893606"/>
            <a:chOff x="-535201" y="1187538"/>
            <a:chExt cx="11247109" cy="1935183"/>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28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535201" y="1187538"/>
                  <a:ext cx="11247109" cy="193518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a:t>
                  </a:r>
                  <a:r>
                    <a:rPr lang="en-US" altLang="ja-JP" sz="1600" b="1" dirty="0">
                      <a:solidFill>
                        <a:srgbClr val="C00000"/>
                      </a:solidFill>
                    </a:rPr>
                    <a:t>Graphic heuristics [</a:t>
                  </a:r>
                  <a:r>
                    <a:rPr lang="en-US" altLang="ja-JP" sz="1600" b="1" dirty="0" err="1">
                      <a:solidFill>
                        <a:srgbClr val="C00000"/>
                      </a:solidFill>
                    </a:rPr>
                    <a:t>Seiref</a:t>
                  </a:r>
                  <a:r>
                    <a:rPr lang="en-US" altLang="ja-JP" sz="1600" b="1" dirty="0">
                      <a:solidFill>
                        <a:srgbClr val="C00000"/>
                      </a:solidFill>
                    </a:rPr>
                    <a:t> S</a:t>
                  </a:r>
                  <a:r>
                    <a:rPr lang="ja-JP" altLang="en-US" sz="1600" b="1" dirty="0">
                      <a:solidFill>
                        <a:srgbClr val="C00000"/>
                      </a:solidFill>
                    </a:rPr>
                    <a:t>ら</a:t>
                  </a:r>
                  <a:r>
                    <a:rPr lang="en-US" altLang="ja-JP" sz="1600" b="1" dirty="0">
                      <a:solidFill>
                        <a:srgbClr val="C00000"/>
                      </a:solidFill>
                    </a:rPr>
                    <a:t>, 2020]</a:t>
                  </a: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zh-CN" sz="1600" b="1" dirty="0">
                      <a:solidFill>
                        <a:srgbClr val="C00000"/>
                      </a:solidFill>
                    </a:rPr>
                    <a:t>Green</a:t>
                  </a:r>
                  <a:r>
                    <a:rPr lang="zh-CN" altLang="en-US" sz="1600" b="1" dirty="0">
                      <a:solidFill>
                        <a:srgbClr val="C00000"/>
                      </a:solidFill>
                    </a:rPr>
                    <a:t>：</a:t>
                  </a:r>
                  <a:r>
                    <a:rPr lang="en-US" altLang="zh-CN" sz="1600" b="1" dirty="0">
                      <a:solidFill>
                        <a:srgbClr val="C00000"/>
                      </a:solidFill>
                    </a:rPr>
                    <a:t>watchman</a:t>
                  </a:r>
                </a:p>
                <a:p>
                  <a:pPr marL="742950" lvl="2" indent="-285750">
                    <a:buClr>
                      <a:srgbClr val="C00000"/>
                    </a:buClr>
                    <a:buSzPts val="2800"/>
                    <a:buFont typeface="Arial" panose="020B0604020202020204" pitchFamily="34" charset="0"/>
                    <a:buChar char="•"/>
                  </a:pPr>
                  <a:r>
                    <a:rPr lang="en-US" altLang="zh-CN" sz="1600" b="1" dirty="0">
                      <a:solidFill>
                        <a:srgbClr val="C00000"/>
                      </a:solidFill>
                    </a:rPr>
                    <a:t>Gray</a:t>
                  </a:r>
                  <a:r>
                    <a:rPr lang="zh-CN" altLang="en-US" sz="1600" b="1" dirty="0">
                      <a:solidFill>
                        <a:srgbClr val="C00000"/>
                      </a:solidFill>
                    </a:rPr>
                    <a:t>：</a:t>
                  </a:r>
                  <a:r>
                    <a:rPr lang="en-US" altLang="zh-CN" sz="1600" b="1" dirty="0">
                      <a:solidFill>
                        <a:srgbClr val="C00000"/>
                      </a:solidFill>
                    </a:rPr>
                    <a:t>have been seen</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zh-CN" sz="1600" b="1" dirty="0">
                      <a:solidFill>
                        <a:srgbClr val="C00000"/>
                      </a:solidFill>
                    </a:rPr>
                    <a:t>Red</a:t>
                  </a:r>
                  <a:r>
                    <a:rPr lang="zh-CN" altLang="en-US" sz="1600" b="1" dirty="0">
                      <a:solidFill>
                        <a:srgbClr val="C00000"/>
                      </a:solidFill>
                    </a:rPr>
                    <a:t>：</a:t>
                  </a:r>
                  <a:r>
                    <a:rPr lang="en-US" altLang="zh-CN" sz="1600" b="1" dirty="0">
                      <a:solidFill>
                        <a:srgbClr val="C00000"/>
                      </a:solidFill>
                    </a:rPr>
                    <a:t>pivot</a:t>
                  </a:r>
                </a:p>
                <a:p>
                  <a:pPr marL="742950" lvl="2" indent="-285750">
                    <a:buClr>
                      <a:srgbClr val="C00000"/>
                    </a:buClr>
                    <a:buSzPts val="2800"/>
                    <a:buFont typeface="Arial" panose="020B0604020202020204" pitchFamily="34" charset="0"/>
                    <a:buChar char="•"/>
                  </a:pPr>
                  <a:r>
                    <a:rPr lang="en-US" altLang="zh-CN" sz="1600" b="1" dirty="0">
                      <a:solidFill>
                        <a:srgbClr val="C00000"/>
                      </a:solidFill>
                    </a:rPr>
                    <a:t>Yellow</a:t>
                  </a:r>
                  <a:r>
                    <a:rPr lang="zh-CN" altLang="en-US" sz="1600" b="1" dirty="0">
                      <a:solidFill>
                        <a:srgbClr val="C00000"/>
                      </a:solidFill>
                    </a:rPr>
                    <a:t>：</a:t>
                  </a:r>
                  <a:r>
                    <a:rPr lang="en-US" altLang="zh-CN" sz="1600" b="1" dirty="0">
                      <a:solidFill>
                        <a:srgbClr val="C00000"/>
                      </a:solidFill>
                    </a:rPr>
                    <a:t>LOS of pivot</a:t>
                  </a:r>
                </a:p>
                <a:p>
                  <a:pPr marL="742950" lvl="2" indent="-285750">
                    <a:buClr>
                      <a:srgbClr val="C00000"/>
                    </a:buClr>
                    <a:buSzPts val="2800"/>
                    <a:buFont typeface="Arial" panose="020B0604020202020204" pitchFamily="34" charset="0"/>
                    <a:buChar char="•"/>
                  </a:pPr>
                  <a:r>
                    <a:rPr lang="en-US" altLang="zh-CN" sz="1600" b="1" dirty="0">
                      <a:solidFill>
                        <a:srgbClr val="C00000"/>
                      </a:solidFill>
                    </a:rPr>
                    <a:t>White</a:t>
                  </a:r>
                  <a:r>
                    <a:rPr lang="zh-CN" altLang="en-US" sz="1600" b="1" dirty="0">
                      <a:solidFill>
                        <a:srgbClr val="C00000"/>
                      </a:solidFill>
                    </a:rPr>
                    <a:t>：</a:t>
                  </a:r>
                  <a:r>
                    <a:rPr lang="en-US" altLang="zh-CN" sz="1600" b="1" dirty="0">
                      <a:solidFill>
                        <a:srgbClr val="C00000"/>
                      </a:solidFill>
                    </a:rPr>
                    <a:t>ignore</a:t>
                  </a: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巡回セールスマン問題</a:t>
                  </a:r>
                  <a:r>
                    <a:rPr lang="en-US" altLang="ja-JP" sz="1600" b="1" dirty="0">
                      <a:solidFill>
                        <a:srgbClr val="C00000"/>
                      </a:solidFill>
                    </a:rPr>
                    <a:t>(TSP)</a:t>
                  </a: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535201" y="1187538"/>
                  <a:ext cx="11247109" cy="1935183"/>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Google Shape;110;p3">
            <a:extLst>
              <a:ext uri="{FF2B5EF4-FFF2-40B4-BE49-F238E27FC236}">
                <a16:creationId xmlns:a16="http://schemas.microsoft.com/office/drawing/2014/main" id="{BBD1CAC7-CC03-AAFB-2FB3-4E83CAC42FD9}"/>
              </a:ext>
            </a:extLst>
          </p:cNvPr>
          <p:cNvSpPr txBox="1"/>
          <p:nvPr/>
        </p:nvSpPr>
        <p:spPr>
          <a:xfrm>
            <a:off x="418040" y="1033096"/>
            <a:ext cx="9188075" cy="400069"/>
          </a:xfrm>
          <a:prstGeom prst="rect">
            <a:avLst/>
          </a:prstGeom>
          <a:noFill/>
          <a:ln>
            <a:noFill/>
          </a:ln>
        </p:spPr>
        <p:txBody>
          <a:bodyPr spcFirstLastPara="1" wrap="square" lIns="91425" tIns="45700" rIns="91425" bIns="45700" anchor="t" anchorCtr="0">
            <a:spAutoFit/>
          </a:bodyPr>
          <a:lstStyle/>
          <a:p>
            <a:pPr marL="342900" lvl="0" indent="-342900">
              <a:buFont typeface="Wingdings" panose="05000000000000000000" pitchFamily="2" charset="2"/>
              <a:buChar char="Ø"/>
            </a:pPr>
            <a:r>
              <a:rPr lang="en-US" altLang="ja-JP" sz="2000" b="1" dirty="0">
                <a:solidFill>
                  <a:srgbClr val="C00000"/>
                </a:solidFill>
              </a:rPr>
              <a:t>WRP</a:t>
            </a:r>
            <a:r>
              <a:rPr lang="ja-JP" altLang="en-US" sz="2000" b="1" dirty="0">
                <a:solidFill>
                  <a:srgbClr val="C00000"/>
                </a:solidFill>
              </a:rPr>
              <a:t>におけるヒューリスティックス関数</a:t>
            </a:r>
            <a:endParaRPr lang="en-US" altLang="ja-JP" sz="2000" b="1" dirty="0">
              <a:solidFill>
                <a:srgbClr val="C00000"/>
              </a:solidFill>
            </a:endParaRPr>
          </a:p>
        </p:txBody>
      </p:sp>
      <p:pic>
        <p:nvPicPr>
          <p:cNvPr id="8" name="图片 7">
            <a:extLst>
              <a:ext uri="{FF2B5EF4-FFF2-40B4-BE49-F238E27FC236}">
                <a16:creationId xmlns:a16="http://schemas.microsoft.com/office/drawing/2014/main" id="{347E0739-0E72-CF86-DAE3-347C9E047CF6}"/>
              </a:ext>
            </a:extLst>
          </p:cNvPr>
          <p:cNvPicPr>
            <a:picLocks noChangeAspect="1"/>
          </p:cNvPicPr>
          <p:nvPr/>
        </p:nvPicPr>
        <p:blipFill>
          <a:blip r:embed="rId4"/>
          <a:stretch>
            <a:fillRect/>
          </a:stretch>
        </p:blipFill>
        <p:spPr>
          <a:xfrm>
            <a:off x="5157932" y="1455168"/>
            <a:ext cx="6038850" cy="2200275"/>
          </a:xfrm>
          <a:prstGeom prst="rect">
            <a:avLst/>
          </a:prstGeom>
        </p:spPr>
      </p:pic>
      <p:pic>
        <p:nvPicPr>
          <p:cNvPr id="11" name="图片 10">
            <a:extLst>
              <a:ext uri="{FF2B5EF4-FFF2-40B4-BE49-F238E27FC236}">
                <a16:creationId xmlns:a16="http://schemas.microsoft.com/office/drawing/2014/main" id="{C612D15C-1B24-BBB3-DF78-9E79BA119C17}"/>
              </a:ext>
            </a:extLst>
          </p:cNvPr>
          <p:cNvPicPr>
            <a:picLocks noChangeAspect="1"/>
          </p:cNvPicPr>
          <p:nvPr/>
        </p:nvPicPr>
        <p:blipFill>
          <a:blip r:embed="rId5"/>
          <a:stretch>
            <a:fillRect/>
          </a:stretch>
        </p:blipFill>
        <p:spPr>
          <a:xfrm>
            <a:off x="7442041" y="3844546"/>
            <a:ext cx="2164074" cy="2232775"/>
          </a:xfrm>
          <a:prstGeom prst="rect">
            <a:avLst/>
          </a:prstGeom>
        </p:spPr>
      </p:pic>
    </p:spTree>
    <p:extLst>
      <p:ext uri="{BB962C8B-B14F-4D97-AF65-F5344CB8AC3E}">
        <p14:creationId xmlns:p14="http://schemas.microsoft.com/office/powerpoint/2010/main" val="30832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chemeClr val="accent1"/>
                </a:solidFill>
              </a:rPr>
              <a:t>既存研究</a:t>
            </a: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Google Shape;110;p3">
            <a:extLst>
              <a:ext uri="{FF2B5EF4-FFF2-40B4-BE49-F238E27FC236}">
                <a16:creationId xmlns:a16="http://schemas.microsoft.com/office/drawing/2014/main" id="{BBD1CAC7-CC03-AAFB-2FB3-4E83CAC42FD9}"/>
              </a:ext>
            </a:extLst>
          </p:cNvPr>
          <p:cNvSpPr txBox="1"/>
          <p:nvPr/>
        </p:nvSpPr>
        <p:spPr>
          <a:xfrm>
            <a:off x="418040" y="1017382"/>
            <a:ext cx="9188075" cy="400069"/>
          </a:xfrm>
          <a:prstGeom prst="rect">
            <a:avLst/>
          </a:prstGeom>
          <a:noFill/>
          <a:ln>
            <a:noFill/>
          </a:ln>
        </p:spPr>
        <p:txBody>
          <a:bodyPr spcFirstLastPara="1" wrap="square" lIns="91425" tIns="45700" rIns="91425" bIns="45700" anchor="t" anchorCtr="0">
            <a:spAutoFit/>
          </a:bodyPr>
          <a:lstStyle/>
          <a:p>
            <a:pPr marL="342900" lvl="0" indent="-342900">
              <a:buFont typeface="Wingdings" panose="05000000000000000000" pitchFamily="2" charset="2"/>
              <a:buChar char="Ø"/>
            </a:pPr>
            <a:r>
              <a:rPr lang="ja-JP" altLang="en-US" sz="2000" b="1" dirty="0">
                <a:solidFill>
                  <a:srgbClr val="C00000"/>
                </a:solidFill>
              </a:rPr>
              <a:t>多観察者路線問題</a:t>
            </a:r>
            <a:r>
              <a:rPr lang="zh-CN" altLang="en-US" sz="2000" b="1" dirty="0">
                <a:solidFill>
                  <a:srgbClr val="C00000"/>
                </a:solidFill>
              </a:rPr>
              <a:t>（</a:t>
            </a:r>
            <a:r>
              <a:rPr lang="en-US" altLang="zh-CN" sz="2000" b="1" dirty="0">
                <a:solidFill>
                  <a:srgbClr val="C00000"/>
                </a:solidFill>
              </a:rPr>
              <a:t>Multiple Watchman Route Problem</a:t>
            </a:r>
            <a:r>
              <a:rPr lang="zh-CN" altLang="en-US" sz="2000" b="1" dirty="0">
                <a:solidFill>
                  <a:srgbClr val="C00000"/>
                </a:solidFill>
              </a:rPr>
              <a:t>）</a:t>
            </a:r>
            <a:endParaRPr sz="2000" b="1" i="0" u="none" strike="noStrike" cap="none" dirty="0">
              <a:solidFill>
                <a:srgbClr val="C00000"/>
              </a:solidFill>
              <a:sym typeface="Arial"/>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93565" y="1376338"/>
            <a:ext cx="10348938" cy="4009215"/>
            <a:chOff x="102752" y="906493"/>
            <a:chExt cx="10348938" cy="3286517"/>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286517"/>
              <a:chOff x="31435" y="4067467"/>
              <a:chExt cx="10531038" cy="2545922"/>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5"/>
                <a:ext cx="10144432" cy="2454344"/>
                <a:chOff x="698090" y="3952568"/>
                <a:chExt cx="3947165" cy="2351888"/>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8"/>
                  <a:ext cx="3947165" cy="2351888"/>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883040"/>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r>
                <a:rPr lang="en-US" altLang="ja-JP" sz="1600" b="1" dirty="0" err="1">
                  <a:solidFill>
                    <a:srgbClr val="C00000"/>
                  </a:solidFill>
                </a:rPr>
                <a:t>M</a:t>
              </a:r>
              <a:r>
                <a:rPr lang="en-US" altLang="zh-CN" sz="1600" b="1" dirty="0" err="1">
                  <a:solidFill>
                    <a:srgbClr val="C00000"/>
                  </a:solidFill>
                </a:rPr>
                <a:t>inSum</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grpSp>
        <p:nvGrpSpPr>
          <p:cNvPr id="11" name="组合 10">
            <a:extLst>
              <a:ext uri="{FF2B5EF4-FFF2-40B4-BE49-F238E27FC236}">
                <a16:creationId xmlns:a16="http://schemas.microsoft.com/office/drawing/2014/main" id="{AB8464BD-BD07-66FB-4284-2F662E046089}"/>
              </a:ext>
            </a:extLst>
          </p:cNvPr>
          <p:cNvGrpSpPr/>
          <p:nvPr/>
        </p:nvGrpSpPr>
        <p:grpSpPr>
          <a:xfrm>
            <a:off x="6096000" y="3796117"/>
            <a:ext cx="4934275" cy="2739171"/>
            <a:chOff x="4868486" y="3300525"/>
            <a:chExt cx="4934275" cy="2739171"/>
          </a:xfrm>
        </p:grpSpPr>
        <p:grpSp>
          <p:nvGrpSpPr>
            <p:cNvPr id="13" name="组合 12">
              <a:extLst>
                <a:ext uri="{FF2B5EF4-FFF2-40B4-BE49-F238E27FC236}">
                  <a16:creationId xmlns:a16="http://schemas.microsoft.com/office/drawing/2014/main" id="{1DAB8E0F-1F89-562A-1BC0-A38736CFD036}"/>
                </a:ext>
              </a:extLst>
            </p:cNvPr>
            <p:cNvGrpSpPr/>
            <p:nvPr/>
          </p:nvGrpSpPr>
          <p:grpSpPr>
            <a:xfrm>
              <a:off x="5267558" y="3553065"/>
              <a:ext cx="4535203" cy="2439539"/>
              <a:chOff x="698090" y="3952567"/>
              <a:chExt cx="3947165" cy="2259796"/>
            </a:xfrm>
          </p:grpSpPr>
          <p:sp>
            <p:nvSpPr>
              <p:cNvPr id="14" name="矩形 13">
                <a:extLst>
                  <a:ext uri="{FF2B5EF4-FFF2-40B4-BE49-F238E27FC236}">
                    <a16:creationId xmlns:a16="http://schemas.microsoft.com/office/drawing/2014/main" id="{B17168A2-D93C-84FF-2CBF-8A868BBA1CBE}"/>
                  </a:ext>
                </a:extLst>
              </p:cNvPr>
              <p:cNvSpPr/>
              <p:nvPr/>
            </p:nvSpPr>
            <p:spPr>
              <a:xfrm>
                <a:off x="698090" y="3952567"/>
                <a:ext cx="3947165" cy="225979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F8C7691-C29C-CDA0-A0D6-4A34DED8643B}"/>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Google Shape;111;p3">
              <a:extLst>
                <a:ext uri="{FF2B5EF4-FFF2-40B4-BE49-F238E27FC236}">
                  <a16:creationId xmlns:a16="http://schemas.microsoft.com/office/drawing/2014/main" id="{0C7793C7-FEBB-934C-A652-E862F093A0D0}"/>
                </a:ext>
              </a:extLst>
            </p:cNvPr>
            <p:cNvSpPr txBox="1"/>
            <p:nvPr/>
          </p:nvSpPr>
          <p:spPr>
            <a:xfrm>
              <a:off x="4868486" y="3300525"/>
              <a:ext cx="4216522" cy="273917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Variant</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en-US" altLang="ja-JP" sz="1600" b="1" dirty="0">
                  <a:solidFill>
                    <a:srgbClr val="C00000"/>
                  </a:solidFill>
                </a:rPr>
                <a:t>1. Start</a:t>
              </a:r>
              <a:r>
                <a:rPr lang="ja-JP" altLang="en-US" sz="1600" b="1" dirty="0">
                  <a:solidFill>
                    <a:srgbClr val="C00000"/>
                  </a:solidFill>
                </a:rPr>
                <a:t>位置と</a:t>
              </a:r>
              <a:r>
                <a:rPr lang="en-US" altLang="ja-JP" sz="1600" b="1" dirty="0">
                  <a:solidFill>
                    <a:srgbClr val="C00000"/>
                  </a:solidFill>
                </a:rPr>
                <a:t>end</a:t>
              </a:r>
              <a:r>
                <a:rPr lang="ja-JP" altLang="en-US" sz="1600" b="1" dirty="0">
                  <a:solidFill>
                    <a:srgbClr val="C00000"/>
                  </a:solidFill>
                </a:rPr>
                <a:t>位置</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2. Visibility Range/LOS</a:t>
              </a:r>
              <a:r>
                <a:rPr lang="ja-JP" altLang="en-US" sz="1600" b="1" dirty="0">
                  <a:solidFill>
                    <a:srgbClr val="C00000"/>
                  </a:solidFill>
                </a:rPr>
                <a:t>関数</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3. Metric: Minmax, </a:t>
              </a:r>
              <a:r>
                <a:rPr lang="en-US" altLang="ja-JP" sz="1600" b="1" dirty="0" err="1">
                  <a:solidFill>
                    <a:srgbClr val="C00000"/>
                  </a:solidFill>
                </a:rPr>
                <a:t>MinSum</a:t>
              </a:r>
              <a:endParaRPr lang="en-US" altLang="ja-JP" sz="1600" b="1" dirty="0">
                <a:solidFill>
                  <a:srgbClr val="C00000"/>
                </a:solidFill>
              </a:endParaRPr>
            </a:p>
            <a:p>
              <a:pPr marL="457200" lvl="2">
                <a:buClr>
                  <a:srgbClr val="C00000"/>
                </a:buClr>
                <a:buSzPts val="2800"/>
              </a:pP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　　　</a:t>
              </a:r>
              <a:endParaRPr lang="en-US" altLang="ja-JP" sz="1600" b="1" dirty="0">
                <a:solidFill>
                  <a:srgbClr val="C00000"/>
                </a:solidFill>
              </a:endParaRPr>
            </a:p>
          </p:txBody>
        </p:sp>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09E42043-D148-4FDE-4F97-3790E6B7C525}"/>
              </a:ext>
            </a:extLst>
          </p:cNvPr>
          <p:cNvGrpSpPr/>
          <p:nvPr/>
        </p:nvGrpSpPr>
        <p:grpSpPr>
          <a:xfrm>
            <a:off x="0" y="817171"/>
            <a:ext cx="10562473" cy="2784166"/>
            <a:chOff x="0" y="3876368"/>
            <a:chExt cx="10562473" cy="2611829"/>
          </a:xfrm>
        </p:grpSpPr>
        <p:grpSp>
          <p:nvGrpSpPr>
            <p:cNvPr id="6" name="组合 5">
              <a:extLst>
                <a:ext uri="{FF2B5EF4-FFF2-40B4-BE49-F238E27FC236}">
                  <a16:creationId xmlns:a16="http://schemas.microsoft.com/office/drawing/2014/main" id="{5502CCF7-D7AD-7112-4725-02E3AE9D5294}"/>
                </a:ext>
              </a:extLst>
            </p:cNvPr>
            <p:cNvGrpSpPr/>
            <p:nvPr/>
          </p:nvGrpSpPr>
          <p:grpSpPr>
            <a:xfrm>
              <a:off x="418041" y="4159045"/>
              <a:ext cx="10144432" cy="2329152"/>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Google Shape;111;p3">
              <a:extLst>
                <a:ext uri="{FF2B5EF4-FFF2-40B4-BE49-F238E27FC236}">
                  <a16:creationId xmlns:a16="http://schemas.microsoft.com/office/drawing/2014/main" id="{B762CAB6-DA24-5CE1-A3CF-7F524CB7F5BF}"/>
                </a:ext>
              </a:extLst>
            </p:cNvPr>
            <p:cNvSpPr txBox="1"/>
            <p:nvPr/>
          </p:nvSpPr>
          <p:spPr>
            <a:xfrm>
              <a:off x="0" y="3876368"/>
              <a:ext cx="10371514" cy="233564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類似問題</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Art Gallery</a:t>
              </a:r>
              <a:r>
                <a:rPr lang="ja-JP" altLang="en-US" sz="1600" b="1" dirty="0">
                  <a:solidFill>
                    <a:srgbClr val="C00000"/>
                  </a:solidFill>
                </a:rPr>
                <a:t> </a:t>
              </a:r>
              <a:r>
                <a:rPr lang="en-US" altLang="ja-JP" sz="1600" b="1" dirty="0">
                  <a:solidFill>
                    <a:srgbClr val="C00000"/>
                  </a:solidFill>
                </a:rPr>
                <a:t>Problem(AGP)[K</a:t>
              </a:r>
              <a:r>
                <a:rPr lang="en-US" altLang="zh-CN" sz="1600" b="1" dirty="0">
                  <a:solidFill>
                    <a:srgbClr val="C00000"/>
                  </a:solidFill>
                </a:rPr>
                <a:t>lee</a:t>
              </a:r>
              <a:r>
                <a:rPr lang="ja-JP" altLang="en-US" sz="1600" b="1" dirty="0">
                  <a:solidFill>
                    <a:srgbClr val="C00000"/>
                  </a:solidFill>
                </a:rPr>
                <a:t>ら</a:t>
              </a:r>
              <a:r>
                <a:rPr lang="en-US" altLang="ja-JP" sz="1600" b="1" dirty="0">
                  <a:solidFill>
                    <a:srgbClr val="C00000"/>
                  </a:solidFill>
                </a:rPr>
                <a:t>,1973]</a:t>
              </a:r>
              <a:r>
                <a:rPr lang="ja-JP" altLang="en-US" sz="1600" b="1" dirty="0">
                  <a:solidFill>
                    <a:srgbClr val="C00000"/>
                  </a:solidFill>
                </a:rPr>
                <a:t> </a:t>
              </a:r>
              <a:endParaRPr lang="en-US" altLang="ja-JP" sz="1600" b="1" baseline="30000" dirty="0">
                <a:solidFill>
                  <a:srgbClr val="C00000"/>
                </a:solidFill>
              </a:endParaRPr>
            </a:p>
            <a:p>
              <a:pPr marL="457200" lvl="2">
                <a:buClr>
                  <a:srgbClr val="C00000"/>
                </a:buClr>
                <a:buSzPts val="2800"/>
              </a:pPr>
              <a:r>
                <a:rPr lang="ja-JP" altLang="en-US" sz="1600" b="1" dirty="0">
                  <a:solidFill>
                    <a:srgbClr val="C00000"/>
                  </a:solidFill>
                </a:rPr>
                <a:t>障害物が存在する状況で与えられたエリア全体を守るために必要な最小警備員数</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Simultaneous Localization And Mapping problem(SLAM) [Dissanayake</a:t>
              </a:r>
              <a:r>
                <a:rPr lang="ja-JP" altLang="en-US" sz="1600" b="1" dirty="0">
                  <a:solidFill>
                    <a:srgbClr val="C00000"/>
                  </a:solidFill>
                </a:rPr>
                <a:t>ら</a:t>
              </a:r>
              <a:r>
                <a:rPr lang="en-US" altLang="ja-JP" sz="1600" b="1" dirty="0">
                  <a:solidFill>
                    <a:srgbClr val="C00000"/>
                  </a:solidFill>
                </a:rPr>
                <a:t>,2001]</a:t>
              </a:r>
              <a:endParaRPr lang="en-US" altLang="ja-JP" sz="1600" b="1" baseline="30000" dirty="0">
                <a:solidFill>
                  <a:srgbClr val="C00000"/>
                </a:solidFill>
              </a:endParaRPr>
            </a:p>
            <a:p>
              <a:pPr marL="457200" lvl="2">
                <a:buClr>
                  <a:srgbClr val="C00000"/>
                </a:buClr>
                <a:buSzPts val="2800"/>
              </a:pPr>
              <a:r>
                <a:rPr lang="ja-JP" altLang="en-US" sz="1600" b="1" dirty="0">
                  <a:solidFill>
                    <a:srgbClr val="C00000"/>
                  </a:solidFill>
                </a:rPr>
                <a:t>地図情報が未知の状況でのオンライン探索</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T</a:t>
              </a:r>
              <a:r>
                <a:rPr lang="en-US" altLang="zh-CN" sz="1600" b="1" dirty="0">
                  <a:solidFill>
                    <a:srgbClr val="C00000"/>
                  </a:solidFill>
                </a:rPr>
                <a:t>ravelling Salesman Problem(TSP</a:t>
              </a:r>
              <a:r>
                <a:rPr lang="en-US" altLang="ja-JP" sz="1600" b="1" dirty="0">
                  <a:solidFill>
                    <a:srgbClr val="C00000"/>
                  </a:solidFill>
                </a:rPr>
                <a:t>)</a:t>
              </a:r>
            </a:p>
            <a:p>
              <a:pPr marL="457200" lvl="2">
                <a:buClr>
                  <a:srgbClr val="C00000"/>
                </a:buClr>
                <a:buSzPts val="2800"/>
              </a:pPr>
              <a:r>
                <a:rPr lang="ja-JP" altLang="en-US" sz="1600" b="1" dirty="0">
                  <a:solidFill>
                    <a:srgbClr val="C00000"/>
                  </a:solidFill>
                </a:rPr>
                <a:t>ある都市を出発したセールスマンがすべての都市を一度ずつ訪問し、出発点に戻る最短経路を求める</a:t>
              </a:r>
              <a:endParaRPr lang="en-US" altLang="ja-JP" sz="1600" b="1" dirty="0">
                <a:solidFill>
                  <a:srgbClr val="C00000"/>
                </a:solidFill>
              </a:endParaRPr>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11829"/>
            <a:chOff x="0" y="3876368"/>
            <a:chExt cx="10562473" cy="2611829"/>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41087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既存ソルバー</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a:t>
              </a:r>
              <a:r>
                <a:rPr lang="en-US" altLang="ja-JP" sz="1600" b="1" dirty="0" err="1">
                  <a:solidFill>
                    <a:srgbClr val="C00000"/>
                  </a:solidFill>
                </a:rPr>
                <a:t>Faigl</a:t>
              </a:r>
              <a:r>
                <a:rPr lang="ja-JP" altLang="en-US" sz="1600" b="1" dirty="0">
                  <a:solidFill>
                    <a:srgbClr val="C00000"/>
                  </a:solidFill>
                </a:rPr>
                <a:t>ら</a:t>
              </a:r>
              <a:r>
                <a:rPr lang="en-US" altLang="ja-JP" sz="1600" b="1" dirty="0">
                  <a:solidFill>
                    <a:srgbClr val="C00000"/>
                  </a:solidFill>
                </a:rPr>
                <a:t>,2010]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MWRP[T. Danner</a:t>
              </a:r>
              <a:r>
                <a:rPr lang="ja-JP" altLang="en-US" sz="1600" b="1" dirty="0">
                  <a:solidFill>
                    <a:srgbClr val="C00000"/>
                  </a:solidFill>
                </a:rPr>
                <a:t>ら</a:t>
              </a:r>
              <a:r>
                <a:rPr lang="en-US" altLang="ja-JP" sz="1600" b="1" dirty="0">
                  <a:solidFill>
                    <a:srgbClr val="C00000"/>
                  </a:solidFill>
                </a:rPr>
                <a:t>,2000]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8885382" y="443345"/>
            <a:ext cx="1810328" cy="1984806"/>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従来研究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09E42043-D148-4FDE-4F97-3790E6B7C525}"/>
              </a:ext>
            </a:extLst>
          </p:cNvPr>
          <p:cNvGrpSpPr/>
          <p:nvPr/>
        </p:nvGrpSpPr>
        <p:grpSpPr>
          <a:xfrm>
            <a:off x="0" y="817171"/>
            <a:ext cx="10562473" cy="2611829"/>
            <a:chOff x="0" y="3876368"/>
            <a:chExt cx="10562473" cy="2611829"/>
          </a:xfrm>
        </p:grpSpPr>
        <p:grpSp>
          <p:nvGrpSpPr>
            <p:cNvPr id="6" name="组合 5">
              <a:extLst>
                <a:ext uri="{FF2B5EF4-FFF2-40B4-BE49-F238E27FC236}">
                  <a16:creationId xmlns:a16="http://schemas.microsoft.com/office/drawing/2014/main" id="{5502CCF7-D7AD-7112-4725-02E3AE9D5294}"/>
                </a:ext>
              </a:extLst>
            </p:cNvPr>
            <p:cNvGrpSpPr/>
            <p:nvPr/>
          </p:nvGrpSpPr>
          <p:grpSpPr>
            <a:xfrm>
              <a:off x="418041" y="4159045"/>
              <a:ext cx="10144432" cy="2329152"/>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Google Shape;111;p3">
              <a:extLst>
                <a:ext uri="{FF2B5EF4-FFF2-40B4-BE49-F238E27FC236}">
                  <a16:creationId xmlns:a16="http://schemas.microsoft.com/office/drawing/2014/main" id="{B762CAB6-DA24-5CE1-A3CF-7F524CB7F5BF}"/>
                </a:ext>
              </a:extLst>
            </p:cNvPr>
            <p:cNvSpPr txBox="1"/>
            <p:nvPr/>
          </p:nvSpPr>
          <p:spPr>
            <a:xfrm>
              <a:off x="0" y="3876368"/>
              <a:ext cx="10371514" cy="249295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類似問題</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Art Gallery</a:t>
              </a:r>
              <a:r>
                <a:rPr lang="ja-JP" altLang="en-US" sz="1600" b="1" dirty="0">
                  <a:solidFill>
                    <a:srgbClr val="C00000"/>
                  </a:solidFill>
                </a:rPr>
                <a:t> </a:t>
              </a:r>
              <a:r>
                <a:rPr lang="en-US" altLang="ja-JP" sz="1600" b="1" dirty="0">
                  <a:solidFill>
                    <a:srgbClr val="C00000"/>
                  </a:solidFill>
                </a:rPr>
                <a:t>Problem(AGP)</a:t>
              </a:r>
              <a:r>
                <a:rPr lang="ja-JP" altLang="en-US" sz="1600" b="1" dirty="0">
                  <a:solidFill>
                    <a:srgbClr val="C00000"/>
                  </a:solidFill>
                </a:rPr>
                <a:t> </a:t>
              </a:r>
              <a:r>
                <a:rPr lang="en-US" altLang="zh-CN" sz="1600" b="1" baseline="30000" dirty="0">
                  <a:solidFill>
                    <a:srgbClr val="C00000"/>
                  </a:solidFill>
                </a:rPr>
                <a:t>[</a:t>
              </a:r>
              <a:r>
                <a:rPr lang="en-US" altLang="ja-JP" sz="1600" b="1" baseline="30000" dirty="0">
                  <a:solidFill>
                    <a:srgbClr val="C00000"/>
                  </a:solidFill>
                </a:rPr>
                <a:t>2</a:t>
              </a:r>
              <a:r>
                <a:rPr lang="en-US" altLang="zh-CN" sz="1600" b="1" baseline="30000" dirty="0">
                  <a:solidFill>
                    <a:srgbClr val="C00000"/>
                  </a:solidFill>
                </a:rPr>
                <a:t>]</a:t>
              </a:r>
              <a:r>
                <a:rPr lang="ja-JP" altLang="en-US" sz="1600" b="1" baseline="30000" dirty="0">
                  <a:solidFill>
                    <a:srgbClr val="C00000"/>
                  </a:solidFill>
                </a:rPr>
                <a:t>　</a:t>
              </a:r>
              <a:endParaRPr lang="en-US" altLang="ja-JP" sz="1600" b="1" baseline="30000" dirty="0">
                <a:solidFill>
                  <a:srgbClr val="C00000"/>
                </a:solidFill>
              </a:endParaRPr>
            </a:p>
            <a:p>
              <a:pPr marL="457200" lvl="2">
                <a:buClr>
                  <a:srgbClr val="C00000"/>
                </a:buClr>
                <a:buSzPts val="2800"/>
              </a:pPr>
              <a:r>
                <a:rPr lang="ja-JP" altLang="en-US" sz="1600" b="1" dirty="0">
                  <a:solidFill>
                    <a:srgbClr val="C00000"/>
                  </a:solidFill>
                </a:rPr>
                <a:t>本研究との相違点：エージェントが固定である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Simultaneous Localization And Mapping problem(SLAM) </a:t>
              </a:r>
              <a:r>
                <a:rPr lang="en-US" altLang="ja-JP" sz="1600" b="1" baseline="30000" dirty="0">
                  <a:solidFill>
                    <a:srgbClr val="C00000"/>
                  </a:solidFill>
                </a:rPr>
                <a:t>[3]</a:t>
              </a:r>
            </a:p>
            <a:p>
              <a:pPr marL="457200" lvl="2">
                <a:buClr>
                  <a:srgbClr val="C00000"/>
                </a:buClr>
                <a:buSzPts val="2800"/>
              </a:pPr>
              <a:r>
                <a:rPr lang="ja-JP" altLang="en-US" sz="1600" b="1" dirty="0">
                  <a:solidFill>
                    <a:srgbClr val="C00000"/>
                  </a:solidFill>
                </a:rPr>
                <a:t>本研究との相違点：再現探索、地図情報は未知である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T</a:t>
              </a:r>
              <a:r>
                <a:rPr lang="en-US" altLang="zh-CN" sz="1600" b="1" dirty="0">
                  <a:solidFill>
                    <a:srgbClr val="C00000"/>
                  </a:solidFill>
                </a:rPr>
                <a:t>ravelling Salesman Problem(TSP</a:t>
              </a:r>
              <a:r>
                <a:rPr lang="ja-JP" altLang="en-US" sz="1600" b="1" dirty="0">
                  <a:solidFill>
                    <a:srgbClr val="C00000"/>
                  </a:solidFill>
                </a:rPr>
                <a:t>問題</a:t>
              </a:r>
              <a:r>
                <a:rPr lang="en-US" altLang="ja-JP" sz="1600" b="1" dirty="0">
                  <a:solidFill>
                    <a:srgbClr val="C00000"/>
                  </a:solidFill>
                </a:rPr>
                <a:t>)</a:t>
              </a:r>
            </a:p>
            <a:p>
              <a:pPr marL="457200" lvl="2">
                <a:buClr>
                  <a:srgbClr val="C00000"/>
                </a:buClr>
                <a:buSzPts val="2800"/>
              </a:pPr>
              <a:r>
                <a:rPr lang="ja-JP" altLang="en-US" sz="1600" b="1" dirty="0">
                  <a:solidFill>
                    <a:srgbClr val="C00000"/>
                  </a:solidFill>
                </a:rPr>
                <a:t>本研究との相違点：</a:t>
              </a:r>
              <a:r>
                <a:rPr lang="en-US" altLang="ja-JP" sz="1600" b="1" dirty="0">
                  <a:solidFill>
                    <a:srgbClr val="C00000"/>
                  </a:solidFill>
                </a:rPr>
                <a:t>V</a:t>
              </a:r>
              <a:r>
                <a:rPr lang="en-US" altLang="zh-CN" sz="1600" b="1" dirty="0">
                  <a:solidFill>
                    <a:srgbClr val="C00000"/>
                  </a:solidFill>
                </a:rPr>
                <a:t>isibility Range</a:t>
              </a:r>
              <a:r>
                <a:rPr lang="ja-JP" altLang="en-US" sz="1600" b="1" dirty="0">
                  <a:solidFill>
                    <a:srgbClr val="C00000"/>
                  </a:solidFill>
                </a:rPr>
                <a:t>、原点</a:t>
              </a:r>
              <a:endParaRPr lang="en-US" altLang="ja-JP" sz="1600" b="1" dirty="0">
                <a:solidFill>
                  <a:srgbClr val="C00000"/>
                </a:solidFill>
              </a:endParaRPr>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346577"/>
            <a:ext cx="10562473" cy="2611829"/>
            <a:chOff x="0" y="3876368"/>
            <a:chExt cx="10562473" cy="2611829"/>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24672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類似問題</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Art Gallery</a:t>
              </a:r>
              <a:r>
                <a:rPr lang="ja-JP" altLang="en-US" sz="1600" b="1" dirty="0">
                  <a:solidFill>
                    <a:srgbClr val="C00000"/>
                  </a:solidFill>
                </a:rPr>
                <a:t> </a:t>
              </a:r>
              <a:r>
                <a:rPr lang="en-US" altLang="ja-JP" sz="1600" b="1" dirty="0">
                  <a:solidFill>
                    <a:srgbClr val="C00000"/>
                  </a:solidFill>
                </a:rPr>
                <a:t>Problem</a:t>
              </a:r>
              <a:r>
                <a:rPr lang="ja-JP" altLang="en-US" sz="1600" b="1" dirty="0">
                  <a:solidFill>
                    <a:srgbClr val="C00000"/>
                  </a:solidFill>
                </a:rPr>
                <a:t> </a:t>
              </a:r>
              <a:r>
                <a:rPr lang="en-US" altLang="zh-CN" sz="1600" b="1" baseline="30000" dirty="0">
                  <a:solidFill>
                    <a:srgbClr val="C00000"/>
                  </a:solidFill>
                </a:rPr>
                <a:t>[</a:t>
              </a:r>
              <a:r>
                <a:rPr lang="en-US" altLang="ja-JP" sz="1600" b="1" baseline="30000" dirty="0">
                  <a:solidFill>
                    <a:srgbClr val="C00000"/>
                  </a:solidFill>
                </a:rPr>
                <a:t>2</a:t>
              </a:r>
              <a:r>
                <a:rPr lang="en-US" altLang="zh-CN" sz="1600" b="1" baseline="30000" dirty="0">
                  <a:solidFill>
                    <a:srgbClr val="C00000"/>
                  </a:solidFill>
                </a:rPr>
                <a:t>]</a:t>
              </a:r>
              <a:r>
                <a:rPr lang="ja-JP" altLang="en-US" sz="1600" b="1" baseline="30000" dirty="0">
                  <a:solidFill>
                    <a:srgbClr val="C00000"/>
                  </a:solidFill>
                </a:rPr>
                <a:t>　</a:t>
              </a:r>
              <a:endParaRPr lang="en-US" altLang="ja-JP" sz="1600" b="1" baseline="30000" dirty="0">
                <a:solidFill>
                  <a:srgbClr val="C00000"/>
                </a:solidFill>
              </a:endParaRPr>
            </a:p>
            <a:p>
              <a:pPr marL="457200" lvl="2">
                <a:buClr>
                  <a:srgbClr val="C00000"/>
                </a:buClr>
                <a:buSzPts val="2800"/>
              </a:pPr>
              <a:r>
                <a:rPr lang="ja-JP" altLang="en-US" sz="1600" b="1" dirty="0">
                  <a:solidFill>
                    <a:srgbClr val="C00000"/>
                  </a:solidFill>
                </a:rPr>
                <a:t>本研究との相違点：エージェントが固定である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Simultaneous Localization And Mapping problem(SLAM) </a:t>
              </a:r>
              <a:r>
                <a:rPr lang="en-US" altLang="ja-JP" sz="1600" b="1" baseline="30000" dirty="0">
                  <a:solidFill>
                    <a:srgbClr val="C00000"/>
                  </a:solidFill>
                </a:rPr>
                <a:t>[3]</a:t>
              </a:r>
            </a:p>
            <a:p>
              <a:pPr marL="457200" lvl="2">
                <a:buClr>
                  <a:srgbClr val="C00000"/>
                </a:buClr>
                <a:buSzPts val="2800"/>
              </a:pPr>
              <a:r>
                <a:rPr lang="ja-JP" altLang="en-US" sz="1600" b="1" dirty="0">
                  <a:solidFill>
                    <a:srgbClr val="C00000"/>
                  </a:solidFill>
                </a:rPr>
                <a:t>本研究との相違点：再現探索、地図情報は未知である</a:t>
              </a:r>
              <a:endParaRPr lang="en-US" altLang="ja-JP" sz="1600" b="1" dirty="0">
                <a:solidFill>
                  <a:srgbClr val="C00000"/>
                </a:solidFill>
              </a:endParaRPr>
            </a:p>
          </p:txBody>
        </p:sp>
      </p:grpSp>
    </p:spTree>
    <p:extLst>
      <p:ext uri="{BB962C8B-B14F-4D97-AF65-F5344CB8AC3E}">
        <p14:creationId xmlns:p14="http://schemas.microsoft.com/office/powerpoint/2010/main" val="190923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6720</TotalTime>
  <Words>1497</Words>
  <Application>Microsoft Office PowerPoint</Application>
  <PresentationFormat>宽屏</PresentationFormat>
  <Paragraphs>210</Paragraphs>
  <Slides>14</Slides>
  <Notes>13</Notes>
  <HiddenSlides>2</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2022-06-27T10:20:33Z</dcterms:modified>
</cp:coreProperties>
</file>