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906000"/>
  <p:notesSz cx="6797675" cy="9926625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" orient="horz"/>
        <p:guide pos="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Tahoma-regular.fntdata"/><Relationship Id="rId14" Type="http://schemas.openxmlformats.org/officeDocument/2006/relationships/slide" Target="slides/slide7.xml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2717800" y="930275"/>
            <a:ext cx="3627438" cy="2513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 txBox="1"/>
          <p:nvPr>
            <p:ph idx="12" type="sldNum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/>
          <p:nvPr>
            <p:ph idx="1" type="body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d3dd9ed49a_0_0:notes"/>
          <p:cNvSpPr/>
          <p:nvPr>
            <p:ph idx="2" type="sldImg"/>
          </p:nvPr>
        </p:nvSpPr>
        <p:spPr>
          <a:xfrm>
            <a:off x="981075" y="1241425"/>
            <a:ext cx="48354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/>
          <p:nvPr>
            <p:ph idx="1" type="body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3dd9ed49a_0_26:notes"/>
          <p:cNvSpPr/>
          <p:nvPr>
            <p:ph idx="2" type="sldImg"/>
          </p:nvPr>
        </p:nvSpPr>
        <p:spPr>
          <a:xfrm>
            <a:off x="981075" y="1241425"/>
            <a:ext cx="48354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">
  <p:cSld name="제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DINO_logo_kor01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개정이력">
  <p:cSld name="개정이력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b="1" i="0" sz="3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5413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목차">
  <p:cSld name="1_목차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cap="flat" cmpd="thinThick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5413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본">
  <p:cSld name="기본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1500" lvl="5" marL="27432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1500" lvl="6" marL="3200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1500" lvl="7" marL="3657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1500" lvl="8" marL="4114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1500" lvl="5" marL="27432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1500" lvl="6" marL="3200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1500" lvl="7" marL="3657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1500" lvl="8" marL="4114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b="0" i="0" sz="146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DINO_logo_kor01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b="0" i="0" lang="ko-KR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/>
                <a:gridCol w="3228975"/>
                <a:gridCol w="1030275"/>
                <a:gridCol w="3944950"/>
              </a:tblGrid>
              <a:tr h="236550"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1625"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8150">
                <a:tc gridSpan="4">
                  <a:txBody>
                    <a:bodyPr/>
                    <a:lstStyle/>
                    <a:p>
                      <a:pPr indent="0" lvl="0" marL="63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descr="IDINO_logo_kor01" id="42" name="Google Shape;4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/>
        </p:nvGraphicFramePr>
        <p:xfrm>
          <a:off x="541338" y="422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/>
                <a:gridCol w="1728400"/>
                <a:gridCol w="1224275"/>
                <a:gridCol w="1512350"/>
                <a:gridCol w="1368325"/>
                <a:gridCol w="1589175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전자약정 및 웹서비스 통합플랫폼 구축 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IDINO_PLM_DS01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  서   명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최원석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         분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/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6800" marB="46800" marR="97500" marL="97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아이디노 현장실습 시스템 구축</a:t>
              </a:r>
              <a:endParaRPr/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IDINO_PLM_DS01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 : 1.0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‹#›</a:t>
            </a:fld>
            <a:endParaRPr b="0" i="0" sz="1000" u="none" cap="none" strike="noStrik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{81972C58-3FD9-4657-89CA-8B3BE0EA6C8D}</a:tableStyleId>
              </a:tblPr>
              <a:tblGrid>
                <a:gridCol w="864175"/>
                <a:gridCol w="1008200"/>
                <a:gridCol w="5040950"/>
                <a:gridCol w="1008200"/>
                <a:gridCol w="1008200"/>
              </a:tblGrid>
              <a:tr h="28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7500" marB="27500" marR="69875" marL="698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0" name="Google Shape;70;p10"/>
          <p:cNvGraphicFramePr/>
          <p:nvPr/>
        </p:nvGraphicFramePr>
        <p:xfrm>
          <a:off x="344488" y="87788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{81972C58-3FD9-4657-89CA-8B3BE0EA6C8D}</a:tableStyleId>
              </a:tblPr>
              <a:tblGrid>
                <a:gridCol w="752225"/>
                <a:gridCol w="7706050"/>
                <a:gridCol w="753975"/>
              </a:tblGrid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E7F9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100" u="none" cap="none" strike="noStrike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/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/>
                    </a:p>
                  </a:txBody>
                  <a:tcPr marT="82275" marB="822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1429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1" marL="266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업무흐름도(Process Map)는 시스템 관점이 아닌 업무관점에서 업무흐름이 표현되어야 하므로 업무를 수행하는 최소의 단위까지 모두 도식화함을 원칙으로 한다.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b="1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b="1" i="0" sz="9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719358" y="5116088"/>
            <a:ext cx="827087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 회원가입(관리자 &amp; 학생) 및 로그인</a:t>
            </a:r>
            <a:endParaRPr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회원가입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2852709" y="2492871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회원구분선택</a:t>
            </a:r>
            <a:endParaRPr/>
          </a:p>
        </p:txBody>
      </p:sp>
      <p:cxnSp>
        <p:nvCxnSpPr>
          <p:cNvPr id="101" name="Google Shape;101;p12"/>
          <p:cNvCxnSpPr>
            <a:stCxn id="99" idx="3"/>
            <a:endCxn id="100" idx="1"/>
          </p:cNvCxnSpPr>
          <p:nvPr/>
        </p:nvCxnSpPr>
        <p:spPr>
          <a:xfrm>
            <a:off x="2377729" y="2664771"/>
            <a:ext cx="474900" cy="8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12"/>
          <p:cNvCxnSpPr>
            <a:stCxn id="100" idx="3"/>
            <a:endCxn id="103" idx="1"/>
          </p:cNvCxnSpPr>
          <p:nvPr/>
        </p:nvCxnSpPr>
        <p:spPr>
          <a:xfrm>
            <a:off x="3752709" y="2673021"/>
            <a:ext cx="356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2"/>
          <p:cNvSpPr/>
          <p:nvPr/>
        </p:nvSpPr>
        <p:spPr>
          <a:xfrm>
            <a:off x="4109435" y="2492866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회원정보</a:t>
            </a:r>
            <a:endParaRPr b="0" i="0" sz="9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입력</a:t>
            </a:r>
            <a:endParaRPr/>
          </a:p>
        </p:txBody>
      </p:sp>
      <p:graphicFrame>
        <p:nvGraphicFramePr>
          <p:cNvPr id="104" name="Google Shape;104;p12"/>
          <p:cNvGraphicFramePr/>
          <p:nvPr/>
        </p:nvGraphicFramePr>
        <p:xfrm>
          <a:off x="8050955" y="2562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/>
              </a:tblGrid>
              <a:tr h="20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33875" marB="33875" marR="68500" marL="68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fmla="val 15806" name="adj"/>
            </a:avLst>
          </a:prstGeom>
          <a:solidFill>
            <a:srgbClr val="B2B2B2"/>
          </a:solidFill>
          <a:ln cap="flat" cmpd="sng" w="126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-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&amp;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관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리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5272725" y="2432575"/>
            <a:ext cx="1258200" cy="4809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Batang"/>
                <a:ea typeface="Batang"/>
                <a:cs typeface="Batang"/>
                <a:sym typeface="Batang"/>
              </a:rPr>
              <a:t>ID 중복</a:t>
            </a:r>
            <a:endParaRPr b="1" i="0" sz="9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6474300" y="243257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5009435" y="2673016"/>
            <a:ext cx="2634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12"/>
          <p:cNvSpPr txBox="1"/>
          <p:nvPr/>
        </p:nvSpPr>
        <p:spPr>
          <a:xfrm>
            <a:off x="5272725" y="32157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flipH="1" rot="5400000">
            <a:off x="5200425" y="2212075"/>
            <a:ext cx="60300" cy="1342500"/>
          </a:xfrm>
          <a:prstGeom prst="bentConnector3">
            <a:avLst>
              <a:gd fmla="val -39490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7740938" y="2664774"/>
            <a:ext cx="3216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2" name="Google Shape;112;p12"/>
          <p:cNvSpPr/>
          <p:nvPr/>
        </p:nvSpPr>
        <p:spPr>
          <a:xfrm>
            <a:off x="6840938" y="2394174"/>
            <a:ext cx="900000" cy="5412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추가 </a:t>
            </a: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회원정보</a:t>
            </a: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입력</a:t>
            </a:r>
            <a:endParaRPr/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flipH="1" rot="10800000">
            <a:off x="6530925" y="2664625"/>
            <a:ext cx="309900" cy="8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로그인(</a:t>
            </a:r>
            <a:r>
              <a:rPr lang="ko-KR"/>
              <a:t>관리자 &amp; 학생)</a:t>
            </a:r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844421" y="2484621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회원구분선택</a:t>
            </a:r>
            <a:endParaRPr/>
          </a:p>
        </p:txBody>
      </p:sp>
      <p:cxnSp>
        <p:nvCxnSpPr>
          <p:cNvPr id="123" name="Google Shape;123;p13"/>
          <p:cNvCxnSpPr>
            <a:stCxn id="121" idx="3"/>
            <a:endCxn id="122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3"/>
          <p:cNvCxnSpPr>
            <a:stCxn id="122" idx="3"/>
            <a:endCxn id="125" idx="1"/>
          </p:cNvCxnSpPr>
          <p:nvPr/>
        </p:nvCxnSpPr>
        <p:spPr>
          <a:xfrm>
            <a:off x="3744421" y="2664771"/>
            <a:ext cx="483300" cy="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13"/>
          <p:cNvSpPr/>
          <p:nvPr/>
        </p:nvSpPr>
        <p:spPr>
          <a:xfrm>
            <a:off x="4227673" y="2492866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회원정보</a:t>
            </a:r>
            <a:endParaRPr b="0" i="0" sz="9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입력</a:t>
            </a:r>
            <a:endParaRPr/>
          </a:p>
        </p:txBody>
      </p:sp>
      <p:graphicFrame>
        <p:nvGraphicFramePr>
          <p:cNvPr id="126" name="Google Shape;126;p13"/>
          <p:cNvGraphicFramePr/>
          <p:nvPr/>
        </p:nvGraphicFramePr>
        <p:xfrm>
          <a:off x="7276630" y="2567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/>
              </a:tblGrid>
              <a:tr h="21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T="33875" marB="33875" marR="68500" marL="68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3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fmla="val 15806" name="adj"/>
            </a:avLst>
          </a:prstGeom>
          <a:solidFill>
            <a:srgbClr val="B2B2B2"/>
          </a:solidFill>
          <a:ln cap="flat" cmpd="sng" w="126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-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&amp;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관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리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610926" y="2439200"/>
            <a:ext cx="900000" cy="4809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Batang"/>
                <a:ea typeface="Batang"/>
                <a:cs typeface="Batang"/>
                <a:sym typeface="Batang"/>
              </a:rPr>
              <a:t>확인</a:t>
            </a:r>
            <a:endParaRPr b="1" sz="900"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129" name="Google Shape;129;p13"/>
          <p:cNvCxnSpPr>
            <a:stCxn id="125" idx="3"/>
            <a:endCxn id="128" idx="1"/>
          </p:cNvCxnSpPr>
          <p:nvPr/>
        </p:nvCxnSpPr>
        <p:spPr>
          <a:xfrm>
            <a:off x="5127673" y="2673016"/>
            <a:ext cx="483300" cy="6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13"/>
          <p:cNvSpPr txBox="1"/>
          <p:nvPr/>
        </p:nvSpPr>
        <p:spPr>
          <a:xfrm>
            <a:off x="3375325" y="1681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6758625" y="24392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flipH="1" rot="10800000">
            <a:off x="6510926" y="2671550"/>
            <a:ext cx="7527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flipH="1" rot="5400000">
            <a:off x="3948326" y="807500"/>
            <a:ext cx="75300" cy="4149900"/>
          </a:xfrm>
          <a:prstGeom prst="bentConnector3">
            <a:avLst>
              <a:gd fmla="val -905511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출석관리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2844496" y="2484621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4" name="Google Shape;144;p14"/>
          <p:cNvCxnSpPr>
            <a:stCxn id="142" idx="3"/>
            <a:endCxn id="143" idx="1"/>
          </p:cNvCxnSpPr>
          <p:nvPr/>
        </p:nvCxnSpPr>
        <p:spPr>
          <a:xfrm>
            <a:off x="2361154" y="2664771"/>
            <a:ext cx="4833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14"/>
          <p:cNvCxnSpPr>
            <a:stCxn id="146" idx="3"/>
            <a:endCxn id="147" idx="1"/>
          </p:cNvCxnSpPr>
          <p:nvPr/>
        </p:nvCxnSpPr>
        <p:spPr>
          <a:xfrm>
            <a:off x="5188225" y="2664775"/>
            <a:ext cx="543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5731923" y="2484616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QR코드 생성</a:t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fmla="val 15806" name="adj"/>
            </a:avLst>
          </a:prstGeom>
          <a:solidFill>
            <a:srgbClr val="B2B2B2"/>
          </a:solidFill>
          <a:ln cap="flat" cmpd="sng" w="126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사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용</a:t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자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_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학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Dotumche"/>
                <a:ea typeface="Dotumche"/>
                <a:cs typeface="Dotumche"/>
                <a:sym typeface="Dotumche"/>
              </a:rPr>
              <a:t>생</a:t>
            </a:r>
            <a:endParaRPr sz="1000"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288225" y="2337775"/>
            <a:ext cx="900000" cy="6540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Batang"/>
                <a:ea typeface="Batang"/>
                <a:cs typeface="Batang"/>
                <a:sym typeface="Batang"/>
              </a:rPr>
              <a:t>수강과목 </a:t>
            </a:r>
            <a:endParaRPr b="1" sz="900">
              <a:latin typeface="Batang"/>
              <a:ea typeface="Batang"/>
              <a:cs typeface="Batang"/>
              <a:sym typeface="Batang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Batang"/>
                <a:ea typeface="Batang"/>
                <a:cs typeface="Batang"/>
                <a:sym typeface="Batang"/>
              </a:rPr>
              <a:t>선택</a:t>
            </a:r>
            <a:endParaRPr b="1" sz="900"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149" name="Google Shape;149;p14"/>
          <p:cNvCxnSpPr>
            <a:stCxn id="143" idx="3"/>
            <a:endCxn id="146" idx="1"/>
          </p:cNvCxnSpPr>
          <p:nvPr/>
        </p:nvCxnSpPr>
        <p:spPr>
          <a:xfrm>
            <a:off x="3744496" y="2664771"/>
            <a:ext cx="5436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14"/>
          <p:cNvSpPr txBox="1"/>
          <p:nvPr/>
        </p:nvSpPr>
        <p:spPr>
          <a:xfrm>
            <a:off x="524872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151" name="Google Shape;151;p14"/>
          <p:cNvSpPr txBox="1"/>
          <p:nvPr/>
        </p:nvSpPr>
        <p:spPr>
          <a:xfrm>
            <a:off x="3921500" y="322990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52" name="Google Shape;152;p14"/>
          <p:cNvCxnSpPr>
            <a:stCxn id="146" idx="2"/>
            <a:endCxn id="143" idx="2"/>
          </p:cNvCxnSpPr>
          <p:nvPr/>
        </p:nvCxnSpPr>
        <p:spPr>
          <a:xfrm flipH="1" rot="5400000">
            <a:off x="3942925" y="2196475"/>
            <a:ext cx="147000" cy="1443600"/>
          </a:xfrm>
          <a:prstGeom prst="bentConnector3">
            <a:avLst>
              <a:gd fmla="val -16199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14"/>
          <p:cNvSpPr/>
          <p:nvPr/>
        </p:nvSpPr>
        <p:spPr>
          <a:xfrm>
            <a:off x="8218871" y="2484621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stCxn id="147" idx="3"/>
            <a:endCxn id="155" idx="1"/>
          </p:cNvCxnSpPr>
          <p:nvPr/>
        </p:nvCxnSpPr>
        <p:spPr>
          <a:xfrm>
            <a:off x="6631923" y="2664766"/>
            <a:ext cx="271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4"/>
          <p:cNvSpPr/>
          <p:nvPr/>
        </p:nvSpPr>
        <p:spPr>
          <a:xfrm>
            <a:off x="6903837" y="2337775"/>
            <a:ext cx="900000" cy="6540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latin typeface="Batang"/>
                <a:ea typeface="Batang"/>
                <a:cs typeface="Batang"/>
                <a:sym typeface="Batang"/>
              </a:rPr>
              <a:t>시간초과</a:t>
            </a:r>
            <a:endParaRPr b="1" sz="900">
              <a:latin typeface="Batang"/>
              <a:ea typeface="Batang"/>
              <a:cs typeface="Batang"/>
              <a:sym typeface="Batang"/>
            </a:endParaRPr>
          </a:p>
        </p:txBody>
      </p:sp>
      <p:cxnSp>
        <p:nvCxnSpPr>
          <p:cNvPr id="156" name="Google Shape;156;p14"/>
          <p:cNvCxnSpPr>
            <a:stCxn id="155" idx="3"/>
            <a:endCxn id="153" idx="1"/>
          </p:cNvCxnSpPr>
          <p:nvPr/>
        </p:nvCxnSpPr>
        <p:spPr>
          <a:xfrm>
            <a:off x="7803837" y="2664775"/>
            <a:ext cx="4149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4"/>
          <p:cNvCxnSpPr>
            <a:stCxn id="155" idx="2"/>
            <a:endCxn id="147" idx="2"/>
          </p:cNvCxnSpPr>
          <p:nvPr/>
        </p:nvCxnSpPr>
        <p:spPr>
          <a:xfrm flipH="1" rot="5400000">
            <a:off x="6694437" y="2332375"/>
            <a:ext cx="147000" cy="1171800"/>
          </a:xfrm>
          <a:prstGeom prst="bentConnector3">
            <a:avLst>
              <a:gd fmla="val -161990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4"/>
          <p:cNvSpPr txBox="1"/>
          <p:nvPr/>
        </p:nvSpPr>
        <p:spPr>
          <a:xfrm>
            <a:off x="7804575" y="23377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6697825" y="326745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6697825" y="322990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61" name="Google Shape;161;p14"/>
          <p:cNvCxnSpPr>
            <a:stCxn id="153" idx="2"/>
            <a:endCxn id="162" idx="0"/>
          </p:cNvCxnSpPr>
          <p:nvPr/>
        </p:nvCxnSpPr>
        <p:spPr>
          <a:xfrm>
            <a:off x="8668871" y="2844921"/>
            <a:ext cx="4800" cy="70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4"/>
          <p:cNvSpPr/>
          <p:nvPr/>
        </p:nvSpPr>
        <p:spPr>
          <a:xfrm>
            <a:off x="8223521" y="3552996"/>
            <a:ext cx="900000" cy="360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275" lIns="82550" spcFirstLastPara="1" rIns="82550" wrap="square" tIns="41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과목별 출결 현황 확인</a:t>
            </a:r>
            <a:endParaRPr sz="900">
              <a:latin typeface="Dotumche"/>
              <a:ea typeface="Dotumche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