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906000"/>
  <p:notesSz cx="6858000" cy="9144000"/>
  <p:embeddedFontLs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4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b="1" i="0" sz="3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INO_logo_kor01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b="0" i="0" lang="ko-KR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INO_logo_kor01"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10" Type="http://schemas.openxmlformats.org/officeDocument/2006/relationships/image" Target="../media/image41.png"/><Relationship Id="rId9" Type="http://schemas.openxmlformats.org/officeDocument/2006/relationships/image" Target="../media/image36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41.png"/><Relationship Id="rId5" Type="http://schemas.openxmlformats.org/officeDocument/2006/relationships/image" Target="../media/image26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13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5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b="1" lang="ko-K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/>
                <a:gridCol w="1728400"/>
                <a:gridCol w="1224275"/>
                <a:gridCol w="1512350"/>
                <a:gridCol w="1368325"/>
                <a:gridCol w="158917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1512094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1512094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입력화면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5766594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8051006" y="652463"/>
            <a:ext cx="1631052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입력화면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283" name="Google Shape;283;p18"/>
          <p:cNvSpPr/>
          <p:nvPr/>
        </p:nvSpPr>
        <p:spPr>
          <a:xfrm>
            <a:off x="396081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4" name="Google Shape;284;p18"/>
          <p:cNvGrpSpPr/>
          <p:nvPr/>
        </p:nvGrpSpPr>
        <p:grpSpPr>
          <a:xfrm>
            <a:off x="418306" y="803388"/>
            <a:ext cx="7542213" cy="209638"/>
            <a:chOff x="1184447" y="3314541"/>
            <a:chExt cx="7541482" cy="209638"/>
          </a:xfrm>
        </p:grpSpPr>
        <p:cxnSp>
          <p:nvCxnSpPr>
            <p:cNvPr id="285" name="Google Shape;285;p1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1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18"/>
          <p:cNvSpPr/>
          <p:nvPr/>
        </p:nvSpPr>
        <p:spPr>
          <a:xfrm>
            <a:off x="516731" y="1362076"/>
            <a:ext cx="7338627" cy="23265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769021" y="1479205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1331209" y="1479205"/>
            <a:ext cx="6185317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679494" y="1781088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1331210" y="1782959"/>
            <a:ext cx="1396942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9930" y="227802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98" y="2118999"/>
            <a:ext cx="145399" cy="619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6" name="Google Shape;296;p18"/>
          <p:cNvSpPr/>
          <p:nvPr/>
        </p:nvSpPr>
        <p:spPr>
          <a:xfrm>
            <a:off x="1334879" y="2107454"/>
            <a:ext cx="6010958" cy="6030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2925062" y="1776759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3455977" y="1759002"/>
            <a:ext cx="1589103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126574" y="176913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5756735" y="1759002"/>
            <a:ext cx="880904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598061" y="278255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1334879" y="2772384"/>
            <a:ext cx="2203505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3579134" y="2773675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272466" y="2774118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6910510" y="334639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7382498" y="334639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리스트 화면</a:t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리스트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실명인증을 통해 등록한다.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해당 게시판에 대한 관리자 또는 답변 등록을 가진 사용자는 본인 작성을 거치지 않고 상세보기 화면으로 이동한다.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315" name="Google Shape;315;p19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6" name="Google Shape;316;p19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17" name="Google Shape;317;p1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p1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828625"/>
            <a:ext cx="7391953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3147584" y="2114129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700255" y="324952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4004143" y="3249386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4308031" y="3259824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7029303" y="3281203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8" name="Google Shape;328;p19"/>
          <p:cNvGrpSpPr/>
          <p:nvPr/>
        </p:nvGrpSpPr>
        <p:grpSpPr>
          <a:xfrm>
            <a:off x="4342545" y="1485120"/>
            <a:ext cx="2859211" cy="313863"/>
            <a:chOff x="4302857" y="1128192"/>
            <a:chExt cx="2859211" cy="313863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330" name="Google Shape;33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19"/>
          <p:cNvSpPr/>
          <p:nvPr/>
        </p:nvSpPr>
        <p:spPr>
          <a:xfrm>
            <a:off x="7201196" y="150741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6781654" y="3345631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4738688" y="3247580"/>
            <a:ext cx="1824577" cy="1440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5893" y="3535989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닫기" id="335" name="Google Shape;33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7967" y="3271947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19"/>
          <p:cNvCxnSpPr>
            <a:stCxn id="327" idx="2"/>
          </p:cNvCxnSpPr>
          <p:nvPr/>
        </p:nvCxnSpPr>
        <p:spPr>
          <a:xfrm rot="5400000">
            <a:off x="6664994" y="3421498"/>
            <a:ext cx="588900" cy="792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19"/>
          <p:cNvSpPr/>
          <p:nvPr/>
        </p:nvSpPr>
        <p:spPr>
          <a:xfrm>
            <a:off x="642175" y="3281203"/>
            <a:ext cx="2611230" cy="11772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" id="338" name="Google Shape;33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05409" y="33308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/>
        </p:nvSpPr>
        <p:spPr>
          <a:xfrm>
            <a:off x="867819" y="3523794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1473076" y="3523794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58777" y="3850296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473076" y="3850296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033987" y="2113665"/>
            <a:ext cx="736847" cy="17769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2787320" y="4161245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5" name="Google Shape;345;p19"/>
          <p:cNvCxnSpPr>
            <a:stCxn id="343" idx="2"/>
            <a:endCxn id="337" idx="0"/>
          </p:cNvCxnSpPr>
          <p:nvPr/>
        </p:nvCxnSpPr>
        <p:spPr>
          <a:xfrm flipH="1" rot="-5400000">
            <a:off x="1180261" y="2513505"/>
            <a:ext cx="989700" cy="545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9"/>
          <p:cNvSpPr/>
          <p:nvPr/>
        </p:nvSpPr>
        <p:spPr>
          <a:xfrm>
            <a:off x="2749926" y="3685569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518547" y="109798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전체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985867" y="1098057"/>
            <a:ext cx="652582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기술보증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678216" y="1090336"/>
            <a:ext cx="652582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기술평가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2358589" y="1093507"/>
            <a:ext cx="614715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강소100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001096" y="1095439"/>
            <a:ext cx="42755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기타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상세보기 화면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상세보기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360" name="Google Shape;360;p20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61" name="Google Shape;361;p20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62" name="Google Shape;362;p20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3" name="Google Shape;363;p20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36166"/>
            <a:ext cx="7409705" cy="299376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/>
        </p:nvSpPr>
        <p:spPr>
          <a:xfrm>
            <a:off x="510205" y="1457755"/>
            <a:ext cx="28873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홍길동 | 등록일자:2020-06-25 | 조회수: 2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522288" y="3099520"/>
            <a:ext cx="24192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고객센터 | 처리일자:2020-06-25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369" name="Google Shape;3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371" name="Google Shape;3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718905" y="3124540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6958349" y="3108492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질문내용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541510" y="336594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답변내용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6462733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6927331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7391929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6678197" y="2006896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7096038" y="1998115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6688858" y="4206249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답변등록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7409681" y="421337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6967149" y="4464123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답변등록 화면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답변등록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391" name="Google Shape;391;p21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93" name="Google Shape;393;p21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4" name="Google Shape;394;p21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36165"/>
            <a:ext cx="7409705" cy="34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1"/>
          <p:cNvSpPr txBox="1"/>
          <p:nvPr/>
        </p:nvSpPr>
        <p:spPr>
          <a:xfrm>
            <a:off x="510205" y="1457755"/>
            <a:ext cx="28873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홍길동 | 등록일자:2020-06-25 | 조회수: 2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399" name="Google Shape;3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질문내용</a:t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6949078" y="4646740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7437132" y="463387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522288" y="392039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1250228" y="3910230"/>
            <a:ext cx="2203505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3503361" y="3922521"/>
            <a:ext cx="652582" cy="21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4196693" y="3922964"/>
            <a:ext cx="652582" cy="21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662074" y="3410390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*내용</a:t>
            </a:r>
            <a:endParaRPr/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3495" y="3261766"/>
            <a:ext cx="132181" cy="5630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p21"/>
          <p:cNvSpPr/>
          <p:nvPr/>
        </p:nvSpPr>
        <p:spPr>
          <a:xfrm>
            <a:off x="1247023" y="3239820"/>
            <a:ext cx="6010958" cy="6030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1" name="Google Shape;411;p21"/>
          <p:cNvGrpSpPr/>
          <p:nvPr/>
        </p:nvGrpSpPr>
        <p:grpSpPr>
          <a:xfrm>
            <a:off x="1311459" y="4232709"/>
            <a:ext cx="550226" cy="230833"/>
            <a:chOff x="2091953" y="4579169"/>
            <a:chExt cx="732347" cy="279307"/>
          </a:xfrm>
        </p:grpSpPr>
        <p:sp>
          <p:nvSpPr>
            <p:cNvPr id="412" name="Google Shape;412;p21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2271274" y="4579169"/>
              <a:ext cx="553026" cy="27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</a:t>
              </a:r>
              <a:endParaRPr/>
            </a:p>
          </p:txBody>
        </p:sp>
      </p:grpSp>
      <p:sp>
        <p:nvSpPr>
          <p:cNvPr id="414" name="Google Shape;414;p21"/>
          <p:cNvSpPr txBox="1"/>
          <p:nvPr/>
        </p:nvSpPr>
        <p:spPr>
          <a:xfrm>
            <a:off x="532467" y="42126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/>
          </a:p>
        </p:txBody>
      </p:sp>
      <p:sp>
        <p:nvSpPr>
          <p:cNvPr id="415" name="Google Shape;415;p21"/>
          <p:cNvSpPr txBox="1"/>
          <p:nvPr/>
        </p:nvSpPr>
        <p:spPr>
          <a:xfrm>
            <a:off x="514889" y="2963087"/>
            <a:ext cx="6960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*답변제목</a:t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1247023" y="2952918"/>
            <a:ext cx="6196642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7" name="Google Shape;417;p21"/>
          <p:cNvGrpSpPr/>
          <p:nvPr/>
        </p:nvGrpSpPr>
        <p:grpSpPr>
          <a:xfrm>
            <a:off x="2677946" y="4228244"/>
            <a:ext cx="771912" cy="230832"/>
            <a:chOff x="1033462" y="4779416"/>
            <a:chExt cx="771912" cy="230832"/>
          </a:xfrm>
        </p:grpSpPr>
        <p:grpSp>
          <p:nvGrpSpPr>
            <p:cNvPr id="418" name="Google Shape;418;p21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1" name="Google Shape;421;p21"/>
            <p:cNvSpPr txBox="1"/>
            <p:nvPr/>
          </p:nvSpPr>
          <p:spPr>
            <a:xfrm>
              <a:off x="1159043" y="47794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답변완료</a:t>
              </a:r>
              <a:endParaRPr/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1960107" y="4235556"/>
            <a:ext cx="665643" cy="230833"/>
            <a:chOff x="2091953" y="4579169"/>
            <a:chExt cx="885966" cy="279307"/>
          </a:xfrm>
        </p:grpSpPr>
        <p:sp>
          <p:nvSpPr>
            <p:cNvPr id="423" name="Google Shape;423;p21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2271274" y="4579169"/>
              <a:ext cx="706645" cy="27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처리중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신고게시판(일반) 리스트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실명인증을 통해 등록한다.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게시판에 대한 처리권한을 가진 사용자는 인증을 거치지 않고 상세보기 화면으로 이동한다.</a:t>
            </a:r>
            <a:endParaRPr/>
          </a:p>
          <a:p>
            <a:pPr indent="-114300" lvl="0" marL="17145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433" name="Google Shape;433;p22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22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435" name="Google Shape;435;p2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6" name="Google Shape;436;p2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9" name="Google Shape;4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853252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81748"/>
            <a:ext cx="7409707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2"/>
          <p:cNvSpPr/>
          <p:nvPr/>
        </p:nvSpPr>
        <p:spPr>
          <a:xfrm>
            <a:off x="1835937" y="1768182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3700255" y="3240004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4004143" y="3239861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308031" y="3250299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141992" y="2560974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4342545" y="1138243"/>
            <a:ext cx="2859211" cy="313863"/>
            <a:chOff x="4302857" y="1128192"/>
            <a:chExt cx="2859211" cy="313863"/>
          </a:xfrm>
        </p:grpSpPr>
        <p:pic>
          <p:nvPicPr>
            <p:cNvPr id="447" name="Google Shape;44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448" name="Google Shape;448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22"/>
          <p:cNvSpPr/>
          <p:nvPr/>
        </p:nvSpPr>
        <p:spPr>
          <a:xfrm>
            <a:off x="7201196" y="116054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6947002" y="2616834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4738688" y="3238055"/>
            <a:ext cx="1824577" cy="1440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5893" y="3526464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닫기" id="453" name="Google Shape;45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7967" y="3262422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22"/>
          <p:cNvCxnSpPr>
            <a:stCxn id="445" idx="2"/>
          </p:cNvCxnSpPr>
          <p:nvPr/>
        </p:nvCxnSpPr>
        <p:spPr>
          <a:xfrm rot="5400000">
            <a:off x="6361583" y="2943069"/>
            <a:ext cx="1246800" cy="966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22"/>
          <p:cNvSpPr/>
          <p:nvPr/>
        </p:nvSpPr>
        <p:spPr>
          <a:xfrm>
            <a:off x="642175" y="3271678"/>
            <a:ext cx="2611230" cy="11772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" id="456" name="Google Shape;45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05409" y="3321318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2"/>
          <p:cNvSpPr txBox="1"/>
          <p:nvPr/>
        </p:nvSpPr>
        <p:spPr>
          <a:xfrm>
            <a:off x="867819" y="3514269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473076" y="3514269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758777" y="3840771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1473076" y="3840771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936333" y="1749031"/>
            <a:ext cx="816746" cy="20144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2787320" y="4151720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3" name="Google Shape;463;p22"/>
          <p:cNvCxnSpPr>
            <a:stCxn id="461" idx="2"/>
            <a:endCxn id="455" idx="0"/>
          </p:cNvCxnSpPr>
          <p:nvPr/>
        </p:nvCxnSpPr>
        <p:spPr>
          <a:xfrm flipH="1" rot="-5400000">
            <a:off x="985606" y="2309572"/>
            <a:ext cx="1321200" cy="603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22"/>
          <p:cNvSpPr/>
          <p:nvPr/>
        </p:nvSpPr>
        <p:spPr>
          <a:xfrm>
            <a:off x="2749926" y="3676044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 상세보기 화면</a:t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상세보기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473" name="Google Shape;473;p23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74" name="Google Shape;474;p2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475" name="Google Shape;475;p2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6" name="Google Shape;476;p2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9" name="Google Shape;4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36166"/>
            <a:ext cx="7409705" cy="299376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3"/>
          <p:cNvSpPr txBox="1"/>
          <p:nvPr/>
        </p:nvSpPr>
        <p:spPr>
          <a:xfrm>
            <a:off x="522288" y="3099520"/>
            <a:ext cx="24192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고객센터 | 처리일자:2020-06-25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481" name="Google Shape;4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3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483" name="Google Shape;4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718905" y="3124540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3"/>
          <p:cNvSpPr txBox="1"/>
          <p:nvPr/>
        </p:nvSpPr>
        <p:spPr>
          <a:xfrm>
            <a:off x="6958349" y="3108492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신고내용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541510" y="3365949"/>
            <a:ext cx="296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기술보증기금 규정 조 항에 의거하여 처리 예정입니다.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6462733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6927331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7391929" y="221398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6678197" y="2006896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7096038" y="1998115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6688858" y="4206249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답변등록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7409681" y="421337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6947680" y="4524558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 답변등록 화면</a:t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답변등록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503" name="Google Shape;503;p24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04" name="Google Shape;504;p24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505" name="Google Shape;505;p2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6" name="Google Shape;506;p2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09" name="Google Shape;5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26640"/>
            <a:ext cx="7409705" cy="3455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클립" id="510" name="Google Shape;5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4"/>
          <p:cNvSpPr txBox="1"/>
          <p:nvPr/>
        </p:nvSpPr>
        <p:spPr>
          <a:xfrm>
            <a:off x="6843336" y="1423570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4"/>
          <p:cNvSpPr txBox="1"/>
          <p:nvPr/>
        </p:nvSpPr>
        <p:spPr>
          <a:xfrm>
            <a:off x="522288" y="183853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신고내용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6949078" y="4637215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7437132" y="4624346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522288" y="391087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1250228" y="3900705"/>
            <a:ext cx="2203505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3503361" y="3912996"/>
            <a:ext cx="652582" cy="21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4196693" y="3913439"/>
            <a:ext cx="652582" cy="21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662074" y="3400865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*내용</a:t>
            </a:r>
            <a:endParaRPr/>
          </a:p>
        </p:txBody>
      </p:sp>
      <p:pic>
        <p:nvPicPr>
          <p:cNvPr id="520" name="Google Shape;52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3495" y="3252241"/>
            <a:ext cx="132181" cy="5630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1" name="Google Shape;521;p24"/>
          <p:cNvSpPr/>
          <p:nvPr/>
        </p:nvSpPr>
        <p:spPr>
          <a:xfrm>
            <a:off x="1247023" y="3230295"/>
            <a:ext cx="6010958" cy="6030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22" name="Google Shape;522;p24"/>
          <p:cNvGrpSpPr/>
          <p:nvPr/>
        </p:nvGrpSpPr>
        <p:grpSpPr>
          <a:xfrm>
            <a:off x="1311459" y="4223184"/>
            <a:ext cx="550226" cy="230833"/>
            <a:chOff x="2091953" y="4579169"/>
            <a:chExt cx="732347" cy="279307"/>
          </a:xfrm>
        </p:grpSpPr>
        <p:sp>
          <p:nvSpPr>
            <p:cNvPr id="523" name="Google Shape;523;p2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24"/>
            <p:cNvSpPr txBox="1"/>
            <p:nvPr/>
          </p:nvSpPr>
          <p:spPr>
            <a:xfrm>
              <a:off x="2271274" y="4579169"/>
              <a:ext cx="553026" cy="27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</a:t>
              </a:r>
              <a:endParaRPr/>
            </a:p>
          </p:txBody>
        </p:sp>
      </p:grpSp>
      <p:sp>
        <p:nvSpPr>
          <p:cNvPr id="525" name="Google Shape;525;p24"/>
          <p:cNvSpPr txBox="1"/>
          <p:nvPr/>
        </p:nvSpPr>
        <p:spPr>
          <a:xfrm>
            <a:off x="532467" y="420316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/>
          </a:p>
        </p:txBody>
      </p:sp>
      <p:sp>
        <p:nvSpPr>
          <p:cNvPr id="526" name="Google Shape;526;p24"/>
          <p:cNvSpPr txBox="1"/>
          <p:nvPr/>
        </p:nvSpPr>
        <p:spPr>
          <a:xfrm>
            <a:off x="514889" y="2953562"/>
            <a:ext cx="6960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*답변제목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247023" y="2943393"/>
            <a:ext cx="6196642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28" name="Google Shape;528;p24"/>
          <p:cNvGrpSpPr/>
          <p:nvPr/>
        </p:nvGrpSpPr>
        <p:grpSpPr>
          <a:xfrm>
            <a:off x="2677946" y="4218719"/>
            <a:ext cx="771912" cy="230832"/>
            <a:chOff x="1033462" y="4779416"/>
            <a:chExt cx="771912" cy="230832"/>
          </a:xfrm>
        </p:grpSpPr>
        <p:grpSp>
          <p:nvGrpSpPr>
            <p:cNvPr id="529" name="Google Shape;529;p2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530" name="Google Shape;530;p2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32" name="Google Shape;532;p24"/>
            <p:cNvSpPr txBox="1"/>
            <p:nvPr/>
          </p:nvSpPr>
          <p:spPr>
            <a:xfrm>
              <a:off x="1159043" y="47794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답변완료</a:t>
              </a:r>
              <a:endParaRPr/>
            </a:p>
          </p:txBody>
        </p:sp>
      </p:grpSp>
      <p:grpSp>
        <p:nvGrpSpPr>
          <p:cNvPr id="533" name="Google Shape;533;p24"/>
          <p:cNvGrpSpPr/>
          <p:nvPr/>
        </p:nvGrpSpPr>
        <p:grpSpPr>
          <a:xfrm>
            <a:off x="1960107" y="4226031"/>
            <a:ext cx="665643" cy="230833"/>
            <a:chOff x="2091953" y="4579169"/>
            <a:chExt cx="885966" cy="279307"/>
          </a:xfrm>
        </p:grpSpPr>
        <p:sp>
          <p:nvSpPr>
            <p:cNvPr id="534" name="Google Shape;534;p2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24"/>
            <p:cNvSpPr txBox="1"/>
            <p:nvPr/>
          </p:nvSpPr>
          <p:spPr>
            <a:xfrm>
              <a:off x="2271274" y="4579169"/>
              <a:ext cx="706645" cy="27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처리중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리스트화면</a:t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해당 감세주제에 대한 리스트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 또는 비실명으로도 제보가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인증을 통해 확인 페이지로 이동한다.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게시판에 대한 처리권한을 가진 사용자는 인증을 거치지 않고 상세보기 화면으로 이동한다.</a:t>
            </a:r>
            <a:endParaRPr/>
          </a:p>
          <a:p>
            <a:pPr indent="-114300" lvl="0" marL="17145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544" name="Google Shape;544;p25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45" name="Google Shape;545;p25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546" name="Google Shape;546;p2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7" name="Google Shape;547;p2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0" name="Google Shape;5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91273"/>
            <a:ext cx="7356442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/>
          <p:nvPr/>
        </p:nvSpPr>
        <p:spPr>
          <a:xfrm>
            <a:off x="3734769" y="2556456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038657" y="2556313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342545" y="2566751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5" name="Google Shape;555;p25"/>
          <p:cNvGrpSpPr/>
          <p:nvPr/>
        </p:nvGrpSpPr>
        <p:grpSpPr>
          <a:xfrm>
            <a:off x="4342545" y="1147768"/>
            <a:ext cx="2859211" cy="313863"/>
            <a:chOff x="4302857" y="1128192"/>
            <a:chExt cx="2859211" cy="313863"/>
          </a:xfrm>
        </p:grpSpPr>
        <p:pic>
          <p:nvPicPr>
            <p:cNvPr id="556" name="Google Shape;55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557" name="Google Shape;55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Google Shape;558;p25"/>
          <p:cNvSpPr/>
          <p:nvPr/>
        </p:nvSpPr>
        <p:spPr>
          <a:xfrm>
            <a:off x="7201196" y="1170067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6855251" y="1778478"/>
            <a:ext cx="606544" cy="169694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b="0" i="0" sz="8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6855251" y="2015913"/>
            <a:ext cx="606544" cy="186663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b="0" i="0" sz="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6855251" y="2261832"/>
            <a:ext cx="606544" cy="186663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b="0" i="0" sz="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7165012" y="2577923"/>
            <a:ext cx="606544" cy="186663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내용확인</a:t>
            </a:r>
            <a:endParaRPr b="0" i="0" sz="8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642175" y="3281203"/>
            <a:ext cx="2611230" cy="11772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" id="564" name="Google Shape;56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5409" y="33308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 txBox="1"/>
          <p:nvPr/>
        </p:nvSpPr>
        <p:spPr>
          <a:xfrm>
            <a:off x="867819" y="3523794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1473076" y="3523794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25"/>
          <p:cNvSpPr txBox="1"/>
          <p:nvPr/>
        </p:nvSpPr>
        <p:spPr>
          <a:xfrm>
            <a:off x="758777" y="3850296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473076" y="3850296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2787320" y="4161245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2749926" y="3685569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1" name="Google Shape;571;p25"/>
          <p:cNvCxnSpPr>
            <a:stCxn id="562" idx="1"/>
            <a:endCxn id="563" idx="3"/>
          </p:cNvCxnSpPr>
          <p:nvPr/>
        </p:nvCxnSpPr>
        <p:spPr>
          <a:xfrm flipH="1">
            <a:off x="3253312" y="2671255"/>
            <a:ext cx="3911700" cy="1198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제보하기 화면</a:t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사용자가 제보하기 위한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580" name="Google Shape;580;p26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81" name="Google Shape;581;p26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582" name="Google Shape;582;p2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3" name="Google Shape;583;p2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86" name="Google Shape;5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2325126"/>
            <a:ext cx="7409706" cy="2667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클립" id="587" name="Google Shape;5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6"/>
          <p:cNvSpPr/>
          <p:nvPr/>
        </p:nvSpPr>
        <p:spPr>
          <a:xfrm>
            <a:off x="6966834" y="503670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7437132" y="503271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0" name="Google Shape;59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1497" y="3984681"/>
            <a:ext cx="109241" cy="465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1" name="Google Shape;591;p26"/>
          <p:cNvSpPr/>
          <p:nvPr/>
        </p:nvSpPr>
        <p:spPr>
          <a:xfrm>
            <a:off x="2008003" y="3033541"/>
            <a:ext cx="5719840" cy="17670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2" name="Google Shape;59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486" y="1108025"/>
            <a:ext cx="7416059" cy="5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485" y="1714579"/>
            <a:ext cx="7416059" cy="53939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/>
          <p:nvPr/>
        </p:nvSpPr>
        <p:spPr>
          <a:xfrm>
            <a:off x="2009482" y="3265841"/>
            <a:ext cx="2211589" cy="1734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2010014" y="3968695"/>
            <a:ext cx="5384373" cy="5047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6" name="Google Shape;596;p26"/>
          <p:cNvSpPr/>
          <p:nvPr/>
        </p:nvSpPr>
        <p:spPr>
          <a:xfrm>
            <a:off x="2010960" y="3498140"/>
            <a:ext cx="2211589" cy="1734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5717308" y="3490740"/>
            <a:ext cx="2010535" cy="1734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2007914" y="3723040"/>
            <a:ext cx="2211589" cy="1734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9" name="Google Shape;599;p26"/>
          <p:cNvSpPr/>
          <p:nvPr/>
        </p:nvSpPr>
        <p:spPr>
          <a:xfrm>
            <a:off x="5717308" y="3723039"/>
            <a:ext cx="2010535" cy="1734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2004829" y="4763469"/>
            <a:ext cx="2203505" cy="19077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4257962" y="4765941"/>
            <a:ext cx="652582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4951294" y="4766384"/>
            <a:ext cx="652582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4246154" y="3259586"/>
            <a:ext cx="769114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휴대폰인증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5040047" y="3258577"/>
            <a:ext cx="769114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아이핀인증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내용확인 화면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상세보기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613" name="Google Shape;613;p27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14" name="Google Shape;614;p2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15" name="Google Shape;615;p2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6" name="Google Shape;616;p2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19" name="Google Shape;6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36166"/>
            <a:ext cx="7409706" cy="187518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7"/>
          <p:cNvSpPr/>
          <p:nvPr/>
        </p:nvSpPr>
        <p:spPr>
          <a:xfrm>
            <a:off x="7441170" y="3201324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55" y="141208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감사/제보게시판(HOT-LINE)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감사/제보게시판(HOT-LINE) 제보하기 화면</a:t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특정(인) 사용자에게 제보내용이 직접적으로 전달된다.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등록이 되면 특정(인) 사용자에게 메일로 제보내용을 발송한다.</a:t>
            </a:r>
            <a:endParaRPr/>
          </a:p>
          <a:p>
            <a:pPr indent="-12065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629" name="Google Shape;629;p28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0" name="Google Shape;630;p28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631" name="Google Shape;631;p2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2" name="Google Shape;632;p2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35" name="Google Shape;6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2325126"/>
            <a:ext cx="7409706" cy="1959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클립" id="636" name="Google Shape;6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/>
          <p:nvPr/>
        </p:nvSpPr>
        <p:spPr>
          <a:xfrm>
            <a:off x="6966834" y="436200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7437132" y="435801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39" name="Google Shape;63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1497" y="3496408"/>
            <a:ext cx="109241" cy="465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0" name="Google Shape;640;p28"/>
          <p:cNvSpPr/>
          <p:nvPr/>
        </p:nvSpPr>
        <p:spPr>
          <a:xfrm>
            <a:off x="2008003" y="2358042"/>
            <a:ext cx="5719840" cy="21381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1" name="Google Shape;64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486" y="1108025"/>
            <a:ext cx="7416059" cy="5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485" y="1714579"/>
            <a:ext cx="7416059" cy="539394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8"/>
          <p:cNvSpPr/>
          <p:nvPr/>
        </p:nvSpPr>
        <p:spPr>
          <a:xfrm>
            <a:off x="2009482" y="2635070"/>
            <a:ext cx="2211589" cy="2098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010014" y="3480422"/>
            <a:ext cx="5384373" cy="5047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2010960" y="2902881"/>
            <a:ext cx="2211589" cy="2098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5717308" y="2904359"/>
            <a:ext cx="2010535" cy="2098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2007914" y="3181044"/>
            <a:ext cx="2211589" cy="2098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717308" y="3181043"/>
            <a:ext cx="2010535" cy="2098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2004829" y="4062781"/>
            <a:ext cx="2203505" cy="19077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0" name="Google Shape;650;p28"/>
          <p:cNvSpPr/>
          <p:nvPr/>
        </p:nvSpPr>
        <p:spPr>
          <a:xfrm>
            <a:off x="4257962" y="4055728"/>
            <a:ext cx="652582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4951294" y="4056171"/>
            <a:ext cx="652582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4246154" y="2637935"/>
            <a:ext cx="769114" cy="19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휴대폰인증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5040047" y="2636926"/>
            <a:ext cx="769114" cy="199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아이핀인증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54" name="Google Shape;65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1487" y="4853252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8"/>
          <p:cNvSpPr/>
          <p:nvPr/>
        </p:nvSpPr>
        <p:spPr>
          <a:xfrm>
            <a:off x="7113141" y="4637886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갤러리게시판</a:t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갤러리게시판 리스트 화면</a:t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 게시판 리스트 화면.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등록이 되면 특정(인) 사용자에게 메일로 제보내용을 발송한다.</a:t>
            </a:r>
            <a:endParaRPr/>
          </a:p>
          <a:p>
            <a:pPr indent="-12065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664" name="Google Shape;664;p29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5" name="Google Shape;665;p29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66" name="Google Shape;666;p2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7" name="Google Shape;667;p2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70" name="Google Shape;6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216062"/>
            <a:ext cx="7409706" cy="257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9"/>
          <p:cNvSpPr/>
          <p:nvPr/>
        </p:nvSpPr>
        <p:spPr>
          <a:xfrm>
            <a:off x="2019300" y="1325968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3944274" y="383836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4203772" y="383822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4472148" y="3839782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간행물게시판</a:t>
            </a:r>
            <a:endParaRPr/>
          </a:p>
        </p:txBody>
      </p:sp>
      <p:sp>
        <p:nvSpPr>
          <p:cNvPr id="681" name="Google Shape;681;p30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간행물게시판 리스트 화면</a:t>
            </a:r>
            <a:endParaRPr/>
          </a:p>
        </p:txBody>
      </p:sp>
      <p:sp>
        <p:nvSpPr>
          <p:cNvPr id="682" name="Google Shape;682;p30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 게시판 리스트 화면.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 새창으로 PDF 파일 실행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065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684" name="Google Shape;684;p30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85" name="Google Shape;685;p30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86" name="Google Shape;686;p30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7" name="Google Shape;687;p30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90" name="Google Shape;6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216061"/>
            <a:ext cx="7409706" cy="22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0"/>
          <p:cNvSpPr/>
          <p:nvPr/>
        </p:nvSpPr>
        <p:spPr>
          <a:xfrm>
            <a:off x="3944274" y="396265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4203772" y="396250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694" name="Google Shape;694;p30"/>
          <p:cNvSpPr/>
          <p:nvPr/>
        </p:nvSpPr>
        <p:spPr>
          <a:xfrm>
            <a:off x="4472148" y="3964069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477840" y="3565335"/>
            <a:ext cx="2358314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30"/>
          <p:cNvSpPr/>
          <p:nvPr/>
        </p:nvSpPr>
        <p:spPr>
          <a:xfrm>
            <a:off x="3134459" y="3565335"/>
            <a:ext cx="2462650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5772151" y="3563110"/>
            <a:ext cx="2115395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2030361" y="3615050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자료실게시판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자료실게시판 리스트</a:t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서식 및 각종 자료를 관리하는 게시판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17145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707" name="Google Shape;707;p31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709" name="Google Shape;709;p31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0" name="Google Shape;710;p31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13" name="Google Shape;7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91273"/>
            <a:ext cx="7356442" cy="981293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1"/>
          <p:cNvSpPr/>
          <p:nvPr/>
        </p:nvSpPr>
        <p:spPr>
          <a:xfrm>
            <a:off x="3619255" y="3969831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3923143" y="396968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4227031" y="3980126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8" name="Google Shape;718;p31"/>
          <p:cNvGrpSpPr/>
          <p:nvPr/>
        </p:nvGrpSpPr>
        <p:grpSpPr>
          <a:xfrm>
            <a:off x="4458059" y="2627932"/>
            <a:ext cx="2859211" cy="313863"/>
            <a:chOff x="4302857" y="1128192"/>
            <a:chExt cx="2859211" cy="313863"/>
          </a:xfrm>
        </p:grpSpPr>
        <p:pic>
          <p:nvPicPr>
            <p:cNvPr id="719" name="Google Shape;719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720" name="Google Shape;720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1" name="Google Shape;721;p31"/>
          <p:cNvSpPr/>
          <p:nvPr/>
        </p:nvSpPr>
        <p:spPr>
          <a:xfrm>
            <a:off x="7316710" y="265023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477840" y="1140166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서식자료실</a:t>
            </a:r>
            <a:endParaRPr/>
          </a:p>
        </p:txBody>
      </p:sp>
      <p:pic>
        <p:nvPicPr>
          <p:cNvPr id="723" name="Google Shape;72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104" y="3019072"/>
            <a:ext cx="7258790" cy="74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5062" y="1801185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79607" y="1786103"/>
            <a:ext cx="263526" cy="2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82548" y="1775425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5062" y="2140502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6559" y="2136191"/>
            <a:ext cx="263526" cy="2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82548" y="2142480"/>
            <a:ext cx="277065" cy="25560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1"/>
          <p:cNvSpPr txBox="1"/>
          <p:nvPr/>
        </p:nvSpPr>
        <p:spPr>
          <a:xfrm>
            <a:off x="477840" y="2725438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일반자료실</a:t>
            </a:r>
            <a:endParaRPr/>
          </a:p>
        </p:txBody>
      </p:sp>
      <p:sp>
        <p:nvSpPr>
          <p:cNvPr id="731" name="Google Shape;731;p31"/>
          <p:cNvSpPr/>
          <p:nvPr/>
        </p:nvSpPr>
        <p:spPr>
          <a:xfrm>
            <a:off x="6523879" y="3301902"/>
            <a:ext cx="757319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다운로드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6525359" y="3551955"/>
            <a:ext cx="757319" cy="181814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다운로드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2"/>
          <p:cNvSpPr/>
          <p:nvPr/>
        </p:nvSpPr>
        <p:spPr>
          <a:xfrm>
            <a:off x="1508126" y="16510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규정집게시판</a:t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1508126" y="40798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규정집게시판 리스트</a:t>
            </a:r>
            <a:endParaRPr/>
          </a:p>
        </p:txBody>
      </p:sp>
      <p:sp>
        <p:nvSpPr>
          <p:cNvPr id="739" name="Google Shape;739;p32"/>
          <p:cNvSpPr/>
          <p:nvPr/>
        </p:nvSpPr>
        <p:spPr>
          <a:xfrm>
            <a:off x="5762626" y="40798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8047038" y="63341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규정집 관리 리스트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741" name="Google Shape;741;p32"/>
          <p:cNvSpPr/>
          <p:nvPr/>
        </p:nvSpPr>
        <p:spPr>
          <a:xfrm>
            <a:off x="392113" y="70326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42" name="Google Shape;742;p32"/>
          <p:cNvGrpSpPr/>
          <p:nvPr/>
        </p:nvGrpSpPr>
        <p:grpSpPr>
          <a:xfrm>
            <a:off x="414338" y="784338"/>
            <a:ext cx="7542213" cy="209638"/>
            <a:chOff x="1184447" y="3314541"/>
            <a:chExt cx="7541482" cy="209638"/>
          </a:xfrm>
        </p:grpSpPr>
        <p:cxnSp>
          <p:nvCxnSpPr>
            <p:cNvPr id="743" name="Google Shape;743;p3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4" name="Google Shape;744;p3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47" name="Google Shape;7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484372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2"/>
          <p:cNvSpPr/>
          <p:nvPr/>
        </p:nvSpPr>
        <p:spPr>
          <a:xfrm>
            <a:off x="3716437" y="330157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4020325" y="3301436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4324213" y="3311874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1" name="Google Shape;751;p32"/>
          <p:cNvGrpSpPr/>
          <p:nvPr/>
        </p:nvGrpSpPr>
        <p:grpSpPr>
          <a:xfrm>
            <a:off x="4413022" y="1436812"/>
            <a:ext cx="2859211" cy="313863"/>
            <a:chOff x="4302857" y="1128192"/>
            <a:chExt cx="2859211" cy="313863"/>
          </a:xfrm>
        </p:grpSpPr>
        <p:pic>
          <p:nvPicPr>
            <p:cNvPr id="752" name="Google Shape;75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753" name="Google Shape;753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p32"/>
          <p:cNvSpPr/>
          <p:nvPr/>
        </p:nvSpPr>
        <p:spPr>
          <a:xfrm>
            <a:off x="7271673" y="145911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5" name="Google Shape;75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111" y="1863544"/>
            <a:ext cx="7111115" cy="1226409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2"/>
          <p:cNvSpPr/>
          <p:nvPr/>
        </p:nvSpPr>
        <p:spPr>
          <a:xfrm>
            <a:off x="457344" y="1096445"/>
            <a:ext cx="916356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전체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1394844" y="1096444"/>
            <a:ext cx="1138821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인사ㆍ복무ㆍ징계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2565527" y="1088373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보수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3502627" y="1080303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직제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4439727" y="1080303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기타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61" name="Google Shape;76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9480" y="2146121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4104" y="2170585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43641" y="2129239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9480" y="2484124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4104" y="2480013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43641" y="2467242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9480" y="2805567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4104" y="2801456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43641" y="2788685"/>
            <a:ext cx="277065" cy="2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리스트</a:t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리스트화면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설문은 [참여하기] 버튼이 활성화된다.</a:t>
            </a:r>
            <a:endParaRPr/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778" name="Google Shape;778;p33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3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780" name="Google Shape;780;p3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1" name="Google Shape;781;p3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3" name="Google Shape;783;p33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784" name="Google Shape;784;p33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5" name="Google Shape;785;p33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86" name="Google Shape;786;p33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 표시영역</a:t>
            </a:r>
            <a:endParaRPr/>
          </a:p>
        </p:txBody>
      </p:sp>
      <p:pic>
        <p:nvPicPr>
          <p:cNvPr id="788" name="Google Shape;7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411372"/>
            <a:ext cx="7412033" cy="1347057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3"/>
          <p:cNvSpPr/>
          <p:nvPr/>
        </p:nvSpPr>
        <p:spPr>
          <a:xfrm>
            <a:off x="3032700" y="285876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3336588" y="28586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3619223" y="28586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3921881" y="28586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4224539" y="28586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4496502" y="28586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4768465" y="285856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796" name="Google Shape;796;p33"/>
          <p:cNvSpPr/>
          <p:nvPr/>
        </p:nvSpPr>
        <p:spPr>
          <a:xfrm>
            <a:off x="5035305" y="2858568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175145" y="1716041"/>
            <a:ext cx="652582" cy="241995"/>
          </a:xfrm>
          <a:prstGeom prst="roundRect">
            <a:avLst>
              <a:gd fmla="val 8776" name="adj"/>
            </a:avLst>
          </a:prstGeom>
          <a:solidFill>
            <a:srgbClr val="BBD6EE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참여하기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6934639" y="1767981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참여화면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참여화면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설문문항에 대한 설문이 완료되어야 하며 완료되지 않았을 시에는 메시지를 출력한다.</a:t>
            </a:r>
            <a:endParaRPr/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807" name="Google Shape;807;p34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08" name="Google Shape;808;p34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809" name="Google Shape;809;p3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10" name="Google Shape;810;p3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2" name="Google Shape;812;p34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813" name="Google Shape;813;p34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4" name="Google Shape;814;p34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5" name="Google Shape;815;p34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설문참여 화면</a:t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 표시영역</a:t>
            </a:r>
            <a:endParaRPr/>
          </a:p>
        </p:txBody>
      </p:sp>
      <p:pic>
        <p:nvPicPr>
          <p:cNvPr id="817" name="Google Shape;8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411372"/>
            <a:ext cx="7464424" cy="180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5" y="3201551"/>
            <a:ext cx="7464424" cy="945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9" name="Google Shape;819;p34"/>
          <p:cNvGrpSpPr/>
          <p:nvPr/>
        </p:nvGrpSpPr>
        <p:grpSpPr>
          <a:xfrm>
            <a:off x="571778" y="3740085"/>
            <a:ext cx="1002744" cy="230832"/>
            <a:chOff x="1033462" y="4779416"/>
            <a:chExt cx="1002744" cy="230832"/>
          </a:xfrm>
        </p:grpSpPr>
        <p:grpSp>
          <p:nvGrpSpPr>
            <p:cNvPr id="820" name="Google Shape;820;p3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821" name="Google Shape;821;p3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23" name="Google Shape;823;p34"/>
            <p:cNvSpPr txBox="1"/>
            <p:nvPr/>
          </p:nvSpPr>
          <p:spPr>
            <a:xfrm>
              <a:off x="1159043" y="4779416"/>
              <a:ext cx="8771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1.매우그렇다.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1735138" y="3740085"/>
            <a:ext cx="1211977" cy="230832"/>
            <a:chOff x="2091953" y="4579169"/>
            <a:chExt cx="1211977" cy="230832"/>
          </a:xfrm>
        </p:grpSpPr>
        <p:sp>
          <p:nvSpPr>
            <p:cNvPr id="825" name="Google Shape;825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p34"/>
            <p:cNvSpPr txBox="1"/>
            <p:nvPr/>
          </p:nvSpPr>
          <p:spPr>
            <a:xfrm>
              <a:off x="2271275" y="4579169"/>
              <a:ext cx="1032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2.대체로 그렇다.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7" name="Google Shape;827;p34"/>
          <p:cNvGrpSpPr/>
          <p:nvPr/>
        </p:nvGrpSpPr>
        <p:grpSpPr>
          <a:xfrm>
            <a:off x="3037602" y="3729371"/>
            <a:ext cx="941069" cy="230832"/>
            <a:chOff x="2091953" y="4579169"/>
            <a:chExt cx="941069" cy="230832"/>
          </a:xfrm>
        </p:grpSpPr>
        <p:sp>
          <p:nvSpPr>
            <p:cNvPr id="828" name="Google Shape;828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34"/>
            <p:cNvSpPr txBox="1"/>
            <p:nvPr/>
          </p:nvSpPr>
          <p:spPr>
            <a:xfrm>
              <a:off x="2271275" y="4579169"/>
              <a:ext cx="7617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3.보통이다.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0" name="Google Shape;830;p34"/>
          <p:cNvGrpSpPr/>
          <p:nvPr/>
        </p:nvGrpSpPr>
        <p:grpSpPr>
          <a:xfrm>
            <a:off x="4279184" y="3735300"/>
            <a:ext cx="1482884" cy="230832"/>
            <a:chOff x="2091953" y="4579169"/>
            <a:chExt cx="1482884" cy="230832"/>
          </a:xfrm>
        </p:grpSpPr>
        <p:sp>
          <p:nvSpPr>
            <p:cNvPr id="831" name="Google Shape;831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p34"/>
            <p:cNvSpPr txBox="1"/>
            <p:nvPr/>
          </p:nvSpPr>
          <p:spPr>
            <a:xfrm>
              <a:off x="2271275" y="4579169"/>
              <a:ext cx="1303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4.대체로 그렇지 않다.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5818070" y="3722563"/>
            <a:ext cx="1367468" cy="230832"/>
            <a:chOff x="2091953" y="4579169"/>
            <a:chExt cx="1367468" cy="230832"/>
          </a:xfrm>
        </p:grpSpPr>
        <p:sp>
          <p:nvSpPr>
            <p:cNvPr id="834" name="Google Shape;834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5" name="Google Shape;835;p34"/>
            <p:cNvSpPr txBox="1"/>
            <p:nvPr/>
          </p:nvSpPr>
          <p:spPr>
            <a:xfrm>
              <a:off x="2271275" y="4579169"/>
              <a:ext cx="118814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5.전혀 그렇지 않다.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36" name="Google Shape;8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555" y="4144060"/>
            <a:ext cx="7464424" cy="945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837;p34"/>
          <p:cNvGrpSpPr/>
          <p:nvPr/>
        </p:nvGrpSpPr>
        <p:grpSpPr>
          <a:xfrm>
            <a:off x="573258" y="4682594"/>
            <a:ext cx="1002744" cy="230832"/>
            <a:chOff x="1033462" y="4779416"/>
            <a:chExt cx="1002744" cy="230832"/>
          </a:xfrm>
        </p:grpSpPr>
        <p:grpSp>
          <p:nvGrpSpPr>
            <p:cNvPr id="838" name="Google Shape;838;p3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839" name="Google Shape;839;p3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1" name="Google Shape;841;p34"/>
            <p:cNvSpPr txBox="1"/>
            <p:nvPr/>
          </p:nvSpPr>
          <p:spPr>
            <a:xfrm>
              <a:off x="1159043" y="4779416"/>
              <a:ext cx="8771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1.매우그렇다.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2" name="Google Shape;842;p34"/>
          <p:cNvGrpSpPr/>
          <p:nvPr/>
        </p:nvGrpSpPr>
        <p:grpSpPr>
          <a:xfrm>
            <a:off x="1736618" y="4682594"/>
            <a:ext cx="1211977" cy="230832"/>
            <a:chOff x="2091953" y="4579169"/>
            <a:chExt cx="1211977" cy="230832"/>
          </a:xfrm>
        </p:grpSpPr>
        <p:sp>
          <p:nvSpPr>
            <p:cNvPr id="843" name="Google Shape;843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34"/>
            <p:cNvSpPr txBox="1"/>
            <p:nvPr/>
          </p:nvSpPr>
          <p:spPr>
            <a:xfrm>
              <a:off x="2271275" y="4579169"/>
              <a:ext cx="1032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2.대체로 그렇다.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5" name="Google Shape;845;p34"/>
          <p:cNvGrpSpPr/>
          <p:nvPr/>
        </p:nvGrpSpPr>
        <p:grpSpPr>
          <a:xfrm>
            <a:off x="3039082" y="4671880"/>
            <a:ext cx="941069" cy="230832"/>
            <a:chOff x="2091953" y="4579169"/>
            <a:chExt cx="941069" cy="230832"/>
          </a:xfrm>
        </p:grpSpPr>
        <p:sp>
          <p:nvSpPr>
            <p:cNvPr id="846" name="Google Shape;846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34"/>
            <p:cNvSpPr txBox="1"/>
            <p:nvPr/>
          </p:nvSpPr>
          <p:spPr>
            <a:xfrm>
              <a:off x="2271275" y="4579169"/>
              <a:ext cx="7617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3.보통이다.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8" name="Google Shape;848;p34"/>
          <p:cNvGrpSpPr/>
          <p:nvPr/>
        </p:nvGrpSpPr>
        <p:grpSpPr>
          <a:xfrm>
            <a:off x="4280664" y="4677809"/>
            <a:ext cx="1482884" cy="230832"/>
            <a:chOff x="2091953" y="4579169"/>
            <a:chExt cx="1482884" cy="230832"/>
          </a:xfrm>
        </p:grpSpPr>
        <p:sp>
          <p:nvSpPr>
            <p:cNvPr id="849" name="Google Shape;849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34"/>
            <p:cNvSpPr txBox="1"/>
            <p:nvPr/>
          </p:nvSpPr>
          <p:spPr>
            <a:xfrm>
              <a:off x="2271275" y="4579169"/>
              <a:ext cx="1303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4.대체로 그렇지 않다.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1" name="Google Shape;851;p34"/>
          <p:cNvGrpSpPr/>
          <p:nvPr/>
        </p:nvGrpSpPr>
        <p:grpSpPr>
          <a:xfrm>
            <a:off x="5819550" y="4665072"/>
            <a:ext cx="1367468" cy="230832"/>
            <a:chOff x="2091953" y="4579169"/>
            <a:chExt cx="1367468" cy="230832"/>
          </a:xfrm>
        </p:grpSpPr>
        <p:sp>
          <p:nvSpPr>
            <p:cNvPr id="852" name="Google Shape;852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34"/>
            <p:cNvSpPr txBox="1"/>
            <p:nvPr/>
          </p:nvSpPr>
          <p:spPr>
            <a:xfrm>
              <a:off x="2271275" y="4579169"/>
              <a:ext cx="118814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5.전혀 그렇지 않다.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4" name="Google Shape;854;p34"/>
          <p:cNvSpPr/>
          <p:nvPr/>
        </p:nvSpPr>
        <p:spPr>
          <a:xfrm>
            <a:off x="7185538" y="5159093"/>
            <a:ext cx="652582" cy="241995"/>
          </a:xfrm>
          <a:prstGeom prst="roundRect">
            <a:avLst>
              <a:gd fmla="val 8776" name="adj"/>
            </a:avLst>
          </a:prstGeom>
          <a:solidFill>
            <a:schemeClr val="lt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완료하기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6990113" y="5204226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345610" y="5176454"/>
            <a:ext cx="1303563" cy="849020"/>
          </a:xfrm>
          <a:prstGeom prst="wedgeRoundRectCallout">
            <a:avLst>
              <a:gd fmla="val 74202" name="adj1"/>
              <a:gd fmla="val -37501" name="adj2"/>
              <a:gd fmla="val 16667" name="adj3"/>
            </a:avLst>
          </a:prstGeom>
          <a:solidFill>
            <a:srgbClr val="EFF1F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문항의 설문 답변이 선택되지 않았습니다.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/>
          <p:nvPr/>
        </p:nvSpPr>
        <p:spPr>
          <a:xfrm>
            <a:off x="1508126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1508126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화면 리스트</a:t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5762626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35"/>
          <p:cNvSpPr/>
          <p:nvPr/>
        </p:nvSpPr>
        <p:spPr>
          <a:xfrm>
            <a:off x="8047038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리스트화면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참여인원이 존재하는 설문은 삭제가 불가하므로 선택 체크박스는 비활성화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사용/미사용을 클릭시 토글버튼으로 동작 및 처리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865" name="Google Shape;865;p35"/>
          <p:cNvSpPr/>
          <p:nvPr/>
        </p:nvSpPr>
        <p:spPr>
          <a:xfrm>
            <a:off x="392113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66" name="Google Shape;866;p35"/>
          <p:cNvGrpSpPr/>
          <p:nvPr/>
        </p:nvGrpSpPr>
        <p:grpSpPr>
          <a:xfrm>
            <a:off x="414338" y="803388"/>
            <a:ext cx="7542213" cy="209638"/>
            <a:chOff x="1184447" y="3314541"/>
            <a:chExt cx="7541482" cy="209638"/>
          </a:xfrm>
        </p:grpSpPr>
        <p:cxnSp>
          <p:nvCxnSpPr>
            <p:cNvPr id="867" name="Google Shape;867;p3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68" name="Google Shape;868;p3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392112" y="1146175"/>
            <a:ext cx="7540623" cy="198438"/>
            <a:chOff x="4281522" y="3339258"/>
            <a:chExt cx="7541392" cy="198895"/>
          </a:xfrm>
        </p:grpSpPr>
        <p:sp>
          <p:nvSpPr>
            <p:cNvPr id="871" name="Google Shape;871;p35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72" name="Google Shape;872;p35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3" name="Google Shape;873;p35"/>
          <p:cNvSpPr/>
          <p:nvPr/>
        </p:nvSpPr>
        <p:spPr>
          <a:xfrm>
            <a:off x="518526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4968876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5" name="Google Shape;8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5" y="1411372"/>
            <a:ext cx="7412034" cy="1463052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5"/>
          <p:cNvSpPr/>
          <p:nvPr/>
        </p:nvSpPr>
        <p:spPr>
          <a:xfrm>
            <a:off x="3023175" y="3142851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>
            <a:off x="3327063" y="314270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3609698" y="314270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879" name="Google Shape;879;p35"/>
          <p:cNvSpPr/>
          <p:nvPr/>
        </p:nvSpPr>
        <p:spPr>
          <a:xfrm>
            <a:off x="3912356" y="314270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80" name="Google Shape;880;p35"/>
          <p:cNvSpPr/>
          <p:nvPr/>
        </p:nvSpPr>
        <p:spPr>
          <a:xfrm>
            <a:off x="4215014" y="314270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81" name="Google Shape;881;p35"/>
          <p:cNvSpPr/>
          <p:nvPr/>
        </p:nvSpPr>
        <p:spPr>
          <a:xfrm>
            <a:off x="4486977" y="3142708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82" name="Google Shape;882;p35"/>
          <p:cNvSpPr/>
          <p:nvPr/>
        </p:nvSpPr>
        <p:spPr>
          <a:xfrm>
            <a:off x="4758940" y="3142651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83" name="Google Shape;883;p35"/>
          <p:cNvSpPr/>
          <p:nvPr/>
        </p:nvSpPr>
        <p:spPr>
          <a:xfrm>
            <a:off x="5025780" y="3142651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525784" y="1526031"/>
            <a:ext cx="124008" cy="123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545019" y="1909253"/>
            <a:ext cx="124008" cy="1238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45019" y="2254963"/>
            <a:ext cx="124008" cy="123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545019" y="2608805"/>
            <a:ext cx="124008" cy="1238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8" name="Google Shape;888;p35"/>
          <p:cNvSpPr/>
          <p:nvPr/>
        </p:nvSpPr>
        <p:spPr>
          <a:xfrm>
            <a:off x="6892917" y="3099326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신규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9" name="Google Shape;889;p35"/>
          <p:cNvSpPr/>
          <p:nvPr/>
        </p:nvSpPr>
        <p:spPr>
          <a:xfrm>
            <a:off x="7365714" y="3094137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F0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6936158" y="182871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FC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사용</a:t>
            </a:r>
            <a:endParaRPr b="0" i="0" sz="9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6909524" y="2567247"/>
            <a:ext cx="541184" cy="241995"/>
          </a:xfrm>
          <a:prstGeom prst="roundRect">
            <a:avLst>
              <a:gd fmla="val 8776" name="adj"/>
            </a:avLst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미사용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6936158" y="2213514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FC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사용</a:t>
            </a:r>
            <a:endParaRPr b="0" i="0" sz="9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3" name="Google Shape;893;p35"/>
          <p:cNvSpPr/>
          <p:nvPr/>
        </p:nvSpPr>
        <p:spPr>
          <a:xfrm>
            <a:off x="454672" y="269969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p35"/>
          <p:cNvSpPr/>
          <p:nvPr/>
        </p:nvSpPr>
        <p:spPr>
          <a:xfrm>
            <a:off x="7490212" y="260589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6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기본정보</a:t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기본정보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향후 필요시 대상 추가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903" name="Google Shape;903;p36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04" name="Google Shape;904;p36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05" name="Google Shape;905;p3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6" name="Google Shape;906;p3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8" name="Google Shape;908;p36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909" name="Google Shape;909;p36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0" name="Google Shape;910;p36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1" name="Google Shape;911;p36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36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>
            <a:off x="1416064" y="1446766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5" name="Google Shape;915;p36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6" name="Google Shape;916;p36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7" name="Google Shape;9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749425"/>
            <a:ext cx="7374198" cy="234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3760" y="1788860"/>
            <a:ext cx="1541852" cy="29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5566" y="1790909"/>
            <a:ext cx="3135612" cy="2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36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1727370" y="2510651"/>
            <a:ext cx="5876094" cy="8168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22" name="Google Shape;92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23" name="Google Shape;923;p36"/>
          <p:cNvGrpSpPr/>
          <p:nvPr/>
        </p:nvGrpSpPr>
        <p:grpSpPr>
          <a:xfrm>
            <a:off x="1758927" y="3429587"/>
            <a:ext cx="541079" cy="209847"/>
            <a:chOff x="1033462" y="4779416"/>
            <a:chExt cx="541079" cy="230832"/>
          </a:xfrm>
        </p:grpSpPr>
        <p:grpSp>
          <p:nvGrpSpPr>
            <p:cNvPr id="924" name="Google Shape;924;p36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925" name="Google Shape;925;p36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27" name="Google Shape;927;p36"/>
            <p:cNvSpPr txBox="1"/>
            <p:nvPr/>
          </p:nvSpPr>
          <p:spPr>
            <a:xfrm>
              <a:off x="1159043" y="4779416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/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2513915" y="3419094"/>
            <a:ext cx="710237" cy="230832"/>
            <a:chOff x="2091953" y="4579169"/>
            <a:chExt cx="710237" cy="230832"/>
          </a:xfrm>
        </p:grpSpPr>
        <p:sp>
          <p:nvSpPr>
            <p:cNvPr id="929" name="Google Shape;929;p36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2271275" y="4579169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미사용</a:t>
              </a:r>
              <a:endParaRPr/>
            </a:p>
          </p:txBody>
        </p:sp>
      </p:grpSp>
      <p:sp>
        <p:nvSpPr>
          <p:cNvPr id="931" name="Google Shape;931;p36"/>
          <p:cNvSpPr/>
          <p:nvPr/>
        </p:nvSpPr>
        <p:spPr>
          <a:xfrm>
            <a:off x="1777001" y="3830925"/>
            <a:ext cx="150050" cy="149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2" name="Google Shape;932;p36"/>
          <p:cNvSpPr/>
          <p:nvPr/>
        </p:nvSpPr>
        <p:spPr>
          <a:xfrm>
            <a:off x="1962944" y="3816145"/>
            <a:ext cx="624635" cy="16460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게스트</a:t>
            </a: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410376" y="3825535"/>
            <a:ext cx="150050" cy="149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4" name="Google Shape;934;p36"/>
          <p:cNvSpPr/>
          <p:nvPr/>
        </p:nvSpPr>
        <p:spPr>
          <a:xfrm>
            <a:off x="2596319" y="3810755"/>
            <a:ext cx="624635" cy="16460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650293" y="3831392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</a:t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3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5점척도 일 때 만 표시되며 유형코드로 관리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단일선택 일 때만 표시되며 양자택일 방식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다중선택일때 만 표시 되며 선택항목이 3개 이상.</a:t>
            </a:r>
            <a:endParaRPr/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944" name="Google Shape;944;p37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45" name="Google Shape;945;p3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46" name="Google Shape;946;p3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47" name="Google Shape;947;p3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9" name="Google Shape;949;p37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950" name="Google Shape;950;p37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51" name="Google Shape;951;p37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52" name="Google Shape;952;p37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5" name="Google Shape;955;p37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6" name="Google Shape;956;p37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57" name="Google Shape;9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749425"/>
            <a:ext cx="7374198" cy="365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9" name="Google Shape;959;p37"/>
          <p:cNvSpPr/>
          <p:nvPr/>
        </p:nvSpPr>
        <p:spPr>
          <a:xfrm>
            <a:off x="1407523" y="1450805"/>
            <a:ext cx="103801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0" name="Google Shape;960;p37"/>
          <p:cNvSpPr/>
          <p:nvPr/>
        </p:nvSpPr>
        <p:spPr>
          <a:xfrm>
            <a:off x="5749921" y="5439770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문항추가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1" name="Google Shape;961;p37"/>
          <p:cNvSpPr/>
          <p:nvPr/>
        </p:nvSpPr>
        <p:spPr>
          <a:xfrm>
            <a:off x="7389687" y="544934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저장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2" name="Google Shape;962;p37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1. 기보미션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3" name="Google Shape;963;p37"/>
          <p:cNvSpPr/>
          <p:nvPr/>
        </p:nvSpPr>
        <p:spPr>
          <a:xfrm>
            <a:off x="1727370" y="2549210"/>
            <a:ext cx="5876094" cy="7397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기보의 미션(Mission)은 “중소‧벤처기업을 위한 기술금융과 혁신지원 활성화로 국민경제 발전에 기여”입니다. 기보의 설립목적과 역할, 존재가치와 사명으로 적정하다고 생각하십니까?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4" name="Google Shape;964;p37"/>
          <p:cNvSpPr/>
          <p:nvPr/>
        </p:nvSpPr>
        <p:spPr>
          <a:xfrm>
            <a:off x="6447747" y="5439770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5" name="Google Shape;965;p37"/>
          <p:cNvSpPr/>
          <p:nvPr/>
        </p:nvSpPr>
        <p:spPr>
          <a:xfrm>
            <a:off x="6920544" y="544839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복사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6" name="Google Shape;96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7831" y="3683878"/>
            <a:ext cx="3472295" cy="14720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37"/>
          <p:cNvSpPr/>
          <p:nvPr/>
        </p:nvSpPr>
        <p:spPr>
          <a:xfrm>
            <a:off x="1735138" y="4042838"/>
            <a:ext cx="4484615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매우 적절하다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8" name="Google Shape;968;p37"/>
          <p:cNvSpPr/>
          <p:nvPr/>
        </p:nvSpPr>
        <p:spPr>
          <a:xfrm>
            <a:off x="6247023" y="4039766"/>
            <a:ext cx="1230028" cy="23660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9" name="Google Shape;969;p37"/>
          <p:cNvSpPr txBox="1"/>
          <p:nvPr/>
        </p:nvSpPr>
        <p:spPr>
          <a:xfrm>
            <a:off x="7458934" y="5107623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1735138" y="4313157"/>
            <a:ext cx="4484615" cy="219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적절하다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6247023" y="4317727"/>
            <a:ext cx="1230028" cy="2150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7436567" y="4068013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736620" y="4603612"/>
            <a:ext cx="4484615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매우 적절하다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4" name="Google Shape;974;p37"/>
          <p:cNvSpPr/>
          <p:nvPr/>
        </p:nvSpPr>
        <p:spPr>
          <a:xfrm>
            <a:off x="6248505" y="4610848"/>
            <a:ext cx="1230028" cy="2150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5" name="Google Shape;975;p37"/>
          <p:cNvSpPr txBox="1"/>
          <p:nvPr/>
        </p:nvSpPr>
        <p:spPr>
          <a:xfrm>
            <a:off x="7440463" y="4327472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1736620" y="4873931"/>
            <a:ext cx="4484615" cy="219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적절하다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6248505" y="4869623"/>
            <a:ext cx="1230028" cy="2150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7451124" y="4608459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1738101" y="5113029"/>
            <a:ext cx="4484615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보통이다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6247023" y="5128271"/>
            <a:ext cx="1230028" cy="2150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1" name="Google Shape;981;p37"/>
          <p:cNvSpPr txBox="1"/>
          <p:nvPr/>
        </p:nvSpPr>
        <p:spPr>
          <a:xfrm>
            <a:off x="7458934" y="4875664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1509714" y="369623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37"/>
          <p:cNvSpPr/>
          <p:nvPr/>
        </p:nvSpPr>
        <p:spPr>
          <a:xfrm>
            <a:off x="522288" y="4042914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37"/>
          <p:cNvSpPr/>
          <p:nvPr/>
        </p:nvSpPr>
        <p:spPr>
          <a:xfrm>
            <a:off x="524139" y="4664040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5" name="Google Shape;98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0702" y="3377578"/>
            <a:ext cx="1770942" cy="2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7"/>
          <p:cNvSpPr/>
          <p:nvPr/>
        </p:nvSpPr>
        <p:spPr>
          <a:xfrm>
            <a:off x="1803145" y="3461165"/>
            <a:ext cx="624635" cy="10012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5점척도</a:t>
            </a: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3528275" y="3425584"/>
            <a:ext cx="4222931" cy="1549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5점척도 / 단일선택 / 다중선택 / 서술형 / 단답형 / 제목</a:t>
            </a:r>
            <a:endParaRPr/>
          </a:p>
        </p:txBody>
      </p:sp>
      <p:pic>
        <p:nvPicPr>
          <p:cNvPr id="988" name="Google Shape;98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960" y="5094698"/>
            <a:ext cx="1139638" cy="2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7"/>
          <p:cNvSpPr/>
          <p:nvPr/>
        </p:nvSpPr>
        <p:spPr>
          <a:xfrm>
            <a:off x="609790" y="5156900"/>
            <a:ext cx="624635" cy="10012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 개</a:t>
            </a:r>
            <a:endParaRPr/>
          </a:p>
        </p:txBody>
      </p:sp>
      <p:pic>
        <p:nvPicPr>
          <p:cNvPr id="990" name="Google Shape;99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0137" y="3828920"/>
            <a:ext cx="3385705" cy="14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9" name="Google Shape;69;p11"/>
          <p:cNvGraphicFramePr/>
          <p:nvPr/>
        </p:nvGraphicFramePr>
        <p:xfrm>
          <a:off x="361948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6775"/>
                <a:gridCol w="7650450"/>
                <a:gridCol w="746775"/>
              </a:tblGrid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컨텐츠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게시판공통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감사/제보게시판(일반)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감사/제보게시판(HOT-LINE)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갤러리게시판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간행물게시판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자료실게시판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규정집게시판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설문조사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75" marB="67375" marR="67375" marL="6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116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00" marB="0" marR="7800" marL="7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8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</a:t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38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서술형-멀티라인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단답형-싱글라인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질문의 분류 제목으로 사용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999" name="Google Shape;999;p38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00" name="Google Shape;1000;p38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001" name="Google Shape;1001;p3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02" name="Google Shape;1002;p3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4" name="Google Shape;1004;p38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1005" name="Google Shape;1005;p38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06" name="Google Shape;1006;p38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07" name="Google Shape;1007;p38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설무조사정보</a:t>
            </a:r>
            <a:endParaRPr b="1" i="0" sz="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38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38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0" name="Google Shape;1010;p38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8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2" name="Google Shape;10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749425"/>
            <a:ext cx="7374198" cy="385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4" name="Google Shape;1014;p38"/>
          <p:cNvSpPr/>
          <p:nvPr/>
        </p:nvSpPr>
        <p:spPr>
          <a:xfrm>
            <a:off x="1407523" y="1450805"/>
            <a:ext cx="103801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5" name="Google Shape;1015;p38"/>
          <p:cNvSpPr/>
          <p:nvPr/>
        </p:nvSpPr>
        <p:spPr>
          <a:xfrm>
            <a:off x="5745201" y="5713639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문항추가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6" name="Google Shape;1016;p38"/>
          <p:cNvSpPr/>
          <p:nvPr/>
        </p:nvSpPr>
        <p:spPr>
          <a:xfrm>
            <a:off x="7384967" y="5723211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저장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7" name="Google Shape;1017;p38"/>
          <p:cNvSpPr/>
          <p:nvPr/>
        </p:nvSpPr>
        <p:spPr>
          <a:xfrm>
            <a:off x="6443027" y="571363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8" name="Google Shape;1018;p38"/>
          <p:cNvSpPr/>
          <p:nvPr/>
        </p:nvSpPr>
        <p:spPr>
          <a:xfrm>
            <a:off x="6915824" y="572226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복사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8"/>
          <p:cNvSpPr txBox="1"/>
          <p:nvPr/>
        </p:nvSpPr>
        <p:spPr>
          <a:xfrm>
            <a:off x="1116058" y="39458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1727370" y="3417947"/>
            <a:ext cx="5876094" cy="8168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1" name="Google Shape;10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096" y="3460648"/>
            <a:ext cx="175934" cy="74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2" name="Google Shape;1022;p38"/>
          <p:cNvSpPr/>
          <p:nvPr/>
        </p:nvSpPr>
        <p:spPr>
          <a:xfrm>
            <a:off x="1727370" y="4378511"/>
            <a:ext cx="5876094" cy="8168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3" name="Google Shape;10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096" y="4403456"/>
            <a:ext cx="175934" cy="74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4" name="Google Shape;1024;p38"/>
          <p:cNvSpPr/>
          <p:nvPr/>
        </p:nvSpPr>
        <p:spPr>
          <a:xfrm>
            <a:off x="1284921" y="3522014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1321962" y="4433089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38"/>
          <p:cNvSpPr/>
          <p:nvPr/>
        </p:nvSpPr>
        <p:spPr>
          <a:xfrm>
            <a:off x="1464087" y="5377040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1. 기보미션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8" name="Google Shape;1028;p38"/>
          <p:cNvSpPr/>
          <p:nvPr/>
        </p:nvSpPr>
        <p:spPr>
          <a:xfrm>
            <a:off x="1727370" y="2549210"/>
            <a:ext cx="5876094" cy="7397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기보의 미션(Mission)은 “중소‧벤처기업을 위한 기술금융과 혁신지원 활성화로 국민경제 발전에 기여”입니다. 기보의 설립목적과 역할, 존재가치와 사명으로 적정하다고 생각하십니까?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9"/>
          <p:cNvSpPr/>
          <p:nvPr/>
        </p:nvSpPr>
        <p:spPr>
          <a:xfrm>
            <a:off x="1517651" y="16510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1517651" y="40798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통계</a:t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5772151" y="40798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39"/>
          <p:cNvSpPr/>
          <p:nvPr/>
        </p:nvSpPr>
        <p:spPr>
          <a:xfrm>
            <a:off x="8056563" y="63341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통계관리 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1037" name="Google Shape;1037;p39"/>
          <p:cNvSpPr/>
          <p:nvPr/>
        </p:nvSpPr>
        <p:spPr>
          <a:xfrm>
            <a:off x="401638" y="70326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38" name="Google Shape;1038;p39"/>
          <p:cNvGrpSpPr/>
          <p:nvPr/>
        </p:nvGrpSpPr>
        <p:grpSpPr>
          <a:xfrm>
            <a:off x="423863" y="784338"/>
            <a:ext cx="7542213" cy="209638"/>
            <a:chOff x="1184447" y="3314541"/>
            <a:chExt cx="7541482" cy="209638"/>
          </a:xfrm>
        </p:grpSpPr>
        <p:cxnSp>
          <p:nvCxnSpPr>
            <p:cNvPr id="1039" name="Google Shape;1039;p3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0" name="Google Shape;1040;p3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401637" y="1127125"/>
            <a:ext cx="7540623" cy="198438"/>
            <a:chOff x="4281522" y="3339258"/>
            <a:chExt cx="7541392" cy="198895"/>
          </a:xfrm>
        </p:grpSpPr>
        <p:sp>
          <p:nvSpPr>
            <p:cNvPr id="1043" name="Google Shape;1043;p39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44" name="Google Shape;1044;p39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45" name="Google Shape;1045;p39"/>
          <p:cNvSpPr/>
          <p:nvPr/>
        </p:nvSpPr>
        <p:spPr>
          <a:xfrm>
            <a:off x="528051" y="1084217"/>
            <a:ext cx="1323975" cy="1793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4978401" y="800100"/>
            <a:ext cx="2982912" cy="1844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10800" lIns="36000" spcFirstLastPara="1" rIns="36000" wrap="square" tIns="1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473075" y="1431755"/>
            <a:ext cx="916356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8" name="Google Shape;1048;p39"/>
          <p:cNvSpPr/>
          <p:nvPr/>
        </p:nvSpPr>
        <p:spPr>
          <a:xfrm>
            <a:off x="2472170" y="1427716"/>
            <a:ext cx="1029473" cy="241995"/>
          </a:xfrm>
          <a:prstGeom prst="roundRect">
            <a:avLst>
              <a:gd fmla="val 8776" name="adj"/>
            </a:avLst>
          </a:prstGeom>
          <a:solidFill>
            <a:schemeClr val="lt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b="1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9" name="Google Shape;1049;p39"/>
          <p:cNvSpPr/>
          <p:nvPr/>
        </p:nvSpPr>
        <p:spPr>
          <a:xfrm>
            <a:off x="3528276" y="1427715"/>
            <a:ext cx="102947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50" name="Google Shape;10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730375"/>
            <a:ext cx="7374198" cy="32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39"/>
          <p:cNvSpPr/>
          <p:nvPr/>
        </p:nvSpPr>
        <p:spPr>
          <a:xfrm>
            <a:off x="1407523" y="1431755"/>
            <a:ext cx="1038013" cy="241995"/>
          </a:xfrm>
          <a:prstGeom prst="roundRect">
            <a:avLst>
              <a:gd fmla="val 8776" name="adj"/>
            </a:avLst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2" name="Google Shape;1052;p39"/>
          <p:cNvSpPr/>
          <p:nvPr/>
        </p:nvSpPr>
        <p:spPr>
          <a:xfrm>
            <a:off x="1772126" y="3245481"/>
            <a:ext cx="2963848" cy="1949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25.61%(21/82)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39"/>
          <p:cNvSpPr/>
          <p:nvPr/>
        </p:nvSpPr>
        <p:spPr>
          <a:xfrm>
            <a:off x="4727576" y="3245481"/>
            <a:ext cx="2963848" cy="19496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39"/>
          <p:cNvSpPr/>
          <p:nvPr/>
        </p:nvSpPr>
        <p:spPr>
          <a:xfrm>
            <a:off x="1772125" y="3583989"/>
            <a:ext cx="3973075" cy="18189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57.32.%(47/82)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39"/>
          <p:cNvSpPr/>
          <p:nvPr/>
        </p:nvSpPr>
        <p:spPr>
          <a:xfrm>
            <a:off x="5745200" y="3583989"/>
            <a:ext cx="1946224" cy="1818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p39"/>
          <p:cNvSpPr/>
          <p:nvPr/>
        </p:nvSpPr>
        <p:spPr>
          <a:xfrm>
            <a:off x="1792354" y="3942210"/>
            <a:ext cx="1840316" cy="19496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25.61%(21/82)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39"/>
          <p:cNvSpPr/>
          <p:nvPr/>
        </p:nvSpPr>
        <p:spPr>
          <a:xfrm>
            <a:off x="3632670" y="3942210"/>
            <a:ext cx="4058754" cy="18642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39"/>
          <p:cNvSpPr/>
          <p:nvPr/>
        </p:nvSpPr>
        <p:spPr>
          <a:xfrm>
            <a:off x="1782484" y="4294526"/>
            <a:ext cx="956016" cy="16808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12.56%(13/82)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p39"/>
          <p:cNvSpPr/>
          <p:nvPr/>
        </p:nvSpPr>
        <p:spPr>
          <a:xfrm>
            <a:off x="2738500" y="4294526"/>
            <a:ext cx="4963283" cy="17146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39"/>
          <p:cNvSpPr/>
          <p:nvPr/>
        </p:nvSpPr>
        <p:spPr>
          <a:xfrm>
            <a:off x="1772125" y="4649633"/>
            <a:ext cx="5938533" cy="19496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1.컨텐츠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컨텐츠화면</a:t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콘텐츠 유형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관리자가 컨텐츠 등록 화면에서 등록/수정 시 상위권한의 관리자가 승인하는 기능 필요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065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065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78" name="Google Shape;78;p12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80" name="Google Shape;80;p1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1" name="Google Shape;81;p1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8" y="1111251"/>
            <a:ext cx="7416059" cy="321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게시판공통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공통 화면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공통 리스트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 설정에 따라 실명인증을 통해 게스트 사용자도 게시글을 작성할 수 있다.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휴지통으로 이동된 삭제 게시글을 복구할 수 있다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게시글을 휴지통으로 이동 시킬 수 있다.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DB에서 완전히 게시글을 삭제할 수 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94" name="Google Shape;94;p13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6" name="Google Shape;96;p1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7" name="Google Shape;97;p1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11372"/>
            <a:ext cx="7409706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3466466" y="1698918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380659" y="25109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684547" y="251078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988435" y="2521220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181247" y="2479651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48922" y="1464119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48922" y="1720362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44682" y="1973473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44682" y="2223739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488999" y="2473775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영구삭제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203101" y="2474030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6692174" y="2479649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복구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440069" y="2765028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6838481" y="276502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6348334" y="276502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734998" y="2756359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522288" y="1343026"/>
            <a:ext cx="218736" cy="113074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023" y="3353030"/>
            <a:ext cx="2441359" cy="74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/>
          <p:nvPr/>
        </p:nvSpPr>
        <p:spPr>
          <a:xfrm>
            <a:off x="631655" y="3003185"/>
            <a:ext cx="2648383" cy="144023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2040727" y="4165364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복구하기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798975" y="3406689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닫기" id="123" name="Google Shape;12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3861" y="30661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798975" y="3655198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798975" y="3905475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6" name="Google Shape;126;p13"/>
          <p:cNvCxnSpPr>
            <a:stCxn id="115" idx="4"/>
            <a:endCxn id="120" idx="3"/>
          </p:cNvCxnSpPr>
          <p:nvPr/>
        </p:nvCxnSpPr>
        <p:spPr>
          <a:xfrm rot="5400000">
            <a:off x="4682950" y="1500340"/>
            <a:ext cx="820200" cy="3625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3"/>
          <p:cNvSpPr/>
          <p:nvPr/>
        </p:nvSpPr>
        <p:spPr>
          <a:xfrm>
            <a:off x="5356670" y="3885744"/>
            <a:ext cx="1824577" cy="1440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3875" y="4174153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닫기" id="129" name="Google Shape;1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5949" y="3910111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2754829" y="4162260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닫기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1" name="Google Shape;131;p13"/>
          <p:cNvCxnSpPr>
            <a:stCxn id="114" idx="4"/>
          </p:cNvCxnSpPr>
          <p:nvPr/>
        </p:nvCxnSpPr>
        <p:spPr>
          <a:xfrm rot="5400000">
            <a:off x="6416437" y="3606341"/>
            <a:ext cx="1794300" cy="387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 화면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 리스트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질문제목을 클릭하면 해당 질문 아래에 답변이 표시되는 형태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140" name="Google Shape;140;p14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42" name="Google Shape;142;p1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1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40" y="1157289"/>
            <a:ext cx="7412033" cy="156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2975796" y="292543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3279684" y="292528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3562319" y="292528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3864977" y="292528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167635" y="292528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439598" y="2925289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4711561" y="292523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4978401" y="2925232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109278" y="1343024"/>
            <a:ext cx="2907606" cy="3011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477839" y="1679340"/>
            <a:ext cx="7320931" cy="7638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4138304" y="1407117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게시판 리스트 화면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행사 또는 사실을 알리는 유형의 게시판 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공지게시판은 일반(게스트) 사용자의 게시글 작성이 불가하나 특정 유형의 공지게시판은 실명인증을 통해 게시글 작성이 가능하다.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167" name="Google Shape;167;p15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" name="Google Shape;168;p15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69" name="Google Shape;169;p1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1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11372"/>
            <a:ext cx="7409706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/>
          <p:nvPr/>
        </p:nvSpPr>
        <p:spPr>
          <a:xfrm>
            <a:off x="3466466" y="1698918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380659" y="2510925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684547" y="2510782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988435" y="2521220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7181247" y="2479651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440069" y="2765028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디스크" id="181" name="Google Shape;1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2011" y="1422711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디스크" id="182" name="Google Shape;1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2011" y="1695114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디스크" id="183" name="Google Shape;1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0629" y="1934772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1512094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512094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게시판 게시글 작성화면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5766594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8051006" y="652463"/>
            <a:ext cx="1631052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 입력화면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내용을 웹에디터를 통한 HTML 형식으로 컨텐츠를 입력한다.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일반(게스트) 사용자는 이메일, 비밀번호, 비공개여부 및 TextArea를 통해 내용을 입력한다.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192" name="Google Shape;192;p16"/>
          <p:cNvSpPr/>
          <p:nvPr/>
        </p:nvSpPr>
        <p:spPr>
          <a:xfrm>
            <a:off x="396081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418306" y="803388"/>
            <a:ext cx="7542213" cy="209638"/>
            <a:chOff x="1184447" y="3314541"/>
            <a:chExt cx="7541482" cy="209638"/>
          </a:xfrm>
        </p:grpSpPr>
        <p:cxnSp>
          <p:nvCxnSpPr>
            <p:cNvPr id="194" name="Google Shape;194;p1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1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8" name="Google Shape;198;p16"/>
          <p:cNvSpPr/>
          <p:nvPr/>
        </p:nvSpPr>
        <p:spPr>
          <a:xfrm>
            <a:off x="516731" y="1292334"/>
            <a:ext cx="7338627" cy="210466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28935" y="1493945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365780" y="1493945"/>
            <a:ext cx="4174251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5593299" y="150168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168601" y="1507432"/>
            <a:ext cx="1589103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628935" y="207637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6875328" y="305236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7347316" y="3052368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81" y="1843115"/>
            <a:ext cx="6391922" cy="7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/>
          <p:nvPr/>
        </p:nvSpPr>
        <p:spPr>
          <a:xfrm>
            <a:off x="518210" y="3678080"/>
            <a:ext cx="7338627" cy="23265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97266" y="1065534"/>
            <a:ext cx="13789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 입력화면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467518" y="3433326"/>
            <a:ext cx="16802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일반(게스트)사용자 입력화면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770500" y="379520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1332688" y="3795209"/>
            <a:ext cx="6185317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80973" y="4097092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1332689" y="4098963"/>
            <a:ext cx="1396942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751409" y="459402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977" y="4435003"/>
            <a:ext cx="145399" cy="619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16"/>
          <p:cNvSpPr/>
          <p:nvPr/>
        </p:nvSpPr>
        <p:spPr>
          <a:xfrm>
            <a:off x="1336358" y="4423458"/>
            <a:ext cx="6010958" cy="6030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2926541" y="4092763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3457456" y="4075006"/>
            <a:ext cx="1589103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5128053" y="408514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758214" y="4075006"/>
            <a:ext cx="880904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756746" y="4120114"/>
            <a:ext cx="124008" cy="1362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18243" y="270865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1355061" y="2698483"/>
            <a:ext cx="2203505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3599316" y="2699774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4292648" y="2700217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99540" y="509855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336358" y="5088388"/>
            <a:ext cx="2203505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3580613" y="5089679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4273945" y="5090122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b="0" i="0" sz="9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875328" y="4077337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비공개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6911989" y="5662396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7383977" y="5662396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423728" y="1111893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402373" y="3486915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리스트 화면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 또는 민원형태의 게시판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등록은 일반사용자는 실명인증을 직원은 직번과 비밀번호를 통해 입력 할 수 있다. 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b="0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&lt;SmartSettings&gt;&lt;SmartResize anchorLeft=&quot;Absolute&quot; anchorTop=&quot;Absolute&quot; anchorRight=&quot;Absolute&quot; anchorBottom=&quot;Absolute&quot; /&gt;&lt;/SmartSettings&gt;" id="243" name="Google Shape;243;p17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4" name="Google Shape;244;p1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245" name="Google Shape;245;p1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1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b="1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10800" lIns="36000" spcFirstLastPara="1" rIns="360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0" y="1411372"/>
            <a:ext cx="7409706" cy="134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/>
          <p:nvPr/>
        </p:nvSpPr>
        <p:spPr>
          <a:xfrm>
            <a:off x="1903997" y="1784849"/>
            <a:ext cx="523783" cy="15765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b="0" i="0" sz="900" u="none" cap="none" strike="noStrik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3700255" y="2832276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004143" y="2832133"/>
            <a:ext cx="219688" cy="2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4308031" y="2842571"/>
            <a:ext cx="231028" cy="2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7029303" y="2863950"/>
            <a:ext cx="652582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6" name="Google Shape;256;p17"/>
          <p:cNvGrpSpPr/>
          <p:nvPr/>
        </p:nvGrpSpPr>
        <p:grpSpPr>
          <a:xfrm>
            <a:off x="4342545" y="1067867"/>
            <a:ext cx="2859211" cy="313863"/>
            <a:chOff x="4302857" y="1128192"/>
            <a:chExt cx="2859211" cy="313863"/>
          </a:xfrm>
        </p:grpSpPr>
        <p:pic>
          <p:nvPicPr>
            <p:cNvPr id="257" name="Google Shape;25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돋보기" id="258" name="Google Shape;25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17"/>
          <p:cNvSpPr/>
          <p:nvPr/>
        </p:nvSpPr>
        <p:spPr>
          <a:xfrm>
            <a:off x="7201196" y="1090166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6781654" y="2928378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4738688" y="2830327"/>
            <a:ext cx="1824577" cy="1440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5893" y="3118736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닫기" id="263" name="Google Shape;26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7967" y="2854694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7"/>
          <p:cNvCxnSpPr>
            <a:stCxn id="255" idx="2"/>
          </p:cNvCxnSpPr>
          <p:nvPr/>
        </p:nvCxnSpPr>
        <p:spPr>
          <a:xfrm rot="5400000">
            <a:off x="6664994" y="3004245"/>
            <a:ext cx="588900" cy="792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17"/>
          <p:cNvSpPr/>
          <p:nvPr/>
        </p:nvSpPr>
        <p:spPr>
          <a:xfrm>
            <a:off x="642175" y="2863950"/>
            <a:ext cx="2611230" cy="11772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" id="266" name="Google Shape;26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05409" y="2913590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867819" y="3106541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1473076" y="3106541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58777" y="3433043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1473076" y="3433043"/>
            <a:ext cx="1212158" cy="23083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91425" spcFirstLastPara="1" rIns="91425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171129" y="1686633"/>
            <a:ext cx="661848" cy="3011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787320" y="3743992"/>
            <a:ext cx="427553" cy="241995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b="0" i="0" sz="900" u="none" cap="none" strike="noStrik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3" name="Google Shape;273;p17"/>
          <p:cNvCxnSpPr>
            <a:stCxn id="271" idx="2"/>
            <a:endCxn id="265" idx="0"/>
          </p:cNvCxnSpPr>
          <p:nvPr/>
        </p:nvCxnSpPr>
        <p:spPr>
          <a:xfrm flipH="1" rot="-5400000">
            <a:off x="1286803" y="2203046"/>
            <a:ext cx="876300" cy="445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17"/>
          <p:cNvSpPr/>
          <p:nvPr/>
        </p:nvSpPr>
        <p:spPr>
          <a:xfrm>
            <a:off x="2749926" y="3268316"/>
            <a:ext cx="134937" cy="138113"/>
          </a:xfrm>
          <a:prstGeom prst="ellipse">
            <a:avLst/>
          </a:prstGeom>
          <a:solidFill>
            <a:srgbClr val="D60C0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