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3" r:id="rId8"/>
    <p:sldId id="294" r:id="rId9"/>
    <p:sldId id="296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to Sans Symbols" panose="020B0502040504020204" pitchFamily="50" charset="-127"/>
      <p:regular r:id="rId16"/>
    </p:embeddedFont>
    <p:embeddedFont>
      <p:font typeface="Quattrocento Sans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56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78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시스템의 메인 화면으로 시스템을 실행 하였을 때 가장 먼저 실행되는 화면이다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비밀번호의 입력을 통해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가능하며 신규 사용자의 경우 회원가입이 가능하다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관리자와 학생을 구분하여 로그인할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관리자오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학생을 로그인 이후 확인할 수 있는 화면이 다르다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아이디와 비밀번호를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재입력을 요청한다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5" name="Google Shape;111;p13">
            <a:extLst>
              <a:ext uri="{FF2B5EF4-FFF2-40B4-BE49-F238E27FC236}">
                <a16:creationId xmlns:a16="http://schemas.microsoft.com/office/drawing/2014/main" id="{E1FC7549-871E-4435-A976-23ED6332D268}"/>
              </a:ext>
            </a:extLst>
          </p:cNvPr>
          <p:cNvSpPr/>
          <p:nvPr/>
        </p:nvSpPr>
        <p:spPr>
          <a:xfrm>
            <a:off x="4403132" y="307917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6" name="Google Shape;111;p13">
            <a:extLst>
              <a:ext uri="{FF2B5EF4-FFF2-40B4-BE49-F238E27FC236}">
                <a16:creationId xmlns:a16="http://schemas.microsoft.com/office/drawing/2014/main" id="{5E11327C-F2DB-40F5-9567-BC7A14D3EB9A}"/>
              </a:ext>
            </a:extLst>
          </p:cNvPr>
          <p:cNvSpPr/>
          <p:nvPr/>
        </p:nvSpPr>
        <p:spPr>
          <a:xfrm>
            <a:off x="3423457" y="3083527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id="{CAF84B65-7388-4F00-AA3B-E26E704678D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id="{72910F34-D60E-4C01-882D-AE644D5BE38A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id="{08BAA3DF-0554-49E7-832D-D9981AB7F162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id="{BAC4C1B1-45E7-4128-A4E8-2C63D90A6196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1FB82-FF01-42BF-A888-DC070D89BEBF}"/>
              </a:ext>
            </a:extLst>
          </p:cNvPr>
          <p:cNvSpPr txBox="1"/>
          <p:nvPr/>
        </p:nvSpPr>
        <p:spPr>
          <a:xfrm>
            <a:off x="3786746" y="119353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BB4CF-E6B2-4DFD-B8E9-FB4CAD8202A0}"/>
              </a:ext>
            </a:extLst>
          </p:cNvPr>
          <p:cNvSpPr txBox="1"/>
          <p:nvPr/>
        </p:nvSpPr>
        <p:spPr>
          <a:xfrm>
            <a:off x="3986074" y="27850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F4630F-A299-41EF-AB30-9D1DD4551D9E}"/>
              </a:ext>
            </a:extLst>
          </p:cNvPr>
          <p:cNvGrpSpPr/>
          <p:nvPr/>
        </p:nvGrpSpPr>
        <p:grpSpPr>
          <a:xfrm>
            <a:off x="3695960" y="2673390"/>
            <a:ext cx="691087" cy="230792"/>
            <a:chOff x="3695960" y="2673390"/>
            <a:chExt cx="691087" cy="23079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AD4A5CE-19CD-4A26-B14A-724428E0DA0C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Google Shape;199;p16">
              <a:extLst>
                <a:ext uri="{FF2B5EF4-FFF2-40B4-BE49-F238E27FC236}">
                  <a16:creationId xmlns:a16="http://schemas.microsoft.com/office/drawing/2014/main" id="{7F8D7F3F-BB0A-406E-9BF3-85E3CAED5874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>
                  <a:solidFill>
                    <a:schemeClr val="dk1"/>
                  </a:solidFill>
                  <a:latin typeface="Malgun Gothic"/>
                  <a:ea typeface="Malgun Gothic"/>
                </a:rPr>
                <a:t>관리자</a:t>
              </a:r>
              <a:endParaRPr lang="ko-KR" altLang="en-US" sz="900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E826AB-4F5A-4B4C-AEB8-AEAD4C81E262}"/>
              </a:ext>
            </a:extLst>
          </p:cNvPr>
          <p:cNvGrpSpPr/>
          <p:nvPr/>
        </p:nvGrpSpPr>
        <p:grpSpPr>
          <a:xfrm>
            <a:off x="4358427" y="2673390"/>
            <a:ext cx="691087" cy="230792"/>
            <a:chOff x="3695960" y="2673390"/>
            <a:chExt cx="691087" cy="23079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B60D9F7-7CE5-4F10-81D9-CF055F6F3B6B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Google Shape;199;p16">
              <a:extLst>
                <a:ext uri="{FF2B5EF4-FFF2-40B4-BE49-F238E27FC236}">
                  <a16:creationId xmlns:a16="http://schemas.microsoft.com/office/drawing/2014/main" id="{BF5B70C7-CAF6-4AD7-A4DC-F343D32E9DF7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신규사용자의 경우 회원가입 화면을 통해 회원가입이 가능하다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항목을 입력하며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이름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직급선택은 필수조건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직급에 따라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회원가입되며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로그인시에도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필수로 입력한다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보안을 위해 입력되는 비밀번호와 실제 저장되는 비밀번호는 </a:t>
            </a:r>
            <a:r>
              <a:rPr lang="en-US" altLang="ko-KR" sz="900" dirty="0" err="1"/>
              <a:t>Bcrypt</a:t>
            </a:r>
            <a:r>
              <a:rPr lang="en-US" altLang="ko-KR" sz="900" dirty="0"/>
              <a:t>(*)</a:t>
            </a:r>
            <a:r>
              <a:rPr lang="ko-KR" altLang="en-US" sz="900" dirty="0"/>
              <a:t>통해 실제 정보를 변조시켜 저장한다</a:t>
            </a:r>
            <a:r>
              <a:rPr lang="en-US" altLang="ko-KR" sz="900" dirty="0"/>
              <a:t>.</a:t>
            </a: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sz="9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r>
              <a:rPr lang="en-US" altLang="ko-KR" sz="900" dirty="0"/>
              <a:t>: </a:t>
            </a:r>
            <a:r>
              <a:rPr lang="en-US" altLang="ko-KR" sz="900" dirty="0" err="1"/>
              <a:t>Bcrypt</a:t>
            </a:r>
            <a:r>
              <a:rPr lang="en-US" altLang="ko-KR" sz="900" dirty="0"/>
              <a:t> -&gt; </a:t>
            </a:r>
            <a:r>
              <a:rPr lang="ko-KR" altLang="en-US" sz="900" dirty="0" err="1"/>
              <a:t>단방향</a:t>
            </a:r>
            <a:r>
              <a:rPr lang="ko-KR" altLang="en-US" sz="900" dirty="0"/>
              <a:t> 암호화를 위해 만들어진 해시함수</a:t>
            </a:r>
            <a:endParaRPr lang="en-US" altLang="ko-KR" sz="900" dirty="0"/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71" name="Google Shape;111;p13">
            <a:extLst>
              <a:ext uri="{FF2B5EF4-FFF2-40B4-BE49-F238E27FC236}">
                <a16:creationId xmlns:a16="http://schemas.microsoft.com/office/drawing/2014/main" id="{9733FFE4-326C-4803-A906-E272DCEA1C03}"/>
              </a:ext>
            </a:extLst>
          </p:cNvPr>
          <p:cNvSpPr/>
          <p:nvPr/>
        </p:nvSpPr>
        <p:spPr>
          <a:xfrm>
            <a:off x="3367048" y="4644252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72" name="Google Shape;199;p16">
            <a:extLst>
              <a:ext uri="{FF2B5EF4-FFF2-40B4-BE49-F238E27FC236}">
                <a16:creationId xmlns:a16="http://schemas.microsoft.com/office/drawing/2014/main" id="{BAF2133A-A2DD-4DD4-BF7D-4BBF9CD3254D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73" name="Google Shape;200;p16">
            <a:extLst>
              <a:ext uri="{FF2B5EF4-FFF2-40B4-BE49-F238E27FC236}">
                <a16:creationId xmlns:a16="http://schemas.microsoft.com/office/drawing/2014/main" id="{E918C9A2-E02E-420F-B509-B39790BED6F6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199;p16">
            <a:extLst>
              <a:ext uri="{FF2B5EF4-FFF2-40B4-BE49-F238E27FC236}">
                <a16:creationId xmlns:a16="http://schemas.microsoft.com/office/drawing/2014/main" id="{DB2BC80B-C1E7-4AD7-B558-857C7294BE75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80" name="Google Shape;200;p16">
            <a:extLst>
              <a:ext uri="{FF2B5EF4-FFF2-40B4-BE49-F238E27FC236}">
                <a16:creationId xmlns:a16="http://schemas.microsoft.com/office/drawing/2014/main" id="{A6954E43-B1E4-4BCE-AD94-D16244163DDC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199;p16">
            <a:extLst>
              <a:ext uri="{FF2B5EF4-FFF2-40B4-BE49-F238E27FC236}">
                <a16:creationId xmlns:a16="http://schemas.microsoft.com/office/drawing/2014/main" id="{DCA969A7-88BD-4130-9813-D11AB08FE165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82" name="Google Shape;200;p16">
            <a:extLst>
              <a:ext uri="{FF2B5EF4-FFF2-40B4-BE49-F238E27FC236}">
                <a16:creationId xmlns:a16="http://schemas.microsoft.com/office/drawing/2014/main" id="{AEF22289-A528-4F67-B7D3-758FE203FE93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199;p16">
            <a:extLst>
              <a:ext uri="{FF2B5EF4-FFF2-40B4-BE49-F238E27FC236}">
                <a16:creationId xmlns:a16="http://schemas.microsoft.com/office/drawing/2014/main" id="{08FEF21D-9CE3-435A-B391-525557229E0A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84" name="Google Shape;200;p16">
            <a:extLst>
              <a:ext uri="{FF2B5EF4-FFF2-40B4-BE49-F238E27FC236}">
                <a16:creationId xmlns:a16="http://schemas.microsoft.com/office/drawing/2014/main" id="{3BADAC01-57EB-42E3-97DF-11C5C4930224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111;p13">
            <a:extLst>
              <a:ext uri="{FF2B5EF4-FFF2-40B4-BE49-F238E27FC236}">
                <a16:creationId xmlns:a16="http://schemas.microsoft.com/office/drawing/2014/main" id="{A47AE8A8-3AD8-42D7-B927-502A01E24B58}"/>
              </a:ext>
            </a:extLst>
          </p:cNvPr>
          <p:cNvSpPr/>
          <p:nvPr/>
        </p:nvSpPr>
        <p:spPr>
          <a:xfrm>
            <a:off x="4461783" y="4635374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86" name="Google Shape;199;p16">
            <a:extLst>
              <a:ext uri="{FF2B5EF4-FFF2-40B4-BE49-F238E27FC236}">
                <a16:creationId xmlns:a16="http://schemas.microsoft.com/office/drawing/2014/main" id="{D57F5617-D5A7-47EC-A001-D61EA76F1820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87" name="Google Shape;200;p16">
            <a:extLst>
              <a:ext uri="{FF2B5EF4-FFF2-40B4-BE49-F238E27FC236}">
                <a16:creationId xmlns:a16="http://schemas.microsoft.com/office/drawing/2014/main" id="{6EED884D-98A0-46A4-AE5C-D928AF7D204F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199;p16">
            <a:extLst>
              <a:ext uri="{FF2B5EF4-FFF2-40B4-BE49-F238E27FC236}">
                <a16:creationId xmlns:a16="http://schemas.microsoft.com/office/drawing/2014/main" id="{8DA8F1A3-0CAE-42BE-8E29-FE75409D4D8F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89" name="Google Shape;200;p16">
            <a:extLst>
              <a:ext uri="{FF2B5EF4-FFF2-40B4-BE49-F238E27FC236}">
                <a16:creationId xmlns:a16="http://schemas.microsoft.com/office/drawing/2014/main" id="{EE293576-DC00-440E-ACE8-C9BF4C32FFA6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535;p24">
            <a:extLst>
              <a:ext uri="{FF2B5EF4-FFF2-40B4-BE49-F238E27FC236}">
                <a16:creationId xmlns:a16="http://schemas.microsoft.com/office/drawing/2014/main" id="{F0EA718C-49D6-49C0-9CB9-14F922E3C10C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5EEA236-6696-4D36-8FFB-057F1D3D338B}"/>
              </a:ext>
            </a:extLst>
          </p:cNvPr>
          <p:cNvGrpSpPr/>
          <p:nvPr/>
        </p:nvGrpSpPr>
        <p:grpSpPr>
          <a:xfrm>
            <a:off x="3599446" y="4109556"/>
            <a:ext cx="691087" cy="230792"/>
            <a:chOff x="3695960" y="2673390"/>
            <a:chExt cx="691087" cy="23079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2C95FF2-82B9-43E8-A8E2-AC224A3A5CB1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Google Shape;199;p16">
              <a:extLst>
                <a:ext uri="{FF2B5EF4-FFF2-40B4-BE49-F238E27FC236}">
                  <a16:creationId xmlns:a16="http://schemas.microsoft.com/office/drawing/2014/main" id="{5C67DA8B-DDB4-4D0D-97AF-88CA194A9AFE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관리자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2088ADE-96B7-4AAB-B4D8-E5080EED7B48}"/>
              </a:ext>
            </a:extLst>
          </p:cNvPr>
          <p:cNvGrpSpPr/>
          <p:nvPr/>
        </p:nvGrpSpPr>
        <p:grpSpPr>
          <a:xfrm>
            <a:off x="4261913" y="4109556"/>
            <a:ext cx="691087" cy="230792"/>
            <a:chOff x="3695960" y="2673390"/>
            <a:chExt cx="691087" cy="23079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25862F0-404A-41A7-939C-77FF962FCC46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Google Shape;199;p16">
              <a:extLst>
                <a:ext uri="{FF2B5EF4-FFF2-40B4-BE49-F238E27FC236}">
                  <a16:creationId xmlns:a16="http://schemas.microsoft.com/office/drawing/2014/main" id="{958C82BB-DF7C-4D04-A20B-AA1B06BCAAFD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Grid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출석여부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출석체크 버튼을 클릭 시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Modal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창으로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팝업창에는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 생성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정보와 과목명 그리고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문자를 조합하여 생성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버튼을 통해 해당 과목의 출석상태를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데이터는 현재 상태만 알려주며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Check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테이블에서는 현재 시간을  같이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코드를 이용하여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종료한다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분마다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Relaod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분동안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Reloaad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그때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Realod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남은시간이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표시된다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출석체크 상태를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출결상태화면으로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한 뒤 로그인 화면으로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7642"/>
              </p:ext>
            </p:extLst>
          </p:nvPr>
        </p:nvGraphicFramePr>
        <p:xfrm>
          <a:off x="763231" y="1518481"/>
          <a:ext cx="7004728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95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803279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Google Shape;111;p13">
            <a:extLst>
              <a:ext uri="{FF2B5EF4-FFF2-40B4-BE49-F238E27FC236}">
                <a16:creationId xmlns:a16="http://schemas.microsoft.com/office/drawing/2014/main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:a16="http://schemas.microsoft.com/office/drawing/2014/main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:a16="http://schemas.microsoft.com/office/drawing/2014/main" id="{DABF1690-6102-44C1-B06D-8CC992E1B3D5}"/>
              </a:ext>
            </a:extLst>
          </p:cNvPr>
          <p:cNvSpPr/>
          <p:nvPr/>
        </p:nvSpPr>
        <p:spPr>
          <a:xfrm>
            <a:off x="6311709" y="2237053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:a16="http://schemas.microsoft.com/office/drawing/2014/main" id="{5ED4DB5C-DDF0-4AA2-9919-5039A683A1BB}"/>
              </a:ext>
            </a:extLst>
          </p:cNvPr>
          <p:cNvSpPr/>
          <p:nvPr/>
        </p:nvSpPr>
        <p:spPr>
          <a:xfrm>
            <a:off x="6311709" y="317088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:a16="http://schemas.microsoft.com/office/drawing/2014/main" id="{047773F3-196A-4D7C-9F6C-DA14BC014D3D}"/>
              </a:ext>
            </a:extLst>
          </p:cNvPr>
          <p:cNvSpPr/>
          <p:nvPr/>
        </p:nvSpPr>
        <p:spPr>
          <a:xfrm>
            <a:off x="6320587" y="4043619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:a16="http://schemas.microsoft.com/office/drawing/2014/main" id="{343E9C1A-0042-4E06-B542-1499464C097E}"/>
              </a:ext>
            </a:extLst>
          </p:cNvPr>
          <p:cNvSpPr/>
          <p:nvPr/>
        </p:nvSpPr>
        <p:spPr>
          <a:xfrm>
            <a:off x="6329465" y="495969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7" name="Google Shape;114;p13">
            <a:extLst>
              <a:ext uri="{FF2B5EF4-FFF2-40B4-BE49-F238E27FC236}">
                <a16:creationId xmlns:a16="http://schemas.microsoft.com/office/drawing/2014/main" id="{325C4334-1260-488A-848D-DCA360CA392E}"/>
              </a:ext>
            </a:extLst>
          </p:cNvPr>
          <p:cNvSpPr/>
          <p:nvPr/>
        </p:nvSpPr>
        <p:spPr>
          <a:xfrm>
            <a:off x="7155378" y="22089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:a16="http://schemas.microsoft.com/office/drawing/2014/main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:a16="http://schemas.microsoft.com/office/drawing/2014/main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6301470" y="21217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id="{5FBEF929-4F0E-4255-83DB-C9434F01F3EF}"/>
              </a:ext>
            </a:extLst>
          </p:cNvPr>
          <p:cNvCxnSpPr>
            <a:cxnSpLocks/>
            <a:stCxn id="39" idx="1"/>
            <a:endCxn id="63" idx="0"/>
          </p:cNvCxnSpPr>
          <p:nvPr/>
        </p:nvCxnSpPr>
        <p:spPr>
          <a:xfrm rot="10800000" flipV="1">
            <a:off x="4781233" y="2437389"/>
            <a:ext cx="1530476" cy="48629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6503875" y="138290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3969452" y="467895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과목들의 출결 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수강중인 과목을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콤보박스에서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선택한 과목의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시간과 정보를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 화면으로 돌아간다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하고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로그인화면으로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돌아간다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수업시작전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수업시간이 아닙니다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3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수업시작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3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수업시작 이후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지각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3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수업종료 이후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결석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" lvl="3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" name="그림 4">
            <a:extLst>
              <a:ext uri="{FF2B5EF4-FFF2-40B4-BE49-F238E27FC236}">
                <a16:creationId xmlns:a16="http://schemas.microsoft.com/office/drawing/2014/main" id="{83320D00-88F8-42DE-8BE2-7E0F3AAF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AD040B3-2799-4D91-854E-57683BA1C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0253"/>
              </p:ext>
            </p:extLst>
          </p:nvPr>
        </p:nvGraphicFramePr>
        <p:xfrm>
          <a:off x="763231" y="1901683"/>
          <a:ext cx="7004729" cy="376461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927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29380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11935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179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700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394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출석체크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862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Google Shape;199;p16">
            <a:extLst>
              <a:ext uri="{FF2B5EF4-FFF2-40B4-BE49-F238E27FC236}">
                <a16:creationId xmlns:a16="http://schemas.microsoft.com/office/drawing/2014/main" id="{EDBE0469-C42F-47AD-A395-71B50151FD3C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19" name="Google Shape;111;p13">
            <a:extLst>
              <a:ext uri="{FF2B5EF4-FFF2-40B4-BE49-F238E27FC236}">
                <a16:creationId xmlns:a16="http://schemas.microsoft.com/office/drawing/2014/main" id="{B35102B7-01F2-40BF-B9CC-AC4B951704A2}"/>
              </a:ext>
            </a:extLst>
          </p:cNvPr>
          <p:cNvSpPr/>
          <p:nvPr/>
        </p:nvSpPr>
        <p:spPr>
          <a:xfrm>
            <a:off x="6970834" y="153863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0" name="Google Shape;111;p13">
            <a:extLst>
              <a:ext uri="{FF2B5EF4-FFF2-40B4-BE49-F238E27FC236}">
                <a16:creationId xmlns:a16="http://schemas.microsoft.com/office/drawing/2014/main" id="{E76F87C7-E678-4E73-A10D-A121E843BA20}"/>
              </a:ext>
            </a:extLst>
          </p:cNvPr>
          <p:cNvSpPr/>
          <p:nvPr/>
        </p:nvSpPr>
        <p:spPr>
          <a:xfrm>
            <a:off x="6195027" y="1541716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1" name="Google Shape;114;p13">
            <a:extLst>
              <a:ext uri="{FF2B5EF4-FFF2-40B4-BE49-F238E27FC236}">
                <a16:creationId xmlns:a16="http://schemas.microsoft.com/office/drawing/2014/main" id="{360BCAC7-E723-4655-BCA1-65988BAC2AB9}"/>
              </a:ext>
            </a:extLst>
          </p:cNvPr>
          <p:cNvSpPr/>
          <p:nvPr/>
        </p:nvSpPr>
        <p:spPr>
          <a:xfrm>
            <a:off x="6130442" y="149283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14;p13">
            <a:extLst>
              <a:ext uri="{FF2B5EF4-FFF2-40B4-BE49-F238E27FC236}">
                <a16:creationId xmlns:a16="http://schemas.microsoft.com/office/drawing/2014/main" id="{42E9CF5B-5534-42C2-A6B1-04439BF34AA9}"/>
              </a:ext>
            </a:extLst>
          </p:cNvPr>
          <p:cNvSpPr/>
          <p:nvPr/>
        </p:nvSpPr>
        <p:spPr>
          <a:xfrm>
            <a:off x="6910885" y="148207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11;p13">
            <a:extLst>
              <a:ext uri="{FF2B5EF4-FFF2-40B4-BE49-F238E27FC236}">
                <a16:creationId xmlns:a16="http://schemas.microsoft.com/office/drawing/2014/main" id="{E4038EF8-7647-4382-B122-80560C09392D}"/>
              </a:ext>
            </a:extLst>
          </p:cNvPr>
          <p:cNvSpPr/>
          <p:nvPr/>
        </p:nvSpPr>
        <p:spPr>
          <a:xfrm>
            <a:off x="6970834" y="120876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AD5E89-4F66-4FDB-B5E1-560F64093165}"/>
              </a:ext>
            </a:extLst>
          </p:cNvPr>
          <p:cNvGrpSpPr/>
          <p:nvPr/>
        </p:nvGrpSpPr>
        <p:grpSpPr>
          <a:xfrm>
            <a:off x="5743971" y="1135853"/>
            <a:ext cx="1181620" cy="314910"/>
            <a:chOff x="3079591" y="2700118"/>
            <a:chExt cx="1181620" cy="3149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2BD4E2-6C00-4B49-9554-3E042AE2891F}"/>
                </a:ext>
              </a:extLst>
            </p:cNvPr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30" name="Google Shape;114;p13">
              <a:extLst>
                <a:ext uri="{FF2B5EF4-FFF2-40B4-BE49-F238E27FC236}">
                  <a16:creationId xmlns:a16="http://schemas.microsoft.com/office/drawing/2014/main" id="{D6078370-6A1F-40F3-ACDB-9EAC81C4782E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CD715A6B-32AB-4209-8D39-B91DCF8D9315}"/>
                </a:ext>
              </a:extLst>
            </p:cNvPr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4B94C470-F2CC-4A6C-A22D-366455A811CA}"/>
              </a:ext>
            </a:extLst>
          </p:cNvPr>
          <p:cNvSpPr/>
          <p:nvPr/>
        </p:nvSpPr>
        <p:spPr>
          <a:xfrm>
            <a:off x="6910885" y="11414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14;p13">
            <a:extLst>
              <a:ext uri="{FF2B5EF4-FFF2-40B4-BE49-F238E27FC236}">
                <a16:creationId xmlns:a16="http://schemas.microsoft.com/office/drawing/2014/main" id="{76B89B93-ED7B-48DC-98DD-6EB80B2C3DEF}"/>
              </a:ext>
            </a:extLst>
          </p:cNvPr>
          <p:cNvSpPr/>
          <p:nvPr/>
        </p:nvSpPr>
        <p:spPr>
          <a:xfrm>
            <a:off x="6265379" y="225866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관리자가 과목 별로 수강중인 학생과 학생 별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출결상태를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확인할 수 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콤보박스에서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현재 등록되어 있는 모든 과목을 확인 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콤보박스를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과목을 선택한 후 조회하여 해당과목의 수강중인 학생과 해당 학생의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출결상태를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 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진행하고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로그인화면으로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지각</a:t>
            </a: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 데이터베이스의 각각의 컬럼에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저장하고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학번과 과목을 중심으로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합계 데이터를 출력한다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571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</a:rPr>
              <a:t>m_attendance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 /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</a:rPr>
              <a:t>m_lateness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 /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</a:rPr>
              <a:t>m_absence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</a:endParaRP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1/0/0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지각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0/1/0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0/0/1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Management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720" y="1556500"/>
          <a:ext cx="6827177" cy="415024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7256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221583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72693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77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94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506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111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111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222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8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333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70834" y="121016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4" name="Google Shape;111;p13">
            <a:extLst>
              <a:ext uri="{FF2B5EF4-FFF2-40B4-BE49-F238E27FC236}">
                <a16:creationId xmlns:a16="http://schemas.microsoft.com/office/drawing/2014/main" id="{9850DD4D-D8DB-411F-B335-6BB815532BEC}"/>
              </a:ext>
            </a:extLst>
          </p:cNvPr>
          <p:cNvSpPr/>
          <p:nvPr/>
        </p:nvSpPr>
        <p:spPr>
          <a:xfrm>
            <a:off x="6189600" y="120876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82972C-0D0F-4738-8D8A-E89B1DF58DD2}"/>
              </a:ext>
            </a:extLst>
          </p:cNvPr>
          <p:cNvGrpSpPr/>
          <p:nvPr/>
        </p:nvGrpSpPr>
        <p:grpSpPr>
          <a:xfrm>
            <a:off x="4962737" y="1135853"/>
            <a:ext cx="1181620" cy="314910"/>
            <a:chOff x="3079591" y="2700118"/>
            <a:chExt cx="1181620" cy="3149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A3AF9E-C1EF-445B-8FB8-FF210AAD4A82}"/>
                </a:ext>
              </a:extLst>
            </p:cNvPr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8" name="Google Shape;114;p13">
              <a:extLst>
                <a:ext uri="{FF2B5EF4-FFF2-40B4-BE49-F238E27FC236}">
                  <a16:creationId xmlns:a16="http://schemas.microsoft.com/office/drawing/2014/main" id="{BB3378EF-7C7C-402F-ADEB-DA16CA39C7BF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9889F381-8745-4413-810E-66862D980412}"/>
                </a:ext>
              </a:extLst>
            </p:cNvPr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59763" y="1124630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4;p13">
            <a:extLst>
              <a:ext uri="{FF2B5EF4-FFF2-40B4-BE49-F238E27FC236}">
                <a16:creationId xmlns:a16="http://schemas.microsoft.com/office/drawing/2014/main" id="{B22B192A-CEAC-4942-A812-A2590F971BA5}"/>
              </a:ext>
            </a:extLst>
          </p:cNvPr>
          <p:cNvSpPr/>
          <p:nvPr/>
        </p:nvSpPr>
        <p:spPr>
          <a:xfrm>
            <a:off x="6926817" y="113562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62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728</Words>
  <Application>Microsoft Office PowerPoint</Application>
  <PresentationFormat>A4 용지(210x297mm)</PresentationFormat>
  <Paragraphs>250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Calibri</vt:lpstr>
      <vt:lpstr>Quattrocento Sans</vt:lpstr>
      <vt:lpstr>Noto Sans Symbols</vt:lpstr>
      <vt:lpstr>맑은 고딕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이규태</cp:lastModifiedBy>
  <cp:revision>165</cp:revision>
  <dcterms:modified xsi:type="dcterms:W3CDTF">2021-05-28T02:09:53Z</dcterms:modified>
</cp:coreProperties>
</file>