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755" r:id="rId5"/>
  </p:sldMasterIdLst>
  <p:notesMasterIdLst>
    <p:notesMasterId r:id="rId26"/>
  </p:notesMasterIdLst>
  <p:handoutMasterIdLst>
    <p:handoutMasterId r:id="rId27"/>
  </p:handoutMasterIdLst>
  <p:sldIdLst>
    <p:sldId id="456" r:id="rId6"/>
    <p:sldId id="453" r:id="rId7"/>
    <p:sldId id="458" r:id="rId8"/>
    <p:sldId id="461" r:id="rId9"/>
    <p:sldId id="460" r:id="rId10"/>
    <p:sldId id="464" r:id="rId11"/>
    <p:sldId id="472" r:id="rId12"/>
    <p:sldId id="463" r:id="rId13"/>
    <p:sldId id="462" r:id="rId14"/>
    <p:sldId id="465" r:id="rId15"/>
    <p:sldId id="466" r:id="rId16"/>
    <p:sldId id="467" r:id="rId17"/>
    <p:sldId id="476" r:id="rId18"/>
    <p:sldId id="471" r:id="rId19"/>
    <p:sldId id="470" r:id="rId20"/>
    <p:sldId id="469" r:id="rId21"/>
    <p:sldId id="477" r:id="rId22"/>
    <p:sldId id="473" r:id="rId23"/>
    <p:sldId id="475" r:id="rId24"/>
    <p:sldId id="4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8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0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27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51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34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85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094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8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4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33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05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64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2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88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9policies" TargetMode="External"/><Relationship Id="rId3" Type="http://schemas.openxmlformats.org/officeDocument/2006/relationships/hyperlink" Target="https://colab.research.google.com/drive/1px_IbXFVVEIbGNbCBs_AbUEefjK1pv57?usp=sharing" TargetMode="External"/><Relationship Id="rId7" Type="http://schemas.openxmlformats.org/officeDocument/2006/relationships/hyperlink" Target="https://advocacy.code.org/2021_State_of_CS_data.xlsx" TargetMode="External"/><Relationship Id="rId2" Type="http://schemas.openxmlformats.org/officeDocument/2006/relationships/hyperlink" Target="https://colab.research.google.com/drive/1AM9XiDWffbZK6fpejKGW4VNHQjML3p5L?usp=shari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google.com/spreadsheets/d/1MZpi5Nid-BfpQ833Uy9rYgrvD8H3Yads/edit?usp=sharing&amp;ouid=112866292549895118363&amp;rtpof=true&amp;sd=true" TargetMode="External"/><Relationship Id="rId5" Type="http://schemas.openxmlformats.org/officeDocument/2006/relationships/hyperlink" Target="https://drive.google.com/file/d/1jCUBaWoe52GdzIwLaM7TcZ_SQll9JgIv/view?usp=sharing" TargetMode="External"/><Relationship Id="rId4" Type="http://schemas.openxmlformats.org/officeDocument/2006/relationships/hyperlink" Target="https://colab.research.google.com/drive/1XTa2745XZNSxDYkrQNwDq_5xQB-wtYJC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0F2E-3C51-446F-B6BC-A75297908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ANALYSIS OF STATE OF cs education policies, success metrics, and </a:t>
            </a:r>
            <a:r>
              <a:rPr lang="en-US" sz="4800" dirty="0" err="1"/>
              <a:t>ecep</a:t>
            </a:r>
            <a:r>
              <a:rPr lang="en-US" sz="4800" dirty="0"/>
              <a:t> cape 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0253-1ACE-425E-A541-E444F84F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25888"/>
            <a:ext cx="8791575" cy="550862"/>
          </a:xfrm>
        </p:spPr>
        <p:txBody>
          <a:bodyPr/>
          <a:lstStyle/>
          <a:p>
            <a:pPr algn="ctr"/>
            <a:r>
              <a:rPr lang="en-US" dirty="0"/>
              <a:t>Lawrence Tanimoto</a:t>
            </a:r>
          </a:p>
        </p:txBody>
      </p:sp>
    </p:spTree>
    <p:extLst>
      <p:ext uri="{BB962C8B-B14F-4D97-AF65-F5344CB8AC3E}">
        <p14:creationId xmlns:p14="http://schemas.microsoft.com/office/powerpoint/2010/main" val="223902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4D5CB-1E42-4BCF-A28A-C5280B2F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8" y="3623056"/>
            <a:ext cx="3299862" cy="2581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ADED0-E4B3-45F4-81E0-37692328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19" y="252833"/>
            <a:ext cx="3253731" cy="2887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E18723-1E37-4B09-9FA3-DFCBAFE45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553" y="2427864"/>
            <a:ext cx="3384650" cy="3061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106E2A-0B11-44BA-B208-F550CE439930}"/>
              </a:ext>
            </a:extLst>
          </p:cNvPr>
          <p:cNvSpPr txBox="1"/>
          <p:nvPr/>
        </p:nvSpPr>
        <p:spPr>
          <a:xfrm>
            <a:off x="1419553" y="6136319"/>
            <a:ext cx="366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Size of dots reflect # HS, # Students; not reflected in regression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F1DAF-637E-4483-8D25-536D9DBA2B9F}"/>
              </a:ext>
            </a:extLst>
          </p:cNvPr>
          <p:cNvSpPr txBox="1"/>
          <p:nvPr/>
        </p:nvSpPr>
        <p:spPr>
          <a:xfrm>
            <a:off x="1735414" y="1049715"/>
            <a:ext cx="27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Policies</a:t>
            </a:r>
          </a:p>
          <a:p>
            <a:pPr algn="ctr"/>
            <a:r>
              <a:rPr lang="en-US" dirty="0"/>
              <a:t> vs.</a:t>
            </a:r>
          </a:p>
          <a:p>
            <a:pPr algn="ctr"/>
            <a:r>
              <a:rPr lang="en-US" dirty="0"/>
              <a:t> % of Students in Foundational CS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51514-211F-4814-946C-C176B5D90D99}"/>
              </a:ext>
            </a:extLst>
          </p:cNvPr>
          <p:cNvSpPr txBox="1"/>
          <p:nvPr/>
        </p:nvSpPr>
        <p:spPr>
          <a:xfrm>
            <a:off x="9803502" y="4181150"/>
            <a:ext cx="1962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HS with Foundational CS</a:t>
            </a:r>
          </a:p>
          <a:p>
            <a:pPr algn="ctr"/>
            <a:r>
              <a:rPr lang="en-US" dirty="0"/>
              <a:t>Vs</a:t>
            </a:r>
          </a:p>
          <a:p>
            <a:pPr algn="ctr"/>
            <a:r>
              <a:rPr lang="en-US" dirty="0"/>
              <a:t> % of Students in Foundational 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7EE94-4B66-4630-9615-A94914B0E4E6}"/>
              </a:ext>
            </a:extLst>
          </p:cNvPr>
          <p:cNvSpPr txBox="1"/>
          <p:nvPr/>
        </p:nvSpPr>
        <p:spPr>
          <a:xfrm>
            <a:off x="9803502" y="842092"/>
            <a:ext cx="1962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Students in HS with CS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% of Students in Foundational 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0E685F-21FA-4A68-903B-398602955D9C}"/>
              </a:ext>
            </a:extLst>
          </p:cNvPr>
          <p:cNvSpPr txBox="1"/>
          <p:nvPr/>
        </p:nvSpPr>
        <p:spPr>
          <a:xfrm>
            <a:off x="3033713" y="324433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305ED-5178-481C-BABE-2D041B2B812F}"/>
              </a:ext>
            </a:extLst>
          </p:cNvPr>
          <p:cNvSpPr txBox="1"/>
          <p:nvPr/>
        </p:nvSpPr>
        <p:spPr>
          <a:xfrm>
            <a:off x="2085975" y="562361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 = .127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F1776-06DB-4750-8FF9-D8C64A6FA229}"/>
              </a:ext>
            </a:extLst>
          </p:cNvPr>
          <p:cNvSpPr txBox="1"/>
          <p:nvPr/>
        </p:nvSpPr>
        <p:spPr>
          <a:xfrm>
            <a:off x="7039525" y="6317414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 = .363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B0572-AD17-48C5-B63C-A460BAEB6388}"/>
              </a:ext>
            </a:extLst>
          </p:cNvPr>
          <p:cNvSpPr txBox="1"/>
          <p:nvPr/>
        </p:nvSpPr>
        <p:spPr>
          <a:xfrm>
            <a:off x="7039525" y="313967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 = .295</a:t>
            </a:r>
          </a:p>
        </p:txBody>
      </p:sp>
    </p:spTree>
    <p:extLst>
      <p:ext uri="{BB962C8B-B14F-4D97-AF65-F5344CB8AC3E}">
        <p14:creationId xmlns:p14="http://schemas.microsoft.com/office/powerpoint/2010/main" val="76579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DF24-16CC-45F0-BB17-542D2399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FDD1-514D-4913-A9D5-B79C7B1E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6426"/>
            <a:ext cx="10059987" cy="40671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Relative R-squared values used to understand how success metrics correlate to each other</a:t>
            </a:r>
          </a:p>
          <a:p>
            <a:r>
              <a:rPr lang="en-US" dirty="0" err="1"/>
              <a:t>CsEd</a:t>
            </a:r>
            <a:r>
              <a:rPr lang="en-US" dirty="0"/>
              <a:t> report indicates R-squared of appx 0.42 for line of regression between # of policies and % of HS with foundational CS;  The R-squared shows here indicates .404.   Difference likely due to how policies considered implemented</a:t>
            </a:r>
          </a:p>
          <a:p>
            <a:r>
              <a:rPr lang="en-US" dirty="0"/>
              <a:t>Strongest relationship between % of HS with foundational CS and % of students in HS with CS (.716).   If all schools were same size and all CS were FCS, R-squared would be 1.0.</a:t>
            </a:r>
          </a:p>
          <a:p>
            <a:r>
              <a:rPr lang="en-US" dirty="0"/>
              <a:t>Predictive power of # of policies decreases as go up the CAPE pyramid (.408 -&gt; .328 -&gt; .127)</a:t>
            </a:r>
          </a:p>
          <a:p>
            <a:r>
              <a:rPr lang="en-US" dirty="0"/>
              <a:t>Despite lower position in CAPE pyramid, % of HS with foundational CS (.363) is a better predictor than % of students in HS with CS (.295) of % in Students in foundational 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BC85-757B-4305-BCC7-CAD9610F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324" y="569881"/>
            <a:ext cx="2953932" cy="3058537"/>
          </a:xfrm>
        </p:spPr>
        <p:txBody>
          <a:bodyPr>
            <a:normAutofit/>
          </a:bodyPr>
          <a:lstStyle/>
          <a:p>
            <a:r>
              <a:rPr lang="en-US" sz="4400" dirty="0"/>
              <a:t>Effect of Individual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30E26-B2FD-4582-81DA-B08DF647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00" y="859050"/>
            <a:ext cx="5609110" cy="5743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2987B-517D-4E42-B199-359E6A7DC9C7}"/>
              </a:ext>
            </a:extLst>
          </p:cNvPr>
          <p:cNvSpPr txBox="1"/>
          <p:nvPr/>
        </p:nvSpPr>
        <p:spPr>
          <a:xfrm>
            <a:off x="1054590" y="4902740"/>
            <a:ext cx="414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Correlation matrix between individual policies, number of policies implemented, and % of HS with Foundational CS</a:t>
            </a:r>
          </a:p>
        </p:txBody>
      </p:sp>
    </p:spTree>
    <p:extLst>
      <p:ext uri="{BB962C8B-B14F-4D97-AF65-F5344CB8AC3E}">
        <p14:creationId xmlns:p14="http://schemas.microsoft.com/office/powerpoint/2010/main" val="325916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FB2BF1-5621-407E-982E-EA84E25CADF2}"/>
              </a:ext>
            </a:extLst>
          </p:cNvPr>
          <p:cNvSpPr txBox="1"/>
          <p:nvPr/>
        </p:nvSpPr>
        <p:spPr>
          <a:xfrm>
            <a:off x="1238250" y="485775"/>
            <a:ext cx="949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Correlation of Individual Policies vs. Success Metrics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BAFF1C-38B5-4F95-A03B-801B2C199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29341"/>
              </p:ext>
            </p:extLst>
          </p:nvPr>
        </p:nvGraphicFramePr>
        <p:xfrm>
          <a:off x="800100" y="1733550"/>
          <a:ext cx="4895851" cy="2905122"/>
        </p:xfrm>
        <a:graphic>
          <a:graphicData uri="http://schemas.openxmlformats.org/drawingml/2006/table">
            <a:tbl>
              <a:tblPr/>
              <a:tblGrid>
                <a:gridCol w="1806638">
                  <a:extLst>
                    <a:ext uri="{9D8B030D-6E8A-4147-A177-3AD203B41FA5}">
                      <a16:colId xmlns:a16="http://schemas.microsoft.com/office/drawing/2014/main" val="781346952"/>
                    </a:ext>
                  </a:extLst>
                </a:gridCol>
                <a:gridCol w="896423">
                  <a:extLst>
                    <a:ext uri="{9D8B030D-6E8A-4147-A177-3AD203B41FA5}">
                      <a16:colId xmlns:a16="http://schemas.microsoft.com/office/drawing/2014/main" val="1173242009"/>
                    </a:ext>
                  </a:extLst>
                </a:gridCol>
                <a:gridCol w="1282575">
                  <a:extLst>
                    <a:ext uri="{9D8B030D-6E8A-4147-A177-3AD203B41FA5}">
                      <a16:colId xmlns:a16="http://schemas.microsoft.com/office/drawing/2014/main" val="1277989373"/>
                    </a:ext>
                  </a:extLst>
                </a:gridCol>
                <a:gridCol w="910215">
                  <a:extLst>
                    <a:ext uri="{9D8B030D-6E8A-4147-A177-3AD203B41FA5}">
                      <a16:colId xmlns:a16="http://schemas.microsoft.com/office/drawing/2014/main" val="1519632194"/>
                    </a:ext>
                  </a:extLst>
                </a:gridCol>
              </a:tblGrid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PctHSwFCS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PctStudentsHSwCS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PctInFCS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90245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BP1_StatePlan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2618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BP2_Standards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4108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BP3_Funding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1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28843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BP4_Certification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14072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BP5_PreserviceIncentives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75649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BP6_StateCSposition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32528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BP7_RequireHStoOffer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90227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BP8_CountGradReq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893034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BP9_HigherEdAdmission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43351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C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573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00015F-738A-4DD5-957B-3B8EA0E2D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96781"/>
              </p:ext>
            </p:extLst>
          </p:nvPr>
        </p:nvGraphicFramePr>
        <p:xfrm>
          <a:off x="6332537" y="1733549"/>
          <a:ext cx="4821237" cy="2905122"/>
        </p:xfrm>
        <a:graphic>
          <a:graphicData uri="http://schemas.openxmlformats.org/drawingml/2006/table">
            <a:tbl>
              <a:tblPr/>
              <a:tblGrid>
                <a:gridCol w="1779104">
                  <a:extLst>
                    <a:ext uri="{9D8B030D-6E8A-4147-A177-3AD203B41FA5}">
                      <a16:colId xmlns:a16="http://schemas.microsoft.com/office/drawing/2014/main" val="3260710519"/>
                    </a:ext>
                  </a:extLst>
                </a:gridCol>
                <a:gridCol w="882762">
                  <a:extLst>
                    <a:ext uri="{9D8B030D-6E8A-4147-A177-3AD203B41FA5}">
                      <a16:colId xmlns:a16="http://schemas.microsoft.com/office/drawing/2014/main" val="3783151232"/>
                    </a:ext>
                  </a:extLst>
                </a:gridCol>
                <a:gridCol w="1263028">
                  <a:extLst>
                    <a:ext uri="{9D8B030D-6E8A-4147-A177-3AD203B41FA5}">
                      <a16:colId xmlns:a16="http://schemas.microsoft.com/office/drawing/2014/main" val="2259297440"/>
                    </a:ext>
                  </a:extLst>
                </a:gridCol>
                <a:gridCol w="896343">
                  <a:extLst>
                    <a:ext uri="{9D8B030D-6E8A-4147-A177-3AD203B41FA5}">
                      <a16:colId xmlns:a16="http://schemas.microsoft.com/office/drawing/2014/main" val="2386750953"/>
                    </a:ext>
                  </a:extLst>
                </a:gridCol>
              </a:tblGrid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PctHSwFCS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PctStudentsHSwCS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PctInFCS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94528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BP1_StatePlan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857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BP2_Standards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8470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BP3_Funding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90159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BP4_Certification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68073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BP5_PreserviceIncentives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62727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BP6_StateCSposition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8309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BP7_RequireHStoOffer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A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99335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BP8_CountGradReq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5577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BP9_HigherEdAdmission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89727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907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6B0D88-543E-43B7-A450-CB4FAFED884C}"/>
              </a:ext>
            </a:extLst>
          </p:cNvPr>
          <p:cNvSpPr txBox="1"/>
          <p:nvPr/>
        </p:nvSpPr>
        <p:spPr>
          <a:xfrm>
            <a:off x="1514475" y="4870784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Absolute Correlation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7C52-E74E-45DB-8718-8324E6B8E2A6}"/>
              </a:ext>
            </a:extLst>
          </p:cNvPr>
          <p:cNvSpPr txBox="1"/>
          <p:nvPr/>
        </p:nvSpPr>
        <p:spPr>
          <a:xfrm>
            <a:off x="6934200" y="4870782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Value Relative to </a:t>
            </a:r>
          </a:p>
          <a:p>
            <a:pPr algn="ctr"/>
            <a:r>
              <a:rPr lang="en-US" dirty="0"/>
              <a:t># of Policies 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E1B04-946B-45FA-BE1C-43FD9991690A}"/>
              </a:ext>
            </a:extLst>
          </p:cNvPr>
          <p:cNvSpPr txBox="1"/>
          <p:nvPr/>
        </p:nvSpPr>
        <p:spPr>
          <a:xfrm>
            <a:off x="3876674" y="5886450"/>
            <a:ext cx="519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Tables Created By Copying Data from Various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Notebooks and further processing/formatting in Excel</a:t>
            </a:r>
          </a:p>
        </p:txBody>
      </p:sp>
    </p:spTree>
    <p:extLst>
      <p:ext uri="{BB962C8B-B14F-4D97-AF65-F5344CB8AC3E}">
        <p14:creationId xmlns:p14="http://schemas.microsoft.com/office/powerpoint/2010/main" val="145582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4CF4-E6E4-4F6D-99BB-19D37A33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vs % CHANGE (ABSOLUTE)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3539-2077-4F24-BD23-AE735422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89" y="2234458"/>
            <a:ext cx="2772162" cy="2743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53E27-3809-4331-A608-BA8CDA66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97" y="2249487"/>
            <a:ext cx="2908748" cy="27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99DAC-F80B-43EC-8FB1-35AA432C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691" y="2234458"/>
            <a:ext cx="2980467" cy="2722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28391A-C48D-4976-87CB-6B68EE606445}"/>
              </a:ext>
            </a:extLst>
          </p:cNvPr>
          <p:cNvSpPr txBox="1"/>
          <p:nvPr/>
        </p:nvSpPr>
        <p:spPr>
          <a:xfrm>
            <a:off x="1663538" y="5159899"/>
            <a:ext cx="18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HS with Foundational 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590ED-646B-4E2C-9036-2DC1FB83090E}"/>
              </a:ext>
            </a:extLst>
          </p:cNvPr>
          <p:cNvSpPr txBox="1"/>
          <p:nvPr/>
        </p:nvSpPr>
        <p:spPr>
          <a:xfrm>
            <a:off x="4871328" y="5159899"/>
            <a:ext cx="18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Students in HS w/ 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80172-2F53-46F5-B606-5236D8526C1F}"/>
              </a:ext>
            </a:extLst>
          </p:cNvPr>
          <p:cNvSpPr txBox="1"/>
          <p:nvPr/>
        </p:nvSpPr>
        <p:spPr>
          <a:xfrm>
            <a:off x="8383642" y="5159899"/>
            <a:ext cx="18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Students in Foundational 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88C38-1C1D-44F0-9D77-9B28EA5E9937}"/>
              </a:ext>
            </a:extLst>
          </p:cNvPr>
          <p:cNvSpPr txBox="1"/>
          <p:nvPr/>
        </p:nvSpPr>
        <p:spPr>
          <a:xfrm>
            <a:off x="8191500" y="618518"/>
            <a:ext cx="3807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Grey - % states policy implemented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Blue - % Difference between Avg implemented vs. not  (state equal weight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Cyan - % Difference between Avg implemented vs. not (state size weighted)</a:t>
            </a:r>
          </a:p>
        </p:txBody>
      </p:sp>
    </p:spTree>
    <p:extLst>
      <p:ext uri="{BB962C8B-B14F-4D97-AF65-F5344CB8AC3E}">
        <p14:creationId xmlns:p14="http://schemas.microsoft.com/office/powerpoint/2010/main" val="158241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F301-D7E0-4392-88F9-A1061CEE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VS. % CHANGE (RELATIVE)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0E22-20A8-42C1-A169-61D931B7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D3540-7238-475B-95D2-AF34B3A5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509" y="2325625"/>
            <a:ext cx="2867425" cy="282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DC339-AD48-4298-BACC-C7C40569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12" y="2325625"/>
            <a:ext cx="2953162" cy="2829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51FA6-0316-4C20-A3E8-CFE1CF149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047" y="2326339"/>
            <a:ext cx="2962688" cy="2781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440886-13E2-4517-A9F5-F9F14D6468D2}"/>
              </a:ext>
            </a:extLst>
          </p:cNvPr>
          <p:cNvSpPr txBox="1"/>
          <p:nvPr/>
        </p:nvSpPr>
        <p:spPr>
          <a:xfrm>
            <a:off x="8191500" y="618518"/>
            <a:ext cx="3807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Grey - % states policy implemented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Blue - % Difference between Avg implemented vs. not  (state equal weight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Cyan - % Difference between Avg implemented vs. not (state size weighted)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C6B7B-20B9-40F1-BE24-35C6DD973C45}"/>
              </a:ext>
            </a:extLst>
          </p:cNvPr>
          <p:cNvSpPr txBox="1"/>
          <p:nvPr/>
        </p:nvSpPr>
        <p:spPr>
          <a:xfrm>
            <a:off x="1877378" y="5308714"/>
            <a:ext cx="18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HS with Foundational 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7469F-5BD1-4427-8077-5305C70E8A7B}"/>
              </a:ext>
            </a:extLst>
          </p:cNvPr>
          <p:cNvSpPr txBox="1"/>
          <p:nvPr/>
        </p:nvSpPr>
        <p:spPr>
          <a:xfrm>
            <a:off x="5266263" y="5321518"/>
            <a:ext cx="18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Students in HS w/ 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74444-FA8E-487A-BBF2-89DD431F921B}"/>
              </a:ext>
            </a:extLst>
          </p:cNvPr>
          <p:cNvSpPr txBox="1"/>
          <p:nvPr/>
        </p:nvSpPr>
        <p:spPr>
          <a:xfrm>
            <a:off x="8466368" y="5321518"/>
            <a:ext cx="18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Students in Foundational CS</a:t>
            </a:r>
          </a:p>
        </p:txBody>
      </p:sp>
    </p:spTree>
    <p:extLst>
      <p:ext uri="{BB962C8B-B14F-4D97-AF65-F5344CB8AC3E}">
        <p14:creationId xmlns:p14="http://schemas.microsoft.com/office/powerpoint/2010/main" val="429306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DF24-16CC-45F0-BB17-542D2399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7432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FDD1-514D-4913-A9D5-B79C7B1E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3" y="1781175"/>
            <a:ext cx="10136187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Correlation between number of policies and other success metrics provides a baseline to understand the relative strength of each policy.   </a:t>
            </a:r>
          </a:p>
          <a:p>
            <a:r>
              <a:rPr lang="en-US" dirty="0"/>
              <a:t>Number of policies is more strongly correlated to all success metrics than any one policy</a:t>
            </a:r>
          </a:p>
          <a:p>
            <a:r>
              <a:rPr lang="en-US" dirty="0"/>
              <a:t>Low positive correlation between individual policies seems to be a good sign</a:t>
            </a:r>
          </a:p>
          <a:p>
            <a:r>
              <a:rPr lang="en-US" dirty="0"/>
              <a:t>P7 Requiring all schools to offer CS has strong correlation across all success metrics</a:t>
            </a:r>
          </a:p>
          <a:p>
            <a:r>
              <a:rPr lang="en-US" dirty="0"/>
              <a:t>P6 CS Supervisor provides moderate correlation across all success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3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01EC-B972-4C38-B8C2-D50DE708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7AE6-ED55-439B-A70B-6727350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6"/>
            <a:ext cx="10288588" cy="3903663"/>
          </a:xfrm>
        </p:spPr>
        <p:txBody>
          <a:bodyPr>
            <a:normAutofit/>
          </a:bodyPr>
          <a:lstStyle/>
          <a:p>
            <a:r>
              <a:rPr lang="en-US" dirty="0"/>
              <a:t>P1 State Plan has strong correlation at Capacity/Access layer, but weak correlation at Participation layer</a:t>
            </a:r>
          </a:p>
          <a:p>
            <a:r>
              <a:rPr lang="en-US" dirty="0"/>
              <a:t>P2 Standards, P4 Certification, P9 Higher Ed Admission have weak correlation at Capacity/Access layer, but stronger correlation at Participation layer.  However, Participation layer only shows weak correlation to current tracked policies</a:t>
            </a:r>
          </a:p>
          <a:p>
            <a:r>
              <a:rPr lang="en-US" dirty="0"/>
              <a:t>P3 Funding, P5 Preservice Programs, P8 Count Grad Requirements have weak correlation at two of layers and only moderate correlation at one layer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4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C3B8-B82B-40B2-B749-08C8D86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E7C7-8A05-4785-B3F7-7BED3B9D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TBD/For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64640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3C36-50CD-4006-B055-877C70B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BC1A-101D-4D3B-BE76-4E424B4E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4162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Notebooks</a:t>
            </a:r>
          </a:p>
          <a:p>
            <a:pPr lvl="1"/>
            <a:r>
              <a:rPr lang="en-US" dirty="0">
                <a:hlinkClick r:id="rId2"/>
              </a:rPr>
              <a:t>https://colab.research.google.com/drive/1AM9XiDWffbZK6fpejKGW4VNHQjML3p5L?usp=sharing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https://colab.research.google.com/drive/1px_IbXFVVEIbGNbCBs_AbUEefjK1pv57?usp=sharing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https://colab.research.google.com/drive/1XTa2745XZNSxDYkrQNwDq_5xQB-wtYJC?usp=sharing</a:t>
            </a:r>
            <a:endParaRPr lang="en-US" dirty="0"/>
          </a:p>
          <a:p>
            <a:r>
              <a:rPr lang="en-US" dirty="0"/>
              <a:t>Data Files</a:t>
            </a:r>
          </a:p>
          <a:p>
            <a:pPr lvl="1"/>
            <a:r>
              <a:rPr lang="en-US" dirty="0">
                <a:hlinkClick r:id="rId5"/>
              </a:rPr>
              <a:t>https://drive.google.com/file/d/1jCUBaWoe52GdzIwLaM7TcZ_SQll9JgIv/view?usp=sharing</a:t>
            </a:r>
            <a:r>
              <a:rPr lang="en-US" dirty="0"/>
              <a:t> (CSV)</a:t>
            </a:r>
          </a:p>
          <a:p>
            <a:pPr lvl="1"/>
            <a:r>
              <a:rPr lang="en-US" dirty="0">
                <a:hlinkClick r:id="rId6"/>
              </a:rPr>
              <a:t>https://docs.google.com/spreadsheets/d/1MZpi5Nid-BfpQ833Uy9rYgrvD8H3Yads/edit?usp=sharing&amp;ouid=112866292549895118363&amp;rtpof=true&amp;sd=true</a:t>
            </a:r>
            <a:r>
              <a:rPr lang="en-US" dirty="0"/>
              <a:t> (XLSX used to create CSV)</a:t>
            </a:r>
          </a:p>
          <a:p>
            <a:r>
              <a:rPr lang="en-US" dirty="0"/>
              <a:t>Original Data Sources</a:t>
            </a:r>
          </a:p>
          <a:p>
            <a:pPr lvl="1"/>
            <a:r>
              <a:rPr lang="en-US" dirty="0">
                <a:hlinkClick r:id="rId7"/>
              </a:rPr>
              <a:t>https://advocacy.code.org/2021_State_of_CS_data.xlsx</a:t>
            </a:r>
            <a:r>
              <a:rPr lang="en-US" dirty="0"/>
              <a:t> (Numeric Data)</a:t>
            </a:r>
          </a:p>
          <a:p>
            <a:pPr lvl="1"/>
            <a:r>
              <a:rPr lang="en-US" dirty="0">
                <a:hlinkClick r:id="rId8"/>
              </a:rPr>
              <a:t>http://bit.ly/9policies</a:t>
            </a:r>
            <a:r>
              <a:rPr lang="en-US" dirty="0"/>
              <a:t> (Policy data)</a:t>
            </a:r>
          </a:p>
        </p:txBody>
      </p:sp>
    </p:spTree>
    <p:extLst>
      <p:ext uri="{BB962C8B-B14F-4D97-AF65-F5344CB8AC3E}">
        <p14:creationId xmlns:p14="http://schemas.microsoft.com/office/powerpoint/2010/main" val="24874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E7A814-CC4A-4EEE-B71A-358A262A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66" y="4022350"/>
            <a:ext cx="4220164" cy="2572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22B0B9-8351-46B7-8318-8D858556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533221"/>
            <a:ext cx="4991797" cy="341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FA24A-131F-4BF4-AA20-1EE224EC13C0}"/>
              </a:ext>
            </a:extLst>
          </p:cNvPr>
          <p:cNvSpPr txBox="1"/>
          <p:nvPr/>
        </p:nvSpPr>
        <p:spPr>
          <a:xfrm>
            <a:off x="7591425" y="5039408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Pro-</a:t>
            </a:r>
            <a:r>
              <a:rPr lang="en-US" dirty="0" err="1"/>
              <a:t>CSEd</a:t>
            </a:r>
            <a:r>
              <a:rPr lang="en-US" dirty="0"/>
              <a:t> Policies Implemented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5754B-4DD5-4312-AA72-894B7A3EC385}"/>
              </a:ext>
            </a:extLst>
          </p:cNvPr>
          <p:cNvSpPr txBox="1"/>
          <p:nvPr/>
        </p:nvSpPr>
        <p:spPr>
          <a:xfrm>
            <a:off x="7724775" y="3467100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HS with Foundational 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F21B6-C3D0-4635-9617-6881E2828D82}"/>
              </a:ext>
            </a:extLst>
          </p:cNvPr>
          <p:cNvSpPr txBox="1"/>
          <p:nvPr/>
        </p:nvSpPr>
        <p:spPr>
          <a:xfrm>
            <a:off x="7724775" y="2823956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Students in HS with 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1ECC9-9A69-4902-BE8A-2A128C2E712C}"/>
              </a:ext>
            </a:extLst>
          </p:cNvPr>
          <p:cNvSpPr txBox="1"/>
          <p:nvPr/>
        </p:nvSpPr>
        <p:spPr>
          <a:xfrm>
            <a:off x="7386637" y="2040719"/>
            <a:ext cx="35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of Students Enrolled in Foundational 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3AC13-C6CD-4106-8FEC-1819EDB36DA7}"/>
              </a:ext>
            </a:extLst>
          </p:cNvPr>
          <p:cNvSpPr txBox="1"/>
          <p:nvPr/>
        </p:nvSpPr>
        <p:spPr>
          <a:xfrm>
            <a:off x="7950993" y="1436314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AP CS Info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50C11-AB7B-4E84-A610-0ABE7DC50CDF}"/>
              </a:ext>
            </a:extLst>
          </p:cNvPr>
          <p:cNvSpPr txBox="1"/>
          <p:nvPr/>
        </p:nvSpPr>
        <p:spPr>
          <a:xfrm>
            <a:off x="7203279" y="563661"/>
            <a:ext cx="405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Success Metrics in 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8F7F6-E3C4-4519-8833-6931F21CE3CD}"/>
              </a:ext>
            </a:extLst>
          </p:cNvPr>
          <p:cNvSpPr txBox="1"/>
          <p:nvPr/>
        </p:nvSpPr>
        <p:spPr>
          <a:xfrm>
            <a:off x="552450" y="143631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ECEP CAPE Framework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A14EC-4529-4DD4-B342-7887CA6D5329}"/>
              </a:ext>
            </a:extLst>
          </p:cNvPr>
          <p:cNvSpPr txBox="1"/>
          <p:nvPr/>
        </p:nvSpPr>
        <p:spPr>
          <a:xfrm>
            <a:off x="552450" y="484674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Code.org</a:t>
            </a:r>
          </a:p>
          <a:p>
            <a:pPr algn="ctr"/>
            <a:r>
              <a:rPr lang="en-US" dirty="0"/>
              <a:t>Pro-</a:t>
            </a:r>
            <a:r>
              <a:rPr lang="en-US" dirty="0" err="1"/>
              <a:t>CSEd</a:t>
            </a:r>
            <a:r>
              <a:rPr lang="en-US" dirty="0"/>
              <a:t> Policies</a:t>
            </a:r>
          </a:p>
        </p:txBody>
      </p:sp>
    </p:spTree>
    <p:extLst>
      <p:ext uri="{BB962C8B-B14F-4D97-AF65-F5344CB8AC3E}">
        <p14:creationId xmlns:p14="http://schemas.microsoft.com/office/powerpoint/2010/main" val="128208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BCA-F81B-4C33-8114-10538067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192B-2EE0-4CE1-A40B-B7741051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err="1"/>
              <a:t>Jupyter</a:t>
            </a:r>
            <a:r>
              <a:rPr lang="en-US" dirty="0"/>
              <a:t> file cleanup and documentation</a:t>
            </a:r>
          </a:p>
          <a:p>
            <a:r>
              <a:rPr lang="en-US" dirty="0"/>
              <a:t>Public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Checkin</a:t>
            </a:r>
            <a:r>
              <a:rPr lang="en-US" dirty="0"/>
              <a:t>.   Kaggle?</a:t>
            </a:r>
          </a:p>
          <a:p>
            <a:r>
              <a:rPr lang="en-US" dirty="0"/>
              <a:t>Gender/Ethnicity Data Study</a:t>
            </a:r>
          </a:p>
          <a:p>
            <a:r>
              <a:rPr lang="en-US" dirty="0"/>
              <a:t>Location/FRL Data Study?</a:t>
            </a:r>
          </a:p>
          <a:p>
            <a:r>
              <a:rPr lang="en-US" dirty="0"/>
              <a:t>Analysis with other state population/education data?</a:t>
            </a:r>
          </a:p>
        </p:txBody>
      </p:sp>
    </p:spTree>
    <p:extLst>
      <p:ext uri="{BB962C8B-B14F-4D97-AF65-F5344CB8AC3E}">
        <p14:creationId xmlns:p14="http://schemas.microsoft.com/office/powerpoint/2010/main" val="24508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EE5F-3459-4F93-B7C6-650B30CC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1F28-3890-4BF9-B7D5-F2D1473C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understand of the success metrics in 2021 State of CS Ed Report</a:t>
            </a:r>
          </a:p>
          <a:p>
            <a:r>
              <a:rPr lang="en-US" dirty="0"/>
              <a:t>Understand how success at lower layers in CAPE affect higher layers</a:t>
            </a:r>
          </a:p>
          <a:p>
            <a:r>
              <a:rPr lang="en-US" dirty="0"/>
              <a:t>Understand which policies are most effective at improving success metrics</a:t>
            </a:r>
          </a:p>
          <a:p>
            <a:r>
              <a:rPr lang="en-US" dirty="0"/>
              <a:t>Suggest improvements to what policies to promote, success metrics to track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8A248-A306-4329-B0D0-69F86DA7280E}"/>
              </a:ext>
            </a:extLst>
          </p:cNvPr>
          <p:cNvSpPr txBox="1"/>
          <p:nvPr/>
        </p:nvSpPr>
        <p:spPr>
          <a:xfrm>
            <a:off x="2181224" y="5039153"/>
            <a:ext cx="7705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2021 State of CS Education report focuses on what policies have been implemented by which states and the % of high schools have a foundational CS course success metric.  This report analyze data collected for the report but not necessarily highlighted and tries to add value and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99740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86CB-DBE9-4505-A715-3DFF923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F082A4-6873-4C72-8C02-16B6E4B97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154452"/>
              </p:ext>
            </p:extLst>
          </p:nvPr>
        </p:nvGraphicFramePr>
        <p:xfrm>
          <a:off x="1141413" y="2249488"/>
          <a:ext cx="990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77481041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9981725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3546427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6606695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7632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HS with FCS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Students in HS w/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Students Enrolled in FCS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Avg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0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National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1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 w/Data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24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4018BB-1BB3-46E3-8143-5B7ED02BCE13}"/>
              </a:ext>
            </a:extLst>
          </p:cNvPr>
          <p:cNvSpPr txBox="1"/>
          <p:nvPr/>
        </p:nvSpPr>
        <p:spPr>
          <a:xfrm>
            <a:off x="2838450" y="4895850"/>
            <a:ext cx="588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State Avg is average where each state has equal weight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National Avg is average weighted by number of schools or number of students</a:t>
            </a:r>
          </a:p>
        </p:txBody>
      </p:sp>
    </p:spTree>
    <p:extLst>
      <p:ext uri="{BB962C8B-B14F-4D97-AF65-F5344CB8AC3E}">
        <p14:creationId xmlns:p14="http://schemas.microsoft.com/office/powerpoint/2010/main" val="25119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662-2756-4740-A2D6-E65DDD1D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 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4D5D8-F260-41B9-A4DB-E557E294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799" y="2084254"/>
            <a:ext cx="2844845" cy="2665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71750-7543-4F8C-8397-E95E1690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227" y="2084254"/>
            <a:ext cx="2844845" cy="263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1A100-B896-47DC-937D-17B82A7C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96" y="2123107"/>
            <a:ext cx="2784317" cy="2611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F0A8E-3B42-40FC-A12C-A68C27537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05" y="2110946"/>
            <a:ext cx="2791084" cy="2611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2BD03A-A637-4B43-AC50-33DF17413AB2}"/>
              </a:ext>
            </a:extLst>
          </p:cNvPr>
          <p:cNvSpPr txBox="1"/>
          <p:nvPr/>
        </p:nvSpPr>
        <p:spPr>
          <a:xfrm>
            <a:off x="599153" y="4901684"/>
            <a:ext cx="198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# of Policies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FFA1D-2C02-4F1C-84D1-4DB6DB325F46}"/>
              </a:ext>
            </a:extLst>
          </p:cNvPr>
          <p:cNvSpPr txBox="1"/>
          <p:nvPr/>
        </p:nvSpPr>
        <p:spPr>
          <a:xfrm>
            <a:off x="3088305" y="4901684"/>
            <a:ext cx="257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% of HS with FCS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9EB94-F203-405B-BAF1-12B6C9793588}"/>
              </a:ext>
            </a:extLst>
          </p:cNvPr>
          <p:cNvSpPr txBox="1"/>
          <p:nvPr/>
        </p:nvSpPr>
        <p:spPr>
          <a:xfrm>
            <a:off x="5774226" y="4892159"/>
            <a:ext cx="3226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% Students in HS w/ 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FECE1-778D-42BD-82AA-5F80D09136D3}"/>
              </a:ext>
            </a:extLst>
          </p:cNvPr>
          <p:cNvSpPr txBox="1"/>
          <p:nvPr/>
        </p:nvSpPr>
        <p:spPr>
          <a:xfrm>
            <a:off x="8894644" y="4887484"/>
            <a:ext cx="3226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% Students Enrolled in FCS</a:t>
            </a:r>
          </a:p>
        </p:txBody>
      </p:sp>
    </p:spTree>
    <p:extLst>
      <p:ext uri="{BB962C8B-B14F-4D97-AF65-F5344CB8AC3E}">
        <p14:creationId xmlns:p14="http://schemas.microsoft.com/office/powerpoint/2010/main" val="371869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E0AA-D696-4BEF-9F34-3266C856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855A-2509-4E5A-A0BA-58DDD286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CSEd</a:t>
            </a:r>
            <a:r>
              <a:rPr lang="en-US" dirty="0"/>
              <a:t> Report focuses on # of policies implemented, % of HS with Foundational CS metrics</a:t>
            </a:r>
          </a:p>
          <a:p>
            <a:r>
              <a:rPr lang="en-US" dirty="0"/>
              <a:t>Reported 51.7% of HS with Foundational CS is national average weighed down by large states; 57.4% is average over all states equal weighted.</a:t>
            </a:r>
          </a:p>
          <a:p>
            <a:r>
              <a:rPr lang="en-US" dirty="0"/>
              <a:t>% of Students in HS with CS may include High Schools with a “Computer Science” class that do not have the 20 hours of coding to be considered “foundational”</a:t>
            </a:r>
          </a:p>
          <a:p>
            <a:r>
              <a:rPr lang="en-US" dirty="0"/>
              <a:t>% of Students in HS with CS is roughly 40% - 50% higher than % of HS with Foundational CS;  % of HS with Foundational CS is roughly 10 times larger than % Students in Foundational CS </a:t>
            </a:r>
          </a:p>
        </p:txBody>
      </p:sp>
    </p:spTree>
    <p:extLst>
      <p:ext uri="{BB962C8B-B14F-4D97-AF65-F5344CB8AC3E}">
        <p14:creationId xmlns:p14="http://schemas.microsoft.com/office/powerpoint/2010/main" val="1085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138A-9B7A-4443-B0D1-486F8319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(More THAN 2 </a:t>
            </a:r>
            <a:r>
              <a:rPr lang="en-US" dirty="0" err="1"/>
              <a:t>StdEV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5ECA-1A30-409F-BF09-B6186ACF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725"/>
            <a:ext cx="9905999" cy="38004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Policies (5.16 State Avg)</a:t>
            </a:r>
          </a:p>
          <a:p>
            <a:pPr lvl="1"/>
            <a:r>
              <a:rPr lang="en-US" dirty="0"/>
              <a:t>Oregon – 0</a:t>
            </a:r>
          </a:p>
          <a:p>
            <a:r>
              <a:rPr lang="en-US" dirty="0"/>
              <a:t>% High Schools with Foundational CS (57.4% State Avg)</a:t>
            </a:r>
          </a:p>
          <a:p>
            <a:pPr lvl="1"/>
            <a:r>
              <a:rPr lang="en-US" dirty="0"/>
              <a:t>No Outliers</a:t>
            </a:r>
          </a:p>
          <a:p>
            <a:r>
              <a:rPr lang="en-US" dirty="0"/>
              <a:t>% Students in HS with CS (77.6% State Avg)</a:t>
            </a:r>
          </a:p>
          <a:p>
            <a:pPr lvl="1"/>
            <a:r>
              <a:rPr lang="en-US" dirty="0"/>
              <a:t>District of Columbia (50.8%)</a:t>
            </a:r>
          </a:p>
          <a:p>
            <a:pPr lvl="1"/>
            <a:r>
              <a:rPr lang="en-US" dirty="0"/>
              <a:t>Louisiana (45.1%)</a:t>
            </a:r>
          </a:p>
          <a:p>
            <a:r>
              <a:rPr lang="en-US" dirty="0"/>
              <a:t>% Students in Foundational CS (4.9% State Avg)</a:t>
            </a:r>
          </a:p>
          <a:p>
            <a:pPr lvl="1"/>
            <a:r>
              <a:rPr lang="en-US" dirty="0"/>
              <a:t>South Carolina (20.7%)</a:t>
            </a:r>
          </a:p>
          <a:p>
            <a:pPr lvl="1"/>
            <a:r>
              <a:rPr lang="en-US" dirty="0"/>
              <a:t>Maryland (12.5%)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8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B528-9995-48F6-80E0-9C1C0EA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 RELATIONSHIPS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55686A-3B30-4061-961C-80138595E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81385"/>
              </p:ext>
            </p:extLst>
          </p:nvPr>
        </p:nvGraphicFramePr>
        <p:xfrm>
          <a:off x="865188" y="2097088"/>
          <a:ext cx="96218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904">
                  <a:extLst>
                    <a:ext uri="{9D8B030D-6E8A-4147-A177-3AD203B41FA5}">
                      <a16:colId xmlns:a16="http://schemas.microsoft.com/office/drawing/2014/main" val="1682929978"/>
                    </a:ext>
                  </a:extLst>
                </a:gridCol>
                <a:gridCol w="2521106">
                  <a:extLst>
                    <a:ext uri="{9D8B030D-6E8A-4147-A177-3AD203B41FA5}">
                      <a16:colId xmlns:a16="http://schemas.microsoft.com/office/drawing/2014/main" val="996589424"/>
                    </a:ext>
                  </a:extLst>
                </a:gridCol>
                <a:gridCol w="2195367">
                  <a:extLst>
                    <a:ext uri="{9D8B030D-6E8A-4147-A177-3AD203B41FA5}">
                      <a16:colId xmlns:a16="http://schemas.microsoft.com/office/drawing/2014/main" val="2769431578"/>
                    </a:ext>
                  </a:extLst>
                </a:gridCol>
                <a:gridCol w="2405459">
                  <a:extLst>
                    <a:ext uri="{9D8B030D-6E8A-4147-A177-3AD203B41FA5}">
                      <a16:colId xmlns:a16="http://schemas.microsoft.com/office/drawing/2014/main" val="3834268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of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HS with FCS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0.047 x + 0.333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5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#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% Students in HS with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0.028 x + 0.631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% of HS with FCS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% Students in HS with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0.567 x + 0.451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.716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4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Students in FCS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 x + 0.021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4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HS with FCS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Students in FCS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0.115 x - 0.019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7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Students in HS with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Students in FCS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 x - 0.077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7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7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A2872-47FD-4BCF-B77A-2A656642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14" y="2409856"/>
            <a:ext cx="2953199" cy="2701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062C0-2B26-4069-8141-77993CD5D44A}"/>
              </a:ext>
            </a:extLst>
          </p:cNvPr>
          <p:cNvSpPr txBox="1"/>
          <p:nvPr/>
        </p:nvSpPr>
        <p:spPr>
          <a:xfrm>
            <a:off x="1735414" y="1049715"/>
            <a:ext cx="27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Policies</a:t>
            </a:r>
          </a:p>
          <a:p>
            <a:pPr algn="ctr"/>
            <a:r>
              <a:rPr lang="en-US" dirty="0"/>
              <a:t> vs.</a:t>
            </a:r>
          </a:p>
          <a:p>
            <a:pPr algn="ctr"/>
            <a:r>
              <a:rPr lang="en-US" dirty="0"/>
              <a:t> % of HS with Foundational 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9FB55-D273-4B88-B7E1-916FB6C9AFA7}"/>
              </a:ext>
            </a:extLst>
          </p:cNvPr>
          <p:cNvSpPr txBox="1"/>
          <p:nvPr/>
        </p:nvSpPr>
        <p:spPr>
          <a:xfrm>
            <a:off x="2164140" y="5346813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 = .404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7DC906-D27E-41A7-8802-1556CAA8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05" y="166789"/>
            <a:ext cx="2953064" cy="2827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BB40C-EE54-4BD5-8301-EB95A5C4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70" y="3553788"/>
            <a:ext cx="2953199" cy="2812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CDE302-CA3C-4F69-885D-A0DB8F34F185}"/>
              </a:ext>
            </a:extLst>
          </p:cNvPr>
          <p:cNvSpPr txBox="1"/>
          <p:nvPr/>
        </p:nvSpPr>
        <p:spPr>
          <a:xfrm>
            <a:off x="7239000" y="3081536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 = .716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75BE3-BCF8-4EB5-B1A2-B32DE49074C5}"/>
              </a:ext>
            </a:extLst>
          </p:cNvPr>
          <p:cNvSpPr txBox="1"/>
          <p:nvPr/>
        </p:nvSpPr>
        <p:spPr>
          <a:xfrm>
            <a:off x="7239000" y="648866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 = .328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695EF3-E66C-48D1-88DB-B410D094562E}"/>
              </a:ext>
            </a:extLst>
          </p:cNvPr>
          <p:cNvSpPr txBox="1"/>
          <p:nvPr/>
        </p:nvSpPr>
        <p:spPr>
          <a:xfrm>
            <a:off x="9667315" y="842092"/>
            <a:ext cx="1962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HS with Foundational CS</a:t>
            </a:r>
          </a:p>
          <a:p>
            <a:pPr algn="ctr"/>
            <a:r>
              <a:rPr lang="en-US" dirty="0"/>
              <a:t>Vs</a:t>
            </a:r>
          </a:p>
          <a:p>
            <a:pPr algn="ctr"/>
            <a:r>
              <a:rPr lang="en-US" dirty="0"/>
              <a:t> % Students in HS with 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4CE12-5F11-462B-B06A-15C503F735D8}"/>
              </a:ext>
            </a:extLst>
          </p:cNvPr>
          <p:cNvSpPr txBox="1"/>
          <p:nvPr/>
        </p:nvSpPr>
        <p:spPr>
          <a:xfrm>
            <a:off x="9800665" y="4063008"/>
            <a:ext cx="196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Policies</a:t>
            </a:r>
          </a:p>
          <a:p>
            <a:pPr algn="ctr"/>
            <a:r>
              <a:rPr lang="en-US" dirty="0"/>
              <a:t>Vs</a:t>
            </a:r>
          </a:p>
          <a:p>
            <a:pPr algn="ctr"/>
            <a:r>
              <a:rPr lang="en-US" dirty="0"/>
              <a:t> % Students in HS with 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F0E399-FBD8-4928-A345-5FBC4D014286}"/>
              </a:ext>
            </a:extLst>
          </p:cNvPr>
          <p:cNvSpPr txBox="1"/>
          <p:nvPr/>
        </p:nvSpPr>
        <p:spPr>
          <a:xfrm>
            <a:off x="1635273" y="5951494"/>
            <a:ext cx="36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Size of dots reflect # HS, # Students; not reflected in regression</a:t>
            </a:r>
          </a:p>
        </p:txBody>
      </p:sp>
    </p:spTree>
    <p:extLst>
      <p:ext uri="{BB962C8B-B14F-4D97-AF65-F5344CB8AC3E}">
        <p14:creationId xmlns:p14="http://schemas.microsoft.com/office/powerpoint/2010/main" val="1447775186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{51B05C2E-B938-46E7-8B3D-69B9FF605A1A}tf78479028_win32</Template>
  <TotalTime>613</TotalTime>
  <Words>1491</Words>
  <Application>Microsoft Office PowerPoint</Application>
  <PresentationFormat>Widescreen</PresentationFormat>
  <Paragraphs>267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Tw Cen MT</vt:lpstr>
      <vt:lpstr>Balancing Act</vt:lpstr>
      <vt:lpstr>Wellspring</vt:lpstr>
      <vt:lpstr>Star of the show</vt:lpstr>
      <vt:lpstr>Amusements</vt:lpstr>
      <vt:lpstr>Circuit</vt:lpstr>
      <vt:lpstr>ANALYSIS OF STATE OF cs education policies, success metrics, and ecep cape framework</vt:lpstr>
      <vt:lpstr>PowerPoint Presentation</vt:lpstr>
      <vt:lpstr>objectives</vt:lpstr>
      <vt:lpstr>SUCCESS METRIC Summary</vt:lpstr>
      <vt:lpstr>SUCCESS Metric HISTOGRAMs</vt:lpstr>
      <vt:lpstr>Observations</vt:lpstr>
      <vt:lpstr>OUTLIERS (More THAN 2 StdEV)</vt:lpstr>
      <vt:lpstr>SUCCESS METRICS RELATIONSHIPS</vt:lpstr>
      <vt:lpstr>PowerPoint Presentation</vt:lpstr>
      <vt:lpstr>PowerPoint Presentation</vt:lpstr>
      <vt:lpstr>observations</vt:lpstr>
      <vt:lpstr>Effect of Individual policies</vt:lpstr>
      <vt:lpstr>PowerPoint Presentation</vt:lpstr>
      <vt:lpstr>Policy vs % CHANGE (ABSOLUTE)</vt:lpstr>
      <vt:lpstr>POLICY VS. % CHANGE (RELATIVE)</vt:lpstr>
      <vt:lpstr>observations</vt:lpstr>
      <vt:lpstr>More Observations</vt:lpstr>
      <vt:lpstr>Overall Conclusions and Recommendations</vt:lpstr>
      <vt:lpstr>Links</vt:lpstr>
      <vt:lpstr>PLANNED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STATE OF cs education policies, success metrics, and ecep cape framework</dc:title>
  <dc:creator>Tanimoto, Lawrence G</dc:creator>
  <cp:lastModifiedBy>Tanimoto, Lawrence G</cp:lastModifiedBy>
  <cp:revision>8</cp:revision>
  <dcterms:created xsi:type="dcterms:W3CDTF">2022-02-11T01:46:31Z</dcterms:created>
  <dcterms:modified xsi:type="dcterms:W3CDTF">2022-02-12T00:19:25Z</dcterms:modified>
</cp:coreProperties>
</file>