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  <p:sldMasterId id="2147483755" r:id="rId5"/>
  </p:sldMasterIdLst>
  <p:notesMasterIdLst>
    <p:notesMasterId r:id="rId32"/>
  </p:notesMasterIdLst>
  <p:handoutMasterIdLst>
    <p:handoutMasterId r:id="rId33"/>
  </p:handoutMasterIdLst>
  <p:sldIdLst>
    <p:sldId id="456" r:id="rId6"/>
    <p:sldId id="458" r:id="rId7"/>
    <p:sldId id="453" r:id="rId8"/>
    <p:sldId id="483" r:id="rId9"/>
    <p:sldId id="461" r:id="rId10"/>
    <p:sldId id="460" r:id="rId11"/>
    <p:sldId id="480" r:id="rId12"/>
    <p:sldId id="484" r:id="rId13"/>
    <p:sldId id="478" r:id="rId14"/>
    <p:sldId id="479" r:id="rId15"/>
    <p:sldId id="482" r:id="rId16"/>
    <p:sldId id="481" r:id="rId17"/>
    <p:sldId id="485" r:id="rId18"/>
    <p:sldId id="495" r:id="rId19"/>
    <p:sldId id="486" r:id="rId20"/>
    <p:sldId id="488" r:id="rId21"/>
    <p:sldId id="489" r:id="rId22"/>
    <p:sldId id="490" r:id="rId23"/>
    <p:sldId id="487" r:id="rId24"/>
    <p:sldId id="491" r:id="rId25"/>
    <p:sldId id="492" r:id="rId26"/>
    <p:sldId id="494" r:id="rId27"/>
    <p:sldId id="493" r:id="rId28"/>
    <p:sldId id="473" r:id="rId29"/>
    <p:sldId id="475" r:id="rId30"/>
    <p:sldId id="4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88868" autoAdjust="0"/>
  </p:normalViewPr>
  <p:slideViewPr>
    <p:cSldViewPr snapToGrid="0">
      <p:cViewPr varScale="1">
        <p:scale>
          <a:sx n="100" d="100"/>
          <a:sy n="100" d="100"/>
        </p:scale>
        <p:origin x="732" y="84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2AA4C0-FA3C-4084-9D46-0D55200A9059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11F125E2-E227-4DE8-A13C-278C6ED2B685}">
      <dgm:prSet phldrT="[Text]"/>
      <dgm:spPr/>
      <dgm:t>
        <a:bodyPr/>
        <a:lstStyle/>
        <a:p>
          <a:r>
            <a:rPr lang="en-US" dirty="0" err="1"/>
            <a:t>StAP</a:t>
          </a:r>
          <a:endParaRPr lang="en-US" dirty="0"/>
        </a:p>
      </dgm:t>
    </dgm:pt>
    <dgm:pt modelId="{6409F26B-989D-4368-97A2-3B47DCE7E632}" type="parTrans" cxnId="{0F590EE6-26D1-46FB-870B-582767E10E8A}">
      <dgm:prSet/>
      <dgm:spPr/>
      <dgm:t>
        <a:bodyPr/>
        <a:lstStyle/>
        <a:p>
          <a:endParaRPr lang="en-US"/>
        </a:p>
      </dgm:t>
    </dgm:pt>
    <dgm:pt modelId="{820F529B-1BA5-4EB7-AB18-A0FAC2FB3565}" type="sibTrans" cxnId="{0F590EE6-26D1-46FB-870B-582767E10E8A}">
      <dgm:prSet/>
      <dgm:spPr/>
      <dgm:t>
        <a:bodyPr/>
        <a:lstStyle/>
        <a:p>
          <a:endParaRPr lang="en-US"/>
        </a:p>
      </dgm:t>
    </dgm:pt>
    <dgm:pt modelId="{F85F0726-C5D0-4AE9-9FE7-78DC9989FD3E}">
      <dgm:prSet phldrT="[Text]"/>
      <dgm:spPr/>
      <dgm:t>
        <a:bodyPr/>
        <a:lstStyle/>
        <a:p>
          <a:r>
            <a:rPr lang="en-US" dirty="0" err="1"/>
            <a:t>StFCS</a:t>
          </a:r>
          <a:endParaRPr lang="en-US" dirty="0"/>
        </a:p>
      </dgm:t>
    </dgm:pt>
    <dgm:pt modelId="{7B30A7EE-97FB-4A06-A1F8-E5AC56A5FA53}" type="parTrans" cxnId="{586D93EC-414C-4CD7-9665-3AAC010BD2F8}">
      <dgm:prSet/>
      <dgm:spPr/>
      <dgm:t>
        <a:bodyPr/>
        <a:lstStyle/>
        <a:p>
          <a:endParaRPr lang="en-US"/>
        </a:p>
      </dgm:t>
    </dgm:pt>
    <dgm:pt modelId="{F52CA92E-B301-4665-913A-FA0454557E08}" type="sibTrans" cxnId="{586D93EC-414C-4CD7-9665-3AAC010BD2F8}">
      <dgm:prSet/>
      <dgm:spPr/>
      <dgm:t>
        <a:bodyPr/>
        <a:lstStyle/>
        <a:p>
          <a:endParaRPr lang="en-US"/>
        </a:p>
      </dgm:t>
    </dgm:pt>
    <dgm:pt modelId="{357EC51A-CB2E-4232-808C-70343E997BB7}">
      <dgm:prSet phldrT="[Text]"/>
      <dgm:spPr/>
      <dgm:t>
        <a:bodyPr/>
        <a:lstStyle/>
        <a:p>
          <a:r>
            <a:rPr lang="en-US" dirty="0" err="1"/>
            <a:t>StHSCS</a:t>
          </a:r>
          <a:endParaRPr lang="en-US" dirty="0"/>
        </a:p>
      </dgm:t>
    </dgm:pt>
    <dgm:pt modelId="{9034FC38-DB44-4099-B22C-0233291EB42C}" type="parTrans" cxnId="{222774D2-BA94-4D71-AD2A-C4219266D02B}">
      <dgm:prSet/>
      <dgm:spPr/>
      <dgm:t>
        <a:bodyPr/>
        <a:lstStyle/>
        <a:p>
          <a:endParaRPr lang="en-US"/>
        </a:p>
      </dgm:t>
    </dgm:pt>
    <dgm:pt modelId="{560A83D0-ADF8-4BBA-9941-83EECF896029}" type="sibTrans" cxnId="{222774D2-BA94-4D71-AD2A-C4219266D02B}">
      <dgm:prSet/>
      <dgm:spPr/>
      <dgm:t>
        <a:bodyPr/>
        <a:lstStyle/>
        <a:p>
          <a:endParaRPr lang="en-US"/>
        </a:p>
      </dgm:t>
    </dgm:pt>
    <dgm:pt modelId="{8B522350-C9C5-4666-B31B-7C2F06367F2F}">
      <dgm:prSet phldrT="[Text]"/>
      <dgm:spPr/>
      <dgm:t>
        <a:bodyPr/>
        <a:lstStyle/>
        <a:p>
          <a:r>
            <a:rPr lang="en-US" dirty="0"/>
            <a:t>HSCS</a:t>
          </a:r>
        </a:p>
      </dgm:t>
    </dgm:pt>
    <dgm:pt modelId="{A38CA4C6-F905-4303-8BE2-F357E8C75716}" type="parTrans" cxnId="{596B8E7C-E64D-4FE4-8D56-7BB6343D6591}">
      <dgm:prSet/>
      <dgm:spPr/>
      <dgm:t>
        <a:bodyPr/>
        <a:lstStyle/>
        <a:p>
          <a:endParaRPr lang="en-US"/>
        </a:p>
      </dgm:t>
    </dgm:pt>
    <dgm:pt modelId="{B8B2EB7C-1EBB-466A-942F-9345ED5CE1E6}" type="sibTrans" cxnId="{596B8E7C-E64D-4FE4-8D56-7BB6343D6591}">
      <dgm:prSet/>
      <dgm:spPr/>
      <dgm:t>
        <a:bodyPr/>
        <a:lstStyle/>
        <a:p>
          <a:endParaRPr lang="en-US"/>
        </a:p>
      </dgm:t>
    </dgm:pt>
    <dgm:pt modelId="{9E59CF91-7CB5-447C-BFB4-58ADD2494A92}" type="pres">
      <dgm:prSet presAssocID="{B22AA4C0-FA3C-4084-9D46-0D55200A9059}" presName="Name0" presStyleCnt="0">
        <dgm:presLayoutVars>
          <dgm:dir/>
          <dgm:animLvl val="lvl"/>
          <dgm:resizeHandles val="exact"/>
        </dgm:presLayoutVars>
      </dgm:prSet>
      <dgm:spPr/>
    </dgm:pt>
    <dgm:pt modelId="{F0C30CF8-F12E-47F0-AF34-B44BA55E581F}" type="pres">
      <dgm:prSet presAssocID="{11F125E2-E227-4DE8-A13C-278C6ED2B685}" presName="Name8" presStyleCnt="0"/>
      <dgm:spPr/>
    </dgm:pt>
    <dgm:pt modelId="{747C9ABA-3BA6-4C39-9AA4-40DBC66D741F}" type="pres">
      <dgm:prSet presAssocID="{11F125E2-E227-4DE8-A13C-278C6ED2B685}" presName="level" presStyleLbl="node1" presStyleIdx="0" presStyleCnt="4">
        <dgm:presLayoutVars>
          <dgm:chMax val="1"/>
          <dgm:bulletEnabled val="1"/>
        </dgm:presLayoutVars>
      </dgm:prSet>
      <dgm:spPr/>
    </dgm:pt>
    <dgm:pt modelId="{1DE7422A-09AD-4B9A-9C5F-9F626C386669}" type="pres">
      <dgm:prSet presAssocID="{11F125E2-E227-4DE8-A13C-278C6ED2B68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8F81305-450A-4077-B0FC-3E758B16165F}" type="pres">
      <dgm:prSet presAssocID="{F85F0726-C5D0-4AE9-9FE7-78DC9989FD3E}" presName="Name8" presStyleCnt="0"/>
      <dgm:spPr/>
    </dgm:pt>
    <dgm:pt modelId="{CB67E3EA-21DF-46EC-8CC3-0012D34DCE56}" type="pres">
      <dgm:prSet presAssocID="{F85F0726-C5D0-4AE9-9FE7-78DC9989FD3E}" presName="level" presStyleLbl="node1" presStyleIdx="1" presStyleCnt="4">
        <dgm:presLayoutVars>
          <dgm:chMax val="1"/>
          <dgm:bulletEnabled val="1"/>
        </dgm:presLayoutVars>
      </dgm:prSet>
      <dgm:spPr/>
    </dgm:pt>
    <dgm:pt modelId="{8D1A9224-A942-4144-A4F7-A5C08175DB4E}" type="pres">
      <dgm:prSet presAssocID="{F85F0726-C5D0-4AE9-9FE7-78DC9989FD3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0FD0A72-309B-4045-BB10-6A10D9DF364A}" type="pres">
      <dgm:prSet presAssocID="{357EC51A-CB2E-4232-808C-70343E997BB7}" presName="Name8" presStyleCnt="0"/>
      <dgm:spPr/>
    </dgm:pt>
    <dgm:pt modelId="{44940616-B72F-45DF-BF56-9D7316357EF5}" type="pres">
      <dgm:prSet presAssocID="{357EC51A-CB2E-4232-808C-70343E997BB7}" presName="level" presStyleLbl="node1" presStyleIdx="2" presStyleCnt="4">
        <dgm:presLayoutVars>
          <dgm:chMax val="1"/>
          <dgm:bulletEnabled val="1"/>
        </dgm:presLayoutVars>
      </dgm:prSet>
      <dgm:spPr/>
    </dgm:pt>
    <dgm:pt modelId="{6D75F26E-ED15-4A57-AC60-8C3FBB8DD7AD}" type="pres">
      <dgm:prSet presAssocID="{357EC51A-CB2E-4232-808C-70343E997BB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29A7228-1543-49E3-B47E-1DDE501DAD2D}" type="pres">
      <dgm:prSet presAssocID="{8B522350-C9C5-4666-B31B-7C2F06367F2F}" presName="Name8" presStyleCnt="0"/>
      <dgm:spPr/>
    </dgm:pt>
    <dgm:pt modelId="{960C9760-F2E1-4C1B-90CD-D4A7ADA84568}" type="pres">
      <dgm:prSet presAssocID="{8B522350-C9C5-4666-B31B-7C2F06367F2F}" presName="level" presStyleLbl="node1" presStyleIdx="3" presStyleCnt="4">
        <dgm:presLayoutVars>
          <dgm:chMax val="1"/>
          <dgm:bulletEnabled val="1"/>
        </dgm:presLayoutVars>
      </dgm:prSet>
      <dgm:spPr/>
    </dgm:pt>
    <dgm:pt modelId="{F24D1E3E-7D60-41BB-B324-965A34644FAA}" type="pres">
      <dgm:prSet presAssocID="{8B522350-C9C5-4666-B31B-7C2F06367F2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0B38806-BF26-4DAA-9DD7-5729A4AB2F95}" type="presOf" srcId="{8B522350-C9C5-4666-B31B-7C2F06367F2F}" destId="{F24D1E3E-7D60-41BB-B324-965A34644FAA}" srcOrd="1" destOrd="0" presId="urn:microsoft.com/office/officeart/2005/8/layout/pyramid1"/>
    <dgm:cxn modelId="{6D51720A-9930-4ABE-9C08-D355541C5A19}" type="presOf" srcId="{B22AA4C0-FA3C-4084-9D46-0D55200A9059}" destId="{9E59CF91-7CB5-447C-BFB4-58ADD2494A92}" srcOrd="0" destOrd="0" presId="urn:microsoft.com/office/officeart/2005/8/layout/pyramid1"/>
    <dgm:cxn modelId="{422B2A14-5999-42CA-9341-2535F043D824}" type="presOf" srcId="{357EC51A-CB2E-4232-808C-70343E997BB7}" destId="{6D75F26E-ED15-4A57-AC60-8C3FBB8DD7AD}" srcOrd="1" destOrd="0" presId="urn:microsoft.com/office/officeart/2005/8/layout/pyramid1"/>
    <dgm:cxn modelId="{06D09225-093F-4486-A71C-61998FECA983}" type="presOf" srcId="{8B522350-C9C5-4666-B31B-7C2F06367F2F}" destId="{960C9760-F2E1-4C1B-90CD-D4A7ADA84568}" srcOrd="0" destOrd="0" presId="urn:microsoft.com/office/officeart/2005/8/layout/pyramid1"/>
    <dgm:cxn modelId="{C6E72962-1879-4DE1-B510-F0364DDE5B4F}" type="presOf" srcId="{11F125E2-E227-4DE8-A13C-278C6ED2B685}" destId="{1DE7422A-09AD-4B9A-9C5F-9F626C386669}" srcOrd="1" destOrd="0" presId="urn:microsoft.com/office/officeart/2005/8/layout/pyramid1"/>
    <dgm:cxn modelId="{F11E3079-5682-4CF6-9B49-F763181D5F33}" type="presOf" srcId="{11F125E2-E227-4DE8-A13C-278C6ED2B685}" destId="{747C9ABA-3BA6-4C39-9AA4-40DBC66D741F}" srcOrd="0" destOrd="0" presId="urn:microsoft.com/office/officeart/2005/8/layout/pyramid1"/>
    <dgm:cxn modelId="{596B8E7C-E64D-4FE4-8D56-7BB6343D6591}" srcId="{B22AA4C0-FA3C-4084-9D46-0D55200A9059}" destId="{8B522350-C9C5-4666-B31B-7C2F06367F2F}" srcOrd="3" destOrd="0" parTransId="{A38CA4C6-F905-4303-8BE2-F357E8C75716}" sibTransId="{B8B2EB7C-1EBB-466A-942F-9345ED5CE1E6}"/>
    <dgm:cxn modelId="{0EBD778F-38A3-4156-B70D-9F71008FC3B1}" type="presOf" srcId="{F85F0726-C5D0-4AE9-9FE7-78DC9989FD3E}" destId="{8D1A9224-A942-4144-A4F7-A5C08175DB4E}" srcOrd="1" destOrd="0" presId="urn:microsoft.com/office/officeart/2005/8/layout/pyramid1"/>
    <dgm:cxn modelId="{3E301D95-2541-4CF6-A30E-09E5AB9FF46C}" type="presOf" srcId="{F85F0726-C5D0-4AE9-9FE7-78DC9989FD3E}" destId="{CB67E3EA-21DF-46EC-8CC3-0012D34DCE56}" srcOrd="0" destOrd="0" presId="urn:microsoft.com/office/officeart/2005/8/layout/pyramid1"/>
    <dgm:cxn modelId="{9FFD33B2-6528-49EA-81C3-2D02B8353B27}" type="presOf" srcId="{357EC51A-CB2E-4232-808C-70343E997BB7}" destId="{44940616-B72F-45DF-BF56-9D7316357EF5}" srcOrd="0" destOrd="0" presId="urn:microsoft.com/office/officeart/2005/8/layout/pyramid1"/>
    <dgm:cxn modelId="{222774D2-BA94-4D71-AD2A-C4219266D02B}" srcId="{B22AA4C0-FA3C-4084-9D46-0D55200A9059}" destId="{357EC51A-CB2E-4232-808C-70343E997BB7}" srcOrd="2" destOrd="0" parTransId="{9034FC38-DB44-4099-B22C-0233291EB42C}" sibTransId="{560A83D0-ADF8-4BBA-9941-83EECF896029}"/>
    <dgm:cxn modelId="{0F590EE6-26D1-46FB-870B-582767E10E8A}" srcId="{B22AA4C0-FA3C-4084-9D46-0D55200A9059}" destId="{11F125E2-E227-4DE8-A13C-278C6ED2B685}" srcOrd="0" destOrd="0" parTransId="{6409F26B-989D-4368-97A2-3B47DCE7E632}" sibTransId="{820F529B-1BA5-4EB7-AB18-A0FAC2FB3565}"/>
    <dgm:cxn modelId="{586D93EC-414C-4CD7-9665-3AAC010BD2F8}" srcId="{B22AA4C0-FA3C-4084-9D46-0D55200A9059}" destId="{F85F0726-C5D0-4AE9-9FE7-78DC9989FD3E}" srcOrd="1" destOrd="0" parTransId="{7B30A7EE-97FB-4A06-A1F8-E5AC56A5FA53}" sibTransId="{F52CA92E-B301-4665-913A-FA0454557E08}"/>
    <dgm:cxn modelId="{5BF92338-F7AE-4820-927D-66A722E65A69}" type="presParOf" srcId="{9E59CF91-7CB5-447C-BFB4-58ADD2494A92}" destId="{F0C30CF8-F12E-47F0-AF34-B44BA55E581F}" srcOrd="0" destOrd="0" presId="urn:microsoft.com/office/officeart/2005/8/layout/pyramid1"/>
    <dgm:cxn modelId="{4C20499D-FD13-4386-929A-0103D67854B8}" type="presParOf" srcId="{F0C30CF8-F12E-47F0-AF34-B44BA55E581F}" destId="{747C9ABA-3BA6-4C39-9AA4-40DBC66D741F}" srcOrd="0" destOrd="0" presId="urn:microsoft.com/office/officeart/2005/8/layout/pyramid1"/>
    <dgm:cxn modelId="{31F7E52B-CF97-4C4C-A96A-78DFFE1159E8}" type="presParOf" srcId="{F0C30CF8-F12E-47F0-AF34-B44BA55E581F}" destId="{1DE7422A-09AD-4B9A-9C5F-9F626C386669}" srcOrd="1" destOrd="0" presId="urn:microsoft.com/office/officeart/2005/8/layout/pyramid1"/>
    <dgm:cxn modelId="{F29AE56F-854D-4CFC-A13E-934634E7E2AE}" type="presParOf" srcId="{9E59CF91-7CB5-447C-BFB4-58ADD2494A92}" destId="{48F81305-450A-4077-B0FC-3E758B16165F}" srcOrd="1" destOrd="0" presId="urn:microsoft.com/office/officeart/2005/8/layout/pyramid1"/>
    <dgm:cxn modelId="{9EE13D6A-C5A1-4E51-902E-BF312F6D38D6}" type="presParOf" srcId="{48F81305-450A-4077-B0FC-3E758B16165F}" destId="{CB67E3EA-21DF-46EC-8CC3-0012D34DCE56}" srcOrd="0" destOrd="0" presId="urn:microsoft.com/office/officeart/2005/8/layout/pyramid1"/>
    <dgm:cxn modelId="{EEF3FEE1-8623-4184-BDD0-EF6D298675ED}" type="presParOf" srcId="{48F81305-450A-4077-B0FC-3E758B16165F}" destId="{8D1A9224-A942-4144-A4F7-A5C08175DB4E}" srcOrd="1" destOrd="0" presId="urn:microsoft.com/office/officeart/2005/8/layout/pyramid1"/>
    <dgm:cxn modelId="{E1FDC29D-1A07-44CF-A210-760E293F9C89}" type="presParOf" srcId="{9E59CF91-7CB5-447C-BFB4-58ADD2494A92}" destId="{60FD0A72-309B-4045-BB10-6A10D9DF364A}" srcOrd="2" destOrd="0" presId="urn:microsoft.com/office/officeart/2005/8/layout/pyramid1"/>
    <dgm:cxn modelId="{74329179-CA58-425A-9615-6B3BA7E3E050}" type="presParOf" srcId="{60FD0A72-309B-4045-BB10-6A10D9DF364A}" destId="{44940616-B72F-45DF-BF56-9D7316357EF5}" srcOrd="0" destOrd="0" presId="urn:microsoft.com/office/officeart/2005/8/layout/pyramid1"/>
    <dgm:cxn modelId="{5FF6857F-C3CE-4D9C-92CC-6E6C09802403}" type="presParOf" srcId="{60FD0A72-309B-4045-BB10-6A10D9DF364A}" destId="{6D75F26E-ED15-4A57-AC60-8C3FBB8DD7AD}" srcOrd="1" destOrd="0" presId="urn:microsoft.com/office/officeart/2005/8/layout/pyramid1"/>
    <dgm:cxn modelId="{48D1A11F-C9F4-48D0-95DA-3E8144BB027E}" type="presParOf" srcId="{9E59CF91-7CB5-447C-BFB4-58ADD2494A92}" destId="{529A7228-1543-49E3-B47E-1DDE501DAD2D}" srcOrd="3" destOrd="0" presId="urn:microsoft.com/office/officeart/2005/8/layout/pyramid1"/>
    <dgm:cxn modelId="{4DF2180A-4C3C-4F30-BA15-451B01E0C8D8}" type="presParOf" srcId="{529A7228-1543-49E3-B47E-1DDE501DAD2D}" destId="{960C9760-F2E1-4C1B-90CD-D4A7ADA84568}" srcOrd="0" destOrd="0" presId="urn:microsoft.com/office/officeart/2005/8/layout/pyramid1"/>
    <dgm:cxn modelId="{D81B2000-F6A2-4897-95AC-3859C18BE87C}" type="presParOf" srcId="{529A7228-1543-49E3-B47E-1DDE501DAD2D}" destId="{F24D1E3E-7D60-41BB-B324-965A34644FA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C9ABA-3BA6-4C39-9AA4-40DBC66D741F}">
      <dsp:nvSpPr>
        <dsp:cNvPr id="0" name=""/>
        <dsp:cNvSpPr/>
      </dsp:nvSpPr>
      <dsp:spPr>
        <a:xfrm>
          <a:off x="1788396" y="0"/>
          <a:ext cx="1192264" cy="974034"/>
        </a:xfrm>
        <a:prstGeom prst="trapezoid">
          <a:avLst>
            <a:gd name="adj" fmla="val 6120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StAP</a:t>
          </a:r>
          <a:endParaRPr lang="en-US" sz="4500" kern="1200" dirty="0"/>
        </a:p>
      </dsp:txBody>
      <dsp:txXfrm>
        <a:off x="1788396" y="0"/>
        <a:ext cx="1192264" cy="974034"/>
      </dsp:txXfrm>
    </dsp:sp>
    <dsp:sp modelId="{CB67E3EA-21DF-46EC-8CC3-0012D34DCE56}">
      <dsp:nvSpPr>
        <dsp:cNvPr id="0" name=""/>
        <dsp:cNvSpPr/>
      </dsp:nvSpPr>
      <dsp:spPr>
        <a:xfrm>
          <a:off x="1192264" y="974034"/>
          <a:ext cx="2384528" cy="974034"/>
        </a:xfrm>
        <a:prstGeom prst="trapezoid">
          <a:avLst>
            <a:gd name="adj" fmla="val 6120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StFCS</a:t>
          </a:r>
          <a:endParaRPr lang="en-US" sz="4500" kern="1200" dirty="0"/>
        </a:p>
      </dsp:txBody>
      <dsp:txXfrm>
        <a:off x="1609556" y="974034"/>
        <a:ext cx="1549943" cy="974034"/>
      </dsp:txXfrm>
    </dsp:sp>
    <dsp:sp modelId="{44940616-B72F-45DF-BF56-9D7316357EF5}">
      <dsp:nvSpPr>
        <dsp:cNvPr id="0" name=""/>
        <dsp:cNvSpPr/>
      </dsp:nvSpPr>
      <dsp:spPr>
        <a:xfrm>
          <a:off x="596132" y="1948069"/>
          <a:ext cx="3576792" cy="974034"/>
        </a:xfrm>
        <a:prstGeom prst="trapezoid">
          <a:avLst>
            <a:gd name="adj" fmla="val 6120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StHSCS</a:t>
          </a:r>
          <a:endParaRPr lang="en-US" sz="4500" kern="1200" dirty="0"/>
        </a:p>
      </dsp:txBody>
      <dsp:txXfrm>
        <a:off x="1222070" y="1948069"/>
        <a:ext cx="2324915" cy="974034"/>
      </dsp:txXfrm>
    </dsp:sp>
    <dsp:sp modelId="{960C9760-F2E1-4C1B-90CD-D4A7ADA84568}">
      <dsp:nvSpPr>
        <dsp:cNvPr id="0" name=""/>
        <dsp:cNvSpPr/>
      </dsp:nvSpPr>
      <dsp:spPr>
        <a:xfrm>
          <a:off x="0" y="2922104"/>
          <a:ext cx="4769056" cy="974034"/>
        </a:xfrm>
        <a:prstGeom prst="trapezoid">
          <a:avLst>
            <a:gd name="adj" fmla="val 6120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HSCS</a:t>
          </a:r>
        </a:p>
      </dsp:txBody>
      <dsp:txXfrm>
        <a:off x="834584" y="2922104"/>
        <a:ext cx="3099887" cy="974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only 36 states provided </a:t>
            </a:r>
            <a:r>
              <a:rPr lang="en-US" dirty="0" err="1"/>
              <a:t>StFCS</a:t>
            </a:r>
            <a:r>
              <a:rPr lang="en-US" dirty="0"/>
              <a:t> data, </a:t>
            </a:r>
            <a:r>
              <a:rPr lang="en-US" dirty="0" err="1"/>
              <a:t>CP_StFCS_StHSCS</a:t>
            </a:r>
            <a:r>
              <a:rPr lang="en-US" dirty="0"/>
              <a:t> and </a:t>
            </a:r>
            <a:r>
              <a:rPr lang="en-US" dirty="0" err="1"/>
              <a:t>CP_StAP_StFCS</a:t>
            </a:r>
            <a:r>
              <a:rPr lang="en-US" dirty="0"/>
              <a:t> only exist for these states.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1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F310904-DE8F-4B8E-99C6-5AFA03672FFA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3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76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06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08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73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27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51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9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510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341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85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70948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8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241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330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051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64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21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88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jCUBaWoe52GdzIwLaM7TcZ_SQll9JgIv/view?usp=sharing" TargetMode="External"/><Relationship Id="rId2" Type="http://schemas.openxmlformats.org/officeDocument/2006/relationships/hyperlink" Target="https://colab.research.google.com/drive/1mm5IGc2qBlawCukNfp6MEE9J3JSvpCX-?usp=sharing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bit.ly/9policies" TargetMode="External"/><Relationship Id="rId5" Type="http://schemas.openxmlformats.org/officeDocument/2006/relationships/hyperlink" Target="https://advocacy.code.org/2021_State_of_CS_data.xlsx" TargetMode="External"/><Relationship Id="rId4" Type="http://schemas.openxmlformats.org/officeDocument/2006/relationships/hyperlink" Target="https://docs.google.com/spreadsheets/d/1MZpi5Nid-BfpQ833Uy9rYgrvD8H3Yads/edit?usp=sharing&amp;ouid=112866292549895118363&amp;rtpof=true&amp;sd=true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0F2E-3C51-446F-B6BC-A75297908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/>
              <a:t>ANALYSIS OF 2021 STATE OF cs success, Optimization, and Relative Strength metrics USING The </a:t>
            </a:r>
            <a:r>
              <a:rPr lang="en-US" sz="4800" dirty="0" err="1"/>
              <a:t>ecep</a:t>
            </a:r>
            <a:r>
              <a:rPr lang="en-US" sz="4800" dirty="0"/>
              <a:t> cape framework</a:t>
            </a:r>
            <a:br>
              <a:rPr lang="en-US" sz="4800" dirty="0"/>
            </a:br>
            <a:r>
              <a:rPr lang="en-US" sz="4800" dirty="0"/>
              <a:t>(initial DRAFT)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B0253-1ACE-425E-A541-E444F84F8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925888"/>
            <a:ext cx="8791575" cy="550862"/>
          </a:xfrm>
        </p:spPr>
        <p:txBody>
          <a:bodyPr/>
          <a:lstStyle/>
          <a:p>
            <a:pPr algn="ctr"/>
            <a:r>
              <a:rPr lang="en-US" dirty="0"/>
              <a:t>Lawrence Tanimoto</a:t>
            </a:r>
          </a:p>
        </p:txBody>
      </p:sp>
    </p:spTree>
    <p:extLst>
      <p:ext uri="{BB962C8B-B14F-4D97-AF65-F5344CB8AC3E}">
        <p14:creationId xmlns:p14="http://schemas.microsoft.com/office/powerpoint/2010/main" val="223902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86CB-DBE9-4505-A715-3DFF9237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CAPE </a:t>
            </a:r>
            <a:r>
              <a:rPr lang="en-US" dirty="0" err="1"/>
              <a:t>OptimiZation</a:t>
            </a:r>
            <a:r>
              <a:rPr lang="en-US" dirty="0"/>
              <a:t> METRIC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F082A4-6873-4C72-8C02-16B6E4B97A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483863"/>
              </p:ext>
            </p:extLst>
          </p:nvPr>
        </p:nvGraphicFramePr>
        <p:xfrm>
          <a:off x="1141413" y="2249488"/>
          <a:ext cx="10069925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85">
                  <a:extLst>
                    <a:ext uri="{9D8B030D-6E8A-4147-A177-3AD203B41FA5}">
                      <a16:colId xmlns:a16="http://schemas.microsoft.com/office/drawing/2014/main" val="774810412"/>
                    </a:ext>
                  </a:extLst>
                </a:gridCol>
                <a:gridCol w="2013985">
                  <a:extLst>
                    <a:ext uri="{9D8B030D-6E8A-4147-A177-3AD203B41FA5}">
                      <a16:colId xmlns:a16="http://schemas.microsoft.com/office/drawing/2014/main" val="2235464278"/>
                    </a:ext>
                  </a:extLst>
                </a:gridCol>
                <a:gridCol w="2013985">
                  <a:extLst>
                    <a:ext uri="{9D8B030D-6E8A-4147-A177-3AD203B41FA5}">
                      <a16:colId xmlns:a16="http://schemas.microsoft.com/office/drawing/2014/main" val="3466066958"/>
                    </a:ext>
                  </a:extLst>
                </a:gridCol>
                <a:gridCol w="2013985">
                  <a:extLst>
                    <a:ext uri="{9D8B030D-6E8A-4147-A177-3AD203B41FA5}">
                      <a16:colId xmlns:a16="http://schemas.microsoft.com/office/drawing/2014/main" val="3476321447"/>
                    </a:ext>
                  </a:extLst>
                </a:gridCol>
                <a:gridCol w="2013985">
                  <a:extLst>
                    <a:ext uri="{9D8B030D-6E8A-4147-A177-3AD203B41FA5}">
                      <a16:colId xmlns:a16="http://schemas.microsoft.com/office/drawing/2014/main" val="2361805621"/>
                    </a:ext>
                  </a:extLst>
                </a:gridCol>
              </a:tblGrid>
              <a:tr h="4404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FCS School Size Ratio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CP_StHSCS_HSCS</a:t>
                      </a:r>
                      <a:r>
                        <a:rPr lang="en-US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FCS/School Uptake Ratio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CP_StFCS_StHSCS</a:t>
                      </a:r>
                      <a:r>
                        <a:rPr lang="en-US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AP/FCS Uptake Ratio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CP_StAP_StFCS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AP/School Uptake Ratio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CP_StAP_StHSCS</a:t>
                      </a:r>
                      <a:r>
                        <a:rPr lang="en-US" dirty="0"/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65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 Avg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0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 Std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34.4%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47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National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151.5%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31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States w/Data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224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4018BB-1BB3-46E3-8143-5B7ED02BCE13}"/>
              </a:ext>
            </a:extLst>
          </p:cNvPr>
          <p:cNvSpPr txBox="1"/>
          <p:nvPr/>
        </p:nvSpPr>
        <p:spPr>
          <a:xfrm>
            <a:off x="1753072" y="5101607"/>
            <a:ext cx="836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State Avg is average where each state has equal weight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National Avg is average weighted by number of schools or number of students</a:t>
            </a:r>
          </a:p>
        </p:txBody>
      </p:sp>
    </p:spTree>
    <p:extLst>
      <p:ext uri="{BB962C8B-B14F-4D97-AF65-F5344CB8AC3E}">
        <p14:creationId xmlns:p14="http://schemas.microsoft.com/office/powerpoint/2010/main" val="213927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0662-2756-4740-A2D6-E65DDD1D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CAPE optimization Metric HISTOGRAMs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BFFA1D-2C02-4F1C-84D1-4DB6DB325F46}"/>
              </a:ext>
            </a:extLst>
          </p:cNvPr>
          <p:cNvSpPr txBox="1"/>
          <p:nvPr/>
        </p:nvSpPr>
        <p:spPr>
          <a:xfrm>
            <a:off x="296678" y="4871330"/>
            <a:ext cx="25714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FCS School Size Ratio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CP_StHSCS_HSCS</a:t>
            </a:r>
            <a:r>
              <a:rPr lang="en-US" dirty="0"/>
              <a:t>) </a:t>
            </a:r>
          </a:p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09EB94-F203-405B-BAF1-12B6C9793588}"/>
              </a:ext>
            </a:extLst>
          </p:cNvPr>
          <p:cNvSpPr txBox="1"/>
          <p:nvPr/>
        </p:nvSpPr>
        <p:spPr>
          <a:xfrm>
            <a:off x="3043179" y="4907000"/>
            <a:ext cx="2889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FCS/School Uptake Ratio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CP_StFCS_StHSCS</a:t>
            </a:r>
            <a:r>
              <a:rPr lang="en-US" dirty="0"/>
              <a:t>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6FECE1-778D-42BD-82AA-5F80D09136D3}"/>
              </a:ext>
            </a:extLst>
          </p:cNvPr>
          <p:cNvSpPr txBox="1"/>
          <p:nvPr/>
        </p:nvSpPr>
        <p:spPr>
          <a:xfrm>
            <a:off x="6259808" y="4871329"/>
            <a:ext cx="25613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AP/FCS Uptake Ratio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CP_StAP_StFCS</a:t>
            </a:r>
            <a:r>
              <a:rPr lang="en-US" dirty="0"/>
              <a:t>)</a:t>
            </a:r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C85D05-E8BB-4E82-ACCF-F7732C7EAB35}"/>
              </a:ext>
            </a:extLst>
          </p:cNvPr>
          <p:cNvSpPr txBox="1"/>
          <p:nvPr/>
        </p:nvSpPr>
        <p:spPr>
          <a:xfrm>
            <a:off x="9323829" y="4871330"/>
            <a:ext cx="2571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AP/School Uptake Ratio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CP_StAP_StHSCS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0E52C-7B3C-4F2D-9D13-021E44941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22" y="2089818"/>
            <a:ext cx="2769059" cy="2577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F108B2-0023-4D9C-8A1B-06B1B1890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132" y="2082546"/>
            <a:ext cx="2752580" cy="26250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2DF736-9E91-4CC3-9186-80E0AAB5F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313" y="2054585"/>
            <a:ext cx="2803828" cy="27123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07856B-8C39-4BFB-980A-BF50943AE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688" y="2033033"/>
            <a:ext cx="2733314" cy="274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E1BF-6123-4313-8E8E-0D776200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METRICS TOP States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5CA1E7-F6E1-461D-BBCA-115BE3462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2115003"/>
            <a:ext cx="4878389" cy="354171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FCS School Size Ratio</a:t>
            </a:r>
          </a:p>
          <a:p>
            <a:pPr lvl="1"/>
            <a:r>
              <a:rPr lang="en-US" dirty="0"/>
              <a:t>Minnesota 288.9% (4.26)</a:t>
            </a:r>
          </a:p>
          <a:p>
            <a:pPr lvl="1"/>
            <a:r>
              <a:rPr lang="en-US" dirty="0"/>
              <a:t>Kansas 207.7% (1.88)</a:t>
            </a:r>
          </a:p>
          <a:p>
            <a:pPr lvl="1"/>
            <a:r>
              <a:rPr lang="en-US" dirty="0"/>
              <a:t>Arizona 205.3% (1.81)</a:t>
            </a:r>
          </a:p>
          <a:p>
            <a:r>
              <a:rPr lang="en-US" dirty="0">
                <a:solidFill>
                  <a:srgbClr val="FFFF00"/>
                </a:solidFill>
              </a:rPr>
              <a:t>FCS/School Uptake Ratio</a:t>
            </a:r>
          </a:p>
          <a:p>
            <a:pPr lvl="1"/>
            <a:r>
              <a:rPr lang="en-US" dirty="0"/>
              <a:t>South Carolina 21.0% (4.57)</a:t>
            </a:r>
          </a:p>
          <a:p>
            <a:pPr lvl="1"/>
            <a:r>
              <a:rPr lang="en-US" dirty="0"/>
              <a:t>Maryland 13.0% (2.14)</a:t>
            </a:r>
          </a:p>
          <a:p>
            <a:pPr lvl="1"/>
            <a:r>
              <a:rPr lang="en-US" dirty="0"/>
              <a:t>Utah 10.4% (1.35)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D5BCEC-AFB2-48C3-BBE7-1D7CA789D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15003"/>
            <a:ext cx="4875211" cy="354171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AP/FCS Uptake Ratio</a:t>
            </a:r>
          </a:p>
          <a:p>
            <a:pPr lvl="1"/>
            <a:r>
              <a:rPr lang="en-US" dirty="0"/>
              <a:t>Florida 61.1% (3.24)</a:t>
            </a:r>
          </a:p>
          <a:p>
            <a:pPr lvl="1"/>
            <a:r>
              <a:rPr lang="en-US" dirty="0"/>
              <a:t>Connecticut 38.5% (1.43)</a:t>
            </a:r>
          </a:p>
          <a:p>
            <a:pPr lvl="1"/>
            <a:r>
              <a:rPr lang="en-US" dirty="0"/>
              <a:t>Georgia 37.5% (1.36)</a:t>
            </a:r>
          </a:p>
          <a:p>
            <a:r>
              <a:rPr lang="en-US" dirty="0">
                <a:solidFill>
                  <a:srgbClr val="FFFF00"/>
                </a:solidFill>
              </a:rPr>
              <a:t>AP/School Uptake Ratio</a:t>
            </a:r>
          </a:p>
          <a:p>
            <a:pPr lvl="1"/>
            <a:r>
              <a:rPr lang="en-US" dirty="0"/>
              <a:t>District of Columbia 4.01% (3.82)</a:t>
            </a:r>
          </a:p>
          <a:p>
            <a:pPr lvl="1"/>
            <a:r>
              <a:rPr lang="en-US" dirty="0"/>
              <a:t>Maryland 2.93% (2.39)</a:t>
            </a:r>
          </a:p>
          <a:p>
            <a:pPr lvl="1"/>
            <a:r>
              <a:rPr lang="en-US" dirty="0"/>
              <a:t>New Jersey 2.35% (1.63)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6DB04-ABE2-4E09-AAB4-29C95353AAFA}"/>
              </a:ext>
            </a:extLst>
          </p:cNvPr>
          <p:cNvSpPr txBox="1"/>
          <p:nvPr/>
        </p:nvSpPr>
        <p:spPr>
          <a:xfrm>
            <a:off x="2819400" y="5943598"/>
            <a:ext cx="567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() indicates Z-Score using avg/</a:t>
            </a:r>
            <a:r>
              <a:rPr lang="en-US" dirty="0" err="1"/>
              <a:t>stdev</a:t>
            </a:r>
            <a:r>
              <a:rPr lang="en-US" dirty="0"/>
              <a:t> of all states reporting</a:t>
            </a:r>
          </a:p>
        </p:txBody>
      </p:sp>
    </p:spTree>
    <p:extLst>
      <p:ext uri="{BB962C8B-B14F-4D97-AF65-F5344CB8AC3E}">
        <p14:creationId xmlns:p14="http://schemas.microsoft.com/office/powerpoint/2010/main" val="49636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F98966-8049-4786-9EA9-2DF4B731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Strength metrics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C60E70-3C1A-42FA-9DE4-068FBA3FB9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Female/Male, Black/White, HLLL/White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663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3C2FF7-E0B2-4018-BA61-244F9095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Strength OPTIMIZATION Metrics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9D47483-0C4E-4155-9373-F8F2DDE0A2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314066"/>
              </p:ext>
            </p:extLst>
          </p:nvPr>
        </p:nvGraphicFramePr>
        <p:xfrm>
          <a:off x="1141413" y="1731010"/>
          <a:ext cx="10107612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112">
                  <a:extLst>
                    <a:ext uri="{9D8B030D-6E8A-4147-A177-3AD203B41FA5}">
                      <a16:colId xmlns:a16="http://schemas.microsoft.com/office/drawing/2014/main" val="1442879473"/>
                    </a:ext>
                  </a:extLst>
                </a:gridCol>
                <a:gridCol w="7048500">
                  <a:extLst>
                    <a:ext uri="{9D8B030D-6E8A-4147-A177-3AD203B41FA5}">
                      <a16:colId xmlns:a16="http://schemas.microsoft.com/office/drawing/2014/main" val="88893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11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 FCS School Size Ratio (</a:t>
                      </a:r>
                      <a:r>
                        <a:rPr lang="en-US" dirty="0" err="1"/>
                        <a:t>RS_CP_StHSCS_HSCS</a:t>
                      </a:r>
                      <a:r>
                        <a:rPr lang="en-US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Relatively how many more/less Group A students attend a HS with FCS compared to Group B?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7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 FCS/School Uptake Ratio (</a:t>
                      </a:r>
                      <a:r>
                        <a:rPr lang="en-US" dirty="0" err="1"/>
                        <a:t>RS_CP_StFCS_StHSCS</a:t>
                      </a:r>
                      <a:r>
                        <a:rPr lang="en-US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 that a student is at a HS with FCS, relatively how many more/less Group A students take an FCS class compared to Group B?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04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 AP/FCS Uptake Ratio (</a:t>
                      </a:r>
                      <a:r>
                        <a:rPr lang="en-US" dirty="0" err="1"/>
                        <a:t>RS_CP_StAP_StFCS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 that a student is taking an FCS course, relatively how many more/less Group A students are taking an AP CS exam compared to Group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91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 AP/School Uptake Ratio (</a:t>
                      </a:r>
                      <a:r>
                        <a:rPr lang="en-US" dirty="0" err="1"/>
                        <a:t>RS_CP_StAP_StHSCS</a:t>
                      </a:r>
                      <a:r>
                        <a:rPr lang="en-US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Given that a student is at a HS with FCS, relatively how many more/less Group A students are taking an AP CS exam compared to Group B?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3382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653057-F617-4F50-9677-9EAA3BD3E591}"/>
              </a:ext>
            </a:extLst>
          </p:cNvPr>
          <p:cNvSpPr txBox="1"/>
          <p:nvPr/>
        </p:nvSpPr>
        <p:spPr>
          <a:xfrm>
            <a:off x="1937544" y="5162550"/>
            <a:ext cx="8515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Relative Strength Metric divides the optimization metric for Group A by the same metric for Group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future should report on relative strength of success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states can greatly skew these metrics </a:t>
            </a:r>
          </a:p>
        </p:txBody>
      </p:sp>
    </p:spTree>
    <p:extLst>
      <p:ext uri="{BB962C8B-B14F-4D97-AF65-F5344CB8AC3E}">
        <p14:creationId xmlns:p14="http://schemas.microsoft.com/office/powerpoint/2010/main" val="597575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86CB-DBE9-4505-A715-3DFF9237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Female/Male Relative Strength metrics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F082A4-6873-4C72-8C02-16B6E4B97A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591429"/>
              </p:ext>
            </p:extLst>
          </p:nvPr>
        </p:nvGraphicFramePr>
        <p:xfrm>
          <a:off x="555170" y="2249488"/>
          <a:ext cx="11299373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958">
                  <a:extLst>
                    <a:ext uri="{9D8B030D-6E8A-4147-A177-3AD203B41FA5}">
                      <a16:colId xmlns:a16="http://schemas.microsoft.com/office/drawing/2014/main" val="774810412"/>
                    </a:ext>
                  </a:extLst>
                </a:gridCol>
                <a:gridCol w="1997199">
                  <a:extLst>
                    <a:ext uri="{9D8B030D-6E8A-4147-A177-3AD203B41FA5}">
                      <a16:colId xmlns:a16="http://schemas.microsoft.com/office/drawing/2014/main" val="2235464278"/>
                    </a:ext>
                  </a:extLst>
                </a:gridCol>
                <a:gridCol w="2279412">
                  <a:extLst>
                    <a:ext uri="{9D8B030D-6E8A-4147-A177-3AD203B41FA5}">
                      <a16:colId xmlns:a16="http://schemas.microsoft.com/office/drawing/2014/main" val="3466066958"/>
                    </a:ext>
                  </a:extLst>
                </a:gridCol>
                <a:gridCol w="2220408">
                  <a:extLst>
                    <a:ext uri="{9D8B030D-6E8A-4147-A177-3AD203B41FA5}">
                      <a16:colId xmlns:a16="http://schemas.microsoft.com/office/drawing/2014/main" val="3476321447"/>
                    </a:ext>
                  </a:extLst>
                </a:gridCol>
                <a:gridCol w="2414396">
                  <a:extLst>
                    <a:ext uri="{9D8B030D-6E8A-4147-A177-3AD203B41FA5}">
                      <a16:colId xmlns:a16="http://schemas.microsoft.com/office/drawing/2014/main" val="2361805621"/>
                    </a:ext>
                  </a:extLst>
                </a:gridCol>
              </a:tblGrid>
              <a:tr h="4404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FCS School Size Ratio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RS_CP_StHSCS_HSCS</a:t>
                      </a:r>
                      <a:r>
                        <a:rPr lang="en-US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FCS/School Uptake Ratio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RS_CP_StFCS</a:t>
                      </a:r>
                      <a:r>
                        <a:rPr lang="en-US" dirty="0"/>
                        <a:t>_</a:t>
                      </a:r>
                    </a:p>
                    <a:p>
                      <a:pPr algn="ctr"/>
                      <a:r>
                        <a:rPr lang="en-US" dirty="0" err="1"/>
                        <a:t>StHSCS</a:t>
                      </a:r>
                      <a:r>
                        <a:rPr lang="en-US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AP/FCS Uptake Ratio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RS_CP_StAP_StFCS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AP/School Uptake Ratio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RS_CP_StAP_StHSCS</a:t>
                      </a:r>
                      <a:r>
                        <a:rPr lang="en-US" dirty="0"/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65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 Avg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0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 Std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47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National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31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States w/Data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224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4018BB-1BB3-46E3-8143-5B7ED02BCE13}"/>
              </a:ext>
            </a:extLst>
          </p:cNvPr>
          <p:cNvSpPr txBox="1"/>
          <p:nvPr/>
        </p:nvSpPr>
        <p:spPr>
          <a:xfrm>
            <a:off x="1753072" y="5101607"/>
            <a:ext cx="8362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CSEd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report does not contain female/male breakdowns for total students or student in HS with FCS.   This report assumes that all states have 51/49 male/female division for both total students and students in HS with FCS</a:t>
            </a:r>
          </a:p>
        </p:txBody>
      </p:sp>
    </p:spTree>
    <p:extLst>
      <p:ext uri="{BB962C8B-B14F-4D97-AF65-F5344CB8AC3E}">
        <p14:creationId xmlns:p14="http://schemas.microsoft.com/office/powerpoint/2010/main" val="2607756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0662-2756-4740-A2D6-E65DDD1D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Female/Male RS metrics Histograms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BFFA1D-2C02-4F1C-84D1-4DB6DB325F46}"/>
              </a:ext>
            </a:extLst>
          </p:cNvPr>
          <p:cNvSpPr txBox="1"/>
          <p:nvPr/>
        </p:nvSpPr>
        <p:spPr>
          <a:xfrm>
            <a:off x="296678" y="4871330"/>
            <a:ext cx="25714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RS FCS School Size Ratio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RS_CP_StHSCS_HSCS</a:t>
            </a:r>
            <a:r>
              <a:rPr lang="en-US" dirty="0"/>
              <a:t>) </a:t>
            </a:r>
          </a:p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09EB94-F203-405B-BAF1-12B6C9793588}"/>
              </a:ext>
            </a:extLst>
          </p:cNvPr>
          <p:cNvSpPr txBox="1"/>
          <p:nvPr/>
        </p:nvSpPr>
        <p:spPr>
          <a:xfrm>
            <a:off x="2961034" y="4871329"/>
            <a:ext cx="2889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RS FCS/School Uptake Ratio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RS_CP_StFCS_StHSCS</a:t>
            </a:r>
            <a:r>
              <a:rPr lang="en-US" dirty="0"/>
              <a:t>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6FECE1-778D-42BD-82AA-5F80D09136D3}"/>
              </a:ext>
            </a:extLst>
          </p:cNvPr>
          <p:cNvSpPr txBox="1"/>
          <p:nvPr/>
        </p:nvSpPr>
        <p:spPr>
          <a:xfrm>
            <a:off x="6229404" y="4871329"/>
            <a:ext cx="25613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RS AP/FCS Uptake Ratio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RS_CP_StAP_StFCS</a:t>
            </a:r>
            <a:r>
              <a:rPr lang="en-US" dirty="0"/>
              <a:t>)</a:t>
            </a:r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C85D05-E8BB-4E82-ACCF-F7732C7EAB35}"/>
              </a:ext>
            </a:extLst>
          </p:cNvPr>
          <p:cNvSpPr txBox="1"/>
          <p:nvPr/>
        </p:nvSpPr>
        <p:spPr>
          <a:xfrm>
            <a:off x="9304728" y="4871329"/>
            <a:ext cx="25714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RS AP/School Uptake Ratio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RS_CP_StAP_StHSCS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9478E-DE68-4F0A-8369-9CB5D7EC3C67}"/>
              </a:ext>
            </a:extLst>
          </p:cNvPr>
          <p:cNvSpPr txBox="1"/>
          <p:nvPr/>
        </p:nvSpPr>
        <p:spPr>
          <a:xfrm>
            <a:off x="631372" y="2906485"/>
            <a:ext cx="1763486" cy="925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N/A Assumed to be 1.0 for all states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0D7241-B5A8-4A56-BDD2-9FC3AB734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363" y="1926798"/>
            <a:ext cx="2758353" cy="28846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B60EDEA-69BC-4925-AB74-EF635F3DE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341" y="1950328"/>
            <a:ext cx="2733314" cy="29109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D436737-01FE-498A-9463-2979D2CA1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5950" y="1950328"/>
            <a:ext cx="2849677" cy="293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95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E1BF-6123-4313-8E8E-0D776200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Female/Male Relative Strength TOP States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5CA1E7-F6E1-461D-BBCA-115BE3462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2115003"/>
            <a:ext cx="4878389" cy="354171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F/M RS FCS/School Uptake Ratio</a:t>
            </a:r>
          </a:p>
          <a:p>
            <a:pPr lvl="1"/>
            <a:r>
              <a:rPr lang="en-US" dirty="0"/>
              <a:t>Mississippi 90.9%  (2.81)</a:t>
            </a:r>
          </a:p>
          <a:p>
            <a:pPr lvl="1"/>
            <a:r>
              <a:rPr lang="en-US" dirty="0"/>
              <a:t>South Carolina 88.1% (2.65)</a:t>
            </a:r>
          </a:p>
          <a:p>
            <a:pPr lvl="1"/>
            <a:r>
              <a:rPr lang="en-US" dirty="0"/>
              <a:t>Maryland 71.2% (1.66)</a:t>
            </a:r>
          </a:p>
          <a:p>
            <a:r>
              <a:rPr lang="en-US" dirty="0">
                <a:solidFill>
                  <a:srgbClr val="FFFF00"/>
                </a:solidFill>
              </a:rPr>
              <a:t>F/M RS AP/FCS Uptake Ratio</a:t>
            </a:r>
          </a:p>
          <a:p>
            <a:pPr lvl="1"/>
            <a:r>
              <a:rPr lang="en-US" dirty="0"/>
              <a:t>Wyoming 145.0% (1.46)</a:t>
            </a:r>
          </a:p>
          <a:p>
            <a:pPr lvl="1"/>
            <a:r>
              <a:rPr lang="en-US" dirty="0"/>
              <a:t>Hawaii 145.0% (1.46)</a:t>
            </a:r>
          </a:p>
          <a:p>
            <a:pPr lvl="1"/>
            <a:r>
              <a:rPr lang="en-US" dirty="0"/>
              <a:t>Arizona 141.8% (1.33)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D5BCEC-AFB2-48C3-BBE7-1D7CA789D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15003"/>
            <a:ext cx="4875211" cy="354171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F/M RS AP/School Uptake Ratio</a:t>
            </a:r>
          </a:p>
          <a:p>
            <a:pPr lvl="1"/>
            <a:r>
              <a:rPr lang="en-US" dirty="0"/>
              <a:t>District of Columbia 71.3% (2.32)</a:t>
            </a:r>
          </a:p>
          <a:p>
            <a:pPr lvl="1"/>
            <a:r>
              <a:rPr lang="en-US" dirty="0"/>
              <a:t>Mississippi 63.5% (1.70)</a:t>
            </a:r>
          </a:p>
          <a:p>
            <a:pPr lvl="1"/>
            <a:r>
              <a:rPr lang="en-US" dirty="0"/>
              <a:t>Alabama 60.7% (1.47)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6DB04-ABE2-4E09-AAB4-29C95353AAFA}"/>
              </a:ext>
            </a:extLst>
          </p:cNvPr>
          <p:cNvSpPr txBox="1"/>
          <p:nvPr/>
        </p:nvSpPr>
        <p:spPr>
          <a:xfrm>
            <a:off x="2819400" y="5943598"/>
            <a:ext cx="567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() indicates Z-Score using avg/</a:t>
            </a:r>
            <a:r>
              <a:rPr lang="en-US" dirty="0" err="1"/>
              <a:t>stdev</a:t>
            </a:r>
            <a:r>
              <a:rPr lang="en-US" dirty="0"/>
              <a:t> of all states reporting</a:t>
            </a:r>
          </a:p>
        </p:txBody>
      </p:sp>
    </p:spTree>
    <p:extLst>
      <p:ext uri="{BB962C8B-B14F-4D97-AF65-F5344CB8AC3E}">
        <p14:creationId xmlns:p14="http://schemas.microsoft.com/office/powerpoint/2010/main" val="1981818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86CB-DBE9-4505-A715-3DFF9237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BLACK/WHITE Relative Strength metrics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F082A4-6873-4C72-8C02-16B6E4B97A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638003"/>
              </p:ext>
            </p:extLst>
          </p:nvPr>
        </p:nvGraphicFramePr>
        <p:xfrm>
          <a:off x="555170" y="2249488"/>
          <a:ext cx="11299373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958">
                  <a:extLst>
                    <a:ext uri="{9D8B030D-6E8A-4147-A177-3AD203B41FA5}">
                      <a16:colId xmlns:a16="http://schemas.microsoft.com/office/drawing/2014/main" val="774810412"/>
                    </a:ext>
                  </a:extLst>
                </a:gridCol>
                <a:gridCol w="1997199">
                  <a:extLst>
                    <a:ext uri="{9D8B030D-6E8A-4147-A177-3AD203B41FA5}">
                      <a16:colId xmlns:a16="http://schemas.microsoft.com/office/drawing/2014/main" val="2235464278"/>
                    </a:ext>
                  </a:extLst>
                </a:gridCol>
                <a:gridCol w="2279412">
                  <a:extLst>
                    <a:ext uri="{9D8B030D-6E8A-4147-A177-3AD203B41FA5}">
                      <a16:colId xmlns:a16="http://schemas.microsoft.com/office/drawing/2014/main" val="3466066958"/>
                    </a:ext>
                  </a:extLst>
                </a:gridCol>
                <a:gridCol w="2220408">
                  <a:extLst>
                    <a:ext uri="{9D8B030D-6E8A-4147-A177-3AD203B41FA5}">
                      <a16:colId xmlns:a16="http://schemas.microsoft.com/office/drawing/2014/main" val="3476321447"/>
                    </a:ext>
                  </a:extLst>
                </a:gridCol>
                <a:gridCol w="2414396">
                  <a:extLst>
                    <a:ext uri="{9D8B030D-6E8A-4147-A177-3AD203B41FA5}">
                      <a16:colId xmlns:a16="http://schemas.microsoft.com/office/drawing/2014/main" val="2361805621"/>
                    </a:ext>
                  </a:extLst>
                </a:gridCol>
              </a:tblGrid>
              <a:tr h="4404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FCS School Size Ratio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RS_CP_StHSCS_HSCS</a:t>
                      </a:r>
                      <a:r>
                        <a:rPr lang="en-US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FCS/School Uptake Ratio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RS_CP_StFCS</a:t>
                      </a:r>
                      <a:r>
                        <a:rPr lang="en-US" dirty="0"/>
                        <a:t>_</a:t>
                      </a:r>
                    </a:p>
                    <a:p>
                      <a:pPr algn="ctr"/>
                      <a:r>
                        <a:rPr lang="en-US" dirty="0" err="1"/>
                        <a:t>StHSCS</a:t>
                      </a:r>
                      <a:r>
                        <a:rPr lang="en-US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AP/FCS Uptake Ratio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RS_CP_StAP_StFCS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AP/School Uptake Ratio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RS_CP_StAP_StHSCS</a:t>
                      </a:r>
                      <a:r>
                        <a:rPr lang="en-US" dirty="0"/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65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 Avg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98.8%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0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 Std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47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National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92.7%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31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States w/Data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22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915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0662-2756-4740-A2D6-E65DDD1D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BLACK/WHITE RS metrics Histograms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BFFA1D-2C02-4F1C-84D1-4DB6DB325F46}"/>
              </a:ext>
            </a:extLst>
          </p:cNvPr>
          <p:cNvSpPr txBox="1"/>
          <p:nvPr/>
        </p:nvSpPr>
        <p:spPr>
          <a:xfrm>
            <a:off x="296678" y="4871330"/>
            <a:ext cx="25714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RS FCS School Size Ratio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RS_CP_StHSCS_HSCS</a:t>
            </a:r>
            <a:r>
              <a:rPr lang="en-US" dirty="0"/>
              <a:t>) </a:t>
            </a:r>
          </a:p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09EB94-F203-405B-BAF1-12B6C9793588}"/>
              </a:ext>
            </a:extLst>
          </p:cNvPr>
          <p:cNvSpPr txBox="1"/>
          <p:nvPr/>
        </p:nvSpPr>
        <p:spPr>
          <a:xfrm>
            <a:off x="3128676" y="4871329"/>
            <a:ext cx="2889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RS FCS/School Uptake Ratio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RS_CP_StFCS_StHSCS</a:t>
            </a:r>
            <a:r>
              <a:rPr lang="en-US" dirty="0"/>
              <a:t>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6FECE1-778D-42BD-82AA-5F80D09136D3}"/>
              </a:ext>
            </a:extLst>
          </p:cNvPr>
          <p:cNvSpPr txBox="1"/>
          <p:nvPr/>
        </p:nvSpPr>
        <p:spPr>
          <a:xfrm>
            <a:off x="6259808" y="4871329"/>
            <a:ext cx="25613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RS AP/FCS Uptake Ratio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RS_CP_StAP_StFCS</a:t>
            </a:r>
            <a:r>
              <a:rPr lang="en-US" dirty="0"/>
              <a:t>)</a:t>
            </a:r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C85D05-E8BB-4E82-ACCF-F7732C7EAB35}"/>
              </a:ext>
            </a:extLst>
          </p:cNvPr>
          <p:cNvSpPr txBox="1"/>
          <p:nvPr/>
        </p:nvSpPr>
        <p:spPr>
          <a:xfrm>
            <a:off x="9323829" y="4871330"/>
            <a:ext cx="25714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RS AP/School Uptake Ratio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RS_CP_StAP_StHSCS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77F67-325D-444A-83D4-D1448C8B1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21" y="2050432"/>
            <a:ext cx="2904421" cy="2625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75A4D9-81B3-45D5-96AA-C88EA0B51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371" y="2050432"/>
            <a:ext cx="2684896" cy="26424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F6EEDB-9778-4472-B04D-8D00F530F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236" y="2061022"/>
            <a:ext cx="2684897" cy="27066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230BD3-AAB5-4EC7-A902-547119A37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607" y="2061022"/>
            <a:ext cx="2716155" cy="269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2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EE5F-3459-4F93-B7C6-650B30CC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1F28-3890-4BF9-B7D5-F2D1473C7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30412"/>
            <a:ext cx="9905999" cy="3541714"/>
          </a:xfrm>
        </p:spPr>
        <p:txBody>
          <a:bodyPr>
            <a:normAutofit fontScale="92500"/>
          </a:bodyPr>
          <a:lstStyle/>
          <a:p>
            <a:r>
              <a:rPr lang="en-US" dirty="0"/>
              <a:t>Better understand the success metrics in 2021 State of CS Ed Report and how they relate to each other</a:t>
            </a:r>
          </a:p>
          <a:p>
            <a:r>
              <a:rPr lang="en-US" dirty="0"/>
              <a:t>Understand how success at lower layers in the CAPE framework affect higher layers</a:t>
            </a:r>
          </a:p>
          <a:p>
            <a:r>
              <a:rPr lang="en-US" dirty="0"/>
              <a:t>Understand how different traditionally underrepresented populations fare in comparison</a:t>
            </a:r>
          </a:p>
          <a:p>
            <a:r>
              <a:rPr lang="en-US" dirty="0"/>
              <a:t>Help states better pinpoint areas of strength, weakness in HS computer science education</a:t>
            </a:r>
          </a:p>
        </p:txBody>
      </p:sp>
    </p:spTree>
    <p:extLst>
      <p:ext uri="{BB962C8B-B14F-4D97-AF65-F5344CB8AC3E}">
        <p14:creationId xmlns:p14="http://schemas.microsoft.com/office/powerpoint/2010/main" val="1997401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E1BF-6123-4313-8E8E-0D776200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BLACK/WHITE Relative Strength TOP States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5CA1E7-F6E1-461D-BBCA-115BE3462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2115003"/>
            <a:ext cx="4878389" cy="354171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B/W RS FCS School Size Ratio</a:t>
            </a:r>
          </a:p>
          <a:p>
            <a:pPr lvl="1"/>
            <a:r>
              <a:rPr lang="en-US" dirty="0"/>
              <a:t>Kansas 150.2% (3.25)</a:t>
            </a:r>
          </a:p>
          <a:p>
            <a:pPr lvl="1"/>
            <a:r>
              <a:rPr lang="en-US" dirty="0"/>
              <a:t>South Dakota 130.6% (2.01)</a:t>
            </a:r>
          </a:p>
          <a:p>
            <a:pPr lvl="1"/>
            <a:r>
              <a:rPr lang="en-US" dirty="0"/>
              <a:t>Nebraska 129.9% (1.97)</a:t>
            </a:r>
          </a:p>
          <a:p>
            <a:r>
              <a:rPr lang="en-US" dirty="0">
                <a:solidFill>
                  <a:srgbClr val="FFFF00"/>
                </a:solidFill>
              </a:rPr>
              <a:t>B/W RS FCS/School Uptake Ratio</a:t>
            </a:r>
          </a:p>
          <a:p>
            <a:pPr lvl="1"/>
            <a:r>
              <a:rPr lang="en-US" dirty="0"/>
              <a:t>Illinois 255.5% (4.06)</a:t>
            </a:r>
          </a:p>
          <a:p>
            <a:pPr lvl="1"/>
            <a:r>
              <a:rPr lang="en-US" dirty="0"/>
              <a:t>Louisiana 149.9% (1.44)</a:t>
            </a:r>
          </a:p>
          <a:p>
            <a:pPr lvl="1"/>
            <a:r>
              <a:rPr lang="en-US" dirty="0"/>
              <a:t>New York 139.3% (1.18)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D5BCEC-AFB2-48C3-BBE7-1D7CA789D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15003"/>
            <a:ext cx="4875211" cy="354171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B/W RS AP/FCS Uptake Ratio</a:t>
            </a:r>
          </a:p>
          <a:p>
            <a:pPr lvl="1"/>
            <a:r>
              <a:rPr lang="en-US" dirty="0"/>
              <a:t>Idaho 553.2% (5.56)</a:t>
            </a:r>
          </a:p>
          <a:p>
            <a:pPr lvl="1"/>
            <a:r>
              <a:rPr lang="en-US" dirty="0"/>
              <a:t>Iowa 125.8% (0.71)</a:t>
            </a:r>
          </a:p>
          <a:p>
            <a:pPr lvl="1"/>
            <a:r>
              <a:rPr lang="en-US" dirty="0"/>
              <a:t>Arizona 101.8% (0.43)</a:t>
            </a:r>
          </a:p>
          <a:p>
            <a:r>
              <a:rPr lang="en-US" dirty="0">
                <a:solidFill>
                  <a:srgbClr val="FFFF00"/>
                </a:solidFill>
              </a:rPr>
              <a:t>B/W RS AP/School Uptake Ratio</a:t>
            </a:r>
          </a:p>
          <a:p>
            <a:pPr lvl="1"/>
            <a:r>
              <a:rPr lang="en-US" dirty="0"/>
              <a:t>Montana 300.9% (6.32)</a:t>
            </a:r>
          </a:p>
          <a:p>
            <a:pPr lvl="1"/>
            <a:r>
              <a:rPr lang="en-US" dirty="0"/>
              <a:t>Utah 86.1% (1.00)</a:t>
            </a:r>
          </a:p>
          <a:p>
            <a:pPr lvl="1"/>
            <a:r>
              <a:rPr lang="en-US" dirty="0"/>
              <a:t>New York 82.7% (0.92)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6DB04-ABE2-4E09-AAB4-29C95353AAFA}"/>
              </a:ext>
            </a:extLst>
          </p:cNvPr>
          <p:cNvSpPr txBox="1"/>
          <p:nvPr/>
        </p:nvSpPr>
        <p:spPr>
          <a:xfrm>
            <a:off x="2819400" y="5943598"/>
            <a:ext cx="567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() indicates Z-Score using avg/</a:t>
            </a:r>
            <a:r>
              <a:rPr lang="en-US" dirty="0" err="1"/>
              <a:t>stdev</a:t>
            </a:r>
            <a:r>
              <a:rPr lang="en-US" dirty="0"/>
              <a:t> of all states reporting</a:t>
            </a:r>
          </a:p>
        </p:txBody>
      </p:sp>
    </p:spTree>
    <p:extLst>
      <p:ext uri="{BB962C8B-B14F-4D97-AF65-F5344CB8AC3E}">
        <p14:creationId xmlns:p14="http://schemas.microsoft.com/office/powerpoint/2010/main" val="2222851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86CB-DBE9-4505-A715-3DFF9237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Hispanic-Latinx/WHITE Relative Strength metrics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F082A4-6873-4C72-8C02-16B6E4B97A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8279"/>
              </p:ext>
            </p:extLst>
          </p:nvPr>
        </p:nvGraphicFramePr>
        <p:xfrm>
          <a:off x="555170" y="2249488"/>
          <a:ext cx="11299373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958">
                  <a:extLst>
                    <a:ext uri="{9D8B030D-6E8A-4147-A177-3AD203B41FA5}">
                      <a16:colId xmlns:a16="http://schemas.microsoft.com/office/drawing/2014/main" val="774810412"/>
                    </a:ext>
                  </a:extLst>
                </a:gridCol>
                <a:gridCol w="1997199">
                  <a:extLst>
                    <a:ext uri="{9D8B030D-6E8A-4147-A177-3AD203B41FA5}">
                      <a16:colId xmlns:a16="http://schemas.microsoft.com/office/drawing/2014/main" val="2235464278"/>
                    </a:ext>
                  </a:extLst>
                </a:gridCol>
                <a:gridCol w="2279412">
                  <a:extLst>
                    <a:ext uri="{9D8B030D-6E8A-4147-A177-3AD203B41FA5}">
                      <a16:colId xmlns:a16="http://schemas.microsoft.com/office/drawing/2014/main" val="3466066958"/>
                    </a:ext>
                  </a:extLst>
                </a:gridCol>
                <a:gridCol w="2220408">
                  <a:extLst>
                    <a:ext uri="{9D8B030D-6E8A-4147-A177-3AD203B41FA5}">
                      <a16:colId xmlns:a16="http://schemas.microsoft.com/office/drawing/2014/main" val="3476321447"/>
                    </a:ext>
                  </a:extLst>
                </a:gridCol>
                <a:gridCol w="2414396">
                  <a:extLst>
                    <a:ext uri="{9D8B030D-6E8A-4147-A177-3AD203B41FA5}">
                      <a16:colId xmlns:a16="http://schemas.microsoft.com/office/drawing/2014/main" val="2361805621"/>
                    </a:ext>
                  </a:extLst>
                </a:gridCol>
              </a:tblGrid>
              <a:tr h="4404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FCS School Size Ratio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RS_CP_StHSCS_HSCS</a:t>
                      </a:r>
                      <a:r>
                        <a:rPr lang="en-US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FCS/School Uptake Ratio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RS_CP_StFCS</a:t>
                      </a:r>
                      <a:r>
                        <a:rPr lang="en-US" dirty="0"/>
                        <a:t>_</a:t>
                      </a:r>
                    </a:p>
                    <a:p>
                      <a:pPr algn="ctr"/>
                      <a:r>
                        <a:rPr lang="en-US" dirty="0" err="1"/>
                        <a:t>StHSCS</a:t>
                      </a:r>
                      <a:r>
                        <a:rPr lang="en-US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AP/FCS Uptake Ratio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RS_CP_StAP_StFCS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AP/School Uptake Ratio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RS_CP_StAP_StHSCS</a:t>
                      </a:r>
                      <a:r>
                        <a:rPr lang="en-US" dirty="0"/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65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 Avg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0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 Std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47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National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96.0%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31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States w/Data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22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112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0662-2756-4740-A2D6-E65DDD1D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Hispanic-Latinx/White RS metrics Histograms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BFFA1D-2C02-4F1C-84D1-4DB6DB325F46}"/>
              </a:ext>
            </a:extLst>
          </p:cNvPr>
          <p:cNvSpPr txBox="1"/>
          <p:nvPr/>
        </p:nvSpPr>
        <p:spPr>
          <a:xfrm>
            <a:off x="296678" y="4871330"/>
            <a:ext cx="25714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RS FCS School Size Ratio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RS_CP_StHSCS_HSCS</a:t>
            </a:r>
            <a:r>
              <a:rPr lang="en-US" dirty="0"/>
              <a:t>) </a:t>
            </a:r>
          </a:p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09EB94-F203-405B-BAF1-12B6C9793588}"/>
              </a:ext>
            </a:extLst>
          </p:cNvPr>
          <p:cNvSpPr txBox="1"/>
          <p:nvPr/>
        </p:nvSpPr>
        <p:spPr>
          <a:xfrm>
            <a:off x="3128676" y="4871329"/>
            <a:ext cx="2889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RS FCS/School Uptake Ratio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RS_CP_StFCS_StHSCS</a:t>
            </a:r>
            <a:r>
              <a:rPr lang="en-US" dirty="0"/>
              <a:t>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6FECE1-778D-42BD-82AA-5F80D09136D3}"/>
              </a:ext>
            </a:extLst>
          </p:cNvPr>
          <p:cNvSpPr txBox="1"/>
          <p:nvPr/>
        </p:nvSpPr>
        <p:spPr>
          <a:xfrm>
            <a:off x="6259808" y="4871329"/>
            <a:ext cx="25613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RS AP/FCS Uptake Ratio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RS_CP_StAP_StFCS</a:t>
            </a:r>
            <a:r>
              <a:rPr lang="en-US" dirty="0"/>
              <a:t>)</a:t>
            </a:r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C85D05-E8BB-4E82-ACCF-F7732C7EAB35}"/>
              </a:ext>
            </a:extLst>
          </p:cNvPr>
          <p:cNvSpPr txBox="1"/>
          <p:nvPr/>
        </p:nvSpPr>
        <p:spPr>
          <a:xfrm>
            <a:off x="9323829" y="4871330"/>
            <a:ext cx="25714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RS AP/School Uptake Ratio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RS_CP_StAP_StHSCS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2FEF5-945E-497D-AF07-A25F34B7F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35" y="2061022"/>
            <a:ext cx="2897141" cy="2642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EDCE01-0268-4655-ADB1-6B5080BA1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716" y="2061022"/>
            <a:ext cx="2923673" cy="26424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93EF74-8BA5-4B33-9A6F-47345CAC3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429" y="2070819"/>
            <a:ext cx="2716155" cy="26522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6AA63C-9009-4C1B-944D-C623DB2A9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1641" y="2083613"/>
            <a:ext cx="2787854" cy="263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E1BF-6123-4313-8E8E-0D776200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HISPANIC-LATINX/WHITE Relative Strength TOP States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5CA1E7-F6E1-461D-BBCA-115BE3462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2115003"/>
            <a:ext cx="4878389" cy="354171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HL/W RS FCS School Size Ratio</a:t>
            </a:r>
          </a:p>
          <a:p>
            <a:pPr lvl="1"/>
            <a:r>
              <a:rPr lang="en-US" dirty="0"/>
              <a:t>Kansas 131.8% (3.67)</a:t>
            </a:r>
          </a:p>
          <a:p>
            <a:pPr lvl="1"/>
            <a:r>
              <a:rPr lang="en-US" dirty="0"/>
              <a:t>Nebraska 112.6% (1.50)</a:t>
            </a:r>
          </a:p>
          <a:p>
            <a:pPr lvl="1"/>
            <a:r>
              <a:rPr lang="en-US" dirty="0"/>
              <a:t>Illinois 109.6% (1.16)</a:t>
            </a:r>
          </a:p>
          <a:p>
            <a:r>
              <a:rPr lang="en-US" dirty="0">
                <a:solidFill>
                  <a:srgbClr val="FFFF00"/>
                </a:solidFill>
              </a:rPr>
              <a:t>HL/W RS FCS/School Uptake Ratio</a:t>
            </a:r>
          </a:p>
          <a:p>
            <a:pPr lvl="1"/>
            <a:r>
              <a:rPr lang="en-US" dirty="0"/>
              <a:t>Illinois 208.0% (4.74)</a:t>
            </a:r>
          </a:p>
          <a:p>
            <a:pPr lvl="1"/>
            <a:r>
              <a:rPr lang="en-US" dirty="0"/>
              <a:t>New York 113.9% (0.98)</a:t>
            </a:r>
          </a:p>
          <a:p>
            <a:pPr lvl="1"/>
            <a:r>
              <a:rPr lang="en-US" dirty="0"/>
              <a:t>Utah 112.9% (0.94)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D5BCEC-AFB2-48C3-BBE7-1D7CA789D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15003"/>
            <a:ext cx="4875211" cy="354171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HL/W RS AP/FCS Uptake Ratio</a:t>
            </a:r>
          </a:p>
          <a:p>
            <a:pPr lvl="1"/>
            <a:r>
              <a:rPr lang="en-US" dirty="0"/>
              <a:t>West Virginia 169.3% (2.67)</a:t>
            </a:r>
          </a:p>
          <a:p>
            <a:pPr lvl="1"/>
            <a:r>
              <a:rPr lang="en-US" dirty="0"/>
              <a:t>Hawaii 168.3% (2.64)</a:t>
            </a:r>
          </a:p>
          <a:p>
            <a:pPr lvl="1"/>
            <a:r>
              <a:rPr lang="en-US" dirty="0"/>
              <a:t>Iowa 130.4% (1.55)</a:t>
            </a:r>
          </a:p>
          <a:p>
            <a:r>
              <a:rPr lang="en-US" dirty="0">
                <a:solidFill>
                  <a:srgbClr val="FFFF00"/>
                </a:solidFill>
              </a:rPr>
              <a:t>HL/W RS AP/School Uptake Ratio</a:t>
            </a:r>
          </a:p>
          <a:p>
            <a:pPr lvl="1"/>
            <a:r>
              <a:rPr lang="en-US" dirty="0"/>
              <a:t>Montana 357.0% (4.94)</a:t>
            </a:r>
          </a:p>
          <a:p>
            <a:pPr lvl="1"/>
            <a:r>
              <a:rPr lang="en-US" dirty="0"/>
              <a:t>West Virginia 186.0% (1.91)</a:t>
            </a:r>
          </a:p>
          <a:p>
            <a:pPr lvl="1"/>
            <a:r>
              <a:rPr lang="en-US" dirty="0"/>
              <a:t>Maine 185.1%  (1.89)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6DB04-ABE2-4E09-AAB4-29C95353AAFA}"/>
              </a:ext>
            </a:extLst>
          </p:cNvPr>
          <p:cNvSpPr txBox="1"/>
          <p:nvPr/>
        </p:nvSpPr>
        <p:spPr>
          <a:xfrm>
            <a:off x="2819400" y="5943598"/>
            <a:ext cx="567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() indicates Z-Score using avg/</a:t>
            </a:r>
            <a:r>
              <a:rPr lang="en-US" dirty="0" err="1"/>
              <a:t>stdev</a:t>
            </a:r>
            <a:r>
              <a:rPr lang="en-US" dirty="0"/>
              <a:t> of all states reporting</a:t>
            </a:r>
          </a:p>
        </p:txBody>
      </p:sp>
    </p:spTree>
    <p:extLst>
      <p:ext uri="{BB962C8B-B14F-4D97-AF65-F5344CB8AC3E}">
        <p14:creationId xmlns:p14="http://schemas.microsoft.com/office/powerpoint/2010/main" val="3945958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C3B8-B82B-40B2-B749-08C8D868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E7C7-8A05-4785-B3F7-7BED3B9D2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TBD/For Discussion</a:t>
            </a:r>
          </a:p>
        </p:txBody>
      </p:sp>
    </p:spTree>
    <p:extLst>
      <p:ext uri="{BB962C8B-B14F-4D97-AF65-F5344CB8AC3E}">
        <p14:creationId xmlns:p14="http://schemas.microsoft.com/office/powerpoint/2010/main" val="1646408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3C36-50CD-4006-B055-877C70B0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9782"/>
          </a:xfrm>
        </p:spPr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0BC1A-101D-4D3B-BE76-4E424B4E7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54162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Notebooks</a:t>
            </a:r>
          </a:p>
          <a:p>
            <a:pPr lvl="1"/>
            <a:r>
              <a:rPr lang="en-US" dirty="0">
                <a:hlinkClick r:id="rId2"/>
              </a:rPr>
              <a:t>https://colab.research.google.com/drive/1mm5IGc2qBlawCukNfp6MEE9J3JSvpCX-?usp=sharing</a:t>
            </a:r>
            <a:endParaRPr lang="en-US" dirty="0"/>
          </a:p>
          <a:p>
            <a:r>
              <a:rPr lang="en-US" dirty="0"/>
              <a:t>Data Files</a:t>
            </a:r>
          </a:p>
          <a:p>
            <a:pPr lvl="1"/>
            <a:r>
              <a:rPr lang="en-US" dirty="0">
                <a:hlinkClick r:id="rId3"/>
              </a:rPr>
              <a:t>https://drive.google.com/file/d/1jCUBaWoe52GdzIwLaM7TcZ_SQll9JgIv/view?usp=sharing</a:t>
            </a:r>
            <a:r>
              <a:rPr lang="en-US" dirty="0"/>
              <a:t> (CSV)</a:t>
            </a:r>
          </a:p>
          <a:p>
            <a:pPr lvl="1"/>
            <a:r>
              <a:rPr lang="en-US" dirty="0">
                <a:hlinkClick r:id="rId4"/>
              </a:rPr>
              <a:t>https://docs.google.com/spreadsheets/d/1MZpi5Nid-BfpQ833Uy9rYgrvD8H3Yads/edit?usp=sharing&amp;ouid=112866292549895118363&amp;rtpof=true&amp;sd=true</a:t>
            </a:r>
            <a:r>
              <a:rPr lang="en-US" dirty="0"/>
              <a:t> (XLSX used to create CSV)</a:t>
            </a:r>
          </a:p>
          <a:p>
            <a:r>
              <a:rPr lang="en-US" dirty="0"/>
              <a:t>Original Data Sources</a:t>
            </a:r>
          </a:p>
          <a:p>
            <a:pPr lvl="1"/>
            <a:r>
              <a:rPr lang="en-US" dirty="0">
                <a:hlinkClick r:id="rId5"/>
              </a:rPr>
              <a:t>https://advocacy.code.org/2021_State_of_CS_data.xlsx</a:t>
            </a:r>
            <a:r>
              <a:rPr lang="en-US" dirty="0"/>
              <a:t> (Numeric Data)</a:t>
            </a:r>
          </a:p>
          <a:p>
            <a:pPr lvl="1"/>
            <a:r>
              <a:rPr lang="en-US" dirty="0">
                <a:hlinkClick r:id="rId6"/>
              </a:rPr>
              <a:t>http://bit.ly/9policies</a:t>
            </a:r>
            <a:r>
              <a:rPr lang="en-US" dirty="0"/>
              <a:t> (Policy data)</a:t>
            </a:r>
          </a:p>
        </p:txBody>
      </p:sp>
    </p:spTree>
    <p:extLst>
      <p:ext uri="{BB962C8B-B14F-4D97-AF65-F5344CB8AC3E}">
        <p14:creationId xmlns:p14="http://schemas.microsoft.com/office/powerpoint/2010/main" val="2487411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2BCA-F81B-4C33-8114-105380678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192B-2EE0-4CE1-A40B-B77410514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background data for gender/ethnic metrics (success metrics RS), outlier handling</a:t>
            </a:r>
          </a:p>
          <a:p>
            <a:r>
              <a:rPr lang="en-US" dirty="0"/>
              <a:t>Further </a:t>
            </a:r>
            <a:r>
              <a:rPr lang="en-US" dirty="0" err="1"/>
              <a:t>Jupyter</a:t>
            </a:r>
            <a:r>
              <a:rPr lang="en-US" dirty="0"/>
              <a:t> file cleanup and documentation</a:t>
            </a:r>
          </a:p>
          <a:p>
            <a:r>
              <a:rPr lang="en-US" dirty="0"/>
              <a:t>Public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Checkin</a:t>
            </a:r>
            <a:r>
              <a:rPr lang="en-US" dirty="0"/>
              <a:t>. Kaggle? Others?</a:t>
            </a:r>
          </a:p>
          <a:p>
            <a:r>
              <a:rPr lang="en-US" dirty="0"/>
              <a:t>Location/FRL Data Study</a:t>
            </a:r>
          </a:p>
          <a:p>
            <a:r>
              <a:rPr lang="en-US" dirty="0"/>
              <a:t>FCS/CS P/CS A Comparison Data Study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8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522B0B9-8351-46B7-8318-8D8585563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27" y="2040719"/>
            <a:ext cx="5955504" cy="40688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68F7F6-E3C4-4519-8833-6931F21CE3CD}"/>
              </a:ext>
            </a:extLst>
          </p:cNvPr>
          <p:cNvSpPr txBox="1"/>
          <p:nvPr/>
        </p:nvSpPr>
        <p:spPr>
          <a:xfrm>
            <a:off x="2326181" y="1359370"/>
            <a:ext cx="3630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ECEP CAPE Framework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39C10-0EB1-43C8-87E4-A37784EB72B1}"/>
              </a:ext>
            </a:extLst>
          </p:cNvPr>
          <p:cNvSpPr txBox="1"/>
          <p:nvPr/>
        </p:nvSpPr>
        <p:spPr>
          <a:xfrm>
            <a:off x="1501253" y="376078"/>
            <a:ext cx="9867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/>
              <a:t>CSEd</a:t>
            </a:r>
            <a:r>
              <a:rPr lang="en-US" sz="4400" dirty="0"/>
              <a:t> Success Metrics and CAPE Framework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7C64F6F-AC72-4CE5-BCDE-244C63854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027920"/>
              </p:ext>
            </p:extLst>
          </p:nvPr>
        </p:nvGraphicFramePr>
        <p:xfrm>
          <a:off x="7158125" y="1501254"/>
          <a:ext cx="4210460" cy="4720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460">
                  <a:extLst>
                    <a:ext uri="{9D8B030D-6E8A-4147-A177-3AD203B41FA5}">
                      <a16:colId xmlns:a16="http://schemas.microsoft.com/office/drawing/2014/main" val="865525519"/>
                    </a:ext>
                  </a:extLst>
                </a:gridCol>
              </a:tblGrid>
              <a:tr h="984166">
                <a:tc>
                  <a:txBody>
                    <a:bodyPr/>
                    <a:lstStyle/>
                    <a:p>
                      <a:r>
                        <a:rPr lang="en-US" sz="2000" dirty="0"/>
                        <a:t>Corresponding Success 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221583"/>
                  </a:ext>
                </a:extLst>
              </a:tr>
              <a:tr h="993603">
                <a:tc>
                  <a:txBody>
                    <a:bodyPr/>
                    <a:lstStyle/>
                    <a:p>
                      <a:r>
                        <a:rPr lang="en-US" sz="2000"/>
                        <a:t>% of students taking AP Exam (StAP)</a:t>
                      </a:r>
                    </a:p>
                    <a:p>
                      <a:endParaRPr lang="en-US" sz="2000"/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05324"/>
                  </a:ext>
                </a:extLst>
              </a:tr>
              <a:tr h="910236">
                <a:tc>
                  <a:txBody>
                    <a:bodyPr/>
                    <a:lstStyle/>
                    <a:p>
                      <a:r>
                        <a:rPr lang="en-US" sz="2000"/>
                        <a:t>% of students in Foundational CS (StFCS)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603805"/>
                  </a:ext>
                </a:extLst>
              </a:tr>
              <a:tr h="910236">
                <a:tc>
                  <a:txBody>
                    <a:bodyPr/>
                    <a:lstStyle/>
                    <a:p>
                      <a:r>
                        <a:rPr lang="en-US" sz="2000"/>
                        <a:t>% of student in HS with FCS (StHSCS)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81417"/>
                  </a:ext>
                </a:extLst>
              </a:tr>
              <a:tr h="910236">
                <a:tc>
                  <a:txBody>
                    <a:bodyPr/>
                    <a:lstStyle/>
                    <a:p>
                      <a:r>
                        <a:rPr lang="en-US" sz="2000" dirty="0"/>
                        <a:t>% of HS with FCS (HSCS)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682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08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85C7-65FC-497F-80B7-8DE0138B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SUCCESS METRICS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823D7-4B92-4938-B6C4-F805F5359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8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86CB-DBE9-4505-A715-3DFF9237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METRIC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F082A4-6873-4C72-8C02-16B6E4B97A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899812"/>
              </p:ext>
            </p:extLst>
          </p:nvPr>
        </p:nvGraphicFramePr>
        <p:xfrm>
          <a:off x="1141413" y="2249488"/>
          <a:ext cx="10069925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85">
                  <a:extLst>
                    <a:ext uri="{9D8B030D-6E8A-4147-A177-3AD203B41FA5}">
                      <a16:colId xmlns:a16="http://schemas.microsoft.com/office/drawing/2014/main" val="774810412"/>
                    </a:ext>
                  </a:extLst>
                </a:gridCol>
                <a:gridCol w="2013985">
                  <a:extLst>
                    <a:ext uri="{9D8B030D-6E8A-4147-A177-3AD203B41FA5}">
                      <a16:colId xmlns:a16="http://schemas.microsoft.com/office/drawing/2014/main" val="2235464278"/>
                    </a:ext>
                  </a:extLst>
                </a:gridCol>
                <a:gridCol w="2013985">
                  <a:extLst>
                    <a:ext uri="{9D8B030D-6E8A-4147-A177-3AD203B41FA5}">
                      <a16:colId xmlns:a16="http://schemas.microsoft.com/office/drawing/2014/main" val="3466066958"/>
                    </a:ext>
                  </a:extLst>
                </a:gridCol>
                <a:gridCol w="2013985">
                  <a:extLst>
                    <a:ext uri="{9D8B030D-6E8A-4147-A177-3AD203B41FA5}">
                      <a16:colId xmlns:a16="http://schemas.microsoft.com/office/drawing/2014/main" val="3476321447"/>
                    </a:ext>
                  </a:extLst>
                </a:gridCol>
                <a:gridCol w="2013985">
                  <a:extLst>
                    <a:ext uri="{9D8B030D-6E8A-4147-A177-3AD203B41FA5}">
                      <a16:colId xmlns:a16="http://schemas.microsoft.com/office/drawing/2014/main" val="2361805621"/>
                    </a:ext>
                  </a:extLst>
                </a:gridCol>
              </a:tblGrid>
              <a:tr h="4404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of HS with FCS</a:t>
                      </a:r>
                    </a:p>
                    <a:p>
                      <a:pPr algn="ctr"/>
                      <a:r>
                        <a:rPr lang="en-US" dirty="0"/>
                        <a:t>(HSCS)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Students in HS w/ FCS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StHSCS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Students Enrolled in FCS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StFCS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Students Taking AP Exam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StAP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65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 Avg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0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 Std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47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National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51.3%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31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States w/Data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224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4018BB-1BB3-46E3-8143-5B7ED02BCE13}"/>
              </a:ext>
            </a:extLst>
          </p:cNvPr>
          <p:cNvSpPr txBox="1"/>
          <p:nvPr/>
        </p:nvSpPr>
        <p:spPr>
          <a:xfrm>
            <a:off x="1709529" y="4905665"/>
            <a:ext cx="8362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State Avg is average where each state has equal weight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National Avg is average weighted by number of schools or number of students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State of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CSEd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report focuses on # of policies implemented but not included in this study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AP Exams include both AP CS A and AP CS Principles</a:t>
            </a:r>
          </a:p>
        </p:txBody>
      </p:sp>
    </p:spTree>
    <p:extLst>
      <p:ext uri="{BB962C8B-B14F-4D97-AF65-F5344CB8AC3E}">
        <p14:creationId xmlns:p14="http://schemas.microsoft.com/office/powerpoint/2010/main" val="25119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0662-2756-4740-A2D6-E65DDD1D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Metric HISTOGRAMs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BFFA1D-2C02-4F1C-84D1-4DB6DB325F46}"/>
              </a:ext>
            </a:extLst>
          </p:cNvPr>
          <p:cNvSpPr txBox="1"/>
          <p:nvPr/>
        </p:nvSpPr>
        <p:spPr>
          <a:xfrm>
            <a:off x="296678" y="4871330"/>
            <a:ext cx="2571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% of HS with FCS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09EB94-F203-405B-BAF1-12B6C9793588}"/>
              </a:ext>
            </a:extLst>
          </p:cNvPr>
          <p:cNvSpPr txBox="1"/>
          <p:nvPr/>
        </p:nvSpPr>
        <p:spPr>
          <a:xfrm>
            <a:off x="3043179" y="4907000"/>
            <a:ext cx="2889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% Students in HS w/ FCS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6FECE1-778D-42BD-82AA-5F80D09136D3}"/>
              </a:ext>
            </a:extLst>
          </p:cNvPr>
          <p:cNvSpPr txBox="1"/>
          <p:nvPr/>
        </p:nvSpPr>
        <p:spPr>
          <a:xfrm>
            <a:off x="6259808" y="4871329"/>
            <a:ext cx="25613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% Students Enrolled in FCS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C85D05-E8BB-4E82-ACCF-F7732C7EAB35}"/>
              </a:ext>
            </a:extLst>
          </p:cNvPr>
          <p:cNvSpPr txBox="1"/>
          <p:nvPr/>
        </p:nvSpPr>
        <p:spPr>
          <a:xfrm>
            <a:off x="9323829" y="4871330"/>
            <a:ext cx="2571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% Students Taking AP CS Exam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408F9-27AC-4A93-9345-B61F95EBB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28" y="2107031"/>
            <a:ext cx="2769058" cy="26611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2AA139-FE16-4773-921B-28E587781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133" y="2082546"/>
            <a:ext cx="2769058" cy="26929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BC53AD-35A1-40C4-B160-E8CC9D3B9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82546"/>
            <a:ext cx="2889013" cy="26795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3B19008-DCFD-40FD-83AB-1B3724BBD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6743" y="2097088"/>
            <a:ext cx="2803828" cy="256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9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E1BF-6123-4313-8E8E-0D776200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METRICS TOP States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5CA1E7-F6E1-461D-BBCA-115BE34621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% of HS with FCS</a:t>
            </a:r>
          </a:p>
          <a:p>
            <a:pPr lvl="1"/>
            <a:r>
              <a:rPr lang="en-US" dirty="0"/>
              <a:t>Arkansas 92.5% (1.98)</a:t>
            </a:r>
          </a:p>
          <a:p>
            <a:pPr lvl="1"/>
            <a:r>
              <a:rPr lang="en-US" dirty="0"/>
              <a:t>South Carolina 92.2% (1.96)</a:t>
            </a:r>
          </a:p>
          <a:p>
            <a:pPr lvl="1"/>
            <a:r>
              <a:rPr lang="en-US" dirty="0"/>
              <a:t>Maryland 90.1% (1.84)</a:t>
            </a:r>
          </a:p>
          <a:p>
            <a:r>
              <a:rPr lang="en-US" dirty="0">
                <a:solidFill>
                  <a:srgbClr val="FFFF00"/>
                </a:solidFill>
              </a:rPr>
              <a:t>% Students in HS w/ FCS</a:t>
            </a:r>
          </a:p>
          <a:p>
            <a:pPr lvl="1"/>
            <a:r>
              <a:rPr lang="en-US" dirty="0"/>
              <a:t>South Carolina 98.2% (1.74)</a:t>
            </a:r>
          </a:p>
          <a:p>
            <a:pPr lvl="1"/>
            <a:r>
              <a:rPr lang="en-US" dirty="0"/>
              <a:t>Arkansas 96.5% (1.59)</a:t>
            </a:r>
          </a:p>
          <a:p>
            <a:pPr lvl="1"/>
            <a:r>
              <a:rPr lang="en-US" dirty="0"/>
              <a:t>Maryland 96.1% (1.56)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D5BCEC-AFB2-48C3-BBE7-1D7CA789D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% Students Enrolled in FCS</a:t>
            </a:r>
          </a:p>
          <a:p>
            <a:pPr lvl="1"/>
            <a:r>
              <a:rPr lang="en-US" dirty="0"/>
              <a:t>South Carolina 20.7% (4.67)</a:t>
            </a:r>
          </a:p>
          <a:p>
            <a:pPr lvl="1"/>
            <a:r>
              <a:rPr lang="en-US" dirty="0"/>
              <a:t>Maryland 12.5% (2.26)</a:t>
            </a:r>
          </a:p>
          <a:p>
            <a:pPr lvl="1"/>
            <a:r>
              <a:rPr lang="en-US" dirty="0"/>
              <a:t>Utah 9.35% (1.31)</a:t>
            </a:r>
          </a:p>
          <a:p>
            <a:r>
              <a:rPr lang="en-US" dirty="0">
                <a:solidFill>
                  <a:srgbClr val="FFFF00"/>
                </a:solidFill>
              </a:rPr>
              <a:t>% Students Taking AP Exam</a:t>
            </a:r>
          </a:p>
          <a:p>
            <a:pPr lvl="1"/>
            <a:r>
              <a:rPr lang="en-US" dirty="0"/>
              <a:t>Maryland 2.82% (3.26)</a:t>
            </a:r>
          </a:p>
          <a:p>
            <a:pPr lvl="1"/>
            <a:r>
              <a:rPr lang="en-US" dirty="0"/>
              <a:t>New Jersey 2.06% (1.98)</a:t>
            </a:r>
          </a:p>
          <a:p>
            <a:pPr lvl="1"/>
            <a:r>
              <a:rPr lang="en-US" dirty="0"/>
              <a:t>Connecticut 2.04% (1.95)</a:t>
            </a:r>
          </a:p>
          <a:p>
            <a:pPr lvl="1"/>
            <a:r>
              <a:rPr lang="en-US" dirty="0"/>
              <a:t>District of Columbia 2.04% (1.95)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6DB04-ABE2-4E09-AAB4-29C95353AAFA}"/>
              </a:ext>
            </a:extLst>
          </p:cNvPr>
          <p:cNvSpPr txBox="1"/>
          <p:nvPr/>
        </p:nvSpPr>
        <p:spPr>
          <a:xfrm>
            <a:off x="2819400" y="5943598"/>
            <a:ext cx="567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() indicates Z-Score using avg/</a:t>
            </a:r>
            <a:r>
              <a:rPr lang="en-US" dirty="0" err="1"/>
              <a:t>stdev</a:t>
            </a:r>
            <a:r>
              <a:rPr lang="en-US" dirty="0"/>
              <a:t> of all states reporting</a:t>
            </a:r>
          </a:p>
        </p:txBody>
      </p:sp>
    </p:spTree>
    <p:extLst>
      <p:ext uri="{BB962C8B-B14F-4D97-AF65-F5344CB8AC3E}">
        <p14:creationId xmlns:p14="http://schemas.microsoft.com/office/powerpoint/2010/main" val="135840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6FE364-CFCB-44B3-B47E-8AC4A533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CAPE OPTIMIZATION Metrics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E73952-B209-4B02-A640-02092E1A5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5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B9AB-A146-41C4-A6DB-80FAE81E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76" y="277206"/>
            <a:ext cx="9905998" cy="1099930"/>
          </a:xfrm>
        </p:spPr>
        <p:txBody>
          <a:bodyPr/>
          <a:lstStyle/>
          <a:p>
            <a:r>
              <a:rPr lang="en-US" dirty="0"/>
              <a:t>CAPE Optimization Metrics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AA3276-5F9A-4454-B720-97A25E494A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61170"/>
              </p:ext>
            </p:extLst>
          </p:nvPr>
        </p:nvGraphicFramePr>
        <p:xfrm>
          <a:off x="1136376" y="1480930"/>
          <a:ext cx="4769057" cy="3896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6E77E0EC-A1E1-4F2B-9106-AD01640AB3F3}"/>
              </a:ext>
            </a:extLst>
          </p:cNvPr>
          <p:cNvSpPr/>
          <p:nvPr/>
        </p:nvSpPr>
        <p:spPr>
          <a:xfrm>
            <a:off x="5663577" y="3817778"/>
            <a:ext cx="265045" cy="1099930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8AE3D29-7453-4002-9D78-132EF5A1B8C5}"/>
              </a:ext>
            </a:extLst>
          </p:cNvPr>
          <p:cNvSpPr/>
          <p:nvPr/>
        </p:nvSpPr>
        <p:spPr>
          <a:xfrm>
            <a:off x="5116925" y="2717848"/>
            <a:ext cx="848145" cy="1099930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93530DD-D8E8-433A-A992-D3F062ED2B41}"/>
              </a:ext>
            </a:extLst>
          </p:cNvPr>
          <p:cNvSpPr/>
          <p:nvPr/>
        </p:nvSpPr>
        <p:spPr>
          <a:xfrm>
            <a:off x="4527204" y="1529612"/>
            <a:ext cx="1437865" cy="1099930"/>
          </a:xfrm>
          <a:prstGeom prst="rightBrace">
            <a:avLst>
              <a:gd name="adj1" fmla="val 0"/>
              <a:gd name="adj2" fmla="val 51205"/>
            </a:avLst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8E8F49-27B1-4494-844F-23D2867B1F5A}"/>
              </a:ext>
            </a:extLst>
          </p:cNvPr>
          <p:cNvSpPr txBox="1"/>
          <p:nvPr/>
        </p:nvSpPr>
        <p:spPr>
          <a:xfrm>
            <a:off x="6276494" y="3906078"/>
            <a:ext cx="4585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FCS School Size Ratio (</a:t>
            </a:r>
            <a:r>
              <a:rPr lang="en-US" dirty="0" err="1"/>
              <a:t>CP_StHSCS_HSCS</a:t>
            </a:r>
            <a:r>
              <a:rPr lang="en-US" dirty="0"/>
              <a:t>)</a:t>
            </a:r>
          </a:p>
          <a:p>
            <a:r>
              <a:rPr lang="en-US" dirty="0"/>
              <a:t>How does size of schools with FCS compare to average school size?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D180E8-85A3-4F32-BE50-8B93C134C3F2}"/>
              </a:ext>
            </a:extLst>
          </p:cNvPr>
          <p:cNvSpPr txBox="1"/>
          <p:nvPr/>
        </p:nvSpPr>
        <p:spPr>
          <a:xfrm>
            <a:off x="6216857" y="2703515"/>
            <a:ext cx="4505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FCS/School Uptake Ratio (</a:t>
            </a:r>
            <a:r>
              <a:rPr lang="en-US" dirty="0" err="1"/>
              <a:t>CP_StFCS_StHSCS</a:t>
            </a:r>
            <a:r>
              <a:rPr lang="en-US" dirty="0"/>
              <a:t>) What percentage of students in a school with FCS took an FCS course?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2C61E1-E19D-426D-A94E-CE8D46145FE9}"/>
              </a:ext>
            </a:extLst>
          </p:cNvPr>
          <p:cNvSpPr txBox="1"/>
          <p:nvPr/>
        </p:nvSpPr>
        <p:spPr>
          <a:xfrm>
            <a:off x="6196979" y="1622377"/>
            <a:ext cx="4275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AP/FCS Uptake Ratio (</a:t>
            </a:r>
            <a:r>
              <a:rPr lang="en-US" dirty="0" err="1"/>
              <a:t>CP_StAP_StFCS</a:t>
            </a:r>
            <a:r>
              <a:rPr lang="en-US" dirty="0"/>
              <a:t>)</a:t>
            </a:r>
          </a:p>
          <a:p>
            <a:r>
              <a:rPr lang="en-US" dirty="0"/>
              <a:t>What percentage of students taking an FCS course took an AP CS Exam?</a:t>
            </a:r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28B3413D-8241-4700-9E2B-61B133AF6292}"/>
              </a:ext>
            </a:extLst>
          </p:cNvPr>
          <p:cNvSpPr/>
          <p:nvPr/>
        </p:nvSpPr>
        <p:spPr>
          <a:xfrm>
            <a:off x="1333433" y="1851991"/>
            <a:ext cx="265045" cy="2054087"/>
          </a:xfrm>
          <a:prstGeom prst="leftBracket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7DD946-CFEF-4D62-BD13-C8863120DDD9}"/>
              </a:ext>
            </a:extLst>
          </p:cNvPr>
          <p:cNvSpPr txBox="1"/>
          <p:nvPr/>
        </p:nvSpPr>
        <p:spPr>
          <a:xfrm>
            <a:off x="6467060" y="5658678"/>
            <a:ext cx="5071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AP/School Uptake Ratio (</a:t>
            </a:r>
            <a:r>
              <a:rPr lang="en-US" dirty="0" err="1"/>
              <a:t>CP_StAP_StHSCS</a:t>
            </a:r>
            <a:r>
              <a:rPr lang="en-US" dirty="0"/>
              <a:t>)</a:t>
            </a:r>
          </a:p>
          <a:p>
            <a:r>
              <a:rPr lang="en-US" dirty="0"/>
              <a:t>What percentage of students in a school with FCS took an AP CS Exam?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9EAE1E6-B7FC-4701-9357-166E7DC252CB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538737" y="2879035"/>
            <a:ext cx="794696" cy="3468756"/>
          </a:xfrm>
          <a:prstGeom prst="bentConnector2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CEFAE0-3ADB-4E7D-B2C2-F20CDA38A955}"/>
              </a:ext>
            </a:extLst>
          </p:cNvPr>
          <p:cNvCxnSpPr>
            <a:cxnSpLocks/>
          </p:cNvCxnSpPr>
          <p:nvPr/>
        </p:nvCxnSpPr>
        <p:spPr>
          <a:xfrm flipV="1">
            <a:off x="538736" y="6333389"/>
            <a:ext cx="5557264" cy="1440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16738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{51B05C2E-B938-46E7-8B3D-69B9FF605A1A}tf78479028_win32</Template>
  <TotalTime>3584</TotalTime>
  <Words>2130</Words>
  <Application>Microsoft Office PowerPoint</Application>
  <PresentationFormat>Widescreen</PresentationFormat>
  <Paragraphs>350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Segoe UI</vt:lpstr>
      <vt:lpstr>Segoe UI Light</vt:lpstr>
      <vt:lpstr>Tw Cen MT</vt:lpstr>
      <vt:lpstr>Balancing Act</vt:lpstr>
      <vt:lpstr>Wellspring</vt:lpstr>
      <vt:lpstr>Star of the show</vt:lpstr>
      <vt:lpstr>Amusements</vt:lpstr>
      <vt:lpstr>Circuit</vt:lpstr>
      <vt:lpstr>ANALYSIS OF 2021 STATE OF cs success, Optimization, and Relative Strength metrics USING The ecep cape framework (initial DRAFT)</vt:lpstr>
      <vt:lpstr>objectives</vt:lpstr>
      <vt:lpstr>PowerPoint Presentation</vt:lpstr>
      <vt:lpstr>Report SUCCESS METRICS </vt:lpstr>
      <vt:lpstr>SUCCESS METRIC Summary</vt:lpstr>
      <vt:lpstr>SUCCESS Metric HISTOGRAMs</vt:lpstr>
      <vt:lpstr>SUCCESS METRICS TOP States</vt:lpstr>
      <vt:lpstr>CAPE OPTIMIZATION Metrics</vt:lpstr>
      <vt:lpstr>CAPE Optimization Metrics</vt:lpstr>
      <vt:lpstr>CAPE OptimiZation METRIC Summary</vt:lpstr>
      <vt:lpstr>CAPE optimization Metric HISTOGRAMs</vt:lpstr>
      <vt:lpstr>OPTIMIZATION METRICS TOP States</vt:lpstr>
      <vt:lpstr>Relative Strength metrics</vt:lpstr>
      <vt:lpstr>Relative Strength OPTIMIZATION Metrics</vt:lpstr>
      <vt:lpstr>Female/Male Relative Strength metrics</vt:lpstr>
      <vt:lpstr>Female/Male RS metrics Histograms</vt:lpstr>
      <vt:lpstr>Female/Male Relative Strength TOP States</vt:lpstr>
      <vt:lpstr>BLACK/WHITE Relative Strength metrics</vt:lpstr>
      <vt:lpstr>BLACK/WHITE RS metrics Histograms</vt:lpstr>
      <vt:lpstr>BLACK/WHITE Relative Strength TOP States</vt:lpstr>
      <vt:lpstr>Hispanic-Latinx/WHITE Relative Strength metrics</vt:lpstr>
      <vt:lpstr>Hispanic-Latinx/White RS metrics Histograms</vt:lpstr>
      <vt:lpstr>HISPANIC-LATINX/WHITE Relative Strength TOP States</vt:lpstr>
      <vt:lpstr>Overall Observations</vt:lpstr>
      <vt:lpstr>Links</vt:lpstr>
      <vt:lpstr>PLANNED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STATE OF cs education policies, success metrics, and ecep cape framework</dc:title>
  <dc:creator>Tanimoto, Lawrence G</dc:creator>
  <cp:lastModifiedBy>Tanimoto, Lawrence G</cp:lastModifiedBy>
  <cp:revision>22</cp:revision>
  <dcterms:created xsi:type="dcterms:W3CDTF">2022-02-11T01:46:31Z</dcterms:created>
  <dcterms:modified xsi:type="dcterms:W3CDTF">2022-03-13T04:29:11Z</dcterms:modified>
</cp:coreProperties>
</file>