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38" r:id="rId3"/>
    <p:sldId id="332" r:id="rId4"/>
    <p:sldId id="349" r:id="rId5"/>
    <p:sldId id="350" r:id="rId6"/>
    <p:sldId id="339" r:id="rId7"/>
    <p:sldId id="371" r:id="rId8"/>
    <p:sldId id="351" r:id="rId9"/>
    <p:sldId id="373" r:id="rId10"/>
    <p:sldId id="344" r:id="rId11"/>
    <p:sldId id="367" r:id="rId12"/>
    <p:sldId id="366" r:id="rId13"/>
    <p:sldId id="365" r:id="rId14"/>
    <p:sldId id="353" r:id="rId15"/>
    <p:sldId id="389" r:id="rId16"/>
    <p:sldId id="342" r:id="rId17"/>
    <p:sldId id="388" r:id="rId18"/>
    <p:sldId id="372" r:id="rId19"/>
    <p:sldId id="393" r:id="rId20"/>
    <p:sldId id="394" r:id="rId21"/>
    <p:sldId id="392" r:id="rId22"/>
    <p:sldId id="395" r:id="rId23"/>
    <p:sldId id="397" r:id="rId24"/>
    <p:sldId id="398" r:id="rId25"/>
    <p:sldId id="399" r:id="rId26"/>
    <p:sldId id="400" r:id="rId27"/>
    <p:sldId id="401" r:id="rId28"/>
    <p:sldId id="402" r:id="rId29"/>
    <p:sldId id="416" r:id="rId30"/>
    <p:sldId id="403" r:id="rId31"/>
    <p:sldId id="408" r:id="rId32"/>
    <p:sldId id="406" r:id="rId33"/>
    <p:sldId id="404" r:id="rId34"/>
    <p:sldId id="405" r:id="rId35"/>
    <p:sldId id="407" r:id="rId36"/>
    <p:sldId id="396" r:id="rId37"/>
    <p:sldId id="415" r:id="rId38"/>
    <p:sldId id="410" r:id="rId39"/>
    <p:sldId id="409" r:id="rId40"/>
    <p:sldId id="418" r:id="rId41"/>
    <p:sldId id="274" r:id="rId42"/>
    <p:sldId id="419" r:id="rId43"/>
    <p:sldId id="420" r:id="rId44"/>
    <p:sldId id="275" r:id="rId45"/>
    <p:sldId id="421" r:id="rId46"/>
    <p:sldId id="422" r:id="rId47"/>
    <p:sldId id="423" r:id="rId48"/>
    <p:sldId id="273" r:id="rId49"/>
    <p:sldId id="411" r:id="rId50"/>
    <p:sldId id="417" r:id="rId51"/>
    <p:sldId id="413" r:id="rId52"/>
    <p:sldId id="414" r:id="rId53"/>
    <p:sldId id="412" r:id="rId54"/>
    <p:sldId id="324" r:id="rId55"/>
    <p:sldId id="325" r:id="rId56"/>
    <p:sldId id="343" r:id="rId57"/>
    <p:sldId id="424" r:id="rId58"/>
    <p:sldId id="345" r:id="rId59"/>
    <p:sldId id="370" r:id="rId60"/>
    <p:sldId id="374" r:id="rId61"/>
    <p:sldId id="375" r:id="rId62"/>
    <p:sldId id="356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69" r:id="rId71"/>
    <p:sldId id="383" r:id="rId72"/>
    <p:sldId id="384" r:id="rId73"/>
    <p:sldId id="385" r:id="rId74"/>
    <p:sldId id="386" r:id="rId75"/>
    <p:sldId id="387" r:id="rId76"/>
    <p:sldId id="347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D9D8B1"/>
    <a:srgbClr val="5F5F5F"/>
    <a:srgbClr val="669900"/>
    <a:srgbClr val="996600"/>
    <a:srgbClr val="B2B062"/>
    <a:srgbClr val="0000FF"/>
    <a:srgbClr val="3333FF"/>
    <a:srgbClr val="FFF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7" autoAdjust="0"/>
    <p:restoredTop sz="80238" autoAdjust="0"/>
  </p:normalViewPr>
  <p:slideViewPr>
    <p:cSldViewPr>
      <p:cViewPr varScale="1">
        <p:scale>
          <a:sx n="132" d="100"/>
          <a:sy n="132" d="100"/>
        </p:scale>
        <p:origin x="253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E7A04C-D1EB-4E84-976B-2D00B65D6A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3B387-444F-3759-10A6-2CEBF088B3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7A8E2C-0DE6-4FC3-8C01-F533D5E92F6C}" type="datetimeFigureOut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98D3A-2472-B00E-C099-158AF6B88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9E1DB-08EA-4F71-244D-3689B26546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83F507-421F-4534-8864-EF71F2577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23D96CBC-4403-404C-B2D4-A548C7ECD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C9659E57-BB13-25A6-B4C3-7DE5868F33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FCF5E69B-A810-E566-20C1-31C57ED18C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E8904553-4ECE-0860-AC9E-691A6FA6B3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6F1BE135-2573-6CFA-4BE9-EA9F76D100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AEFD0BC2-E6E8-1356-F8CF-8F8462EC0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45D67890-7C8F-41A7-9ACC-04A2808073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A549603-6BA2-15AC-0EE0-67B567F18F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F3455AC-62B7-0E53-8C7E-6AABB183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18041D1-5F8D-901B-AD2C-EF549FB7F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515D2-E47E-4A67-A869-70DC04349226}" type="slidenum">
              <a:rPr lang="en-US" altLang="en-US" b="0"/>
              <a:pPr/>
              <a:t>1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15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64865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2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81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62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035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816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19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8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752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3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F2D1AF2-9D40-8429-9106-AE87224052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E2A65E6-2DD9-F227-34CD-BB386989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ADA3B7B-108F-2B41-9924-BEBC019B7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CCC22C-F637-4A12-9EFD-0FB7E8B8D817}" type="slidenum">
              <a:rPr lang="en-US" altLang="en-US" b="0"/>
              <a:pPr/>
              <a:t>2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766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941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76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315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597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65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071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331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672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82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6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985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395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EC4C835D-58E1-BCCE-0C89-E321B57254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CBD8F4E5-E6E0-EC96-44FE-6ABF4163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For a complete list of properties: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http://help.arcgis.com/en/arcgisdesktop/10.0/help/index.html#/Programming_a_ToolValidator_class/00150000000v000000/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CBD5C76-5ABA-2B91-F0A5-EA097A6E3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27011D-31A8-4ECB-9D81-93BA326057BF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636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412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435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146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308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830B0BEC-8F8D-5406-0C71-6C83231466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2DA04F3-45A6-C9DF-9ADC-02E343B6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class ToolValidator:</a:t>
            </a:r>
          </a:p>
          <a:p>
            <a:r>
              <a:rPr lang="en-US" altLang="en-US">
                <a:latin typeface="Arial" panose="020B0604020202020204" pitchFamily="34" charset="0"/>
              </a:rPr>
              <a:t>  """Class for validating a tool's parameter values and controlling</a:t>
            </a:r>
          </a:p>
          <a:p>
            <a:r>
              <a:rPr lang="en-US" altLang="en-US">
                <a:latin typeface="Arial" panose="020B0604020202020204" pitchFamily="34" charset="0"/>
              </a:rPr>
              <a:t>  the behavior of the tool's dialog."""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__init__(self):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"""Setup arcpy and the list of tool parameters."""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import arcpy</a:t>
            </a:r>
          </a:p>
          <a:p>
            <a:r>
              <a:rPr lang="en-US" altLang="en-US">
                <a:latin typeface="Arial" panose="020B0604020202020204" pitchFamily="34" charset="0"/>
              </a:rPr>
              <a:t>    self.params = arcpy.GetParameterInfo()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initializeParameters(self):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"""Refine the properties of a tool's parameters.  This method is</a:t>
            </a:r>
          </a:p>
          <a:p>
            <a:r>
              <a:rPr lang="en-US" altLang="en-US">
                <a:latin typeface="Arial" panose="020B0604020202020204" pitchFamily="34" charset="0"/>
              </a:rPr>
              <a:t>    called when the tool is opened."""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values and properties of parameters before internal</a:t>
            </a:r>
          </a:p>
          <a:p>
            <a:r>
              <a:rPr lang="en-US" altLang="en-US">
                <a:latin typeface="Arial" panose="020B0604020202020204" pitchFamily="34" charset="0"/>
              </a:rPr>
              <a:t>    validation is performed.  This method is called whenever a parmater</a:t>
            </a:r>
          </a:p>
          <a:p>
            <a:r>
              <a:rPr lang="en-US" altLang="en-US">
                <a:latin typeface="Arial" panose="020B0604020202020204" pitchFamily="34" charset="0"/>
              </a:rPr>
              <a:t>    has been changed."""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if self.params[0].altered: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arcpy.env.workspace = str(self.params[0].value)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rasts = arcpy.ListRasters()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self.params[1].filter.list = rasts 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updateMessages(self):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messages created by internal validation for each tool</a:t>
            </a:r>
          </a:p>
          <a:p>
            <a:r>
              <a:rPr lang="en-US" altLang="en-US">
                <a:latin typeface="Arial" panose="020B0604020202020204" pitchFamily="34" charset="0"/>
              </a:rPr>
              <a:t>    parameter.  This method is called after internal validation."""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1F41F34-FB25-125B-8872-02F800EB2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B5C7A9-4D2B-4026-BD67-A61CCB7E4ADC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2620BD90-E4E6-D5A2-E934-DCC6BA9EC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24996875-9CF4-7F21-B436-FB9C9660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class ToolValidator:</a:t>
            </a:r>
          </a:p>
          <a:p>
            <a:r>
              <a:rPr lang="en-US" altLang="en-US">
                <a:latin typeface="Arial" panose="020B0604020202020204" pitchFamily="34" charset="0"/>
              </a:rPr>
              <a:t>  """Class for validating a tool's parameter values and controlling</a:t>
            </a:r>
          </a:p>
          <a:p>
            <a:r>
              <a:rPr lang="en-US" altLang="en-US">
                <a:latin typeface="Arial" panose="020B0604020202020204" pitchFamily="34" charset="0"/>
              </a:rPr>
              <a:t>  the behavior of the tool's dialog."""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__init__(self):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"""Setup arcpy and the list of tool parameters."""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import arcpy</a:t>
            </a:r>
          </a:p>
          <a:p>
            <a:r>
              <a:rPr lang="en-US" altLang="en-US">
                <a:latin typeface="Arial" panose="020B0604020202020204" pitchFamily="34" charset="0"/>
              </a:rPr>
              <a:t>    self.params = arcpy.GetParameterInfo()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initializeParameters(self):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"""Refine the properties of a tool's parameters.  This method is</a:t>
            </a:r>
          </a:p>
          <a:p>
            <a:r>
              <a:rPr lang="en-US" altLang="en-US">
                <a:latin typeface="Arial" panose="020B0604020202020204" pitchFamily="34" charset="0"/>
              </a:rPr>
              <a:t>    called when the tool is opened."""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values and properties of parameters before internal</a:t>
            </a:r>
          </a:p>
          <a:p>
            <a:r>
              <a:rPr lang="en-US" altLang="en-US">
                <a:latin typeface="Arial" panose="020B0604020202020204" pitchFamily="34" charset="0"/>
              </a:rPr>
              <a:t>    validation is performed.  This method is called whenever a parmater</a:t>
            </a:r>
          </a:p>
          <a:p>
            <a:r>
              <a:rPr lang="en-US" altLang="en-US">
                <a:latin typeface="Arial" panose="020B0604020202020204" pitchFamily="34" charset="0"/>
              </a:rPr>
              <a:t>    has been changed."""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if self.params[0].altered: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arcpy.env.workspace = str(self.params[0].value)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rasts = arcpy.ListRasters()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self.params[1].filter.list = rasts 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updateMessages(self):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messages created by internal validation for each tool</a:t>
            </a:r>
          </a:p>
          <a:p>
            <a:r>
              <a:rPr lang="en-US" altLang="en-US">
                <a:latin typeface="Arial" panose="020B0604020202020204" pitchFamily="34" charset="0"/>
              </a:rPr>
              <a:t>    parameter.  This method is called after internal validation."""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703C905-0DC6-8666-70D7-58919206E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CB1397-ACC3-4E82-9864-7E9494E10C06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116528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C09A6178-8AA6-0877-DB38-10ECE67B5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F375A26-2872-A061-6A58-85CE12F7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import arcpy</a:t>
            </a:r>
          </a:p>
          <a:p>
            <a:r>
              <a:rPr lang="en-US" altLang="en-US">
                <a:latin typeface="Arial" panose="020B0604020202020204" pitchFamily="34" charset="0"/>
              </a:rPr>
              <a:t>fc = "C:/gispy/data/ch01/park.shp"</a:t>
            </a:r>
          </a:p>
          <a:p>
            <a:r>
              <a:rPr lang="en-US" altLang="en-US">
                <a:latin typeface="Arial" panose="020B0604020202020204" pitchFamily="34" charset="0"/>
              </a:rPr>
              <a:t>fieldname = "COVER"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sc = arcpy.da.SearchCursor(fc, [fieldname])</a:t>
            </a:r>
          </a:p>
          <a:p>
            <a:r>
              <a:rPr lang="en-US" altLang="en-US">
                <a:latin typeface="Arial" panose="020B0604020202020204" pitchFamily="34" charset="0"/>
              </a:rPr>
              <a:t>valueList = []</a:t>
            </a:r>
          </a:p>
          <a:p>
            <a:r>
              <a:rPr lang="en-US" altLang="en-US">
                <a:latin typeface="Arial" panose="020B0604020202020204" pitchFamily="34" charset="0"/>
              </a:rPr>
              <a:t>for row in sc:</a:t>
            </a:r>
          </a:p>
          <a:p>
            <a:r>
              <a:rPr lang="en-US" altLang="en-US">
                <a:latin typeface="Arial" panose="020B0604020202020204" pitchFamily="34" charset="0"/>
              </a:rPr>
              <a:t>  val = row[0]</a:t>
            </a:r>
          </a:p>
          <a:p>
            <a:r>
              <a:rPr lang="en-US" altLang="en-US">
                <a:latin typeface="Arial" panose="020B0604020202020204" pitchFamily="34" charset="0"/>
              </a:rPr>
              <a:t>  valueList.append(val)</a:t>
            </a:r>
          </a:p>
          <a:p>
            <a:r>
              <a:rPr lang="en-US" altLang="en-US">
                <a:latin typeface="Arial" panose="020B0604020202020204" pitchFamily="34" charset="0"/>
              </a:rPr>
              <a:t>del sc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uniqueValueSet = set(valueList)</a:t>
            </a:r>
          </a:p>
          <a:p>
            <a:r>
              <a:rPr lang="en-US" altLang="en-US">
                <a:latin typeface="Arial" panose="020B0604020202020204" pitchFamily="34" charset="0"/>
              </a:rPr>
              <a:t>uniqueValueList = list(uniqueValueSet)</a:t>
            </a:r>
          </a:p>
          <a:p>
            <a:r>
              <a:rPr lang="en-US" altLang="en-US">
                <a:latin typeface="Arial" panose="020B0604020202020204" pitchFamily="34" charset="0"/>
              </a:rPr>
              <a:t>print uniqueValueList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updateParameters(self):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"""Modify the values and properties of parameters before internal</a:t>
            </a:r>
          </a:p>
          <a:p>
            <a:r>
              <a:rPr lang="en-US" altLang="en-US">
                <a:latin typeface="Arial" panose="020B0604020202020204" pitchFamily="34" charset="0"/>
              </a:rPr>
              <a:t>  validation is performed.  This method is called whenever a parameter</a:t>
            </a:r>
          </a:p>
          <a:p>
            <a:r>
              <a:rPr lang="en-US" altLang="en-US">
                <a:latin typeface="Arial" panose="020B0604020202020204" pitchFamily="34" charset="0"/>
              </a:rPr>
              <a:t>  has been changed."""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if self.params[1].altered: ### The 2nd parameter is altered:</a:t>
            </a:r>
          </a:p>
          <a:p>
            <a:r>
              <a:rPr lang="en-US" altLang="en-US">
                <a:latin typeface="Arial" panose="020B0604020202020204" pitchFamily="34" charset="0"/>
              </a:rPr>
              <a:t>    fc = str(self.params[0].value) # Feature class is the first parameter.</a:t>
            </a:r>
          </a:p>
          <a:p>
            <a:r>
              <a:rPr lang="en-US" altLang="en-US">
                <a:latin typeface="Arial" panose="020B0604020202020204" pitchFamily="34" charset="0"/>
              </a:rPr>
              <a:t>    fieldname = str(self.params[1].value) ### Use the 2nd parameter.</a:t>
            </a:r>
          </a:p>
          <a:p>
            <a:r>
              <a:rPr lang="en-US" altLang="en-US">
                <a:latin typeface="Arial" panose="020B0604020202020204" pitchFamily="34" charset="0"/>
              </a:rPr>
              <a:t>    sc = arcpy.da.SearchCursor(fc, [fieldname]) ### Get a search cursor.</a:t>
            </a:r>
          </a:p>
          <a:p>
            <a:r>
              <a:rPr lang="en-US" altLang="en-US">
                <a:latin typeface="Arial" panose="020B0604020202020204" pitchFamily="34" charset="0"/>
              </a:rPr>
              <a:t>    valueList = []</a:t>
            </a:r>
          </a:p>
          <a:p>
            <a:r>
              <a:rPr lang="en-US" altLang="en-US">
                <a:latin typeface="Arial" panose="020B0604020202020204" pitchFamily="34" charset="0"/>
              </a:rPr>
              <a:t>    ### Loop through rows and get the values for the selected field name and append to valuelist.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row in sc: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val = row[0]</a:t>
            </a:r>
          </a:p>
          <a:p>
            <a:r>
              <a:rPr lang="en-US" altLang="en-US">
                <a:latin typeface="Arial" panose="020B0604020202020204" pitchFamily="34" charset="0"/>
              </a:rPr>
              <a:t>      valueList.append(val)</a:t>
            </a:r>
          </a:p>
          <a:p>
            <a:r>
              <a:rPr lang="en-US" altLang="en-US">
                <a:latin typeface="Arial" panose="020B0604020202020204" pitchFamily="34" charset="0"/>
              </a:rPr>
              <a:t>    del sc</a:t>
            </a:r>
          </a:p>
          <a:p>
            <a:r>
              <a:rPr lang="en-US" altLang="en-US">
                <a:latin typeface="Arial" panose="020B0604020202020204" pitchFamily="34" charset="0"/>
              </a:rPr>
              <a:t>    uniqueValueSet = set(valueList) # Cast valueList to a set (only unique values retained).</a:t>
            </a:r>
          </a:p>
          <a:p>
            <a:r>
              <a:rPr lang="en-US" altLang="en-US">
                <a:latin typeface="Arial" panose="020B0604020202020204" pitchFamily="34" charset="0"/>
              </a:rPr>
              <a:t>    uniqueList = list(uniqueValueSet) ### Cast uniqueValueSet back to a list.</a:t>
            </a:r>
          </a:p>
          <a:p>
            <a:r>
              <a:rPr lang="en-US" altLang="en-US">
                <a:latin typeface="Arial" panose="020B0604020202020204" pitchFamily="34" charset="0"/>
              </a:rPr>
              <a:t>    self.params[2].filter.list = uniqueList ### This should be your unique list.    </a:t>
            </a:r>
          </a:p>
          <a:p>
            <a:r>
              <a:rPr lang="en-US" altLang="en-US">
                <a:latin typeface="Arial" panose="020B0604020202020204" pitchFamily="34" charset="0"/>
              </a:rPr>
              <a:t>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##valueList = [row[0] for row in sc]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2026D9B1-59AB-AC5B-5F85-EEDCC9B3B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F6B8E0-0CA4-4731-AC93-16CA490A502A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58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https://pro.arcgis.com/en/pro-app/latest/arcpy/geoprocessing_and_python/defining-parameter-data-types-in-a-python-toolbox.htm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59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83508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63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675063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64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15565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1277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Copy argument 1 into a file geodatabase names as specified by argument 2.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import arcpy,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if not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arcpy.Exists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os.path.join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arcpy.management.CreateFileGDB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(2,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6723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Copy argument 1 into a file geodatabase names as specified by argument 2.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input1: C:\gispy\scratch\fires.shp C:\gispy\scratch\disasters.gdb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input2: C:\gispy\scratch\getFeaturesOutput.shp C:\gispy\scratch\data.gdb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import arcpy,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if not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arcpy.Exists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os.path.join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arcpy.management.CreateFileGDB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(2,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371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arcpy</a:t>
            </a:r>
          </a:p>
          <a:p>
            <a:endParaRPr lang="en-US" dirty="0"/>
          </a:p>
          <a:p>
            <a:r>
              <a:rPr lang="en-US" dirty="0" err="1"/>
              <a:t>arcpy.env.overwriteOutput</a:t>
            </a:r>
            <a:r>
              <a:rPr lang="en-US" dirty="0"/>
              <a:t> = True</a:t>
            </a:r>
          </a:p>
          <a:p>
            <a:r>
              <a:rPr lang="en-US" dirty="0" err="1"/>
              <a:t>arcpy.env.workspace</a:t>
            </a:r>
            <a:r>
              <a:rPr lang="en-US" dirty="0"/>
              <a:t> = 'C:/</a:t>
            </a:r>
            <a:r>
              <a:rPr lang="en-US" dirty="0" err="1"/>
              <a:t>gispy</a:t>
            </a:r>
            <a:r>
              <a:rPr lang="en-US" dirty="0"/>
              <a:t>/scratch'</a:t>
            </a:r>
          </a:p>
          <a:p>
            <a:r>
              <a:rPr lang="en-US" dirty="0"/>
              <a:t>distance = '0.2 miles' </a:t>
            </a:r>
          </a:p>
          <a:p>
            <a:r>
              <a:rPr lang="en-US" dirty="0"/>
              <a:t>fcs = </a:t>
            </a:r>
            <a:r>
              <a:rPr lang="en-US" dirty="0" err="1"/>
              <a:t>arcpy.ListFeatureClasses</a:t>
            </a:r>
            <a:r>
              <a:rPr lang="en-US" dirty="0"/>
              <a:t>()</a:t>
            </a:r>
          </a:p>
          <a:p>
            <a:r>
              <a:rPr lang="en-US" dirty="0" err="1"/>
              <a:t>outList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for fc in fcs:</a:t>
            </a:r>
          </a:p>
          <a:p>
            <a:r>
              <a:rPr lang="en-US" dirty="0"/>
              <a:t>    print('Processing: ' + fc)</a:t>
            </a:r>
          </a:p>
          <a:p>
            <a:r>
              <a:rPr lang="en-US" dirty="0"/>
              <a:t>    output = fc[:-4] + '_</a:t>
            </a:r>
            <a:r>
              <a:rPr lang="en-US" dirty="0" err="1"/>
              <a:t>buff.shp</a:t>
            </a:r>
            <a:r>
              <a:rPr lang="en-US" dirty="0"/>
              <a:t>'</a:t>
            </a:r>
          </a:p>
          <a:p>
            <a:r>
              <a:rPr lang="en-US" dirty="0"/>
              <a:t>    </a:t>
            </a:r>
            <a:r>
              <a:rPr lang="en-US" dirty="0" err="1"/>
              <a:t>outList.append</a:t>
            </a:r>
            <a:r>
              <a:rPr lang="en-US" dirty="0"/>
              <a:t>(output)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arcpy.Buffer_analysis</a:t>
            </a:r>
            <a:r>
              <a:rPr lang="en-US" dirty="0"/>
              <a:t>(fc, output, distance)</a:t>
            </a:r>
          </a:p>
          <a:p>
            <a:r>
              <a:rPr lang="en-US" dirty="0"/>
              <a:t>        print('Created ' + output)     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print(</a:t>
            </a:r>
            <a:r>
              <a:rPr lang="en-US" dirty="0" err="1"/>
              <a:t>arcpy.GetMessages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results = ";".join(</a:t>
            </a:r>
            <a:r>
              <a:rPr lang="en-US" dirty="0" err="1"/>
              <a:t>outList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arcpy.SetParameterAsText</a:t>
            </a:r>
            <a:r>
              <a:rPr lang="en-US" dirty="0"/>
              <a:t>(0,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1261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arcpy</a:t>
            </a:r>
          </a:p>
          <a:p>
            <a:endParaRPr lang="en-US" dirty="0"/>
          </a:p>
          <a:p>
            <a:r>
              <a:rPr lang="en-US" dirty="0" err="1"/>
              <a:t>arcpy.env.overwriteOutput</a:t>
            </a:r>
            <a:r>
              <a:rPr lang="en-US" dirty="0"/>
              <a:t> = True</a:t>
            </a:r>
          </a:p>
          <a:p>
            <a:r>
              <a:rPr lang="en-US" dirty="0" err="1"/>
              <a:t>arcpy.env.workspace</a:t>
            </a:r>
            <a:r>
              <a:rPr lang="en-US" dirty="0"/>
              <a:t> = 'C:/</a:t>
            </a:r>
            <a:r>
              <a:rPr lang="en-US" dirty="0" err="1"/>
              <a:t>gispy</a:t>
            </a:r>
            <a:r>
              <a:rPr lang="en-US" dirty="0"/>
              <a:t>/scratch'</a:t>
            </a:r>
          </a:p>
          <a:p>
            <a:r>
              <a:rPr lang="en-US" dirty="0"/>
              <a:t>distance = '0.2 miles' </a:t>
            </a:r>
          </a:p>
          <a:p>
            <a:r>
              <a:rPr lang="en-US" dirty="0"/>
              <a:t>fcs = </a:t>
            </a:r>
            <a:r>
              <a:rPr lang="en-US" dirty="0" err="1"/>
              <a:t>arcpy.ListFeatureClasses</a:t>
            </a:r>
            <a:r>
              <a:rPr lang="en-US" dirty="0"/>
              <a:t>()</a:t>
            </a:r>
          </a:p>
          <a:p>
            <a:r>
              <a:rPr lang="en-US" dirty="0" err="1"/>
              <a:t>outList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for fc in fcs:</a:t>
            </a:r>
          </a:p>
          <a:p>
            <a:r>
              <a:rPr lang="en-US" dirty="0"/>
              <a:t>    print('Processing: ' + fc)</a:t>
            </a:r>
          </a:p>
          <a:p>
            <a:r>
              <a:rPr lang="en-US" dirty="0"/>
              <a:t>    output = fc[:-4] + '_</a:t>
            </a:r>
            <a:r>
              <a:rPr lang="en-US" dirty="0" err="1"/>
              <a:t>buff.shp</a:t>
            </a:r>
            <a:r>
              <a:rPr lang="en-US" dirty="0"/>
              <a:t>'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arcpy.Buffer_analysis</a:t>
            </a:r>
            <a:r>
              <a:rPr lang="en-US" dirty="0"/>
              <a:t>(fc, output, distance)</a:t>
            </a:r>
          </a:p>
          <a:p>
            <a:r>
              <a:rPr lang="en-US" dirty="0"/>
              <a:t>        print('Created ' + output)</a:t>
            </a:r>
          </a:p>
          <a:p>
            <a:r>
              <a:rPr lang="en-US" dirty="0"/>
              <a:t>        </a:t>
            </a:r>
            <a:r>
              <a:rPr lang="en-US" dirty="0" err="1"/>
              <a:t>outList.append</a:t>
            </a:r>
            <a:r>
              <a:rPr lang="en-US" dirty="0"/>
              <a:t>(output)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print(</a:t>
            </a:r>
            <a:r>
              <a:rPr lang="en-US" dirty="0" err="1"/>
              <a:t>arcpy.GetMessages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results = ";".join(</a:t>
            </a:r>
            <a:r>
              <a:rPr lang="en-US" dirty="0" err="1"/>
              <a:t>outList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arcpy.SetParameterAsText</a:t>
            </a:r>
            <a:r>
              <a:rPr lang="en-US" dirty="0"/>
              <a:t>(0,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00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957749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6D2A471-15B2-A8C1-0691-AD638871DA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4B0485E-296E-B88A-1411-559EF525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56378E4-DEB9-C499-C149-4B77FA352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89F232-2A13-441A-8F77-F4B3D4BF63CB}" type="slidenum">
              <a:rPr lang="en-US" altLang="en-US" b="0"/>
              <a:pPr/>
              <a:t>74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484609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2D2F708-F4AC-9B3F-340F-32846F7D56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1FB36BB-9211-3861-E1CD-9371FE32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# bufferAll.py</a:t>
            </a:r>
          </a:p>
          <a:p>
            <a:r>
              <a:rPr lang="en-US" dirty="0">
                <a:solidFill>
                  <a:srgbClr val="008000"/>
                </a:solidFill>
              </a:rPr>
              <a:t># Purpose: Buffer all the feature classes in an input folder by the input distance and</a:t>
            </a:r>
          </a:p>
          <a:p>
            <a:r>
              <a:rPr lang="en-US" dirty="0">
                <a:solidFill>
                  <a:srgbClr val="008000"/>
                </a:solidFill>
              </a:rPr>
              <a:t>#          send the output file names to script tool.</a:t>
            </a:r>
          </a:p>
          <a:p>
            <a:r>
              <a:rPr lang="en-US" dirty="0">
                <a:solidFill>
                  <a:srgbClr val="008000"/>
                </a:solidFill>
              </a:rPr>
              <a:t># Arguments: </a:t>
            </a:r>
            <a:r>
              <a:rPr lang="en-US" dirty="0" err="1">
                <a:solidFill>
                  <a:srgbClr val="008000"/>
                </a:solidFill>
              </a:rPr>
              <a:t>working_directory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linear_unit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Sample input: C:/gispy/data/ch23/smallDir "0.2 miles"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arcpy, </a:t>
            </a:r>
            <a:r>
              <a:rPr lang="en-US" dirty="0" err="1">
                <a:solidFill>
                  <a:srgbClr val="000000"/>
                </a:solidFill>
              </a:rPr>
              <a:t>reportSTargs</a:t>
            </a:r>
            <a:r>
              <a:rPr lang="en-US" dirty="0">
                <a:solidFill>
                  <a:srgbClr val="000000"/>
                </a:solidFill>
              </a:rPr>
              <a:t>, sys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arcpy.env.overwriteOutput</a:t>
            </a:r>
            <a:r>
              <a:rPr lang="en-US" dirty="0">
                <a:solidFill>
                  <a:srgbClr val="000000"/>
                </a:solidFill>
              </a:rPr>
              <a:t> = True</a:t>
            </a:r>
          </a:p>
          <a:p>
            <a:r>
              <a:rPr lang="en-US" dirty="0" err="1">
                <a:solidFill>
                  <a:srgbClr val="000000"/>
                </a:solidFill>
              </a:rPr>
              <a:t>arcpy.env.workspace</a:t>
            </a:r>
            <a:r>
              <a:rPr lang="en-US" dirty="0">
                <a:solidFill>
                  <a:srgbClr val="000000"/>
                </a:solidFill>
              </a:rPr>
              <a:t> = sys.argv[1]</a:t>
            </a:r>
          </a:p>
          <a:p>
            <a:r>
              <a:rPr lang="en-US" dirty="0">
                <a:solidFill>
                  <a:srgbClr val="000000"/>
                </a:solidFill>
              </a:rPr>
              <a:t>distance = sys.argv[2]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fcs = </a:t>
            </a:r>
            <a:r>
              <a:rPr lang="en-US" dirty="0" err="1">
                <a:solidFill>
                  <a:srgbClr val="000000"/>
                </a:solidFill>
              </a:rPr>
              <a:t>arcpy.ListFeatureClasses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outList</a:t>
            </a:r>
            <a:r>
              <a:rPr lang="en-US" dirty="0">
                <a:solidFill>
                  <a:srgbClr val="000000"/>
                </a:solidFill>
              </a:rPr>
              <a:t> 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fc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fcs: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'Processing: {0}'</a:t>
            </a:r>
            <a:r>
              <a:rPr lang="en-US" dirty="0">
                <a:solidFill>
                  <a:srgbClr val="000000"/>
                </a:solidFill>
              </a:rPr>
              <a:t>.format(fc))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800000"/>
                </a:solidFill>
              </a:rPr>
              <a:t>'C:/</a:t>
            </a:r>
            <a:r>
              <a:rPr lang="en-US" dirty="0" err="1">
                <a:solidFill>
                  <a:srgbClr val="800000"/>
                </a:solidFill>
              </a:rPr>
              <a:t>gispy</a:t>
            </a:r>
            <a:r>
              <a:rPr lang="en-US" dirty="0">
                <a:solidFill>
                  <a:srgbClr val="800000"/>
                </a:solidFill>
              </a:rPr>
              <a:t>/scratch/'</a:t>
            </a:r>
            <a:r>
              <a:rPr lang="en-US" dirty="0">
                <a:solidFill>
                  <a:srgbClr val="000000"/>
                </a:solidFill>
              </a:rPr>
              <a:t> + fc[:-4] + </a:t>
            </a:r>
            <a:r>
              <a:rPr lang="en-US" dirty="0">
                <a:solidFill>
                  <a:srgbClr val="800000"/>
                </a:solidFill>
              </a:rPr>
              <a:t>'</a:t>
            </a:r>
            <a:r>
              <a:rPr lang="en-US" dirty="0" err="1">
                <a:solidFill>
                  <a:srgbClr val="800000"/>
                </a:solidFill>
              </a:rPr>
              <a:t>Out.shp</a:t>
            </a:r>
            <a:r>
              <a:rPr lang="en-US" dirty="0">
                <a:solidFill>
                  <a:srgbClr val="800000"/>
                </a:solidFill>
              </a:rPr>
              <a:t>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arcpy.Buffer_analysis</a:t>
            </a:r>
            <a:r>
              <a:rPr lang="en-US" dirty="0">
                <a:solidFill>
                  <a:srgbClr val="000000"/>
                </a:solidFill>
              </a:rPr>
              <a:t>(fc, 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, distance)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'Created {0}'</a:t>
            </a:r>
            <a:r>
              <a:rPr lang="en-US" dirty="0">
                <a:solidFill>
                  <a:srgbClr val="000000"/>
                </a:solidFill>
              </a:rPr>
              <a:t>.format(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outList.append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except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arcpy.ExecuteError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arcpy.GetMessages</a:t>
            </a:r>
            <a:r>
              <a:rPr lang="en-US" dirty="0">
                <a:solidFill>
                  <a:srgbClr val="000000"/>
                </a:solidFill>
              </a:rPr>
              <a:t>())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results = </a:t>
            </a:r>
            <a:r>
              <a:rPr lang="en-US" dirty="0">
                <a:solidFill>
                  <a:srgbClr val="800000"/>
                </a:solidFill>
              </a:rPr>
              <a:t>";"</a:t>
            </a:r>
            <a:r>
              <a:rPr lang="en-US" dirty="0">
                <a:solidFill>
                  <a:srgbClr val="000000"/>
                </a:solidFill>
              </a:rPr>
              <a:t>.join(</a:t>
            </a:r>
            <a:r>
              <a:rPr lang="en-US" dirty="0" err="1">
                <a:solidFill>
                  <a:srgbClr val="000000"/>
                </a:solidFill>
              </a:rPr>
              <a:t>outList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(results)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arcpy.SetParameterAsText</a:t>
            </a:r>
            <a:r>
              <a:rPr lang="en-US" dirty="0">
                <a:solidFill>
                  <a:srgbClr val="000000"/>
                </a:solidFill>
              </a:rPr>
              <a:t>(2, results)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025C4B5-1D1F-4BE4-8F94-5F2896A01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95783C-4CE9-4718-B995-A79F13968CC1}" type="slidenum">
              <a:rPr lang="en-US" altLang="en-US" b="0"/>
              <a:pPr/>
              <a:t>75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7745154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0DFB0D1-9899-7135-68F0-D058F4DB5D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25F2FE8-CB26-BD91-BCED-FEE16331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7AC2920-57DE-6A48-C478-B37AA09D2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B3489E-1D98-4BEA-A33F-7E25961A093F}" type="slidenum">
              <a:rPr lang="en-US" altLang="en-US" b="0"/>
              <a:pPr/>
              <a:t>76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03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err="1"/>
              <a:t>multivalue</a:t>
            </a:r>
            <a:r>
              <a:rPr lang="en-US" sz="1200" dirty="0"/>
              <a:t> property (checked or not)</a:t>
            </a:r>
          </a:p>
          <a:p>
            <a:pPr>
              <a:defRPr/>
            </a:pPr>
            <a:r>
              <a:rPr lang="en-US" sz="1200" dirty="0"/>
              <a:t>Not all data types can have multiple values (e.g., Boolean parameters can not handle multiple values).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61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11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0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985F93-8ACE-C1F8-C0BE-5410770C4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816A4C-085B-822B-20E8-0F4E3955B5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5DE340-BD29-4D84-28D8-E97EDCA01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2107-7313-4160-ABF6-FA3DE7930C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3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DCA439-5BD0-C251-0EE7-9C8C89EF6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4384F2-8A05-2E02-A74D-E3546A2BEF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15B8FC-9259-56AA-8503-2E7F3C30F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8F2B-6A61-4AE0-9DAE-E7C8220B4C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24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69F918-ED36-1181-E78F-F9A87001F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B2176A-E06B-5436-3CBA-14A41E758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4B554-1420-29B9-3806-A9727445A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9EAF5-20E3-43DC-AA27-E836BB3D27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2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2024"/>
            <a:ext cx="8001000" cy="457200"/>
          </a:xfrm>
        </p:spPr>
        <p:txBody>
          <a:bodyPr/>
          <a:lstStyle>
            <a:lvl1pPr>
              <a:defRPr sz="36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325EDB-179F-B4AA-4218-805EF7839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0E37BA-B295-5361-D1E1-5F0F26A94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D2A589-916F-FD5C-CD25-21C188EDA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9D64C-FB67-46EB-A67A-A43060899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98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D421A8-5698-D0B2-F154-378BF07E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7A0272-2688-1DA0-30D9-51CFCE4D0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B0306A-C8CD-B929-4451-FE02C7D5D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08101-9BF7-4864-8FE7-BC25AAEA7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0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0205A-6A56-7687-A65B-13AC23FF1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47F3E-18C7-35DA-5946-0149E99E9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A7235-3016-95BB-5A32-7D3F863B5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5A359-42D0-44C8-9D79-CF056F5AA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95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A8D4F2-60EA-341E-98D5-47BA67328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E749B0-CE36-C272-61DD-5E18E038B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A5E739-B03F-5924-49F8-310248441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35E1-A404-4A02-9252-E3A1ECF10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02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E047FB-15F7-ABAF-630C-72C5A395D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6B7072-7889-41F8-B7DD-CB0913D78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9A8D9F-2121-9931-28BC-70BD671E6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053D2-753D-42EF-96B9-E02C20C60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4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DF666E-C600-61B3-EA1D-0E9D0C544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D4FD38-7B9C-04D4-75F3-D9A065EB9B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601AEB-2D1E-9354-9922-8B6EE9CE3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B30A5-C212-423E-B6AD-D4029C2A4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7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C134B-C8EA-61C0-4C10-55276D2A4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7EA5A-634D-8805-965D-DEAE96C39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96302-9517-FB12-EA71-8DF6E83F0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FC15F-20CD-4F62-B2FF-A90620E5FD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4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2A6A6-F61D-625E-42C1-3787B4F19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78722-0B8F-A24F-115C-51B0BA487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EFCCB-EF8A-24AF-6162-9E21E1FD2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30516-CDC9-4FE8-8E7C-04CF17A86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6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77B147-3F88-3E8E-CBF9-27BDBA7F3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5668D9-04EC-4E4F-13D7-99440E6AB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4E0C14A-21C6-D85D-FCC1-7A6E4D59C6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008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ADA7F98-5171-FE1B-C187-E599793EAA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8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EE2A3F5-7D85-5F3C-63EB-F9945F0C3C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8000"/>
                </a:solidFill>
              </a:defRPr>
            </a:lvl1pPr>
          </a:lstStyle>
          <a:p>
            <a:fld id="{A36E0320-7344-4A95-BE9D-079242C546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lp.arcgis.com/en/arcgisdesktop/10.0/help/003n/003n0000001m000000.ht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CD4C6B-8A55-05F5-55D5-4505117A07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228600"/>
            <a:ext cx="8607425" cy="3276600"/>
          </a:xfrm>
        </p:spPr>
        <p:txBody>
          <a:bodyPr/>
          <a:lstStyle/>
          <a:p>
            <a:pPr algn="ctr" eaLnBrk="1" hangingPunct="1"/>
            <a:r>
              <a:rPr lang="en-US" altLang="en-US" sz="5400" b="0" dirty="0">
                <a:solidFill>
                  <a:srgbClr val="2E75B6"/>
                </a:solidFill>
                <a:ea typeface="MS PGothic" panose="020B0600070205080204" pitchFamily="34" charset="-128"/>
              </a:rPr>
              <a:t>Script Tool Parameters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8B52CF6-A8C6-79E8-0A06-F3FAC9476E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29400" y="6248400"/>
            <a:ext cx="2438400" cy="5334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800" kern="1200" dirty="0">
                <a:solidFill>
                  <a:srgbClr val="2E75B6"/>
                </a:solidFill>
                <a:ea typeface="MS PGothic" panose="020B0600070205080204" pitchFamily="34" charset="-128"/>
              </a:rPr>
              <a:t>Dr. Tateosian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D781A6BE-2D2C-F7F9-69CD-DC92E83E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98286"/>
            <a:ext cx="4837112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Parameters tab</a:t>
            </a:r>
          </a:p>
          <a:p>
            <a:pPr eaLnBrk="1" hangingPunct="1"/>
            <a:r>
              <a:rPr lang="en-US" altLang="en-US" sz="2800" b="0" dirty="0"/>
              <a:t>Widgets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0" dirty="0"/>
              <a:t>Parameter properties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EECFB-42A4-F0A4-81A9-276C67E5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90" y="2362200"/>
            <a:ext cx="5868219" cy="1238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 err="1"/>
              <a:t>Multivalue</a:t>
            </a:r>
            <a:r>
              <a:rPr lang="en-US" b="0" kern="0" dirty="0"/>
              <a:t> (checkbox)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can select multiple items.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(but not all) data types have this option.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To set, select the Data Type &gt; Click [</a:t>
            </a:r>
            <a:r>
              <a:rPr lang="en-US" kern="0" dirty="0"/>
              <a:t>…</a:t>
            </a:r>
            <a:r>
              <a:rPr lang="en-US" b="0" kern="0" dirty="0"/>
              <a:t>] &gt; Check the "Multiple values" box.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</a:t>
            </a:r>
            <a:r>
              <a:rPr lang="en-US" altLang="en-US" dirty="0" err="1"/>
              <a:t>Multivalue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25C8A-6C60-38D6-BF92-3FAD0DF8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2511"/>
            <a:ext cx="3858163" cy="48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6B476-2573-A85A-E2C6-949F6739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363" y="802379"/>
            <a:ext cx="3010320" cy="23720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DEAE73-AA5D-6375-F12E-A5088407F170}"/>
              </a:ext>
            </a:extLst>
          </p:cNvPr>
          <p:cNvCxnSpPr/>
          <p:nvPr/>
        </p:nvCxnSpPr>
        <p:spPr bwMode="auto">
          <a:xfrm>
            <a:off x="2819400" y="1371600"/>
            <a:ext cx="2133600" cy="3810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221FD-24B2-FEA0-2F28-FCE4618D2C80}"/>
              </a:ext>
            </a:extLst>
          </p:cNvPr>
          <p:cNvSpPr/>
          <p:nvPr/>
        </p:nvSpPr>
        <p:spPr bwMode="auto">
          <a:xfrm>
            <a:off x="5004640" y="22860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Square braces indicate </a:t>
            </a:r>
            <a:r>
              <a:rPr lang="en-US" altLang="en-US" dirty="0" err="1"/>
              <a:t>Multivalue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6B476-2573-A85A-E2C6-949F6739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40" y="838200"/>
            <a:ext cx="3010320" cy="23720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A221FD-24B2-FEA0-2F28-FCE4618D2C80}"/>
              </a:ext>
            </a:extLst>
          </p:cNvPr>
          <p:cNvSpPr/>
          <p:nvPr/>
        </p:nvSpPr>
        <p:spPr bwMode="auto">
          <a:xfrm>
            <a:off x="5004640" y="22860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4EDAB7-B244-05E2-B9E0-FD33DB98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791377"/>
            <a:ext cx="2469177" cy="10855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419E2B-5CA9-5CFC-678C-00040B100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86" y="3794526"/>
            <a:ext cx="2379942" cy="1085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DDF79-A234-1870-412E-2BD86DC0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493" y="828674"/>
            <a:ext cx="3029373" cy="2381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30B6BA-4424-C68A-EAEC-169EC049B923}"/>
              </a:ext>
            </a:extLst>
          </p:cNvPr>
          <p:cNvSpPr/>
          <p:nvPr/>
        </p:nvSpPr>
        <p:spPr bwMode="auto">
          <a:xfrm>
            <a:off x="1009493" y="2285999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DEAE73-AA5D-6375-F12E-A5088407F170}"/>
              </a:ext>
            </a:extLst>
          </p:cNvPr>
          <p:cNvCxnSpPr/>
          <p:nvPr/>
        </p:nvCxnSpPr>
        <p:spPr bwMode="auto">
          <a:xfrm flipH="1">
            <a:off x="4895959" y="2662445"/>
            <a:ext cx="404899" cy="167172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93165F-A124-CAF8-EFED-0ED32D61D19B}"/>
              </a:ext>
            </a:extLst>
          </p:cNvPr>
          <p:cNvCxnSpPr/>
          <p:nvPr/>
        </p:nvCxnSpPr>
        <p:spPr bwMode="auto">
          <a:xfrm flipH="1">
            <a:off x="1159214" y="2662445"/>
            <a:ext cx="136186" cy="1671725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28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/>
            <a:r>
              <a:rPr lang="en-US" b="0" kern="0" dirty="0" err="1"/>
              <a:t>Multivalue</a:t>
            </a:r>
            <a:r>
              <a:rPr lang="en-US" b="0" kern="0" dirty="0"/>
              <a:t> input creates </a:t>
            </a:r>
            <a:r>
              <a:rPr lang="en-US" b="0" i="1" kern="0" dirty="0"/>
              <a:t>semicolon</a:t>
            </a:r>
            <a:r>
              <a:rPr lang="en-US" b="0" kern="0" dirty="0"/>
              <a:t> delimited string.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457200" lvl="1" indent="0"/>
            <a:r>
              <a:rPr lang="en-US" b="0" kern="0" dirty="0"/>
              <a:t>Value that comes into script: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Multivalue</a:t>
            </a:r>
            <a:r>
              <a:rPr lang="en-US" altLang="en-US" dirty="0"/>
              <a:t> input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B9EEF-B95C-89E2-59E6-6A3D46600E5E}"/>
              </a:ext>
            </a:extLst>
          </p:cNvPr>
          <p:cNvSpPr txBox="1"/>
          <p:nvPr/>
        </p:nvSpPr>
        <p:spPr>
          <a:xfrm>
            <a:off x="237049" y="5562600"/>
            <a:ext cx="8602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C:\gispy\data\ch23\rastTester.gdb\aspect</a:t>
            </a:r>
            <a:r>
              <a:rPr lang="en-US" sz="1800" b="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800" b="0" dirty="0">
                <a:latin typeface="Consolas" panose="020B0609020204030204" pitchFamily="49" charset="0"/>
              </a:rPr>
              <a:t>C:\gispy\data\ch23\rastTester.gdb\CoverMinus</a:t>
            </a:r>
            <a:r>
              <a:rPr lang="en-US" sz="1800" b="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800" b="0" dirty="0">
                <a:latin typeface="Consolas" panose="020B0609020204030204" pitchFamily="49" charset="0"/>
              </a:rPr>
              <a:t>C:\gispy\data\ch23\rastTester.gdb\elev </a:t>
            </a:r>
            <a:endParaRPr lang="en-US" b="0" dirty="0"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2D77A2-887E-3B0C-5B45-8DE464D88F66}"/>
              </a:ext>
            </a:extLst>
          </p:cNvPr>
          <p:cNvGrpSpPr/>
          <p:nvPr/>
        </p:nvGrpSpPr>
        <p:grpSpPr>
          <a:xfrm>
            <a:off x="1911451" y="1827306"/>
            <a:ext cx="4648200" cy="3129180"/>
            <a:chOff x="1656943" y="1466576"/>
            <a:chExt cx="5830114" cy="39248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8AC63D-3CF1-B306-965A-E51C4B48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943" y="1466576"/>
              <a:ext cx="5830114" cy="392484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7D1DD7-8C20-8C2E-B9BF-D090FA20CAB7}"/>
                </a:ext>
              </a:extLst>
            </p:cNvPr>
            <p:cNvSpPr/>
            <p:nvPr/>
          </p:nvSpPr>
          <p:spPr bwMode="auto">
            <a:xfrm>
              <a:off x="1752600" y="2971800"/>
              <a:ext cx="1676400" cy="1600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108903-FFA2-3E79-637B-3EC8E2C81740}"/>
              </a:ext>
            </a:extLst>
          </p:cNvPr>
          <p:cNvSpPr/>
          <p:nvPr/>
        </p:nvSpPr>
        <p:spPr bwMode="auto">
          <a:xfrm>
            <a:off x="2877642" y="1859028"/>
            <a:ext cx="4021922" cy="2589494"/>
          </a:xfrm>
          <a:custGeom>
            <a:avLst/>
            <a:gdLst>
              <a:gd name="connsiteX0" fmla="*/ 386993 w 4021922"/>
              <a:gd name="connsiteY0" fmla="*/ 536549 h 2589494"/>
              <a:gd name="connsiteX1" fmla="*/ 386993 w 4021922"/>
              <a:gd name="connsiteY1" fmla="*/ 536549 h 2589494"/>
              <a:gd name="connsiteX2" fmla="*/ 16698 w 4021922"/>
              <a:gd name="connsiteY2" fmla="*/ 1163782 h 2589494"/>
              <a:gd name="connsiteX3" fmla="*/ 16698 w 4021922"/>
              <a:gd name="connsiteY3" fmla="*/ 1995055 h 2589494"/>
              <a:gd name="connsiteX4" fmla="*/ 84712 w 4021922"/>
              <a:gd name="connsiteY4" fmla="*/ 2251993 h 2589494"/>
              <a:gd name="connsiteX5" fmla="*/ 205624 w 4021922"/>
              <a:gd name="connsiteY5" fmla="*/ 2486261 h 2589494"/>
              <a:gd name="connsiteX6" fmla="*/ 281194 w 4021922"/>
              <a:gd name="connsiteY6" fmla="*/ 2539160 h 2589494"/>
              <a:gd name="connsiteX7" fmla="*/ 492791 w 4021922"/>
              <a:gd name="connsiteY7" fmla="*/ 2576946 h 2589494"/>
              <a:gd name="connsiteX8" fmla="*/ 1958854 w 4021922"/>
              <a:gd name="connsiteY8" fmla="*/ 2584503 h 2589494"/>
              <a:gd name="connsiteX9" fmla="*/ 2676771 w 4021922"/>
              <a:gd name="connsiteY9" fmla="*/ 2561832 h 2589494"/>
              <a:gd name="connsiteX10" fmla="*/ 2979052 w 4021922"/>
              <a:gd name="connsiteY10" fmla="*/ 2365349 h 2589494"/>
              <a:gd name="connsiteX11" fmla="*/ 3213320 w 4021922"/>
              <a:gd name="connsiteY11" fmla="*/ 2206651 h 2589494"/>
              <a:gd name="connsiteX12" fmla="*/ 3568500 w 4021922"/>
              <a:gd name="connsiteY12" fmla="*/ 1972384 h 2589494"/>
              <a:gd name="connsiteX13" fmla="*/ 3923680 w 4021922"/>
              <a:gd name="connsiteY13" fmla="*/ 1541633 h 2589494"/>
              <a:gd name="connsiteX14" fmla="*/ 3984137 w 4021922"/>
              <a:gd name="connsiteY14" fmla="*/ 1299808 h 2589494"/>
              <a:gd name="connsiteX15" fmla="*/ 4021922 w 4021922"/>
              <a:gd name="connsiteY15" fmla="*/ 801045 h 2589494"/>
              <a:gd name="connsiteX16" fmla="*/ 3681856 w 4021922"/>
              <a:gd name="connsiteY16" fmla="*/ 264496 h 2589494"/>
              <a:gd name="connsiteX17" fmla="*/ 3266219 w 4021922"/>
              <a:gd name="connsiteY17" fmla="*/ 68013 h 2589494"/>
              <a:gd name="connsiteX18" fmla="*/ 2140222 w 4021922"/>
              <a:gd name="connsiteY18" fmla="*/ 0 h 2589494"/>
              <a:gd name="connsiteX19" fmla="*/ 1581003 w 4021922"/>
              <a:gd name="connsiteY19" fmla="*/ 60456 h 2589494"/>
              <a:gd name="connsiteX20" fmla="*/ 1233379 w 4021922"/>
              <a:gd name="connsiteY20" fmla="*/ 362737 h 2589494"/>
              <a:gd name="connsiteX21" fmla="*/ 1067125 w 4021922"/>
              <a:gd name="connsiteY21" fmla="*/ 521435 h 2589494"/>
              <a:gd name="connsiteX22" fmla="*/ 832857 w 4021922"/>
              <a:gd name="connsiteY22" fmla="*/ 619676 h 2589494"/>
              <a:gd name="connsiteX23" fmla="*/ 356765 w 4021922"/>
              <a:gd name="connsiteY23" fmla="*/ 770817 h 2589494"/>
              <a:gd name="connsiteX24" fmla="*/ 281194 w 4021922"/>
              <a:gd name="connsiteY24" fmla="*/ 831273 h 2589494"/>
              <a:gd name="connsiteX25" fmla="*/ 160282 w 4021922"/>
              <a:gd name="connsiteY25" fmla="*/ 974856 h 2589494"/>
              <a:gd name="connsiteX26" fmla="*/ 92269 w 4021922"/>
              <a:gd name="connsiteY26" fmla="*/ 1012641 h 2589494"/>
              <a:gd name="connsiteX27" fmla="*/ 39370 w 4021922"/>
              <a:gd name="connsiteY27" fmla="*/ 1027755 h 2589494"/>
              <a:gd name="connsiteX28" fmla="*/ 77155 w 4021922"/>
              <a:gd name="connsiteY28" fmla="*/ 1027755 h 258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21922" h="2589494">
                <a:moveTo>
                  <a:pt x="386993" y="536549"/>
                </a:moveTo>
                <a:lnTo>
                  <a:pt x="386993" y="536549"/>
                </a:lnTo>
                <a:cubicBezTo>
                  <a:pt x="33077" y="1033717"/>
                  <a:pt x="120680" y="807278"/>
                  <a:pt x="16698" y="1163782"/>
                </a:cubicBezTo>
                <a:cubicBezTo>
                  <a:pt x="1304" y="1456270"/>
                  <a:pt x="-11531" y="1642199"/>
                  <a:pt x="16698" y="1995055"/>
                </a:cubicBezTo>
                <a:cubicBezTo>
                  <a:pt x="23763" y="2083369"/>
                  <a:pt x="57155" y="2167792"/>
                  <a:pt x="84712" y="2251993"/>
                </a:cubicBezTo>
                <a:cubicBezTo>
                  <a:pt x="103162" y="2308369"/>
                  <a:pt x="152671" y="2433308"/>
                  <a:pt x="205624" y="2486261"/>
                </a:cubicBezTo>
                <a:cubicBezTo>
                  <a:pt x="227366" y="2508003"/>
                  <a:pt x="251873" y="2529901"/>
                  <a:pt x="281194" y="2539160"/>
                </a:cubicBezTo>
                <a:cubicBezTo>
                  <a:pt x="349516" y="2560736"/>
                  <a:pt x="421169" y="2575010"/>
                  <a:pt x="492791" y="2576946"/>
                </a:cubicBezTo>
                <a:cubicBezTo>
                  <a:pt x="981307" y="2590149"/>
                  <a:pt x="1470166" y="2581984"/>
                  <a:pt x="1958854" y="2584503"/>
                </a:cubicBezTo>
                <a:cubicBezTo>
                  <a:pt x="2198160" y="2576946"/>
                  <a:pt x="2442686" y="2612117"/>
                  <a:pt x="2676771" y="2561832"/>
                </a:cubicBezTo>
                <a:cubicBezTo>
                  <a:pt x="2794266" y="2536592"/>
                  <a:pt x="2878843" y="2431684"/>
                  <a:pt x="2979052" y="2365349"/>
                </a:cubicBezTo>
                <a:cubicBezTo>
                  <a:pt x="3057701" y="2313285"/>
                  <a:pt x="3134841" y="2258970"/>
                  <a:pt x="3213320" y="2206651"/>
                </a:cubicBezTo>
                <a:cubicBezTo>
                  <a:pt x="3331327" y="2127980"/>
                  <a:pt x="3470280" y="2074696"/>
                  <a:pt x="3568500" y="1972384"/>
                </a:cubicBezTo>
                <a:cubicBezTo>
                  <a:pt x="3818616" y="1711846"/>
                  <a:pt x="3698919" y="1854345"/>
                  <a:pt x="3923680" y="1541633"/>
                </a:cubicBezTo>
                <a:cubicBezTo>
                  <a:pt x="3943832" y="1461025"/>
                  <a:pt x="3971056" y="1381861"/>
                  <a:pt x="3984137" y="1299808"/>
                </a:cubicBezTo>
                <a:cubicBezTo>
                  <a:pt x="3991666" y="1252583"/>
                  <a:pt x="4016866" y="874359"/>
                  <a:pt x="4021922" y="801045"/>
                </a:cubicBezTo>
                <a:cubicBezTo>
                  <a:pt x="3908567" y="622195"/>
                  <a:pt x="3833846" y="411926"/>
                  <a:pt x="3681856" y="264496"/>
                </a:cubicBezTo>
                <a:cubicBezTo>
                  <a:pt x="3571857" y="157797"/>
                  <a:pt x="3414329" y="107355"/>
                  <a:pt x="3266219" y="68013"/>
                </a:cubicBezTo>
                <a:cubicBezTo>
                  <a:pt x="2982815" y="-7266"/>
                  <a:pt x="2424902" y="3746"/>
                  <a:pt x="2140222" y="0"/>
                </a:cubicBezTo>
                <a:cubicBezTo>
                  <a:pt x="1953816" y="20152"/>
                  <a:pt x="1755085" y="-9177"/>
                  <a:pt x="1581003" y="60456"/>
                </a:cubicBezTo>
                <a:cubicBezTo>
                  <a:pt x="1438429" y="117485"/>
                  <a:pt x="1347684" y="260199"/>
                  <a:pt x="1233379" y="362737"/>
                </a:cubicBezTo>
                <a:cubicBezTo>
                  <a:pt x="1176350" y="413895"/>
                  <a:pt x="1137777" y="491807"/>
                  <a:pt x="1067125" y="521435"/>
                </a:cubicBezTo>
                <a:cubicBezTo>
                  <a:pt x="989036" y="554182"/>
                  <a:pt x="912754" y="591627"/>
                  <a:pt x="832857" y="619676"/>
                </a:cubicBezTo>
                <a:cubicBezTo>
                  <a:pt x="675755" y="674829"/>
                  <a:pt x="356765" y="770817"/>
                  <a:pt x="356765" y="770817"/>
                </a:cubicBezTo>
                <a:cubicBezTo>
                  <a:pt x="331575" y="790969"/>
                  <a:pt x="304582" y="809055"/>
                  <a:pt x="281194" y="831273"/>
                </a:cubicBezTo>
                <a:cubicBezTo>
                  <a:pt x="224882" y="884769"/>
                  <a:pt x="203740" y="916912"/>
                  <a:pt x="160282" y="974856"/>
                </a:cubicBezTo>
                <a:cubicBezTo>
                  <a:pt x="145339" y="1019685"/>
                  <a:pt x="162584" y="989203"/>
                  <a:pt x="92269" y="1012641"/>
                </a:cubicBezTo>
                <a:cubicBezTo>
                  <a:pt x="36788" y="1031135"/>
                  <a:pt x="85712" y="1027755"/>
                  <a:pt x="39370" y="1027755"/>
                </a:cubicBezTo>
                <a:lnTo>
                  <a:pt x="77155" y="1027755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4420884-B430-D84D-2E0F-49F5BD1F8599}"/>
              </a:ext>
            </a:extLst>
          </p:cNvPr>
          <p:cNvSpPr/>
          <p:nvPr/>
        </p:nvSpPr>
        <p:spPr bwMode="auto">
          <a:xfrm>
            <a:off x="187247" y="3680271"/>
            <a:ext cx="2623966" cy="1904370"/>
          </a:xfrm>
          <a:custGeom>
            <a:avLst/>
            <a:gdLst>
              <a:gd name="connsiteX0" fmla="*/ 2623966 w 2623966"/>
              <a:gd name="connsiteY0" fmla="*/ 0 h 1904370"/>
              <a:gd name="connsiteX1" fmla="*/ 2019404 w 2623966"/>
              <a:gd name="connsiteY1" fmla="*/ 128469 h 1904370"/>
              <a:gd name="connsiteX2" fmla="*/ 1671781 w 2623966"/>
              <a:gd name="connsiteY2" fmla="*/ 324952 h 1904370"/>
              <a:gd name="connsiteX3" fmla="*/ 1550869 w 2623966"/>
              <a:gd name="connsiteY3" fmla="*/ 362737 h 1904370"/>
              <a:gd name="connsiteX4" fmla="*/ 1354386 w 2623966"/>
              <a:gd name="connsiteY4" fmla="*/ 468536 h 1904370"/>
              <a:gd name="connsiteX5" fmla="*/ 1029434 w 2623966"/>
              <a:gd name="connsiteY5" fmla="*/ 597005 h 1904370"/>
              <a:gd name="connsiteX6" fmla="*/ 953864 w 2623966"/>
              <a:gd name="connsiteY6" fmla="*/ 634790 h 1904370"/>
              <a:gd name="connsiteX7" fmla="*/ 832951 w 2623966"/>
              <a:gd name="connsiteY7" fmla="*/ 717917 h 1904370"/>
              <a:gd name="connsiteX8" fmla="*/ 394644 w 2623966"/>
              <a:gd name="connsiteY8" fmla="*/ 1156225 h 1904370"/>
              <a:gd name="connsiteX9" fmla="*/ 228389 w 2623966"/>
              <a:gd name="connsiteY9" fmla="*/ 1337593 h 1904370"/>
              <a:gd name="connsiteX10" fmla="*/ 175490 w 2623966"/>
              <a:gd name="connsiteY10" fmla="*/ 1390493 h 1904370"/>
              <a:gd name="connsiteX11" fmla="*/ 137705 w 2623966"/>
              <a:gd name="connsiteY11" fmla="*/ 1435835 h 1904370"/>
              <a:gd name="connsiteX12" fmla="*/ 122591 w 2623966"/>
              <a:gd name="connsiteY12" fmla="*/ 1481177 h 1904370"/>
              <a:gd name="connsiteX13" fmla="*/ 122591 w 2623966"/>
              <a:gd name="connsiteY13" fmla="*/ 1617203 h 1904370"/>
              <a:gd name="connsiteX14" fmla="*/ 137705 w 2623966"/>
              <a:gd name="connsiteY14" fmla="*/ 1647431 h 1904370"/>
              <a:gd name="connsiteX15" fmla="*/ 145262 w 2623966"/>
              <a:gd name="connsiteY15" fmla="*/ 1677660 h 1904370"/>
              <a:gd name="connsiteX16" fmla="*/ 167933 w 2623966"/>
              <a:gd name="connsiteY16" fmla="*/ 1692774 h 1904370"/>
              <a:gd name="connsiteX17" fmla="*/ 213275 w 2623966"/>
              <a:gd name="connsiteY17" fmla="*/ 1745673 h 1904370"/>
              <a:gd name="connsiteX18" fmla="*/ 235946 w 2623966"/>
              <a:gd name="connsiteY18" fmla="*/ 1806129 h 1904370"/>
              <a:gd name="connsiteX19" fmla="*/ 251060 w 2623966"/>
              <a:gd name="connsiteY19" fmla="*/ 1866585 h 1904370"/>
              <a:gd name="connsiteX20" fmla="*/ 258617 w 2623966"/>
              <a:gd name="connsiteY20" fmla="*/ 1889256 h 1904370"/>
              <a:gd name="connsiteX21" fmla="*/ 296403 w 2623966"/>
              <a:gd name="connsiteY21" fmla="*/ 1798572 h 1904370"/>
              <a:gd name="connsiteX22" fmla="*/ 311517 w 2623966"/>
              <a:gd name="connsiteY22" fmla="*/ 1753230 h 1904370"/>
              <a:gd name="connsiteX23" fmla="*/ 266174 w 2623966"/>
              <a:gd name="connsiteY23" fmla="*/ 1828800 h 1904370"/>
              <a:gd name="connsiteX24" fmla="*/ 251060 w 2623966"/>
              <a:gd name="connsiteY24" fmla="*/ 1889256 h 1904370"/>
              <a:gd name="connsiteX25" fmla="*/ 228389 w 2623966"/>
              <a:gd name="connsiteY25" fmla="*/ 1904370 h 1904370"/>
              <a:gd name="connsiteX26" fmla="*/ 62135 w 2623966"/>
              <a:gd name="connsiteY26" fmla="*/ 1881699 h 1904370"/>
              <a:gd name="connsiteX27" fmla="*/ 1679 w 2623966"/>
              <a:gd name="connsiteY27" fmla="*/ 1866585 h 1904370"/>
              <a:gd name="connsiteX28" fmla="*/ 24350 w 2623966"/>
              <a:gd name="connsiteY28" fmla="*/ 1836357 h 190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623966" h="1904370">
                <a:moveTo>
                  <a:pt x="2623966" y="0"/>
                </a:moveTo>
                <a:cubicBezTo>
                  <a:pt x="2422445" y="42823"/>
                  <a:pt x="2214383" y="61929"/>
                  <a:pt x="2019404" y="128469"/>
                </a:cubicBezTo>
                <a:cubicBezTo>
                  <a:pt x="1893435" y="171459"/>
                  <a:pt x="1798825" y="285251"/>
                  <a:pt x="1671781" y="324952"/>
                </a:cubicBezTo>
                <a:lnTo>
                  <a:pt x="1550869" y="362737"/>
                </a:lnTo>
                <a:cubicBezTo>
                  <a:pt x="1483575" y="407600"/>
                  <a:pt x="1444516" y="436347"/>
                  <a:pt x="1354386" y="468536"/>
                </a:cubicBezTo>
                <a:cubicBezTo>
                  <a:pt x="1246670" y="507006"/>
                  <a:pt x="1130058" y="546693"/>
                  <a:pt x="1029434" y="597005"/>
                </a:cubicBezTo>
                <a:cubicBezTo>
                  <a:pt x="1004244" y="609600"/>
                  <a:pt x="977850" y="620030"/>
                  <a:pt x="953864" y="634790"/>
                </a:cubicBezTo>
                <a:cubicBezTo>
                  <a:pt x="912209" y="660424"/>
                  <a:pt x="870525" y="686605"/>
                  <a:pt x="832951" y="717917"/>
                </a:cubicBezTo>
                <a:cubicBezTo>
                  <a:pt x="662961" y="859575"/>
                  <a:pt x="548560" y="992048"/>
                  <a:pt x="394644" y="1156225"/>
                </a:cubicBezTo>
                <a:cubicBezTo>
                  <a:pt x="110947" y="1458835"/>
                  <a:pt x="442956" y="1105145"/>
                  <a:pt x="228389" y="1337593"/>
                </a:cubicBezTo>
                <a:cubicBezTo>
                  <a:pt x="220846" y="1345764"/>
                  <a:pt x="179671" y="1385476"/>
                  <a:pt x="175490" y="1390493"/>
                </a:cubicBezTo>
                <a:lnTo>
                  <a:pt x="137705" y="1435835"/>
                </a:lnTo>
                <a:cubicBezTo>
                  <a:pt x="132667" y="1450949"/>
                  <a:pt x="126173" y="1465653"/>
                  <a:pt x="122591" y="1481177"/>
                </a:cubicBezTo>
                <a:cubicBezTo>
                  <a:pt x="111590" y="1528850"/>
                  <a:pt x="112655" y="1567525"/>
                  <a:pt x="122591" y="1617203"/>
                </a:cubicBezTo>
                <a:cubicBezTo>
                  <a:pt x="124800" y="1628250"/>
                  <a:pt x="132667" y="1637355"/>
                  <a:pt x="137705" y="1647431"/>
                </a:cubicBezTo>
                <a:cubicBezTo>
                  <a:pt x="140224" y="1657507"/>
                  <a:pt x="139501" y="1669018"/>
                  <a:pt x="145262" y="1677660"/>
                </a:cubicBezTo>
                <a:cubicBezTo>
                  <a:pt x="150300" y="1685217"/>
                  <a:pt x="161037" y="1686863"/>
                  <a:pt x="167933" y="1692774"/>
                </a:cubicBezTo>
                <a:cubicBezTo>
                  <a:pt x="196439" y="1717207"/>
                  <a:pt x="195448" y="1718932"/>
                  <a:pt x="213275" y="1745673"/>
                </a:cubicBezTo>
                <a:cubicBezTo>
                  <a:pt x="241781" y="1859697"/>
                  <a:pt x="196428" y="1687576"/>
                  <a:pt x="235946" y="1806129"/>
                </a:cubicBezTo>
                <a:cubicBezTo>
                  <a:pt x="242515" y="1825835"/>
                  <a:pt x="245594" y="1846545"/>
                  <a:pt x="251060" y="1866585"/>
                </a:cubicBezTo>
                <a:cubicBezTo>
                  <a:pt x="253156" y="1874270"/>
                  <a:pt x="256098" y="1881699"/>
                  <a:pt x="258617" y="1889256"/>
                </a:cubicBezTo>
                <a:cubicBezTo>
                  <a:pt x="300362" y="1833598"/>
                  <a:pt x="267333" y="1885781"/>
                  <a:pt x="296403" y="1798572"/>
                </a:cubicBezTo>
                <a:cubicBezTo>
                  <a:pt x="301441" y="1783458"/>
                  <a:pt x="318642" y="1738980"/>
                  <a:pt x="311517" y="1753230"/>
                </a:cubicBezTo>
                <a:cubicBezTo>
                  <a:pt x="278103" y="1820059"/>
                  <a:pt x="297221" y="1797755"/>
                  <a:pt x="266174" y="1828800"/>
                </a:cubicBezTo>
                <a:cubicBezTo>
                  <a:pt x="265798" y="1830682"/>
                  <a:pt x="257257" y="1881510"/>
                  <a:pt x="251060" y="1889256"/>
                </a:cubicBezTo>
                <a:cubicBezTo>
                  <a:pt x="245386" y="1896348"/>
                  <a:pt x="235946" y="1899332"/>
                  <a:pt x="228389" y="1904370"/>
                </a:cubicBezTo>
                <a:cubicBezTo>
                  <a:pt x="213020" y="1902449"/>
                  <a:pt x="101992" y="1890240"/>
                  <a:pt x="62135" y="1881699"/>
                </a:cubicBezTo>
                <a:cubicBezTo>
                  <a:pt x="41824" y="1877347"/>
                  <a:pt x="14977" y="1882543"/>
                  <a:pt x="1679" y="1866585"/>
                </a:cubicBezTo>
                <a:cubicBezTo>
                  <a:pt x="-6384" y="1856909"/>
                  <a:pt x="16793" y="1846433"/>
                  <a:pt x="24350" y="1836357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 </a:t>
            </a:r>
            <a:r>
              <a:rPr lang="en-US" altLang="en-US" dirty="0" err="1"/>
              <a:t>multivalue</a:t>
            </a:r>
            <a:r>
              <a:rPr lang="en-US" altLang="en-US" dirty="0"/>
              <a:t> input with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A8A5-A1E4-2AB8-18F0-150CAC2C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620000" cy="5410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Customize the Python script to handle </a:t>
            </a:r>
            <a:r>
              <a:rPr lang="en-US" sz="2400" dirty="0" err="1"/>
              <a:t>multivalue</a:t>
            </a:r>
            <a:r>
              <a:rPr lang="en-US" sz="2400" dirty="0"/>
              <a:t> input.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Split sys.argv[</a:t>
            </a:r>
            <a:r>
              <a:rPr lang="en-US" sz="2400" dirty="0" err="1"/>
              <a:t>i</a:t>
            </a:r>
            <a:r>
              <a:rPr lang="en-US" sz="2400" dirty="0"/>
              <a:t>] value on semicolon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Loop to use the values in the list.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6E68A-4BF0-374A-09CA-181321B1D608}"/>
              </a:ext>
            </a:extLst>
          </p:cNvPr>
          <p:cNvSpPr txBox="1"/>
          <p:nvPr/>
        </p:nvSpPr>
        <p:spPr>
          <a:xfrm>
            <a:off x="457200" y="2435252"/>
            <a:ext cx="5562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multiIn.py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Parse a semicolon delimited input string.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reportSTargs.printArc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'Input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 string: {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inputString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inputList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inputString.split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';'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inputList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reportSTargs.printArc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'Input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 file: {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88EDAA2-66A5-BC7B-7472-D77198141642}"/>
              </a:ext>
            </a:extLst>
          </p:cNvPr>
          <p:cNvSpPr txBox="1">
            <a:spLocks/>
          </p:cNvSpPr>
          <p:nvPr/>
        </p:nvSpPr>
        <p:spPr bwMode="auto">
          <a:xfrm>
            <a:off x="76200" y="2454774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0E877-6AA2-48DB-27AE-96AC424DF0C5}"/>
              </a:ext>
            </a:extLst>
          </p:cNvPr>
          <p:cNvGrpSpPr/>
          <p:nvPr/>
        </p:nvGrpSpPr>
        <p:grpSpPr>
          <a:xfrm>
            <a:off x="6235230" y="1694274"/>
            <a:ext cx="2811104" cy="3287192"/>
            <a:chOff x="1752600" y="-2091845"/>
            <a:chExt cx="5698710" cy="66638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BBB393-D99F-21EF-4E6C-D49B6BF62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95"/>
            <a:stretch/>
          </p:blipFill>
          <p:spPr>
            <a:xfrm>
              <a:off x="3393253" y="-2091845"/>
              <a:ext cx="4058057" cy="39248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026A5C-2209-895C-398F-1EC42AA6D470}"/>
                </a:ext>
              </a:extLst>
            </p:cNvPr>
            <p:cNvSpPr/>
            <p:nvPr/>
          </p:nvSpPr>
          <p:spPr bwMode="auto">
            <a:xfrm>
              <a:off x="1752600" y="2971800"/>
              <a:ext cx="1676400" cy="1600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F619A-F6F9-425C-B5BE-2AD561C8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89" y="3845825"/>
            <a:ext cx="2036826" cy="1481921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0A72DF49-6AF9-6E01-375E-EF51F294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1" y="5382161"/>
            <a:ext cx="8855295" cy="1323439"/>
          </a:xfrm>
          <a:custGeom>
            <a:avLst/>
            <a:gdLst>
              <a:gd name="connsiteX0" fmla="*/ 0 w 8855295"/>
              <a:gd name="connsiteY0" fmla="*/ 0 h 1323439"/>
              <a:gd name="connsiteX1" fmla="*/ 678906 w 8855295"/>
              <a:gd name="connsiteY1" fmla="*/ 0 h 1323439"/>
              <a:gd name="connsiteX2" fmla="*/ 1357812 w 8855295"/>
              <a:gd name="connsiteY2" fmla="*/ 0 h 1323439"/>
              <a:gd name="connsiteX3" fmla="*/ 2125271 w 8855295"/>
              <a:gd name="connsiteY3" fmla="*/ 0 h 1323439"/>
              <a:gd name="connsiteX4" fmla="*/ 2538518 w 8855295"/>
              <a:gd name="connsiteY4" fmla="*/ 0 h 1323439"/>
              <a:gd name="connsiteX5" fmla="*/ 3040318 w 8855295"/>
              <a:gd name="connsiteY5" fmla="*/ 0 h 1323439"/>
              <a:gd name="connsiteX6" fmla="*/ 3542118 w 8855295"/>
              <a:gd name="connsiteY6" fmla="*/ 0 h 1323439"/>
              <a:gd name="connsiteX7" fmla="*/ 4309577 w 8855295"/>
              <a:gd name="connsiteY7" fmla="*/ 0 h 1323439"/>
              <a:gd name="connsiteX8" fmla="*/ 4722824 w 8855295"/>
              <a:gd name="connsiteY8" fmla="*/ 0 h 1323439"/>
              <a:gd name="connsiteX9" fmla="*/ 5313177 w 8855295"/>
              <a:gd name="connsiteY9" fmla="*/ 0 h 1323439"/>
              <a:gd name="connsiteX10" fmla="*/ 5637871 w 8855295"/>
              <a:gd name="connsiteY10" fmla="*/ 0 h 1323439"/>
              <a:gd name="connsiteX11" fmla="*/ 6051118 w 8855295"/>
              <a:gd name="connsiteY11" fmla="*/ 0 h 1323439"/>
              <a:gd name="connsiteX12" fmla="*/ 6552918 w 8855295"/>
              <a:gd name="connsiteY12" fmla="*/ 0 h 1323439"/>
              <a:gd name="connsiteX13" fmla="*/ 7054718 w 8855295"/>
              <a:gd name="connsiteY13" fmla="*/ 0 h 1323439"/>
              <a:gd name="connsiteX14" fmla="*/ 7379412 w 8855295"/>
              <a:gd name="connsiteY14" fmla="*/ 0 h 1323439"/>
              <a:gd name="connsiteX15" fmla="*/ 8146871 w 8855295"/>
              <a:gd name="connsiteY15" fmla="*/ 0 h 1323439"/>
              <a:gd name="connsiteX16" fmla="*/ 8855295 w 8855295"/>
              <a:gd name="connsiteY16" fmla="*/ 0 h 1323439"/>
              <a:gd name="connsiteX17" fmla="*/ 8855295 w 8855295"/>
              <a:gd name="connsiteY17" fmla="*/ 414678 h 1323439"/>
              <a:gd name="connsiteX18" fmla="*/ 8855295 w 8855295"/>
              <a:gd name="connsiteY18" fmla="*/ 869058 h 1323439"/>
              <a:gd name="connsiteX19" fmla="*/ 8855295 w 8855295"/>
              <a:gd name="connsiteY19" fmla="*/ 1323439 h 1323439"/>
              <a:gd name="connsiteX20" fmla="*/ 8442048 w 8855295"/>
              <a:gd name="connsiteY20" fmla="*/ 1323439 h 1323439"/>
              <a:gd name="connsiteX21" fmla="*/ 7851695 w 8855295"/>
              <a:gd name="connsiteY21" fmla="*/ 1323439 h 1323439"/>
              <a:gd name="connsiteX22" fmla="*/ 7527001 w 8855295"/>
              <a:gd name="connsiteY22" fmla="*/ 1323439 h 1323439"/>
              <a:gd name="connsiteX23" fmla="*/ 6848095 w 8855295"/>
              <a:gd name="connsiteY23" fmla="*/ 1323439 h 1323439"/>
              <a:gd name="connsiteX24" fmla="*/ 6346295 w 8855295"/>
              <a:gd name="connsiteY24" fmla="*/ 1323439 h 1323439"/>
              <a:gd name="connsiteX25" fmla="*/ 5844495 w 8855295"/>
              <a:gd name="connsiteY25" fmla="*/ 1323439 h 1323439"/>
              <a:gd name="connsiteX26" fmla="*/ 5431248 w 8855295"/>
              <a:gd name="connsiteY26" fmla="*/ 1323439 h 1323439"/>
              <a:gd name="connsiteX27" fmla="*/ 4663789 w 8855295"/>
              <a:gd name="connsiteY27" fmla="*/ 1323439 h 1323439"/>
              <a:gd name="connsiteX28" fmla="*/ 4161989 w 8855295"/>
              <a:gd name="connsiteY28" fmla="*/ 1323439 h 1323439"/>
              <a:gd name="connsiteX29" fmla="*/ 3660189 w 8855295"/>
              <a:gd name="connsiteY29" fmla="*/ 1323439 h 1323439"/>
              <a:gd name="connsiteX30" fmla="*/ 3158389 w 8855295"/>
              <a:gd name="connsiteY30" fmla="*/ 1323439 h 1323439"/>
              <a:gd name="connsiteX31" fmla="*/ 2479483 w 8855295"/>
              <a:gd name="connsiteY31" fmla="*/ 1323439 h 1323439"/>
              <a:gd name="connsiteX32" fmla="*/ 1800577 w 8855295"/>
              <a:gd name="connsiteY32" fmla="*/ 1323439 h 1323439"/>
              <a:gd name="connsiteX33" fmla="*/ 1210224 w 8855295"/>
              <a:gd name="connsiteY33" fmla="*/ 1323439 h 1323439"/>
              <a:gd name="connsiteX34" fmla="*/ 796977 w 8855295"/>
              <a:gd name="connsiteY34" fmla="*/ 1323439 h 1323439"/>
              <a:gd name="connsiteX35" fmla="*/ 0 w 8855295"/>
              <a:gd name="connsiteY35" fmla="*/ 1323439 h 1323439"/>
              <a:gd name="connsiteX36" fmla="*/ 0 w 8855295"/>
              <a:gd name="connsiteY36" fmla="*/ 895527 h 1323439"/>
              <a:gd name="connsiteX37" fmla="*/ 0 w 8855295"/>
              <a:gd name="connsiteY37" fmla="*/ 480850 h 1323439"/>
              <a:gd name="connsiteX38" fmla="*/ 0 w 8855295"/>
              <a:gd name="connsiteY38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855295" h="1323439" extrusionOk="0">
                <a:moveTo>
                  <a:pt x="0" y="0"/>
                </a:moveTo>
                <a:cubicBezTo>
                  <a:pt x="189533" y="-64308"/>
                  <a:pt x="409382" y="40202"/>
                  <a:pt x="678906" y="0"/>
                </a:cubicBezTo>
                <a:cubicBezTo>
                  <a:pt x="948430" y="-40202"/>
                  <a:pt x="1184933" y="11576"/>
                  <a:pt x="1357812" y="0"/>
                </a:cubicBezTo>
                <a:cubicBezTo>
                  <a:pt x="1530691" y="-11576"/>
                  <a:pt x="1953997" y="6574"/>
                  <a:pt x="2125271" y="0"/>
                </a:cubicBezTo>
                <a:cubicBezTo>
                  <a:pt x="2296545" y="-6574"/>
                  <a:pt x="2373694" y="30370"/>
                  <a:pt x="2538518" y="0"/>
                </a:cubicBezTo>
                <a:cubicBezTo>
                  <a:pt x="2703342" y="-30370"/>
                  <a:pt x="2813018" y="4942"/>
                  <a:pt x="3040318" y="0"/>
                </a:cubicBezTo>
                <a:cubicBezTo>
                  <a:pt x="3267618" y="-4942"/>
                  <a:pt x="3431774" y="31062"/>
                  <a:pt x="3542118" y="0"/>
                </a:cubicBezTo>
                <a:cubicBezTo>
                  <a:pt x="3652462" y="-31062"/>
                  <a:pt x="3945850" y="17860"/>
                  <a:pt x="4309577" y="0"/>
                </a:cubicBezTo>
                <a:cubicBezTo>
                  <a:pt x="4673304" y="-17860"/>
                  <a:pt x="4581770" y="13478"/>
                  <a:pt x="4722824" y="0"/>
                </a:cubicBezTo>
                <a:cubicBezTo>
                  <a:pt x="4863878" y="-13478"/>
                  <a:pt x="5142545" y="67430"/>
                  <a:pt x="5313177" y="0"/>
                </a:cubicBezTo>
                <a:cubicBezTo>
                  <a:pt x="5483809" y="-67430"/>
                  <a:pt x="5491753" y="35642"/>
                  <a:pt x="5637871" y="0"/>
                </a:cubicBezTo>
                <a:cubicBezTo>
                  <a:pt x="5783989" y="-35642"/>
                  <a:pt x="5858196" y="33446"/>
                  <a:pt x="6051118" y="0"/>
                </a:cubicBezTo>
                <a:cubicBezTo>
                  <a:pt x="6244040" y="-33446"/>
                  <a:pt x="6352893" y="57143"/>
                  <a:pt x="6552918" y="0"/>
                </a:cubicBezTo>
                <a:cubicBezTo>
                  <a:pt x="6752943" y="-57143"/>
                  <a:pt x="6864757" y="43527"/>
                  <a:pt x="7054718" y="0"/>
                </a:cubicBezTo>
                <a:cubicBezTo>
                  <a:pt x="7244679" y="-43527"/>
                  <a:pt x="7260250" y="24580"/>
                  <a:pt x="7379412" y="0"/>
                </a:cubicBezTo>
                <a:cubicBezTo>
                  <a:pt x="7498574" y="-24580"/>
                  <a:pt x="7853291" y="32877"/>
                  <a:pt x="8146871" y="0"/>
                </a:cubicBezTo>
                <a:cubicBezTo>
                  <a:pt x="8440451" y="-32877"/>
                  <a:pt x="8586559" y="70785"/>
                  <a:pt x="8855295" y="0"/>
                </a:cubicBezTo>
                <a:cubicBezTo>
                  <a:pt x="8859010" y="153258"/>
                  <a:pt x="8842685" y="208743"/>
                  <a:pt x="8855295" y="414678"/>
                </a:cubicBezTo>
                <a:cubicBezTo>
                  <a:pt x="8867905" y="620613"/>
                  <a:pt x="8809775" y="765352"/>
                  <a:pt x="8855295" y="869058"/>
                </a:cubicBezTo>
                <a:cubicBezTo>
                  <a:pt x="8900815" y="972764"/>
                  <a:pt x="8836017" y="1100298"/>
                  <a:pt x="8855295" y="1323439"/>
                </a:cubicBezTo>
                <a:cubicBezTo>
                  <a:pt x="8761575" y="1340240"/>
                  <a:pt x="8576428" y="1287657"/>
                  <a:pt x="8442048" y="1323439"/>
                </a:cubicBezTo>
                <a:cubicBezTo>
                  <a:pt x="8307668" y="1359221"/>
                  <a:pt x="8024820" y="1256083"/>
                  <a:pt x="7851695" y="1323439"/>
                </a:cubicBezTo>
                <a:cubicBezTo>
                  <a:pt x="7678570" y="1390795"/>
                  <a:pt x="7654294" y="1306059"/>
                  <a:pt x="7527001" y="1323439"/>
                </a:cubicBezTo>
                <a:cubicBezTo>
                  <a:pt x="7399708" y="1340819"/>
                  <a:pt x="7169295" y="1253696"/>
                  <a:pt x="6848095" y="1323439"/>
                </a:cubicBezTo>
                <a:cubicBezTo>
                  <a:pt x="6526895" y="1393182"/>
                  <a:pt x="6523319" y="1277933"/>
                  <a:pt x="6346295" y="1323439"/>
                </a:cubicBezTo>
                <a:cubicBezTo>
                  <a:pt x="6169271" y="1368945"/>
                  <a:pt x="6069794" y="1288049"/>
                  <a:pt x="5844495" y="1323439"/>
                </a:cubicBezTo>
                <a:cubicBezTo>
                  <a:pt x="5619196" y="1358829"/>
                  <a:pt x="5590970" y="1275451"/>
                  <a:pt x="5431248" y="1323439"/>
                </a:cubicBezTo>
                <a:cubicBezTo>
                  <a:pt x="5271526" y="1371427"/>
                  <a:pt x="4960735" y="1232242"/>
                  <a:pt x="4663789" y="1323439"/>
                </a:cubicBezTo>
                <a:cubicBezTo>
                  <a:pt x="4366843" y="1414636"/>
                  <a:pt x="4333356" y="1281854"/>
                  <a:pt x="4161989" y="1323439"/>
                </a:cubicBezTo>
                <a:cubicBezTo>
                  <a:pt x="3990622" y="1365024"/>
                  <a:pt x="3835321" y="1307754"/>
                  <a:pt x="3660189" y="1323439"/>
                </a:cubicBezTo>
                <a:cubicBezTo>
                  <a:pt x="3485057" y="1339124"/>
                  <a:pt x="3261854" y="1273021"/>
                  <a:pt x="3158389" y="1323439"/>
                </a:cubicBezTo>
                <a:cubicBezTo>
                  <a:pt x="3054924" y="1373857"/>
                  <a:pt x="2771738" y="1304294"/>
                  <a:pt x="2479483" y="1323439"/>
                </a:cubicBezTo>
                <a:cubicBezTo>
                  <a:pt x="2187228" y="1342584"/>
                  <a:pt x="2086986" y="1295809"/>
                  <a:pt x="1800577" y="1323439"/>
                </a:cubicBezTo>
                <a:cubicBezTo>
                  <a:pt x="1514168" y="1351069"/>
                  <a:pt x="1413541" y="1262723"/>
                  <a:pt x="1210224" y="1323439"/>
                </a:cubicBezTo>
                <a:cubicBezTo>
                  <a:pt x="1006907" y="1384155"/>
                  <a:pt x="879645" y="1288118"/>
                  <a:pt x="796977" y="1323439"/>
                </a:cubicBezTo>
                <a:cubicBezTo>
                  <a:pt x="714309" y="1358760"/>
                  <a:pt x="258526" y="1268886"/>
                  <a:pt x="0" y="1323439"/>
                </a:cubicBezTo>
                <a:cubicBezTo>
                  <a:pt x="-19239" y="1157449"/>
                  <a:pt x="1418" y="1068108"/>
                  <a:pt x="0" y="895527"/>
                </a:cubicBezTo>
                <a:cubicBezTo>
                  <a:pt x="-1418" y="722946"/>
                  <a:pt x="16460" y="579850"/>
                  <a:pt x="0" y="480850"/>
                </a:cubicBezTo>
                <a:cubicBezTo>
                  <a:pt x="-16460" y="381850"/>
                  <a:pt x="55591" y="18833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Start Time: Friday, November 10, 20XX 4:20:01 PM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string: C:\gispy\data\ch23\rastTester.gdb\aspect;C:\gispy\data\ch23\rastTester.gdb\CoverMinus;C:\gispy\data\ch23\rastTester.gdb\elev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C:\gispy\data\ch23\rastTester.gdb\aspect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C:\gispy\data\ch23\rastTester.gdb\CoverMinus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C:\gispy\data\ch23\rastTester.gdb\elev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Succeeded at Friday, November 10, 20XX 4:20:01 PM (Elapsed Time: 0.32 seconds)</a:t>
            </a:r>
          </a:p>
        </p:txBody>
      </p:sp>
    </p:spTree>
    <p:extLst>
      <p:ext uri="{BB962C8B-B14F-4D97-AF65-F5344CB8AC3E}">
        <p14:creationId xmlns:p14="http://schemas.microsoft.com/office/powerpoint/2010/main" val="32527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derived)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5A50D-21DF-90B6-3148-8FD25F7F0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44815"/>
            <a:ext cx="3009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Derived, the default, suffices for most purposes.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For more about optional &amp; derived types, see slide appendix.</a:t>
            </a:r>
          </a:p>
        </p:txBody>
      </p:sp>
    </p:spTree>
    <p:extLst>
      <p:ext uri="{BB962C8B-B14F-4D97-AF65-F5344CB8AC3E}">
        <p14:creationId xmlns:p14="http://schemas.microsoft.com/office/powerpoint/2010/main" val="12044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8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what comes in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84" y="1009366"/>
            <a:ext cx="2962688" cy="260068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DCAA089-1B98-C9BB-D7C9-1AB9667163A1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Can only be set to </a:t>
            </a:r>
            <a:r>
              <a:rPr lang="en-US" b="0" i="1" kern="0" dirty="0"/>
              <a:t>Input</a:t>
            </a:r>
            <a:r>
              <a:rPr lang="en-US" b="0" kern="0" dirty="0"/>
              <a:t> or </a:t>
            </a:r>
            <a:r>
              <a:rPr lang="en-US" b="0" i="1" kern="0" dirty="0"/>
              <a:t>Output</a:t>
            </a:r>
            <a:r>
              <a:rPr lang="en-US" b="0" kern="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parameters will be </a:t>
            </a:r>
            <a:r>
              <a:rPr lang="en-US" b="0" i="1" kern="0" dirty="0"/>
              <a:t>Input</a:t>
            </a:r>
            <a:r>
              <a:rPr lang="en-US" b="0" kern="0" dirty="0"/>
              <a:t>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i="1" kern="0" dirty="0"/>
              <a:t>Output</a:t>
            </a:r>
            <a:r>
              <a:rPr lang="en-US" b="0" kern="0" dirty="0"/>
              <a:t> direction can be used two ways.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Define output names.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Add output to a map (or send it to a model).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53B78-88A2-D196-7CED-08490820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40386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D3D32-65D5-EF5F-AFD9-0652A0DD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862935"/>
            <a:ext cx="77533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Input, the default, suffices for most purposes.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For more about direction, see slide appendix.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CCC9BB-D50B-A2C5-B799-FC4B2A90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4" y="1021635"/>
            <a:ext cx="6134956" cy="243874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89644" y="227125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Category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Groups parameters.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Expand/collapse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For lengthy GUIs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1054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08696-9452-F2D9-23D7-D511D46FF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94" y="3886200"/>
            <a:ext cx="2676899" cy="1514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3D19D-1C3A-D5CA-24AC-0CAFAFF4C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362" y="4432698"/>
            <a:ext cx="2559082" cy="2246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667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far...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Data type vs. Parameter Type (Required, Optional, Derived)</a:t>
            </a:r>
            <a:endParaRPr lang="en-US" altLang="en-US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Direction (Input or Output)</a:t>
            </a:r>
          </a:p>
          <a:p>
            <a:pPr marL="457200" lvl="1" indent="0" eaLnBrk="1" hangingPunct="1"/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Multivalue</a:t>
            </a:r>
            <a:r>
              <a:rPr lang="en-US" altLang="en-US" sz="2000" dirty="0"/>
              <a:t> (checked or not)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Multivalue</a:t>
            </a:r>
            <a:r>
              <a:rPr lang="en-US" altLang="en-US" sz="2000" dirty="0"/>
              <a:t> input (split(';'))</a:t>
            </a:r>
            <a:br>
              <a:rPr lang="en-US" altLang="en-US" sz="2000" dirty="0"/>
            </a:b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Type, Direction, Category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3962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EE01D-E038-B372-4D9D-218E25C7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" y="832061"/>
            <a:ext cx="9144000" cy="68789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Filter</a:t>
            </a:r>
          </a:p>
          <a:p>
            <a:r>
              <a:rPr lang="en-US" sz="2800" b="0" dirty="0"/>
              <a:t>Restrict</a:t>
            </a:r>
            <a:r>
              <a:rPr lang="en-US" sz="2800" b="0" baseline="0" dirty="0"/>
              <a:t> accepted values.  </a:t>
            </a:r>
          </a:p>
          <a:p>
            <a:r>
              <a:rPr lang="en-US" sz="2800" b="0" dirty="0"/>
              <a:t>Various types of filters.</a:t>
            </a:r>
            <a:r>
              <a:rPr lang="en-US" sz="2800" b="0" baseline="0" dirty="0"/>
              <a:t> </a:t>
            </a:r>
          </a:p>
          <a:p>
            <a:r>
              <a:rPr lang="en-US" sz="2800" b="0" baseline="0" dirty="0"/>
              <a:t>Filter </a:t>
            </a:r>
            <a:r>
              <a:rPr lang="en-US" sz="2800" b="0" i="1" dirty="0"/>
              <a:t>type</a:t>
            </a:r>
            <a:r>
              <a:rPr lang="en-US" sz="2800" b="0" dirty="0"/>
              <a:t> depends</a:t>
            </a:r>
            <a:br>
              <a:rPr lang="en-US" sz="2800" b="0" dirty="0"/>
            </a:br>
            <a:r>
              <a:rPr lang="en-US" sz="2800" b="0" dirty="0"/>
              <a:t> on the </a:t>
            </a:r>
            <a:r>
              <a:rPr lang="en-US" sz="2800" b="0" i="1" dirty="0"/>
              <a:t>data type</a:t>
            </a:r>
            <a:r>
              <a:rPr lang="en-US" sz="2800" b="0" dirty="0"/>
              <a:t>. </a:t>
            </a:r>
          </a:p>
          <a:p>
            <a:r>
              <a:rPr lang="en-US" sz="2800" b="0" dirty="0"/>
              <a:t>Click in the filter box (to see</a:t>
            </a:r>
            <a:br>
              <a:rPr lang="en-US" sz="2800" b="0" dirty="0"/>
            </a:br>
            <a:r>
              <a:rPr lang="en-US" sz="2800" b="0" dirty="0"/>
              <a:t>if that type can be filtered)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Filter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0572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4B497-8D73-B0FF-AA25-B2AF019C5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986" y="1939872"/>
            <a:ext cx="3057952" cy="41153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H="1">
            <a:off x="6629400" y="2438400"/>
            <a:ext cx="381000" cy="3048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40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910DB77-8A84-BABE-40AC-5033D82A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page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892E-E242-0002-BCEB-A3E0B87B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Right click on Script tool &gt; Properties &gt; Parameters tab</a:t>
            </a:r>
          </a:p>
          <a:p>
            <a:pPr>
              <a:defRPr/>
            </a:pPr>
            <a:r>
              <a:rPr lang="en-US" sz="2000" dirty="0"/>
              <a:t>The script tool generates a </a:t>
            </a:r>
            <a:r>
              <a:rPr lang="en-US" sz="2000" i="1" dirty="0"/>
              <a:t>widget</a:t>
            </a:r>
            <a:r>
              <a:rPr lang="en-US" sz="2000" dirty="0"/>
              <a:t> for each parameter in the list.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C8FF-9F14-B0D6-1C5C-E24E2995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6" y="2133600"/>
            <a:ext cx="8686800" cy="973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EC307-EC3E-4CFB-1BB2-64D21113D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393395"/>
            <a:ext cx="2981741" cy="27150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8EB3C-6206-D55A-908D-59B55807626F}"/>
              </a:ext>
            </a:extLst>
          </p:cNvPr>
          <p:cNvCxnSpPr/>
          <p:nvPr/>
        </p:nvCxnSpPr>
        <p:spPr bwMode="auto">
          <a:xfrm>
            <a:off x="2667000" y="2743200"/>
            <a:ext cx="1371600" cy="16764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27FA40-3D73-F5CD-2051-B7B705A00DCD}"/>
              </a:ext>
            </a:extLst>
          </p:cNvPr>
          <p:cNvCxnSpPr/>
          <p:nvPr/>
        </p:nvCxnSpPr>
        <p:spPr bwMode="auto">
          <a:xfrm>
            <a:off x="2667000" y="2971800"/>
            <a:ext cx="1295400" cy="1658863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EE01D-E038-B372-4D9D-218E25C7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" y="832061"/>
            <a:ext cx="9144000" cy="68789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5448" y="966291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Value List Filter (for Strings)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0572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4B497-8D73-B0FF-AA25-B2AF019C5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68"/>
          <a:stretch/>
        </p:blipFill>
        <p:spPr>
          <a:xfrm>
            <a:off x="182342" y="1689348"/>
            <a:ext cx="3057952" cy="3388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8FA444-6F6E-2B99-903C-0BF147CF7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445032"/>
            <a:ext cx="3934374" cy="26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8CC03-087B-B347-BE63-248AE7539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1" y="2052573"/>
            <a:ext cx="3962953" cy="924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7924800" y="2827569"/>
            <a:ext cx="164906" cy="50471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34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975-35B9-8BDD-6BBF-24D3914E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ESRI Data Type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2762-57FA-1B74-3DA1-B3F86C8F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ESRI data type equivalent of Python Integer?</a:t>
            </a:r>
          </a:p>
          <a:p>
            <a:endParaRPr lang="en-US" dirty="0"/>
          </a:p>
          <a:p>
            <a:pPr lvl="1"/>
            <a:r>
              <a:rPr lang="en-US" dirty="0"/>
              <a:t>	A. Float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B. Long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C. Double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D. Integral</a:t>
            </a:r>
          </a:p>
        </p:txBody>
      </p:sp>
    </p:spTree>
    <p:extLst>
      <p:ext uri="{BB962C8B-B14F-4D97-AF65-F5344CB8AC3E}">
        <p14:creationId xmlns:p14="http://schemas.microsoft.com/office/powerpoint/2010/main" val="262413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BBE49-E107-1251-C822-262A15CB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740673"/>
            <a:ext cx="8545118" cy="272453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5448" y="966291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Range Filter (for Long or Double)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203575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6781800" y="1752600"/>
            <a:ext cx="164906" cy="50471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D3B8E-F4F9-1936-FB1A-30879D5813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7"/>
          <a:stretch/>
        </p:blipFill>
        <p:spPr>
          <a:xfrm>
            <a:off x="1259385" y="4343400"/>
            <a:ext cx="6897063" cy="1579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90C98-6652-B415-29AA-D6A28CFB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2" y="916169"/>
            <a:ext cx="9149862" cy="276903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988552" cy="457200"/>
          </a:xfrm>
        </p:spPr>
        <p:txBody>
          <a:bodyPr/>
          <a:lstStyle/>
          <a:p>
            <a:r>
              <a:rPr lang="en-US" altLang="en-US" sz="3200" dirty="0"/>
              <a:t>Feature Type Filter (for Feature Class data)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86400" y="1070599"/>
            <a:ext cx="914400" cy="3045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5943600" y="1444604"/>
            <a:ext cx="241106" cy="46039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90C98-6652-B415-29AA-D6A28CFB5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2" b="83489"/>
          <a:stretch/>
        </p:blipFill>
        <p:spPr>
          <a:xfrm>
            <a:off x="3103" y="1068800"/>
            <a:ext cx="9149862" cy="304570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988552" cy="457200"/>
          </a:xfrm>
        </p:spPr>
        <p:txBody>
          <a:bodyPr/>
          <a:lstStyle/>
          <a:p>
            <a:r>
              <a:rPr lang="en-US" altLang="en-US" sz="3200" dirty="0"/>
              <a:t>Various other filter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41575" y="1088529"/>
            <a:ext cx="914400" cy="3045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5943600" y="1444604"/>
            <a:ext cx="241106" cy="46039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F61161-F62E-2B70-1788-3FB23A32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68198"/>
              </p:ext>
            </p:extLst>
          </p:nvPr>
        </p:nvGraphicFramePr>
        <p:xfrm>
          <a:off x="228600" y="1524000"/>
          <a:ext cx="8534400" cy="4314827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1330384195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464654484"/>
                    </a:ext>
                  </a:extLst>
                </a:gridCol>
              </a:tblGrid>
              <a:tr h="302696">
                <a:tc>
                  <a:txBody>
                    <a:bodyPr/>
                    <a:lstStyle/>
                    <a:p>
                      <a:r>
                        <a:rPr lang="en-US" sz="1500" b="1" u="sng" dirty="0"/>
                        <a:t>Filter type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sng" dirty="0"/>
                        <a:t>Values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4466"/>
                  </a:ext>
                </a:extLst>
              </a:tr>
              <a:tr h="6574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Value List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string or numeric values. Used with String, Long, Double, and Boolean parameter data types.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201545"/>
                  </a:ext>
                </a:extLst>
              </a:tr>
              <a:tr h="4601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Range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minimum and maximum value. Used with Long and Double data types.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80237"/>
                  </a:ext>
                </a:extLst>
              </a:tr>
              <a:tr h="81980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Feature Class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list of allowable feature class types: "Point", "Multipoint", "Polyline", "Polygon", "MultiPatch", "Sphere", "Annotation", "Dimension". More than one value can be supplied to the filter.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631928"/>
                  </a:ext>
                </a:extLst>
              </a:tr>
              <a:tr h="4601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File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file suffixes. Example: "txt; e00; </a:t>
                      </a:r>
                      <a:r>
                        <a:rPr lang="en-US" sz="1500" dirty="0" err="1"/>
                        <a:t>ditamap</a:t>
                      </a:r>
                      <a:r>
                        <a:rPr lang="en-US" sz="1500" dirty="0"/>
                        <a:t>".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505188"/>
                  </a:ext>
                </a:extLst>
              </a:tr>
              <a:tr h="75989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Field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list of allowable </a:t>
                      </a:r>
                      <a:r>
                        <a:rPr lang="en-US" sz="1500">
                          <a:hlinkClick r:id="rId4"/>
                        </a:rPr>
                        <a:t>field types</a:t>
                      </a:r>
                      <a:r>
                        <a:rPr lang="en-US" sz="1500"/>
                        <a:t>: "Short", "Long", "Single", "Double", "Text", "Date", "OID", "Geometry", "Blob", "Raster", "GUID", "GlobalID", "XML". More than one value can be supplied to the filter.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560035"/>
                  </a:ext>
                </a:extLst>
              </a:tr>
              <a:tr h="85463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Workspace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allowable workspace types: "File System", "Local Database", or "Remote Database". More than one value can be supplied.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4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95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789E-65EB-A902-05D1-7A0C8192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– Use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1DF-A8EB-E8AF-1E53-5B816494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5943600" cy="5410200"/>
          </a:xfrm>
        </p:spPr>
        <p:txBody>
          <a:bodyPr/>
          <a:lstStyle/>
          <a:p>
            <a:pPr marL="457200" indent="-457200">
              <a:buFont typeface="Garamond" panose="02020404030301010803" pitchFamily="18" charset="0"/>
              <a:buAutoNum type="arabicPeriod"/>
            </a:pPr>
            <a:r>
              <a:rPr lang="en-US" altLang="en-US" sz="2000" dirty="0"/>
              <a:t>Write a script the prints the index and value of the arguments that it receives.</a:t>
            </a:r>
          </a:p>
          <a:p>
            <a:pPr marL="457200" indent="-457200">
              <a:buFont typeface="Garamond" panose="02020404030301010803" pitchFamily="18" charset="0"/>
              <a:buAutoNum type="arabicPeriod"/>
            </a:pPr>
            <a:r>
              <a:rPr lang="en-US" altLang="en-US" sz="2000" dirty="0"/>
              <a:t>Create a script tool in C:\gispy\scratch and use filters to allow the user to: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the word </a:t>
            </a:r>
            <a:r>
              <a:rPr lang="en-US" altLang="en-US" sz="1600" i="1" dirty="0"/>
              <a:t>float</a:t>
            </a:r>
            <a:r>
              <a:rPr lang="en-US" altLang="en-US" sz="1600" dirty="0"/>
              <a:t> or </a:t>
            </a:r>
            <a:r>
              <a:rPr lang="en-US" altLang="en-US" sz="1600" i="1" dirty="0"/>
              <a:t>integer</a:t>
            </a:r>
            <a:r>
              <a:rPr lang="en-US" altLang="en-US" sz="1600" dirty="0"/>
              <a:t> from a </a:t>
            </a:r>
            <a:r>
              <a:rPr lang="en-US" altLang="en-US" sz="1600" dirty="0" err="1"/>
              <a:t>combobox</a:t>
            </a:r>
            <a:r>
              <a:rPr lang="en-US" altLang="en-US" sz="1600" dirty="0"/>
              <a:t>.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an integer value between [-10, 10].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one or more </a:t>
            </a:r>
            <a:r>
              <a:rPr lang="en-US" altLang="en-US" sz="1600" i="1" dirty="0"/>
              <a:t>polygon</a:t>
            </a:r>
            <a:r>
              <a:rPr lang="en-US" altLang="en-US" sz="1600" dirty="0"/>
              <a:t> feature classes. Set the default value as the </a:t>
            </a:r>
            <a:r>
              <a:rPr lang="en-US" altLang="en-US" sz="1600" b="1" dirty="0"/>
              <a:t>relative path </a:t>
            </a:r>
            <a:r>
              <a:rPr lang="en-US" altLang="en-US" sz="1600" dirty="0"/>
              <a:t>to </a:t>
            </a:r>
            <a:r>
              <a:rPr lang="en-US" altLang="en-US" sz="1600" dirty="0" err="1"/>
              <a:t>park.shp</a:t>
            </a:r>
            <a:r>
              <a:rPr lang="en-US" altLang="en-US" sz="1600" dirty="0"/>
              <a:t> in the chapter 2 data directory in </a:t>
            </a:r>
            <a:r>
              <a:rPr lang="en-US" altLang="en-US" sz="1600" dirty="0" err="1"/>
              <a:t>gispy</a:t>
            </a:r>
            <a:r>
              <a:rPr lang="en-US" altLang="en-US" sz="1600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88BB-95B4-72D1-B3FE-A0F2B2C96FE5}"/>
              </a:ext>
            </a:extLst>
          </p:cNvPr>
          <p:cNvSpPr txBox="1"/>
          <p:nvPr/>
        </p:nvSpPr>
        <p:spPr>
          <a:xfrm>
            <a:off x="295835" y="4343400"/>
            <a:ext cx="855232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Printed output should look something like this: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0: C:\printArgs.py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1: float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2: -4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3: C:\gispy\ch02\data\park.shp;C:\gispy\data\ch11\USA.shp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6BA62-E7F2-D16B-1BC9-6593BF17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98" y="723342"/>
            <a:ext cx="2673448" cy="27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016-77A7-1E02-F052-C1D5A3EC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filters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3515-AE97-8288-71A4-5635C766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# useFilters.py</a:t>
            </a:r>
          </a:p>
          <a:p>
            <a:pPr marL="0" indent="0">
              <a:buNone/>
            </a:pPr>
            <a:r>
              <a:rPr lang="en-US" sz="1200" dirty="0"/>
              <a:t># Purpose: Print user arguments</a:t>
            </a:r>
          </a:p>
          <a:p>
            <a:pPr marL="0" indent="0">
              <a:buNone/>
            </a:pPr>
            <a:r>
              <a:rPr lang="en-US" sz="1200" dirty="0"/>
              <a:t>import arcpy, sys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def </a:t>
            </a:r>
            <a:r>
              <a:rPr lang="en-US" sz="1200" dirty="0" err="1"/>
              <a:t>printArc</a:t>
            </a:r>
            <a:r>
              <a:rPr lang="en-US" sz="1200" dirty="0"/>
              <a:t>(message):</a:t>
            </a:r>
          </a:p>
          <a:p>
            <a:pPr marL="0" indent="0">
              <a:buNone/>
            </a:pPr>
            <a:r>
              <a:rPr lang="en-US" sz="1200" dirty="0"/>
              <a:t>    """Print message for script tool and standard output."""</a:t>
            </a:r>
          </a:p>
          <a:p>
            <a:pPr marL="0" indent="0">
              <a:buNone/>
            </a:pPr>
            <a:r>
              <a:rPr lang="en-US" sz="1200" dirty="0"/>
              <a:t>    print(message)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arcpy.AddMessage</a:t>
            </a:r>
            <a:r>
              <a:rPr lang="en-US" sz="1200" dirty="0"/>
              <a:t>(message)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def </a:t>
            </a:r>
            <a:r>
              <a:rPr lang="en-US" sz="1200" dirty="0" err="1"/>
              <a:t>printArgs</a:t>
            </a:r>
            <a:r>
              <a:rPr lang="en-US" sz="1200" dirty="0"/>
              <a:t>():</a:t>
            </a:r>
          </a:p>
          <a:p>
            <a:pPr marL="0" indent="0">
              <a:buNone/>
            </a:pPr>
            <a:r>
              <a:rPr lang="en-US" sz="1200" dirty="0"/>
              <a:t>    """Print user arguments."""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printArc</a:t>
            </a:r>
            <a:r>
              <a:rPr lang="en-US" sz="1200" dirty="0"/>
              <a:t>(</a:t>
            </a:r>
            <a:r>
              <a:rPr lang="en-US" sz="1200" dirty="0" err="1"/>
              <a:t>f"Number</a:t>
            </a:r>
            <a:r>
              <a:rPr lang="en-US" sz="1200" dirty="0"/>
              <a:t> of arguments = {</a:t>
            </a:r>
            <a:r>
              <a:rPr lang="en-US" sz="1200" dirty="0" err="1"/>
              <a:t>len</a:t>
            </a:r>
            <a:r>
              <a:rPr lang="en-US" sz="1200" dirty="0"/>
              <a:t>(sys.argv)}")</a:t>
            </a:r>
          </a:p>
          <a:p>
            <a:pPr marL="0" indent="0">
              <a:buNone/>
            </a:pPr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arg</a:t>
            </a:r>
            <a:r>
              <a:rPr lang="en-US" sz="1200" dirty="0"/>
              <a:t> in enumerate(sys.argv):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printArc</a:t>
            </a:r>
            <a:r>
              <a:rPr lang="en-US" sz="1200" dirty="0"/>
              <a:t>(</a:t>
            </a:r>
            <a:r>
              <a:rPr lang="en-US" sz="1200" dirty="0" err="1"/>
              <a:t>f"Argument</a:t>
            </a:r>
            <a:r>
              <a:rPr lang="en-US" sz="1200" dirty="0"/>
              <a:t> {</a:t>
            </a:r>
            <a:r>
              <a:rPr lang="en-US" sz="1200" dirty="0" err="1"/>
              <a:t>i</a:t>
            </a:r>
            <a:r>
              <a:rPr lang="en-US" sz="1200" dirty="0"/>
              <a:t>}: {</a:t>
            </a:r>
            <a:r>
              <a:rPr lang="en-US" sz="1200" dirty="0" err="1"/>
              <a:t>arg</a:t>
            </a:r>
            <a:r>
              <a:rPr lang="en-US" sz="1200" dirty="0"/>
              <a:t>}")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printArgs</a:t>
            </a:r>
            <a:r>
              <a:rPr lang="en-US" sz="12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6E387-B915-A4E4-18B7-145BD378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7" y="5314809"/>
            <a:ext cx="7706801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2BCE2-599D-CB40-D967-3292BFB2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00" y="2276314"/>
            <a:ext cx="2676899" cy="23053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09814A-BE25-5753-E916-15E4BE024FE8}"/>
              </a:ext>
            </a:extLst>
          </p:cNvPr>
          <p:cNvCxnSpPr/>
          <p:nvPr/>
        </p:nvCxnSpPr>
        <p:spPr bwMode="auto">
          <a:xfrm flipV="1">
            <a:off x="5562600" y="4343400"/>
            <a:ext cx="519050" cy="171372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93B9CA-C087-6CA2-330D-345AB5FA8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49" y="533400"/>
            <a:ext cx="2676899" cy="15623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958B3-32F1-E8CA-59B1-3AFB4E0A0941}"/>
              </a:ext>
            </a:extLst>
          </p:cNvPr>
          <p:cNvCxnSpPr/>
          <p:nvPr/>
        </p:nvCxnSpPr>
        <p:spPr bwMode="auto">
          <a:xfrm flipV="1">
            <a:off x="5112927" y="2257741"/>
            <a:ext cx="449673" cy="3324301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57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Dependency</a:t>
            </a:r>
          </a:p>
          <a:p>
            <a:r>
              <a:rPr lang="en-US" sz="2800" b="0" dirty="0"/>
              <a:t>Set values of a param.</a:t>
            </a:r>
            <a:br>
              <a:rPr lang="en-US" sz="2800" b="0" dirty="0"/>
            </a:br>
            <a:r>
              <a:rPr lang="en-US" sz="2800" b="0" dirty="0"/>
              <a:t>based on another param.</a:t>
            </a:r>
          </a:p>
          <a:p>
            <a:endParaRPr lang="en-US" sz="2800" b="0" dirty="0"/>
          </a:p>
          <a:p>
            <a:r>
              <a:rPr lang="en-US" sz="2800" b="0" dirty="0"/>
              <a:t>E.g., Set "Field name" </a:t>
            </a:r>
            <a:br>
              <a:rPr lang="en-US" sz="2800" b="0" dirty="0"/>
            </a:br>
            <a:r>
              <a:rPr lang="en-US" sz="2800" b="0" dirty="0"/>
              <a:t>to be dependent on </a:t>
            </a:r>
            <a:br>
              <a:rPr lang="en-US" sz="2800" b="0" dirty="0"/>
            </a:br>
            <a:r>
              <a:rPr lang="en-US" sz="2800" b="0" dirty="0"/>
              <a:t>Input feature class</a:t>
            </a:r>
            <a:r>
              <a:rPr lang="en-US" sz="2800" b="0" baseline="0" dirty="0"/>
              <a:t>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Select </a:t>
            </a:r>
            <a:r>
              <a:rPr lang="en-US" sz="2400" b="0" dirty="0" err="1"/>
              <a:t>park.shp</a:t>
            </a:r>
            <a:r>
              <a:rPr lang="en-US" sz="2400" b="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Field name gets park fields.</a:t>
            </a:r>
            <a:endParaRPr lang="en-US" sz="2400" b="0" baseline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2E6C9-C692-827A-9BF5-46EF406F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31" y="2362200"/>
            <a:ext cx="3896269" cy="2743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5B381-6740-ED7A-FAC9-DC0BFE05D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6137"/>
            <a:ext cx="9144000" cy="952663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09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V="1">
            <a:off x="4495800" y="45720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Dependency</a:t>
            </a:r>
          </a:p>
          <a:p>
            <a:r>
              <a:rPr lang="en-US" sz="2800" b="0" dirty="0"/>
              <a:t>Set values of a param.</a:t>
            </a:r>
            <a:br>
              <a:rPr lang="en-US" sz="2800" b="0" dirty="0"/>
            </a:br>
            <a:r>
              <a:rPr lang="en-US" sz="2800" b="0" dirty="0"/>
              <a:t>based on another param.</a:t>
            </a:r>
          </a:p>
          <a:p>
            <a:endParaRPr lang="en-US" sz="2800" b="0" dirty="0"/>
          </a:p>
          <a:p>
            <a:r>
              <a:rPr lang="en-US" sz="2800" b="0" dirty="0"/>
              <a:t>E.g., Set "Field name" </a:t>
            </a:r>
            <a:br>
              <a:rPr lang="en-US" sz="2800" b="0" dirty="0"/>
            </a:br>
            <a:r>
              <a:rPr lang="en-US" sz="2800" b="0" dirty="0"/>
              <a:t>to be dependent on </a:t>
            </a:r>
            <a:br>
              <a:rPr lang="en-US" sz="2800" b="0" dirty="0"/>
            </a:br>
            <a:r>
              <a:rPr lang="en-US" sz="2800" b="0" dirty="0"/>
              <a:t>Input feature class</a:t>
            </a:r>
            <a:r>
              <a:rPr lang="en-US" sz="2800" b="0" baseline="0" dirty="0"/>
              <a:t>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Select </a:t>
            </a:r>
            <a:r>
              <a:rPr lang="en-US" sz="2400" b="0" dirty="0" err="1"/>
              <a:t>fires.shp</a:t>
            </a:r>
            <a:r>
              <a:rPr lang="en-US" sz="2400" b="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Field name gets fire fields.</a:t>
            </a:r>
            <a:endParaRPr lang="en-US" sz="2400" b="0" baseline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5B381-6740-ED7A-FAC9-DC0BFE05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137"/>
            <a:ext cx="9144000" cy="952663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09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V="1">
            <a:off x="4495800" y="45720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D11981-5C4B-222E-DF09-8F90BE73C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686" y="2428416"/>
            <a:ext cx="3953427" cy="328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9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far...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Data type vs. Parameter Type, Direction, </a:t>
            </a:r>
            <a:r>
              <a:rPr lang="en-US" altLang="en-US" sz="2000" dirty="0" err="1">
                <a:solidFill>
                  <a:schemeClr val="bg1">
                    <a:lumMod val="65000"/>
                  </a:schemeClr>
                </a:solidFill>
              </a:rPr>
              <a:t>Multivalue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Type, Direction, Category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Filter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Dependency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52578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7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Label (for appearance only)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Appears on the interface.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Useful providing instructions.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Label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1600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609CF-D35A-F017-371F-0EED7476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33710"/>
            <a:ext cx="3953427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FAFF0-FE24-9CD2-38B8-82305692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71" y="4724400"/>
            <a:ext cx="3734321" cy="1000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1982B9-D6B5-0936-15AB-76A77FD98F13}"/>
              </a:ext>
            </a:extLst>
          </p:cNvPr>
          <p:cNvSpPr/>
          <p:nvPr/>
        </p:nvSpPr>
        <p:spPr bwMode="auto">
          <a:xfrm>
            <a:off x="533400" y="4953000"/>
            <a:ext cx="1752600" cy="3048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27107-5562-6D60-4D7B-D60F107B802E}"/>
              </a:ext>
            </a:extLst>
          </p:cNvPr>
          <p:cNvCxnSpPr/>
          <p:nvPr/>
        </p:nvCxnSpPr>
        <p:spPr bwMode="auto">
          <a:xfrm>
            <a:off x="2332320" y="5157696"/>
            <a:ext cx="2438400" cy="228600"/>
          </a:xfrm>
          <a:prstGeom prst="straightConnector1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Default values</a:t>
            </a:r>
          </a:p>
          <a:p>
            <a:r>
              <a:rPr lang="en-US" sz="2800" b="0" dirty="0"/>
              <a:t>Provides prefilled options</a:t>
            </a:r>
          </a:p>
          <a:p>
            <a:r>
              <a:rPr lang="en-US" sz="2800" b="0" dirty="0"/>
              <a:t>Guides users</a:t>
            </a:r>
          </a:p>
          <a:p>
            <a:r>
              <a:rPr lang="en-US" sz="2800" b="0" dirty="0"/>
              <a:t>Improves usability/efficiency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Default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70965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781800" y="1143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04B4C-FA6A-B518-BEA8-6BE7F678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" y="5351817"/>
            <a:ext cx="7706801" cy="1009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23BC0-9358-6451-DC51-158CF3625D5C}"/>
              </a:ext>
            </a:extLst>
          </p:cNvPr>
          <p:cNvSpPr txBox="1"/>
          <p:nvPr/>
        </p:nvSpPr>
        <p:spPr>
          <a:xfrm>
            <a:off x="6294487" y="5552374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integer</a:t>
            </a:r>
          </a:p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65AAC-3FF6-B095-370D-F92908B0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18" y="2257831"/>
            <a:ext cx="3924848" cy="23720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>
            <a:off x="5867400" y="3619500"/>
            <a:ext cx="579487" cy="195314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3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User may not have a C:\gispy\data\ directory!!</a:t>
            </a:r>
          </a:p>
          <a:p>
            <a:r>
              <a:rPr lang="en-US" sz="2800" b="0" dirty="0"/>
              <a:t>Place default data under your project folder</a:t>
            </a:r>
          </a:p>
          <a:p>
            <a:pPr marL="514350" indent="-514350">
              <a:buFont typeface="+mj-lt"/>
              <a:buAutoNum type="arabicPeriod"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CBB390-0B02-807C-1A9A-013767141BC3}"/>
              </a:ext>
            </a:extLst>
          </p:cNvPr>
          <p:cNvSpPr txBox="1"/>
          <p:nvPr/>
        </p:nvSpPr>
        <p:spPr>
          <a:xfrm>
            <a:off x="7126941" y="4495800"/>
            <a:ext cx="11464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</a:p>
          <a:p>
            <a:r>
              <a:rPr lang="en-US" dirty="0"/>
              <a:t>this later</a:t>
            </a:r>
          </a:p>
        </p:txBody>
      </p:sp>
    </p:spTree>
    <p:extLst>
      <p:ext uri="{BB962C8B-B14F-4D97-AF65-F5344CB8AC3E}">
        <p14:creationId xmlns:p14="http://schemas.microsoft.com/office/powerpoint/2010/main" val="31036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Create training data: </a:t>
            </a:r>
            <a:r>
              <a:rPr lang="en-US" sz="2400" b="0" dirty="0"/>
              <a:t>Save a layer file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2754B-9CD7-8D4F-FD00-3EDC677E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743200"/>
            <a:ext cx="6457171" cy="36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46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Save a layer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D4407C-C788-ABD7-44AF-98257FED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756"/>
            <a:ext cx="9144000" cy="44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6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Create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Feature Set for Data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Specify default as </a:t>
            </a:r>
            <a:r>
              <a:rPr lang="en-US" sz="2800" b="0" dirty="0" err="1"/>
              <a:t>lyrx</a:t>
            </a:r>
            <a:r>
              <a:rPr lang="en-US" sz="2800" b="0" dirty="0"/>
              <a:t> file.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8077200" y="11430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B51B06-21AA-AAEE-AFE5-F22739E995F1}"/>
              </a:ext>
            </a:extLst>
          </p:cNvPr>
          <p:cNvSpPr/>
          <p:nvPr/>
        </p:nvSpPr>
        <p:spPr bwMode="auto">
          <a:xfrm>
            <a:off x="3644828" y="1126822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5360E31-024D-302C-2B07-FA3BD8A37734}"/>
              </a:ext>
            </a:extLst>
          </p:cNvPr>
          <p:cNvCxnSpPr/>
          <p:nvPr/>
        </p:nvCxnSpPr>
        <p:spPr bwMode="auto">
          <a:xfrm flipV="1">
            <a:off x="8153310" y="1561683"/>
            <a:ext cx="319801" cy="657824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B1D55F-B927-9A9A-B86A-C17DB39EB5CB}"/>
              </a:ext>
            </a:extLst>
          </p:cNvPr>
          <p:cNvSpPr txBox="1"/>
          <p:nvPr/>
        </p:nvSpPr>
        <p:spPr>
          <a:xfrm>
            <a:off x="5508721" y="2255107"/>
            <a:ext cx="36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C:\gispy\data\ch23\training\COVER4.lyrx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8428F7-A6FD-86E5-EEFD-54CA641C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4" y="3781825"/>
            <a:ext cx="3924848" cy="1571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EE35A2-C502-0DF4-0911-9A18A84249EB}"/>
              </a:ext>
            </a:extLst>
          </p:cNvPr>
          <p:cNvSpPr/>
          <p:nvPr/>
        </p:nvSpPr>
        <p:spPr bwMode="auto">
          <a:xfrm>
            <a:off x="3662082" y="485843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FE1FE9-AC11-7399-8372-0262AE253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018" y="5193457"/>
            <a:ext cx="5238017" cy="1713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46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8077200" y="11430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E75C5C-8E31-2019-1780-6D952284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1" y="3048000"/>
            <a:ext cx="10484352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B51B06-21AA-AAEE-AFE5-F22739E995F1}"/>
              </a:ext>
            </a:extLst>
          </p:cNvPr>
          <p:cNvSpPr/>
          <p:nvPr/>
        </p:nvSpPr>
        <p:spPr bwMode="auto">
          <a:xfrm>
            <a:off x="3644828" y="1126822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5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2D2-C0F3-B648-942E-51EFFD1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tool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7C1A-CD06-64E7-1062-48169B8C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Script Tool &gt; Edit Metadata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EF951-58DF-69E4-F2B1-244D9B1E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1905000"/>
            <a:ext cx="5210902" cy="3848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D2392-4E0D-F8D9-962E-F4526C4AB2BC}"/>
              </a:ext>
            </a:extLst>
          </p:cNvPr>
          <p:cNvSpPr/>
          <p:nvPr/>
        </p:nvSpPr>
        <p:spPr bwMode="auto">
          <a:xfrm>
            <a:off x="2350477" y="4990327"/>
            <a:ext cx="2819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D33CA-61AB-324A-191B-F0AD2952158C}"/>
              </a:ext>
            </a:extLst>
          </p:cNvPr>
          <p:cNvSpPr/>
          <p:nvPr/>
        </p:nvSpPr>
        <p:spPr bwMode="auto">
          <a:xfrm>
            <a:off x="5741674" y="2335509"/>
            <a:ext cx="1725925" cy="335028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8D671D-80B6-3F77-2FE8-AF9EF9A9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15" y="2765099"/>
            <a:ext cx="3565654" cy="2844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E224BE-190A-7BC1-5467-C291C45B239E}"/>
              </a:ext>
            </a:extLst>
          </p:cNvPr>
          <p:cNvCxnSpPr/>
          <p:nvPr/>
        </p:nvCxnSpPr>
        <p:spPr bwMode="auto">
          <a:xfrm flipV="1">
            <a:off x="4994031" y="3276600"/>
            <a:ext cx="519050" cy="171372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72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User may not have a C:\gispy\data\ directory</a:t>
            </a:r>
          </a:p>
          <a:p>
            <a:r>
              <a:rPr lang="en-US" sz="2800" b="0" dirty="0"/>
              <a:t>Place default data under your project folder</a:t>
            </a:r>
          </a:p>
          <a:p>
            <a:pPr marL="514350" indent="-514350">
              <a:buFont typeface="+mj-lt"/>
              <a:buAutoNum type="arabicPeriod"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Share entire project folder.</a:t>
            </a:r>
          </a:p>
          <a:p>
            <a:r>
              <a:rPr lang="en-US" sz="2800" b="0" dirty="0"/>
              <a:t>Use code to update defaults paths.</a:t>
            </a:r>
          </a:p>
          <a:p>
            <a:pPr marL="0" indent="0">
              <a:buNone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82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initial default data paths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53753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2286000" y="51054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1719534" y="52706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486482-8DB7-B357-7F64-92669A77DAC7}"/>
              </a:ext>
            </a:extLst>
          </p:cNvPr>
          <p:cNvSpPr/>
          <p:nvPr/>
        </p:nvSpPr>
        <p:spPr bwMode="auto">
          <a:xfrm>
            <a:off x="6563333" y="829121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E912A8E-8C17-BAAA-01C5-062A4D1CB0A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Can set initial default data paths in Parameters settings.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Use Validation to override it.</a:t>
            </a:r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34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Unique identifier for the parameter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Does not appear on the interface.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Cannot have spaces or special characters other than underscore.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228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99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/>
              <a:t>Four methods (functions in the class)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1" y="1219200"/>
            <a:ext cx="7174309" cy="49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25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5354C38-9C60-DC3A-DE8C-31D78F7D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Tool validator methods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56A6ABCB-5787-84F5-AF59-7B1ADFE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B2CB00-8F74-423E-89F4-5DD4BAB022F5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C2DAAF83-9AF4-CB4C-270D-E0176457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4351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AE69FC-6616-51EB-9F4D-AA47A4A09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022019"/>
              </p:ext>
            </p:extLst>
          </p:nvPr>
        </p:nvGraphicFramePr>
        <p:xfrm>
          <a:off x="152400" y="1196975"/>
          <a:ext cx="7924800" cy="429739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9"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Method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Description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16">
                <a:tc>
                  <a:txBody>
                    <a:bodyPr/>
                    <a:lstStyle/>
                    <a:p>
                      <a:r>
                        <a:rPr lang="en-US" sz="1800"/>
                        <a:t>__init__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Initializes the </a:t>
                      </a:r>
                      <a:r>
                        <a:rPr lang="en-US" sz="1800" dirty="0" err="1"/>
                        <a:t>ToolValidator</a:t>
                      </a:r>
                      <a:r>
                        <a:rPr lang="en-US" sz="1800" dirty="0"/>
                        <a:t> class. Perform</a:t>
                      </a:r>
                      <a:r>
                        <a:rPr lang="en-US" sz="1800" baseline="0" dirty="0"/>
                        <a:t> i</a:t>
                      </a:r>
                      <a:r>
                        <a:rPr lang="en-US" sz="1800" dirty="0"/>
                        <a:t>mport and initialize the object (self) properties.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initializeParameters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Called </a:t>
                      </a:r>
                      <a:r>
                        <a:rPr lang="en-US" sz="1800" b="1" i="1" dirty="0"/>
                        <a:t>once</a:t>
                      </a:r>
                      <a:r>
                        <a:rPr lang="en-US" sz="1800" dirty="0"/>
                        <a:t> when the tool dialog box first opens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34">
                <a:tc>
                  <a:txBody>
                    <a:bodyPr/>
                    <a:lstStyle/>
                    <a:p>
                      <a:r>
                        <a:rPr lang="en-US" sz="1800" dirty="0" err="1"/>
                        <a:t>updateParameters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Called </a:t>
                      </a:r>
                      <a:r>
                        <a:rPr lang="en-US" sz="1800" b="1" dirty="0"/>
                        <a:t>each time </a:t>
                      </a:r>
                      <a:r>
                        <a:rPr lang="en-US" sz="1800" dirty="0"/>
                        <a:t>the user changes a parameter. After returning from </a:t>
                      </a:r>
                      <a:r>
                        <a:rPr lang="en-US" sz="1800" dirty="0" err="1"/>
                        <a:t>updateParameters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geoprocessing</a:t>
                      </a:r>
                      <a:r>
                        <a:rPr lang="en-US" sz="1800" dirty="0"/>
                        <a:t> calls its internal validation routine.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16">
                <a:tc>
                  <a:txBody>
                    <a:bodyPr/>
                    <a:lstStyle/>
                    <a:p>
                      <a:r>
                        <a:rPr lang="en-US" sz="1800"/>
                        <a:t>updateMessages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Called </a:t>
                      </a:r>
                      <a:r>
                        <a:rPr lang="en-US" sz="1800" b="1" dirty="0"/>
                        <a:t>after returning </a:t>
                      </a:r>
                      <a:r>
                        <a:rPr lang="en-US" sz="1800" dirty="0"/>
                        <a:t>from the internal validation routine. You can change the messages created from internal validation.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 err="1"/>
              <a:t>self.params</a:t>
            </a:r>
            <a:r>
              <a:rPr lang="en-US" altLang="en-US" dirty="0"/>
              <a:t> has Parameter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13338"/>
            <a:ext cx="6317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</a:p>
          <a:p>
            <a:pPr marL="0" indent="0">
              <a:buFontTx/>
              <a:buNone/>
              <a:defRPr/>
            </a:pP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D0E1258-5C2A-7350-77A4-8D93EE9F54F4}"/>
              </a:ext>
            </a:extLst>
          </p:cNvPr>
          <p:cNvSpPr/>
          <p:nvPr/>
        </p:nvSpPr>
        <p:spPr bwMode="auto">
          <a:xfrm>
            <a:off x="4495800" y="4343401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8B96902-5420-C25E-56D2-6DFE926E018B}"/>
              </a:ext>
            </a:extLst>
          </p:cNvPr>
          <p:cNvSpPr/>
          <p:nvPr/>
        </p:nvSpPr>
        <p:spPr bwMode="auto">
          <a:xfrm rot="13571397">
            <a:off x="1272323" y="4037530"/>
            <a:ext cx="838200" cy="1477328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AD9D6-31B8-4664-28E3-0097AD89E383}"/>
              </a:ext>
            </a:extLst>
          </p:cNvPr>
          <p:cNvSpPr txBox="1"/>
          <p:nvPr/>
        </p:nvSpPr>
        <p:spPr>
          <a:xfrm>
            <a:off x="685800" y="539909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list of Parameter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31457-33F7-7661-DF9D-196DD6254FFB}"/>
              </a:ext>
            </a:extLst>
          </p:cNvPr>
          <p:cNvSpPr txBox="1"/>
          <p:nvPr/>
        </p:nvSpPr>
        <p:spPr>
          <a:xfrm>
            <a:off x="4419600" y="4897367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Parameter objects with their properties as set in the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F66B0-0466-C0F7-D2C1-07FBDD1A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097696"/>
            <a:ext cx="5242777" cy="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 err="1"/>
              <a:t>self.params</a:t>
            </a:r>
            <a:r>
              <a:rPr lang="en-US" altLang="en-US" dirty="0"/>
              <a:t> zero based.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13338"/>
            <a:ext cx="63173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</a:p>
          <a:p>
            <a:pPr marL="0" indent="0">
              <a:buFontTx/>
              <a:buNone/>
              <a:defRPr/>
            </a:pP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[0]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firstParam.value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F66B0-0466-C0F7-D2C1-07FBDD1A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097696"/>
            <a:ext cx="5242777" cy="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4244196-C48C-AE01-D060-79F7A998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Parameters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01D2-9E87-70D1-01A3-659A52F8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dirty="0"/>
              <a:t>class </a:t>
            </a:r>
            <a:r>
              <a:rPr lang="en-US" sz="1400" dirty="0" err="1"/>
              <a:t>ToolValidator</a:t>
            </a:r>
            <a:r>
              <a:rPr lang="en-US" sz="14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  """Setup </a:t>
            </a:r>
            <a:r>
              <a:rPr lang="en-US" sz="1400" dirty="0" err="1"/>
              <a:t>arcpy</a:t>
            </a:r>
            <a:r>
              <a:rPr lang="en-US" sz="1400" dirty="0"/>
              <a:t> and the list of tool parameters."""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  import </a:t>
            </a:r>
            <a:r>
              <a:rPr lang="en-US" sz="1400" dirty="0" err="1"/>
              <a:t>arcpy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dirty="0"/>
              <a:t>    </a:t>
            </a:r>
            <a:r>
              <a:rPr lang="en-US" sz="1400" dirty="0" err="1"/>
              <a:t>self.params</a:t>
            </a:r>
            <a:r>
              <a:rPr lang="en-US" sz="1400" dirty="0"/>
              <a:t> = </a:t>
            </a:r>
            <a:r>
              <a:rPr lang="en-US" sz="1400" dirty="0" err="1"/>
              <a:t>arcpy.GetParameterInfo</a:t>
            </a:r>
            <a:r>
              <a:rPr lang="en-US" sz="1400" dirty="0"/>
              <a:t>()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81C0A3E-FB71-CD04-BAF2-5AFCE29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05B53C-3BA1-4CD7-B479-6DE01C3476A9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D03C92-A055-3D4E-8B80-D86E913A0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07928"/>
              </p:ext>
            </p:extLst>
          </p:nvPr>
        </p:nvGraphicFramePr>
        <p:xfrm>
          <a:off x="286148" y="2384705"/>
          <a:ext cx="8305800" cy="3316290"/>
        </p:xfrm>
        <a:graphic>
          <a:graphicData uri="http://schemas.openxmlformats.org/drawingml/2006/table">
            <a:tbl>
              <a:tblPr/>
              <a:tblGrid>
                <a:gridCol w="160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820">
                <a:tc>
                  <a:txBody>
                    <a:bodyPr/>
                    <a:lstStyle/>
                    <a:p>
                      <a:r>
                        <a:rPr lang="en-US" sz="1100" b="1" dirty="0"/>
                        <a:t>Selected Properties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Value(s)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Description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28">
                <a:tc>
                  <a:txBody>
                    <a:bodyPr/>
                    <a:lstStyle/>
                    <a:p>
                      <a:r>
                        <a:rPr lang="en-US" sz="1100" dirty="0"/>
                        <a:t>name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Parameter name as defined on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Parameters tab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sz="1100"/>
                        <a:t>direction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String: "Input", "Output"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Input/Output</a:t>
                      </a:r>
                      <a:r>
                        <a:rPr lang="en-US" sz="1100" dirty="0"/>
                        <a:t> direction defined on Parameters tab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61">
                <a:tc>
                  <a:txBody>
                    <a:bodyPr/>
                    <a:lstStyle/>
                    <a:p>
                      <a:r>
                        <a:rPr lang="en-US" sz="1100"/>
                        <a:t>datatype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Data type as defined on Parameters tab.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60">
                <a:tc>
                  <a:txBody>
                    <a:bodyPr/>
                    <a:lstStyle/>
                    <a:p>
                      <a:r>
                        <a:rPr lang="en-US" sz="1100"/>
                        <a:t>parameterType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String: "Required", "Optional", "Derived"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 as defined on the Parameters tab 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 err="1"/>
                        <a:t>parameterDependencies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Python List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list of indexes of each dependent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20">
                <a:tc>
                  <a:txBody>
                    <a:bodyPr/>
                    <a:lstStyle/>
                    <a:p>
                      <a:r>
                        <a:rPr lang="en-US" sz="1100" b="1" dirty="0"/>
                        <a:t>value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Value object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value of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/>
                        <a:t>enabled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Boolean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False if the parameter is dimmed (unavailable).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/>
                        <a:t>altered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Boolean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 if the user has modified the value.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628">
                <a:tc>
                  <a:txBody>
                    <a:bodyPr/>
                    <a:lstStyle/>
                    <a:p>
                      <a:r>
                        <a:rPr lang="en-US" sz="1100" dirty="0" err="1"/>
                        <a:t>hasBeenValidated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Boolean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True if the internal validation routine has checked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820">
                <a:tc>
                  <a:txBody>
                    <a:bodyPr/>
                    <a:lstStyle/>
                    <a:p>
                      <a:r>
                        <a:rPr lang="en-US" sz="1100" dirty="0"/>
                        <a:t>category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The category of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b="1" dirty="0"/>
                        <a:t>filter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GP Filter object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filter to apply to values in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/>
                        <a:t>symbology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pathname to a layer file (.</a:t>
                      </a:r>
                      <a:r>
                        <a:rPr lang="en-US" sz="1100" dirty="0" err="1"/>
                        <a:t>lyr</a:t>
                      </a:r>
                      <a:r>
                        <a:rPr lang="en-US" sz="1100" dirty="0"/>
                        <a:t>) used for drawing the output.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42605E6-73E9-40A3-8F76-AD7E5BBC5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5" t="129819" r="-17155" b="-129819"/>
          <a:stretch/>
        </p:blipFill>
        <p:spPr>
          <a:xfrm>
            <a:off x="4800600" y="968933"/>
            <a:ext cx="5242777" cy="686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F8B82-0F14-C576-9434-B53A53BE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030906"/>
            <a:ext cx="5242777" cy="68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/>
              <a:t>Edit a filter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13338"/>
            <a:ext cx="85313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[0]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firstParam.value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5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secondParam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secondParam.filter.list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["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"Northwest", "Southwest"]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secondParam.value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"Northeast"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F5126DA-5EE7-9F4C-8743-BD98A6A98E59}"/>
              </a:ext>
            </a:extLst>
          </p:cNvPr>
          <p:cNvSpPr/>
          <p:nvPr/>
        </p:nvSpPr>
        <p:spPr bwMode="auto">
          <a:xfrm>
            <a:off x="5456356" y="5314771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EA3897-C64C-94D6-48F6-3D13FD5CA723}"/>
              </a:ext>
            </a:extLst>
          </p:cNvPr>
          <p:cNvSpPr/>
          <p:nvPr/>
        </p:nvSpPr>
        <p:spPr bwMode="auto">
          <a:xfrm rot="13571397">
            <a:off x="815123" y="4950234"/>
            <a:ext cx="838200" cy="1477328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BF819-95C3-5A21-7FB4-5773AC9F3718}"/>
              </a:ext>
            </a:extLst>
          </p:cNvPr>
          <p:cNvSpPr txBox="1"/>
          <p:nvPr/>
        </p:nvSpPr>
        <p:spPr>
          <a:xfrm>
            <a:off x="467568" y="61608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F5C42-059D-CF68-D4A9-5C2347B7006A}"/>
              </a:ext>
            </a:extLst>
          </p:cNvPr>
          <p:cNvSpPr txBox="1"/>
          <p:nvPr/>
        </p:nvSpPr>
        <p:spPr>
          <a:xfrm>
            <a:off x="5334000" y="581007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dropdown menu choices</a:t>
            </a:r>
          </a:p>
        </p:txBody>
      </p:sp>
    </p:spTree>
    <p:extLst>
      <p:ext uri="{BB962C8B-B14F-4D97-AF65-F5344CB8AC3E}">
        <p14:creationId xmlns:p14="http://schemas.microsoft.com/office/powerpoint/2010/main" val="38586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/>
              <a:t>Can just use </a:t>
            </a:r>
            <a:r>
              <a:rPr lang="en-US" altLang="en-US" dirty="0" err="1"/>
              <a:t>self.params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33936"/>
            <a:ext cx="85313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[0].value = 5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[1].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filter.list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["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"Northwest", "Southwest"]</a:t>
            </a:r>
          </a:p>
          <a:p>
            <a:pPr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[1].value = "Northeast"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F5126DA-5EE7-9F4C-8743-BD98A6A98E59}"/>
              </a:ext>
            </a:extLst>
          </p:cNvPr>
          <p:cNvSpPr/>
          <p:nvPr/>
        </p:nvSpPr>
        <p:spPr bwMode="auto">
          <a:xfrm>
            <a:off x="5456356" y="4953000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EA3897-C64C-94D6-48F6-3D13FD5CA723}"/>
              </a:ext>
            </a:extLst>
          </p:cNvPr>
          <p:cNvSpPr/>
          <p:nvPr/>
        </p:nvSpPr>
        <p:spPr bwMode="auto">
          <a:xfrm rot="13571397">
            <a:off x="815123" y="4799530"/>
            <a:ext cx="838200" cy="1477328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BF819-95C3-5A21-7FB4-5773AC9F3718}"/>
              </a:ext>
            </a:extLst>
          </p:cNvPr>
          <p:cNvSpPr txBox="1"/>
          <p:nvPr/>
        </p:nvSpPr>
        <p:spPr>
          <a:xfrm>
            <a:off x="467568" y="601019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F5C42-059D-CF68-D4A9-5C2347B7006A}"/>
              </a:ext>
            </a:extLst>
          </p:cNvPr>
          <p:cNvSpPr txBox="1"/>
          <p:nvPr/>
        </p:nvSpPr>
        <p:spPr>
          <a:xfrm>
            <a:off x="5334000" y="546889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dropdown menu choices</a:t>
            </a:r>
          </a:p>
        </p:txBody>
      </p:sp>
    </p:spTree>
    <p:extLst>
      <p:ext uri="{BB962C8B-B14F-4D97-AF65-F5344CB8AC3E}">
        <p14:creationId xmlns:p14="http://schemas.microsoft.com/office/powerpoint/2010/main" val="188341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13256-7C7D-90CB-0C84-8571B46B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 dirty="0"/>
              <a:t>Data moves</a:t>
            </a:r>
          </a:p>
        </p:txBody>
      </p:sp>
      <p:pic>
        <p:nvPicPr>
          <p:cNvPr id="5" name="Picture 4" descr="A railroad extending through the desert">
            <a:extLst>
              <a:ext uri="{FF2B5EF4-FFF2-40B4-BE49-F238E27FC236}">
                <a16:creationId xmlns:a16="http://schemas.microsoft.com/office/drawing/2014/main" id="{EEBF0B9F-9E75-6CCC-1FB4-657A8769D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14845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A66D-7635-E38A-3B1A-49B00A84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What if we use data paths as defaults?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Not everyone will have a C:/lgtateos/parkProj folder.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We can update the paths based on the location of the project!!</a:t>
            </a:r>
          </a:p>
        </p:txBody>
      </p:sp>
    </p:spTree>
    <p:extLst>
      <p:ext uri="{BB962C8B-B14F-4D97-AF65-F5344CB8AC3E}">
        <p14:creationId xmlns:p14="http://schemas.microsoft.com/office/powerpoint/2010/main" val="18541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 can find a project's folder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0C20-FE2B-41E2-2115-256B30DE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arcpy,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 Get an ArcGIS Project object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aprx</a:t>
            </a:r>
            <a:r>
              <a:rPr lang="en-US" dirty="0"/>
              <a:t> = </a:t>
            </a:r>
            <a:r>
              <a:rPr lang="en-US" dirty="0" err="1"/>
              <a:t>arcpy.mp.ArcGISProject</a:t>
            </a:r>
            <a:r>
              <a:rPr lang="en-US" dirty="0"/>
              <a:t>("CURRENT")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projects full path file name</a:t>
            </a:r>
          </a:p>
          <a:p>
            <a:pPr marL="0" indent="0">
              <a:buNone/>
            </a:pPr>
            <a:r>
              <a:rPr lang="en-US" dirty="0" err="1"/>
              <a:t>aprxLocation</a:t>
            </a:r>
            <a:r>
              <a:rPr lang="en-US" dirty="0"/>
              <a:t> = </a:t>
            </a:r>
            <a:r>
              <a:rPr lang="en-US" dirty="0" err="1"/>
              <a:t>aprx.filePath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directory name</a:t>
            </a:r>
          </a:p>
          <a:p>
            <a:pPr marL="0" indent="0">
              <a:buNone/>
            </a:pPr>
            <a:r>
              <a:rPr lang="en-US" dirty="0" err="1"/>
              <a:t>baseDir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</a:t>
            </a:r>
            <a:r>
              <a:rPr lang="en-US" dirty="0" err="1"/>
              <a:t>aprxLocation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5CFE8FB-0FCF-88F3-591A-34D438481C1C}"/>
              </a:ext>
            </a:extLst>
          </p:cNvPr>
          <p:cNvSpPr/>
          <p:nvPr/>
        </p:nvSpPr>
        <p:spPr bwMode="auto">
          <a:xfrm>
            <a:off x="5105400" y="4114800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991BB-4C1C-F92C-35BB-FDBA9B1451CC}"/>
              </a:ext>
            </a:extLst>
          </p:cNvPr>
          <p:cNvSpPr txBox="1"/>
          <p:nvPr/>
        </p:nvSpPr>
        <p:spPr>
          <a:xfrm>
            <a:off x="5334000" y="4554498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C:\gispy\parks\nps.aprx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E1D23E3-EA3D-4001-9CF8-C5013634304E}"/>
              </a:ext>
            </a:extLst>
          </p:cNvPr>
          <p:cNvSpPr/>
          <p:nvPr/>
        </p:nvSpPr>
        <p:spPr bwMode="auto">
          <a:xfrm>
            <a:off x="6154615" y="6052040"/>
            <a:ext cx="838200" cy="990600"/>
          </a:xfrm>
          <a:prstGeom prst="arc">
            <a:avLst>
              <a:gd name="adj1" fmla="val 18039460"/>
              <a:gd name="adj2" fmla="val 0"/>
            </a:avLst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C53B4-2C80-DB43-F117-FBE3D9F12B5A}"/>
              </a:ext>
            </a:extLst>
          </p:cNvPr>
          <p:cNvSpPr txBox="1"/>
          <p:nvPr/>
        </p:nvSpPr>
        <p:spPr>
          <a:xfrm>
            <a:off x="5638800" y="652017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C:\gispy\parks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Validation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Edit </a:t>
            </a:r>
            <a:r>
              <a:rPr lang="en-US" sz="2800" b="0" dirty="0" err="1"/>
              <a:t>initializeParameters</a:t>
            </a:r>
            <a:r>
              <a:rPr lang="en-US" sz="2800" b="0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project file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Set data defaults using project file path.</a:t>
            </a:r>
          </a:p>
          <a:p>
            <a:endParaRPr lang="en-US" sz="2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Refer to parameters as </a:t>
            </a:r>
            <a:r>
              <a:rPr lang="en-US" altLang="en-US" dirty="0" err="1"/>
              <a:t>self.params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6" y="3352800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795066" y="4204447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228600" y="4369719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7AAD5-DF53-CFD6-FD5F-9F3AC5C34DB1}"/>
              </a:ext>
            </a:extLst>
          </p:cNvPr>
          <p:cNvSpPr/>
          <p:nvPr/>
        </p:nvSpPr>
        <p:spPr bwMode="auto">
          <a:xfrm>
            <a:off x="2819399" y="4572000"/>
            <a:ext cx="2252999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BC983C-EF17-5704-655B-6B30F8E6F7E3}"/>
              </a:ext>
            </a:extLst>
          </p:cNvPr>
          <p:cNvCxnSpPr/>
          <p:nvPr/>
        </p:nvCxnSpPr>
        <p:spPr bwMode="auto">
          <a:xfrm flipV="1">
            <a:off x="2252934" y="47372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F616B-9353-DFB5-F73D-EB7B1A25D4A1}"/>
              </a:ext>
            </a:extLst>
          </p:cNvPr>
          <p:cNvCxnSpPr/>
          <p:nvPr/>
        </p:nvCxnSpPr>
        <p:spPr bwMode="auto">
          <a:xfrm flipV="1">
            <a:off x="2502549" y="5530936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5CE24-E20A-295F-3F8D-AAA0B24A5C35}"/>
              </a:ext>
            </a:extLst>
          </p:cNvPr>
          <p:cNvCxnSpPr/>
          <p:nvPr/>
        </p:nvCxnSpPr>
        <p:spPr bwMode="auto">
          <a:xfrm flipV="1">
            <a:off x="2502581" y="6121745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53449-D719-5093-71D4-D0D7B3034839}"/>
              </a:ext>
            </a:extLst>
          </p:cNvPr>
          <p:cNvSpPr txBox="1"/>
          <p:nvPr/>
        </p:nvSpPr>
        <p:spPr>
          <a:xfrm>
            <a:off x="-8106" y="4449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CE7F-9B8D-61D7-89DC-12529299BD95}"/>
              </a:ext>
            </a:extLst>
          </p:cNvPr>
          <p:cNvSpPr txBox="1"/>
          <p:nvPr/>
        </p:nvSpPr>
        <p:spPr>
          <a:xfrm>
            <a:off x="1901929" y="4782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F2E86-97C9-B326-E3A9-C2FAE1870261}"/>
              </a:ext>
            </a:extLst>
          </p:cNvPr>
          <p:cNvSpPr txBox="1"/>
          <p:nvPr/>
        </p:nvSpPr>
        <p:spPr>
          <a:xfrm>
            <a:off x="1981200" y="5574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E37D2-885D-491E-2231-CB9ABA0BC952}"/>
              </a:ext>
            </a:extLst>
          </p:cNvPr>
          <p:cNvSpPr txBox="1"/>
          <p:nvPr/>
        </p:nvSpPr>
        <p:spPr>
          <a:xfrm>
            <a:off x="1981200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54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Restricts the type of the input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E.g., if you select Feature Layer, you can pick a layer from an active map or browse to a feature class.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Determines which widget appears on the tool.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Data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28194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B1CF3-7552-B9E5-4202-15C2EB22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60" y="2514600"/>
            <a:ext cx="1909303" cy="30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8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Validation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Edit </a:t>
            </a:r>
            <a:r>
              <a:rPr lang="en-US" sz="2800" b="0" dirty="0" err="1"/>
              <a:t>initializeParameters</a:t>
            </a:r>
            <a:r>
              <a:rPr lang="en-US" sz="2800" b="0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project file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Set data defaults using project file path.</a:t>
            </a:r>
          </a:p>
          <a:p>
            <a:endParaRPr lang="en-US" sz="2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</a:t>
            </a:r>
            <a:r>
              <a:rPr lang="en-US" altLang="en-US" i="1" dirty="0"/>
              <a:t>default data paths </a:t>
            </a:r>
            <a:r>
              <a:rPr lang="en-US" altLang="en-US" dirty="0"/>
              <a:t>in Validation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6" y="3352800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795066" y="4204447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228600" y="4369719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7AAD5-DF53-CFD6-FD5F-9F3AC5C34DB1}"/>
              </a:ext>
            </a:extLst>
          </p:cNvPr>
          <p:cNvSpPr/>
          <p:nvPr/>
        </p:nvSpPr>
        <p:spPr bwMode="auto">
          <a:xfrm>
            <a:off x="2819399" y="4572000"/>
            <a:ext cx="2252999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BC983C-EF17-5704-655B-6B30F8E6F7E3}"/>
              </a:ext>
            </a:extLst>
          </p:cNvPr>
          <p:cNvCxnSpPr/>
          <p:nvPr/>
        </p:nvCxnSpPr>
        <p:spPr bwMode="auto">
          <a:xfrm flipV="1">
            <a:off x="2252934" y="47372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F616B-9353-DFB5-F73D-EB7B1A25D4A1}"/>
              </a:ext>
            </a:extLst>
          </p:cNvPr>
          <p:cNvCxnSpPr/>
          <p:nvPr/>
        </p:nvCxnSpPr>
        <p:spPr bwMode="auto">
          <a:xfrm flipV="1">
            <a:off x="2502549" y="5530936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5CE24-E20A-295F-3F8D-AAA0B24A5C35}"/>
              </a:ext>
            </a:extLst>
          </p:cNvPr>
          <p:cNvCxnSpPr/>
          <p:nvPr/>
        </p:nvCxnSpPr>
        <p:spPr bwMode="auto">
          <a:xfrm flipV="1">
            <a:off x="2502581" y="6121745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53449-D719-5093-71D4-D0D7B3034839}"/>
              </a:ext>
            </a:extLst>
          </p:cNvPr>
          <p:cNvSpPr txBox="1"/>
          <p:nvPr/>
        </p:nvSpPr>
        <p:spPr>
          <a:xfrm>
            <a:off x="-8106" y="4449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CE7F-9B8D-61D7-89DC-12529299BD95}"/>
              </a:ext>
            </a:extLst>
          </p:cNvPr>
          <p:cNvSpPr txBox="1"/>
          <p:nvPr/>
        </p:nvSpPr>
        <p:spPr>
          <a:xfrm>
            <a:off x="1901929" y="4782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F2E86-97C9-B326-E3A9-C2FAE1870261}"/>
              </a:ext>
            </a:extLst>
          </p:cNvPr>
          <p:cNvSpPr txBox="1"/>
          <p:nvPr/>
        </p:nvSpPr>
        <p:spPr>
          <a:xfrm>
            <a:off x="1981200" y="5574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E37D2-885D-491E-2231-CB9ABA0BC952}"/>
              </a:ext>
            </a:extLst>
          </p:cNvPr>
          <p:cNvSpPr txBox="1"/>
          <p:nvPr/>
        </p:nvSpPr>
        <p:spPr>
          <a:xfrm>
            <a:off x="1981200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10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a project object for the current project with </a:t>
            </a:r>
          </a:p>
          <a:p>
            <a:pPr marL="0" indent="0">
              <a:buNone/>
            </a:pPr>
            <a:r>
              <a:rPr lang="en-US" sz="2800" b="0" dirty="0"/>
              <a:t>              </a:t>
            </a:r>
            <a:r>
              <a:rPr lang="en-US" sz="2800" b="0" dirty="0" err="1"/>
              <a:t>aprx</a:t>
            </a:r>
            <a:r>
              <a:rPr lang="en-US" sz="2800" b="0" dirty="0"/>
              <a:t> = </a:t>
            </a:r>
            <a:r>
              <a:rPr lang="en-US" sz="2800" b="0" dirty="0" err="1"/>
              <a:t>arcpy.mp.ArcGISProject</a:t>
            </a:r>
            <a:r>
              <a:rPr lang="en-US" sz="2800" b="0" dirty="0"/>
              <a:t>("CURRENT")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A project object has a </a:t>
            </a:r>
            <a:r>
              <a:rPr lang="en-US" sz="2800" b="0" dirty="0" err="1"/>
              <a:t>filePath</a:t>
            </a:r>
            <a:r>
              <a:rPr lang="en-US" sz="2800" b="0" dirty="0"/>
              <a:t> property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 err="1"/>
              <a:t>os.path.dirname</a:t>
            </a:r>
            <a:r>
              <a:rPr lang="en-US" sz="2800" b="0" dirty="0"/>
              <a:t> to get the project's path (remove </a:t>
            </a:r>
            <a:r>
              <a:rPr lang="en-US" sz="2800" b="0" dirty="0" err="1"/>
              <a:t>basename</a:t>
            </a:r>
            <a:r>
              <a:rPr lang="en-US" sz="2800" b="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Get project's path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Validation refers to the list of parameter as </a:t>
            </a:r>
          </a:p>
          <a:p>
            <a:pPr marL="0" indent="0">
              <a:buNone/>
            </a:pPr>
            <a:r>
              <a:rPr lang="en-US" sz="2800" b="0" dirty="0"/>
              <a:t>              </a:t>
            </a:r>
            <a:r>
              <a:rPr lang="en-US" sz="2800" b="0" dirty="0" err="1"/>
              <a:t>self.params</a:t>
            </a:r>
            <a:endParaRPr lang="en-US" sz="2800" b="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The first parameter is  </a:t>
            </a:r>
            <a:r>
              <a:rPr lang="en-US" sz="2800" b="0" dirty="0" err="1"/>
              <a:t>self.params</a:t>
            </a:r>
            <a:r>
              <a:rPr lang="en-US" sz="2800" b="0" dirty="0"/>
              <a:t>[0]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To set the default value set </a:t>
            </a:r>
            <a:r>
              <a:rPr lang="en-US" sz="2800" b="0" dirty="0" err="1"/>
              <a:t>self.params</a:t>
            </a:r>
            <a:r>
              <a:rPr lang="en-US" sz="2800" b="0" dirty="0"/>
              <a:t>[0].self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params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638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initializeParameters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Customize parameter properties. 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This gets called when the tool is opened.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Get the base directory by finding the location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       # of the ArcGIS project (.</a:t>
            </a:r>
            <a:r>
              <a:rPr lang="en-US" sz="1600" b="0" dirty="0" err="1">
                <a:solidFill>
                  <a:srgbClr val="6A9955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file) 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arcpy.mp.ArcGISProject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"CURRENT"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aprxLocation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.filePath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aprxLocation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 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three parameters so that they will update dynamically when </a:t>
            </a:r>
            <a:b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       # you move or rename your project folder.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1st parameter to a working directory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2nd parameter to a tiff in the data subdirectory, </a:t>
            </a:r>
            <a:b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       # assuming the data folder is inside the base directory.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"/data/elev.tiff"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3rd parameter to a shapefile in the data subdirectory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"/data/</a:t>
            </a:r>
            <a:r>
              <a:rPr lang="en-US" sz="1600" b="0" dirty="0" err="1">
                <a:solidFill>
                  <a:srgbClr val="CE9178"/>
                </a:solidFill>
                <a:latin typeface="Consolas" panose="020B0609020204030204" pitchFamily="49" charset="0"/>
              </a:rPr>
              <a:t>park.shp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</a:t>
            </a:r>
            <a:r>
              <a:rPr lang="en-US" altLang="en-US" i="1" dirty="0"/>
              <a:t>default data paths </a:t>
            </a:r>
            <a:r>
              <a:rPr lang="en-US" altLang="en-US" dirty="0"/>
              <a:t>in Validation tab</a:t>
            </a:r>
          </a:p>
        </p:txBody>
      </p:sp>
    </p:spTree>
    <p:extLst>
      <p:ext uri="{BB962C8B-B14F-4D97-AF65-F5344CB8AC3E}">
        <p14:creationId xmlns:p14="http://schemas.microsoft.com/office/powerpoint/2010/main" val="3303958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B0496BB-708F-8F5C-A47C-C7EC365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parameters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2D886DC-A306-B320-C0B2-E45EF469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3C547880-A847-913D-6BF4-7CB86C81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50194-F570-4D1F-A791-42BF5C287074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0536226A-7F06-D15D-8BDD-867905DB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79"/>
          <a:stretch>
            <a:fillRect/>
          </a:stretch>
        </p:blipFill>
        <p:spPr bwMode="auto">
          <a:xfrm>
            <a:off x="4267200" y="890588"/>
            <a:ext cx="3429000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837941BE-823C-B36E-21F6-92578157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22"/>
          <a:stretch>
            <a:fillRect/>
          </a:stretch>
        </p:blipFill>
        <p:spPr bwMode="auto">
          <a:xfrm>
            <a:off x="233363" y="2433638"/>
            <a:ext cx="34385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5">
            <a:extLst>
              <a:ext uri="{FF2B5EF4-FFF2-40B4-BE49-F238E27FC236}">
                <a16:creationId xmlns:a16="http://schemas.microsoft.com/office/drawing/2014/main" id="{4F82DFCC-463A-BFD9-9EAF-28471A1F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3" b="67886"/>
          <a:stretch>
            <a:fillRect/>
          </a:stretch>
        </p:blipFill>
        <p:spPr bwMode="auto">
          <a:xfrm>
            <a:off x="228600" y="914400"/>
            <a:ext cx="2443163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198312-5B3D-66C3-3718-4E0D17AD6F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0" y="1560513"/>
            <a:ext cx="1447800" cy="1411287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0A05F3-73F9-EA7C-10A5-9541586320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0" y="2590800"/>
            <a:ext cx="1219200" cy="99060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6" name="Picture 2">
            <a:extLst>
              <a:ext uri="{FF2B5EF4-FFF2-40B4-BE49-F238E27FC236}">
                <a16:creationId xmlns:a16="http://schemas.microsoft.com/office/drawing/2014/main" id="{8D3362AD-3174-9285-DA99-B222F20F8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06875"/>
            <a:ext cx="594995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083C771-AA25-980E-B760-F3CF3E3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parameters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90E4823-6C0C-5C71-E0A7-DAE7B813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parameter properties: </a:t>
            </a:r>
          </a:p>
          <a:p>
            <a:pPr lvl="1"/>
            <a:r>
              <a:rPr lang="en-US" altLang="en-US" sz="2000"/>
              <a:t>Line 19: altered  -- returns true or false </a:t>
            </a:r>
          </a:p>
          <a:p>
            <a:pPr lvl="1"/>
            <a:r>
              <a:rPr lang="en-US" altLang="en-US" sz="2000"/>
              <a:t>Line 23:  filter.list – A python list of choices available to user.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Multivalue yes, gives a set of check boxes.</a:t>
            </a:r>
          </a:p>
          <a:p>
            <a:pPr lvl="1"/>
            <a:r>
              <a:rPr lang="en-US" altLang="en-US" sz="2000"/>
              <a:t>Multivalue no, gives a combobox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783411B-290C-6CCC-2650-6F00076C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FFBB4-41E2-471D-A042-D764B7D47F1B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173EAC03-274D-BD81-115E-CEE1908E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42" b="63840"/>
          <a:stretch>
            <a:fillRect/>
          </a:stretch>
        </p:blipFill>
        <p:spPr bwMode="auto">
          <a:xfrm>
            <a:off x="6858000" y="5334000"/>
            <a:ext cx="1204913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F0742-0597-0897-E691-301AEE3DED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24500" y="4800600"/>
            <a:ext cx="1447800" cy="53340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631" name="Picture 2">
            <a:extLst>
              <a:ext uri="{FF2B5EF4-FFF2-40B4-BE49-F238E27FC236}">
                <a16:creationId xmlns:a16="http://schemas.microsoft.com/office/drawing/2014/main" id="{3772EF4D-D80F-730A-430B-11ECAB34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421313"/>
            <a:ext cx="2722562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3CACE5-AC4B-08F1-B023-A44816243A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5421313"/>
            <a:ext cx="457200" cy="1055687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633" name="Picture 9">
            <a:extLst>
              <a:ext uri="{FF2B5EF4-FFF2-40B4-BE49-F238E27FC236}">
                <a16:creationId xmlns:a16="http://schemas.microsoft.com/office/drawing/2014/main" id="{FEFF46C3-48D4-E693-260A-6A16897ED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7088"/>
            <a:ext cx="594995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28131BA-EE62-047B-6716-0B5F7393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class - getUniqueValues.py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42102C6-8CB1-1F70-3994-B49BEF50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Complete a script  to get a list of unique values for a field in a GIS table. </a:t>
            </a:r>
          </a:p>
          <a:p>
            <a:pPr marL="514350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Create a script tool (no need to point to an actual script). Set up 3 parameters.</a:t>
            </a:r>
          </a:p>
          <a:p>
            <a:pPr marL="514350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Modify updateParameters in ToolValidator class so that the 3rd parameter is updated to a unique list of values in the selected field for the selected feature class. 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18930A39-DF04-8BA4-AA08-D67F2302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464E5-7611-49E6-B838-08CD74460CC5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4D277F3B-5A2F-0D3B-9F20-592B6998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78363"/>
            <a:ext cx="34004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>
            <a:extLst>
              <a:ext uri="{FF2B5EF4-FFF2-40B4-BE49-F238E27FC236}">
                <a16:creationId xmlns:a16="http://schemas.microsoft.com/office/drawing/2014/main" id="{ECB0D70E-B1F7-E229-BA79-E96426AA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727075"/>
            <a:ext cx="4357688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38B190-146C-A0C2-9174-0B6345B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6A8E3-A322-4996-8C02-FAB9AE21BA08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D0F02BAE-90F1-ECC6-327A-235097577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447800"/>
            <a:ext cx="36957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1">
            <a:extLst>
              <a:ext uri="{FF2B5EF4-FFF2-40B4-BE49-F238E27FC236}">
                <a16:creationId xmlns:a16="http://schemas.microsoft.com/office/drawing/2014/main" id="{05B8DD73-5C4D-360E-B51B-78C7533A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getUniqueValues followup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55C35-4DC6-9C4E-6628-38B05ABD722F}"/>
              </a:ext>
            </a:extLst>
          </p:cNvPr>
          <p:cNvSpPr/>
          <p:nvPr/>
        </p:nvSpPr>
        <p:spPr>
          <a:xfrm>
            <a:off x="76200" y="1000682"/>
            <a:ext cx="569387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09FEF-0788-0BF2-91F0-E0825713CA6F}"/>
              </a:ext>
            </a:extLst>
          </p:cNvPr>
          <p:cNvSpPr/>
          <p:nvPr/>
        </p:nvSpPr>
        <p:spPr>
          <a:xfrm>
            <a:off x="7848600" y="986135"/>
            <a:ext cx="569388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2</a:t>
            </a:r>
          </a:p>
        </p:txBody>
      </p:sp>
      <p:pic>
        <p:nvPicPr>
          <p:cNvPr id="33800" name="Picture 8">
            <a:extLst>
              <a:ext uri="{FF2B5EF4-FFF2-40B4-BE49-F238E27FC236}">
                <a16:creationId xmlns:a16="http://schemas.microsoft.com/office/drawing/2014/main" id="{1B650E15-0F9E-F299-CB0D-3EC6F82F0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3724275"/>
            <a:ext cx="710565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3FF83-2E3F-5571-2483-B9FAD68D2C80}"/>
              </a:ext>
            </a:extLst>
          </p:cNvPr>
          <p:cNvSpPr/>
          <p:nvPr/>
        </p:nvSpPr>
        <p:spPr>
          <a:xfrm>
            <a:off x="1371600" y="4724400"/>
            <a:ext cx="569388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Summing up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1" y="2522874"/>
            <a:ext cx="8686800" cy="4258926"/>
          </a:xfrm>
        </p:spPr>
        <p:txBody>
          <a:bodyPr/>
          <a:lstStyle/>
          <a:p>
            <a:pPr marL="80010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Data type vs. Parameter Type (Required, Optional, Derived)</a:t>
            </a:r>
            <a:endParaRPr lang="en-US" alt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 eaLnBrk="1" hangingPunct="1"/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solidFill>
                  <a:schemeClr val="bg1">
                    <a:lumMod val="65000"/>
                  </a:schemeClr>
                </a:solidFill>
              </a:rPr>
              <a:t>Multivalue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457200" lvl="1" indent="0" eaLnBrk="1" hangingPunct="1"/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Filter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Drawing input features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Setting default data paths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899545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051945"/>
            <a:ext cx="59436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FAQ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62000"/>
            <a:ext cx="8077201" cy="5410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sz="1800" dirty="0"/>
              <a:t>How can I remove a parameter?  </a:t>
            </a:r>
            <a:br>
              <a:rPr lang="en-US" altLang="en-US" sz="1800" dirty="0"/>
            </a:br>
            <a:r>
              <a:rPr lang="en-US" altLang="en-US" sz="1800" b="1" dirty="0"/>
              <a:t>A:</a:t>
            </a:r>
            <a:r>
              <a:rPr lang="en-US" altLang="en-US" sz="1800" dirty="0"/>
              <a:t> Right click on that row in the table and select delete.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 the user to choose an integer. What data type to use?   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Long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 the user to choose a float. What data type to use?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Double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force the user to choose a file geodatabase. What data type to use?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Workspace  + plus use a filter &amp; check "local database"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the user to choose a directory, but not a file geodatabase directory.  What data type to use?</a:t>
            </a:r>
            <a:br>
              <a:rPr lang="en-US" altLang="en-US" sz="1800" dirty="0"/>
            </a:br>
            <a:r>
              <a:rPr lang="en-US" altLang="en-US" sz="1800" b="1" dirty="0"/>
              <a:t>A:</a:t>
            </a:r>
            <a:r>
              <a:rPr lang="en-US" altLang="en-US" sz="1800" dirty="0"/>
              <a:t> Folder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38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Widgets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62000"/>
            <a:ext cx="8077201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User interface elements (e.g., text boxes, buttons, check boxes, combo boxes, and list boxes).</a:t>
            </a:r>
          </a:p>
          <a:p>
            <a:pPr marL="0" indent="0">
              <a:buNone/>
            </a:pPr>
            <a:r>
              <a:rPr lang="en-US" altLang="en-US" sz="1800" dirty="0"/>
              <a:t> </a:t>
            </a:r>
          </a:p>
          <a:p>
            <a:pPr marL="0" indent="0">
              <a:buNone/>
            </a:pPr>
            <a:r>
              <a:rPr lang="en-US" altLang="en-US" sz="1800" dirty="0"/>
              <a:t>Help the user make input choices.</a:t>
            </a:r>
          </a:p>
          <a:p>
            <a:pPr marL="0" indent="0">
              <a:buNone/>
            </a:pPr>
            <a:r>
              <a:rPr lang="en-US" altLang="en-US" sz="1800" dirty="0"/>
              <a:t>     E.g., Browse to a file.</a:t>
            </a:r>
          </a:p>
          <a:p>
            <a:pPr marL="0" indent="0">
              <a:buNone/>
            </a:pPr>
            <a:r>
              <a:rPr lang="en-US" altLang="en-US" sz="1800" dirty="0"/>
              <a:t>Constrains accepted input.</a:t>
            </a:r>
          </a:p>
          <a:p>
            <a:pPr marL="0" indent="0">
              <a:buNone/>
            </a:pPr>
            <a:r>
              <a:rPr lang="en-US" altLang="en-US" sz="1800" dirty="0"/>
              <a:t>     E.g., Restrict the file type.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Type of widget depends on the "</a:t>
            </a:r>
            <a:r>
              <a:rPr lang="en-US" altLang="en-US" sz="1800" i="1" dirty="0"/>
              <a:t>Data Type"</a:t>
            </a:r>
            <a:r>
              <a:rPr lang="en-US" altLang="en-US" sz="1800" dirty="0"/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2C54E15-9CD3-7157-B9F9-2AA77D685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71" b="59812"/>
          <a:stretch/>
        </p:blipFill>
        <p:spPr>
          <a:xfrm>
            <a:off x="1447800" y="4419600"/>
            <a:ext cx="5045826" cy="202378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062F7-F11B-497A-209C-05BFB5198A1A}"/>
              </a:ext>
            </a:extLst>
          </p:cNvPr>
          <p:cNvCxnSpPr/>
          <p:nvPr/>
        </p:nvCxnSpPr>
        <p:spPr bwMode="auto">
          <a:xfrm flipH="1">
            <a:off x="6373973" y="48495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6EC1DA-2078-1263-B7DB-29CB329F0B51}"/>
              </a:ext>
            </a:extLst>
          </p:cNvPr>
          <p:cNvCxnSpPr/>
          <p:nvPr/>
        </p:nvCxnSpPr>
        <p:spPr bwMode="auto">
          <a:xfrm flipH="1">
            <a:off x="6373973" y="5562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FD62ED-8046-DFF9-DE7E-CD03CC8E7A8D}"/>
              </a:ext>
            </a:extLst>
          </p:cNvPr>
          <p:cNvCxnSpPr/>
          <p:nvPr/>
        </p:nvCxnSpPr>
        <p:spPr bwMode="auto">
          <a:xfrm flipH="1">
            <a:off x="6373973" y="6248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15C3CB3-9EBB-BCA2-0397-F8C975116C85}"/>
              </a:ext>
            </a:extLst>
          </p:cNvPr>
          <p:cNvSpPr/>
          <p:nvPr/>
        </p:nvSpPr>
        <p:spPr bwMode="auto">
          <a:xfrm>
            <a:off x="1523999" y="4630236"/>
            <a:ext cx="5105401" cy="551353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B5CE-2B22-B250-5168-4707685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93A0-2889-2593-463F-05883D24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92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derived)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3530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</a:t>
            </a:r>
            <a:r>
              <a:rPr lang="en-US" b="1" dirty="0"/>
              <a:t>derived</a:t>
            </a:r>
            <a:r>
              <a:rPr lang="en-US" dirty="0"/>
              <a:t>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6AC401C-0328-AD9E-41C3-F2A9DB632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400" y="3343083"/>
            <a:ext cx="685800" cy="6858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F5C75BCF-4753-688F-B10C-B9D31E75A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0" y="3343083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160AE-9324-6DEA-3017-813AC67502BB}"/>
              </a:ext>
            </a:extLst>
          </p:cNvPr>
          <p:cNvCxnSpPr/>
          <p:nvPr/>
        </p:nvCxnSpPr>
        <p:spPr bwMode="auto">
          <a:xfrm>
            <a:off x="7010400" y="4267200"/>
            <a:ext cx="1295400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3E97AD-F6A5-8CDD-D544-A04CD3B4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44815"/>
            <a:ext cx="3009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 parameters don't appear in the GUI.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 Type is only used when the Direction property is set to Output…</a:t>
            </a:r>
          </a:p>
        </p:txBody>
      </p:sp>
    </p:spTree>
    <p:extLst>
      <p:ext uri="{BB962C8B-B14F-4D97-AF65-F5344CB8AC3E}">
        <p14:creationId xmlns:p14="http://schemas.microsoft.com/office/powerpoint/2010/main" val="18380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8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what comes in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84" y="1009366"/>
            <a:ext cx="2962688" cy="260068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DCAA089-1B98-C9BB-D7C9-1AB9667163A1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Optional parameters get values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800603"/>
            <a:ext cx="2962688" cy="2600688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F1A7857-A5DE-80FC-BFD7-31EB8D1AF779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05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Can only be set to </a:t>
            </a:r>
            <a:r>
              <a:rPr lang="en-US" b="0" i="1" kern="0" dirty="0"/>
              <a:t>Input</a:t>
            </a:r>
            <a:r>
              <a:rPr lang="en-US" b="0" kern="0" dirty="0"/>
              <a:t> or </a:t>
            </a:r>
            <a:r>
              <a:rPr lang="en-US" b="0" i="1" kern="0" dirty="0"/>
              <a:t>Output</a:t>
            </a:r>
            <a:r>
              <a:rPr lang="en-US" b="0" kern="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parameters will be </a:t>
            </a:r>
            <a:r>
              <a:rPr lang="en-US" b="0" i="1" kern="0" dirty="0"/>
              <a:t>Input</a:t>
            </a:r>
            <a:r>
              <a:rPr lang="en-US" b="0" kern="0" dirty="0"/>
              <a:t>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i="1" kern="0" dirty="0"/>
              <a:t>Output</a:t>
            </a:r>
            <a:r>
              <a:rPr lang="en-US" b="0" kern="0" dirty="0"/>
              <a:t> direction can be used two ways.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Define output names.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Add output to a map (or send it to a model).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53B78-88A2-D196-7CED-08490820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40386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10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E99F742-85DB-32C4-4CA1-9010E01B0149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Required (or Optional) Type </a:t>
            </a:r>
            <a:r>
              <a:rPr lang="en-US" b="0" kern="0" dirty="0">
                <a:solidFill>
                  <a:srgbClr val="FFC000"/>
                </a:solidFill>
              </a:rPr>
              <a:t>+</a:t>
            </a:r>
            <a:r>
              <a:rPr lang="en-US" b="0" kern="0" dirty="0"/>
              <a:t> Output Direction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selects a </a:t>
            </a:r>
            <a:r>
              <a:rPr lang="en-US" b="0" i="1" kern="0" dirty="0"/>
              <a:t>name</a:t>
            </a:r>
            <a:r>
              <a:rPr lang="en-US" b="0" kern="0" dirty="0"/>
              <a:t> for output created by the script.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GUI will not let user select existing file.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Output data is added to the current map.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8426F-EC48-FF1B-12F3-97805BDC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4" y="734899"/>
            <a:ext cx="5953956" cy="127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457200" y="4967651"/>
            <a:ext cx="7924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copier.py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Make a copy of argument 1 with a name specified by argument 2.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arcpy.Copy_management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(sys.argv[1], sys.argv[2])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EA73140-9699-9ED4-BA5B-E70DB3D47334}"/>
              </a:ext>
            </a:extLst>
          </p:cNvPr>
          <p:cNvSpPr txBox="1">
            <a:spLocks/>
          </p:cNvSpPr>
          <p:nvPr/>
        </p:nvSpPr>
        <p:spPr bwMode="auto">
          <a:xfrm>
            <a:off x="-4556" y="4967651"/>
            <a:ext cx="61871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334000" y="16764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Output direction for output </a:t>
            </a:r>
            <a:r>
              <a:rPr lang="en-US" altLang="en-US" i="1" kern="0" dirty="0"/>
              <a:t>names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6621B-D5EC-6C06-2D63-7E3418BC8690}"/>
              </a:ext>
            </a:extLst>
          </p:cNvPr>
          <p:cNvCxnSpPr/>
          <p:nvPr/>
        </p:nvCxnSpPr>
        <p:spPr bwMode="auto">
          <a:xfrm>
            <a:off x="304800" y="2590800"/>
            <a:ext cx="15240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999F2-C9A4-E055-714C-20F99724D5F2}"/>
              </a:ext>
            </a:extLst>
          </p:cNvPr>
          <p:cNvCxnSpPr/>
          <p:nvPr/>
        </p:nvCxnSpPr>
        <p:spPr bwMode="auto">
          <a:xfrm>
            <a:off x="5791200" y="2590800"/>
            <a:ext cx="10668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7162800" y="381000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#1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9216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E99F742-85DB-32C4-4CA1-9010E01B0149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br>
              <a:rPr lang="en-US" b="0" kern="0" dirty="0"/>
            </a:b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Derived Type </a:t>
            </a:r>
            <a:r>
              <a:rPr lang="en-US" b="0" kern="0" dirty="0">
                <a:solidFill>
                  <a:srgbClr val="FFC000"/>
                </a:solidFill>
              </a:rPr>
              <a:t>+</a:t>
            </a:r>
            <a:r>
              <a:rPr lang="en-US" b="0" kern="0" dirty="0"/>
              <a:t> Output Direction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Arial" charset="0"/>
              </a:rPr>
              <a:t>Derived Type can not be Input Direction.</a:t>
            </a: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does not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Script can return a value, like built-in tools.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 case examples: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One or more datasets created by the tool.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A modified preexisting dataset 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A Boolean value (True or False). 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Numerical values resulting from script tool calculations.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Return output from Script Tool</a:t>
            </a:r>
            <a:endParaRPr lang="en-US" altLang="en-US" i="1" kern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6621B-D5EC-6C06-2D63-7E3418BC8690}"/>
              </a:ext>
            </a:extLst>
          </p:cNvPr>
          <p:cNvCxnSpPr/>
          <p:nvPr/>
        </p:nvCxnSpPr>
        <p:spPr bwMode="auto">
          <a:xfrm>
            <a:off x="304800" y="2514600"/>
            <a:ext cx="13716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999F2-C9A4-E055-714C-20F99724D5F2}"/>
              </a:ext>
            </a:extLst>
          </p:cNvPr>
          <p:cNvCxnSpPr/>
          <p:nvPr/>
        </p:nvCxnSpPr>
        <p:spPr bwMode="auto">
          <a:xfrm>
            <a:off x="3200400" y="2514600"/>
            <a:ext cx="10668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6791876" y="268108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#2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882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3200" b="0" kern="0" dirty="0" err="1"/>
              <a:t>SetParameterAsText</a:t>
            </a:r>
            <a:endParaRPr lang="en-US" b="0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The script must use this to return the parameter.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arcpy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Takes two arguments, an index and the returned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 Example:</a:t>
            </a:r>
          </a:p>
          <a:p>
            <a:pPr marL="857250" lvl="2" indent="0">
              <a:buNone/>
            </a:pPr>
            <a:r>
              <a:rPr lang="en-US" b="0" kern="0" dirty="0"/>
              <a:t>      </a:t>
            </a:r>
            <a:r>
              <a:rPr lang="en-US" b="0" kern="0" dirty="0" err="1"/>
              <a:t>arcpy.SetParameterAsText</a:t>
            </a:r>
            <a:r>
              <a:rPr lang="en-US" b="0" kern="0" dirty="0"/>
              <a:t>(0, output)</a:t>
            </a:r>
          </a:p>
          <a:p>
            <a:pPr marL="0" indent="0">
              <a:buFontTx/>
              <a:buNone/>
            </a:pPr>
            <a:endParaRPr lang="en-US" sz="2800" b="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"Return" with </a:t>
            </a:r>
            <a:r>
              <a:rPr lang="en-US" altLang="en-US" kern="0" dirty="0" err="1"/>
              <a:t>SetParameterAsText</a:t>
            </a:r>
            <a:endParaRPr lang="en-US" altLang="en-US" i="1" kern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6791876" y="268108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#2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F89269F4-FD4B-99E7-530A-73D97F3DEF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05280" y="5548313"/>
            <a:ext cx="320675" cy="511175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7">
            <a:extLst>
              <a:ext uri="{FF2B5EF4-FFF2-40B4-BE49-F238E27FC236}">
                <a16:creationId xmlns:a16="http://schemas.microsoft.com/office/drawing/2014/main" id="{E323138E-292E-AFCC-1C68-7CBC1F11D47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387955" y="5588000"/>
            <a:ext cx="365125" cy="433388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id="{1E7C0853-66AB-706F-9DFB-94749ACC2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218" y="6059488"/>
            <a:ext cx="2887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parameter       output file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index                name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00260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3369174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2800" b="0" kern="0" dirty="0"/>
              <a:t>Call at (or near) the end of the script.</a:t>
            </a:r>
          </a:p>
          <a:p>
            <a:pPr marL="0" indent="0">
              <a:buFontTx/>
              <a:buNone/>
            </a:pPr>
            <a:r>
              <a:rPr lang="en-US" sz="2800" b="0" kern="0" dirty="0"/>
              <a:t>Index based on position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3369174"/>
            <a:ext cx="79248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buffer1.py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Buffer a file and send the result to a script tool.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/data/ch23/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smallDir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randpts.shp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distance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'500 meters'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/scratch/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randptsBuffer.shp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arcpy.Buffer_analysis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distance)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(0,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1</a:t>
            </a:r>
            <a:endParaRPr lang="en-US" altLang="en-US" i="1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1752600"/>
            <a:ext cx="417851" cy="424815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03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data type examples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762000"/>
            <a:ext cx="2286001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Target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integer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float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file geodatabase</a:t>
            </a:r>
          </a:p>
          <a:p>
            <a:pPr marL="0" indent="0">
              <a:buNone/>
            </a:pP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shapefile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directory that is not a file geodatabase.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time of day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401AE9-6833-91A8-7D34-1F40EAB80BC6}"/>
              </a:ext>
            </a:extLst>
          </p:cNvPr>
          <p:cNvSpPr txBox="1">
            <a:spLocks/>
          </p:cNvSpPr>
          <p:nvPr/>
        </p:nvSpPr>
        <p:spPr bwMode="auto">
          <a:xfrm>
            <a:off x="2590800" y="762000"/>
            <a:ext cx="6248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kern="0" dirty="0"/>
              <a:t>Data type for Script Tool Parameter 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Long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Double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Workspace</a:t>
            </a:r>
            <a:r>
              <a:rPr lang="en-US" altLang="en-US" sz="1800" b="0" kern="0" dirty="0"/>
              <a:t> (by default the user could choose any type of workspace including local DBs, networked DBs, or just a regular folder)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Feature Class </a:t>
            </a:r>
            <a:r>
              <a:rPr lang="en-US" altLang="en-US" sz="1800" b="0" kern="0" dirty="0"/>
              <a:t>(or Shapefile if you don't want the user to have the flexibility to choose a shapefile OR a feature class)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br>
              <a:rPr lang="en-US" altLang="en-US" sz="1800" b="0" kern="0" dirty="0"/>
            </a:br>
            <a:br>
              <a:rPr lang="en-US" altLang="en-US" sz="1800" b="0" kern="0" dirty="0"/>
            </a:br>
            <a:r>
              <a:rPr lang="en-US" altLang="en-US" sz="1800" b="0" i="1" kern="0" dirty="0"/>
              <a:t>Folder</a:t>
            </a:r>
            <a:br>
              <a:rPr lang="en-US" altLang="en-US" sz="1800" b="0" kern="0" dirty="0"/>
            </a:br>
            <a:endParaRPr lang="en-US" altLang="en-US" sz="1800" b="0" kern="0" dirty="0"/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Date</a:t>
            </a:r>
            <a:r>
              <a:rPr lang="en-US" altLang="en-US" sz="1800" b="0" kern="0" dirty="0"/>
              <a:t> (allows user to choose time, date, or both.)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920C63-D34D-0E9C-39FB-96359A60AC92}"/>
              </a:ext>
            </a:extLst>
          </p:cNvPr>
          <p:cNvCxnSpPr/>
          <p:nvPr/>
        </p:nvCxnSpPr>
        <p:spPr bwMode="auto">
          <a:xfrm>
            <a:off x="155448" y="1295400"/>
            <a:ext cx="8759952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14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3276600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2800" b="0" kern="0" dirty="0"/>
              <a:t>Conventionally, Derived Output is the last parameter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3276600"/>
            <a:ext cx="7924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buffer2.py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Buffer an input file by an input distance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          and send the result to a script tool.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distance = sys.argv[2]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/scratch/Buff'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arcpy.Buffer_analysis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distance)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latin typeface="Consolas" panose="020B0609020204030204" pitchFamily="49" charset="0"/>
              </a:rPr>
              <a:t>(</a:t>
            </a:r>
            <a:r>
              <a:rPr lang="en-US" sz="1400" b="0" dirty="0"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2</a:t>
            </a:r>
            <a:endParaRPr lang="en-US" altLang="en-US" i="1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51F10-282C-7C89-9313-200A941C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4" y="807847"/>
            <a:ext cx="5820587" cy="1228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4920804" y="172438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2036743"/>
            <a:ext cx="494051" cy="4533553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42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2636772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1800" b="0" kern="0" dirty="0"/>
              <a:t>Derived Output should be the last parameter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2667000"/>
            <a:ext cx="79248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Copy a feature class (</a:t>
            </a:r>
            <a:r>
              <a:rPr lang="en-US" sz="1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 1) into a file geodatabase (</a:t>
            </a:r>
            <a:r>
              <a:rPr lang="en-US" sz="1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 2)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input: C:\gispy\scratch\fires.shp C:\gispy\scratch\disasters.gdb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3</a:t>
            </a:r>
            <a:endParaRPr lang="en-US" altLang="en-US" i="1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8E796D-DFD1-096F-F98B-38A8E17F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50498"/>
            <a:ext cx="5811061" cy="1209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4900925" y="1828800"/>
            <a:ext cx="1427162" cy="2617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2036743"/>
            <a:ext cx="457200" cy="413545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1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0F9399-4A9F-27F0-BA98-C17ADCA8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06" y="3391366"/>
            <a:ext cx="4382112" cy="3429479"/>
          </a:xfrm>
          <a:prstGeom prst="rect">
            <a:avLst/>
          </a:prstGeom>
        </p:spPr>
      </p:pic>
      <p:sp>
        <p:nvSpPr>
          <p:cNvPr id="21506" name="Title 1">
            <a:extLst>
              <a:ext uri="{FF2B5EF4-FFF2-40B4-BE49-F238E27FC236}">
                <a16:creationId xmlns:a16="http://schemas.microsoft.com/office/drawing/2014/main" id="{C8F44A7D-C659-1BFC-05CC-8EFE5AFB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"Add multiple outputs to the map” with bug</a:t>
            </a:r>
            <a:endParaRPr lang="en-US" altLang="en-US" dirty="0"/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4AB027F8-DBFD-F772-C696-C897DDEC4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5690"/>
            <a:ext cx="10744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Create a </a:t>
            </a:r>
            <a:r>
              <a:rPr lang="en-US" altLang="en-US" sz="2000" b="0" i="1" dirty="0"/>
              <a:t>Derived, </a:t>
            </a:r>
            <a:r>
              <a:rPr lang="en-US" altLang="en-US" sz="2000" i="1" dirty="0" err="1"/>
              <a:t>MultiValue</a:t>
            </a:r>
            <a:r>
              <a:rPr lang="en-US" altLang="en-US" sz="2000" b="0" dirty="0"/>
              <a:t> parameter in the script tool.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In the Python script: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Collect the output names in a list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Create a semicolon delimited string from the list.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Use </a:t>
            </a:r>
            <a:r>
              <a:rPr lang="en-US" altLang="en-US" sz="1800" b="0" dirty="0" err="1"/>
              <a:t>arcpy.SetParameterAsText</a:t>
            </a:r>
            <a:endParaRPr lang="en-US" altLang="en-US" sz="1800" b="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3F1CE-4A79-FE61-3156-EEEE2FF8DC4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5300663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7356A6-9408-F0E8-1525-F84F1695E63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6400800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712F9C-109F-B9C2-3D24-AD404367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5116513"/>
            <a:ext cx="253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Collect output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17790-968D-78F7-71E1-7AC0661CC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183313"/>
            <a:ext cx="268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delimited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50CDA-7B29-75C0-4564-371CE6356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564313"/>
            <a:ext cx="242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SetParameterAsText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4105-D25B-C235-2AA5-F62186C2442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6781800"/>
            <a:ext cx="4572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F3123E-8177-18BA-BC5A-629281FD486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86200" y="4495800"/>
            <a:ext cx="2419350" cy="73025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9" name="TextBox 1">
            <a:extLst>
              <a:ext uri="{FF2B5EF4-FFF2-40B4-BE49-F238E27FC236}">
                <a16:creationId xmlns:a16="http://schemas.microsoft.com/office/drawing/2014/main" id="{70DD1315-E154-C8D4-4D01-4EC2AC6D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583" y="3528513"/>
            <a:ext cx="312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Can you spot the mistake?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C7931-35AA-AEF3-22CB-B5B3E7C90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900392"/>
            <a:ext cx="61540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34007-9F9D-3A05-6A98-9C32CDF2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36" y="3403818"/>
            <a:ext cx="4401164" cy="3419952"/>
          </a:xfrm>
          <a:prstGeom prst="rect">
            <a:avLst/>
          </a:prstGeom>
        </p:spPr>
      </p:pic>
      <p:sp>
        <p:nvSpPr>
          <p:cNvPr id="22531" name="Title 1">
            <a:extLst>
              <a:ext uri="{FF2B5EF4-FFF2-40B4-BE49-F238E27FC236}">
                <a16:creationId xmlns:a16="http://schemas.microsoft.com/office/drawing/2014/main" id="{3FAAF6D2-B8C2-9578-6191-A1A31ACB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“Add multiple outputs to the map” corrected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83BA2-4C8A-2CF0-9D7B-CD757EB0351D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 flipH="1">
            <a:off x="5334000" y="5432425"/>
            <a:ext cx="2256632" cy="338495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DCECA2-2A65-983D-52D0-611D6E02C3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6400800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5EDC6-7ECC-7832-4F6F-060882C1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62537"/>
            <a:ext cx="253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Collect output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86817-3FDF-11E4-2189-B26F27F0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183312"/>
            <a:ext cx="268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delimited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7C21C-808A-057A-E90F-33D6F9B8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564312"/>
            <a:ext cx="242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SetParameterAsText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169F14-CF49-EA25-1C7B-23E33F6D8BF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6781800"/>
            <a:ext cx="4572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8CF0A-89AE-41E4-B54A-18F3ACF0CE8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86200" y="4583112"/>
            <a:ext cx="2514600" cy="585788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BAE0AAF-C83C-A523-1910-71119445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26226"/>
            <a:ext cx="6154009" cy="790685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B7A2FEDB-3879-6F32-3A7B-E5802D61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5690"/>
            <a:ext cx="10744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Create a </a:t>
            </a:r>
            <a:r>
              <a:rPr lang="en-US" altLang="en-US" sz="2000" b="0" i="1" dirty="0"/>
              <a:t>Derived, </a:t>
            </a:r>
            <a:r>
              <a:rPr lang="en-US" altLang="en-US" sz="2000" i="1" dirty="0" err="1"/>
              <a:t>MultiValue</a:t>
            </a:r>
            <a:r>
              <a:rPr lang="en-US" altLang="en-US" sz="2000" b="0" dirty="0"/>
              <a:t> parameter in the script tool.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In the Python script: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Collect the output names in a list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Create a semicolon delimited string from the list.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Use </a:t>
            </a:r>
            <a:r>
              <a:rPr lang="en-US" altLang="en-US" sz="1800" b="0" dirty="0" err="1"/>
              <a:t>arcpy.SetParameterAsText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99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1BDDF2D-30E7-EF52-70F3-0D33393C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457200"/>
          </a:xfrm>
        </p:spPr>
        <p:txBody>
          <a:bodyPr/>
          <a:lstStyle/>
          <a:p>
            <a:r>
              <a:rPr lang="en-US" altLang="en-US" dirty="0"/>
              <a:t>Activity– Add derived output to a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7DBA-56A1-6B8F-115E-D0C274F4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Place some data in scratch and test the script as is.</a:t>
            </a:r>
          </a:p>
          <a:p>
            <a:pPr>
              <a:defRPr/>
            </a:pPr>
            <a:r>
              <a:rPr lang="en-US" sz="2400" dirty="0"/>
              <a:t>Modify script to take 2 arguments</a:t>
            </a:r>
          </a:p>
          <a:p>
            <a:pPr>
              <a:defRPr/>
            </a:pPr>
            <a:r>
              <a:rPr lang="en-US" sz="2400" dirty="0"/>
              <a:t>Create script tool with 3 parameters </a:t>
            </a:r>
          </a:p>
          <a:p>
            <a:pPr lvl="1">
              <a:defRPr/>
            </a:pPr>
            <a:r>
              <a:rPr lang="en-US" sz="2000" dirty="0"/>
              <a:t>Two input </a:t>
            </a:r>
          </a:p>
          <a:p>
            <a:pPr marL="914400" lvl="1" indent="-457200">
              <a:buFontTx/>
              <a:buAutoNum type="arabicParenR"/>
              <a:defRPr/>
            </a:pPr>
            <a:r>
              <a:rPr lang="en-US" sz="2000" dirty="0"/>
              <a:t>Folder type for the workspace parameter. </a:t>
            </a:r>
          </a:p>
          <a:p>
            <a:pPr marL="914400" lvl="1" indent="-457200">
              <a:buFontTx/>
              <a:buAutoNum type="arabicParenR"/>
              <a:defRPr/>
            </a:pPr>
            <a:r>
              <a:rPr lang="en-US" sz="2000" dirty="0"/>
              <a:t>Linear Unit for the buffer distance. </a:t>
            </a:r>
          </a:p>
          <a:p>
            <a:pPr marL="457200" lvl="1" indent="0">
              <a:defRPr/>
            </a:pPr>
            <a:r>
              <a:rPr lang="en-US" sz="2000" dirty="0"/>
              <a:t>One output to be added to map</a:t>
            </a:r>
            <a:br>
              <a:rPr lang="en-US" sz="2000" dirty="0"/>
            </a:br>
            <a:r>
              <a:rPr lang="en-US" sz="2000" dirty="0"/>
              <a:t>3) A derived output </a:t>
            </a:r>
            <a:r>
              <a:rPr lang="en-US" sz="2000" dirty="0" err="1"/>
              <a:t>multivalue</a:t>
            </a:r>
            <a:r>
              <a:rPr lang="en-US" sz="2000" dirty="0"/>
              <a:t> Feature Class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Set input default values, C:/gispy/scratch and 0.2 miles</a:t>
            </a:r>
          </a:p>
          <a:p>
            <a:pPr>
              <a:defRPr/>
            </a:pPr>
            <a:r>
              <a:rPr lang="en-US" sz="2400" dirty="0"/>
              <a:t>Test the script tool in </a:t>
            </a:r>
            <a:r>
              <a:rPr lang="en-US" sz="2400" b="1" i="1" dirty="0"/>
              <a:t>ArcGIS Pro</a:t>
            </a:r>
            <a:r>
              <a:rPr lang="en-US" sz="2400" dirty="0"/>
              <a:t>.</a:t>
            </a: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85C13609-9669-46D8-BAB2-43748B73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4"/>
          <a:stretch>
            <a:fillRect/>
          </a:stretch>
        </p:blipFill>
        <p:spPr bwMode="auto">
          <a:xfrm>
            <a:off x="6629400" y="4748213"/>
            <a:ext cx="2400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E59975-9708-2A91-2504-E47B66902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09953"/>
            <a:ext cx="295316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72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E8CBF5-C595-2646-84F9-6D68B61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839200" cy="457200"/>
          </a:xfrm>
        </p:spPr>
        <p:txBody>
          <a:bodyPr/>
          <a:lstStyle/>
          <a:p>
            <a:r>
              <a:rPr lang="en-US" altLang="en-US"/>
              <a:t>Add derived output to map -- followup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57B4C38-9917-36A6-8DA9-825541CC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5" name="Picture 1">
            <a:extLst>
              <a:ext uri="{FF2B5EF4-FFF2-40B4-BE49-F238E27FC236}">
                <a16:creationId xmlns:a16="http://schemas.microsoft.com/office/drawing/2014/main" id="{876FD40D-69D9-32F8-03F3-19AB90AA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r="23444"/>
          <a:stretch>
            <a:fillRect/>
          </a:stretch>
        </p:blipFill>
        <p:spPr bwMode="auto">
          <a:xfrm>
            <a:off x="-17463" y="974725"/>
            <a:ext cx="5454651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061A9-0C97-8012-9D6A-806B2E73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79428"/>
            <a:ext cx="62492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81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0F58D3-00CF-32E5-588C-4CF03F3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457200"/>
          </a:xfrm>
        </p:spPr>
        <p:txBody>
          <a:bodyPr/>
          <a:lstStyle/>
          <a:p>
            <a:r>
              <a:rPr lang="en-US" altLang="en-US"/>
              <a:t>Is this like arcpy.mapping.AddLayer?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C869342-2501-011D-1008-BB71E216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/>
              <a:t>Derived Output parameter + SetParameterAsText for adding data to the current map ==</a:t>
            </a:r>
          </a:p>
          <a:p>
            <a:pPr marL="0" indent="0">
              <a:buFontTx/>
              <a:buNone/>
            </a:pPr>
            <a:r>
              <a:rPr lang="en-US" altLang="en-US" sz="1600"/>
              <a:t>AddLayer mapping module method with MapDocument object set to 'CURRENT' in a script that is being run by a Script Tool in an open map document.</a:t>
            </a:r>
          </a:p>
          <a:p>
            <a:pPr marL="0" indent="0">
              <a:buFontTx/>
              <a:buNone/>
            </a:pPr>
            <a:endParaRPr lang="en-US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8EDBD-2FC9-1F12-046D-D94E0ED01F37}"/>
              </a:ext>
            </a:extLst>
          </p:cNvPr>
          <p:cNvSpPr txBox="1"/>
          <p:nvPr/>
        </p:nvSpPr>
        <p:spPr>
          <a:xfrm>
            <a:off x="177800" y="1673225"/>
            <a:ext cx="5708650" cy="50482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b="0" i="1" dirty="0"/>
              <a:t># addLayerToCurrent.py</a:t>
            </a:r>
          </a:p>
          <a:p>
            <a:pPr>
              <a:defRPr/>
            </a:pPr>
            <a:r>
              <a:rPr lang="en-US" sz="1400" b="0" i="1" dirty="0"/>
              <a:t># Purpose: Add a data layer to the first data from of the current map.</a:t>
            </a:r>
          </a:p>
          <a:p>
            <a:pPr>
              <a:defRPr/>
            </a:pPr>
            <a:r>
              <a:rPr lang="en-US" sz="1400" b="0" i="1" dirty="0"/>
              <a:t># Input:   No arguments required.</a:t>
            </a:r>
          </a:p>
          <a:p>
            <a:pPr>
              <a:defRPr/>
            </a:pPr>
            <a:r>
              <a:rPr lang="en-US" sz="1400" b="0" i="1" dirty="0"/>
              <a:t># Note:    Run this script from a Script Tool in an open map document.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import</a:t>
            </a:r>
            <a:r>
              <a:rPr lang="en-US" sz="1400" b="0" dirty="0"/>
              <a:t> </a:t>
            </a:r>
            <a:r>
              <a:rPr lang="en-US" sz="1400" b="0" dirty="0" err="1"/>
              <a:t>arcpy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fileName</a:t>
            </a:r>
            <a:r>
              <a:rPr lang="en-US" sz="1400" b="0" dirty="0"/>
              <a:t> = 'C:/</a:t>
            </a:r>
            <a:r>
              <a:rPr lang="en-US" sz="1400" b="0" dirty="0" err="1"/>
              <a:t>gispy</a:t>
            </a:r>
            <a:r>
              <a:rPr lang="en-US" sz="1400" b="0" dirty="0"/>
              <a:t>/scratch/</a:t>
            </a:r>
            <a:r>
              <a:rPr lang="en-US" sz="1400" b="0" dirty="0" err="1"/>
              <a:t>USstates</a:t>
            </a:r>
            <a:r>
              <a:rPr lang="en-US" sz="1400" b="0" dirty="0"/>
              <a:t>/</a:t>
            </a:r>
            <a:r>
              <a:rPr lang="en-US" sz="1400" b="0" dirty="0" err="1"/>
              <a:t>MA.shp</a:t>
            </a:r>
            <a:r>
              <a:rPr lang="en-US" sz="1400" b="0" dirty="0"/>
              <a:t>'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Instantiate </a:t>
            </a:r>
            <a:r>
              <a:rPr lang="en-US" sz="1400" b="0" i="1" dirty="0" err="1"/>
              <a:t>MapDocument</a:t>
            </a:r>
            <a:r>
              <a:rPr lang="en-US" sz="1400" b="0" i="1" dirty="0"/>
              <a:t> and </a:t>
            </a:r>
            <a:r>
              <a:rPr lang="en-US" sz="1400" b="0" i="1" dirty="0" err="1"/>
              <a:t>DataFrame</a:t>
            </a:r>
            <a:r>
              <a:rPr lang="en-US" sz="1400" b="0" i="1" dirty="0"/>
              <a:t> objects.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mxd</a:t>
            </a:r>
            <a:r>
              <a:rPr lang="en-US" sz="1400" b="0" dirty="0"/>
              <a:t> = </a:t>
            </a:r>
            <a:r>
              <a:rPr lang="en-US" sz="1400" b="0" dirty="0" err="1"/>
              <a:t>arcpy.mapping.MapDocument</a:t>
            </a:r>
            <a:r>
              <a:rPr lang="en-US" sz="1400" b="0" dirty="0"/>
              <a:t>('CURRENT') </a:t>
            </a:r>
          </a:p>
          <a:p>
            <a:pPr>
              <a:defRPr/>
            </a:pPr>
            <a:r>
              <a:rPr lang="en-US" sz="1400" b="0" dirty="0" err="1"/>
              <a:t>dfs</a:t>
            </a:r>
            <a:r>
              <a:rPr lang="en-US" sz="1400" b="0" dirty="0"/>
              <a:t> = </a:t>
            </a:r>
            <a:r>
              <a:rPr lang="en-US" sz="1400" b="0" dirty="0" err="1"/>
              <a:t>arcpy.mapping.ListDataFrames</a:t>
            </a:r>
            <a:r>
              <a:rPr lang="en-US" sz="1400" b="0" dirty="0"/>
              <a:t>(</a:t>
            </a:r>
            <a:r>
              <a:rPr lang="en-US" sz="1400" b="0" dirty="0" err="1"/>
              <a:t>mxd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Get the first data frame.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df</a:t>
            </a:r>
            <a:r>
              <a:rPr lang="en-US" sz="1400" b="0" dirty="0"/>
              <a:t> = </a:t>
            </a:r>
            <a:r>
              <a:rPr lang="en-US" sz="1400" b="0" dirty="0" err="1"/>
              <a:t>dfs</a:t>
            </a:r>
            <a:r>
              <a:rPr lang="en-US" sz="1400" b="0" dirty="0"/>
              <a:t>[0]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Instantiate a Layer object.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layerObj</a:t>
            </a:r>
            <a:r>
              <a:rPr lang="en-US" sz="1400" b="0" dirty="0"/>
              <a:t> = </a:t>
            </a:r>
            <a:r>
              <a:rPr lang="en-US" sz="1400" b="0" dirty="0" err="1"/>
              <a:t>arcpy.mapping.Layer</a:t>
            </a:r>
            <a:r>
              <a:rPr lang="en-US" sz="1400" b="0" dirty="0"/>
              <a:t>(</a:t>
            </a:r>
            <a:r>
              <a:rPr lang="en-US" sz="1400" b="0" dirty="0" err="1"/>
              <a:t>fileName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Add the new layer to the map.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arcpy.mapping.AddLayer</a:t>
            </a:r>
            <a:r>
              <a:rPr lang="en-US" sz="1400" b="0" dirty="0"/>
              <a:t>(</a:t>
            </a:r>
            <a:r>
              <a:rPr lang="en-US" sz="1400" b="0" dirty="0" err="1"/>
              <a:t>df</a:t>
            </a:r>
            <a:r>
              <a:rPr lang="en-US" sz="1400" b="0" dirty="0"/>
              <a:t>, </a:t>
            </a:r>
            <a:r>
              <a:rPr lang="en-US" sz="1400" b="0" dirty="0" err="1"/>
              <a:t>layerObj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Delete the </a:t>
            </a:r>
            <a:r>
              <a:rPr lang="en-US" sz="1400" b="0" i="1" dirty="0" err="1"/>
              <a:t>MapDocument</a:t>
            </a:r>
            <a:r>
              <a:rPr lang="en-US" sz="1400" b="0" i="1" dirty="0"/>
              <a:t> object to release the map.</a:t>
            </a:r>
          </a:p>
          <a:p>
            <a:pPr>
              <a:defRPr/>
            </a:pPr>
            <a:r>
              <a:rPr lang="en-US" sz="1400" dirty="0"/>
              <a:t>del</a:t>
            </a:r>
            <a:r>
              <a:rPr lang="en-US" sz="1400" b="0" dirty="0"/>
              <a:t> </a:t>
            </a:r>
            <a:r>
              <a:rPr lang="en-US" sz="1400" b="0" dirty="0" err="1"/>
              <a:t>mxd</a:t>
            </a:r>
            <a:endParaRPr lang="en-US" sz="1400" b="0" dirty="0"/>
          </a:p>
        </p:txBody>
      </p:sp>
      <p:grpSp>
        <p:nvGrpSpPr>
          <p:cNvPr id="18438" name="Group 9">
            <a:extLst>
              <a:ext uri="{FF2B5EF4-FFF2-40B4-BE49-F238E27FC236}">
                <a16:creationId xmlns:a16="http://schemas.microsoft.com/office/drawing/2014/main" id="{19FC86F9-8836-1EA6-B35A-307E1ABF914E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2257425"/>
            <a:ext cx="1704975" cy="409575"/>
            <a:chOff x="6312216" y="2258060"/>
            <a:chExt cx="1704975" cy="4089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622BB2-BFB5-A582-0415-BC8B3CBBA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2221"/>
            <a:stretch/>
          </p:blipFill>
          <p:spPr>
            <a:xfrm>
              <a:off x="6312216" y="2258060"/>
              <a:ext cx="1704975" cy="4089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443" name="Rectangle 8">
              <a:extLst>
                <a:ext uri="{FF2B5EF4-FFF2-40B4-BE49-F238E27FC236}">
                  <a16:creationId xmlns:a16="http://schemas.microsoft.com/office/drawing/2014/main" id="{440329CE-B214-6B68-7F90-E7452B58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72" y="2581272"/>
              <a:ext cx="3810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39" name="Group 2">
            <a:extLst>
              <a:ext uri="{FF2B5EF4-FFF2-40B4-BE49-F238E27FC236}">
                <a16:creationId xmlns:a16="http://schemas.microsoft.com/office/drawing/2014/main" id="{CD1E3C30-5984-8E1E-614C-268CD051162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3944938" cy="1795463"/>
            <a:chOff x="5029200" y="2895600"/>
            <a:chExt cx="3944938" cy="17954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DD50E1-0F0E-E791-9947-50872329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2895600"/>
              <a:ext cx="3944938" cy="17954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441" name="Picture 1">
              <a:extLst>
                <a:ext uri="{FF2B5EF4-FFF2-40B4-BE49-F238E27FC236}">
                  <a16:creationId xmlns:a16="http://schemas.microsoft.com/office/drawing/2014/main" id="{D65CEDE4-4CD5-0582-C6B4-87C8C7F67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2" t="51176" r="35056" b="34706"/>
            <a:stretch>
              <a:fillRect/>
            </a:stretch>
          </p:blipFill>
          <p:spPr bwMode="auto">
            <a:xfrm>
              <a:off x="5257800" y="3712780"/>
              <a:ext cx="2362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Drive Data Types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47244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85277-A5A9-FBD3-AE5B-FB4845C8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" y="2038064"/>
            <a:ext cx="5031875" cy="2837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300F4-C4DC-EBF6-3D8F-B7296ECD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609600"/>
            <a:ext cx="2962688" cy="58777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D54811-809E-B2BD-C463-12E50C950912}"/>
              </a:ext>
            </a:extLst>
          </p:cNvPr>
          <p:cNvCxnSpPr/>
          <p:nvPr/>
        </p:nvCxnSpPr>
        <p:spPr bwMode="auto">
          <a:xfrm flipV="1">
            <a:off x="2971800" y="1676400"/>
            <a:ext cx="2209800" cy="1073532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185B9B-D729-C441-7F2F-3D34AB5F70F1}"/>
              </a:ext>
            </a:extLst>
          </p:cNvPr>
          <p:cNvCxnSpPr/>
          <p:nvPr/>
        </p:nvCxnSpPr>
        <p:spPr bwMode="auto">
          <a:xfrm flipV="1">
            <a:off x="3048000" y="1962962"/>
            <a:ext cx="2286000" cy="10287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07D71-9378-564C-EC39-2E3C7E530A6E}"/>
              </a:ext>
            </a:extLst>
          </p:cNvPr>
          <p:cNvCxnSpPr/>
          <p:nvPr/>
        </p:nvCxnSpPr>
        <p:spPr bwMode="auto">
          <a:xfrm flipV="1">
            <a:off x="2971800" y="2307532"/>
            <a:ext cx="2286000" cy="1045794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760689-67BD-0A62-15E8-D097C8B30B4E}"/>
              </a:ext>
            </a:extLst>
          </p:cNvPr>
          <p:cNvCxnSpPr/>
          <p:nvPr/>
        </p:nvCxnSpPr>
        <p:spPr bwMode="auto">
          <a:xfrm flipV="1">
            <a:off x="3048000" y="2819400"/>
            <a:ext cx="2209800" cy="74132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4EDD36-6556-110E-937C-16CE8A4AA9FF}"/>
              </a:ext>
            </a:extLst>
          </p:cNvPr>
          <p:cNvCxnSpPr/>
          <p:nvPr/>
        </p:nvCxnSpPr>
        <p:spPr bwMode="auto">
          <a:xfrm>
            <a:off x="5257800" y="3220262"/>
            <a:ext cx="0" cy="1277964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19928-0784-7E54-D407-44FAAAF0F8C2}"/>
              </a:ext>
            </a:extLst>
          </p:cNvPr>
          <p:cNvCxnSpPr/>
          <p:nvPr/>
        </p:nvCxnSpPr>
        <p:spPr bwMode="auto">
          <a:xfrm flipV="1">
            <a:off x="3048000" y="3118328"/>
            <a:ext cx="2242547" cy="69219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A92EE-549A-7A26-B5C6-3F3DF6634797}"/>
              </a:ext>
            </a:extLst>
          </p:cNvPr>
          <p:cNvCxnSpPr/>
          <p:nvPr/>
        </p:nvCxnSpPr>
        <p:spPr bwMode="auto">
          <a:xfrm>
            <a:off x="3048000" y="4150390"/>
            <a:ext cx="2136275" cy="45715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7A9C7-3640-4361-37DC-5B1DFAFC3CCF}"/>
              </a:ext>
            </a:extLst>
          </p:cNvPr>
          <p:cNvCxnSpPr/>
          <p:nvPr/>
        </p:nvCxnSpPr>
        <p:spPr bwMode="auto">
          <a:xfrm>
            <a:off x="3048000" y="4419600"/>
            <a:ext cx="2129044" cy="45582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E3E305-F29D-1365-748B-713445F39EDE}"/>
              </a:ext>
            </a:extLst>
          </p:cNvPr>
          <p:cNvCxnSpPr/>
          <p:nvPr/>
        </p:nvCxnSpPr>
        <p:spPr bwMode="auto">
          <a:xfrm>
            <a:off x="2971800" y="4721502"/>
            <a:ext cx="2166347" cy="57439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EDEB9F-DA2B-7F38-5A5C-0438DA3961FB}"/>
              </a:ext>
            </a:extLst>
          </p:cNvPr>
          <p:cNvCxnSpPr/>
          <p:nvPr/>
        </p:nvCxnSpPr>
        <p:spPr bwMode="auto">
          <a:xfrm>
            <a:off x="5274803" y="5304618"/>
            <a:ext cx="0" cy="715182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2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First three columns (CHECK!)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r>
              <a:rPr lang="en-US" altLang="en-US" sz="2400" dirty="0">
                <a:ea typeface="MS PGothic" panose="020B0600070205080204" pitchFamily="34" charset="-128"/>
              </a:rPr>
              <a:t>Topics discussed</a:t>
            </a:r>
          </a:p>
          <a:p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Data type vs. Parameter Type (Required, Optional, Derived)</a:t>
            </a:r>
            <a:br>
              <a:rPr lang="en-US" altLang="en-US" sz="2000" dirty="0"/>
            </a:b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What "widget" means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21336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012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70425</TotalTime>
  <Words>8269</Words>
  <Application>Microsoft Office PowerPoint</Application>
  <PresentationFormat>On-screen Show (4:3)</PresentationFormat>
  <Paragraphs>1341</Paragraphs>
  <Slides>76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MS PGothic</vt:lpstr>
      <vt:lpstr>Arial</vt:lpstr>
      <vt:lpstr>Bahnschrift SemiBold</vt:lpstr>
      <vt:lpstr>Consolas</vt:lpstr>
      <vt:lpstr>Courier New</vt:lpstr>
      <vt:lpstr>Garamond</vt:lpstr>
      <vt:lpstr>Roboto</vt:lpstr>
      <vt:lpstr>Wingdings</vt:lpstr>
      <vt:lpstr>Default Design</vt:lpstr>
      <vt:lpstr>Script Tool Parameters</vt:lpstr>
      <vt:lpstr>Parameter page demo</vt:lpstr>
      <vt:lpstr>Parameter properties: Label</vt:lpstr>
      <vt:lpstr>Parameter properties: Name</vt:lpstr>
      <vt:lpstr>Parameter properties: Data Type</vt:lpstr>
      <vt:lpstr>Widgets</vt:lpstr>
      <vt:lpstr>Parameter data type examples </vt:lpstr>
      <vt:lpstr>Test Drive Data Types</vt:lpstr>
      <vt:lpstr>First three columns (CHECK!)</vt:lpstr>
      <vt:lpstr>Parameter properties: Multivalue</vt:lpstr>
      <vt:lpstr>Square braces indicate Multivalue</vt:lpstr>
      <vt:lpstr>Multivalue input format</vt:lpstr>
      <vt:lpstr>Handle multivalue input with script</vt:lpstr>
      <vt:lpstr>Parameter properties: Type</vt:lpstr>
      <vt:lpstr>Examine what comes in</vt:lpstr>
      <vt:lpstr>Parameter properties: Direction</vt:lpstr>
      <vt:lpstr>Parameter properties: Category</vt:lpstr>
      <vt:lpstr>So far...</vt:lpstr>
      <vt:lpstr>Parameter properties: Filter</vt:lpstr>
      <vt:lpstr>Value List Filter (for Strings)</vt:lpstr>
      <vt:lpstr>ESRI Data Type review</vt:lpstr>
      <vt:lpstr>Range Filter (for Long or Double)</vt:lpstr>
      <vt:lpstr>Feature Type Filter (for Feature Class data)</vt:lpstr>
      <vt:lpstr>Various other filter types</vt:lpstr>
      <vt:lpstr>Hands-on – Use Filters</vt:lpstr>
      <vt:lpstr>Use filters follow-up</vt:lpstr>
      <vt:lpstr>Parameter properties: Dependency</vt:lpstr>
      <vt:lpstr>Parameter properties: Dependency</vt:lpstr>
      <vt:lpstr>So far...</vt:lpstr>
      <vt:lpstr>Parameter properties: Default</vt:lpstr>
      <vt:lpstr>Portability and defaults</vt:lpstr>
      <vt:lpstr>Enable user to draw features</vt:lpstr>
      <vt:lpstr>Save a layer file</vt:lpstr>
      <vt:lpstr>Enable user to draw features</vt:lpstr>
      <vt:lpstr>Enable user to draw features</vt:lpstr>
      <vt:lpstr>Edit tool help</vt:lpstr>
      <vt:lpstr>Portability and defaults</vt:lpstr>
      <vt:lpstr>Portability and defaults</vt:lpstr>
      <vt:lpstr>Set initial default data paths here</vt:lpstr>
      <vt:lpstr>Four methods (functions in the class)</vt:lpstr>
      <vt:lpstr>Tool validator methods</vt:lpstr>
      <vt:lpstr>self.params has Parameter objects</vt:lpstr>
      <vt:lpstr>self.params zero based.</vt:lpstr>
      <vt:lpstr>Parameters object properties</vt:lpstr>
      <vt:lpstr>Edit a filter list</vt:lpstr>
      <vt:lpstr>Can just use self.params[i]</vt:lpstr>
      <vt:lpstr>Data moves</vt:lpstr>
      <vt:lpstr>We can find a project's folder</vt:lpstr>
      <vt:lpstr>Refer to parameters as self.params</vt:lpstr>
      <vt:lpstr>Set default data paths in Validation tab</vt:lpstr>
      <vt:lpstr>Get project's path</vt:lpstr>
      <vt:lpstr>params</vt:lpstr>
      <vt:lpstr>Set default data paths in Validation tab</vt:lpstr>
      <vt:lpstr>Updating parameters</vt:lpstr>
      <vt:lpstr>Updating parameters</vt:lpstr>
      <vt:lpstr>In class - getUniqueValues.py</vt:lpstr>
      <vt:lpstr>getUniqueValues followup</vt:lpstr>
      <vt:lpstr>Summing up</vt:lpstr>
      <vt:lpstr>Parameter FAQ</vt:lpstr>
      <vt:lpstr>Appendix</vt:lpstr>
      <vt:lpstr>Parameter properties: Type</vt:lpstr>
      <vt:lpstr>Parameter properties: Type</vt:lpstr>
      <vt:lpstr>Examine what comes in</vt:lpstr>
      <vt:lpstr>Optional parameters get values</vt:lpstr>
      <vt:lpstr>Parameter properties: 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"Add multiple outputs to the map” with bug</vt:lpstr>
      <vt:lpstr>“Add multiple outputs to the map” corrected</vt:lpstr>
      <vt:lpstr>Activity– Add derived output to a map </vt:lpstr>
      <vt:lpstr>Add derived output to map -- followup</vt:lpstr>
      <vt:lpstr>Is this like arcpy.mapping.AddLayer?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354</cp:revision>
  <dcterms:created xsi:type="dcterms:W3CDTF">2004-10-22T02:24:14Z</dcterms:created>
  <dcterms:modified xsi:type="dcterms:W3CDTF">2024-04-09T18:23:44Z</dcterms:modified>
</cp:coreProperties>
</file>