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8"/>
  </p:notesMasterIdLst>
  <p:sldIdLst>
    <p:sldId id="256" r:id="rId2"/>
    <p:sldId id="497" r:id="rId3"/>
    <p:sldId id="507" r:id="rId4"/>
    <p:sldId id="495" r:id="rId5"/>
    <p:sldId id="489" r:id="rId6"/>
    <p:sldId id="493" r:id="rId7"/>
    <p:sldId id="491" r:id="rId8"/>
    <p:sldId id="444" r:id="rId9"/>
    <p:sldId id="508" r:id="rId10"/>
    <p:sldId id="446" r:id="rId11"/>
    <p:sldId id="478" r:id="rId12"/>
    <p:sldId id="482" r:id="rId13"/>
    <p:sldId id="483" r:id="rId14"/>
    <p:sldId id="484" r:id="rId15"/>
    <p:sldId id="485" r:id="rId16"/>
    <p:sldId id="488" r:id="rId17"/>
    <p:sldId id="486" r:id="rId18"/>
    <p:sldId id="487" r:id="rId19"/>
    <p:sldId id="498" r:id="rId20"/>
    <p:sldId id="509" r:id="rId21"/>
    <p:sldId id="468" r:id="rId22"/>
    <p:sldId id="510" r:id="rId23"/>
    <p:sldId id="505" r:id="rId24"/>
    <p:sldId id="511" r:id="rId25"/>
    <p:sldId id="514" r:id="rId26"/>
    <p:sldId id="515" r:id="rId27"/>
    <p:sldId id="512" r:id="rId28"/>
    <p:sldId id="506" r:id="rId29"/>
    <p:sldId id="499" r:id="rId30"/>
    <p:sldId id="501" r:id="rId31"/>
    <p:sldId id="502" r:id="rId32"/>
    <p:sldId id="503" r:id="rId33"/>
    <p:sldId id="500" r:id="rId34"/>
    <p:sldId id="479" r:id="rId35"/>
    <p:sldId id="504" r:id="rId36"/>
    <p:sldId id="463" r:id="rId37"/>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B2B062"/>
    <a:srgbClr val="FF0066"/>
    <a:srgbClr val="D9D9D9"/>
    <a:srgbClr val="4A452A"/>
    <a:srgbClr val="F2F2F2"/>
    <a:srgbClr val="2E75B6"/>
    <a:srgbClr val="FAFADF"/>
    <a:srgbClr val="66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823" autoAdjust="0"/>
  </p:normalViewPr>
  <p:slideViewPr>
    <p:cSldViewPr>
      <p:cViewPr varScale="1">
        <p:scale>
          <a:sx n="162" d="100"/>
          <a:sy n="162" d="100"/>
        </p:scale>
        <p:origin x="1686"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704DAE-02F5-444F-B79C-22ED73432D1A}"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22BFD26F-D370-4E51-A5F3-4DDFB4F661EC}">
      <dgm:prSet/>
      <dgm:spPr/>
      <dgm:t>
        <a:bodyPr/>
        <a:lstStyle/>
        <a:p>
          <a:pPr>
            <a:lnSpc>
              <a:spcPct val="100000"/>
            </a:lnSpc>
          </a:pPr>
          <a:r>
            <a:rPr lang="en-US" dirty="0">
              <a:solidFill>
                <a:srgbClr val="D9D9D9"/>
              </a:solidFill>
            </a:rPr>
            <a:t>Manually: </a:t>
          </a:r>
        </a:p>
        <a:p>
          <a:pPr>
            <a:lnSpc>
              <a:spcPct val="100000"/>
            </a:lnSpc>
          </a:pPr>
          <a:r>
            <a:rPr lang="en-US" dirty="0">
              <a:solidFill>
                <a:srgbClr val="D9D9D9"/>
              </a:solidFill>
            </a:rPr>
            <a:t>Create a project with a map.</a:t>
          </a:r>
        </a:p>
        <a:p>
          <a:pPr>
            <a:lnSpc>
              <a:spcPct val="100000"/>
            </a:lnSpc>
          </a:pPr>
          <a:r>
            <a:rPr lang="en-US" dirty="0">
              <a:solidFill>
                <a:srgbClr val="D9D9D9"/>
              </a:solidFill>
            </a:rPr>
            <a:t>Add desired layout elements.         </a:t>
          </a:r>
        </a:p>
      </dgm:t>
    </dgm:pt>
    <dgm:pt modelId="{27C4FB89-9370-4D23-B963-C1BC99113B5E}" type="parTrans" cxnId="{D8174577-C4FD-44C4-BA56-24F40A57C56F}">
      <dgm:prSet/>
      <dgm:spPr/>
      <dgm:t>
        <a:bodyPr/>
        <a:lstStyle/>
        <a:p>
          <a:endParaRPr lang="en-US"/>
        </a:p>
      </dgm:t>
    </dgm:pt>
    <dgm:pt modelId="{59967335-0110-473B-8334-A5796D6215BD}" type="sibTrans" cxnId="{D8174577-C4FD-44C4-BA56-24F40A57C56F}">
      <dgm:prSet/>
      <dgm:spPr/>
      <dgm:t>
        <a:bodyPr/>
        <a:lstStyle/>
        <a:p>
          <a:endParaRPr lang="en-US"/>
        </a:p>
      </dgm:t>
    </dgm:pt>
    <dgm:pt modelId="{D2377091-8615-48DA-B05B-083AD55B5CA3}">
      <dgm:prSet/>
      <dgm:spPr/>
      <dgm:t>
        <a:bodyPr/>
        <a:lstStyle/>
        <a:p>
          <a:pPr>
            <a:lnSpc>
              <a:spcPct val="100000"/>
            </a:lnSpc>
          </a:pPr>
          <a:r>
            <a:rPr lang="en-US" dirty="0">
              <a:solidFill>
                <a:srgbClr val="D9D9D9"/>
              </a:solidFill>
            </a:rPr>
            <a:t>Use manually created map as a </a:t>
          </a:r>
          <a:r>
            <a:rPr lang="en-US" i="1" dirty="0">
              <a:solidFill>
                <a:srgbClr val="D9D9D9"/>
              </a:solidFill>
            </a:rPr>
            <a:t>template</a:t>
          </a:r>
          <a:r>
            <a:rPr lang="en-US" dirty="0">
              <a:solidFill>
                <a:srgbClr val="D9D9D9"/>
              </a:solidFill>
            </a:rPr>
            <a:t>. </a:t>
          </a:r>
        </a:p>
      </dgm:t>
    </dgm:pt>
    <dgm:pt modelId="{7B9C5A31-CBAA-452E-B288-226A131FC43F}" type="parTrans" cxnId="{8EBAD55F-7988-4467-A44A-D95C58EE5912}">
      <dgm:prSet/>
      <dgm:spPr/>
      <dgm:t>
        <a:bodyPr/>
        <a:lstStyle/>
        <a:p>
          <a:endParaRPr lang="en-US"/>
        </a:p>
      </dgm:t>
    </dgm:pt>
    <dgm:pt modelId="{62D08FFB-0503-45EB-AB31-635C45A2F888}" type="sibTrans" cxnId="{8EBAD55F-7988-4467-A44A-D95C58EE5912}">
      <dgm:prSet/>
      <dgm:spPr/>
      <dgm:t>
        <a:bodyPr/>
        <a:lstStyle/>
        <a:p>
          <a:endParaRPr lang="en-US"/>
        </a:p>
      </dgm:t>
    </dgm:pt>
    <dgm:pt modelId="{902F22BF-E4AF-4339-990D-A6B26C22D5F2}">
      <dgm:prSet/>
      <dgm:spPr/>
      <dgm:t>
        <a:bodyPr/>
        <a:lstStyle/>
        <a:p>
          <a:pPr>
            <a:lnSpc>
              <a:spcPct val="100000"/>
            </a:lnSpc>
          </a:pPr>
          <a:r>
            <a:rPr lang="en-US" dirty="0">
              <a:solidFill>
                <a:srgbClr val="D9D9D9"/>
              </a:solidFill>
            </a:rPr>
            <a:t>Populate the map using </a:t>
          </a:r>
          <a:r>
            <a:rPr lang="en-US" i="1" dirty="0">
              <a:solidFill>
                <a:srgbClr val="D9D9D9"/>
              </a:solidFill>
            </a:rPr>
            <a:t>code</a:t>
          </a:r>
          <a:r>
            <a:rPr lang="en-US" dirty="0">
              <a:solidFill>
                <a:srgbClr val="D9D9D9"/>
              </a:solidFill>
            </a:rPr>
            <a:t>: </a:t>
          </a:r>
        </a:p>
        <a:p>
          <a:pPr>
            <a:lnSpc>
              <a:spcPct val="100000"/>
            </a:lnSpc>
          </a:pPr>
          <a:r>
            <a:rPr lang="en-US" dirty="0">
              <a:solidFill>
                <a:srgbClr val="D9D9D9"/>
              </a:solidFill>
            </a:rPr>
            <a:t>Add layers. </a:t>
          </a:r>
        </a:p>
        <a:p>
          <a:pPr>
            <a:lnSpc>
              <a:spcPct val="100000"/>
            </a:lnSpc>
          </a:pPr>
          <a:r>
            <a:rPr lang="en-US" dirty="0">
              <a:solidFill>
                <a:srgbClr val="D9D9D9"/>
              </a:solidFill>
            </a:rPr>
            <a:t>Edit title, text boxes. </a:t>
          </a:r>
        </a:p>
      </dgm:t>
    </dgm:pt>
    <dgm:pt modelId="{614263BA-7920-4C04-BEDD-6BD0305A656F}" type="parTrans" cxnId="{E0FFBDFF-8D50-4C38-818C-EADFE576F0D9}">
      <dgm:prSet/>
      <dgm:spPr/>
      <dgm:t>
        <a:bodyPr/>
        <a:lstStyle/>
        <a:p>
          <a:endParaRPr lang="en-US"/>
        </a:p>
      </dgm:t>
    </dgm:pt>
    <dgm:pt modelId="{E0AC24C9-108F-4087-B29F-9DC3930E1862}" type="sibTrans" cxnId="{E0FFBDFF-8D50-4C38-818C-EADFE576F0D9}">
      <dgm:prSet/>
      <dgm:spPr/>
      <dgm:t>
        <a:bodyPr/>
        <a:lstStyle/>
        <a:p>
          <a:endParaRPr lang="en-US"/>
        </a:p>
      </dgm:t>
    </dgm:pt>
    <dgm:pt modelId="{34B2A280-DB4A-4735-8276-3A27F8FFB7B2}">
      <dgm:prSet/>
      <dgm:spPr/>
      <dgm:t>
        <a:bodyPr/>
        <a:lstStyle/>
        <a:p>
          <a:pPr>
            <a:lnSpc>
              <a:spcPct val="100000"/>
            </a:lnSpc>
          </a:pPr>
          <a:r>
            <a:rPr lang="en-US" dirty="0">
              <a:solidFill>
                <a:srgbClr val="D9D9D9"/>
              </a:solidFill>
            </a:rPr>
            <a:t>Export </a:t>
          </a:r>
          <a:r>
            <a:rPr lang="en-US" dirty="0" err="1">
              <a:solidFill>
                <a:srgbClr val="D9D9D9"/>
              </a:solidFill>
            </a:rPr>
            <a:t>png</a:t>
          </a:r>
          <a:r>
            <a:rPr lang="en-US" dirty="0">
              <a:solidFill>
                <a:srgbClr val="D9D9D9"/>
              </a:solidFill>
            </a:rPr>
            <a:t> or pdf.</a:t>
          </a:r>
        </a:p>
        <a:p>
          <a:pPr>
            <a:lnSpc>
              <a:spcPct val="100000"/>
            </a:lnSpc>
          </a:pPr>
          <a:r>
            <a:rPr lang="en-US" dirty="0">
              <a:solidFill>
                <a:srgbClr val="D9D9D9"/>
              </a:solidFill>
            </a:rPr>
            <a:t>Save a copy of the project.</a:t>
          </a:r>
        </a:p>
      </dgm:t>
    </dgm:pt>
    <dgm:pt modelId="{1A56B0A0-F6E2-4728-892C-B22A7F68781B}" type="parTrans" cxnId="{B207DC71-9CDE-4401-BC2B-225EC2EC749B}">
      <dgm:prSet/>
      <dgm:spPr/>
      <dgm:t>
        <a:bodyPr/>
        <a:lstStyle/>
        <a:p>
          <a:endParaRPr lang="en-US"/>
        </a:p>
      </dgm:t>
    </dgm:pt>
    <dgm:pt modelId="{798BA822-6AFB-4368-BEDF-C436DF7AF094}" type="sibTrans" cxnId="{B207DC71-9CDE-4401-BC2B-225EC2EC749B}">
      <dgm:prSet/>
      <dgm:spPr/>
      <dgm:t>
        <a:bodyPr/>
        <a:lstStyle/>
        <a:p>
          <a:endParaRPr lang="en-US"/>
        </a:p>
      </dgm:t>
    </dgm:pt>
    <dgm:pt modelId="{CDB8AF88-D745-4A17-8438-044097DE463D}" type="pres">
      <dgm:prSet presAssocID="{95704DAE-02F5-444F-B79C-22ED73432D1A}" presName="root" presStyleCnt="0">
        <dgm:presLayoutVars>
          <dgm:dir/>
          <dgm:resizeHandles val="exact"/>
        </dgm:presLayoutVars>
      </dgm:prSet>
      <dgm:spPr/>
    </dgm:pt>
    <dgm:pt modelId="{ECC53535-CECE-42BF-B218-66CCA540E1B1}" type="pres">
      <dgm:prSet presAssocID="{22BFD26F-D370-4E51-A5F3-4DDFB4F661EC}" presName="compNode" presStyleCnt="0"/>
      <dgm:spPr/>
    </dgm:pt>
    <dgm:pt modelId="{2BDD7FFE-7094-49ED-8706-4E1A4B62B0C9}" type="pres">
      <dgm:prSet presAssocID="{22BFD26F-D370-4E51-A5F3-4DDFB4F661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90891380-716C-434E-8870-A559F117629D}" type="pres">
      <dgm:prSet presAssocID="{22BFD26F-D370-4E51-A5F3-4DDFB4F661EC}" presName="spaceRect" presStyleCnt="0"/>
      <dgm:spPr/>
    </dgm:pt>
    <dgm:pt modelId="{A943DD13-5D06-4C0B-AD3E-B34391BFCDE5}" type="pres">
      <dgm:prSet presAssocID="{22BFD26F-D370-4E51-A5F3-4DDFB4F661EC}" presName="textRect" presStyleLbl="revTx" presStyleIdx="0" presStyleCnt="4">
        <dgm:presLayoutVars>
          <dgm:chMax val="1"/>
          <dgm:chPref val="1"/>
        </dgm:presLayoutVars>
      </dgm:prSet>
      <dgm:spPr/>
    </dgm:pt>
    <dgm:pt modelId="{89F7EB8A-4535-41B9-8B78-1A1451EDB685}" type="pres">
      <dgm:prSet presAssocID="{59967335-0110-473B-8334-A5796D6215BD}" presName="sibTrans" presStyleCnt="0"/>
      <dgm:spPr/>
    </dgm:pt>
    <dgm:pt modelId="{463E0F3F-DEDA-430F-80D8-76A056807F21}" type="pres">
      <dgm:prSet presAssocID="{D2377091-8615-48DA-B05B-083AD55B5CA3}" presName="compNode" presStyleCnt="0"/>
      <dgm:spPr/>
    </dgm:pt>
    <dgm:pt modelId="{CBC80A28-E12E-4995-9082-2E4681BA680B}" type="pres">
      <dgm:prSet presAssocID="{D2377091-8615-48DA-B05B-083AD55B5CA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p with pin"/>
        </a:ext>
      </dgm:extLst>
    </dgm:pt>
    <dgm:pt modelId="{440F460A-30DB-4E51-9680-205EBD3895F2}" type="pres">
      <dgm:prSet presAssocID="{D2377091-8615-48DA-B05B-083AD55B5CA3}" presName="spaceRect" presStyleCnt="0"/>
      <dgm:spPr/>
    </dgm:pt>
    <dgm:pt modelId="{B19BD8AB-BEF6-404D-B827-237C749C8FF1}" type="pres">
      <dgm:prSet presAssocID="{D2377091-8615-48DA-B05B-083AD55B5CA3}" presName="textRect" presStyleLbl="revTx" presStyleIdx="1" presStyleCnt="4">
        <dgm:presLayoutVars>
          <dgm:chMax val="1"/>
          <dgm:chPref val="1"/>
        </dgm:presLayoutVars>
      </dgm:prSet>
      <dgm:spPr/>
    </dgm:pt>
    <dgm:pt modelId="{5056F21B-DE24-43F8-A900-250458A92A76}" type="pres">
      <dgm:prSet presAssocID="{62D08FFB-0503-45EB-AB31-635C45A2F888}" presName="sibTrans" presStyleCnt="0"/>
      <dgm:spPr/>
    </dgm:pt>
    <dgm:pt modelId="{BEF7B8E4-B438-413F-A81E-5F64BB967557}" type="pres">
      <dgm:prSet presAssocID="{902F22BF-E4AF-4339-990D-A6B26C22D5F2}" presName="compNode" presStyleCnt="0"/>
      <dgm:spPr/>
    </dgm:pt>
    <dgm:pt modelId="{4EBD1F20-1B1C-49C1-8516-4507CF4E36F3}" type="pres">
      <dgm:prSet presAssocID="{902F22BF-E4AF-4339-990D-A6B26C22D5F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40BA1929-018C-4022-96AB-05F38A73E620}" type="pres">
      <dgm:prSet presAssocID="{902F22BF-E4AF-4339-990D-A6B26C22D5F2}" presName="spaceRect" presStyleCnt="0"/>
      <dgm:spPr/>
    </dgm:pt>
    <dgm:pt modelId="{991669BA-4626-4D3E-B5BA-081A4CFDBF72}" type="pres">
      <dgm:prSet presAssocID="{902F22BF-E4AF-4339-990D-A6B26C22D5F2}" presName="textRect" presStyleLbl="revTx" presStyleIdx="2" presStyleCnt="4">
        <dgm:presLayoutVars>
          <dgm:chMax val="1"/>
          <dgm:chPref val="1"/>
        </dgm:presLayoutVars>
      </dgm:prSet>
      <dgm:spPr/>
    </dgm:pt>
    <dgm:pt modelId="{2126F935-452D-4B55-9AD4-EFB00E084F0C}" type="pres">
      <dgm:prSet presAssocID="{E0AC24C9-108F-4087-B29F-9DC3930E1862}" presName="sibTrans" presStyleCnt="0"/>
      <dgm:spPr/>
    </dgm:pt>
    <dgm:pt modelId="{555AE09A-3E8A-4981-A252-4D23C1C37D4A}" type="pres">
      <dgm:prSet presAssocID="{34B2A280-DB4A-4735-8276-3A27F8FFB7B2}" presName="compNode" presStyleCnt="0"/>
      <dgm:spPr/>
    </dgm:pt>
    <dgm:pt modelId="{0C58F89D-37BD-42CC-BCD2-CA837ED5154A}" type="pres">
      <dgm:prSet presAssocID="{34B2A280-DB4A-4735-8276-3A27F8FFB7B2}" presName="iconRect" presStyleLbl="node1" presStyleIdx="3"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7A0FEF32-D83F-4C6B-BADD-CC53466C4EF4}" type="pres">
      <dgm:prSet presAssocID="{34B2A280-DB4A-4735-8276-3A27F8FFB7B2}" presName="spaceRect" presStyleCnt="0"/>
      <dgm:spPr/>
    </dgm:pt>
    <dgm:pt modelId="{5FF1DD92-8451-4C0F-8932-34DC9B518B1E}" type="pres">
      <dgm:prSet presAssocID="{34B2A280-DB4A-4735-8276-3A27F8FFB7B2}" presName="textRect" presStyleLbl="revTx" presStyleIdx="3" presStyleCnt="4">
        <dgm:presLayoutVars>
          <dgm:chMax val="1"/>
          <dgm:chPref val="1"/>
        </dgm:presLayoutVars>
      </dgm:prSet>
      <dgm:spPr/>
    </dgm:pt>
  </dgm:ptLst>
  <dgm:cxnLst>
    <dgm:cxn modelId="{E8B55B2E-C27D-4C75-BCB0-55B0CB924F49}" type="presOf" srcId="{902F22BF-E4AF-4339-990D-A6B26C22D5F2}" destId="{991669BA-4626-4D3E-B5BA-081A4CFDBF72}" srcOrd="0" destOrd="0" presId="urn:microsoft.com/office/officeart/2018/2/layout/IconLabelList"/>
    <dgm:cxn modelId="{8CAD423E-7599-4392-B18F-85F2264905EC}" type="presOf" srcId="{22BFD26F-D370-4E51-A5F3-4DDFB4F661EC}" destId="{A943DD13-5D06-4C0B-AD3E-B34391BFCDE5}" srcOrd="0" destOrd="0" presId="urn:microsoft.com/office/officeart/2018/2/layout/IconLabelList"/>
    <dgm:cxn modelId="{8EBAD55F-7988-4467-A44A-D95C58EE5912}" srcId="{95704DAE-02F5-444F-B79C-22ED73432D1A}" destId="{D2377091-8615-48DA-B05B-083AD55B5CA3}" srcOrd="1" destOrd="0" parTransId="{7B9C5A31-CBAA-452E-B288-226A131FC43F}" sibTransId="{62D08FFB-0503-45EB-AB31-635C45A2F888}"/>
    <dgm:cxn modelId="{0BA1AF4C-0034-47F6-8EBF-C437343E75A7}" type="presOf" srcId="{34B2A280-DB4A-4735-8276-3A27F8FFB7B2}" destId="{5FF1DD92-8451-4C0F-8932-34DC9B518B1E}" srcOrd="0" destOrd="0" presId="urn:microsoft.com/office/officeart/2018/2/layout/IconLabelList"/>
    <dgm:cxn modelId="{B207DC71-9CDE-4401-BC2B-225EC2EC749B}" srcId="{95704DAE-02F5-444F-B79C-22ED73432D1A}" destId="{34B2A280-DB4A-4735-8276-3A27F8FFB7B2}" srcOrd="3" destOrd="0" parTransId="{1A56B0A0-F6E2-4728-892C-B22A7F68781B}" sibTransId="{798BA822-6AFB-4368-BEDF-C436DF7AF094}"/>
    <dgm:cxn modelId="{D8174577-C4FD-44C4-BA56-24F40A57C56F}" srcId="{95704DAE-02F5-444F-B79C-22ED73432D1A}" destId="{22BFD26F-D370-4E51-A5F3-4DDFB4F661EC}" srcOrd="0" destOrd="0" parTransId="{27C4FB89-9370-4D23-B963-C1BC99113B5E}" sibTransId="{59967335-0110-473B-8334-A5796D6215BD}"/>
    <dgm:cxn modelId="{C75C878C-478E-45C5-96BA-5DD61DA2F45F}" type="presOf" srcId="{95704DAE-02F5-444F-B79C-22ED73432D1A}" destId="{CDB8AF88-D745-4A17-8438-044097DE463D}" srcOrd="0" destOrd="0" presId="urn:microsoft.com/office/officeart/2018/2/layout/IconLabelList"/>
    <dgm:cxn modelId="{DD8B95B1-6784-48A3-9114-6B0258E73657}" type="presOf" srcId="{D2377091-8615-48DA-B05B-083AD55B5CA3}" destId="{B19BD8AB-BEF6-404D-B827-237C749C8FF1}" srcOrd="0" destOrd="0" presId="urn:microsoft.com/office/officeart/2018/2/layout/IconLabelList"/>
    <dgm:cxn modelId="{E0FFBDFF-8D50-4C38-818C-EADFE576F0D9}" srcId="{95704DAE-02F5-444F-B79C-22ED73432D1A}" destId="{902F22BF-E4AF-4339-990D-A6B26C22D5F2}" srcOrd="2" destOrd="0" parTransId="{614263BA-7920-4C04-BEDD-6BD0305A656F}" sibTransId="{E0AC24C9-108F-4087-B29F-9DC3930E1862}"/>
    <dgm:cxn modelId="{7BF1E279-4E19-4D26-BBB4-E9EA37EE759F}" type="presParOf" srcId="{CDB8AF88-D745-4A17-8438-044097DE463D}" destId="{ECC53535-CECE-42BF-B218-66CCA540E1B1}" srcOrd="0" destOrd="0" presId="urn:microsoft.com/office/officeart/2018/2/layout/IconLabelList"/>
    <dgm:cxn modelId="{D3AB4687-EEA2-4DE4-9872-4501E25FD03D}" type="presParOf" srcId="{ECC53535-CECE-42BF-B218-66CCA540E1B1}" destId="{2BDD7FFE-7094-49ED-8706-4E1A4B62B0C9}" srcOrd="0" destOrd="0" presId="urn:microsoft.com/office/officeart/2018/2/layout/IconLabelList"/>
    <dgm:cxn modelId="{B3E05388-6A42-4D10-8E26-9072359CD838}" type="presParOf" srcId="{ECC53535-CECE-42BF-B218-66CCA540E1B1}" destId="{90891380-716C-434E-8870-A559F117629D}" srcOrd="1" destOrd="0" presId="urn:microsoft.com/office/officeart/2018/2/layout/IconLabelList"/>
    <dgm:cxn modelId="{F73578A8-959E-4590-8477-F39109648833}" type="presParOf" srcId="{ECC53535-CECE-42BF-B218-66CCA540E1B1}" destId="{A943DD13-5D06-4C0B-AD3E-B34391BFCDE5}" srcOrd="2" destOrd="0" presId="urn:microsoft.com/office/officeart/2018/2/layout/IconLabelList"/>
    <dgm:cxn modelId="{298DDF86-B1A3-4AD8-906E-D6AA1C110FA4}" type="presParOf" srcId="{CDB8AF88-D745-4A17-8438-044097DE463D}" destId="{89F7EB8A-4535-41B9-8B78-1A1451EDB685}" srcOrd="1" destOrd="0" presId="urn:microsoft.com/office/officeart/2018/2/layout/IconLabelList"/>
    <dgm:cxn modelId="{39A9F3A9-56F4-4C08-86CC-1B4920B2B2B4}" type="presParOf" srcId="{CDB8AF88-D745-4A17-8438-044097DE463D}" destId="{463E0F3F-DEDA-430F-80D8-76A056807F21}" srcOrd="2" destOrd="0" presId="urn:microsoft.com/office/officeart/2018/2/layout/IconLabelList"/>
    <dgm:cxn modelId="{8E84E58C-53C9-4CE5-B3AB-082472A6B43F}" type="presParOf" srcId="{463E0F3F-DEDA-430F-80D8-76A056807F21}" destId="{CBC80A28-E12E-4995-9082-2E4681BA680B}" srcOrd="0" destOrd="0" presId="urn:microsoft.com/office/officeart/2018/2/layout/IconLabelList"/>
    <dgm:cxn modelId="{B2AB7808-116E-4258-B6AA-B59249BE236E}" type="presParOf" srcId="{463E0F3F-DEDA-430F-80D8-76A056807F21}" destId="{440F460A-30DB-4E51-9680-205EBD3895F2}" srcOrd="1" destOrd="0" presId="urn:microsoft.com/office/officeart/2018/2/layout/IconLabelList"/>
    <dgm:cxn modelId="{A1E2DA2D-27D6-49F9-9E5F-0A4546B6E72A}" type="presParOf" srcId="{463E0F3F-DEDA-430F-80D8-76A056807F21}" destId="{B19BD8AB-BEF6-404D-B827-237C749C8FF1}" srcOrd="2" destOrd="0" presId="urn:microsoft.com/office/officeart/2018/2/layout/IconLabelList"/>
    <dgm:cxn modelId="{AAEE5AF8-07DF-4258-8562-66BCF54D67B2}" type="presParOf" srcId="{CDB8AF88-D745-4A17-8438-044097DE463D}" destId="{5056F21B-DE24-43F8-A900-250458A92A76}" srcOrd="3" destOrd="0" presId="urn:microsoft.com/office/officeart/2018/2/layout/IconLabelList"/>
    <dgm:cxn modelId="{6B477814-A28D-4EE1-B05A-DBF62D1D24D0}" type="presParOf" srcId="{CDB8AF88-D745-4A17-8438-044097DE463D}" destId="{BEF7B8E4-B438-413F-A81E-5F64BB967557}" srcOrd="4" destOrd="0" presId="urn:microsoft.com/office/officeart/2018/2/layout/IconLabelList"/>
    <dgm:cxn modelId="{F45D4C59-8E11-4170-859F-23CEE452AA3E}" type="presParOf" srcId="{BEF7B8E4-B438-413F-A81E-5F64BB967557}" destId="{4EBD1F20-1B1C-49C1-8516-4507CF4E36F3}" srcOrd="0" destOrd="0" presId="urn:microsoft.com/office/officeart/2018/2/layout/IconLabelList"/>
    <dgm:cxn modelId="{C0BA2A58-1866-4B44-B198-3D898F58D964}" type="presParOf" srcId="{BEF7B8E4-B438-413F-A81E-5F64BB967557}" destId="{40BA1929-018C-4022-96AB-05F38A73E620}" srcOrd="1" destOrd="0" presId="urn:microsoft.com/office/officeart/2018/2/layout/IconLabelList"/>
    <dgm:cxn modelId="{60ED9956-A9FB-4059-A6D1-21EB78EE7958}" type="presParOf" srcId="{BEF7B8E4-B438-413F-A81E-5F64BB967557}" destId="{991669BA-4626-4D3E-B5BA-081A4CFDBF72}" srcOrd="2" destOrd="0" presId="urn:microsoft.com/office/officeart/2018/2/layout/IconLabelList"/>
    <dgm:cxn modelId="{B1783B78-E2CF-4A9E-B2A9-5A74CEBF6165}" type="presParOf" srcId="{CDB8AF88-D745-4A17-8438-044097DE463D}" destId="{2126F935-452D-4B55-9AD4-EFB00E084F0C}" srcOrd="5" destOrd="0" presId="urn:microsoft.com/office/officeart/2018/2/layout/IconLabelList"/>
    <dgm:cxn modelId="{CDD7EABA-F400-468C-BA70-7EA1412D351E}" type="presParOf" srcId="{CDB8AF88-D745-4A17-8438-044097DE463D}" destId="{555AE09A-3E8A-4981-A252-4D23C1C37D4A}" srcOrd="6" destOrd="0" presId="urn:microsoft.com/office/officeart/2018/2/layout/IconLabelList"/>
    <dgm:cxn modelId="{238D43F4-14C0-4207-8EDE-62C28806D4AD}" type="presParOf" srcId="{555AE09A-3E8A-4981-A252-4D23C1C37D4A}" destId="{0C58F89D-37BD-42CC-BCD2-CA837ED5154A}" srcOrd="0" destOrd="0" presId="urn:microsoft.com/office/officeart/2018/2/layout/IconLabelList"/>
    <dgm:cxn modelId="{1CC8FA9B-6CF4-47A8-B755-E6F7FEDD9DB8}" type="presParOf" srcId="{555AE09A-3E8A-4981-A252-4D23C1C37D4A}" destId="{7A0FEF32-D83F-4C6B-BADD-CC53466C4EF4}" srcOrd="1" destOrd="0" presId="urn:microsoft.com/office/officeart/2018/2/layout/IconLabelList"/>
    <dgm:cxn modelId="{675B03E9-B2CA-4421-84B3-29D126F87524}" type="presParOf" srcId="{555AE09A-3E8A-4981-A252-4D23C1C37D4A}" destId="{5FF1DD92-8451-4C0F-8932-34DC9B518B1E}"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D7FFE-7094-49ED-8706-4E1A4B62B0C9}">
      <dsp:nvSpPr>
        <dsp:cNvPr id="0" name=""/>
        <dsp:cNvSpPr/>
      </dsp:nvSpPr>
      <dsp:spPr>
        <a:xfrm>
          <a:off x="880200" y="177779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43DD13-5D06-4C0B-AD3E-B34391BFCDE5}">
      <dsp:nvSpPr>
        <dsp:cNvPr id="0" name=""/>
        <dsp:cNvSpPr/>
      </dsp:nvSpPr>
      <dsp:spPr>
        <a:xfrm>
          <a:off x="385200" y="29124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rgbClr val="D9D9D9"/>
              </a:solidFill>
            </a:rPr>
            <a:t>Manually: </a:t>
          </a:r>
        </a:p>
        <a:p>
          <a:pPr marL="0" lvl="0" indent="0" algn="ctr" defTabSz="488950">
            <a:lnSpc>
              <a:spcPct val="100000"/>
            </a:lnSpc>
            <a:spcBef>
              <a:spcPct val="0"/>
            </a:spcBef>
            <a:spcAft>
              <a:spcPct val="35000"/>
            </a:spcAft>
            <a:buNone/>
          </a:pPr>
          <a:r>
            <a:rPr lang="en-US" sz="1100" kern="1200" dirty="0">
              <a:solidFill>
                <a:srgbClr val="D9D9D9"/>
              </a:solidFill>
            </a:rPr>
            <a:t>Create a project with a map.</a:t>
          </a:r>
        </a:p>
        <a:p>
          <a:pPr marL="0" lvl="0" indent="0" algn="ctr" defTabSz="488950">
            <a:lnSpc>
              <a:spcPct val="100000"/>
            </a:lnSpc>
            <a:spcBef>
              <a:spcPct val="0"/>
            </a:spcBef>
            <a:spcAft>
              <a:spcPct val="35000"/>
            </a:spcAft>
            <a:buNone/>
          </a:pPr>
          <a:r>
            <a:rPr lang="en-US" sz="1100" kern="1200" dirty="0">
              <a:solidFill>
                <a:srgbClr val="D9D9D9"/>
              </a:solidFill>
            </a:rPr>
            <a:t>Add desired layout elements.         </a:t>
          </a:r>
        </a:p>
      </dsp:txBody>
      <dsp:txXfrm>
        <a:off x="385200" y="2912406"/>
        <a:ext cx="1800000" cy="720000"/>
      </dsp:txXfrm>
    </dsp:sp>
    <dsp:sp modelId="{CBC80A28-E12E-4995-9082-2E4681BA680B}">
      <dsp:nvSpPr>
        <dsp:cNvPr id="0" name=""/>
        <dsp:cNvSpPr/>
      </dsp:nvSpPr>
      <dsp:spPr>
        <a:xfrm>
          <a:off x="2995200" y="177779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9BD8AB-BEF6-404D-B827-237C749C8FF1}">
      <dsp:nvSpPr>
        <dsp:cNvPr id="0" name=""/>
        <dsp:cNvSpPr/>
      </dsp:nvSpPr>
      <dsp:spPr>
        <a:xfrm>
          <a:off x="2500200" y="29124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rgbClr val="D9D9D9"/>
              </a:solidFill>
            </a:rPr>
            <a:t>Use manually created map as a </a:t>
          </a:r>
          <a:r>
            <a:rPr lang="en-US" sz="1100" i="1" kern="1200" dirty="0">
              <a:solidFill>
                <a:srgbClr val="D9D9D9"/>
              </a:solidFill>
            </a:rPr>
            <a:t>template</a:t>
          </a:r>
          <a:r>
            <a:rPr lang="en-US" sz="1100" kern="1200" dirty="0">
              <a:solidFill>
                <a:srgbClr val="D9D9D9"/>
              </a:solidFill>
            </a:rPr>
            <a:t>. </a:t>
          </a:r>
        </a:p>
      </dsp:txBody>
      <dsp:txXfrm>
        <a:off x="2500200" y="2912406"/>
        <a:ext cx="1800000" cy="720000"/>
      </dsp:txXfrm>
    </dsp:sp>
    <dsp:sp modelId="{4EBD1F20-1B1C-49C1-8516-4507CF4E36F3}">
      <dsp:nvSpPr>
        <dsp:cNvPr id="0" name=""/>
        <dsp:cNvSpPr/>
      </dsp:nvSpPr>
      <dsp:spPr>
        <a:xfrm>
          <a:off x="5110199" y="177779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1669BA-4626-4D3E-B5BA-081A4CFDBF72}">
      <dsp:nvSpPr>
        <dsp:cNvPr id="0" name=""/>
        <dsp:cNvSpPr/>
      </dsp:nvSpPr>
      <dsp:spPr>
        <a:xfrm>
          <a:off x="4615199" y="29124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rgbClr val="D9D9D9"/>
              </a:solidFill>
            </a:rPr>
            <a:t>Populate the map using </a:t>
          </a:r>
          <a:r>
            <a:rPr lang="en-US" sz="1100" i="1" kern="1200" dirty="0">
              <a:solidFill>
                <a:srgbClr val="D9D9D9"/>
              </a:solidFill>
            </a:rPr>
            <a:t>code</a:t>
          </a:r>
          <a:r>
            <a:rPr lang="en-US" sz="1100" kern="1200" dirty="0">
              <a:solidFill>
                <a:srgbClr val="D9D9D9"/>
              </a:solidFill>
            </a:rPr>
            <a:t>: </a:t>
          </a:r>
        </a:p>
        <a:p>
          <a:pPr marL="0" lvl="0" indent="0" algn="ctr" defTabSz="488950">
            <a:lnSpc>
              <a:spcPct val="100000"/>
            </a:lnSpc>
            <a:spcBef>
              <a:spcPct val="0"/>
            </a:spcBef>
            <a:spcAft>
              <a:spcPct val="35000"/>
            </a:spcAft>
            <a:buNone/>
          </a:pPr>
          <a:r>
            <a:rPr lang="en-US" sz="1100" kern="1200" dirty="0">
              <a:solidFill>
                <a:srgbClr val="D9D9D9"/>
              </a:solidFill>
            </a:rPr>
            <a:t>Add layers. </a:t>
          </a:r>
        </a:p>
        <a:p>
          <a:pPr marL="0" lvl="0" indent="0" algn="ctr" defTabSz="488950">
            <a:lnSpc>
              <a:spcPct val="100000"/>
            </a:lnSpc>
            <a:spcBef>
              <a:spcPct val="0"/>
            </a:spcBef>
            <a:spcAft>
              <a:spcPct val="35000"/>
            </a:spcAft>
            <a:buNone/>
          </a:pPr>
          <a:r>
            <a:rPr lang="en-US" sz="1100" kern="1200" dirty="0">
              <a:solidFill>
                <a:srgbClr val="D9D9D9"/>
              </a:solidFill>
            </a:rPr>
            <a:t>Edit title, text boxes. </a:t>
          </a:r>
        </a:p>
      </dsp:txBody>
      <dsp:txXfrm>
        <a:off x="4615199" y="2912406"/>
        <a:ext cx="1800000" cy="720000"/>
      </dsp:txXfrm>
    </dsp:sp>
    <dsp:sp modelId="{0C58F89D-37BD-42CC-BCD2-CA837ED5154A}">
      <dsp:nvSpPr>
        <dsp:cNvPr id="0" name=""/>
        <dsp:cNvSpPr/>
      </dsp:nvSpPr>
      <dsp:spPr>
        <a:xfrm>
          <a:off x="7225200" y="1777794"/>
          <a:ext cx="810000" cy="810000"/>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F1DD92-8451-4C0F-8932-34DC9B518B1E}">
      <dsp:nvSpPr>
        <dsp:cNvPr id="0" name=""/>
        <dsp:cNvSpPr/>
      </dsp:nvSpPr>
      <dsp:spPr>
        <a:xfrm>
          <a:off x="6730200" y="2912406"/>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solidFill>
                <a:srgbClr val="D9D9D9"/>
              </a:solidFill>
            </a:rPr>
            <a:t>Export </a:t>
          </a:r>
          <a:r>
            <a:rPr lang="en-US" sz="1100" kern="1200" dirty="0" err="1">
              <a:solidFill>
                <a:srgbClr val="D9D9D9"/>
              </a:solidFill>
            </a:rPr>
            <a:t>png</a:t>
          </a:r>
          <a:r>
            <a:rPr lang="en-US" sz="1100" kern="1200" dirty="0">
              <a:solidFill>
                <a:srgbClr val="D9D9D9"/>
              </a:solidFill>
            </a:rPr>
            <a:t> or pdf.</a:t>
          </a:r>
        </a:p>
        <a:p>
          <a:pPr marL="0" lvl="0" indent="0" algn="ctr" defTabSz="488950">
            <a:lnSpc>
              <a:spcPct val="100000"/>
            </a:lnSpc>
            <a:spcBef>
              <a:spcPct val="0"/>
            </a:spcBef>
            <a:spcAft>
              <a:spcPct val="35000"/>
            </a:spcAft>
            <a:buNone/>
          </a:pPr>
          <a:r>
            <a:rPr lang="en-US" sz="1100" kern="1200" dirty="0">
              <a:solidFill>
                <a:srgbClr val="D9D9D9"/>
              </a:solidFill>
            </a:rPr>
            <a:t>Save a copy of the project.</a:t>
          </a:r>
        </a:p>
      </dsp:txBody>
      <dsp:txXfrm>
        <a:off x="6730200" y="2912406"/>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4T18:14:36.419"/>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0 1,'3'0,"2"0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4T18:16:57.712"/>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4T18:15:33.703"/>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0 1498,'0'-3,"0"-7,0-6,0-3,0-4,0-1,4-10,0-2,0-3,5-6,2-1,2-1,1 2,5 2,3 3,0 3,-1 5,-3 4,-2 1,-1 5,1 3,-2 1,2 5,1 0,-1 0,-1-1,0 2,-2 0,0-5,-3-2,1-1,-3-1,2 1,-2 0,5 4,2 1,6-2,2 0,7 1,1 3,8 1,3 2,14 2,12 4,9-5,8 0,10 1,0-1,0 1,-3 2,-8-1,-16 0,-13-5,-9 0,-6-1,-8-2,2-7,6-4,13-6,9-7,13-4,10 3,9 2,0 4,1 2,-9 6,-8 4,-11 6,-9 3,-13 3,-10 4,-5 2,-4 0,-7 5,-7 7,-4 5,-5 10,-2 3,-12 8,-5 0,-11 1,-10 4,-17 11,-21 13,-30 20,-18 19,-20 22,-8 22,4 8,13-10,21-13,24-24,26-19,21-22,17-17,14-9,5-6,3-5,-1-5,1 3,-2 0,-1 2,1 2,-2-1,1-2,-6-4,0-1,-2-3,2-1,-1 0,3 2,15-2,54-5,98-4,106-4,85-9,58-11,16-2,-11-5,-40 0,-65 2,-78 3,-71 5,-60 1,-49 8,-36 14,-23 18,-16 13,-13 9,-6 4,-4-4,-16-1,-16-3,-12-10,-15-8,-30-9,-35-9,-22 1,-12-3,-22-2,-5 3,11 0,8 4,5 7,4 4,-6 6,-2 2,8 6,11 8,23 5,35 3,34-4,32-9,25-1,20-6,13-5,7-2,3-3,1-2,-2 1,1-1,-6-2,-4 0,-7-2,-2-1,16-3,27-5,45-4,36-3,35-2,45-2,26-7,6-3,-20 1,-41 2,-42 2,-28 2,-15 1,0 1,0 1,12 4,17 0,4 1,12-2,4 0,-5-1,4-2,17 1,20-1,12-4,-2 0,-16 0,-25-6,-28-1,-28 1,-22 3,-11 2,7 2,38 2,46 0,47 5,46 16,23 9,-12 5,-38-3,-45-7,-43-7,-37-7,-25-5,-16-3,-12-5,-6-6,7-1,4-5,6 0,8 2,8 1,2 3,-1 2,-6-1,-6 2,-5 1,1-2,3 1,-1 1,-1 2,-5-9,-5-1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4T18:15:38.459"/>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0 0,'3'3,"14"14,19 26,36 30,42 28,33 23,30 14,21 9,16-2,-1-9,-2-16,-15-19,-20-14,-26-12,-20-10,-2 6,1 16,8 9,16 7,30 5,35 11,17-1,5-8,-14-23,-25-23,-32-17,-33-6,-28-7,-31-10,-28-5,-19-7,-6 5,0 2,4 2,8 6,7-2,-1-4,-7-4,-7-3,-5-6,-4-3,-1-5,-4-4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4T18:15:39.673"/>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3095 0,'-6'7,"-18"4,-18 11,-16 7,-18 9,-8 0,-19 6,-3 6,-3-3,1 0,1-1,2 0,13-2,13 2,5 3,4 1,2 3,4 0,-1 2,-4 7,0-1,-10 11,-4 9,-4 12,1 10,2 3,6-5,7-3,6-7,8-8,4-10,5-7,1-6,3-7,5-5,3-9,4-8,-1 1,-4-2,0 3,-2 6,1 1,-1 5,-1 6,1 5,6 1,3-5,4-3,5-2,4-1,-2 4,3 7,1 0,2-1,1-3,3-8,2-9,2-6,3-12,11-16,6-13,1-6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4T18:15:41.095"/>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0 0,'0'4,"0"3,3 1,4 6,11 6,10 6,15 5,20 10,29 7,26 14,37 16,30 6,18 2,12-1,-3-6,-24-6,-23-10,-33-13,-29-5,-17 0,-10 0,-9 3,-3 2,3-4,3 0,8-3,0 2,8 3,-3 1,-7-3,-6-7,-10-10,-15-7,-5-7,-7 0,-5-2,-5 0,3 3,1-1,4 4,1 2,-2-4,-6 0,-5-1,-1 0,-2 1,0 1,-2 5,-4 7,2 7,0 0,-3-3,0-1,3-3,-2 0,1-2,2-3,2-6,5-2,-2 1,0-1,-1-2,1 1,0-3,0-3,0-4,4 0,0 0,-2-1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4T18:15:45.850"/>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7767,'3'0,"4"0,4 0,4-4,4-3,7-1,7-3,5-2,5-5,5-3,3-4,6-1,6 4,1 3,-1-2,-4 3,-4 1,-7 4,-3 0,-6 3,-6 3,-6-1,2-4,-1-4,2-3,-2 0,3-4,4 2,5 2,4 1,-1 3,1-2,-4 2,-8 0,-7 1,-2 1,-1 4,2-1,3 3,-3-2,1 1,2 2,-1 2,3-1,-2-1,5-4,2-2,6 0,5-3,4-5,0-1,8-1,-4-3,3 0,4 1,1-2,0 1,1-2,4 3,-1 3,-2 3,-8 3,-7-2,-3-3,1-6,1-7,6-11,12-29,11-15,15-13,7-13,9 1,-2 10,4 14,3 6,-4 7,-9 8,-13 6,-12 4,-8 0,-10-1,-5-2,-1 0,-1-5,-1-1,-7 4,-6 11,-7 7,-4 5,-1 6,0 7,-2-3,-1-8,3-8,6-7,2-12,1-3,6-3,-2 2,3 2,-2 7,-4 10,-1 5,-4 7,0 6,2-1,2 3,1-4,-1 2,0-4,1 1,-2 4,-4-3,-6 2,0 3,3 3,-1 3,0 3,2-2,6-1,1 4,-2 2,4-5,-1-3,-4 1,-2 0,-1-4,-1-1,2 1,5-3,0-1,-1 6,2-2,0 1,-6 1,-5 6,-6 2,-3 2,0 0,4 0,2-7,7-3,3 4,-1-5,-2 3,-2 2,-2 2,4 1,7-2,5-1,-1 0,2-2,7-1,6-5,3 0,4-5,2-3,-6 2,-4 1,0 0,3-3,-4 2,1 0,3 0,0-3,-5 5,-9 6,0 4,-5 3,-5 1,-1-1,-3 2,1 2,-2 4,-1 0,-2 0,-2 2,-3 0,-3 1,1 0,-3-2,3 1,1 0,3-5,-4-3,0 2,0 0,1 1,0-1,8-6,2-3,7 0,3 2,5-3,-1-4,2-1,-3 1,1 4,4 0,-4-2,-4-2,1 1,-4 2,-3 4,-1 1,1-3,5-8,-1-1,0 3,1-3,7-2,0 0,1-1,4 0,-4 0,0 4,-3 4,-6 1,-6 6,-4-3,-3 3,1 2,0 2,-1 1,0-3,-2-1,1 0,-2 1,-3-3,3-3,3 0,3 2,-1 1,2-5,1 1,-2 1,2-2,2-1,0-2,-1 1,-3-3,-3 4,3 0,-1 3,-3 3,-3 5,-5-1,0 1,-2-3,-4-1,-2 0,1-2,0 0,-1 2,-1 0,-1-1,2 3,0-1,0 0,-1 1,0 1,-2 0,-1 1,1 0,-1 1,-1-4,1 0,0 0,0 0,0 2,0 0,0 1,0-3,0-1,0 1,0 1,0 0,0 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4T18:15:47.406"/>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633 0,'-4'0,"-3"7,-1 4,-3 1,1 1,0-1,1 0,-5-1,1-1,-1 3,-1-2,1 0,2-1,1 3,0 1,-1-1,-2-1,-5 0,-2-1,-1-4,4 1,1-1,1 1,0-1,-1-1,0 1,-4 3,-1-1,0 5,0 0,5 1,1-3,1 0,-1-2,-3 1,-2-2,3 0,1 0,0 1,3 2,1-2,3-1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4T18:15:49.711"/>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1 0,'3'0,"1"3,0 4,6 1,0 2,0 3,1-1,1 0,1-1,0 3,0 0,-2 0,0 1,2 1,4-2,0 0,-1-3,1 0,1-2,0 1,0-2,-3 5,-1-1,3-1,0-1,-1 0,1-4,-1-1,2 1,-1-1,-2 2,-1 0,-2 1,-1 1,-2 0,4 0,-1 1,2 5,-3 3,1 2,-2 1,0-4,-1-1,1 0,-1-1,0-1,0-5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04T18:16:56.984"/>
    </inkml:context>
    <inkml:brush xml:id="br0">
      <inkml:brushProperty name="width" value="0.35" units="cm"/>
      <inkml:brushProperty name="height" value="2.1"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83A96C83-7835-455A-B3B0-36A07D0A5AA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mn-ea"/>
              </a:defRPr>
            </a:lvl1pPr>
          </a:lstStyle>
          <a:p>
            <a:pPr>
              <a:defRPr/>
            </a:pPr>
            <a:endParaRPr lang="en-US"/>
          </a:p>
        </p:txBody>
      </p:sp>
      <p:sp>
        <p:nvSpPr>
          <p:cNvPr id="111619" name="Rectangle 1027">
            <a:extLst>
              <a:ext uri="{FF2B5EF4-FFF2-40B4-BE49-F238E27FC236}">
                <a16:creationId xmlns:a16="http://schemas.microsoft.com/office/drawing/2014/main" id="{1BB26065-D4FB-4EFA-BE1B-29DD03D7AAFA}"/>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mn-ea"/>
              </a:defRPr>
            </a:lvl1pPr>
          </a:lstStyle>
          <a:p>
            <a:pPr>
              <a:defRPr/>
            </a:pPr>
            <a:endParaRPr lang="en-US"/>
          </a:p>
        </p:txBody>
      </p:sp>
      <p:sp>
        <p:nvSpPr>
          <p:cNvPr id="20484" name="Rectangle 1028">
            <a:extLst>
              <a:ext uri="{FF2B5EF4-FFF2-40B4-BE49-F238E27FC236}">
                <a16:creationId xmlns:a16="http://schemas.microsoft.com/office/drawing/2014/main" id="{AE4DC23A-97B9-42CA-9E89-A7E2788D669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111621" name="Rectangle 1029">
            <a:extLst>
              <a:ext uri="{FF2B5EF4-FFF2-40B4-BE49-F238E27FC236}">
                <a16:creationId xmlns:a16="http://schemas.microsoft.com/office/drawing/2014/main" id="{82037A03-E47C-4422-8ED7-A9983866BA04}"/>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407902FC-7A04-40A7-8215-390623C492B0}"/>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mn-ea"/>
              </a:defRPr>
            </a:lvl1pPr>
          </a:lstStyle>
          <a:p>
            <a:pPr>
              <a:defRPr/>
            </a:pPr>
            <a:endParaRPr lang="en-US"/>
          </a:p>
        </p:txBody>
      </p:sp>
      <p:sp>
        <p:nvSpPr>
          <p:cNvPr id="111623" name="Rectangle 1031">
            <a:extLst>
              <a:ext uri="{FF2B5EF4-FFF2-40B4-BE49-F238E27FC236}">
                <a16:creationId xmlns:a16="http://schemas.microsoft.com/office/drawing/2014/main" id="{9CCA82CD-9662-458C-8950-9183CA0A97A2}"/>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fld id="{B09E80C2-94DA-4A5D-8A87-77EC1B8077B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6E9121-D1B9-406D-8904-49796420B13E}"/>
              </a:ext>
            </a:extLst>
          </p:cNvPr>
          <p:cNvSpPr>
            <a:spLocks noGrp="1" noRot="1" noChangeAspect="1"/>
          </p:cNvSpPr>
          <p:nvPr>
            <p:ph type="sldImg"/>
          </p:nvPr>
        </p:nvSpPr>
        <p:spPr/>
      </p:sp>
      <p:sp>
        <p:nvSpPr>
          <p:cNvPr id="5123" name="Notes Placeholder 2">
            <a:extLst>
              <a:ext uri="{FF2B5EF4-FFF2-40B4-BE49-F238E27FC236}">
                <a16:creationId xmlns:a16="http://schemas.microsoft.com/office/drawing/2014/main" id="{8E4F3AD9-46C1-46F3-BE9B-AE466F0ECBF8}"/>
              </a:ext>
            </a:extLst>
          </p:cNvPr>
          <p:cNvSpPr>
            <a:spLocks noGrp="1"/>
          </p:cNvSpPr>
          <p:nvPr>
            <p:ph type="body" idx="1"/>
          </p:nvPr>
        </p:nvSpPr>
        <p:spPr>
          <a:noFill/>
        </p:spPr>
        <p:txBody>
          <a:bodyPr/>
          <a:lstStyle/>
          <a:p>
            <a:r>
              <a:rPr lang="en-US" altLang="en-US" dirty="0">
                <a:latin typeface="Arial" panose="020B0604020202020204" pitchFamily="34" charset="0"/>
              </a:rPr>
              <a:t>This lesson returns to arcpy functionality to discuss the Python mapping capabilities.  arcpy can automate map publication and manage existing project documents. The mapping module has Python classes that mimic the organization of ArcGIS Pro.  Keep in mind our recent discussion of user-defined classes. The terms property and method will reappear as we go over these mapping classes.  In this lecture, you will also see how to manipulate (add, remove, or move) map layers, how to modify map surrounds, such as the title and north arrow, and finally, how to modify the symbology of map layers.</a:t>
            </a:r>
          </a:p>
          <a:p>
            <a:endParaRPr lang="en-US" altLang="en-US" dirty="0">
              <a:latin typeface="Arial" panose="020B0604020202020204" pitchFamily="34" charset="0"/>
            </a:endParaRPr>
          </a:p>
        </p:txBody>
      </p:sp>
      <p:sp>
        <p:nvSpPr>
          <p:cNvPr id="5124" name="Slide Number Placeholder 3">
            <a:extLst>
              <a:ext uri="{FF2B5EF4-FFF2-40B4-BE49-F238E27FC236}">
                <a16:creationId xmlns:a16="http://schemas.microsoft.com/office/drawing/2014/main" id="{8F322EC2-DA2C-4BB4-9B58-276BEE3F8637}"/>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70EF1F58-FCBC-4722-A61D-3466E5512950}" type="slidenum">
              <a:rPr lang="en-US" altLang="en-US" b="0"/>
              <a:pPr/>
              <a:t>1</a:t>
            </a:fld>
            <a:endParaRPr lang="en-US" altLang="en-US"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E05A331A-73D6-45F3-98E1-56412A5E1D0A}"/>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EAD3F85C-7151-40F2-B2A9-1202854EA28E}"/>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en-US" altLang="en-US" dirty="0"/>
              <a:t>This code will try to use the “CURRENT” project to create the mapping object.  If this fails, it will try to use the project specified by this full path file name </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project_dir</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states.aprx</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altLang="en-US" dirty="0"/>
              <a:t> .</a:t>
            </a:r>
          </a:p>
          <a:p>
            <a:pPr eaLnBrk="1" hangingPunct="1">
              <a:defRPr/>
            </a:pPr>
            <a:endParaRPr lang="en-US" dirty="0">
              <a:ea typeface="ＭＳ Ｐゴシック" charset="0"/>
            </a:endParaRPr>
          </a:p>
        </p:txBody>
      </p:sp>
      <p:sp>
        <p:nvSpPr>
          <p:cNvPr id="22532" name="Slide Number Placeholder 3">
            <a:extLst>
              <a:ext uri="{FF2B5EF4-FFF2-40B4-BE49-F238E27FC236}">
                <a16:creationId xmlns:a16="http://schemas.microsoft.com/office/drawing/2014/main" id="{5C0FBC94-3A1B-4D03-9EB6-AEEF3E1DBFB5}"/>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2D1DFC2-4F2F-4361-B8BB-81D677ECBAEE}" type="slidenum">
              <a:rPr lang="en-US" altLang="en-US"/>
              <a:pPr>
                <a:spcBef>
                  <a:spcPct val="0"/>
                </a:spcBef>
              </a:pPr>
              <a:t>16</a:t>
            </a:fld>
            <a:endParaRPr lang="en-US" altLang="en-US"/>
          </a:p>
        </p:txBody>
      </p:sp>
    </p:spTree>
    <p:extLst>
      <p:ext uri="{BB962C8B-B14F-4D97-AF65-F5344CB8AC3E}">
        <p14:creationId xmlns:p14="http://schemas.microsoft.com/office/powerpoint/2010/main" val="3525115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36F00C-1F92-4244-B987-3298B33FA5A2}"/>
              </a:ext>
            </a:extLst>
          </p:cNvPr>
          <p:cNvSpPr>
            <a:spLocks noGrp="1" noRot="1" noChangeAspect="1"/>
          </p:cNvSpPr>
          <p:nvPr>
            <p:ph type="sldImg"/>
          </p:nvPr>
        </p:nvSpPr>
        <p:spPr/>
      </p:sp>
      <p:sp>
        <p:nvSpPr>
          <p:cNvPr id="9219" name="Notes Placeholder 2">
            <a:extLst>
              <a:ext uri="{FF2B5EF4-FFF2-40B4-BE49-F238E27FC236}">
                <a16:creationId xmlns:a16="http://schemas.microsoft.com/office/drawing/2014/main" id="{B922E703-390A-4D10-A910-76BFA3D846DA}"/>
              </a:ext>
            </a:extLst>
          </p:cNvPr>
          <p:cNvSpPr>
            <a:spLocks noGrp="1"/>
          </p:cNvSpPr>
          <p:nvPr>
            <p:ph type="body" idx="1"/>
          </p:nvPr>
        </p:nvSpPr>
        <p:spPr>
          <a:noFill/>
        </p:spPr>
        <p:txBody>
          <a:bodyPr/>
          <a:lstStyle/>
          <a:p>
            <a:r>
              <a:rPr lang="en-US" altLang="en-US" dirty="0">
                <a:latin typeface="Arial" panose="020B0604020202020204" pitchFamily="34" charset="0"/>
              </a:rPr>
              <a:t>The mapping module has a set of classes and a set of functions.  Looking at the online help for the mapping module, you’ll see a folder for classes (expanded in the left screen shot) and a folder for functions, (expanded in the right screen shot). The classes include a </a:t>
            </a:r>
            <a:r>
              <a:rPr lang="en-US" altLang="en-US" dirty="0" err="1">
                <a:latin typeface="Arial" panose="020B0604020202020204" pitchFamily="34" charset="0"/>
              </a:rPr>
              <a:t>ArcGISProject</a:t>
            </a:r>
            <a:r>
              <a:rPr lang="en-US" altLang="en-US" dirty="0">
                <a:latin typeface="Arial" panose="020B0604020202020204" pitchFamily="34" charset="0"/>
              </a:rPr>
              <a:t> class, a Map Class, a Layer class, and many others.   The functions are grouped into two categories:  Functions for exporting and printing the map (most of these are for exporting. you can’t see the entire list here, but there is also a </a:t>
            </a:r>
            <a:r>
              <a:rPr lang="en-US" altLang="en-US" dirty="0" err="1">
                <a:latin typeface="Arial" panose="020B0604020202020204" pitchFamily="34" charset="0"/>
              </a:rPr>
              <a:t>PrintMap</a:t>
            </a:r>
            <a:r>
              <a:rPr lang="en-US" altLang="en-US" dirty="0">
                <a:latin typeface="Arial" panose="020B0604020202020204" pitchFamily="34" charset="0"/>
              </a:rPr>
              <a:t> function) and then the other category if for managing documents and layers.</a:t>
            </a:r>
          </a:p>
        </p:txBody>
      </p:sp>
      <p:sp>
        <p:nvSpPr>
          <p:cNvPr id="9220" name="Slide Number Placeholder 3">
            <a:extLst>
              <a:ext uri="{FF2B5EF4-FFF2-40B4-BE49-F238E27FC236}">
                <a16:creationId xmlns:a16="http://schemas.microsoft.com/office/drawing/2014/main" id="{FD843815-0778-4118-BE40-0985D0AA3E27}"/>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2DD6A5EF-8BC7-4F81-97FC-F6BC5ABB8BAE}" type="slidenum">
              <a:rPr lang="en-US" altLang="en-US" b="0"/>
              <a:pPr/>
              <a:t>17</a:t>
            </a:fld>
            <a:endParaRPr lang="en-US" altLang="en-US" b="0"/>
          </a:p>
        </p:txBody>
      </p:sp>
    </p:spTree>
    <p:extLst>
      <p:ext uri="{BB962C8B-B14F-4D97-AF65-F5344CB8AC3E}">
        <p14:creationId xmlns:p14="http://schemas.microsoft.com/office/powerpoint/2010/main" val="152693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36F00C-1F92-4244-B987-3298B33FA5A2}"/>
              </a:ext>
            </a:extLst>
          </p:cNvPr>
          <p:cNvSpPr>
            <a:spLocks noGrp="1" noRot="1" noChangeAspect="1"/>
          </p:cNvSpPr>
          <p:nvPr>
            <p:ph type="sldImg"/>
          </p:nvPr>
        </p:nvSpPr>
        <p:spPr/>
      </p:sp>
      <p:sp>
        <p:nvSpPr>
          <p:cNvPr id="9219" name="Notes Placeholder 2">
            <a:extLst>
              <a:ext uri="{FF2B5EF4-FFF2-40B4-BE49-F238E27FC236}">
                <a16:creationId xmlns:a16="http://schemas.microsoft.com/office/drawing/2014/main" id="{B922E703-390A-4D10-A910-76BFA3D846DA}"/>
              </a:ext>
            </a:extLst>
          </p:cNvPr>
          <p:cNvSpPr>
            <a:spLocks noGrp="1"/>
          </p:cNvSpPr>
          <p:nvPr>
            <p:ph type="body" idx="1"/>
          </p:nvPr>
        </p:nvSpPr>
        <p:spPr>
          <a:noFill/>
        </p:spPr>
        <p:txBody>
          <a:bodyPr/>
          <a:lstStyle/>
          <a:p>
            <a:r>
              <a:rPr lang="en-US" altLang="en-US" dirty="0">
                <a:latin typeface="Arial" panose="020B0604020202020204" pitchFamily="34" charset="0"/>
              </a:rPr>
              <a:t>The arcpy.mp module has a set of classes and a set of functions.  Looking at the online help for the mapping module, you’ll see a folder for classes (expanded in the left screen shot) and a folder for functions, (expanded in the right screen shot). The classes include a </a:t>
            </a:r>
            <a:r>
              <a:rPr lang="en-US" altLang="en-US" dirty="0" err="1">
                <a:latin typeface="Arial" panose="020B0604020202020204" pitchFamily="34" charset="0"/>
              </a:rPr>
              <a:t>MapDocument</a:t>
            </a:r>
            <a:r>
              <a:rPr lang="en-US" altLang="en-US" dirty="0">
                <a:latin typeface="Arial" panose="020B0604020202020204" pitchFamily="34" charset="0"/>
              </a:rPr>
              <a:t> class, a </a:t>
            </a:r>
            <a:r>
              <a:rPr lang="en-US" altLang="en-US" dirty="0" err="1">
                <a:latin typeface="Arial" panose="020B0604020202020204" pitchFamily="34" charset="0"/>
              </a:rPr>
              <a:t>DataFrame</a:t>
            </a:r>
            <a:r>
              <a:rPr lang="en-US" altLang="en-US" dirty="0">
                <a:latin typeface="Arial" panose="020B0604020202020204" pitchFamily="34" charset="0"/>
              </a:rPr>
              <a:t> Class, a Layer class, and many others.   The functions are grouped into two categories:  Functions for exporting and printing the map (most of these are for exporting. you can’t see the entire list here, but there is also a </a:t>
            </a:r>
            <a:r>
              <a:rPr lang="en-US" altLang="en-US" dirty="0" err="1">
                <a:latin typeface="Arial" panose="020B0604020202020204" pitchFamily="34" charset="0"/>
              </a:rPr>
              <a:t>PrintMap</a:t>
            </a:r>
            <a:r>
              <a:rPr lang="en-US" altLang="en-US" dirty="0">
                <a:latin typeface="Arial" panose="020B0604020202020204" pitchFamily="34" charset="0"/>
              </a:rPr>
              <a:t> function) and then the other category if for managing documents and layers.</a:t>
            </a:r>
          </a:p>
          <a:p>
            <a:endParaRPr lang="en-US" altLang="en-US" dirty="0">
              <a:latin typeface="Arial" panose="020B0604020202020204" pitchFamily="34" charset="0"/>
            </a:endParaRPr>
          </a:p>
          <a:p>
            <a:r>
              <a:rPr lang="en-US" altLang="en-US" dirty="0">
                <a:latin typeface="Arial" panose="020B0604020202020204" pitchFamily="34" charset="0"/>
              </a:rPr>
              <a:t>Notice the alphabetical “help” lists of classes and functions in the left image. These are useful to print so that you can reference them while working with the mapping module.</a:t>
            </a:r>
          </a:p>
          <a:p>
            <a:endParaRPr lang="en-US" altLang="en-US" dirty="0">
              <a:latin typeface="Arial" panose="020B0604020202020204" pitchFamily="34" charset="0"/>
            </a:endParaRPr>
          </a:p>
          <a:p>
            <a:r>
              <a:rPr lang="en-US" altLang="en-US" dirty="0">
                <a:latin typeface="Arial" panose="020B0604020202020204" pitchFamily="34" charset="0"/>
              </a:rPr>
              <a:t>https://pro.arcgis.com/en/pro-app/latest/arcpy/mapping/alphabeticallistoffunctions.htm</a:t>
            </a:r>
          </a:p>
        </p:txBody>
      </p:sp>
      <p:sp>
        <p:nvSpPr>
          <p:cNvPr id="9220" name="Slide Number Placeholder 3">
            <a:extLst>
              <a:ext uri="{FF2B5EF4-FFF2-40B4-BE49-F238E27FC236}">
                <a16:creationId xmlns:a16="http://schemas.microsoft.com/office/drawing/2014/main" id="{FD843815-0778-4118-BE40-0985D0AA3E27}"/>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2DD6A5EF-8BC7-4F81-97FC-F6BC5ABB8BAE}" type="slidenum">
              <a:rPr lang="en-US" altLang="en-US" b="0"/>
              <a:pPr/>
              <a:t>18</a:t>
            </a:fld>
            <a:endParaRPr lang="en-US" altLang="en-US" b="0"/>
          </a:p>
        </p:txBody>
      </p:sp>
    </p:spTree>
    <p:extLst>
      <p:ext uri="{BB962C8B-B14F-4D97-AF65-F5344CB8AC3E}">
        <p14:creationId xmlns:p14="http://schemas.microsoft.com/office/powerpoint/2010/main" val="759860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00F1D3-13BC-4885-A0EC-45B7936207C8}"/>
              </a:ext>
            </a:extLst>
          </p:cNvPr>
          <p:cNvSpPr>
            <a:spLocks noGrp="1" noRot="1" noChangeAspect="1"/>
          </p:cNvSpPr>
          <p:nvPr>
            <p:ph type="sldImg"/>
          </p:nvPr>
        </p:nvSpPr>
        <p:spPr/>
      </p:sp>
      <p:sp>
        <p:nvSpPr>
          <p:cNvPr id="31747" name="Notes Placeholder 2">
            <a:extLst>
              <a:ext uri="{FF2B5EF4-FFF2-40B4-BE49-F238E27FC236}">
                <a16:creationId xmlns:a16="http://schemas.microsoft.com/office/drawing/2014/main" id="{9CE6B4B3-A9C8-4D38-9922-ADA64A433BE3}"/>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31748" name="Slide Number Placeholder 3">
            <a:extLst>
              <a:ext uri="{FF2B5EF4-FFF2-40B4-BE49-F238E27FC236}">
                <a16:creationId xmlns:a16="http://schemas.microsoft.com/office/drawing/2014/main" id="{1FC6EC0F-A06A-4F88-A277-864401809D9A}"/>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1A238EBA-1BBB-45E9-A483-39638CB866DF}" type="slidenum">
              <a:rPr lang="en-US" altLang="en-US" b="0"/>
              <a:pPr/>
              <a:t>21</a:t>
            </a:fld>
            <a:endParaRPr lang="en-US" altLang="en-US" b="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00F1D3-13BC-4885-A0EC-45B7936207C8}"/>
              </a:ext>
            </a:extLst>
          </p:cNvPr>
          <p:cNvSpPr>
            <a:spLocks noGrp="1" noRot="1" noChangeAspect="1"/>
          </p:cNvSpPr>
          <p:nvPr>
            <p:ph type="sldImg"/>
          </p:nvPr>
        </p:nvSpPr>
        <p:spPr/>
      </p:sp>
      <p:sp>
        <p:nvSpPr>
          <p:cNvPr id="31747" name="Notes Placeholder 2">
            <a:extLst>
              <a:ext uri="{FF2B5EF4-FFF2-40B4-BE49-F238E27FC236}">
                <a16:creationId xmlns:a16="http://schemas.microsoft.com/office/drawing/2014/main" id="{9CE6B4B3-A9C8-4D38-9922-ADA64A433BE3}"/>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31748" name="Slide Number Placeholder 3">
            <a:extLst>
              <a:ext uri="{FF2B5EF4-FFF2-40B4-BE49-F238E27FC236}">
                <a16:creationId xmlns:a16="http://schemas.microsoft.com/office/drawing/2014/main" id="{1FC6EC0F-A06A-4F88-A277-864401809D9A}"/>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1A238EBA-1BBB-45E9-A483-39638CB866DF}" type="slidenum">
              <a:rPr lang="en-US" altLang="en-US" b="0"/>
              <a:pPr/>
              <a:t>22</a:t>
            </a:fld>
            <a:endParaRPr lang="en-US" altLang="en-US" b="0"/>
          </a:p>
        </p:txBody>
      </p:sp>
    </p:spTree>
    <p:extLst>
      <p:ext uri="{BB962C8B-B14F-4D97-AF65-F5344CB8AC3E}">
        <p14:creationId xmlns:p14="http://schemas.microsoft.com/office/powerpoint/2010/main" val="528241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https://pro.arcgis.com/en/pro-app/latest/help/mapping/layer-properties/symbolize-feature-layers.htm</a:t>
            </a:r>
          </a:p>
        </p:txBody>
      </p:sp>
      <p:sp>
        <p:nvSpPr>
          <p:cNvPr id="4" name="Slide Number Placeholder 3"/>
          <p:cNvSpPr>
            <a:spLocks noGrp="1"/>
          </p:cNvSpPr>
          <p:nvPr>
            <p:ph type="sldNum" sz="quarter" idx="5"/>
          </p:nvPr>
        </p:nvSpPr>
        <p:spPr/>
        <p:txBody>
          <a:bodyPr/>
          <a:lstStyle/>
          <a:p>
            <a:fld id="{B09E80C2-94DA-4A5D-8A87-77EC1B8077B0}" type="slidenum">
              <a:rPr lang="en-US" altLang="en-US" smtClean="0"/>
              <a:pPr/>
              <a:t>31</a:t>
            </a:fld>
            <a:endParaRPr lang="en-US" altLang="en-US"/>
          </a:p>
        </p:txBody>
      </p:sp>
    </p:spTree>
    <p:extLst>
      <p:ext uri="{BB962C8B-B14F-4D97-AF65-F5344CB8AC3E}">
        <p14:creationId xmlns:p14="http://schemas.microsoft.com/office/powerpoint/2010/main" val="971863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https://pro.arcgis.com/en/pro-app/latest/help/data/imagery/symbology-pane.htm</a:t>
            </a:r>
          </a:p>
        </p:txBody>
      </p:sp>
      <p:sp>
        <p:nvSpPr>
          <p:cNvPr id="4" name="Slide Number Placeholder 3"/>
          <p:cNvSpPr>
            <a:spLocks noGrp="1"/>
          </p:cNvSpPr>
          <p:nvPr>
            <p:ph type="sldNum" sz="quarter" idx="5"/>
          </p:nvPr>
        </p:nvSpPr>
        <p:spPr/>
        <p:txBody>
          <a:bodyPr/>
          <a:lstStyle/>
          <a:p>
            <a:fld id="{B09E80C2-94DA-4A5D-8A87-77EC1B8077B0}" type="slidenum">
              <a:rPr lang="en-US" altLang="en-US" smtClean="0"/>
              <a:pPr/>
              <a:t>32</a:t>
            </a:fld>
            <a:endParaRPr lang="en-US" altLang="en-US"/>
          </a:p>
        </p:txBody>
      </p:sp>
    </p:spTree>
    <p:extLst>
      <p:ext uri="{BB962C8B-B14F-4D97-AF65-F5344CB8AC3E}">
        <p14:creationId xmlns:p14="http://schemas.microsoft.com/office/powerpoint/2010/main" val="361450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1AFEDD-B9E9-4466-B355-F73D6B5434BA}"/>
              </a:ext>
            </a:extLst>
          </p:cNvPr>
          <p:cNvSpPr>
            <a:spLocks noGrp="1" noRot="1" noChangeAspect="1"/>
          </p:cNvSpPr>
          <p:nvPr>
            <p:ph type="sldImg"/>
          </p:nvPr>
        </p:nvSpPr>
        <p:spPr/>
      </p:sp>
      <p:sp>
        <p:nvSpPr>
          <p:cNvPr id="11267" name="Notes Placeholder 2">
            <a:extLst>
              <a:ext uri="{FF2B5EF4-FFF2-40B4-BE49-F238E27FC236}">
                <a16:creationId xmlns:a16="http://schemas.microsoft.com/office/drawing/2014/main" id="{ABD4AF4A-8AB9-4F63-A9CB-34173E215BEA}"/>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11268" name="Slide Number Placeholder 3">
            <a:extLst>
              <a:ext uri="{FF2B5EF4-FFF2-40B4-BE49-F238E27FC236}">
                <a16:creationId xmlns:a16="http://schemas.microsoft.com/office/drawing/2014/main" id="{AA9F776B-9E94-442E-AE80-61D6B6558463}"/>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DADD8167-C2DA-4D92-AB72-4407A2FECF86}" type="slidenum">
              <a:rPr lang="en-US" altLang="en-US" b="0"/>
              <a:pPr/>
              <a:t>34</a:t>
            </a:fld>
            <a:endParaRPr lang="en-US" altLang="en-US" b="0"/>
          </a:p>
        </p:txBody>
      </p:sp>
    </p:spTree>
    <p:extLst>
      <p:ext uri="{BB962C8B-B14F-4D97-AF65-F5344CB8AC3E}">
        <p14:creationId xmlns:p14="http://schemas.microsoft.com/office/powerpoint/2010/main" val="41257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Small multiples </a:t>
            </a:r>
            <a:r>
              <a:rPr lang="en-US" b="1" i="0" dirty="0">
                <a:effectLst/>
                <a:latin typeface="Work Sans" panose="020B0604020202020204" pitchFamily="2" charset="0"/>
              </a:rPr>
              <a:t>use the same basic map to display different slices of a data set.</a:t>
            </a:r>
            <a:endParaRPr lang="en-US" altLang="en-US" dirty="0">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B09E80C2-94DA-4A5D-8A87-77EC1B8077B0}" type="slidenum">
              <a:rPr lang="en-US" altLang="en-US" smtClean="0"/>
              <a:pPr/>
              <a:t>3</a:t>
            </a:fld>
            <a:endParaRPr lang="en-US" altLang="en-US"/>
          </a:p>
        </p:txBody>
      </p:sp>
    </p:spTree>
    <p:extLst>
      <p:ext uri="{BB962C8B-B14F-4D97-AF65-F5344CB8AC3E}">
        <p14:creationId xmlns:p14="http://schemas.microsoft.com/office/powerpoint/2010/main" val="106664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E05A331A-73D6-45F3-98E1-56412A5E1D0A}"/>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EAD3F85C-7151-40F2-B2A9-1202854EA28E}"/>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ea typeface="ＭＳ Ｐゴシック" charset="0"/>
            </a:endParaRPr>
          </a:p>
        </p:txBody>
      </p:sp>
      <p:sp>
        <p:nvSpPr>
          <p:cNvPr id="22532" name="Slide Number Placeholder 3">
            <a:extLst>
              <a:ext uri="{FF2B5EF4-FFF2-40B4-BE49-F238E27FC236}">
                <a16:creationId xmlns:a16="http://schemas.microsoft.com/office/drawing/2014/main" id="{5C0FBC94-3A1B-4D03-9EB6-AEEF3E1DBFB5}"/>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2D1DFC2-4F2F-4361-B8BB-81D677ECBAEE}" type="slidenum">
              <a:rPr lang="en-US" altLang="en-US"/>
              <a:pPr>
                <a:spcBef>
                  <a:spcPct val="0"/>
                </a:spcBef>
              </a:pPr>
              <a:t>8</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1D1A91-DBC3-4352-A95E-A1EF26C9DB8F}"/>
              </a:ext>
            </a:extLst>
          </p:cNvPr>
          <p:cNvSpPr>
            <a:spLocks noGrp="1" noRot="1" noChangeAspect="1"/>
          </p:cNvSpPr>
          <p:nvPr>
            <p:ph type="sldImg"/>
          </p:nvPr>
        </p:nvSpPr>
        <p:spPr/>
      </p:sp>
      <p:sp>
        <p:nvSpPr>
          <p:cNvPr id="23555" name="Notes Placeholder 2">
            <a:extLst>
              <a:ext uri="{FF2B5EF4-FFF2-40B4-BE49-F238E27FC236}">
                <a16:creationId xmlns:a16="http://schemas.microsoft.com/office/drawing/2014/main" id="{BA924827-4DD4-42D1-9568-FE0EA2A9408C}"/>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23556" name="Slide Number Placeholder 3">
            <a:extLst>
              <a:ext uri="{FF2B5EF4-FFF2-40B4-BE49-F238E27FC236}">
                <a16:creationId xmlns:a16="http://schemas.microsoft.com/office/drawing/2014/main" id="{BE6AB3F4-11D1-4EF3-A166-EDFD305A629C}"/>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4C925FB3-CE17-4CEF-9CAC-3643F4C28992}" type="slidenum">
              <a:rPr lang="en-US" altLang="en-US" b="0"/>
              <a:pPr/>
              <a:t>10</a:t>
            </a:fld>
            <a:endParaRPr lang="en-US" altLang="en-US" b="0"/>
          </a:p>
        </p:txBody>
      </p:sp>
    </p:spTree>
    <p:extLst>
      <p:ext uri="{BB962C8B-B14F-4D97-AF65-F5344CB8AC3E}">
        <p14:creationId xmlns:p14="http://schemas.microsoft.com/office/powerpoint/2010/main" val="4034677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1D1A91-DBC3-4352-A95E-A1EF26C9DB8F}"/>
              </a:ext>
            </a:extLst>
          </p:cNvPr>
          <p:cNvSpPr>
            <a:spLocks noGrp="1" noRot="1" noChangeAspect="1"/>
          </p:cNvSpPr>
          <p:nvPr>
            <p:ph type="sldImg"/>
          </p:nvPr>
        </p:nvSpPr>
        <p:spPr/>
      </p:sp>
      <p:sp>
        <p:nvSpPr>
          <p:cNvPr id="23555" name="Notes Placeholder 2">
            <a:extLst>
              <a:ext uri="{FF2B5EF4-FFF2-40B4-BE49-F238E27FC236}">
                <a16:creationId xmlns:a16="http://schemas.microsoft.com/office/drawing/2014/main" id="{BA924827-4DD4-42D1-9568-FE0EA2A9408C}"/>
              </a:ext>
            </a:extLst>
          </p:cNvPr>
          <p:cNvSpPr>
            <a:spLocks noGrp="1"/>
          </p:cNvSpPr>
          <p:nvPr>
            <p:ph type="body" idx="1"/>
          </p:nvPr>
        </p:nvSpPr>
        <p:spPr>
          <a:noFill/>
        </p:spPr>
        <p:txBody>
          <a:bodyPr/>
          <a:lstStyle/>
          <a:p>
            <a:r>
              <a:rPr lang="en-US" altLang="en-US" dirty="0">
                <a:latin typeface="Arial" panose="020B0604020202020204" pitchFamily="34" charset="0"/>
              </a:rPr>
              <a:t>Showing transition for ArcGIS Desktop to Pro.</a:t>
            </a:r>
          </a:p>
        </p:txBody>
      </p:sp>
      <p:sp>
        <p:nvSpPr>
          <p:cNvPr id="23556" name="Slide Number Placeholder 3">
            <a:extLst>
              <a:ext uri="{FF2B5EF4-FFF2-40B4-BE49-F238E27FC236}">
                <a16:creationId xmlns:a16="http://schemas.microsoft.com/office/drawing/2014/main" id="{BE6AB3F4-11D1-4EF3-A166-EDFD305A629C}"/>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ea typeface="ＭＳ Ｐゴシック" panose="020B0600070205080204" pitchFamily="34" charset="-128"/>
              </a:defRPr>
            </a:lvl1pPr>
            <a:lvl2pPr marL="742950" indent="-285750">
              <a:defRPr b="1">
                <a:solidFill>
                  <a:schemeClr val="tx1"/>
                </a:solidFill>
                <a:latin typeface="Arial" panose="020B0604020202020204" pitchFamily="34" charset="0"/>
                <a:ea typeface="ＭＳ Ｐゴシック" panose="020B0600070205080204" pitchFamily="34" charset="-128"/>
              </a:defRPr>
            </a:lvl2pPr>
            <a:lvl3pPr marL="1143000" indent="-228600">
              <a:defRPr b="1">
                <a:solidFill>
                  <a:schemeClr val="tx1"/>
                </a:solidFill>
                <a:latin typeface="Arial" panose="020B0604020202020204" pitchFamily="34" charset="0"/>
                <a:ea typeface="ＭＳ Ｐゴシック" panose="020B0600070205080204" pitchFamily="34" charset="-128"/>
              </a:defRPr>
            </a:lvl3pPr>
            <a:lvl4pPr marL="1600200" indent="-228600">
              <a:defRPr b="1">
                <a:solidFill>
                  <a:schemeClr val="tx1"/>
                </a:solidFill>
                <a:latin typeface="Arial" panose="020B0604020202020204" pitchFamily="34" charset="0"/>
                <a:ea typeface="ＭＳ Ｐゴシック" panose="020B0600070205080204" pitchFamily="34" charset="-128"/>
              </a:defRPr>
            </a:lvl4pPr>
            <a:lvl5pPr marL="2057400" indent="-228600">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fld id="{4C925FB3-CE17-4CEF-9CAC-3643F4C28992}" type="slidenum">
              <a:rPr lang="en-US" altLang="en-US" b="0"/>
              <a:pPr/>
              <a:t>11</a:t>
            </a:fld>
            <a:endParaRPr lang="en-US" altLang="en-US" b="0"/>
          </a:p>
        </p:txBody>
      </p:sp>
    </p:spTree>
    <p:extLst>
      <p:ext uri="{BB962C8B-B14F-4D97-AF65-F5344CB8AC3E}">
        <p14:creationId xmlns:p14="http://schemas.microsoft.com/office/powerpoint/2010/main" val="1913665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E05A331A-73D6-45F3-98E1-56412A5E1D0A}"/>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EAD3F85C-7151-40F2-B2A9-1202854EA28E}"/>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ea typeface="ＭＳ Ｐゴシック" charset="0"/>
            </a:endParaRPr>
          </a:p>
        </p:txBody>
      </p:sp>
      <p:sp>
        <p:nvSpPr>
          <p:cNvPr id="22532" name="Slide Number Placeholder 3">
            <a:extLst>
              <a:ext uri="{FF2B5EF4-FFF2-40B4-BE49-F238E27FC236}">
                <a16:creationId xmlns:a16="http://schemas.microsoft.com/office/drawing/2014/main" id="{5C0FBC94-3A1B-4D03-9EB6-AEEF3E1DBFB5}"/>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2D1DFC2-4F2F-4361-B8BB-81D677ECBAEE}" type="slidenum">
              <a:rPr lang="en-US" altLang="en-US"/>
              <a:pPr>
                <a:spcBef>
                  <a:spcPct val="0"/>
                </a:spcBef>
              </a:pPr>
              <a:t>12</a:t>
            </a:fld>
            <a:endParaRPr lang="en-US" altLang="en-US"/>
          </a:p>
        </p:txBody>
      </p:sp>
    </p:spTree>
    <p:extLst>
      <p:ext uri="{BB962C8B-B14F-4D97-AF65-F5344CB8AC3E}">
        <p14:creationId xmlns:p14="http://schemas.microsoft.com/office/powerpoint/2010/main" val="1537117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E05A331A-73D6-45F3-98E1-56412A5E1D0A}"/>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EAD3F85C-7151-40F2-B2A9-1202854EA28E}"/>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en-US" altLang="en-US" dirty="0"/>
              <a:t>Use the project name "CURRENT"  to create the Project object when …</a:t>
            </a:r>
          </a:p>
          <a:p>
            <a:r>
              <a:rPr lang="en-US" altLang="en-US" dirty="0"/>
              <a:t>working </a:t>
            </a:r>
            <a:r>
              <a:rPr lang="en-US" altLang="en-US" dirty="0">
                <a:solidFill>
                  <a:srgbClr val="FF0066"/>
                </a:solidFill>
              </a:rPr>
              <a:t>inside ArcGIS Pro</a:t>
            </a:r>
            <a:r>
              <a:rPr lang="en-US" altLang="en-US" dirty="0"/>
              <a:t>. This means in a Notebook, the Python window, or in a Script Tool.</a:t>
            </a:r>
          </a:p>
          <a:p>
            <a:r>
              <a:rPr lang="en-US" altLang="en-US" dirty="0"/>
              <a:t>Otherwise, you need to specify a project full path file name.</a:t>
            </a:r>
          </a:p>
          <a:p>
            <a:pPr eaLnBrk="1" hangingPunct="1">
              <a:defRPr/>
            </a:pPr>
            <a:endParaRPr lang="en-US" dirty="0">
              <a:ea typeface="ＭＳ Ｐゴシック" charset="0"/>
            </a:endParaRPr>
          </a:p>
        </p:txBody>
      </p:sp>
      <p:sp>
        <p:nvSpPr>
          <p:cNvPr id="22532" name="Slide Number Placeholder 3">
            <a:extLst>
              <a:ext uri="{FF2B5EF4-FFF2-40B4-BE49-F238E27FC236}">
                <a16:creationId xmlns:a16="http://schemas.microsoft.com/office/drawing/2014/main" id="{5C0FBC94-3A1B-4D03-9EB6-AEEF3E1DBFB5}"/>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2D1DFC2-4F2F-4361-B8BB-81D677ECBAEE}" type="slidenum">
              <a:rPr lang="en-US" altLang="en-US"/>
              <a:pPr>
                <a:spcBef>
                  <a:spcPct val="0"/>
                </a:spcBef>
              </a:pPr>
              <a:t>13</a:t>
            </a:fld>
            <a:endParaRPr lang="en-US" altLang="en-US"/>
          </a:p>
        </p:txBody>
      </p:sp>
    </p:spTree>
    <p:extLst>
      <p:ext uri="{BB962C8B-B14F-4D97-AF65-F5344CB8AC3E}">
        <p14:creationId xmlns:p14="http://schemas.microsoft.com/office/powerpoint/2010/main" val="3291992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E05A331A-73D6-45F3-98E1-56412A5E1D0A}"/>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EAD3F85C-7151-40F2-B2A9-1202854EA28E}"/>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en-US" altLang="en-US" dirty="0"/>
              <a:t>Use the project name "CURRENT"  to create the Project object when …</a:t>
            </a:r>
          </a:p>
          <a:p>
            <a:r>
              <a:rPr lang="en-US" altLang="en-US" dirty="0"/>
              <a:t>working </a:t>
            </a:r>
            <a:r>
              <a:rPr lang="en-US" altLang="en-US" dirty="0">
                <a:solidFill>
                  <a:srgbClr val="FF0066"/>
                </a:solidFill>
              </a:rPr>
              <a:t>inside ArcGIS Pro</a:t>
            </a:r>
            <a:r>
              <a:rPr lang="en-US" altLang="en-US" dirty="0"/>
              <a:t>. This means in a Notebook, the Python window, or in a Script Tool.</a:t>
            </a:r>
          </a:p>
          <a:p>
            <a:r>
              <a:rPr lang="en-US" altLang="en-US" dirty="0"/>
              <a:t>Otherwise, you need to specify a project full path file name.</a:t>
            </a:r>
          </a:p>
          <a:p>
            <a:pPr eaLnBrk="1" hangingPunct="1">
              <a:defRPr/>
            </a:pPr>
            <a:endParaRPr lang="en-US" dirty="0">
              <a:ea typeface="ＭＳ Ｐゴシック" charset="0"/>
            </a:endParaRPr>
          </a:p>
        </p:txBody>
      </p:sp>
      <p:sp>
        <p:nvSpPr>
          <p:cNvPr id="22532" name="Slide Number Placeholder 3">
            <a:extLst>
              <a:ext uri="{FF2B5EF4-FFF2-40B4-BE49-F238E27FC236}">
                <a16:creationId xmlns:a16="http://schemas.microsoft.com/office/drawing/2014/main" id="{5C0FBC94-3A1B-4D03-9EB6-AEEF3E1DBFB5}"/>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2D1DFC2-4F2F-4361-B8BB-81D677ECBAEE}" type="slidenum">
              <a:rPr lang="en-US" altLang="en-US"/>
              <a:pPr>
                <a:spcBef>
                  <a:spcPct val="0"/>
                </a:spcBef>
              </a:pPr>
              <a:t>14</a:t>
            </a:fld>
            <a:endParaRPr lang="en-US" altLang="en-US"/>
          </a:p>
        </p:txBody>
      </p:sp>
    </p:spTree>
    <p:extLst>
      <p:ext uri="{BB962C8B-B14F-4D97-AF65-F5344CB8AC3E}">
        <p14:creationId xmlns:p14="http://schemas.microsoft.com/office/powerpoint/2010/main" val="985819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E05A331A-73D6-45F3-98E1-56412A5E1D0A}"/>
              </a:ext>
            </a:extLst>
          </p:cNvPr>
          <p:cNvSpPr>
            <a:spLocks noGrp="1" noRot="1" noChangeAspect="1" noTextEdit="1"/>
          </p:cNvSpPr>
          <p:nvPr>
            <p:ph type="sldImg"/>
          </p:nvPr>
        </p:nvSpPr>
        <p:spPr>
          <a:ln/>
        </p:spPr>
      </p:sp>
      <p:sp>
        <p:nvSpPr>
          <p:cNvPr id="22531" name="Notes Placeholder 2">
            <a:extLst>
              <a:ext uri="{FF2B5EF4-FFF2-40B4-BE49-F238E27FC236}">
                <a16:creationId xmlns:a16="http://schemas.microsoft.com/office/drawing/2014/main" id="{EAD3F85C-7151-40F2-B2A9-1202854EA28E}"/>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en-US" altLang="en-US" dirty="0"/>
              <a:t>This code will try to use the “CURRENT” project to create the mapping object.  If this fails, it will try to use the project specified by this full path file name </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project_dir</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states.aprx</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altLang="en-US" dirty="0"/>
              <a:t> .</a:t>
            </a:r>
          </a:p>
          <a:p>
            <a:pPr eaLnBrk="1" hangingPunct="1">
              <a:defRPr/>
            </a:pPr>
            <a:endParaRPr lang="en-US" dirty="0">
              <a:ea typeface="ＭＳ Ｐゴシック" charset="0"/>
            </a:endParaRPr>
          </a:p>
        </p:txBody>
      </p:sp>
      <p:sp>
        <p:nvSpPr>
          <p:cNvPr id="22532" name="Slide Number Placeholder 3">
            <a:extLst>
              <a:ext uri="{FF2B5EF4-FFF2-40B4-BE49-F238E27FC236}">
                <a16:creationId xmlns:a16="http://schemas.microsoft.com/office/drawing/2014/main" id="{5C0FBC94-3A1B-4D03-9EB6-AEEF3E1DBFB5}"/>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D2D1DFC2-4F2F-4361-B8BB-81D677ECBAEE}" type="slidenum">
              <a:rPr lang="en-US" altLang="en-US"/>
              <a:pPr>
                <a:spcBef>
                  <a:spcPct val="0"/>
                </a:spcBef>
              </a:pPr>
              <a:t>15</a:t>
            </a:fld>
            <a:endParaRPr lang="en-US" altLang="en-US"/>
          </a:p>
        </p:txBody>
      </p:sp>
    </p:spTree>
    <p:extLst>
      <p:ext uri="{BB962C8B-B14F-4D97-AF65-F5344CB8AC3E}">
        <p14:creationId xmlns:p14="http://schemas.microsoft.com/office/powerpoint/2010/main" val="1727527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B494-8EBF-41DB-9A12-D86C64C9C992}"/>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3C6F8C2-8238-4C64-9571-4A6E0E07190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AD104930-E065-4564-93F7-B85D0E552A2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1C859E1-8A11-4345-8A3D-59BDD528BD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D4A53D-CB95-4CFA-B75D-BAD62781AB8A}"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56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300">
                <a:solidFill>
                  <a:srgbClr val="D9D9D9"/>
                </a:solidFill>
                <a:effectLst/>
                <a:latin typeface="+mn-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5094D13-3B3E-412D-B0AE-100116AD9EAD}"/>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BB78651-9047-4719-9171-0BD4660CE693}"/>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1545742-D319-4D57-814F-DF120A12F54C}"/>
              </a:ext>
            </a:extLst>
          </p:cNvPr>
          <p:cNvSpPr>
            <a:spLocks noGrp="1" noChangeArrowheads="1"/>
          </p:cNvSpPr>
          <p:nvPr>
            <p:ph type="sldNum" sz="quarter" idx="12"/>
          </p:nvPr>
        </p:nvSpPr>
        <p:spPr/>
        <p:txBody>
          <a:bodyPr/>
          <a:lstStyle>
            <a:lvl1pPr>
              <a:defRPr sz="800">
                <a:solidFill>
                  <a:srgbClr val="D9D9D9"/>
                </a:solidFill>
              </a:defRPr>
            </a:lvl1pPr>
          </a:lstStyle>
          <a:p>
            <a:fld id="{964859F3-0A0A-4BD0-B2B5-0B875F2BFC35}" type="slidenum">
              <a:rPr lang="en-US" altLang="en-US" smtClean="0"/>
              <a:pPr/>
              <a:t>‹#›</a:t>
            </a:fld>
            <a:endParaRPr lang="en-US" altLang="en-US" dirty="0"/>
          </a:p>
        </p:txBody>
      </p:sp>
    </p:spTree>
    <p:extLst>
      <p:ext uri="{BB962C8B-B14F-4D97-AF65-F5344CB8AC3E}">
        <p14:creationId xmlns:p14="http://schemas.microsoft.com/office/powerpoint/2010/main" val="302979485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001000" cy="457200"/>
          </a:xfrm>
        </p:spPr>
        <p:txBody>
          <a:bodyPr>
            <a:noAutofit/>
          </a:bodyPr>
          <a:lstStyle>
            <a:lvl1pPr>
              <a:defRPr sz="4000" b="0">
                <a:solidFill>
                  <a:srgbClr val="D9D9D9"/>
                </a:solidFill>
                <a:effectLst/>
                <a:latin typeface="+mj-lt"/>
              </a:defRPr>
            </a:lvl1pPr>
          </a:lstStyle>
          <a:p>
            <a:r>
              <a:rPr lang="en-US" dirty="0"/>
              <a:t>Click to edit Master title style</a:t>
            </a:r>
          </a:p>
        </p:txBody>
      </p:sp>
      <p:sp>
        <p:nvSpPr>
          <p:cNvPr id="3" name="Content Placeholder 2"/>
          <p:cNvSpPr>
            <a:spLocks noGrp="1"/>
          </p:cNvSpPr>
          <p:nvPr>
            <p:ph idx="1"/>
          </p:nvPr>
        </p:nvSpPr>
        <p:spPr>
          <a:xfrm>
            <a:off x="152400" y="914400"/>
            <a:ext cx="8686800" cy="541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BE799CA5-0C9A-4D4D-AD08-E903D75568D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35D9D8B-46E9-4814-95E4-9F1C1E2E8D7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A443286-837B-4E72-83D5-10E426ACCFD3}"/>
              </a:ext>
            </a:extLst>
          </p:cNvPr>
          <p:cNvSpPr>
            <a:spLocks noGrp="1" noChangeArrowheads="1"/>
          </p:cNvSpPr>
          <p:nvPr>
            <p:ph type="sldNum" sz="quarter" idx="12"/>
          </p:nvPr>
        </p:nvSpPr>
        <p:spPr>
          <a:ln/>
        </p:spPr>
        <p:txBody>
          <a:bodyPr/>
          <a:lstStyle>
            <a:lvl1pPr>
              <a:defRPr/>
            </a:lvl1pPr>
          </a:lstStyle>
          <a:p>
            <a:fld id="{D584E0A9-DCB8-4B8B-92A0-3B6B22500F69}" type="slidenum">
              <a:rPr lang="en-US" altLang="en-US"/>
              <a:pPr/>
              <a:t>‹#›</a:t>
            </a:fld>
            <a:endParaRPr lang="en-US" altLang="en-US"/>
          </a:p>
        </p:txBody>
      </p:sp>
    </p:spTree>
    <p:extLst>
      <p:ext uri="{BB962C8B-B14F-4D97-AF65-F5344CB8AC3E}">
        <p14:creationId xmlns:p14="http://schemas.microsoft.com/office/powerpoint/2010/main" val="18686428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40404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70FBF9-40CC-4374-938B-63EEF9C44A7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29A00F9-FC6A-4358-9880-3B5D8E33D86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17F803F-669D-4394-A4AD-4843B7226CA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96F862B-65E7-4286-BD0B-E9C40054309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6B995B7-3747-4A38-A476-D6211CB0C92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AD4A53D-CB95-4CFA-B75D-BAD62781AB8A}" type="slidenum">
              <a:rPr kumimoji="0" lang="en-US"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93474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Lst>
  <p:hf sldNum="0" hdr="0" ftr="0" dt="0"/>
  <p:txStyles>
    <p:titleStyle>
      <a:lvl1pPr algn="l" defTabSz="685800" rtl="0" eaLnBrk="1" latinLnBrk="0" hangingPunct="1">
        <a:lnSpc>
          <a:spcPct val="90000"/>
        </a:lnSpc>
        <a:spcBef>
          <a:spcPct val="0"/>
        </a:spcBef>
        <a:buNone/>
        <a:defRPr sz="4000" kern="1200">
          <a:solidFill>
            <a:srgbClr val="D9D9D9"/>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a:solidFill>
            <a:srgbClr val="D9D9D9"/>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rgbClr val="D9D9D9"/>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rgbClr val="D9D9D9"/>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rgbClr val="D9D9D9"/>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rgbClr val="D9D9D9"/>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25.png"/><Relationship Id="rId18" Type="http://schemas.openxmlformats.org/officeDocument/2006/relationships/customXml" Target="../ink/ink7.xml"/><Relationship Id="rId3" Type="http://schemas.openxmlformats.org/officeDocument/2006/relationships/image" Target="../media/image12.png"/><Relationship Id="rId21" Type="http://schemas.openxmlformats.org/officeDocument/2006/relationships/image" Target="../media/image29.png"/><Relationship Id="rId7" Type="http://schemas.openxmlformats.org/officeDocument/2006/relationships/image" Target="../media/image22.png"/><Relationship Id="rId12" Type="http://schemas.openxmlformats.org/officeDocument/2006/relationships/customXml" Target="../ink/ink4.xml"/><Relationship Id="rId17" Type="http://schemas.openxmlformats.org/officeDocument/2006/relationships/image" Target="../media/image27.png"/><Relationship Id="rId2" Type="http://schemas.openxmlformats.org/officeDocument/2006/relationships/notesSlide" Target="../notesSlides/notesSlide5.xml"/><Relationship Id="rId16" Type="http://schemas.openxmlformats.org/officeDocument/2006/relationships/customXml" Target="../ink/ink6.xml"/><Relationship Id="rId20" Type="http://schemas.openxmlformats.org/officeDocument/2006/relationships/customXml" Target="../ink/ink8.xml"/><Relationship Id="rId1" Type="http://schemas.openxmlformats.org/officeDocument/2006/relationships/slideLayout" Target="../slideLayouts/slideLayout3.xml"/><Relationship Id="rId6" Type="http://schemas.openxmlformats.org/officeDocument/2006/relationships/customXml" Target="../ink/ink1.xml"/><Relationship Id="rId11" Type="http://schemas.openxmlformats.org/officeDocument/2006/relationships/image" Target="../media/image24.png"/><Relationship Id="rId5" Type="http://schemas.openxmlformats.org/officeDocument/2006/relationships/image" Target="../media/image14.png"/><Relationship Id="rId15" Type="http://schemas.openxmlformats.org/officeDocument/2006/relationships/image" Target="../media/image26.png"/><Relationship Id="rId10" Type="http://schemas.openxmlformats.org/officeDocument/2006/relationships/customXml" Target="../ink/ink3.xml"/><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23.png"/><Relationship Id="rId14" Type="http://schemas.openxmlformats.org/officeDocument/2006/relationships/customXml" Target="../ink/ink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pro.arcgis.com/en/pro-app/latest/arcpy/mapping/alphabeticallistofclasses.ht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120.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customXml" Target="../ink/ink10.xml"/><Relationship Id="rId5" Type="http://schemas.openxmlformats.org/officeDocument/2006/relationships/image" Target="../media/image110.png"/><Relationship Id="rId4" Type="http://schemas.openxmlformats.org/officeDocument/2006/relationships/customXml" Target="../ink/ink9.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9D19BCE-3DB3-442D-941B-AF63D021AAAD}"/>
              </a:ext>
            </a:extLst>
          </p:cNvPr>
          <p:cNvSpPr>
            <a:spLocks noGrp="1" noChangeArrowheads="1"/>
          </p:cNvSpPr>
          <p:nvPr>
            <p:ph type="ctrTitle"/>
          </p:nvPr>
        </p:nvSpPr>
        <p:spPr>
          <a:xfrm>
            <a:off x="401556" y="722671"/>
            <a:ext cx="3395662" cy="1524000"/>
          </a:xfrm>
        </p:spPr>
        <p:txBody>
          <a:bodyPr/>
          <a:lstStyle/>
          <a:p>
            <a:pPr eaLnBrk="1" fontAlgn="auto" hangingPunct="1">
              <a:spcAft>
                <a:spcPts val="0"/>
              </a:spcAft>
              <a:defRPr/>
            </a:pPr>
            <a:r>
              <a:rPr lang="en-US" altLang="en-US" sz="4800" dirty="0"/>
              <a:t>Mapping with </a:t>
            </a:r>
            <a:r>
              <a:rPr lang="en-US" altLang="en-US" sz="4800" dirty="0" err="1"/>
              <a:t>arcpy</a:t>
            </a:r>
            <a:endParaRPr lang="en-US" altLang="en-US" sz="4800" dirty="0"/>
          </a:p>
        </p:txBody>
      </p:sp>
      <p:sp>
        <p:nvSpPr>
          <p:cNvPr id="2051" name="Rectangle 3">
            <a:extLst>
              <a:ext uri="{FF2B5EF4-FFF2-40B4-BE49-F238E27FC236}">
                <a16:creationId xmlns:a16="http://schemas.microsoft.com/office/drawing/2014/main" id="{CD677D74-A05B-44B7-888A-86A57D973B12}"/>
              </a:ext>
            </a:extLst>
          </p:cNvPr>
          <p:cNvSpPr>
            <a:spLocks noGrp="1" noChangeArrowheads="1"/>
          </p:cNvSpPr>
          <p:nvPr>
            <p:ph type="subTitle" idx="1"/>
          </p:nvPr>
        </p:nvSpPr>
        <p:spPr>
          <a:xfrm>
            <a:off x="631825" y="5105400"/>
            <a:ext cx="3940175" cy="1066800"/>
          </a:xfrm>
        </p:spPr>
        <p:txBody>
          <a:bodyPr>
            <a:normAutofit fontScale="40000" lnSpcReduction="20000"/>
          </a:bodyPr>
          <a:lstStyle/>
          <a:p>
            <a:pPr algn="l" eaLnBrk="1" fontAlgn="auto" hangingPunct="1">
              <a:lnSpc>
                <a:spcPct val="120000"/>
              </a:lnSpc>
              <a:spcBef>
                <a:spcPct val="0"/>
              </a:spcBef>
              <a:spcAft>
                <a:spcPts val="0"/>
              </a:spcAft>
              <a:defRPr/>
            </a:pPr>
            <a:r>
              <a:rPr lang="en-US" sz="3600" dirty="0">
                <a:solidFill>
                  <a:srgbClr val="2E75B6"/>
                </a:solidFill>
                <a:ea typeface="+mj-ea"/>
                <a:cs typeface="+mj-cs"/>
              </a:rPr>
              <a:t>GIS540 </a:t>
            </a:r>
          </a:p>
          <a:p>
            <a:pPr algn="l">
              <a:lnSpc>
                <a:spcPct val="120000"/>
              </a:lnSpc>
              <a:spcBef>
                <a:spcPct val="0"/>
              </a:spcBef>
              <a:defRPr/>
            </a:pPr>
            <a:r>
              <a:rPr lang="en-US" sz="3600" dirty="0">
                <a:solidFill>
                  <a:srgbClr val="2E75B6"/>
                </a:solidFill>
                <a:ea typeface="+mj-ea"/>
                <a:cs typeface="+mj-cs"/>
              </a:rPr>
              <a:t>Dr. Tateosian</a:t>
            </a:r>
          </a:p>
          <a:p>
            <a:pPr algn="l" eaLnBrk="1" fontAlgn="auto" hangingPunct="1">
              <a:lnSpc>
                <a:spcPct val="120000"/>
              </a:lnSpc>
              <a:spcBef>
                <a:spcPct val="0"/>
              </a:spcBef>
              <a:spcAft>
                <a:spcPts val="0"/>
              </a:spcAft>
              <a:defRPr/>
            </a:pPr>
            <a:r>
              <a:rPr lang="en-US" sz="3600" dirty="0">
                <a:solidFill>
                  <a:srgbClr val="2E75B6"/>
                </a:solidFill>
                <a:ea typeface="+mj-ea"/>
                <a:cs typeface="+mj-cs"/>
              </a:rPr>
              <a:t>Center for Geospatial Analytics</a:t>
            </a:r>
          </a:p>
          <a:p>
            <a:pPr algn="l">
              <a:lnSpc>
                <a:spcPct val="120000"/>
              </a:lnSpc>
              <a:spcBef>
                <a:spcPct val="0"/>
              </a:spcBef>
              <a:defRPr/>
            </a:pPr>
            <a:r>
              <a:rPr lang="en-US" sz="3600" dirty="0">
                <a:solidFill>
                  <a:srgbClr val="2E75B6"/>
                </a:solidFill>
                <a:ea typeface="+mj-ea"/>
                <a:cs typeface="+mj-cs"/>
              </a:rPr>
              <a:t>North Carolina State University</a:t>
            </a:r>
          </a:p>
          <a:p>
            <a:pPr algn="l" eaLnBrk="1" fontAlgn="auto" hangingPunct="1">
              <a:lnSpc>
                <a:spcPct val="120000"/>
              </a:lnSpc>
              <a:spcBef>
                <a:spcPct val="0"/>
              </a:spcBef>
              <a:spcAft>
                <a:spcPts val="0"/>
              </a:spcAft>
              <a:defRPr/>
            </a:pPr>
            <a:endParaRPr lang="en-US" sz="2800" dirty="0">
              <a:solidFill>
                <a:srgbClr val="585600"/>
              </a:solidFill>
              <a:latin typeface="Times New Roman" charset="0"/>
              <a:ea typeface="ＭＳ Ｐゴシック" charset="0"/>
            </a:endParaRPr>
          </a:p>
          <a:p>
            <a:pPr eaLnBrk="1" hangingPunct="1">
              <a:lnSpc>
                <a:spcPct val="80000"/>
              </a:lnSpc>
              <a:defRPr/>
            </a:pPr>
            <a:endParaRPr lang="en-US" sz="2400" dirty="0">
              <a:solidFill>
                <a:srgbClr val="B2B062"/>
              </a:solidFill>
              <a:ea typeface="ＭＳ Ｐゴシック" charset="0"/>
            </a:endParaRPr>
          </a:p>
        </p:txBody>
      </p:sp>
      <p:pic>
        <p:nvPicPr>
          <p:cNvPr id="3" name="Picture 2" descr="Accessible Color: The Work of Cynthia Brewer | Libwen Reviews">
            <a:extLst>
              <a:ext uri="{FF2B5EF4-FFF2-40B4-BE49-F238E27FC236}">
                <a16:creationId xmlns:a16="http://schemas.microsoft.com/office/drawing/2014/main" id="{BD02362D-97C4-2799-D963-A0CC32A1F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815556"/>
            <a:ext cx="5438987" cy="38242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D63624E-3B9C-7CA8-FF10-F9CF17D136EF}"/>
              </a:ext>
            </a:extLst>
          </p:cNvPr>
          <p:cNvSpPr txBox="1"/>
          <p:nvPr/>
        </p:nvSpPr>
        <p:spPr>
          <a:xfrm>
            <a:off x="3429000" y="4648200"/>
            <a:ext cx="5715000" cy="276999"/>
          </a:xfrm>
          <a:prstGeom prst="rect">
            <a:avLst/>
          </a:prstGeom>
          <a:noFill/>
        </p:spPr>
        <p:txBody>
          <a:bodyPr wrap="square">
            <a:spAutoFit/>
          </a:bodyPr>
          <a:lstStyle/>
          <a:p>
            <a:r>
              <a:rPr lang="en-US" sz="600" b="0" i="0" dirty="0">
                <a:solidFill>
                  <a:schemeClr val="bg1">
                    <a:lumMod val="85000"/>
                  </a:schemeClr>
                </a:solidFill>
                <a:effectLst/>
                <a:latin typeface="Arial" panose="020B0604020202020204" pitchFamily="34" charset="0"/>
              </a:rPr>
              <a:t>Brewer, Cynthia A., and Trudy A. </a:t>
            </a:r>
            <a:r>
              <a:rPr lang="en-US" sz="600" b="0" i="0" dirty="0" err="1">
                <a:solidFill>
                  <a:schemeClr val="bg1">
                    <a:lumMod val="85000"/>
                  </a:schemeClr>
                </a:solidFill>
                <a:effectLst/>
                <a:latin typeface="Arial" panose="020B0604020202020204" pitchFamily="34" charset="0"/>
              </a:rPr>
              <a:t>Suchan</a:t>
            </a:r>
            <a:r>
              <a:rPr lang="en-US" sz="600" b="0" i="0" dirty="0">
                <a:solidFill>
                  <a:schemeClr val="bg1">
                    <a:lumMod val="85000"/>
                  </a:schemeClr>
                </a:solidFill>
                <a:effectLst/>
                <a:latin typeface="Arial" panose="020B0604020202020204" pitchFamily="34" charset="0"/>
              </a:rPr>
              <a:t>. </a:t>
            </a:r>
            <a:r>
              <a:rPr lang="en-US" sz="600" b="0" i="1" dirty="0">
                <a:solidFill>
                  <a:schemeClr val="bg1">
                    <a:lumMod val="85000"/>
                  </a:schemeClr>
                </a:solidFill>
                <a:effectLst/>
                <a:latin typeface="Arial" panose="020B0604020202020204" pitchFamily="34" charset="0"/>
              </a:rPr>
              <a:t>Mapping Census 2000: The geography of US diversity, 2000: Census 2000 special reports</a:t>
            </a:r>
            <a:r>
              <a:rPr lang="en-US" sz="600" b="0" i="0" dirty="0">
                <a:solidFill>
                  <a:schemeClr val="bg1">
                    <a:lumMod val="85000"/>
                  </a:schemeClr>
                </a:solidFill>
                <a:effectLst/>
                <a:latin typeface="Arial" panose="020B0604020202020204" pitchFamily="34" charset="0"/>
              </a:rPr>
              <a:t>. Vol. 1. No. 1. US Department </a:t>
            </a:r>
          </a:p>
          <a:p>
            <a:r>
              <a:rPr lang="en-US" sz="600" b="0" i="0" dirty="0">
                <a:solidFill>
                  <a:schemeClr val="bg1">
                    <a:lumMod val="85000"/>
                  </a:schemeClr>
                </a:solidFill>
                <a:effectLst/>
                <a:latin typeface="Arial" panose="020B0604020202020204" pitchFamily="34" charset="0"/>
              </a:rPr>
              <a:t>of Commerce, Economics and Statistics Administration, US Census Bureau, 2001.</a:t>
            </a:r>
            <a:endParaRPr lang="en-US" sz="600" dirty="0">
              <a:solidFill>
                <a:schemeClr val="bg1">
                  <a:lumMod val="8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9721EEBA-F18B-45E5-9FEF-0CA0B0581105}"/>
              </a:ext>
            </a:extLst>
          </p:cNvPr>
          <p:cNvPicPr>
            <a:picLocks noChangeAspect="1"/>
          </p:cNvPicPr>
          <p:nvPr/>
        </p:nvPicPr>
        <p:blipFill>
          <a:blip r:embed="rId3"/>
          <a:stretch>
            <a:fillRect/>
          </a:stretch>
        </p:blipFill>
        <p:spPr>
          <a:xfrm>
            <a:off x="875274" y="987552"/>
            <a:ext cx="7354326" cy="5630061"/>
          </a:xfrm>
          <a:prstGeom prst="rect">
            <a:avLst/>
          </a:prstGeom>
        </p:spPr>
      </p:pic>
      <p:sp>
        <p:nvSpPr>
          <p:cNvPr id="27" name="Rectangle 26">
            <a:extLst>
              <a:ext uri="{FF2B5EF4-FFF2-40B4-BE49-F238E27FC236}">
                <a16:creationId xmlns:a16="http://schemas.microsoft.com/office/drawing/2014/main" id="{9671CCA2-2C53-4687-9BA0-FBB505A32BBD}"/>
              </a:ext>
            </a:extLst>
          </p:cNvPr>
          <p:cNvSpPr/>
          <p:nvPr/>
        </p:nvSpPr>
        <p:spPr>
          <a:xfrm>
            <a:off x="3770874" y="2044392"/>
            <a:ext cx="4458723" cy="25483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Title 1">
            <a:extLst>
              <a:ext uri="{FF2B5EF4-FFF2-40B4-BE49-F238E27FC236}">
                <a16:creationId xmlns:a16="http://schemas.microsoft.com/office/drawing/2014/main" id="{E2B75A15-C6BD-4241-B8CA-78F03DE77D74}"/>
              </a:ext>
            </a:extLst>
          </p:cNvPr>
          <p:cNvSpPr>
            <a:spLocks noGrp="1" noChangeArrowheads="1"/>
          </p:cNvSpPr>
          <p:nvPr>
            <p:ph type="title"/>
          </p:nvPr>
        </p:nvSpPr>
        <p:spPr/>
        <p:txBody>
          <a:bodyPr/>
          <a:lstStyle/>
          <a:p>
            <a:r>
              <a:rPr lang="en-US" altLang="en-US" dirty="0"/>
              <a:t>ArcGIS Pro project hierarchy</a:t>
            </a:r>
          </a:p>
        </p:txBody>
      </p:sp>
      <p:sp>
        <p:nvSpPr>
          <p:cNvPr id="10" name="TextBox 9">
            <a:extLst>
              <a:ext uri="{FF2B5EF4-FFF2-40B4-BE49-F238E27FC236}">
                <a16:creationId xmlns:a16="http://schemas.microsoft.com/office/drawing/2014/main" id="{96F0D78D-CD19-4DE0-9A84-0E4B6BFDEB65}"/>
              </a:ext>
            </a:extLst>
          </p:cNvPr>
          <p:cNvSpPr txBox="1"/>
          <p:nvPr/>
        </p:nvSpPr>
        <p:spPr>
          <a:xfrm>
            <a:off x="1219200" y="3940938"/>
            <a:ext cx="990600" cy="369332"/>
          </a:xfrm>
          <a:prstGeom prst="rect">
            <a:avLst/>
          </a:prstGeom>
          <a:noFill/>
        </p:spPr>
        <p:txBody>
          <a:bodyPr wrap="square" rtlCol="0">
            <a:spAutoFit/>
          </a:bodyPr>
          <a:lstStyle/>
          <a:p>
            <a:r>
              <a:rPr lang="en-US" dirty="0"/>
              <a:t>Layers</a:t>
            </a:r>
          </a:p>
        </p:txBody>
      </p:sp>
      <p:cxnSp>
        <p:nvCxnSpPr>
          <p:cNvPr id="12" name="Straight Arrow Connector 11">
            <a:extLst>
              <a:ext uri="{FF2B5EF4-FFF2-40B4-BE49-F238E27FC236}">
                <a16:creationId xmlns:a16="http://schemas.microsoft.com/office/drawing/2014/main" id="{4DDBE648-AD19-4F6F-8A25-4A39B7230738}"/>
              </a:ext>
            </a:extLst>
          </p:cNvPr>
          <p:cNvCxnSpPr/>
          <p:nvPr/>
        </p:nvCxnSpPr>
        <p:spPr>
          <a:xfrm>
            <a:off x="2209800" y="4133088"/>
            <a:ext cx="61264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734C3EF-FA75-4129-B41E-A298A60D9EA3}"/>
              </a:ext>
            </a:extLst>
          </p:cNvPr>
          <p:cNvCxnSpPr/>
          <p:nvPr/>
        </p:nvCxnSpPr>
        <p:spPr>
          <a:xfrm>
            <a:off x="2209800" y="4628126"/>
            <a:ext cx="61264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A265521-2784-4A80-894D-9437F1E83AD1}"/>
              </a:ext>
            </a:extLst>
          </p:cNvPr>
          <p:cNvCxnSpPr/>
          <p:nvPr/>
        </p:nvCxnSpPr>
        <p:spPr>
          <a:xfrm>
            <a:off x="2209800" y="5085326"/>
            <a:ext cx="61264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234B89BA-C151-47D2-9A63-EB4FF294B358}"/>
              </a:ext>
            </a:extLst>
          </p:cNvPr>
          <p:cNvSpPr/>
          <p:nvPr/>
        </p:nvSpPr>
        <p:spPr>
          <a:xfrm>
            <a:off x="3085075" y="1744761"/>
            <a:ext cx="1828800" cy="25483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74BE572-CF33-48CE-B299-C12590DDF669}"/>
              </a:ext>
            </a:extLst>
          </p:cNvPr>
          <p:cNvSpPr txBox="1"/>
          <p:nvPr/>
        </p:nvSpPr>
        <p:spPr>
          <a:xfrm>
            <a:off x="1034764" y="2895600"/>
            <a:ext cx="2318036" cy="369332"/>
          </a:xfrm>
          <a:prstGeom prst="rect">
            <a:avLst/>
          </a:prstGeom>
          <a:noFill/>
        </p:spPr>
        <p:txBody>
          <a:bodyPr wrap="square" rtlCol="0">
            <a:spAutoFit/>
          </a:bodyPr>
          <a:lstStyle/>
          <a:p>
            <a:r>
              <a:rPr lang="en-US" dirty="0"/>
              <a:t>Map (has layers)</a:t>
            </a:r>
          </a:p>
        </p:txBody>
      </p:sp>
      <p:sp>
        <p:nvSpPr>
          <p:cNvPr id="33" name="TextBox 32">
            <a:extLst>
              <a:ext uri="{FF2B5EF4-FFF2-40B4-BE49-F238E27FC236}">
                <a16:creationId xmlns:a16="http://schemas.microsoft.com/office/drawing/2014/main" id="{0BE4FF9D-D7DC-4E18-A62A-CB99F2AA44C3}"/>
              </a:ext>
            </a:extLst>
          </p:cNvPr>
          <p:cNvSpPr txBox="1"/>
          <p:nvPr/>
        </p:nvSpPr>
        <p:spPr>
          <a:xfrm>
            <a:off x="1034764" y="1008432"/>
            <a:ext cx="3613436" cy="369332"/>
          </a:xfrm>
          <a:prstGeom prst="rect">
            <a:avLst/>
          </a:prstGeom>
          <a:noFill/>
        </p:spPr>
        <p:txBody>
          <a:bodyPr wrap="square" rtlCol="0">
            <a:spAutoFit/>
          </a:bodyPr>
          <a:lstStyle/>
          <a:p>
            <a:r>
              <a:rPr lang="en-US" dirty="0"/>
              <a:t>Project (has maps and layouts)</a:t>
            </a:r>
          </a:p>
        </p:txBody>
      </p:sp>
      <p:sp>
        <p:nvSpPr>
          <p:cNvPr id="36" name="Rectangle 35">
            <a:extLst>
              <a:ext uri="{FF2B5EF4-FFF2-40B4-BE49-F238E27FC236}">
                <a16:creationId xmlns:a16="http://schemas.microsoft.com/office/drawing/2014/main" id="{48AF17CD-1A15-4C3B-979D-8010DDFDD49D}"/>
              </a:ext>
            </a:extLst>
          </p:cNvPr>
          <p:cNvSpPr/>
          <p:nvPr/>
        </p:nvSpPr>
        <p:spPr>
          <a:xfrm>
            <a:off x="5144526" y="1789553"/>
            <a:ext cx="3022325" cy="25483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597C463D-1158-46E3-A47E-37B11E6D6AC0}"/>
              </a:ext>
            </a:extLst>
          </p:cNvPr>
          <p:cNvPicPr>
            <a:picLocks noChangeAspect="1"/>
          </p:cNvPicPr>
          <p:nvPr/>
        </p:nvPicPr>
        <p:blipFill>
          <a:blip r:embed="rId4"/>
          <a:stretch>
            <a:fillRect/>
          </a:stretch>
        </p:blipFill>
        <p:spPr>
          <a:xfrm>
            <a:off x="3045450" y="3648265"/>
            <a:ext cx="3096057" cy="314369"/>
          </a:xfrm>
          <a:prstGeom prst="rect">
            <a:avLst/>
          </a:prstGeom>
        </p:spPr>
      </p:pic>
      <p:cxnSp>
        <p:nvCxnSpPr>
          <p:cNvPr id="32" name="Straight Arrow Connector 31">
            <a:extLst>
              <a:ext uri="{FF2B5EF4-FFF2-40B4-BE49-F238E27FC236}">
                <a16:creationId xmlns:a16="http://schemas.microsoft.com/office/drawing/2014/main" id="{BC650927-AFA6-49D2-ABC5-6CED3C124908}"/>
              </a:ext>
            </a:extLst>
          </p:cNvPr>
          <p:cNvCxnSpPr>
            <a:cxnSpLocks/>
          </p:cNvCxnSpPr>
          <p:nvPr/>
        </p:nvCxnSpPr>
        <p:spPr>
          <a:xfrm>
            <a:off x="2438400" y="1905000"/>
            <a:ext cx="762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B7A005D-F643-4CA1-B9E0-A591002E9D08}"/>
              </a:ext>
            </a:extLst>
          </p:cNvPr>
          <p:cNvCxnSpPr/>
          <p:nvPr/>
        </p:nvCxnSpPr>
        <p:spPr>
          <a:xfrm>
            <a:off x="2438400" y="1402080"/>
            <a:ext cx="0" cy="521208"/>
          </a:xfrm>
          <a:prstGeom prst="line">
            <a:avLst/>
          </a:prstGeom>
          <a:ln w="38100"/>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91AAE0BD-D479-4798-86A6-D5FA70461C39}"/>
              </a:ext>
            </a:extLst>
          </p:cNvPr>
          <p:cNvPicPr>
            <a:picLocks noChangeAspect="1"/>
          </p:cNvPicPr>
          <p:nvPr/>
        </p:nvPicPr>
        <p:blipFill>
          <a:blip r:embed="rId5"/>
          <a:stretch>
            <a:fillRect/>
          </a:stretch>
        </p:blipFill>
        <p:spPr>
          <a:xfrm>
            <a:off x="3441980" y="1748074"/>
            <a:ext cx="1771897" cy="247685"/>
          </a:xfrm>
          <a:prstGeom prst="rect">
            <a:avLst/>
          </a:prstGeom>
        </p:spPr>
      </p:pic>
      <p:cxnSp>
        <p:nvCxnSpPr>
          <p:cNvPr id="45" name="Straight Arrow Connector 44">
            <a:extLst>
              <a:ext uri="{FF2B5EF4-FFF2-40B4-BE49-F238E27FC236}">
                <a16:creationId xmlns:a16="http://schemas.microsoft.com/office/drawing/2014/main" id="{524EB704-5F54-4385-8BEB-31D24173799F}"/>
              </a:ext>
            </a:extLst>
          </p:cNvPr>
          <p:cNvCxnSpPr/>
          <p:nvPr/>
        </p:nvCxnSpPr>
        <p:spPr>
          <a:xfrm>
            <a:off x="2246874" y="3775011"/>
            <a:ext cx="61264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D6D91319-6CA3-4EF5-9680-CBD36DC42704}"/>
              </a:ext>
            </a:extLst>
          </p:cNvPr>
          <p:cNvCxnSpPr/>
          <p:nvPr/>
        </p:nvCxnSpPr>
        <p:spPr>
          <a:xfrm>
            <a:off x="2229678" y="3275540"/>
            <a:ext cx="0" cy="521208"/>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2011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9721EEBA-F18B-45E5-9FEF-0CA0B0581105}"/>
              </a:ext>
            </a:extLst>
          </p:cNvPr>
          <p:cNvPicPr>
            <a:picLocks noChangeAspect="1"/>
          </p:cNvPicPr>
          <p:nvPr/>
        </p:nvPicPr>
        <p:blipFill>
          <a:blip r:embed="rId3"/>
          <a:stretch>
            <a:fillRect/>
          </a:stretch>
        </p:blipFill>
        <p:spPr>
          <a:xfrm>
            <a:off x="875274" y="977592"/>
            <a:ext cx="7354326" cy="5630061"/>
          </a:xfrm>
          <a:prstGeom prst="rect">
            <a:avLst/>
          </a:prstGeom>
        </p:spPr>
      </p:pic>
      <p:sp>
        <p:nvSpPr>
          <p:cNvPr id="27" name="Rectangle 26">
            <a:extLst>
              <a:ext uri="{FF2B5EF4-FFF2-40B4-BE49-F238E27FC236}">
                <a16:creationId xmlns:a16="http://schemas.microsoft.com/office/drawing/2014/main" id="{9671CCA2-2C53-4687-9BA0-FBB505A32BBD}"/>
              </a:ext>
            </a:extLst>
          </p:cNvPr>
          <p:cNvSpPr/>
          <p:nvPr/>
        </p:nvSpPr>
        <p:spPr>
          <a:xfrm>
            <a:off x="3770874" y="2044392"/>
            <a:ext cx="4458723" cy="25483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30" name="Title 1">
            <a:extLst>
              <a:ext uri="{FF2B5EF4-FFF2-40B4-BE49-F238E27FC236}">
                <a16:creationId xmlns:a16="http://schemas.microsoft.com/office/drawing/2014/main" id="{E2B75A15-C6BD-4241-B8CA-78F03DE77D74}"/>
              </a:ext>
            </a:extLst>
          </p:cNvPr>
          <p:cNvSpPr>
            <a:spLocks noGrp="1" noChangeArrowheads="1"/>
          </p:cNvSpPr>
          <p:nvPr>
            <p:ph type="title"/>
          </p:nvPr>
        </p:nvSpPr>
        <p:spPr/>
        <p:txBody>
          <a:bodyPr/>
          <a:lstStyle/>
          <a:p>
            <a:r>
              <a:rPr lang="en-US" altLang="en-US" dirty="0"/>
              <a:t>ArcGIS Pro project hierarchy</a:t>
            </a:r>
          </a:p>
        </p:txBody>
      </p:sp>
      <p:sp>
        <p:nvSpPr>
          <p:cNvPr id="10" name="TextBox 9">
            <a:extLst>
              <a:ext uri="{FF2B5EF4-FFF2-40B4-BE49-F238E27FC236}">
                <a16:creationId xmlns:a16="http://schemas.microsoft.com/office/drawing/2014/main" id="{96F0D78D-CD19-4DE0-9A84-0E4B6BFDEB65}"/>
              </a:ext>
            </a:extLst>
          </p:cNvPr>
          <p:cNvSpPr txBox="1"/>
          <p:nvPr/>
        </p:nvSpPr>
        <p:spPr>
          <a:xfrm>
            <a:off x="1332474" y="3962400"/>
            <a:ext cx="990600" cy="369332"/>
          </a:xfrm>
          <a:prstGeom prst="rect">
            <a:avLst/>
          </a:prstGeom>
          <a:noFill/>
        </p:spPr>
        <p:txBody>
          <a:bodyPr wrap="square" rtlCol="0">
            <a:spAutoFit/>
          </a:bodyPr>
          <a:lstStyle/>
          <a:p>
            <a:r>
              <a:rPr lang="en-US" dirty="0"/>
              <a:t>Layers</a:t>
            </a:r>
          </a:p>
        </p:txBody>
      </p:sp>
      <p:cxnSp>
        <p:nvCxnSpPr>
          <p:cNvPr id="12" name="Straight Arrow Connector 11">
            <a:extLst>
              <a:ext uri="{FF2B5EF4-FFF2-40B4-BE49-F238E27FC236}">
                <a16:creationId xmlns:a16="http://schemas.microsoft.com/office/drawing/2014/main" id="{4DDBE648-AD19-4F6F-8A25-4A39B7230738}"/>
              </a:ext>
            </a:extLst>
          </p:cNvPr>
          <p:cNvCxnSpPr/>
          <p:nvPr/>
        </p:nvCxnSpPr>
        <p:spPr>
          <a:xfrm>
            <a:off x="2246874" y="4191000"/>
            <a:ext cx="61264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3734C3EF-FA75-4129-B41E-A298A60D9EA3}"/>
              </a:ext>
            </a:extLst>
          </p:cNvPr>
          <p:cNvCxnSpPr/>
          <p:nvPr/>
        </p:nvCxnSpPr>
        <p:spPr>
          <a:xfrm>
            <a:off x="2246874" y="4692134"/>
            <a:ext cx="61264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A265521-2784-4A80-894D-9437F1E83AD1}"/>
              </a:ext>
            </a:extLst>
          </p:cNvPr>
          <p:cNvCxnSpPr/>
          <p:nvPr/>
        </p:nvCxnSpPr>
        <p:spPr>
          <a:xfrm>
            <a:off x="2246874" y="5149334"/>
            <a:ext cx="61264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5" name="Rectangle 34">
            <a:extLst>
              <a:ext uri="{FF2B5EF4-FFF2-40B4-BE49-F238E27FC236}">
                <a16:creationId xmlns:a16="http://schemas.microsoft.com/office/drawing/2014/main" id="{234B89BA-C151-47D2-9A63-EB4FF294B358}"/>
              </a:ext>
            </a:extLst>
          </p:cNvPr>
          <p:cNvSpPr/>
          <p:nvPr/>
        </p:nvSpPr>
        <p:spPr>
          <a:xfrm>
            <a:off x="3085075" y="1744761"/>
            <a:ext cx="1828800" cy="25483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74BE572-CF33-48CE-B299-C12590DDF669}"/>
              </a:ext>
            </a:extLst>
          </p:cNvPr>
          <p:cNvSpPr txBox="1"/>
          <p:nvPr/>
        </p:nvSpPr>
        <p:spPr>
          <a:xfrm>
            <a:off x="924339" y="2762856"/>
            <a:ext cx="2318036" cy="369332"/>
          </a:xfrm>
          <a:prstGeom prst="rect">
            <a:avLst/>
          </a:prstGeom>
          <a:noFill/>
        </p:spPr>
        <p:txBody>
          <a:bodyPr wrap="square" rtlCol="0">
            <a:spAutoFit/>
          </a:bodyPr>
          <a:lstStyle/>
          <a:p>
            <a:r>
              <a:rPr lang="en-US" dirty="0"/>
              <a:t>Map (has layers)</a:t>
            </a:r>
          </a:p>
        </p:txBody>
      </p:sp>
      <p:sp>
        <p:nvSpPr>
          <p:cNvPr id="33" name="TextBox 32">
            <a:extLst>
              <a:ext uri="{FF2B5EF4-FFF2-40B4-BE49-F238E27FC236}">
                <a16:creationId xmlns:a16="http://schemas.microsoft.com/office/drawing/2014/main" id="{0BE4FF9D-D7DC-4E18-A62A-CB99F2AA44C3}"/>
              </a:ext>
            </a:extLst>
          </p:cNvPr>
          <p:cNvSpPr txBox="1"/>
          <p:nvPr/>
        </p:nvSpPr>
        <p:spPr>
          <a:xfrm>
            <a:off x="1229975" y="1008432"/>
            <a:ext cx="3683900" cy="369332"/>
          </a:xfrm>
          <a:prstGeom prst="rect">
            <a:avLst/>
          </a:prstGeom>
          <a:noFill/>
        </p:spPr>
        <p:txBody>
          <a:bodyPr wrap="square" rtlCol="0">
            <a:spAutoFit/>
          </a:bodyPr>
          <a:lstStyle/>
          <a:p>
            <a:r>
              <a:rPr lang="en-US" dirty="0"/>
              <a:t>Project (has maps and layouts)</a:t>
            </a:r>
          </a:p>
        </p:txBody>
      </p:sp>
      <p:sp>
        <p:nvSpPr>
          <p:cNvPr id="36" name="Rectangle 35">
            <a:extLst>
              <a:ext uri="{FF2B5EF4-FFF2-40B4-BE49-F238E27FC236}">
                <a16:creationId xmlns:a16="http://schemas.microsoft.com/office/drawing/2014/main" id="{48AF17CD-1A15-4C3B-979D-8010DDFDD49D}"/>
              </a:ext>
            </a:extLst>
          </p:cNvPr>
          <p:cNvSpPr/>
          <p:nvPr/>
        </p:nvSpPr>
        <p:spPr>
          <a:xfrm>
            <a:off x="5144526" y="1789553"/>
            <a:ext cx="3022325" cy="25483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07E2A025-D105-4A2B-8B1E-66A66F1839BB}"/>
              </a:ext>
            </a:extLst>
          </p:cNvPr>
          <p:cNvCxnSpPr>
            <a:cxnSpLocks/>
          </p:cNvCxnSpPr>
          <p:nvPr/>
        </p:nvCxnSpPr>
        <p:spPr>
          <a:xfrm>
            <a:off x="7306554" y="1626816"/>
            <a:ext cx="0" cy="612648"/>
          </a:xfrm>
          <a:prstGeom prst="straightConnector1">
            <a:avLst/>
          </a:prstGeom>
          <a:ln w="381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id="{597C463D-1158-46E3-A47E-37B11E6D6AC0}"/>
              </a:ext>
            </a:extLst>
          </p:cNvPr>
          <p:cNvPicPr>
            <a:picLocks noChangeAspect="1"/>
          </p:cNvPicPr>
          <p:nvPr/>
        </p:nvPicPr>
        <p:blipFill>
          <a:blip r:embed="rId4"/>
          <a:stretch>
            <a:fillRect/>
          </a:stretch>
        </p:blipFill>
        <p:spPr>
          <a:xfrm>
            <a:off x="3045450" y="3648265"/>
            <a:ext cx="3096057" cy="314369"/>
          </a:xfrm>
          <a:prstGeom prst="rect">
            <a:avLst/>
          </a:prstGeom>
        </p:spPr>
      </p:pic>
      <p:cxnSp>
        <p:nvCxnSpPr>
          <p:cNvPr id="25" name="Straight Arrow Connector 24">
            <a:extLst>
              <a:ext uri="{FF2B5EF4-FFF2-40B4-BE49-F238E27FC236}">
                <a16:creationId xmlns:a16="http://schemas.microsoft.com/office/drawing/2014/main" id="{72CE906B-0E2D-4C8E-BD5B-4525C83DEA18}"/>
              </a:ext>
            </a:extLst>
          </p:cNvPr>
          <p:cNvCxnSpPr>
            <a:cxnSpLocks/>
          </p:cNvCxnSpPr>
          <p:nvPr/>
        </p:nvCxnSpPr>
        <p:spPr>
          <a:xfrm>
            <a:off x="6319002" y="1626816"/>
            <a:ext cx="0" cy="612648"/>
          </a:xfrm>
          <a:prstGeom prst="straightConnector1">
            <a:avLst/>
          </a:prstGeom>
          <a:ln w="38100">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C650927-AFA6-49D2-ABC5-6CED3C124908}"/>
              </a:ext>
            </a:extLst>
          </p:cNvPr>
          <p:cNvCxnSpPr>
            <a:cxnSpLocks/>
          </p:cNvCxnSpPr>
          <p:nvPr/>
        </p:nvCxnSpPr>
        <p:spPr>
          <a:xfrm>
            <a:off x="2438400" y="1905000"/>
            <a:ext cx="762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B7A005D-F643-4CA1-B9E0-A591002E9D08}"/>
              </a:ext>
            </a:extLst>
          </p:cNvPr>
          <p:cNvCxnSpPr/>
          <p:nvPr/>
        </p:nvCxnSpPr>
        <p:spPr>
          <a:xfrm>
            <a:off x="2438400" y="1402080"/>
            <a:ext cx="0" cy="521208"/>
          </a:xfrm>
          <a:prstGeom prst="line">
            <a:avLst/>
          </a:prstGeom>
          <a:ln w="38100"/>
        </p:spPr>
        <p:style>
          <a:lnRef idx="1">
            <a:schemeClr val="dk1"/>
          </a:lnRef>
          <a:fillRef idx="0">
            <a:schemeClr val="dk1"/>
          </a:fillRef>
          <a:effectRef idx="0">
            <a:schemeClr val="dk1"/>
          </a:effectRef>
          <a:fontRef idx="minor">
            <a:schemeClr val="tx1"/>
          </a:fontRef>
        </p:style>
      </p:cxnSp>
      <p:pic>
        <p:nvPicPr>
          <p:cNvPr id="40" name="Picture 39">
            <a:extLst>
              <a:ext uri="{FF2B5EF4-FFF2-40B4-BE49-F238E27FC236}">
                <a16:creationId xmlns:a16="http://schemas.microsoft.com/office/drawing/2014/main" id="{91AAE0BD-D479-4798-86A6-D5FA70461C39}"/>
              </a:ext>
            </a:extLst>
          </p:cNvPr>
          <p:cNvPicPr>
            <a:picLocks noChangeAspect="1"/>
          </p:cNvPicPr>
          <p:nvPr/>
        </p:nvPicPr>
        <p:blipFill>
          <a:blip r:embed="rId5"/>
          <a:stretch>
            <a:fillRect/>
          </a:stretch>
        </p:blipFill>
        <p:spPr>
          <a:xfrm>
            <a:off x="3441980" y="1748074"/>
            <a:ext cx="1771897" cy="247685"/>
          </a:xfrm>
          <a:prstGeom prst="rect">
            <a:avLst/>
          </a:prstGeom>
        </p:spPr>
      </p:pic>
      <p:cxnSp>
        <p:nvCxnSpPr>
          <p:cNvPr id="45" name="Straight Arrow Connector 44">
            <a:extLst>
              <a:ext uri="{FF2B5EF4-FFF2-40B4-BE49-F238E27FC236}">
                <a16:creationId xmlns:a16="http://schemas.microsoft.com/office/drawing/2014/main" id="{524EB704-5F54-4385-8BEB-31D24173799F}"/>
              </a:ext>
            </a:extLst>
          </p:cNvPr>
          <p:cNvCxnSpPr/>
          <p:nvPr/>
        </p:nvCxnSpPr>
        <p:spPr>
          <a:xfrm>
            <a:off x="2246874" y="3781637"/>
            <a:ext cx="61264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D6D91319-6CA3-4EF5-9680-CBD36DC42704}"/>
              </a:ext>
            </a:extLst>
          </p:cNvPr>
          <p:cNvCxnSpPr/>
          <p:nvPr/>
        </p:nvCxnSpPr>
        <p:spPr>
          <a:xfrm>
            <a:off x="2229678" y="3276600"/>
            <a:ext cx="0" cy="521208"/>
          </a:xfrm>
          <a:prstGeom prst="line">
            <a:avLst/>
          </a:prstGeom>
          <a:ln w="38100"/>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39EEAB0D-32B3-43F5-9A7E-6A6E7E6F5045}"/>
              </a:ext>
            </a:extLst>
          </p:cNvPr>
          <p:cNvSpPr txBox="1"/>
          <p:nvPr/>
        </p:nvSpPr>
        <p:spPr>
          <a:xfrm>
            <a:off x="5791200" y="1232356"/>
            <a:ext cx="2318036" cy="369332"/>
          </a:xfrm>
          <a:prstGeom prst="rect">
            <a:avLst/>
          </a:prstGeom>
          <a:noFill/>
        </p:spPr>
        <p:txBody>
          <a:bodyPr wrap="square" rtlCol="0">
            <a:spAutoFit/>
          </a:bodyPr>
          <a:lstStyle/>
          <a:p>
            <a:r>
              <a:rPr lang="en-US" dirty="0">
                <a:solidFill>
                  <a:schemeClr val="bg2">
                    <a:lumMod val="50000"/>
                  </a:schemeClr>
                </a:solidFill>
              </a:rPr>
              <a:t>Maps (have layers)</a:t>
            </a:r>
          </a:p>
        </p:txBody>
      </p:sp>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4" name="Ink 13">
                <a:extLst>
                  <a:ext uri="{FF2B5EF4-FFF2-40B4-BE49-F238E27FC236}">
                    <a16:creationId xmlns:a16="http://schemas.microsoft.com/office/drawing/2014/main" id="{4F2BC3F4-0EB9-40F6-9823-B5650BF82167}"/>
                  </a:ext>
                </a:extLst>
              </p14:cNvPr>
              <p14:cNvContentPartPr/>
              <p14:nvPr/>
            </p14:nvContentPartPr>
            <p14:xfrm>
              <a:off x="4002083" y="6082012"/>
              <a:ext cx="2880" cy="360"/>
            </p14:xfrm>
          </p:contentPart>
        </mc:Choice>
        <mc:Fallback xmlns="">
          <p:pic>
            <p:nvPicPr>
              <p:cNvPr id="14" name="Ink 13">
                <a:extLst>
                  <a:ext uri="{FF2B5EF4-FFF2-40B4-BE49-F238E27FC236}">
                    <a16:creationId xmlns:a16="http://schemas.microsoft.com/office/drawing/2014/main" id="{4F2BC3F4-0EB9-40F6-9823-B5650BF82167}"/>
                  </a:ext>
                </a:extLst>
              </p:cNvPr>
              <p:cNvPicPr/>
              <p:nvPr/>
            </p:nvPicPr>
            <p:blipFill>
              <a:blip r:embed="rId7"/>
              <a:stretch>
                <a:fillRect/>
              </a:stretch>
            </p:blipFill>
            <p:spPr>
              <a:xfrm>
                <a:off x="3939083" y="5704372"/>
                <a:ext cx="12852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3" name="Ink 22">
                <a:extLst>
                  <a:ext uri="{FF2B5EF4-FFF2-40B4-BE49-F238E27FC236}">
                    <a16:creationId xmlns:a16="http://schemas.microsoft.com/office/drawing/2014/main" id="{42EFA34E-8F7A-4163-89F2-C6099F5DC28B}"/>
                  </a:ext>
                </a:extLst>
              </p14:cNvPr>
              <p14:cNvContentPartPr/>
              <p14:nvPr/>
            </p14:nvContentPartPr>
            <p14:xfrm>
              <a:off x="3511403" y="5125852"/>
              <a:ext cx="2156760" cy="1164960"/>
            </p14:xfrm>
          </p:contentPart>
        </mc:Choice>
        <mc:Fallback xmlns="">
          <p:pic>
            <p:nvPicPr>
              <p:cNvPr id="23" name="Ink 22">
                <a:extLst>
                  <a:ext uri="{FF2B5EF4-FFF2-40B4-BE49-F238E27FC236}">
                    <a16:creationId xmlns:a16="http://schemas.microsoft.com/office/drawing/2014/main" id="{42EFA34E-8F7A-4163-89F2-C6099F5DC28B}"/>
                  </a:ext>
                </a:extLst>
              </p:cNvPr>
              <p:cNvPicPr/>
              <p:nvPr/>
            </p:nvPicPr>
            <p:blipFill>
              <a:blip r:embed="rId9"/>
              <a:stretch>
                <a:fillRect/>
              </a:stretch>
            </p:blipFill>
            <p:spPr>
              <a:xfrm>
                <a:off x="3448403" y="4748212"/>
                <a:ext cx="2282400" cy="1920600"/>
              </a:xfrm>
              <a:prstGeom prst="rect">
                <a:avLst/>
              </a:prstGeom>
            </p:spPr>
          </p:pic>
        </mc:Fallback>
      </mc:AlternateContent>
      <p:grpSp>
        <p:nvGrpSpPr>
          <p:cNvPr id="44" name="Group 43">
            <a:extLst>
              <a:ext uri="{FF2B5EF4-FFF2-40B4-BE49-F238E27FC236}">
                <a16:creationId xmlns:a16="http://schemas.microsoft.com/office/drawing/2014/main" id="{4AED4056-22FD-4F19-B82C-16FC4A8464BD}"/>
              </a:ext>
            </a:extLst>
          </p:cNvPr>
          <p:cNvGrpSpPr/>
          <p:nvPr/>
        </p:nvGrpSpPr>
        <p:grpSpPr>
          <a:xfrm>
            <a:off x="3200363" y="2623852"/>
            <a:ext cx="4587120" cy="3697920"/>
            <a:chOff x="3200363" y="2623852"/>
            <a:chExt cx="4587120" cy="3697920"/>
          </a:xfrm>
        </p:grpSpPr>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24" name="Ink 23">
                  <a:extLst>
                    <a:ext uri="{FF2B5EF4-FFF2-40B4-BE49-F238E27FC236}">
                      <a16:creationId xmlns:a16="http://schemas.microsoft.com/office/drawing/2014/main" id="{8D956F7C-3300-4643-BBD7-BF04C3D17CA1}"/>
                    </a:ext>
                  </a:extLst>
                </p14:cNvPr>
                <p14:cNvContentPartPr/>
                <p14:nvPr/>
              </p14:nvContentPartPr>
              <p14:xfrm>
                <a:off x="3431843" y="5353372"/>
                <a:ext cx="1730880" cy="968400"/>
              </p14:xfrm>
            </p:contentPart>
          </mc:Choice>
          <mc:Fallback xmlns="">
            <p:pic>
              <p:nvPicPr>
                <p:cNvPr id="24" name="Ink 23">
                  <a:extLst>
                    <a:ext uri="{FF2B5EF4-FFF2-40B4-BE49-F238E27FC236}">
                      <a16:creationId xmlns:a16="http://schemas.microsoft.com/office/drawing/2014/main" id="{8D956F7C-3300-4643-BBD7-BF04C3D17CA1}"/>
                    </a:ext>
                  </a:extLst>
                </p:cNvPr>
                <p:cNvPicPr/>
                <p:nvPr/>
              </p:nvPicPr>
              <p:blipFill>
                <a:blip r:embed="rId11"/>
                <a:stretch>
                  <a:fillRect/>
                </a:stretch>
              </p:blipFill>
              <p:spPr>
                <a:xfrm>
                  <a:off x="3368843" y="4975372"/>
                  <a:ext cx="1856520" cy="1724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28" name="Ink 27">
                  <a:extLst>
                    <a:ext uri="{FF2B5EF4-FFF2-40B4-BE49-F238E27FC236}">
                      <a16:creationId xmlns:a16="http://schemas.microsoft.com/office/drawing/2014/main" id="{E846E018-AD91-469B-BF34-AA44E75C3EDD}"/>
                    </a:ext>
                  </a:extLst>
                </p14:cNvPr>
                <p14:cNvContentPartPr/>
                <p14:nvPr/>
              </p14:nvContentPartPr>
              <p14:xfrm>
                <a:off x="3285323" y="5207572"/>
                <a:ext cx="1114200" cy="1108080"/>
              </p14:xfrm>
            </p:contentPart>
          </mc:Choice>
          <mc:Fallback xmlns="">
            <p:pic>
              <p:nvPicPr>
                <p:cNvPr id="28" name="Ink 27">
                  <a:extLst>
                    <a:ext uri="{FF2B5EF4-FFF2-40B4-BE49-F238E27FC236}">
                      <a16:creationId xmlns:a16="http://schemas.microsoft.com/office/drawing/2014/main" id="{E846E018-AD91-469B-BF34-AA44E75C3EDD}"/>
                    </a:ext>
                  </a:extLst>
                </p:cNvPr>
                <p:cNvPicPr/>
                <p:nvPr/>
              </p:nvPicPr>
              <p:blipFill>
                <a:blip r:embed="rId13"/>
                <a:stretch>
                  <a:fillRect/>
                </a:stretch>
              </p:blipFill>
              <p:spPr>
                <a:xfrm>
                  <a:off x="3222683" y="4829572"/>
                  <a:ext cx="1239840" cy="1863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0" name="Ink 29">
                  <a:extLst>
                    <a:ext uri="{FF2B5EF4-FFF2-40B4-BE49-F238E27FC236}">
                      <a16:creationId xmlns:a16="http://schemas.microsoft.com/office/drawing/2014/main" id="{BF0A7306-7BE8-4715-83D7-1D091F04B358}"/>
                    </a:ext>
                  </a:extLst>
                </p14:cNvPr>
                <p14:cNvContentPartPr/>
                <p14:nvPr/>
              </p14:nvContentPartPr>
              <p14:xfrm>
                <a:off x="3200363" y="5466052"/>
                <a:ext cx="1308600" cy="787680"/>
              </p14:xfrm>
            </p:contentPart>
          </mc:Choice>
          <mc:Fallback xmlns="">
            <p:pic>
              <p:nvPicPr>
                <p:cNvPr id="30" name="Ink 29">
                  <a:extLst>
                    <a:ext uri="{FF2B5EF4-FFF2-40B4-BE49-F238E27FC236}">
                      <a16:creationId xmlns:a16="http://schemas.microsoft.com/office/drawing/2014/main" id="{BF0A7306-7BE8-4715-83D7-1D091F04B358}"/>
                    </a:ext>
                  </a:extLst>
                </p:cNvPr>
                <p:cNvPicPr/>
                <p:nvPr/>
              </p:nvPicPr>
              <p:blipFill>
                <a:blip r:embed="rId15"/>
                <a:stretch>
                  <a:fillRect/>
                </a:stretch>
              </p:blipFill>
              <p:spPr>
                <a:xfrm>
                  <a:off x="3137363" y="5088052"/>
                  <a:ext cx="1434240" cy="1543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37" name="Ink 36">
                  <a:extLst>
                    <a:ext uri="{FF2B5EF4-FFF2-40B4-BE49-F238E27FC236}">
                      <a16:creationId xmlns:a16="http://schemas.microsoft.com/office/drawing/2014/main" id="{EBC1C661-0224-4156-B422-3F1FFE538959}"/>
                    </a:ext>
                  </a:extLst>
                </p14:cNvPr>
                <p14:cNvContentPartPr/>
                <p14:nvPr/>
              </p14:nvContentPartPr>
              <p14:xfrm>
                <a:off x="4359563" y="2690452"/>
                <a:ext cx="3267360" cy="2796120"/>
              </p14:xfrm>
            </p:contentPart>
          </mc:Choice>
          <mc:Fallback xmlns="">
            <p:pic>
              <p:nvPicPr>
                <p:cNvPr id="37" name="Ink 36">
                  <a:extLst>
                    <a:ext uri="{FF2B5EF4-FFF2-40B4-BE49-F238E27FC236}">
                      <a16:creationId xmlns:a16="http://schemas.microsoft.com/office/drawing/2014/main" id="{EBC1C661-0224-4156-B422-3F1FFE538959}"/>
                    </a:ext>
                  </a:extLst>
                </p:cNvPr>
                <p:cNvPicPr/>
                <p:nvPr/>
              </p:nvPicPr>
              <p:blipFill>
                <a:blip r:embed="rId17"/>
                <a:stretch>
                  <a:fillRect/>
                </a:stretch>
              </p:blipFill>
              <p:spPr>
                <a:xfrm>
                  <a:off x="4296923" y="2312812"/>
                  <a:ext cx="3393000" cy="3551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1" name="Ink 40">
                  <a:extLst>
                    <a:ext uri="{FF2B5EF4-FFF2-40B4-BE49-F238E27FC236}">
                      <a16:creationId xmlns:a16="http://schemas.microsoft.com/office/drawing/2014/main" id="{F71FDFD8-492B-40D3-B60D-D9B25B58378A}"/>
                    </a:ext>
                  </a:extLst>
                </p14:cNvPr>
                <p14:cNvContentPartPr/>
                <p14:nvPr/>
              </p14:nvContentPartPr>
              <p14:xfrm>
                <a:off x="7398683" y="2650132"/>
                <a:ext cx="227880" cy="156240"/>
              </p14:xfrm>
            </p:contentPart>
          </mc:Choice>
          <mc:Fallback xmlns="">
            <p:pic>
              <p:nvPicPr>
                <p:cNvPr id="41" name="Ink 40">
                  <a:extLst>
                    <a:ext uri="{FF2B5EF4-FFF2-40B4-BE49-F238E27FC236}">
                      <a16:creationId xmlns:a16="http://schemas.microsoft.com/office/drawing/2014/main" id="{F71FDFD8-492B-40D3-B60D-D9B25B58378A}"/>
                    </a:ext>
                  </a:extLst>
                </p:cNvPr>
                <p:cNvPicPr/>
                <p:nvPr/>
              </p:nvPicPr>
              <p:blipFill>
                <a:blip r:embed="rId19"/>
                <a:stretch>
                  <a:fillRect/>
                </a:stretch>
              </p:blipFill>
              <p:spPr>
                <a:xfrm>
                  <a:off x="7336043" y="2272132"/>
                  <a:ext cx="353520" cy="911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43" name="Ink 42">
                  <a:extLst>
                    <a:ext uri="{FF2B5EF4-FFF2-40B4-BE49-F238E27FC236}">
                      <a16:creationId xmlns:a16="http://schemas.microsoft.com/office/drawing/2014/main" id="{1B085F25-EBE4-4DEC-B4A6-636DDF763B71}"/>
                    </a:ext>
                  </a:extLst>
                </p14:cNvPr>
                <p14:cNvContentPartPr/>
                <p14:nvPr/>
              </p14:nvContentPartPr>
              <p14:xfrm>
                <a:off x="7572923" y="2623852"/>
                <a:ext cx="214560" cy="189000"/>
              </p14:xfrm>
            </p:contentPart>
          </mc:Choice>
          <mc:Fallback xmlns="">
            <p:pic>
              <p:nvPicPr>
                <p:cNvPr id="43" name="Ink 42">
                  <a:extLst>
                    <a:ext uri="{FF2B5EF4-FFF2-40B4-BE49-F238E27FC236}">
                      <a16:creationId xmlns:a16="http://schemas.microsoft.com/office/drawing/2014/main" id="{1B085F25-EBE4-4DEC-B4A6-636DDF763B71}"/>
                    </a:ext>
                  </a:extLst>
                </p:cNvPr>
                <p:cNvPicPr/>
                <p:nvPr/>
              </p:nvPicPr>
              <p:blipFill>
                <a:blip r:embed="rId21"/>
                <a:stretch>
                  <a:fillRect/>
                </a:stretch>
              </p:blipFill>
              <p:spPr>
                <a:xfrm>
                  <a:off x="7510283" y="2245852"/>
                  <a:ext cx="340200" cy="944640"/>
                </a:xfrm>
                <a:prstGeom prst="rect">
                  <a:avLst/>
                </a:prstGeom>
              </p:spPr>
            </p:pic>
          </mc:Fallback>
        </mc:AlternateContent>
      </p:grpSp>
    </p:spTree>
    <p:extLst>
      <p:ext uri="{BB962C8B-B14F-4D97-AF65-F5344CB8AC3E}">
        <p14:creationId xmlns:p14="http://schemas.microsoft.com/office/powerpoint/2010/main" val="1323075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2E5C41C-DE8D-4220-8203-4C7784F24C49}"/>
              </a:ext>
            </a:extLst>
          </p:cNvPr>
          <p:cNvSpPr>
            <a:spLocks noGrp="1" noChangeArrowheads="1"/>
          </p:cNvSpPr>
          <p:nvPr>
            <p:ph type="title"/>
          </p:nvPr>
        </p:nvSpPr>
        <p:spPr/>
        <p:txBody>
          <a:bodyPr/>
          <a:lstStyle/>
          <a:p>
            <a:r>
              <a:rPr lang="en-US" altLang="en-US" dirty="0"/>
              <a:t>Getting a Project object</a:t>
            </a:r>
          </a:p>
        </p:txBody>
      </p:sp>
      <p:sp>
        <p:nvSpPr>
          <p:cNvPr id="12291" name="Content Placeholder 2">
            <a:extLst>
              <a:ext uri="{FF2B5EF4-FFF2-40B4-BE49-F238E27FC236}">
                <a16:creationId xmlns:a16="http://schemas.microsoft.com/office/drawing/2014/main" id="{8D601B20-2AF4-4CB5-8F8E-4B23BFCF7DAB}"/>
              </a:ext>
            </a:extLst>
          </p:cNvPr>
          <p:cNvSpPr>
            <a:spLocks noGrp="1"/>
          </p:cNvSpPr>
          <p:nvPr>
            <p:ph idx="1"/>
          </p:nvPr>
        </p:nvSpPr>
        <p:spPr>
          <a:xfrm>
            <a:off x="152400" y="914400"/>
            <a:ext cx="8686800" cy="5791200"/>
          </a:xfrm>
        </p:spPr>
        <p:txBody>
          <a:bodyPr>
            <a:normAutofit/>
          </a:bodyPr>
          <a:lstStyle/>
          <a:p>
            <a:r>
              <a:rPr lang="en-US" altLang="en-US" dirty="0"/>
              <a:t>Scripts need this to work with the maps the project contains. </a:t>
            </a:r>
          </a:p>
          <a:p>
            <a:endParaRPr lang="en-US" b="0" dirty="0">
              <a:solidFill>
                <a:srgbClr val="569CD6"/>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Create a Project object.</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aprx</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arcpy.mp.ArcGISProject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"CURRENT"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altLang="en-US" dirty="0">
                <a:solidFill>
                  <a:srgbClr val="FF0066"/>
                </a:solidFill>
              </a:rPr>
              <a:t>Project                             Project object </a:t>
            </a:r>
          </a:p>
          <a:p>
            <a:r>
              <a:rPr lang="en-US" altLang="en-US" dirty="0">
                <a:solidFill>
                  <a:srgbClr val="FF0066"/>
                </a:solidFill>
              </a:rPr>
              <a:t>object                               constructor</a:t>
            </a:r>
          </a:p>
          <a:p>
            <a:endParaRPr lang="en-US" altLang="en-US" dirty="0"/>
          </a:p>
          <a:p>
            <a:r>
              <a:rPr lang="en-US" b="0" dirty="0">
                <a:solidFill>
                  <a:srgbClr val="6A9955"/>
                </a:solidFill>
                <a:effectLst/>
                <a:latin typeface="Consolas" panose="020B0609020204030204" pitchFamily="49" charset="0"/>
              </a:rPr>
              <a:t># ... (this is where you would do mapping things.)</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Delete the Project object near the end of </a:t>
            </a:r>
            <a:r>
              <a:rPr lang="en-US" dirty="0">
                <a:solidFill>
                  <a:srgbClr val="6A9955"/>
                </a:solidFill>
                <a:latin typeface="Consolas" panose="020B0609020204030204" pitchFamily="49" charset="0"/>
              </a:rPr>
              <a:t>the code</a:t>
            </a:r>
            <a:r>
              <a:rPr lang="en-US" b="0" dirty="0">
                <a:solidFill>
                  <a:srgbClr val="6A9955"/>
                </a:solidFill>
                <a:effectLst/>
                <a:latin typeface="Consolas" panose="020B0609020204030204" pitchFamily="49" charset="0"/>
              </a:rPr>
              <a:t>.</a:t>
            </a:r>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aprx</a:t>
            </a:r>
            <a:endParaRPr lang="en-US" altLang="en-US" dirty="0"/>
          </a:p>
        </p:txBody>
      </p:sp>
      <p:cxnSp>
        <p:nvCxnSpPr>
          <p:cNvPr id="8197" name="Straight Arrow Connector 5">
            <a:extLst>
              <a:ext uri="{FF2B5EF4-FFF2-40B4-BE49-F238E27FC236}">
                <a16:creationId xmlns:a16="http://schemas.microsoft.com/office/drawing/2014/main" id="{9B5A1C81-1F22-47A7-ADDF-FCCBDEA21378}"/>
              </a:ext>
            </a:extLst>
          </p:cNvPr>
          <p:cNvCxnSpPr>
            <a:cxnSpLocks noChangeShapeType="1"/>
          </p:cNvCxnSpPr>
          <p:nvPr/>
        </p:nvCxnSpPr>
        <p:spPr bwMode="auto">
          <a:xfrm flipV="1">
            <a:off x="3124200" y="3581400"/>
            <a:ext cx="0" cy="381000"/>
          </a:xfrm>
          <a:prstGeom prst="straightConnector1">
            <a:avLst/>
          </a:prstGeom>
          <a:noFill/>
          <a:ln w="38100">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198" name="Straight Arrow Connector 6">
            <a:extLst>
              <a:ext uri="{FF2B5EF4-FFF2-40B4-BE49-F238E27FC236}">
                <a16:creationId xmlns:a16="http://schemas.microsoft.com/office/drawing/2014/main" id="{93F3192F-2825-4784-A369-AE788B3D4697}"/>
              </a:ext>
            </a:extLst>
          </p:cNvPr>
          <p:cNvCxnSpPr>
            <a:cxnSpLocks noChangeShapeType="1"/>
          </p:cNvCxnSpPr>
          <p:nvPr/>
        </p:nvCxnSpPr>
        <p:spPr bwMode="auto">
          <a:xfrm flipV="1">
            <a:off x="533400" y="3548270"/>
            <a:ext cx="0" cy="381000"/>
          </a:xfrm>
          <a:prstGeom prst="straightConnector1">
            <a:avLst/>
          </a:prstGeom>
          <a:noFill/>
          <a:ln w="38100">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16405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2E5C41C-DE8D-4220-8203-4C7784F24C49}"/>
              </a:ext>
            </a:extLst>
          </p:cNvPr>
          <p:cNvSpPr>
            <a:spLocks noGrp="1" noChangeArrowheads="1"/>
          </p:cNvSpPr>
          <p:nvPr>
            <p:ph type="title"/>
          </p:nvPr>
        </p:nvSpPr>
        <p:spPr/>
        <p:txBody>
          <a:bodyPr/>
          <a:lstStyle/>
          <a:p>
            <a:r>
              <a:rPr lang="en-US" altLang="en-US" dirty="0"/>
              <a:t>The “CURRENT” project</a:t>
            </a:r>
          </a:p>
        </p:txBody>
      </p:sp>
      <p:sp>
        <p:nvSpPr>
          <p:cNvPr id="12291" name="Content Placeholder 2">
            <a:extLst>
              <a:ext uri="{FF2B5EF4-FFF2-40B4-BE49-F238E27FC236}">
                <a16:creationId xmlns:a16="http://schemas.microsoft.com/office/drawing/2014/main" id="{8D601B20-2AF4-4CB5-8F8E-4B23BFCF7DAB}"/>
              </a:ext>
            </a:extLst>
          </p:cNvPr>
          <p:cNvSpPr>
            <a:spLocks noGrp="1"/>
          </p:cNvSpPr>
          <p:nvPr>
            <p:ph idx="1"/>
          </p:nvPr>
        </p:nvSpPr>
        <p:spPr>
          <a:xfrm>
            <a:off x="152400" y="914400"/>
            <a:ext cx="8686800" cy="5791200"/>
          </a:xfrm>
        </p:spPr>
        <p:txBody>
          <a:bodyPr>
            <a:normAutofit/>
          </a:bodyPr>
          <a:lstStyle/>
          <a:p>
            <a:r>
              <a:rPr lang="en-US" altLang="en-US" dirty="0"/>
              <a:t>Use the project name "CURRENT"  to create the Project object when …</a:t>
            </a:r>
          </a:p>
          <a:p>
            <a:r>
              <a:rPr lang="en-US" altLang="en-US" dirty="0"/>
              <a:t>working </a:t>
            </a:r>
            <a:r>
              <a:rPr lang="en-US" altLang="en-US" dirty="0">
                <a:solidFill>
                  <a:srgbClr val="FF0066"/>
                </a:solidFill>
              </a:rPr>
              <a:t>inside ArcGIS Pro</a:t>
            </a:r>
            <a:r>
              <a:rPr lang="en-US" altLang="en-US" dirty="0"/>
              <a:t>. This means running a </a:t>
            </a:r>
            <a:r>
              <a:rPr lang="en-US" altLang="en-US" dirty="0" err="1"/>
              <a:t>Jupyter</a:t>
            </a:r>
            <a:r>
              <a:rPr lang="en-US" altLang="en-US" dirty="0"/>
              <a:t> Notebook inside Pro, using the Pro Python window, or in a Script Tool.</a:t>
            </a:r>
          </a:p>
          <a:p>
            <a:r>
              <a:rPr lang="en-US" altLang="en-US" dirty="0"/>
              <a:t>Otherwise, you need to specify a project full path file name.</a:t>
            </a:r>
          </a:p>
          <a:p>
            <a:endParaRPr lang="en-US" altLang="en-US" dirty="0"/>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a Project object.</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aprx</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arcpy.mp.ArcGISProject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"CURRENT"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 (this is where you would do mapping things)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aprx</a:t>
            </a:r>
            <a:endParaRPr lang="en-US" altLang="en-US" dirty="0"/>
          </a:p>
        </p:txBody>
      </p:sp>
      <p:cxnSp>
        <p:nvCxnSpPr>
          <p:cNvPr id="8197" name="Straight Arrow Connector 5">
            <a:extLst>
              <a:ext uri="{FF2B5EF4-FFF2-40B4-BE49-F238E27FC236}">
                <a16:creationId xmlns:a16="http://schemas.microsoft.com/office/drawing/2014/main" id="{9B5A1C81-1F22-47A7-ADDF-FCCBDEA21378}"/>
              </a:ext>
            </a:extLst>
          </p:cNvPr>
          <p:cNvCxnSpPr>
            <a:cxnSpLocks noChangeShapeType="1"/>
          </p:cNvCxnSpPr>
          <p:nvPr/>
        </p:nvCxnSpPr>
        <p:spPr bwMode="auto">
          <a:xfrm>
            <a:off x="5257800" y="3342861"/>
            <a:ext cx="0" cy="500270"/>
          </a:xfrm>
          <a:prstGeom prst="straightConnector1">
            <a:avLst/>
          </a:prstGeom>
          <a:noFill/>
          <a:ln w="38100">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2549918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2E5C41C-DE8D-4220-8203-4C7784F24C49}"/>
              </a:ext>
            </a:extLst>
          </p:cNvPr>
          <p:cNvSpPr>
            <a:spLocks noGrp="1" noChangeArrowheads="1"/>
          </p:cNvSpPr>
          <p:nvPr>
            <p:ph type="title"/>
          </p:nvPr>
        </p:nvSpPr>
        <p:spPr/>
        <p:txBody>
          <a:bodyPr/>
          <a:lstStyle/>
          <a:p>
            <a:r>
              <a:rPr lang="en-US" altLang="en-US" dirty="0"/>
              <a:t>A project name</a:t>
            </a:r>
          </a:p>
        </p:txBody>
      </p:sp>
      <p:sp>
        <p:nvSpPr>
          <p:cNvPr id="12291" name="Content Placeholder 2">
            <a:extLst>
              <a:ext uri="{FF2B5EF4-FFF2-40B4-BE49-F238E27FC236}">
                <a16:creationId xmlns:a16="http://schemas.microsoft.com/office/drawing/2014/main" id="{8D601B20-2AF4-4CB5-8F8E-4B23BFCF7DAB}"/>
              </a:ext>
            </a:extLst>
          </p:cNvPr>
          <p:cNvSpPr>
            <a:spLocks noGrp="1"/>
          </p:cNvSpPr>
          <p:nvPr>
            <p:ph idx="1"/>
          </p:nvPr>
        </p:nvSpPr>
        <p:spPr>
          <a:xfrm>
            <a:off x="152400" y="914400"/>
            <a:ext cx="8991600" cy="5791200"/>
          </a:xfrm>
        </p:spPr>
        <p:txBody>
          <a:bodyPr>
            <a:normAutofit/>
          </a:bodyPr>
          <a:lstStyle/>
          <a:p>
            <a:r>
              <a:rPr lang="en-US" altLang="en-US" dirty="0"/>
              <a:t>Use the project's </a:t>
            </a:r>
            <a:r>
              <a:rPr lang="en-US" altLang="en-US" i="1" dirty="0">
                <a:solidFill>
                  <a:srgbClr val="FF0066"/>
                </a:solidFill>
              </a:rPr>
              <a:t>full path file name </a:t>
            </a:r>
            <a:r>
              <a:rPr lang="en-US" altLang="en-US" dirty="0"/>
              <a:t>to create the Project object when …</a:t>
            </a:r>
          </a:p>
          <a:p>
            <a:r>
              <a:rPr lang="en-US" altLang="en-US" dirty="0"/>
              <a:t>working </a:t>
            </a:r>
            <a:r>
              <a:rPr lang="en-US" altLang="en-US" dirty="0">
                <a:solidFill>
                  <a:srgbClr val="FF0066"/>
                </a:solidFill>
              </a:rPr>
              <a:t>outside of ArcGIS Pro</a:t>
            </a:r>
            <a:r>
              <a:rPr lang="en-US" altLang="en-US" dirty="0"/>
              <a:t>. This means in a PyCharm, Visual Studio Code, other IDEs, a DOS command line, etc.</a:t>
            </a:r>
          </a:p>
          <a:p>
            <a:endParaRPr lang="en-US" altLang="en-US" dirty="0"/>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project_dir</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"C:/gispy/data/ch24/projects/states/"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Create a Project object.</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aprx</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arcpy.mp.ArcGISProject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project_dir</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states.aprx</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 (this is where you would do mapping things)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aprx</a:t>
            </a:r>
            <a:endParaRPr lang="en-US" altLang="en-US" dirty="0"/>
          </a:p>
        </p:txBody>
      </p:sp>
      <p:cxnSp>
        <p:nvCxnSpPr>
          <p:cNvPr id="8197" name="Straight Arrow Connector 5">
            <a:extLst>
              <a:ext uri="{FF2B5EF4-FFF2-40B4-BE49-F238E27FC236}">
                <a16:creationId xmlns:a16="http://schemas.microsoft.com/office/drawing/2014/main" id="{9B5A1C81-1F22-47A7-ADDF-FCCBDEA21378}"/>
              </a:ext>
            </a:extLst>
          </p:cNvPr>
          <p:cNvCxnSpPr>
            <a:cxnSpLocks noChangeShapeType="1"/>
          </p:cNvCxnSpPr>
          <p:nvPr/>
        </p:nvCxnSpPr>
        <p:spPr bwMode="auto">
          <a:xfrm flipV="1">
            <a:off x="8001000" y="4267200"/>
            <a:ext cx="0" cy="457200"/>
          </a:xfrm>
          <a:prstGeom prst="straightConnector1">
            <a:avLst/>
          </a:prstGeom>
          <a:noFill/>
          <a:ln w="38100">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 name="Straight Connector 3">
            <a:extLst>
              <a:ext uri="{FF2B5EF4-FFF2-40B4-BE49-F238E27FC236}">
                <a16:creationId xmlns:a16="http://schemas.microsoft.com/office/drawing/2014/main" id="{9AA9A061-EA30-495A-B213-5D39017E96CF}"/>
              </a:ext>
            </a:extLst>
          </p:cNvPr>
          <p:cNvCxnSpPr/>
          <p:nvPr/>
        </p:nvCxnSpPr>
        <p:spPr>
          <a:xfrm>
            <a:off x="4648200" y="4191000"/>
            <a:ext cx="3733800" cy="0"/>
          </a:xfrm>
          <a:prstGeom prst="line">
            <a:avLst/>
          </a:prstGeom>
          <a:ln w="12700">
            <a:solidFill>
              <a:srgbClr val="FF006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71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2E5C41C-DE8D-4220-8203-4C7784F24C49}"/>
              </a:ext>
            </a:extLst>
          </p:cNvPr>
          <p:cNvSpPr>
            <a:spLocks noGrp="1" noChangeArrowheads="1"/>
          </p:cNvSpPr>
          <p:nvPr>
            <p:ph type="title"/>
          </p:nvPr>
        </p:nvSpPr>
        <p:spPr/>
        <p:txBody>
          <a:bodyPr/>
          <a:lstStyle/>
          <a:p>
            <a:r>
              <a:rPr lang="en-US" altLang="en-US" dirty="0"/>
              <a:t>Robust project name code</a:t>
            </a:r>
          </a:p>
        </p:txBody>
      </p:sp>
      <p:sp>
        <p:nvSpPr>
          <p:cNvPr id="12291" name="Content Placeholder 2">
            <a:extLst>
              <a:ext uri="{FF2B5EF4-FFF2-40B4-BE49-F238E27FC236}">
                <a16:creationId xmlns:a16="http://schemas.microsoft.com/office/drawing/2014/main" id="{8D601B20-2AF4-4CB5-8F8E-4B23BFCF7DAB}"/>
              </a:ext>
            </a:extLst>
          </p:cNvPr>
          <p:cNvSpPr>
            <a:spLocks noGrp="1"/>
          </p:cNvSpPr>
          <p:nvPr>
            <p:ph idx="1"/>
          </p:nvPr>
        </p:nvSpPr>
        <p:spPr>
          <a:xfrm>
            <a:off x="152400" y="914400"/>
            <a:ext cx="8686800" cy="5791200"/>
          </a:xfrm>
        </p:spPr>
        <p:txBody>
          <a:bodyPr>
            <a:normAutofit fontScale="92500" lnSpcReduction="10000"/>
          </a:bodyPr>
          <a:lstStyle/>
          <a:p>
            <a:r>
              <a:rPr lang="en-US" altLang="en-US" dirty="0"/>
              <a:t>To write code that will work either way, use error handling (try/except keywords)</a:t>
            </a:r>
          </a:p>
          <a:p>
            <a:endParaRPr lang="en-US" altLang="en-US" dirty="0"/>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project_dir</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"C:/gispy/data/ch24/projects/states/"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try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When working inside ArcGIS Pro, </a:t>
            </a:r>
          </a:p>
          <a:p>
            <a:r>
              <a:rPr lang="en-US" dirty="0">
                <a:solidFill>
                  <a:srgbClr val="6A9955"/>
                </a:solidFill>
                <a:latin typeface="Consolas" panose="020B0609020204030204" pitchFamily="49" charset="0"/>
              </a:rPr>
              <a:t>    # </a:t>
            </a:r>
            <a:r>
              <a:rPr lang="en-US" b="0" dirty="0">
                <a:solidFill>
                  <a:srgbClr val="6A9955"/>
                </a:solidFill>
                <a:effectLst/>
                <a:latin typeface="Consolas" panose="020B0609020204030204" pitchFamily="49" charset="0"/>
              </a:rPr>
              <a:t>use the project name "CURRENT"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aprx</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arcpy.mp.ArcGISProject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"CURRENT"</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except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OSError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When working outside ArcGIS Pro, </a:t>
            </a:r>
          </a:p>
          <a:p>
            <a:r>
              <a:rPr lang="en-US" dirty="0">
                <a:solidFill>
                  <a:srgbClr val="6A9955"/>
                </a:solidFill>
                <a:latin typeface="Consolas" panose="020B0609020204030204" pitchFamily="49" charset="0"/>
              </a:rPr>
              <a:t>    # </a:t>
            </a:r>
            <a:r>
              <a:rPr lang="en-US" b="0" dirty="0">
                <a:solidFill>
                  <a:srgbClr val="6A9955"/>
                </a:solidFill>
                <a:effectLst/>
                <a:latin typeface="Consolas" panose="020B0609020204030204" pitchFamily="49" charset="0"/>
              </a:rPr>
              <a:t>use the project full path file name.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aprx</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arcpy.mp.ArcGISProject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project_dir</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states.aprx</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 (this is where you would do mapping things)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aprx</a:t>
            </a:r>
            <a:endParaRPr lang="en-US" b="0" dirty="0">
              <a:solidFill>
                <a:srgbClr val="D4D4D4"/>
              </a:solidFill>
              <a:effectLst/>
              <a:latin typeface="Consolas" panose="020B0609020204030204" pitchFamily="49" charset="0"/>
            </a:endParaRPr>
          </a:p>
        </p:txBody>
      </p:sp>
      <p:cxnSp>
        <p:nvCxnSpPr>
          <p:cNvPr id="8197" name="Straight Arrow Connector 5">
            <a:extLst>
              <a:ext uri="{FF2B5EF4-FFF2-40B4-BE49-F238E27FC236}">
                <a16:creationId xmlns:a16="http://schemas.microsoft.com/office/drawing/2014/main" id="{9B5A1C81-1F22-47A7-ADDF-FCCBDEA21378}"/>
              </a:ext>
            </a:extLst>
          </p:cNvPr>
          <p:cNvCxnSpPr>
            <a:cxnSpLocks noChangeShapeType="1"/>
          </p:cNvCxnSpPr>
          <p:nvPr/>
        </p:nvCxnSpPr>
        <p:spPr bwMode="auto">
          <a:xfrm flipH="1">
            <a:off x="1066800" y="2633870"/>
            <a:ext cx="533400" cy="0"/>
          </a:xfrm>
          <a:prstGeom prst="straightConnector1">
            <a:avLst/>
          </a:prstGeom>
          <a:noFill/>
          <a:ln w="38100">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 name="Straight Arrow Connector 5">
            <a:extLst>
              <a:ext uri="{FF2B5EF4-FFF2-40B4-BE49-F238E27FC236}">
                <a16:creationId xmlns:a16="http://schemas.microsoft.com/office/drawing/2014/main" id="{BA11D4BD-8E50-4F7D-8C24-D204595FB226}"/>
              </a:ext>
            </a:extLst>
          </p:cNvPr>
          <p:cNvCxnSpPr>
            <a:cxnSpLocks noChangeShapeType="1"/>
          </p:cNvCxnSpPr>
          <p:nvPr/>
        </p:nvCxnSpPr>
        <p:spPr bwMode="auto">
          <a:xfrm flipH="1">
            <a:off x="2362200" y="4267200"/>
            <a:ext cx="533400" cy="0"/>
          </a:xfrm>
          <a:prstGeom prst="straightConnector1">
            <a:avLst/>
          </a:prstGeom>
          <a:noFill/>
          <a:ln w="38100">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516927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2E5C41C-DE8D-4220-8203-4C7784F24C49}"/>
              </a:ext>
            </a:extLst>
          </p:cNvPr>
          <p:cNvSpPr>
            <a:spLocks noGrp="1" noChangeArrowheads="1"/>
          </p:cNvSpPr>
          <p:nvPr>
            <p:ph type="title"/>
          </p:nvPr>
        </p:nvSpPr>
        <p:spPr/>
        <p:txBody>
          <a:bodyPr/>
          <a:lstStyle/>
          <a:p>
            <a:r>
              <a:rPr lang="en-US" altLang="en-US" dirty="0"/>
              <a:t>If the project &amp; script are together</a:t>
            </a:r>
          </a:p>
        </p:txBody>
      </p:sp>
      <p:sp>
        <p:nvSpPr>
          <p:cNvPr id="12291" name="Content Placeholder 2">
            <a:extLst>
              <a:ext uri="{FF2B5EF4-FFF2-40B4-BE49-F238E27FC236}">
                <a16:creationId xmlns:a16="http://schemas.microsoft.com/office/drawing/2014/main" id="{8D601B20-2AF4-4CB5-8F8E-4B23BFCF7DAB}"/>
              </a:ext>
            </a:extLst>
          </p:cNvPr>
          <p:cNvSpPr>
            <a:spLocks noGrp="1"/>
          </p:cNvSpPr>
          <p:nvPr>
            <p:ph idx="1"/>
          </p:nvPr>
        </p:nvSpPr>
        <p:spPr>
          <a:xfrm>
            <a:off x="152400" y="914400"/>
            <a:ext cx="8686800" cy="5791200"/>
          </a:xfrm>
        </p:spPr>
        <p:txBody>
          <a:bodyPr>
            <a:normAutofit fontScale="92500" lnSpcReduction="10000"/>
          </a:bodyPr>
          <a:lstStyle/>
          <a:p>
            <a:r>
              <a:rPr lang="en-US" altLang="en-US" dirty="0"/>
              <a:t>If script is in the project directory,...</a:t>
            </a:r>
          </a:p>
          <a:p>
            <a:endParaRPr lang="en-US" altLang="en-US" dirty="0"/>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arcpy, </a:t>
            </a:r>
            <a:r>
              <a:rPr lang="en-US" b="0" dirty="0" err="1">
                <a:solidFill>
                  <a:srgbClr val="D4D4D4"/>
                </a:solidFill>
                <a:effectLst/>
                <a:latin typeface="Consolas" panose="020B0609020204030204" pitchFamily="49" charset="0"/>
              </a:rPr>
              <a:t>os</a:t>
            </a:r>
            <a:r>
              <a:rPr lang="en-US" b="0" dirty="0">
                <a:solidFill>
                  <a:srgbClr val="D4D4D4"/>
                </a:solidFill>
                <a:effectLst/>
                <a:latin typeface="Consolas" panose="020B0609020204030204" pitchFamily="49" charset="0"/>
              </a:rPr>
              <a:t>, sys</a:t>
            </a:r>
          </a:p>
          <a:p>
            <a:r>
              <a:rPr lang="en-US" b="0" dirty="0" err="1">
                <a:solidFill>
                  <a:srgbClr val="D4D4D4"/>
                </a:solidFill>
                <a:effectLst/>
                <a:latin typeface="Consolas" panose="020B0609020204030204" pitchFamily="49" charset="0"/>
              </a:rPr>
              <a:t>project_dir</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os.path.dirname</a:t>
            </a:r>
            <a:r>
              <a:rPr lang="en-US" b="0" dirty="0">
                <a:solidFill>
                  <a:srgbClr val="D4D4D4"/>
                </a:solidFill>
                <a:effectLst/>
                <a:latin typeface="Consolas" panose="020B0609020204030204" pitchFamily="49" charset="0"/>
              </a:rPr>
              <a:t>(sys.argv[</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try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When working inside ArcGIS Pro, </a:t>
            </a:r>
          </a:p>
          <a:p>
            <a:r>
              <a:rPr lang="en-US" dirty="0">
                <a:solidFill>
                  <a:srgbClr val="6A9955"/>
                </a:solidFill>
                <a:latin typeface="Consolas" panose="020B0609020204030204" pitchFamily="49" charset="0"/>
              </a:rPr>
              <a:t>    # </a:t>
            </a:r>
            <a:r>
              <a:rPr lang="en-US" b="0" dirty="0">
                <a:solidFill>
                  <a:srgbClr val="6A9955"/>
                </a:solidFill>
                <a:effectLst/>
                <a:latin typeface="Consolas" panose="020B0609020204030204" pitchFamily="49" charset="0"/>
              </a:rPr>
              <a:t>use the project name "CURRENT" </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aprx</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arcpy.mp.ArcGISProject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"CURRENT"</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except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OSError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When working outside ArcGIS Pro, </a:t>
            </a:r>
          </a:p>
          <a:p>
            <a:r>
              <a:rPr lang="en-US" dirty="0">
                <a:solidFill>
                  <a:srgbClr val="6A9955"/>
                </a:solidFill>
                <a:latin typeface="Consolas" panose="020B0609020204030204" pitchFamily="49" charset="0"/>
              </a:rPr>
              <a:t>    # </a:t>
            </a:r>
            <a:r>
              <a:rPr lang="en-US" b="0" dirty="0">
                <a:solidFill>
                  <a:srgbClr val="6A9955"/>
                </a:solidFill>
                <a:effectLst/>
                <a:latin typeface="Consolas" panose="020B0609020204030204" pitchFamily="49" charset="0"/>
              </a:rPr>
              <a:t>use the project full path file name.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aprx</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arcpy.mp.ArcGISProject</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project_dir</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states.aprx</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 </a:t>
            </a:r>
          </a:p>
          <a:p>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 (this is where you would do mapping things)</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aprx</a:t>
            </a:r>
            <a:endParaRPr lang="en-US" b="0" dirty="0">
              <a:solidFill>
                <a:srgbClr val="D4D4D4"/>
              </a:solidFill>
              <a:effectLst/>
              <a:latin typeface="Consolas" panose="020B0609020204030204" pitchFamily="49" charset="0"/>
            </a:endParaRPr>
          </a:p>
        </p:txBody>
      </p:sp>
      <p:cxnSp>
        <p:nvCxnSpPr>
          <p:cNvPr id="8197" name="Straight Arrow Connector 5">
            <a:extLst>
              <a:ext uri="{FF2B5EF4-FFF2-40B4-BE49-F238E27FC236}">
                <a16:creationId xmlns:a16="http://schemas.microsoft.com/office/drawing/2014/main" id="{9B5A1C81-1F22-47A7-ADDF-FCCBDEA21378}"/>
              </a:ext>
            </a:extLst>
          </p:cNvPr>
          <p:cNvCxnSpPr>
            <a:cxnSpLocks noChangeShapeType="1"/>
          </p:cNvCxnSpPr>
          <p:nvPr/>
        </p:nvCxnSpPr>
        <p:spPr bwMode="auto">
          <a:xfrm flipH="1">
            <a:off x="1066800" y="2633870"/>
            <a:ext cx="533400" cy="0"/>
          </a:xfrm>
          <a:prstGeom prst="straightConnector1">
            <a:avLst/>
          </a:prstGeom>
          <a:noFill/>
          <a:ln w="38100">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 name="Straight Arrow Connector 5">
            <a:extLst>
              <a:ext uri="{FF2B5EF4-FFF2-40B4-BE49-F238E27FC236}">
                <a16:creationId xmlns:a16="http://schemas.microsoft.com/office/drawing/2014/main" id="{BA11D4BD-8E50-4F7D-8C24-D204595FB226}"/>
              </a:ext>
            </a:extLst>
          </p:cNvPr>
          <p:cNvCxnSpPr>
            <a:cxnSpLocks noChangeShapeType="1"/>
          </p:cNvCxnSpPr>
          <p:nvPr/>
        </p:nvCxnSpPr>
        <p:spPr bwMode="auto">
          <a:xfrm flipH="1">
            <a:off x="2362200" y="4267200"/>
            <a:ext cx="533400" cy="0"/>
          </a:xfrm>
          <a:prstGeom prst="straightConnector1">
            <a:avLst/>
          </a:prstGeom>
          <a:noFill/>
          <a:ln w="38100">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64122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a:extLst>
              <a:ext uri="{FF2B5EF4-FFF2-40B4-BE49-F238E27FC236}">
                <a16:creationId xmlns:a16="http://schemas.microsoft.com/office/drawing/2014/main" id="{A65351E3-F7B3-423E-9F31-4769279B3087}"/>
              </a:ext>
            </a:extLst>
          </p:cNvPr>
          <p:cNvSpPr>
            <a:spLocks noGrp="1" noChangeArrowheads="1"/>
          </p:cNvSpPr>
          <p:nvPr>
            <p:ph type="title"/>
          </p:nvPr>
        </p:nvSpPr>
        <p:spPr/>
        <p:txBody>
          <a:bodyPr/>
          <a:lstStyle/>
          <a:p>
            <a:r>
              <a:rPr lang="en-US" altLang="en-US" dirty="0"/>
              <a:t>arcpy.mp classes</a:t>
            </a:r>
          </a:p>
        </p:txBody>
      </p:sp>
      <p:sp>
        <p:nvSpPr>
          <p:cNvPr id="3" name="Content Placeholder 2">
            <a:extLst>
              <a:ext uri="{FF2B5EF4-FFF2-40B4-BE49-F238E27FC236}">
                <a16:creationId xmlns:a16="http://schemas.microsoft.com/office/drawing/2014/main" id="{0B8E5EA1-F698-4004-8ED3-4F748C508263}"/>
              </a:ext>
            </a:extLst>
          </p:cNvPr>
          <p:cNvSpPr>
            <a:spLocks noGrp="1"/>
          </p:cNvSpPr>
          <p:nvPr>
            <p:ph idx="1"/>
          </p:nvPr>
        </p:nvSpPr>
        <p:spPr>
          <a:xfrm>
            <a:off x="152400" y="914400"/>
            <a:ext cx="3657600" cy="5921358"/>
          </a:xfrm>
        </p:spPr>
        <p:txBody>
          <a:bodyPr>
            <a:normAutofit/>
          </a:bodyPr>
          <a:lstStyle/>
          <a:p>
            <a:r>
              <a:rPr lang="en-US" dirty="0"/>
              <a:t>arcpy.mp module has </a:t>
            </a:r>
            <a:r>
              <a:rPr lang="en-US" dirty="0">
                <a:hlinkClick r:id="rId3"/>
              </a:rPr>
              <a:t>classes</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Classes: </a:t>
            </a:r>
            <a:r>
              <a:rPr lang="en-US" dirty="0" err="1">
                <a:solidFill>
                  <a:srgbClr val="FF0066"/>
                </a:solidFill>
              </a:rPr>
              <a:t>ArcGISProject</a:t>
            </a:r>
            <a:r>
              <a:rPr lang="en-US" dirty="0"/>
              <a:t>, </a:t>
            </a:r>
            <a:r>
              <a:rPr lang="en-US" dirty="0">
                <a:solidFill>
                  <a:srgbClr val="FF0066"/>
                </a:solidFill>
              </a:rPr>
              <a:t>Map</a:t>
            </a:r>
            <a:r>
              <a:rPr lang="en-US" dirty="0"/>
              <a:t>, Layout, </a:t>
            </a:r>
            <a:r>
              <a:rPr lang="en-US" dirty="0">
                <a:solidFill>
                  <a:srgbClr val="FF0066"/>
                </a:solidFill>
              </a:rPr>
              <a:t>Layer</a:t>
            </a:r>
            <a:r>
              <a:rPr lang="en-US" dirty="0"/>
              <a:t>, Symbology, </a:t>
            </a:r>
            <a:r>
              <a:rPr lang="en-US" dirty="0" err="1"/>
              <a:t>TextElement</a:t>
            </a:r>
            <a:r>
              <a:rPr lang="en-US" dirty="0"/>
              <a:t>, and more</a:t>
            </a:r>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31B55EFB-302E-48AA-B352-AB08F6FDD6ED}"/>
              </a:ext>
            </a:extLst>
          </p:cNvPr>
          <p:cNvPicPr>
            <a:picLocks noChangeAspect="1"/>
          </p:cNvPicPr>
          <p:nvPr/>
        </p:nvPicPr>
        <p:blipFill rotWithShape="1">
          <a:blip r:embed="rId4"/>
          <a:srcRect t="1" b="45658"/>
          <a:stretch/>
        </p:blipFill>
        <p:spPr>
          <a:xfrm>
            <a:off x="4152900" y="76200"/>
            <a:ext cx="2095500" cy="6759558"/>
          </a:xfrm>
          <a:prstGeom prst="rect">
            <a:avLst/>
          </a:prstGeom>
        </p:spPr>
      </p:pic>
      <p:pic>
        <p:nvPicPr>
          <p:cNvPr id="13" name="Picture 12">
            <a:extLst>
              <a:ext uri="{FF2B5EF4-FFF2-40B4-BE49-F238E27FC236}">
                <a16:creationId xmlns:a16="http://schemas.microsoft.com/office/drawing/2014/main" id="{C08F1E4F-1204-45FC-AA6A-6DBD4A17C257}"/>
              </a:ext>
            </a:extLst>
          </p:cNvPr>
          <p:cNvPicPr>
            <a:picLocks noChangeAspect="1"/>
          </p:cNvPicPr>
          <p:nvPr/>
        </p:nvPicPr>
        <p:blipFill rotWithShape="1">
          <a:blip r:embed="rId4"/>
          <a:srcRect t="53767" b="2"/>
          <a:stretch/>
        </p:blipFill>
        <p:spPr>
          <a:xfrm>
            <a:off x="6457950" y="344009"/>
            <a:ext cx="2190750" cy="6012342"/>
          </a:xfrm>
          <a:prstGeom prst="rect">
            <a:avLst/>
          </a:prstGeom>
        </p:spPr>
      </p:pic>
      <p:pic>
        <p:nvPicPr>
          <p:cNvPr id="5" name="Picture 4">
            <a:extLst>
              <a:ext uri="{FF2B5EF4-FFF2-40B4-BE49-F238E27FC236}">
                <a16:creationId xmlns:a16="http://schemas.microsoft.com/office/drawing/2014/main" id="{E1AD54DC-1605-5413-9851-D0C0EC230D9A}"/>
              </a:ext>
            </a:extLst>
          </p:cNvPr>
          <p:cNvPicPr>
            <a:picLocks noChangeAspect="1"/>
          </p:cNvPicPr>
          <p:nvPr/>
        </p:nvPicPr>
        <p:blipFill>
          <a:blip r:embed="rId5"/>
          <a:stretch>
            <a:fillRect/>
          </a:stretch>
        </p:blipFill>
        <p:spPr>
          <a:xfrm>
            <a:off x="238125" y="2743200"/>
            <a:ext cx="3571875" cy="2731896"/>
          </a:xfrm>
          <a:prstGeom prst="rect">
            <a:avLst/>
          </a:prstGeom>
        </p:spPr>
      </p:pic>
      <p:cxnSp>
        <p:nvCxnSpPr>
          <p:cNvPr id="7" name="Straight Arrow Connector 5">
            <a:extLst>
              <a:ext uri="{FF2B5EF4-FFF2-40B4-BE49-F238E27FC236}">
                <a16:creationId xmlns:a16="http://schemas.microsoft.com/office/drawing/2014/main" id="{1BC1FB5F-F79E-36D6-C8F9-0F5CFAC19686}"/>
              </a:ext>
            </a:extLst>
          </p:cNvPr>
          <p:cNvCxnSpPr>
            <a:cxnSpLocks noChangeShapeType="1"/>
          </p:cNvCxnSpPr>
          <p:nvPr/>
        </p:nvCxnSpPr>
        <p:spPr bwMode="auto">
          <a:xfrm rot="5400000" flipH="1">
            <a:off x="5460314" y="273736"/>
            <a:ext cx="6069" cy="525396"/>
          </a:xfrm>
          <a:prstGeom prst="straightConnector1">
            <a:avLst/>
          </a:prstGeom>
          <a:noFill/>
          <a:ln w="38100">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Arrow Connector 5">
            <a:extLst>
              <a:ext uri="{FF2B5EF4-FFF2-40B4-BE49-F238E27FC236}">
                <a16:creationId xmlns:a16="http://schemas.microsoft.com/office/drawing/2014/main" id="{31598A1C-EF87-A1B0-2544-97AEEA0591FE}"/>
              </a:ext>
            </a:extLst>
          </p:cNvPr>
          <p:cNvCxnSpPr>
            <a:cxnSpLocks noChangeShapeType="1"/>
          </p:cNvCxnSpPr>
          <p:nvPr/>
        </p:nvCxnSpPr>
        <p:spPr bwMode="auto">
          <a:xfrm rot="5400000" flipH="1">
            <a:off x="5460314" y="5760136"/>
            <a:ext cx="6069" cy="525396"/>
          </a:xfrm>
          <a:prstGeom prst="straightConnector1">
            <a:avLst/>
          </a:prstGeom>
          <a:noFill/>
          <a:ln w="38100">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1" name="Straight Arrow Connector 5">
            <a:extLst>
              <a:ext uri="{FF2B5EF4-FFF2-40B4-BE49-F238E27FC236}">
                <a16:creationId xmlns:a16="http://schemas.microsoft.com/office/drawing/2014/main" id="{3184513E-4C4E-BC2E-1DB2-A04EB7E93EFB}"/>
              </a:ext>
            </a:extLst>
          </p:cNvPr>
          <p:cNvCxnSpPr>
            <a:cxnSpLocks noChangeShapeType="1"/>
          </p:cNvCxnSpPr>
          <p:nvPr/>
        </p:nvCxnSpPr>
        <p:spPr bwMode="auto">
          <a:xfrm rot="5400000" flipH="1">
            <a:off x="5460314" y="3776398"/>
            <a:ext cx="6069" cy="525396"/>
          </a:xfrm>
          <a:prstGeom prst="straightConnector1">
            <a:avLst/>
          </a:prstGeom>
          <a:noFill/>
          <a:ln w="38100">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pic>
        <p:nvPicPr>
          <p:cNvPr id="14" name="Picture 13">
            <a:extLst>
              <a:ext uri="{FF2B5EF4-FFF2-40B4-BE49-F238E27FC236}">
                <a16:creationId xmlns:a16="http://schemas.microsoft.com/office/drawing/2014/main" id="{2CB63648-5B46-01A5-C6C0-7E938C4A8781}"/>
              </a:ext>
            </a:extLst>
          </p:cNvPr>
          <p:cNvPicPr>
            <a:picLocks noChangeAspect="1"/>
          </p:cNvPicPr>
          <p:nvPr/>
        </p:nvPicPr>
        <p:blipFill>
          <a:blip r:embed="rId6"/>
          <a:stretch>
            <a:fillRect/>
          </a:stretch>
        </p:blipFill>
        <p:spPr>
          <a:xfrm>
            <a:off x="248080" y="1295400"/>
            <a:ext cx="2552700" cy="1133475"/>
          </a:xfrm>
          <a:prstGeom prst="rect">
            <a:avLst/>
          </a:prstGeom>
        </p:spPr>
      </p:pic>
    </p:spTree>
    <p:extLst>
      <p:ext uri="{BB962C8B-B14F-4D97-AF65-F5344CB8AC3E}">
        <p14:creationId xmlns:p14="http://schemas.microsoft.com/office/powerpoint/2010/main" val="102710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tle 1">
            <a:extLst>
              <a:ext uri="{FF2B5EF4-FFF2-40B4-BE49-F238E27FC236}">
                <a16:creationId xmlns:a16="http://schemas.microsoft.com/office/drawing/2014/main" id="{A65351E3-F7B3-423E-9F31-4769279B3087}"/>
              </a:ext>
            </a:extLst>
          </p:cNvPr>
          <p:cNvSpPr>
            <a:spLocks noGrp="1" noChangeArrowheads="1"/>
          </p:cNvSpPr>
          <p:nvPr>
            <p:ph type="title"/>
          </p:nvPr>
        </p:nvSpPr>
        <p:spPr/>
        <p:txBody>
          <a:bodyPr/>
          <a:lstStyle/>
          <a:p>
            <a:r>
              <a:rPr lang="en-US" altLang="en-US" dirty="0"/>
              <a:t>arcpy.mp functions</a:t>
            </a:r>
          </a:p>
        </p:txBody>
      </p:sp>
      <p:sp>
        <p:nvSpPr>
          <p:cNvPr id="3" name="Content Placeholder 2">
            <a:extLst>
              <a:ext uri="{FF2B5EF4-FFF2-40B4-BE49-F238E27FC236}">
                <a16:creationId xmlns:a16="http://schemas.microsoft.com/office/drawing/2014/main" id="{0B8E5EA1-F698-4004-8ED3-4F748C508263}"/>
              </a:ext>
            </a:extLst>
          </p:cNvPr>
          <p:cNvSpPr>
            <a:spLocks noGrp="1"/>
          </p:cNvSpPr>
          <p:nvPr>
            <p:ph idx="1"/>
          </p:nvPr>
        </p:nvSpPr>
        <p:spPr>
          <a:xfrm>
            <a:off x="152400" y="914400"/>
            <a:ext cx="3657600" cy="5410200"/>
          </a:xfrm>
        </p:spPr>
        <p:txBody>
          <a:bodyPr/>
          <a:lstStyle/>
          <a:p>
            <a:r>
              <a:rPr lang="en-US" dirty="0"/>
              <a:t>arcpy.mp module also has functions.  </a:t>
            </a:r>
          </a:p>
          <a:p>
            <a:endParaRPr lang="en-US" dirty="0"/>
          </a:p>
          <a:p>
            <a:endParaRPr lang="en-US" dirty="0"/>
          </a:p>
          <a:p>
            <a:r>
              <a:rPr lang="en-US" dirty="0"/>
              <a:t>Alphabetical ‘Help’ lists of classes and functions are useful (Print them if using frequently)</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5DFD4F01-017B-494F-9D2E-E02D3C375A46}"/>
              </a:ext>
            </a:extLst>
          </p:cNvPr>
          <p:cNvPicPr>
            <a:picLocks noChangeAspect="1"/>
          </p:cNvPicPr>
          <p:nvPr/>
        </p:nvPicPr>
        <p:blipFill>
          <a:blip r:embed="rId3"/>
          <a:stretch>
            <a:fillRect/>
          </a:stretch>
        </p:blipFill>
        <p:spPr>
          <a:xfrm>
            <a:off x="4953000" y="914400"/>
            <a:ext cx="2476846" cy="4286848"/>
          </a:xfrm>
          <a:prstGeom prst="rect">
            <a:avLst/>
          </a:prstGeom>
        </p:spPr>
      </p:pic>
      <p:pic>
        <p:nvPicPr>
          <p:cNvPr id="4" name="Picture 3">
            <a:extLst>
              <a:ext uri="{FF2B5EF4-FFF2-40B4-BE49-F238E27FC236}">
                <a16:creationId xmlns:a16="http://schemas.microsoft.com/office/drawing/2014/main" id="{F25E1362-D922-5D69-B367-F8A0F10DCB41}"/>
              </a:ext>
            </a:extLst>
          </p:cNvPr>
          <p:cNvPicPr>
            <a:picLocks noChangeAspect="1"/>
          </p:cNvPicPr>
          <p:nvPr/>
        </p:nvPicPr>
        <p:blipFill rotWithShape="1">
          <a:blip r:embed="rId4"/>
          <a:srcRect l="39092" t="57711" r="13635"/>
          <a:stretch/>
        </p:blipFill>
        <p:spPr>
          <a:xfrm>
            <a:off x="228600" y="3529611"/>
            <a:ext cx="1981200" cy="1671637"/>
          </a:xfrm>
          <a:prstGeom prst="rect">
            <a:avLst/>
          </a:prstGeom>
        </p:spPr>
      </p:pic>
    </p:spTree>
    <p:extLst>
      <p:ext uri="{BB962C8B-B14F-4D97-AF65-F5344CB8AC3E}">
        <p14:creationId xmlns:p14="http://schemas.microsoft.com/office/powerpoint/2010/main" val="4075702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C71C-E4BD-D1B0-3BFA-524AD659D43B}"/>
              </a:ext>
            </a:extLst>
          </p:cNvPr>
          <p:cNvSpPr>
            <a:spLocks noGrp="1"/>
          </p:cNvSpPr>
          <p:nvPr>
            <p:ph type="title"/>
          </p:nvPr>
        </p:nvSpPr>
        <p:spPr/>
        <p:txBody>
          <a:bodyPr/>
          <a:lstStyle/>
          <a:p>
            <a:r>
              <a:rPr lang="en-US" dirty="0"/>
              <a:t>Project -&gt; Map -&gt; Layer</a:t>
            </a:r>
          </a:p>
        </p:txBody>
      </p:sp>
      <p:sp>
        <p:nvSpPr>
          <p:cNvPr id="6" name="TextBox 5">
            <a:extLst>
              <a:ext uri="{FF2B5EF4-FFF2-40B4-BE49-F238E27FC236}">
                <a16:creationId xmlns:a16="http://schemas.microsoft.com/office/drawing/2014/main" id="{6550EAD8-B62D-444C-252F-CC2A93147419}"/>
              </a:ext>
            </a:extLst>
          </p:cNvPr>
          <p:cNvSpPr txBox="1"/>
          <p:nvPr/>
        </p:nvSpPr>
        <p:spPr>
          <a:xfrm>
            <a:off x="457200" y="1219200"/>
            <a:ext cx="6232358" cy="3970318"/>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aprx</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arcpy.mp.ArcGISProject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"CURRENT"</a:t>
            </a:r>
            <a:r>
              <a:rPr lang="en-US" b="0" dirty="0">
                <a:solidFill>
                  <a:srgbClr val="D4D4D4"/>
                </a:solidFill>
                <a:effectLst/>
                <a:latin typeface="Consolas" panose="020B0609020204030204" pitchFamily="49" charset="0"/>
              </a:rPr>
              <a:t>)</a:t>
            </a: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Get a list of Map objects.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maps = </a:t>
            </a:r>
            <a:r>
              <a:rPr lang="en-US" b="0" dirty="0" err="1">
                <a:solidFill>
                  <a:srgbClr val="D4D4D4"/>
                </a:solidFill>
                <a:effectLst/>
                <a:latin typeface="Consolas" panose="020B0609020204030204" pitchFamily="49" charset="0"/>
              </a:rPr>
              <a:t>aprx.listMaps</a:t>
            </a:r>
            <a:r>
              <a:rPr lang="en-US" b="0" dirty="0">
                <a:solidFill>
                  <a:srgbClr val="D4D4D4"/>
                </a:solidFill>
                <a:effectLst/>
                <a:latin typeface="Consolas" panose="020B0609020204030204" pitchFamily="49" charset="0"/>
              </a:rPr>
              <a:t>()</a:t>
            </a: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Get the first Map object.</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myMap</a:t>
            </a:r>
            <a:r>
              <a:rPr lang="en-US" b="0" dirty="0">
                <a:solidFill>
                  <a:srgbClr val="D4D4D4"/>
                </a:solidFill>
                <a:effectLst/>
                <a:latin typeface="Consolas" panose="020B0609020204030204" pitchFamily="49" charset="0"/>
              </a:rPr>
              <a:t> = maps[</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Get a list of Layer objects.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layers = </a:t>
            </a:r>
            <a:r>
              <a:rPr lang="en-US" b="0" dirty="0" err="1">
                <a:solidFill>
                  <a:srgbClr val="D4D4D4"/>
                </a:solidFill>
                <a:effectLst/>
                <a:latin typeface="Consolas" panose="020B0609020204030204" pitchFamily="49" charset="0"/>
              </a:rPr>
              <a:t>myMap.listLayers</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Get the first Layer object.</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myLayer</a:t>
            </a:r>
            <a:r>
              <a:rPr lang="en-US" b="0" dirty="0">
                <a:solidFill>
                  <a:srgbClr val="D4D4D4"/>
                </a:solidFill>
                <a:effectLst/>
                <a:latin typeface="Consolas" panose="020B0609020204030204" pitchFamily="49" charset="0"/>
              </a:rPr>
              <a:t> = layers[</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03107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C1E1E6E-1B8F-A056-534E-12A235C4DD1A}"/>
              </a:ext>
            </a:extLst>
          </p:cNvPr>
          <p:cNvSpPr>
            <a:spLocks noGrp="1"/>
          </p:cNvSpPr>
          <p:nvPr>
            <p:ph type="subTitle" idx="1"/>
          </p:nvPr>
        </p:nvSpPr>
        <p:spPr>
          <a:xfrm>
            <a:off x="1371600" y="4191000"/>
            <a:ext cx="6400800" cy="1752600"/>
          </a:xfrm>
        </p:spPr>
        <p:txBody>
          <a:bodyPr/>
          <a:lstStyle/>
          <a:p>
            <a:r>
              <a:rPr lang="en-US" dirty="0"/>
              <a:t>time</a:t>
            </a:r>
          </a:p>
        </p:txBody>
      </p:sp>
      <p:pic>
        <p:nvPicPr>
          <p:cNvPr id="8" name="Picture 7" descr="Map&#10;&#10;Description automatically generated">
            <a:extLst>
              <a:ext uri="{FF2B5EF4-FFF2-40B4-BE49-F238E27FC236}">
                <a16:creationId xmlns:a16="http://schemas.microsoft.com/office/drawing/2014/main" id="{779F99F3-0B23-475A-E5B1-C4CFC678D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414464"/>
            <a:ext cx="2209800" cy="1444870"/>
          </a:xfrm>
          <a:prstGeom prst="rect">
            <a:avLst/>
          </a:prstGeom>
        </p:spPr>
      </p:pic>
      <p:pic>
        <p:nvPicPr>
          <p:cNvPr id="10" name="Picture 9" descr="Map&#10;&#10;Description automatically generated">
            <a:extLst>
              <a:ext uri="{FF2B5EF4-FFF2-40B4-BE49-F238E27FC236}">
                <a16:creationId xmlns:a16="http://schemas.microsoft.com/office/drawing/2014/main" id="{AE2C844D-3C69-0C41-E866-654231C57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7100" y="2426150"/>
            <a:ext cx="2209800" cy="1444869"/>
          </a:xfrm>
          <a:prstGeom prst="rect">
            <a:avLst/>
          </a:prstGeom>
        </p:spPr>
      </p:pic>
      <p:pic>
        <p:nvPicPr>
          <p:cNvPr id="12" name="Picture 11" descr="Map&#10;&#10;Description automatically generated">
            <a:extLst>
              <a:ext uri="{FF2B5EF4-FFF2-40B4-BE49-F238E27FC236}">
                <a16:creationId xmlns:a16="http://schemas.microsoft.com/office/drawing/2014/main" id="{5E3FD25B-33F5-F2A7-7937-49A1E819E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2417757"/>
            <a:ext cx="2209800" cy="1444869"/>
          </a:xfrm>
          <a:prstGeom prst="rect">
            <a:avLst/>
          </a:prstGeom>
        </p:spPr>
      </p:pic>
      <p:cxnSp>
        <p:nvCxnSpPr>
          <p:cNvPr id="14" name="Straight Arrow Connector 13">
            <a:extLst>
              <a:ext uri="{FF2B5EF4-FFF2-40B4-BE49-F238E27FC236}">
                <a16:creationId xmlns:a16="http://schemas.microsoft.com/office/drawing/2014/main" id="{A205D2AB-04A8-622C-D4AD-050D6DC55F0B}"/>
              </a:ext>
            </a:extLst>
          </p:cNvPr>
          <p:cNvCxnSpPr>
            <a:cxnSpLocks/>
          </p:cNvCxnSpPr>
          <p:nvPr/>
        </p:nvCxnSpPr>
        <p:spPr>
          <a:xfrm>
            <a:off x="2057400" y="4156769"/>
            <a:ext cx="5029200" cy="0"/>
          </a:xfrm>
          <a:prstGeom prst="straightConnector1">
            <a:avLst/>
          </a:prstGeom>
          <a:ln w="12700">
            <a:solidFill>
              <a:srgbClr val="D9D9D9"/>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C6204AF-8C83-2B28-FFC2-15A622FBF0C2}"/>
              </a:ext>
            </a:extLst>
          </p:cNvPr>
          <p:cNvSpPr txBox="1"/>
          <p:nvPr/>
        </p:nvSpPr>
        <p:spPr>
          <a:xfrm>
            <a:off x="609600" y="1344406"/>
            <a:ext cx="5029200" cy="830997"/>
          </a:xfrm>
          <a:prstGeom prst="rect">
            <a:avLst/>
          </a:prstGeom>
          <a:noFill/>
        </p:spPr>
        <p:txBody>
          <a:bodyPr wrap="square">
            <a:spAutoFit/>
          </a:bodyPr>
          <a:lstStyle/>
          <a:p>
            <a:r>
              <a:rPr lang="en-US" sz="2400" b="0" dirty="0">
                <a:solidFill>
                  <a:srgbClr val="D9D9D9"/>
                </a:solidFill>
                <a:latin typeface="+mn-lt"/>
                <a:ea typeface="+mn-ea"/>
              </a:rPr>
              <a:t>Spotted lanternfly:</a:t>
            </a:r>
          </a:p>
          <a:p>
            <a:r>
              <a:rPr lang="en-US" sz="2400" b="0" dirty="0">
                <a:solidFill>
                  <a:srgbClr val="D9D9D9"/>
                </a:solidFill>
                <a:latin typeface="+mn-lt"/>
                <a:ea typeface="+mn-ea"/>
              </a:rPr>
              <a:t>2017 official records vs. news articles</a:t>
            </a:r>
          </a:p>
        </p:txBody>
      </p:sp>
    </p:spTree>
    <p:extLst>
      <p:ext uri="{BB962C8B-B14F-4D97-AF65-F5344CB8AC3E}">
        <p14:creationId xmlns:p14="http://schemas.microsoft.com/office/powerpoint/2010/main" val="68944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9A0F-D583-ABB5-C532-06162A319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4AAE0F-057C-F2DC-2BDB-E87D18AD8B3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41761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89B9957A-595D-4772-A47A-3DEE380A6E1B}"/>
              </a:ext>
            </a:extLst>
          </p:cNvPr>
          <p:cNvSpPr>
            <a:spLocks noGrp="1" noChangeArrowheads="1"/>
          </p:cNvSpPr>
          <p:nvPr>
            <p:ph type="title"/>
          </p:nvPr>
        </p:nvSpPr>
        <p:spPr>
          <a:xfrm>
            <a:off x="152400" y="152400"/>
            <a:ext cx="8610600" cy="457200"/>
          </a:xfrm>
        </p:spPr>
        <p:txBody>
          <a:bodyPr/>
          <a:lstStyle/>
          <a:p>
            <a:r>
              <a:rPr lang="en-US" altLang="en-US" dirty="0"/>
              <a:t>Methods for manipulating layer, tables</a:t>
            </a:r>
          </a:p>
        </p:txBody>
      </p:sp>
      <p:sp>
        <p:nvSpPr>
          <p:cNvPr id="30723" name="Content Placeholder 2">
            <a:extLst>
              <a:ext uri="{FF2B5EF4-FFF2-40B4-BE49-F238E27FC236}">
                <a16:creationId xmlns:a16="http://schemas.microsoft.com/office/drawing/2014/main" id="{17304D22-AAB4-437E-A714-0566D3739537}"/>
              </a:ext>
            </a:extLst>
          </p:cNvPr>
          <p:cNvSpPr>
            <a:spLocks noGrp="1"/>
          </p:cNvSpPr>
          <p:nvPr>
            <p:ph idx="1"/>
          </p:nvPr>
        </p:nvSpPr>
        <p:spPr/>
        <p:txBody>
          <a:bodyPr/>
          <a:lstStyle/>
          <a:p>
            <a:r>
              <a:rPr lang="en-US" altLang="en-US" dirty="0"/>
              <a:t>Arcpy </a:t>
            </a:r>
            <a:r>
              <a:rPr lang="en-US" altLang="en-US" dirty="0" err="1"/>
              <a:t>mp</a:t>
            </a:r>
            <a:r>
              <a:rPr lang="en-US" altLang="en-US" dirty="0"/>
              <a:t> module can move, remove, and add layers.</a:t>
            </a:r>
          </a:p>
          <a:p>
            <a:endParaRPr lang="en-US" altLang="en-US" dirty="0"/>
          </a:p>
          <a:p>
            <a:r>
              <a:rPr lang="en-US" altLang="en-US" dirty="0"/>
              <a:t>First instantiate </a:t>
            </a:r>
            <a:r>
              <a:rPr lang="en-US" altLang="en-US" dirty="0" err="1"/>
              <a:t>ArcGISProject</a:t>
            </a:r>
            <a:r>
              <a:rPr lang="en-US" altLang="en-US" dirty="0"/>
              <a:t> and Map objects.</a:t>
            </a:r>
          </a:p>
          <a:p>
            <a:endParaRPr lang="en-US" altLang="en-US" dirty="0"/>
          </a:p>
          <a:p>
            <a:r>
              <a:rPr lang="en-US" altLang="en-US" dirty="0"/>
              <a:t>Layer manipulation methods:</a:t>
            </a:r>
          </a:p>
          <a:p>
            <a:pPr lvl="1"/>
            <a:r>
              <a:rPr lang="en-US" altLang="en-US" dirty="0" err="1"/>
              <a:t>addDataFromPath</a:t>
            </a:r>
            <a:r>
              <a:rPr lang="en-US" altLang="en-US" dirty="0"/>
              <a:t> (</a:t>
            </a:r>
            <a:r>
              <a:rPr lang="en-US" altLang="en-US" dirty="0" err="1"/>
              <a:t>data_path</a:t>
            </a:r>
            <a:r>
              <a:rPr lang="en-US" altLang="en-US" dirty="0"/>
              <a:t>)</a:t>
            </a:r>
          </a:p>
          <a:p>
            <a:pPr lvl="1"/>
            <a:r>
              <a:rPr lang="en-US" altLang="en-US" dirty="0" err="1"/>
              <a:t>addLayer</a:t>
            </a:r>
            <a:r>
              <a:rPr lang="en-US" altLang="en-US" dirty="0"/>
              <a:t> (Position choices: AUTO_ARRANGE, TOP, or BOTTOM)</a:t>
            </a:r>
          </a:p>
          <a:p>
            <a:pPr lvl="1"/>
            <a:r>
              <a:rPr lang="en-US" altLang="en-US" dirty="0" err="1"/>
              <a:t>insertLayer</a:t>
            </a:r>
            <a:r>
              <a:rPr lang="en-US" altLang="en-US" dirty="0"/>
              <a:t> (Relative to another layer's position)</a:t>
            </a:r>
          </a:p>
          <a:p>
            <a:pPr lvl="1"/>
            <a:r>
              <a:rPr lang="en-US" altLang="en-US" dirty="0" err="1"/>
              <a:t>moveLayer</a:t>
            </a:r>
            <a:r>
              <a:rPr lang="en-US" altLang="en-US" dirty="0"/>
              <a:t> (Relative to another layer's position)</a:t>
            </a:r>
          </a:p>
          <a:p>
            <a:pPr lvl="1"/>
            <a:r>
              <a:rPr lang="en-US" altLang="en-US" dirty="0" err="1"/>
              <a:t>removeLayer</a:t>
            </a:r>
            <a:endParaRPr lang="en-US" altLang="en-US" dirty="0"/>
          </a:p>
        </p:txBody>
      </p:sp>
      <p:sp>
        <p:nvSpPr>
          <p:cNvPr id="5" name="Slide Number Placeholder 4">
            <a:extLst>
              <a:ext uri="{FF2B5EF4-FFF2-40B4-BE49-F238E27FC236}">
                <a16:creationId xmlns:a16="http://schemas.microsoft.com/office/drawing/2014/main" id="{58C495B0-F3DC-4D9B-9BE5-54DA54E8743D}"/>
              </a:ext>
            </a:extLst>
          </p:cNvPr>
          <p:cNvSpPr>
            <a:spLocks noGrp="1"/>
          </p:cNvSpPr>
          <p:nvPr>
            <p:ph type="sldNum" sz="quarter" idx="12"/>
          </p:nvPr>
        </p:nvSpPr>
        <p:spPr/>
        <p:txBody>
          <a:bodyPr/>
          <a:lstStyle/>
          <a:p>
            <a:fld id="{D584E0A9-DCB8-4B8B-92A0-3B6B22500F69}"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89B9957A-595D-4772-A47A-3DEE380A6E1B}"/>
              </a:ext>
            </a:extLst>
          </p:cNvPr>
          <p:cNvSpPr>
            <a:spLocks noGrp="1" noChangeArrowheads="1"/>
          </p:cNvSpPr>
          <p:nvPr>
            <p:ph type="title"/>
          </p:nvPr>
        </p:nvSpPr>
        <p:spPr>
          <a:xfrm>
            <a:off x="152400" y="152400"/>
            <a:ext cx="8610600" cy="457200"/>
          </a:xfrm>
        </p:spPr>
        <p:txBody>
          <a:bodyPr/>
          <a:lstStyle/>
          <a:p>
            <a:r>
              <a:rPr lang="en-US" altLang="en-US" dirty="0"/>
              <a:t>Methods for manipulating layer, tables</a:t>
            </a:r>
          </a:p>
        </p:txBody>
      </p:sp>
      <p:sp>
        <p:nvSpPr>
          <p:cNvPr id="30723" name="Content Placeholder 2">
            <a:extLst>
              <a:ext uri="{FF2B5EF4-FFF2-40B4-BE49-F238E27FC236}">
                <a16:creationId xmlns:a16="http://schemas.microsoft.com/office/drawing/2014/main" id="{17304D22-AAB4-437E-A714-0566D3739537}"/>
              </a:ext>
            </a:extLst>
          </p:cNvPr>
          <p:cNvSpPr>
            <a:spLocks noGrp="1"/>
          </p:cNvSpPr>
          <p:nvPr>
            <p:ph idx="1"/>
          </p:nvPr>
        </p:nvSpPr>
        <p:spPr/>
        <p:txBody>
          <a:bodyPr>
            <a:normAutofit lnSpcReduction="10000"/>
          </a:bodyPr>
          <a:lstStyle/>
          <a:p>
            <a:r>
              <a:rPr lang="en-US" altLang="en-US" dirty="0"/>
              <a:t>Arcpy </a:t>
            </a:r>
            <a:r>
              <a:rPr lang="en-US" altLang="en-US" dirty="0" err="1"/>
              <a:t>mp</a:t>
            </a:r>
            <a:r>
              <a:rPr lang="en-US" altLang="en-US" dirty="0"/>
              <a:t> module can move, remove, and add layers.</a:t>
            </a:r>
          </a:p>
          <a:p>
            <a:endParaRPr lang="en-US" altLang="en-US" dirty="0"/>
          </a:p>
          <a:p>
            <a:r>
              <a:rPr lang="en-US" altLang="en-US" dirty="0"/>
              <a:t>First instantiate </a:t>
            </a:r>
            <a:r>
              <a:rPr lang="en-US" altLang="en-US" dirty="0" err="1"/>
              <a:t>ArcGISProject</a:t>
            </a:r>
            <a:r>
              <a:rPr lang="en-US" altLang="en-US" dirty="0"/>
              <a:t> and Map objects.</a:t>
            </a:r>
          </a:p>
          <a:p>
            <a:endParaRPr lang="en-US" altLang="en-US" dirty="0"/>
          </a:p>
          <a:p>
            <a:r>
              <a:rPr lang="en-US" altLang="en-US" dirty="0"/>
              <a:t>Map methods for manipulating layers:</a:t>
            </a:r>
          </a:p>
          <a:p>
            <a:pPr lvl="1"/>
            <a:r>
              <a:rPr lang="en-US" altLang="en-US" dirty="0" err="1"/>
              <a:t>moveLayer</a:t>
            </a:r>
            <a:r>
              <a:rPr lang="en-US" altLang="en-US" dirty="0"/>
              <a:t>--Relative to another layer's position</a:t>
            </a:r>
          </a:p>
          <a:p>
            <a:pPr lvl="1"/>
            <a:r>
              <a:rPr lang="en-US" altLang="en-US" dirty="0" err="1"/>
              <a:t>removeLayer</a:t>
            </a:r>
            <a:endParaRPr lang="en-US" altLang="en-US" dirty="0"/>
          </a:p>
          <a:p>
            <a:pPr lvl="1"/>
            <a:endParaRPr lang="en-US" altLang="en-US" dirty="0"/>
          </a:p>
          <a:p>
            <a:pPr lvl="1"/>
            <a:r>
              <a:rPr lang="en-US" altLang="en-US" dirty="0" err="1"/>
              <a:t>addLayer</a:t>
            </a:r>
            <a:endParaRPr lang="en-US" altLang="en-US" dirty="0"/>
          </a:p>
          <a:p>
            <a:pPr lvl="1"/>
            <a:r>
              <a:rPr lang="en-US" altLang="en-US" dirty="0" err="1"/>
              <a:t>addLayerToGroup</a:t>
            </a:r>
            <a:endParaRPr lang="en-US" altLang="en-US" dirty="0"/>
          </a:p>
          <a:p>
            <a:pPr lvl="1"/>
            <a:r>
              <a:rPr lang="en-US" altLang="en-US" dirty="0" err="1"/>
              <a:t>addLayer</a:t>
            </a:r>
            <a:r>
              <a:rPr lang="en-US" altLang="en-US" dirty="0"/>
              <a:t> --Position choices: AUTO_ARRANGE, TOP, or BOTTOM</a:t>
            </a:r>
          </a:p>
          <a:p>
            <a:pPr lvl="1"/>
            <a:r>
              <a:rPr lang="en-US" altLang="en-US" dirty="0" err="1"/>
              <a:t>insertLayer</a:t>
            </a:r>
            <a:r>
              <a:rPr lang="en-US" altLang="en-US" dirty="0"/>
              <a:t>--Relative to another layer's position</a:t>
            </a:r>
          </a:p>
          <a:p>
            <a:pPr lvl="1"/>
            <a:endParaRPr lang="en-US" altLang="en-US" dirty="0"/>
          </a:p>
          <a:p>
            <a:pPr lvl="1"/>
            <a:r>
              <a:rPr lang="en-US" altLang="en-US" dirty="0" err="1"/>
              <a:t>addTable</a:t>
            </a:r>
            <a:endParaRPr lang="en-US" altLang="en-US" dirty="0"/>
          </a:p>
          <a:p>
            <a:pPr lvl="1"/>
            <a:r>
              <a:rPr lang="en-US" altLang="en-US" dirty="0" err="1"/>
              <a:t>addTableToGroup</a:t>
            </a:r>
            <a:endParaRPr lang="en-US" altLang="en-US" dirty="0"/>
          </a:p>
          <a:p>
            <a:pPr lvl="1"/>
            <a:endParaRPr lang="en-US" altLang="en-US" dirty="0"/>
          </a:p>
          <a:p>
            <a:pPr lvl="1"/>
            <a:r>
              <a:rPr lang="en-US" altLang="en-US" dirty="0" err="1"/>
              <a:t>addDataFromPath</a:t>
            </a:r>
            <a:r>
              <a:rPr lang="en-US" altLang="en-US" dirty="0"/>
              <a:t> (</a:t>
            </a:r>
            <a:r>
              <a:rPr lang="en-US" altLang="en-US" dirty="0" err="1"/>
              <a:t>data_path</a:t>
            </a:r>
            <a:r>
              <a:rPr lang="en-US" altLang="en-US" dirty="0"/>
              <a:t>)</a:t>
            </a:r>
          </a:p>
          <a:p>
            <a:pPr lvl="1"/>
            <a:r>
              <a:rPr lang="en-US" altLang="en-US" dirty="0" err="1"/>
              <a:t>addBasemap</a:t>
            </a:r>
            <a:r>
              <a:rPr lang="en-US" altLang="en-US" dirty="0"/>
              <a:t> (</a:t>
            </a:r>
            <a:r>
              <a:rPr lang="en-US" altLang="en-US" dirty="0" err="1"/>
              <a:t>basemap_name</a:t>
            </a:r>
            <a:r>
              <a:rPr lang="en-US" altLang="en-US" dirty="0"/>
              <a:t>)</a:t>
            </a:r>
          </a:p>
          <a:p>
            <a:pPr lvl="1"/>
            <a:endParaRPr lang="en-US" altLang="en-US" dirty="0"/>
          </a:p>
        </p:txBody>
      </p:sp>
      <p:sp>
        <p:nvSpPr>
          <p:cNvPr id="5" name="Slide Number Placeholder 4">
            <a:extLst>
              <a:ext uri="{FF2B5EF4-FFF2-40B4-BE49-F238E27FC236}">
                <a16:creationId xmlns:a16="http://schemas.microsoft.com/office/drawing/2014/main" id="{58C495B0-F3DC-4D9B-9BE5-54DA54E8743D}"/>
              </a:ext>
            </a:extLst>
          </p:cNvPr>
          <p:cNvSpPr>
            <a:spLocks noGrp="1"/>
          </p:cNvSpPr>
          <p:nvPr>
            <p:ph type="sldNum" sz="quarter" idx="12"/>
          </p:nvPr>
        </p:nvSpPr>
        <p:spPr/>
        <p:txBody>
          <a:bodyPr/>
          <a:lstStyle/>
          <a:p>
            <a:fld id="{D584E0A9-DCB8-4B8B-92A0-3B6B22500F69}" type="slidenum">
              <a:rPr lang="en-US" altLang="en-US" smtClean="0"/>
              <a:pPr/>
              <a:t>22</a:t>
            </a:fld>
            <a:endParaRPr lang="en-US" altLang="en-US"/>
          </a:p>
        </p:txBody>
      </p:sp>
      <p:cxnSp>
        <p:nvCxnSpPr>
          <p:cNvPr id="3" name="Straight Connector 2">
            <a:extLst>
              <a:ext uri="{FF2B5EF4-FFF2-40B4-BE49-F238E27FC236}">
                <a16:creationId xmlns:a16="http://schemas.microsoft.com/office/drawing/2014/main" id="{4B323C9E-E0B4-DBDB-0D54-B079E67A85EA}"/>
              </a:ext>
            </a:extLst>
          </p:cNvPr>
          <p:cNvCxnSpPr>
            <a:cxnSpLocks/>
          </p:cNvCxnSpPr>
          <p:nvPr/>
        </p:nvCxnSpPr>
        <p:spPr>
          <a:xfrm>
            <a:off x="533400" y="2667000"/>
            <a:ext cx="0" cy="1828800"/>
          </a:xfrm>
          <a:prstGeom prst="line">
            <a:avLst/>
          </a:prstGeom>
          <a:ln>
            <a:solidFill>
              <a:srgbClr val="B2B06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1D9E134-E653-D3A5-A3EE-502EDB6A1272}"/>
              </a:ext>
            </a:extLst>
          </p:cNvPr>
          <p:cNvSpPr txBox="1"/>
          <p:nvPr/>
        </p:nvSpPr>
        <p:spPr>
          <a:xfrm>
            <a:off x="6858000" y="2967335"/>
            <a:ext cx="1722119" cy="923330"/>
          </a:xfrm>
          <a:prstGeom prst="rect">
            <a:avLst/>
          </a:prstGeom>
          <a:noFill/>
        </p:spPr>
        <p:txBody>
          <a:bodyPr wrap="square" rtlCol="0">
            <a:spAutoFit/>
          </a:bodyPr>
          <a:lstStyle/>
          <a:p>
            <a:r>
              <a:rPr lang="en-US" b="0" dirty="0">
                <a:solidFill>
                  <a:srgbClr val="B2B062"/>
                </a:solidFill>
              </a:rPr>
              <a:t>Operate on Layer or </a:t>
            </a:r>
            <a:r>
              <a:rPr lang="en-US" b="0" dirty="0" err="1">
                <a:solidFill>
                  <a:srgbClr val="B2B062"/>
                </a:solidFill>
              </a:rPr>
              <a:t>LayerFile</a:t>
            </a:r>
            <a:endParaRPr lang="en-US" b="0" dirty="0">
              <a:solidFill>
                <a:srgbClr val="B2B062"/>
              </a:solidFill>
            </a:endParaRPr>
          </a:p>
        </p:txBody>
      </p:sp>
      <p:cxnSp>
        <p:nvCxnSpPr>
          <p:cNvPr id="7" name="Straight Connector 6">
            <a:extLst>
              <a:ext uri="{FF2B5EF4-FFF2-40B4-BE49-F238E27FC236}">
                <a16:creationId xmlns:a16="http://schemas.microsoft.com/office/drawing/2014/main" id="{9355C819-D48C-C21C-5337-3D17C5B43B2F}"/>
              </a:ext>
            </a:extLst>
          </p:cNvPr>
          <p:cNvCxnSpPr>
            <a:cxnSpLocks/>
          </p:cNvCxnSpPr>
          <p:nvPr/>
        </p:nvCxnSpPr>
        <p:spPr>
          <a:xfrm>
            <a:off x="533400" y="4888598"/>
            <a:ext cx="0" cy="457200"/>
          </a:xfrm>
          <a:prstGeom prst="line">
            <a:avLst/>
          </a:prstGeom>
          <a:ln>
            <a:solidFill>
              <a:srgbClr val="9966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80FE65-E0A7-732B-63A6-19147B782A18}"/>
              </a:ext>
            </a:extLst>
          </p:cNvPr>
          <p:cNvSpPr txBox="1"/>
          <p:nvPr/>
        </p:nvSpPr>
        <p:spPr>
          <a:xfrm>
            <a:off x="6858000" y="4655533"/>
            <a:ext cx="1722119" cy="646331"/>
          </a:xfrm>
          <a:prstGeom prst="rect">
            <a:avLst/>
          </a:prstGeom>
          <a:noFill/>
        </p:spPr>
        <p:txBody>
          <a:bodyPr wrap="square" rtlCol="0">
            <a:spAutoFit/>
          </a:bodyPr>
          <a:lstStyle/>
          <a:p>
            <a:r>
              <a:rPr lang="en-US" b="0" dirty="0">
                <a:solidFill>
                  <a:srgbClr val="996600"/>
                </a:solidFill>
              </a:rPr>
              <a:t>Operate on Table objects</a:t>
            </a:r>
          </a:p>
        </p:txBody>
      </p:sp>
      <p:cxnSp>
        <p:nvCxnSpPr>
          <p:cNvPr id="10" name="Straight Connector 9">
            <a:extLst>
              <a:ext uri="{FF2B5EF4-FFF2-40B4-BE49-F238E27FC236}">
                <a16:creationId xmlns:a16="http://schemas.microsoft.com/office/drawing/2014/main" id="{E00EF9D1-235F-13CE-53B0-A0C2933C084E}"/>
              </a:ext>
            </a:extLst>
          </p:cNvPr>
          <p:cNvCxnSpPr>
            <a:cxnSpLocks/>
          </p:cNvCxnSpPr>
          <p:nvPr/>
        </p:nvCxnSpPr>
        <p:spPr>
          <a:xfrm>
            <a:off x="533400" y="5715000"/>
            <a:ext cx="0" cy="45720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BB6E49-E30A-05FC-7032-C48EDA98B45F}"/>
              </a:ext>
            </a:extLst>
          </p:cNvPr>
          <p:cNvSpPr txBox="1"/>
          <p:nvPr/>
        </p:nvSpPr>
        <p:spPr>
          <a:xfrm>
            <a:off x="6858000" y="5525462"/>
            <a:ext cx="1722119" cy="646331"/>
          </a:xfrm>
          <a:prstGeom prst="rect">
            <a:avLst/>
          </a:prstGeom>
          <a:noFill/>
        </p:spPr>
        <p:txBody>
          <a:bodyPr wrap="square" rtlCol="0">
            <a:spAutoFit/>
          </a:bodyPr>
          <a:lstStyle/>
          <a:p>
            <a:r>
              <a:rPr lang="en-US" b="0" dirty="0">
                <a:solidFill>
                  <a:schemeClr val="accent2">
                    <a:lumMod val="50000"/>
                  </a:schemeClr>
                </a:solidFill>
              </a:rPr>
              <a:t>No objects needed</a:t>
            </a:r>
          </a:p>
        </p:txBody>
      </p:sp>
    </p:spTree>
    <p:extLst>
      <p:ext uri="{BB962C8B-B14F-4D97-AF65-F5344CB8AC3E}">
        <p14:creationId xmlns:p14="http://schemas.microsoft.com/office/powerpoint/2010/main" val="1358178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FA20-6DA3-5748-1355-B81BB8B136A9}"/>
              </a:ext>
            </a:extLst>
          </p:cNvPr>
          <p:cNvSpPr>
            <a:spLocks noGrp="1"/>
          </p:cNvSpPr>
          <p:nvPr>
            <p:ph type="title"/>
          </p:nvPr>
        </p:nvSpPr>
        <p:spPr/>
        <p:txBody>
          <a:bodyPr/>
          <a:lstStyle/>
          <a:p>
            <a:r>
              <a:rPr lang="en-US" dirty="0"/>
              <a:t>Adding, moving, and removing layers</a:t>
            </a:r>
          </a:p>
        </p:txBody>
      </p:sp>
      <p:sp>
        <p:nvSpPr>
          <p:cNvPr id="3" name="Content Placeholder 2">
            <a:extLst>
              <a:ext uri="{FF2B5EF4-FFF2-40B4-BE49-F238E27FC236}">
                <a16:creationId xmlns:a16="http://schemas.microsoft.com/office/drawing/2014/main" id="{C79D1314-5D23-405A-2EC8-7B7EA5687DA6}"/>
              </a:ext>
            </a:extLst>
          </p:cNvPr>
          <p:cNvSpPr>
            <a:spLocks noGrp="1"/>
          </p:cNvSpPr>
          <p:nvPr>
            <p:ph idx="1"/>
          </p:nvPr>
        </p:nvSpPr>
        <p:spPr/>
        <p:txBody>
          <a:bodyPr/>
          <a:lstStyle/>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Add a layer.</a:t>
            </a:r>
            <a:endParaRPr lang="en-US" dirty="0"/>
          </a:p>
          <a:p>
            <a:r>
              <a:rPr lang="en-US" dirty="0"/>
              <a:t>schools = </a:t>
            </a:r>
            <a:r>
              <a:rPr lang="en-US" b="0" dirty="0">
                <a:solidFill>
                  <a:srgbClr val="CE9178"/>
                </a:solidFill>
                <a:effectLst/>
                <a:latin typeface="Consolas" panose="020B0609020204030204" pitchFamily="49" charset="0"/>
              </a:rPr>
              <a:t>"C:/data/Schools.shp"</a:t>
            </a:r>
            <a:endParaRPr lang="en-US" dirty="0"/>
          </a:p>
          <a:p>
            <a:r>
              <a:rPr lang="en-US" dirty="0" err="1"/>
              <a:t>myMap.addDataFromPath</a:t>
            </a:r>
            <a:r>
              <a:rPr lang="en-US" dirty="0"/>
              <a:t>(schools)</a:t>
            </a:r>
          </a:p>
          <a:p>
            <a:endParaRPr lang="en-US" dirty="0"/>
          </a:p>
          <a:p>
            <a:endParaRPr lang="en-US" dirty="0"/>
          </a:p>
          <a:p>
            <a:r>
              <a:rPr lang="en-US" b="0" dirty="0">
                <a:solidFill>
                  <a:srgbClr val="6A9955"/>
                </a:solidFill>
                <a:effectLst/>
                <a:latin typeface="Consolas" panose="020B0609020204030204" pitchFamily="49" charset="0"/>
              </a:rPr>
              <a:t># Remove all layers whose names contain 'park'.</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lay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myMap.listLayers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"*park*"</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myMap.removeLayer</a:t>
            </a:r>
            <a:r>
              <a:rPr lang="en-US" b="0" dirty="0">
                <a:solidFill>
                  <a:srgbClr val="D4D4D4"/>
                </a:solidFill>
                <a:effectLst/>
                <a:latin typeface="Consolas" panose="020B0609020204030204" pitchFamily="49" charset="0"/>
              </a:rPr>
              <a:t>(lay)</a:t>
            </a:r>
          </a:p>
          <a:p>
            <a:endParaRPr lang="en-US" dirty="0"/>
          </a:p>
        </p:txBody>
      </p:sp>
    </p:spTree>
    <p:extLst>
      <p:ext uri="{BB962C8B-B14F-4D97-AF65-F5344CB8AC3E}">
        <p14:creationId xmlns:p14="http://schemas.microsoft.com/office/powerpoint/2010/main" val="3146803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FA20-6DA3-5748-1355-B81BB8B136A9}"/>
              </a:ext>
            </a:extLst>
          </p:cNvPr>
          <p:cNvSpPr>
            <a:spLocks noGrp="1"/>
          </p:cNvSpPr>
          <p:nvPr>
            <p:ph type="title"/>
          </p:nvPr>
        </p:nvSpPr>
        <p:spPr/>
        <p:txBody>
          <a:bodyPr/>
          <a:lstStyle/>
          <a:p>
            <a:r>
              <a:rPr lang="en-US" dirty="0"/>
              <a:t>Add a </a:t>
            </a:r>
            <a:r>
              <a:rPr lang="en-US" dirty="0" err="1"/>
              <a:t>basemap</a:t>
            </a:r>
            <a:endParaRPr lang="en-US" dirty="0"/>
          </a:p>
        </p:txBody>
      </p:sp>
      <p:sp>
        <p:nvSpPr>
          <p:cNvPr id="3" name="Content Placeholder 2">
            <a:extLst>
              <a:ext uri="{FF2B5EF4-FFF2-40B4-BE49-F238E27FC236}">
                <a16:creationId xmlns:a16="http://schemas.microsoft.com/office/drawing/2014/main" id="{C79D1314-5D23-405A-2EC8-7B7EA5687DA6}"/>
              </a:ext>
            </a:extLst>
          </p:cNvPr>
          <p:cNvSpPr>
            <a:spLocks noGrp="1"/>
          </p:cNvSpPr>
          <p:nvPr>
            <p:ph idx="1"/>
          </p:nvPr>
        </p:nvSpPr>
        <p:spPr>
          <a:xfrm>
            <a:off x="152400" y="914400"/>
            <a:ext cx="8839200" cy="5410200"/>
          </a:xfrm>
        </p:spPr>
        <p:txBody>
          <a:bodyPr>
            <a:normAutofit/>
          </a:bodyPr>
          <a:lstStyle/>
          <a:p>
            <a:endParaRPr lang="en-US" b="0" dirty="0">
              <a:solidFill>
                <a:srgbClr val="6A9955"/>
              </a:solidFill>
              <a:effectLst/>
              <a:latin typeface="Consolas" panose="020B0609020204030204" pitchFamily="49" charset="0"/>
            </a:endParaRPr>
          </a:p>
          <a:p>
            <a:endParaRPr lang="en-US" dirty="0">
              <a:solidFill>
                <a:srgbClr val="6A9955"/>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endParaRPr lang="en-US" dirty="0">
              <a:solidFill>
                <a:srgbClr val="6A9955"/>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endParaRPr lang="en-US" dirty="0">
              <a:solidFill>
                <a:srgbClr val="6A9955"/>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endParaRPr lang="en-US" dirty="0">
              <a:solidFill>
                <a:srgbClr val="6A9955"/>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endParaRPr lang="en-US" dirty="0">
              <a:solidFill>
                <a:srgbClr val="6A9955"/>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Code to get th</a:t>
            </a:r>
            <a:r>
              <a:rPr lang="en-US" dirty="0">
                <a:solidFill>
                  <a:srgbClr val="6A9955"/>
                </a:solidFill>
                <a:latin typeface="Consolas" panose="020B0609020204030204" pitchFamily="49" charset="0"/>
              </a:rPr>
              <a:t>e ArcGIS Project and Map object goes here</a:t>
            </a: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dirty="0" err="1"/>
              <a:t>myMap.addBasemap</a:t>
            </a:r>
            <a:r>
              <a:rPr lang="en-US" dirty="0"/>
              <a:t>(</a:t>
            </a:r>
            <a:r>
              <a:rPr lang="en-US" b="0" dirty="0">
                <a:solidFill>
                  <a:srgbClr val="CE9178"/>
                </a:solidFill>
                <a:effectLst/>
                <a:latin typeface="Consolas" panose="020B0609020204030204" pitchFamily="49" charset="0"/>
              </a:rPr>
              <a:t>"Modern Antique Map"</a:t>
            </a:r>
            <a:r>
              <a:rPr lang="en-US" dirty="0"/>
              <a:t>)</a:t>
            </a:r>
          </a:p>
          <a:p>
            <a:endParaRPr lang="en-US" dirty="0"/>
          </a:p>
          <a:p>
            <a:endParaRPr lang="en-US" dirty="0"/>
          </a:p>
          <a:p>
            <a:endParaRPr lang="en-US" dirty="0"/>
          </a:p>
        </p:txBody>
      </p:sp>
      <p:pic>
        <p:nvPicPr>
          <p:cNvPr id="4098" name="Picture 2" descr="How To: Add a custom basemap to the Basemap Gallery in ArcGIS Pro">
            <a:extLst>
              <a:ext uri="{FF2B5EF4-FFF2-40B4-BE49-F238E27FC236}">
                <a16:creationId xmlns:a16="http://schemas.microsoft.com/office/drawing/2014/main" id="{BA9C9E31-1FFF-CE87-BAAF-96C99A17D8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762000"/>
            <a:ext cx="4114800" cy="42263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AF03833-AE8E-E057-E035-B9193BDB1E65}"/>
              </a:ext>
            </a:extLst>
          </p:cNvPr>
          <p:cNvPicPr>
            <a:picLocks noChangeAspect="1"/>
          </p:cNvPicPr>
          <p:nvPr/>
        </p:nvPicPr>
        <p:blipFill rotWithShape="1">
          <a:blip r:embed="rId3"/>
          <a:srcRect l="2684" t="6591" r="718"/>
          <a:stretch/>
        </p:blipFill>
        <p:spPr>
          <a:xfrm>
            <a:off x="4776216" y="4297200"/>
            <a:ext cx="1472184" cy="579600"/>
          </a:xfrm>
          <a:prstGeom prst="rect">
            <a:avLst/>
          </a:prstGeom>
        </p:spPr>
      </p:pic>
    </p:spTree>
    <p:extLst>
      <p:ext uri="{BB962C8B-B14F-4D97-AF65-F5344CB8AC3E}">
        <p14:creationId xmlns:p14="http://schemas.microsoft.com/office/powerpoint/2010/main" val="1802355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FA20-6DA3-5748-1355-B81BB8B136A9}"/>
              </a:ext>
            </a:extLst>
          </p:cNvPr>
          <p:cNvSpPr>
            <a:spLocks noGrp="1"/>
          </p:cNvSpPr>
          <p:nvPr>
            <p:ph type="title"/>
          </p:nvPr>
        </p:nvSpPr>
        <p:spPr/>
        <p:txBody>
          <a:bodyPr/>
          <a:lstStyle/>
          <a:p>
            <a:r>
              <a:rPr lang="en-US" dirty="0"/>
              <a:t>Add data from path example 1</a:t>
            </a:r>
          </a:p>
        </p:txBody>
      </p:sp>
      <p:sp>
        <p:nvSpPr>
          <p:cNvPr id="3" name="Content Placeholder 2">
            <a:extLst>
              <a:ext uri="{FF2B5EF4-FFF2-40B4-BE49-F238E27FC236}">
                <a16:creationId xmlns:a16="http://schemas.microsoft.com/office/drawing/2014/main" id="{C79D1314-5D23-405A-2EC8-7B7EA5687DA6}"/>
              </a:ext>
            </a:extLst>
          </p:cNvPr>
          <p:cNvSpPr>
            <a:spLocks noGrp="1"/>
          </p:cNvSpPr>
          <p:nvPr>
            <p:ph idx="1"/>
          </p:nvPr>
        </p:nvSpPr>
        <p:spPr>
          <a:xfrm>
            <a:off x="152400" y="914400"/>
            <a:ext cx="8915400" cy="5410200"/>
          </a:xfrm>
        </p:spPr>
        <p:txBody>
          <a:bodyPr>
            <a:normAutofit/>
          </a:bodyPr>
          <a:lstStyle/>
          <a:p>
            <a:r>
              <a:rPr lang="en-US" b="0" dirty="0">
                <a:solidFill>
                  <a:srgbClr val="6A9955"/>
                </a:solidFill>
                <a:effectLst/>
                <a:latin typeface="Consolas" panose="020B0609020204030204" pitchFamily="49" charset="0"/>
              </a:rPr>
              <a:t># Code to get th</a:t>
            </a:r>
            <a:r>
              <a:rPr lang="en-US" dirty="0">
                <a:solidFill>
                  <a:srgbClr val="6A9955"/>
                </a:solidFill>
                <a:latin typeface="Consolas" panose="020B0609020204030204" pitchFamily="49" charset="0"/>
              </a:rPr>
              <a:t>e ArcGIS Project and Map objects goes here</a:t>
            </a: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Add </a:t>
            </a:r>
            <a:r>
              <a:rPr lang="en-US" dirty="0">
                <a:solidFill>
                  <a:srgbClr val="6A9955"/>
                </a:solidFill>
                <a:latin typeface="Consolas" panose="020B0609020204030204" pitchFamily="49" charset="0"/>
              </a:rPr>
              <a:t>data from a path</a:t>
            </a:r>
            <a:r>
              <a:rPr lang="en-US" b="0" dirty="0">
                <a:solidFill>
                  <a:srgbClr val="6A9955"/>
                </a:solidFill>
                <a:effectLst/>
                <a:latin typeface="Consolas" panose="020B0609020204030204" pitchFamily="49" charset="0"/>
              </a:rPr>
              <a:t>.</a:t>
            </a:r>
            <a:endParaRPr lang="en-US" dirty="0"/>
          </a:p>
          <a:p>
            <a:r>
              <a:rPr lang="en-US" dirty="0"/>
              <a:t>schools = </a:t>
            </a:r>
            <a:r>
              <a:rPr lang="en-US" b="0" dirty="0">
                <a:solidFill>
                  <a:srgbClr val="CE9178"/>
                </a:solidFill>
                <a:effectLst/>
                <a:latin typeface="Consolas" panose="020B0609020204030204" pitchFamily="49" charset="0"/>
              </a:rPr>
              <a:t>"C:/data/Schools.shp"</a:t>
            </a:r>
            <a:endParaRPr lang="en-US" dirty="0"/>
          </a:p>
          <a:p>
            <a:r>
              <a:rPr lang="en-US" dirty="0" err="1"/>
              <a:t>myMap.addDataFromPath</a:t>
            </a:r>
            <a:r>
              <a:rPr lang="en-US" dirty="0"/>
              <a:t>(schools)</a:t>
            </a:r>
          </a:p>
          <a:p>
            <a:endParaRPr lang="en-US" dirty="0"/>
          </a:p>
          <a:p>
            <a:r>
              <a:rPr lang="en-US" b="0" dirty="0">
                <a:solidFill>
                  <a:srgbClr val="6A9955"/>
                </a:solidFill>
                <a:effectLst/>
                <a:latin typeface="Consolas" panose="020B0609020204030204" pitchFamily="49" charset="0"/>
              </a:rPr>
              <a:t># Does not use the arcpy environment workspace setting.</a:t>
            </a:r>
            <a:endParaRPr lang="en-US" dirty="0"/>
          </a:p>
          <a:p>
            <a:r>
              <a:rPr lang="en-US" dirty="0" err="1"/>
              <a:t>arcpy.env.workspace</a:t>
            </a:r>
            <a:r>
              <a:rPr lang="en-US" dirty="0"/>
              <a:t> = </a:t>
            </a:r>
            <a:r>
              <a:rPr lang="en-US" b="0" dirty="0">
                <a:solidFill>
                  <a:srgbClr val="CE9178"/>
                </a:solidFill>
                <a:effectLst/>
                <a:latin typeface="Consolas" panose="020B0609020204030204" pitchFamily="49" charset="0"/>
              </a:rPr>
              <a:t>"C:/data/</a:t>
            </a:r>
            <a:endParaRPr lang="en-US" dirty="0"/>
          </a:p>
          <a:p>
            <a:r>
              <a:rPr lang="en-US" dirty="0" err="1"/>
              <a:t>myMap.addDataFromPath</a:t>
            </a:r>
            <a:r>
              <a:rPr lang="en-US" dirty="0"/>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Schools.shp</a:t>
            </a:r>
            <a:r>
              <a:rPr lang="en-US" b="0" dirty="0">
                <a:solidFill>
                  <a:srgbClr val="CE9178"/>
                </a:solidFill>
                <a:effectLst/>
                <a:latin typeface="Consolas" panose="020B0609020204030204" pitchFamily="49" charset="0"/>
              </a:rPr>
              <a:t>"</a:t>
            </a:r>
            <a:r>
              <a:rPr lang="en-US" dirty="0"/>
              <a:t>)</a:t>
            </a:r>
          </a:p>
          <a:p>
            <a:r>
              <a:rPr lang="en-US" dirty="0" err="1">
                <a:solidFill>
                  <a:srgbClr val="FF0066"/>
                </a:solidFill>
              </a:rPr>
              <a:t>RuntimeError</a:t>
            </a:r>
            <a:r>
              <a:rPr lang="en-US" dirty="0">
                <a:solidFill>
                  <a:srgbClr val="FF0066"/>
                </a:solidFill>
              </a:rPr>
              <a:t>    Traceback (most recent call last)...</a:t>
            </a:r>
          </a:p>
          <a:p>
            <a:endParaRPr lang="en-US" dirty="0"/>
          </a:p>
          <a:p>
            <a:endParaRPr lang="en-US" dirty="0"/>
          </a:p>
          <a:p>
            <a:endParaRPr lang="en-US" dirty="0"/>
          </a:p>
        </p:txBody>
      </p:sp>
      <p:pic>
        <p:nvPicPr>
          <p:cNvPr id="6" name="Graphic 5" descr="Warning outline">
            <a:extLst>
              <a:ext uri="{FF2B5EF4-FFF2-40B4-BE49-F238E27FC236}">
                <a16:creationId xmlns:a16="http://schemas.microsoft.com/office/drawing/2014/main" id="{05248088-5321-1C34-54BD-3721B62372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05800" y="3162300"/>
            <a:ext cx="533400" cy="533400"/>
          </a:xfrm>
          <a:prstGeom prst="rect">
            <a:avLst/>
          </a:prstGeom>
        </p:spPr>
      </p:pic>
    </p:spTree>
    <p:extLst>
      <p:ext uri="{BB962C8B-B14F-4D97-AF65-F5344CB8AC3E}">
        <p14:creationId xmlns:p14="http://schemas.microsoft.com/office/powerpoint/2010/main" val="4270802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FA20-6DA3-5748-1355-B81BB8B136A9}"/>
              </a:ext>
            </a:extLst>
          </p:cNvPr>
          <p:cNvSpPr>
            <a:spLocks noGrp="1"/>
          </p:cNvSpPr>
          <p:nvPr>
            <p:ph type="title"/>
          </p:nvPr>
        </p:nvSpPr>
        <p:spPr/>
        <p:txBody>
          <a:bodyPr/>
          <a:lstStyle/>
          <a:p>
            <a:r>
              <a:rPr lang="en-US" dirty="0"/>
              <a:t>Add data from path example 2</a:t>
            </a:r>
          </a:p>
        </p:txBody>
      </p:sp>
      <p:sp>
        <p:nvSpPr>
          <p:cNvPr id="3" name="Content Placeholder 2">
            <a:extLst>
              <a:ext uri="{FF2B5EF4-FFF2-40B4-BE49-F238E27FC236}">
                <a16:creationId xmlns:a16="http://schemas.microsoft.com/office/drawing/2014/main" id="{C79D1314-5D23-405A-2EC8-7B7EA5687DA6}"/>
              </a:ext>
            </a:extLst>
          </p:cNvPr>
          <p:cNvSpPr>
            <a:spLocks noGrp="1"/>
          </p:cNvSpPr>
          <p:nvPr>
            <p:ph idx="1"/>
          </p:nvPr>
        </p:nvSpPr>
        <p:spPr>
          <a:xfrm>
            <a:off x="152400" y="914400"/>
            <a:ext cx="8915400" cy="5410200"/>
          </a:xfrm>
        </p:spPr>
        <p:txBody>
          <a:bodyPr>
            <a:normAutofit fontScale="92500" lnSpcReduction="10000"/>
          </a:bodyPr>
          <a:lstStyle/>
          <a:p>
            <a:r>
              <a:rPr lang="en-US" b="0" dirty="0">
                <a:solidFill>
                  <a:srgbClr val="6A9955"/>
                </a:solidFill>
                <a:effectLst/>
                <a:latin typeface="Consolas" panose="020B0609020204030204" pitchFamily="49" charset="0"/>
              </a:rPr>
              <a:t># Code to get th</a:t>
            </a:r>
            <a:r>
              <a:rPr lang="en-US" dirty="0">
                <a:solidFill>
                  <a:srgbClr val="6A9955"/>
                </a:solidFill>
                <a:latin typeface="Consolas" panose="020B0609020204030204" pitchFamily="49" charset="0"/>
              </a:rPr>
              <a:t>e ArcGIS Project and Map objects goes here</a:t>
            </a: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endParaRPr lang="en-US" dirty="0">
              <a:solidFill>
                <a:srgbClr val="FF0066"/>
              </a:solidFill>
            </a:endParaRPr>
          </a:p>
          <a:p>
            <a:r>
              <a:rPr lang="en-US" b="0" dirty="0">
                <a:solidFill>
                  <a:srgbClr val="6A9955"/>
                </a:solidFill>
                <a:effectLst/>
                <a:latin typeface="Consolas" panose="020B0609020204030204" pitchFamily="49" charset="0"/>
              </a:rPr>
              <a:t># Add </a:t>
            </a:r>
            <a:r>
              <a:rPr lang="en-US" b="0" dirty="0" err="1">
                <a:solidFill>
                  <a:srgbClr val="6A9955"/>
                </a:solidFill>
                <a:effectLst/>
                <a:latin typeface="Consolas" panose="020B0609020204030204" pitchFamily="49" charset="0"/>
              </a:rPr>
              <a:t>rasters</a:t>
            </a:r>
            <a:r>
              <a:rPr lang="en-US" b="0" dirty="0">
                <a:solidFill>
                  <a:srgbClr val="6A9955"/>
                </a:solidFill>
                <a:effectLst/>
                <a:latin typeface="Consolas" panose="020B0609020204030204" pitchFamily="49" charset="0"/>
              </a:rPr>
              <a:t> from a directory (Don't use this code!).</a:t>
            </a:r>
            <a:endParaRPr lang="en-US" dirty="0"/>
          </a:p>
          <a:p>
            <a:r>
              <a:rPr lang="en-US" dirty="0" err="1"/>
              <a:t>arcpy.env.workspace</a:t>
            </a:r>
            <a:r>
              <a:rPr lang="en-US" dirty="0"/>
              <a:t> = sys.argv[1] </a:t>
            </a:r>
          </a:p>
          <a:p>
            <a:r>
              <a:rPr lang="en-US" dirty="0" err="1"/>
              <a:t>rasts</a:t>
            </a:r>
            <a:r>
              <a:rPr lang="en-US" dirty="0"/>
              <a:t> = </a:t>
            </a:r>
            <a:r>
              <a:rPr lang="en-US" dirty="0" err="1"/>
              <a:t>arcpy.ListRasters</a:t>
            </a:r>
            <a:r>
              <a:rPr lang="en-US" dirty="0"/>
              <a:t>()</a:t>
            </a:r>
            <a:r>
              <a:rPr lang="en-US" b="0" dirty="0">
                <a:solidFill>
                  <a:srgbClr val="CE9178"/>
                </a:solidFill>
                <a:effectLst/>
                <a:latin typeface="Consolas" panose="020B0609020204030204" pitchFamily="49" charset="0"/>
              </a:rPr>
              <a:t> </a:t>
            </a:r>
          </a:p>
          <a:p>
            <a:r>
              <a:rPr lang="en-US" dirty="0"/>
              <a:t>for </a:t>
            </a:r>
            <a:r>
              <a:rPr lang="en-US" dirty="0" err="1"/>
              <a:t>rast</a:t>
            </a:r>
            <a:r>
              <a:rPr lang="en-US" dirty="0"/>
              <a:t> in </a:t>
            </a:r>
            <a:r>
              <a:rPr lang="en-US" dirty="0" err="1"/>
              <a:t>rasts</a:t>
            </a:r>
            <a:r>
              <a:rPr lang="en-US" dirty="0"/>
              <a:t>:</a:t>
            </a:r>
          </a:p>
          <a:p>
            <a:r>
              <a:rPr lang="en-US" dirty="0"/>
              <a:t>	</a:t>
            </a:r>
            <a:r>
              <a:rPr lang="en-US" dirty="0" err="1"/>
              <a:t>myMap.addDataFromPath</a:t>
            </a:r>
            <a:r>
              <a:rPr lang="en-US" dirty="0"/>
              <a:t>(</a:t>
            </a:r>
            <a:r>
              <a:rPr lang="en-US" dirty="0" err="1"/>
              <a:t>rast</a:t>
            </a:r>
            <a:r>
              <a:rPr lang="en-US" dirty="0"/>
              <a:t>)</a:t>
            </a:r>
          </a:p>
          <a:p>
            <a:r>
              <a:rPr lang="en-US" dirty="0" err="1">
                <a:solidFill>
                  <a:srgbClr val="FF0066"/>
                </a:solidFill>
              </a:rPr>
              <a:t>RuntimeError</a:t>
            </a:r>
            <a:r>
              <a:rPr lang="en-US" dirty="0">
                <a:solidFill>
                  <a:srgbClr val="FF0066"/>
                </a:solidFill>
              </a:rPr>
              <a:t>    Traceback (most recent call last)...</a:t>
            </a:r>
          </a:p>
          <a:p>
            <a:endParaRPr lang="en-US" dirty="0"/>
          </a:p>
          <a:p>
            <a:endParaRPr lang="en-US" dirty="0"/>
          </a:p>
          <a:p>
            <a:r>
              <a:rPr lang="en-US" b="0" dirty="0">
                <a:solidFill>
                  <a:srgbClr val="6A9955"/>
                </a:solidFill>
                <a:effectLst/>
                <a:latin typeface="Consolas" panose="020B0609020204030204" pitchFamily="49" charset="0"/>
              </a:rPr>
              <a:t># Add </a:t>
            </a:r>
            <a:r>
              <a:rPr lang="en-US" b="0" dirty="0" err="1">
                <a:solidFill>
                  <a:srgbClr val="6A9955"/>
                </a:solidFill>
                <a:effectLst/>
                <a:latin typeface="Consolas" panose="020B0609020204030204" pitchFamily="49" charset="0"/>
              </a:rPr>
              <a:t>rasters</a:t>
            </a:r>
            <a:r>
              <a:rPr lang="en-US" b="0" dirty="0">
                <a:solidFill>
                  <a:srgbClr val="6A9955"/>
                </a:solidFill>
                <a:effectLst/>
                <a:latin typeface="Consolas" panose="020B0609020204030204" pitchFamily="49" charset="0"/>
              </a:rPr>
              <a:t> from a directory.</a:t>
            </a:r>
            <a:endParaRPr lang="en-US" dirty="0"/>
          </a:p>
          <a:p>
            <a:r>
              <a:rPr lang="en-US" dirty="0" err="1"/>
              <a:t>arcpy.env.workspace</a:t>
            </a:r>
            <a:r>
              <a:rPr lang="en-US" dirty="0"/>
              <a:t> = sys.argv[1]</a:t>
            </a:r>
          </a:p>
          <a:p>
            <a:r>
              <a:rPr lang="en-US" dirty="0" err="1"/>
              <a:t>rasts</a:t>
            </a:r>
            <a:r>
              <a:rPr lang="en-US" dirty="0"/>
              <a:t> = </a:t>
            </a:r>
            <a:r>
              <a:rPr lang="en-US" dirty="0" err="1"/>
              <a:t>arcpy.ListRasters</a:t>
            </a:r>
            <a:r>
              <a:rPr lang="en-US" dirty="0"/>
              <a:t>()</a:t>
            </a:r>
            <a:r>
              <a:rPr lang="en-US" b="0" dirty="0">
                <a:solidFill>
                  <a:srgbClr val="CE9178"/>
                </a:solidFill>
                <a:effectLst/>
                <a:latin typeface="Consolas" panose="020B0609020204030204" pitchFamily="49" charset="0"/>
              </a:rPr>
              <a:t> </a:t>
            </a:r>
          </a:p>
          <a:p>
            <a:r>
              <a:rPr lang="en-US" dirty="0"/>
              <a:t>for </a:t>
            </a:r>
            <a:r>
              <a:rPr lang="en-US" dirty="0" err="1"/>
              <a:t>rast</a:t>
            </a:r>
            <a:r>
              <a:rPr lang="en-US" dirty="0"/>
              <a:t> in </a:t>
            </a:r>
            <a:r>
              <a:rPr lang="en-US" dirty="0" err="1"/>
              <a:t>rasts</a:t>
            </a:r>
            <a:r>
              <a:rPr lang="en-US" dirty="0"/>
              <a:t>:</a:t>
            </a:r>
            <a:br>
              <a:rPr lang="en-US" dirty="0"/>
            </a:br>
            <a:r>
              <a:rPr lang="en-US" dirty="0"/>
              <a:t>             </a:t>
            </a:r>
            <a:r>
              <a:rPr lang="en-US" dirty="0" err="1"/>
              <a:t>rastFullPath</a:t>
            </a:r>
            <a:r>
              <a:rPr lang="en-US" dirty="0"/>
              <a:t> = </a:t>
            </a:r>
            <a:r>
              <a:rPr lang="en-US" dirty="0" err="1"/>
              <a:t>os.path.join</a:t>
            </a:r>
            <a:r>
              <a:rPr lang="en-US" dirty="0"/>
              <a:t>(</a:t>
            </a:r>
            <a:r>
              <a:rPr lang="en-US" dirty="0" err="1"/>
              <a:t>arcpy.env.workspace</a:t>
            </a:r>
            <a:r>
              <a:rPr lang="en-US" dirty="0"/>
              <a:t>, </a:t>
            </a:r>
            <a:r>
              <a:rPr lang="en-US" dirty="0" err="1"/>
              <a:t>rast</a:t>
            </a:r>
            <a:r>
              <a:rPr lang="en-US" dirty="0"/>
              <a:t>)</a:t>
            </a:r>
          </a:p>
          <a:p>
            <a:r>
              <a:rPr lang="en-US" dirty="0"/>
              <a:t>	</a:t>
            </a:r>
            <a:r>
              <a:rPr lang="en-US" dirty="0" err="1"/>
              <a:t>myMap.addDataFromPath</a:t>
            </a:r>
            <a:r>
              <a:rPr lang="en-US" dirty="0"/>
              <a:t>(</a:t>
            </a:r>
            <a:r>
              <a:rPr lang="en-US" dirty="0" err="1"/>
              <a:t>rastFullPath</a:t>
            </a:r>
            <a:r>
              <a:rPr lang="en-US" dirty="0"/>
              <a:t>)</a:t>
            </a:r>
          </a:p>
          <a:p>
            <a:endParaRPr lang="en-US" dirty="0"/>
          </a:p>
        </p:txBody>
      </p:sp>
      <p:pic>
        <p:nvPicPr>
          <p:cNvPr id="6" name="Graphic 5" descr="Warning outline">
            <a:extLst>
              <a:ext uri="{FF2B5EF4-FFF2-40B4-BE49-F238E27FC236}">
                <a16:creationId xmlns:a16="http://schemas.microsoft.com/office/drawing/2014/main" id="{05248088-5321-1C34-54BD-3721B62372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1600" y="2133600"/>
            <a:ext cx="914400" cy="914400"/>
          </a:xfrm>
          <a:prstGeom prst="rect">
            <a:avLst/>
          </a:prstGeom>
        </p:spPr>
      </p:pic>
    </p:spTree>
    <p:extLst>
      <p:ext uri="{BB962C8B-B14F-4D97-AF65-F5344CB8AC3E}">
        <p14:creationId xmlns:p14="http://schemas.microsoft.com/office/powerpoint/2010/main" val="213425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FA20-6DA3-5748-1355-B81BB8B136A9}"/>
              </a:ext>
            </a:extLst>
          </p:cNvPr>
          <p:cNvSpPr>
            <a:spLocks noGrp="1"/>
          </p:cNvSpPr>
          <p:nvPr>
            <p:ph type="title"/>
          </p:nvPr>
        </p:nvSpPr>
        <p:spPr/>
        <p:txBody>
          <a:bodyPr/>
          <a:lstStyle/>
          <a:p>
            <a:r>
              <a:rPr lang="en-US" dirty="0"/>
              <a:t>Adding and removing layers</a:t>
            </a:r>
          </a:p>
        </p:txBody>
      </p:sp>
      <p:sp>
        <p:nvSpPr>
          <p:cNvPr id="3" name="Content Placeholder 2">
            <a:extLst>
              <a:ext uri="{FF2B5EF4-FFF2-40B4-BE49-F238E27FC236}">
                <a16:creationId xmlns:a16="http://schemas.microsoft.com/office/drawing/2014/main" id="{C79D1314-5D23-405A-2EC8-7B7EA5687DA6}"/>
              </a:ext>
            </a:extLst>
          </p:cNvPr>
          <p:cNvSpPr>
            <a:spLocks noGrp="1"/>
          </p:cNvSpPr>
          <p:nvPr>
            <p:ph idx="1"/>
          </p:nvPr>
        </p:nvSpPr>
        <p:spPr>
          <a:xfrm>
            <a:off x="152400" y="914400"/>
            <a:ext cx="8915400" cy="5410200"/>
          </a:xfrm>
        </p:spPr>
        <p:txBody>
          <a:bodyPr>
            <a:normAutofit/>
          </a:bodyPr>
          <a:lstStyle/>
          <a:p>
            <a:r>
              <a:rPr lang="en-US" b="0" dirty="0">
                <a:solidFill>
                  <a:srgbClr val="6A9955"/>
                </a:solidFill>
                <a:effectLst/>
                <a:latin typeface="Consolas" panose="020B0609020204030204" pitchFamily="49" charset="0"/>
              </a:rPr>
              <a:t># Code to get th</a:t>
            </a:r>
            <a:r>
              <a:rPr lang="en-US" dirty="0">
                <a:solidFill>
                  <a:srgbClr val="6A9955"/>
                </a:solidFill>
                <a:latin typeface="Consolas" panose="020B0609020204030204" pitchFamily="49" charset="0"/>
              </a:rPr>
              <a:t>e ArcGIS Project and Map objects goes here</a:t>
            </a:r>
            <a:r>
              <a:rPr lang="en-US" b="0" dirty="0">
                <a:solidFill>
                  <a:srgbClr val="6A9955"/>
                </a:solidFill>
                <a:effectLst/>
                <a:latin typeface="Consolas" panose="020B0609020204030204" pitchFamily="49" charset="0"/>
              </a:rPr>
              <a:t>.</a:t>
            </a:r>
            <a:endParaRPr lang="en-US" dirty="0"/>
          </a:p>
          <a:p>
            <a:r>
              <a:rPr lang="en-US" dirty="0" err="1"/>
              <a:t>aprx</a:t>
            </a:r>
            <a:r>
              <a:rPr lang="en-US" dirty="0"/>
              <a:t> = </a:t>
            </a:r>
            <a:r>
              <a:rPr lang="en-US" dirty="0" err="1"/>
              <a:t>arcpy.mp.ArcGISProject</a:t>
            </a:r>
            <a:r>
              <a:rPr lang="en-US" dirty="0"/>
              <a:t>("CURRENT")</a:t>
            </a:r>
          </a:p>
          <a:p>
            <a:r>
              <a:rPr lang="en-US" dirty="0" err="1"/>
              <a:t>myMap</a:t>
            </a:r>
            <a:r>
              <a:rPr lang="en-US" dirty="0"/>
              <a:t> = </a:t>
            </a:r>
            <a:r>
              <a:rPr lang="en-US" dirty="0" err="1"/>
              <a:t>aprx.listMaps</a:t>
            </a:r>
            <a:r>
              <a:rPr lang="en-US" dirty="0"/>
              <a:t>()[0]</a:t>
            </a:r>
          </a:p>
          <a:p>
            <a:r>
              <a:rPr lang="en-US" dirty="0"/>
              <a:t>map2 = </a:t>
            </a:r>
            <a:r>
              <a:rPr lang="en-US" dirty="0" err="1"/>
              <a:t>aprx.listMaps</a:t>
            </a:r>
            <a:r>
              <a:rPr lang="en-US" dirty="0"/>
              <a:t>()[1]</a:t>
            </a: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Add all 'park' layers in </a:t>
            </a:r>
            <a:r>
              <a:rPr lang="en-US" b="0" dirty="0" err="1">
                <a:solidFill>
                  <a:srgbClr val="6A9955"/>
                </a:solidFill>
                <a:effectLst/>
                <a:latin typeface="Consolas" panose="020B0609020204030204" pitchFamily="49" charset="0"/>
              </a:rPr>
              <a:t>myMap</a:t>
            </a:r>
            <a:r>
              <a:rPr lang="en-US" b="0" dirty="0">
                <a:solidFill>
                  <a:srgbClr val="6A9955"/>
                </a:solidFill>
                <a:effectLst/>
                <a:latin typeface="Consolas" panose="020B0609020204030204" pitchFamily="49" charset="0"/>
              </a:rPr>
              <a:t> to map2.</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lay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myMap.listLayers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"*park*"</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dirty="0">
                <a:solidFill>
                  <a:srgbClr val="D4D4D4"/>
                </a:solidFill>
                <a:latin typeface="Consolas" panose="020B0609020204030204" pitchFamily="49" charset="0"/>
              </a:rPr>
              <a:t>m</a:t>
            </a:r>
            <a:r>
              <a:rPr lang="en-US" b="0" dirty="0">
                <a:solidFill>
                  <a:srgbClr val="D4D4D4"/>
                </a:solidFill>
                <a:effectLst/>
                <a:latin typeface="Consolas" panose="020B0609020204030204" pitchFamily="49" charset="0"/>
              </a:rPr>
              <a:t>ap2.addLayer(lay)</a:t>
            </a:r>
          </a:p>
          <a:p>
            <a:endParaRPr lang="en-US" dirty="0"/>
          </a:p>
          <a:p>
            <a:endParaRPr lang="en-US" dirty="0"/>
          </a:p>
          <a:p>
            <a:r>
              <a:rPr lang="en-US" b="0" dirty="0">
                <a:solidFill>
                  <a:srgbClr val="6A9955"/>
                </a:solidFill>
                <a:effectLst/>
                <a:latin typeface="Consolas" panose="020B0609020204030204" pitchFamily="49" charset="0"/>
              </a:rPr>
              <a:t># Remove all layers whose names contain 'park'.</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lay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myMap.listLayers</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"*park*"</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myMap.removeLayer</a:t>
            </a:r>
            <a:r>
              <a:rPr lang="en-US" b="0" dirty="0">
                <a:solidFill>
                  <a:srgbClr val="D4D4D4"/>
                </a:solidFill>
                <a:effectLst/>
                <a:latin typeface="Consolas" panose="020B0609020204030204" pitchFamily="49" charset="0"/>
              </a:rPr>
              <a:t>(lay)</a:t>
            </a:r>
          </a:p>
          <a:p>
            <a:endParaRPr lang="en-US" dirty="0"/>
          </a:p>
          <a:p>
            <a:endParaRPr lang="en-US" dirty="0"/>
          </a:p>
          <a:p>
            <a:endParaRPr lang="en-US" dirty="0"/>
          </a:p>
        </p:txBody>
      </p:sp>
    </p:spTree>
    <p:extLst>
      <p:ext uri="{BB962C8B-B14F-4D97-AF65-F5344CB8AC3E}">
        <p14:creationId xmlns:p14="http://schemas.microsoft.com/office/powerpoint/2010/main" val="1025951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C71C-E4BD-D1B0-3BFA-524AD659D43B}"/>
              </a:ext>
            </a:extLst>
          </p:cNvPr>
          <p:cNvSpPr>
            <a:spLocks noGrp="1"/>
          </p:cNvSpPr>
          <p:nvPr>
            <p:ph type="title"/>
          </p:nvPr>
        </p:nvSpPr>
        <p:spPr/>
        <p:txBody>
          <a:bodyPr/>
          <a:lstStyle/>
          <a:p>
            <a:r>
              <a:rPr lang="en-US" dirty="0"/>
              <a:t>RECALL...Project -&gt; Map -&gt; </a:t>
            </a:r>
            <a:r>
              <a:rPr lang="en-US" dirty="0">
                <a:solidFill>
                  <a:schemeClr val="bg2"/>
                </a:solidFill>
              </a:rPr>
              <a:t>Layer</a:t>
            </a:r>
          </a:p>
        </p:txBody>
      </p:sp>
      <p:sp>
        <p:nvSpPr>
          <p:cNvPr id="6" name="TextBox 5">
            <a:extLst>
              <a:ext uri="{FF2B5EF4-FFF2-40B4-BE49-F238E27FC236}">
                <a16:creationId xmlns:a16="http://schemas.microsoft.com/office/drawing/2014/main" id="{6550EAD8-B62D-444C-252F-CC2A93147419}"/>
              </a:ext>
            </a:extLst>
          </p:cNvPr>
          <p:cNvSpPr txBox="1"/>
          <p:nvPr/>
        </p:nvSpPr>
        <p:spPr>
          <a:xfrm>
            <a:off x="457200" y="1219200"/>
            <a:ext cx="6232358" cy="3970318"/>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aprx</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arcpy.mp.ArcGISProject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"CURRENT"</a:t>
            </a:r>
            <a:r>
              <a:rPr lang="en-US" b="0" dirty="0">
                <a:solidFill>
                  <a:srgbClr val="D4D4D4"/>
                </a:solidFill>
                <a:effectLst/>
                <a:latin typeface="Consolas" panose="020B0609020204030204" pitchFamily="49" charset="0"/>
              </a:rPr>
              <a:t>)</a:t>
            </a: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Get a list of Map objects.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maps = </a:t>
            </a:r>
            <a:r>
              <a:rPr lang="en-US" b="0" dirty="0" err="1">
                <a:solidFill>
                  <a:srgbClr val="D4D4D4"/>
                </a:solidFill>
                <a:effectLst/>
                <a:latin typeface="Consolas" panose="020B0609020204030204" pitchFamily="49" charset="0"/>
              </a:rPr>
              <a:t>aprx.listMaps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Get the first Map object.</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myMap</a:t>
            </a:r>
            <a:r>
              <a:rPr lang="en-US" b="0" dirty="0">
                <a:solidFill>
                  <a:srgbClr val="D4D4D4"/>
                </a:solidFill>
                <a:effectLst/>
                <a:latin typeface="Consolas" panose="020B0609020204030204" pitchFamily="49" charset="0"/>
              </a:rPr>
              <a:t> = maps[</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Get a list of Layer objects.</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layers = </a:t>
            </a:r>
            <a:r>
              <a:rPr lang="en-US" b="0" dirty="0" err="1">
                <a:solidFill>
                  <a:srgbClr val="D4D4D4"/>
                </a:solidFill>
                <a:effectLst/>
                <a:latin typeface="Consolas" panose="020B0609020204030204" pitchFamily="49" charset="0"/>
              </a:rPr>
              <a:t>myMap.listLayers</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Get the first layer object.</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myLayer</a:t>
            </a:r>
            <a:r>
              <a:rPr lang="en-US" b="0" dirty="0">
                <a:solidFill>
                  <a:srgbClr val="D4D4D4"/>
                </a:solidFill>
                <a:effectLst/>
                <a:latin typeface="Consolas" panose="020B0609020204030204" pitchFamily="49" charset="0"/>
              </a:rPr>
              <a:t> = layers[</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28314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5137E-C7AF-374B-3894-FF42D7E2D834}"/>
              </a:ext>
            </a:extLst>
          </p:cNvPr>
          <p:cNvSpPr>
            <a:spLocks noGrp="1"/>
          </p:cNvSpPr>
          <p:nvPr>
            <p:ph type="title"/>
          </p:nvPr>
        </p:nvSpPr>
        <p:spPr/>
        <p:txBody>
          <a:bodyPr/>
          <a:lstStyle/>
          <a:p>
            <a:r>
              <a:rPr lang="en-US" dirty="0"/>
              <a:t>Layer properties</a:t>
            </a:r>
          </a:p>
        </p:txBody>
      </p:sp>
      <p:sp>
        <p:nvSpPr>
          <p:cNvPr id="3" name="Content Placeholder 2">
            <a:extLst>
              <a:ext uri="{FF2B5EF4-FFF2-40B4-BE49-F238E27FC236}">
                <a16:creationId xmlns:a16="http://schemas.microsoft.com/office/drawing/2014/main" id="{166CCCC1-A2BC-FF27-29F7-38E43769674C}"/>
              </a:ext>
            </a:extLst>
          </p:cNvPr>
          <p:cNvSpPr>
            <a:spLocks noGrp="1"/>
          </p:cNvSpPr>
          <p:nvPr>
            <p:ph idx="1"/>
          </p:nvPr>
        </p:nvSpPr>
        <p:spPr/>
        <p:txBody>
          <a:bodyPr/>
          <a:lstStyle/>
          <a:p>
            <a:r>
              <a:rPr lang="en-US" dirty="0"/>
              <a:t>name, visible, </a:t>
            </a:r>
            <a:r>
              <a:rPr lang="en-US" dirty="0" err="1"/>
              <a:t>dataSource</a:t>
            </a:r>
            <a:r>
              <a:rPr lang="en-US" dirty="0"/>
              <a:t>, transparency, </a:t>
            </a:r>
            <a:r>
              <a:rPr lang="en-US" dirty="0" err="1"/>
              <a:t>isRasterLayer</a:t>
            </a:r>
            <a:r>
              <a:rPr lang="en-US" dirty="0"/>
              <a:t>, </a:t>
            </a:r>
            <a:r>
              <a:rPr lang="en-US" dirty="0" err="1"/>
              <a:t>isFeatureLayer</a:t>
            </a:r>
            <a:r>
              <a:rPr lang="en-US" dirty="0"/>
              <a:t>, symbology…</a:t>
            </a:r>
          </a:p>
          <a:p>
            <a:endParaRPr lang="en-US" dirty="0"/>
          </a:p>
          <a:p>
            <a:r>
              <a:rPr lang="en-US" dirty="0"/>
              <a:t> </a:t>
            </a:r>
          </a:p>
        </p:txBody>
      </p:sp>
      <p:sp>
        <p:nvSpPr>
          <p:cNvPr id="5" name="TextBox 4">
            <a:extLst>
              <a:ext uri="{FF2B5EF4-FFF2-40B4-BE49-F238E27FC236}">
                <a16:creationId xmlns:a16="http://schemas.microsoft.com/office/drawing/2014/main" id="{A476F534-CC94-FA85-4D7E-7A82CE09E6E8}"/>
              </a:ext>
            </a:extLst>
          </p:cNvPr>
          <p:cNvSpPr txBox="1"/>
          <p:nvPr/>
        </p:nvSpPr>
        <p:spPr>
          <a:xfrm>
            <a:off x="533400" y="1752600"/>
            <a:ext cx="6232358" cy="4801314"/>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layer's name.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myLayer.name</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Turn layer off.</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myLayer.visible</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False</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Set layer's transparency.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myLayer.transparency</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20</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Check if layer is a raster.</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if</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myLayer.isRasterLayer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CE9178"/>
                </a:solidFill>
                <a:effectLst/>
                <a:latin typeface="Consolas" panose="020B0609020204030204" pitchFamily="49" charset="0"/>
              </a:rPr>
              <a:t>"I'm a raster."</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Get layer's symbology object.</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sym</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myLayer.symbology</a:t>
            </a:r>
            <a:endParaRPr lang="en-US" b="0"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4101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F990EE-13D1-32B1-7F20-77B654B5B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1" y="1828800"/>
            <a:ext cx="3124199" cy="312419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0D512390-CE0B-C3EC-9E42-39149399C556}"/>
              </a:ext>
            </a:extLst>
          </p:cNvPr>
          <p:cNvCxnSpPr>
            <a:cxnSpLocks/>
          </p:cNvCxnSpPr>
          <p:nvPr/>
        </p:nvCxnSpPr>
        <p:spPr>
          <a:xfrm>
            <a:off x="2857501" y="5105399"/>
            <a:ext cx="3124199" cy="0"/>
          </a:xfrm>
          <a:prstGeom prst="straightConnector1">
            <a:avLst/>
          </a:prstGeom>
          <a:ln w="12700">
            <a:solidFill>
              <a:srgbClr val="D9D9D9"/>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16D8FE6-11E3-142C-CC27-CD61963C267F}"/>
              </a:ext>
            </a:extLst>
          </p:cNvPr>
          <p:cNvSpPr txBox="1"/>
          <p:nvPr/>
        </p:nvSpPr>
        <p:spPr>
          <a:xfrm>
            <a:off x="3543301" y="5070901"/>
            <a:ext cx="4572000" cy="415498"/>
          </a:xfrm>
          <a:prstGeom prst="rect">
            <a:avLst/>
          </a:prstGeom>
          <a:noFill/>
        </p:spPr>
        <p:txBody>
          <a:bodyPr wrap="square">
            <a:spAutoFit/>
          </a:bodyPr>
          <a:lstStyle/>
          <a:p>
            <a:r>
              <a:rPr lang="en-US" sz="2100" b="0" dirty="0">
                <a:solidFill>
                  <a:srgbClr val="D9D9D9"/>
                </a:solidFill>
                <a:latin typeface="+mn-lt"/>
                <a:ea typeface="+mn-ea"/>
              </a:rPr>
              <a:t>income level</a:t>
            </a:r>
          </a:p>
        </p:txBody>
      </p:sp>
      <p:cxnSp>
        <p:nvCxnSpPr>
          <p:cNvPr id="15" name="Straight Arrow Connector 14">
            <a:extLst>
              <a:ext uri="{FF2B5EF4-FFF2-40B4-BE49-F238E27FC236}">
                <a16:creationId xmlns:a16="http://schemas.microsoft.com/office/drawing/2014/main" id="{7C9E8DAB-1EAA-894E-E251-A133B902771F}"/>
              </a:ext>
            </a:extLst>
          </p:cNvPr>
          <p:cNvCxnSpPr>
            <a:cxnSpLocks/>
          </p:cNvCxnSpPr>
          <p:nvPr/>
        </p:nvCxnSpPr>
        <p:spPr>
          <a:xfrm flipV="1">
            <a:off x="2705101" y="1905000"/>
            <a:ext cx="0" cy="3047999"/>
          </a:xfrm>
          <a:prstGeom prst="straightConnector1">
            <a:avLst/>
          </a:prstGeom>
          <a:ln w="12700">
            <a:solidFill>
              <a:srgbClr val="D9D9D9"/>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7F7B594-F7DA-BF50-8DC2-B51179667ECC}"/>
              </a:ext>
            </a:extLst>
          </p:cNvPr>
          <p:cNvSpPr txBox="1"/>
          <p:nvPr/>
        </p:nvSpPr>
        <p:spPr>
          <a:xfrm>
            <a:off x="1790700" y="2819399"/>
            <a:ext cx="1287042" cy="738664"/>
          </a:xfrm>
          <a:prstGeom prst="rect">
            <a:avLst/>
          </a:prstGeom>
          <a:noFill/>
        </p:spPr>
        <p:txBody>
          <a:bodyPr wrap="square">
            <a:spAutoFit/>
          </a:bodyPr>
          <a:lstStyle/>
          <a:p>
            <a:r>
              <a:rPr lang="en-US" sz="2100" b="0" dirty="0">
                <a:solidFill>
                  <a:srgbClr val="D9D9D9"/>
                </a:solidFill>
                <a:latin typeface="+mn-lt"/>
                <a:ea typeface="+mn-ea"/>
              </a:rPr>
              <a:t>voter </a:t>
            </a:r>
          </a:p>
          <a:p>
            <a:r>
              <a:rPr lang="en-US" sz="2100" b="0" dirty="0">
                <a:solidFill>
                  <a:srgbClr val="D9D9D9"/>
                </a:solidFill>
                <a:latin typeface="+mn-lt"/>
                <a:ea typeface="+mn-ea"/>
              </a:rPr>
              <a:t>race</a:t>
            </a:r>
          </a:p>
        </p:txBody>
      </p:sp>
      <p:sp>
        <p:nvSpPr>
          <p:cNvPr id="22" name="TextBox 21">
            <a:extLst>
              <a:ext uri="{FF2B5EF4-FFF2-40B4-BE49-F238E27FC236}">
                <a16:creationId xmlns:a16="http://schemas.microsoft.com/office/drawing/2014/main" id="{DBCC836E-2399-26EC-0415-7956D47CA5D4}"/>
              </a:ext>
            </a:extLst>
          </p:cNvPr>
          <p:cNvSpPr txBox="1"/>
          <p:nvPr/>
        </p:nvSpPr>
        <p:spPr>
          <a:xfrm>
            <a:off x="2434221" y="946804"/>
            <a:ext cx="4572000" cy="523220"/>
          </a:xfrm>
          <a:prstGeom prst="rect">
            <a:avLst/>
          </a:prstGeom>
          <a:noFill/>
        </p:spPr>
        <p:txBody>
          <a:bodyPr wrap="square">
            <a:spAutoFit/>
          </a:bodyPr>
          <a:lstStyle/>
          <a:p>
            <a:r>
              <a:rPr lang="en-US" sz="2800" b="0" dirty="0">
                <a:solidFill>
                  <a:srgbClr val="D9D9D9"/>
                </a:solidFill>
                <a:latin typeface="+mn-lt"/>
                <a:ea typeface="+mn-ea"/>
              </a:rPr>
              <a:t>Support for school vouchers</a:t>
            </a:r>
          </a:p>
        </p:txBody>
      </p:sp>
    </p:spTree>
    <p:extLst>
      <p:ext uri="{BB962C8B-B14F-4D97-AF65-F5344CB8AC3E}">
        <p14:creationId xmlns:p14="http://schemas.microsoft.com/office/powerpoint/2010/main" val="2619204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7F9B-C70A-0606-2D27-EC78A84B2FB6}"/>
              </a:ext>
            </a:extLst>
          </p:cNvPr>
          <p:cNvSpPr>
            <a:spLocks noGrp="1"/>
          </p:cNvSpPr>
          <p:nvPr>
            <p:ph type="title"/>
          </p:nvPr>
        </p:nvSpPr>
        <p:spPr/>
        <p:txBody>
          <a:bodyPr/>
          <a:lstStyle/>
          <a:p>
            <a:r>
              <a:rPr lang="en-US" dirty="0"/>
              <a:t>Symbology</a:t>
            </a:r>
          </a:p>
        </p:txBody>
      </p:sp>
      <p:sp>
        <p:nvSpPr>
          <p:cNvPr id="3" name="Content Placeholder 2">
            <a:extLst>
              <a:ext uri="{FF2B5EF4-FFF2-40B4-BE49-F238E27FC236}">
                <a16:creationId xmlns:a16="http://schemas.microsoft.com/office/drawing/2014/main" id="{5C15B23D-485B-68AC-CF71-DAEBEF5C70B5}"/>
              </a:ext>
            </a:extLst>
          </p:cNvPr>
          <p:cNvSpPr>
            <a:spLocks noGrp="1"/>
          </p:cNvSpPr>
          <p:nvPr>
            <p:ph idx="1"/>
          </p:nvPr>
        </p:nvSpPr>
        <p:spPr>
          <a:xfrm>
            <a:off x="228600" y="1066800"/>
            <a:ext cx="4191000" cy="5410200"/>
          </a:xfrm>
        </p:spPr>
        <p:txBody>
          <a:bodyPr/>
          <a:lstStyle/>
          <a:p>
            <a:r>
              <a:rPr lang="en-US" dirty="0"/>
              <a:t>Feature layers</a:t>
            </a:r>
          </a:p>
          <a:p>
            <a:endParaRPr lang="en-US" dirty="0"/>
          </a:p>
          <a:p>
            <a:r>
              <a:rPr lang="en-US" dirty="0"/>
              <a:t>Have a </a:t>
            </a:r>
            <a:r>
              <a:rPr lang="en-US" dirty="0">
                <a:solidFill>
                  <a:schemeClr val="accent4">
                    <a:lumMod val="40000"/>
                    <a:lumOff val="60000"/>
                  </a:schemeClr>
                </a:solidFill>
              </a:rPr>
              <a:t>renderer</a:t>
            </a:r>
          </a:p>
          <a:p>
            <a:endParaRPr lang="en-US" dirty="0">
              <a:solidFill>
                <a:schemeClr val="accent4">
                  <a:lumMod val="40000"/>
                  <a:lumOff val="60000"/>
                </a:schemeClr>
              </a:solidFill>
            </a:endParaRPr>
          </a:p>
          <a:p>
            <a:pPr fontAlgn="auto">
              <a:spcAft>
                <a:spcPts val="0"/>
              </a:spcAft>
            </a:pPr>
            <a:r>
              <a:rPr lang="en-US" b="0" dirty="0">
                <a:solidFill>
                  <a:schemeClr val="bg2"/>
                </a:solidFill>
              </a:rPr>
              <a:t>Types of renderers:</a:t>
            </a:r>
          </a:p>
          <a:p>
            <a:pPr fontAlgn="auto">
              <a:spcAft>
                <a:spcPts val="0"/>
              </a:spcAft>
            </a:pPr>
            <a:endParaRPr lang="en-US" b="0" dirty="0">
              <a:solidFill>
                <a:schemeClr val="bg2"/>
              </a:solidFill>
            </a:endParaRPr>
          </a:p>
          <a:p>
            <a:pPr fontAlgn="auto">
              <a:spcAft>
                <a:spcPts val="0"/>
              </a:spcAft>
            </a:pPr>
            <a:r>
              <a:rPr lang="en-US" b="0" dirty="0">
                <a:solidFill>
                  <a:schemeClr val="bg2"/>
                </a:solidFill>
              </a:rPr>
              <a:t>1. </a:t>
            </a:r>
            <a:r>
              <a:rPr lang="en-US" b="0" dirty="0" err="1">
                <a:solidFill>
                  <a:schemeClr val="bg2"/>
                </a:solidFill>
              </a:rPr>
              <a:t>GraduatedColorsRenderer</a:t>
            </a:r>
            <a:r>
              <a:rPr lang="en-US" b="0" dirty="0">
                <a:solidFill>
                  <a:schemeClr val="bg2"/>
                </a:solidFill>
              </a:rPr>
              <a:t> </a:t>
            </a:r>
          </a:p>
          <a:p>
            <a:pPr fontAlgn="auto">
              <a:spcAft>
                <a:spcPts val="0"/>
              </a:spcAft>
            </a:pPr>
            <a:r>
              <a:rPr lang="en-US" b="0" dirty="0">
                <a:solidFill>
                  <a:schemeClr val="bg2"/>
                </a:solidFill>
              </a:rPr>
              <a:t>2. </a:t>
            </a:r>
            <a:r>
              <a:rPr lang="en-US" b="0" dirty="0" err="1">
                <a:solidFill>
                  <a:schemeClr val="bg2"/>
                </a:solidFill>
              </a:rPr>
              <a:t>GraduatedSymbolsRenderer</a:t>
            </a:r>
            <a:endParaRPr lang="en-US" dirty="0">
              <a:solidFill>
                <a:schemeClr val="bg2"/>
              </a:solidFill>
            </a:endParaRPr>
          </a:p>
          <a:p>
            <a:pPr fontAlgn="auto">
              <a:spcAft>
                <a:spcPts val="0"/>
              </a:spcAft>
            </a:pPr>
            <a:r>
              <a:rPr lang="en-US" b="0" dirty="0">
                <a:solidFill>
                  <a:schemeClr val="bg2"/>
                </a:solidFill>
              </a:rPr>
              <a:t>3. </a:t>
            </a:r>
            <a:r>
              <a:rPr lang="en-US" b="0" dirty="0" err="1">
                <a:solidFill>
                  <a:schemeClr val="bg2"/>
                </a:solidFill>
              </a:rPr>
              <a:t>SimpleRenderer</a:t>
            </a:r>
            <a:endParaRPr lang="en-US" dirty="0">
              <a:solidFill>
                <a:schemeClr val="bg2"/>
              </a:solidFill>
            </a:endParaRPr>
          </a:p>
          <a:p>
            <a:pPr fontAlgn="auto">
              <a:spcAft>
                <a:spcPts val="0"/>
              </a:spcAft>
            </a:pPr>
            <a:r>
              <a:rPr lang="en-US" b="0" dirty="0">
                <a:solidFill>
                  <a:schemeClr val="bg2"/>
                </a:solidFill>
              </a:rPr>
              <a:t>4. </a:t>
            </a:r>
            <a:r>
              <a:rPr lang="en-US" b="0" dirty="0" err="1">
                <a:solidFill>
                  <a:schemeClr val="bg2"/>
                </a:solidFill>
              </a:rPr>
              <a:t>UniqueValueRenderer</a:t>
            </a:r>
            <a:endParaRPr lang="en-US" b="0" dirty="0">
              <a:solidFill>
                <a:schemeClr val="accent4">
                  <a:lumMod val="40000"/>
                  <a:lumOff val="60000"/>
                </a:schemeClr>
              </a:solidFill>
            </a:endParaRPr>
          </a:p>
          <a:p>
            <a:pPr fontAlgn="auto">
              <a:spcAft>
                <a:spcPts val="0"/>
              </a:spcAft>
            </a:pPr>
            <a:r>
              <a:rPr lang="en-US" dirty="0">
                <a:solidFill>
                  <a:schemeClr val="bg2"/>
                </a:solidFill>
              </a:rPr>
              <a:t>5. </a:t>
            </a:r>
            <a:r>
              <a:rPr lang="en-US" dirty="0" err="1">
                <a:solidFill>
                  <a:schemeClr val="bg2"/>
                </a:solidFill>
              </a:rPr>
              <a:t>UnclassedColorRenderer</a:t>
            </a:r>
            <a:endParaRPr lang="en-US" dirty="0">
              <a:solidFill>
                <a:schemeClr val="bg2"/>
              </a:solidFill>
            </a:endParaRPr>
          </a:p>
        </p:txBody>
      </p:sp>
      <p:sp>
        <p:nvSpPr>
          <p:cNvPr id="5" name="Content Placeholder 2">
            <a:extLst>
              <a:ext uri="{FF2B5EF4-FFF2-40B4-BE49-F238E27FC236}">
                <a16:creationId xmlns:a16="http://schemas.microsoft.com/office/drawing/2014/main" id="{89702E0D-D99F-4A06-B830-6A870FC99E40}"/>
              </a:ext>
            </a:extLst>
          </p:cNvPr>
          <p:cNvSpPr txBox="1">
            <a:spLocks/>
          </p:cNvSpPr>
          <p:nvPr/>
        </p:nvSpPr>
        <p:spPr>
          <a:xfrm>
            <a:off x="4495800" y="1066800"/>
            <a:ext cx="4191000" cy="5410200"/>
          </a:xfrm>
          <a:prstGeom prst="rect">
            <a:avLst/>
          </a:prstGeom>
        </p:spPr>
        <p:txBody>
          <a:bodyPr vert="horz" lIns="91440" tIns="45720" rIns="91440" bIns="45720" rtlCol="0">
            <a:normAutofit/>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rgbClr val="D9D9D9"/>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rgbClr val="D9D9D9"/>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rgbClr val="D9D9D9"/>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rgbClr val="D9D9D9"/>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rgbClr val="D9D9D9"/>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pPr>
            <a:r>
              <a:rPr lang="en-US" b="0" dirty="0"/>
              <a:t>Raster layers</a:t>
            </a:r>
          </a:p>
          <a:p>
            <a:pPr fontAlgn="auto">
              <a:spcAft>
                <a:spcPts val="0"/>
              </a:spcAft>
            </a:pPr>
            <a:endParaRPr lang="en-US" b="0" dirty="0"/>
          </a:p>
          <a:p>
            <a:pPr fontAlgn="auto">
              <a:spcAft>
                <a:spcPts val="0"/>
              </a:spcAft>
            </a:pPr>
            <a:r>
              <a:rPr lang="en-US" b="0" dirty="0"/>
              <a:t>Use </a:t>
            </a:r>
            <a:r>
              <a:rPr lang="en-US" b="0" dirty="0">
                <a:solidFill>
                  <a:schemeClr val="accent4">
                    <a:lumMod val="40000"/>
                    <a:lumOff val="60000"/>
                  </a:schemeClr>
                </a:solidFill>
              </a:rPr>
              <a:t>colorizers</a:t>
            </a:r>
          </a:p>
          <a:p>
            <a:pPr fontAlgn="auto">
              <a:spcAft>
                <a:spcPts val="0"/>
              </a:spcAft>
            </a:pPr>
            <a:endParaRPr lang="en-US" b="0" dirty="0">
              <a:solidFill>
                <a:schemeClr val="accent4">
                  <a:lumMod val="40000"/>
                  <a:lumOff val="60000"/>
                </a:schemeClr>
              </a:solidFill>
            </a:endParaRPr>
          </a:p>
          <a:p>
            <a:pPr fontAlgn="auto">
              <a:spcAft>
                <a:spcPts val="0"/>
              </a:spcAft>
            </a:pPr>
            <a:r>
              <a:rPr lang="en-US" b="0" dirty="0">
                <a:solidFill>
                  <a:schemeClr val="bg2"/>
                </a:solidFill>
              </a:rPr>
              <a:t>Types of colorizers:</a:t>
            </a:r>
          </a:p>
          <a:p>
            <a:pPr fontAlgn="auto">
              <a:spcAft>
                <a:spcPts val="0"/>
              </a:spcAft>
            </a:pPr>
            <a:endParaRPr lang="en-US" b="0" dirty="0">
              <a:solidFill>
                <a:schemeClr val="bg2"/>
              </a:solidFill>
            </a:endParaRPr>
          </a:p>
          <a:p>
            <a:pPr fontAlgn="auto">
              <a:spcAft>
                <a:spcPts val="0"/>
              </a:spcAft>
            </a:pPr>
            <a:r>
              <a:rPr lang="en-US" b="0" dirty="0">
                <a:solidFill>
                  <a:schemeClr val="bg2"/>
                </a:solidFill>
              </a:rPr>
              <a:t>1. </a:t>
            </a:r>
            <a:r>
              <a:rPr lang="en-US" b="0" dirty="0" err="1">
                <a:solidFill>
                  <a:schemeClr val="bg2"/>
                </a:solidFill>
              </a:rPr>
              <a:t>RasterClassifyColorizer</a:t>
            </a:r>
            <a:endParaRPr lang="en-US" b="0" dirty="0">
              <a:solidFill>
                <a:schemeClr val="bg2"/>
              </a:solidFill>
            </a:endParaRPr>
          </a:p>
          <a:p>
            <a:pPr fontAlgn="auto">
              <a:spcAft>
                <a:spcPts val="0"/>
              </a:spcAft>
            </a:pPr>
            <a:r>
              <a:rPr lang="en-US" b="0" dirty="0">
                <a:solidFill>
                  <a:schemeClr val="bg2"/>
                </a:solidFill>
              </a:rPr>
              <a:t>2. </a:t>
            </a:r>
            <a:r>
              <a:rPr lang="en-US" b="0" dirty="0" err="1">
                <a:solidFill>
                  <a:schemeClr val="bg2"/>
                </a:solidFill>
              </a:rPr>
              <a:t>RasterUniqueValueColorizer</a:t>
            </a:r>
            <a:endParaRPr lang="en-US" b="0" dirty="0">
              <a:solidFill>
                <a:schemeClr val="bg2"/>
              </a:solidFill>
            </a:endParaRPr>
          </a:p>
          <a:p>
            <a:pPr fontAlgn="auto">
              <a:spcAft>
                <a:spcPts val="0"/>
              </a:spcAft>
            </a:pPr>
            <a:r>
              <a:rPr lang="en-US" b="0" dirty="0">
                <a:solidFill>
                  <a:schemeClr val="bg2"/>
                </a:solidFill>
              </a:rPr>
              <a:t>3. </a:t>
            </a:r>
            <a:r>
              <a:rPr lang="en-US" b="0" dirty="0" err="1">
                <a:solidFill>
                  <a:schemeClr val="bg2"/>
                </a:solidFill>
              </a:rPr>
              <a:t>RasterStretchColorizer</a:t>
            </a:r>
            <a:endParaRPr lang="en-US" b="0" dirty="0">
              <a:solidFill>
                <a:schemeClr val="bg2"/>
              </a:solidFill>
            </a:endParaRPr>
          </a:p>
          <a:p>
            <a:pPr fontAlgn="auto">
              <a:spcAft>
                <a:spcPts val="0"/>
              </a:spcAft>
            </a:pPr>
            <a:endParaRPr lang="en-US" b="0" dirty="0">
              <a:solidFill>
                <a:schemeClr val="bg2"/>
              </a:solidFill>
            </a:endParaRPr>
          </a:p>
          <a:p>
            <a:pPr fontAlgn="auto">
              <a:spcAft>
                <a:spcPts val="0"/>
              </a:spcAft>
            </a:pPr>
            <a:endParaRPr lang="en-US" b="0" dirty="0"/>
          </a:p>
        </p:txBody>
      </p:sp>
    </p:spTree>
    <p:extLst>
      <p:ext uri="{BB962C8B-B14F-4D97-AF65-F5344CB8AC3E}">
        <p14:creationId xmlns:p14="http://schemas.microsoft.com/office/powerpoint/2010/main" val="2403060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7F9B-C70A-0606-2D27-EC78A84B2FB6}"/>
              </a:ext>
            </a:extLst>
          </p:cNvPr>
          <p:cNvSpPr>
            <a:spLocks noGrp="1"/>
          </p:cNvSpPr>
          <p:nvPr>
            <p:ph type="title"/>
          </p:nvPr>
        </p:nvSpPr>
        <p:spPr/>
        <p:txBody>
          <a:bodyPr/>
          <a:lstStyle/>
          <a:p>
            <a:r>
              <a:rPr lang="en-US" dirty="0"/>
              <a:t>Symbology For Feature layers</a:t>
            </a:r>
          </a:p>
        </p:txBody>
      </p:sp>
      <p:sp>
        <p:nvSpPr>
          <p:cNvPr id="3" name="Content Placeholder 2">
            <a:extLst>
              <a:ext uri="{FF2B5EF4-FFF2-40B4-BE49-F238E27FC236}">
                <a16:creationId xmlns:a16="http://schemas.microsoft.com/office/drawing/2014/main" id="{5C15B23D-485B-68AC-CF71-DAEBEF5C70B5}"/>
              </a:ext>
            </a:extLst>
          </p:cNvPr>
          <p:cNvSpPr>
            <a:spLocks noGrp="1"/>
          </p:cNvSpPr>
          <p:nvPr>
            <p:ph idx="1"/>
          </p:nvPr>
        </p:nvSpPr>
        <p:spPr>
          <a:xfrm>
            <a:off x="1905000" y="838200"/>
            <a:ext cx="7239000" cy="6019800"/>
          </a:xfrm>
        </p:spPr>
        <p:txBody>
          <a:bodyPr>
            <a:normAutofit fontScale="85000" lnSpcReduction="10000"/>
          </a:bodyPr>
          <a:lstStyle/>
          <a:p>
            <a:pPr fontAlgn="auto">
              <a:spcAft>
                <a:spcPts val="0"/>
              </a:spcAft>
            </a:pPr>
            <a:endParaRPr lang="en-US" b="0" dirty="0">
              <a:solidFill>
                <a:schemeClr val="bg2"/>
              </a:solidFill>
            </a:endParaRPr>
          </a:p>
          <a:p>
            <a:pPr fontAlgn="auto">
              <a:spcAft>
                <a:spcPts val="0"/>
              </a:spcAft>
            </a:pPr>
            <a:r>
              <a:rPr lang="en-US" sz="2400" b="0" dirty="0">
                <a:solidFill>
                  <a:schemeClr val="bg2"/>
                </a:solidFill>
              </a:rPr>
              <a:t>1. </a:t>
            </a:r>
            <a:r>
              <a:rPr lang="en-US" sz="2400" b="0" dirty="0" err="1">
                <a:solidFill>
                  <a:schemeClr val="bg2"/>
                </a:solidFill>
              </a:rPr>
              <a:t>GraduatedColorsRenderer</a:t>
            </a:r>
            <a:r>
              <a:rPr lang="en-US" sz="2400" b="0" dirty="0">
                <a:solidFill>
                  <a:schemeClr val="bg2"/>
                </a:solidFill>
              </a:rPr>
              <a:t> </a:t>
            </a:r>
          </a:p>
          <a:p>
            <a:pPr fontAlgn="auto">
              <a:spcAft>
                <a:spcPts val="0"/>
              </a:spcAft>
            </a:pPr>
            <a:r>
              <a:rPr lang="en-US" sz="2400" dirty="0">
                <a:solidFill>
                  <a:srgbClr val="B2B062"/>
                </a:solidFill>
              </a:rPr>
              <a:t>	show a quantitative difference between mapped features </a:t>
            </a:r>
            <a:br>
              <a:rPr lang="en-US" sz="2400" dirty="0">
                <a:solidFill>
                  <a:srgbClr val="B2B062"/>
                </a:solidFill>
              </a:rPr>
            </a:br>
            <a:r>
              <a:rPr lang="en-US" sz="2400" dirty="0">
                <a:solidFill>
                  <a:srgbClr val="B2B062"/>
                </a:solidFill>
              </a:rPr>
              <a:t>	by varying the symbol colors</a:t>
            </a:r>
          </a:p>
          <a:p>
            <a:pPr fontAlgn="auto">
              <a:spcAft>
                <a:spcPts val="0"/>
              </a:spcAft>
            </a:pPr>
            <a:endParaRPr lang="en-US" sz="2400" b="0" dirty="0">
              <a:solidFill>
                <a:schemeClr val="bg2"/>
              </a:solidFill>
            </a:endParaRPr>
          </a:p>
          <a:p>
            <a:pPr fontAlgn="auto">
              <a:spcAft>
                <a:spcPts val="0"/>
              </a:spcAft>
            </a:pPr>
            <a:r>
              <a:rPr lang="en-US" sz="2400" b="0" dirty="0">
                <a:solidFill>
                  <a:schemeClr val="bg2"/>
                </a:solidFill>
              </a:rPr>
              <a:t>2. </a:t>
            </a:r>
            <a:r>
              <a:rPr lang="en-US" sz="2400" b="0" dirty="0" err="1">
                <a:solidFill>
                  <a:schemeClr val="bg2"/>
                </a:solidFill>
              </a:rPr>
              <a:t>GraduatedSymbolsRenderer</a:t>
            </a:r>
            <a:endParaRPr lang="en-US" sz="2400" dirty="0">
              <a:solidFill>
                <a:schemeClr val="bg2"/>
              </a:solidFill>
            </a:endParaRPr>
          </a:p>
          <a:p>
            <a:pPr fontAlgn="auto">
              <a:spcAft>
                <a:spcPts val="0"/>
              </a:spcAft>
            </a:pPr>
            <a:r>
              <a:rPr lang="en-US" sz="2400" dirty="0">
                <a:solidFill>
                  <a:srgbClr val="B2B062"/>
                </a:solidFill>
              </a:rPr>
              <a:t>	show a quantitative difference between mapped features </a:t>
            </a:r>
            <a:br>
              <a:rPr lang="en-US" sz="2400" dirty="0">
                <a:solidFill>
                  <a:srgbClr val="B2B062"/>
                </a:solidFill>
              </a:rPr>
            </a:br>
            <a:r>
              <a:rPr lang="en-US" sz="2400" dirty="0">
                <a:solidFill>
                  <a:srgbClr val="B2B062"/>
                </a:solidFill>
              </a:rPr>
              <a:t>	by varying the symbol sizes</a:t>
            </a:r>
            <a:endParaRPr lang="en-US" sz="2400" b="0" dirty="0">
              <a:solidFill>
                <a:srgbClr val="B2B062"/>
              </a:solidFill>
            </a:endParaRPr>
          </a:p>
          <a:p>
            <a:pPr fontAlgn="auto">
              <a:spcAft>
                <a:spcPts val="0"/>
              </a:spcAft>
            </a:pPr>
            <a:endParaRPr lang="en-US" sz="2400" b="0" dirty="0">
              <a:solidFill>
                <a:schemeClr val="bg2"/>
              </a:solidFill>
            </a:endParaRPr>
          </a:p>
          <a:p>
            <a:pPr fontAlgn="auto">
              <a:spcAft>
                <a:spcPts val="0"/>
              </a:spcAft>
            </a:pPr>
            <a:r>
              <a:rPr lang="en-US" sz="2400" b="0" dirty="0">
                <a:solidFill>
                  <a:schemeClr val="bg2"/>
                </a:solidFill>
              </a:rPr>
              <a:t>3. </a:t>
            </a:r>
            <a:r>
              <a:rPr lang="en-US" sz="2400" b="0" dirty="0" err="1">
                <a:solidFill>
                  <a:schemeClr val="bg2"/>
                </a:solidFill>
              </a:rPr>
              <a:t>SimpleRenderer</a:t>
            </a:r>
            <a:endParaRPr lang="en-US" sz="2400" dirty="0">
              <a:solidFill>
                <a:schemeClr val="bg2"/>
              </a:solidFill>
            </a:endParaRPr>
          </a:p>
          <a:p>
            <a:pPr fontAlgn="auto">
              <a:spcAft>
                <a:spcPts val="0"/>
              </a:spcAft>
            </a:pPr>
            <a:r>
              <a:rPr lang="en-US" sz="2400" dirty="0">
                <a:solidFill>
                  <a:srgbClr val="B2B062"/>
                </a:solidFill>
              </a:rPr>
              <a:t>	apply the same symbol to all features in a layer</a:t>
            </a:r>
          </a:p>
          <a:p>
            <a:pPr fontAlgn="auto">
              <a:spcAft>
                <a:spcPts val="0"/>
              </a:spcAft>
            </a:pPr>
            <a:endParaRPr lang="en-US" sz="2400" dirty="0">
              <a:solidFill>
                <a:schemeClr val="bg2"/>
              </a:solidFill>
            </a:endParaRPr>
          </a:p>
          <a:p>
            <a:pPr fontAlgn="auto">
              <a:spcAft>
                <a:spcPts val="0"/>
              </a:spcAft>
            </a:pPr>
            <a:r>
              <a:rPr lang="en-US" sz="2400" b="0" dirty="0">
                <a:solidFill>
                  <a:schemeClr val="bg2"/>
                </a:solidFill>
              </a:rPr>
              <a:t>4. </a:t>
            </a:r>
            <a:r>
              <a:rPr lang="en-US" sz="2400" b="0" dirty="0" err="1">
                <a:solidFill>
                  <a:schemeClr val="bg2"/>
                </a:solidFill>
              </a:rPr>
              <a:t>UniqueValueRenderer</a:t>
            </a:r>
            <a:endParaRPr lang="en-US" sz="2400" b="0" dirty="0">
              <a:solidFill>
                <a:schemeClr val="bg2"/>
              </a:solidFill>
            </a:endParaRPr>
          </a:p>
          <a:p>
            <a:pPr fontAlgn="auto">
              <a:spcAft>
                <a:spcPts val="0"/>
              </a:spcAft>
            </a:pPr>
            <a:r>
              <a:rPr lang="en-US" sz="2400" dirty="0">
                <a:solidFill>
                  <a:srgbClr val="B2B062"/>
                </a:solidFill>
              </a:rPr>
              <a:t>	symbolize qualitative categories of values</a:t>
            </a:r>
            <a:endParaRPr lang="en-US" sz="2400" b="0" dirty="0">
              <a:solidFill>
                <a:schemeClr val="bg2"/>
              </a:solidFill>
            </a:endParaRPr>
          </a:p>
          <a:p>
            <a:pPr fontAlgn="auto">
              <a:spcAft>
                <a:spcPts val="0"/>
              </a:spcAft>
            </a:pPr>
            <a:br>
              <a:rPr lang="en-US" sz="2400" dirty="0">
                <a:solidFill>
                  <a:schemeClr val="bg2"/>
                </a:solidFill>
              </a:rPr>
            </a:br>
            <a:r>
              <a:rPr lang="en-US" sz="2400" dirty="0">
                <a:solidFill>
                  <a:schemeClr val="bg2"/>
                </a:solidFill>
              </a:rPr>
              <a:t>5. </a:t>
            </a:r>
            <a:r>
              <a:rPr lang="en-US" sz="2400" dirty="0" err="1">
                <a:solidFill>
                  <a:schemeClr val="bg2"/>
                </a:solidFill>
              </a:rPr>
              <a:t>UnclassedColorsRenderer</a:t>
            </a:r>
            <a:endParaRPr lang="en-US" sz="2400" dirty="0">
              <a:solidFill>
                <a:schemeClr val="bg2"/>
              </a:solidFill>
            </a:endParaRPr>
          </a:p>
          <a:p>
            <a:pPr fontAlgn="auto">
              <a:spcAft>
                <a:spcPts val="0"/>
              </a:spcAft>
            </a:pPr>
            <a:r>
              <a:rPr lang="en-US" sz="2400" dirty="0">
                <a:solidFill>
                  <a:srgbClr val="B2B062"/>
                </a:solidFill>
              </a:rPr>
              <a:t>	show quantitative differences in feature values with a range </a:t>
            </a:r>
            <a:br>
              <a:rPr lang="en-US" sz="2400" dirty="0">
                <a:solidFill>
                  <a:srgbClr val="B2B062"/>
                </a:solidFill>
              </a:rPr>
            </a:br>
            <a:r>
              <a:rPr lang="en-US" sz="2400" dirty="0">
                <a:solidFill>
                  <a:srgbClr val="B2B062"/>
                </a:solidFill>
              </a:rPr>
              <a:t>	of colors not broken into discrete classes</a:t>
            </a:r>
          </a:p>
        </p:txBody>
      </p:sp>
      <p:pic>
        <p:nvPicPr>
          <p:cNvPr id="2050" name="Picture 2" descr="Graduated colors—ArcGIS Pro | Documentation">
            <a:extLst>
              <a:ext uri="{FF2B5EF4-FFF2-40B4-BE49-F238E27FC236}">
                <a16:creationId xmlns:a16="http://schemas.microsoft.com/office/drawing/2014/main" id="{2B018F59-2375-47C0-6445-67FB5AE0C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38" y="867103"/>
            <a:ext cx="1295400" cy="87439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p using graduated symbols">
            <a:extLst>
              <a:ext uri="{FF2B5EF4-FFF2-40B4-BE49-F238E27FC236}">
                <a16:creationId xmlns:a16="http://schemas.microsoft.com/office/drawing/2014/main" id="{18EDFAEA-2825-A89D-C809-A0A830F11B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138" y="2047146"/>
            <a:ext cx="1295400" cy="8398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A9EFA3C-ACF9-746D-B5B3-16D40C5068E1}"/>
              </a:ext>
            </a:extLst>
          </p:cNvPr>
          <p:cNvPicPr>
            <a:picLocks noChangeAspect="1"/>
          </p:cNvPicPr>
          <p:nvPr/>
        </p:nvPicPr>
        <p:blipFill>
          <a:blip r:embed="rId5"/>
          <a:stretch>
            <a:fillRect/>
          </a:stretch>
        </p:blipFill>
        <p:spPr>
          <a:xfrm>
            <a:off x="322808" y="3192634"/>
            <a:ext cx="1280686" cy="956575"/>
          </a:xfrm>
          <a:prstGeom prst="rect">
            <a:avLst/>
          </a:prstGeom>
        </p:spPr>
      </p:pic>
      <p:pic>
        <p:nvPicPr>
          <p:cNvPr id="3074" name="Picture 2" descr="Example of unique values symbology">
            <a:extLst>
              <a:ext uri="{FF2B5EF4-FFF2-40B4-BE49-F238E27FC236}">
                <a16:creationId xmlns:a16="http://schemas.microsoft.com/office/drawing/2014/main" id="{3F945D4D-9958-69D9-C4A8-077B4A0175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4454857"/>
            <a:ext cx="1295399" cy="10330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Unclassed colors symbology">
            <a:extLst>
              <a:ext uri="{FF2B5EF4-FFF2-40B4-BE49-F238E27FC236}">
                <a16:creationId xmlns:a16="http://schemas.microsoft.com/office/drawing/2014/main" id="{50F539FD-335D-1512-E08A-4373A0D35C2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0714" y="5793588"/>
            <a:ext cx="1299485" cy="877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50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7F9B-C70A-0606-2D27-EC78A84B2FB6}"/>
              </a:ext>
            </a:extLst>
          </p:cNvPr>
          <p:cNvSpPr>
            <a:spLocks noGrp="1"/>
          </p:cNvSpPr>
          <p:nvPr>
            <p:ph type="title"/>
          </p:nvPr>
        </p:nvSpPr>
        <p:spPr/>
        <p:txBody>
          <a:bodyPr/>
          <a:lstStyle/>
          <a:p>
            <a:r>
              <a:rPr lang="en-US" dirty="0"/>
              <a:t>Symbology for Raster Layers</a:t>
            </a:r>
          </a:p>
        </p:txBody>
      </p:sp>
      <p:sp>
        <p:nvSpPr>
          <p:cNvPr id="5" name="Content Placeholder 2">
            <a:extLst>
              <a:ext uri="{FF2B5EF4-FFF2-40B4-BE49-F238E27FC236}">
                <a16:creationId xmlns:a16="http://schemas.microsoft.com/office/drawing/2014/main" id="{89702E0D-D99F-4A06-B830-6A870FC99E40}"/>
              </a:ext>
            </a:extLst>
          </p:cNvPr>
          <p:cNvSpPr txBox="1">
            <a:spLocks/>
          </p:cNvSpPr>
          <p:nvPr/>
        </p:nvSpPr>
        <p:spPr>
          <a:xfrm>
            <a:off x="2438400" y="1981200"/>
            <a:ext cx="6553200" cy="4114800"/>
          </a:xfrm>
          <a:prstGeom prst="rect">
            <a:avLst/>
          </a:prstGeom>
        </p:spPr>
        <p:txBody>
          <a:bodyPr vert="horz" lIns="91440" tIns="45720" rIns="91440" bIns="45720" rtlCol="0">
            <a:normAutofit fontScale="92500" lnSpcReduction="10000"/>
          </a:bodyPr>
          <a:lstStyle>
            <a:lvl1pPr marL="0" indent="0" algn="l" defTabSz="685800" rtl="0" eaLnBrk="1" latinLnBrk="0" hangingPunct="1">
              <a:lnSpc>
                <a:spcPct val="90000"/>
              </a:lnSpc>
              <a:spcBef>
                <a:spcPts val="750"/>
              </a:spcBef>
              <a:buFont typeface="Arial" panose="020B0604020202020204" pitchFamily="34" charset="0"/>
              <a:buNone/>
              <a:defRPr sz="2100" kern="1200">
                <a:solidFill>
                  <a:srgbClr val="D9D9D9"/>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rgbClr val="D9D9D9"/>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rgbClr val="D9D9D9"/>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350" kern="1200">
                <a:solidFill>
                  <a:srgbClr val="D9D9D9"/>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350" kern="1200">
                <a:solidFill>
                  <a:srgbClr val="D9D9D9"/>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fontAlgn="auto">
              <a:spcAft>
                <a:spcPts val="0"/>
              </a:spcAft>
              <a:buAutoNum type="arabicPeriod"/>
            </a:pPr>
            <a:r>
              <a:rPr lang="en-US" b="0" dirty="0" err="1">
                <a:solidFill>
                  <a:schemeClr val="bg2"/>
                </a:solidFill>
              </a:rPr>
              <a:t>RasterClassifyColorizer</a:t>
            </a:r>
            <a:endParaRPr lang="en-US" b="0" dirty="0">
              <a:solidFill>
                <a:schemeClr val="bg2"/>
              </a:solidFill>
            </a:endParaRPr>
          </a:p>
          <a:p>
            <a:pPr fontAlgn="auto">
              <a:spcAft>
                <a:spcPts val="0"/>
              </a:spcAft>
            </a:pPr>
            <a:r>
              <a:rPr lang="en-US" b="0" dirty="0">
                <a:solidFill>
                  <a:schemeClr val="bg2"/>
                </a:solidFill>
              </a:rPr>
              <a:t>	</a:t>
            </a:r>
            <a:r>
              <a:rPr lang="en-US" b="0" dirty="0">
                <a:solidFill>
                  <a:srgbClr val="B2B062"/>
                </a:solidFill>
              </a:rPr>
              <a:t>group pixels in a specified number of classes</a:t>
            </a:r>
          </a:p>
          <a:p>
            <a:pPr fontAlgn="auto">
              <a:spcAft>
                <a:spcPts val="0"/>
              </a:spcAft>
            </a:pPr>
            <a:endParaRPr lang="en-US" b="0" dirty="0">
              <a:solidFill>
                <a:schemeClr val="bg2"/>
              </a:solidFill>
            </a:endParaRPr>
          </a:p>
          <a:p>
            <a:pPr fontAlgn="auto">
              <a:spcAft>
                <a:spcPts val="0"/>
              </a:spcAft>
            </a:pPr>
            <a:endParaRPr lang="en-US" b="0" dirty="0">
              <a:solidFill>
                <a:schemeClr val="bg2"/>
              </a:solidFill>
            </a:endParaRPr>
          </a:p>
          <a:p>
            <a:pPr fontAlgn="auto">
              <a:spcAft>
                <a:spcPts val="0"/>
              </a:spcAft>
            </a:pPr>
            <a:r>
              <a:rPr lang="en-US" b="0" dirty="0">
                <a:solidFill>
                  <a:schemeClr val="bg2"/>
                </a:solidFill>
              </a:rPr>
              <a:t>2.     </a:t>
            </a:r>
            <a:r>
              <a:rPr lang="en-US" b="0" dirty="0" err="1">
                <a:solidFill>
                  <a:schemeClr val="bg2"/>
                </a:solidFill>
              </a:rPr>
              <a:t>RasterUniqueValueColorizer</a:t>
            </a:r>
            <a:endParaRPr lang="en-US" b="0" dirty="0">
              <a:solidFill>
                <a:schemeClr val="bg2"/>
              </a:solidFill>
            </a:endParaRPr>
          </a:p>
          <a:p>
            <a:pPr fontAlgn="auto">
              <a:spcAft>
                <a:spcPts val="0"/>
              </a:spcAft>
            </a:pPr>
            <a:r>
              <a:rPr lang="en-US" b="0" dirty="0">
                <a:solidFill>
                  <a:schemeClr val="bg2"/>
                </a:solidFill>
              </a:rPr>
              <a:t>	</a:t>
            </a:r>
            <a:r>
              <a:rPr lang="en-US" b="0" dirty="0">
                <a:solidFill>
                  <a:srgbClr val="B2B062"/>
                </a:solidFill>
              </a:rPr>
              <a:t>randomly assigns a color to each value in a dataset</a:t>
            </a:r>
          </a:p>
          <a:p>
            <a:pPr fontAlgn="auto">
              <a:spcAft>
                <a:spcPts val="0"/>
              </a:spcAft>
            </a:pPr>
            <a:endParaRPr lang="en-US" b="0" dirty="0">
              <a:solidFill>
                <a:schemeClr val="bg2"/>
              </a:solidFill>
            </a:endParaRPr>
          </a:p>
          <a:p>
            <a:pPr fontAlgn="auto">
              <a:spcAft>
                <a:spcPts val="0"/>
              </a:spcAft>
            </a:pPr>
            <a:endParaRPr lang="en-US" b="0" dirty="0">
              <a:solidFill>
                <a:schemeClr val="bg2"/>
              </a:solidFill>
            </a:endParaRPr>
          </a:p>
          <a:p>
            <a:pPr fontAlgn="auto">
              <a:spcAft>
                <a:spcPts val="0"/>
              </a:spcAft>
            </a:pPr>
            <a:endParaRPr lang="en-US" b="0" dirty="0">
              <a:solidFill>
                <a:schemeClr val="bg2"/>
              </a:solidFill>
            </a:endParaRPr>
          </a:p>
          <a:p>
            <a:pPr fontAlgn="auto">
              <a:spcAft>
                <a:spcPts val="0"/>
              </a:spcAft>
            </a:pPr>
            <a:r>
              <a:rPr lang="en-US" b="0" dirty="0">
                <a:solidFill>
                  <a:schemeClr val="bg2"/>
                </a:solidFill>
              </a:rPr>
              <a:t>3.     </a:t>
            </a:r>
            <a:r>
              <a:rPr lang="en-US" b="0" dirty="0" err="1">
                <a:solidFill>
                  <a:schemeClr val="bg2"/>
                </a:solidFill>
              </a:rPr>
              <a:t>RasterStretchColorizer</a:t>
            </a:r>
            <a:endParaRPr lang="en-US" b="0" dirty="0">
              <a:solidFill>
                <a:schemeClr val="bg2"/>
              </a:solidFill>
            </a:endParaRPr>
          </a:p>
          <a:p>
            <a:pPr fontAlgn="auto">
              <a:spcAft>
                <a:spcPts val="0"/>
              </a:spcAft>
            </a:pPr>
            <a:r>
              <a:rPr lang="en-US" b="0" dirty="0">
                <a:solidFill>
                  <a:schemeClr val="bg2"/>
                </a:solidFill>
              </a:rPr>
              <a:t>	</a:t>
            </a:r>
            <a:r>
              <a:rPr lang="en-US" b="0" dirty="0">
                <a:solidFill>
                  <a:srgbClr val="B2B062"/>
                </a:solidFill>
              </a:rPr>
              <a:t>define the range of values to be displayed &amp; apply a         </a:t>
            </a:r>
            <a:br>
              <a:rPr lang="en-US" b="0" dirty="0">
                <a:solidFill>
                  <a:srgbClr val="B2B062"/>
                </a:solidFill>
              </a:rPr>
            </a:br>
            <a:r>
              <a:rPr lang="en-US" b="0" dirty="0">
                <a:solidFill>
                  <a:srgbClr val="B2B062"/>
                </a:solidFill>
              </a:rPr>
              <a:t>             color ramp to those values</a:t>
            </a:r>
          </a:p>
          <a:p>
            <a:pPr fontAlgn="auto">
              <a:spcAft>
                <a:spcPts val="0"/>
              </a:spcAft>
            </a:pPr>
            <a:endParaRPr lang="en-US" b="0" dirty="0"/>
          </a:p>
        </p:txBody>
      </p:sp>
      <p:pic>
        <p:nvPicPr>
          <p:cNvPr id="1026" name="Picture 2" descr="Unique Values symbology">
            <a:extLst>
              <a:ext uri="{FF2B5EF4-FFF2-40B4-BE49-F238E27FC236}">
                <a16:creationId xmlns:a16="http://schemas.microsoft.com/office/drawing/2014/main" id="{C3B38733-211F-22B5-2AF1-628AA24AF4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276821"/>
            <a:ext cx="1423376" cy="11887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retch symbology using a single band">
            <a:extLst>
              <a:ext uri="{FF2B5EF4-FFF2-40B4-BE49-F238E27FC236}">
                <a16:creationId xmlns:a16="http://schemas.microsoft.com/office/drawing/2014/main" id="{0B2B54F8-4B5E-CAAD-A16F-F3BAC04733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4946917"/>
            <a:ext cx="1426464" cy="1231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assify symbology">
            <a:extLst>
              <a:ext uri="{FF2B5EF4-FFF2-40B4-BE49-F238E27FC236}">
                <a16:creationId xmlns:a16="http://schemas.microsoft.com/office/drawing/2014/main" id="{B14BAFA3-2EC8-EB01-27F7-61B6F2E929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512" y="1371835"/>
            <a:ext cx="1426464" cy="1423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616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106A-B4FB-BFDE-E9EB-4B4C8AE4DDBF}"/>
              </a:ext>
            </a:extLst>
          </p:cNvPr>
          <p:cNvSpPr>
            <a:spLocks noGrp="1"/>
          </p:cNvSpPr>
          <p:nvPr>
            <p:ph type="title"/>
          </p:nvPr>
        </p:nvSpPr>
        <p:spPr/>
        <p:txBody>
          <a:bodyPr/>
          <a:lstStyle/>
          <a:p>
            <a:r>
              <a:rPr lang="en-US" dirty="0"/>
              <a:t>Setting a feature layer’s symbology</a:t>
            </a:r>
          </a:p>
        </p:txBody>
      </p:sp>
      <p:sp>
        <p:nvSpPr>
          <p:cNvPr id="3" name="Content Placeholder 2">
            <a:extLst>
              <a:ext uri="{FF2B5EF4-FFF2-40B4-BE49-F238E27FC236}">
                <a16:creationId xmlns:a16="http://schemas.microsoft.com/office/drawing/2014/main" id="{CB90AC8D-8593-E0C7-0893-B0136DA24927}"/>
              </a:ext>
            </a:extLst>
          </p:cNvPr>
          <p:cNvSpPr>
            <a:spLocks noGrp="1"/>
          </p:cNvSpPr>
          <p:nvPr>
            <p:ph idx="1"/>
          </p:nvPr>
        </p:nvSpPr>
        <p:spPr/>
        <p:txBody>
          <a:bodyPr>
            <a:normAutofit lnSpcReduction="10000"/>
          </a:bodyPr>
          <a:lstStyle/>
          <a:p>
            <a:r>
              <a:rPr lang="en-US" b="0" dirty="0">
                <a:solidFill>
                  <a:srgbClr val="6A9955"/>
                </a:solidFill>
                <a:effectLst/>
                <a:latin typeface="Consolas" panose="020B0609020204030204" pitchFamily="49" charset="0"/>
              </a:rPr>
              <a:t># Get the layer's symbology object</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sym</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myLayer.symbology</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Change from the default </a:t>
            </a:r>
            <a:r>
              <a:rPr lang="en-US" b="0" dirty="0" err="1">
                <a:solidFill>
                  <a:srgbClr val="6A9955"/>
                </a:solidFill>
                <a:effectLst/>
                <a:latin typeface="Consolas" panose="020B0609020204030204" pitchFamily="49" charset="0"/>
              </a:rPr>
              <a:t>SimpleRenderer</a:t>
            </a:r>
            <a:r>
              <a:rPr lang="en-US" b="0" dirty="0">
                <a:solidFill>
                  <a:srgbClr val="6A9955"/>
                </a:solidFill>
                <a:effectLst/>
                <a:latin typeface="Consolas" panose="020B0609020204030204" pitchFamily="49" charset="0"/>
              </a:rPr>
              <a:t> (all one color)</a:t>
            </a: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to the </a:t>
            </a:r>
            <a:r>
              <a:rPr lang="en-US" b="0" dirty="0" err="1">
                <a:solidFill>
                  <a:srgbClr val="6A9955"/>
                </a:solidFill>
                <a:effectLst/>
                <a:latin typeface="Consolas" panose="020B0609020204030204" pitchFamily="49" charset="0"/>
              </a:rPr>
              <a:t>UniqueValueRenderer</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sym.updateRenderer</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UniqueValueRenderer</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Use the zip code number for color uniqueness.</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sym.renderer.fields</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'ZIPNUM'</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Change the border color.</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sym.renderer.symbol.outlineColor</a:t>
            </a:r>
            <a:r>
              <a:rPr lang="en-US" b="0" dirty="0">
                <a:solidFill>
                  <a:srgbClr val="D4D4D4"/>
                </a:solidFill>
                <a:effectLst/>
                <a:latin typeface="Consolas" panose="020B0609020204030204" pitchFamily="49" charset="0"/>
              </a:rPr>
              <a:t> = </a:t>
            </a:r>
          </a:p>
          <a:p>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'CMYK'</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255</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25</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75</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25</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100</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Set the layer's symbology with these changes.</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myLayer.symbology</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sym</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630170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4C3104B-2DA6-480C-8C56-1E9992AB4A78}"/>
              </a:ext>
            </a:extLst>
          </p:cNvPr>
          <p:cNvSpPr>
            <a:spLocks noGrp="1" noChangeArrowheads="1"/>
          </p:cNvSpPr>
          <p:nvPr>
            <p:ph type="title"/>
          </p:nvPr>
        </p:nvSpPr>
        <p:spPr>
          <a:xfrm>
            <a:off x="145981" y="173256"/>
            <a:ext cx="8001000" cy="457200"/>
          </a:xfrm>
        </p:spPr>
        <p:txBody>
          <a:bodyPr/>
          <a:lstStyle/>
          <a:p>
            <a:r>
              <a:rPr lang="en-US" altLang="en-US"/>
              <a:t>Export to PNG example</a:t>
            </a:r>
          </a:p>
        </p:txBody>
      </p:sp>
      <p:sp>
        <p:nvSpPr>
          <p:cNvPr id="10243" name="Content Placeholder 2">
            <a:extLst>
              <a:ext uri="{FF2B5EF4-FFF2-40B4-BE49-F238E27FC236}">
                <a16:creationId xmlns:a16="http://schemas.microsoft.com/office/drawing/2014/main" id="{A7D5FA38-EBFC-44C4-B8BC-6EE1E276762A}"/>
              </a:ext>
            </a:extLst>
          </p:cNvPr>
          <p:cNvSpPr>
            <a:spLocks noGrp="1"/>
          </p:cNvSpPr>
          <p:nvPr>
            <p:ph idx="1"/>
          </p:nvPr>
        </p:nvSpPr>
        <p:spPr>
          <a:xfrm>
            <a:off x="144532" y="786935"/>
            <a:ext cx="8686800" cy="5410200"/>
          </a:xfrm>
        </p:spPr>
        <p:txBody>
          <a:bodyPr/>
          <a:lstStyle/>
          <a:p>
            <a:endParaRPr lang="en-US" altLang="en-US" dirty="0"/>
          </a:p>
          <a:p>
            <a:endParaRPr lang="en-US" altLang="en-US" dirty="0"/>
          </a:p>
        </p:txBody>
      </p:sp>
      <p:pic>
        <p:nvPicPr>
          <p:cNvPr id="7174" name="Picture 3">
            <a:extLst>
              <a:ext uri="{FF2B5EF4-FFF2-40B4-BE49-F238E27FC236}">
                <a16:creationId xmlns:a16="http://schemas.microsoft.com/office/drawing/2014/main" id="{6086FC3B-6522-4CBA-B886-7BA18484549C}"/>
              </a:ext>
            </a:extLst>
          </p:cNvPr>
          <p:cNvPicPr>
            <a:picLocks noChangeAspect="1" noChangeArrowheads="1"/>
          </p:cNvPicPr>
          <p:nvPr/>
        </p:nvPicPr>
        <p:blipFill>
          <a:blip r:embed="rId3"/>
          <a:srcRect/>
          <a:stretch>
            <a:fillRect/>
          </a:stretch>
        </p:blipFill>
        <p:spPr bwMode="auto">
          <a:xfrm>
            <a:off x="6831082" y="151042"/>
            <a:ext cx="22288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2" name="Ink 1">
                <a:extLst>
                  <a:ext uri="{FF2B5EF4-FFF2-40B4-BE49-F238E27FC236}">
                    <a16:creationId xmlns:a16="http://schemas.microsoft.com/office/drawing/2014/main" id="{0417AE23-5CF0-48D8-9AC9-84466BD20F59}"/>
                  </a:ext>
                </a:extLst>
              </p14:cNvPr>
              <p14:cNvContentPartPr/>
              <p14:nvPr/>
            </p14:nvContentPartPr>
            <p14:xfrm>
              <a:off x="2915304" y="3803908"/>
              <a:ext cx="360" cy="360"/>
            </p14:xfrm>
          </p:contentPart>
        </mc:Choice>
        <mc:Fallback xmlns="">
          <p:pic>
            <p:nvPicPr>
              <p:cNvPr id="2" name="Ink 1">
                <a:extLst>
                  <a:ext uri="{FF2B5EF4-FFF2-40B4-BE49-F238E27FC236}">
                    <a16:creationId xmlns:a16="http://schemas.microsoft.com/office/drawing/2014/main" id="{0417AE23-5CF0-48D8-9AC9-84466BD20F59}"/>
                  </a:ext>
                </a:extLst>
              </p:cNvPr>
              <p:cNvPicPr/>
              <p:nvPr/>
            </p:nvPicPr>
            <p:blipFill>
              <a:blip r:embed="rId5"/>
              <a:stretch>
                <a:fillRect/>
              </a:stretch>
            </p:blipFill>
            <p:spPr>
              <a:xfrm>
                <a:off x="2852304" y="3425908"/>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3" name="Ink 2">
                <a:extLst>
                  <a:ext uri="{FF2B5EF4-FFF2-40B4-BE49-F238E27FC236}">
                    <a16:creationId xmlns:a16="http://schemas.microsoft.com/office/drawing/2014/main" id="{2A306EE5-10EC-4999-9ADA-F42CD2195425}"/>
                  </a:ext>
                </a:extLst>
              </p14:cNvPr>
              <p14:cNvContentPartPr/>
              <p14:nvPr/>
            </p14:nvContentPartPr>
            <p14:xfrm>
              <a:off x="3067584" y="3857188"/>
              <a:ext cx="360" cy="360"/>
            </p14:xfrm>
          </p:contentPart>
        </mc:Choice>
        <mc:Fallback xmlns="">
          <p:pic>
            <p:nvPicPr>
              <p:cNvPr id="3" name="Ink 2">
                <a:extLst>
                  <a:ext uri="{FF2B5EF4-FFF2-40B4-BE49-F238E27FC236}">
                    <a16:creationId xmlns:a16="http://schemas.microsoft.com/office/drawing/2014/main" id="{2A306EE5-10EC-4999-9ADA-F42CD2195425}"/>
                  </a:ext>
                </a:extLst>
              </p:cNvPr>
              <p:cNvPicPr/>
              <p:nvPr/>
            </p:nvPicPr>
            <p:blipFill>
              <a:blip r:embed="rId7"/>
              <a:stretch>
                <a:fillRect/>
              </a:stretch>
            </p:blipFill>
            <p:spPr>
              <a:xfrm>
                <a:off x="3004944" y="3479548"/>
                <a:ext cx="126000" cy="756000"/>
              </a:xfrm>
              <a:prstGeom prst="rect">
                <a:avLst/>
              </a:prstGeom>
            </p:spPr>
          </p:pic>
        </mc:Fallback>
      </mc:AlternateContent>
      <p:sp>
        <p:nvSpPr>
          <p:cNvPr id="12" name="TextBox 11">
            <a:extLst>
              <a:ext uri="{FF2B5EF4-FFF2-40B4-BE49-F238E27FC236}">
                <a16:creationId xmlns:a16="http://schemas.microsoft.com/office/drawing/2014/main" id="{B20EB37E-D67D-4413-A578-0E83E5CEDB67}"/>
              </a:ext>
            </a:extLst>
          </p:cNvPr>
          <p:cNvSpPr txBox="1"/>
          <p:nvPr/>
        </p:nvSpPr>
        <p:spPr>
          <a:xfrm>
            <a:off x="144532" y="1211687"/>
            <a:ext cx="8915400" cy="5078313"/>
          </a:xfrm>
          <a:prstGeom prst="rect">
            <a:avLst/>
          </a:prstGeom>
          <a:noFill/>
        </p:spPr>
        <p:txBody>
          <a:bodyPr wrap="square">
            <a:spAutoFit/>
          </a:bodyPr>
          <a:lstStyle/>
          <a:p>
            <a:r>
              <a:rPr lang="en-US" b="0" dirty="0">
                <a:solidFill>
                  <a:srgbClr val="6A9955"/>
                </a:solidFill>
                <a:effectLst/>
                <a:latin typeface="Consolas" panose="020B0609020204030204" pitchFamily="49" charset="0"/>
              </a:rPr>
              <a:t>## Export the default map view to </a:t>
            </a:r>
            <a:r>
              <a:rPr lang="en-US" b="0" dirty="0" err="1">
                <a:solidFill>
                  <a:srgbClr val="6A9955"/>
                </a:solidFill>
                <a:effectLst/>
                <a:latin typeface="Consolas" panose="020B0609020204030204" pitchFamily="49" charset="0"/>
              </a:rPr>
              <a:t>png</a:t>
            </a:r>
            <a:r>
              <a:rPr lang="en-US" b="0" dirty="0">
                <a:solidFill>
                  <a:srgbClr val="6A9955"/>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err="1">
                <a:solidFill>
                  <a:srgbClr val="D4D4D4"/>
                </a:solidFill>
                <a:effectLst/>
                <a:latin typeface="Consolas" panose="020B0609020204030204" pitchFamily="49" charset="0"/>
              </a:rPr>
              <a:t>aprx</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arcpy.mp.ArcGISProject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"C:/gispy/test.aprx"</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Get the first map in this project.</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myMap</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aprx.listMaps</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myMap.defaultView.exportToPNG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"C:/gispy/scratch/getty_map.png"</a:t>
            </a:r>
            <a:r>
              <a:rPr lang="en-US" b="0" dirty="0">
                <a:solidFill>
                  <a:srgbClr val="D4D4D4"/>
                </a:solidFill>
                <a:effectLst/>
                <a:latin typeface="Consolas" panose="020B0609020204030204" pitchFamily="49" charset="0"/>
              </a:rPr>
              <a:t>,  </a:t>
            </a:r>
          </a:p>
          <a:p>
            <a:r>
              <a:rPr lang="en-US" b="0" dirty="0">
                <a:solidFill>
                  <a:srgbClr val="D4D4D4"/>
                </a:solidFill>
                <a:latin typeface="Consolas" panose="020B0609020204030204" pitchFamily="49" charset="0"/>
              </a:rPr>
              <a:t>                              </a:t>
            </a:r>
            <a:r>
              <a:rPr lang="en-US" b="0" dirty="0">
                <a:solidFill>
                  <a:srgbClr val="D4D4D4"/>
                </a:solidFill>
                <a:effectLst/>
                <a:latin typeface="Consolas" panose="020B0609020204030204" pitchFamily="49" charset="0"/>
              </a:rPr>
              <a:t>width=</a:t>
            </a:r>
            <a:r>
              <a:rPr lang="en-US" b="0" dirty="0">
                <a:solidFill>
                  <a:srgbClr val="B5CEA8"/>
                </a:solidFill>
                <a:effectLst/>
                <a:latin typeface="Consolas" panose="020B0609020204030204" pitchFamily="49" charset="0"/>
              </a:rPr>
              <a:t>800</a:t>
            </a:r>
            <a:r>
              <a:rPr lang="en-US" b="0" dirty="0">
                <a:solidFill>
                  <a:srgbClr val="D4D4D4"/>
                </a:solidFill>
                <a:effectLst/>
                <a:latin typeface="Consolas" panose="020B0609020204030204" pitchFamily="49" charset="0"/>
              </a:rPr>
              <a:t>, height=</a:t>
            </a:r>
            <a:r>
              <a:rPr lang="en-US" b="0" dirty="0">
                <a:solidFill>
                  <a:srgbClr val="B5CEA8"/>
                </a:solidFill>
                <a:effectLst/>
                <a:latin typeface="Consolas" panose="020B0609020204030204" pitchFamily="49" charset="0"/>
              </a:rPr>
              <a:t>600</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myMap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aprx</a:t>
            </a:r>
            <a:endParaRPr lang="en-US" b="0" dirty="0">
              <a:solidFill>
                <a:srgbClr val="D4D4D4"/>
              </a:solidFill>
              <a:effectLst/>
              <a:latin typeface="Consolas" panose="020B0609020204030204" pitchFamily="49" charset="0"/>
            </a:endParaRPr>
          </a:p>
        </p:txBody>
      </p:sp>
      <p:cxnSp>
        <p:nvCxnSpPr>
          <p:cNvPr id="13" name="Straight Arrow Connector 6">
            <a:extLst>
              <a:ext uri="{FF2B5EF4-FFF2-40B4-BE49-F238E27FC236}">
                <a16:creationId xmlns:a16="http://schemas.microsoft.com/office/drawing/2014/main" id="{5B56910C-F0C2-475C-B114-96A12A8959DB}"/>
              </a:ext>
            </a:extLst>
          </p:cNvPr>
          <p:cNvCxnSpPr>
            <a:cxnSpLocks noChangeShapeType="1"/>
          </p:cNvCxnSpPr>
          <p:nvPr/>
        </p:nvCxnSpPr>
        <p:spPr bwMode="auto">
          <a:xfrm flipV="1">
            <a:off x="1928912" y="4876800"/>
            <a:ext cx="0" cy="381000"/>
          </a:xfrm>
          <a:prstGeom prst="straightConnector1">
            <a:avLst/>
          </a:prstGeom>
          <a:noFill/>
          <a:ln w="38100">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Box 14">
            <a:extLst>
              <a:ext uri="{FF2B5EF4-FFF2-40B4-BE49-F238E27FC236}">
                <a16:creationId xmlns:a16="http://schemas.microsoft.com/office/drawing/2014/main" id="{30F98C25-8473-40BF-9034-D7C70C595849}"/>
              </a:ext>
            </a:extLst>
          </p:cNvPr>
          <p:cNvSpPr txBox="1"/>
          <p:nvPr/>
        </p:nvSpPr>
        <p:spPr>
          <a:xfrm>
            <a:off x="1696638" y="5247362"/>
            <a:ext cx="2133240" cy="646331"/>
          </a:xfrm>
          <a:prstGeom prst="rect">
            <a:avLst/>
          </a:prstGeom>
          <a:noFill/>
        </p:spPr>
        <p:txBody>
          <a:bodyPr wrap="square">
            <a:spAutoFit/>
          </a:bodyPr>
          <a:lstStyle/>
          <a:p>
            <a:r>
              <a:rPr lang="en-US" altLang="en-US" b="0" dirty="0" err="1">
                <a:solidFill>
                  <a:srgbClr val="FF0066"/>
                </a:solidFill>
              </a:rPr>
              <a:t>MapView</a:t>
            </a:r>
            <a:r>
              <a:rPr lang="en-US" altLang="en-US" b="0" dirty="0">
                <a:solidFill>
                  <a:srgbClr val="FF0066"/>
                </a:solidFill>
              </a:rPr>
              <a:t>                             object</a:t>
            </a:r>
            <a:endParaRPr lang="en-US" b="0" dirty="0"/>
          </a:p>
        </p:txBody>
      </p:sp>
      <p:cxnSp>
        <p:nvCxnSpPr>
          <p:cNvPr id="18" name="Straight Arrow Connector 6">
            <a:extLst>
              <a:ext uri="{FF2B5EF4-FFF2-40B4-BE49-F238E27FC236}">
                <a16:creationId xmlns:a16="http://schemas.microsoft.com/office/drawing/2014/main" id="{6ECE16A7-4E93-44C2-AAD5-951AD688B0C4}"/>
              </a:ext>
            </a:extLst>
          </p:cNvPr>
          <p:cNvCxnSpPr>
            <a:cxnSpLocks noChangeShapeType="1"/>
          </p:cNvCxnSpPr>
          <p:nvPr/>
        </p:nvCxnSpPr>
        <p:spPr bwMode="auto">
          <a:xfrm flipV="1">
            <a:off x="609600" y="3750843"/>
            <a:ext cx="0" cy="381000"/>
          </a:xfrm>
          <a:prstGeom prst="straightConnector1">
            <a:avLst/>
          </a:prstGeom>
          <a:noFill/>
          <a:ln w="38100">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Box 18">
            <a:extLst>
              <a:ext uri="{FF2B5EF4-FFF2-40B4-BE49-F238E27FC236}">
                <a16:creationId xmlns:a16="http://schemas.microsoft.com/office/drawing/2014/main" id="{6405E6E8-F492-4EC9-A1DA-F72C808FA8F3}"/>
              </a:ext>
            </a:extLst>
          </p:cNvPr>
          <p:cNvSpPr txBox="1"/>
          <p:nvPr/>
        </p:nvSpPr>
        <p:spPr>
          <a:xfrm>
            <a:off x="248840" y="4131843"/>
            <a:ext cx="1447798" cy="369332"/>
          </a:xfrm>
          <a:prstGeom prst="rect">
            <a:avLst/>
          </a:prstGeom>
          <a:noFill/>
        </p:spPr>
        <p:txBody>
          <a:bodyPr wrap="square">
            <a:spAutoFit/>
          </a:bodyPr>
          <a:lstStyle/>
          <a:p>
            <a:r>
              <a:rPr lang="en-US" altLang="en-US" b="0" dirty="0">
                <a:solidFill>
                  <a:srgbClr val="FF0066"/>
                </a:solidFill>
              </a:rPr>
              <a:t>Map object</a:t>
            </a:r>
            <a:endParaRPr lang="en-US" b="0" dirty="0"/>
          </a:p>
        </p:txBody>
      </p:sp>
      <p:cxnSp>
        <p:nvCxnSpPr>
          <p:cNvPr id="20" name="Straight Arrow Connector 6">
            <a:extLst>
              <a:ext uri="{FF2B5EF4-FFF2-40B4-BE49-F238E27FC236}">
                <a16:creationId xmlns:a16="http://schemas.microsoft.com/office/drawing/2014/main" id="{AECA9767-D3E6-489A-9D42-E75BB2FFB7EF}"/>
              </a:ext>
            </a:extLst>
          </p:cNvPr>
          <p:cNvCxnSpPr>
            <a:cxnSpLocks noChangeShapeType="1"/>
          </p:cNvCxnSpPr>
          <p:nvPr/>
        </p:nvCxnSpPr>
        <p:spPr bwMode="auto">
          <a:xfrm flipV="1">
            <a:off x="533400" y="2362200"/>
            <a:ext cx="0" cy="381000"/>
          </a:xfrm>
          <a:prstGeom prst="straightConnector1">
            <a:avLst/>
          </a:prstGeom>
          <a:noFill/>
          <a:ln w="38100">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1" name="TextBox 20">
            <a:extLst>
              <a:ext uri="{FF2B5EF4-FFF2-40B4-BE49-F238E27FC236}">
                <a16:creationId xmlns:a16="http://schemas.microsoft.com/office/drawing/2014/main" id="{676701B0-9591-4E3D-A41D-7C8D0B46DDB8}"/>
              </a:ext>
            </a:extLst>
          </p:cNvPr>
          <p:cNvSpPr txBox="1"/>
          <p:nvPr/>
        </p:nvSpPr>
        <p:spPr>
          <a:xfrm>
            <a:off x="214469" y="2687190"/>
            <a:ext cx="1733961" cy="369332"/>
          </a:xfrm>
          <a:prstGeom prst="rect">
            <a:avLst/>
          </a:prstGeom>
          <a:noFill/>
        </p:spPr>
        <p:txBody>
          <a:bodyPr wrap="square">
            <a:spAutoFit/>
          </a:bodyPr>
          <a:lstStyle/>
          <a:p>
            <a:r>
              <a:rPr lang="en-US" altLang="en-US" b="0" dirty="0">
                <a:solidFill>
                  <a:srgbClr val="FF0066"/>
                </a:solidFill>
              </a:rPr>
              <a:t>Project object</a:t>
            </a:r>
            <a:endParaRPr lang="en-US" b="0" dirty="0"/>
          </a:p>
        </p:txBody>
      </p:sp>
    </p:spTree>
    <p:extLst>
      <p:ext uri="{BB962C8B-B14F-4D97-AF65-F5344CB8AC3E}">
        <p14:creationId xmlns:p14="http://schemas.microsoft.com/office/powerpoint/2010/main" val="787081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3B57-9117-3FA7-0B10-C31417EC7EDB}"/>
              </a:ext>
            </a:extLst>
          </p:cNvPr>
          <p:cNvSpPr>
            <a:spLocks noGrp="1"/>
          </p:cNvSpPr>
          <p:nvPr>
            <p:ph type="title"/>
          </p:nvPr>
        </p:nvSpPr>
        <p:spPr/>
        <p:txBody>
          <a:bodyPr/>
          <a:lstStyle/>
          <a:p>
            <a:r>
              <a:rPr lang="en-US" dirty="0"/>
              <a:t>For selecting colors</a:t>
            </a:r>
          </a:p>
        </p:txBody>
      </p:sp>
      <p:pic>
        <p:nvPicPr>
          <p:cNvPr id="6" name="Picture 5">
            <a:extLst>
              <a:ext uri="{FF2B5EF4-FFF2-40B4-BE49-F238E27FC236}">
                <a16:creationId xmlns:a16="http://schemas.microsoft.com/office/drawing/2014/main" id="{28876750-A4BF-152A-379F-00C6C876C76B}"/>
              </a:ext>
            </a:extLst>
          </p:cNvPr>
          <p:cNvPicPr>
            <a:picLocks noChangeAspect="1"/>
          </p:cNvPicPr>
          <p:nvPr/>
        </p:nvPicPr>
        <p:blipFill>
          <a:blip r:embed="rId2"/>
          <a:stretch>
            <a:fillRect/>
          </a:stretch>
        </p:blipFill>
        <p:spPr>
          <a:xfrm>
            <a:off x="0" y="762000"/>
            <a:ext cx="9144000" cy="5815656"/>
          </a:xfrm>
          <a:prstGeom prst="rect">
            <a:avLst/>
          </a:prstGeom>
        </p:spPr>
      </p:pic>
    </p:spTree>
    <p:extLst>
      <p:ext uri="{BB962C8B-B14F-4D97-AF65-F5344CB8AC3E}">
        <p14:creationId xmlns:p14="http://schemas.microsoft.com/office/powerpoint/2010/main" val="16402749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E8EBBEF7-A7A5-4911-B5F6-02DBB8F04AA7}"/>
              </a:ext>
            </a:extLst>
          </p:cNvPr>
          <p:cNvSpPr>
            <a:spLocks noGrp="1" noChangeArrowheads="1"/>
          </p:cNvSpPr>
          <p:nvPr>
            <p:ph type="title"/>
          </p:nvPr>
        </p:nvSpPr>
        <p:spPr/>
        <p:txBody>
          <a:bodyPr/>
          <a:lstStyle/>
          <a:p>
            <a:r>
              <a:rPr lang="en-US" altLang="en-US"/>
              <a:t>Appendix</a:t>
            </a:r>
          </a:p>
        </p:txBody>
      </p:sp>
      <p:sp>
        <p:nvSpPr>
          <p:cNvPr id="4" name="Content Placeholder 3">
            <a:extLst>
              <a:ext uri="{FF2B5EF4-FFF2-40B4-BE49-F238E27FC236}">
                <a16:creationId xmlns:a16="http://schemas.microsoft.com/office/drawing/2014/main" id="{1E9388D7-195E-4519-A421-804CC6920BBB}"/>
              </a:ext>
            </a:extLst>
          </p:cNvPr>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689A-197E-BD2A-2DDB-4F33D1801FE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0670241-B0EB-68B2-4E66-1FC202B883B8}"/>
              </a:ext>
            </a:extLst>
          </p:cNvPr>
          <p:cNvSpPr>
            <a:spLocks noGrp="1"/>
          </p:cNvSpPr>
          <p:nvPr>
            <p:ph type="subTitle" idx="1"/>
          </p:nvPr>
        </p:nvSpPr>
        <p:spPr/>
        <p:txBody>
          <a:bodyPr/>
          <a:lstStyle/>
          <a:p>
            <a:endParaRPr lang="en-US"/>
          </a:p>
        </p:txBody>
      </p:sp>
      <p:pic>
        <p:nvPicPr>
          <p:cNvPr id="1026" name="Picture 2" descr="Accessible Color: The Work of Cynthia Brewer | Libwen Reviews">
            <a:extLst>
              <a:ext uri="{FF2B5EF4-FFF2-40B4-BE49-F238E27FC236}">
                <a16:creationId xmlns:a16="http://schemas.microsoft.com/office/drawing/2014/main" id="{DB1FB141-C746-55CB-0773-A0F99EB06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716"/>
            <a:ext cx="9144000" cy="64293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3FF6C6-C273-8D8C-AF18-5F0A853F5AF8}"/>
              </a:ext>
            </a:extLst>
          </p:cNvPr>
          <p:cNvSpPr txBox="1"/>
          <p:nvPr/>
        </p:nvSpPr>
        <p:spPr>
          <a:xfrm>
            <a:off x="228600" y="6643687"/>
            <a:ext cx="9124950" cy="184666"/>
          </a:xfrm>
          <a:prstGeom prst="rect">
            <a:avLst/>
          </a:prstGeom>
          <a:noFill/>
        </p:spPr>
        <p:txBody>
          <a:bodyPr wrap="square">
            <a:spAutoFit/>
          </a:bodyPr>
          <a:lstStyle/>
          <a:p>
            <a:r>
              <a:rPr lang="en-US" sz="600" b="0" i="0" dirty="0">
                <a:solidFill>
                  <a:schemeClr val="bg1">
                    <a:lumMod val="85000"/>
                  </a:schemeClr>
                </a:solidFill>
                <a:effectLst/>
                <a:latin typeface="Arial" panose="020B0604020202020204" pitchFamily="34" charset="0"/>
              </a:rPr>
              <a:t>Brewer, Cynthia A., and Trudy A. </a:t>
            </a:r>
            <a:r>
              <a:rPr lang="en-US" sz="600" b="0" i="0" dirty="0" err="1">
                <a:solidFill>
                  <a:schemeClr val="bg1">
                    <a:lumMod val="85000"/>
                  </a:schemeClr>
                </a:solidFill>
                <a:effectLst/>
                <a:latin typeface="Arial" panose="020B0604020202020204" pitchFamily="34" charset="0"/>
              </a:rPr>
              <a:t>Suchan</a:t>
            </a:r>
            <a:r>
              <a:rPr lang="en-US" sz="600" b="0" i="0" dirty="0">
                <a:solidFill>
                  <a:schemeClr val="bg1">
                    <a:lumMod val="85000"/>
                  </a:schemeClr>
                </a:solidFill>
                <a:effectLst/>
                <a:latin typeface="Arial" panose="020B0604020202020204" pitchFamily="34" charset="0"/>
              </a:rPr>
              <a:t>. </a:t>
            </a:r>
            <a:r>
              <a:rPr lang="en-US" sz="600" b="0" i="1" dirty="0">
                <a:solidFill>
                  <a:schemeClr val="bg1">
                    <a:lumMod val="85000"/>
                  </a:schemeClr>
                </a:solidFill>
                <a:effectLst/>
                <a:latin typeface="Arial" panose="020B0604020202020204" pitchFamily="34" charset="0"/>
              </a:rPr>
              <a:t>Mapping Census 2000: The geography of US diversity, 2000: Census 2000 special reports</a:t>
            </a:r>
            <a:r>
              <a:rPr lang="en-US" sz="600" b="0" i="0" dirty="0">
                <a:solidFill>
                  <a:schemeClr val="bg1">
                    <a:lumMod val="85000"/>
                  </a:schemeClr>
                </a:solidFill>
                <a:effectLst/>
                <a:latin typeface="Arial" panose="020B0604020202020204" pitchFamily="34" charset="0"/>
              </a:rPr>
              <a:t>. Vol. 1. No. 1. US Department of Commerce, Economics and Statistics Administration, US Census Bureau, 2001.</a:t>
            </a:r>
            <a:endParaRPr lang="en-US" sz="600" dirty="0">
              <a:solidFill>
                <a:schemeClr val="bg1">
                  <a:lumMod val="85000"/>
                </a:schemeClr>
              </a:solidFill>
            </a:endParaRPr>
          </a:p>
        </p:txBody>
      </p:sp>
      <p:cxnSp>
        <p:nvCxnSpPr>
          <p:cNvPr id="7" name="Straight Arrow Connector 6">
            <a:extLst>
              <a:ext uri="{FF2B5EF4-FFF2-40B4-BE49-F238E27FC236}">
                <a16:creationId xmlns:a16="http://schemas.microsoft.com/office/drawing/2014/main" id="{702B61E1-5E98-0143-B499-BBAA6DB49720}"/>
              </a:ext>
            </a:extLst>
          </p:cNvPr>
          <p:cNvCxnSpPr>
            <a:cxnSpLocks/>
          </p:cNvCxnSpPr>
          <p:nvPr/>
        </p:nvCxnSpPr>
        <p:spPr>
          <a:xfrm flipH="1">
            <a:off x="8215897" y="4343400"/>
            <a:ext cx="381000" cy="0"/>
          </a:xfrm>
          <a:prstGeom prst="straightConnector1">
            <a:avLst/>
          </a:prstGeom>
          <a:ln w="1905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371C3D5-F267-9166-799D-117AD8B2FA5D}"/>
              </a:ext>
            </a:extLst>
          </p:cNvPr>
          <p:cNvCxnSpPr>
            <a:cxnSpLocks/>
          </p:cNvCxnSpPr>
          <p:nvPr/>
        </p:nvCxnSpPr>
        <p:spPr>
          <a:xfrm flipH="1">
            <a:off x="8229600" y="6356351"/>
            <a:ext cx="381000" cy="0"/>
          </a:xfrm>
          <a:prstGeom prst="straightConnector1">
            <a:avLst/>
          </a:prstGeom>
          <a:ln w="1905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B5735F9-B92E-D579-1C4B-AF2EC33ED59A}"/>
              </a:ext>
            </a:extLst>
          </p:cNvPr>
          <p:cNvCxnSpPr>
            <a:cxnSpLocks/>
          </p:cNvCxnSpPr>
          <p:nvPr/>
        </p:nvCxnSpPr>
        <p:spPr>
          <a:xfrm flipH="1">
            <a:off x="8455192" y="2741496"/>
            <a:ext cx="381000" cy="0"/>
          </a:xfrm>
          <a:prstGeom prst="straightConnector1">
            <a:avLst/>
          </a:prstGeom>
          <a:ln w="1905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1C6F9C2-AAC3-244F-3ED7-9D2F499F620F}"/>
              </a:ext>
            </a:extLst>
          </p:cNvPr>
          <p:cNvSpPr txBox="1"/>
          <p:nvPr/>
        </p:nvSpPr>
        <p:spPr>
          <a:xfrm>
            <a:off x="8566439" y="2095165"/>
            <a:ext cx="659155" cy="646331"/>
          </a:xfrm>
          <a:prstGeom prst="rect">
            <a:avLst/>
          </a:prstGeom>
          <a:noFill/>
        </p:spPr>
        <p:txBody>
          <a:bodyPr wrap="none" rtlCol="0">
            <a:spAutoFit/>
          </a:bodyPr>
          <a:lstStyle/>
          <a:p>
            <a:r>
              <a:rPr lang="en-US" dirty="0">
                <a:solidFill>
                  <a:srgbClr val="FF0066"/>
                </a:solidFill>
              </a:rPr>
              <a:t>text </a:t>
            </a:r>
          </a:p>
          <a:p>
            <a:r>
              <a:rPr lang="en-US" dirty="0">
                <a:solidFill>
                  <a:srgbClr val="FF0066"/>
                </a:solidFill>
              </a:rPr>
              <a:t>box</a:t>
            </a:r>
          </a:p>
        </p:txBody>
      </p:sp>
      <p:sp>
        <p:nvSpPr>
          <p:cNvPr id="15" name="TextBox 14">
            <a:extLst>
              <a:ext uri="{FF2B5EF4-FFF2-40B4-BE49-F238E27FC236}">
                <a16:creationId xmlns:a16="http://schemas.microsoft.com/office/drawing/2014/main" id="{23FC6448-864B-B40C-5BB8-D36F7BD8D525}"/>
              </a:ext>
            </a:extLst>
          </p:cNvPr>
          <p:cNvSpPr txBox="1"/>
          <p:nvPr/>
        </p:nvSpPr>
        <p:spPr>
          <a:xfrm>
            <a:off x="8297135" y="3974068"/>
            <a:ext cx="928459" cy="369332"/>
          </a:xfrm>
          <a:prstGeom prst="rect">
            <a:avLst/>
          </a:prstGeom>
          <a:noFill/>
        </p:spPr>
        <p:txBody>
          <a:bodyPr wrap="none" rtlCol="0">
            <a:spAutoFit/>
          </a:bodyPr>
          <a:lstStyle/>
          <a:p>
            <a:r>
              <a:rPr lang="en-US" dirty="0">
                <a:solidFill>
                  <a:srgbClr val="FF0066"/>
                </a:solidFill>
              </a:rPr>
              <a:t>legend</a:t>
            </a:r>
          </a:p>
        </p:txBody>
      </p:sp>
      <p:sp>
        <p:nvSpPr>
          <p:cNvPr id="16" name="TextBox 15">
            <a:extLst>
              <a:ext uri="{FF2B5EF4-FFF2-40B4-BE49-F238E27FC236}">
                <a16:creationId xmlns:a16="http://schemas.microsoft.com/office/drawing/2014/main" id="{5597430D-CAF2-3383-DAFD-ADC7B25179E1}"/>
              </a:ext>
            </a:extLst>
          </p:cNvPr>
          <p:cNvSpPr txBox="1"/>
          <p:nvPr/>
        </p:nvSpPr>
        <p:spPr>
          <a:xfrm>
            <a:off x="8310320" y="6005750"/>
            <a:ext cx="761747" cy="369332"/>
          </a:xfrm>
          <a:prstGeom prst="rect">
            <a:avLst/>
          </a:prstGeom>
          <a:noFill/>
        </p:spPr>
        <p:txBody>
          <a:bodyPr wrap="none" rtlCol="0">
            <a:spAutoFit/>
          </a:bodyPr>
          <a:lstStyle/>
          <a:p>
            <a:r>
              <a:rPr lang="en-US" dirty="0">
                <a:solidFill>
                  <a:srgbClr val="FF0066"/>
                </a:solidFill>
              </a:rPr>
              <a:t>scale</a:t>
            </a:r>
          </a:p>
        </p:txBody>
      </p:sp>
      <p:cxnSp>
        <p:nvCxnSpPr>
          <p:cNvPr id="17" name="Straight Arrow Connector 16">
            <a:extLst>
              <a:ext uri="{FF2B5EF4-FFF2-40B4-BE49-F238E27FC236}">
                <a16:creationId xmlns:a16="http://schemas.microsoft.com/office/drawing/2014/main" id="{0B68CF08-D42F-2AE5-E9F8-460B541ABCF2}"/>
              </a:ext>
            </a:extLst>
          </p:cNvPr>
          <p:cNvCxnSpPr>
            <a:cxnSpLocks/>
          </p:cNvCxnSpPr>
          <p:nvPr/>
        </p:nvCxnSpPr>
        <p:spPr>
          <a:xfrm flipH="1">
            <a:off x="4191000" y="914400"/>
            <a:ext cx="381000" cy="0"/>
          </a:xfrm>
          <a:prstGeom prst="straightConnector1">
            <a:avLst/>
          </a:prstGeom>
          <a:ln w="1905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A9BAC74-23F0-726F-C457-B0077F84C69F}"/>
              </a:ext>
            </a:extLst>
          </p:cNvPr>
          <p:cNvSpPr txBox="1"/>
          <p:nvPr/>
        </p:nvSpPr>
        <p:spPr>
          <a:xfrm>
            <a:off x="4563979" y="729734"/>
            <a:ext cx="595035" cy="369332"/>
          </a:xfrm>
          <a:prstGeom prst="rect">
            <a:avLst/>
          </a:prstGeom>
          <a:noFill/>
        </p:spPr>
        <p:txBody>
          <a:bodyPr wrap="none" rtlCol="0">
            <a:spAutoFit/>
          </a:bodyPr>
          <a:lstStyle/>
          <a:p>
            <a:r>
              <a:rPr lang="en-US" dirty="0">
                <a:solidFill>
                  <a:srgbClr val="FF0066"/>
                </a:solidFill>
              </a:rPr>
              <a:t>title</a:t>
            </a:r>
          </a:p>
        </p:txBody>
      </p:sp>
      <p:cxnSp>
        <p:nvCxnSpPr>
          <p:cNvPr id="5" name="Straight Arrow Connector 4">
            <a:extLst>
              <a:ext uri="{FF2B5EF4-FFF2-40B4-BE49-F238E27FC236}">
                <a16:creationId xmlns:a16="http://schemas.microsoft.com/office/drawing/2014/main" id="{E883C5B5-6CD2-BFE9-3B5C-D52457B6572C}"/>
              </a:ext>
            </a:extLst>
          </p:cNvPr>
          <p:cNvCxnSpPr>
            <a:cxnSpLocks/>
          </p:cNvCxnSpPr>
          <p:nvPr/>
        </p:nvCxnSpPr>
        <p:spPr>
          <a:xfrm flipV="1">
            <a:off x="5943600" y="1911302"/>
            <a:ext cx="0" cy="30480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E6A260F-FC1A-C5CF-88D2-4226F09E38DD}"/>
              </a:ext>
            </a:extLst>
          </p:cNvPr>
          <p:cNvSpPr txBox="1"/>
          <p:nvPr/>
        </p:nvSpPr>
        <p:spPr>
          <a:xfrm>
            <a:off x="4563979" y="2130019"/>
            <a:ext cx="1928733" cy="369332"/>
          </a:xfrm>
          <a:prstGeom prst="rect">
            <a:avLst/>
          </a:prstGeom>
          <a:noFill/>
        </p:spPr>
        <p:txBody>
          <a:bodyPr wrap="none" rtlCol="0">
            <a:spAutoFit/>
          </a:bodyPr>
          <a:lstStyle/>
          <a:p>
            <a:r>
              <a:rPr lang="en-US" dirty="0">
                <a:solidFill>
                  <a:srgbClr val="7030A0"/>
                </a:solidFill>
              </a:rPr>
              <a:t>graduated color</a:t>
            </a:r>
          </a:p>
        </p:txBody>
      </p:sp>
      <p:cxnSp>
        <p:nvCxnSpPr>
          <p:cNvPr id="10" name="Straight Arrow Connector 9">
            <a:extLst>
              <a:ext uri="{FF2B5EF4-FFF2-40B4-BE49-F238E27FC236}">
                <a16:creationId xmlns:a16="http://schemas.microsoft.com/office/drawing/2014/main" id="{A7DD21E6-6C2B-EB89-303B-C3D5C96909D8}"/>
              </a:ext>
            </a:extLst>
          </p:cNvPr>
          <p:cNvCxnSpPr>
            <a:cxnSpLocks/>
          </p:cNvCxnSpPr>
          <p:nvPr/>
        </p:nvCxnSpPr>
        <p:spPr>
          <a:xfrm>
            <a:off x="3200400" y="2009885"/>
            <a:ext cx="0" cy="30480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3E48F26-11BD-65B2-4D17-445BF9F5EDF8}"/>
              </a:ext>
            </a:extLst>
          </p:cNvPr>
          <p:cNvSpPr txBox="1"/>
          <p:nvPr/>
        </p:nvSpPr>
        <p:spPr>
          <a:xfrm>
            <a:off x="2438400" y="1665203"/>
            <a:ext cx="1569660" cy="369332"/>
          </a:xfrm>
          <a:prstGeom prst="rect">
            <a:avLst/>
          </a:prstGeom>
          <a:noFill/>
        </p:spPr>
        <p:txBody>
          <a:bodyPr wrap="none" rtlCol="0">
            <a:spAutoFit/>
          </a:bodyPr>
          <a:lstStyle/>
          <a:p>
            <a:r>
              <a:rPr lang="en-US" dirty="0">
                <a:solidFill>
                  <a:srgbClr val="7030A0"/>
                </a:solidFill>
              </a:rPr>
              <a:t>unique color</a:t>
            </a:r>
          </a:p>
        </p:txBody>
      </p:sp>
    </p:spTree>
    <p:extLst>
      <p:ext uri="{BB962C8B-B14F-4D97-AF65-F5344CB8AC3E}">
        <p14:creationId xmlns:p14="http://schemas.microsoft.com/office/powerpoint/2010/main" val="95973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8BA5-A707-6947-A5DE-B07EAD6E801E}"/>
              </a:ext>
            </a:extLst>
          </p:cNvPr>
          <p:cNvSpPr>
            <a:spLocks noGrp="1"/>
          </p:cNvSpPr>
          <p:nvPr>
            <p:ph type="title"/>
          </p:nvPr>
        </p:nvSpPr>
        <p:spPr>
          <a:xfrm>
            <a:off x="914400" y="2667000"/>
            <a:ext cx="2362200" cy="457200"/>
          </a:xfrm>
        </p:spPr>
        <p:txBody>
          <a:bodyPr/>
          <a:lstStyle/>
          <a:p>
            <a:r>
              <a:rPr lang="en-US" sz="11500" dirty="0" err="1"/>
              <a:t>mp</a:t>
            </a:r>
            <a:endParaRPr lang="en-US" sz="11500" dirty="0"/>
          </a:p>
        </p:txBody>
      </p:sp>
      <p:sp>
        <p:nvSpPr>
          <p:cNvPr id="3" name="Content Placeholder 2">
            <a:extLst>
              <a:ext uri="{FF2B5EF4-FFF2-40B4-BE49-F238E27FC236}">
                <a16:creationId xmlns:a16="http://schemas.microsoft.com/office/drawing/2014/main" id="{B78EB90F-784B-45EC-1D60-CDB93978247D}"/>
              </a:ext>
            </a:extLst>
          </p:cNvPr>
          <p:cNvSpPr>
            <a:spLocks noGrp="1"/>
          </p:cNvSpPr>
          <p:nvPr>
            <p:ph idx="1"/>
          </p:nvPr>
        </p:nvSpPr>
        <p:spPr>
          <a:xfrm>
            <a:off x="3124200" y="2819400"/>
            <a:ext cx="4267200" cy="457200"/>
          </a:xfrm>
        </p:spPr>
        <p:txBody>
          <a:bodyPr/>
          <a:lstStyle/>
          <a:p>
            <a:r>
              <a:rPr lang="en-US" dirty="0"/>
              <a:t>The module for mapping in Python</a:t>
            </a:r>
          </a:p>
          <a:p>
            <a:endParaRPr lang="en-US" dirty="0"/>
          </a:p>
        </p:txBody>
      </p:sp>
    </p:spTree>
    <p:extLst>
      <p:ext uri="{BB962C8B-B14F-4D97-AF65-F5344CB8AC3E}">
        <p14:creationId xmlns:p14="http://schemas.microsoft.com/office/powerpoint/2010/main" val="427778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8BA5-A707-6947-A5DE-B07EAD6E801E}"/>
              </a:ext>
            </a:extLst>
          </p:cNvPr>
          <p:cNvSpPr>
            <a:spLocks noGrp="1"/>
          </p:cNvSpPr>
          <p:nvPr>
            <p:ph type="title"/>
          </p:nvPr>
        </p:nvSpPr>
        <p:spPr/>
        <p:txBody>
          <a:bodyPr/>
          <a:lstStyle/>
          <a:p>
            <a:r>
              <a:rPr lang="en-US" dirty="0"/>
              <a:t>With </a:t>
            </a:r>
            <a:r>
              <a:rPr lang="en-US" dirty="0" err="1"/>
              <a:t>mp</a:t>
            </a:r>
            <a:r>
              <a:rPr lang="en-US" dirty="0"/>
              <a:t>, you can…</a:t>
            </a:r>
          </a:p>
        </p:txBody>
      </p:sp>
      <p:sp>
        <p:nvSpPr>
          <p:cNvPr id="3" name="Content Placeholder 2">
            <a:extLst>
              <a:ext uri="{FF2B5EF4-FFF2-40B4-BE49-F238E27FC236}">
                <a16:creationId xmlns:a16="http://schemas.microsoft.com/office/drawing/2014/main" id="{B78EB90F-784B-45EC-1D60-CDB93978247D}"/>
              </a:ext>
            </a:extLst>
          </p:cNvPr>
          <p:cNvSpPr>
            <a:spLocks noGrp="1"/>
          </p:cNvSpPr>
          <p:nvPr>
            <p:ph idx="1"/>
          </p:nvPr>
        </p:nvSpPr>
        <p:spPr>
          <a:xfrm>
            <a:off x="152400" y="1295400"/>
            <a:ext cx="8686800" cy="4114800"/>
          </a:xfrm>
        </p:spPr>
        <p:txBody>
          <a:bodyPr>
            <a:normAutofit lnSpcReduction="10000"/>
          </a:bodyPr>
          <a:lstStyle/>
          <a:p>
            <a:r>
              <a:rPr lang="en-US" dirty="0"/>
              <a:t>Inventory project contents (list maps, list layer, list elements, etc.)</a:t>
            </a:r>
          </a:p>
          <a:p>
            <a:endParaRPr lang="en-US" dirty="0"/>
          </a:p>
          <a:p>
            <a:r>
              <a:rPr lang="en-US" dirty="0"/>
              <a:t>Add, move, remove data</a:t>
            </a:r>
          </a:p>
          <a:p>
            <a:endParaRPr lang="en-US" dirty="0"/>
          </a:p>
          <a:p>
            <a:r>
              <a:rPr lang="en-US" dirty="0"/>
              <a:t>Symbology (color, size, style, etc.)</a:t>
            </a:r>
          </a:p>
          <a:p>
            <a:endParaRPr lang="en-US" dirty="0"/>
          </a:p>
          <a:p>
            <a:r>
              <a:rPr lang="en-US" dirty="0"/>
              <a:t>Modify layout elements around the map (title, legend, text boxes, etc.)</a:t>
            </a:r>
          </a:p>
          <a:p>
            <a:endParaRPr lang="en-US" dirty="0"/>
          </a:p>
          <a:p>
            <a:r>
              <a:rPr lang="en-US" dirty="0"/>
              <a:t>Export maps (as pdf, </a:t>
            </a:r>
            <a:r>
              <a:rPr lang="en-US" dirty="0" err="1"/>
              <a:t>png</a:t>
            </a:r>
            <a:r>
              <a:rPr lang="en-US" dirty="0"/>
              <a:t>, etc.)</a:t>
            </a:r>
          </a:p>
          <a:p>
            <a:endParaRPr lang="en-US" dirty="0"/>
          </a:p>
          <a:p>
            <a:r>
              <a:rPr lang="en-US" dirty="0"/>
              <a:t>Change base maps</a:t>
            </a:r>
          </a:p>
          <a:p>
            <a:endParaRPr lang="en-US" dirty="0"/>
          </a:p>
          <a:p>
            <a:endParaRPr lang="en-US" dirty="0"/>
          </a:p>
        </p:txBody>
      </p:sp>
    </p:spTree>
    <p:extLst>
      <p:ext uri="{BB962C8B-B14F-4D97-AF65-F5344CB8AC3E}">
        <p14:creationId xmlns:p14="http://schemas.microsoft.com/office/powerpoint/2010/main" val="3675375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8BA5-A707-6947-A5DE-B07EAD6E801E}"/>
              </a:ext>
            </a:extLst>
          </p:cNvPr>
          <p:cNvSpPr>
            <a:spLocks noGrp="1"/>
          </p:cNvSpPr>
          <p:nvPr>
            <p:ph type="title"/>
          </p:nvPr>
        </p:nvSpPr>
        <p:spPr/>
        <p:txBody>
          <a:bodyPr/>
          <a:lstStyle/>
          <a:p>
            <a:r>
              <a:rPr lang="en-US" dirty="0"/>
              <a:t>With </a:t>
            </a:r>
            <a:r>
              <a:rPr lang="en-US" dirty="0" err="1"/>
              <a:t>mp</a:t>
            </a:r>
            <a:r>
              <a:rPr lang="en-US" dirty="0"/>
              <a:t>, you cannot…</a:t>
            </a:r>
          </a:p>
        </p:txBody>
      </p:sp>
      <p:sp>
        <p:nvSpPr>
          <p:cNvPr id="3" name="Content Placeholder 2">
            <a:extLst>
              <a:ext uri="{FF2B5EF4-FFF2-40B4-BE49-F238E27FC236}">
                <a16:creationId xmlns:a16="http://schemas.microsoft.com/office/drawing/2014/main" id="{B78EB90F-784B-45EC-1D60-CDB93978247D}"/>
              </a:ext>
            </a:extLst>
          </p:cNvPr>
          <p:cNvSpPr>
            <a:spLocks noGrp="1"/>
          </p:cNvSpPr>
          <p:nvPr>
            <p:ph idx="1"/>
          </p:nvPr>
        </p:nvSpPr>
        <p:spPr>
          <a:xfrm>
            <a:off x="152400" y="1295400"/>
            <a:ext cx="8686800" cy="4114800"/>
          </a:xfrm>
        </p:spPr>
        <p:txBody>
          <a:bodyPr/>
          <a:lstStyle/>
          <a:p>
            <a:r>
              <a:rPr lang="en-US" i="1" dirty="0"/>
              <a:t>Create</a:t>
            </a:r>
            <a:r>
              <a:rPr lang="en-US" dirty="0"/>
              <a:t> new projects</a:t>
            </a:r>
          </a:p>
          <a:p>
            <a:endParaRPr lang="en-US" dirty="0"/>
          </a:p>
          <a:p>
            <a:r>
              <a:rPr lang="en-US" i="1" dirty="0"/>
              <a:t>Create</a:t>
            </a:r>
            <a:r>
              <a:rPr lang="en-US" dirty="0"/>
              <a:t> new maps</a:t>
            </a:r>
          </a:p>
          <a:p>
            <a:endParaRPr lang="en-US" dirty="0"/>
          </a:p>
          <a:p>
            <a:r>
              <a:rPr lang="en-US" i="1" dirty="0"/>
              <a:t>Create</a:t>
            </a:r>
            <a:r>
              <a:rPr lang="en-US" dirty="0"/>
              <a:t> new elements around the map (title, north arrow, legend, etc.)</a:t>
            </a:r>
          </a:p>
          <a:p>
            <a:endParaRPr lang="en-US" dirty="0"/>
          </a:p>
        </p:txBody>
      </p:sp>
    </p:spTree>
    <p:extLst>
      <p:ext uri="{BB962C8B-B14F-4D97-AF65-F5344CB8AC3E}">
        <p14:creationId xmlns:p14="http://schemas.microsoft.com/office/powerpoint/2010/main" val="2360400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2E5C41C-DE8D-4220-8203-4C7784F24C49}"/>
              </a:ext>
            </a:extLst>
          </p:cNvPr>
          <p:cNvSpPr>
            <a:spLocks noGrp="1" noChangeArrowheads="1"/>
          </p:cNvSpPr>
          <p:nvPr>
            <p:ph type="title"/>
          </p:nvPr>
        </p:nvSpPr>
        <p:spPr/>
        <p:txBody>
          <a:bodyPr/>
          <a:lstStyle/>
          <a:p>
            <a:r>
              <a:rPr lang="en-US" altLang="en-US" dirty="0"/>
              <a:t>How it works</a:t>
            </a:r>
          </a:p>
        </p:txBody>
      </p:sp>
      <p:graphicFrame>
        <p:nvGraphicFramePr>
          <p:cNvPr id="12293" name="Content Placeholder 2">
            <a:extLst>
              <a:ext uri="{FF2B5EF4-FFF2-40B4-BE49-F238E27FC236}">
                <a16:creationId xmlns:a16="http://schemas.microsoft.com/office/drawing/2014/main" id="{DEDFB44B-C3DC-B8F3-056E-A208C3D071C4}"/>
              </a:ext>
            </a:extLst>
          </p:cNvPr>
          <p:cNvGraphicFramePr>
            <a:graphicFrameLocks noGrp="1"/>
          </p:cNvGraphicFramePr>
          <p:nvPr>
            <p:ph idx="1"/>
            <p:extLst>
              <p:ext uri="{D42A27DB-BD31-4B8C-83A1-F6EECF244321}">
                <p14:modId xmlns:p14="http://schemas.microsoft.com/office/powerpoint/2010/main" val="573288537"/>
              </p:ext>
            </p:extLst>
          </p:nvPr>
        </p:nvGraphicFramePr>
        <p:xfrm>
          <a:off x="152400" y="914400"/>
          <a:ext cx="89154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92E6-945B-C1B5-1BED-09698065C8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C4F6F5-0CCD-5286-5E76-C9B205272E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0952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41120</TotalTime>
  <Words>2725</Words>
  <Application>Microsoft Office PowerPoint</Application>
  <PresentationFormat>On-screen Show (4:3)</PresentationFormat>
  <Paragraphs>413</Paragraphs>
  <Slides>36</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Times New Roman</vt:lpstr>
      <vt:lpstr>Work Sans</vt:lpstr>
      <vt:lpstr>1_Office Theme</vt:lpstr>
      <vt:lpstr>Mapping with arcpy</vt:lpstr>
      <vt:lpstr>PowerPoint Presentation</vt:lpstr>
      <vt:lpstr>PowerPoint Presentation</vt:lpstr>
      <vt:lpstr>PowerPoint Presentation</vt:lpstr>
      <vt:lpstr>mp</vt:lpstr>
      <vt:lpstr>With mp, you can…</vt:lpstr>
      <vt:lpstr>With mp, you cannot…</vt:lpstr>
      <vt:lpstr>How it works</vt:lpstr>
      <vt:lpstr>PowerPoint Presentation</vt:lpstr>
      <vt:lpstr>ArcGIS Pro project hierarchy</vt:lpstr>
      <vt:lpstr>ArcGIS Pro project hierarchy</vt:lpstr>
      <vt:lpstr>Getting a Project object</vt:lpstr>
      <vt:lpstr>The “CURRENT” project</vt:lpstr>
      <vt:lpstr>A project name</vt:lpstr>
      <vt:lpstr>Robust project name code</vt:lpstr>
      <vt:lpstr>If the project &amp; script are together</vt:lpstr>
      <vt:lpstr>arcpy.mp classes</vt:lpstr>
      <vt:lpstr>arcpy.mp functions</vt:lpstr>
      <vt:lpstr>Project -&gt; Map -&gt; Layer</vt:lpstr>
      <vt:lpstr>PowerPoint Presentation</vt:lpstr>
      <vt:lpstr>Methods for manipulating layer, tables</vt:lpstr>
      <vt:lpstr>Methods for manipulating layer, tables</vt:lpstr>
      <vt:lpstr>Adding, moving, and removing layers</vt:lpstr>
      <vt:lpstr>Add a basemap</vt:lpstr>
      <vt:lpstr>Add data from path example 1</vt:lpstr>
      <vt:lpstr>Add data from path example 2</vt:lpstr>
      <vt:lpstr>Adding and removing layers</vt:lpstr>
      <vt:lpstr>RECALL...Project -&gt; Map -&gt; Layer</vt:lpstr>
      <vt:lpstr>Layer properties</vt:lpstr>
      <vt:lpstr>Symbology</vt:lpstr>
      <vt:lpstr>Symbology For Feature layers</vt:lpstr>
      <vt:lpstr>Symbology for Raster Layers</vt:lpstr>
      <vt:lpstr>Setting a feature layer’s symbology</vt:lpstr>
      <vt:lpstr>Export to PNG example</vt:lpstr>
      <vt:lpstr>For selecting colors</vt:lpstr>
      <vt:lpstr>Appendix</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332</cp:revision>
  <dcterms:created xsi:type="dcterms:W3CDTF">2004-10-22T02:24:14Z</dcterms:created>
  <dcterms:modified xsi:type="dcterms:W3CDTF">2022-11-12T04:36:32Z</dcterms:modified>
</cp:coreProperties>
</file>