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338" r:id="rId3"/>
    <p:sldId id="332" r:id="rId4"/>
    <p:sldId id="349" r:id="rId5"/>
    <p:sldId id="350" r:id="rId6"/>
    <p:sldId id="339" r:id="rId7"/>
    <p:sldId id="371" r:id="rId8"/>
    <p:sldId id="351" r:id="rId9"/>
    <p:sldId id="344" r:id="rId10"/>
    <p:sldId id="367" r:id="rId11"/>
    <p:sldId id="366" r:id="rId12"/>
    <p:sldId id="365" r:id="rId13"/>
    <p:sldId id="353" r:id="rId14"/>
    <p:sldId id="337" r:id="rId15"/>
    <p:sldId id="354" r:id="rId16"/>
    <p:sldId id="356" r:id="rId17"/>
    <p:sldId id="372" r:id="rId18"/>
    <p:sldId id="342" r:id="rId19"/>
    <p:sldId id="359" r:id="rId20"/>
    <p:sldId id="360" r:id="rId21"/>
    <p:sldId id="361" r:id="rId22"/>
    <p:sldId id="363" r:id="rId23"/>
    <p:sldId id="364" r:id="rId24"/>
    <p:sldId id="334" r:id="rId25"/>
    <p:sldId id="346" r:id="rId26"/>
    <p:sldId id="335" r:id="rId27"/>
    <p:sldId id="336" r:id="rId28"/>
    <p:sldId id="265" r:id="rId29"/>
    <p:sldId id="369" r:id="rId30"/>
    <p:sldId id="368" r:id="rId31"/>
    <p:sldId id="345" r:id="rId32"/>
    <p:sldId id="370" r:id="rId33"/>
    <p:sldId id="348" r:id="rId34"/>
    <p:sldId id="352" r:id="rId35"/>
    <p:sldId id="347" r:id="rId36"/>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00"/>
    <a:srgbClr val="D9D8B1"/>
    <a:srgbClr val="5F5F5F"/>
    <a:srgbClr val="669900"/>
    <a:srgbClr val="996600"/>
    <a:srgbClr val="B2B062"/>
    <a:srgbClr val="0000FF"/>
    <a:srgbClr val="3333FF"/>
    <a:srgbClr val="FFF9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47" autoAdjust="0"/>
    <p:restoredTop sz="87651" autoAdjust="0"/>
  </p:normalViewPr>
  <p:slideViewPr>
    <p:cSldViewPr>
      <p:cViewPr varScale="1">
        <p:scale>
          <a:sx n="80" d="100"/>
          <a:sy n="80" d="100"/>
        </p:scale>
        <p:origin x="93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3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E7A04C-D1EB-4E84-976B-2D00B65D6A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F443B387-444F-3759-10A6-2CEBF088B3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3A7A8E2C-0DE6-4FC3-8C01-F533D5E92F6C}" type="datetimeFigureOut">
              <a:rPr lang="en-US"/>
              <a:pPr>
                <a:defRPr/>
              </a:pPr>
              <a:t>11/10/2023</a:t>
            </a:fld>
            <a:endParaRPr lang="en-US"/>
          </a:p>
        </p:txBody>
      </p:sp>
      <p:sp>
        <p:nvSpPr>
          <p:cNvPr id="4" name="Footer Placeholder 3">
            <a:extLst>
              <a:ext uri="{FF2B5EF4-FFF2-40B4-BE49-F238E27FC236}">
                <a16:creationId xmlns:a16="http://schemas.microsoft.com/office/drawing/2014/main" id="{05298D3A-2472-B00E-C099-158AF6B884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799E1DB-08EA-4F71-244D-3689B26546E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283F507-421F-4534-8864-EF71F2577A7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23D96CBC-4403-404C-B2D4-A548C7ECD06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11619" name="Rectangle 1027">
            <a:extLst>
              <a:ext uri="{FF2B5EF4-FFF2-40B4-BE49-F238E27FC236}">
                <a16:creationId xmlns:a16="http://schemas.microsoft.com/office/drawing/2014/main" id="{C9659E57-BB13-25A6-B4C3-7DE5868F33C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2052" name="Rectangle 1028">
            <a:extLst>
              <a:ext uri="{FF2B5EF4-FFF2-40B4-BE49-F238E27FC236}">
                <a16:creationId xmlns:a16="http://schemas.microsoft.com/office/drawing/2014/main" id="{FCF5E69B-A810-E566-20C1-31C57ED18C9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a:extLst>
              <a:ext uri="{FF2B5EF4-FFF2-40B4-BE49-F238E27FC236}">
                <a16:creationId xmlns:a16="http://schemas.microsoft.com/office/drawing/2014/main" id="{E8904553-4ECE-0860-AC9E-691A6FA6B3B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6F1BE135-2573-6CFA-4BE9-EA9F76D1008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11623" name="Rectangle 1031">
            <a:extLst>
              <a:ext uri="{FF2B5EF4-FFF2-40B4-BE49-F238E27FC236}">
                <a16:creationId xmlns:a16="http://schemas.microsoft.com/office/drawing/2014/main" id="{AEFD0BC2-E6E8-1356-F8CF-8F8462EC09E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45D67890-7C8F-41A7-9ACC-04A28080736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A549603-6BA2-15AC-0EE0-67B567F18FE6}"/>
              </a:ext>
            </a:extLst>
          </p:cNvPr>
          <p:cNvSpPr>
            <a:spLocks noGrp="1" noRot="1" noChangeAspect="1" noTextEdit="1"/>
          </p:cNvSpPr>
          <p:nvPr>
            <p:ph type="sldImg"/>
          </p:nvPr>
        </p:nvSpPr>
        <p:spPr>
          <a:ln/>
        </p:spPr>
      </p:sp>
      <p:sp>
        <p:nvSpPr>
          <p:cNvPr id="5123" name="Notes Placeholder 2">
            <a:extLst>
              <a:ext uri="{FF2B5EF4-FFF2-40B4-BE49-F238E27FC236}">
                <a16:creationId xmlns:a16="http://schemas.microsoft.com/office/drawing/2014/main" id="{7F3455AC-62B7-0E53-8C7E-6AABB1835AA5}"/>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5124" name="Slide Number Placeholder 3">
            <a:extLst>
              <a:ext uri="{FF2B5EF4-FFF2-40B4-BE49-F238E27FC236}">
                <a16:creationId xmlns:a16="http://schemas.microsoft.com/office/drawing/2014/main" id="{418041D1-5F8D-901B-AD2C-EF549FB7F1E9}"/>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33515D2-E47E-4A67-A869-70DC04349226}" type="slidenum">
              <a:rPr lang="en-US" altLang="en-US" b="0"/>
              <a:pPr/>
              <a:t>1</a:t>
            </a:fld>
            <a:endParaRPr lang="en-US"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625A53E-3F08-B58F-AFE5-972F2E72B2A6}"/>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FABED57F-5CED-1CA3-4BB5-FBA0D1F1064E}"/>
              </a:ext>
            </a:extLst>
          </p:cNvPr>
          <p:cNvSpPr>
            <a:spLocks noGrp="1"/>
          </p:cNvSpPr>
          <p:nvPr>
            <p:ph type="body" idx="1"/>
          </p:nvPr>
        </p:nvSpPr>
        <p:spPr>
          <a:noFill/>
        </p:spPr>
        <p:txBody>
          <a:bodyPr/>
          <a:lstStyle/>
          <a:p>
            <a:r>
              <a:rPr lang="en-US" altLang="en-US">
                <a:latin typeface="Arial" panose="020B0604020202020204" pitchFamily="34" charset="0"/>
              </a:rPr>
              <a:t># reportSTargs.py</a:t>
            </a:r>
          </a:p>
          <a:p>
            <a:r>
              <a:rPr lang="en-US" altLang="en-US">
                <a:latin typeface="Arial" panose="020B0604020202020204" pitchFamily="34" charset="0"/>
              </a:rPr>
              <a:t># Purpose: Print the arguments passed into a script tool.</a:t>
            </a:r>
          </a:p>
          <a:p>
            <a:r>
              <a:rPr lang="en-US" altLang="en-US">
                <a:latin typeface="Arial" panose="020B0604020202020204" pitchFamily="34" charset="0"/>
              </a:rPr>
              <a:t># Arguments: Variable (can be used for any number of arguments)</a:t>
            </a:r>
          </a:p>
          <a:p>
            <a:endParaRPr lang="en-US" altLang="en-US">
              <a:latin typeface="Arial" panose="020B0604020202020204" pitchFamily="34" charset="0"/>
            </a:endParaRPr>
          </a:p>
          <a:p>
            <a:r>
              <a:rPr lang="en-US" altLang="en-US">
                <a:latin typeface="Arial" panose="020B0604020202020204" pitchFamily="34" charset="0"/>
              </a:rPr>
              <a:t>import arcpy, sys</a:t>
            </a:r>
          </a:p>
          <a:p>
            <a:endParaRPr lang="en-US" altLang="en-US">
              <a:latin typeface="Arial" panose="020B0604020202020204" pitchFamily="34" charset="0"/>
            </a:endParaRP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def printArgs():</a:t>
            </a:r>
          </a:p>
          <a:p>
            <a:r>
              <a:rPr lang="en-US" altLang="en-US">
                <a:latin typeface="Arial" panose="020B0604020202020204" pitchFamily="34" charset="0"/>
              </a:rPr>
              <a:t>    '''Print user arguments.'''</a:t>
            </a:r>
          </a:p>
          <a:p>
            <a:r>
              <a:rPr lang="en-US" altLang="en-US">
                <a:latin typeface="Arial" panose="020B0604020202020204" pitchFamily="34" charset="0"/>
              </a:rPr>
              <a:t>    printArc('Number of arguments = {0}'.format(len(sys.argv)))</a:t>
            </a:r>
          </a:p>
          <a:p>
            <a:r>
              <a:rPr lang="en-US" altLang="en-US">
                <a:latin typeface="Arial" panose="020B0604020202020204" pitchFamily="34" charset="0"/>
              </a:rPr>
              <a:t>    for index, arg in enumerate(sys.argv):</a:t>
            </a:r>
          </a:p>
          <a:p>
            <a:r>
              <a:rPr lang="en-US" altLang="en-US">
                <a:latin typeface="Arial" panose="020B0604020202020204" pitchFamily="34" charset="0"/>
              </a:rPr>
              <a:t>        printArc( 'Argument {0}: {1}'.format(index, arg) )</a:t>
            </a:r>
          </a:p>
          <a:p>
            <a:endParaRPr lang="en-US" altLang="en-US">
              <a:latin typeface="Arial" panose="020B0604020202020204" pitchFamily="34" charset="0"/>
            </a:endParaRPr>
          </a:p>
          <a:p>
            <a:r>
              <a:rPr lang="en-US" altLang="en-US">
                <a:latin typeface="Arial" panose="020B0604020202020204" pitchFamily="34" charset="0"/>
              </a:rPr>
              <a:t>if __name__ == '__main__':</a:t>
            </a:r>
          </a:p>
          <a:p>
            <a:r>
              <a:rPr lang="en-US" altLang="en-US">
                <a:latin typeface="Arial" panose="020B0604020202020204" pitchFamily="34" charset="0"/>
              </a:rPr>
              <a:t>    printArgs()</a:t>
            </a:r>
          </a:p>
        </p:txBody>
      </p:sp>
      <p:sp>
        <p:nvSpPr>
          <p:cNvPr id="13316" name="Slide Number Placeholder 3">
            <a:extLst>
              <a:ext uri="{FF2B5EF4-FFF2-40B4-BE49-F238E27FC236}">
                <a16:creationId xmlns:a16="http://schemas.microsoft.com/office/drawing/2014/main" id="{54F8DB88-FD62-0CE5-15CA-08284E78079E}"/>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A5E7398-3BC3-4BCE-B8BA-241B4729F688}" type="slidenum">
              <a:rPr lang="en-US" altLang="en-US" b="0"/>
              <a:pPr/>
              <a:t>15</a:t>
            </a:fld>
            <a:endParaRPr lang="en-US" altLang="en-US" b="0"/>
          </a:p>
        </p:txBody>
      </p:sp>
    </p:spTree>
    <p:extLst>
      <p:ext uri="{BB962C8B-B14F-4D97-AF65-F5344CB8AC3E}">
        <p14:creationId xmlns:p14="http://schemas.microsoft.com/office/powerpoint/2010/main" val="2102883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4E3F0C6-1F32-C17D-BDA0-92F803E3E8F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93959160-F631-C4A6-46EC-1F837CF7049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E707880F-AB45-B66C-9BF5-8FBC012A5A6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F507E4-4DD7-46CD-961A-D944E336A9F9}" type="slidenum">
              <a:rPr lang="en-US" altLang="en-US">
                <a:ea typeface="MS PGothic" panose="020B0600070205080204" pitchFamily="34" charset="-128"/>
              </a:rPr>
              <a:pPr>
                <a:spcBef>
                  <a:spcPct val="0"/>
                </a:spcBef>
              </a:pPr>
              <a:t>17</a:t>
            </a:fld>
            <a:endParaRPr lang="en-US" altLang="en-US">
              <a:ea typeface="MS PGothic" panose="020B0600070205080204" pitchFamily="34" charset="-128"/>
            </a:endParaRPr>
          </a:p>
        </p:txBody>
      </p:sp>
    </p:spTree>
    <p:extLst>
      <p:ext uri="{BB962C8B-B14F-4D97-AF65-F5344CB8AC3E}">
        <p14:creationId xmlns:p14="http://schemas.microsoft.com/office/powerpoint/2010/main" val="766623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400" dirty="0"/>
              <a:t>Direction can only be set to </a:t>
            </a:r>
            <a:r>
              <a:rPr lang="en-US" sz="1400" i="1" dirty="0"/>
              <a:t>Input</a:t>
            </a:r>
            <a:r>
              <a:rPr lang="en-US" sz="1400" dirty="0"/>
              <a:t> or </a:t>
            </a:r>
            <a:r>
              <a:rPr lang="en-US" sz="1400" i="1" dirty="0"/>
              <a:t>Output</a:t>
            </a:r>
            <a:r>
              <a:rPr lang="en-US" sz="1400" dirty="0"/>
              <a:t>.</a:t>
            </a:r>
          </a:p>
          <a:p>
            <a:pPr>
              <a:defRPr/>
            </a:pPr>
            <a:r>
              <a:rPr lang="en-US" sz="1400" dirty="0"/>
              <a:t>Input parameters are information the script needs to perform its tasks. E.g., a dataset or workspace to use.</a:t>
            </a:r>
          </a:p>
          <a:p>
            <a:pPr>
              <a:defRPr/>
            </a:pPr>
            <a:r>
              <a:rPr lang="en-US" sz="1400" dirty="0"/>
              <a:t>Input parameters can be required or optional, but not derived.</a:t>
            </a:r>
          </a:p>
          <a:p>
            <a:pPr>
              <a:defRPr/>
            </a:pPr>
            <a:endParaRPr lang="en-US" sz="1400" dirty="0"/>
          </a:p>
          <a:p>
            <a:pPr>
              <a:defRPr/>
            </a:pPr>
            <a:r>
              <a:rPr lang="en-US" sz="1400" dirty="0"/>
              <a:t>‘Output’ direction for script tool parameters that represent output generated by the tool.</a:t>
            </a:r>
          </a:p>
          <a:p>
            <a:pPr>
              <a:defRPr/>
            </a:pPr>
            <a:r>
              <a:rPr lang="en-US" sz="1400" dirty="0"/>
              <a:t>‘Output’ can be added to the map automatically.</a:t>
            </a:r>
          </a:p>
          <a:p>
            <a:pPr>
              <a:defRPr/>
            </a:pPr>
            <a:r>
              <a:rPr lang="en-US" sz="1400" dirty="0"/>
              <a:t>Output examples:</a:t>
            </a:r>
          </a:p>
          <a:p>
            <a:pPr lvl="1">
              <a:defRPr/>
            </a:pPr>
            <a:r>
              <a:rPr lang="en-US" sz="1100" dirty="0"/>
              <a:t>--one or </a:t>
            </a:r>
            <a:r>
              <a:rPr lang="en-US" sz="1100" i="1" dirty="0"/>
              <a:t>more</a:t>
            </a:r>
            <a:r>
              <a:rPr lang="en-US" sz="1100" dirty="0"/>
              <a:t> datasets created by the tool.</a:t>
            </a:r>
          </a:p>
          <a:p>
            <a:pPr lvl="1">
              <a:defRPr/>
            </a:pPr>
            <a:r>
              <a:rPr lang="en-US" sz="1100" dirty="0"/>
              <a:t>--a modified preexisting dataset </a:t>
            </a:r>
          </a:p>
          <a:p>
            <a:pPr lvl="1">
              <a:defRPr/>
            </a:pPr>
            <a:r>
              <a:rPr lang="en-US" sz="1100" dirty="0"/>
              <a:t>--a Boolean value (True or False). </a:t>
            </a:r>
          </a:p>
          <a:p>
            <a:pPr lvl="1">
              <a:defRPr/>
            </a:pPr>
            <a:r>
              <a:rPr lang="en-US" sz="1100" dirty="0"/>
              <a:t>--numerical values resulting from script tool calculations.</a:t>
            </a:r>
            <a:endParaRPr lang="en-US" sz="1000" dirty="0"/>
          </a:p>
          <a:p>
            <a:pPr marL="342900" lvl="1" indent="-342900">
              <a:buFontTx/>
              <a:buChar char="•"/>
              <a:defRPr/>
            </a:pPr>
            <a:r>
              <a:rPr lang="en-US" sz="1400" dirty="0"/>
              <a:t>Any types of results generated by standard </a:t>
            </a:r>
            <a:r>
              <a:rPr lang="en-US" sz="1400" dirty="0" err="1"/>
              <a:t>ArcToolbox</a:t>
            </a:r>
            <a:r>
              <a:rPr lang="en-US" sz="1400" dirty="0"/>
              <a:t> tools could be output from a custom script tool. </a:t>
            </a:r>
          </a:p>
          <a:p>
            <a:pPr marL="342900" lvl="1" indent="-342900">
              <a:buFontTx/>
              <a:buChar char="•"/>
              <a:defRPr/>
            </a:pPr>
            <a:r>
              <a:rPr lang="en-US" sz="1400" dirty="0"/>
              <a:t>Like standard tools, custom script tools can be used as tools in </a:t>
            </a:r>
            <a:r>
              <a:rPr lang="en-US" sz="1400" dirty="0" err="1"/>
              <a:t>ModelBuilder</a:t>
            </a:r>
            <a:r>
              <a:rPr lang="en-US" sz="1400" dirty="0"/>
              <a:t> models. The output Boolean, numerical results, dataset would then be passed along to the output ovals in the models. </a:t>
            </a:r>
          </a:p>
          <a:p>
            <a:endParaRPr lang="en-US" dirty="0"/>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18</a:t>
            </a:fld>
            <a:endParaRPr lang="en-US" altLang="en-US"/>
          </a:p>
        </p:txBody>
      </p:sp>
    </p:spTree>
    <p:extLst>
      <p:ext uri="{BB962C8B-B14F-4D97-AF65-F5344CB8AC3E}">
        <p14:creationId xmlns:p14="http://schemas.microsoft.com/office/powerpoint/2010/main" val="1321621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008000"/>
                </a:solidFill>
                <a:latin typeface="Consolas" panose="020B0609020204030204" pitchFamily="49" charset="0"/>
              </a:rPr>
              <a:t># copy_to_gdb.py</a:t>
            </a:r>
          </a:p>
          <a:p>
            <a:r>
              <a:rPr lang="en-US" sz="1200" b="0" dirty="0">
                <a:solidFill>
                  <a:srgbClr val="008000"/>
                </a:solidFill>
                <a:latin typeface="Consolas" panose="020B0609020204030204" pitchFamily="49" charset="0"/>
              </a:rPr>
              <a:t># Purpose: Copy argument 1 into a file geodatabase names as specified by argument 2.</a:t>
            </a:r>
          </a:p>
          <a:p>
            <a:r>
              <a:rPr lang="en-US" sz="1200" b="0" dirty="0">
                <a:solidFill>
                  <a:srgbClr val="008000"/>
                </a:solidFill>
                <a:latin typeface="Consolas" panose="020B0609020204030204" pitchFamily="49" charset="0"/>
              </a:rPr>
              <a:t># Example input1: C:\gispy\scratch\fires.shp C:\gispy\scratch\disasters.gdb</a:t>
            </a:r>
          </a:p>
          <a:p>
            <a:r>
              <a:rPr lang="en-US" sz="1200" b="0" dirty="0">
                <a:solidFill>
                  <a:srgbClr val="008000"/>
                </a:solidFill>
                <a:latin typeface="Consolas" panose="020B0609020204030204" pitchFamily="49" charset="0"/>
              </a:rPr>
              <a:t># Example input2: C:\gispy\scratch\getFeaturesOutput.shp C:\gispy\scratch\data.gdb</a:t>
            </a:r>
          </a:p>
          <a:p>
            <a:r>
              <a:rPr lang="en-US" sz="1200" b="0" dirty="0">
                <a:solidFill>
                  <a:srgbClr val="008000"/>
                </a:solidFill>
                <a:latin typeface="Consolas" panose="020B0609020204030204" pitchFamily="49" charset="0"/>
              </a:rPr>
              <a:t>import arcpy, </a:t>
            </a:r>
            <a:r>
              <a:rPr lang="en-US" sz="1200" b="0" dirty="0" err="1">
                <a:solidFill>
                  <a:srgbClr val="008000"/>
                </a:solidFill>
                <a:latin typeface="Consolas" panose="020B0609020204030204" pitchFamily="49" charset="0"/>
              </a:rPr>
              <a:t>os</a:t>
            </a:r>
            <a:r>
              <a:rPr lang="en-US" sz="1200" b="0" dirty="0">
                <a:solidFill>
                  <a:srgbClr val="008000"/>
                </a:solidFill>
                <a:latin typeface="Consolas" panose="020B0609020204030204" pitchFamily="49" charset="0"/>
              </a:rPr>
              <a:t>, sys</a:t>
            </a:r>
          </a:p>
          <a:p>
            <a:r>
              <a:rPr lang="en-US" sz="1200" b="0" dirty="0" err="1">
                <a:solidFill>
                  <a:srgbClr val="008000"/>
                </a:solidFill>
                <a:latin typeface="Consolas" panose="020B0609020204030204" pitchFamily="49" charset="0"/>
              </a:rPr>
              <a:t>arcpy.env.overwriteOutput</a:t>
            </a:r>
            <a:r>
              <a:rPr lang="en-US" sz="1200" b="0" dirty="0">
                <a:solidFill>
                  <a:srgbClr val="008000"/>
                </a:solidFill>
                <a:latin typeface="Consolas" panose="020B0609020204030204" pitchFamily="49" charset="0"/>
              </a:rPr>
              <a:t> = True</a:t>
            </a:r>
          </a:p>
          <a:p>
            <a:r>
              <a:rPr lang="en-US" sz="1200" b="0" dirty="0" err="1">
                <a:solidFill>
                  <a:srgbClr val="008000"/>
                </a:solidFill>
                <a:latin typeface="Consolas" panose="020B0609020204030204" pitchFamily="49" charset="0"/>
              </a:rPr>
              <a:t>file_to_copy</a:t>
            </a:r>
            <a:r>
              <a:rPr lang="en-US" sz="1200" b="0" dirty="0">
                <a:solidFill>
                  <a:srgbClr val="008000"/>
                </a:solidFill>
                <a:latin typeface="Consolas" panose="020B0609020204030204" pitchFamily="49" charset="0"/>
              </a:rPr>
              <a:t> = sys.argv[1]</a:t>
            </a:r>
          </a:p>
          <a:p>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 = sys.argv[2]</a:t>
            </a:r>
          </a:p>
          <a:p>
            <a:r>
              <a:rPr lang="en-US" sz="1200" b="0" dirty="0" err="1">
                <a:solidFill>
                  <a:srgbClr val="008000"/>
                </a:solidFill>
                <a:latin typeface="Consolas" panose="020B0609020204030204" pitchFamily="49" charset="0"/>
              </a:rPr>
              <a:t>out_folder_path</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os.path.dirname</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 </a:t>
            </a:r>
          </a:p>
          <a:p>
            <a:r>
              <a:rPr lang="en-US" sz="1200" b="0" dirty="0" err="1">
                <a:solidFill>
                  <a:srgbClr val="008000"/>
                </a:solidFill>
                <a:latin typeface="Consolas" panose="020B0609020204030204" pitchFamily="49" charset="0"/>
              </a:rPr>
              <a:t>gdb_name</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os.path.basename</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 </a:t>
            </a:r>
          </a:p>
          <a:p>
            <a:endParaRPr lang="en-US" sz="1200" b="0" dirty="0">
              <a:solidFill>
                <a:srgbClr val="008000"/>
              </a:solidFill>
              <a:latin typeface="Consolas" panose="020B0609020204030204" pitchFamily="49" charset="0"/>
            </a:endParaRPr>
          </a:p>
          <a:p>
            <a:r>
              <a:rPr lang="en-US" sz="1200" b="0" dirty="0">
                <a:solidFill>
                  <a:srgbClr val="008000"/>
                </a:solidFill>
                <a:latin typeface="Consolas" panose="020B0609020204030204" pitchFamily="49" charset="0"/>
              </a:rPr>
              <a:t>if not </a:t>
            </a:r>
            <a:r>
              <a:rPr lang="en-US" sz="1200" b="0" dirty="0" err="1">
                <a:solidFill>
                  <a:srgbClr val="008000"/>
                </a:solidFill>
                <a:latin typeface="Consolas" panose="020B0609020204030204" pitchFamily="49" charset="0"/>
              </a:rPr>
              <a:t>arcpy.Exists</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os.path.join</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a:t>
            </a:r>
          </a:p>
          <a:p>
            <a:r>
              <a:rPr lang="en-US" sz="1200" b="0" dirty="0">
                <a:solidFill>
                  <a:srgbClr val="008000"/>
                </a:solidFill>
                <a:latin typeface="Consolas" panose="020B0609020204030204" pitchFamily="49" charset="0"/>
              </a:rPr>
              <a:t>    </a:t>
            </a:r>
            <a:r>
              <a:rPr lang="en-US" sz="1200" b="0" dirty="0" err="1">
                <a:solidFill>
                  <a:srgbClr val="008000"/>
                </a:solidFill>
                <a:latin typeface="Consolas" panose="020B0609020204030204" pitchFamily="49" charset="0"/>
              </a:rPr>
              <a:t>arcpy.management.CreateFileGDB</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out_folder_path</a:t>
            </a:r>
            <a:r>
              <a:rPr lang="en-US" sz="1200" b="0" dirty="0">
                <a:solidFill>
                  <a:srgbClr val="008000"/>
                </a:solidFill>
                <a:latin typeface="Consolas" panose="020B0609020204030204" pitchFamily="49" charset="0"/>
              </a:rPr>
              <a:t>, </a:t>
            </a:r>
            <a:r>
              <a:rPr lang="en-US" sz="1200" b="0" dirty="0" err="1">
                <a:solidFill>
                  <a:srgbClr val="008000"/>
                </a:solidFill>
                <a:latin typeface="Consolas" panose="020B0609020204030204" pitchFamily="49" charset="0"/>
              </a:rPr>
              <a:t>gdb_name</a:t>
            </a:r>
            <a:r>
              <a:rPr lang="en-US" sz="1200" b="0" dirty="0">
                <a:solidFill>
                  <a:srgbClr val="008000"/>
                </a:solidFill>
                <a:latin typeface="Consolas" panose="020B0609020204030204" pitchFamily="49" charset="0"/>
              </a:rPr>
              <a:t>)</a:t>
            </a:r>
          </a:p>
          <a:p>
            <a:endParaRPr lang="en-US" sz="1200" b="0" dirty="0">
              <a:solidFill>
                <a:srgbClr val="008000"/>
              </a:solidFill>
              <a:latin typeface="Consolas" panose="020B0609020204030204" pitchFamily="49" charset="0"/>
            </a:endParaRPr>
          </a:p>
          <a:p>
            <a:r>
              <a:rPr lang="en-US" sz="1200" b="0" dirty="0" err="1">
                <a:solidFill>
                  <a:srgbClr val="008000"/>
                </a:solidFill>
                <a:latin typeface="Consolas" panose="020B0609020204030204" pitchFamily="49" charset="0"/>
              </a:rPr>
              <a:t>copied_data</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os.path.splitext</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os.path.basename</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file_to_copy</a:t>
            </a:r>
            <a:r>
              <a:rPr lang="en-US" sz="1200" b="0" dirty="0">
                <a:solidFill>
                  <a:srgbClr val="008000"/>
                </a:solidFill>
                <a:latin typeface="Consolas" panose="020B0609020204030204" pitchFamily="49" charset="0"/>
              </a:rPr>
              <a:t>))[0]</a:t>
            </a:r>
          </a:p>
          <a:p>
            <a:r>
              <a:rPr lang="en-US" sz="1200" b="0" dirty="0" err="1">
                <a:solidFill>
                  <a:srgbClr val="008000"/>
                </a:solidFill>
                <a:latin typeface="Consolas" panose="020B0609020204030204" pitchFamily="49" charset="0"/>
              </a:rPr>
              <a:t>arcpy.conversion.FeatureClassToFeatureClass</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file_to_copy,gdb_path,copied_data</a:t>
            </a:r>
            <a:r>
              <a:rPr lang="en-US" sz="1200" b="0" dirty="0">
                <a:solidFill>
                  <a:srgbClr val="008000"/>
                </a:solidFill>
                <a:latin typeface="Consolas" panose="020B0609020204030204" pitchFamily="49" charset="0"/>
              </a:rPr>
              <a:t>)</a:t>
            </a:r>
          </a:p>
          <a:p>
            <a:r>
              <a:rPr lang="en-US" sz="1200" b="0" dirty="0" err="1">
                <a:solidFill>
                  <a:srgbClr val="008000"/>
                </a:solidFill>
                <a:latin typeface="Consolas" panose="020B0609020204030204" pitchFamily="49" charset="0"/>
              </a:rPr>
              <a:t>arcpy.env.workspace</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gdb_path</a:t>
            </a:r>
            <a:endParaRPr lang="en-US" sz="1200" b="0" dirty="0">
              <a:solidFill>
                <a:srgbClr val="008000"/>
              </a:solidFill>
              <a:latin typeface="Consolas" panose="020B0609020204030204" pitchFamily="49" charset="0"/>
            </a:endParaRPr>
          </a:p>
          <a:p>
            <a:r>
              <a:rPr lang="en-US" sz="1200" b="0" dirty="0" err="1">
                <a:solidFill>
                  <a:srgbClr val="008000"/>
                </a:solidFill>
                <a:latin typeface="Consolas" panose="020B0609020204030204" pitchFamily="49" charset="0"/>
              </a:rPr>
              <a:t>arcpy.SetParameterAsText</a:t>
            </a:r>
            <a:r>
              <a:rPr lang="en-US" sz="1200" b="0" dirty="0">
                <a:solidFill>
                  <a:srgbClr val="008000"/>
                </a:solidFill>
                <a:latin typeface="Consolas" panose="020B0609020204030204" pitchFamily="49" charset="0"/>
              </a:rPr>
              <a:t>(2, </a:t>
            </a:r>
            <a:r>
              <a:rPr lang="en-US" sz="1200" b="0" dirty="0" err="1">
                <a:solidFill>
                  <a:srgbClr val="008000"/>
                </a:solidFill>
                <a:latin typeface="Consolas" panose="020B0609020204030204" pitchFamily="49" charset="0"/>
              </a:rPr>
              <a:t>copied_data</a:t>
            </a:r>
            <a:r>
              <a:rPr lang="en-US" sz="1200" b="0" dirty="0">
                <a:solidFill>
                  <a:srgbClr val="008000"/>
                </a:solidFill>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23</a:t>
            </a:fld>
            <a:endParaRPr lang="en-US" altLang="en-US"/>
          </a:p>
        </p:txBody>
      </p:sp>
    </p:spTree>
    <p:extLst>
      <p:ext uri="{BB962C8B-B14F-4D97-AF65-F5344CB8AC3E}">
        <p14:creationId xmlns:p14="http://schemas.microsoft.com/office/powerpoint/2010/main" val="1644836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arcpy</a:t>
            </a:r>
          </a:p>
          <a:p>
            <a:endParaRPr lang="en-US" dirty="0"/>
          </a:p>
          <a:p>
            <a:r>
              <a:rPr lang="en-US" dirty="0" err="1"/>
              <a:t>arcpy.env.overwriteOutput</a:t>
            </a:r>
            <a:r>
              <a:rPr lang="en-US" dirty="0"/>
              <a:t> = True</a:t>
            </a:r>
          </a:p>
          <a:p>
            <a:r>
              <a:rPr lang="en-US" dirty="0" err="1"/>
              <a:t>arcpy.env.workspace</a:t>
            </a:r>
            <a:r>
              <a:rPr lang="en-US" dirty="0"/>
              <a:t> = 'C:/</a:t>
            </a:r>
            <a:r>
              <a:rPr lang="en-US" dirty="0" err="1"/>
              <a:t>gispy</a:t>
            </a:r>
            <a:r>
              <a:rPr lang="en-US" dirty="0"/>
              <a:t>/scratch'</a:t>
            </a:r>
          </a:p>
          <a:p>
            <a:r>
              <a:rPr lang="en-US" dirty="0"/>
              <a:t>distance = '0.2 miles' </a:t>
            </a:r>
          </a:p>
          <a:p>
            <a:r>
              <a:rPr lang="en-US" dirty="0"/>
              <a:t>fcs = </a:t>
            </a:r>
            <a:r>
              <a:rPr lang="en-US" dirty="0" err="1"/>
              <a:t>arcpy.ListFeatureClasses</a:t>
            </a:r>
            <a:r>
              <a:rPr lang="en-US" dirty="0"/>
              <a:t>()</a:t>
            </a:r>
          </a:p>
          <a:p>
            <a:r>
              <a:rPr lang="en-US" dirty="0" err="1"/>
              <a:t>outList</a:t>
            </a:r>
            <a:r>
              <a:rPr lang="en-US" dirty="0"/>
              <a:t> = []</a:t>
            </a:r>
          </a:p>
          <a:p>
            <a:endParaRPr lang="en-US" dirty="0"/>
          </a:p>
          <a:p>
            <a:r>
              <a:rPr lang="en-US" dirty="0"/>
              <a:t>for fc in fcs:</a:t>
            </a:r>
          </a:p>
          <a:p>
            <a:r>
              <a:rPr lang="en-US" dirty="0"/>
              <a:t>    print('Processing: ' + fc)</a:t>
            </a:r>
          </a:p>
          <a:p>
            <a:r>
              <a:rPr lang="en-US" dirty="0"/>
              <a:t>    output = fc[:-4] + '_</a:t>
            </a:r>
            <a:r>
              <a:rPr lang="en-US" dirty="0" err="1"/>
              <a:t>buff.shp</a:t>
            </a:r>
            <a:r>
              <a:rPr lang="en-US" dirty="0"/>
              <a:t>'</a:t>
            </a:r>
          </a:p>
          <a:p>
            <a:r>
              <a:rPr lang="en-US" dirty="0"/>
              <a:t>    </a:t>
            </a:r>
            <a:r>
              <a:rPr lang="en-US" dirty="0" err="1"/>
              <a:t>outList.append</a:t>
            </a:r>
            <a:r>
              <a:rPr lang="en-US" dirty="0"/>
              <a:t>(output)</a:t>
            </a:r>
          </a:p>
          <a:p>
            <a:r>
              <a:rPr lang="en-US" dirty="0"/>
              <a:t>    try:</a:t>
            </a:r>
          </a:p>
          <a:p>
            <a:r>
              <a:rPr lang="en-US" dirty="0"/>
              <a:t>        </a:t>
            </a:r>
            <a:r>
              <a:rPr lang="en-US" dirty="0" err="1"/>
              <a:t>arcpy.Buffer_analysis</a:t>
            </a:r>
            <a:r>
              <a:rPr lang="en-US" dirty="0"/>
              <a:t>(fc, output, distance)</a:t>
            </a:r>
          </a:p>
          <a:p>
            <a:r>
              <a:rPr lang="en-US" dirty="0"/>
              <a:t>        print('Created ' + output)     </a:t>
            </a:r>
          </a:p>
          <a:p>
            <a:r>
              <a:rPr lang="en-US" dirty="0"/>
              <a:t>    except:</a:t>
            </a:r>
          </a:p>
          <a:p>
            <a:r>
              <a:rPr lang="en-US" dirty="0"/>
              <a:t>        print(</a:t>
            </a:r>
            <a:r>
              <a:rPr lang="en-US" dirty="0" err="1"/>
              <a:t>arcpy.GetMessages</a:t>
            </a:r>
            <a:r>
              <a:rPr lang="en-US" dirty="0"/>
              <a:t>())</a:t>
            </a:r>
          </a:p>
          <a:p>
            <a:r>
              <a:rPr lang="en-US" dirty="0"/>
              <a:t>    </a:t>
            </a:r>
          </a:p>
          <a:p>
            <a:r>
              <a:rPr lang="en-US" dirty="0"/>
              <a:t>results = ";".join(</a:t>
            </a:r>
            <a:r>
              <a:rPr lang="en-US" dirty="0" err="1"/>
              <a:t>outList</a:t>
            </a:r>
            <a:r>
              <a:rPr lang="en-US" dirty="0"/>
              <a:t>)</a:t>
            </a:r>
          </a:p>
          <a:p>
            <a:endParaRPr lang="en-US" dirty="0"/>
          </a:p>
          <a:p>
            <a:r>
              <a:rPr lang="en-US" dirty="0" err="1"/>
              <a:t>arcpy.SetParameterAsText</a:t>
            </a:r>
            <a:r>
              <a:rPr lang="en-US" dirty="0"/>
              <a:t>(0, results)</a:t>
            </a:r>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24</a:t>
            </a:fld>
            <a:endParaRPr lang="en-US" altLang="en-US"/>
          </a:p>
        </p:txBody>
      </p:sp>
    </p:spTree>
    <p:extLst>
      <p:ext uri="{BB962C8B-B14F-4D97-AF65-F5344CB8AC3E}">
        <p14:creationId xmlns:p14="http://schemas.microsoft.com/office/powerpoint/2010/main" val="54582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arcpy</a:t>
            </a:r>
          </a:p>
          <a:p>
            <a:endParaRPr lang="en-US" dirty="0"/>
          </a:p>
          <a:p>
            <a:r>
              <a:rPr lang="en-US" dirty="0" err="1"/>
              <a:t>arcpy.env.overwriteOutput</a:t>
            </a:r>
            <a:r>
              <a:rPr lang="en-US" dirty="0"/>
              <a:t> = True</a:t>
            </a:r>
          </a:p>
          <a:p>
            <a:r>
              <a:rPr lang="en-US" dirty="0" err="1"/>
              <a:t>arcpy.env.workspace</a:t>
            </a:r>
            <a:r>
              <a:rPr lang="en-US" dirty="0"/>
              <a:t> = 'C:/</a:t>
            </a:r>
            <a:r>
              <a:rPr lang="en-US" dirty="0" err="1"/>
              <a:t>gispy</a:t>
            </a:r>
            <a:r>
              <a:rPr lang="en-US" dirty="0"/>
              <a:t>/scratch'</a:t>
            </a:r>
          </a:p>
          <a:p>
            <a:r>
              <a:rPr lang="en-US" dirty="0"/>
              <a:t>distance = '0.2 miles' </a:t>
            </a:r>
          </a:p>
          <a:p>
            <a:r>
              <a:rPr lang="en-US" dirty="0"/>
              <a:t>fcs = </a:t>
            </a:r>
            <a:r>
              <a:rPr lang="en-US" dirty="0" err="1"/>
              <a:t>arcpy.ListFeatureClasses</a:t>
            </a:r>
            <a:r>
              <a:rPr lang="en-US" dirty="0"/>
              <a:t>()</a:t>
            </a:r>
          </a:p>
          <a:p>
            <a:r>
              <a:rPr lang="en-US" dirty="0" err="1"/>
              <a:t>outList</a:t>
            </a:r>
            <a:r>
              <a:rPr lang="en-US" dirty="0"/>
              <a:t> = []</a:t>
            </a:r>
          </a:p>
          <a:p>
            <a:endParaRPr lang="en-US" dirty="0"/>
          </a:p>
          <a:p>
            <a:r>
              <a:rPr lang="en-US" dirty="0"/>
              <a:t>for fc in fcs:</a:t>
            </a:r>
          </a:p>
          <a:p>
            <a:r>
              <a:rPr lang="en-US" dirty="0"/>
              <a:t>    print('Processing: ' + fc)</a:t>
            </a:r>
          </a:p>
          <a:p>
            <a:r>
              <a:rPr lang="en-US" dirty="0"/>
              <a:t>    output = fc[:-4] + '_</a:t>
            </a:r>
            <a:r>
              <a:rPr lang="en-US" dirty="0" err="1"/>
              <a:t>buff.shp</a:t>
            </a:r>
            <a:r>
              <a:rPr lang="en-US" dirty="0"/>
              <a:t>'</a:t>
            </a:r>
          </a:p>
          <a:p>
            <a:r>
              <a:rPr lang="en-US" dirty="0"/>
              <a:t>    try:</a:t>
            </a:r>
          </a:p>
          <a:p>
            <a:r>
              <a:rPr lang="en-US" dirty="0"/>
              <a:t>        </a:t>
            </a:r>
            <a:r>
              <a:rPr lang="en-US" dirty="0" err="1"/>
              <a:t>arcpy.Buffer_analysis</a:t>
            </a:r>
            <a:r>
              <a:rPr lang="en-US" dirty="0"/>
              <a:t>(fc, output, distance)</a:t>
            </a:r>
          </a:p>
          <a:p>
            <a:r>
              <a:rPr lang="en-US" dirty="0"/>
              <a:t>        print('Created ' + output)</a:t>
            </a:r>
          </a:p>
          <a:p>
            <a:r>
              <a:rPr lang="en-US" dirty="0"/>
              <a:t>        </a:t>
            </a:r>
            <a:r>
              <a:rPr lang="en-US" dirty="0" err="1"/>
              <a:t>outList.append</a:t>
            </a:r>
            <a:r>
              <a:rPr lang="en-US" dirty="0"/>
              <a:t>(output)</a:t>
            </a:r>
          </a:p>
          <a:p>
            <a:r>
              <a:rPr lang="en-US" dirty="0"/>
              <a:t>    except:</a:t>
            </a:r>
          </a:p>
          <a:p>
            <a:r>
              <a:rPr lang="en-US" dirty="0"/>
              <a:t>        print(</a:t>
            </a:r>
            <a:r>
              <a:rPr lang="en-US" dirty="0" err="1"/>
              <a:t>arcpy.GetMessages</a:t>
            </a:r>
            <a:r>
              <a:rPr lang="en-US" dirty="0"/>
              <a:t>())</a:t>
            </a:r>
          </a:p>
          <a:p>
            <a:r>
              <a:rPr lang="en-US" dirty="0"/>
              <a:t>    </a:t>
            </a:r>
          </a:p>
          <a:p>
            <a:r>
              <a:rPr lang="en-US" dirty="0"/>
              <a:t>results = ";".join(</a:t>
            </a:r>
            <a:r>
              <a:rPr lang="en-US" dirty="0" err="1"/>
              <a:t>outList</a:t>
            </a:r>
            <a:r>
              <a:rPr lang="en-US" dirty="0"/>
              <a:t>)</a:t>
            </a:r>
          </a:p>
          <a:p>
            <a:endParaRPr lang="en-US" dirty="0"/>
          </a:p>
          <a:p>
            <a:r>
              <a:rPr lang="en-US" dirty="0" err="1"/>
              <a:t>arcpy.SetParameterAsText</a:t>
            </a:r>
            <a:r>
              <a:rPr lang="en-US" dirty="0"/>
              <a:t>(0, results)</a:t>
            </a:r>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25</a:t>
            </a:fld>
            <a:endParaRPr lang="en-US" altLang="en-US"/>
          </a:p>
        </p:txBody>
      </p:sp>
    </p:spTree>
    <p:extLst>
      <p:ext uri="{BB962C8B-B14F-4D97-AF65-F5344CB8AC3E}">
        <p14:creationId xmlns:p14="http://schemas.microsoft.com/office/powerpoint/2010/main" val="869853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6D2A471-15B2-A8C1-0691-AD638871DA2D}"/>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54B0485E-296E-B88A-1411-559EF5253006}"/>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256378E4-DEB9-C499-C149-4B77FA3526C4}"/>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C89F232-2A13-441A-8F77-F4B3D4BF63CB}" type="slidenum">
              <a:rPr lang="en-US" altLang="en-US" b="0"/>
              <a:pPr/>
              <a:t>26</a:t>
            </a:fld>
            <a:endParaRPr lang="en-US"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2D2F708-F4AC-9B3F-340F-32846F7D5602}"/>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A1FB36BB-9211-3861-E1CD-9371FE3298FC}"/>
              </a:ext>
            </a:extLst>
          </p:cNvPr>
          <p:cNvSpPr>
            <a:spLocks noGrp="1"/>
          </p:cNvSpPr>
          <p:nvPr>
            <p:ph type="body" idx="1"/>
          </p:nvPr>
        </p:nvSpPr>
        <p:spPr>
          <a:noFill/>
        </p:spPr>
        <p:txBody>
          <a:bodyPr/>
          <a:lstStyle/>
          <a:p>
            <a:r>
              <a:rPr lang="en-US" dirty="0">
                <a:solidFill>
                  <a:srgbClr val="008000"/>
                </a:solidFill>
              </a:rPr>
              <a:t># bufferAll.py</a:t>
            </a:r>
          </a:p>
          <a:p>
            <a:r>
              <a:rPr lang="en-US" dirty="0">
                <a:solidFill>
                  <a:srgbClr val="008000"/>
                </a:solidFill>
              </a:rPr>
              <a:t># Purpose: Buffer all the feature classes in an input folder by the input distance and</a:t>
            </a:r>
          </a:p>
          <a:p>
            <a:r>
              <a:rPr lang="en-US" dirty="0">
                <a:solidFill>
                  <a:srgbClr val="008000"/>
                </a:solidFill>
              </a:rPr>
              <a:t>#          send the output file names to script tool.</a:t>
            </a:r>
          </a:p>
          <a:p>
            <a:r>
              <a:rPr lang="en-US" dirty="0">
                <a:solidFill>
                  <a:srgbClr val="008000"/>
                </a:solidFill>
              </a:rPr>
              <a:t># Arguments: </a:t>
            </a:r>
            <a:r>
              <a:rPr lang="en-US" dirty="0" err="1">
                <a:solidFill>
                  <a:srgbClr val="008000"/>
                </a:solidFill>
              </a:rPr>
              <a:t>working_directory</a:t>
            </a:r>
            <a:r>
              <a:rPr lang="en-US" dirty="0">
                <a:solidFill>
                  <a:srgbClr val="008000"/>
                </a:solidFill>
              </a:rPr>
              <a:t> </a:t>
            </a:r>
            <a:r>
              <a:rPr lang="en-US" dirty="0" err="1">
                <a:solidFill>
                  <a:srgbClr val="008000"/>
                </a:solidFill>
              </a:rPr>
              <a:t>linear_unit</a:t>
            </a:r>
            <a:endParaRPr lang="en-US" dirty="0">
              <a:solidFill>
                <a:srgbClr val="008000"/>
              </a:solidFill>
            </a:endParaRPr>
          </a:p>
          <a:p>
            <a:r>
              <a:rPr lang="en-US" dirty="0">
                <a:solidFill>
                  <a:srgbClr val="008000"/>
                </a:solidFill>
              </a:rPr>
              <a:t># Sample input: C:/gispy/data/ch23/smallDir "0.2 miles"</a:t>
            </a:r>
          </a:p>
          <a:p>
            <a:endParaRPr lang="en-US" dirty="0">
              <a:solidFill>
                <a:srgbClr val="000000"/>
              </a:solidFill>
            </a:endParaRPr>
          </a:p>
          <a:p>
            <a:r>
              <a:rPr lang="en-US" dirty="0">
                <a:solidFill>
                  <a:srgbClr val="0000FF"/>
                </a:solidFill>
              </a:rPr>
              <a:t>import</a:t>
            </a:r>
            <a:r>
              <a:rPr lang="en-US" dirty="0">
                <a:solidFill>
                  <a:srgbClr val="000000"/>
                </a:solidFill>
              </a:rPr>
              <a:t> arcpy, </a:t>
            </a:r>
            <a:r>
              <a:rPr lang="en-US" dirty="0" err="1">
                <a:solidFill>
                  <a:srgbClr val="000000"/>
                </a:solidFill>
              </a:rPr>
              <a:t>reportSTargs</a:t>
            </a:r>
            <a:r>
              <a:rPr lang="en-US" dirty="0">
                <a:solidFill>
                  <a:srgbClr val="000000"/>
                </a:solidFill>
              </a:rPr>
              <a:t>, sys</a:t>
            </a:r>
          </a:p>
          <a:p>
            <a:endParaRPr lang="en-US" dirty="0">
              <a:solidFill>
                <a:srgbClr val="000000"/>
              </a:solidFill>
            </a:endParaRPr>
          </a:p>
          <a:p>
            <a:r>
              <a:rPr lang="en-US" dirty="0" err="1">
                <a:solidFill>
                  <a:srgbClr val="000000"/>
                </a:solidFill>
              </a:rPr>
              <a:t>arcpy.env.overwriteOutput</a:t>
            </a:r>
            <a:r>
              <a:rPr lang="en-US" dirty="0">
                <a:solidFill>
                  <a:srgbClr val="000000"/>
                </a:solidFill>
              </a:rPr>
              <a:t> = True</a:t>
            </a:r>
          </a:p>
          <a:p>
            <a:r>
              <a:rPr lang="en-US" dirty="0" err="1">
                <a:solidFill>
                  <a:srgbClr val="000000"/>
                </a:solidFill>
              </a:rPr>
              <a:t>arcpy.env.workspace</a:t>
            </a:r>
            <a:r>
              <a:rPr lang="en-US" dirty="0">
                <a:solidFill>
                  <a:srgbClr val="000000"/>
                </a:solidFill>
              </a:rPr>
              <a:t> = sys.argv[1]</a:t>
            </a:r>
          </a:p>
          <a:p>
            <a:r>
              <a:rPr lang="en-US" dirty="0">
                <a:solidFill>
                  <a:srgbClr val="000000"/>
                </a:solidFill>
              </a:rPr>
              <a:t>distance = sys.argv[2]</a:t>
            </a:r>
          </a:p>
          <a:p>
            <a:endParaRPr lang="en-US" dirty="0">
              <a:solidFill>
                <a:srgbClr val="000000"/>
              </a:solidFill>
            </a:endParaRPr>
          </a:p>
          <a:p>
            <a:r>
              <a:rPr lang="en-US" dirty="0">
                <a:solidFill>
                  <a:srgbClr val="000000"/>
                </a:solidFill>
              </a:rPr>
              <a:t>fcs = </a:t>
            </a:r>
            <a:r>
              <a:rPr lang="en-US" dirty="0" err="1">
                <a:solidFill>
                  <a:srgbClr val="000000"/>
                </a:solidFill>
              </a:rPr>
              <a:t>arcpy.ListFeatureClasses</a:t>
            </a:r>
            <a:r>
              <a:rPr lang="en-US" dirty="0">
                <a:solidFill>
                  <a:srgbClr val="000000"/>
                </a:solidFill>
              </a:rPr>
              <a:t>()</a:t>
            </a:r>
          </a:p>
          <a:p>
            <a:r>
              <a:rPr lang="en-US" dirty="0" err="1">
                <a:solidFill>
                  <a:srgbClr val="000000"/>
                </a:solidFill>
              </a:rPr>
              <a:t>outList</a:t>
            </a:r>
            <a:r>
              <a:rPr lang="en-US" dirty="0">
                <a:solidFill>
                  <a:srgbClr val="000000"/>
                </a:solidFill>
              </a:rPr>
              <a:t> = []</a:t>
            </a:r>
          </a:p>
          <a:p>
            <a:r>
              <a:rPr lang="en-US" dirty="0">
                <a:solidFill>
                  <a:srgbClr val="0000FF"/>
                </a:solidFill>
              </a:rPr>
              <a:t>for</a:t>
            </a:r>
            <a:r>
              <a:rPr lang="en-US" dirty="0">
                <a:solidFill>
                  <a:srgbClr val="000000"/>
                </a:solidFill>
              </a:rPr>
              <a:t> fc </a:t>
            </a:r>
            <a:r>
              <a:rPr lang="en-US" dirty="0">
                <a:solidFill>
                  <a:srgbClr val="0000FF"/>
                </a:solidFill>
              </a:rPr>
              <a:t>in</a:t>
            </a:r>
            <a:r>
              <a:rPr lang="en-US" dirty="0">
                <a:solidFill>
                  <a:srgbClr val="000000"/>
                </a:solidFill>
              </a:rPr>
              <a:t> fcs:</a:t>
            </a:r>
          </a:p>
          <a:p>
            <a:r>
              <a:rPr lang="en-US" dirty="0">
                <a:solidFill>
                  <a:srgbClr val="000000"/>
                </a:solidFill>
              </a:rPr>
              <a:t>    </a:t>
            </a:r>
            <a:r>
              <a:rPr lang="en-US" dirty="0" err="1">
                <a:solidFill>
                  <a:srgbClr val="000000"/>
                </a:solidFill>
              </a:rPr>
              <a:t>reportSTargs.printArc</a:t>
            </a:r>
            <a:r>
              <a:rPr lang="en-US" dirty="0">
                <a:solidFill>
                  <a:srgbClr val="000000"/>
                </a:solidFill>
              </a:rPr>
              <a:t>(</a:t>
            </a:r>
            <a:r>
              <a:rPr lang="en-US" dirty="0">
                <a:solidFill>
                  <a:srgbClr val="800000"/>
                </a:solidFill>
              </a:rPr>
              <a:t>'Processing: {0}'</a:t>
            </a:r>
            <a:r>
              <a:rPr lang="en-US" dirty="0">
                <a:solidFill>
                  <a:srgbClr val="000000"/>
                </a:solidFill>
              </a:rPr>
              <a:t>.format(fc))</a:t>
            </a:r>
          </a:p>
          <a:p>
            <a:r>
              <a:rPr lang="en-US" dirty="0">
                <a:solidFill>
                  <a:srgbClr val="000000"/>
                </a:solidFill>
              </a:rPr>
              <a:t>    </a:t>
            </a:r>
            <a:r>
              <a:rPr lang="en-US" dirty="0" err="1">
                <a:solidFill>
                  <a:srgbClr val="000000"/>
                </a:solidFill>
              </a:rPr>
              <a:t>outputFile</a:t>
            </a:r>
            <a:r>
              <a:rPr lang="en-US" dirty="0">
                <a:solidFill>
                  <a:srgbClr val="000000"/>
                </a:solidFill>
              </a:rPr>
              <a:t> = </a:t>
            </a:r>
            <a:r>
              <a:rPr lang="en-US" dirty="0">
                <a:solidFill>
                  <a:srgbClr val="800000"/>
                </a:solidFill>
              </a:rPr>
              <a:t>'C:/</a:t>
            </a:r>
            <a:r>
              <a:rPr lang="en-US" dirty="0" err="1">
                <a:solidFill>
                  <a:srgbClr val="800000"/>
                </a:solidFill>
              </a:rPr>
              <a:t>gispy</a:t>
            </a:r>
            <a:r>
              <a:rPr lang="en-US" dirty="0">
                <a:solidFill>
                  <a:srgbClr val="800000"/>
                </a:solidFill>
              </a:rPr>
              <a:t>/scratch/'</a:t>
            </a:r>
            <a:r>
              <a:rPr lang="en-US" dirty="0">
                <a:solidFill>
                  <a:srgbClr val="000000"/>
                </a:solidFill>
              </a:rPr>
              <a:t> + fc[:-4] + </a:t>
            </a:r>
            <a:r>
              <a:rPr lang="en-US" dirty="0">
                <a:solidFill>
                  <a:srgbClr val="800000"/>
                </a:solidFill>
              </a:rPr>
              <a:t>'</a:t>
            </a:r>
            <a:r>
              <a:rPr lang="en-US" dirty="0" err="1">
                <a:solidFill>
                  <a:srgbClr val="800000"/>
                </a:solidFill>
              </a:rPr>
              <a:t>Out.shp</a:t>
            </a:r>
            <a:r>
              <a:rPr lang="en-US" dirty="0">
                <a:solidFill>
                  <a:srgbClr val="800000"/>
                </a:solidFill>
              </a:rPr>
              <a:t>'</a:t>
            </a:r>
            <a:endParaRPr lang="en-US" dirty="0">
              <a:solidFill>
                <a:srgbClr val="000000"/>
              </a:solidFill>
            </a:endParaRPr>
          </a:p>
          <a:p>
            <a:r>
              <a:rPr lang="en-US" dirty="0">
                <a:solidFill>
                  <a:srgbClr val="000000"/>
                </a:solidFill>
              </a:rPr>
              <a:t>    </a:t>
            </a:r>
            <a:r>
              <a:rPr lang="en-US" dirty="0">
                <a:solidFill>
                  <a:srgbClr val="0000FF"/>
                </a:solidFill>
              </a:rPr>
              <a:t>try</a:t>
            </a:r>
            <a:r>
              <a:rPr lang="en-US" dirty="0">
                <a:solidFill>
                  <a:srgbClr val="000000"/>
                </a:solidFill>
              </a:rPr>
              <a:t>:</a:t>
            </a:r>
          </a:p>
          <a:p>
            <a:r>
              <a:rPr lang="en-US" dirty="0">
                <a:solidFill>
                  <a:srgbClr val="000000"/>
                </a:solidFill>
              </a:rPr>
              <a:t>        </a:t>
            </a:r>
            <a:r>
              <a:rPr lang="en-US" dirty="0" err="1">
                <a:solidFill>
                  <a:srgbClr val="000000"/>
                </a:solidFill>
              </a:rPr>
              <a:t>arcpy.Buffer_analysis</a:t>
            </a:r>
            <a:r>
              <a:rPr lang="en-US" dirty="0">
                <a:solidFill>
                  <a:srgbClr val="000000"/>
                </a:solidFill>
              </a:rPr>
              <a:t>(fc, </a:t>
            </a:r>
            <a:r>
              <a:rPr lang="en-US" dirty="0" err="1">
                <a:solidFill>
                  <a:srgbClr val="000000"/>
                </a:solidFill>
              </a:rPr>
              <a:t>outputFile</a:t>
            </a:r>
            <a:r>
              <a:rPr lang="en-US" dirty="0">
                <a:solidFill>
                  <a:srgbClr val="000000"/>
                </a:solidFill>
              </a:rPr>
              <a:t>, distance)</a:t>
            </a:r>
          </a:p>
          <a:p>
            <a:r>
              <a:rPr lang="en-US" dirty="0">
                <a:solidFill>
                  <a:srgbClr val="000000"/>
                </a:solidFill>
              </a:rPr>
              <a:t>        </a:t>
            </a:r>
            <a:r>
              <a:rPr lang="en-US" dirty="0" err="1">
                <a:solidFill>
                  <a:srgbClr val="000000"/>
                </a:solidFill>
              </a:rPr>
              <a:t>reportSTargs.printArc</a:t>
            </a:r>
            <a:r>
              <a:rPr lang="en-US" dirty="0">
                <a:solidFill>
                  <a:srgbClr val="000000"/>
                </a:solidFill>
              </a:rPr>
              <a:t>(</a:t>
            </a:r>
            <a:r>
              <a:rPr lang="en-US" dirty="0">
                <a:solidFill>
                  <a:srgbClr val="800000"/>
                </a:solidFill>
              </a:rPr>
              <a:t>'Created {0}'</a:t>
            </a:r>
            <a:r>
              <a:rPr lang="en-US" dirty="0">
                <a:solidFill>
                  <a:srgbClr val="000000"/>
                </a:solidFill>
              </a:rPr>
              <a:t>.format(</a:t>
            </a:r>
            <a:r>
              <a:rPr lang="en-US" dirty="0" err="1">
                <a:solidFill>
                  <a:srgbClr val="000000"/>
                </a:solidFill>
              </a:rPr>
              <a:t>outputFile</a:t>
            </a:r>
            <a:r>
              <a:rPr lang="en-US" dirty="0">
                <a:solidFill>
                  <a:srgbClr val="000000"/>
                </a:solidFill>
              </a:rPr>
              <a:t>))</a:t>
            </a:r>
          </a:p>
          <a:p>
            <a:r>
              <a:rPr lang="en-US" dirty="0">
                <a:solidFill>
                  <a:srgbClr val="000000"/>
                </a:solidFill>
              </a:rPr>
              <a:t>        </a:t>
            </a:r>
            <a:r>
              <a:rPr lang="en-US" dirty="0" err="1">
                <a:solidFill>
                  <a:srgbClr val="000000"/>
                </a:solidFill>
              </a:rPr>
              <a:t>outList.append</a:t>
            </a:r>
            <a:r>
              <a:rPr lang="en-US" dirty="0">
                <a:solidFill>
                  <a:srgbClr val="000000"/>
                </a:solidFill>
              </a:rPr>
              <a:t>(</a:t>
            </a:r>
            <a:r>
              <a:rPr lang="en-US" dirty="0" err="1">
                <a:solidFill>
                  <a:srgbClr val="000000"/>
                </a:solidFill>
              </a:rPr>
              <a:t>outputFile</a:t>
            </a:r>
            <a:r>
              <a:rPr lang="en-US" dirty="0">
                <a:solidFill>
                  <a:srgbClr val="000000"/>
                </a:solidFill>
              </a:rPr>
              <a:t>)</a:t>
            </a:r>
          </a:p>
          <a:p>
            <a:r>
              <a:rPr lang="en-US" dirty="0">
                <a:solidFill>
                  <a:srgbClr val="000000"/>
                </a:solidFill>
              </a:rPr>
              <a:t>    </a:t>
            </a:r>
            <a:r>
              <a:rPr lang="en-US" dirty="0">
                <a:solidFill>
                  <a:srgbClr val="0000FF"/>
                </a:solidFill>
              </a:rPr>
              <a:t>except</a:t>
            </a:r>
            <a:r>
              <a:rPr lang="en-US" dirty="0">
                <a:solidFill>
                  <a:srgbClr val="000000"/>
                </a:solidFill>
              </a:rPr>
              <a:t> </a:t>
            </a:r>
            <a:r>
              <a:rPr lang="en-US" dirty="0" err="1">
                <a:solidFill>
                  <a:srgbClr val="000000"/>
                </a:solidFill>
              </a:rPr>
              <a:t>arcpy.ExecuteError</a:t>
            </a:r>
            <a:r>
              <a:rPr lang="en-US" dirty="0">
                <a:solidFill>
                  <a:srgbClr val="000000"/>
                </a:solidFill>
              </a:rPr>
              <a:t>:</a:t>
            </a:r>
          </a:p>
          <a:p>
            <a:r>
              <a:rPr lang="en-US" dirty="0">
                <a:solidFill>
                  <a:srgbClr val="000000"/>
                </a:solidFill>
              </a:rPr>
              <a:t>        </a:t>
            </a:r>
            <a:r>
              <a:rPr lang="en-US" dirty="0" err="1">
                <a:solidFill>
                  <a:srgbClr val="000000"/>
                </a:solidFill>
              </a:rPr>
              <a:t>reportSTargs.printArc</a:t>
            </a:r>
            <a:r>
              <a:rPr lang="en-US" dirty="0">
                <a:solidFill>
                  <a:srgbClr val="000000"/>
                </a:solidFill>
              </a:rPr>
              <a:t>(</a:t>
            </a:r>
            <a:r>
              <a:rPr lang="en-US" dirty="0" err="1">
                <a:solidFill>
                  <a:srgbClr val="000000"/>
                </a:solidFill>
              </a:rPr>
              <a:t>arcpy.GetMessages</a:t>
            </a:r>
            <a:r>
              <a:rPr lang="en-US" dirty="0">
                <a:solidFill>
                  <a:srgbClr val="000000"/>
                </a:solidFill>
              </a:rPr>
              <a:t>())</a:t>
            </a:r>
          </a:p>
          <a:p>
            <a:endParaRPr lang="en-US" dirty="0">
              <a:solidFill>
                <a:srgbClr val="000000"/>
              </a:solidFill>
            </a:endParaRPr>
          </a:p>
          <a:p>
            <a:r>
              <a:rPr lang="en-US" dirty="0">
                <a:solidFill>
                  <a:srgbClr val="000000"/>
                </a:solidFill>
              </a:rPr>
              <a:t>results = </a:t>
            </a:r>
            <a:r>
              <a:rPr lang="en-US" dirty="0">
                <a:solidFill>
                  <a:srgbClr val="800000"/>
                </a:solidFill>
              </a:rPr>
              <a:t>";"</a:t>
            </a:r>
            <a:r>
              <a:rPr lang="en-US" dirty="0">
                <a:solidFill>
                  <a:srgbClr val="000000"/>
                </a:solidFill>
              </a:rPr>
              <a:t>.join(</a:t>
            </a:r>
            <a:r>
              <a:rPr lang="en-US" dirty="0" err="1">
                <a:solidFill>
                  <a:srgbClr val="000000"/>
                </a:solidFill>
              </a:rPr>
              <a:t>outList</a:t>
            </a:r>
            <a:r>
              <a:rPr lang="en-US" dirty="0">
                <a:solidFill>
                  <a:srgbClr val="000000"/>
                </a:solidFill>
              </a:rPr>
              <a:t>)</a:t>
            </a:r>
          </a:p>
          <a:p>
            <a:endParaRPr lang="en-US" dirty="0">
              <a:solidFill>
                <a:srgbClr val="000000"/>
              </a:solidFill>
            </a:endParaRPr>
          </a:p>
          <a:p>
            <a:r>
              <a:rPr lang="en-US" dirty="0" err="1">
                <a:solidFill>
                  <a:srgbClr val="000000"/>
                </a:solidFill>
              </a:rPr>
              <a:t>reportSTargs.printArc</a:t>
            </a:r>
            <a:r>
              <a:rPr lang="en-US" dirty="0">
                <a:solidFill>
                  <a:srgbClr val="000000"/>
                </a:solidFill>
              </a:rPr>
              <a:t>(results)</a:t>
            </a:r>
          </a:p>
          <a:p>
            <a:endParaRPr lang="en-US" dirty="0">
              <a:solidFill>
                <a:srgbClr val="000000"/>
              </a:solidFill>
            </a:endParaRPr>
          </a:p>
          <a:p>
            <a:r>
              <a:rPr lang="en-US" dirty="0" err="1">
                <a:solidFill>
                  <a:srgbClr val="000000"/>
                </a:solidFill>
              </a:rPr>
              <a:t>arcpy.SetParameterAsText</a:t>
            </a:r>
            <a:r>
              <a:rPr lang="en-US" dirty="0">
                <a:solidFill>
                  <a:srgbClr val="000000"/>
                </a:solidFill>
              </a:rPr>
              <a:t>(2, results)</a:t>
            </a:r>
          </a:p>
          <a:p>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0025C4B5-1D1F-4BE4-8F94-5F2896A01367}"/>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095783C-4CE9-4718-B995-A79F13968CC1}" type="slidenum">
              <a:rPr lang="en-US" altLang="en-US" b="0"/>
              <a:pPr/>
              <a:t>27</a:t>
            </a:fld>
            <a:endParaRPr lang="en-US"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9E3C761D-B146-9330-5288-4E5A1988DB4C}"/>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45314C2B-D3CC-14B2-6ADF-CA8F68A2A6C0}"/>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87F6BB57-0490-563B-E60F-22389148A560}"/>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3581696-9A85-4933-BBD1-65D840DEEC8D}" type="slidenum">
              <a:rPr lang="en-US" altLang="en-US" b="0"/>
              <a:pPr/>
              <a:t>28</a:t>
            </a:fld>
            <a:endParaRPr lang="en-US"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solidFill>
                  <a:srgbClr val="008000"/>
                </a:solidFill>
                <a:latin typeface="Consolas" panose="020B0609020204030204" pitchFamily="49" charset="0"/>
              </a:rPr>
              <a:t># copy_to_gdb.py</a:t>
            </a:r>
          </a:p>
          <a:p>
            <a:r>
              <a:rPr lang="en-US" sz="1200" b="0" dirty="0">
                <a:solidFill>
                  <a:srgbClr val="008000"/>
                </a:solidFill>
                <a:latin typeface="Consolas" panose="020B0609020204030204" pitchFamily="49" charset="0"/>
              </a:rPr>
              <a:t># Purpose: Copy argument 1 into a file geodatabase names as specified by argument 2.</a:t>
            </a:r>
          </a:p>
          <a:p>
            <a:r>
              <a:rPr lang="en-US" sz="1200" b="0" dirty="0">
                <a:solidFill>
                  <a:srgbClr val="008000"/>
                </a:solidFill>
                <a:latin typeface="Consolas" panose="020B0609020204030204" pitchFamily="49" charset="0"/>
              </a:rPr>
              <a:t>import arcpy, </a:t>
            </a:r>
            <a:r>
              <a:rPr lang="en-US" sz="1200" b="0" dirty="0" err="1">
                <a:solidFill>
                  <a:srgbClr val="008000"/>
                </a:solidFill>
                <a:latin typeface="Consolas" panose="020B0609020204030204" pitchFamily="49" charset="0"/>
              </a:rPr>
              <a:t>os</a:t>
            </a:r>
            <a:r>
              <a:rPr lang="en-US" sz="1200" b="0" dirty="0">
                <a:solidFill>
                  <a:srgbClr val="008000"/>
                </a:solidFill>
                <a:latin typeface="Consolas" panose="020B0609020204030204" pitchFamily="49" charset="0"/>
              </a:rPr>
              <a:t>, sys</a:t>
            </a:r>
          </a:p>
          <a:p>
            <a:r>
              <a:rPr lang="en-US" sz="1200" b="0" dirty="0" err="1">
                <a:solidFill>
                  <a:srgbClr val="008000"/>
                </a:solidFill>
                <a:latin typeface="Consolas" panose="020B0609020204030204" pitchFamily="49" charset="0"/>
              </a:rPr>
              <a:t>arcpy.env.overwriteOutput</a:t>
            </a:r>
            <a:r>
              <a:rPr lang="en-US" sz="1200" b="0" dirty="0">
                <a:solidFill>
                  <a:srgbClr val="008000"/>
                </a:solidFill>
                <a:latin typeface="Consolas" panose="020B0609020204030204" pitchFamily="49" charset="0"/>
              </a:rPr>
              <a:t> = True</a:t>
            </a:r>
          </a:p>
          <a:p>
            <a:r>
              <a:rPr lang="en-US" sz="1200" b="0" dirty="0" err="1">
                <a:solidFill>
                  <a:srgbClr val="008000"/>
                </a:solidFill>
                <a:latin typeface="Consolas" panose="020B0609020204030204" pitchFamily="49" charset="0"/>
              </a:rPr>
              <a:t>file_to_copy</a:t>
            </a:r>
            <a:r>
              <a:rPr lang="en-US" sz="1200" b="0" dirty="0">
                <a:solidFill>
                  <a:srgbClr val="008000"/>
                </a:solidFill>
                <a:latin typeface="Consolas" panose="020B0609020204030204" pitchFamily="49" charset="0"/>
              </a:rPr>
              <a:t> = sys.argv[1]</a:t>
            </a:r>
          </a:p>
          <a:p>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 = sys.argv[2]</a:t>
            </a:r>
          </a:p>
          <a:p>
            <a:r>
              <a:rPr lang="en-US" sz="1200" b="0" dirty="0" err="1">
                <a:solidFill>
                  <a:srgbClr val="008000"/>
                </a:solidFill>
                <a:latin typeface="Consolas" panose="020B0609020204030204" pitchFamily="49" charset="0"/>
              </a:rPr>
              <a:t>out_folder_path</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os.path.dirname</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 </a:t>
            </a:r>
          </a:p>
          <a:p>
            <a:r>
              <a:rPr lang="en-US" sz="1200" b="0" dirty="0" err="1">
                <a:solidFill>
                  <a:srgbClr val="008000"/>
                </a:solidFill>
                <a:latin typeface="Consolas" panose="020B0609020204030204" pitchFamily="49" charset="0"/>
              </a:rPr>
              <a:t>gdb_name</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os.path.basename</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 </a:t>
            </a:r>
          </a:p>
          <a:p>
            <a:endParaRPr lang="en-US" sz="1200" b="0" dirty="0">
              <a:solidFill>
                <a:srgbClr val="008000"/>
              </a:solidFill>
              <a:latin typeface="Consolas" panose="020B0609020204030204" pitchFamily="49" charset="0"/>
            </a:endParaRPr>
          </a:p>
          <a:p>
            <a:r>
              <a:rPr lang="en-US" sz="1200" b="0" dirty="0">
                <a:solidFill>
                  <a:srgbClr val="008000"/>
                </a:solidFill>
                <a:latin typeface="Consolas" panose="020B0609020204030204" pitchFamily="49" charset="0"/>
              </a:rPr>
              <a:t>if not </a:t>
            </a:r>
            <a:r>
              <a:rPr lang="en-US" sz="1200" b="0" dirty="0" err="1">
                <a:solidFill>
                  <a:srgbClr val="008000"/>
                </a:solidFill>
                <a:latin typeface="Consolas" panose="020B0609020204030204" pitchFamily="49" charset="0"/>
              </a:rPr>
              <a:t>arcpy.Exists</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os.path.join</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gdb_path</a:t>
            </a:r>
            <a:r>
              <a:rPr lang="en-US" sz="1200" b="0" dirty="0">
                <a:solidFill>
                  <a:srgbClr val="008000"/>
                </a:solidFill>
                <a:latin typeface="Consolas" panose="020B0609020204030204" pitchFamily="49" charset="0"/>
              </a:rPr>
              <a:t>)):</a:t>
            </a:r>
          </a:p>
          <a:p>
            <a:r>
              <a:rPr lang="en-US" sz="1200" b="0" dirty="0">
                <a:solidFill>
                  <a:srgbClr val="008000"/>
                </a:solidFill>
                <a:latin typeface="Consolas" panose="020B0609020204030204" pitchFamily="49" charset="0"/>
              </a:rPr>
              <a:t>    </a:t>
            </a:r>
            <a:r>
              <a:rPr lang="en-US" sz="1200" b="0" dirty="0" err="1">
                <a:solidFill>
                  <a:srgbClr val="008000"/>
                </a:solidFill>
                <a:latin typeface="Consolas" panose="020B0609020204030204" pitchFamily="49" charset="0"/>
              </a:rPr>
              <a:t>arcpy.management.CreateFileGDB</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out_folder_path</a:t>
            </a:r>
            <a:r>
              <a:rPr lang="en-US" sz="1200" b="0" dirty="0">
                <a:solidFill>
                  <a:srgbClr val="008000"/>
                </a:solidFill>
                <a:latin typeface="Consolas" panose="020B0609020204030204" pitchFamily="49" charset="0"/>
              </a:rPr>
              <a:t>, </a:t>
            </a:r>
            <a:r>
              <a:rPr lang="en-US" sz="1200" b="0" dirty="0" err="1">
                <a:solidFill>
                  <a:srgbClr val="008000"/>
                </a:solidFill>
                <a:latin typeface="Consolas" panose="020B0609020204030204" pitchFamily="49" charset="0"/>
              </a:rPr>
              <a:t>gdb_name</a:t>
            </a:r>
            <a:r>
              <a:rPr lang="en-US" sz="1200" b="0" dirty="0">
                <a:solidFill>
                  <a:srgbClr val="008000"/>
                </a:solidFill>
                <a:latin typeface="Consolas" panose="020B0609020204030204" pitchFamily="49" charset="0"/>
              </a:rPr>
              <a:t>)</a:t>
            </a:r>
          </a:p>
          <a:p>
            <a:endParaRPr lang="en-US" sz="1200" b="0" dirty="0">
              <a:solidFill>
                <a:srgbClr val="008000"/>
              </a:solidFill>
              <a:latin typeface="Consolas" panose="020B0609020204030204" pitchFamily="49" charset="0"/>
            </a:endParaRPr>
          </a:p>
          <a:p>
            <a:r>
              <a:rPr lang="en-US" sz="1200" b="0" dirty="0" err="1">
                <a:solidFill>
                  <a:srgbClr val="008000"/>
                </a:solidFill>
                <a:latin typeface="Consolas" panose="020B0609020204030204" pitchFamily="49" charset="0"/>
              </a:rPr>
              <a:t>copied_data</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os.path.splitext</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os.path.basename</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file_to_copy</a:t>
            </a:r>
            <a:r>
              <a:rPr lang="en-US" sz="1200" b="0" dirty="0">
                <a:solidFill>
                  <a:srgbClr val="008000"/>
                </a:solidFill>
                <a:latin typeface="Consolas" panose="020B0609020204030204" pitchFamily="49" charset="0"/>
              </a:rPr>
              <a:t>))[0]</a:t>
            </a:r>
          </a:p>
          <a:p>
            <a:r>
              <a:rPr lang="en-US" sz="1200" b="0" dirty="0" err="1">
                <a:solidFill>
                  <a:srgbClr val="008000"/>
                </a:solidFill>
                <a:latin typeface="Consolas" panose="020B0609020204030204" pitchFamily="49" charset="0"/>
              </a:rPr>
              <a:t>arcpy.conversion.FeatureClassToFeatureClass</a:t>
            </a:r>
            <a:r>
              <a:rPr lang="en-US" sz="1200" b="0" dirty="0">
                <a:solidFill>
                  <a:srgbClr val="008000"/>
                </a:solidFill>
                <a:latin typeface="Consolas" panose="020B0609020204030204" pitchFamily="49" charset="0"/>
              </a:rPr>
              <a:t>(</a:t>
            </a:r>
            <a:r>
              <a:rPr lang="en-US" sz="1200" b="0" dirty="0" err="1">
                <a:solidFill>
                  <a:srgbClr val="008000"/>
                </a:solidFill>
                <a:latin typeface="Consolas" panose="020B0609020204030204" pitchFamily="49" charset="0"/>
              </a:rPr>
              <a:t>file_to_copy,gdb_path,copied_data</a:t>
            </a:r>
            <a:r>
              <a:rPr lang="en-US" sz="1200" b="0" dirty="0">
                <a:solidFill>
                  <a:srgbClr val="008000"/>
                </a:solidFill>
                <a:latin typeface="Consolas" panose="020B0609020204030204" pitchFamily="49" charset="0"/>
              </a:rPr>
              <a:t>)</a:t>
            </a:r>
          </a:p>
          <a:p>
            <a:r>
              <a:rPr lang="en-US" sz="1200" b="0" dirty="0" err="1">
                <a:solidFill>
                  <a:srgbClr val="008000"/>
                </a:solidFill>
                <a:latin typeface="Consolas" panose="020B0609020204030204" pitchFamily="49" charset="0"/>
              </a:rPr>
              <a:t>arcpy.env.workspace</a:t>
            </a:r>
            <a:r>
              <a:rPr lang="en-US" sz="1200" b="0" dirty="0">
                <a:solidFill>
                  <a:srgbClr val="008000"/>
                </a:solidFill>
                <a:latin typeface="Consolas" panose="020B0609020204030204" pitchFamily="49" charset="0"/>
              </a:rPr>
              <a:t> = </a:t>
            </a:r>
            <a:r>
              <a:rPr lang="en-US" sz="1200" b="0" dirty="0" err="1">
                <a:solidFill>
                  <a:srgbClr val="008000"/>
                </a:solidFill>
                <a:latin typeface="Consolas" panose="020B0609020204030204" pitchFamily="49" charset="0"/>
              </a:rPr>
              <a:t>gdb_path</a:t>
            </a:r>
            <a:endParaRPr lang="en-US" sz="1200" b="0" dirty="0">
              <a:solidFill>
                <a:srgbClr val="008000"/>
              </a:solidFill>
              <a:latin typeface="Consolas" panose="020B0609020204030204" pitchFamily="49" charset="0"/>
            </a:endParaRPr>
          </a:p>
          <a:p>
            <a:r>
              <a:rPr lang="en-US" sz="1200" b="0" dirty="0" err="1">
                <a:solidFill>
                  <a:srgbClr val="008000"/>
                </a:solidFill>
                <a:latin typeface="Consolas" panose="020B0609020204030204" pitchFamily="49" charset="0"/>
              </a:rPr>
              <a:t>arcpy.SetParameterAsText</a:t>
            </a:r>
            <a:r>
              <a:rPr lang="en-US" sz="1200" b="0" dirty="0">
                <a:solidFill>
                  <a:srgbClr val="008000"/>
                </a:solidFill>
                <a:latin typeface="Consolas" panose="020B0609020204030204" pitchFamily="49" charset="0"/>
              </a:rPr>
              <a:t>(2, </a:t>
            </a:r>
            <a:r>
              <a:rPr lang="en-US" sz="1200" b="0" dirty="0" err="1">
                <a:solidFill>
                  <a:srgbClr val="008000"/>
                </a:solidFill>
                <a:latin typeface="Consolas" panose="020B0609020204030204" pitchFamily="49" charset="0"/>
              </a:rPr>
              <a:t>copied_data</a:t>
            </a:r>
            <a:r>
              <a:rPr lang="en-US" sz="1200" b="0" dirty="0">
                <a:solidFill>
                  <a:srgbClr val="008000"/>
                </a:solidFill>
                <a:latin typeface="Consolas" panose="020B0609020204030204" pitchFamily="49" charset="0"/>
              </a:rPr>
              <a:t>)</a:t>
            </a:r>
            <a:endParaRPr lang="en-US" dirty="0"/>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29</a:t>
            </a:fld>
            <a:endParaRPr lang="en-US" altLang="en-US"/>
          </a:p>
        </p:txBody>
      </p:sp>
    </p:spTree>
    <p:extLst>
      <p:ext uri="{BB962C8B-B14F-4D97-AF65-F5344CB8AC3E}">
        <p14:creationId xmlns:p14="http://schemas.microsoft.com/office/powerpoint/2010/main" val="2758672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F2D1AF2-9D40-8429-9106-AE87224052EE}"/>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9E2A65E6-2DD9-F227-34CD-BB386989AE79}"/>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7172" name="Slide Number Placeholder 3">
            <a:extLst>
              <a:ext uri="{FF2B5EF4-FFF2-40B4-BE49-F238E27FC236}">
                <a16:creationId xmlns:a16="http://schemas.microsoft.com/office/drawing/2014/main" id="{4ADA3B7B-108F-2B41-9924-BEBC019B714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CCC22C-F637-4A12-9EFD-0FB7E8B8D817}" type="slidenum">
              <a:rPr lang="en-US" altLang="en-US" b="0"/>
              <a:pPr/>
              <a:t>2</a:t>
            </a:fld>
            <a:endParaRPr lang="en-US" altLang="en-US" b="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4E3F0C6-1F32-C17D-BDA0-92F803E3E8F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93959160-F631-C4A6-46EC-1F837CF7049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E707880F-AB45-B66C-9BF5-8FBC012A5A6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F507E4-4DD7-46CD-961A-D944E336A9F9}" type="slidenum">
              <a:rPr lang="en-US" altLang="en-US">
                <a:ea typeface="MS PGothic" panose="020B0600070205080204" pitchFamily="34" charset="-128"/>
              </a:rPr>
              <a:pPr>
                <a:spcBef>
                  <a:spcPct val="0"/>
                </a:spcBef>
              </a:pPr>
              <a:t>31</a:t>
            </a:fld>
            <a:endParaRPr lang="en-US" altLang="en-US">
              <a:ea typeface="MS PGothic"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A39F340-3F97-FDAF-6E52-357A451CB358}"/>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5A2A43-8A16-389A-8508-D9B5CAF4F741}"/>
              </a:ext>
            </a:extLst>
          </p:cNvPr>
          <p:cNvSpPr>
            <a:spLocks noGrp="1"/>
          </p:cNvSpPr>
          <p:nvPr>
            <p:ph type="body" idx="1"/>
          </p:nvPr>
        </p:nvSpPr>
        <p:spPr>
          <a:noFill/>
        </p:spPr>
        <p:txBody>
          <a:bodyPr/>
          <a:lstStyle/>
          <a:p>
            <a:r>
              <a:rPr lang="en-US" altLang="en-US" dirty="0">
                <a:latin typeface="Arial" panose="020B0604020202020204" pitchFamily="34" charset="0"/>
              </a:rPr>
              <a:t>https://pro.arcgis.com/en/pro-app/latest/arcpy/geoprocessing_and_python/defining-parameter-data-types-in-a-python-toolbox.htm</a:t>
            </a:r>
          </a:p>
        </p:txBody>
      </p:sp>
      <p:sp>
        <p:nvSpPr>
          <p:cNvPr id="9220" name="Slide Number Placeholder 3">
            <a:extLst>
              <a:ext uri="{FF2B5EF4-FFF2-40B4-BE49-F238E27FC236}">
                <a16:creationId xmlns:a16="http://schemas.microsoft.com/office/drawing/2014/main" id="{ACA58F03-2331-9163-8DC8-051D66BA60A5}"/>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28F3C9-0BB0-45D7-B26B-7A1CEA8A248E}" type="slidenum">
              <a:rPr lang="en-US" altLang="en-US" b="0"/>
              <a:pPr/>
              <a:t>32</a:t>
            </a:fld>
            <a:endParaRPr lang="en-US" altLang="en-US" b="0"/>
          </a:p>
        </p:txBody>
      </p:sp>
    </p:spTree>
    <p:extLst>
      <p:ext uri="{BB962C8B-B14F-4D97-AF65-F5344CB8AC3E}">
        <p14:creationId xmlns:p14="http://schemas.microsoft.com/office/powerpoint/2010/main" val="4283508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0DFB0D1-9899-7135-68F0-D058F4DB5D8E}"/>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825F2FE8-CB26-BD91-BCED-FEE16331932D}"/>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D7AC2920-57DE-6A48-C478-B37AA09D2046}"/>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BB3489E-1D98-4BEA-A33F-7E25961A093F}" type="slidenum">
              <a:rPr lang="en-US" altLang="en-US" b="0"/>
              <a:pPr/>
              <a:t>35</a:t>
            </a:fld>
            <a:endParaRPr lang="en-US"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A39F340-3F97-FDAF-6E52-357A451CB358}"/>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5A2A43-8A16-389A-8508-D9B5CAF4F741}"/>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ACA58F03-2331-9163-8DC8-051D66BA60A5}"/>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28F3C9-0BB0-45D7-B26B-7A1CEA8A248E}" type="slidenum">
              <a:rPr lang="en-US" altLang="en-US" b="0"/>
              <a:pPr/>
              <a:t>6</a:t>
            </a:fld>
            <a:endParaRPr lang="en-US" altLang="en-US"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A39F340-3F97-FDAF-6E52-357A451CB358}"/>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5A2A43-8A16-389A-8508-D9B5CAF4F741}"/>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ACA58F03-2331-9163-8DC8-051D66BA60A5}"/>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28F3C9-0BB0-45D7-B26B-7A1CEA8A248E}" type="slidenum">
              <a:rPr lang="en-US" altLang="en-US" b="0"/>
              <a:pPr/>
              <a:t>7</a:t>
            </a:fld>
            <a:endParaRPr lang="en-US" altLang="en-US" b="0"/>
          </a:p>
        </p:txBody>
      </p:sp>
    </p:spTree>
    <p:extLst>
      <p:ext uri="{BB962C8B-B14F-4D97-AF65-F5344CB8AC3E}">
        <p14:creationId xmlns:p14="http://schemas.microsoft.com/office/powerpoint/2010/main" val="1116528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A39F340-3F97-FDAF-6E52-357A451CB358}"/>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5A2A43-8A16-389A-8508-D9B5CAF4F741}"/>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ACA58F03-2331-9163-8DC8-051D66BA60A5}"/>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28F3C9-0BB0-45D7-B26B-7A1CEA8A248E}" type="slidenum">
              <a:rPr lang="en-US" altLang="en-US" b="0"/>
              <a:pPr/>
              <a:t>8</a:t>
            </a:fld>
            <a:endParaRPr lang="en-US" altLang="en-US" b="0"/>
          </a:p>
        </p:txBody>
      </p:sp>
    </p:spTree>
    <p:extLst>
      <p:ext uri="{BB962C8B-B14F-4D97-AF65-F5344CB8AC3E}">
        <p14:creationId xmlns:p14="http://schemas.microsoft.com/office/powerpoint/2010/main" val="4095774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200" dirty="0" err="1"/>
              <a:t>multivalue</a:t>
            </a:r>
            <a:r>
              <a:rPr lang="en-US" sz="1200" dirty="0"/>
              <a:t> property (checked or not)</a:t>
            </a:r>
          </a:p>
          <a:p>
            <a:pPr>
              <a:defRPr/>
            </a:pPr>
            <a:r>
              <a:rPr lang="en-US" sz="1200" dirty="0"/>
              <a:t>Not all data types can have multiple values (e.g., Boolean parameters can not handle multiple values). </a:t>
            </a:r>
          </a:p>
          <a:p>
            <a:endParaRPr lang="en-US" dirty="0"/>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9</a:t>
            </a:fld>
            <a:endParaRPr lang="en-US" altLang="en-US"/>
          </a:p>
        </p:txBody>
      </p:sp>
    </p:spTree>
    <p:extLst>
      <p:ext uri="{BB962C8B-B14F-4D97-AF65-F5344CB8AC3E}">
        <p14:creationId xmlns:p14="http://schemas.microsoft.com/office/powerpoint/2010/main" val="1103617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10</a:t>
            </a:fld>
            <a:endParaRPr lang="en-US" altLang="en-US"/>
          </a:p>
        </p:txBody>
      </p:sp>
    </p:spTree>
    <p:extLst>
      <p:ext uri="{BB962C8B-B14F-4D97-AF65-F5344CB8AC3E}">
        <p14:creationId xmlns:p14="http://schemas.microsoft.com/office/powerpoint/2010/main" val="3359118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67890-7C8F-41A7-9ACC-04A280807360}" type="slidenum">
              <a:rPr lang="en-US" altLang="en-US" smtClean="0"/>
              <a:pPr/>
              <a:t>11</a:t>
            </a:fld>
            <a:endParaRPr lang="en-US" altLang="en-US"/>
          </a:p>
        </p:txBody>
      </p:sp>
    </p:spTree>
    <p:extLst>
      <p:ext uri="{BB962C8B-B14F-4D97-AF65-F5344CB8AC3E}">
        <p14:creationId xmlns:p14="http://schemas.microsoft.com/office/powerpoint/2010/main" val="222990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625A53E-3F08-B58F-AFE5-972F2E72B2A6}"/>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FABED57F-5CED-1CA3-4BB5-FBA0D1F1064E}"/>
              </a:ext>
            </a:extLst>
          </p:cNvPr>
          <p:cNvSpPr>
            <a:spLocks noGrp="1"/>
          </p:cNvSpPr>
          <p:nvPr>
            <p:ph type="body" idx="1"/>
          </p:nvPr>
        </p:nvSpPr>
        <p:spPr>
          <a:noFill/>
        </p:spPr>
        <p:txBody>
          <a:bodyPr/>
          <a:lstStyle/>
          <a:p>
            <a:r>
              <a:rPr lang="en-US" altLang="en-US">
                <a:latin typeface="Arial" panose="020B0604020202020204" pitchFamily="34" charset="0"/>
              </a:rPr>
              <a:t># reportSTargs.py</a:t>
            </a:r>
          </a:p>
          <a:p>
            <a:r>
              <a:rPr lang="en-US" altLang="en-US">
                <a:latin typeface="Arial" panose="020B0604020202020204" pitchFamily="34" charset="0"/>
              </a:rPr>
              <a:t># Purpose: Print the arguments passed into a script tool.</a:t>
            </a:r>
          </a:p>
          <a:p>
            <a:r>
              <a:rPr lang="en-US" altLang="en-US">
                <a:latin typeface="Arial" panose="020B0604020202020204" pitchFamily="34" charset="0"/>
              </a:rPr>
              <a:t># Arguments: Variable (can be used for any number of arguments)</a:t>
            </a:r>
          </a:p>
          <a:p>
            <a:endParaRPr lang="en-US" altLang="en-US">
              <a:latin typeface="Arial" panose="020B0604020202020204" pitchFamily="34" charset="0"/>
            </a:endParaRPr>
          </a:p>
          <a:p>
            <a:r>
              <a:rPr lang="en-US" altLang="en-US">
                <a:latin typeface="Arial" panose="020B0604020202020204" pitchFamily="34" charset="0"/>
              </a:rPr>
              <a:t>import arcpy, sys</a:t>
            </a:r>
          </a:p>
          <a:p>
            <a:endParaRPr lang="en-US" altLang="en-US">
              <a:latin typeface="Arial" panose="020B0604020202020204" pitchFamily="34" charset="0"/>
            </a:endParaRP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def printArgs():</a:t>
            </a:r>
          </a:p>
          <a:p>
            <a:r>
              <a:rPr lang="en-US" altLang="en-US">
                <a:latin typeface="Arial" panose="020B0604020202020204" pitchFamily="34" charset="0"/>
              </a:rPr>
              <a:t>    '''Print user arguments.'''</a:t>
            </a:r>
          </a:p>
          <a:p>
            <a:r>
              <a:rPr lang="en-US" altLang="en-US">
                <a:latin typeface="Arial" panose="020B0604020202020204" pitchFamily="34" charset="0"/>
              </a:rPr>
              <a:t>    printArc('Number of arguments = {0}'.format(len(sys.argv)))</a:t>
            </a:r>
          </a:p>
          <a:p>
            <a:r>
              <a:rPr lang="en-US" altLang="en-US">
                <a:latin typeface="Arial" panose="020B0604020202020204" pitchFamily="34" charset="0"/>
              </a:rPr>
              <a:t>    for index, arg in enumerate(sys.argv):</a:t>
            </a:r>
          </a:p>
          <a:p>
            <a:r>
              <a:rPr lang="en-US" altLang="en-US">
                <a:latin typeface="Arial" panose="020B0604020202020204" pitchFamily="34" charset="0"/>
              </a:rPr>
              <a:t>        printArc( 'Argument {0}: {1}'.format(index, arg) )</a:t>
            </a:r>
          </a:p>
          <a:p>
            <a:endParaRPr lang="en-US" altLang="en-US">
              <a:latin typeface="Arial" panose="020B0604020202020204" pitchFamily="34" charset="0"/>
            </a:endParaRPr>
          </a:p>
          <a:p>
            <a:r>
              <a:rPr lang="en-US" altLang="en-US">
                <a:latin typeface="Arial" panose="020B0604020202020204" pitchFamily="34" charset="0"/>
              </a:rPr>
              <a:t>if __name__ == '__main__':</a:t>
            </a:r>
          </a:p>
          <a:p>
            <a:r>
              <a:rPr lang="en-US" altLang="en-US">
                <a:latin typeface="Arial" panose="020B0604020202020204" pitchFamily="34" charset="0"/>
              </a:rPr>
              <a:t>    printArgs()</a:t>
            </a:r>
          </a:p>
        </p:txBody>
      </p:sp>
      <p:sp>
        <p:nvSpPr>
          <p:cNvPr id="13316" name="Slide Number Placeholder 3">
            <a:extLst>
              <a:ext uri="{FF2B5EF4-FFF2-40B4-BE49-F238E27FC236}">
                <a16:creationId xmlns:a16="http://schemas.microsoft.com/office/drawing/2014/main" id="{54F8DB88-FD62-0CE5-15CA-08284E78079E}"/>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A5E7398-3BC3-4BCE-B8BA-241B4729F688}" type="slidenum">
              <a:rPr lang="en-US" altLang="en-US" b="0"/>
              <a:pPr/>
              <a:t>14</a:t>
            </a:fld>
            <a:endParaRPr lang="en-US" alt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B985F93-8ACE-C1F8-C0BE-5410770C4D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816A4C-085B-822B-20E8-0F4E3955B5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5DE340-BD29-4D84-28D8-E97EDCA01773}"/>
              </a:ext>
            </a:extLst>
          </p:cNvPr>
          <p:cNvSpPr>
            <a:spLocks noGrp="1" noChangeArrowheads="1"/>
          </p:cNvSpPr>
          <p:nvPr>
            <p:ph type="sldNum" sz="quarter" idx="12"/>
          </p:nvPr>
        </p:nvSpPr>
        <p:spPr>
          <a:ln/>
        </p:spPr>
        <p:txBody>
          <a:bodyPr/>
          <a:lstStyle>
            <a:lvl1pPr>
              <a:defRPr/>
            </a:lvl1pPr>
          </a:lstStyle>
          <a:p>
            <a:fld id="{78DD2107-7313-4160-ABF6-FA3DE7930C83}" type="slidenum">
              <a:rPr lang="en-US" altLang="en-US"/>
              <a:pPr/>
              <a:t>‹#›</a:t>
            </a:fld>
            <a:endParaRPr lang="en-US" altLang="en-US"/>
          </a:p>
        </p:txBody>
      </p:sp>
    </p:spTree>
    <p:extLst>
      <p:ext uri="{BB962C8B-B14F-4D97-AF65-F5344CB8AC3E}">
        <p14:creationId xmlns:p14="http://schemas.microsoft.com/office/powerpoint/2010/main" val="18773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DCA439-5BD0-C251-0EE7-9C8C89EF61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A4384F2-8A05-2E02-A74D-E3546A2BEF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715B8FC-9259-56AA-8503-2E7F3C30F74E}"/>
              </a:ext>
            </a:extLst>
          </p:cNvPr>
          <p:cNvSpPr>
            <a:spLocks noGrp="1" noChangeArrowheads="1"/>
          </p:cNvSpPr>
          <p:nvPr>
            <p:ph type="sldNum" sz="quarter" idx="12"/>
          </p:nvPr>
        </p:nvSpPr>
        <p:spPr>
          <a:ln/>
        </p:spPr>
        <p:txBody>
          <a:bodyPr/>
          <a:lstStyle>
            <a:lvl1pPr>
              <a:defRPr/>
            </a:lvl1pPr>
          </a:lstStyle>
          <a:p>
            <a:fld id="{F2238F2B-6A61-4AE0-9DAE-E7C8220B4CF6}" type="slidenum">
              <a:rPr lang="en-US" altLang="en-US"/>
              <a:pPr/>
              <a:t>‹#›</a:t>
            </a:fld>
            <a:endParaRPr lang="en-US" altLang="en-US"/>
          </a:p>
        </p:txBody>
      </p:sp>
    </p:spTree>
    <p:extLst>
      <p:ext uri="{BB962C8B-B14F-4D97-AF65-F5344CB8AC3E}">
        <p14:creationId xmlns:p14="http://schemas.microsoft.com/office/powerpoint/2010/main" val="370924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69F918-ED36-1181-E78F-F9A87001F15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B2176A-E06B-5436-3CBA-14A41E7580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054B554-1420-29B9-3806-A9727445A872}"/>
              </a:ext>
            </a:extLst>
          </p:cNvPr>
          <p:cNvSpPr>
            <a:spLocks noGrp="1" noChangeArrowheads="1"/>
          </p:cNvSpPr>
          <p:nvPr>
            <p:ph type="sldNum" sz="quarter" idx="12"/>
          </p:nvPr>
        </p:nvSpPr>
        <p:spPr>
          <a:ln/>
        </p:spPr>
        <p:txBody>
          <a:bodyPr/>
          <a:lstStyle>
            <a:lvl1pPr>
              <a:defRPr/>
            </a:lvl1pPr>
          </a:lstStyle>
          <a:p>
            <a:fld id="{5EF9EAF5-20E3-43DC-AA27-E836BB3D2788}" type="slidenum">
              <a:rPr lang="en-US" altLang="en-US"/>
              <a:pPr/>
              <a:t>‹#›</a:t>
            </a:fld>
            <a:endParaRPr lang="en-US" altLang="en-US"/>
          </a:p>
        </p:txBody>
      </p:sp>
    </p:spTree>
    <p:extLst>
      <p:ext uri="{BB962C8B-B14F-4D97-AF65-F5344CB8AC3E}">
        <p14:creationId xmlns:p14="http://schemas.microsoft.com/office/powerpoint/2010/main" val="325425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 y="192024"/>
            <a:ext cx="8001000" cy="457200"/>
          </a:xfrm>
        </p:spPr>
        <p:txBody>
          <a:bodyPr/>
          <a:lstStyle>
            <a:lvl1pPr>
              <a:defRPr sz="3600">
                <a:effectLst/>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3325EDB-179F-B4AA-4218-805EF783977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30E37BA-B295-5361-D1E1-5F0F26A94A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6D2A589-916F-FD5C-CD25-21C188EDA542}"/>
              </a:ext>
            </a:extLst>
          </p:cNvPr>
          <p:cNvSpPr>
            <a:spLocks noGrp="1" noChangeArrowheads="1"/>
          </p:cNvSpPr>
          <p:nvPr>
            <p:ph type="sldNum" sz="quarter" idx="12"/>
          </p:nvPr>
        </p:nvSpPr>
        <p:spPr>
          <a:ln/>
        </p:spPr>
        <p:txBody>
          <a:bodyPr/>
          <a:lstStyle>
            <a:lvl1pPr>
              <a:defRPr/>
            </a:lvl1pPr>
          </a:lstStyle>
          <a:p>
            <a:fld id="{2C39D64C-FB67-46EB-A67A-A43060899B64}" type="slidenum">
              <a:rPr lang="en-US" altLang="en-US"/>
              <a:pPr/>
              <a:t>‹#›</a:t>
            </a:fld>
            <a:endParaRPr lang="en-US" altLang="en-US"/>
          </a:p>
        </p:txBody>
      </p:sp>
    </p:spTree>
    <p:extLst>
      <p:ext uri="{BB962C8B-B14F-4D97-AF65-F5344CB8AC3E}">
        <p14:creationId xmlns:p14="http://schemas.microsoft.com/office/powerpoint/2010/main" val="381798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D421A8-5698-D0B2-F154-378BF07ED6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77A0272-2688-1DA0-30D9-51CFCE4D0A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FB0306A-C8CD-B929-4451-FE02C7D5D4CE}"/>
              </a:ext>
            </a:extLst>
          </p:cNvPr>
          <p:cNvSpPr>
            <a:spLocks noGrp="1" noChangeArrowheads="1"/>
          </p:cNvSpPr>
          <p:nvPr>
            <p:ph type="sldNum" sz="quarter" idx="12"/>
          </p:nvPr>
        </p:nvSpPr>
        <p:spPr>
          <a:ln/>
        </p:spPr>
        <p:txBody>
          <a:bodyPr/>
          <a:lstStyle>
            <a:lvl1pPr>
              <a:defRPr/>
            </a:lvl1pPr>
          </a:lstStyle>
          <a:p>
            <a:fld id="{95108101-9BF7-4864-8FE7-BC25AAEA706E}" type="slidenum">
              <a:rPr lang="en-US" altLang="en-US"/>
              <a:pPr/>
              <a:t>‹#›</a:t>
            </a:fld>
            <a:endParaRPr lang="en-US" altLang="en-US"/>
          </a:p>
        </p:txBody>
      </p:sp>
    </p:spTree>
    <p:extLst>
      <p:ext uri="{BB962C8B-B14F-4D97-AF65-F5344CB8AC3E}">
        <p14:creationId xmlns:p14="http://schemas.microsoft.com/office/powerpoint/2010/main" val="114607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2C0205A-6A56-7687-A65B-13AC23FF144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0147F3E-18C7-35DA-5946-0149E99E9F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61A7235-3016-95BB-5A32-7D3F863B5346}"/>
              </a:ext>
            </a:extLst>
          </p:cNvPr>
          <p:cNvSpPr>
            <a:spLocks noGrp="1" noChangeArrowheads="1"/>
          </p:cNvSpPr>
          <p:nvPr>
            <p:ph type="sldNum" sz="quarter" idx="12"/>
          </p:nvPr>
        </p:nvSpPr>
        <p:spPr>
          <a:ln/>
        </p:spPr>
        <p:txBody>
          <a:bodyPr/>
          <a:lstStyle>
            <a:lvl1pPr>
              <a:defRPr/>
            </a:lvl1pPr>
          </a:lstStyle>
          <a:p>
            <a:fld id="{8935A359-42D0-44C8-9D79-CF056F5AAAB9}" type="slidenum">
              <a:rPr lang="en-US" altLang="en-US"/>
              <a:pPr/>
              <a:t>‹#›</a:t>
            </a:fld>
            <a:endParaRPr lang="en-US" altLang="en-US"/>
          </a:p>
        </p:txBody>
      </p:sp>
    </p:spTree>
    <p:extLst>
      <p:ext uri="{BB962C8B-B14F-4D97-AF65-F5344CB8AC3E}">
        <p14:creationId xmlns:p14="http://schemas.microsoft.com/office/powerpoint/2010/main" val="378895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FA8D4F2-60EA-341E-98D5-47BA673287A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5E749B0-CE36-C272-61DD-5E18E038BF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EA5E739-B03F-5924-49F8-31024844199F}"/>
              </a:ext>
            </a:extLst>
          </p:cNvPr>
          <p:cNvSpPr>
            <a:spLocks noGrp="1" noChangeArrowheads="1"/>
          </p:cNvSpPr>
          <p:nvPr>
            <p:ph type="sldNum" sz="quarter" idx="12"/>
          </p:nvPr>
        </p:nvSpPr>
        <p:spPr>
          <a:ln/>
        </p:spPr>
        <p:txBody>
          <a:bodyPr/>
          <a:lstStyle>
            <a:lvl1pPr>
              <a:defRPr/>
            </a:lvl1pPr>
          </a:lstStyle>
          <a:p>
            <a:fld id="{78A635E1-A404-4A02-9252-E3A1ECF10C3A}" type="slidenum">
              <a:rPr lang="en-US" altLang="en-US"/>
              <a:pPr/>
              <a:t>‹#›</a:t>
            </a:fld>
            <a:endParaRPr lang="en-US" altLang="en-US"/>
          </a:p>
        </p:txBody>
      </p:sp>
    </p:spTree>
    <p:extLst>
      <p:ext uri="{BB962C8B-B14F-4D97-AF65-F5344CB8AC3E}">
        <p14:creationId xmlns:p14="http://schemas.microsoft.com/office/powerpoint/2010/main" val="250902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E047FB-15F7-ABAF-630C-72C5A395DB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36B7072-7889-41F8-B7DD-CB0913D789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49A8D9F-2121-9931-28BC-70BD671E67BC}"/>
              </a:ext>
            </a:extLst>
          </p:cNvPr>
          <p:cNvSpPr>
            <a:spLocks noGrp="1" noChangeArrowheads="1"/>
          </p:cNvSpPr>
          <p:nvPr>
            <p:ph type="sldNum" sz="quarter" idx="12"/>
          </p:nvPr>
        </p:nvSpPr>
        <p:spPr>
          <a:ln/>
        </p:spPr>
        <p:txBody>
          <a:bodyPr/>
          <a:lstStyle>
            <a:lvl1pPr>
              <a:defRPr/>
            </a:lvl1pPr>
          </a:lstStyle>
          <a:p>
            <a:fld id="{D0B053D2-753D-42EF-96B9-E02C20C6041A}" type="slidenum">
              <a:rPr lang="en-US" altLang="en-US"/>
              <a:pPr/>
              <a:t>‹#›</a:t>
            </a:fld>
            <a:endParaRPr lang="en-US" altLang="en-US"/>
          </a:p>
        </p:txBody>
      </p:sp>
    </p:spTree>
    <p:extLst>
      <p:ext uri="{BB962C8B-B14F-4D97-AF65-F5344CB8AC3E}">
        <p14:creationId xmlns:p14="http://schemas.microsoft.com/office/powerpoint/2010/main" val="39974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ADF666E-C600-61B3-EA1D-0E9D0C5440A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6D4FD38-7B9C-04D4-75F3-D9A065EB9B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3601AEB-2D1E-9354-9922-8B6EE9CE3541}"/>
              </a:ext>
            </a:extLst>
          </p:cNvPr>
          <p:cNvSpPr>
            <a:spLocks noGrp="1" noChangeArrowheads="1"/>
          </p:cNvSpPr>
          <p:nvPr>
            <p:ph type="sldNum" sz="quarter" idx="12"/>
          </p:nvPr>
        </p:nvSpPr>
        <p:spPr>
          <a:ln/>
        </p:spPr>
        <p:txBody>
          <a:bodyPr/>
          <a:lstStyle>
            <a:lvl1pPr>
              <a:defRPr/>
            </a:lvl1pPr>
          </a:lstStyle>
          <a:p>
            <a:fld id="{53DB30A5-C212-423E-B6AD-D4029C2A4D47}" type="slidenum">
              <a:rPr lang="en-US" altLang="en-US"/>
              <a:pPr/>
              <a:t>‹#›</a:t>
            </a:fld>
            <a:endParaRPr lang="en-US" altLang="en-US"/>
          </a:p>
        </p:txBody>
      </p:sp>
    </p:spTree>
    <p:extLst>
      <p:ext uri="{BB962C8B-B14F-4D97-AF65-F5344CB8AC3E}">
        <p14:creationId xmlns:p14="http://schemas.microsoft.com/office/powerpoint/2010/main" val="429378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96C134B-C8EA-61C0-4C10-55276D2A4A5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A7EA5A-634D-8805-965D-DEAE96C39A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7796302-9517-FB12-EA71-8DF6E83F03C9}"/>
              </a:ext>
            </a:extLst>
          </p:cNvPr>
          <p:cNvSpPr>
            <a:spLocks noGrp="1" noChangeArrowheads="1"/>
          </p:cNvSpPr>
          <p:nvPr>
            <p:ph type="sldNum" sz="quarter" idx="12"/>
          </p:nvPr>
        </p:nvSpPr>
        <p:spPr>
          <a:ln/>
        </p:spPr>
        <p:txBody>
          <a:bodyPr/>
          <a:lstStyle>
            <a:lvl1pPr>
              <a:defRPr/>
            </a:lvl1pPr>
          </a:lstStyle>
          <a:p>
            <a:fld id="{195FC15F-20CD-4F62-B2FF-A90620E5FDFA}" type="slidenum">
              <a:rPr lang="en-US" altLang="en-US"/>
              <a:pPr/>
              <a:t>‹#›</a:t>
            </a:fld>
            <a:endParaRPr lang="en-US" altLang="en-US"/>
          </a:p>
        </p:txBody>
      </p:sp>
    </p:spTree>
    <p:extLst>
      <p:ext uri="{BB962C8B-B14F-4D97-AF65-F5344CB8AC3E}">
        <p14:creationId xmlns:p14="http://schemas.microsoft.com/office/powerpoint/2010/main" val="10014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092A6A6-F61D-625E-42C1-3787B4F19A4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D78722-0B8F-A24F-115C-51B0BA4872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82EFCCB-EF8A-24AF-6162-9E21E1FD2B66}"/>
              </a:ext>
            </a:extLst>
          </p:cNvPr>
          <p:cNvSpPr>
            <a:spLocks noGrp="1" noChangeArrowheads="1"/>
          </p:cNvSpPr>
          <p:nvPr>
            <p:ph type="sldNum" sz="quarter" idx="12"/>
          </p:nvPr>
        </p:nvSpPr>
        <p:spPr>
          <a:ln/>
        </p:spPr>
        <p:txBody>
          <a:bodyPr/>
          <a:lstStyle>
            <a:lvl1pPr>
              <a:defRPr/>
            </a:lvl1pPr>
          </a:lstStyle>
          <a:p>
            <a:fld id="{7CD30516-CDC9-4FE8-8E7C-04CF17A86715}" type="slidenum">
              <a:rPr lang="en-US" altLang="en-US"/>
              <a:pPr/>
              <a:t>‹#›</a:t>
            </a:fld>
            <a:endParaRPr lang="en-US" altLang="en-US"/>
          </a:p>
        </p:txBody>
      </p:sp>
    </p:spTree>
    <p:extLst>
      <p:ext uri="{BB962C8B-B14F-4D97-AF65-F5344CB8AC3E}">
        <p14:creationId xmlns:p14="http://schemas.microsoft.com/office/powerpoint/2010/main" val="4179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D77B147-3F88-3E8E-CBF9-27BDBA7F3016}"/>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E5668D9-04EC-4E4F-13D7-99440E6ABB72}"/>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4E0C14A-21C6-D85D-FCC1-7A6E4D59C6EB}"/>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8000"/>
                </a:solidFill>
                <a:latin typeface="Arial" charset="0"/>
              </a:defRPr>
            </a:lvl1pPr>
          </a:lstStyle>
          <a:p>
            <a:pPr>
              <a:defRPr/>
            </a:pPr>
            <a:endParaRPr lang="en-US"/>
          </a:p>
        </p:txBody>
      </p:sp>
      <p:sp>
        <p:nvSpPr>
          <p:cNvPr id="1029" name="Rectangle 5">
            <a:extLst>
              <a:ext uri="{FF2B5EF4-FFF2-40B4-BE49-F238E27FC236}">
                <a16:creationId xmlns:a16="http://schemas.microsoft.com/office/drawing/2014/main" id="{3ADA7F98-5171-FE1B-C187-E599793EAAF7}"/>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8000"/>
                </a:solidFill>
                <a:latin typeface="Arial" charset="0"/>
              </a:defRPr>
            </a:lvl1pPr>
          </a:lstStyle>
          <a:p>
            <a:pPr>
              <a:defRPr/>
            </a:pPr>
            <a:endParaRPr lang="en-US"/>
          </a:p>
        </p:txBody>
      </p:sp>
      <p:sp>
        <p:nvSpPr>
          <p:cNvPr id="1030" name="Rectangle 6">
            <a:extLst>
              <a:ext uri="{FF2B5EF4-FFF2-40B4-BE49-F238E27FC236}">
                <a16:creationId xmlns:a16="http://schemas.microsoft.com/office/drawing/2014/main" id="{8EE2A3F5-7D85-5F3C-63EB-F9945F0C3C4F}"/>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8000"/>
                </a:solidFill>
              </a:defRPr>
            </a:lvl1pPr>
          </a:lstStyle>
          <a:p>
            <a:fld id="{A36E0320-7344-4A95-BE9D-079242C546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rgbClr val="262673"/>
          </a:solidFill>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hyperlink" Target="http://help.arcgis.com/en/arcgisdesktop/10.0/help/0015/00150000000n000000.ht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help.arcgis.com/en/arcgisdesktop/10.0/help/0015/00150000000n000000.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help.arcgis.com/en/arcgisdesktop/10.0/help/0015/00150000000n000000.htm"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CD4C6B-8A55-05F5-55D5-4505117A077C}"/>
              </a:ext>
            </a:extLst>
          </p:cNvPr>
          <p:cNvSpPr>
            <a:spLocks noGrp="1" noChangeArrowheads="1"/>
          </p:cNvSpPr>
          <p:nvPr>
            <p:ph type="ctrTitle"/>
          </p:nvPr>
        </p:nvSpPr>
        <p:spPr>
          <a:xfrm>
            <a:off x="307975" y="228600"/>
            <a:ext cx="8607425" cy="3276600"/>
          </a:xfrm>
        </p:spPr>
        <p:txBody>
          <a:bodyPr/>
          <a:lstStyle/>
          <a:p>
            <a:pPr algn="ctr" eaLnBrk="1" hangingPunct="1"/>
            <a:r>
              <a:rPr lang="en-US" altLang="en-US" sz="5400" b="0" dirty="0">
                <a:solidFill>
                  <a:srgbClr val="2E75B6"/>
                </a:solidFill>
                <a:ea typeface="MS PGothic" panose="020B0600070205080204" pitchFamily="34" charset="-128"/>
              </a:rPr>
              <a:t>Script Tool Parameters (1)</a:t>
            </a:r>
          </a:p>
        </p:txBody>
      </p:sp>
      <p:sp>
        <p:nvSpPr>
          <p:cNvPr id="11" name="Rectangle 3">
            <a:extLst>
              <a:ext uri="{FF2B5EF4-FFF2-40B4-BE49-F238E27FC236}">
                <a16:creationId xmlns:a16="http://schemas.microsoft.com/office/drawing/2014/main" id="{08B52CF6-A8C6-79E8-0A06-F3FAC9476ED7}"/>
              </a:ext>
            </a:extLst>
          </p:cNvPr>
          <p:cNvSpPr>
            <a:spLocks noGrp="1" noChangeArrowheads="1"/>
          </p:cNvSpPr>
          <p:nvPr>
            <p:ph type="subTitle" idx="1"/>
          </p:nvPr>
        </p:nvSpPr>
        <p:spPr>
          <a:xfrm>
            <a:off x="6629400" y="6248400"/>
            <a:ext cx="2438400" cy="533400"/>
          </a:xfrm>
        </p:spPr>
        <p:txBody>
          <a:bodyPr/>
          <a:lstStyle/>
          <a:p>
            <a:pPr algn="l">
              <a:lnSpc>
                <a:spcPct val="80000"/>
              </a:lnSpc>
              <a:spcBef>
                <a:spcPct val="0"/>
              </a:spcBef>
              <a:defRPr/>
            </a:pPr>
            <a:r>
              <a:rPr lang="en-US" altLang="en-US" sz="2800" kern="1200" dirty="0">
                <a:solidFill>
                  <a:srgbClr val="2E75B6"/>
                </a:solidFill>
                <a:ea typeface="MS PGothic" panose="020B0600070205080204" pitchFamily="34" charset="-128"/>
              </a:rPr>
              <a:t>Dr. Tateosian</a:t>
            </a:r>
          </a:p>
        </p:txBody>
      </p:sp>
      <p:sp>
        <p:nvSpPr>
          <p:cNvPr id="4100" name="Rectangle 2">
            <a:extLst>
              <a:ext uri="{FF2B5EF4-FFF2-40B4-BE49-F238E27FC236}">
                <a16:creationId xmlns:a16="http://schemas.microsoft.com/office/drawing/2014/main" id="{D781A6BE-2D2C-F7F9-69CD-DC92E83E849A}"/>
              </a:ext>
            </a:extLst>
          </p:cNvPr>
          <p:cNvSpPr>
            <a:spLocks noChangeArrowheads="1"/>
          </p:cNvSpPr>
          <p:nvPr/>
        </p:nvSpPr>
        <p:spPr bwMode="auto">
          <a:xfrm>
            <a:off x="152400" y="4198286"/>
            <a:ext cx="4837112" cy="155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800100" indent="-34290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b="0" dirty="0"/>
              <a:t>Parameters tab</a:t>
            </a:r>
          </a:p>
          <a:p>
            <a:pPr eaLnBrk="1" hangingPunct="1"/>
            <a:r>
              <a:rPr lang="en-US" altLang="en-US" sz="2800" b="0" dirty="0"/>
              <a:t>Widgets</a:t>
            </a:r>
          </a:p>
          <a:p>
            <a:pPr eaLnBrk="1" hangingPunct="1">
              <a:buFont typeface="Arial" panose="020B0604020202020204" pitchFamily="34" charset="0"/>
              <a:buChar char="•"/>
            </a:pPr>
            <a:r>
              <a:rPr lang="en-US" altLang="en-US" sz="2800" b="0" dirty="0"/>
              <a:t>Parameter properties</a:t>
            </a:r>
          </a:p>
        </p:txBody>
      </p:sp>
      <p:pic>
        <p:nvPicPr>
          <p:cNvPr id="3" name="Picture 2">
            <a:extLst>
              <a:ext uri="{FF2B5EF4-FFF2-40B4-BE49-F238E27FC236}">
                <a16:creationId xmlns:a16="http://schemas.microsoft.com/office/drawing/2014/main" id="{165EECFB-42A4-F0A4-81A9-276C67E5CC40}"/>
              </a:ext>
            </a:extLst>
          </p:cNvPr>
          <p:cNvPicPr>
            <a:picLocks noChangeAspect="1"/>
          </p:cNvPicPr>
          <p:nvPr/>
        </p:nvPicPr>
        <p:blipFill>
          <a:blip r:embed="rId3"/>
          <a:stretch>
            <a:fillRect/>
          </a:stretch>
        </p:blipFill>
        <p:spPr>
          <a:xfrm>
            <a:off x="1637890" y="2362200"/>
            <a:ext cx="5868219" cy="12384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a:extLst>
              <a:ext uri="{FF2B5EF4-FFF2-40B4-BE49-F238E27FC236}">
                <a16:creationId xmlns:a16="http://schemas.microsoft.com/office/drawing/2014/main" id="{7150F22E-B8BB-BA76-0F8A-524294FA7784}"/>
              </a:ext>
            </a:extLst>
          </p:cNvPr>
          <p:cNvSpPr txBox="1">
            <a:spLocks/>
          </p:cNvSpPr>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0" kern="0" dirty="0"/>
          </a:p>
          <a:p>
            <a:endParaRPr lang="en-US" b="0" kern="0" dirty="0"/>
          </a:p>
          <a:p>
            <a:endParaRPr lang="en-US" b="0" kern="0" dirty="0"/>
          </a:p>
        </p:txBody>
      </p:sp>
      <p:sp>
        <p:nvSpPr>
          <p:cNvPr id="20482" name="Title 1">
            <a:extLst>
              <a:ext uri="{FF2B5EF4-FFF2-40B4-BE49-F238E27FC236}">
                <a16:creationId xmlns:a16="http://schemas.microsoft.com/office/drawing/2014/main" id="{193C50C3-C1B4-E659-FE6A-FAC7616A42CB}"/>
              </a:ext>
            </a:extLst>
          </p:cNvPr>
          <p:cNvSpPr>
            <a:spLocks noGrp="1"/>
          </p:cNvSpPr>
          <p:nvPr>
            <p:ph type="title"/>
          </p:nvPr>
        </p:nvSpPr>
        <p:spPr/>
        <p:txBody>
          <a:bodyPr/>
          <a:lstStyle/>
          <a:p>
            <a:r>
              <a:rPr lang="en-US" altLang="en-US" dirty="0"/>
              <a:t>Square braces indicate </a:t>
            </a:r>
            <a:r>
              <a:rPr lang="en-US" altLang="en-US" dirty="0" err="1"/>
              <a:t>Multivalue</a:t>
            </a:r>
            <a:endParaRPr lang="en-US" altLang="en-US" dirty="0"/>
          </a:p>
        </p:txBody>
      </p:sp>
      <p:pic>
        <p:nvPicPr>
          <p:cNvPr id="8" name="Picture 7">
            <a:extLst>
              <a:ext uri="{FF2B5EF4-FFF2-40B4-BE49-F238E27FC236}">
                <a16:creationId xmlns:a16="http://schemas.microsoft.com/office/drawing/2014/main" id="{6236B476-2573-A85A-E2C6-949F67398747}"/>
              </a:ext>
            </a:extLst>
          </p:cNvPr>
          <p:cNvPicPr>
            <a:picLocks noChangeAspect="1"/>
          </p:cNvPicPr>
          <p:nvPr/>
        </p:nvPicPr>
        <p:blipFill>
          <a:blip r:embed="rId3"/>
          <a:stretch>
            <a:fillRect/>
          </a:stretch>
        </p:blipFill>
        <p:spPr>
          <a:xfrm>
            <a:off x="5004640" y="838200"/>
            <a:ext cx="3010320" cy="2372056"/>
          </a:xfrm>
          <a:prstGeom prst="rect">
            <a:avLst/>
          </a:prstGeom>
        </p:spPr>
      </p:pic>
      <p:sp>
        <p:nvSpPr>
          <p:cNvPr id="14" name="Rectangle 13">
            <a:extLst>
              <a:ext uri="{FF2B5EF4-FFF2-40B4-BE49-F238E27FC236}">
                <a16:creationId xmlns:a16="http://schemas.microsoft.com/office/drawing/2014/main" id="{64A221FD-24B2-FEA0-2F28-FCE4618D2C80}"/>
              </a:ext>
            </a:extLst>
          </p:cNvPr>
          <p:cNvSpPr/>
          <p:nvPr/>
        </p:nvSpPr>
        <p:spPr bwMode="auto">
          <a:xfrm>
            <a:off x="5004640" y="2286000"/>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16" name="Picture 15">
            <a:extLst>
              <a:ext uri="{FF2B5EF4-FFF2-40B4-BE49-F238E27FC236}">
                <a16:creationId xmlns:a16="http://schemas.microsoft.com/office/drawing/2014/main" id="{534EDAB7-B244-05E2-B9E0-FD33DB989DAC}"/>
              </a:ext>
            </a:extLst>
          </p:cNvPr>
          <p:cNvPicPr>
            <a:picLocks noChangeAspect="1"/>
          </p:cNvPicPr>
          <p:nvPr/>
        </p:nvPicPr>
        <p:blipFill>
          <a:blip r:embed="rId4"/>
          <a:stretch>
            <a:fillRect/>
          </a:stretch>
        </p:blipFill>
        <p:spPr>
          <a:xfrm>
            <a:off x="4724400" y="3791377"/>
            <a:ext cx="2469177" cy="1085587"/>
          </a:xfrm>
          <a:prstGeom prst="rect">
            <a:avLst/>
          </a:prstGeom>
        </p:spPr>
      </p:pic>
      <p:pic>
        <p:nvPicPr>
          <p:cNvPr id="18" name="Picture 17">
            <a:extLst>
              <a:ext uri="{FF2B5EF4-FFF2-40B4-BE49-F238E27FC236}">
                <a16:creationId xmlns:a16="http://schemas.microsoft.com/office/drawing/2014/main" id="{7F419E2B-5CA9-5CFC-678C-00040B100468}"/>
              </a:ext>
            </a:extLst>
          </p:cNvPr>
          <p:cNvPicPr>
            <a:picLocks noChangeAspect="1"/>
          </p:cNvPicPr>
          <p:nvPr/>
        </p:nvPicPr>
        <p:blipFill>
          <a:blip r:embed="rId5"/>
          <a:stretch>
            <a:fillRect/>
          </a:stretch>
        </p:blipFill>
        <p:spPr>
          <a:xfrm>
            <a:off x="991886" y="3794526"/>
            <a:ext cx="2379942" cy="1085587"/>
          </a:xfrm>
          <a:prstGeom prst="rect">
            <a:avLst/>
          </a:prstGeom>
        </p:spPr>
      </p:pic>
      <p:pic>
        <p:nvPicPr>
          <p:cNvPr id="4" name="Picture 3">
            <a:extLst>
              <a:ext uri="{FF2B5EF4-FFF2-40B4-BE49-F238E27FC236}">
                <a16:creationId xmlns:a16="http://schemas.microsoft.com/office/drawing/2014/main" id="{9F5DDF79-A234-1870-412E-2BD86DC0600F}"/>
              </a:ext>
            </a:extLst>
          </p:cNvPr>
          <p:cNvPicPr>
            <a:picLocks noChangeAspect="1"/>
          </p:cNvPicPr>
          <p:nvPr/>
        </p:nvPicPr>
        <p:blipFill>
          <a:blip r:embed="rId6"/>
          <a:stretch>
            <a:fillRect/>
          </a:stretch>
        </p:blipFill>
        <p:spPr>
          <a:xfrm>
            <a:off x="1009493" y="828674"/>
            <a:ext cx="3029373" cy="2381582"/>
          </a:xfrm>
          <a:prstGeom prst="rect">
            <a:avLst/>
          </a:prstGeom>
        </p:spPr>
      </p:pic>
      <p:sp>
        <p:nvSpPr>
          <p:cNvPr id="5" name="Rectangle 4">
            <a:extLst>
              <a:ext uri="{FF2B5EF4-FFF2-40B4-BE49-F238E27FC236}">
                <a16:creationId xmlns:a16="http://schemas.microsoft.com/office/drawing/2014/main" id="{8230B6BA-4424-C68A-EAEC-169EC049B923}"/>
              </a:ext>
            </a:extLst>
          </p:cNvPr>
          <p:cNvSpPr/>
          <p:nvPr/>
        </p:nvSpPr>
        <p:spPr bwMode="auto">
          <a:xfrm>
            <a:off x="1009493" y="2285999"/>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0" name="Straight Arrow Connector 9">
            <a:extLst>
              <a:ext uri="{FF2B5EF4-FFF2-40B4-BE49-F238E27FC236}">
                <a16:creationId xmlns:a16="http://schemas.microsoft.com/office/drawing/2014/main" id="{6BDEAE73-AA5D-6375-F12E-A5088407F170}"/>
              </a:ext>
            </a:extLst>
          </p:cNvPr>
          <p:cNvCxnSpPr/>
          <p:nvPr/>
        </p:nvCxnSpPr>
        <p:spPr bwMode="auto">
          <a:xfrm flipH="1">
            <a:off x="4895959" y="2662445"/>
            <a:ext cx="404899" cy="1671726"/>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AE93165F-A124-CAF8-EFED-0ED32D61D19B}"/>
              </a:ext>
            </a:extLst>
          </p:cNvPr>
          <p:cNvCxnSpPr/>
          <p:nvPr/>
        </p:nvCxnSpPr>
        <p:spPr bwMode="auto">
          <a:xfrm flipH="1">
            <a:off x="1159214" y="2662445"/>
            <a:ext cx="136186" cy="1671725"/>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0286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a:extLst>
              <a:ext uri="{FF2B5EF4-FFF2-40B4-BE49-F238E27FC236}">
                <a16:creationId xmlns:a16="http://schemas.microsoft.com/office/drawing/2014/main" id="{7150F22E-B8BB-BA76-0F8A-524294FA7784}"/>
              </a:ext>
            </a:extLst>
          </p:cNvPr>
          <p:cNvSpPr txBox="1">
            <a:spLocks/>
          </p:cNvSpPr>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r>
              <a:rPr lang="en-US" b="0" kern="0" dirty="0" err="1"/>
              <a:t>Multivalue</a:t>
            </a:r>
            <a:r>
              <a:rPr lang="en-US" b="0" kern="0" dirty="0"/>
              <a:t> input creates </a:t>
            </a:r>
            <a:r>
              <a:rPr lang="en-US" b="0" i="1" kern="0" dirty="0"/>
              <a:t>semicolon</a:t>
            </a:r>
            <a:r>
              <a:rPr lang="en-US" b="0" kern="0" dirty="0"/>
              <a:t> delimited string. </a:t>
            </a:r>
          </a:p>
          <a:p>
            <a:pPr marL="914400" lvl="1" indent="-457200">
              <a:buFont typeface="Arial" panose="020B0604020202020204" pitchFamily="34" charset="0"/>
              <a:buChar char="•"/>
            </a:pPr>
            <a:endParaRPr lang="en-US" b="0" kern="0" dirty="0"/>
          </a:p>
          <a:p>
            <a:pPr marL="914400" lvl="1" indent="-457200">
              <a:buFont typeface="Arial" panose="020B0604020202020204" pitchFamily="34" charset="0"/>
              <a:buChar char="•"/>
            </a:pPr>
            <a:endParaRPr lang="en-US" b="0" kern="0" dirty="0"/>
          </a:p>
          <a:p>
            <a:pPr marL="914400" lvl="1" indent="-457200">
              <a:buFont typeface="Arial" panose="020B0604020202020204" pitchFamily="34" charset="0"/>
              <a:buChar char="•"/>
            </a:pPr>
            <a:endParaRPr lang="en-US" b="0" kern="0" dirty="0"/>
          </a:p>
          <a:p>
            <a:pPr marL="914400" lvl="1" indent="-457200">
              <a:buFont typeface="Arial" panose="020B0604020202020204" pitchFamily="34" charset="0"/>
              <a:buChar char="•"/>
            </a:pPr>
            <a:endParaRPr lang="en-US" b="0" kern="0" dirty="0"/>
          </a:p>
          <a:p>
            <a:pPr marL="914400" lvl="1" indent="-457200">
              <a:buFont typeface="Arial" panose="020B0604020202020204" pitchFamily="34" charset="0"/>
              <a:buChar char="•"/>
            </a:pPr>
            <a:endParaRPr lang="en-US" b="0" kern="0" dirty="0"/>
          </a:p>
          <a:p>
            <a:pPr marL="914400" lvl="1" indent="-457200">
              <a:buFont typeface="Arial" panose="020B0604020202020204" pitchFamily="34" charset="0"/>
              <a:buChar char="•"/>
            </a:pPr>
            <a:endParaRPr lang="en-US" b="0" kern="0" dirty="0"/>
          </a:p>
          <a:p>
            <a:pPr marL="914400" lvl="1" indent="-457200">
              <a:buFont typeface="Arial" panose="020B0604020202020204" pitchFamily="34" charset="0"/>
              <a:buChar char="•"/>
            </a:pPr>
            <a:endParaRPr lang="en-US" b="0" kern="0" dirty="0"/>
          </a:p>
          <a:p>
            <a:pPr marL="457200" lvl="1" indent="0"/>
            <a:r>
              <a:rPr lang="en-US" b="0" kern="0" dirty="0"/>
              <a:t>Value that comes into script:</a:t>
            </a:r>
          </a:p>
        </p:txBody>
      </p:sp>
      <p:sp>
        <p:nvSpPr>
          <p:cNvPr id="20482" name="Title 1">
            <a:extLst>
              <a:ext uri="{FF2B5EF4-FFF2-40B4-BE49-F238E27FC236}">
                <a16:creationId xmlns:a16="http://schemas.microsoft.com/office/drawing/2014/main" id="{193C50C3-C1B4-E659-FE6A-FAC7616A42CB}"/>
              </a:ext>
            </a:extLst>
          </p:cNvPr>
          <p:cNvSpPr>
            <a:spLocks noGrp="1"/>
          </p:cNvSpPr>
          <p:nvPr>
            <p:ph type="title"/>
          </p:nvPr>
        </p:nvSpPr>
        <p:spPr/>
        <p:txBody>
          <a:bodyPr/>
          <a:lstStyle/>
          <a:p>
            <a:r>
              <a:rPr lang="en-US" altLang="en-US" dirty="0" err="1"/>
              <a:t>Multivalue</a:t>
            </a:r>
            <a:r>
              <a:rPr lang="en-US" altLang="en-US" dirty="0"/>
              <a:t> input format</a:t>
            </a:r>
          </a:p>
        </p:txBody>
      </p:sp>
      <p:sp>
        <p:nvSpPr>
          <p:cNvPr id="3" name="TextBox 2">
            <a:extLst>
              <a:ext uri="{FF2B5EF4-FFF2-40B4-BE49-F238E27FC236}">
                <a16:creationId xmlns:a16="http://schemas.microsoft.com/office/drawing/2014/main" id="{3DBB9EEF-B95C-89E2-59E6-6A3D46600E5E}"/>
              </a:ext>
            </a:extLst>
          </p:cNvPr>
          <p:cNvSpPr txBox="1"/>
          <p:nvPr/>
        </p:nvSpPr>
        <p:spPr>
          <a:xfrm>
            <a:off x="237049" y="5562600"/>
            <a:ext cx="8602151" cy="646331"/>
          </a:xfrm>
          <a:prstGeom prst="rect">
            <a:avLst/>
          </a:prstGeom>
          <a:noFill/>
        </p:spPr>
        <p:txBody>
          <a:bodyPr wrap="square">
            <a:spAutoFit/>
          </a:bodyPr>
          <a:lstStyle/>
          <a:p>
            <a:r>
              <a:rPr lang="en-US" sz="1800" b="0" dirty="0">
                <a:latin typeface="Consolas" panose="020B0609020204030204" pitchFamily="49" charset="0"/>
              </a:rPr>
              <a:t>C:\gispy\data\ch23\rastTester.gdb\aspect</a:t>
            </a:r>
            <a:r>
              <a:rPr lang="en-US" sz="1800" b="0" dirty="0">
                <a:highlight>
                  <a:srgbClr val="FFFF00"/>
                </a:highlight>
                <a:latin typeface="Consolas" panose="020B0609020204030204" pitchFamily="49" charset="0"/>
              </a:rPr>
              <a:t>;</a:t>
            </a:r>
            <a:r>
              <a:rPr lang="en-US" sz="1800" b="0" dirty="0">
                <a:latin typeface="Consolas" panose="020B0609020204030204" pitchFamily="49" charset="0"/>
              </a:rPr>
              <a:t>C:\gispy\data\ch23\rastTester.gdb\CoverMinus</a:t>
            </a:r>
            <a:r>
              <a:rPr lang="en-US" sz="1800" b="0" dirty="0">
                <a:highlight>
                  <a:srgbClr val="FFFF00"/>
                </a:highlight>
                <a:latin typeface="Consolas" panose="020B0609020204030204" pitchFamily="49" charset="0"/>
              </a:rPr>
              <a:t>;</a:t>
            </a:r>
            <a:r>
              <a:rPr lang="en-US" sz="1800" b="0" dirty="0">
                <a:latin typeface="Consolas" panose="020B0609020204030204" pitchFamily="49" charset="0"/>
              </a:rPr>
              <a:t>C:\gispy\data\ch23\rastTester.gdb\elev </a:t>
            </a:r>
            <a:endParaRPr lang="en-US" b="0" dirty="0">
              <a:latin typeface="Consolas" panose="020B0609020204030204" pitchFamily="49" charset="0"/>
            </a:endParaRPr>
          </a:p>
        </p:txBody>
      </p:sp>
      <p:grpSp>
        <p:nvGrpSpPr>
          <p:cNvPr id="11" name="Group 10">
            <a:extLst>
              <a:ext uri="{FF2B5EF4-FFF2-40B4-BE49-F238E27FC236}">
                <a16:creationId xmlns:a16="http://schemas.microsoft.com/office/drawing/2014/main" id="{8F2D77A2-887E-3B0C-5B45-8DE464D88F66}"/>
              </a:ext>
            </a:extLst>
          </p:cNvPr>
          <p:cNvGrpSpPr/>
          <p:nvPr/>
        </p:nvGrpSpPr>
        <p:grpSpPr>
          <a:xfrm>
            <a:off x="1911451" y="1827306"/>
            <a:ext cx="4648200" cy="3129180"/>
            <a:chOff x="1656943" y="1466576"/>
            <a:chExt cx="5830114" cy="3924848"/>
          </a:xfrm>
        </p:grpSpPr>
        <p:pic>
          <p:nvPicPr>
            <p:cNvPr id="5" name="Picture 4">
              <a:extLst>
                <a:ext uri="{FF2B5EF4-FFF2-40B4-BE49-F238E27FC236}">
                  <a16:creationId xmlns:a16="http://schemas.microsoft.com/office/drawing/2014/main" id="{DF8AC63D-3CF1-B306-965A-E51C4B48B09D}"/>
                </a:ext>
              </a:extLst>
            </p:cNvPr>
            <p:cNvPicPr>
              <a:picLocks noChangeAspect="1"/>
            </p:cNvPicPr>
            <p:nvPr/>
          </p:nvPicPr>
          <p:blipFill>
            <a:blip r:embed="rId3"/>
            <a:stretch>
              <a:fillRect/>
            </a:stretch>
          </p:blipFill>
          <p:spPr>
            <a:xfrm>
              <a:off x="1656943" y="1466576"/>
              <a:ext cx="5830114" cy="3924848"/>
            </a:xfrm>
            <a:prstGeom prst="rect">
              <a:avLst/>
            </a:prstGeom>
          </p:spPr>
        </p:pic>
        <p:sp>
          <p:nvSpPr>
            <p:cNvPr id="7" name="Rectangle 6">
              <a:extLst>
                <a:ext uri="{FF2B5EF4-FFF2-40B4-BE49-F238E27FC236}">
                  <a16:creationId xmlns:a16="http://schemas.microsoft.com/office/drawing/2014/main" id="{C67D1DD7-8C20-8C2E-B9BF-D090FA20CAB7}"/>
                </a:ext>
              </a:extLst>
            </p:cNvPr>
            <p:cNvSpPr/>
            <p:nvPr/>
          </p:nvSpPr>
          <p:spPr bwMode="auto">
            <a:xfrm>
              <a:off x="1752600" y="2971800"/>
              <a:ext cx="1676400" cy="160020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sp>
        <p:nvSpPr>
          <p:cNvPr id="18" name="Freeform: Shape 17">
            <a:extLst>
              <a:ext uri="{FF2B5EF4-FFF2-40B4-BE49-F238E27FC236}">
                <a16:creationId xmlns:a16="http://schemas.microsoft.com/office/drawing/2014/main" id="{CF108903-FFA2-3E79-637B-3EC8E2C81740}"/>
              </a:ext>
            </a:extLst>
          </p:cNvPr>
          <p:cNvSpPr/>
          <p:nvPr/>
        </p:nvSpPr>
        <p:spPr bwMode="auto">
          <a:xfrm>
            <a:off x="2877642" y="1859028"/>
            <a:ext cx="4021922" cy="2589494"/>
          </a:xfrm>
          <a:custGeom>
            <a:avLst/>
            <a:gdLst>
              <a:gd name="connsiteX0" fmla="*/ 386993 w 4021922"/>
              <a:gd name="connsiteY0" fmla="*/ 536549 h 2589494"/>
              <a:gd name="connsiteX1" fmla="*/ 386993 w 4021922"/>
              <a:gd name="connsiteY1" fmla="*/ 536549 h 2589494"/>
              <a:gd name="connsiteX2" fmla="*/ 16698 w 4021922"/>
              <a:gd name="connsiteY2" fmla="*/ 1163782 h 2589494"/>
              <a:gd name="connsiteX3" fmla="*/ 16698 w 4021922"/>
              <a:gd name="connsiteY3" fmla="*/ 1995055 h 2589494"/>
              <a:gd name="connsiteX4" fmla="*/ 84712 w 4021922"/>
              <a:gd name="connsiteY4" fmla="*/ 2251993 h 2589494"/>
              <a:gd name="connsiteX5" fmla="*/ 205624 w 4021922"/>
              <a:gd name="connsiteY5" fmla="*/ 2486261 h 2589494"/>
              <a:gd name="connsiteX6" fmla="*/ 281194 w 4021922"/>
              <a:gd name="connsiteY6" fmla="*/ 2539160 h 2589494"/>
              <a:gd name="connsiteX7" fmla="*/ 492791 w 4021922"/>
              <a:gd name="connsiteY7" fmla="*/ 2576946 h 2589494"/>
              <a:gd name="connsiteX8" fmla="*/ 1958854 w 4021922"/>
              <a:gd name="connsiteY8" fmla="*/ 2584503 h 2589494"/>
              <a:gd name="connsiteX9" fmla="*/ 2676771 w 4021922"/>
              <a:gd name="connsiteY9" fmla="*/ 2561832 h 2589494"/>
              <a:gd name="connsiteX10" fmla="*/ 2979052 w 4021922"/>
              <a:gd name="connsiteY10" fmla="*/ 2365349 h 2589494"/>
              <a:gd name="connsiteX11" fmla="*/ 3213320 w 4021922"/>
              <a:gd name="connsiteY11" fmla="*/ 2206651 h 2589494"/>
              <a:gd name="connsiteX12" fmla="*/ 3568500 w 4021922"/>
              <a:gd name="connsiteY12" fmla="*/ 1972384 h 2589494"/>
              <a:gd name="connsiteX13" fmla="*/ 3923680 w 4021922"/>
              <a:gd name="connsiteY13" fmla="*/ 1541633 h 2589494"/>
              <a:gd name="connsiteX14" fmla="*/ 3984137 w 4021922"/>
              <a:gd name="connsiteY14" fmla="*/ 1299808 h 2589494"/>
              <a:gd name="connsiteX15" fmla="*/ 4021922 w 4021922"/>
              <a:gd name="connsiteY15" fmla="*/ 801045 h 2589494"/>
              <a:gd name="connsiteX16" fmla="*/ 3681856 w 4021922"/>
              <a:gd name="connsiteY16" fmla="*/ 264496 h 2589494"/>
              <a:gd name="connsiteX17" fmla="*/ 3266219 w 4021922"/>
              <a:gd name="connsiteY17" fmla="*/ 68013 h 2589494"/>
              <a:gd name="connsiteX18" fmla="*/ 2140222 w 4021922"/>
              <a:gd name="connsiteY18" fmla="*/ 0 h 2589494"/>
              <a:gd name="connsiteX19" fmla="*/ 1581003 w 4021922"/>
              <a:gd name="connsiteY19" fmla="*/ 60456 h 2589494"/>
              <a:gd name="connsiteX20" fmla="*/ 1233379 w 4021922"/>
              <a:gd name="connsiteY20" fmla="*/ 362737 h 2589494"/>
              <a:gd name="connsiteX21" fmla="*/ 1067125 w 4021922"/>
              <a:gd name="connsiteY21" fmla="*/ 521435 h 2589494"/>
              <a:gd name="connsiteX22" fmla="*/ 832857 w 4021922"/>
              <a:gd name="connsiteY22" fmla="*/ 619676 h 2589494"/>
              <a:gd name="connsiteX23" fmla="*/ 356765 w 4021922"/>
              <a:gd name="connsiteY23" fmla="*/ 770817 h 2589494"/>
              <a:gd name="connsiteX24" fmla="*/ 281194 w 4021922"/>
              <a:gd name="connsiteY24" fmla="*/ 831273 h 2589494"/>
              <a:gd name="connsiteX25" fmla="*/ 160282 w 4021922"/>
              <a:gd name="connsiteY25" fmla="*/ 974856 h 2589494"/>
              <a:gd name="connsiteX26" fmla="*/ 92269 w 4021922"/>
              <a:gd name="connsiteY26" fmla="*/ 1012641 h 2589494"/>
              <a:gd name="connsiteX27" fmla="*/ 39370 w 4021922"/>
              <a:gd name="connsiteY27" fmla="*/ 1027755 h 2589494"/>
              <a:gd name="connsiteX28" fmla="*/ 77155 w 4021922"/>
              <a:gd name="connsiteY28" fmla="*/ 1027755 h 258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021922" h="2589494">
                <a:moveTo>
                  <a:pt x="386993" y="536549"/>
                </a:moveTo>
                <a:lnTo>
                  <a:pt x="386993" y="536549"/>
                </a:lnTo>
                <a:cubicBezTo>
                  <a:pt x="33077" y="1033717"/>
                  <a:pt x="120680" y="807278"/>
                  <a:pt x="16698" y="1163782"/>
                </a:cubicBezTo>
                <a:cubicBezTo>
                  <a:pt x="1304" y="1456270"/>
                  <a:pt x="-11531" y="1642199"/>
                  <a:pt x="16698" y="1995055"/>
                </a:cubicBezTo>
                <a:cubicBezTo>
                  <a:pt x="23763" y="2083369"/>
                  <a:pt x="57155" y="2167792"/>
                  <a:pt x="84712" y="2251993"/>
                </a:cubicBezTo>
                <a:cubicBezTo>
                  <a:pt x="103162" y="2308369"/>
                  <a:pt x="152671" y="2433308"/>
                  <a:pt x="205624" y="2486261"/>
                </a:cubicBezTo>
                <a:cubicBezTo>
                  <a:pt x="227366" y="2508003"/>
                  <a:pt x="251873" y="2529901"/>
                  <a:pt x="281194" y="2539160"/>
                </a:cubicBezTo>
                <a:cubicBezTo>
                  <a:pt x="349516" y="2560736"/>
                  <a:pt x="421169" y="2575010"/>
                  <a:pt x="492791" y="2576946"/>
                </a:cubicBezTo>
                <a:cubicBezTo>
                  <a:pt x="981307" y="2590149"/>
                  <a:pt x="1470166" y="2581984"/>
                  <a:pt x="1958854" y="2584503"/>
                </a:cubicBezTo>
                <a:cubicBezTo>
                  <a:pt x="2198160" y="2576946"/>
                  <a:pt x="2442686" y="2612117"/>
                  <a:pt x="2676771" y="2561832"/>
                </a:cubicBezTo>
                <a:cubicBezTo>
                  <a:pt x="2794266" y="2536592"/>
                  <a:pt x="2878843" y="2431684"/>
                  <a:pt x="2979052" y="2365349"/>
                </a:cubicBezTo>
                <a:cubicBezTo>
                  <a:pt x="3057701" y="2313285"/>
                  <a:pt x="3134841" y="2258970"/>
                  <a:pt x="3213320" y="2206651"/>
                </a:cubicBezTo>
                <a:cubicBezTo>
                  <a:pt x="3331327" y="2127980"/>
                  <a:pt x="3470280" y="2074696"/>
                  <a:pt x="3568500" y="1972384"/>
                </a:cubicBezTo>
                <a:cubicBezTo>
                  <a:pt x="3818616" y="1711846"/>
                  <a:pt x="3698919" y="1854345"/>
                  <a:pt x="3923680" y="1541633"/>
                </a:cubicBezTo>
                <a:cubicBezTo>
                  <a:pt x="3943832" y="1461025"/>
                  <a:pt x="3971056" y="1381861"/>
                  <a:pt x="3984137" y="1299808"/>
                </a:cubicBezTo>
                <a:cubicBezTo>
                  <a:pt x="3991666" y="1252583"/>
                  <a:pt x="4016866" y="874359"/>
                  <a:pt x="4021922" y="801045"/>
                </a:cubicBezTo>
                <a:cubicBezTo>
                  <a:pt x="3908567" y="622195"/>
                  <a:pt x="3833846" y="411926"/>
                  <a:pt x="3681856" y="264496"/>
                </a:cubicBezTo>
                <a:cubicBezTo>
                  <a:pt x="3571857" y="157797"/>
                  <a:pt x="3414329" y="107355"/>
                  <a:pt x="3266219" y="68013"/>
                </a:cubicBezTo>
                <a:cubicBezTo>
                  <a:pt x="2982815" y="-7266"/>
                  <a:pt x="2424902" y="3746"/>
                  <a:pt x="2140222" y="0"/>
                </a:cubicBezTo>
                <a:cubicBezTo>
                  <a:pt x="1953816" y="20152"/>
                  <a:pt x="1755085" y="-9177"/>
                  <a:pt x="1581003" y="60456"/>
                </a:cubicBezTo>
                <a:cubicBezTo>
                  <a:pt x="1438429" y="117485"/>
                  <a:pt x="1347684" y="260199"/>
                  <a:pt x="1233379" y="362737"/>
                </a:cubicBezTo>
                <a:cubicBezTo>
                  <a:pt x="1176350" y="413895"/>
                  <a:pt x="1137777" y="491807"/>
                  <a:pt x="1067125" y="521435"/>
                </a:cubicBezTo>
                <a:cubicBezTo>
                  <a:pt x="989036" y="554182"/>
                  <a:pt x="912754" y="591627"/>
                  <a:pt x="832857" y="619676"/>
                </a:cubicBezTo>
                <a:cubicBezTo>
                  <a:pt x="675755" y="674829"/>
                  <a:pt x="356765" y="770817"/>
                  <a:pt x="356765" y="770817"/>
                </a:cubicBezTo>
                <a:cubicBezTo>
                  <a:pt x="331575" y="790969"/>
                  <a:pt x="304582" y="809055"/>
                  <a:pt x="281194" y="831273"/>
                </a:cubicBezTo>
                <a:cubicBezTo>
                  <a:pt x="224882" y="884769"/>
                  <a:pt x="203740" y="916912"/>
                  <a:pt x="160282" y="974856"/>
                </a:cubicBezTo>
                <a:cubicBezTo>
                  <a:pt x="145339" y="1019685"/>
                  <a:pt x="162584" y="989203"/>
                  <a:pt x="92269" y="1012641"/>
                </a:cubicBezTo>
                <a:cubicBezTo>
                  <a:pt x="36788" y="1031135"/>
                  <a:pt x="85712" y="1027755"/>
                  <a:pt x="39370" y="1027755"/>
                </a:cubicBezTo>
                <a:lnTo>
                  <a:pt x="77155" y="1027755"/>
                </a:lnTo>
              </a:path>
            </a:pathLst>
          </a:cu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Freeform: Shape 18">
            <a:extLst>
              <a:ext uri="{FF2B5EF4-FFF2-40B4-BE49-F238E27FC236}">
                <a16:creationId xmlns:a16="http://schemas.microsoft.com/office/drawing/2014/main" id="{54420884-B430-D84D-2E0F-49F5BD1F8599}"/>
              </a:ext>
            </a:extLst>
          </p:cNvPr>
          <p:cNvSpPr/>
          <p:nvPr/>
        </p:nvSpPr>
        <p:spPr bwMode="auto">
          <a:xfrm>
            <a:off x="187247" y="3680271"/>
            <a:ext cx="2623966" cy="1904370"/>
          </a:xfrm>
          <a:custGeom>
            <a:avLst/>
            <a:gdLst>
              <a:gd name="connsiteX0" fmla="*/ 2623966 w 2623966"/>
              <a:gd name="connsiteY0" fmla="*/ 0 h 1904370"/>
              <a:gd name="connsiteX1" fmla="*/ 2019404 w 2623966"/>
              <a:gd name="connsiteY1" fmla="*/ 128469 h 1904370"/>
              <a:gd name="connsiteX2" fmla="*/ 1671781 w 2623966"/>
              <a:gd name="connsiteY2" fmla="*/ 324952 h 1904370"/>
              <a:gd name="connsiteX3" fmla="*/ 1550869 w 2623966"/>
              <a:gd name="connsiteY3" fmla="*/ 362737 h 1904370"/>
              <a:gd name="connsiteX4" fmla="*/ 1354386 w 2623966"/>
              <a:gd name="connsiteY4" fmla="*/ 468536 h 1904370"/>
              <a:gd name="connsiteX5" fmla="*/ 1029434 w 2623966"/>
              <a:gd name="connsiteY5" fmla="*/ 597005 h 1904370"/>
              <a:gd name="connsiteX6" fmla="*/ 953864 w 2623966"/>
              <a:gd name="connsiteY6" fmla="*/ 634790 h 1904370"/>
              <a:gd name="connsiteX7" fmla="*/ 832951 w 2623966"/>
              <a:gd name="connsiteY7" fmla="*/ 717917 h 1904370"/>
              <a:gd name="connsiteX8" fmla="*/ 394644 w 2623966"/>
              <a:gd name="connsiteY8" fmla="*/ 1156225 h 1904370"/>
              <a:gd name="connsiteX9" fmla="*/ 228389 w 2623966"/>
              <a:gd name="connsiteY9" fmla="*/ 1337593 h 1904370"/>
              <a:gd name="connsiteX10" fmla="*/ 175490 w 2623966"/>
              <a:gd name="connsiteY10" fmla="*/ 1390493 h 1904370"/>
              <a:gd name="connsiteX11" fmla="*/ 137705 w 2623966"/>
              <a:gd name="connsiteY11" fmla="*/ 1435835 h 1904370"/>
              <a:gd name="connsiteX12" fmla="*/ 122591 w 2623966"/>
              <a:gd name="connsiteY12" fmla="*/ 1481177 h 1904370"/>
              <a:gd name="connsiteX13" fmla="*/ 122591 w 2623966"/>
              <a:gd name="connsiteY13" fmla="*/ 1617203 h 1904370"/>
              <a:gd name="connsiteX14" fmla="*/ 137705 w 2623966"/>
              <a:gd name="connsiteY14" fmla="*/ 1647431 h 1904370"/>
              <a:gd name="connsiteX15" fmla="*/ 145262 w 2623966"/>
              <a:gd name="connsiteY15" fmla="*/ 1677660 h 1904370"/>
              <a:gd name="connsiteX16" fmla="*/ 167933 w 2623966"/>
              <a:gd name="connsiteY16" fmla="*/ 1692774 h 1904370"/>
              <a:gd name="connsiteX17" fmla="*/ 213275 w 2623966"/>
              <a:gd name="connsiteY17" fmla="*/ 1745673 h 1904370"/>
              <a:gd name="connsiteX18" fmla="*/ 235946 w 2623966"/>
              <a:gd name="connsiteY18" fmla="*/ 1806129 h 1904370"/>
              <a:gd name="connsiteX19" fmla="*/ 251060 w 2623966"/>
              <a:gd name="connsiteY19" fmla="*/ 1866585 h 1904370"/>
              <a:gd name="connsiteX20" fmla="*/ 258617 w 2623966"/>
              <a:gd name="connsiteY20" fmla="*/ 1889256 h 1904370"/>
              <a:gd name="connsiteX21" fmla="*/ 296403 w 2623966"/>
              <a:gd name="connsiteY21" fmla="*/ 1798572 h 1904370"/>
              <a:gd name="connsiteX22" fmla="*/ 311517 w 2623966"/>
              <a:gd name="connsiteY22" fmla="*/ 1753230 h 1904370"/>
              <a:gd name="connsiteX23" fmla="*/ 266174 w 2623966"/>
              <a:gd name="connsiteY23" fmla="*/ 1828800 h 1904370"/>
              <a:gd name="connsiteX24" fmla="*/ 251060 w 2623966"/>
              <a:gd name="connsiteY24" fmla="*/ 1889256 h 1904370"/>
              <a:gd name="connsiteX25" fmla="*/ 228389 w 2623966"/>
              <a:gd name="connsiteY25" fmla="*/ 1904370 h 1904370"/>
              <a:gd name="connsiteX26" fmla="*/ 62135 w 2623966"/>
              <a:gd name="connsiteY26" fmla="*/ 1881699 h 1904370"/>
              <a:gd name="connsiteX27" fmla="*/ 1679 w 2623966"/>
              <a:gd name="connsiteY27" fmla="*/ 1866585 h 1904370"/>
              <a:gd name="connsiteX28" fmla="*/ 24350 w 2623966"/>
              <a:gd name="connsiteY28" fmla="*/ 1836357 h 1904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23966" h="1904370">
                <a:moveTo>
                  <a:pt x="2623966" y="0"/>
                </a:moveTo>
                <a:cubicBezTo>
                  <a:pt x="2422445" y="42823"/>
                  <a:pt x="2214383" y="61929"/>
                  <a:pt x="2019404" y="128469"/>
                </a:cubicBezTo>
                <a:cubicBezTo>
                  <a:pt x="1893435" y="171459"/>
                  <a:pt x="1798825" y="285251"/>
                  <a:pt x="1671781" y="324952"/>
                </a:cubicBezTo>
                <a:lnTo>
                  <a:pt x="1550869" y="362737"/>
                </a:lnTo>
                <a:cubicBezTo>
                  <a:pt x="1483575" y="407600"/>
                  <a:pt x="1444516" y="436347"/>
                  <a:pt x="1354386" y="468536"/>
                </a:cubicBezTo>
                <a:cubicBezTo>
                  <a:pt x="1246670" y="507006"/>
                  <a:pt x="1130058" y="546693"/>
                  <a:pt x="1029434" y="597005"/>
                </a:cubicBezTo>
                <a:cubicBezTo>
                  <a:pt x="1004244" y="609600"/>
                  <a:pt x="977850" y="620030"/>
                  <a:pt x="953864" y="634790"/>
                </a:cubicBezTo>
                <a:cubicBezTo>
                  <a:pt x="912209" y="660424"/>
                  <a:pt x="870525" y="686605"/>
                  <a:pt x="832951" y="717917"/>
                </a:cubicBezTo>
                <a:cubicBezTo>
                  <a:pt x="662961" y="859575"/>
                  <a:pt x="548560" y="992048"/>
                  <a:pt x="394644" y="1156225"/>
                </a:cubicBezTo>
                <a:cubicBezTo>
                  <a:pt x="110947" y="1458835"/>
                  <a:pt x="442956" y="1105145"/>
                  <a:pt x="228389" y="1337593"/>
                </a:cubicBezTo>
                <a:cubicBezTo>
                  <a:pt x="220846" y="1345764"/>
                  <a:pt x="179671" y="1385476"/>
                  <a:pt x="175490" y="1390493"/>
                </a:cubicBezTo>
                <a:lnTo>
                  <a:pt x="137705" y="1435835"/>
                </a:lnTo>
                <a:cubicBezTo>
                  <a:pt x="132667" y="1450949"/>
                  <a:pt x="126173" y="1465653"/>
                  <a:pt x="122591" y="1481177"/>
                </a:cubicBezTo>
                <a:cubicBezTo>
                  <a:pt x="111590" y="1528850"/>
                  <a:pt x="112655" y="1567525"/>
                  <a:pt x="122591" y="1617203"/>
                </a:cubicBezTo>
                <a:cubicBezTo>
                  <a:pt x="124800" y="1628250"/>
                  <a:pt x="132667" y="1637355"/>
                  <a:pt x="137705" y="1647431"/>
                </a:cubicBezTo>
                <a:cubicBezTo>
                  <a:pt x="140224" y="1657507"/>
                  <a:pt x="139501" y="1669018"/>
                  <a:pt x="145262" y="1677660"/>
                </a:cubicBezTo>
                <a:cubicBezTo>
                  <a:pt x="150300" y="1685217"/>
                  <a:pt x="161037" y="1686863"/>
                  <a:pt x="167933" y="1692774"/>
                </a:cubicBezTo>
                <a:cubicBezTo>
                  <a:pt x="196439" y="1717207"/>
                  <a:pt x="195448" y="1718932"/>
                  <a:pt x="213275" y="1745673"/>
                </a:cubicBezTo>
                <a:cubicBezTo>
                  <a:pt x="241781" y="1859697"/>
                  <a:pt x="196428" y="1687576"/>
                  <a:pt x="235946" y="1806129"/>
                </a:cubicBezTo>
                <a:cubicBezTo>
                  <a:pt x="242515" y="1825835"/>
                  <a:pt x="245594" y="1846545"/>
                  <a:pt x="251060" y="1866585"/>
                </a:cubicBezTo>
                <a:cubicBezTo>
                  <a:pt x="253156" y="1874270"/>
                  <a:pt x="256098" y="1881699"/>
                  <a:pt x="258617" y="1889256"/>
                </a:cubicBezTo>
                <a:cubicBezTo>
                  <a:pt x="300362" y="1833598"/>
                  <a:pt x="267333" y="1885781"/>
                  <a:pt x="296403" y="1798572"/>
                </a:cubicBezTo>
                <a:cubicBezTo>
                  <a:pt x="301441" y="1783458"/>
                  <a:pt x="318642" y="1738980"/>
                  <a:pt x="311517" y="1753230"/>
                </a:cubicBezTo>
                <a:cubicBezTo>
                  <a:pt x="278103" y="1820059"/>
                  <a:pt x="297221" y="1797755"/>
                  <a:pt x="266174" y="1828800"/>
                </a:cubicBezTo>
                <a:cubicBezTo>
                  <a:pt x="265798" y="1830682"/>
                  <a:pt x="257257" y="1881510"/>
                  <a:pt x="251060" y="1889256"/>
                </a:cubicBezTo>
                <a:cubicBezTo>
                  <a:pt x="245386" y="1896348"/>
                  <a:pt x="235946" y="1899332"/>
                  <a:pt x="228389" y="1904370"/>
                </a:cubicBezTo>
                <a:cubicBezTo>
                  <a:pt x="213020" y="1902449"/>
                  <a:pt x="101992" y="1890240"/>
                  <a:pt x="62135" y="1881699"/>
                </a:cubicBezTo>
                <a:cubicBezTo>
                  <a:pt x="41824" y="1877347"/>
                  <a:pt x="14977" y="1882543"/>
                  <a:pt x="1679" y="1866585"/>
                </a:cubicBezTo>
                <a:cubicBezTo>
                  <a:pt x="-6384" y="1856909"/>
                  <a:pt x="16793" y="1846433"/>
                  <a:pt x="24350" y="1836357"/>
                </a:cubicBezTo>
              </a:path>
            </a:pathLst>
          </a:cu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17664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3C50C3-C1B4-E659-FE6A-FAC7616A42CB}"/>
              </a:ext>
            </a:extLst>
          </p:cNvPr>
          <p:cNvSpPr>
            <a:spLocks noGrp="1"/>
          </p:cNvSpPr>
          <p:nvPr>
            <p:ph type="title"/>
          </p:nvPr>
        </p:nvSpPr>
        <p:spPr/>
        <p:txBody>
          <a:bodyPr/>
          <a:lstStyle/>
          <a:p>
            <a:r>
              <a:rPr lang="en-US" altLang="en-US" dirty="0"/>
              <a:t>Handle </a:t>
            </a:r>
            <a:r>
              <a:rPr lang="en-US" altLang="en-US" dirty="0" err="1"/>
              <a:t>multivalue</a:t>
            </a:r>
            <a:r>
              <a:rPr lang="en-US" altLang="en-US" dirty="0"/>
              <a:t> input with script</a:t>
            </a:r>
          </a:p>
        </p:txBody>
      </p:sp>
      <p:sp>
        <p:nvSpPr>
          <p:cNvPr id="3" name="Content Placeholder 2">
            <a:extLst>
              <a:ext uri="{FF2B5EF4-FFF2-40B4-BE49-F238E27FC236}">
                <a16:creationId xmlns:a16="http://schemas.microsoft.com/office/drawing/2014/main" id="{7055A8A5-A1E4-2AB8-18F0-150CAC2C0D9B}"/>
              </a:ext>
            </a:extLst>
          </p:cNvPr>
          <p:cNvSpPr>
            <a:spLocks noGrp="1"/>
          </p:cNvSpPr>
          <p:nvPr>
            <p:ph idx="1"/>
          </p:nvPr>
        </p:nvSpPr>
        <p:spPr>
          <a:xfrm>
            <a:off x="152400" y="914400"/>
            <a:ext cx="7620000" cy="5410200"/>
          </a:xfrm>
        </p:spPr>
        <p:txBody>
          <a:bodyPr/>
          <a:lstStyle/>
          <a:p>
            <a:pPr marL="0" indent="0">
              <a:buNone/>
              <a:defRPr/>
            </a:pPr>
            <a:r>
              <a:rPr lang="en-US" sz="2400" dirty="0"/>
              <a:t>Customize the Python script to handle </a:t>
            </a:r>
            <a:r>
              <a:rPr lang="en-US" sz="2400" dirty="0" err="1"/>
              <a:t>multivalue</a:t>
            </a:r>
            <a:r>
              <a:rPr lang="en-US" sz="2400" dirty="0"/>
              <a:t> input.</a:t>
            </a:r>
          </a:p>
          <a:p>
            <a:pPr marL="800100" lvl="1" indent="-342900">
              <a:buFont typeface="Arial" panose="020B0604020202020204" pitchFamily="34" charset="0"/>
              <a:buChar char="•"/>
              <a:defRPr/>
            </a:pPr>
            <a:r>
              <a:rPr lang="en-US" sz="2400" dirty="0"/>
              <a:t>Split sys.argv[</a:t>
            </a:r>
            <a:r>
              <a:rPr lang="en-US" sz="2400" dirty="0" err="1"/>
              <a:t>i</a:t>
            </a:r>
            <a:r>
              <a:rPr lang="en-US" sz="2400" dirty="0"/>
              <a:t>] value on semicolon </a:t>
            </a:r>
          </a:p>
          <a:p>
            <a:pPr marL="800100" lvl="1" indent="-342900">
              <a:buFont typeface="Arial" panose="020B0604020202020204" pitchFamily="34" charset="0"/>
              <a:buChar char="•"/>
              <a:defRPr/>
            </a:pPr>
            <a:r>
              <a:rPr lang="en-US" sz="2400" dirty="0"/>
              <a:t>Loop to use the values in the list.</a:t>
            </a:r>
          </a:p>
          <a:p>
            <a:pPr marL="0" indent="0">
              <a:buFontTx/>
              <a:buNone/>
              <a:defRPr/>
            </a:pPr>
            <a:endParaRPr lang="en-US" sz="2000" dirty="0"/>
          </a:p>
        </p:txBody>
      </p:sp>
      <p:sp>
        <p:nvSpPr>
          <p:cNvPr id="5" name="TextBox 4">
            <a:extLst>
              <a:ext uri="{FF2B5EF4-FFF2-40B4-BE49-F238E27FC236}">
                <a16:creationId xmlns:a16="http://schemas.microsoft.com/office/drawing/2014/main" id="{24B6E68A-4BF0-374A-09CA-181321B1D608}"/>
              </a:ext>
            </a:extLst>
          </p:cNvPr>
          <p:cNvSpPr txBox="1"/>
          <p:nvPr/>
        </p:nvSpPr>
        <p:spPr>
          <a:xfrm>
            <a:off x="457200" y="2435252"/>
            <a:ext cx="5562600" cy="2677656"/>
          </a:xfrm>
          <a:prstGeom prst="rect">
            <a:avLst/>
          </a:prstGeom>
          <a:noFill/>
        </p:spPr>
        <p:txBody>
          <a:bodyPr wrap="square">
            <a:spAutoFit/>
          </a:bodyPr>
          <a:lstStyle/>
          <a:p>
            <a:r>
              <a:rPr lang="en-US" sz="1400" b="0" dirty="0">
                <a:solidFill>
                  <a:srgbClr val="008000"/>
                </a:solidFill>
                <a:latin typeface="Consolas" panose="020B0609020204030204" pitchFamily="49" charset="0"/>
              </a:rPr>
              <a:t># multiIn.py</a:t>
            </a:r>
          </a:p>
          <a:p>
            <a:r>
              <a:rPr lang="en-US" sz="1400" b="0" dirty="0">
                <a:solidFill>
                  <a:srgbClr val="008000"/>
                </a:solidFill>
                <a:latin typeface="Consolas" panose="020B0609020204030204" pitchFamily="49" charset="0"/>
              </a:rPr>
              <a:t># Purpose: Parse a semicolon delimited input string.</a:t>
            </a:r>
          </a:p>
          <a:p>
            <a:r>
              <a:rPr lang="en-US" sz="1400" b="0" dirty="0">
                <a:solidFill>
                  <a:srgbClr val="0000FF"/>
                </a:solidFill>
                <a:latin typeface="Consolas" panose="020B0609020204030204" pitchFamily="49" charset="0"/>
              </a:rPr>
              <a:t>import</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reportSTargs</a:t>
            </a:r>
            <a:r>
              <a:rPr lang="en-US" sz="1400" b="0" dirty="0">
                <a:solidFill>
                  <a:srgbClr val="000000"/>
                </a:solidFill>
                <a:latin typeface="Consolas" panose="020B0609020204030204" pitchFamily="49" charset="0"/>
              </a:rPr>
              <a:t>, sys</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inputString</a:t>
            </a:r>
            <a:r>
              <a:rPr lang="en-US" sz="1400" b="0" dirty="0">
                <a:solidFill>
                  <a:srgbClr val="000000"/>
                </a:solidFill>
                <a:latin typeface="Consolas" panose="020B0609020204030204" pitchFamily="49" charset="0"/>
              </a:rPr>
              <a:t> = sys.argv[1]</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reportSTargs.printArc</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a:t>
            </a:r>
            <a:r>
              <a:rPr lang="en-US" sz="1400" b="0" dirty="0" err="1">
                <a:solidFill>
                  <a:srgbClr val="800000"/>
                </a:solidFill>
                <a:latin typeface="Consolas" panose="020B0609020204030204" pitchFamily="49" charset="0"/>
              </a:rPr>
              <a:t>'Input</a:t>
            </a:r>
            <a:r>
              <a:rPr lang="en-US" sz="1400" b="0" dirty="0">
                <a:solidFill>
                  <a:srgbClr val="800000"/>
                </a:solidFill>
                <a:latin typeface="Consolas" panose="020B0609020204030204" pitchFamily="49" charset="0"/>
              </a:rPr>
              <a:t> string: {</a:t>
            </a:r>
            <a:r>
              <a:rPr lang="en-US" sz="1400" b="0" dirty="0" err="1">
                <a:solidFill>
                  <a:srgbClr val="800000"/>
                </a:solidFill>
                <a:latin typeface="Consolas" panose="020B0609020204030204" pitchFamily="49" charset="0"/>
              </a:rPr>
              <a:t>inputString</a:t>
            </a:r>
            <a:r>
              <a:rPr lang="en-US" sz="1400" b="0" dirty="0">
                <a:solidFill>
                  <a:srgbClr val="800000"/>
                </a:solidFill>
                <a:latin typeface="Consolas" panose="020B0609020204030204" pitchFamily="49" charset="0"/>
              </a:rPr>
              <a:t>}'</a:t>
            </a:r>
            <a:r>
              <a:rPr lang="en-US" sz="1400" b="0" dirty="0">
                <a:solidFill>
                  <a:srgbClr val="000000"/>
                </a:solidFill>
                <a:latin typeface="Consolas" panose="020B0609020204030204" pitchFamily="49" charset="0"/>
              </a:rPr>
              <a:t>)</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inputList</a:t>
            </a:r>
            <a:r>
              <a:rPr lang="en-US" sz="1400" b="0" dirty="0">
                <a:solidFill>
                  <a:srgbClr val="000000"/>
                </a:solidFill>
                <a:latin typeface="Consolas" panose="020B0609020204030204" pitchFamily="49" charset="0"/>
              </a:rPr>
              <a:t> = </a:t>
            </a:r>
            <a:r>
              <a:rPr lang="en-US" sz="1400" b="0" dirty="0" err="1">
                <a:solidFill>
                  <a:srgbClr val="000000"/>
                </a:solidFill>
                <a:highlight>
                  <a:srgbClr val="FFFF00"/>
                </a:highlight>
                <a:latin typeface="Consolas" panose="020B0609020204030204" pitchFamily="49" charset="0"/>
              </a:rPr>
              <a:t>inputString.split</a:t>
            </a:r>
            <a:r>
              <a:rPr lang="en-US" sz="1400" b="0" dirty="0">
                <a:solidFill>
                  <a:srgbClr val="000000"/>
                </a:solidFill>
                <a:highlight>
                  <a:srgbClr val="FFFF00"/>
                </a:highlight>
                <a:latin typeface="Consolas" panose="020B0609020204030204" pitchFamily="49" charset="0"/>
              </a:rPr>
              <a:t>(</a:t>
            </a:r>
            <a:r>
              <a:rPr lang="en-US" sz="1400" b="0" dirty="0">
                <a:solidFill>
                  <a:srgbClr val="800000"/>
                </a:solidFill>
                <a:highlight>
                  <a:srgbClr val="FFFF00"/>
                </a:highlight>
                <a:latin typeface="Consolas" panose="020B0609020204030204" pitchFamily="49" charset="0"/>
              </a:rPr>
              <a:t>';'</a:t>
            </a:r>
            <a:r>
              <a:rPr lang="en-US" sz="1400" b="0" dirty="0">
                <a:solidFill>
                  <a:srgbClr val="000000"/>
                </a:solidFill>
                <a:highlight>
                  <a:srgbClr val="FFFF00"/>
                </a:highlight>
                <a:latin typeface="Consolas" panose="020B0609020204030204" pitchFamily="49" charset="0"/>
              </a:rPr>
              <a:t>)</a:t>
            </a:r>
          </a:p>
          <a:p>
            <a:endParaRPr lang="en-US" sz="1400" b="0" dirty="0">
              <a:solidFill>
                <a:srgbClr val="000000"/>
              </a:solidFill>
              <a:latin typeface="Consolas" panose="020B0609020204030204" pitchFamily="49" charset="0"/>
            </a:endParaRPr>
          </a:p>
          <a:p>
            <a:r>
              <a:rPr lang="en-US" sz="1400" b="0" dirty="0">
                <a:solidFill>
                  <a:srgbClr val="0000FF"/>
                </a:solidFill>
                <a:latin typeface="Consolas" panose="020B0609020204030204" pitchFamily="49" charset="0"/>
              </a:rPr>
              <a:t>for</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i</a:t>
            </a:r>
            <a:r>
              <a:rPr lang="en-US" sz="1400" b="0" dirty="0">
                <a:solidFill>
                  <a:srgbClr val="000000"/>
                </a:solidFill>
                <a:latin typeface="Consolas" panose="020B0609020204030204" pitchFamily="49" charset="0"/>
              </a:rPr>
              <a:t> </a:t>
            </a:r>
            <a:r>
              <a:rPr lang="en-US" sz="1400" b="0" dirty="0">
                <a:solidFill>
                  <a:srgbClr val="0000FF"/>
                </a:solidFill>
                <a:latin typeface="Consolas" panose="020B0609020204030204" pitchFamily="49" charset="0"/>
              </a:rPr>
              <a:t>in</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inputList</a:t>
            </a:r>
            <a:r>
              <a:rPr lang="en-US" sz="1400" b="0" dirty="0">
                <a:solidFill>
                  <a:srgbClr val="000000"/>
                </a:solidFill>
                <a:latin typeface="Consolas" panose="020B0609020204030204" pitchFamily="49" charset="0"/>
              </a:rPr>
              <a:t>:</a:t>
            </a:r>
          </a:p>
          <a:p>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reportSTargs.printArc</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a:t>
            </a:r>
            <a:r>
              <a:rPr lang="en-US" sz="1400" b="0" dirty="0" err="1">
                <a:solidFill>
                  <a:srgbClr val="800000"/>
                </a:solidFill>
                <a:latin typeface="Consolas" panose="020B0609020204030204" pitchFamily="49" charset="0"/>
              </a:rPr>
              <a:t>'Input</a:t>
            </a:r>
            <a:r>
              <a:rPr lang="en-US" sz="1400" b="0" dirty="0">
                <a:solidFill>
                  <a:srgbClr val="800000"/>
                </a:solidFill>
                <a:latin typeface="Consolas" panose="020B0609020204030204" pitchFamily="49" charset="0"/>
              </a:rPr>
              <a:t> file: {</a:t>
            </a:r>
            <a:r>
              <a:rPr lang="en-US" sz="1400" b="0" dirty="0" err="1">
                <a:solidFill>
                  <a:srgbClr val="800000"/>
                </a:solidFill>
                <a:latin typeface="Consolas" panose="020B0609020204030204" pitchFamily="49" charset="0"/>
              </a:rPr>
              <a:t>i</a:t>
            </a:r>
            <a:r>
              <a:rPr lang="en-US" sz="1400" b="0" dirty="0">
                <a:solidFill>
                  <a:srgbClr val="800000"/>
                </a:solidFill>
                <a:latin typeface="Consolas" panose="020B0609020204030204" pitchFamily="49" charset="0"/>
              </a:rPr>
              <a:t>}'</a:t>
            </a:r>
            <a:r>
              <a:rPr lang="en-US" sz="1400" b="0" dirty="0">
                <a:solidFill>
                  <a:srgbClr val="000000"/>
                </a:solidFill>
                <a:latin typeface="Consolas" panose="020B0609020204030204" pitchFamily="49" charset="0"/>
              </a:rPr>
              <a:t>)</a:t>
            </a:r>
            <a:endParaRPr lang="en-US" sz="1400" b="0" dirty="0">
              <a:latin typeface="Consolas" panose="020B0609020204030204" pitchFamily="49" charset="0"/>
            </a:endParaRPr>
          </a:p>
        </p:txBody>
      </p:sp>
      <p:sp>
        <p:nvSpPr>
          <p:cNvPr id="7" name="Content Placeholder 1">
            <a:extLst>
              <a:ext uri="{FF2B5EF4-FFF2-40B4-BE49-F238E27FC236}">
                <a16:creationId xmlns:a16="http://schemas.microsoft.com/office/drawing/2014/main" id="{988EDAA2-66A5-BC7B-7472-D77198141642}"/>
              </a:ext>
            </a:extLst>
          </p:cNvPr>
          <p:cNvSpPr txBox="1">
            <a:spLocks/>
          </p:cNvSpPr>
          <p:nvPr/>
        </p:nvSpPr>
        <p:spPr bwMode="auto">
          <a:xfrm>
            <a:off x="76200" y="2454774"/>
            <a:ext cx="618712" cy="386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endParaRPr lang="en-US" sz="1200" b="0" kern="0" dirty="0">
              <a:solidFill>
                <a:srgbClr val="D9D8B1"/>
              </a:solidFill>
            </a:endParaRPr>
          </a:p>
          <a:p>
            <a:pPr marL="0" indent="0">
              <a:buFontTx/>
              <a:buNone/>
            </a:pPr>
            <a:endParaRPr lang="en-US" sz="1200" b="0" kern="0" dirty="0">
              <a:solidFill>
                <a:srgbClr val="D9D8B1"/>
              </a:solidFill>
            </a:endParaRPr>
          </a:p>
        </p:txBody>
      </p:sp>
      <p:grpSp>
        <p:nvGrpSpPr>
          <p:cNvPr id="12" name="Group 11">
            <a:extLst>
              <a:ext uri="{FF2B5EF4-FFF2-40B4-BE49-F238E27FC236}">
                <a16:creationId xmlns:a16="http://schemas.microsoft.com/office/drawing/2014/main" id="{5D50E877-6AA2-48DB-27AE-96AC424DF0C5}"/>
              </a:ext>
            </a:extLst>
          </p:cNvPr>
          <p:cNvGrpSpPr/>
          <p:nvPr/>
        </p:nvGrpSpPr>
        <p:grpSpPr>
          <a:xfrm>
            <a:off x="6235230" y="1694274"/>
            <a:ext cx="2811104" cy="3287192"/>
            <a:chOff x="1752600" y="-2091845"/>
            <a:chExt cx="5698710" cy="6663845"/>
          </a:xfrm>
        </p:grpSpPr>
        <p:pic>
          <p:nvPicPr>
            <p:cNvPr id="13" name="Picture 12">
              <a:extLst>
                <a:ext uri="{FF2B5EF4-FFF2-40B4-BE49-F238E27FC236}">
                  <a16:creationId xmlns:a16="http://schemas.microsoft.com/office/drawing/2014/main" id="{BABBB393-D99F-21EF-4E6C-D49B6BF62B07}"/>
                </a:ext>
              </a:extLst>
            </p:cNvPr>
            <p:cNvPicPr>
              <a:picLocks noChangeAspect="1"/>
            </p:cNvPicPr>
            <p:nvPr/>
          </p:nvPicPr>
          <p:blipFill rotWithShape="1">
            <a:blip r:embed="rId2"/>
            <a:srcRect l="30395"/>
            <a:stretch/>
          </p:blipFill>
          <p:spPr>
            <a:xfrm>
              <a:off x="3393253" y="-2091845"/>
              <a:ext cx="4058057" cy="3924848"/>
            </a:xfrm>
            <a:prstGeom prst="rect">
              <a:avLst/>
            </a:prstGeom>
          </p:spPr>
        </p:pic>
        <p:sp>
          <p:nvSpPr>
            <p:cNvPr id="14" name="Rectangle 13">
              <a:extLst>
                <a:ext uri="{FF2B5EF4-FFF2-40B4-BE49-F238E27FC236}">
                  <a16:creationId xmlns:a16="http://schemas.microsoft.com/office/drawing/2014/main" id="{A5026A5C-2209-895C-398F-1EC42AA6D470}"/>
                </a:ext>
              </a:extLst>
            </p:cNvPr>
            <p:cNvSpPr/>
            <p:nvPr/>
          </p:nvSpPr>
          <p:spPr bwMode="auto">
            <a:xfrm>
              <a:off x="1752600" y="2971800"/>
              <a:ext cx="1676400" cy="1600200"/>
            </a:xfrm>
            <a:prstGeom prst="rect">
              <a:avLst/>
            </a:prstGeom>
            <a:solidFill>
              <a:schemeClr val="bg1"/>
            </a:soli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grpSp>
      <p:pic>
        <p:nvPicPr>
          <p:cNvPr id="16" name="Picture 15">
            <a:extLst>
              <a:ext uri="{FF2B5EF4-FFF2-40B4-BE49-F238E27FC236}">
                <a16:creationId xmlns:a16="http://schemas.microsoft.com/office/drawing/2014/main" id="{E00F619A-F6F9-425C-B5BE-2AD561C88A96}"/>
              </a:ext>
            </a:extLst>
          </p:cNvPr>
          <p:cNvPicPr>
            <a:picLocks noChangeAspect="1"/>
          </p:cNvPicPr>
          <p:nvPr/>
        </p:nvPicPr>
        <p:blipFill>
          <a:blip r:embed="rId3"/>
          <a:stretch>
            <a:fillRect/>
          </a:stretch>
        </p:blipFill>
        <p:spPr>
          <a:xfrm>
            <a:off x="7043289" y="3845825"/>
            <a:ext cx="2036826" cy="1481921"/>
          </a:xfrm>
          <a:prstGeom prst="rect">
            <a:avLst/>
          </a:prstGeom>
        </p:spPr>
      </p:pic>
      <p:sp>
        <p:nvSpPr>
          <p:cNvPr id="17" name="TextBox 14">
            <a:extLst>
              <a:ext uri="{FF2B5EF4-FFF2-40B4-BE49-F238E27FC236}">
                <a16:creationId xmlns:a16="http://schemas.microsoft.com/office/drawing/2014/main" id="{0A72DF49-6AF9-6E01-375E-EF51F294F33C}"/>
              </a:ext>
            </a:extLst>
          </p:cNvPr>
          <p:cNvSpPr txBox="1">
            <a:spLocks noChangeArrowheads="1"/>
          </p:cNvSpPr>
          <p:nvPr/>
        </p:nvSpPr>
        <p:spPr bwMode="auto">
          <a:xfrm>
            <a:off x="23931" y="5382161"/>
            <a:ext cx="8855295" cy="1323439"/>
          </a:xfrm>
          <a:custGeom>
            <a:avLst/>
            <a:gdLst>
              <a:gd name="connsiteX0" fmla="*/ 0 w 8855295"/>
              <a:gd name="connsiteY0" fmla="*/ 0 h 1323439"/>
              <a:gd name="connsiteX1" fmla="*/ 678906 w 8855295"/>
              <a:gd name="connsiteY1" fmla="*/ 0 h 1323439"/>
              <a:gd name="connsiteX2" fmla="*/ 1357812 w 8855295"/>
              <a:gd name="connsiteY2" fmla="*/ 0 h 1323439"/>
              <a:gd name="connsiteX3" fmla="*/ 2125271 w 8855295"/>
              <a:gd name="connsiteY3" fmla="*/ 0 h 1323439"/>
              <a:gd name="connsiteX4" fmla="*/ 2538518 w 8855295"/>
              <a:gd name="connsiteY4" fmla="*/ 0 h 1323439"/>
              <a:gd name="connsiteX5" fmla="*/ 3040318 w 8855295"/>
              <a:gd name="connsiteY5" fmla="*/ 0 h 1323439"/>
              <a:gd name="connsiteX6" fmla="*/ 3542118 w 8855295"/>
              <a:gd name="connsiteY6" fmla="*/ 0 h 1323439"/>
              <a:gd name="connsiteX7" fmla="*/ 4309577 w 8855295"/>
              <a:gd name="connsiteY7" fmla="*/ 0 h 1323439"/>
              <a:gd name="connsiteX8" fmla="*/ 4722824 w 8855295"/>
              <a:gd name="connsiteY8" fmla="*/ 0 h 1323439"/>
              <a:gd name="connsiteX9" fmla="*/ 5313177 w 8855295"/>
              <a:gd name="connsiteY9" fmla="*/ 0 h 1323439"/>
              <a:gd name="connsiteX10" fmla="*/ 5637871 w 8855295"/>
              <a:gd name="connsiteY10" fmla="*/ 0 h 1323439"/>
              <a:gd name="connsiteX11" fmla="*/ 6051118 w 8855295"/>
              <a:gd name="connsiteY11" fmla="*/ 0 h 1323439"/>
              <a:gd name="connsiteX12" fmla="*/ 6552918 w 8855295"/>
              <a:gd name="connsiteY12" fmla="*/ 0 h 1323439"/>
              <a:gd name="connsiteX13" fmla="*/ 7054718 w 8855295"/>
              <a:gd name="connsiteY13" fmla="*/ 0 h 1323439"/>
              <a:gd name="connsiteX14" fmla="*/ 7379412 w 8855295"/>
              <a:gd name="connsiteY14" fmla="*/ 0 h 1323439"/>
              <a:gd name="connsiteX15" fmla="*/ 8146871 w 8855295"/>
              <a:gd name="connsiteY15" fmla="*/ 0 h 1323439"/>
              <a:gd name="connsiteX16" fmla="*/ 8855295 w 8855295"/>
              <a:gd name="connsiteY16" fmla="*/ 0 h 1323439"/>
              <a:gd name="connsiteX17" fmla="*/ 8855295 w 8855295"/>
              <a:gd name="connsiteY17" fmla="*/ 414678 h 1323439"/>
              <a:gd name="connsiteX18" fmla="*/ 8855295 w 8855295"/>
              <a:gd name="connsiteY18" fmla="*/ 869058 h 1323439"/>
              <a:gd name="connsiteX19" fmla="*/ 8855295 w 8855295"/>
              <a:gd name="connsiteY19" fmla="*/ 1323439 h 1323439"/>
              <a:gd name="connsiteX20" fmla="*/ 8442048 w 8855295"/>
              <a:gd name="connsiteY20" fmla="*/ 1323439 h 1323439"/>
              <a:gd name="connsiteX21" fmla="*/ 7851695 w 8855295"/>
              <a:gd name="connsiteY21" fmla="*/ 1323439 h 1323439"/>
              <a:gd name="connsiteX22" fmla="*/ 7527001 w 8855295"/>
              <a:gd name="connsiteY22" fmla="*/ 1323439 h 1323439"/>
              <a:gd name="connsiteX23" fmla="*/ 6848095 w 8855295"/>
              <a:gd name="connsiteY23" fmla="*/ 1323439 h 1323439"/>
              <a:gd name="connsiteX24" fmla="*/ 6346295 w 8855295"/>
              <a:gd name="connsiteY24" fmla="*/ 1323439 h 1323439"/>
              <a:gd name="connsiteX25" fmla="*/ 5844495 w 8855295"/>
              <a:gd name="connsiteY25" fmla="*/ 1323439 h 1323439"/>
              <a:gd name="connsiteX26" fmla="*/ 5431248 w 8855295"/>
              <a:gd name="connsiteY26" fmla="*/ 1323439 h 1323439"/>
              <a:gd name="connsiteX27" fmla="*/ 4663789 w 8855295"/>
              <a:gd name="connsiteY27" fmla="*/ 1323439 h 1323439"/>
              <a:gd name="connsiteX28" fmla="*/ 4161989 w 8855295"/>
              <a:gd name="connsiteY28" fmla="*/ 1323439 h 1323439"/>
              <a:gd name="connsiteX29" fmla="*/ 3660189 w 8855295"/>
              <a:gd name="connsiteY29" fmla="*/ 1323439 h 1323439"/>
              <a:gd name="connsiteX30" fmla="*/ 3158389 w 8855295"/>
              <a:gd name="connsiteY30" fmla="*/ 1323439 h 1323439"/>
              <a:gd name="connsiteX31" fmla="*/ 2479483 w 8855295"/>
              <a:gd name="connsiteY31" fmla="*/ 1323439 h 1323439"/>
              <a:gd name="connsiteX32" fmla="*/ 1800577 w 8855295"/>
              <a:gd name="connsiteY32" fmla="*/ 1323439 h 1323439"/>
              <a:gd name="connsiteX33" fmla="*/ 1210224 w 8855295"/>
              <a:gd name="connsiteY33" fmla="*/ 1323439 h 1323439"/>
              <a:gd name="connsiteX34" fmla="*/ 796977 w 8855295"/>
              <a:gd name="connsiteY34" fmla="*/ 1323439 h 1323439"/>
              <a:gd name="connsiteX35" fmla="*/ 0 w 8855295"/>
              <a:gd name="connsiteY35" fmla="*/ 1323439 h 1323439"/>
              <a:gd name="connsiteX36" fmla="*/ 0 w 8855295"/>
              <a:gd name="connsiteY36" fmla="*/ 895527 h 1323439"/>
              <a:gd name="connsiteX37" fmla="*/ 0 w 8855295"/>
              <a:gd name="connsiteY37" fmla="*/ 480850 h 1323439"/>
              <a:gd name="connsiteX38" fmla="*/ 0 w 8855295"/>
              <a:gd name="connsiteY38" fmla="*/ 0 h 1323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855295" h="1323439" extrusionOk="0">
                <a:moveTo>
                  <a:pt x="0" y="0"/>
                </a:moveTo>
                <a:cubicBezTo>
                  <a:pt x="189533" y="-64308"/>
                  <a:pt x="409382" y="40202"/>
                  <a:pt x="678906" y="0"/>
                </a:cubicBezTo>
                <a:cubicBezTo>
                  <a:pt x="948430" y="-40202"/>
                  <a:pt x="1184933" y="11576"/>
                  <a:pt x="1357812" y="0"/>
                </a:cubicBezTo>
                <a:cubicBezTo>
                  <a:pt x="1530691" y="-11576"/>
                  <a:pt x="1953997" y="6574"/>
                  <a:pt x="2125271" y="0"/>
                </a:cubicBezTo>
                <a:cubicBezTo>
                  <a:pt x="2296545" y="-6574"/>
                  <a:pt x="2373694" y="30370"/>
                  <a:pt x="2538518" y="0"/>
                </a:cubicBezTo>
                <a:cubicBezTo>
                  <a:pt x="2703342" y="-30370"/>
                  <a:pt x="2813018" y="4942"/>
                  <a:pt x="3040318" y="0"/>
                </a:cubicBezTo>
                <a:cubicBezTo>
                  <a:pt x="3267618" y="-4942"/>
                  <a:pt x="3431774" y="31062"/>
                  <a:pt x="3542118" y="0"/>
                </a:cubicBezTo>
                <a:cubicBezTo>
                  <a:pt x="3652462" y="-31062"/>
                  <a:pt x="3945850" y="17860"/>
                  <a:pt x="4309577" y="0"/>
                </a:cubicBezTo>
                <a:cubicBezTo>
                  <a:pt x="4673304" y="-17860"/>
                  <a:pt x="4581770" y="13478"/>
                  <a:pt x="4722824" y="0"/>
                </a:cubicBezTo>
                <a:cubicBezTo>
                  <a:pt x="4863878" y="-13478"/>
                  <a:pt x="5142545" y="67430"/>
                  <a:pt x="5313177" y="0"/>
                </a:cubicBezTo>
                <a:cubicBezTo>
                  <a:pt x="5483809" y="-67430"/>
                  <a:pt x="5491753" y="35642"/>
                  <a:pt x="5637871" y="0"/>
                </a:cubicBezTo>
                <a:cubicBezTo>
                  <a:pt x="5783989" y="-35642"/>
                  <a:pt x="5858196" y="33446"/>
                  <a:pt x="6051118" y="0"/>
                </a:cubicBezTo>
                <a:cubicBezTo>
                  <a:pt x="6244040" y="-33446"/>
                  <a:pt x="6352893" y="57143"/>
                  <a:pt x="6552918" y="0"/>
                </a:cubicBezTo>
                <a:cubicBezTo>
                  <a:pt x="6752943" y="-57143"/>
                  <a:pt x="6864757" y="43527"/>
                  <a:pt x="7054718" y="0"/>
                </a:cubicBezTo>
                <a:cubicBezTo>
                  <a:pt x="7244679" y="-43527"/>
                  <a:pt x="7260250" y="24580"/>
                  <a:pt x="7379412" y="0"/>
                </a:cubicBezTo>
                <a:cubicBezTo>
                  <a:pt x="7498574" y="-24580"/>
                  <a:pt x="7853291" y="32877"/>
                  <a:pt x="8146871" y="0"/>
                </a:cubicBezTo>
                <a:cubicBezTo>
                  <a:pt x="8440451" y="-32877"/>
                  <a:pt x="8586559" y="70785"/>
                  <a:pt x="8855295" y="0"/>
                </a:cubicBezTo>
                <a:cubicBezTo>
                  <a:pt x="8859010" y="153258"/>
                  <a:pt x="8842685" y="208743"/>
                  <a:pt x="8855295" y="414678"/>
                </a:cubicBezTo>
                <a:cubicBezTo>
                  <a:pt x="8867905" y="620613"/>
                  <a:pt x="8809775" y="765352"/>
                  <a:pt x="8855295" y="869058"/>
                </a:cubicBezTo>
                <a:cubicBezTo>
                  <a:pt x="8900815" y="972764"/>
                  <a:pt x="8836017" y="1100298"/>
                  <a:pt x="8855295" y="1323439"/>
                </a:cubicBezTo>
                <a:cubicBezTo>
                  <a:pt x="8761575" y="1340240"/>
                  <a:pt x="8576428" y="1287657"/>
                  <a:pt x="8442048" y="1323439"/>
                </a:cubicBezTo>
                <a:cubicBezTo>
                  <a:pt x="8307668" y="1359221"/>
                  <a:pt x="8024820" y="1256083"/>
                  <a:pt x="7851695" y="1323439"/>
                </a:cubicBezTo>
                <a:cubicBezTo>
                  <a:pt x="7678570" y="1390795"/>
                  <a:pt x="7654294" y="1306059"/>
                  <a:pt x="7527001" y="1323439"/>
                </a:cubicBezTo>
                <a:cubicBezTo>
                  <a:pt x="7399708" y="1340819"/>
                  <a:pt x="7169295" y="1253696"/>
                  <a:pt x="6848095" y="1323439"/>
                </a:cubicBezTo>
                <a:cubicBezTo>
                  <a:pt x="6526895" y="1393182"/>
                  <a:pt x="6523319" y="1277933"/>
                  <a:pt x="6346295" y="1323439"/>
                </a:cubicBezTo>
                <a:cubicBezTo>
                  <a:pt x="6169271" y="1368945"/>
                  <a:pt x="6069794" y="1288049"/>
                  <a:pt x="5844495" y="1323439"/>
                </a:cubicBezTo>
                <a:cubicBezTo>
                  <a:pt x="5619196" y="1358829"/>
                  <a:pt x="5590970" y="1275451"/>
                  <a:pt x="5431248" y="1323439"/>
                </a:cubicBezTo>
                <a:cubicBezTo>
                  <a:pt x="5271526" y="1371427"/>
                  <a:pt x="4960735" y="1232242"/>
                  <a:pt x="4663789" y="1323439"/>
                </a:cubicBezTo>
                <a:cubicBezTo>
                  <a:pt x="4366843" y="1414636"/>
                  <a:pt x="4333356" y="1281854"/>
                  <a:pt x="4161989" y="1323439"/>
                </a:cubicBezTo>
                <a:cubicBezTo>
                  <a:pt x="3990622" y="1365024"/>
                  <a:pt x="3835321" y="1307754"/>
                  <a:pt x="3660189" y="1323439"/>
                </a:cubicBezTo>
                <a:cubicBezTo>
                  <a:pt x="3485057" y="1339124"/>
                  <a:pt x="3261854" y="1273021"/>
                  <a:pt x="3158389" y="1323439"/>
                </a:cubicBezTo>
                <a:cubicBezTo>
                  <a:pt x="3054924" y="1373857"/>
                  <a:pt x="2771738" y="1304294"/>
                  <a:pt x="2479483" y="1323439"/>
                </a:cubicBezTo>
                <a:cubicBezTo>
                  <a:pt x="2187228" y="1342584"/>
                  <a:pt x="2086986" y="1295809"/>
                  <a:pt x="1800577" y="1323439"/>
                </a:cubicBezTo>
                <a:cubicBezTo>
                  <a:pt x="1514168" y="1351069"/>
                  <a:pt x="1413541" y="1262723"/>
                  <a:pt x="1210224" y="1323439"/>
                </a:cubicBezTo>
                <a:cubicBezTo>
                  <a:pt x="1006907" y="1384155"/>
                  <a:pt x="879645" y="1288118"/>
                  <a:pt x="796977" y="1323439"/>
                </a:cubicBezTo>
                <a:cubicBezTo>
                  <a:pt x="714309" y="1358760"/>
                  <a:pt x="258526" y="1268886"/>
                  <a:pt x="0" y="1323439"/>
                </a:cubicBezTo>
                <a:cubicBezTo>
                  <a:pt x="-19239" y="1157449"/>
                  <a:pt x="1418" y="1068108"/>
                  <a:pt x="0" y="895527"/>
                </a:cubicBezTo>
                <a:cubicBezTo>
                  <a:pt x="-1418" y="722946"/>
                  <a:pt x="16460" y="579850"/>
                  <a:pt x="0" y="480850"/>
                </a:cubicBezTo>
                <a:cubicBezTo>
                  <a:pt x="-16460" y="381850"/>
                  <a:pt x="55591" y="188338"/>
                  <a:pt x="0" y="0"/>
                </a:cubicBezTo>
                <a:close/>
              </a:path>
            </a:pathLst>
          </a:custGeom>
          <a:noFill/>
          <a:ln w="9525">
            <a:solidFill>
              <a:srgbClr val="FFC000"/>
            </a:solidFill>
            <a:miter lim="800000"/>
            <a:headEnd/>
            <a:tailEnd/>
            <a:extLst>
              <a:ext uri="{C807C97D-BFC1-408E-A445-0C87EB9F89A2}">
                <ask:lineSketchStyleProps xmlns:ask="http://schemas.microsoft.com/office/drawing/2018/sketchyshapes" sd="1709869730">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None/>
            </a:pPr>
            <a:r>
              <a:rPr lang="en-US" sz="1000" b="0" dirty="0">
                <a:latin typeface="Consolas" panose="020B0609020204030204" pitchFamily="49" charset="0"/>
              </a:rPr>
              <a:t>Start Time: Friday, November 10, 20XX 4:20:01 PM</a:t>
            </a:r>
          </a:p>
          <a:p>
            <a:pPr>
              <a:buNone/>
            </a:pPr>
            <a:r>
              <a:rPr lang="en-US" sz="1000" b="0" dirty="0">
                <a:latin typeface="Consolas" panose="020B0609020204030204" pitchFamily="49" charset="0"/>
              </a:rPr>
              <a:t>Input string: C:\gispy\data\ch23\rastTester.gdb\aspect;C:\gispy\data\ch23\rastTester.gdb\CoverMinus;C:\gispy\data\ch23\rastTester.gdb\elev</a:t>
            </a:r>
          </a:p>
          <a:p>
            <a:pPr>
              <a:buNone/>
            </a:pPr>
            <a:r>
              <a:rPr lang="en-US" sz="1000" b="0" dirty="0">
                <a:latin typeface="Consolas" panose="020B0609020204030204" pitchFamily="49" charset="0"/>
              </a:rPr>
              <a:t>Input file: C:\gispy\data\ch23\rastTester.gdb\aspect</a:t>
            </a:r>
          </a:p>
          <a:p>
            <a:pPr>
              <a:buNone/>
            </a:pPr>
            <a:r>
              <a:rPr lang="en-US" sz="1000" b="0" dirty="0">
                <a:latin typeface="Consolas" panose="020B0609020204030204" pitchFamily="49" charset="0"/>
              </a:rPr>
              <a:t>Input file: C:\gispy\data\ch23\rastTester.gdb\CoverMinus</a:t>
            </a:r>
          </a:p>
          <a:p>
            <a:pPr>
              <a:buNone/>
            </a:pPr>
            <a:r>
              <a:rPr lang="en-US" sz="1000" b="0" dirty="0">
                <a:latin typeface="Consolas" panose="020B0609020204030204" pitchFamily="49" charset="0"/>
              </a:rPr>
              <a:t>Input file: C:\gispy\data\ch23\rastTester.gdb\elev</a:t>
            </a:r>
          </a:p>
          <a:p>
            <a:pPr>
              <a:buNone/>
            </a:pPr>
            <a:r>
              <a:rPr lang="en-US" sz="1000" b="0" dirty="0">
                <a:latin typeface="Consolas" panose="020B0609020204030204" pitchFamily="49" charset="0"/>
              </a:rPr>
              <a:t>Succeeded at Friday, November 10, 20XX 4:20:01 PM (Elapsed Time: 0.32 seconds)</a:t>
            </a:r>
          </a:p>
        </p:txBody>
      </p:sp>
    </p:spTree>
    <p:extLst>
      <p:ext uri="{BB962C8B-B14F-4D97-AF65-F5344CB8AC3E}">
        <p14:creationId xmlns:p14="http://schemas.microsoft.com/office/powerpoint/2010/main" val="325270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Type (of parameter)</a:t>
            </a:r>
          </a:p>
          <a:p>
            <a:pPr marL="914400" lvl="1" indent="-457200">
              <a:buFont typeface="Arial" panose="020B0604020202020204" pitchFamily="34" charset="0"/>
              <a:buChar char="•"/>
            </a:pPr>
            <a:r>
              <a:rPr lang="en-US" dirty="0"/>
              <a:t>Controls whether the user must enter a value.</a:t>
            </a:r>
          </a:p>
          <a:p>
            <a:pPr marL="914400" lvl="1" indent="-457200">
              <a:buFont typeface="Arial" panose="020B0604020202020204" pitchFamily="34" charset="0"/>
              <a:buChar char="•"/>
            </a:pPr>
            <a:r>
              <a:rPr lang="en-US" dirty="0"/>
              <a:t>Three choices (required, optional, or derived)</a:t>
            </a:r>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Type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50A745D8-356D-1AAF-37D7-FDACC7F72B2C}"/>
              </a:ext>
            </a:extLst>
          </p:cNvPr>
          <p:cNvPicPr>
            <a:picLocks noChangeAspect="1"/>
          </p:cNvPicPr>
          <p:nvPr/>
        </p:nvPicPr>
        <p:blipFill>
          <a:blip r:embed="rId3"/>
          <a:stretch>
            <a:fillRect/>
          </a:stretch>
        </p:blipFill>
        <p:spPr>
          <a:xfrm>
            <a:off x="2743200" y="4435936"/>
            <a:ext cx="2438400" cy="2319648"/>
          </a:xfrm>
          <a:prstGeom prst="rect">
            <a:avLst/>
          </a:prstGeom>
        </p:spPr>
      </p:pic>
      <p:cxnSp>
        <p:nvCxnSpPr>
          <p:cNvPr id="5" name="Straight Arrow Connector 4">
            <a:extLst>
              <a:ext uri="{FF2B5EF4-FFF2-40B4-BE49-F238E27FC236}">
                <a16:creationId xmlns:a16="http://schemas.microsoft.com/office/drawing/2014/main" id="{D81CC8F6-727E-E3C8-29CF-EEEF2F60E221}"/>
              </a:ext>
            </a:extLst>
          </p:cNvPr>
          <p:cNvCxnSpPr/>
          <p:nvPr/>
        </p:nvCxnSpPr>
        <p:spPr bwMode="auto">
          <a:xfrm>
            <a:off x="1676400" y="5255672"/>
            <a:ext cx="1066800" cy="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B3690E8B-7F0A-E9DE-D12F-EEA5DED04771}"/>
              </a:ext>
            </a:extLst>
          </p:cNvPr>
          <p:cNvCxnSpPr/>
          <p:nvPr/>
        </p:nvCxnSpPr>
        <p:spPr bwMode="auto">
          <a:xfrm>
            <a:off x="1676400" y="5625299"/>
            <a:ext cx="1143000" cy="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2">
            <a:extLst>
              <a:ext uri="{FF2B5EF4-FFF2-40B4-BE49-F238E27FC236}">
                <a16:creationId xmlns:a16="http://schemas.microsoft.com/office/drawing/2014/main" id="{03601228-F25F-7021-ECBC-73AD8AC4C758}"/>
              </a:ext>
            </a:extLst>
          </p:cNvPr>
          <p:cNvSpPr txBox="1">
            <a:spLocks noChangeArrowheads="1"/>
          </p:cNvSpPr>
          <p:nvPr/>
        </p:nvSpPr>
        <p:spPr bwMode="auto">
          <a:xfrm>
            <a:off x="924837" y="5098897"/>
            <a:ext cx="805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en-US" sz="1200" b="0" dirty="0">
                <a:solidFill>
                  <a:srgbClr val="FFC000"/>
                </a:solidFill>
              </a:rPr>
              <a:t>Required</a:t>
            </a:r>
          </a:p>
          <a:p>
            <a:pPr algn="r">
              <a:spcBef>
                <a:spcPct val="0"/>
              </a:spcBef>
              <a:buFontTx/>
              <a:buNone/>
            </a:pPr>
            <a:endParaRPr lang="en-US" altLang="en-US" sz="1200" b="0" dirty="0">
              <a:solidFill>
                <a:srgbClr val="FFC000"/>
              </a:solidFill>
            </a:endParaRPr>
          </a:p>
          <a:p>
            <a:pPr algn="r">
              <a:spcBef>
                <a:spcPct val="0"/>
              </a:spcBef>
              <a:buFontTx/>
              <a:buNone/>
            </a:pPr>
            <a:r>
              <a:rPr lang="en-US" altLang="en-US" sz="1200" b="0" dirty="0">
                <a:solidFill>
                  <a:srgbClr val="FFC000"/>
                </a:solidFill>
              </a:rPr>
              <a:t>Optional</a:t>
            </a:r>
          </a:p>
        </p:txBody>
      </p:sp>
    </p:spTree>
    <p:extLst>
      <p:ext uri="{BB962C8B-B14F-4D97-AF65-F5344CB8AC3E}">
        <p14:creationId xmlns:p14="http://schemas.microsoft.com/office/powerpoint/2010/main" val="120448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C2FE4-F2C8-A378-C277-5468FBC3627B}"/>
              </a:ext>
            </a:extLst>
          </p:cNvPr>
          <p:cNvSpPr>
            <a:spLocks noGrp="1"/>
          </p:cNvSpPr>
          <p:nvPr>
            <p:ph idx="1"/>
          </p:nvPr>
        </p:nvSpPr>
        <p:spPr>
          <a:xfrm>
            <a:off x="335028" y="914400"/>
            <a:ext cx="8686800" cy="5410200"/>
          </a:xfrm>
        </p:spPr>
        <p:txBody>
          <a:bodyPr/>
          <a:lstStyle/>
          <a:p>
            <a:pPr marL="0" indent="0">
              <a:buNone/>
            </a:pPr>
            <a:r>
              <a:rPr lang="en-US" sz="1200" dirty="0">
                <a:solidFill>
                  <a:srgbClr val="008000"/>
                </a:solidFill>
                <a:latin typeface="Consolas" panose="020B0609020204030204" pitchFamily="49" charset="0"/>
              </a:rPr>
              <a:t># reportSTargs.py</a:t>
            </a:r>
          </a:p>
          <a:p>
            <a:pPr marL="0" indent="0">
              <a:buNone/>
            </a:pPr>
            <a:r>
              <a:rPr lang="en-US" sz="1200" dirty="0">
                <a:solidFill>
                  <a:srgbClr val="008000"/>
                </a:solidFill>
                <a:latin typeface="Consolas" panose="020B0609020204030204" pitchFamily="49" charset="0"/>
              </a:rPr>
              <a:t># Purpose: Print the arguments passed into a script tool.</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import</a:t>
            </a:r>
            <a:r>
              <a:rPr lang="en-US" sz="1200" dirty="0">
                <a:solidFill>
                  <a:srgbClr val="000000"/>
                </a:solidFill>
                <a:latin typeface="Consolas" panose="020B0609020204030204" pitchFamily="49" charset="0"/>
              </a:rPr>
              <a:t> arcpy, sys</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message for script tool and standard output.'''</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print</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arcpy.AddMessage</a:t>
            </a:r>
            <a:r>
              <a:rPr lang="en-US" sz="1200" dirty="0">
                <a:solidFill>
                  <a:srgbClr val="000000"/>
                </a:solidFill>
                <a:latin typeface="Consolas" panose="020B0609020204030204" pitchFamily="49" charset="0"/>
              </a:rPr>
              <a:t>(message)</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user arguments.'''</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"Number</a:t>
            </a:r>
            <a:r>
              <a:rPr lang="en-US" sz="1200" dirty="0">
                <a:solidFill>
                  <a:srgbClr val="800000"/>
                </a:solidFill>
                <a:latin typeface="Consolas" panose="020B0609020204030204" pitchFamily="49" charset="0"/>
              </a:rPr>
              <a:t> of arguments = {</a:t>
            </a:r>
            <a:r>
              <a:rPr lang="en-US" sz="1200" dirty="0" err="1">
                <a:solidFill>
                  <a:srgbClr val="800000"/>
                </a:solidFill>
                <a:latin typeface="Consolas" panose="020B0609020204030204" pitchFamily="49" charset="0"/>
              </a:rPr>
              <a:t>len</a:t>
            </a:r>
            <a:r>
              <a:rPr lang="en-US" sz="1200" dirty="0">
                <a:solidFill>
                  <a:srgbClr val="800000"/>
                </a:solidFill>
                <a:latin typeface="Consolas" panose="020B0609020204030204" pitchFamily="49" charset="0"/>
              </a:rPr>
              <a:t>(sys.argv)}"</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enumerate(sys.argv):</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"Argument</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i</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arg</a:t>
            </a:r>
            <a:r>
              <a:rPr lang="en-US" sz="1200" dirty="0">
                <a:solidFill>
                  <a:srgbClr val="800000"/>
                </a:solidFill>
                <a:latin typeface="Consolas" panose="020B0609020204030204" pitchFamily="49" charset="0"/>
              </a:rPr>
              <a:t>}"</a:t>
            </a: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a:p>
            <a:pPr marL="0" indent="0">
              <a:buNone/>
            </a:pP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endParaRPr lang="en-US" dirty="0"/>
          </a:p>
        </p:txBody>
      </p:sp>
      <p:sp>
        <p:nvSpPr>
          <p:cNvPr id="12290" name="Title 1">
            <a:extLst>
              <a:ext uri="{FF2B5EF4-FFF2-40B4-BE49-F238E27FC236}">
                <a16:creationId xmlns:a16="http://schemas.microsoft.com/office/drawing/2014/main" id="{D18516E2-91D5-B366-5060-D02D7154CD2C}"/>
              </a:ext>
            </a:extLst>
          </p:cNvPr>
          <p:cNvSpPr>
            <a:spLocks noGrp="1"/>
          </p:cNvSpPr>
          <p:nvPr>
            <p:ph type="title"/>
          </p:nvPr>
        </p:nvSpPr>
        <p:spPr/>
        <p:txBody>
          <a:bodyPr/>
          <a:lstStyle/>
          <a:p>
            <a:r>
              <a:rPr lang="en-US" altLang="en-US" dirty="0"/>
              <a:t>Examine what comes in</a:t>
            </a:r>
          </a:p>
        </p:txBody>
      </p:sp>
      <p:sp>
        <p:nvSpPr>
          <p:cNvPr id="12297" name="TextBox 14">
            <a:extLst>
              <a:ext uri="{FF2B5EF4-FFF2-40B4-BE49-F238E27FC236}">
                <a16:creationId xmlns:a16="http://schemas.microsoft.com/office/drawing/2014/main" id="{D244020F-7A0D-79EA-1600-4F1543E5BF92}"/>
              </a:ext>
            </a:extLst>
          </p:cNvPr>
          <p:cNvSpPr txBox="1">
            <a:spLocks noChangeArrowheads="1"/>
          </p:cNvSpPr>
          <p:nvPr/>
        </p:nvSpPr>
        <p:spPr bwMode="auto">
          <a:xfrm>
            <a:off x="224820" y="5343525"/>
            <a:ext cx="4651979" cy="1200329"/>
          </a:xfrm>
          <a:custGeom>
            <a:avLst/>
            <a:gdLst>
              <a:gd name="connsiteX0" fmla="*/ 0 w 4651979"/>
              <a:gd name="connsiteY0" fmla="*/ 0 h 1200329"/>
              <a:gd name="connsiteX1" fmla="*/ 628017 w 4651979"/>
              <a:gd name="connsiteY1" fmla="*/ 0 h 1200329"/>
              <a:gd name="connsiteX2" fmla="*/ 1256034 w 4651979"/>
              <a:gd name="connsiteY2" fmla="*/ 0 h 1200329"/>
              <a:gd name="connsiteX3" fmla="*/ 1930571 w 4651979"/>
              <a:gd name="connsiteY3" fmla="*/ 0 h 1200329"/>
              <a:gd name="connsiteX4" fmla="*/ 2419029 w 4651979"/>
              <a:gd name="connsiteY4" fmla="*/ 0 h 1200329"/>
              <a:gd name="connsiteX5" fmla="*/ 2954007 w 4651979"/>
              <a:gd name="connsiteY5" fmla="*/ 0 h 1200329"/>
              <a:gd name="connsiteX6" fmla="*/ 3488984 w 4651979"/>
              <a:gd name="connsiteY6" fmla="*/ 0 h 1200329"/>
              <a:gd name="connsiteX7" fmla="*/ 4651979 w 4651979"/>
              <a:gd name="connsiteY7" fmla="*/ 0 h 1200329"/>
              <a:gd name="connsiteX8" fmla="*/ 4651979 w 4651979"/>
              <a:gd name="connsiteY8" fmla="*/ 376103 h 1200329"/>
              <a:gd name="connsiteX9" fmla="*/ 4651979 w 4651979"/>
              <a:gd name="connsiteY9" fmla="*/ 740203 h 1200329"/>
              <a:gd name="connsiteX10" fmla="*/ 4651979 w 4651979"/>
              <a:gd name="connsiteY10" fmla="*/ 1200329 h 1200329"/>
              <a:gd name="connsiteX11" fmla="*/ 4070482 w 4651979"/>
              <a:gd name="connsiteY11" fmla="*/ 1200329 h 1200329"/>
              <a:gd name="connsiteX12" fmla="*/ 3395945 w 4651979"/>
              <a:gd name="connsiteY12" fmla="*/ 1200329 h 1200329"/>
              <a:gd name="connsiteX13" fmla="*/ 2721408 w 4651979"/>
              <a:gd name="connsiteY13" fmla="*/ 1200329 h 1200329"/>
              <a:gd name="connsiteX14" fmla="*/ 2139910 w 4651979"/>
              <a:gd name="connsiteY14" fmla="*/ 1200329 h 1200329"/>
              <a:gd name="connsiteX15" fmla="*/ 1697972 w 4651979"/>
              <a:gd name="connsiteY15" fmla="*/ 1200329 h 1200329"/>
              <a:gd name="connsiteX16" fmla="*/ 1162995 w 4651979"/>
              <a:gd name="connsiteY16" fmla="*/ 1200329 h 1200329"/>
              <a:gd name="connsiteX17" fmla="*/ 628017 w 4651979"/>
              <a:gd name="connsiteY17" fmla="*/ 1200329 h 1200329"/>
              <a:gd name="connsiteX18" fmla="*/ 0 w 4651979"/>
              <a:gd name="connsiteY18" fmla="*/ 1200329 h 1200329"/>
              <a:gd name="connsiteX19" fmla="*/ 0 w 4651979"/>
              <a:gd name="connsiteY19" fmla="*/ 836229 h 1200329"/>
              <a:gd name="connsiteX20" fmla="*/ 0 w 4651979"/>
              <a:gd name="connsiteY20" fmla="*/ 460126 h 1200329"/>
              <a:gd name="connsiteX21" fmla="*/ 0 w 4651979"/>
              <a:gd name="connsiteY21"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1979" h="1200329" extrusionOk="0">
                <a:moveTo>
                  <a:pt x="0" y="0"/>
                </a:moveTo>
                <a:cubicBezTo>
                  <a:pt x="200473" y="-36225"/>
                  <a:pt x="326267" y="72916"/>
                  <a:pt x="628017" y="0"/>
                </a:cubicBezTo>
                <a:cubicBezTo>
                  <a:pt x="929767" y="-72916"/>
                  <a:pt x="1033064" y="28493"/>
                  <a:pt x="1256034" y="0"/>
                </a:cubicBezTo>
                <a:cubicBezTo>
                  <a:pt x="1479004" y="-28493"/>
                  <a:pt x="1750632" y="59971"/>
                  <a:pt x="1930571" y="0"/>
                </a:cubicBezTo>
                <a:cubicBezTo>
                  <a:pt x="2110510" y="-59971"/>
                  <a:pt x="2275043" y="25612"/>
                  <a:pt x="2419029" y="0"/>
                </a:cubicBezTo>
                <a:cubicBezTo>
                  <a:pt x="2563015" y="-25612"/>
                  <a:pt x="2832527" y="54801"/>
                  <a:pt x="2954007" y="0"/>
                </a:cubicBezTo>
                <a:cubicBezTo>
                  <a:pt x="3075487" y="-54801"/>
                  <a:pt x="3315256" y="54413"/>
                  <a:pt x="3488984" y="0"/>
                </a:cubicBezTo>
                <a:cubicBezTo>
                  <a:pt x="3662712" y="-54413"/>
                  <a:pt x="4277366" y="14450"/>
                  <a:pt x="4651979" y="0"/>
                </a:cubicBezTo>
                <a:cubicBezTo>
                  <a:pt x="4678518" y="180547"/>
                  <a:pt x="4641543" y="284972"/>
                  <a:pt x="4651979" y="376103"/>
                </a:cubicBezTo>
                <a:cubicBezTo>
                  <a:pt x="4662415" y="467234"/>
                  <a:pt x="4608664" y="633278"/>
                  <a:pt x="4651979" y="740203"/>
                </a:cubicBezTo>
                <a:cubicBezTo>
                  <a:pt x="4695294" y="847128"/>
                  <a:pt x="4620953" y="1057914"/>
                  <a:pt x="4651979" y="1200329"/>
                </a:cubicBezTo>
                <a:cubicBezTo>
                  <a:pt x="4497330" y="1216709"/>
                  <a:pt x="4201216" y="1147798"/>
                  <a:pt x="4070482" y="1200329"/>
                </a:cubicBezTo>
                <a:cubicBezTo>
                  <a:pt x="3939748" y="1252860"/>
                  <a:pt x="3636063" y="1130641"/>
                  <a:pt x="3395945" y="1200329"/>
                </a:cubicBezTo>
                <a:cubicBezTo>
                  <a:pt x="3155827" y="1270017"/>
                  <a:pt x="2949564" y="1156374"/>
                  <a:pt x="2721408" y="1200329"/>
                </a:cubicBezTo>
                <a:cubicBezTo>
                  <a:pt x="2493252" y="1244284"/>
                  <a:pt x="2276921" y="1184374"/>
                  <a:pt x="2139910" y="1200329"/>
                </a:cubicBezTo>
                <a:cubicBezTo>
                  <a:pt x="2002899" y="1216284"/>
                  <a:pt x="1852458" y="1188256"/>
                  <a:pt x="1697972" y="1200329"/>
                </a:cubicBezTo>
                <a:cubicBezTo>
                  <a:pt x="1543486" y="1212402"/>
                  <a:pt x="1352967" y="1167751"/>
                  <a:pt x="1162995" y="1200329"/>
                </a:cubicBezTo>
                <a:cubicBezTo>
                  <a:pt x="973023" y="1232907"/>
                  <a:pt x="753453" y="1171988"/>
                  <a:pt x="628017" y="1200329"/>
                </a:cubicBezTo>
                <a:cubicBezTo>
                  <a:pt x="502581" y="1228670"/>
                  <a:pt x="233177" y="1128774"/>
                  <a:pt x="0" y="1200329"/>
                </a:cubicBezTo>
                <a:cubicBezTo>
                  <a:pt x="-22450" y="1116489"/>
                  <a:pt x="14717" y="975397"/>
                  <a:pt x="0" y="836229"/>
                </a:cubicBezTo>
                <a:cubicBezTo>
                  <a:pt x="-14717" y="697061"/>
                  <a:pt x="23621" y="630302"/>
                  <a:pt x="0" y="460126"/>
                </a:cubicBezTo>
                <a:cubicBezTo>
                  <a:pt x="-23621" y="289950"/>
                  <a:pt x="18497" y="94998"/>
                  <a:pt x="0" y="0"/>
                </a:cubicBezTo>
                <a:close/>
              </a:path>
            </a:pathLst>
          </a:custGeom>
          <a:noFill/>
          <a:ln w="9525">
            <a:solidFill>
              <a:srgbClr val="FFC000"/>
            </a:solidFill>
            <a:miter lim="800000"/>
            <a:headEnd/>
            <a:tailEnd/>
            <a:extLst>
              <a:ext uri="{C807C97D-BFC1-408E-A445-0C87EB9F89A2}">
                <ask:lineSketchStyleProps xmlns:ask="http://schemas.microsoft.com/office/drawing/2018/sketchyshapes" sd="1709869730">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dirty="0"/>
              <a:t>Argument 0: C:\gispy\sample_scripts\ch23\scripts\reportSTargs.py</a:t>
            </a:r>
            <a:br>
              <a:rPr lang="en-US" altLang="en-US" sz="1200" b="0" dirty="0"/>
            </a:br>
            <a:r>
              <a:rPr lang="en-US" altLang="en-US" sz="1200" b="0" dirty="0"/>
              <a:t>Argument 1: 8 </a:t>
            </a:r>
            <a:r>
              <a:rPr lang="en-US" altLang="en-US" sz="1200" b="0" dirty="0" err="1"/>
              <a:t>SquareKilometers</a:t>
            </a:r>
            <a:br>
              <a:rPr lang="en-US" altLang="en-US" sz="1200" b="0" dirty="0"/>
            </a:br>
            <a:r>
              <a:rPr lang="en-US" altLang="en-US" sz="1200" b="0" dirty="0"/>
              <a:t>Argument 2: MAXOF</a:t>
            </a:r>
            <a:br>
              <a:rPr lang="en-US" altLang="en-US" sz="1200" b="0" dirty="0"/>
            </a:br>
            <a:r>
              <a:rPr lang="en-US" altLang="en-US" sz="1200" b="0" dirty="0"/>
              <a:t>Argument 3: LZ77</a:t>
            </a:r>
            <a:br>
              <a:rPr lang="en-US" altLang="en-US" sz="1200" b="0" dirty="0"/>
            </a:br>
            <a:r>
              <a:rPr lang="en-US" altLang="en-US" sz="1200" b="0" dirty="0"/>
              <a:t>Argument 4: #</a:t>
            </a:r>
            <a:br>
              <a:rPr lang="en-US" altLang="en-US" sz="1200" b="0" dirty="0"/>
            </a:br>
            <a:r>
              <a:rPr lang="en-US" altLang="en-US" sz="1200" b="0" dirty="0"/>
              <a:t>Argument 5: #</a:t>
            </a:r>
          </a:p>
        </p:txBody>
      </p:sp>
      <p:pic>
        <p:nvPicPr>
          <p:cNvPr id="9" name="Picture 8">
            <a:extLst>
              <a:ext uri="{FF2B5EF4-FFF2-40B4-BE49-F238E27FC236}">
                <a16:creationId xmlns:a16="http://schemas.microsoft.com/office/drawing/2014/main" id="{164F83CA-9B01-38A1-1054-F446432155B2}"/>
              </a:ext>
            </a:extLst>
          </p:cNvPr>
          <p:cNvPicPr>
            <a:picLocks noChangeAspect="1"/>
          </p:cNvPicPr>
          <p:nvPr/>
        </p:nvPicPr>
        <p:blipFill>
          <a:blip r:embed="rId3"/>
          <a:stretch>
            <a:fillRect/>
          </a:stretch>
        </p:blipFill>
        <p:spPr>
          <a:xfrm>
            <a:off x="5846284" y="1009366"/>
            <a:ext cx="2962688" cy="2600688"/>
          </a:xfrm>
          <a:prstGeom prst="rect">
            <a:avLst/>
          </a:prstGeom>
        </p:spPr>
      </p:pic>
      <p:sp>
        <p:nvSpPr>
          <p:cNvPr id="10" name="Content Placeholder 1">
            <a:extLst>
              <a:ext uri="{FF2B5EF4-FFF2-40B4-BE49-F238E27FC236}">
                <a16:creationId xmlns:a16="http://schemas.microsoft.com/office/drawing/2014/main" id="{3DCAA089-1B98-C9BB-D7C9-1AB9667163A1}"/>
              </a:ext>
            </a:extLst>
          </p:cNvPr>
          <p:cNvSpPr txBox="1">
            <a:spLocks/>
          </p:cNvSpPr>
          <p:nvPr/>
        </p:nvSpPr>
        <p:spPr bwMode="auto">
          <a:xfrm>
            <a:off x="0" y="930774"/>
            <a:ext cx="6187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16|</a:t>
            </a:r>
            <a:endParaRPr lang="en-US" sz="1200" b="0" kern="0" dirty="0">
              <a:solidFill>
                <a:srgbClr val="D9D8B1"/>
              </a:solidFill>
            </a:endParaRPr>
          </a:p>
          <a:p>
            <a:pPr marL="0" indent="0">
              <a:buNone/>
            </a:pPr>
            <a:endParaRPr lang="en-US" sz="1200" b="0" kern="0" dirty="0">
              <a:solidFill>
                <a:srgbClr val="D9D8B1"/>
              </a:solidFill>
            </a:endParaRPr>
          </a:p>
          <a:p>
            <a:pPr marL="0" indent="0">
              <a:buFontTx/>
              <a:buNone/>
            </a:pPr>
            <a:endParaRPr lang="en-US" sz="1200" b="0" kern="0" dirty="0">
              <a:solidFill>
                <a:srgbClr val="D9D8B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C2FE4-F2C8-A378-C277-5468FBC3627B}"/>
              </a:ext>
            </a:extLst>
          </p:cNvPr>
          <p:cNvSpPr>
            <a:spLocks noGrp="1"/>
          </p:cNvSpPr>
          <p:nvPr>
            <p:ph idx="1"/>
          </p:nvPr>
        </p:nvSpPr>
        <p:spPr>
          <a:xfrm>
            <a:off x="381000" y="914400"/>
            <a:ext cx="8686800" cy="5410200"/>
          </a:xfrm>
        </p:spPr>
        <p:txBody>
          <a:bodyPr/>
          <a:lstStyle/>
          <a:p>
            <a:pPr marL="0" indent="0">
              <a:buNone/>
            </a:pPr>
            <a:r>
              <a:rPr lang="en-US" sz="1200" dirty="0">
                <a:solidFill>
                  <a:srgbClr val="008000"/>
                </a:solidFill>
                <a:latin typeface="Consolas" panose="020B0609020204030204" pitchFamily="49" charset="0"/>
              </a:rPr>
              <a:t># reportSTargs.py</a:t>
            </a:r>
          </a:p>
          <a:p>
            <a:pPr marL="0" indent="0">
              <a:buNone/>
            </a:pPr>
            <a:r>
              <a:rPr lang="en-US" sz="1200" dirty="0">
                <a:solidFill>
                  <a:srgbClr val="008000"/>
                </a:solidFill>
                <a:latin typeface="Consolas" panose="020B0609020204030204" pitchFamily="49" charset="0"/>
              </a:rPr>
              <a:t># Purpose: Print the arguments passed into a script tool.</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import</a:t>
            </a:r>
            <a:r>
              <a:rPr lang="en-US" sz="1200" dirty="0">
                <a:solidFill>
                  <a:srgbClr val="000000"/>
                </a:solidFill>
                <a:latin typeface="Consolas" panose="020B0609020204030204" pitchFamily="49" charset="0"/>
              </a:rPr>
              <a:t> arcpy, sys</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message for script tool and standard output.'''</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print</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arcpy.AddMessage</a:t>
            </a:r>
            <a:r>
              <a:rPr lang="en-US" sz="1200" dirty="0">
                <a:solidFill>
                  <a:srgbClr val="000000"/>
                </a:solidFill>
                <a:latin typeface="Consolas" panose="020B0609020204030204" pitchFamily="49" charset="0"/>
              </a:rPr>
              <a:t>(message)</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user arguments.'''</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"Number</a:t>
            </a:r>
            <a:r>
              <a:rPr lang="en-US" sz="1200" dirty="0">
                <a:solidFill>
                  <a:srgbClr val="800000"/>
                </a:solidFill>
                <a:latin typeface="Consolas" panose="020B0609020204030204" pitchFamily="49" charset="0"/>
              </a:rPr>
              <a:t> of arguments = {</a:t>
            </a:r>
            <a:r>
              <a:rPr lang="en-US" sz="1200" dirty="0" err="1">
                <a:solidFill>
                  <a:srgbClr val="800000"/>
                </a:solidFill>
                <a:latin typeface="Consolas" panose="020B0609020204030204" pitchFamily="49" charset="0"/>
              </a:rPr>
              <a:t>len</a:t>
            </a:r>
            <a:r>
              <a:rPr lang="en-US" sz="1200" dirty="0">
                <a:solidFill>
                  <a:srgbClr val="800000"/>
                </a:solidFill>
                <a:latin typeface="Consolas" panose="020B0609020204030204" pitchFamily="49" charset="0"/>
              </a:rPr>
              <a:t>(sys.argv)}"</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enumerate(sys.argv):</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"Argument</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i</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arg</a:t>
            </a:r>
            <a:r>
              <a:rPr lang="en-US" sz="1200" dirty="0">
                <a:solidFill>
                  <a:srgbClr val="800000"/>
                </a:solidFill>
                <a:latin typeface="Consolas" panose="020B0609020204030204" pitchFamily="49" charset="0"/>
              </a:rPr>
              <a:t>}"</a:t>
            </a: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a:p>
            <a:pPr marL="0" indent="0">
              <a:buNone/>
            </a:pP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endParaRPr lang="en-US" dirty="0"/>
          </a:p>
        </p:txBody>
      </p:sp>
      <p:sp>
        <p:nvSpPr>
          <p:cNvPr id="12290" name="Title 1">
            <a:extLst>
              <a:ext uri="{FF2B5EF4-FFF2-40B4-BE49-F238E27FC236}">
                <a16:creationId xmlns:a16="http://schemas.microsoft.com/office/drawing/2014/main" id="{D18516E2-91D5-B366-5060-D02D7154CD2C}"/>
              </a:ext>
            </a:extLst>
          </p:cNvPr>
          <p:cNvSpPr>
            <a:spLocks noGrp="1"/>
          </p:cNvSpPr>
          <p:nvPr>
            <p:ph type="title"/>
          </p:nvPr>
        </p:nvSpPr>
        <p:spPr/>
        <p:txBody>
          <a:bodyPr/>
          <a:lstStyle/>
          <a:p>
            <a:r>
              <a:rPr lang="en-US" altLang="en-US" dirty="0"/>
              <a:t>Optional parameters get values</a:t>
            </a:r>
          </a:p>
        </p:txBody>
      </p:sp>
      <p:sp>
        <p:nvSpPr>
          <p:cNvPr id="12297" name="TextBox 14">
            <a:extLst>
              <a:ext uri="{FF2B5EF4-FFF2-40B4-BE49-F238E27FC236}">
                <a16:creationId xmlns:a16="http://schemas.microsoft.com/office/drawing/2014/main" id="{D244020F-7A0D-79EA-1600-4F1543E5BF92}"/>
              </a:ext>
            </a:extLst>
          </p:cNvPr>
          <p:cNvSpPr txBox="1">
            <a:spLocks noChangeArrowheads="1"/>
          </p:cNvSpPr>
          <p:nvPr/>
        </p:nvSpPr>
        <p:spPr bwMode="auto">
          <a:xfrm>
            <a:off x="224820" y="5343525"/>
            <a:ext cx="4651979" cy="1200329"/>
          </a:xfrm>
          <a:custGeom>
            <a:avLst/>
            <a:gdLst>
              <a:gd name="connsiteX0" fmla="*/ 0 w 4651979"/>
              <a:gd name="connsiteY0" fmla="*/ 0 h 1200329"/>
              <a:gd name="connsiteX1" fmla="*/ 628017 w 4651979"/>
              <a:gd name="connsiteY1" fmla="*/ 0 h 1200329"/>
              <a:gd name="connsiteX2" fmla="*/ 1256034 w 4651979"/>
              <a:gd name="connsiteY2" fmla="*/ 0 h 1200329"/>
              <a:gd name="connsiteX3" fmla="*/ 1930571 w 4651979"/>
              <a:gd name="connsiteY3" fmla="*/ 0 h 1200329"/>
              <a:gd name="connsiteX4" fmla="*/ 2419029 w 4651979"/>
              <a:gd name="connsiteY4" fmla="*/ 0 h 1200329"/>
              <a:gd name="connsiteX5" fmla="*/ 2954007 w 4651979"/>
              <a:gd name="connsiteY5" fmla="*/ 0 h 1200329"/>
              <a:gd name="connsiteX6" fmla="*/ 3488984 w 4651979"/>
              <a:gd name="connsiteY6" fmla="*/ 0 h 1200329"/>
              <a:gd name="connsiteX7" fmla="*/ 4651979 w 4651979"/>
              <a:gd name="connsiteY7" fmla="*/ 0 h 1200329"/>
              <a:gd name="connsiteX8" fmla="*/ 4651979 w 4651979"/>
              <a:gd name="connsiteY8" fmla="*/ 376103 h 1200329"/>
              <a:gd name="connsiteX9" fmla="*/ 4651979 w 4651979"/>
              <a:gd name="connsiteY9" fmla="*/ 740203 h 1200329"/>
              <a:gd name="connsiteX10" fmla="*/ 4651979 w 4651979"/>
              <a:gd name="connsiteY10" fmla="*/ 1200329 h 1200329"/>
              <a:gd name="connsiteX11" fmla="*/ 4070482 w 4651979"/>
              <a:gd name="connsiteY11" fmla="*/ 1200329 h 1200329"/>
              <a:gd name="connsiteX12" fmla="*/ 3395945 w 4651979"/>
              <a:gd name="connsiteY12" fmla="*/ 1200329 h 1200329"/>
              <a:gd name="connsiteX13" fmla="*/ 2721408 w 4651979"/>
              <a:gd name="connsiteY13" fmla="*/ 1200329 h 1200329"/>
              <a:gd name="connsiteX14" fmla="*/ 2139910 w 4651979"/>
              <a:gd name="connsiteY14" fmla="*/ 1200329 h 1200329"/>
              <a:gd name="connsiteX15" fmla="*/ 1697972 w 4651979"/>
              <a:gd name="connsiteY15" fmla="*/ 1200329 h 1200329"/>
              <a:gd name="connsiteX16" fmla="*/ 1162995 w 4651979"/>
              <a:gd name="connsiteY16" fmla="*/ 1200329 h 1200329"/>
              <a:gd name="connsiteX17" fmla="*/ 628017 w 4651979"/>
              <a:gd name="connsiteY17" fmla="*/ 1200329 h 1200329"/>
              <a:gd name="connsiteX18" fmla="*/ 0 w 4651979"/>
              <a:gd name="connsiteY18" fmla="*/ 1200329 h 1200329"/>
              <a:gd name="connsiteX19" fmla="*/ 0 w 4651979"/>
              <a:gd name="connsiteY19" fmla="*/ 836229 h 1200329"/>
              <a:gd name="connsiteX20" fmla="*/ 0 w 4651979"/>
              <a:gd name="connsiteY20" fmla="*/ 460126 h 1200329"/>
              <a:gd name="connsiteX21" fmla="*/ 0 w 4651979"/>
              <a:gd name="connsiteY21"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1979" h="1200329" extrusionOk="0">
                <a:moveTo>
                  <a:pt x="0" y="0"/>
                </a:moveTo>
                <a:cubicBezTo>
                  <a:pt x="200473" y="-36225"/>
                  <a:pt x="326267" y="72916"/>
                  <a:pt x="628017" y="0"/>
                </a:cubicBezTo>
                <a:cubicBezTo>
                  <a:pt x="929767" y="-72916"/>
                  <a:pt x="1033064" y="28493"/>
                  <a:pt x="1256034" y="0"/>
                </a:cubicBezTo>
                <a:cubicBezTo>
                  <a:pt x="1479004" y="-28493"/>
                  <a:pt x="1750632" y="59971"/>
                  <a:pt x="1930571" y="0"/>
                </a:cubicBezTo>
                <a:cubicBezTo>
                  <a:pt x="2110510" y="-59971"/>
                  <a:pt x="2275043" y="25612"/>
                  <a:pt x="2419029" y="0"/>
                </a:cubicBezTo>
                <a:cubicBezTo>
                  <a:pt x="2563015" y="-25612"/>
                  <a:pt x="2832527" y="54801"/>
                  <a:pt x="2954007" y="0"/>
                </a:cubicBezTo>
                <a:cubicBezTo>
                  <a:pt x="3075487" y="-54801"/>
                  <a:pt x="3315256" y="54413"/>
                  <a:pt x="3488984" y="0"/>
                </a:cubicBezTo>
                <a:cubicBezTo>
                  <a:pt x="3662712" y="-54413"/>
                  <a:pt x="4277366" y="14450"/>
                  <a:pt x="4651979" y="0"/>
                </a:cubicBezTo>
                <a:cubicBezTo>
                  <a:pt x="4678518" y="180547"/>
                  <a:pt x="4641543" y="284972"/>
                  <a:pt x="4651979" y="376103"/>
                </a:cubicBezTo>
                <a:cubicBezTo>
                  <a:pt x="4662415" y="467234"/>
                  <a:pt x="4608664" y="633278"/>
                  <a:pt x="4651979" y="740203"/>
                </a:cubicBezTo>
                <a:cubicBezTo>
                  <a:pt x="4695294" y="847128"/>
                  <a:pt x="4620953" y="1057914"/>
                  <a:pt x="4651979" y="1200329"/>
                </a:cubicBezTo>
                <a:cubicBezTo>
                  <a:pt x="4497330" y="1216709"/>
                  <a:pt x="4201216" y="1147798"/>
                  <a:pt x="4070482" y="1200329"/>
                </a:cubicBezTo>
                <a:cubicBezTo>
                  <a:pt x="3939748" y="1252860"/>
                  <a:pt x="3636063" y="1130641"/>
                  <a:pt x="3395945" y="1200329"/>
                </a:cubicBezTo>
                <a:cubicBezTo>
                  <a:pt x="3155827" y="1270017"/>
                  <a:pt x="2949564" y="1156374"/>
                  <a:pt x="2721408" y="1200329"/>
                </a:cubicBezTo>
                <a:cubicBezTo>
                  <a:pt x="2493252" y="1244284"/>
                  <a:pt x="2276921" y="1184374"/>
                  <a:pt x="2139910" y="1200329"/>
                </a:cubicBezTo>
                <a:cubicBezTo>
                  <a:pt x="2002899" y="1216284"/>
                  <a:pt x="1852458" y="1188256"/>
                  <a:pt x="1697972" y="1200329"/>
                </a:cubicBezTo>
                <a:cubicBezTo>
                  <a:pt x="1543486" y="1212402"/>
                  <a:pt x="1352967" y="1167751"/>
                  <a:pt x="1162995" y="1200329"/>
                </a:cubicBezTo>
                <a:cubicBezTo>
                  <a:pt x="973023" y="1232907"/>
                  <a:pt x="753453" y="1171988"/>
                  <a:pt x="628017" y="1200329"/>
                </a:cubicBezTo>
                <a:cubicBezTo>
                  <a:pt x="502581" y="1228670"/>
                  <a:pt x="233177" y="1128774"/>
                  <a:pt x="0" y="1200329"/>
                </a:cubicBezTo>
                <a:cubicBezTo>
                  <a:pt x="-22450" y="1116489"/>
                  <a:pt x="14717" y="975397"/>
                  <a:pt x="0" y="836229"/>
                </a:cubicBezTo>
                <a:cubicBezTo>
                  <a:pt x="-14717" y="697061"/>
                  <a:pt x="23621" y="630302"/>
                  <a:pt x="0" y="460126"/>
                </a:cubicBezTo>
                <a:cubicBezTo>
                  <a:pt x="-23621" y="289950"/>
                  <a:pt x="18497" y="94998"/>
                  <a:pt x="0" y="0"/>
                </a:cubicBezTo>
                <a:close/>
              </a:path>
            </a:pathLst>
          </a:custGeom>
          <a:noFill/>
          <a:ln w="9525">
            <a:solidFill>
              <a:srgbClr val="FFC000"/>
            </a:solidFill>
            <a:miter lim="800000"/>
            <a:headEnd/>
            <a:tailEnd/>
            <a:extLst>
              <a:ext uri="{C807C97D-BFC1-408E-A445-0C87EB9F89A2}">
                <ask:lineSketchStyleProps xmlns:ask="http://schemas.microsoft.com/office/drawing/2018/sketchyshapes" sd="1709869730">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dirty="0"/>
              <a:t>Argument 0: C:\gispy\sample_scripts\ch23\scripts\reportSTargs.py</a:t>
            </a:r>
            <a:br>
              <a:rPr lang="en-US" altLang="en-US" sz="1200" b="0" dirty="0"/>
            </a:br>
            <a:r>
              <a:rPr lang="en-US" altLang="en-US" sz="1200" b="0" dirty="0"/>
              <a:t>Argument 1: 8 </a:t>
            </a:r>
            <a:r>
              <a:rPr lang="en-US" altLang="en-US" sz="1200" b="0" dirty="0" err="1"/>
              <a:t>SquareKilometers</a:t>
            </a:r>
            <a:br>
              <a:rPr lang="en-US" altLang="en-US" sz="1200" b="0" dirty="0"/>
            </a:br>
            <a:r>
              <a:rPr lang="en-US" altLang="en-US" sz="1200" b="0" dirty="0"/>
              <a:t>Argument 2: MAXOF</a:t>
            </a:r>
            <a:br>
              <a:rPr lang="en-US" altLang="en-US" sz="1200" b="0" dirty="0"/>
            </a:br>
            <a:r>
              <a:rPr lang="en-US" altLang="en-US" sz="1200" b="0" dirty="0"/>
              <a:t>Argument 3: LZ77</a:t>
            </a:r>
            <a:br>
              <a:rPr lang="en-US" altLang="en-US" sz="1200" b="0" dirty="0"/>
            </a:br>
            <a:r>
              <a:rPr lang="en-US" altLang="en-US" sz="1200" b="0" dirty="0"/>
              <a:t>Argument 4: #</a:t>
            </a:r>
            <a:br>
              <a:rPr lang="en-US" altLang="en-US" sz="1200" b="0" dirty="0"/>
            </a:br>
            <a:r>
              <a:rPr lang="en-US" altLang="en-US" sz="1200" b="0" dirty="0"/>
              <a:t>Argument 5: #</a:t>
            </a:r>
          </a:p>
        </p:txBody>
      </p:sp>
      <p:pic>
        <p:nvPicPr>
          <p:cNvPr id="9" name="Picture 8">
            <a:extLst>
              <a:ext uri="{FF2B5EF4-FFF2-40B4-BE49-F238E27FC236}">
                <a16:creationId xmlns:a16="http://schemas.microsoft.com/office/drawing/2014/main" id="{164F83CA-9B01-38A1-1054-F446432155B2}"/>
              </a:ext>
            </a:extLst>
          </p:cNvPr>
          <p:cNvPicPr>
            <a:picLocks noChangeAspect="1"/>
          </p:cNvPicPr>
          <p:nvPr/>
        </p:nvPicPr>
        <p:blipFill>
          <a:blip r:embed="rId3"/>
          <a:stretch>
            <a:fillRect/>
          </a:stretch>
        </p:blipFill>
        <p:spPr>
          <a:xfrm>
            <a:off x="5562600" y="800603"/>
            <a:ext cx="2962688" cy="2600688"/>
          </a:xfrm>
          <a:prstGeom prst="rect">
            <a:avLst/>
          </a:prstGeom>
        </p:spPr>
      </p:pic>
      <p:sp>
        <p:nvSpPr>
          <p:cNvPr id="3" name="Content Placeholder 1">
            <a:extLst>
              <a:ext uri="{FF2B5EF4-FFF2-40B4-BE49-F238E27FC236}">
                <a16:creationId xmlns:a16="http://schemas.microsoft.com/office/drawing/2014/main" id="{2F1A7857-A5DE-80FC-BFD7-31EB8D1AF779}"/>
              </a:ext>
            </a:extLst>
          </p:cNvPr>
          <p:cNvSpPr txBox="1">
            <a:spLocks/>
          </p:cNvSpPr>
          <p:nvPr/>
        </p:nvSpPr>
        <p:spPr bwMode="auto">
          <a:xfrm>
            <a:off x="0" y="930774"/>
            <a:ext cx="6187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16|</a:t>
            </a:r>
            <a:endParaRPr lang="en-US" sz="1200" b="0" kern="0" dirty="0">
              <a:solidFill>
                <a:srgbClr val="D9D8B1"/>
              </a:solidFill>
            </a:endParaRPr>
          </a:p>
          <a:p>
            <a:pPr marL="0" indent="0">
              <a:buNone/>
            </a:pPr>
            <a:endParaRPr lang="en-US" sz="1200" b="0" kern="0" dirty="0">
              <a:solidFill>
                <a:srgbClr val="D9D8B1"/>
              </a:solidFill>
            </a:endParaRPr>
          </a:p>
          <a:p>
            <a:pPr marL="0" indent="0">
              <a:buFontTx/>
              <a:buNone/>
            </a:pPr>
            <a:endParaRPr lang="en-US" sz="1200" b="0" kern="0" dirty="0">
              <a:solidFill>
                <a:srgbClr val="D9D8B1"/>
              </a:solidFill>
            </a:endParaRPr>
          </a:p>
        </p:txBody>
      </p:sp>
    </p:spTree>
    <p:extLst>
      <p:ext uri="{BB962C8B-B14F-4D97-AF65-F5344CB8AC3E}">
        <p14:creationId xmlns:p14="http://schemas.microsoft.com/office/powerpoint/2010/main" val="3328198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Type (of parameter)</a:t>
            </a:r>
          </a:p>
          <a:p>
            <a:pPr marL="914400" lvl="1" indent="-457200">
              <a:buFont typeface="Arial" panose="020B0604020202020204" pitchFamily="34" charset="0"/>
              <a:buChar char="•"/>
            </a:pPr>
            <a:r>
              <a:rPr lang="en-US" dirty="0"/>
              <a:t>Controls whether the user must enter a value.</a:t>
            </a:r>
          </a:p>
          <a:p>
            <a:pPr marL="914400" lvl="1" indent="-457200">
              <a:buFont typeface="Arial" panose="020B0604020202020204" pitchFamily="34" charset="0"/>
              <a:buChar char="•"/>
            </a:pPr>
            <a:r>
              <a:rPr lang="en-US" dirty="0"/>
              <a:t>Three choices (required, optional, or </a:t>
            </a:r>
            <a:r>
              <a:rPr lang="en-US" b="1" dirty="0"/>
              <a:t>derived</a:t>
            </a:r>
            <a:r>
              <a:rPr lang="en-US" dirty="0"/>
              <a:t>)</a:t>
            </a:r>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Type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50A745D8-356D-1AAF-37D7-FDACC7F72B2C}"/>
              </a:ext>
            </a:extLst>
          </p:cNvPr>
          <p:cNvPicPr>
            <a:picLocks noChangeAspect="1"/>
          </p:cNvPicPr>
          <p:nvPr/>
        </p:nvPicPr>
        <p:blipFill>
          <a:blip r:embed="rId3"/>
          <a:stretch>
            <a:fillRect/>
          </a:stretch>
        </p:blipFill>
        <p:spPr>
          <a:xfrm>
            <a:off x="2743200" y="4435936"/>
            <a:ext cx="2438400" cy="2319648"/>
          </a:xfrm>
          <a:prstGeom prst="rect">
            <a:avLst/>
          </a:prstGeom>
        </p:spPr>
      </p:pic>
      <p:cxnSp>
        <p:nvCxnSpPr>
          <p:cNvPr id="5" name="Straight Arrow Connector 4">
            <a:extLst>
              <a:ext uri="{FF2B5EF4-FFF2-40B4-BE49-F238E27FC236}">
                <a16:creationId xmlns:a16="http://schemas.microsoft.com/office/drawing/2014/main" id="{D81CC8F6-727E-E3C8-29CF-EEEF2F60E221}"/>
              </a:ext>
            </a:extLst>
          </p:cNvPr>
          <p:cNvCxnSpPr/>
          <p:nvPr/>
        </p:nvCxnSpPr>
        <p:spPr bwMode="auto">
          <a:xfrm>
            <a:off x="1676400" y="5255672"/>
            <a:ext cx="1066800" cy="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B3690E8B-7F0A-E9DE-D12F-EEA5DED04771}"/>
              </a:ext>
            </a:extLst>
          </p:cNvPr>
          <p:cNvCxnSpPr/>
          <p:nvPr/>
        </p:nvCxnSpPr>
        <p:spPr bwMode="auto">
          <a:xfrm>
            <a:off x="1676400" y="5625299"/>
            <a:ext cx="1143000" cy="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2">
            <a:extLst>
              <a:ext uri="{FF2B5EF4-FFF2-40B4-BE49-F238E27FC236}">
                <a16:creationId xmlns:a16="http://schemas.microsoft.com/office/drawing/2014/main" id="{03601228-F25F-7021-ECBC-73AD8AC4C758}"/>
              </a:ext>
            </a:extLst>
          </p:cNvPr>
          <p:cNvSpPr txBox="1">
            <a:spLocks noChangeArrowheads="1"/>
          </p:cNvSpPr>
          <p:nvPr/>
        </p:nvSpPr>
        <p:spPr bwMode="auto">
          <a:xfrm>
            <a:off x="924837" y="5098897"/>
            <a:ext cx="805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en-US" sz="1200" b="0" dirty="0">
                <a:solidFill>
                  <a:srgbClr val="FFC000"/>
                </a:solidFill>
              </a:rPr>
              <a:t>Required</a:t>
            </a:r>
          </a:p>
          <a:p>
            <a:pPr algn="r">
              <a:spcBef>
                <a:spcPct val="0"/>
              </a:spcBef>
              <a:buFontTx/>
              <a:buNone/>
            </a:pPr>
            <a:endParaRPr lang="en-US" altLang="en-US" sz="1200" b="0" dirty="0">
              <a:solidFill>
                <a:srgbClr val="FFC000"/>
              </a:solidFill>
            </a:endParaRPr>
          </a:p>
          <a:p>
            <a:pPr algn="r">
              <a:spcBef>
                <a:spcPct val="0"/>
              </a:spcBef>
              <a:buFontTx/>
              <a:buNone/>
            </a:pPr>
            <a:r>
              <a:rPr lang="en-US" altLang="en-US" sz="1200" b="0" dirty="0">
                <a:solidFill>
                  <a:srgbClr val="FFC000"/>
                </a:solidFill>
              </a:rPr>
              <a:t>Optional</a:t>
            </a:r>
          </a:p>
        </p:txBody>
      </p:sp>
      <p:pic>
        <p:nvPicPr>
          <p:cNvPr id="9" name="Graphic 8" descr="Checkmark with solid fill">
            <a:extLst>
              <a:ext uri="{FF2B5EF4-FFF2-40B4-BE49-F238E27FC236}">
                <a16:creationId xmlns:a16="http://schemas.microsoft.com/office/drawing/2014/main" id="{06AC401C-0328-AD9E-41C3-F2A9DB6326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62400" y="3343083"/>
            <a:ext cx="685800" cy="685800"/>
          </a:xfrm>
          <a:prstGeom prst="rect">
            <a:avLst/>
          </a:prstGeom>
        </p:spPr>
      </p:pic>
      <p:pic>
        <p:nvPicPr>
          <p:cNvPr id="14" name="Graphic 13" descr="Checkmark with solid fill">
            <a:extLst>
              <a:ext uri="{FF2B5EF4-FFF2-40B4-BE49-F238E27FC236}">
                <a16:creationId xmlns:a16="http://schemas.microsoft.com/office/drawing/2014/main" id="{F5C75BCF-4753-688F-B10C-B9D31E75AD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6400" y="3343083"/>
            <a:ext cx="685800" cy="685800"/>
          </a:xfrm>
          <a:prstGeom prst="rect">
            <a:avLst/>
          </a:prstGeom>
        </p:spPr>
      </p:pic>
      <p:cxnSp>
        <p:nvCxnSpPr>
          <p:cNvPr id="16" name="Straight Connector 15">
            <a:extLst>
              <a:ext uri="{FF2B5EF4-FFF2-40B4-BE49-F238E27FC236}">
                <a16:creationId xmlns:a16="http://schemas.microsoft.com/office/drawing/2014/main" id="{169160AE-9324-6DEA-3017-813AC67502BB}"/>
              </a:ext>
            </a:extLst>
          </p:cNvPr>
          <p:cNvCxnSpPr/>
          <p:nvPr/>
        </p:nvCxnSpPr>
        <p:spPr bwMode="auto">
          <a:xfrm>
            <a:off x="7010400" y="4267200"/>
            <a:ext cx="1295400" cy="0"/>
          </a:xfrm>
          <a:prstGeom prst="line">
            <a:avLst/>
          </a:pr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7B3E97AD-F6A5-8CDD-D544-A04CD3B4EC3C}"/>
              </a:ext>
            </a:extLst>
          </p:cNvPr>
          <p:cNvSpPr txBox="1">
            <a:spLocks noChangeArrowheads="1"/>
          </p:cNvSpPr>
          <p:nvPr/>
        </p:nvSpPr>
        <p:spPr bwMode="auto">
          <a:xfrm>
            <a:off x="5505450" y="4644815"/>
            <a:ext cx="3009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0" dirty="0"/>
              <a:t>Derived parameters don't appear in the GUI.</a:t>
            </a:r>
            <a:endParaRPr lang="en-US" altLang="en-US" sz="1800" dirty="0"/>
          </a:p>
          <a:p>
            <a:pPr>
              <a:spcBef>
                <a:spcPct val="0"/>
              </a:spcBef>
              <a:buFontTx/>
              <a:buNone/>
            </a:pPr>
            <a:endParaRPr lang="en-US" altLang="en-US" sz="1800" dirty="0"/>
          </a:p>
          <a:p>
            <a:pPr>
              <a:spcBef>
                <a:spcPct val="0"/>
              </a:spcBef>
              <a:buFontTx/>
              <a:buNone/>
            </a:pPr>
            <a:r>
              <a:rPr lang="en-US" altLang="en-US" sz="1800" b="0" dirty="0"/>
              <a:t>Derived Type is only used when the Direction property is set to Output…</a:t>
            </a:r>
          </a:p>
        </p:txBody>
      </p:sp>
    </p:spTree>
    <p:extLst>
      <p:ext uri="{BB962C8B-B14F-4D97-AF65-F5344CB8AC3E}">
        <p14:creationId xmlns:p14="http://schemas.microsoft.com/office/powerpoint/2010/main" val="18380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2743B3A-FE77-A48C-ED32-39ACCC08441C}"/>
              </a:ext>
            </a:extLst>
          </p:cNvPr>
          <p:cNvSpPr>
            <a:spLocks noGrp="1"/>
          </p:cNvSpPr>
          <p:nvPr>
            <p:ph type="title"/>
          </p:nvPr>
        </p:nvSpPr>
        <p:spPr/>
        <p:txBody>
          <a:bodyPr/>
          <a:lstStyle/>
          <a:p>
            <a:r>
              <a:rPr lang="en-US" altLang="en-US" dirty="0">
                <a:ea typeface="MS PGothic" panose="020B0600070205080204" pitchFamily="34" charset="-128"/>
              </a:rPr>
              <a:t>What you know so far</a:t>
            </a:r>
          </a:p>
        </p:txBody>
      </p:sp>
      <p:sp>
        <p:nvSpPr>
          <p:cNvPr id="29699" name="Content Placeholder 2">
            <a:extLst>
              <a:ext uri="{FF2B5EF4-FFF2-40B4-BE49-F238E27FC236}">
                <a16:creationId xmlns:a16="http://schemas.microsoft.com/office/drawing/2014/main" id="{D5743353-EBBE-248D-8D08-24C4B15049B6}"/>
              </a:ext>
            </a:extLst>
          </p:cNvPr>
          <p:cNvSpPr>
            <a:spLocks noGrp="1"/>
          </p:cNvSpPr>
          <p:nvPr>
            <p:ph idx="1"/>
          </p:nvPr>
        </p:nvSpPr>
        <p:spPr>
          <a:xfrm>
            <a:off x="152400" y="838200"/>
            <a:ext cx="8686800" cy="5410200"/>
          </a:xfrm>
        </p:spPr>
        <p:txBody>
          <a:bodyPr/>
          <a:lstStyle/>
          <a:p>
            <a:r>
              <a:rPr lang="en-US" altLang="en-US" sz="2400" dirty="0">
                <a:ea typeface="MS PGothic" panose="020B0600070205080204" pitchFamily="34" charset="-128"/>
              </a:rPr>
              <a:t>Topics discussed</a:t>
            </a:r>
          </a:p>
          <a:p>
            <a:endParaRPr lang="en-US" altLang="en-US" sz="2400" dirty="0">
              <a:ea typeface="MS PGothic" panose="020B0600070205080204" pitchFamily="34" charset="-128"/>
            </a:endParaRPr>
          </a:p>
          <a:p>
            <a:pPr marL="0" indent="0">
              <a:buNone/>
            </a:pPr>
            <a:endParaRPr lang="en-US" altLang="en-US" sz="2000" dirty="0"/>
          </a:p>
          <a:p>
            <a:pPr marL="0" indent="0">
              <a:buNone/>
            </a:pPr>
            <a:endParaRPr lang="en-US" altLang="en-US" sz="2000" dirty="0"/>
          </a:p>
          <a:p>
            <a:pPr>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Label vs. Name</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Data type vs. Parameter Type (Required, Optional, Derived)</a:t>
            </a:r>
            <a:endParaRPr lang="en-US" altLang="en-US" sz="1800" dirty="0"/>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Direction (Input or Output)</a:t>
            </a:r>
          </a:p>
          <a:p>
            <a:pPr marL="457200" lvl="1" indent="0" eaLnBrk="1" hangingPunct="1"/>
            <a:endParaRPr lang="en-US" altLang="en-US" sz="2000" dirty="0"/>
          </a:p>
          <a:p>
            <a:pPr marL="914400" lvl="1" indent="-457200" eaLnBrk="1" hangingPunct="1">
              <a:buFont typeface="Wingdings" panose="05000000000000000000" pitchFamily="2" charset="2"/>
              <a:buChar char="ü"/>
            </a:pPr>
            <a:r>
              <a:rPr lang="en-US" altLang="en-US" sz="2000" dirty="0" err="1"/>
              <a:t>Multivalue</a:t>
            </a:r>
            <a:r>
              <a:rPr lang="en-US" altLang="en-US" sz="2000" dirty="0"/>
              <a:t> (checked or not) </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err="1"/>
              <a:t>Multivalue</a:t>
            </a:r>
            <a:r>
              <a:rPr lang="en-US" altLang="en-US" sz="2000" dirty="0"/>
              <a:t> input (split(';'))</a:t>
            </a:r>
            <a:br>
              <a:rPr lang="en-US" altLang="en-US" sz="2000" dirty="0"/>
            </a:br>
            <a:endParaRPr lang="en-US" altLang="en-US" sz="2000" dirty="0"/>
          </a:p>
          <a:p>
            <a:pPr marL="914400" lvl="1" indent="-457200" eaLnBrk="1" hangingPunct="1">
              <a:buFont typeface="Wingdings" panose="05000000000000000000" pitchFamily="2" charset="2"/>
              <a:buChar char="ü"/>
            </a:pPr>
            <a:r>
              <a:rPr lang="en-US" altLang="en-US" sz="2000" dirty="0"/>
              <a:t>Widget</a:t>
            </a:r>
          </a:p>
        </p:txBody>
      </p:sp>
      <p:pic>
        <p:nvPicPr>
          <p:cNvPr id="2" name="Picture 1">
            <a:extLst>
              <a:ext uri="{FF2B5EF4-FFF2-40B4-BE49-F238E27FC236}">
                <a16:creationId xmlns:a16="http://schemas.microsoft.com/office/drawing/2014/main" id="{BE597797-C757-7D23-3E1C-1F7B8FCE52CC}"/>
              </a:ext>
            </a:extLst>
          </p:cNvPr>
          <p:cNvPicPr>
            <a:picLocks noChangeAspect="1"/>
          </p:cNvPicPr>
          <p:nvPr/>
        </p:nvPicPr>
        <p:blipFill>
          <a:blip r:embed="rId3"/>
          <a:stretch>
            <a:fillRect/>
          </a:stretch>
        </p:blipFill>
        <p:spPr>
          <a:xfrm>
            <a:off x="23101" y="1295400"/>
            <a:ext cx="9144000" cy="1386455"/>
          </a:xfrm>
          <a:prstGeom prst="rect">
            <a:avLst/>
          </a:prstGeom>
        </p:spPr>
      </p:pic>
      <p:sp>
        <p:nvSpPr>
          <p:cNvPr id="3" name="Rectangle 2">
            <a:extLst>
              <a:ext uri="{FF2B5EF4-FFF2-40B4-BE49-F238E27FC236}">
                <a16:creationId xmlns:a16="http://schemas.microsoft.com/office/drawing/2014/main" id="{8195574F-E9BB-726F-126F-0FD5A707378C}"/>
              </a:ext>
            </a:extLst>
          </p:cNvPr>
          <p:cNvSpPr/>
          <p:nvPr/>
        </p:nvSpPr>
        <p:spPr bwMode="auto">
          <a:xfrm>
            <a:off x="1524000" y="1447800"/>
            <a:ext cx="27432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60268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6">
            <a:extLst>
              <a:ext uri="{FF2B5EF4-FFF2-40B4-BE49-F238E27FC236}">
                <a16:creationId xmlns:a16="http://schemas.microsoft.com/office/drawing/2014/main" id="{337AD2EC-695A-794A-C3FB-65FE269C7088}"/>
              </a:ext>
            </a:extLst>
          </p:cNvPr>
          <p:cNvSpPr txBox="1">
            <a:spLocks/>
          </p:cNvSpPr>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0" kern="0" dirty="0"/>
          </a:p>
          <a:p>
            <a:endParaRPr lang="en-US" b="0" kern="0" dirty="0"/>
          </a:p>
          <a:p>
            <a:endParaRPr lang="en-US" b="0" kern="0" dirty="0"/>
          </a:p>
          <a:p>
            <a:pPr marL="0" indent="0">
              <a:buFontTx/>
              <a:buNone/>
            </a:pPr>
            <a:r>
              <a:rPr lang="en-US" b="0" kern="0" dirty="0"/>
              <a:t>Direction</a:t>
            </a:r>
          </a:p>
          <a:p>
            <a:pPr marL="914400" lvl="1" indent="-457200">
              <a:buFont typeface="Arial" panose="020B0604020202020204" pitchFamily="34" charset="0"/>
              <a:buChar char="•"/>
            </a:pPr>
            <a:r>
              <a:rPr lang="en-US" b="0" kern="0" dirty="0"/>
              <a:t>Can only be set to </a:t>
            </a:r>
            <a:r>
              <a:rPr lang="en-US" b="0" i="1" kern="0" dirty="0"/>
              <a:t>Input</a:t>
            </a:r>
            <a:r>
              <a:rPr lang="en-US" b="0" kern="0" dirty="0"/>
              <a:t> or </a:t>
            </a:r>
            <a:r>
              <a:rPr lang="en-US" b="0" i="1" kern="0" dirty="0"/>
              <a:t>Output</a:t>
            </a:r>
            <a:r>
              <a:rPr lang="en-US" b="0" kern="0" dirty="0"/>
              <a:t>. </a:t>
            </a:r>
          </a:p>
          <a:p>
            <a:pPr marL="914400" lvl="1" indent="-457200">
              <a:buFont typeface="Arial" panose="020B0604020202020204" pitchFamily="34" charset="0"/>
              <a:buChar char="•"/>
            </a:pPr>
            <a:r>
              <a:rPr lang="en-US" b="0" kern="0" dirty="0"/>
              <a:t>Most parameters will be </a:t>
            </a:r>
            <a:r>
              <a:rPr lang="en-US" b="0" i="1" kern="0" dirty="0"/>
              <a:t>Input</a:t>
            </a:r>
            <a:r>
              <a:rPr lang="en-US" b="0" kern="0" dirty="0"/>
              <a:t>.  </a:t>
            </a:r>
          </a:p>
          <a:p>
            <a:pPr marL="914400" lvl="1" indent="-457200">
              <a:buFont typeface="Arial" panose="020B0604020202020204" pitchFamily="34" charset="0"/>
              <a:buChar char="•"/>
            </a:pPr>
            <a:r>
              <a:rPr lang="en-US" b="0" i="1" kern="0" dirty="0"/>
              <a:t>Output</a:t>
            </a:r>
            <a:r>
              <a:rPr lang="en-US" b="0" kern="0" dirty="0"/>
              <a:t> direction can be used two ways.</a:t>
            </a:r>
          </a:p>
          <a:p>
            <a:pPr marL="1314450" lvl="2" indent="-457200">
              <a:buFont typeface="+mj-lt"/>
              <a:buAutoNum type="arabicPeriod"/>
            </a:pPr>
            <a:r>
              <a:rPr lang="en-US" b="0" kern="0" dirty="0"/>
              <a:t>Define output names.</a:t>
            </a:r>
          </a:p>
          <a:p>
            <a:pPr marL="1314450" lvl="2" indent="-457200">
              <a:buFont typeface="+mj-lt"/>
              <a:buAutoNum type="arabicPeriod"/>
            </a:pPr>
            <a:r>
              <a:rPr lang="en-US" b="0" kern="0" dirty="0"/>
              <a:t>Add output to a map (or send it to a model).</a:t>
            </a:r>
          </a:p>
        </p:txBody>
      </p:sp>
      <p:sp>
        <p:nvSpPr>
          <p:cNvPr id="14338" name="Title 1">
            <a:extLst>
              <a:ext uri="{FF2B5EF4-FFF2-40B4-BE49-F238E27FC236}">
                <a16:creationId xmlns:a16="http://schemas.microsoft.com/office/drawing/2014/main" id="{35C146A3-47AF-F2E2-124B-259B4806916A}"/>
              </a:ext>
            </a:extLst>
          </p:cNvPr>
          <p:cNvSpPr>
            <a:spLocks noGrp="1"/>
          </p:cNvSpPr>
          <p:nvPr>
            <p:ph type="title"/>
          </p:nvPr>
        </p:nvSpPr>
        <p:spPr/>
        <p:txBody>
          <a:bodyPr/>
          <a:lstStyle/>
          <a:p>
            <a:r>
              <a:rPr lang="en-US" altLang="en-US" dirty="0"/>
              <a:t>Parameter properties: Direction</a:t>
            </a:r>
          </a:p>
        </p:txBody>
      </p:sp>
      <p:pic>
        <p:nvPicPr>
          <p:cNvPr id="2" name="Picture 1">
            <a:extLst>
              <a:ext uri="{FF2B5EF4-FFF2-40B4-BE49-F238E27FC236}">
                <a16:creationId xmlns:a16="http://schemas.microsoft.com/office/drawing/2014/main" id="{ED853B78-88A2-D196-7CED-08490820AC92}"/>
              </a:ext>
            </a:extLst>
          </p:cNvPr>
          <p:cNvPicPr>
            <a:picLocks noChangeAspect="1"/>
          </p:cNvPicPr>
          <p:nvPr/>
        </p:nvPicPr>
        <p:blipFill>
          <a:blip r:embed="rId3"/>
          <a:stretch>
            <a:fillRect/>
          </a:stretch>
        </p:blipFill>
        <p:spPr>
          <a:xfrm>
            <a:off x="0" y="826731"/>
            <a:ext cx="9144000" cy="1386455"/>
          </a:xfrm>
          <a:prstGeom prst="rect">
            <a:avLst/>
          </a:prstGeom>
        </p:spPr>
      </p:pic>
      <p:sp>
        <p:nvSpPr>
          <p:cNvPr id="4" name="Rectangle 3">
            <a:extLst>
              <a:ext uri="{FF2B5EF4-FFF2-40B4-BE49-F238E27FC236}">
                <a16:creationId xmlns:a16="http://schemas.microsoft.com/office/drawing/2014/main" id="{C5FFC4B2-C4D2-1C76-D5DF-B4A8CFE938B6}"/>
              </a:ext>
            </a:extLst>
          </p:cNvPr>
          <p:cNvSpPr/>
          <p:nvPr/>
        </p:nvSpPr>
        <p:spPr bwMode="auto">
          <a:xfrm>
            <a:off x="40386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a:extLst>
              <a:ext uri="{FF2B5EF4-FFF2-40B4-BE49-F238E27FC236}">
                <a16:creationId xmlns:a16="http://schemas.microsoft.com/office/drawing/2014/main" id="{FE99F742-85DB-32C4-4CA1-9010E01B0149}"/>
              </a:ext>
            </a:extLst>
          </p:cNvPr>
          <p:cNvSpPr txBox="1">
            <a:spLocks/>
          </p:cNvSpPr>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0" kern="0" dirty="0"/>
          </a:p>
          <a:p>
            <a:endParaRPr lang="en-US" b="0" kern="0" dirty="0"/>
          </a:p>
          <a:p>
            <a:pPr marL="0" indent="0">
              <a:buFontTx/>
              <a:buNone/>
            </a:pPr>
            <a:r>
              <a:rPr lang="en-US" b="0" kern="0" dirty="0"/>
              <a:t>Required (or Optional) Type </a:t>
            </a:r>
            <a:r>
              <a:rPr lang="en-US" b="0" kern="0" dirty="0">
                <a:solidFill>
                  <a:srgbClr val="FFC000"/>
                </a:solidFill>
              </a:rPr>
              <a:t>+</a:t>
            </a:r>
            <a:r>
              <a:rPr lang="en-US" b="0" kern="0" dirty="0"/>
              <a:t> Output Direction </a:t>
            </a:r>
          </a:p>
          <a:p>
            <a:pPr marL="914400" lvl="1" indent="-457200">
              <a:buFont typeface="Arial" panose="020B0604020202020204" pitchFamily="34" charset="0"/>
              <a:buChar char="•"/>
            </a:pPr>
            <a:r>
              <a:rPr lang="en-US" b="0" kern="0" dirty="0"/>
              <a:t>User selects a </a:t>
            </a:r>
            <a:r>
              <a:rPr lang="en-US" b="0" i="1" kern="0" dirty="0"/>
              <a:t>name</a:t>
            </a:r>
            <a:r>
              <a:rPr lang="en-US" b="0" kern="0" dirty="0"/>
              <a:t> for output created by the script. </a:t>
            </a:r>
          </a:p>
          <a:p>
            <a:pPr marL="914400" lvl="1" indent="-457200">
              <a:buFont typeface="Arial" panose="020B0604020202020204" pitchFamily="34" charset="0"/>
              <a:buChar char="•"/>
            </a:pPr>
            <a:r>
              <a:rPr lang="en-US" b="0" kern="0" dirty="0"/>
              <a:t>GUI will not let user select existing file.</a:t>
            </a:r>
          </a:p>
          <a:p>
            <a:pPr marL="914400" lvl="1" indent="-457200">
              <a:buFont typeface="Arial" panose="020B0604020202020204" pitchFamily="34" charset="0"/>
              <a:buChar char="•"/>
            </a:pPr>
            <a:r>
              <a:rPr lang="en-US" b="0" kern="0" dirty="0"/>
              <a:t>Output data is added to the current map.</a:t>
            </a:r>
          </a:p>
        </p:txBody>
      </p:sp>
      <p:pic>
        <p:nvPicPr>
          <p:cNvPr id="11" name="Picture 10">
            <a:extLst>
              <a:ext uri="{FF2B5EF4-FFF2-40B4-BE49-F238E27FC236}">
                <a16:creationId xmlns:a16="http://schemas.microsoft.com/office/drawing/2014/main" id="{7618426F-EC48-FF1B-12F3-97805BDCB515}"/>
              </a:ext>
            </a:extLst>
          </p:cNvPr>
          <p:cNvPicPr>
            <a:picLocks noChangeAspect="1"/>
          </p:cNvPicPr>
          <p:nvPr/>
        </p:nvPicPr>
        <p:blipFill>
          <a:blip r:embed="rId2"/>
          <a:stretch>
            <a:fillRect/>
          </a:stretch>
        </p:blipFill>
        <p:spPr>
          <a:xfrm>
            <a:off x="904044" y="734899"/>
            <a:ext cx="5953956" cy="1276528"/>
          </a:xfrm>
          <a:prstGeom prst="rect">
            <a:avLst/>
          </a:prstGeom>
        </p:spPr>
      </p:pic>
      <p:sp>
        <p:nvSpPr>
          <p:cNvPr id="5" name="TextBox 4">
            <a:extLst>
              <a:ext uri="{FF2B5EF4-FFF2-40B4-BE49-F238E27FC236}">
                <a16:creationId xmlns:a16="http://schemas.microsoft.com/office/drawing/2014/main" id="{43D331B6-FA5F-5C10-F614-8DAA2528B1B1}"/>
              </a:ext>
            </a:extLst>
          </p:cNvPr>
          <p:cNvSpPr txBox="1"/>
          <p:nvPr/>
        </p:nvSpPr>
        <p:spPr>
          <a:xfrm>
            <a:off x="457200" y="4967651"/>
            <a:ext cx="7924800" cy="1815882"/>
          </a:xfrm>
          <a:prstGeom prst="rect">
            <a:avLst/>
          </a:prstGeom>
          <a:noFill/>
        </p:spPr>
        <p:txBody>
          <a:bodyPr wrap="square">
            <a:spAutoFit/>
          </a:bodyPr>
          <a:lstStyle/>
          <a:p>
            <a:r>
              <a:rPr lang="en-US" sz="1400" b="0" dirty="0">
                <a:solidFill>
                  <a:srgbClr val="008000"/>
                </a:solidFill>
                <a:latin typeface="Consolas" panose="020B0609020204030204" pitchFamily="49" charset="0"/>
              </a:rPr>
              <a:t># copier.py</a:t>
            </a:r>
          </a:p>
          <a:p>
            <a:r>
              <a:rPr lang="en-US" sz="1400" b="0" dirty="0">
                <a:solidFill>
                  <a:srgbClr val="008000"/>
                </a:solidFill>
                <a:latin typeface="Consolas" panose="020B0609020204030204" pitchFamily="49" charset="0"/>
              </a:rPr>
              <a:t># Purpose: Make a copy of argument 1 with a name specified by argument 2.</a:t>
            </a:r>
          </a:p>
          <a:p>
            <a:endParaRPr lang="en-US" sz="1400" b="0" dirty="0">
              <a:solidFill>
                <a:srgbClr val="000000"/>
              </a:solidFill>
              <a:latin typeface="Consolas" panose="020B0609020204030204" pitchFamily="49" charset="0"/>
            </a:endParaRPr>
          </a:p>
          <a:p>
            <a:r>
              <a:rPr lang="en-US" sz="1400" b="0" dirty="0">
                <a:solidFill>
                  <a:srgbClr val="0000FF"/>
                </a:solidFill>
                <a:latin typeface="Consolas" panose="020B0609020204030204" pitchFamily="49" charset="0"/>
              </a:rPr>
              <a:t>import</a:t>
            </a:r>
            <a:r>
              <a:rPr lang="en-US" sz="1400" b="0" dirty="0">
                <a:solidFill>
                  <a:srgbClr val="000000"/>
                </a:solidFill>
                <a:latin typeface="Consolas" panose="020B0609020204030204" pitchFamily="49" charset="0"/>
              </a:rPr>
              <a:t> arcpy, </a:t>
            </a:r>
            <a:r>
              <a:rPr lang="en-US" sz="1400" b="0" dirty="0" err="1">
                <a:solidFill>
                  <a:srgbClr val="000000"/>
                </a:solidFill>
                <a:latin typeface="Consolas" panose="020B0609020204030204" pitchFamily="49" charset="0"/>
              </a:rPr>
              <a:t>reportSTargs</a:t>
            </a:r>
            <a:r>
              <a:rPr lang="en-US" sz="1400" b="0" dirty="0">
                <a:solidFill>
                  <a:srgbClr val="000000"/>
                </a:solidFill>
                <a:latin typeface="Consolas" panose="020B0609020204030204" pitchFamily="49" charset="0"/>
              </a:rPr>
              <a:t>, sys</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reportSTargs.printArgs</a:t>
            </a:r>
            <a:r>
              <a:rPr lang="en-US" sz="1400" b="0" dirty="0">
                <a:solidFill>
                  <a:srgbClr val="000000"/>
                </a:solidFill>
                <a:latin typeface="Consolas" panose="020B0609020204030204" pitchFamily="49" charset="0"/>
              </a:rPr>
              <a:t>()</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arcpy.Copy_management</a:t>
            </a:r>
            <a:r>
              <a:rPr lang="en-US" sz="1400" b="0" dirty="0">
                <a:solidFill>
                  <a:srgbClr val="000000"/>
                </a:solidFill>
                <a:latin typeface="Consolas" panose="020B0609020204030204" pitchFamily="49" charset="0"/>
              </a:rPr>
              <a:t>(sys.argv[1], sys.argv[2])</a:t>
            </a:r>
            <a:endParaRPr lang="en-US" sz="1400" b="0" dirty="0">
              <a:latin typeface="Consolas" panose="020B0609020204030204" pitchFamily="49" charset="0"/>
            </a:endParaRPr>
          </a:p>
        </p:txBody>
      </p:sp>
      <p:sp>
        <p:nvSpPr>
          <p:cNvPr id="6" name="Content Placeholder 1">
            <a:extLst>
              <a:ext uri="{FF2B5EF4-FFF2-40B4-BE49-F238E27FC236}">
                <a16:creationId xmlns:a16="http://schemas.microsoft.com/office/drawing/2014/main" id="{4EA73140-9699-9ED4-BA5B-E70DB3D47334}"/>
              </a:ext>
            </a:extLst>
          </p:cNvPr>
          <p:cNvSpPr txBox="1">
            <a:spLocks/>
          </p:cNvSpPr>
          <p:nvPr/>
        </p:nvSpPr>
        <p:spPr bwMode="auto">
          <a:xfrm>
            <a:off x="-4556" y="4967651"/>
            <a:ext cx="6187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a:t>
            </a:r>
            <a:endParaRPr lang="en-US" sz="1200" b="0" kern="0" dirty="0">
              <a:solidFill>
                <a:srgbClr val="D9D8B1"/>
              </a:solidFill>
            </a:endParaRPr>
          </a:p>
        </p:txBody>
      </p:sp>
      <p:sp>
        <p:nvSpPr>
          <p:cNvPr id="7" name="Rectangle 6">
            <a:extLst>
              <a:ext uri="{FF2B5EF4-FFF2-40B4-BE49-F238E27FC236}">
                <a16:creationId xmlns:a16="http://schemas.microsoft.com/office/drawing/2014/main" id="{7097F906-FF43-E27D-7479-231F12A41A4D}"/>
              </a:ext>
            </a:extLst>
          </p:cNvPr>
          <p:cNvSpPr/>
          <p:nvPr/>
        </p:nvSpPr>
        <p:spPr bwMode="auto">
          <a:xfrm>
            <a:off x="5334000" y="1676400"/>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8" name="Title 1">
            <a:extLst>
              <a:ext uri="{FF2B5EF4-FFF2-40B4-BE49-F238E27FC236}">
                <a16:creationId xmlns:a16="http://schemas.microsoft.com/office/drawing/2014/main" id="{3B65EE16-3924-9B74-F47E-0A7067AA1AAD}"/>
              </a:ext>
            </a:extLst>
          </p:cNvPr>
          <p:cNvSpPr txBox="1">
            <a:spLocks/>
          </p:cNvSpPr>
          <p:nvPr/>
        </p:nvSpPr>
        <p:spPr bwMode="auto">
          <a:xfrm>
            <a:off x="163005"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262673"/>
                </a:solidFill>
                <a:effectLst/>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r>
              <a:rPr lang="en-US" altLang="en-US" kern="0" dirty="0"/>
              <a:t>Output direction for output </a:t>
            </a:r>
            <a:r>
              <a:rPr lang="en-US" altLang="en-US" i="1" kern="0" dirty="0"/>
              <a:t>names</a:t>
            </a:r>
          </a:p>
        </p:txBody>
      </p:sp>
      <p:cxnSp>
        <p:nvCxnSpPr>
          <p:cNvPr id="14" name="Straight Connector 13">
            <a:extLst>
              <a:ext uri="{FF2B5EF4-FFF2-40B4-BE49-F238E27FC236}">
                <a16:creationId xmlns:a16="http://schemas.microsoft.com/office/drawing/2014/main" id="{0046621B-D5EC-6C06-2D63-7E3418BC8690}"/>
              </a:ext>
            </a:extLst>
          </p:cNvPr>
          <p:cNvCxnSpPr/>
          <p:nvPr/>
        </p:nvCxnSpPr>
        <p:spPr bwMode="auto">
          <a:xfrm>
            <a:off x="304800" y="2590800"/>
            <a:ext cx="1524000" cy="0"/>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A2B999F2-C9A4-E055-714C-20F99724D5F2}"/>
              </a:ext>
            </a:extLst>
          </p:cNvPr>
          <p:cNvCxnSpPr/>
          <p:nvPr/>
        </p:nvCxnSpPr>
        <p:spPr bwMode="auto">
          <a:xfrm>
            <a:off x="5791200" y="2590800"/>
            <a:ext cx="1066800" cy="0"/>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a:extLst>
              <a:ext uri="{FF2B5EF4-FFF2-40B4-BE49-F238E27FC236}">
                <a16:creationId xmlns:a16="http://schemas.microsoft.com/office/drawing/2014/main" id="{E1F6EA87-45C5-CD43-3EA4-61C7213F0384}"/>
              </a:ext>
            </a:extLst>
          </p:cNvPr>
          <p:cNvGrpSpPr/>
          <p:nvPr/>
        </p:nvGrpSpPr>
        <p:grpSpPr>
          <a:xfrm>
            <a:off x="7162800" y="381000"/>
            <a:ext cx="1600200" cy="1600200"/>
            <a:chOff x="7162800" y="557961"/>
            <a:chExt cx="1600200" cy="1600200"/>
          </a:xfrm>
        </p:grpSpPr>
        <p:sp>
          <p:nvSpPr>
            <p:cNvPr id="2" name="Oval 1">
              <a:extLst>
                <a:ext uri="{FF2B5EF4-FFF2-40B4-BE49-F238E27FC236}">
                  <a16:creationId xmlns:a16="http://schemas.microsoft.com/office/drawing/2014/main" id="{0E8CDB26-2C4A-2FEC-C2C8-FAB81F32C9C9}"/>
                </a:ext>
              </a:extLst>
            </p:cNvPr>
            <p:cNvSpPr/>
            <p:nvPr/>
          </p:nvSpPr>
          <p:spPr bwMode="auto">
            <a:xfrm>
              <a:off x="7467600" y="982038"/>
              <a:ext cx="1024128" cy="1024128"/>
            </a:xfrm>
            <a:prstGeom prst="ellipse">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ahnschrift SemiBold" panose="020B0502040204020203" pitchFamily="34" charset="0"/>
                </a:rPr>
                <a:t>Output use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ahnschrift SemiBold" panose="020B0502040204020203" pitchFamily="34" charset="0"/>
                </a:rPr>
                <a:t>#1</a:t>
              </a:r>
            </a:p>
          </p:txBody>
        </p:sp>
        <p:pic>
          <p:nvPicPr>
            <p:cNvPr id="4" name="Graphic 3" descr="Tag outline">
              <a:extLst>
                <a:ext uri="{FF2B5EF4-FFF2-40B4-BE49-F238E27FC236}">
                  <a16:creationId xmlns:a16="http://schemas.microsoft.com/office/drawing/2014/main" id="{B94D9536-F9C5-4A8A-A8C5-123323860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2800" y="557961"/>
              <a:ext cx="1600200" cy="1600200"/>
            </a:xfrm>
            <a:prstGeom prst="rect">
              <a:avLst/>
            </a:prstGeom>
          </p:spPr>
        </p:pic>
      </p:grpSp>
    </p:spTree>
    <p:extLst>
      <p:ext uri="{BB962C8B-B14F-4D97-AF65-F5344CB8AC3E}">
        <p14:creationId xmlns:p14="http://schemas.microsoft.com/office/powerpoint/2010/main" val="27981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910DB77-8A84-BABE-40AC-5033D82AD7CF}"/>
              </a:ext>
            </a:extLst>
          </p:cNvPr>
          <p:cNvSpPr>
            <a:spLocks noGrp="1"/>
          </p:cNvSpPr>
          <p:nvPr>
            <p:ph type="title"/>
          </p:nvPr>
        </p:nvSpPr>
        <p:spPr/>
        <p:txBody>
          <a:bodyPr/>
          <a:lstStyle/>
          <a:p>
            <a:r>
              <a:rPr lang="en-US" altLang="en-US" dirty="0"/>
              <a:t>Parameter page demo</a:t>
            </a:r>
          </a:p>
        </p:txBody>
      </p:sp>
      <p:sp>
        <p:nvSpPr>
          <p:cNvPr id="3" name="Content Placeholder 2">
            <a:extLst>
              <a:ext uri="{FF2B5EF4-FFF2-40B4-BE49-F238E27FC236}">
                <a16:creationId xmlns:a16="http://schemas.microsoft.com/office/drawing/2014/main" id="{DC02892E-E242-0002-BCEB-A3E0B87B2AFD}"/>
              </a:ext>
            </a:extLst>
          </p:cNvPr>
          <p:cNvSpPr>
            <a:spLocks noGrp="1"/>
          </p:cNvSpPr>
          <p:nvPr>
            <p:ph idx="1"/>
          </p:nvPr>
        </p:nvSpPr>
        <p:spPr/>
        <p:txBody>
          <a:bodyPr/>
          <a:lstStyle/>
          <a:p>
            <a:pPr>
              <a:defRPr/>
            </a:pPr>
            <a:r>
              <a:rPr lang="en-US" sz="2000" dirty="0"/>
              <a:t>Right click on Script tool &gt; Properties &gt; Parameters tab</a:t>
            </a:r>
          </a:p>
          <a:p>
            <a:pPr>
              <a:defRPr/>
            </a:pPr>
            <a:r>
              <a:rPr lang="en-US" sz="2000" dirty="0"/>
              <a:t>The script tool generates a </a:t>
            </a:r>
            <a:r>
              <a:rPr lang="en-US" sz="2000" i="1" dirty="0"/>
              <a:t>widget</a:t>
            </a:r>
            <a:r>
              <a:rPr lang="en-US" sz="2000" dirty="0"/>
              <a:t> for each parameter in the list.</a:t>
            </a:r>
          </a:p>
          <a:p>
            <a:pPr marL="0" indent="0">
              <a:buFontTx/>
              <a:buNone/>
              <a:defRPr/>
            </a:pPr>
            <a:endParaRPr lang="en-US" sz="2000" dirty="0"/>
          </a:p>
        </p:txBody>
      </p:sp>
      <p:pic>
        <p:nvPicPr>
          <p:cNvPr id="4" name="Picture 3">
            <a:extLst>
              <a:ext uri="{FF2B5EF4-FFF2-40B4-BE49-F238E27FC236}">
                <a16:creationId xmlns:a16="http://schemas.microsoft.com/office/drawing/2014/main" id="{FEDDC8FF-9F14-B0D6-1C5C-E24E29954518}"/>
              </a:ext>
            </a:extLst>
          </p:cNvPr>
          <p:cNvPicPr>
            <a:picLocks noChangeAspect="1"/>
          </p:cNvPicPr>
          <p:nvPr/>
        </p:nvPicPr>
        <p:blipFill>
          <a:blip r:embed="rId3"/>
          <a:stretch>
            <a:fillRect/>
          </a:stretch>
        </p:blipFill>
        <p:spPr>
          <a:xfrm>
            <a:off x="188296" y="2133600"/>
            <a:ext cx="8686800" cy="973063"/>
          </a:xfrm>
          <a:prstGeom prst="rect">
            <a:avLst/>
          </a:prstGeom>
        </p:spPr>
      </p:pic>
      <p:pic>
        <p:nvPicPr>
          <p:cNvPr id="8" name="Picture 7">
            <a:extLst>
              <a:ext uri="{FF2B5EF4-FFF2-40B4-BE49-F238E27FC236}">
                <a16:creationId xmlns:a16="http://schemas.microsoft.com/office/drawing/2014/main" id="{1F8EC307-EC3E-4CFB-1BB2-64D21113D736}"/>
              </a:ext>
            </a:extLst>
          </p:cNvPr>
          <p:cNvPicPr>
            <a:picLocks noChangeAspect="1"/>
          </p:cNvPicPr>
          <p:nvPr/>
        </p:nvPicPr>
        <p:blipFill>
          <a:blip r:embed="rId4"/>
          <a:stretch>
            <a:fillRect/>
          </a:stretch>
        </p:blipFill>
        <p:spPr>
          <a:xfrm>
            <a:off x="3886200" y="3393395"/>
            <a:ext cx="2981741" cy="2715004"/>
          </a:xfrm>
          <a:prstGeom prst="rect">
            <a:avLst/>
          </a:prstGeom>
        </p:spPr>
      </p:pic>
      <p:cxnSp>
        <p:nvCxnSpPr>
          <p:cNvPr id="9" name="Straight Arrow Connector 8">
            <a:extLst>
              <a:ext uri="{FF2B5EF4-FFF2-40B4-BE49-F238E27FC236}">
                <a16:creationId xmlns:a16="http://schemas.microsoft.com/office/drawing/2014/main" id="{C068EB3C-6206-D55A-908D-59B55807626F}"/>
              </a:ext>
            </a:extLst>
          </p:cNvPr>
          <p:cNvCxnSpPr/>
          <p:nvPr/>
        </p:nvCxnSpPr>
        <p:spPr bwMode="auto">
          <a:xfrm>
            <a:off x="2667000" y="2743200"/>
            <a:ext cx="1371600" cy="167640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C627FA40-3D73-F5CD-2051-B7B705A00DCD}"/>
              </a:ext>
            </a:extLst>
          </p:cNvPr>
          <p:cNvCxnSpPr/>
          <p:nvPr/>
        </p:nvCxnSpPr>
        <p:spPr bwMode="auto">
          <a:xfrm>
            <a:off x="2667000" y="2971800"/>
            <a:ext cx="1295400" cy="1658863"/>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6">
            <a:extLst>
              <a:ext uri="{FF2B5EF4-FFF2-40B4-BE49-F238E27FC236}">
                <a16:creationId xmlns:a16="http://schemas.microsoft.com/office/drawing/2014/main" id="{FE99F742-85DB-32C4-4CA1-9010E01B0149}"/>
              </a:ext>
            </a:extLst>
          </p:cNvPr>
          <p:cNvSpPr txBox="1">
            <a:spLocks/>
          </p:cNvSpPr>
          <p:nvPr/>
        </p:nvSpPr>
        <p:spPr bwMode="auto">
          <a:xfrm>
            <a:off x="152400" y="914400"/>
            <a:ext cx="8915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br>
              <a:rPr lang="en-US" b="0" kern="0" dirty="0"/>
            </a:br>
            <a:endParaRPr lang="en-US" b="0" kern="0" dirty="0"/>
          </a:p>
          <a:p>
            <a:pPr marL="0" indent="0">
              <a:buFontTx/>
              <a:buNone/>
            </a:pPr>
            <a:r>
              <a:rPr lang="en-US" b="0" kern="0" dirty="0"/>
              <a:t>Derived Type </a:t>
            </a:r>
            <a:r>
              <a:rPr lang="en-US" b="0" kern="0" dirty="0">
                <a:solidFill>
                  <a:srgbClr val="FFC000"/>
                </a:solidFill>
              </a:rPr>
              <a:t>+</a:t>
            </a:r>
            <a:r>
              <a:rPr lang="en-US" b="0" kern="0" dirty="0"/>
              <a:t> Output Direction </a:t>
            </a:r>
          </a:p>
          <a:p>
            <a:pPr marL="914400" lvl="1" indent="-457200">
              <a:buFont typeface="Arial" panose="020B0604020202020204" pitchFamily="34" charset="0"/>
              <a:buChar char="•"/>
            </a:pPr>
            <a:r>
              <a:rPr lang="en-US" sz="2800" b="0" dirty="0">
                <a:latin typeface="Arial" charset="0"/>
              </a:rPr>
              <a:t>Derived Type can not be Input Direction.</a:t>
            </a:r>
            <a:endParaRPr lang="en-US" b="0" kern="0" dirty="0"/>
          </a:p>
          <a:p>
            <a:pPr marL="914400" lvl="1" indent="-457200">
              <a:buFont typeface="Arial" panose="020B0604020202020204" pitchFamily="34" charset="0"/>
              <a:buChar char="•"/>
            </a:pPr>
            <a:r>
              <a:rPr lang="en-US" b="0" kern="0" dirty="0"/>
              <a:t>User does not enter a value.</a:t>
            </a:r>
          </a:p>
          <a:p>
            <a:pPr marL="914400" lvl="1" indent="-457200">
              <a:buFont typeface="Arial" panose="020B0604020202020204" pitchFamily="34" charset="0"/>
              <a:buChar char="•"/>
            </a:pPr>
            <a:r>
              <a:rPr lang="en-US" b="0" kern="0" dirty="0"/>
              <a:t>Script can return a value, like built-in tools.</a:t>
            </a:r>
          </a:p>
          <a:p>
            <a:pPr marL="914400" lvl="1" indent="-457200">
              <a:buFont typeface="Arial" panose="020B0604020202020204" pitchFamily="34" charset="0"/>
              <a:buChar char="•"/>
            </a:pPr>
            <a:r>
              <a:rPr lang="en-US" b="0" kern="0" dirty="0"/>
              <a:t>Use case examples:</a:t>
            </a:r>
          </a:p>
          <a:p>
            <a:pPr marL="1314450" lvl="2" indent="-457200">
              <a:buFont typeface="Arial" panose="020B0604020202020204" pitchFamily="34" charset="0"/>
              <a:buChar char="•"/>
            </a:pPr>
            <a:r>
              <a:rPr lang="en-US" b="0" kern="0" dirty="0"/>
              <a:t>One or more datasets created by the tool.</a:t>
            </a:r>
          </a:p>
          <a:p>
            <a:pPr marL="1314450" lvl="2" indent="-457200">
              <a:buFont typeface="Arial" panose="020B0604020202020204" pitchFamily="34" charset="0"/>
              <a:buChar char="•"/>
            </a:pPr>
            <a:r>
              <a:rPr lang="en-US" b="0" kern="0" dirty="0"/>
              <a:t>A modified preexisting dataset </a:t>
            </a:r>
          </a:p>
          <a:p>
            <a:pPr marL="1314450" lvl="2" indent="-457200">
              <a:buFont typeface="Arial" panose="020B0604020202020204" pitchFamily="34" charset="0"/>
              <a:buChar char="•"/>
            </a:pPr>
            <a:r>
              <a:rPr lang="en-US" b="0" kern="0" dirty="0"/>
              <a:t>A Boolean value (True or False). </a:t>
            </a:r>
          </a:p>
          <a:p>
            <a:pPr marL="1314450" lvl="2" indent="-457200">
              <a:buFont typeface="Arial" panose="020B0604020202020204" pitchFamily="34" charset="0"/>
              <a:buChar char="•"/>
            </a:pPr>
            <a:r>
              <a:rPr lang="en-US" b="0" kern="0" dirty="0"/>
              <a:t>Numerical values resulting from script tool calculations.</a:t>
            </a:r>
          </a:p>
          <a:p>
            <a:pPr marL="914400" lvl="1" indent="-457200">
              <a:buFont typeface="Arial" panose="020B0604020202020204" pitchFamily="34" charset="0"/>
              <a:buChar char="•"/>
            </a:pPr>
            <a:endParaRPr lang="en-US" b="0" kern="0" dirty="0"/>
          </a:p>
        </p:txBody>
      </p:sp>
      <p:sp>
        <p:nvSpPr>
          <p:cNvPr id="8" name="Title 1">
            <a:extLst>
              <a:ext uri="{FF2B5EF4-FFF2-40B4-BE49-F238E27FC236}">
                <a16:creationId xmlns:a16="http://schemas.microsoft.com/office/drawing/2014/main" id="{3B65EE16-3924-9B74-F47E-0A7067AA1AAD}"/>
              </a:ext>
            </a:extLst>
          </p:cNvPr>
          <p:cNvSpPr txBox="1">
            <a:spLocks/>
          </p:cNvSpPr>
          <p:nvPr/>
        </p:nvSpPr>
        <p:spPr bwMode="auto">
          <a:xfrm>
            <a:off x="163005"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262673"/>
                </a:solidFill>
                <a:effectLst/>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r>
              <a:rPr lang="en-US" altLang="en-US" kern="0" dirty="0"/>
              <a:t>Return output from Script Tool</a:t>
            </a:r>
            <a:endParaRPr lang="en-US" altLang="en-US" i="1" kern="0" dirty="0"/>
          </a:p>
        </p:txBody>
      </p:sp>
      <p:cxnSp>
        <p:nvCxnSpPr>
          <p:cNvPr id="14" name="Straight Connector 13">
            <a:extLst>
              <a:ext uri="{FF2B5EF4-FFF2-40B4-BE49-F238E27FC236}">
                <a16:creationId xmlns:a16="http://schemas.microsoft.com/office/drawing/2014/main" id="{0046621B-D5EC-6C06-2D63-7E3418BC8690}"/>
              </a:ext>
            </a:extLst>
          </p:cNvPr>
          <p:cNvCxnSpPr/>
          <p:nvPr/>
        </p:nvCxnSpPr>
        <p:spPr bwMode="auto">
          <a:xfrm>
            <a:off x="304800" y="2514600"/>
            <a:ext cx="1371600" cy="0"/>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A2B999F2-C9A4-E055-714C-20F99724D5F2}"/>
              </a:ext>
            </a:extLst>
          </p:cNvPr>
          <p:cNvCxnSpPr/>
          <p:nvPr/>
        </p:nvCxnSpPr>
        <p:spPr bwMode="auto">
          <a:xfrm>
            <a:off x="3200400" y="2514600"/>
            <a:ext cx="1066800" cy="0"/>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a:extLst>
              <a:ext uri="{FF2B5EF4-FFF2-40B4-BE49-F238E27FC236}">
                <a16:creationId xmlns:a16="http://schemas.microsoft.com/office/drawing/2014/main" id="{E1F6EA87-45C5-CD43-3EA4-61C7213F0384}"/>
              </a:ext>
            </a:extLst>
          </p:cNvPr>
          <p:cNvGrpSpPr/>
          <p:nvPr/>
        </p:nvGrpSpPr>
        <p:grpSpPr>
          <a:xfrm>
            <a:off x="6791876" y="268108"/>
            <a:ext cx="1600200" cy="1600200"/>
            <a:chOff x="7162800" y="557961"/>
            <a:chExt cx="1600200" cy="1600200"/>
          </a:xfrm>
        </p:grpSpPr>
        <p:sp>
          <p:nvSpPr>
            <p:cNvPr id="2" name="Oval 1">
              <a:extLst>
                <a:ext uri="{FF2B5EF4-FFF2-40B4-BE49-F238E27FC236}">
                  <a16:creationId xmlns:a16="http://schemas.microsoft.com/office/drawing/2014/main" id="{0E8CDB26-2C4A-2FEC-C2C8-FAB81F32C9C9}"/>
                </a:ext>
              </a:extLst>
            </p:cNvPr>
            <p:cNvSpPr/>
            <p:nvPr/>
          </p:nvSpPr>
          <p:spPr bwMode="auto">
            <a:xfrm>
              <a:off x="7467600" y="982038"/>
              <a:ext cx="1024128" cy="1024128"/>
            </a:xfrm>
            <a:prstGeom prst="ellipse">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ahnschrift SemiBold" panose="020B0502040204020203" pitchFamily="34" charset="0"/>
                </a:rPr>
                <a:t>Output use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ahnschrift SemiBold" panose="020B0502040204020203" pitchFamily="34" charset="0"/>
                </a:rPr>
                <a:t>#2</a:t>
              </a:r>
            </a:p>
          </p:txBody>
        </p:sp>
        <p:pic>
          <p:nvPicPr>
            <p:cNvPr id="4" name="Graphic 3" descr="Tag outline">
              <a:extLst>
                <a:ext uri="{FF2B5EF4-FFF2-40B4-BE49-F238E27FC236}">
                  <a16:creationId xmlns:a16="http://schemas.microsoft.com/office/drawing/2014/main" id="{B94D9536-F9C5-4A8A-A8C5-1233238603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2800" y="557961"/>
              <a:ext cx="1600200" cy="1600200"/>
            </a:xfrm>
            <a:prstGeom prst="rect">
              <a:avLst/>
            </a:prstGeom>
          </p:spPr>
        </p:pic>
      </p:grpSp>
      <p:pic>
        <p:nvPicPr>
          <p:cNvPr id="13" name="Picture 12">
            <a:extLst>
              <a:ext uri="{FF2B5EF4-FFF2-40B4-BE49-F238E27FC236}">
                <a16:creationId xmlns:a16="http://schemas.microsoft.com/office/drawing/2014/main" id="{0810600B-4DCD-FEE1-7309-33481F46FB5D}"/>
              </a:ext>
            </a:extLst>
          </p:cNvPr>
          <p:cNvPicPr>
            <a:picLocks noChangeAspect="1"/>
          </p:cNvPicPr>
          <p:nvPr/>
        </p:nvPicPr>
        <p:blipFill>
          <a:blip r:embed="rId4"/>
          <a:stretch>
            <a:fillRect/>
          </a:stretch>
        </p:blipFill>
        <p:spPr>
          <a:xfrm>
            <a:off x="645345" y="857250"/>
            <a:ext cx="6305550" cy="800100"/>
          </a:xfrm>
          <a:prstGeom prst="rect">
            <a:avLst/>
          </a:prstGeom>
        </p:spPr>
      </p:pic>
      <p:sp>
        <p:nvSpPr>
          <p:cNvPr id="7" name="Rectangle 6">
            <a:extLst>
              <a:ext uri="{FF2B5EF4-FFF2-40B4-BE49-F238E27FC236}">
                <a16:creationId xmlns:a16="http://schemas.microsoft.com/office/drawing/2014/main" id="{7097F906-FF43-E27D-7479-231F12A41A4D}"/>
              </a:ext>
            </a:extLst>
          </p:cNvPr>
          <p:cNvSpPr/>
          <p:nvPr/>
        </p:nvSpPr>
        <p:spPr bwMode="auto">
          <a:xfrm>
            <a:off x="5507038" y="1372147"/>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46124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6">
            <a:extLst>
              <a:ext uri="{FF2B5EF4-FFF2-40B4-BE49-F238E27FC236}">
                <a16:creationId xmlns:a16="http://schemas.microsoft.com/office/drawing/2014/main" id="{41CFC9AD-6EF2-0232-AFF1-3B645454BC15}"/>
              </a:ext>
            </a:extLst>
          </p:cNvPr>
          <p:cNvSpPr txBox="1">
            <a:spLocks/>
          </p:cNvSpPr>
          <p:nvPr/>
        </p:nvSpPr>
        <p:spPr bwMode="auto">
          <a:xfrm>
            <a:off x="304800" y="10668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b="0" kern="0" dirty="0"/>
          </a:p>
          <a:p>
            <a:pPr marL="0" indent="0">
              <a:buFontTx/>
              <a:buNone/>
            </a:pPr>
            <a:br>
              <a:rPr lang="en-US" b="0" kern="0" dirty="0"/>
            </a:br>
            <a:r>
              <a:rPr lang="en-US" sz="3200" b="0" kern="0" dirty="0" err="1"/>
              <a:t>SetParameterAsText</a:t>
            </a:r>
            <a:endParaRPr lang="en-US" b="0" kern="0" dirty="0"/>
          </a:p>
          <a:p>
            <a:pPr marL="800100" lvl="1" indent="-342900">
              <a:buFont typeface="Arial" panose="020B0604020202020204" pitchFamily="34" charset="0"/>
              <a:buChar char="•"/>
            </a:pPr>
            <a:r>
              <a:rPr lang="en-US" b="0" kern="0" dirty="0"/>
              <a:t>The script must use this to return the parameter. </a:t>
            </a:r>
          </a:p>
          <a:p>
            <a:pPr marL="800100" lvl="1" indent="-342900">
              <a:buFont typeface="Arial" panose="020B0604020202020204" pitchFamily="34" charset="0"/>
              <a:buChar char="•"/>
            </a:pPr>
            <a:r>
              <a:rPr lang="en-US" b="0" kern="0" dirty="0"/>
              <a:t>arcpy method</a:t>
            </a:r>
          </a:p>
          <a:p>
            <a:pPr marL="800100" lvl="1" indent="-342900">
              <a:buFont typeface="Arial" panose="020B0604020202020204" pitchFamily="34" charset="0"/>
              <a:buChar char="•"/>
            </a:pPr>
            <a:r>
              <a:rPr lang="en-US" b="0" kern="0" dirty="0"/>
              <a:t>Takes two arguments, an index and the returned items.</a:t>
            </a:r>
          </a:p>
          <a:p>
            <a:pPr marL="800100" lvl="1" indent="-342900">
              <a:buFont typeface="Arial" panose="020B0604020202020204" pitchFamily="34" charset="0"/>
              <a:buChar char="•"/>
            </a:pPr>
            <a:r>
              <a:rPr lang="en-US" b="0" kern="0" dirty="0"/>
              <a:t> Example:</a:t>
            </a:r>
          </a:p>
          <a:p>
            <a:pPr marL="857250" lvl="2" indent="0">
              <a:buNone/>
            </a:pPr>
            <a:r>
              <a:rPr lang="en-US" b="0" kern="0" dirty="0"/>
              <a:t>      </a:t>
            </a:r>
            <a:r>
              <a:rPr lang="en-US" b="0" kern="0" dirty="0" err="1"/>
              <a:t>arcpy.SetParameterAsText</a:t>
            </a:r>
            <a:r>
              <a:rPr lang="en-US" b="0" kern="0" dirty="0"/>
              <a:t>(0, output)</a:t>
            </a:r>
          </a:p>
          <a:p>
            <a:pPr marL="0" indent="0">
              <a:buFontTx/>
              <a:buNone/>
            </a:pPr>
            <a:endParaRPr lang="en-US" sz="2800" b="0" kern="0" dirty="0"/>
          </a:p>
        </p:txBody>
      </p:sp>
      <p:sp>
        <p:nvSpPr>
          <p:cNvPr id="8" name="Title 1">
            <a:extLst>
              <a:ext uri="{FF2B5EF4-FFF2-40B4-BE49-F238E27FC236}">
                <a16:creationId xmlns:a16="http://schemas.microsoft.com/office/drawing/2014/main" id="{3B65EE16-3924-9B74-F47E-0A7067AA1AAD}"/>
              </a:ext>
            </a:extLst>
          </p:cNvPr>
          <p:cNvSpPr txBox="1">
            <a:spLocks/>
          </p:cNvSpPr>
          <p:nvPr/>
        </p:nvSpPr>
        <p:spPr bwMode="auto">
          <a:xfrm>
            <a:off x="163005"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262673"/>
                </a:solidFill>
                <a:effectLst/>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r>
              <a:rPr lang="en-US" altLang="en-US" kern="0" dirty="0"/>
              <a:t>"Return" with </a:t>
            </a:r>
            <a:r>
              <a:rPr lang="en-US" altLang="en-US" kern="0" dirty="0" err="1"/>
              <a:t>SetParameterAsText</a:t>
            </a:r>
            <a:endParaRPr lang="en-US" altLang="en-US" i="1" kern="0" dirty="0"/>
          </a:p>
        </p:txBody>
      </p:sp>
      <p:grpSp>
        <p:nvGrpSpPr>
          <p:cNvPr id="9" name="Group 8">
            <a:extLst>
              <a:ext uri="{FF2B5EF4-FFF2-40B4-BE49-F238E27FC236}">
                <a16:creationId xmlns:a16="http://schemas.microsoft.com/office/drawing/2014/main" id="{E1F6EA87-45C5-CD43-3EA4-61C7213F0384}"/>
              </a:ext>
            </a:extLst>
          </p:cNvPr>
          <p:cNvGrpSpPr/>
          <p:nvPr/>
        </p:nvGrpSpPr>
        <p:grpSpPr>
          <a:xfrm>
            <a:off x="6791876" y="268108"/>
            <a:ext cx="1600200" cy="1600200"/>
            <a:chOff x="7162800" y="557961"/>
            <a:chExt cx="1600200" cy="1600200"/>
          </a:xfrm>
        </p:grpSpPr>
        <p:sp>
          <p:nvSpPr>
            <p:cNvPr id="2" name="Oval 1">
              <a:extLst>
                <a:ext uri="{FF2B5EF4-FFF2-40B4-BE49-F238E27FC236}">
                  <a16:creationId xmlns:a16="http://schemas.microsoft.com/office/drawing/2014/main" id="{0E8CDB26-2C4A-2FEC-C2C8-FAB81F32C9C9}"/>
                </a:ext>
              </a:extLst>
            </p:cNvPr>
            <p:cNvSpPr/>
            <p:nvPr/>
          </p:nvSpPr>
          <p:spPr bwMode="auto">
            <a:xfrm>
              <a:off x="7467600" y="982038"/>
              <a:ext cx="1024128" cy="1024128"/>
            </a:xfrm>
            <a:prstGeom prst="ellipse">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ahnschrift SemiBold" panose="020B0502040204020203" pitchFamily="34" charset="0"/>
                </a:rPr>
                <a:t>Output use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ahnschrift SemiBold" panose="020B0502040204020203" pitchFamily="34" charset="0"/>
                </a:rPr>
                <a:t>#2</a:t>
              </a:r>
            </a:p>
          </p:txBody>
        </p:sp>
        <p:pic>
          <p:nvPicPr>
            <p:cNvPr id="4" name="Graphic 3" descr="Tag outline">
              <a:extLst>
                <a:ext uri="{FF2B5EF4-FFF2-40B4-BE49-F238E27FC236}">
                  <a16:creationId xmlns:a16="http://schemas.microsoft.com/office/drawing/2014/main" id="{B94D9536-F9C5-4A8A-A8C5-1233238603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2800" y="557961"/>
              <a:ext cx="1600200" cy="1600200"/>
            </a:xfrm>
            <a:prstGeom prst="rect">
              <a:avLst/>
            </a:prstGeom>
          </p:spPr>
        </p:pic>
      </p:grpSp>
      <p:pic>
        <p:nvPicPr>
          <p:cNvPr id="13" name="Picture 12">
            <a:extLst>
              <a:ext uri="{FF2B5EF4-FFF2-40B4-BE49-F238E27FC236}">
                <a16:creationId xmlns:a16="http://schemas.microsoft.com/office/drawing/2014/main" id="{0810600B-4DCD-FEE1-7309-33481F46FB5D}"/>
              </a:ext>
            </a:extLst>
          </p:cNvPr>
          <p:cNvPicPr>
            <a:picLocks noChangeAspect="1"/>
          </p:cNvPicPr>
          <p:nvPr/>
        </p:nvPicPr>
        <p:blipFill>
          <a:blip r:embed="rId4"/>
          <a:stretch>
            <a:fillRect/>
          </a:stretch>
        </p:blipFill>
        <p:spPr>
          <a:xfrm>
            <a:off x="645345" y="857250"/>
            <a:ext cx="6305550" cy="800100"/>
          </a:xfrm>
          <a:prstGeom prst="rect">
            <a:avLst/>
          </a:prstGeom>
        </p:spPr>
      </p:pic>
      <p:sp>
        <p:nvSpPr>
          <p:cNvPr id="7" name="Rectangle 6">
            <a:extLst>
              <a:ext uri="{FF2B5EF4-FFF2-40B4-BE49-F238E27FC236}">
                <a16:creationId xmlns:a16="http://schemas.microsoft.com/office/drawing/2014/main" id="{7097F906-FF43-E27D-7479-231F12A41A4D}"/>
              </a:ext>
            </a:extLst>
          </p:cNvPr>
          <p:cNvSpPr/>
          <p:nvPr/>
        </p:nvSpPr>
        <p:spPr bwMode="auto">
          <a:xfrm>
            <a:off x="5507038" y="1372147"/>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16" name="Straight Arrow Connector 5">
            <a:extLst>
              <a:ext uri="{FF2B5EF4-FFF2-40B4-BE49-F238E27FC236}">
                <a16:creationId xmlns:a16="http://schemas.microsoft.com/office/drawing/2014/main" id="{F89269F4-FD4B-99E7-530A-73D97F3DEFEC}"/>
              </a:ext>
            </a:extLst>
          </p:cNvPr>
          <p:cNvCxnSpPr>
            <a:cxnSpLocks noChangeShapeType="1"/>
          </p:cNvCxnSpPr>
          <p:nvPr/>
        </p:nvCxnSpPr>
        <p:spPr bwMode="auto">
          <a:xfrm flipV="1">
            <a:off x="5305280" y="5548313"/>
            <a:ext cx="320675" cy="511175"/>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7">
            <a:extLst>
              <a:ext uri="{FF2B5EF4-FFF2-40B4-BE49-F238E27FC236}">
                <a16:creationId xmlns:a16="http://schemas.microsoft.com/office/drawing/2014/main" id="{E323138E-292E-AFCC-1C68-7CBC1F11D479}"/>
              </a:ext>
            </a:extLst>
          </p:cNvPr>
          <p:cNvCxnSpPr>
            <a:cxnSpLocks noChangeShapeType="1"/>
          </p:cNvCxnSpPr>
          <p:nvPr/>
        </p:nvCxnSpPr>
        <p:spPr bwMode="auto">
          <a:xfrm flipH="1" flipV="1">
            <a:off x="6387955" y="5588000"/>
            <a:ext cx="365125" cy="433388"/>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6">
            <a:extLst>
              <a:ext uri="{FF2B5EF4-FFF2-40B4-BE49-F238E27FC236}">
                <a16:creationId xmlns:a16="http://schemas.microsoft.com/office/drawing/2014/main" id="{1E7C0853-66AB-706F-9DFB-94749ACC20CC}"/>
              </a:ext>
            </a:extLst>
          </p:cNvPr>
          <p:cNvSpPr txBox="1">
            <a:spLocks noChangeArrowheads="1"/>
          </p:cNvSpPr>
          <p:nvPr/>
        </p:nvSpPr>
        <p:spPr bwMode="auto">
          <a:xfrm>
            <a:off x="4551218" y="6059488"/>
            <a:ext cx="2887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parameter       output file   </a:t>
            </a:r>
          </a:p>
          <a:p>
            <a:pPr eaLnBrk="1" hangingPunct="1">
              <a:spcBef>
                <a:spcPct val="0"/>
              </a:spcBef>
              <a:buFontTx/>
              <a:buNone/>
            </a:pPr>
            <a:r>
              <a:rPr lang="en-US" altLang="en-US" sz="1800" dirty="0"/>
              <a:t>index                name                           </a:t>
            </a:r>
          </a:p>
        </p:txBody>
      </p:sp>
    </p:spTree>
    <p:extLst>
      <p:ext uri="{BB962C8B-B14F-4D97-AF65-F5344CB8AC3E}">
        <p14:creationId xmlns:p14="http://schemas.microsoft.com/office/powerpoint/2010/main" val="405392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E85CB02D-29C1-A557-8E2A-DEC85A5EFCDA}"/>
              </a:ext>
            </a:extLst>
          </p:cNvPr>
          <p:cNvSpPr txBox="1">
            <a:spLocks/>
          </p:cNvSpPr>
          <p:nvPr/>
        </p:nvSpPr>
        <p:spPr bwMode="auto">
          <a:xfrm>
            <a:off x="0" y="3369174"/>
            <a:ext cx="618712" cy="386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12|</a:t>
            </a:r>
            <a:endParaRPr lang="en-US" sz="1200" b="0" kern="0" dirty="0">
              <a:solidFill>
                <a:srgbClr val="D9D8B1"/>
              </a:solidFill>
            </a:endParaRPr>
          </a:p>
          <a:p>
            <a:pPr marL="0" indent="0">
              <a:buNone/>
            </a:pPr>
            <a:endParaRPr lang="en-US" sz="1200" b="0" kern="0" dirty="0">
              <a:solidFill>
                <a:srgbClr val="D9D8B1"/>
              </a:solidFill>
            </a:endParaRPr>
          </a:p>
          <a:p>
            <a:pPr marL="0" indent="0">
              <a:buFontTx/>
              <a:buNone/>
            </a:pPr>
            <a:endParaRPr lang="en-US" sz="1200" b="0" kern="0" dirty="0">
              <a:solidFill>
                <a:srgbClr val="D9D8B1"/>
              </a:solidFill>
            </a:endParaRPr>
          </a:p>
        </p:txBody>
      </p:sp>
      <p:sp>
        <p:nvSpPr>
          <p:cNvPr id="10" name="Content Placeholder 6">
            <a:extLst>
              <a:ext uri="{FF2B5EF4-FFF2-40B4-BE49-F238E27FC236}">
                <a16:creationId xmlns:a16="http://schemas.microsoft.com/office/drawing/2014/main" id="{41CFC9AD-6EF2-0232-AFF1-3B645454BC15}"/>
              </a:ext>
            </a:extLst>
          </p:cNvPr>
          <p:cNvSpPr txBox="1">
            <a:spLocks/>
          </p:cNvSpPr>
          <p:nvPr/>
        </p:nvSpPr>
        <p:spPr bwMode="auto">
          <a:xfrm>
            <a:off x="304800" y="10668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b="0" kern="0" dirty="0"/>
          </a:p>
          <a:p>
            <a:pPr marL="0" indent="0">
              <a:buFontTx/>
              <a:buNone/>
            </a:pPr>
            <a:br>
              <a:rPr lang="en-US" b="0" kern="0" dirty="0"/>
            </a:br>
            <a:r>
              <a:rPr lang="en-US" sz="2800" b="0" kern="0" dirty="0"/>
              <a:t>Call at (or near) the end of the script.</a:t>
            </a:r>
          </a:p>
          <a:p>
            <a:pPr marL="0" indent="0">
              <a:buFontTx/>
              <a:buNone/>
            </a:pPr>
            <a:r>
              <a:rPr lang="en-US" sz="2800" b="0" kern="0" dirty="0"/>
              <a:t>Index based on position in the parameters table.</a:t>
            </a:r>
            <a:endParaRPr lang="en-US" b="0" kern="0" dirty="0"/>
          </a:p>
        </p:txBody>
      </p:sp>
      <p:sp>
        <p:nvSpPr>
          <p:cNvPr id="5" name="TextBox 4">
            <a:extLst>
              <a:ext uri="{FF2B5EF4-FFF2-40B4-BE49-F238E27FC236}">
                <a16:creationId xmlns:a16="http://schemas.microsoft.com/office/drawing/2014/main" id="{43D331B6-FA5F-5C10-F614-8DAA2528B1B1}"/>
              </a:ext>
            </a:extLst>
          </p:cNvPr>
          <p:cNvSpPr txBox="1"/>
          <p:nvPr/>
        </p:nvSpPr>
        <p:spPr>
          <a:xfrm>
            <a:off x="304800" y="3369174"/>
            <a:ext cx="7924800" cy="2893100"/>
          </a:xfrm>
          <a:prstGeom prst="rect">
            <a:avLst/>
          </a:prstGeom>
          <a:noFill/>
        </p:spPr>
        <p:txBody>
          <a:bodyPr wrap="square">
            <a:spAutoFit/>
          </a:bodyPr>
          <a:lstStyle/>
          <a:p>
            <a:r>
              <a:rPr lang="en-US" sz="1400" b="0" dirty="0">
                <a:solidFill>
                  <a:srgbClr val="008000"/>
                </a:solidFill>
                <a:latin typeface="Consolas" panose="020B0609020204030204" pitchFamily="49" charset="0"/>
              </a:rPr>
              <a:t># buffer1.py</a:t>
            </a:r>
          </a:p>
          <a:p>
            <a:r>
              <a:rPr lang="en-US" sz="1400" b="0" dirty="0">
                <a:solidFill>
                  <a:srgbClr val="008000"/>
                </a:solidFill>
                <a:latin typeface="Consolas" panose="020B0609020204030204" pitchFamily="49" charset="0"/>
              </a:rPr>
              <a:t># Purpose:  Buffer a file and send the result to a script tool.</a:t>
            </a:r>
          </a:p>
          <a:p>
            <a:endParaRPr lang="en-US" sz="1400" b="0" dirty="0">
              <a:solidFill>
                <a:srgbClr val="000000"/>
              </a:solidFill>
              <a:latin typeface="Consolas" panose="020B0609020204030204" pitchFamily="49" charset="0"/>
            </a:endParaRPr>
          </a:p>
          <a:p>
            <a:r>
              <a:rPr lang="en-US" sz="1400" b="0" dirty="0">
                <a:solidFill>
                  <a:srgbClr val="0000FF"/>
                </a:solidFill>
                <a:latin typeface="Consolas" panose="020B0609020204030204" pitchFamily="49" charset="0"/>
              </a:rPr>
              <a:t>import</a:t>
            </a:r>
            <a:r>
              <a:rPr lang="en-US" sz="1400" b="0" dirty="0">
                <a:solidFill>
                  <a:srgbClr val="000000"/>
                </a:solidFill>
                <a:latin typeface="Consolas" panose="020B0609020204030204" pitchFamily="49" charset="0"/>
              </a:rPr>
              <a:t> arcpy</a:t>
            </a:r>
          </a:p>
          <a:p>
            <a:r>
              <a:rPr lang="en-US" sz="1400" b="0" dirty="0" err="1">
                <a:solidFill>
                  <a:srgbClr val="000000"/>
                </a:solidFill>
                <a:latin typeface="Consolas" panose="020B0609020204030204" pitchFamily="49" charset="0"/>
              </a:rPr>
              <a:t>arcpy.env.overwriteOutput</a:t>
            </a:r>
            <a:r>
              <a:rPr lang="en-US" sz="1400" b="0" dirty="0">
                <a:solidFill>
                  <a:srgbClr val="000000"/>
                </a:solidFill>
                <a:latin typeface="Consolas" panose="020B0609020204030204" pitchFamily="49" charset="0"/>
              </a:rPr>
              <a:t> = True</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fileToBuffer</a:t>
            </a:r>
            <a:r>
              <a:rPr lang="en-US" sz="1400" b="0" dirty="0">
                <a:solidFill>
                  <a:srgbClr val="000000"/>
                </a:solidFill>
                <a:latin typeface="Consolas" panose="020B0609020204030204" pitchFamily="49" charset="0"/>
              </a:rPr>
              <a:t> = </a:t>
            </a:r>
            <a:r>
              <a:rPr lang="en-US" sz="1400" b="0" dirty="0">
                <a:solidFill>
                  <a:srgbClr val="800000"/>
                </a:solidFill>
                <a:latin typeface="Consolas" panose="020B0609020204030204" pitchFamily="49" charset="0"/>
              </a:rPr>
              <a:t>'C:/</a:t>
            </a:r>
            <a:r>
              <a:rPr lang="en-US" sz="1400" b="0" dirty="0" err="1">
                <a:solidFill>
                  <a:srgbClr val="800000"/>
                </a:solidFill>
                <a:latin typeface="Consolas" panose="020B0609020204030204" pitchFamily="49" charset="0"/>
              </a:rPr>
              <a:t>gispy</a:t>
            </a:r>
            <a:r>
              <a:rPr lang="en-US" sz="1400" b="0" dirty="0">
                <a:solidFill>
                  <a:srgbClr val="800000"/>
                </a:solidFill>
                <a:latin typeface="Consolas" panose="020B0609020204030204" pitchFamily="49" charset="0"/>
              </a:rPr>
              <a:t>/data/ch23/</a:t>
            </a:r>
            <a:r>
              <a:rPr lang="en-US" sz="1400" b="0" dirty="0" err="1">
                <a:solidFill>
                  <a:srgbClr val="800000"/>
                </a:solidFill>
                <a:latin typeface="Consolas" panose="020B0609020204030204" pitchFamily="49" charset="0"/>
              </a:rPr>
              <a:t>smallDir</a:t>
            </a:r>
            <a:r>
              <a:rPr lang="en-US" sz="1400" b="0" dirty="0">
                <a:solidFill>
                  <a:srgbClr val="800000"/>
                </a:solidFill>
                <a:latin typeface="Consolas" panose="020B0609020204030204" pitchFamily="49" charset="0"/>
              </a:rPr>
              <a:t>/</a:t>
            </a:r>
            <a:r>
              <a:rPr lang="en-US" sz="1400" b="0" dirty="0" err="1">
                <a:solidFill>
                  <a:srgbClr val="800000"/>
                </a:solidFill>
                <a:latin typeface="Consolas" panose="020B0609020204030204" pitchFamily="49" charset="0"/>
              </a:rPr>
              <a:t>randpts.shp</a:t>
            </a:r>
            <a:r>
              <a:rPr lang="en-US" sz="1400" b="0" dirty="0">
                <a:solidFill>
                  <a:srgbClr val="800000"/>
                </a:solidFill>
                <a:latin typeface="Consolas" panose="020B0609020204030204" pitchFamily="49" charset="0"/>
              </a:rPr>
              <a:t>'</a:t>
            </a:r>
            <a:endParaRPr lang="en-US" sz="1400" b="0" dirty="0">
              <a:solidFill>
                <a:srgbClr val="000000"/>
              </a:solidFill>
              <a:latin typeface="Consolas" panose="020B0609020204030204" pitchFamily="49" charset="0"/>
            </a:endParaRPr>
          </a:p>
          <a:p>
            <a:r>
              <a:rPr lang="en-US" sz="1400" b="0" dirty="0">
                <a:solidFill>
                  <a:srgbClr val="000000"/>
                </a:solidFill>
                <a:latin typeface="Consolas" panose="020B0609020204030204" pitchFamily="49" charset="0"/>
              </a:rPr>
              <a:t>distance = </a:t>
            </a:r>
            <a:r>
              <a:rPr lang="en-US" sz="1400" b="0" dirty="0">
                <a:solidFill>
                  <a:srgbClr val="800000"/>
                </a:solidFill>
                <a:latin typeface="Consolas" panose="020B0609020204030204" pitchFamily="49" charset="0"/>
              </a:rPr>
              <a:t>'500 meters'</a:t>
            </a:r>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outputFile</a:t>
            </a:r>
            <a:r>
              <a:rPr lang="en-US" sz="1400" b="0" dirty="0">
                <a:solidFill>
                  <a:srgbClr val="000000"/>
                </a:solidFill>
                <a:latin typeface="Consolas" panose="020B0609020204030204" pitchFamily="49" charset="0"/>
              </a:rPr>
              <a:t> = </a:t>
            </a:r>
            <a:r>
              <a:rPr lang="en-US" sz="1400" b="0" dirty="0">
                <a:solidFill>
                  <a:srgbClr val="800000"/>
                </a:solidFill>
                <a:latin typeface="Consolas" panose="020B0609020204030204" pitchFamily="49" charset="0"/>
              </a:rPr>
              <a:t>'C:/</a:t>
            </a:r>
            <a:r>
              <a:rPr lang="en-US" sz="1400" b="0" dirty="0" err="1">
                <a:solidFill>
                  <a:srgbClr val="800000"/>
                </a:solidFill>
                <a:latin typeface="Consolas" panose="020B0609020204030204" pitchFamily="49" charset="0"/>
              </a:rPr>
              <a:t>gispy</a:t>
            </a:r>
            <a:r>
              <a:rPr lang="en-US" sz="1400" b="0" dirty="0">
                <a:solidFill>
                  <a:srgbClr val="800000"/>
                </a:solidFill>
                <a:latin typeface="Consolas" panose="020B0609020204030204" pitchFamily="49" charset="0"/>
              </a:rPr>
              <a:t>/scratch/</a:t>
            </a:r>
            <a:r>
              <a:rPr lang="en-US" sz="1400" b="0" dirty="0" err="1">
                <a:solidFill>
                  <a:srgbClr val="800000"/>
                </a:solidFill>
                <a:latin typeface="Consolas" panose="020B0609020204030204" pitchFamily="49" charset="0"/>
              </a:rPr>
              <a:t>randptsBuffer.shp</a:t>
            </a:r>
            <a:r>
              <a:rPr lang="en-US" sz="1400" b="0" dirty="0">
                <a:solidFill>
                  <a:srgbClr val="800000"/>
                </a:solidFill>
                <a:latin typeface="Consolas" panose="020B0609020204030204" pitchFamily="49" charset="0"/>
              </a:rPr>
              <a:t>'</a:t>
            </a:r>
            <a:endParaRPr lang="en-US" sz="1400" b="0" dirty="0">
              <a:solidFill>
                <a:srgbClr val="000000"/>
              </a:solidFill>
              <a:latin typeface="Consolas" panose="020B0609020204030204" pitchFamily="49" charset="0"/>
            </a:endParaRP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arcpy.Buffer_analysis</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fileToBuffer</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outputFile</a:t>
            </a:r>
            <a:r>
              <a:rPr lang="en-US" sz="1400" b="0" dirty="0">
                <a:solidFill>
                  <a:srgbClr val="000000"/>
                </a:solidFill>
                <a:latin typeface="Consolas" panose="020B0609020204030204" pitchFamily="49" charset="0"/>
              </a:rPr>
              <a:t>, distance)</a:t>
            </a:r>
          </a:p>
          <a:p>
            <a:endParaRPr lang="en-US" sz="1400" b="0" dirty="0">
              <a:solidFill>
                <a:srgbClr val="000000"/>
              </a:solidFill>
              <a:latin typeface="Consolas" panose="020B0609020204030204" pitchFamily="49" charset="0"/>
            </a:endParaRPr>
          </a:p>
          <a:p>
            <a:r>
              <a:rPr lang="en-US" sz="1400" b="0" dirty="0" err="1">
                <a:solidFill>
                  <a:srgbClr val="000000"/>
                </a:solidFill>
                <a:highlight>
                  <a:srgbClr val="FFFF00"/>
                </a:highlight>
                <a:latin typeface="Consolas" panose="020B0609020204030204" pitchFamily="49" charset="0"/>
              </a:rPr>
              <a:t>arcpy.SetParameterAsText</a:t>
            </a:r>
            <a:r>
              <a:rPr lang="en-US" sz="1400" b="0" dirty="0">
                <a:solidFill>
                  <a:srgbClr val="000000"/>
                </a:solidFill>
                <a:highlight>
                  <a:srgbClr val="FFFF00"/>
                </a:highlight>
                <a:latin typeface="Consolas" panose="020B0609020204030204" pitchFamily="49" charset="0"/>
              </a:rPr>
              <a:t>(0, </a:t>
            </a:r>
            <a:r>
              <a:rPr lang="en-US" sz="1400" b="0" dirty="0" err="1">
                <a:solidFill>
                  <a:srgbClr val="000000"/>
                </a:solidFill>
                <a:highlight>
                  <a:srgbClr val="FFFF00"/>
                </a:highlight>
                <a:latin typeface="Consolas" panose="020B0609020204030204" pitchFamily="49" charset="0"/>
              </a:rPr>
              <a:t>outputFile</a:t>
            </a:r>
            <a:r>
              <a:rPr lang="en-US" sz="1400" b="0" dirty="0">
                <a:solidFill>
                  <a:srgbClr val="000000"/>
                </a:solidFill>
                <a:highlight>
                  <a:srgbClr val="FFFF00"/>
                </a:highlight>
                <a:latin typeface="Consolas" panose="020B0609020204030204" pitchFamily="49" charset="0"/>
              </a:rPr>
              <a:t>)</a:t>
            </a:r>
            <a:endParaRPr lang="en-US" sz="1400" b="0" dirty="0">
              <a:highlight>
                <a:srgbClr val="FFFF00"/>
              </a:highlight>
              <a:latin typeface="Consolas" panose="020B0609020204030204" pitchFamily="49" charset="0"/>
            </a:endParaRPr>
          </a:p>
        </p:txBody>
      </p:sp>
      <p:sp>
        <p:nvSpPr>
          <p:cNvPr id="8" name="Title 1">
            <a:extLst>
              <a:ext uri="{FF2B5EF4-FFF2-40B4-BE49-F238E27FC236}">
                <a16:creationId xmlns:a16="http://schemas.microsoft.com/office/drawing/2014/main" id="{3B65EE16-3924-9B74-F47E-0A7067AA1AAD}"/>
              </a:ext>
            </a:extLst>
          </p:cNvPr>
          <p:cNvSpPr txBox="1">
            <a:spLocks/>
          </p:cNvSpPr>
          <p:nvPr/>
        </p:nvSpPr>
        <p:spPr bwMode="auto">
          <a:xfrm>
            <a:off x="163005"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262673"/>
                </a:solidFill>
                <a:effectLst/>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r>
              <a:rPr lang="en-US" altLang="en-US" kern="0" dirty="0" err="1"/>
              <a:t>SetParameterAsText</a:t>
            </a:r>
            <a:r>
              <a:rPr lang="en-US" altLang="en-US" kern="0" dirty="0"/>
              <a:t> Example 1</a:t>
            </a:r>
            <a:endParaRPr lang="en-US" altLang="en-US" i="1" kern="0" dirty="0"/>
          </a:p>
        </p:txBody>
      </p:sp>
      <p:pic>
        <p:nvPicPr>
          <p:cNvPr id="13" name="Picture 12">
            <a:extLst>
              <a:ext uri="{FF2B5EF4-FFF2-40B4-BE49-F238E27FC236}">
                <a16:creationId xmlns:a16="http://schemas.microsoft.com/office/drawing/2014/main" id="{0810600B-4DCD-FEE1-7309-33481F46FB5D}"/>
              </a:ext>
            </a:extLst>
          </p:cNvPr>
          <p:cNvPicPr>
            <a:picLocks noChangeAspect="1"/>
          </p:cNvPicPr>
          <p:nvPr/>
        </p:nvPicPr>
        <p:blipFill>
          <a:blip r:embed="rId2"/>
          <a:stretch>
            <a:fillRect/>
          </a:stretch>
        </p:blipFill>
        <p:spPr>
          <a:xfrm>
            <a:off x="645345" y="857250"/>
            <a:ext cx="6305550" cy="800100"/>
          </a:xfrm>
          <a:prstGeom prst="rect">
            <a:avLst/>
          </a:prstGeom>
        </p:spPr>
      </p:pic>
      <p:sp>
        <p:nvSpPr>
          <p:cNvPr id="7" name="Rectangle 6">
            <a:extLst>
              <a:ext uri="{FF2B5EF4-FFF2-40B4-BE49-F238E27FC236}">
                <a16:creationId xmlns:a16="http://schemas.microsoft.com/office/drawing/2014/main" id="{7097F906-FF43-E27D-7479-231F12A41A4D}"/>
              </a:ext>
            </a:extLst>
          </p:cNvPr>
          <p:cNvSpPr/>
          <p:nvPr/>
        </p:nvSpPr>
        <p:spPr bwMode="auto">
          <a:xfrm>
            <a:off x="5507038" y="1372147"/>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E8AB6743-D99C-0E1E-E7FB-4CD9E89F2C76}"/>
              </a:ext>
            </a:extLst>
          </p:cNvPr>
          <p:cNvCxnSpPr/>
          <p:nvPr/>
        </p:nvCxnSpPr>
        <p:spPr bwMode="auto">
          <a:xfrm flipH="1" flipV="1">
            <a:off x="2438400" y="1752600"/>
            <a:ext cx="417851" cy="424815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2841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E85CB02D-29C1-A557-8E2A-DEC85A5EFCDA}"/>
              </a:ext>
            </a:extLst>
          </p:cNvPr>
          <p:cNvSpPr txBox="1">
            <a:spLocks/>
          </p:cNvSpPr>
          <p:nvPr/>
        </p:nvSpPr>
        <p:spPr bwMode="auto">
          <a:xfrm>
            <a:off x="0" y="2636772"/>
            <a:ext cx="618712" cy="386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12|</a:t>
            </a:r>
          </a:p>
          <a:p>
            <a:pPr marL="0" indent="0">
              <a:buNone/>
            </a:pPr>
            <a:r>
              <a:rPr lang="en-US" sz="1200" b="0" kern="0" dirty="0">
                <a:solidFill>
                  <a:schemeClr val="bg1">
                    <a:lumMod val="75000"/>
                  </a:schemeClr>
                </a:solidFill>
                <a:latin typeface="Consolas" panose="020B0609020204030204" pitchFamily="49" charset="0"/>
              </a:rPr>
              <a:t>13|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15|</a:t>
            </a:r>
          </a:p>
          <a:p>
            <a:pPr marL="0" indent="0">
              <a:buNone/>
            </a:pPr>
            <a:r>
              <a:rPr lang="en-US" sz="1200" b="0" kern="0" dirty="0">
                <a:solidFill>
                  <a:schemeClr val="bg1">
                    <a:lumMod val="75000"/>
                  </a:schemeClr>
                </a:solidFill>
                <a:latin typeface="Consolas" panose="020B0609020204030204" pitchFamily="49" charset="0"/>
              </a:rPr>
              <a:t>16|</a:t>
            </a:r>
            <a:endParaRPr lang="en-US" sz="1200" b="0" kern="0" dirty="0">
              <a:solidFill>
                <a:srgbClr val="D9D8B1"/>
              </a:solidFill>
            </a:endParaRPr>
          </a:p>
          <a:p>
            <a:pPr marL="0" indent="0">
              <a:buFontTx/>
              <a:buNone/>
            </a:pPr>
            <a:endParaRPr lang="en-US" sz="1200" b="0" kern="0" dirty="0">
              <a:solidFill>
                <a:srgbClr val="D9D8B1"/>
              </a:solidFill>
            </a:endParaRPr>
          </a:p>
        </p:txBody>
      </p:sp>
      <p:sp>
        <p:nvSpPr>
          <p:cNvPr id="10" name="Content Placeholder 6">
            <a:extLst>
              <a:ext uri="{FF2B5EF4-FFF2-40B4-BE49-F238E27FC236}">
                <a16:creationId xmlns:a16="http://schemas.microsoft.com/office/drawing/2014/main" id="{41CFC9AD-6EF2-0232-AFF1-3B645454BC15}"/>
              </a:ext>
            </a:extLst>
          </p:cNvPr>
          <p:cNvSpPr txBox="1">
            <a:spLocks/>
          </p:cNvSpPr>
          <p:nvPr/>
        </p:nvSpPr>
        <p:spPr bwMode="auto">
          <a:xfrm>
            <a:off x="304800" y="10668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b="0" kern="0" dirty="0"/>
          </a:p>
          <a:p>
            <a:pPr marL="0" indent="0">
              <a:buFontTx/>
              <a:buNone/>
            </a:pPr>
            <a:br>
              <a:rPr lang="en-US" b="0" kern="0" dirty="0"/>
            </a:br>
            <a:r>
              <a:rPr lang="en-US" sz="1800" b="0" kern="0" dirty="0"/>
              <a:t>Derived Output should be the last parameter in the parameters table.</a:t>
            </a:r>
            <a:endParaRPr lang="en-US" b="0" kern="0" dirty="0"/>
          </a:p>
        </p:txBody>
      </p:sp>
      <p:sp>
        <p:nvSpPr>
          <p:cNvPr id="5" name="TextBox 4">
            <a:extLst>
              <a:ext uri="{FF2B5EF4-FFF2-40B4-BE49-F238E27FC236}">
                <a16:creationId xmlns:a16="http://schemas.microsoft.com/office/drawing/2014/main" id="{43D331B6-FA5F-5C10-F614-8DAA2528B1B1}"/>
              </a:ext>
            </a:extLst>
          </p:cNvPr>
          <p:cNvSpPr txBox="1"/>
          <p:nvPr/>
        </p:nvSpPr>
        <p:spPr>
          <a:xfrm>
            <a:off x="304800" y="2667000"/>
            <a:ext cx="7924800" cy="3754874"/>
          </a:xfrm>
          <a:prstGeom prst="rect">
            <a:avLst/>
          </a:prstGeom>
          <a:noFill/>
        </p:spPr>
        <p:txBody>
          <a:bodyPr wrap="square">
            <a:spAutoFit/>
          </a:bodyPr>
          <a:lstStyle/>
          <a:p>
            <a:r>
              <a:rPr lang="en-US" sz="1400" b="0" dirty="0">
                <a:solidFill>
                  <a:srgbClr val="008000"/>
                </a:solidFill>
                <a:latin typeface="Consolas" panose="020B0609020204030204" pitchFamily="49" charset="0"/>
              </a:rPr>
              <a:t># copy_to_gdb.py</a:t>
            </a:r>
          </a:p>
          <a:p>
            <a:r>
              <a:rPr lang="en-US" sz="1400" b="0" dirty="0">
                <a:solidFill>
                  <a:srgbClr val="008000"/>
                </a:solidFill>
                <a:latin typeface="Consolas" panose="020B0609020204030204" pitchFamily="49" charset="0"/>
              </a:rPr>
              <a:t># Purpose:  Copy a feature class (</a:t>
            </a:r>
            <a:r>
              <a:rPr lang="en-US" sz="1400" b="0" dirty="0" err="1">
                <a:solidFill>
                  <a:srgbClr val="008000"/>
                </a:solidFill>
                <a:latin typeface="Consolas" panose="020B0609020204030204" pitchFamily="49" charset="0"/>
              </a:rPr>
              <a:t>arg</a:t>
            </a:r>
            <a:r>
              <a:rPr lang="en-US" sz="1400" b="0" dirty="0">
                <a:solidFill>
                  <a:srgbClr val="008000"/>
                </a:solidFill>
                <a:latin typeface="Consolas" panose="020B0609020204030204" pitchFamily="49" charset="0"/>
              </a:rPr>
              <a:t> 1) into a file geodatabase (</a:t>
            </a:r>
            <a:r>
              <a:rPr lang="en-US" sz="1400" b="0" dirty="0" err="1">
                <a:solidFill>
                  <a:srgbClr val="008000"/>
                </a:solidFill>
                <a:latin typeface="Consolas" panose="020B0609020204030204" pitchFamily="49" charset="0"/>
              </a:rPr>
              <a:t>arg</a:t>
            </a:r>
            <a:r>
              <a:rPr lang="en-US" sz="1400" b="0" dirty="0">
                <a:solidFill>
                  <a:srgbClr val="008000"/>
                </a:solidFill>
                <a:latin typeface="Consolas" panose="020B0609020204030204" pitchFamily="49" charset="0"/>
              </a:rPr>
              <a:t> 2)</a:t>
            </a:r>
          </a:p>
          <a:p>
            <a:r>
              <a:rPr lang="en-US" sz="1400" b="0" dirty="0">
                <a:solidFill>
                  <a:srgbClr val="008000"/>
                </a:solidFill>
                <a:latin typeface="Consolas" panose="020B0609020204030204" pitchFamily="49" charset="0"/>
              </a:rPr>
              <a:t># Example input: C:\gispy\scratch\fires.shp C:\gispy\scratch\disasters.gdb</a:t>
            </a:r>
          </a:p>
          <a:p>
            <a:endParaRPr lang="en-US" sz="1400" b="0" dirty="0">
              <a:solidFill>
                <a:srgbClr val="000000"/>
              </a:solidFill>
              <a:latin typeface="Consolas" panose="020B0609020204030204" pitchFamily="49" charset="0"/>
            </a:endParaRPr>
          </a:p>
          <a:p>
            <a:r>
              <a:rPr lang="en-US" sz="1400" b="0" dirty="0">
                <a:solidFill>
                  <a:srgbClr val="0000FF"/>
                </a:solidFill>
                <a:latin typeface="Consolas" panose="020B0609020204030204" pitchFamily="49" charset="0"/>
              </a:rPr>
              <a:t>import</a:t>
            </a:r>
            <a:r>
              <a:rPr lang="en-US" sz="1400" b="0" dirty="0">
                <a:solidFill>
                  <a:srgbClr val="000000"/>
                </a:solidFill>
                <a:latin typeface="Consolas" panose="020B0609020204030204" pitchFamily="49" charset="0"/>
              </a:rPr>
              <a:t> arcpy, </a:t>
            </a:r>
            <a:r>
              <a:rPr lang="en-US" sz="1400" b="0" dirty="0" err="1">
                <a:solidFill>
                  <a:srgbClr val="000000"/>
                </a:solidFill>
                <a:latin typeface="Consolas" panose="020B0609020204030204" pitchFamily="49" charset="0"/>
              </a:rPr>
              <a:t>os</a:t>
            </a:r>
            <a:r>
              <a:rPr lang="en-US" sz="1400" b="0" dirty="0">
                <a:solidFill>
                  <a:srgbClr val="000000"/>
                </a:solidFill>
                <a:latin typeface="Consolas" panose="020B0609020204030204" pitchFamily="49" charset="0"/>
              </a:rPr>
              <a:t>, sys</a:t>
            </a:r>
          </a:p>
          <a:p>
            <a:r>
              <a:rPr lang="en-US" sz="1400" b="0" dirty="0" err="1">
                <a:solidFill>
                  <a:srgbClr val="000000"/>
                </a:solidFill>
                <a:latin typeface="Consolas" panose="020B0609020204030204" pitchFamily="49" charset="0"/>
              </a:rPr>
              <a:t>arcpy.env.overwriteOutput</a:t>
            </a:r>
            <a:r>
              <a:rPr lang="en-US" sz="1400" b="0" dirty="0">
                <a:solidFill>
                  <a:srgbClr val="000000"/>
                </a:solidFill>
                <a:latin typeface="Consolas" panose="020B0609020204030204" pitchFamily="49" charset="0"/>
              </a:rPr>
              <a:t> = True</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file_to_copy</a:t>
            </a:r>
            <a:r>
              <a:rPr lang="en-US" sz="1400" b="0" dirty="0">
                <a:solidFill>
                  <a:srgbClr val="000000"/>
                </a:solidFill>
                <a:latin typeface="Consolas" panose="020B0609020204030204" pitchFamily="49" charset="0"/>
              </a:rPr>
              <a:t> = sys.argv[1]</a:t>
            </a:r>
          </a:p>
          <a:p>
            <a:r>
              <a:rPr lang="en-US" sz="1400" b="0" dirty="0" err="1">
                <a:solidFill>
                  <a:srgbClr val="000000"/>
                </a:solidFill>
                <a:latin typeface="Consolas" panose="020B0609020204030204" pitchFamily="49" charset="0"/>
              </a:rPr>
              <a:t>gdb_path</a:t>
            </a:r>
            <a:r>
              <a:rPr lang="en-US" sz="1400" b="0" dirty="0">
                <a:solidFill>
                  <a:srgbClr val="000000"/>
                </a:solidFill>
                <a:latin typeface="Consolas" panose="020B0609020204030204" pitchFamily="49" charset="0"/>
              </a:rPr>
              <a:t> = sys.argv[2]</a:t>
            </a:r>
          </a:p>
          <a:p>
            <a:r>
              <a:rPr lang="en-US" sz="1400" b="0" dirty="0" err="1">
                <a:solidFill>
                  <a:srgbClr val="000000"/>
                </a:solidFill>
                <a:latin typeface="Consolas" panose="020B0609020204030204" pitchFamily="49" charset="0"/>
              </a:rPr>
              <a:t>out_folder_path</a:t>
            </a:r>
            <a:r>
              <a:rPr lang="en-US" sz="1400" b="0" dirty="0">
                <a:solidFill>
                  <a:srgbClr val="000000"/>
                </a:solidFill>
                <a:latin typeface="Consolas" panose="020B0609020204030204" pitchFamily="49" charset="0"/>
              </a:rPr>
              <a:t> = </a:t>
            </a:r>
            <a:r>
              <a:rPr lang="en-US" sz="1400" b="0" dirty="0" err="1">
                <a:solidFill>
                  <a:srgbClr val="000000"/>
                </a:solidFill>
                <a:latin typeface="Consolas" panose="020B0609020204030204" pitchFamily="49" charset="0"/>
              </a:rPr>
              <a:t>os.path.dirname</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gdb_path</a:t>
            </a:r>
            <a:r>
              <a:rPr lang="en-US" sz="1400" b="0" dirty="0">
                <a:solidFill>
                  <a:srgbClr val="000000"/>
                </a:solidFill>
                <a:latin typeface="Consolas" panose="020B0609020204030204" pitchFamily="49" charset="0"/>
              </a:rPr>
              <a:t>) </a:t>
            </a:r>
          </a:p>
          <a:p>
            <a:r>
              <a:rPr lang="en-US" sz="1400" b="0" dirty="0" err="1">
                <a:solidFill>
                  <a:srgbClr val="000000"/>
                </a:solidFill>
                <a:latin typeface="Consolas" panose="020B0609020204030204" pitchFamily="49" charset="0"/>
              </a:rPr>
              <a:t>gdb_name</a:t>
            </a:r>
            <a:r>
              <a:rPr lang="en-US" sz="1400" b="0" dirty="0">
                <a:solidFill>
                  <a:srgbClr val="000000"/>
                </a:solidFill>
                <a:latin typeface="Consolas" panose="020B0609020204030204" pitchFamily="49" charset="0"/>
              </a:rPr>
              <a:t> = </a:t>
            </a:r>
            <a:r>
              <a:rPr lang="en-US" sz="1400" b="0" dirty="0" err="1">
                <a:solidFill>
                  <a:srgbClr val="000000"/>
                </a:solidFill>
                <a:latin typeface="Consolas" panose="020B0609020204030204" pitchFamily="49" charset="0"/>
              </a:rPr>
              <a:t>os.path.basename</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gdb_path</a:t>
            </a:r>
            <a:r>
              <a:rPr lang="en-US" sz="1400" b="0" dirty="0">
                <a:solidFill>
                  <a:srgbClr val="000000"/>
                </a:solidFill>
                <a:latin typeface="Consolas" panose="020B0609020204030204" pitchFamily="49" charset="0"/>
              </a:rPr>
              <a:t>) </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copied_data</a:t>
            </a:r>
            <a:r>
              <a:rPr lang="en-US" sz="1400" b="0" dirty="0">
                <a:solidFill>
                  <a:srgbClr val="000000"/>
                </a:solidFill>
                <a:latin typeface="Consolas" panose="020B0609020204030204" pitchFamily="49" charset="0"/>
              </a:rPr>
              <a:t> = </a:t>
            </a:r>
            <a:r>
              <a:rPr lang="en-US" sz="1400" b="0" dirty="0" err="1">
                <a:solidFill>
                  <a:srgbClr val="000000"/>
                </a:solidFill>
                <a:latin typeface="Consolas" panose="020B0609020204030204" pitchFamily="49" charset="0"/>
              </a:rPr>
              <a:t>os.path.splitext</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os.path.basename</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file_to_copy</a:t>
            </a:r>
            <a:r>
              <a:rPr lang="en-US" sz="1400" b="0" dirty="0">
                <a:solidFill>
                  <a:srgbClr val="000000"/>
                </a:solidFill>
                <a:latin typeface="Consolas" panose="020B0609020204030204" pitchFamily="49" charset="0"/>
              </a:rPr>
              <a:t>))[0]</a:t>
            </a:r>
          </a:p>
          <a:p>
            <a:r>
              <a:rPr lang="en-US" sz="1400" b="0" dirty="0" err="1">
                <a:solidFill>
                  <a:srgbClr val="000000"/>
                </a:solidFill>
                <a:latin typeface="Consolas" panose="020B0609020204030204" pitchFamily="49" charset="0"/>
              </a:rPr>
              <a:t>arcpy.conversion.FeatureClassToFeatureClass</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file_to_copy,gdb_path,copied_data</a:t>
            </a:r>
            <a:r>
              <a:rPr lang="en-US" sz="1400" b="0" dirty="0">
                <a:solidFill>
                  <a:srgbClr val="000000"/>
                </a:solidFill>
                <a:latin typeface="Consolas" panose="020B0609020204030204" pitchFamily="49" charset="0"/>
              </a:rPr>
              <a:t>)</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arcpy.env.workspace</a:t>
            </a:r>
            <a:r>
              <a:rPr lang="en-US" sz="1400" b="0" dirty="0">
                <a:solidFill>
                  <a:srgbClr val="000000"/>
                </a:solidFill>
                <a:latin typeface="Consolas" panose="020B0609020204030204" pitchFamily="49" charset="0"/>
              </a:rPr>
              <a:t> = </a:t>
            </a:r>
            <a:r>
              <a:rPr lang="en-US" sz="1400" b="0" dirty="0" err="1">
                <a:solidFill>
                  <a:srgbClr val="000000"/>
                </a:solidFill>
                <a:latin typeface="Consolas" panose="020B0609020204030204" pitchFamily="49" charset="0"/>
              </a:rPr>
              <a:t>gdb_path</a:t>
            </a:r>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arcpy.SetParameterAsText</a:t>
            </a:r>
            <a:r>
              <a:rPr lang="en-US" sz="1400" b="0" dirty="0">
                <a:solidFill>
                  <a:srgbClr val="000000"/>
                </a:solidFill>
                <a:latin typeface="Consolas" panose="020B0609020204030204" pitchFamily="49" charset="0"/>
              </a:rPr>
              <a:t>(</a:t>
            </a:r>
            <a:r>
              <a:rPr lang="en-US" sz="1400" b="0" dirty="0">
                <a:solidFill>
                  <a:srgbClr val="000000"/>
                </a:solidFill>
                <a:highlight>
                  <a:srgbClr val="FFFF00"/>
                </a:highlight>
                <a:latin typeface="Consolas" panose="020B0609020204030204" pitchFamily="49" charset="0"/>
              </a:rPr>
              <a:t>2</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copied_data</a:t>
            </a:r>
            <a:r>
              <a:rPr lang="en-US" sz="1400" b="0" dirty="0">
                <a:solidFill>
                  <a:srgbClr val="000000"/>
                </a:solidFill>
                <a:latin typeface="Consolas" panose="020B0609020204030204" pitchFamily="49" charset="0"/>
              </a:rPr>
              <a:t>)</a:t>
            </a:r>
            <a:endParaRPr lang="en-US" sz="1400" b="0" dirty="0">
              <a:latin typeface="Consolas" panose="020B0609020204030204" pitchFamily="49" charset="0"/>
            </a:endParaRPr>
          </a:p>
        </p:txBody>
      </p:sp>
      <p:sp>
        <p:nvSpPr>
          <p:cNvPr id="8" name="Title 1">
            <a:extLst>
              <a:ext uri="{FF2B5EF4-FFF2-40B4-BE49-F238E27FC236}">
                <a16:creationId xmlns:a16="http://schemas.microsoft.com/office/drawing/2014/main" id="{3B65EE16-3924-9B74-F47E-0A7067AA1AAD}"/>
              </a:ext>
            </a:extLst>
          </p:cNvPr>
          <p:cNvSpPr txBox="1">
            <a:spLocks/>
          </p:cNvSpPr>
          <p:nvPr/>
        </p:nvSpPr>
        <p:spPr bwMode="auto">
          <a:xfrm>
            <a:off x="163005"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262673"/>
                </a:solidFill>
                <a:effectLst/>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r>
              <a:rPr lang="en-US" altLang="en-US" kern="0" dirty="0" err="1"/>
              <a:t>SetParameterAsText</a:t>
            </a:r>
            <a:r>
              <a:rPr lang="en-US" altLang="en-US" kern="0" dirty="0"/>
              <a:t> Example 2</a:t>
            </a:r>
            <a:endParaRPr lang="en-US" altLang="en-US" i="1" kern="0" dirty="0"/>
          </a:p>
        </p:txBody>
      </p:sp>
      <p:pic>
        <p:nvPicPr>
          <p:cNvPr id="16" name="Picture 15">
            <a:extLst>
              <a:ext uri="{FF2B5EF4-FFF2-40B4-BE49-F238E27FC236}">
                <a16:creationId xmlns:a16="http://schemas.microsoft.com/office/drawing/2014/main" id="{0C8E796D-DFD1-096F-F98B-38A8E17F9877}"/>
              </a:ext>
            </a:extLst>
          </p:cNvPr>
          <p:cNvPicPr>
            <a:picLocks noChangeAspect="1"/>
          </p:cNvPicPr>
          <p:nvPr/>
        </p:nvPicPr>
        <p:blipFill>
          <a:blip r:embed="rId3"/>
          <a:stretch>
            <a:fillRect/>
          </a:stretch>
        </p:blipFill>
        <p:spPr>
          <a:xfrm>
            <a:off x="533400" y="850498"/>
            <a:ext cx="5811061" cy="1209844"/>
          </a:xfrm>
          <a:prstGeom prst="rect">
            <a:avLst/>
          </a:prstGeom>
        </p:spPr>
      </p:pic>
      <p:sp>
        <p:nvSpPr>
          <p:cNvPr id="7" name="Rectangle 6">
            <a:extLst>
              <a:ext uri="{FF2B5EF4-FFF2-40B4-BE49-F238E27FC236}">
                <a16:creationId xmlns:a16="http://schemas.microsoft.com/office/drawing/2014/main" id="{7097F906-FF43-E27D-7479-231F12A41A4D}"/>
              </a:ext>
            </a:extLst>
          </p:cNvPr>
          <p:cNvSpPr/>
          <p:nvPr/>
        </p:nvSpPr>
        <p:spPr bwMode="auto">
          <a:xfrm>
            <a:off x="4900925" y="1828800"/>
            <a:ext cx="1427162" cy="261770"/>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E8AB6743-D99C-0E1E-E7FB-4CD9E89F2C76}"/>
              </a:ext>
            </a:extLst>
          </p:cNvPr>
          <p:cNvCxnSpPr/>
          <p:nvPr/>
        </p:nvCxnSpPr>
        <p:spPr bwMode="auto">
          <a:xfrm flipH="1" flipV="1">
            <a:off x="2438400" y="2036743"/>
            <a:ext cx="457200" cy="4135457"/>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4386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70F9399-4A9F-27F0-BA98-C17ADCA8DC15}"/>
              </a:ext>
            </a:extLst>
          </p:cNvPr>
          <p:cNvPicPr>
            <a:picLocks noChangeAspect="1"/>
          </p:cNvPicPr>
          <p:nvPr/>
        </p:nvPicPr>
        <p:blipFill>
          <a:blip r:embed="rId3"/>
          <a:stretch>
            <a:fillRect/>
          </a:stretch>
        </p:blipFill>
        <p:spPr>
          <a:xfrm>
            <a:off x="2538106" y="3391366"/>
            <a:ext cx="4382112" cy="3429479"/>
          </a:xfrm>
          <a:prstGeom prst="rect">
            <a:avLst/>
          </a:prstGeom>
        </p:spPr>
      </p:pic>
      <p:sp>
        <p:nvSpPr>
          <p:cNvPr id="21506" name="Title 1">
            <a:extLst>
              <a:ext uri="{FF2B5EF4-FFF2-40B4-BE49-F238E27FC236}">
                <a16:creationId xmlns:a16="http://schemas.microsoft.com/office/drawing/2014/main" id="{C8F44A7D-C659-1BFC-05CC-8EFE5AFB52BE}"/>
              </a:ext>
            </a:extLst>
          </p:cNvPr>
          <p:cNvSpPr>
            <a:spLocks noGrp="1"/>
          </p:cNvSpPr>
          <p:nvPr>
            <p:ph type="title"/>
          </p:nvPr>
        </p:nvSpPr>
        <p:spPr/>
        <p:txBody>
          <a:bodyPr/>
          <a:lstStyle/>
          <a:p>
            <a:r>
              <a:rPr lang="en-US" altLang="en-US" sz="2400" dirty="0"/>
              <a:t>"Add multiple outputs to the map” with bug</a:t>
            </a:r>
            <a:endParaRPr lang="en-US" altLang="en-US" dirty="0"/>
          </a:p>
        </p:txBody>
      </p:sp>
      <p:sp>
        <p:nvSpPr>
          <p:cNvPr id="21510" name="TextBox 6">
            <a:extLst>
              <a:ext uri="{FF2B5EF4-FFF2-40B4-BE49-F238E27FC236}">
                <a16:creationId xmlns:a16="http://schemas.microsoft.com/office/drawing/2014/main" id="{4AB027F8-DBFD-F772-C696-C897DDEC4989}"/>
              </a:ext>
            </a:extLst>
          </p:cNvPr>
          <p:cNvSpPr txBox="1">
            <a:spLocks noChangeArrowheads="1"/>
          </p:cNvSpPr>
          <p:nvPr/>
        </p:nvSpPr>
        <p:spPr bwMode="auto">
          <a:xfrm>
            <a:off x="304800" y="1765690"/>
            <a:ext cx="107442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None/>
            </a:pPr>
            <a:r>
              <a:rPr lang="en-US" altLang="en-US" sz="2000" b="0" dirty="0"/>
              <a:t>Create a </a:t>
            </a:r>
            <a:r>
              <a:rPr lang="en-US" altLang="en-US" sz="2000" b="0" i="1" dirty="0"/>
              <a:t>Derived, </a:t>
            </a:r>
            <a:r>
              <a:rPr lang="en-US" altLang="en-US" sz="2000" i="1" dirty="0" err="1"/>
              <a:t>MultiValue</a:t>
            </a:r>
            <a:r>
              <a:rPr lang="en-US" altLang="en-US" sz="2000" b="0" dirty="0"/>
              <a:t> parameter in the script tool.</a:t>
            </a:r>
          </a:p>
          <a:p>
            <a:pPr marL="0" indent="0" eaLnBrk="1" hangingPunct="1">
              <a:spcBef>
                <a:spcPct val="0"/>
              </a:spcBef>
              <a:buNone/>
            </a:pPr>
            <a:r>
              <a:rPr lang="en-US" altLang="en-US" sz="2000" b="0" dirty="0"/>
              <a:t>In the Python script:</a:t>
            </a:r>
          </a:p>
          <a:p>
            <a:pPr marL="800100" lvl="1" indent="-342900" eaLnBrk="1" hangingPunct="1">
              <a:spcBef>
                <a:spcPct val="0"/>
              </a:spcBef>
              <a:buFont typeface="+mj-lt"/>
              <a:buAutoNum type="arabicPeriod"/>
            </a:pPr>
            <a:r>
              <a:rPr lang="en-US" altLang="en-US" sz="1800" b="0" dirty="0"/>
              <a:t>Collect the output names in a list</a:t>
            </a:r>
          </a:p>
          <a:p>
            <a:pPr marL="800100" lvl="1" indent="-342900" eaLnBrk="1" hangingPunct="1">
              <a:spcBef>
                <a:spcPct val="0"/>
              </a:spcBef>
              <a:buFont typeface="+mj-lt"/>
              <a:buAutoNum type="arabicPeriod"/>
            </a:pPr>
            <a:r>
              <a:rPr lang="en-US" altLang="en-US" sz="1800" b="0" dirty="0"/>
              <a:t>Create a semicolon delimited string from the list.</a:t>
            </a:r>
          </a:p>
          <a:p>
            <a:pPr marL="800100" lvl="1" indent="-342900" eaLnBrk="1" hangingPunct="1">
              <a:spcBef>
                <a:spcPct val="0"/>
              </a:spcBef>
              <a:buFont typeface="+mj-lt"/>
              <a:buAutoNum type="arabicPeriod"/>
            </a:pPr>
            <a:r>
              <a:rPr lang="en-US" altLang="en-US" sz="1800" b="0" dirty="0"/>
              <a:t>Use </a:t>
            </a:r>
            <a:r>
              <a:rPr lang="en-US" altLang="en-US" sz="1800" b="0" dirty="0" err="1"/>
              <a:t>arcpy.SetParameterAsText</a:t>
            </a:r>
            <a:endParaRPr lang="en-US" altLang="en-US" sz="1800" b="0" dirty="0"/>
          </a:p>
        </p:txBody>
      </p:sp>
      <p:cxnSp>
        <p:nvCxnSpPr>
          <p:cNvPr id="11" name="Straight Arrow Connector 10">
            <a:extLst>
              <a:ext uri="{FF2B5EF4-FFF2-40B4-BE49-F238E27FC236}">
                <a16:creationId xmlns:a16="http://schemas.microsoft.com/office/drawing/2014/main" id="{BBA3F1CE-4A79-FE61-3156-EEEE2FF8DC4E}"/>
              </a:ext>
            </a:extLst>
          </p:cNvPr>
          <p:cNvCxnSpPr>
            <a:cxnSpLocks noChangeShapeType="1"/>
          </p:cNvCxnSpPr>
          <p:nvPr/>
        </p:nvCxnSpPr>
        <p:spPr bwMode="auto">
          <a:xfrm flipH="1">
            <a:off x="5181600" y="5300663"/>
            <a:ext cx="11430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157356A6-9408-F0E8-1525-F84F1695E633}"/>
              </a:ext>
            </a:extLst>
          </p:cNvPr>
          <p:cNvCxnSpPr>
            <a:cxnSpLocks noChangeShapeType="1"/>
          </p:cNvCxnSpPr>
          <p:nvPr/>
        </p:nvCxnSpPr>
        <p:spPr bwMode="auto">
          <a:xfrm flipH="1">
            <a:off x="5181600" y="6400800"/>
            <a:ext cx="11430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09712F9C-109F-B9C2-3D24-AD4043673D6B}"/>
              </a:ext>
            </a:extLst>
          </p:cNvPr>
          <p:cNvSpPr txBox="1">
            <a:spLocks noChangeArrowheads="1"/>
          </p:cNvSpPr>
          <p:nvPr/>
        </p:nvSpPr>
        <p:spPr bwMode="auto">
          <a:xfrm>
            <a:off x="6305550" y="5116513"/>
            <a:ext cx="253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Collect output names</a:t>
            </a:r>
          </a:p>
        </p:txBody>
      </p:sp>
      <p:sp>
        <p:nvSpPr>
          <p:cNvPr id="15" name="TextBox 14">
            <a:extLst>
              <a:ext uri="{FF2B5EF4-FFF2-40B4-BE49-F238E27FC236}">
                <a16:creationId xmlns:a16="http://schemas.microsoft.com/office/drawing/2014/main" id="{49C17790-968D-78F7-71E1-7AC0661CCC5F}"/>
              </a:ext>
            </a:extLst>
          </p:cNvPr>
          <p:cNvSpPr txBox="1">
            <a:spLocks noChangeArrowheads="1"/>
          </p:cNvSpPr>
          <p:nvPr/>
        </p:nvSpPr>
        <p:spPr bwMode="auto">
          <a:xfrm>
            <a:off x="6305550" y="6183313"/>
            <a:ext cx="268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Create delimited string</a:t>
            </a:r>
          </a:p>
        </p:txBody>
      </p:sp>
      <p:sp>
        <p:nvSpPr>
          <p:cNvPr id="16" name="TextBox 15">
            <a:extLst>
              <a:ext uri="{FF2B5EF4-FFF2-40B4-BE49-F238E27FC236}">
                <a16:creationId xmlns:a16="http://schemas.microsoft.com/office/drawing/2014/main" id="{F9D50CDA-7B29-75C0-4564-371CE6356351}"/>
              </a:ext>
            </a:extLst>
          </p:cNvPr>
          <p:cNvSpPr txBox="1">
            <a:spLocks noChangeArrowheads="1"/>
          </p:cNvSpPr>
          <p:nvPr/>
        </p:nvSpPr>
        <p:spPr bwMode="auto">
          <a:xfrm>
            <a:off x="6305550" y="6564313"/>
            <a:ext cx="2425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SetParameterAsText</a:t>
            </a:r>
          </a:p>
        </p:txBody>
      </p:sp>
      <p:cxnSp>
        <p:nvCxnSpPr>
          <p:cNvPr id="20" name="Straight Arrow Connector 19">
            <a:extLst>
              <a:ext uri="{FF2B5EF4-FFF2-40B4-BE49-F238E27FC236}">
                <a16:creationId xmlns:a16="http://schemas.microsoft.com/office/drawing/2014/main" id="{88994105-D25B-C235-2AA5-F62186C2442B}"/>
              </a:ext>
            </a:extLst>
          </p:cNvPr>
          <p:cNvCxnSpPr>
            <a:cxnSpLocks noChangeShapeType="1"/>
          </p:cNvCxnSpPr>
          <p:nvPr/>
        </p:nvCxnSpPr>
        <p:spPr bwMode="auto">
          <a:xfrm flipH="1">
            <a:off x="5867400" y="6781800"/>
            <a:ext cx="4572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FDF3123E-8177-18BA-BC5A-629281FD4866}"/>
              </a:ext>
            </a:extLst>
          </p:cNvPr>
          <p:cNvCxnSpPr>
            <a:cxnSpLocks noChangeShapeType="1"/>
          </p:cNvCxnSpPr>
          <p:nvPr/>
        </p:nvCxnSpPr>
        <p:spPr bwMode="auto">
          <a:xfrm flipH="1" flipV="1">
            <a:off x="3886200" y="4495800"/>
            <a:ext cx="2419350" cy="73025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9" name="TextBox 1">
            <a:extLst>
              <a:ext uri="{FF2B5EF4-FFF2-40B4-BE49-F238E27FC236}">
                <a16:creationId xmlns:a16="http://schemas.microsoft.com/office/drawing/2014/main" id="{70DD1315-E154-C8D4-4D01-4EC2AC6D3BC4}"/>
              </a:ext>
            </a:extLst>
          </p:cNvPr>
          <p:cNvSpPr txBox="1">
            <a:spLocks noChangeArrowheads="1"/>
          </p:cNvSpPr>
          <p:nvPr/>
        </p:nvSpPr>
        <p:spPr bwMode="auto">
          <a:xfrm>
            <a:off x="5863583" y="3528513"/>
            <a:ext cx="312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dirty="0">
                <a:solidFill>
                  <a:srgbClr val="FF0000"/>
                </a:solidFill>
              </a:rPr>
              <a:t>Can you spot the mistake?</a:t>
            </a:r>
          </a:p>
        </p:txBody>
      </p:sp>
      <p:pic>
        <p:nvPicPr>
          <p:cNvPr id="7" name="Picture 6">
            <a:extLst>
              <a:ext uri="{FF2B5EF4-FFF2-40B4-BE49-F238E27FC236}">
                <a16:creationId xmlns:a16="http://schemas.microsoft.com/office/drawing/2014/main" id="{181C7931-35AA-AEF3-22CB-B5B3E7C90C35}"/>
              </a:ext>
            </a:extLst>
          </p:cNvPr>
          <p:cNvPicPr>
            <a:picLocks noChangeAspect="1"/>
          </p:cNvPicPr>
          <p:nvPr/>
        </p:nvPicPr>
        <p:blipFill>
          <a:blip r:embed="rId4"/>
          <a:stretch>
            <a:fillRect/>
          </a:stretch>
        </p:blipFill>
        <p:spPr>
          <a:xfrm>
            <a:off x="609600" y="900392"/>
            <a:ext cx="6154009" cy="7906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34007-9F9D-3A05-6A98-9C32CDF2C9E0}"/>
              </a:ext>
            </a:extLst>
          </p:cNvPr>
          <p:cNvPicPr>
            <a:picLocks noChangeAspect="1"/>
          </p:cNvPicPr>
          <p:nvPr/>
        </p:nvPicPr>
        <p:blipFill>
          <a:blip r:embed="rId3"/>
          <a:stretch>
            <a:fillRect/>
          </a:stretch>
        </p:blipFill>
        <p:spPr>
          <a:xfrm>
            <a:off x="2533036" y="3403818"/>
            <a:ext cx="4401164" cy="3419952"/>
          </a:xfrm>
          <a:prstGeom prst="rect">
            <a:avLst/>
          </a:prstGeom>
        </p:spPr>
      </p:pic>
      <p:sp>
        <p:nvSpPr>
          <p:cNvPr id="22531" name="Title 1">
            <a:extLst>
              <a:ext uri="{FF2B5EF4-FFF2-40B4-BE49-F238E27FC236}">
                <a16:creationId xmlns:a16="http://schemas.microsoft.com/office/drawing/2014/main" id="{3FAAF6D2-B8C2-9578-6191-A1A31ACB88B4}"/>
              </a:ext>
            </a:extLst>
          </p:cNvPr>
          <p:cNvSpPr>
            <a:spLocks noGrp="1"/>
          </p:cNvSpPr>
          <p:nvPr>
            <p:ph type="title"/>
          </p:nvPr>
        </p:nvSpPr>
        <p:spPr/>
        <p:txBody>
          <a:bodyPr/>
          <a:lstStyle/>
          <a:p>
            <a:r>
              <a:rPr lang="en-US" altLang="en-US" sz="2400" dirty="0"/>
              <a:t>“Add multiple outputs to the map” corrected</a:t>
            </a:r>
          </a:p>
        </p:txBody>
      </p:sp>
      <p:cxnSp>
        <p:nvCxnSpPr>
          <p:cNvPr id="11" name="Straight Arrow Connector 10">
            <a:extLst>
              <a:ext uri="{FF2B5EF4-FFF2-40B4-BE49-F238E27FC236}">
                <a16:creationId xmlns:a16="http://schemas.microsoft.com/office/drawing/2014/main" id="{79183BA2-4C8A-2CF0-9D7B-CD757EB0351D}"/>
              </a:ext>
            </a:extLst>
          </p:cNvPr>
          <p:cNvCxnSpPr>
            <a:cxnSpLocks noChangeShapeType="1"/>
            <a:stCxn id="9" idx="2"/>
          </p:cNvCxnSpPr>
          <p:nvPr/>
        </p:nvCxnSpPr>
        <p:spPr bwMode="auto">
          <a:xfrm flipH="1">
            <a:off x="5334000" y="5432425"/>
            <a:ext cx="2256632" cy="338495"/>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DCECA2-2A65-983D-52D0-611D6E02C3A7}"/>
              </a:ext>
            </a:extLst>
          </p:cNvPr>
          <p:cNvCxnSpPr>
            <a:cxnSpLocks noChangeShapeType="1"/>
          </p:cNvCxnSpPr>
          <p:nvPr/>
        </p:nvCxnSpPr>
        <p:spPr bwMode="auto">
          <a:xfrm flipH="1">
            <a:off x="5181600" y="6400800"/>
            <a:ext cx="11430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4B5EDC6-7ECC-7832-4F6F-060882C1DB65}"/>
              </a:ext>
            </a:extLst>
          </p:cNvPr>
          <p:cNvSpPr txBox="1">
            <a:spLocks noChangeArrowheads="1"/>
          </p:cNvSpPr>
          <p:nvPr/>
        </p:nvSpPr>
        <p:spPr bwMode="auto">
          <a:xfrm>
            <a:off x="6324600" y="5062537"/>
            <a:ext cx="253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Collect output names</a:t>
            </a:r>
          </a:p>
        </p:txBody>
      </p:sp>
      <p:sp>
        <p:nvSpPr>
          <p:cNvPr id="15" name="TextBox 14">
            <a:extLst>
              <a:ext uri="{FF2B5EF4-FFF2-40B4-BE49-F238E27FC236}">
                <a16:creationId xmlns:a16="http://schemas.microsoft.com/office/drawing/2014/main" id="{5DE86817-3FDF-11E4-2189-B26F27F0358D}"/>
              </a:ext>
            </a:extLst>
          </p:cNvPr>
          <p:cNvSpPr txBox="1">
            <a:spLocks noChangeArrowheads="1"/>
          </p:cNvSpPr>
          <p:nvPr/>
        </p:nvSpPr>
        <p:spPr bwMode="auto">
          <a:xfrm>
            <a:off x="6305550" y="6183312"/>
            <a:ext cx="268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Create delimited string</a:t>
            </a:r>
          </a:p>
        </p:txBody>
      </p:sp>
      <p:sp>
        <p:nvSpPr>
          <p:cNvPr id="16" name="TextBox 15">
            <a:extLst>
              <a:ext uri="{FF2B5EF4-FFF2-40B4-BE49-F238E27FC236}">
                <a16:creationId xmlns:a16="http://schemas.microsoft.com/office/drawing/2014/main" id="{C997C21C-808A-057A-E90F-33D6F9B8D730}"/>
              </a:ext>
            </a:extLst>
          </p:cNvPr>
          <p:cNvSpPr txBox="1">
            <a:spLocks noChangeArrowheads="1"/>
          </p:cNvSpPr>
          <p:nvPr/>
        </p:nvSpPr>
        <p:spPr bwMode="auto">
          <a:xfrm>
            <a:off x="6305550" y="6564312"/>
            <a:ext cx="2425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SetParameterAsText</a:t>
            </a:r>
          </a:p>
        </p:txBody>
      </p:sp>
      <p:cxnSp>
        <p:nvCxnSpPr>
          <p:cNvPr id="20" name="Straight Arrow Connector 19">
            <a:extLst>
              <a:ext uri="{FF2B5EF4-FFF2-40B4-BE49-F238E27FC236}">
                <a16:creationId xmlns:a16="http://schemas.microsoft.com/office/drawing/2014/main" id="{C8169F14-CF49-EA25-1C7B-23E33F6D8BF1}"/>
              </a:ext>
            </a:extLst>
          </p:cNvPr>
          <p:cNvCxnSpPr>
            <a:cxnSpLocks noChangeShapeType="1"/>
          </p:cNvCxnSpPr>
          <p:nvPr/>
        </p:nvCxnSpPr>
        <p:spPr bwMode="auto">
          <a:xfrm flipH="1">
            <a:off x="5867400" y="6781800"/>
            <a:ext cx="4572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34A8CF0A-89AE-41E4-B54A-18F3ACF0CE84}"/>
              </a:ext>
            </a:extLst>
          </p:cNvPr>
          <p:cNvCxnSpPr>
            <a:cxnSpLocks noChangeShapeType="1"/>
          </p:cNvCxnSpPr>
          <p:nvPr/>
        </p:nvCxnSpPr>
        <p:spPr bwMode="auto">
          <a:xfrm flipH="1" flipV="1">
            <a:off x="3886200" y="4583112"/>
            <a:ext cx="2514600" cy="585788"/>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2BAE0AAF-C83C-A523-1910-71119445715A}"/>
              </a:ext>
            </a:extLst>
          </p:cNvPr>
          <p:cNvPicPr>
            <a:picLocks noChangeAspect="1"/>
          </p:cNvPicPr>
          <p:nvPr/>
        </p:nvPicPr>
        <p:blipFill>
          <a:blip r:embed="rId4"/>
          <a:stretch>
            <a:fillRect/>
          </a:stretch>
        </p:blipFill>
        <p:spPr>
          <a:xfrm>
            <a:off x="457200" y="726226"/>
            <a:ext cx="6154009" cy="790685"/>
          </a:xfrm>
          <a:prstGeom prst="rect">
            <a:avLst/>
          </a:prstGeom>
        </p:spPr>
      </p:pic>
      <p:sp>
        <p:nvSpPr>
          <p:cNvPr id="5" name="TextBox 6">
            <a:extLst>
              <a:ext uri="{FF2B5EF4-FFF2-40B4-BE49-F238E27FC236}">
                <a16:creationId xmlns:a16="http://schemas.microsoft.com/office/drawing/2014/main" id="{B7A2FEDB-3879-6F32-3A7B-E5802D61DB0B}"/>
              </a:ext>
            </a:extLst>
          </p:cNvPr>
          <p:cNvSpPr txBox="1">
            <a:spLocks noChangeArrowheads="1"/>
          </p:cNvSpPr>
          <p:nvPr/>
        </p:nvSpPr>
        <p:spPr bwMode="auto">
          <a:xfrm>
            <a:off x="304800" y="1765690"/>
            <a:ext cx="107442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0"/>
              </a:spcBef>
              <a:buNone/>
            </a:pPr>
            <a:r>
              <a:rPr lang="en-US" altLang="en-US" sz="2000" b="0" dirty="0"/>
              <a:t>Create a </a:t>
            </a:r>
            <a:r>
              <a:rPr lang="en-US" altLang="en-US" sz="2000" b="0" i="1" dirty="0"/>
              <a:t>Derived, </a:t>
            </a:r>
            <a:r>
              <a:rPr lang="en-US" altLang="en-US" sz="2000" i="1" dirty="0" err="1"/>
              <a:t>MultiValue</a:t>
            </a:r>
            <a:r>
              <a:rPr lang="en-US" altLang="en-US" sz="2000" b="0" dirty="0"/>
              <a:t> parameter in the script tool.</a:t>
            </a:r>
          </a:p>
          <a:p>
            <a:pPr marL="0" indent="0" eaLnBrk="1" hangingPunct="1">
              <a:spcBef>
                <a:spcPct val="0"/>
              </a:spcBef>
              <a:buNone/>
            </a:pPr>
            <a:r>
              <a:rPr lang="en-US" altLang="en-US" sz="2000" b="0" dirty="0"/>
              <a:t>In the Python script:</a:t>
            </a:r>
          </a:p>
          <a:p>
            <a:pPr marL="800100" lvl="1" indent="-342900" eaLnBrk="1" hangingPunct="1">
              <a:spcBef>
                <a:spcPct val="0"/>
              </a:spcBef>
              <a:buFont typeface="+mj-lt"/>
              <a:buAutoNum type="arabicPeriod"/>
            </a:pPr>
            <a:r>
              <a:rPr lang="en-US" altLang="en-US" sz="1800" b="0" dirty="0"/>
              <a:t>Collect the output names in a list</a:t>
            </a:r>
          </a:p>
          <a:p>
            <a:pPr marL="800100" lvl="1" indent="-342900" eaLnBrk="1" hangingPunct="1">
              <a:spcBef>
                <a:spcPct val="0"/>
              </a:spcBef>
              <a:buFont typeface="+mj-lt"/>
              <a:buAutoNum type="arabicPeriod"/>
            </a:pPr>
            <a:r>
              <a:rPr lang="en-US" altLang="en-US" sz="1800" b="0" dirty="0"/>
              <a:t>Create a semicolon delimited string from the list.</a:t>
            </a:r>
          </a:p>
          <a:p>
            <a:pPr marL="800100" lvl="1" indent="-342900" eaLnBrk="1" hangingPunct="1">
              <a:spcBef>
                <a:spcPct val="0"/>
              </a:spcBef>
              <a:buFont typeface="+mj-lt"/>
              <a:buAutoNum type="arabicPeriod"/>
            </a:pPr>
            <a:r>
              <a:rPr lang="en-US" altLang="en-US" sz="1800" b="0" dirty="0"/>
              <a:t>Use </a:t>
            </a:r>
            <a:r>
              <a:rPr lang="en-US" altLang="en-US" sz="1800" b="0" dirty="0" err="1"/>
              <a:t>arcpy.SetParameterAsText</a:t>
            </a:r>
            <a:endParaRPr lang="en-US" alt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1BDDF2D-30E7-EF52-70F3-0D33393C12E2}"/>
              </a:ext>
            </a:extLst>
          </p:cNvPr>
          <p:cNvSpPr>
            <a:spLocks noGrp="1"/>
          </p:cNvSpPr>
          <p:nvPr>
            <p:ph type="title"/>
          </p:nvPr>
        </p:nvSpPr>
        <p:spPr>
          <a:xfrm>
            <a:off x="152400" y="152400"/>
            <a:ext cx="8686800" cy="457200"/>
          </a:xfrm>
        </p:spPr>
        <p:txBody>
          <a:bodyPr/>
          <a:lstStyle/>
          <a:p>
            <a:r>
              <a:rPr lang="en-US" altLang="en-US" dirty="0"/>
              <a:t>Activity– Add derived output to a map </a:t>
            </a:r>
          </a:p>
        </p:txBody>
      </p:sp>
      <p:sp>
        <p:nvSpPr>
          <p:cNvPr id="3" name="Content Placeholder 2">
            <a:extLst>
              <a:ext uri="{FF2B5EF4-FFF2-40B4-BE49-F238E27FC236}">
                <a16:creationId xmlns:a16="http://schemas.microsoft.com/office/drawing/2014/main" id="{529E7DBA-56A1-6B8F-115E-D0C274F4A282}"/>
              </a:ext>
            </a:extLst>
          </p:cNvPr>
          <p:cNvSpPr>
            <a:spLocks noGrp="1"/>
          </p:cNvSpPr>
          <p:nvPr>
            <p:ph idx="1"/>
          </p:nvPr>
        </p:nvSpPr>
        <p:spPr/>
        <p:txBody>
          <a:bodyPr/>
          <a:lstStyle/>
          <a:p>
            <a:pPr>
              <a:defRPr/>
            </a:pPr>
            <a:r>
              <a:rPr lang="en-US" sz="2400" dirty="0"/>
              <a:t>Place some data in scratch and test the script as is.</a:t>
            </a:r>
          </a:p>
          <a:p>
            <a:pPr>
              <a:defRPr/>
            </a:pPr>
            <a:r>
              <a:rPr lang="en-US" sz="2400" dirty="0"/>
              <a:t>Modify script to take 2 arguments</a:t>
            </a:r>
          </a:p>
          <a:p>
            <a:pPr>
              <a:defRPr/>
            </a:pPr>
            <a:r>
              <a:rPr lang="en-US" sz="2400" dirty="0"/>
              <a:t>Create script tool with 3 parameters </a:t>
            </a:r>
          </a:p>
          <a:p>
            <a:pPr lvl="1">
              <a:defRPr/>
            </a:pPr>
            <a:r>
              <a:rPr lang="en-US" sz="2000" dirty="0"/>
              <a:t>Two input </a:t>
            </a:r>
          </a:p>
          <a:p>
            <a:pPr marL="914400" lvl="1" indent="-457200">
              <a:buFontTx/>
              <a:buAutoNum type="arabicParenR"/>
              <a:defRPr/>
            </a:pPr>
            <a:r>
              <a:rPr lang="en-US" sz="2000" dirty="0"/>
              <a:t>Folder type for the workspace parameter. </a:t>
            </a:r>
          </a:p>
          <a:p>
            <a:pPr marL="914400" lvl="1" indent="-457200">
              <a:buFontTx/>
              <a:buAutoNum type="arabicParenR"/>
              <a:defRPr/>
            </a:pPr>
            <a:r>
              <a:rPr lang="en-US" sz="2000" dirty="0"/>
              <a:t>Linear Unit for the buffer distance. </a:t>
            </a:r>
          </a:p>
          <a:p>
            <a:pPr marL="457200" lvl="1" indent="0">
              <a:defRPr/>
            </a:pPr>
            <a:r>
              <a:rPr lang="en-US" sz="2000" dirty="0"/>
              <a:t>One output to be added to map</a:t>
            </a:r>
            <a:br>
              <a:rPr lang="en-US" sz="2000" dirty="0"/>
            </a:br>
            <a:r>
              <a:rPr lang="en-US" sz="2000" dirty="0"/>
              <a:t>3) A derived output </a:t>
            </a:r>
            <a:r>
              <a:rPr lang="en-US" sz="2000" dirty="0" err="1"/>
              <a:t>multivalue</a:t>
            </a:r>
            <a:r>
              <a:rPr lang="en-US" sz="2000" dirty="0"/>
              <a:t> Feature Class</a:t>
            </a:r>
          </a:p>
          <a:p>
            <a:pPr>
              <a:defRPr/>
            </a:pPr>
            <a:endParaRPr lang="en-US" sz="2400" dirty="0"/>
          </a:p>
          <a:p>
            <a:pPr marL="0" indent="0">
              <a:buFontTx/>
              <a:buNone/>
              <a:defRPr/>
            </a:pPr>
            <a:endParaRPr lang="en-US" sz="2400" dirty="0"/>
          </a:p>
          <a:p>
            <a:pPr marL="0" indent="0">
              <a:buFontTx/>
              <a:buNone/>
              <a:defRPr/>
            </a:pPr>
            <a:endParaRPr lang="en-US" sz="2400" dirty="0"/>
          </a:p>
          <a:p>
            <a:pPr marL="0" indent="0">
              <a:buFontTx/>
              <a:buNone/>
              <a:defRPr/>
            </a:pPr>
            <a:endParaRPr lang="en-US" sz="2400" dirty="0"/>
          </a:p>
          <a:p>
            <a:pPr>
              <a:defRPr/>
            </a:pPr>
            <a:r>
              <a:rPr lang="en-US" sz="2400" dirty="0"/>
              <a:t>Set input default values, C:/gispy/scratch and 0.2 miles</a:t>
            </a:r>
          </a:p>
          <a:p>
            <a:pPr>
              <a:defRPr/>
            </a:pPr>
            <a:r>
              <a:rPr lang="en-US" sz="2400" dirty="0"/>
              <a:t>Test the script tool in </a:t>
            </a:r>
            <a:r>
              <a:rPr lang="en-US" sz="2400" b="1" i="1" dirty="0"/>
              <a:t>ArcGIS Pro</a:t>
            </a:r>
            <a:r>
              <a:rPr lang="en-US" sz="2400" dirty="0"/>
              <a:t>.</a:t>
            </a:r>
          </a:p>
        </p:txBody>
      </p:sp>
      <p:pic>
        <p:nvPicPr>
          <p:cNvPr id="23558" name="Picture 4">
            <a:extLst>
              <a:ext uri="{FF2B5EF4-FFF2-40B4-BE49-F238E27FC236}">
                <a16:creationId xmlns:a16="http://schemas.microsoft.com/office/drawing/2014/main" id="{85C13609-9669-46D8-BAB2-43748B73D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7834"/>
          <a:stretch>
            <a:fillRect/>
          </a:stretch>
        </p:blipFill>
        <p:spPr bwMode="auto">
          <a:xfrm>
            <a:off x="6629400" y="4748213"/>
            <a:ext cx="24003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38E59975-9708-2A91-2504-E47B6690243E}"/>
              </a:ext>
            </a:extLst>
          </p:cNvPr>
          <p:cNvPicPr>
            <a:picLocks noChangeAspect="1"/>
          </p:cNvPicPr>
          <p:nvPr/>
        </p:nvPicPr>
        <p:blipFill>
          <a:blip r:embed="rId4"/>
          <a:stretch>
            <a:fillRect/>
          </a:stretch>
        </p:blipFill>
        <p:spPr>
          <a:xfrm>
            <a:off x="762000" y="4409953"/>
            <a:ext cx="2953162" cy="87642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E8CBF5-C595-2646-84F9-6D68B61E245A}"/>
              </a:ext>
            </a:extLst>
          </p:cNvPr>
          <p:cNvSpPr>
            <a:spLocks noGrp="1"/>
          </p:cNvSpPr>
          <p:nvPr>
            <p:ph type="title"/>
          </p:nvPr>
        </p:nvSpPr>
        <p:spPr>
          <a:xfrm>
            <a:off x="0" y="152400"/>
            <a:ext cx="8839200" cy="457200"/>
          </a:xfrm>
        </p:spPr>
        <p:txBody>
          <a:bodyPr/>
          <a:lstStyle/>
          <a:p>
            <a:r>
              <a:rPr lang="en-US" altLang="en-US"/>
              <a:t>Add derived output to map -- followup</a:t>
            </a:r>
          </a:p>
        </p:txBody>
      </p:sp>
      <p:sp>
        <p:nvSpPr>
          <p:cNvPr id="25603" name="Content Placeholder 2">
            <a:extLst>
              <a:ext uri="{FF2B5EF4-FFF2-40B4-BE49-F238E27FC236}">
                <a16:creationId xmlns:a16="http://schemas.microsoft.com/office/drawing/2014/main" id="{557B4C38-9917-36A6-8DA9-825541CC0720}"/>
              </a:ext>
            </a:extLst>
          </p:cNvPr>
          <p:cNvSpPr>
            <a:spLocks noGrp="1"/>
          </p:cNvSpPr>
          <p:nvPr>
            <p:ph idx="1"/>
          </p:nvPr>
        </p:nvSpPr>
        <p:spPr/>
        <p:txBody>
          <a:bodyPr/>
          <a:lstStyle/>
          <a:p>
            <a:endParaRPr lang="en-US" altLang="en-US"/>
          </a:p>
        </p:txBody>
      </p:sp>
      <p:pic>
        <p:nvPicPr>
          <p:cNvPr id="25605" name="Picture 1">
            <a:extLst>
              <a:ext uri="{FF2B5EF4-FFF2-40B4-BE49-F238E27FC236}">
                <a16:creationId xmlns:a16="http://schemas.microsoft.com/office/drawing/2014/main" id="{876FD40D-69D9-32F8-03F3-19AB90AAC2C1}"/>
              </a:ext>
            </a:extLst>
          </p:cNvPr>
          <p:cNvPicPr>
            <a:picLocks noChangeAspect="1"/>
          </p:cNvPicPr>
          <p:nvPr/>
        </p:nvPicPr>
        <p:blipFill>
          <a:blip r:embed="rId3">
            <a:extLst>
              <a:ext uri="{28A0092B-C50C-407E-A947-70E740481C1C}">
                <a14:useLocalDpi xmlns:a14="http://schemas.microsoft.com/office/drawing/2010/main" val="0"/>
              </a:ext>
            </a:extLst>
          </a:blip>
          <a:srcRect t="19986" r="23444"/>
          <a:stretch>
            <a:fillRect/>
          </a:stretch>
        </p:blipFill>
        <p:spPr bwMode="auto">
          <a:xfrm>
            <a:off x="-17463" y="974725"/>
            <a:ext cx="5454651"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3061A9-0C97-8012-9D6A-806B2E73FA2B}"/>
              </a:ext>
            </a:extLst>
          </p:cNvPr>
          <p:cNvPicPr>
            <a:picLocks noChangeAspect="1"/>
          </p:cNvPicPr>
          <p:nvPr/>
        </p:nvPicPr>
        <p:blipFill>
          <a:blip r:embed="rId4"/>
          <a:stretch>
            <a:fillRect/>
          </a:stretch>
        </p:blipFill>
        <p:spPr>
          <a:xfrm>
            <a:off x="838200" y="5079428"/>
            <a:ext cx="6249272" cy="12765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44E21C9-697A-5848-B844-704A6D63A7B5}"/>
              </a:ext>
            </a:extLst>
          </p:cNvPr>
          <p:cNvSpPr>
            <a:spLocks noGrp="1"/>
          </p:cNvSpPr>
          <p:nvPr>
            <p:ph type="title"/>
          </p:nvPr>
        </p:nvSpPr>
        <p:spPr/>
        <p:txBody>
          <a:bodyPr/>
          <a:lstStyle/>
          <a:p>
            <a:r>
              <a:rPr lang="en-US" altLang="en-US"/>
              <a:t>Setting script tool parameters</a:t>
            </a:r>
          </a:p>
        </p:txBody>
      </p:sp>
      <p:graphicFrame>
        <p:nvGraphicFramePr>
          <p:cNvPr id="5" name="Content Placeholder 4">
            <a:extLst>
              <a:ext uri="{FF2B5EF4-FFF2-40B4-BE49-F238E27FC236}">
                <a16:creationId xmlns:a16="http://schemas.microsoft.com/office/drawing/2014/main" id="{52A871D3-4020-B2F6-5955-6D3C2E927187}"/>
              </a:ext>
            </a:extLst>
          </p:cNvPr>
          <p:cNvGraphicFramePr>
            <a:graphicFrameLocks noGrp="1"/>
          </p:cNvGraphicFramePr>
          <p:nvPr>
            <p:ph idx="1"/>
            <p:extLst>
              <p:ext uri="{D42A27DB-BD31-4B8C-83A1-F6EECF244321}">
                <p14:modId xmlns:p14="http://schemas.microsoft.com/office/powerpoint/2010/main" val="3328146007"/>
              </p:ext>
            </p:extLst>
          </p:nvPr>
        </p:nvGraphicFramePr>
        <p:xfrm>
          <a:off x="3448050" y="798513"/>
          <a:ext cx="5467350" cy="5780089"/>
        </p:xfrm>
        <a:graphic>
          <a:graphicData uri="http://schemas.openxmlformats.org/drawingml/2006/table">
            <a:tbl>
              <a:tblPr/>
              <a:tblGrid>
                <a:gridCol w="142875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197486">
                <a:tc>
                  <a:txBody>
                    <a:bodyPr/>
                    <a:lstStyle/>
                    <a:p>
                      <a:r>
                        <a:rPr lang="en-US" sz="1000" b="1" u="sng" dirty="0"/>
                        <a:t>Property</a:t>
                      </a:r>
                    </a:p>
                  </a:txBody>
                  <a:tcPr marL="45090" marR="45090" marT="22543" marB="22543" anchor="ctr">
                    <a:lnL>
                      <a:noFill/>
                    </a:lnL>
                    <a:lnR>
                      <a:noFill/>
                    </a:lnR>
                    <a:lnT>
                      <a:noFill/>
                    </a:lnT>
                    <a:lnB>
                      <a:noFill/>
                    </a:lnB>
                  </a:tcPr>
                </a:tc>
                <a:tc>
                  <a:txBody>
                    <a:bodyPr/>
                    <a:lstStyle/>
                    <a:p>
                      <a:r>
                        <a:rPr lang="en-US" sz="1000" b="1" u="sng" dirty="0"/>
                        <a:t>Description</a:t>
                      </a:r>
                    </a:p>
                  </a:txBody>
                  <a:tcPr marL="45090" marR="45090" marT="22543" marB="22543" anchor="ctr">
                    <a:lnL>
                      <a:noFill/>
                    </a:lnL>
                    <a:lnR>
                      <a:noFill/>
                    </a:lnR>
                    <a:lnT>
                      <a:noFill/>
                    </a:lnT>
                    <a:lnB>
                      <a:noFill/>
                    </a:lnB>
                  </a:tcPr>
                </a:tc>
                <a:extLst>
                  <a:ext uri="{0D108BD9-81ED-4DB2-BD59-A6C34878D82A}">
                    <a16:rowId xmlns:a16="http://schemas.microsoft.com/office/drawing/2014/main" val="10000"/>
                  </a:ext>
                </a:extLst>
              </a:tr>
              <a:tr h="721358">
                <a:tc>
                  <a:txBody>
                    <a:bodyPr/>
                    <a:lstStyle/>
                    <a:p>
                      <a:r>
                        <a:rPr lang="en-US" sz="4000" dirty="0">
                          <a:sym typeface="Wingdings"/>
                          <a:hlinkClick r:id="rId3"/>
                        </a:rPr>
                        <a:t> </a:t>
                      </a:r>
                      <a:r>
                        <a:rPr lang="en-US" sz="1100" dirty="0">
                          <a:hlinkClick r:id="rId3"/>
                        </a:rPr>
                        <a:t>Type</a:t>
                      </a:r>
                      <a:r>
                        <a:rPr lang="en-US" sz="1100" dirty="0"/>
                        <a:t> </a:t>
                      </a:r>
                    </a:p>
                  </a:txBody>
                  <a:tcPr marL="45090" marR="45090" marT="22543" marB="22543" anchor="ctr">
                    <a:lnL>
                      <a:noFill/>
                    </a:lnL>
                    <a:lnR>
                      <a:noFill/>
                    </a:lnR>
                    <a:lnT>
                      <a:noFill/>
                    </a:lnT>
                    <a:lnB>
                      <a:noFill/>
                    </a:lnB>
                  </a:tcPr>
                </a:tc>
                <a:tc>
                  <a:txBody>
                    <a:bodyPr/>
                    <a:lstStyle/>
                    <a:p>
                      <a:r>
                        <a:rPr lang="en-US" sz="1200" dirty="0"/>
                        <a:t>(Required, Optional, or Derived). </a:t>
                      </a:r>
                      <a:br>
                        <a:rPr lang="en-US" sz="1200" dirty="0"/>
                      </a:br>
                      <a:r>
                        <a:rPr lang="en-US" sz="1200" dirty="0"/>
                        <a:t>Derived:</a:t>
                      </a:r>
                      <a:r>
                        <a:rPr lang="en-US" sz="1200" baseline="0" dirty="0"/>
                        <a:t>  </a:t>
                      </a:r>
                      <a:r>
                        <a:rPr lang="en-US" sz="1200" dirty="0"/>
                        <a:t>user  does not enter a value for the parameter. </a:t>
                      </a:r>
                      <a:br>
                        <a:rPr lang="en-US" sz="1200" dirty="0"/>
                      </a:br>
                      <a:r>
                        <a:rPr lang="en-US" sz="1200" b="1" dirty="0"/>
                        <a:t>Derived</a:t>
                      </a:r>
                      <a:r>
                        <a:rPr lang="en-US" sz="1200" dirty="0"/>
                        <a:t> types are always </a:t>
                      </a:r>
                      <a:r>
                        <a:rPr lang="en-US" sz="1200" b="1" dirty="0"/>
                        <a:t>output</a:t>
                      </a:r>
                      <a:r>
                        <a:rPr lang="en-US" sz="1200" dirty="0"/>
                        <a:t> parameters.</a:t>
                      </a:r>
                    </a:p>
                  </a:txBody>
                  <a:tcPr marL="45090" marR="45090" marT="22543" marB="22543" anchor="ctr">
                    <a:lnL>
                      <a:noFill/>
                    </a:lnL>
                    <a:lnR>
                      <a:noFill/>
                    </a:lnR>
                    <a:lnT>
                      <a:noFill/>
                    </a:lnT>
                    <a:lnB>
                      <a:noFill/>
                    </a:lnB>
                  </a:tcPr>
                </a:tc>
                <a:extLst>
                  <a:ext uri="{0D108BD9-81ED-4DB2-BD59-A6C34878D82A}">
                    <a16:rowId xmlns:a16="http://schemas.microsoft.com/office/drawing/2014/main" val="10001"/>
                  </a:ext>
                </a:extLst>
              </a:tr>
              <a:tr h="654686">
                <a:tc>
                  <a:txBody>
                    <a:bodyPr/>
                    <a:lstStyle/>
                    <a:p>
                      <a:r>
                        <a:rPr kumimoji="0" lang="en-US" sz="4000" b="0" i="0" u="none" strike="noStrike" kern="1200" cap="none" spc="0" normalizeH="0" baseline="0" noProof="0" dirty="0">
                          <a:ln>
                            <a:noFill/>
                          </a:ln>
                          <a:solidFill>
                            <a:srgbClr val="000000"/>
                          </a:solidFill>
                          <a:effectLst/>
                          <a:uLnTx/>
                          <a:uFillTx/>
                          <a:latin typeface="+mn-lt"/>
                          <a:ea typeface="+mn-ea"/>
                          <a:cs typeface="+mn-cs"/>
                          <a:sym typeface="Wingdings"/>
                          <a:hlinkClick r:id="rId3"/>
                        </a:rPr>
                        <a:t> </a:t>
                      </a:r>
                      <a:r>
                        <a:rPr lang="en-US" sz="1100" dirty="0">
                          <a:hlinkClick r:id="rId3"/>
                        </a:rPr>
                        <a:t>Direction</a:t>
                      </a:r>
                      <a:r>
                        <a:rPr lang="en-US" sz="1100" dirty="0"/>
                        <a:t> </a:t>
                      </a:r>
                    </a:p>
                  </a:txBody>
                  <a:tcPr marL="45090" marR="45090" marT="22543" marB="22543" anchor="ctr">
                    <a:lnL>
                      <a:noFill/>
                    </a:lnL>
                    <a:lnR>
                      <a:noFill/>
                    </a:lnR>
                    <a:lnT>
                      <a:noFill/>
                    </a:lnT>
                    <a:lnB>
                      <a:noFill/>
                    </a:lnB>
                  </a:tcPr>
                </a:tc>
                <a:tc>
                  <a:txBody>
                    <a:bodyPr/>
                    <a:lstStyle/>
                    <a:p>
                      <a:r>
                        <a:rPr lang="en-US" sz="1200" dirty="0"/>
                        <a:t>(Input or Output). If Type is Derived, direction is always set to Output.</a:t>
                      </a:r>
                    </a:p>
                  </a:txBody>
                  <a:tcPr marL="45090" marR="45090" marT="22543" marB="22543" anchor="ctr">
                    <a:lnL>
                      <a:noFill/>
                    </a:lnL>
                    <a:lnR>
                      <a:noFill/>
                    </a:lnR>
                    <a:lnT>
                      <a:noFill/>
                    </a:lnT>
                    <a:lnB>
                      <a:noFill/>
                    </a:lnB>
                  </a:tcPr>
                </a:tc>
                <a:extLst>
                  <a:ext uri="{0D108BD9-81ED-4DB2-BD59-A6C34878D82A}">
                    <a16:rowId xmlns:a16="http://schemas.microsoft.com/office/drawing/2014/main" val="10002"/>
                  </a:ext>
                </a:extLst>
              </a:tr>
              <a:tr h="654686">
                <a:tc>
                  <a:txBody>
                    <a:bodyPr/>
                    <a:lstStyle/>
                    <a:p>
                      <a:r>
                        <a:rPr kumimoji="0" lang="en-US" sz="4000" b="0" i="0" u="none" strike="noStrike" kern="1200" cap="none" spc="0" normalizeH="0" baseline="0" noProof="0" dirty="0">
                          <a:ln>
                            <a:noFill/>
                          </a:ln>
                          <a:solidFill>
                            <a:srgbClr val="000000"/>
                          </a:solidFill>
                          <a:effectLst/>
                          <a:uLnTx/>
                          <a:uFillTx/>
                          <a:latin typeface="+mn-lt"/>
                          <a:ea typeface="+mn-ea"/>
                          <a:cs typeface="+mn-cs"/>
                          <a:sym typeface="Wingdings"/>
                          <a:hlinkClick r:id="rId3"/>
                        </a:rPr>
                        <a:t> </a:t>
                      </a:r>
                      <a:r>
                        <a:rPr lang="en-US" sz="1100" dirty="0" err="1">
                          <a:hlinkClick r:id="rId3"/>
                        </a:rPr>
                        <a:t>Multivalue</a:t>
                      </a:r>
                      <a:r>
                        <a:rPr lang="en-US" sz="1100" dirty="0"/>
                        <a:t> </a:t>
                      </a:r>
                    </a:p>
                  </a:txBody>
                  <a:tcPr marL="45090" marR="45090" marT="22543" marB="22543" anchor="ctr">
                    <a:lnL>
                      <a:noFill/>
                    </a:lnL>
                    <a:lnR>
                      <a:noFill/>
                    </a:lnR>
                    <a:lnT>
                      <a:noFill/>
                    </a:lnT>
                    <a:lnB>
                      <a:noFill/>
                    </a:lnB>
                  </a:tcPr>
                </a:tc>
                <a:tc>
                  <a:txBody>
                    <a:bodyPr/>
                    <a:lstStyle/>
                    <a:p>
                      <a:r>
                        <a:rPr lang="en-US" sz="1200" dirty="0"/>
                        <a:t>Yes, if you want to</a:t>
                      </a:r>
                      <a:r>
                        <a:rPr lang="en-US" sz="1200" baseline="0" dirty="0"/>
                        <a:t> accept a</a:t>
                      </a:r>
                      <a:r>
                        <a:rPr lang="en-US" sz="1200" dirty="0"/>
                        <a:t> list of values.</a:t>
                      </a:r>
                    </a:p>
                  </a:txBody>
                  <a:tcPr marL="45090" marR="45090" marT="22543" marB="22543" anchor="ctr">
                    <a:lnL>
                      <a:noFill/>
                    </a:lnL>
                    <a:lnR>
                      <a:noFill/>
                    </a:lnR>
                    <a:lnT>
                      <a:noFill/>
                    </a:lnT>
                    <a:lnB>
                      <a:noFill/>
                    </a:lnB>
                  </a:tcPr>
                </a:tc>
                <a:extLst>
                  <a:ext uri="{0D108BD9-81ED-4DB2-BD59-A6C34878D82A}">
                    <a16:rowId xmlns:a16="http://schemas.microsoft.com/office/drawing/2014/main" val="10003"/>
                  </a:ext>
                </a:extLst>
              </a:tr>
              <a:tr h="643574">
                <a:tc>
                  <a:txBody>
                    <a:bodyPr/>
                    <a:lstStyle/>
                    <a:p>
                      <a:r>
                        <a:rPr lang="en-US" sz="1100" dirty="0">
                          <a:hlinkClick r:id="rId3"/>
                        </a:rPr>
                        <a:t>Default</a:t>
                      </a:r>
                      <a:r>
                        <a:rPr lang="en-US" sz="1100" dirty="0"/>
                        <a:t> or </a:t>
                      </a:r>
                      <a:r>
                        <a:rPr lang="en-US" sz="1100" dirty="0">
                          <a:hlinkClick r:id="rId3"/>
                        </a:rPr>
                        <a:t>Schema</a:t>
                      </a:r>
                      <a:endParaRPr lang="en-US" sz="1100" dirty="0"/>
                    </a:p>
                  </a:txBody>
                  <a:tcPr marL="45090" marR="45090" marT="22543" marB="22543" anchor="ctr">
                    <a:lnL>
                      <a:noFill/>
                    </a:lnL>
                    <a:lnR>
                      <a:noFill/>
                    </a:lnR>
                    <a:lnT>
                      <a:noFill/>
                    </a:lnT>
                    <a:lnB>
                      <a:noFill/>
                    </a:lnB>
                  </a:tcPr>
                </a:tc>
                <a:tc>
                  <a:txBody>
                    <a:bodyPr/>
                    <a:lstStyle/>
                    <a:p>
                      <a:r>
                        <a:rPr lang="en-US" sz="1200" dirty="0"/>
                        <a:t>The default value for the parameter. When the parameter data type is either feature set or record set, Default is replaced with Schema.</a:t>
                      </a:r>
                    </a:p>
                  </a:txBody>
                  <a:tcPr marL="45090" marR="45090" marT="22539" marB="22539" anchor="ctr">
                    <a:lnL>
                      <a:noFill/>
                    </a:lnL>
                    <a:lnR>
                      <a:noFill/>
                    </a:lnR>
                    <a:lnT>
                      <a:noFill/>
                    </a:lnT>
                    <a:lnB>
                      <a:noFill/>
                    </a:lnB>
                  </a:tcPr>
                </a:tc>
                <a:extLst>
                  <a:ext uri="{0D108BD9-81ED-4DB2-BD59-A6C34878D82A}">
                    <a16:rowId xmlns:a16="http://schemas.microsoft.com/office/drawing/2014/main" val="10004"/>
                  </a:ext>
                </a:extLst>
              </a:tr>
              <a:tr h="593726">
                <a:tc>
                  <a:txBody>
                    <a:bodyPr/>
                    <a:lstStyle/>
                    <a:p>
                      <a:r>
                        <a:rPr lang="en-US" sz="1100">
                          <a:hlinkClick r:id="rId3"/>
                        </a:rPr>
                        <a:t>Environment</a:t>
                      </a:r>
                      <a:r>
                        <a:rPr lang="en-US" sz="1100"/>
                        <a:t> </a:t>
                      </a:r>
                    </a:p>
                  </a:txBody>
                  <a:tcPr marL="45090" marR="45090" marT="22543" marB="22543" anchor="ctr">
                    <a:lnL>
                      <a:noFill/>
                    </a:lnL>
                    <a:lnR>
                      <a:noFill/>
                    </a:lnR>
                    <a:lnT>
                      <a:noFill/>
                    </a:lnT>
                    <a:lnB>
                      <a:noFill/>
                    </a:lnB>
                  </a:tcPr>
                </a:tc>
                <a:tc>
                  <a:txBody>
                    <a:bodyPr/>
                    <a:lstStyle/>
                    <a:p>
                      <a:r>
                        <a:rPr lang="en-US" sz="1200" dirty="0"/>
                        <a:t>To set the default value of a parameter to an environment setting.</a:t>
                      </a:r>
                    </a:p>
                  </a:txBody>
                  <a:tcPr marL="45090" marR="45090" marT="22539" marB="22539" anchor="ctr">
                    <a:lnL>
                      <a:noFill/>
                    </a:lnL>
                    <a:lnR>
                      <a:noFill/>
                    </a:lnR>
                    <a:lnT>
                      <a:noFill/>
                    </a:lnT>
                    <a:lnB>
                      <a:noFill/>
                    </a:lnB>
                  </a:tcPr>
                </a:tc>
                <a:extLst>
                  <a:ext uri="{0D108BD9-81ED-4DB2-BD59-A6C34878D82A}">
                    <a16:rowId xmlns:a16="http://schemas.microsoft.com/office/drawing/2014/main" val="10005"/>
                  </a:ext>
                </a:extLst>
              </a:tr>
              <a:tr h="593726">
                <a:tc>
                  <a:txBody>
                    <a:bodyPr/>
                    <a:lstStyle/>
                    <a:p>
                      <a:r>
                        <a:rPr lang="en-US" sz="1100">
                          <a:hlinkClick r:id="rId3"/>
                        </a:rPr>
                        <a:t>Filter</a:t>
                      </a:r>
                      <a:r>
                        <a:rPr lang="en-US" sz="1100"/>
                        <a:t> </a:t>
                      </a:r>
                    </a:p>
                  </a:txBody>
                  <a:tcPr marL="45090" marR="45090" marT="22543" marB="22543" anchor="ctr">
                    <a:lnL>
                      <a:noFill/>
                    </a:lnL>
                    <a:lnR>
                      <a:noFill/>
                    </a:lnR>
                    <a:lnT>
                      <a:noFill/>
                    </a:lnT>
                    <a:lnB>
                      <a:noFill/>
                    </a:lnB>
                  </a:tcPr>
                </a:tc>
                <a:tc>
                  <a:txBody>
                    <a:bodyPr/>
                    <a:lstStyle/>
                    <a:p>
                      <a:r>
                        <a:rPr lang="en-US" sz="1200" dirty="0"/>
                        <a:t>Restrict</a:t>
                      </a:r>
                      <a:r>
                        <a:rPr lang="en-US" sz="1200" baseline="0" dirty="0"/>
                        <a:t> the values to be entered.  </a:t>
                      </a:r>
                      <a:r>
                        <a:rPr lang="en-US" sz="1200" dirty="0"/>
                        <a:t>6 types of filters.</a:t>
                      </a:r>
                      <a:r>
                        <a:rPr lang="en-US" sz="1200" baseline="0" dirty="0"/>
                        <a:t> Filter </a:t>
                      </a:r>
                      <a:r>
                        <a:rPr lang="en-US" sz="1200" dirty="0"/>
                        <a:t>type depends on the data type. </a:t>
                      </a:r>
                    </a:p>
                  </a:txBody>
                  <a:tcPr marL="45090" marR="45090" marT="22539" marB="22539" anchor="ctr">
                    <a:lnL>
                      <a:noFill/>
                    </a:lnL>
                    <a:lnR>
                      <a:noFill/>
                    </a:lnR>
                    <a:lnT>
                      <a:noFill/>
                    </a:lnT>
                    <a:lnB>
                      <a:noFill/>
                    </a:lnB>
                  </a:tcPr>
                </a:tc>
                <a:extLst>
                  <a:ext uri="{0D108BD9-81ED-4DB2-BD59-A6C34878D82A}">
                    <a16:rowId xmlns:a16="http://schemas.microsoft.com/office/drawing/2014/main" val="10006"/>
                  </a:ext>
                </a:extLst>
              </a:tr>
              <a:tr h="1127121">
                <a:tc>
                  <a:txBody>
                    <a:bodyPr/>
                    <a:lstStyle/>
                    <a:p>
                      <a:r>
                        <a:rPr lang="en-US" sz="1100">
                          <a:hlinkClick r:id="rId3"/>
                        </a:rPr>
                        <a:t>Obtained from</a:t>
                      </a:r>
                      <a:r>
                        <a:rPr lang="en-US" sz="1100"/>
                        <a:t> </a:t>
                      </a:r>
                    </a:p>
                  </a:txBody>
                  <a:tcPr marL="45090" marR="45090" marT="22543" marB="22543" anchor="ctr">
                    <a:lnL>
                      <a:noFill/>
                    </a:lnL>
                    <a:lnR>
                      <a:noFill/>
                    </a:lnR>
                    <a:lnT>
                      <a:noFill/>
                    </a:lnT>
                    <a:lnB>
                      <a:noFill/>
                    </a:lnB>
                  </a:tcPr>
                </a:tc>
                <a:tc>
                  <a:txBody>
                    <a:bodyPr/>
                    <a:lstStyle/>
                    <a:p>
                      <a:r>
                        <a:rPr lang="en-US" sz="1200" dirty="0"/>
                        <a:t>For derived output parameters, ‘Obtained from’ can be set to the parameter containing the definition of the output. For input parameters, ‘Obtained from’ is set to the parameter containing the information needed for input.</a:t>
                      </a:r>
                    </a:p>
                  </a:txBody>
                  <a:tcPr marL="45090" marR="45090" marT="22539" marB="22539" anchor="ctr">
                    <a:lnL>
                      <a:noFill/>
                    </a:lnL>
                    <a:lnR>
                      <a:noFill/>
                    </a:lnR>
                    <a:lnT>
                      <a:noFill/>
                    </a:lnT>
                    <a:lnB>
                      <a:noFill/>
                    </a:lnB>
                  </a:tcPr>
                </a:tc>
                <a:extLst>
                  <a:ext uri="{0D108BD9-81ED-4DB2-BD59-A6C34878D82A}">
                    <a16:rowId xmlns:a16="http://schemas.microsoft.com/office/drawing/2014/main" val="10007"/>
                  </a:ext>
                </a:extLst>
              </a:tr>
              <a:tr h="593726">
                <a:tc>
                  <a:txBody>
                    <a:bodyPr/>
                    <a:lstStyle/>
                    <a:p>
                      <a:r>
                        <a:rPr lang="en-US" sz="1100" dirty="0" err="1">
                          <a:hlinkClick r:id="rId3"/>
                        </a:rPr>
                        <a:t>Symbology</a:t>
                      </a:r>
                      <a:r>
                        <a:rPr lang="en-US" sz="1100" dirty="0"/>
                        <a:t> </a:t>
                      </a:r>
                    </a:p>
                  </a:txBody>
                  <a:tcPr marL="45090" marR="45090" marT="22543" marB="22543" anchor="ctr">
                    <a:lnL>
                      <a:noFill/>
                    </a:lnL>
                    <a:lnR>
                      <a:noFill/>
                    </a:lnR>
                    <a:lnT>
                      <a:noFill/>
                    </a:lnT>
                    <a:lnB>
                      <a:noFill/>
                    </a:lnB>
                  </a:tcPr>
                </a:tc>
                <a:tc>
                  <a:txBody>
                    <a:bodyPr/>
                    <a:lstStyle/>
                    <a:p>
                      <a:br>
                        <a:rPr lang="en-US" sz="1200" dirty="0"/>
                      </a:br>
                      <a:r>
                        <a:rPr lang="en-US" sz="1200" dirty="0"/>
                        <a:t>Use a layer file (.</a:t>
                      </a:r>
                      <a:r>
                        <a:rPr lang="en-US" sz="1200" dirty="0" err="1"/>
                        <a:t>lyrx</a:t>
                      </a:r>
                      <a:r>
                        <a:rPr lang="en-US" sz="1200" dirty="0"/>
                        <a:t>) to set output symbology.</a:t>
                      </a:r>
                    </a:p>
                  </a:txBody>
                  <a:tcPr marL="45090" marR="45090" marT="22539" marB="22539"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E85CB02D-29C1-A557-8E2A-DEC85A5EFCDA}"/>
              </a:ext>
            </a:extLst>
          </p:cNvPr>
          <p:cNvSpPr txBox="1">
            <a:spLocks/>
          </p:cNvSpPr>
          <p:nvPr/>
        </p:nvSpPr>
        <p:spPr bwMode="auto">
          <a:xfrm>
            <a:off x="0" y="3276600"/>
            <a:ext cx="618712" cy="3869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12|</a:t>
            </a:r>
          </a:p>
          <a:p>
            <a:pPr marL="0" indent="0">
              <a:buNone/>
            </a:pPr>
            <a:r>
              <a:rPr lang="en-US" sz="1200" b="0" kern="0" dirty="0">
                <a:solidFill>
                  <a:schemeClr val="bg1">
                    <a:lumMod val="75000"/>
                  </a:schemeClr>
                </a:solidFill>
                <a:latin typeface="Consolas" panose="020B0609020204030204" pitchFamily="49" charset="0"/>
              </a:rPr>
              <a:t>13|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15|</a:t>
            </a:r>
            <a:endParaRPr lang="en-US" sz="1200" b="0" kern="0" dirty="0">
              <a:solidFill>
                <a:srgbClr val="D9D8B1"/>
              </a:solidFill>
            </a:endParaRPr>
          </a:p>
          <a:p>
            <a:pPr marL="0" indent="0">
              <a:buNone/>
            </a:pPr>
            <a:endParaRPr lang="en-US" sz="1200" b="0" kern="0" dirty="0">
              <a:solidFill>
                <a:srgbClr val="D9D8B1"/>
              </a:solidFill>
            </a:endParaRPr>
          </a:p>
          <a:p>
            <a:pPr marL="0" indent="0">
              <a:buFontTx/>
              <a:buNone/>
            </a:pPr>
            <a:endParaRPr lang="en-US" sz="1200" b="0" kern="0" dirty="0">
              <a:solidFill>
                <a:srgbClr val="D9D8B1"/>
              </a:solidFill>
            </a:endParaRPr>
          </a:p>
        </p:txBody>
      </p:sp>
      <p:sp>
        <p:nvSpPr>
          <p:cNvPr id="10" name="Content Placeholder 6">
            <a:extLst>
              <a:ext uri="{FF2B5EF4-FFF2-40B4-BE49-F238E27FC236}">
                <a16:creationId xmlns:a16="http://schemas.microsoft.com/office/drawing/2014/main" id="{41CFC9AD-6EF2-0232-AFF1-3B645454BC15}"/>
              </a:ext>
            </a:extLst>
          </p:cNvPr>
          <p:cNvSpPr txBox="1">
            <a:spLocks/>
          </p:cNvSpPr>
          <p:nvPr/>
        </p:nvSpPr>
        <p:spPr bwMode="auto">
          <a:xfrm>
            <a:off x="304800" y="10668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b="0" kern="0" dirty="0"/>
          </a:p>
          <a:p>
            <a:pPr marL="0" indent="0">
              <a:buFontTx/>
              <a:buNone/>
            </a:pPr>
            <a:br>
              <a:rPr lang="en-US" b="0" kern="0" dirty="0"/>
            </a:br>
            <a:r>
              <a:rPr lang="en-US" sz="2800" b="0" kern="0" dirty="0"/>
              <a:t>Conventionally, Derived Output is the last parameter in the parameters table.</a:t>
            </a:r>
            <a:endParaRPr lang="en-US" b="0" kern="0" dirty="0"/>
          </a:p>
        </p:txBody>
      </p:sp>
      <p:sp>
        <p:nvSpPr>
          <p:cNvPr id="5" name="TextBox 4">
            <a:extLst>
              <a:ext uri="{FF2B5EF4-FFF2-40B4-BE49-F238E27FC236}">
                <a16:creationId xmlns:a16="http://schemas.microsoft.com/office/drawing/2014/main" id="{43D331B6-FA5F-5C10-F614-8DAA2528B1B1}"/>
              </a:ext>
            </a:extLst>
          </p:cNvPr>
          <p:cNvSpPr txBox="1"/>
          <p:nvPr/>
        </p:nvSpPr>
        <p:spPr>
          <a:xfrm>
            <a:off x="304800" y="3276600"/>
            <a:ext cx="7924800" cy="3539430"/>
          </a:xfrm>
          <a:prstGeom prst="rect">
            <a:avLst/>
          </a:prstGeom>
          <a:noFill/>
        </p:spPr>
        <p:txBody>
          <a:bodyPr wrap="square">
            <a:spAutoFit/>
          </a:bodyPr>
          <a:lstStyle/>
          <a:p>
            <a:r>
              <a:rPr lang="en-US" sz="1400" b="0" dirty="0">
                <a:solidFill>
                  <a:srgbClr val="008000"/>
                </a:solidFill>
                <a:latin typeface="Consolas" panose="020B0609020204030204" pitchFamily="49" charset="0"/>
              </a:rPr>
              <a:t># buffer2.py</a:t>
            </a:r>
          </a:p>
          <a:p>
            <a:r>
              <a:rPr lang="en-US" sz="1400" b="0" dirty="0">
                <a:solidFill>
                  <a:srgbClr val="008000"/>
                </a:solidFill>
                <a:latin typeface="Consolas" panose="020B0609020204030204" pitchFamily="49" charset="0"/>
              </a:rPr>
              <a:t># Purpose:  Buffer an input file by an input distance</a:t>
            </a:r>
          </a:p>
          <a:p>
            <a:r>
              <a:rPr lang="en-US" sz="1400" b="0" dirty="0">
                <a:solidFill>
                  <a:srgbClr val="008000"/>
                </a:solidFill>
                <a:latin typeface="Consolas" panose="020B0609020204030204" pitchFamily="49" charset="0"/>
              </a:rPr>
              <a:t>#           and send the result to a script tool.</a:t>
            </a:r>
          </a:p>
          <a:p>
            <a:endParaRPr lang="en-US" sz="1400" b="0" dirty="0">
              <a:solidFill>
                <a:srgbClr val="000000"/>
              </a:solidFill>
              <a:latin typeface="Consolas" panose="020B0609020204030204" pitchFamily="49" charset="0"/>
            </a:endParaRPr>
          </a:p>
          <a:p>
            <a:r>
              <a:rPr lang="en-US" sz="1400" b="0" dirty="0">
                <a:solidFill>
                  <a:srgbClr val="0000FF"/>
                </a:solidFill>
                <a:latin typeface="Consolas" panose="020B0609020204030204" pitchFamily="49" charset="0"/>
              </a:rPr>
              <a:t>import</a:t>
            </a:r>
            <a:r>
              <a:rPr lang="en-US" sz="1400" b="0" dirty="0">
                <a:solidFill>
                  <a:srgbClr val="000000"/>
                </a:solidFill>
                <a:latin typeface="Consolas" panose="020B0609020204030204" pitchFamily="49" charset="0"/>
              </a:rPr>
              <a:t> arcpy, </a:t>
            </a:r>
            <a:r>
              <a:rPr lang="en-US" sz="1400" b="0" dirty="0" err="1">
                <a:solidFill>
                  <a:srgbClr val="000000"/>
                </a:solidFill>
                <a:latin typeface="Consolas" panose="020B0609020204030204" pitchFamily="49" charset="0"/>
              </a:rPr>
              <a:t>os</a:t>
            </a:r>
            <a:r>
              <a:rPr lang="en-US" sz="1400" b="0" dirty="0">
                <a:solidFill>
                  <a:srgbClr val="000000"/>
                </a:solidFill>
                <a:latin typeface="Consolas" panose="020B0609020204030204" pitchFamily="49" charset="0"/>
              </a:rPr>
              <a:t>, sys</a:t>
            </a:r>
          </a:p>
          <a:p>
            <a:r>
              <a:rPr lang="en-US" sz="1400" b="0" dirty="0" err="1">
                <a:solidFill>
                  <a:srgbClr val="000000"/>
                </a:solidFill>
                <a:latin typeface="Consolas" panose="020B0609020204030204" pitchFamily="49" charset="0"/>
              </a:rPr>
              <a:t>arcpy.env.overwriteOutput</a:t>
            </a:r>
            <a:r>
              <a:rPr lang="en-US" sz="1400" b="0" dirty="0">
                <a:solidFill>
                  <a:srgbClr val="000000"/>
                </a:solidFill>
                <a:latin typeface="Consolas" panose="020B0609020204030204" pitchFamily="49" charset="0"/>
              </a:rPr>
              <a:t> = True</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fileToBuffer</a:t>
            </a:r>
            <a:r>
              <a:rPr lang="en-US" sz="1400" b="0" dirty="0">
                <a:solidFill>
                  <a:srgbClr val="000000"/>
                </a:solidFill>
                <a:latin typeface="Consolas" panose="020B0609020204030204" pitchFamily="49" charset="0"/>
              </a:rPr>
              <a:t> = sys.argv[1]</a:t>
            </a:r>
          </a:p>
          <a:p>
            <a:r>
              <a:rPr lang="en-US" sz="1400" b="0" dirty="0">
                <a:solidFill>
                  <a:srgbClr val="000000"/>
                </a:solidFill>
                <a:latin typeface="Consolas" panose="020B0609020204030204" pitchFamily="49" charset="0"/>
              </a:rPr>
              <a:t>distance = sys.argv[2]</a:t>
            </a: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arcpy.env.workspace</a:t>
            </a:r>
            <a:r>
              <a:rPr lang="en-US" sz="1400" b="0" dirty="0">
                <a:solidFill>
                  <a:srgbClr val="000000"/>
                </a:solidFill>
                <a:latin typeface="Consolas" panose="020B0609020204030204" pitchFamily="49" charset="0"/>
              </a:rPr>
              <a:t> = </a:t>
            </a:r>
            <a:r>
              <a:rPr lang="en-US" sz="1400" b="0" dirty="0" err="1">
                <a:solidFill>
                  <a:srgbClr val="000000"/>
                </a:solidFill>
                <a:latin typeface="Consolas" panose="020B0609020204030204" pitchFamily="49" charset="0"/>
              </a:rPr>
              <a:t>os.path.dirname</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fileToBuffer</a:t>
            </a:r>
            <a:r>
              <a:rPr lang="en-US" sz="1400" b="0" dirty="0">
                <a:solidFill>
                  <a:srgbClr val="000000"/>
                </a:solidFill>
                <a:latin typeface="Consolas" panose="020B0609020204030204" pitchFamily="49" charset="0"/>
              </a:rPr>
              <a:t>)</a:t>
            </a:r>
          </a:p>
          <a:p>
            <a:r>
              <a:rPr lang="en-US" sz="1400" b="0" dirty="0" err="1">
                <a:solidFill>
                  <a:srgbClr val="000000"/>
                </a:solidFill>
                <a:latin typeface="Consolas" panose="020B0609020204030204" pitchFamily="49" charset="0"/>
              </a:rPr>
              <a:t>outputFile</a:t>
            </a:r>
            <a:r>
              <a:rPr lang="en-US" sz="1400" b="0" dirty="0">
                <a:solidFill>
                  <a:srgbClr val="000000"/>
                </a:solidFill>
                <a:latin typeface="Consolas" panose="020B0609020204030204" pitchFamily="49" charset="0"/>
              </a:rPr>
              <a:t> = </a:t>
            </a:r>
            <a:r>
              <a:rPr lang="en-US" sz="1400" b="0" dirty="0">
                <a:solidFill>
                  <a:srgbClr val="800000"/>
                </a:solidFill>
                <a:latin typeface="Consolas" panose="020B0609020204030204" pitchFamily="49" charset="0"/>
              </a:rPr>
              <a:t>'C:/</a:t>
            </a:r>
            <a:r>
              <a:rPr lang="en-US" sz="1400" b="0" dirty="0" err="1">
                <a:solidFill>
                  <a:srgbClr val="800000"/>
                </a:solidFill>
                <a:latin typeface="Consolas" panose="020B0609020204030204" pitchFamily="49" charset="0"/>
              </a:rPr>
              <a:t>gispy</a:t>
            </a:r>
            <a:r>
              <a:rPr lang="en-US" sz="1400" b="0" dirty="0">
                <a:solidFill>
                  <a:srgbClr val="800000"/>
                </a:solidFill>
                <a:latin typeface="Consolas" panose="020B0609020204030204" pitchFamily="49" charset="0"/>
              </a:rPr>
              <a:t>/scratch/Buff'</a:t>
            </a:r>
            <a:endParaRPr lang="en-US" sz="1400" b="0" dirty="0">
              <a:solidFill>
                <a:srgbClr val="000000"/>
              </a:solidFill>
              <a:latin typeface="Consolas" panose="020B0609020204030204" pitchFamily="49" charset="0"/>
            </a:endParaRPr>
          </a:p>
          <a:p>
            <a:endParaRPr lang="en-US" sz="1400" b="0" dirty="0">
              <a:solidFill>
                <a:srgbClr val="000000"/>
              </a:solidFill>
              <a:latin typeface="Consolas" panose="020B0609020204030204" pitchFamily="49" charset="0"/>
            </a:endParaRPr>
          </a:p>
          <a:p>
            <a:r>
              <a:rPr lang="en-US" sz="1400" b="0" dirty="0" err="1">
                <a:solidFill>
                  <a:srgbClr val="000000"/>
                </a:solidFill>
                <a:latin typeface="Consolas" panose="020B0609020204030204" pitchFamily="49" charset="0"/>
              </a:rPr>
              <a:t>arcpy.Buffer_analysis</a:t>
            </a:r>
            <a:r>
              <a:rPr lang="en-US" sz="1400" b="0" dirty="0">
                <a:solidFill>
                  <a:srgbClr val="000000"/>
                </a:solidFill>
                <a:latin typeface="Consolas" panose="020B0609020204030204" pitchFamily="49" charset="0"/>
              </a:rPr>
              <a:t>(</a:t>
            </a:r>
            <a:r>
              <a:rPr lang="en-US" sz="1400" b="0" dirty="0" err="1">
                <a:solidFill>
                  <a:srgbClr val="000000"/>
                </a:solidFill>
                <a:latin typeface="Consolas" panose="020B0609020204030204" pitchFamily="49" charset="0"/>
              </a:rPr>
              <a:t>fileToBuffer</a:t>
            </a:r>
            <a:r>
              <a:rPr lang="en-US" sz="1400" b="0" dirty="0">
                <a:solidFill>
                  <a:srgbClr val="000000"/>
                </a:solidFill>
                <a:latin typeface="Consolas" panose="020B0609020204030204" pitchFamily="49" charset="0"/>
              </a:rPr>
              <a:t>, </a:t>
            </a:r>
            <a:r>
              <a:rPr lang="en-US" sz="1400" b="0" dirty="0" err="1">
                <a:solidFill>
                  <a:srgbClr val="000000"/>
                </a:solidFill>
                <a:latin typeface="Consolas" panose="020B0609020204030204" pitchFamily="49" charset="0"/>
              </a:rPr>
              <a:t>outputFile</a:t>
            </a:r>
            <a:r>
              <a:rPr lang="en-US" sz="1400" b="0" dirty="0">
                <a:solidFill>
                  <a:srgbClr val="000000"/>
                </a:solidFill>
                <a:latin typeface="Consolas" panose="020B0609020204030204" pitchFamily="49" charset="0"/>
              </a:rPr>
              <a:t>, distance)</a:t>
            </a:r>
          </a:p>
          <a:p>
            <a:endParaRPr lang="en-US" sz="1400" b="0" dirty="0">
              <a:solidFill>
                <a:srgbClr val="000000"/>
              </a:solidFill>
              <a:latin typeface="Consolas" panose="020B0609020204030204" pitchFamily="49" charset="0"/>
            </a:endParaRPr>
          </a:p>
          <a:p>
            <a:r>
              <a:rPr lang="en-US" sz="1400" b="0" dirty="0" err="1">
                <a:latin typeface="Consolas" panose="020B0609020204030204" pitchFamily="49" charset="0"/>
              </a:rPr>
              <a:t>arcpy.SetParameterAsText</a:t>
            </a:r>
            <a:r>
              <a:rPr lang="en-US" sz="1400" b="0" dirty="0">
                <a:latin typeface="Consolas" panose="020B0609020204030204" pitchFamily="49" charset="0"/>
              </a:rPr>
              <a:t>(</a:t>
            </a:r>
            <a:r>
              <a:rPr lang="en-US" sz="1400" b="0" dirty="0">
                <a:highlight>
                  <a:srgbClr val="FFFF00"/>
                </a:highlight>
                <a:latin typeface="Consolas" panose="020B0609020204030204" pitchFamily="49" charset="0"/>
              </a:rPr>
              <a:t>2</a:t>
            </a:r>
            <a:r>
              <a:rPr lang="en-US" sz="1400" b="0" dirty="0">
                <a:latin typeface="Consolas" panose="020B0609020204030204" pitchFamily="49" charset="0"/>
              </a:rPr>
              <a:t>, </a:t>
            </a:r>
            <a:r>
              <a:rPr lang="en-US" sz="1400" b="0" dirty="0" err="1">
                <a:latin typeface="Consolas" panose="020B0609020204030204" pitchFamily="49" charset="0"/>
              </a:rPr>
              <a:t>outputFile</a:t>
            </a:r>
            <a:r>
              <a:rPr lang="en-US" sz="1400" b="0" dirty="0">
                <a:latin typeface="Consolas" panose="020B0609020204030204" pitchFamily="49" charset="0"/>
              </a:rPr>
              <a:t>)</a:t>
            </a:r>
          </a:p>
        </p:txBody>
      </p:sp>
      <p:sp>
        <p:nvSpPr>
          <p:cNvPr id="8" name="Title 1">
            <a:extLst>
              <a:ext uri="{FF2B5EF4-FFF2-40B4-BE49-F238E27FC236}">
                <a16:creationId xmlns:a16="http://schemas.microsoft.com/office/drawing/2014/main" id="{3B65EE16-3924-9B74-F47E-0A7067AA1AAD}"/>
              </a:ext>
            </a:extLst>
          </p:cNvPr>
          <p:cNvSpPr txBox="1">
            <a:spLocks/>
          </p:cNvSpPr>
          <p:nvPr/>
        </p:nvSpPr>
        <p:spPr bwMode="auto">
          <a:xfrm>
            <a:off x="163005"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262673"/>
                </a:solidFill>
                <a:effectLst/>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r>
              <a:rPr lang="en-US" altLang="en-US" kern="0" dirty="0" err="1"/>
              <a:t>SetParameterAsText</a:t>
            </a:r>
            <a:r>
              <a:rPr lang="en-US" altLang="en-US" kern="0" dirty="0"/>
              <a:t> Example 2</a:t>
            </a:r>
            <a:endParaRPr lang="en-US" altLang="en-US" i="1" kern="0" dirty="0"/>
          </a:p>
        </p:txBody>
      </p:sp>
      <p:pic>
        <p:nvPicPr>
          <p:cNvPr id="4" name="Picture 3">
            <a:extLst>
              <a:ext uri="{FF2B5EF4-FFF2-40B4-BE49-F238E27FC236}">
                <a16:creationId xmlns:a16="http://schemas.microsoft.com/office/drawing/2014/main" id="{95551F10-282C-7C89-9313-200A941CC63F}"/>
              </a:ext>
            </a:extLst>
          </p:cNvPr>
          <p:cNvPicPr>
            <a:picLocks noChangeAspect="1"/>
          </p:cNvPicPr>
          <p:nvPr/>
        </p:nvPicPr>
        <p:blipFill>
          <a:blip r:embed="rId3"/>
          <a:stretch>
            <a:fillRect/>
          </a:stretch>
        </p:blipFill>
        <p:spPr>
          <a:xfrm>
            <a:off x="539344" y="807847"/>
            <a:ext cx="5820587" cy="1228896"/>
          </a:xfrm>
          <a:prstGeom prst="rect">
            <a:avLst/>
          </a:prstGeom>
        </p:spPr>
      </p:pic>
      <p:sp>
        <p:nvSpPr>
          <p:cNvPr id="7" name="Rectangle 6">
            <a:extLst>
              <a:ext uri="{FF2B5EF4-FFF2-40B4-BE49-F238E27FC236}">
                <a16:creationId xmlns:a16="http://schemas.microsoft.com/office/drawing/2014/main" id="{7097F906-FF43-E27D-7479-231F12A41A4D}"/>
              </a:ext>
            </a:extLst>
          </p:cNvPr>
          <p:cNvSpPr/>
          <p:nvPr/>
        </p:nvSpPr>
        <p:spPr bwMode="auto">
          <a:xfrm>
            <a:off x="4920804" y="1724387"/>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E8AB6743-D99C-0E1E-E7FB-4CD9E89F2C76}"/>
              </a:ext>
            </a:extLst>
          </p:cNvPr>
          <p:cNvCxnSpPr/>
          <p:nvPr/>
        </p:nvCxnSpPr>
        <p:spPr bwMode="auto">
          <a:xfrm flipH="1" flipV="1">
            <a:off x="2438400" y="2036743"/>
            <a:ext cx="494051" cy="4533553"/>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3421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Label (for appearance only) </a:t>
            </a:r>
          </a:p>
          <a:p>
            <a:pPr marL="914400" lvl="1" indent="-457200">
              <a:buFont typeface="Arial" panose="020B0604020202020204" pitchFamily="34" charset="0"/>
              <a:buChar char="•"/>
            </a:pPr>
            <a:r>
              <a:rPr lang="en-US" dirty="0"/>
              <a:t> Appears on the interface.  </a:t>
            </a:r>
          </a:p>
          <a:p>
            <a:pPr marL="914400" lvl="1" indent="-457200">
              <a:buFont typeface="Arial" panose="020B0604020202020204" pitchFamily="34" charset="0"/>
              <a:buChar char="•"/>
            </a:pPr>
            <a:r>
              <a:rPr lang="en-US" dirty="0"/>
              <a:t> Useful providing instructions.</a:t>
            </a:r>
          </a:p>
          <a:p>
            <a:pPr lvl="1"/>
            <a:endParaRPr lang="en-US" dirty="0"/>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Label</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1600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8FC4-7BD8-2752-0F38-4193A3516A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FD7A2E-C93A-FFA1-F734-943C03CF0D9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FB0586-92E5-0405-F83F-2757EAF9494F}"/>
              </a:ext>
            </a:extLst>
          </p:cNvPr>
          <p:cNvPicPr>
            <a:picLocks noChangeAspect="1"/>
          </p:cNvPicPr>
          <p:nvPr/>
        </p:nvPicPr>
        <p:blipFill>
          <a:blip r:embed="rId2"/>
          <a:stretch>
            <a:fillRect/>
          </a:stretch>
        </p:blipFill>
        <p:spPr>
          <a:xfrm>
            <a:off x="319284" y="5277555"/>
            <a:ext cx="6020640" cy="1267002"/>
          </a:xfrm>
          <a:prstGeom prst="rect">
            <a:avLst/>
          </a:prstGeom>
        </p:spPr>
      </p:pic>
    </p:spTree>
    <p:extLst>
      <p:ext uri="{BB962C8B-B14F-4D97-AF65-F5344CB8AC3E}">
        <p14:creationId xmlns:p14="http://schemas.microsoft.com/office/powerpoint/2010/main" val="3529025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2743B3A-FE77-A48C-ED32-39ACCC08441C}"/>
              </a:ext>
            </a:extLst>
          </p:cNvPr>
          <p:cNvSpPr>
            <a:spLocks noGrp="1"/>
          </p:cNvSpPr>
          <p:nvPr>
            <p:ph type="title"/>
          </p:nvPr>
        </p:nvSpPr>
        <p:spPr/>
        <p:txBody>
          <a:bodyPr/>
          <a:lstStyle/>
          <a:p>
            <a:r>
              <a:rPr lang="en-US" altLang="en-US" dirty="0">
                <a:ea typeface="MS PGothic" panose="020B0600070205080204" pitchFamily="34" charset="-128"/>
              </a:rPr>
              <a:t>Summing up</a:t>
            </a:r>
          </a:p>
        </p:txBody>
      </p:sp>
      <p:sp>
        <p:nvSpPr>
          <p:cNvPr id="29699" name="Content Placeholder 2">
            <a:extLst>
              <a:ext uri="{FF2B5EF4-FFF2-40B4-BE49-F238E27FC236}">
                <a16:creationId xmlns:a16="http://schemas.microsoft.com/office/drawing/2014/main" id="{D5743353-EBBE-248D-8D08-24C4B15049B6}"/>
              </a:ext>
            </a:extLst>
          </p:cNvPr>
          <p:cNvSpPr>
            <a:spLocks noGrp="1"/>
          </p:cNvSpPr>
          <p:nvPr>
            <p:ph idx="1"/>
          </p:nvPr>
        </p:nvSpPr>
        <p:spPr>
          <a:xfrm>
            <a:off x="152400" y="838200"/>
            <a:ext cx="8686800" cy="5410200"/>
          </a:xfrm>
        </p:spPr>
        <p:txBody>
          <a:bodyPr/>
          <a:lstStyle/>
          <a:p>
            <a:r>
              <a:rPr lang="en-US" altLang="en-US" sz="2400" dirty="0">
                <a:ea typeface="MS PGothic" panose="020B0600070205080204" pitchFamily="34" charset="-128"/>
              </a:rPr>
              <a:t>Topics discussed</a:t>
            </a:r>
          </a:p>
          <a:p>
            <a:endParaRPr lang="en-US" altLang="en-US" sz="2400" dirty="0">
              <a:ea typeface="MS PGothic" panose="020B0600070205080204" pitchFamily="34" charset="-128"/>
            </a:endParaRPr>
          </a:p>
          <a:p>
            <a:pPr marL="0" indent="0">
              <a:buNone/>
            </a:pPr>
            <a:endParaRPr lang="en-US" altLang="en-US" sz="2000" dirty="0"/>
          </a:p>
          <a:p>
            <a:pPr marL="0" indent="0">
              <a:buNone/>
            </a:pPr>
            <a:endParaRPr lang="en-US" altLang="en-US" sz="2000" dirty="0"/>
          </a:p>
          <a:p>
            <a:pPr>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Label vs. Name</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Data type vs. Parameter Type (Required, Optional, Derived)</a:t>
            </a:r>
            <a:endParaRPr lang="en-US" altLang="en-US" sz="1800" dirty="0"/>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Direction (Input or Output)</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Required output—for getting output name &amp; displaying on map after run</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Derived output—for setting output name in script or modifying existing data; &amp; displaying on map after run</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err="1"/>
              <a:t>Multivalue</a:t>
            </a:r>
            <a:r>
              <a:rPr lang="en-US" altLang="en-US" sz="2000" dirty="0"/>
              <a:t> (checked or not) </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err="1"/>
              <a:t>Multivalue</a:t>
            </a:r>
            <a:r>
              <a:rPr lang="en-US" altLang="en-US" sz="2000" dirty="0"/>
              <a:t> input (split(';')) &amp; </a:t>
            </a:r>
            <a:r>
              <a:rPr lang="en-US" altLang="en-US" sz="2000" dirty="0" err="1"/>
              <a:t>multivalue</a:t>
            </a:r>
            <a:r>
              <a:rPr lang="en-US" altLang="en-US" sz="2000" dirty="0"/>
              <a:t> output (';'.join(</a:t>
            </a:r>
            <a:r>
              <a:rPr lang="en-US" altLang="en-US" sz="2000" dirty="0" err="1"/>
              <a:t>theList</a:t>
            </a:r>
            <a:r>
              <a:rPr lang="en-US" altLang="en-US" sz="2000" dirty="0"/>
              <a:t>))</a:t>
            </a:r>
          </a:p>
          <a:p>
            <a:pPr marL="914400" lvl="1" indent="-457200" eaLnBrk="1" hangingPunct="1">
              <a:buFont typeface="Wingdings" panose="05000000000000000000" pitchFamily="2" charset="2"/>
              <a:buChar char="ü"/>
            </a:pPr>
            <a:endParaRPr lang="en-US" altLang="en-US" sz="2000" dirty="0"/>
          </a:p>
          <a:p>
            <a:pPr marL="914400" lvl="1" indent="-457200" eaLnBrk="1" hangingPunct="1">
              <a:buFont typeface="Wingdings" panose="05000000000000000000" pitchFamily="2" charset="2"/>
              <a:buChar char="ü"/>
            </a:pPr>
            <a:r>
              <a:rPr lang="en-US" altLang="en-US" sz="2000" dirty="0"/>
              <a:t>Widget</a:t>
            </a:r>
          </a:p>
        </p:txBody>
      </p:sp>
      <p:pic>
        <p:nvPicPr>
          <p:cNvPr id="2" name="Picture 1">
            <a:extLst>
              <a:ext uri="{FF2B5EF4-FFF2-40B4-BE49-F238E27FC236}">
                <a16:creationId xmlns:a16="http://schemas.microsoft.com/office/drawing/2014/main" id="{BE597797-C757-7D23-3E1C-1F7B8FCE52CC}"/>
              </a:ext>
            </a:extLst>
          </p:cNvPr>
          <p:cNvPicPr>
            <a:picLocks noChangeAspect="1"/>
          </p:cNvPicPr>
          <p:nvPr/>
        </p:nvPicPr>
        <p:blipFill>
          <a:blip r:embed="rId3"/>
          <a:stretch>
            <a:fillRect/>
          </a:stretch>
        </p:blipFill>
        <p:spPr>
          <a:xfrm>
            <a:off x="23101" y="1295400"/>
            <a:ext cx="9144000" cy="1386455"/>
          </a:xfrm>
          <a:prstGeom prst="rect">
            <a:avLst/>
          </a:prstGeom>
        </p:spPr>
      </p:pic>
      <p:sp>
        <p:nvSpPr>
          <p:cNvPr id="3" name="Rectangle 2">
            <a:extLst>
              <a:ext uri="{FF2B5EF4-FFF2-40B4-BE49-F238E27FC236}">
                <a16:creationId xmlns:a16="http://schemas.microsoft.com/office/drawing/2014/main" id="{8195574F-E9BB-726F-126F-0FD5A707378C}"/>
              </a:ext>
            </a:extLst>
          </p:cNvPr>
          <p:cNvSpPr/>
          <p:nvPr/>
        </p:nvSpPr>
        <p:spPr bwMode="auto">
          <a:xfrm>
            <a:off x="1524000" y="1447800"/>
            <a:ext cx="33528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A1F7F6-4409-4B52-13BA-DB89B97E17D4}"/>
              </a:ext>
            </a:extLst>
          </p:cNvPr>
          <p:cNvSpPr>
            <a:spLocks noGrp="1"/>
          </p:cNvSpPr>
          <p:nvPr>
            <p:ph type="title"/>
          </p:nvPr>
        </p:nvSpPr>
        <p:spPr/>
        <p:txBody>
          <a:bodyPr/>
          <a:lstStyle/>
          <a:p>
            <a:r>
              <a:rPr lang="en-US" altLang="en-US" dirty="0"/>
              <a:t>Parameter FAQ</a:t>
            </a:r>
          </a:p>
        </p:txBody>
      </p:sp>
      <p:sp>
        <p:nvSpPr>
          <p:cNvPr id="8195" name="Content Placeholder 2">
            <a:extLst>
              <a:ext uri="{FF2B5EF4-FFF2-40B4-BE49-F238E27FC236}">
                <a16:creationId xmlns:a16="http://schemas.microsoft.com/office/drawing/2014/main" id="{46DFD2F4-FD8A-DA2B-170D-DB7B8E14226F}"/>
              </a:ext>
            </a:extLst>
          </p:cNvPr>
          <p:cNvSpPr>
            <a:spLocks noGrp="1"/>
          </p:cNvSpPr>
          <p:nvPr>
            <p:ph idx="1"/>
          </p:nvPr>
        </p:nvSpPr>
        <p:spPr>
          <a:xfrm>
            <a:off x="152399" y="762000"/>
            <a:ext cx="8077201" cy="5410200"/>
          </a:xfrm>
        </p:spPr>
        <p:txBody>
          <a:bodyPr/>
          <a:lstStyle/>
          <a:p>
            <a:pPr>
              <a:buFont typeface="+mj-lt"/>
              <a:buAutoNum type="arabicPeriod"/>
            </a:pPr>
            <a:r>
              <a:rPr lang="en-US" altLang="en-US" sz="1800" dirty="0"/>
              <a:t>How can I remove a parameter?  </a:t>
            </a:r>
            <a:br>
              <a:rPr lang="en-US" altLang="en-US" sz="1800" dirty="0"/>
            </a:br>
            <a:r>
              <a:rPr lang="en-US" altLang="en-US" sz="1800" b="1" dirty="0"/>
              <a:t>A:</a:t>
            </a:r>
            <a:r>
              <a:rPr lang="en-US" altLang="en-US" sz="1800" dirty="0"/>
              <a:t> Right click on that row in the table and select delete.</a:t>
            </a:r>
          </a:p>
          <a:p>
            <a:pPr>
              <a:buFont typeface="+mj-lt"/>
              <a:buAutoNum type="arabicPeriod"/>
            </a:pPr>
            <a:endParaRPr lang="en-US" altLang="en-US" sz="1800" dirty="0"/>
          </a:p>
          <a:p>
            <a:pPr>
              <a:buFont typeface="+mj-lt"/>
              <a:buAutoNum type="arabicPeriod"/>
            </a:pPr>
            <a:r>
              <a:rPr lang="en-US" altLang="en-US" sz="1800" dirty="0"/>
              <a:t>I want to for the user to choose an integer. What data type to use?   </a:t>
            </a:r>
            <a:br>
              <a:rPr lang="en-US" altLang="en-US" sz="1800" dirty="0"/>
            </a:br>
            <a:r>
              <a:rPr lang="en-US" altLang="en-US" sz="1800" b="1" dirty="0"/>
              <a:t>A: </a:t>
            </a:r>
            <a:r>
              <a:rPr lang="en-US" altLang="en-US" sz="1800" dirty="0"/>
              <a:t>Long</a:t>
            </a:r>
          </a:p>
          <a:p>
            <a:pPr>
              <a:buFont typeface="+mj-lt"/>
              <a:buAutoNum type="arabicPeriod"/>
            </a:pPr>
            <a:endParaRPr lang="en-US" altLang="en-US" sz="1800" dirty="0"/>
          </a:p>
          <a:p>
            <a:pPr>
              <a:buFont typeface="+mj-lt"/>
              <a:buAutoNum type="arabicPeriod"/>
            </a:pPr>
            <a:r>
              <a:rPr lang="en-US" altLang="en-US" sz="1800" dirty="0"/>
              <a:t>I want to for the user to choose a float. What data type to use?</a:t>
            </a:r>
            <a:br>
              <a:rPr lang="en-US" altLang="en-US" sz="1800" dirty="0"/>
            </a:br>
            <a:r>
              <a:rPr lang="en-US" altLang="en-US" sz="1800" b="1" dirty="0"/>
              <a:t>A: </a:t>
            </a:r>
            <a:r>
              <a:rPr lang="en-US" altLang="en-US" sz="1800" dirty="0"/>
              <a:t>Double</a:t>
            </a:r>
          </a:p>
          <a:p>
            <a:pPr>
              <a:buFont typeface="+mj-lt"/>
              <a:buAutoNum type="arabicPeriod"/>
            </a:pPr>
            <a:endParaRPr lang="en-US" altLang="en-US" sz="1800" dirty="0"/>
          </a:p>
          <a:p>
            <a:pPr>
              <a:buFont typeface="+mj-lt"/>
              <a:buAutoNum type="arabicPeriod"/>
            </a:pPr>
            <a:r>
              <a:rPr lang="en-US" altLang="en-US" sz="1800" dirty="0"/>
              <a:t>I want to force the user to choose a file geodatabase. What data type to use?</a:t>
            </a:r>
            <a:br>
              <a:rPr lang="en-US" altLang="en-US" sz="1800" dirty="0"/>
            </a:br>
            <a:r>
              <a:rPr lang="en-US" altLang="en-US" sz="1800" b="1" dirty="0"/>
              <a:t>A: </a:t>
            </a:r>
            <a:r>
              <a:rPr lang="en-US" altLang="en-US" sz="1800" dirty="0"/>
              <a:t>Workspace  + plus use a filter &amp; check "local database"</a:t>
            </a:r>
          </a:p>
          <a:p>
            <a:pPr>
              <a:buFont typeface="+mj-lt"/>
              <a:buAutoNum type="arabicPeriod"/>
            </a:pPr>
            <a:endParaRPr lang="en-US" altLang="en-US" sz="1800" dirty="0"/>
          </a:p>
          <a:p>
            <a:pPr>
              <a:buFont typeface="+mj-lt"/>
              <a:buAutoNum type="arabicPeriod"/>
            </a:pPr>
            <a:r>
              <a:rPr lang="en-US" altLang="en-US" sz="1800" dirty="0"/>
              <a:t>I want to the user to choose a directory, but not a file geodatabase directory.  What data type to use?</a:t>
            </a:r>
            <a:br>
              <a:rPr lang="en-US" altLang="en-US" sz="1800" dirty="0"/>
            </a:br>
            <a:r>
              <a:rPr lang="en-US" altLang="en-US" sz="1800" b="1" dirty="0"/>
              <a:t>A:</a:t>
            </a:r>
            <a:r>
              <a:rPr lang="en-US" altLang="en-US" sz="1800" dirty="0"/>
              <a:t> Folder</a:t>
            </a:r>
          </a:p>
          <a:p>
            <a:pPr>
              <a:buFont typeface="+mj-lt"/>
              <a:buAutoNum type="arabicPeriod"/>
            </a:pPr>
            <a:endParaRPr lang="en-US" altLang="en-US" sz="1800" dirty="0"/>
          </a:p>
        </p:txBody>
      </p:sp>
    </p:spTree>
    <p:extLst>
      <p:ext uri="{BB962C8B-B14F-4D97-AF65-F5344CB8AC3E}">
        <p14:creationId xmlns:p14="http://schemas.microsoft.com/office/powerpoint/2010/main" val="973854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a:t>Script tool parameter properties</a:t>
            </a:r>
          </a:p>
        </p:txBody>
      </p:sp>
      <p:graphicFrame>
        <p:nvGraphicFramePr>
          <p:cNvPr id="5" name="Content Placeholder 4">
            <a:extLst>
              <a:ext uri="{FF2B5EF4-FFF2-40B4-BE49-F238E27FC236}">
                <a16:creationId xmlns:a16="http://schemas.microsoft.com/office/drawing/2014/main" id="{4661902E-39DB-4549-37F3-FAA2D38294AE}"/>
              </a:ext>
            </a:extLst>
          </p:cNvPr>
          <p:cNvGraphicFramePr>
            <a:graphicFrameLocks noGrp="1"/>
          </p:cNvGraphicFramePr>
          <p:nvPr>
            <p:ph idx="1"/>
          </p:nvPr>
        </p:nvGraphicFramePr>
        <p:xfrm>
          <a:off x="1066800" y="2514601"/>
          <a:ext cx="7924800" cy="3878409"/>
        </p:xfrm>
        <a:graphic>
          <a:graphicData uri="http://schemas.openxmlformats.org/drawingml/2006/table">
            <a:tbl>
              <a:tblPr/>
              <a:tblGrid>
                <a:gridCol w="13716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97486">
                <a:tc>
                  <a:txBody>
                    <a:bodyPr/>
                    <a:lstStyle/>
                    <a:p>
                      <a:r>
                        <a:rPr lang="en-US" sz="1000" b="1" u="sng" dirty="0"/>
                        <a:t>Property</a:t>
                      </a:r>
                    </a:p>
                  </a:txBody>
                  <a:tcPr marL="45090" marR="45090" marT="22543" marB="22543" anchor="ctr">
                    <a:lnL>
                      <a:noFill/>
                    </a:lnL>
                    <a:lnR>
                      <a:noFill/>
                    </a:lnR>
                    <a:lnT>
                      <a:noFill/>
                    </a:lnT>
                    <a:lnB>
                      <a:noFill/>
                    </a:lnB>
                  </a:tcPr>
                </a:tc>
                <a:tc>
                  <a:txBody>
                    <a:bodyPr/>
                    <a:lstStyle/>
                    <a:p>
                      <a:r>
                        <a:rPr lang="en-US" sz="1000" b="1" u="sng" dirty="0"/>
                        <a:t>Description</a:t>
                      </a:r>
                    </a:p>
                  </a:txBody>
                  <a:tcPr marL="45090" marR="45090" marT="22543" marB="22543" anchor="ctr">
                    <a:lnL>
                      <a:noFill/>
                    </a:lnL>
                    <a:lnR>
                      <a:noFill/>
                    </a:lnR>
                    <a:lnT>
                      <a:noFill/>
                    </a:lnT>
                    <a:lnB>
                      <a:noFill/>
                    </a:lnB>
                  </a:tcPr>
                </a:tc>
                <a:extLst>
                  <a:ext uri="{0D108BD9-81ED-4DB2-BD59-A6C34878D82A}">
                    <a16:rowId xmlns:a16="http://schemas.microsoft.com/office/drawing/2014/main" val="10000"/>
                  </a:ext>
                </a:extLst>
              </a:tr>
              <a:tr h="267797">
                <a:tc>
                  <a:txBody>
                    <a:bodyPr/>
                    <a:lstStyle/>
                    <a:p>
                      <a:r>
                        <a:rPr lang="en-US" sz="1100" dirty="0">
                          <a:hlinkClick r:id="rId2"/>
                        </a:rPr>
                        <a:t>Type</a:t>
                      </a:r>
                      <a:r>
                        <a:rPr lang="en-US" sz="1100" dirty="0"/>
                        <a:t> </a:t>
                      </a:r>
                    </a:p>
                  </a:txBody>
                  <a:tcPr marL="45090" marR="45090" marT="22543" marB="22543" anchor="ctr">
                    <a:lnL>
                      <a:noFill/>
                    </a:lnL>
                    <a:lnR>
                      <a:noFill/>
                    </a:lnR>
                    <a:lnT>
                      <a:noFill/>
                    </a:lnT>
                    <a:lnB>
                      <a:noFill/>
                    </a:lnB>
                  </a:tcPr>
                </a:tc>
                <a:tc>
                  <a:txBody>
                    <a:bodyPr/>
                    <a:lstStyle/>
                    <a:p>
                      <a:r>
                        <a:rPr lang="en-US" sz="1200" dirty="0"/>
                        <a:t>Required, Optional, or Derived. </a:t>
                      </a:r>
                    </a:p>
                  </a:txBody>
                  <a:tcPr marL="45090" marR="45090" marT="22543" marB="22543" anchor="ctr">
                    <a:lnL>
                      <a:noFill/>
                    </a:lnL>
                    <a:lnR>
                      <a:noFill/>
                    </a:lnR>
                    <a:lnT>
                      <a:noFill/>
                    </a:lnT>
                    <a:lnB>
                      <a:noFill/>
                    </a:lnB>
                  </a:tcPr>
                </a:tc>
                <a:extLst>
                  <a:ext uri="{0D108BD9-81ED-4DB2-BD59-A6C34878D82A}">
                    <a16:rowId xmlns:a16="http://schemas.microsoft.com/office/drawing/2014/main" val="10001"/>
                  </a:ext>
                </a:extLst>
              </a:tr>
              <a:tr h="381000">
                <a:tc>
                  <a:txBody>
                    <a:bodyPr/>
                    <a:lstStyle/>
                    <a:p>
                      <a:r>
                        <a:rPr lang="en-US" sz="1100" dirty="0">
                          <a:hlinkClick r:id="rId2"/>
                        </a:rPr>
                        <a:t>Direction</a:t>
                      </a:r>
                      <a:r>
                        <a:rPr lang="en-US" sz="1100" dirty="0"/>
                        <a:t> </a:t>
                      </a:r>
                    </a:p>
                  </a:txBody>
                  <a:tcPr marL="45090" marR="45090" marT="22543" marB="22543" anchor="ctr">
                    <a:lnL>
                      <a:noFill/>
                    </a:lnL>
                    <a:lnR>
                      <a:noFill/>
                    </a:lnR>
                    <a:lnT>
                      <a:noFill/>
                    </a:lnT>
                    <a:lnB>
                      <a:noFill/>
                    </a:lnB>
                  </a:tcPr>
                </a:tc>
                <a:tc>
                  <a:txBody>
                    <a:bodyPr/>
                    <a:lstStyle/>
                    <a:p>
                      <a:r>
                        <a:rPr lang="en-US" sz="1200" dirty="0"/>
                        <a:t>Input or Output. </a:t>
                      </a:r>
                    </a:p>
                  </a:txBody>
                  <a:tcPr marL="45090" marR="45090" marT="22543" marB="22543" anchor="ctr">
                    <a:lnL>
                      <a:noFill/>
                    </a:lnL>
                    <a:lnR>
                      <a:noFill/>
                    </a:lnR>
                    <a:lnT>
                      <a:noFill/>
                    </a:lnT>
                    <a:lnB>
                      <a:noFill/>
                    </a:lnB>
                  </a:tcPr>
                </a:tc>
                <a:extLst>
                  <a:ext uri="{0D108BD9-81ED-4DB2-BD59-A6C34878D82A}">
                    <a16:rowId xmlns:a16="http://schemas.microsoft.com/office/drawing/2014/main" val="10002"/>
                  </a:ext>
                </a:extLst>
              </a:tr>
              <a:tr h="315595">
                <a:tc>
                  <a:txBody>
                    <a:bodyPr/>
                    <a:lstStyle/>
                    <a:p>
                      <a:r>
                        <a:rPr lang="en-US" sz="1100" dirty="0" err="1">
                          <a:hlinkClick r:id="rId2"/>
                        </a:rPr>
                        <a:t>Multivalue</a:t>
                      </a:r>
                      <a:r>
                        <a:rPr lang="en-US" sz="1100" dirty="0"/>
                        <a:t> </a:t>
                      </a:r>
                    </a:p>
                  </a:txBody>
                  <a:tcPr marL="45090" marR="45090" marT="22543" marB="22543" anchor="ctr">
                    <a:lnL>
                      <a:noFill/>
                    </a:lnL>
                    <a:lnR>
                      <a:noFill/>
                    </a:lnR>
                    <a:lnT>
                      <a:noFill/>
                    </a:lnT>
                    <a:lnB>
                      <a:noFill/>
                    </a:lnB>
                  </a:tcPr>
                </a:tc>
                <a:tc>
                  <a:txBody>
                    <a:bodyPr/>
                    <a:lstStyle/>
                    <a:p>
                      <a:r>
                        <a:rPr lang="en-US" sz="1200" dirty="0"/>
                        <a:t>Yes, if you want to</a:t>
                      </a:r>
                      <a:r>
                        <a:rPr lang="en-US" sz="1200" baseline="0" dirty="0"/>
                        <a:t> accept a</a:t>
                      </a:r>
                      <a:r>
                        <a:rPr lang="en-US" sz="1200" dirty="0"/>
                        <a:t> list of values.</a:t>
                      </a:r>
                    </a:p>
                  </a:txBody>
                  <a:tcPr marL="45090" marR="45090" marT="22543" marB="22543" anchor="ctr">
                    <a:lnL>
                      <a:noFill/>
                    </a:lnL>
                    <a:lnR>
                      <a:noFill/>
                    </a:lnR>
                    <a:lnT>
                      <a:noFill/>
                    </a:lnT>
                    <a:lnB>
                      <a:noFill/>
                    </a:lnB>
                  </a:tcPr>
                </a:tc>
                <a:extLst>
                  <a:ext uri="{0D108BD9-81ED-4DB2-BD59-A6C34878D82A}">
                    <a16:rowId xmlns:a16="http://schemas.microsoft.com/office/drawing/2014/main" val="10003"/>
                  </a:ext>
                </a:extLst>
              </a:tr>
              <a:tr h="522605">
                <a:tc>
                  <a:txBody>
                    <a:bodyPr/>
                    <a:lstStyle/>
                    <a:p>
                      <a:r>
                        <a:rPr lang="en-US" sz="1100" dirty="0">
                          <a:hlinkClick r:id="rId2"/>
                        </a:rPr>
                        <a:t>Default</a:t>
                      </a:r>
                      <a:r>
                        <a:rPr lang="en-US" sz="1100" dirty="0"/>
                        <a:t> or </a:t>
                      </a:r>
                      <a:r>
                        <a:rPr lang="en-US" sz="1100" dirty="0">
                          <a:hlinkClick r:id="rId2"/>
                        </a:rPr>
                        <a:t>Schema</a:t>
                      </a:r>
                      <a:endParaRPr lang="en-US" sz="1100" dirty="0"/>
                    </a:p>
                  </a:txBody>
                  <a:tcPr marL="45090" marR="45090" marT="22543" marB="22543" anchor="ctr">
                    <a:lnL>
                      <a:noFill/>
                    </a:lnL>
                    <a:lnR>
                      <a:noFill/>
                    </a:lnR>
                    <a:lnT>
                      <a:noFill/>
                    </a:lnT>
                    <a:lnB>
                      <a:noFill/>
                    </a:lnB>
                  </a:tcPr>
                </a:tc>
                <a:tc>
                  <a:txBody>
                    <a:bodyPr/>
                    <a:lstStyle/>
                    <a:p>
                      <a:r>
                        <a:rPr lang="en-US" sz="1200"/>
                        <a:t>The default value for the parameter. When the parameter data type is either feature set or record set, Default is replaced with Schema.</a:t>
                      </a:r>
                    </a:p>
                  </a:txBody>
                  <a:tcPr marL="45090" marR="45090" marT="22543" marB="22543" anchor="ctr">
                    <a:lnL>
                      <a:noFill/>
                    </a:lnL>
                    <a:lnR>
                      <a:noFill/>
                    </a:lnR>
                    <a:lnT>
                      <a:noFill/>
                    </a:lnT>
                    <a:lnB>
                      <a:noFill/>
                    </a:lnB>
                  </a:tcPr>
                </a:tc>
                <a:extLst>
                  <a:ext uri="{0D108BD9-81ED-4DB2-BD59-A6C34878D82A}">
                    <a16:rowId xmlns:a16="http://schemas.microsoft.com/office/drawing/2014/main" val="10004"/>
                  </a:ext>
                </a:extLst>
              </a:tr>
              <a:tr h="457200">
                <a:tc>
                  <a:txBody>
                    <a:bodyPr/>
                    <a:lstStyle/>
                    <a:p>
                      <a:r>
                        <a:rPr lang="en-US" sz="1100" dirty="0">
                          <a:hlinkClick r:id="rId2"/>
                        </a:rPr>
                        <a:t>Environment</a:t>
                      </a:r>
                      <a:r>
                        <a:rPr lang="en-US" sz="1100" dirty="0"/>
                        <a:t> </a:t>
                      </a:r>
                    </a:p>
                  </a:txBody>
                  <a:tcPr marL="45090" marR="45090" marT="22543" marB="22543" anchor="ctr">
                    <a:lnL>
                      <a:noFill/>
                    </a:lnL>
                    <a:lnR>
                      <a:noFill/>
                    </a:lnR>
                    <a:lnT>
                      <a:noFill/>
                    </a:lnT>
                    <a:lnB>
                      <a:noFill/>
                    </a:lnB>
                  </a:tcPr>
                </a:tc>
                <a:tc>
                  <a:txBody>
                    <a:bodyPr/>
                    <a:lstStyle/>
                    <a:p>
                      <a:r>
                        <a:rPr lang="en-US" sz="1200" dirty="0"/>
                        <a:t>If the default value for the parameter is to come from an environment setting, this property contains the name of the environment setting.</a:t>
                      </a:r>
                    </a:p>
                  </a:txBody>
                  <a:tcPr marL="45090" marR="45090" marT="22543" marB="22543" anchor="ctr">
                    <a:lnL>
                      <a:noFill/>
                    </a:lnL>
                    <a:lnR>
                      <a:noFill/>
                    </a:lnR>
                    <a:lnT>
                      <a:noFill/>
                    </a:lnT>
                    <a:lnB>
                      <a:noFill/>
                    </a:lnB>
                  </a:tcPr>
                </a:tc>
                <a:extLst>
                  <a:ext uri="{0D108BD9-81ED-4DB2-BD59-A6C34878D82A}">
                    <a16:rowId xmlns:a16="http://schemas.microsoft.com/office/drawing/2014/main" val="10005"/>
                  </a:ext>
                </a:extLst>
              </a:tr>
              <a:tr h="457200">
                <a:tc>
                  <a:txBody>
                    <a:bodyPr/>
                    <a:lstStyle/>
                    <a:p>
                      <a:r>
                        <a:rPr lang="en-US" sz="1100">
                          <a:hlinkClick r:id="rId2"/>
                        </a:rPr>
                        <a:t>Filter</a:t>
                      </a:r>
                      <a:r>
                        <a:rPr lang="en-US" sz="1100"/>
                        <a:t> </a:t>
                      </a:r>
                    </a:p>
                  </a:txBody>
                  <a:tcPr marL="45090" marR="45090" marT="22543" marB="22543" anchor="ctr">
                    <a:lnL>
                      <a:noFill/>
                    </a:lnL>
                    <a:lnR>
                      <a:noFill/>
                    </a:lnR>
                    <a:lnT>
                      <a:noFill/>
                    </a:lnT>
                    <a:lnB>
                      <a:noFill/>
                    </a:lnB>
                  </a:tcPr>
                </a:tc>
                <a:tc>
                  <a:txBody>
                    <a:bodyPr/>
                    <a:lstStyle/>
                    <a:p>
                      <a:r>
                        <a:rPr lang="en-US" sz="1200" dirty="0"/>
                        <a:t>If you want only certain values to be entered, use this. There are 6 types of filters.</a:t>
                      </a:r>
                      <a:r>
                        <a:rPr lang="en-US" sz="1200" baseline="0" dirty="0"/>
                        <a:t> Filter </a:t>
                      </a:r>
                      <a:r>
                        <a:rPr lang="en-US" sz="1200" dirty="0"/>
                        <a:t>type depends on the data type. </a:t>
                      </a:r>
                    </a:p>
                  </a:txBody>
                  <a:tcPr marL="45090" marR="45090" marT="22543" marB="22543" anchor="ctr">
                    <a:lnL>
                      <a:noFill/>
                    </a:lnL>
                    <a:lnR>
                      <a:noFill/>
                    </a:lnR>
                    <a:lnT>
                      <a:noFill/>
                    </a:lnT>
                    <a:lnB>
                      <a:noFill/>
                    </a:lnB>
                  </a:tcPr>
                </a:tc>
                <a:extLst>
                  <a:ext uri="{0D108BD9-81ED-4DB2-BD59-A6C34878D82A}">
                    <a16:rowId xmlns:a16="http://schemas.microsoft.com/office/drawing/2014/main" val="10006"/>
                  </a:ext>
                </a:extLst>
              </a:tr>
              <a:tr h="685800">
                <a:tc>
                  <a:txBody>
                    <a:bodyPr/>
                    <a:lstStyle/>
                    <a:p>
                      <a:r>
                        <a:rPr lang="en-US" sz="1100">
                          <a:hlinkClick r:id="rId2"/>
                        </a:rPr>
                        <a:t>Obtained from</a:t>
                      </a:r>
                      <a:r>
                        <a:rPr lang="en-US" sz="1100"/>
                        <a:t> </a:t>
                      </a:r>
                    </a:p>
                  </a:txBody>
                  <a:tcPr marL="45090" marR="45090" marT="22543" marB="22543" anchor="ctr">
                    <a:lnL>
                      <a:noFill/>
                    </a:lnL>
                    <a:lnR>
                      <a:noFill/>
                    </a:lnR>
                    <a:lnT>
                      <a:noFill/>
                    </a:lnT>
                    <a:lnB>
                      <a:noFill/>
                    </a:lnB>
                  </a:tcPr>
                </a:tc>
                <a:tc>
                  <a:txBody>
                    <a:bodyPr/>
                    <a:lstStyle/>
                    <a:p>
                      <a:r>
                        <a:rPr lang="en-US" sz="1200" dirty="0"/>
                        <a:t>For</a:t>
                      </a:r>
                      <a:r>
                        <a:rPr lang="en-US" sz="1200" baseline="0" dirty="0"/>
                        <a:t> </a:t>
                      </a:r>
                      <a:r>
                        <a:rPr lang="en-US" sz="1200" b="1" dirty="0"/>
                        <a:t>derived</a:t>
                      </a:r>
                      <a:r>
                        <a:rPr lang="en-US" sz="1200" dirty="0"/>
                        <a:t> parameters. For derived output parameters, Obtained from can be set to the parameter containing the definition of the output. For input parameters, Obtained from is set to the parameter containing the information needed for input.</a:t>
                      </a:r>
                    </a:p>
                  </a:txBody>
                  <a:tcPr marL="45090" marR="45090" marT="22543" marB="22543" anchor="ctr">
                    <a:lnL>
                      <a:noFill/>
                    </a:lnL>
                    <a:lnR>
                      <a:noFill/>
                    </a:lnR>
                    <a:lnT>
                      <a:noFill/>
                    </a:lnT>
                    <a:lnB>
                      <a:noFill/>
                    </a:lnB>
                  </a:tcPr>
                </a:tc>
                <a:extLst>
                  <a:ext uri="{0D108BD9-81ED-4DB2-BD59-A6C34878D82A}">
                    <a16:rowId xmlns:a16="http://schemas.microsoft.com/office/drawing/2014/main" val="10007"/>
                  </a:ext>
                </a:extLst>
              </a:tr>
              <a:tr h="593726">
                <a:tc>
                  <a:txBody>
                    <a:bodyPr/>
                    <a:lstStyle/>
                    <a:p>
                      <a:r>
                        <a:rPr lang="en-US" sz="1100" dirty="0" err="1">
                          <a:hlinkClick r:id="rId2"/>
                        </a:rPr>
                        <a:t>Symbology</a:t>
                      </a:r>
                      <a:r>
                        <a:rPr lang="en-US" sz="1100" dirty="0"/>
                        <a:t> </a:t>
                      </a:r>
                    </a:p>
                  </a:txBody>
                  <a:tcPr marL="45090" marR="45090" marT="22543" marB="22543" anchor="ctr">
                    <a:lnL>
                      <a:noFill/>
                    </a:lnL>
                    <a:lnR>
                      <a:noFill/>
                    </a:lnR>
                    <a:lnT>
                      <a:noFill/>
                    </a:lnT>
                    <a:lnB>
                      <a:noFill/>
                    </a:lnB>
                  </a:tcPr>
                </a:tc>
                <a:tc>
                  <a:txBody>
                    <a:bodyPr/>
                    <a:lstStyle/>
                    <a:p>
                      <a:r>
                        <a:rPr lang="en-US" sz="1200" dirty="0"/>
                        <a:t>Use a layer file (.</a:t>
                      </a:r>
                      <a:r>
                        <a:rPr lang="en-US" sz="1200" dirty="0" err="1"/>
                        <a:t>lyrx</a:t>
                      </a:r>
                      <a:r>
                        <a:rPr lang="en-US" sz="1200" dirty="0"/>
                        <a:t>) to set output symbology.</a:t>
                      </a:r>
                    </a:p>
                  </a:txBody>
                  <a:tcPr marL="45090" marR="45090" marT="22543" marB="22543" anchor="ctr">
                    <a:lnL>
                      <a:noFill/>
                    </a:lnL>
                    <a:lnR>
                      <a:noFill/>
                    </a:lnR>
                    <a:lnT>
                      <a:noFill/>
                    </a:lnT>
                    <a:lnB>
                      <a:noFill/>
                    </a:lnB>
                  </a:tcPr>
                </a:tc>
                <a:extLst>
                  <a:ext uri="{0D108BD9-81ED-4DB2-BD59-A6C34878D82A}">
                    <a16:rowId xmlns:a16="http://schemas.microsoft.com/office/drawing/2014/main" val="10008"/>
                  </a:ext>
                </a:extLst>
              </a:tr>
            </a:tbl>
          </a:graphicData>
        </a:graphic>
      </p:graphicFrame>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3"/>
          <a:stretch>
            <a:fillRect/>
          </a:stretch>
        </p:blipFill>
        <p:spPr>
          <a:xfrm>
            <a:off x="0" y="826731"/>
            <a:ext cx="9144000" cy="1386455"/>
          </a:xfrm>
          <a:prstGeom prst="rect">
            <a:avLst/>
          </a:prstGeom>
        </p:spPr>
      </p:pic>
      <p:sp>
        <p:nvSpPr>
          <p:cNvPr id="4" name="Rectangle 3">
            <a:extLst>
              <a:ext uri="{FF2B5EF4-FFF2-40B4-BE49-F238E27FC236}">
                <a16:creationId xmlns:a16="http://schemas.microsoft.com/office/drawing/2014/main" id="{073A8E5C-DE9F-11AE-3FCF-277E8EDB36F7}"/>
              </a:ext>
            </a:extLst>
          </p:cNvPr>
          <p:cNvSpPr/>
          <p:nvPr/>
        </p:nvSpPr>
        <p:spPr bwMode="auto">
          <a:xfrm>
            <a:off x="990600" y="2720528"/>
            <a:ext cx="7696200" cy="1424499"/>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BD8D2635-6001-767C-4432-FB03B0688C0F}"/>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69195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a:t>Script tool parameter properties</a:t>
            </a:r>
          </a:p>
        </p:txBody>
      </p:sp>
      <p:graphicFrame>
        <p:nvGraphicFramePr>
          <p:cNvPr id="5" name="Content Placeholder 4">
            <a:extLst>
              <a:ext uri="{FF2B5EF4-FFF2-40B4-BE49-F238E27FC236}">
                <a16:creationId xmlns:a16="http://schemas.microsoft.com/office/drawing/2014/main" id="{4661902E-39DB-4549-37F3-FAA2D38294AE}"/>
              </a:ext>
            </a:extLst>
          </p:cNvPr>
          <p:cNvGraphicFramePr>
            <a:graphicFrameLocks noGrp="1"/>
          </p:cNvGraphicFramePr>
          <p:nvPr>
            <p:ph idx="1"/>
          </p:nvPr>
        </p:nvGraphicFramePr>
        <p:xfrm>
          <a:off x="1066800" y="2514601"/>
          <a:ext cx="7924800" cy="3878409"/>
        </p:xfrm>
        <a:graphic>
          <a:graphicData uri="http://schemas.openxmlformats.org/drawingml/2006/table">
            <a:tbl>
              <a:tblPr/>
              <a:tblGrid>
                <a:gridCol w="13716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97486">
                <a:tc>
                  <a:txBody>
                    <a:bodyPr/>
                    <a:lstStyle/>
                    <a:p>
                      <a:r>
                        <a:rPr lang="en-US" sz="1000" b="1" u="sng" dirty="0"/>
                        <a:t>Property</a:t>
                      </a:r>
                    </a:p>
                  </a:txBody>
                  <a:tcPr marL="45090" marR="45090" marT="22543" marB="22543" anchor="ctr">
                    <a:lnL>
                      <a:noFill/>
                    </a:lnL>
                    <a:lnR>
                      <a:noFill/>
                    </a:lnR>
                    <a:lnT>
                      <a:noFill/>
                    </a:lnT>
                    <a:lnB>
                      <a:noFill/>
                    </a:lnB>
                  </a:tcPr>
                </a:tc>
                <a:tc>
                  <a:txBody>
                    <a:bodyPr/>
                    <a:lstStyle/>
                    <a:p>
                      <a:r>
                        <a:rPr lang="en-US" sz="1000" b="1" u="sng" dirty="0"/>
                        <a:t>Description</a:t>
                      </a:r>
                    </a:p>
                  </a:txBody>
                  <a:tcPr marL="45090" marR="45090" marT="22543" marB="22543" anchor="ctr">
                    <a:lnL>
                      <a:noFill/>
                    </a:lnL>
                    <a:lnR>
                      <a:noFill/>
                    </a:lnR>
                    <a:lnT>
                      <a:noFill/>
                    </a:lnT>
                    <a:lnB>
                      <a:noFill/>
                    </a:lnB>
                  </a:tcPr>
                </a:tc>
                <a:extLst>
                  <a:ext uri="{0D108BD9-81ED-4DB2-BD59-A6C34878D82A}">
                    <a16:rowId xmlns:a16="http://schemas.microsoft.com/office/drawing/2014/main" val="10000"/>
                  </a:ext>
                </a:extLst>
              </a:tr>
              <a:tr h="267797">
                <a:tc>
                  <a:txBody>
                    <a:bodyPr/>
                    <a:lstStyle/>
                    <a:p>
                      <a:r>
                        <a:rPr lang="en-US" sz="1100" dirty="0">
                          <a:hlinkClick r:id="rId2"/>
                        </a:rPr>
                        <a:t>Type</a:t>
                      </a:r>
                      <a:r>
                        <a:rPr lang="en-US" sz="1100" dirty="0"/>
                        <a:t> </a:t>
                      </a:r>
                    </a:p>
                  </a:txBody>
                  <a:tcPr marL="45090" marR="45090" marT="22543" marB="22543" anchor="ctr">
                    <a:lnL>
                      <a:noFill/>
                    </a:lnL>
                    <a:lnR>
                      <a:noFill/>
                    </a:lnR>
                    <a:lnT>
                      <a:noFill/>
                    </a:lnT>
                    <a:lnB>
                      <a:noFill/>
                    </a:lnB>
                  </a:tcPr>
                </a:tc>
                <a:tc>
                  <a:txBody>
                    <a:bodyPr/>
                    <a:lstStyle/>
                    <a:p>
                      <a:r>
                        <a:rPr lang="en-US" sz="1200" dirty="0"/>
                        <a:t>Required, Optional, or Derived. </a:t>
                      </a:r>
                    </a:p>
                  </a:txBody>
                  <a:tcPr marL="45090" marR="45090" marT="22543" marB="22543" anchor="ctr">
                    <a:lnL>
                      <a:noFill/>
                    </a:lnL>
                    <a:lnR>
                      <a:noFill/>
                    </a:lnR>
                    <a:lnT>
                      <a:noFill/>
                    </a:lnT>
                    <a:lnB>
                      <a:noFill/>
                    </a:lnB>
                  </a:tcPr>
                </a:tc>
                <a:extLst>
                  <a:ext uri="{0D108BD9-81ED-4DB2-BD59-A6C34878D82A}">
                    <a16:rowId xmlns:a16="http://schemas.microsoft.com/office/drawing/2014/main" val="10001"/>
                  </a:ext>
                </a:extLst>
              </a:tr>
              <a:tr h="381000">
                <a:tc>
                  <a:txBody>
                    <a:bodyPr/>
                    <a:lstStyle/>
                    <a:p>
                      <a:r>
                        <a:rPr lang="en-US" sz="1100" dirty="0">
                          <a:hlinkClick r:id="rId2"/>
                        </a:rPr>
                        <a:t>Direction</a:t>
                      </a:r>
                      <a:r>
                        <a:rPr lang="en-US" sz="1100" dirty="0"/>
                        <a:t> </a:t>
                      </a:r>
                    </a:p>
                  </a:txBody>
                  <a:tcPr marL="45090" marR="45090" marT="22543" marB="22543" anchor="ctr">
                    <a:lnL>
                      <a:noFill/>
                    </a:lnL>
                    <a:lnR>
                      <a:noFill/>
                    </a:lnR>
                    <a:lnT>
                      <a:noFill/>
                    </a:lnT>
                    <a:lnB>
                      <a:noFill/>
                    </a:lnB>
                  </a:tcPr>
                </a:tc>
                <a:tc>
                  <a:txBody>
                    <a:bodyPr/>
                    <a:lstStyle/>
                    <a:p>
                      <a:r>
                        <a:rPr lang="en-US" sz="1200" dirty="0"/>
                        <a:t>Input or Output. </a:t>
                      </a:r>
                    </a:p>
                  </a:txBody>
                  <a:tcPr marL="45090" marR="45090" marT="22543" marB="22543" anchor="ctr">
                    <a:lnL>
                      <a:noFill/>
                    </a:lnL>
                    <a:lnR>
                      <a:noFill/>
                    </a:lnR>
                    <a:lnT>
                      <a:noFill/>
                    </a:lnT>
                    <a:lnB>
                      <a:noFill/>
                    </a:lnB>
                  </a:tcPr>
                </a:tc>
                <a:extLst>
                  <a:ext uri="{0D108BD9-81ED-4DB2-BD59-A6C34878D82A}">
                    <a16:rowId xmlns:a16="http://schemas.microsoft.com/office/drawing/2014/main" val="10002"/>
                  </a:ext>
                </a:extLst>
              </a:tr>
              <a:tr h="315595">
                <a:tc>
                  <a:txBody>
                    <a:bodyPr/>
                    <a:lstStyle/>
                    <a:p>
                      <a:r>
                        <a:rPr lang="en-US" sz="1100" dirty="0" err="1">
                          <a:hlinkClick r:id="rId2"/>
                        </a:rPr>
                        <a:t>Multivalue</a:t>
                      </a:r>
                      <a:r>
                        <a:rPr lang="en-US" sz="1100" dirty="0"/>
                        <a:t> </a:t>
                      </a:r>
                    </a:p>
                  </a:txBody>
                  <a:tcPr marL="45090" marR="45090" marT="22543" marB="22543" anchor="ctr">
                    <a:lnL>
                      <a:noFill/>
                    </a:lnL>
                    <a:lnR>
                      <a:noFill/>
                    </a:lnR>
                    <a:lnT>
                      <a:noFill/>
                    </a:lnT>
                    <a:lnB>
                      <a:noFill/>
                    </a:lnB>
                  </a:tcPr>
                </a:tc>
                <a:tc>
                  <a:txBody>
                    <a:bodyPr/>
                    <a:lstStyle/>
                    <a:p>
                      <a:r>
                        <a:rPr lang="en-US" sz="1200" dirty="0"/>
                        <a:t>Yes, if you want to</a:t>
                      </a:r>
                      <a:r>
                        <a:rPr lang="en-US" sz="1200" baseline="0" dirty="0"/>
                        <a:t> accept a</a:t>
                      </a:r>
                      <a:r>
                        <a:rPr lang="en-US" sz="1200" dirty="0"/>
                        <a:t> list of values.</a:t>
                      </a:r>
                    </a:p>
                  </a:txBody>
                  <a:tcPr marL="45090" marR="45090" marT="22543" marB="22543" anchor="ctr">
                    <a:lnL>
                      <a:noFill/>
                    </a:lnL>
                    <a:lnR>
                      <a:noFill/>
                    </a:lnR>
                    <a:lnT>
                      <a:noFill/>
                    </a:lnT>
                    <a:lnB>
                      <a:noFill/>
                    </a:lnB>
                  </a:tcPr>
                </a:tc>
                <a:extLst>
                  <a:ext uri="{0D108BD9-81ED-4DB2-BD59-A6C34878D82A}">
                    <a16:rowId xmlns:a16="http://schemas.microsoft.com/office/drawing/2014/main" val="10003"/>
                  </a:ext>
                </a:extLst>
              </a:tr>
              <a:tr h="522605">
                <a:tc>
                  <a:txBody>
                    <a:bodyPr/>
                    <a:lstStyle/>
                    <a:p>
                      <a:r>
                        <a:rPr lang="en-US" sz="1100" dirty="0">
                          <a:hlinkClick r:id="rId2"/>
                        </a:rPr>
                        <a:t>Default</a:t>
                      </a:r>
                      <a:r>
                        <a:rPr lang="en-US" sz="1100" dirty="0"/>
                        <a:t> or </a:t>
                      </a:r>
                      <a:r>
                        <a:rPr lang="en-US" sz="1100" dirty="0">
                          <a:hlinkClick r:id="rId2"/>
                        </a:rPr>
                        <a:t>Schema</a:t>
                      </a:r>
                      <a:endParaRPr lang="en-US" sz="1100" dirty="0"/>
                    </a:p>
                  </a:txBody>
                  <a:tcPr marL="45090" marR="45090" marT="22543" marB="22543" anchor="ctr">
                    <a:lnL>
                      <a:noFill/>
                    </a:lnL>
                    <a:lnR>
                      <a:noFill/>
                    </a:lnR>
                    <a:lnT>
                      <a:noFill/>
                    </a:lnT>
                    <a:lnB>
                      <a:noFill/>
                    </a:lnB>
                  </a:tcPr>
                </a:tc>
                <a:tc>
                  <a:txBody>
                    <a:bodyPr/>
                    <a:lstStyle/>
                    <a:p>
                      <a:r>
                        <a:rPr lang="en-US" sz="1200"/>
                        <a:t>The default value for the parameter. When the parameter data type is either feature set or record set, Default is replaced with Schema.</a:t>
                      </a:r>
                    </a:p>
                  </a:txBody>
                  <a:tcPr marL="45090" marR="45090" marT="22543" marB="22543" anchor="ctr">
                    <a:lnL>
                      <a:noFill/>
                    </a:lnL>
                    <a:lnR>
                      <a:noFill/>
                    </a:lnR>
                    <a:lnT>
                      <a:noFill/>
                    </a:lnT>
                    <a:lnB>
                      <a:noFill/>
                    </a:lnB>
                  </a:tcPr>
                </a:tc>
                <a:extLst>
                  <a:ext uri="{0D108BD9-81ED-4DB2-BD59-A6C34878D82A}">
                    <a16:rowId xmlns:a16="http://schemas.microsoft.com/office/drawing/2014/main" val="10004"/>
                  </a:ext>
                </a:extLst>
              </a:tr>
              <a:tr h="457200">
                <a:tc>
                  <a:txBody>
                    <a:bodyPr/>
                    <a:lstStyle/>
                    <a:p>
                      <a:r>
                        <a:rPr lang="en-US" sz="1100" dirty="0">
                          <a:hlinkClick r:id="rId2"/>
                        </a:rPr>
                        <a:t>Environment</a:t>
                      </a:r>
                      <a:r>
                        <a:rPr lang="en-US" sz="1100" dirty="0"/>
                        <a:t> </a:t>
                      </a:r>
                    </a:p>
                  </a:txBody>
                  <a:tcPr marL="45090" marR="45090" marT="22543" marB="22543" anchor="ctr">
                    <a:lnL>
                      <a:noFill/>
                    </a:lnL>
                    <a:lnR>
                      <a:noFill/>
                    </a:lnR>
                    <a:lnT>
                      <a:noFill/>
                    </a:lnT>
                    <a:lnB>
                      <a:noFill/>
                    </a:lnB>
                  </a:tcPr>
                </a:tc>
                <a:tc>
                  <a:txBody>
                    <a:bodyPr/>
                    <a:lstStyle/>
                    <a:p>
                      <a:r>
                        <a:rPr lang="en-US" sz="1200" dirty="0"/>
                        <a:t>If the default value for the parameter is to come from an environment setting, this property contains the name of the environment setting.</a:t>
                      </a:r>
                    </a:p>
                  </a:txBody>
                  <a:tcPr marL="45090" marR="45090" marT="22543" marB="22543" anchor="ctr">
                    <a:lnL>
                      <a:noFill/>
                    </a:lnL>
                    <a:lnR>
                      <a:noFill/>
                    </a:lnR>
                    <a:lnT>
                      <a:noFill/>
                    </a:lnT>
                    <a:lnB>
                      <a:noFill/>
                    </a:lnB>
                  </a:tcPr>
                </a:tc>
                <a:extLst>
                  <a:ext uri="{0D108BD9-81ED-4DB2-BD59-A6C34878D82A}">
                    <a16:rowId xmlns:a16="http://schemas.microsoft.com/office/drawing/2014/main" val="10005"/>
                  </a:ext>
                </a:extLst>
              </a:tr>
              <a:tr h="457200">
                <a:tc>
                  <a:txBody>
                    <a:bodyPr/>
                    <a:lstStyle/>
                    <a:p>
                      <a:r>
                        <a:rPr lang="en-US" sz="1100">
                          <a:hlinkClick r:id="rId2"/>
                        </a:rPr>
                        <a:t>Filter</a:t>
                      </a:r>
                      <a:r>
                        <a:rPr lang="en-US" sz="1100"/>
                        <a:t> </a:t>
                      </a:r>
                    </a:p>
                  </a:txBody>
                  <a:tcPr marL="45090" marR="45090" marT="22543" marB="22543" anchor="ctr">
                    <a:lnL>
                      <a:noFill/>
                    </a:lnL>
                    <a:lnR>
                      <a:noFill/>
                    </a:lnR>
                    <a:lnT>
                      <a:noFill/>
                    </a:lnT>
                    <a:lnB>
                      <a:noFill/>
                    </a:lnB>
                  </a:tcPr>
                </a:tc>
                <a:tc>
                  <a:txBody>
                    <a:bodyPr/>
                    <a:lstStyle/>
                    <a:p>
                      <a:r>
                        <a:rPr lang="en-US" sz="1200" dirty="0"/>
                        <a:t>If you want only certain values to be entered, use this. There are 6 types of filters.</a:t>
                      </a:r>
                      <a:r>
                        <a:rPr lang="en-US" sz="1200" baseline="0" dirty="0"/>
                        <a:t> Filter </a:t>
                      </a:r>
                      <a:r>
                        <a:rPr lang="en-US" sz="1200" dirty="0"/>
                        <a:t>type depends on the data type. </a:t>
                      </a:r>
                    </a:p>
                  </a:txBody>
                  <a:tcPr marL="45090" marR="45090" marT="22543" marB="22543" anchor="ctr">
                    <a:lnL>
                      <a:noFill/>
                    </a:lnL>
                    <a:lnR>
                      <a:noFill/>
                    </a:lnR>
                    <a:lnT>
                      <a:noFill/>
                    </a:lnT>
                    <a:lnB>
                      <a:noFill/>
                    </a:lnB>
                  </a:tcPr>
                </a:tc>
                <a:extLst>
                  <a:ext uri="{0D108BD9-81ED-4DB2-BD59-A6C34878D82A}">
                    <a16:rowId xmlns:a16="http://schemas.microsoft.com/office/drawing/2014/main" val="10006"/>
                  </a:ext>
                </a:extLst>
              </a:tr>
              <a:tr h="685800">
                <a:tc>
                  <a:txBody>
                    <a:bodyPr/>
                    <a:lstStyle/>
                    <a:p>
                      <a:r>
                        <a:rPr lang="en-US" sz="1100">
                          <a:hlinkClick r:id="rId2"/>
                        </a:rPr>
                        <a:t>Obtained from</a:t>
                      </a:r>
                      <a:r>
                        <a:rPr lang="en-US" sz="1100"/>
                        <a:t> </a:t>
                      </a:r>
                    </a:p>
                  </a:txBody>
                  <a:tcPr marL="45090" marR="45090" marT="22543" marB="22543" anchor="ctr">
                    <a:lnL>
                      <a:noFill/>
                    </a:lnL>
                    <a:lnR>
                      <a:noFill/>
                    </a:lnR>
                    <a:lnT>
                      <a:noFill/>
                    </a:lnT>
                    <a:lnB>
                      <a:noFill/>
                    </a:lnB>
                  </a:tcPr>
                </a:tc>
                <a:tc>
                  <a:txBody>
                    <a:bodyPr/>
                    <a:lstStyle/>
                    <a:p>
                      <a:r>
                        <a:rPr lang="en-US" sz="1200" dirty="0"/>
                        <a:t>For</a:t>
                      </a:r>
                      <a:r>
                        <a:rPr lang="en-US" sz="1200" baseline="0" dirty="0"/>
                        <a:t> </a:t>
                      </a:r>
                      <a:r>
                        <a:rPr lang="en-US" sz="1200" b="1" dirty="0"/>
                        <a:t>derived</a:t>
                      </a:r>
                      <a:r>
                        <a:rPr lang="en-US" sz="1200" dirty="0"/>
                        <a:t> parameters. For derived output parameters, Obtained from can be set to the parameter containing the definition of the output. For input parameters, Obtained from is set to the parameter containing the information needed for input.</a:t>
                      </a:r>
                    </a:p>
                  </a:txBody>
                  <a:tcPr marL="45090" marR="45090" marT="22543" marB="22543" anchor="ctr">
                    <a:lnL>
                      <a:noFill/>
                    </a:lnL>
                    <a:lnR>
                      <a:noFill/>
                    </a:lnR>
                    <a:lnT>
                      <a:noFill/>
                    </a:lnT>
                    <a:lnB>
                      <a:noFill/>
                    </a:lnB>
                  </a:tcPr>
                </a:tc>
                <a:extLst>
                  <a:ext uri="{0D108BD9-81ED-4DB2-BD59-A6C34878D82A}">
                    <a16:rowId xmlns:a16="http://schemas.microsoft.com/office/drawing/2014/main" val="10007"/>
                  </a:ext>
                </a:extLst>
              </a:tr>
              <a:tr h="593726">
                <a:tc>
                  <a:txBody>
                    <a:bodyPr/>
                    <a:lstStyle/>
                    <a:p>
                      <a:r>
                        <a:rPr lang="en-US" sz="1100" dirty="0" err="1">
                          <a:hlinkClick r:id="rId2"/>
                        </a:rPr>
                        <a:t>Symbology</a:t>
                      </a:r>
                      <a:r>
                        <a:rPr lang="en-US" sz="1100" dirty="0"/>
                        <a:t> </a:t>
                      </a:r>
                    </a:p>
                  </a:txBody>
                  <a:tcPr marL="45090" marR="45090" marT="22543" marB="22543" anchor="ctr">
                    <a:lnL>
                      <a:noFill/>
                    </a:lnL>
                    <a:lnR>
                      <a:noFill/>
                    </a:lnR>
                    <a:lnT>
                      <a:noFill/>
                    </a:lnT>
                    <a:lnB>
                      <a:noFill/>
                    </a:lnB>
                  </a:tcPr>
                </a:tc>
                <a:tc>
                  <a:txBody>
                    <a:bodyPr/>
                    <a:lstStyle/>
                    <a:p>
                      <a:r>
                        <a:rPr lang="en-US" sz="1200" dirty="0"/>
                        <a:t>Use a layer file (.</a:t>
                      </a:r>
                      <a:r>
                        <a:rPr lang="en-US" sz="1200" dirty="0" err="1"/>
                        <a:t>lyrx</a:t>
                      </a:r>
                      <a:r>
                        <a:rPr lang="en-US" sz="1200" dirty="0"/>
                        <a:t>) to set output symbology.</a:t>
                      </a:r>
                    </a:p>
                  </a:txBody>
                  <a:tcPr marL="45090" marR="45090" marT="22543" marB="22543" anchor="ctr">
                    <a:lnL>
                      <a:noFill/>
                    </a:lnL>
                    <a:lnR>
                      <a:noFill/>
                    </a:lnR>
                    <a:lnT>
                      <a:noFill/>
                    </a:lnT>
                    <a:lnB>
                      <a:noFill/>
                    </a:lnB>
                  </a:tcPr>
                </a:tc>
                <a:extLst>
                  <a:ext uri="{0D108BD9-81ED-4DB2-BD59-A6C34878D82A}">
                    <a16:rowId xmlns:a16="http://schemas.microsoft.com/office/drawing/2014/main" val="10008"/>
                  </a:ext>
                </a:extLst>
              </a:tr>
            </a:tbl>
          </a:graphicData>
        </a:graphic>
      </p:graphicFrame>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3"/>
          <a:stretch>
            <a:fillRect/>
          </a:stretch>
        </p:blipFill>
        <p:spPr>
          <a:xfrm>
            <a:off x="0" y="826731"/>
            <a:ext cx="9144000" cy="1386455"/>
          </a:xfrm>
          <a:prstGeom prst="rect">
            <a:avLst/>
          </a:prstGeom>
        </p:spPr>
      </p:pic>
      <p:sp>
        <p:nvSpPr>
          <p:cNvPr id="4" name="Rectangle 3">
            <a:extLst>
              <a:ext uri="{FF2B5EF4-FFF2-40B4-BE49-F238E27FC236}">
                <a16:creationId xmlns:a16="http://schemas.microsoft.com/office/drawing/2014/main" id="{073A8E5C-DE9F-11AE-3FCF-277E8EDB36F7}"/>
              </a:ext>
            </a:extLst>
          </p:cNvPr>
          <p:cNvSpPr/>
          <p:nvPr/>
        </p:nvSpPr>
        <p:spPr bwMode="auto">
          <a:xfrm>
            <a:off x="990600" y="2720528"/>
            <a:ext cx="7696200" cy="1424499"/>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BD8D2635-6001-767C-4432-FB03B0688C0F}"/>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29067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50F58D3-00CF-32E5-588C-4CF03F35B424}"/>
              </a:ext>
            </a:extLst>
          </p:cNvPr>
          <p:cNvSpPr>
            <a:spLocks noGrp="1"/>
          </p:cNvSpPr>
          <p:nvPr>
            <p:ph type="title"/>
          </p:nvPr>
        </p:nvSpPr>
        <p:spPr>
          <a:xfrm>
            <a:off x="381000" y="152400"/>
            <a:ext cx="8686800" cy="457200"/>
          </a:xfrm>
        </p:spPr>
        <p:txBody>
          <a:bodyPr/>
          <a:lstStyle/>
          <a:p>
            <a:r>
              <a:rPr lang="en-US" altLang="en-US"/>
              <a:t>Is this like arcpy.mapping.AddLayer?</a:t>
            </a:r>
          </a:p>
        </p:txBody>
      </p:sp>
      <p:sp>
        <p:nvSpPr>
          <p:cNvPr id="18435" name="Content Placeholder 2">
            <a:extLst>
              <a:ext uri="{FF2B5EF4-FFF2-40B4-BE49-F238E27FC236}">
                <a16:creationId xmlns:a16="http://schemas.microsoft.com/office/drawing/2014/main" id="{BC869342-2501-011D-1008-BB71E216B98B}"/>
              </a:ext>
            </a:extLst>
          </p:cNvPr>
          <p:cNvSpPr>
            <a:spLocks noGrp="1"/>
          </p:cNvSpPr>
          <p:nvPr>
            <p:ph idx="1"/>
          </p:nvPr>
        </p:nvSpPr>
        <p:spPr>
          <a:xfrm>
            <a:off x="152400" y="685800"/>
            <a:ext cx="8686800" cy="5410200"/>
          </a:xfrm>
        </p:spPr>
        <p:txBody>
          <a:bodyPr/>
          <a:lstStyle/>
          <a:p>
            <a:pPr marL="0" indent="0">
              <a:buFontTx/>
              <a:buNone/>
            </a:pPr>
            <a:r>
              <a:rPr lang="en-US" altLang="en-US" sz="1600"/>
              <a:t>Derived Output parameter + SetParameterAsText for adding data to the current map ==</a:t>
            </a:r>
          </a:p>
          <a:p>
            <a:pPr marL="0" indent="0">
              <a:buFontTx/>
              <a:buNone/>
            </a:pPr>
            <a:r>
              <a:rPr lang="en-US" altLang="en-US" sz="1600"/>
              <a:t>AddLayer mapping module method with MapDocument object set to 'CURRENT' in a script that is being run by a Script Tool in an open map document.</a:t>
            </a:r>
          </a:p>
          <a:p>
            <a:pPr marL="0" indent="0">
              <a:buFontTx/>
              <a:buNone/>
            </a:pPr>
            <a:endParaRPr lang="en-US" altLang="en-US" sz="1600"/>
          </a:p>
        </p:txBody>
      </p:sp>
      <p:sp>
        <p:nvSpPr>
          <p:cNvPr id="5" name="TextBox 4">
            <a:extLst>
              <a:ext uri="{FF2B5EF4-FFF2-40B4-BE49-F238E27FC236}">
                <a16:creationId xmlns:a16="http://schemas.microsoft.com/office/drawing/2014/main" id="{B038EDBD-2FC9-1F12-046D-D94E0ED01F37}"/>
              </a:ext>
            </a:extLst>
          </p:cNvPr>
          <p:cNvSpPr txBox="1"/>
          <p:nvPr/>
        </p:nvSpPr>
        <p:spPr>
          <a:xfrm>
            <a:off x="177800" y="1673225"/>
            <a:ext cx="5708650" cy="504825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US" sz="1400" b="0" i="1" dirty="0"/>
              <a:t># addLayerToCurrent.py</a:t>
            </a:r>
          </a:p>
          <a:p>
            <a:pPr>
              <a:defRPr/>
            </a:pPr>
            <a:r>
              <a:rPr lang="en-US" sz="1400" b="0" i="1" dirty="0"/>
              <a:t># Purpose: Add a data layer to the first data from of the current map.</a:t>
            </a:r>
          </a:p>
          <a:p>
            <a:pPr>
              <a:defRPr/>
            </a:pPr>
            <a:r>
              <a:rPr lang="en-US" sz="1400" b="0" i="1" dirty="0"/>
              <a:t># Input:   No arguments required.</a:t>
            </a:r>
          </a:p>
          <a:p>
            <a:pPr>
              <a:defRPr/>
            </a:pPr>
            <a:r>
              <a:rPr lang="en-US" sz="1400" b="0" i="1" dirty="0"/>
              <a:t># Note:    Run this script from a Script Tool in an open map document.</a:t>
            </a:r>
          </a:p>
          <a:p>
            <a:pPr>
              <a:defRPr/>
            </a:pPr>
            <a:endParaRPr lang="en-US" sz="1400" dirty="0"/>
          </a:p>
          <a:p>
            <a:pPr>
              <a:defRPr/>
            </a:pPr>
            <a:r>
              <a:rPr lang="en-US" sz="1400" dirty="0"/>
              <a:t>import</a:t>
            </a:r>
            <a:r>
              <a:rPr lang="en-US" sz="1400" b="0" dirty="0"/>
              <a:t> </a:t>
            </a:r>
            <a:r>
              <a:rPr lang="en-US" sz="1400" b="0" dirty="0" err="1"/>
              <a:t>arcpy</a:t>
            </a:r>
            <a:endParaRPr lang="en-US" sz="1400" b="0" dirty="0"/>
          </a:p>
          <a:p>
            <a:pPr>
              <a:defRPr/>
            </a:pPr>
            <a:r>
              <a:rPr lang="en-US" sz="1400" b="0" dirty="0" err="1"/>
              <a:t>fileName</a:t>
            </a:r>
            <a:r>
              <a:rPr lang="en-US" sz="1400" b="0" dirty="0"/>
              <a:t> = 'C:/</a:t>
            </a:r>
            <a:r>
              <a:rPr lang="en-US" sz="1400" b="0" dirty="0" err="1"/>
              <a:t>gispy</a:t>
            </a:r>
            <a:r>
              <a:rPr lang="en-US" sz="1400" b="0" dirty="0"/>
              <a:t>/scratch/</a:t>
            </a:r>
            <a:r>
              <a:rPr lang="en-US" sz="1400" b="0" dirty="0" err="1"/>
              <a:t>USstates</a:t>
            </a:r>
            <a:r>
              <a:rPr lang="en-US" sz="1400" b="0" dirty="0"/>
              <a:t>/</a:t>
            </a:r>
            <a:r>
              <a:rPr lang="en-US" sz="1400" b="0" dirty="0" err="1"/>
              <a:t>MA.shp</a:t>
            </a:r>
            <a:r>
              <a:rPr lang="en-US" sz="1400" b="0" dirty="0"/>
              <a:t>'</a:t>
            </a:r>
          </a:p>
          <a:p>
            <a:pPr>
              <a:defRPr/>
            </a:pPr>
            <a:endParaRPr lang="en-US" sz="1400" b="0" dirty="0"/>
          </a:p>
          <a:p>
            <a:pPr>
              <a:defRPr/>
            </a:pPr>
            <a:r>
              <a:rPr lang="en-US" sz="1400" b="0" i="1" dirty="0"/>
              <a:t># Instantiate </a:t>
            </a:r>
            <a:r>
              <a:rPr lang="en-US" sz="1400" b="0" i="1" dirty="0" err="1"/>
              <a:t>MapDocument</a:t>
            </a:r>
            <a:r>
              <a:rPr lang="en-US" sz="1400" b="0" i="1" dirty="0"/>
              <a:t> and </a:t>
            </a:r>
            <a:r>
              <a:rPr lang="en-US" sz="1400" b="0" i="1" dirty="0" err="1"/>
              <a:t>DataFrame</a:t>
            </a:r>
            <a:r>
              <a:rPr lang="en-US" sz="1400" b="0" i="1" dirty="0"/>
              <a:t> objects.</a:t>
            </a:r>
            <a:endParaRPr lang="en-US" sz="1400" b="0" dirty="0"/>
          </a:p>
          <a:p>
            <a:pPr>
              <a:defRPr/>
            </a:pPr>
            <a:r>
              <a:rPr lang="en-US" sz="1400" b="0" dirty="0" err="1"/>
              <a:t>mxd</a:t>
            </a:r>
            <a:r>
              <a:rPr lang="en-US" sz="1400" b="0" dirty="0"/>
              <a:t> = </a:t>
            </a:r>
            <a:r>
              <a:rPr lang="en-US" sz="1400" b="0" dirty="0" err="1"/>
              <a:t>arcpy.mapping.MapDocument</a:t>
            </a:r>
            <a:r>
              <a:rPr lang="en-US" sz="1400" b="0" dirty="0"/>
              <a:t>('CURRENT') </a:t>
            </a:r>
          </a:p>
          <a:p>
            <a:pPr>
              <a:defRPr/>
            </a:pPr>
            <a:r>
              <a:rPr lang="en-US" sz="1400" b="0" dirty="0" err="1"/>
              <a:t>dfs</a:t>
            </a:r>
            <a:r>
              <a:rPr lang="en-US" sz="1400" b="0" dirty="0"/>
              <a:t> = </a:t>
            </a:r>
            <a:r>
              <a:rPr lang="en-US" sz="1400" b="0" dirty="0" err="1"/>
              <a:t>arcpy.mapping.ListDataFrames</a:t>
            </a:r>
            <a:r>
              <a:rPr lang="en-US" sz="1400" b="0" dirty="0"/>
              <a:t>(</a:t>
            </a:r>
            <a:r>
              <a:rPr lang="en-US" sz="1400" b="0" dirty="0" err="1"/>
              <a:t>mxd</a:t>
            </a:r>
            <a:r>
              <a:rPr lang="en-US" sz="1400" b="0" dirty="0"/>
              <a:t>)</a:t>
            </a:r>
          </a:p>
          <a:p>
            <a:pPr>
              <a:defRPr/>
            </a:pPr>
            <a:endParaRPr lang="en-US" sz="1400" b="0" dirty="0"/>
          </a:p>
          <a:p>
            <a:pPr>
              <a:defRPr/>
            </a:pPr>
            <a:r>
              <a:rPr lang="en-US" sz="1400" b="0" i="1" dirty="0"/>
              <a:t># Get the first data frame.</a:t>
            </a:r>
            <a:endParaRPr lang="en-US" sz="1400" b="0" dirty="0"/>
          </a:p>
          <a:p>
            <a:pPr>
              <a:defRPr/>
            </a:pPr>
            <a:r>
              <a:rPr lang="en-US" sz="1400" b="0" dirty="0" err="1"/>
              <a:t>df</a:t>
            </a:r>
            <a:r>
              <a:rPr lang="en-US" sz="1400" b="0" dirty="0"/>
              <a:t> = </a:t>
            </a:r>
            <a:r>
              <a:rPr lang="en-US" sz="1400" b="0" dirty="0" err="1"/>
              <a:t>dfs</a:t>
            </a:r>
            <a:r>
              <a:rPr lang="en-US" sz="1400" b="0" dirty="0"/>
              <a:t>[0]</a:t>
            </a:r>
          </a:p>
          <a:p>
            <a:pPr>
              <a:defRPr/>
            </a:pPr>
            <a:endParaRPr lang="en-US" sz="1400" b="0" dirty="0"/>
          </a:p>
          <a:p>
            <a:pPr>
              <a:defRPr/>
            </a:pPr>
            <a:r>
              <a:rPr lang="en-US" sz="1400" b="0" i="1" dirty="0"/>
              <a:t># Instantiate a Layer object.</a:t>
            </a:r>
            <a:endParaRPr lang="en-US" sz="1400" b="0" dirty="0"/>
          </a:p>
          <a:p>
            <a:pPr>
              <a:defRPr/>
            </a:pPr>
            <a:r>
              <a:rPr lang="en-US" sz="1400" b="0" dirty="0" err="1"/>
              <a:t>layerObj</a:t>
            </a:r>
            <a:r>
              <a:rPr lang="en-US" sz="1400" b="0" dirty="0"/>
              <a:t> = </a:t>
            </a:r>
            <a:r>
              <a:rPr lang="en-US" sz="1400" b="0" dirty="0" err="1"/>
              <a:t>arcpy.mapping.Layer</a:t>
            </a:r>
            <a:r>
              <a:rPr lang="en-US" sz="1400" b="0" dirty="0"/>
              <a:t>(</a:t>
            </a:r>
            <a:r>
              <a:rPr lang="en-US" sz="1400" b="0" dirty="0" err="1"/>
              <a:t>fileName</a:t>
            </a:r>
            <a:r>
              <a:rPr lang="en-US" sz="1400" b="0" dirty="0"/>
              <a:t>)</a:t>
            </a:r>
          </a:p>
          <a:p>
            <a:pPr>
              <a:defRPr/>
            </a:pPr>
            <a:endParaRPr lang="en-US" sz="1400" b="0" dirty="0"/>
          </a:p>
          <a:p>
            <a:pPr>
              <a:defRPr/>
            </a:pPr>
            <a:r>
              <a:rPr lang="en-US" sz="1400" b="0" i="1" dirty="0"/>
              <a:t># Add the new layer to the map.</a:t>
            </a:r>
            <a:endParaRPr lang="en-US" sz="1400" b="0" dirty="0"/>
          </a:p>
          <a:p>
            <a:pPr>
              <a:defRPr/>
            </a:pPr>
            <a:r>
              <a:rPr lang="en-US" sz="1400" b="0" dirty="0" err="1"/>
              <a:t>arcpy.mapping.AddLayer</a:t>
            </a:r>
            <a:r>
              <a:rPr lang="en-US" sz="1400" b="0" dirty="0"/>
              <a:t>(</a:t>
            </a:r>
            <a:r>
              <a:rPr lang="en-US" sz="1400" b="0" dirty="0" err="1"/>
              <a:t>df</a:t>
            </a:r>
            <a:r>
              <a:rPr lang="en-US" sz="1400" b="0" dirty="0"/>
              <a:t>, </a:t>
            </a:r>
            <a:r>
              <a:rPr lang="en-US" sz="1400" b="0" dirty="0" err="1"/>
              <a:t>layerObj</a:t>
            </a:r>
            <a:r>
              <a:rPr lang="en-US" sz="1400" b="0" dirty="0"/>
              <a:t>)</a:t>
            </a:r>
          </a:p>
          <a:p>
            <a:pPr>
              <a:defRPr/>
            </a:pPr>
            <a:endParaRPr lang="en-US" sz="1400" b="0" dirty="0"/>
          </a:p>
          <a:p>
            <a:pPr>
              <a:defRPr/>
            </a:pPr>
            <a:r>
              <a:rPr lang="en-US" sz="1400" b="0" i="1" dirty="0"/>
              <a:t># Delete the </a:t>
            </a:r>
            <a:r>
              <a:rPr lang="en-US" sz="1400" b="0" i="1" dirty="0" err="1"/>
              <a:t>MapDocument</a:t>
            </a:r>
            <a:r>
              <a:rPr lang="en-US" sz="1400" b="0" i="1" dirty="0"/>
              <a:t> object to release the map.</a:t>
            </a:r>
          </a:p>
          <a:p>
            <a:pPr>
              <a:defRPr/>
            </a:pPr>
            <a:r>
              <a:rPr lang="en-US" sz="1400" dirty="0"/>
              <a:t>del</a:t>
            </a:r>
            <a:r>
              <a:rPr lang="en-US" sz="1400" b="0" dirty="0"/>
              <a:t> </a:t>
            </a:r>
            <a:r>
              <a:rPr lang="en-US" sz="1400" b="0" dirty="0" err="1"/>
              <a:t>mxd</a:t>
            </a:r>
            <a:endParaRPr lang="en-US" sz="1400" b="0" dirty="0"/>
          </a:p>
        </p:txBody>
      </p:sp>
      <p:grpSp>
        <p:nvGrpSpPr>
          <p:cNvPr id="18438" name="Group 9">
            <a:extLst>
              <a:ext uri="{FF2B5EF4-FFF2-40B4-BE49-F238E27FC236}">
                <a16:creationId xmlns:a16="http://schemas.microsoft.com/office/drawing/2014/main" id="{19FC86F9-8836-1EA6-B35A-307E1ABF914E}"/>
              </a:ext>
            </a:extLst>
          </p:cNvPr>
          <p:cNvGrpSpPr>
            <a:grpSpLocks/>
          </p:cNvGrpSpPr>
          <p:nvPr/>
        </p:nvGrpSpPr>
        <p:grpSpPr bwMode="auto">
          <a:xfrm>
            <a:off x="6311900" y="2257425"/>
            <a:ext cx="1704975" cy="409575"/>
            <a:chOff x="6312216" y="2258060"/>
            <a:chExt cx="1704975" cy="408940"/>
          </a:xfrm>
        </p:grpSpPr>
        <p:pic>
          <p:nvPicPr>
            <p:cNvPr id="7" name="Picture 6">
              <a:extLst>
                <a:ext uri="{FF2B5EF4-FFF2-40B4-BE49-F238E27FC236}">
                  <a16:creationId xmlns:a16="http://schemas.microsoft.com/office/drawing/2014/main" id="{AF622BB2-BFB5-A582-0415-BC8B3CBBA6D4}"/>
                </a:ext>
              </a:extLst>
            </p:cNvPr>
            <p:cNvPicPr>
              <a:picLocks noChangeAspect="1"/>
            </p:cNvPicPr>
            <p:nvPr/>
          </p:nvPicPr>
          <p:blipFill rotWithShape="1">
            <a:blip r:embed="rId3"/>
            <a:srcRect b="-2221"/>
            <a:stretch/>
          </p:blipFill>
          <p:spPr>
            <a:xfrm>
              <a:off x="6312216" y="2258060"/>
              <a:ext cx="1704975" cy="408940"/>
            </a:xfrm>
            <a:prstGeom prst="rect">
              <a:avLst/>
            </a:prstGeom>
            <a:ln>
              <a:noFill/>
            </a:ln>
            <a:effectLst>
              <a:outerShdw blurRad="292100" dist="139700" dir="2700000" algn="tl" rotWithShape="0">
                <a:srgbClr val="333333">
                  <a:alpha val="65000"/>
                </a:srgbClr>
              </a:outerShdw>
            </a:effectLst>
          </p:spPr>
        </p:pic>
        <p:sp>
          <p:nvSpPr>
            <p:cNvPr id="18443" name="Rectangle 8">
              <a:extLst>
                <a:ext uri="{FF2B5EF4-FFF2-40B4-BE49-F238E27FC236}">
                  <a16:creationId xmlns:a16="http://schemas.microsoft.com/office/drawing/2014/main" id="{440329CE-B214-6B68-7F90-E7452B5825E1}"/>
                </a:ext>
              </a:extLst>
            </p:cNvPr>
            <p:cNvSpPr>
              <a:spLocks noChangeArrowheads="1"/>
            </p:cNvSpPr>
            <p:nvPr/>
          </p:nvSpPr>
          <p:spPr bwMode="auto">
            <a:xfrm>
              <a:off x="6315072" y="2581272"/>
              <a:ext cx="381000" cy="76200"/>
            </a:xfrm>
            <a:prstGeom prst="rect">
              <a:avLst/>
            </a:prstGeom>
            <a:solidFill>
              <a:schemeClr val="bg1"/>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18439" name="Group 2">
            <a:extLst>
              <a:ext uri="{FF2B5EF4-FFF2-40B4-BE49-F238E27FC236}">
                <a16:creationId xmlns:a16="http://schemas.microsoft.com/office/drawing/2014/main" id="{CD1E3C30-5984-8E1E-614C-268CD0511627}"/>
              </a:ext>
            </a:extLst>
          </p:cNvPr>
          <p:cNvGrpSpPr>
            <a:grpSpLocks/>
          </p:cNvGrpSpPr>
          <p:nvPr/>
        </p:nvGrpSpPr>
        <p:grpSpPr bwMode="auto">
          <a:xfrm>
            <a:off x="5029200" y="2895600"/>
            <a:ext cx="3944938" cy="1795463"/>
            <a:chOff x="5029200" y="2895600"/>
            <a:chExt cx="3944938" cy="1795463"/>
          </a:xfrm>
        </p:grpSpPr>
        <p:pic>
          <p:nvPicPr>
            <p:cNvPr id="8" name="Picture 7">
              <a:extLst>
                <a:ext uri="{FF2B5EF4-FFF2-40B4-BE49-F238E27FC236}">
                  <a16:creationId xmlns:a16="http://schemas.microsoft.com/office/drawing/2014/main" id="{38DD50E1-0F0E-E791-9947-50872329A670}"/>
                </a:ext>
              </a:extLst>
            </p:cNvPr>
            <p:cNvPicPr>
              <a:picLocks noChangeAspect="1"/>
            </p:cNvPicPr>
            <p:nvPr/>
          </p:nvPicPr>
          <p:blipFill>
            <a:blip r:embed="rId4"/>
            <a:stretch>
              <a:fillRect/>
            </a:stretch>
          </p:blipFill>
          <p:spPr>
            <a:xfrm>
              <a:off x="5029200" y="2895600"/>
              <a:ext cx="3944938" cy="1795463"/>
            </a:xfrm>
            <a:prstGeom prst="rect">
              <a:avLst/>
            </a:prstGeom>
            <a:ln>
              <a:noFill/>
            </a:ln>
            <a:effectLst>
              <a:outerShdw blurRad="292100" dist="139700" dir="2700000" algn="tl" rotWithShape="0">
                <a:srgbClr val="333333">
                  <a:alpha val="65000"/>
                </a:srgbClr>
              </a:outerShdw>
            </a:effectLst>
          </p:spPr>
        </p:pic>
        <p:pic>
          <p:nvPicPr>
            <p:cNvPr id="18441" name="Picture 1">
              <a:extLst>
                <a:ext uri="{FF2B5EF4-FFF2-40B4-BE49-F238E27FC236}">
                  <a16:creationId xmlns:a16="http://schemas.microsoft.com/office/drawing/2014/main" id="{D65CEDE4-4CD5-0582-C6B4-87C8C7F67C3A}"/>
                </a:ext>
              </a:extLst>
            </p:cNvPr>
            <p:cNvPicPr>
              <a:picLocks noChangeAspect="1"/>
            </p:cNvPicPr>
            <p:nvPr/>
          </p:nvPicPr>
          <p:blipFill>
            <a:blip r:embed="rId5">
              <a:extLst>
                <a:ext uri="{28A0092B-C50C-407E-A947-70E740481C1C}">
                  <a14:useLocalDpi xmlns:a14="http://schemas.microsoft.com/office/drawing/2010/main" val="0"/>
                </a:ext>
              </a:extLst>
            </a:blip>
            <a:srcRect l="6142" t="51176" r="35056" b="34706"/>
            <a:stretch>
              <a:fillRect/>
            </a:stretch>
          </p:blipFill>
          <p:spPr bwMode="auto">
            <a:xfrm>
              <a:off x="5257800" y="3712780"/>
              <a:ext cx="2362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Unique identifier for the parameter </a:t>
            </a:r>
          </a:p>
          <a:p>
            <a:pPr marL="914400" lvl="1" indent="-457200">
              <a:buFont typeface="Arial" panose="020B0604020202020204" pitchFamily="34" charset="0"/>
              <a:buChar char="•"/>
            </a:pPr>
            <a:r>
              <a:rPr lang="en-US" dirty="0"/>
              <a:t> Does not appear on the interface.</a:t>
            </a:r>
          </a:p>
          <a:p>
            <a:pPr marL="914400" lvl="1" indent="-457200">
              <a:buFont typeface="Arial" panose="020B0604020202020204" pitchFamily="34" charset="0"/>
              <a:buChar char="•"/>
            </a:pPr>
            <a:r>
              <a:rPr lang="en-US" dirty="0"/>
              <a:t> Cannot have spaces or special characters other than underscore.</a:t>
            </a:r>
          </a:p>
          <a:p>
            <a:pPr lvl="1"/>
            <a:endParaRPr lang="en-US" dirty="0"/>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Name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22860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2069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a:xfrm>
            <a:off x="152400" y="914400"/>
            <a:ext cx="7391400" cy="5410200"/>
          </a:xfrm>
        </p:spPr>
        <p:txBody>
          <a:bodyPr/>
          <a:lstStyle/>
          <a:p>
            <a:endParaRPr lang="en-US" dirty="0"/>
          </a:p>
          <a:p>
            <a:endParaRPr lang="en-US" dirty="0"/>
          </a:p>
          <a:p>
            <a:endParaRPr lang="en-US" dirty="0"/>
          </a:p>
          <a:p>
            <a:pPr marL="0" indent="0">
              <a:buNone/>
            </a:pPr>
            <a:r>
              <a:rPr lang="en-US" dirty="0"/>
              <a:t>Restricts the type of the input</a:t>
            </a:r>
          </a:p>
          <a:p>
            <a:pPr marL="914400" lvl="1" indent="-457200">
              <a:buFont typeface="Arial" panose="020B0604020202020204" pitchFamily="34" charset="0"/>
              <a:buChar char="•"/>
            </a:pPr>
            <a:r>
              <a:rPr lang="en-US" dirty="0"/>
              <a:t>E.g., if you select Feature Layer, you can pick a layer from an active map or browse to a feature class.</a:t>
            </a:r>
          </a:p>
          <a:p>
            <a:pPr marL="914400" lvl="1" indent="-457200">
              <a:buFont typeface="Arial" panose="020B0604020202020204" pitchFamily="34" charset="0"/>
              <a:buChar char="•"/>
            </a:pPr>
            <a:r>
              <a:rPr lang="en-US" dirty="0"/>
              <a:t>Determines which widget appears on the tool.</a:t>
            </a:r>
          </a:p>
          <a:p>
            <a:pPr lvl="1"/>
            <a:endParaRPr lang="en-US" dirty="0"/>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Data Type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28194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459B1CF3-7552-B9E5-4202-15C2EB225C60}"/>
              </a:ext>
            </a:extLst>
          </p:cNvPr>
          <p:cNvPicPr>
            <a:picLocks noChangeAspect="1"/>
          </p:cNvPicPr>
          <p:nvPr/>
        </p:nvPicPr>
        <p:blipFill>
          <a:blip r:embed="rId3"/>
          <a:stretch>
            <a:fillRect/>
          </a:stretch>
        </p:blipFill>
        <p:spPr>
          <a:xfrm>
            <a:off x="7252960" y="2514600"/>
            <a:ext cx="1909303" cy="3029522"/>
          </a:xfrm>
          <a:prstGeom prst="rect">
            <a:avLst/>
          </a:prstGeom>
        </p:spPr>
      </p:pic>
    </p:spTree>
    <p:extLst>
      <p:ext uri="{BB962C8B-B14F-4D97-AF65-F5344CB8AC3E}">
        <p14:creationId xmlns:p14="http://schemas.microsoft.com/office/powerpoint/2010/main" val="16779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A1F7F6-4409-4B52-13BA-DB89B97E17D4}"/>
              </a:ext>
            </a:extLst>
          </p:cNvPr>
          <p:cNvSpPr>
            <a:spLocks noGrp="1"/>
          </p:cNvSpPr>
          <p:nvPr>
            <p:ph type="title"/>
          </p:nvPr>
        </p:nvSpPr>
        <p:spPr/>
        <p:txBody>
          <a:bodyPr/>
          <a:lstStyle/>
          <a:p>
            <a:r>
              <a:rPr lang="en-US" altLang="en-US" dirty="0"/>
              <a:t>Widgets</a:t>
            </a:r>
          </a:p>
        </p:txBody>
      </p:sp>
      <p:sp>
        <p:nvSpPr>
          <p:cNvPr id="8195" name="Content Placeholder 2">
            <a:extLst>
              <a:ext uri="{FF2B5EF4-FFF2-40B4-BE49-F238E27FC236}">
                <a16:creationId xmlns:a16="http://schemas.microsoft.com/office/drawing/2014/main" id="{46DFD2F4-FD8A-DA2B-170D-DB7B8E14226F}"/>
              </a:ext>
            </a:extLst>
          </p:cNvPr>
          <p:cNvSpPr>
            <a:spLocks noGrp="1"/>
          </p:cNvSpPr>
          <p:nvPr>
            <p:ph idx="1"/>
          </p:nvPr>
        </p:nvSpPr>
        <p:spPr>
          <a:xfrm>
            <a:off x="152399" y="762000"/>
            <a:ext cx="8077201" cy="5410200"/>
          </a:xfrm>
        </p:spPr>
        <p:txBody>
          <a:bodyPr/>
          <a:lstStyle/>
          <a:p>
            <a:pPr marL="0" indent="0">
              <a:buNone/>
            </a:pPr>
            <a:r>
              <a:rPr lang="en-US" altLang="en-US" sz="1800" dirty="0"/>
              <a:t>User interface elements (e.g., text boxes, buttons, check boxes, combo boxes, and list boxes).</a:t>
            </a:r>
          </a:p>
          <a:p>
            <a:pPr marL="0" indent="0">
              <a:buNone/>
            </a:pPr>
            <a:r>
              <a:rPr lang="en-US" altLang="en-US" sz="1800" dirty="0"/>
              <a:t> </a:t>
            </a:r>
          </a:p>
          <a:p>
            <a:pPr marL="0" indent="0">
              <a:buNone/>
            </a:pPr>
            <a:r>
              <a:rPr lang="en-US" altLang="en-US" sz="1800" dirty="0"/>
              <a:t>Help the user make input choices.</a:t>
            </a:r>
          </a:p>
          <a:p>
            <a:pPr marL="0" indent="0">
              <a:buNone/>
            </a:pPr>
            <a:r>
              <a:rPr lang="en-US" altLang="en-US" sz="1800" dirty="0"/>
              <a:t>     E.g., Browse to a file.</a:t>
            </a:r>
          </a:p>
          <a:p>
            <a:pPr marL="0" indent="0">
              <a:buNone/>
            </a:pPr>
            <a:r>
              <a:rPr lang="en-US" altLang="en-US" sz="1800" dirty="0"/>
              <a:t>Constrains accepted input.</a:t>
            </a:r>
          </a:p>
          <a:p>
            <a:pPr marL="0" indent="0">
              <a:buNone/>
            </a:pPr>
            <a:r>
              <a:rPr lang="en-US" altLang="en-US" sz="1800" dirty="0"/>
              <a:t>     E.g., Restrict the file type.</a:t>
            </a:r>
          </a:p>
          <a:p>
            <a:pPr marL="0" indent="0">
              <a:buNone/>
            </a:pPr>
            <a:endParaRPr lang="en-US" altLang="en-US" sz="1800" dirty="0"/>
          </a:p>
          <a:p>
            <a:pPr marL="0" indent="0">
              <a:buNone/>
            </a:pPr>
            <a:r>
              <a:rPr lang="en-US" altLang="en-US" sz="1800" dirty="0"/>
              <a:t>Type of widget depends on the "</a:t>
            </a:r>
            <a:r>
              <a:rPr lang="en-US" altLang="en-US" sz="1800" i="1" dirty="0"/>
              <a:t>Data Type"</a:t>
            </a:r>
            <a:r>
              <a:rPr lang="en-US" altLang="en-US" sz="1800" dirty="0"/>
              <a:t>.</a:t>
            </a:r>
          </a:p>
        </p:txBody>
      </p:sp>
      <p:pic>
        <p:nvPicPr>
          <p:cNvPr id="28" name="Picture 27">
            <a:extLst>
              <a:ext uri="{FF2B5EF4-FFF2-40B4-BE49-F238E27FC236}">
                <a16:creationId xmlns:a16="http://schemas.microsoft.com/office/drawing/2014/main" id="{72C54E15-9CD3-7157-B9F9-2AA77D685A8E}"/>
              </a:ext>
            </a:extLst>
          </p:cNvPr>
          <p:cNvPicPr>
            <a:picLocks noChangeAspect="1"/>
          </p:cNvPicPr>
          <p:nvPr/>
        </p:nvPicPr>
        <p:blipFill rotWithShape="1">
          <a:blip r:embed="rId3"/>
          <a:srcRect t="19971" b="59812"/>
          <a:stretch/>
        </p:blipFill>
        <p:spPr>
          <a:xfrm>
            <a:off x="1447800" y="4419600"/>
            <a:ext cx="5045826" cy="2023786"/>
          </a:xfrm>
          <a:prstGeom prst="rect">
            <a:avLst/>
          </a:prstGeom>
        </p:spPr>
      </p:pic>
      <p:cxnSp>
        <p:nvCxnSpPr>
          <p:cNvPr id="29" name="Straight Arrow Connector 28">
            <a:extLst>
              <a:ext uri="{FF2B5EF4-FFF2-40B4-BE49-F238E27FC236}">
                <a16:creationId xmlns:a16="http://schemas.microsoft.com/office/drawing/2014/main" id="{E69062F7-F11B-497A-209C-05BFB5198A1A}"/>
              </a:ext>
            </a:extLst>
          </p:cNvPr>
          <p:cNvCxnSpPr/>
          <p:nvPr/>
        </p:nvCxnSpPr>
        <p:spPr bwMode="auto">
          <a:xfrm flipH="1">
            <a:off x="6373973" y="4849500"/>
            <a:ext cx="914400" cy="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926EC1DA-2078-1263-B7DB-29CB329F0B51}"/>
              </a:ext>
            </a:extLst>
          </p:cNvPr>
          <p:cNvCxnSpPr/>
          <p:nvPr/>
        </p:nvCxnSpPr>
        <p:spPr bwMode="auto">
          <a:xfrm flipH="1">
            <a:off x="6373973" y="5562600"/>
            <a:ext cx="914400" cy="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FCFD62ED-8046-DFF9-DE7E-CD03CC8E7A8D}"/>
              </a:ext>
            </a:extLst>
          </p:cNvPr>
          <p:cNvCxnSpPr/>
          <p:nvPr/>
        </p:nvCxnSpPr>
        <p:spPr bwMode="auto">
          <a:xfrm flipH="1">
            <a:off x="6373973" y="6248400"/>
            <a:ext cx="914400" cy="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ectangle 34">
            <a:extLst>
              <a:ext uri="{FF2B5EF4-FFF2-40B4-BE49-F238E27FC236}">
                <a16:creationId xmlns:a16="http://schemas.microsoft.com/office/drawing/2014/main" id="{C15C3CB3-9EBB-BCA2-0397-F8C975116C85}"/>
              </a:ext>
            </a:extLst>
          </p:cNvPr>
          <p:cNvSpPr/>
          <p:nvPr/>
        </p:nvSpPr>
        <p:spPr bwMode="auto">
          <a:xfrm>
            <a:off x="1523999" y="4630236"/>
            <a:ext cx="5105401" cy="551353"/>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A1F7F6-4409-4B52-13BA-DB89B97E17D4}"/>
              </a:ext>
            </a:extLst>
          </p:cNvPr>
          <p:cNvSpPr>
            <a:spLocks noGrp="1"/>
          </p:cNvSpPr>
          <p:nvPr>
            <p:ph type="title"/>
          </p:nvPr>
        </p:nvSpPr>
        <p:spPr/>
        <p:txBody>
          <a:bodyPr/>
          <a:lstStyle/>
          <a:p>
            <a:r>
              <a:rPr lang="en-US" altLang="en-US" dirty="0"/>
              <a:t>Parameter data type examples </a:t>
            </a:r>
          </a:p>
        </p:txBody>
      </p:sp>
      <p:sp>
        <p:nvSpPr>
          <p:cNvPr id="8195" name="Content Placeholder 2">
            <a:extLst>
              <a:ext uri="{FF2B5EF4-FFF2-40B4-BE49-F238E27FC236}">
                <a16:creationId xmlns:a16="http://schemas.microsoft.com/office/drawing/2014/main" id="{46DFD2F4-FD8A-DA2B-170D-DB7B8E14226F}"/>
              </a:ext>
            </a:extLst>
          </p:cNvPr>
          <p:cNvSpPr>
            <a:spLocks noGrp="1"/>
          </p:cNvSpPr>
          <p:nvPr>
            <p:ph idx="1"/>
          </p:nvPr>
        </p:nvSpPr>
        <p:spPr>
          <a:xfrm>
            <a:off x="304799" y="762000"/>
            <a:ext cx="2286001" cy="5410200"/>
          </a:xfrm>
        </p:spPr>
        <p:txBody>
          <a:bodyPr/>
          <a:lstStyle/>
          <a:p>
            <a:pPr marL="0" indent="0">
              <a:buNone/>
            </a:pPr>
            <a:r>
              <a:rPr lang="en-US" altLang="en-US" sz="1800" b="1" dirty="0"/>
              <a:t>Target</a:t>
            </a:r>
          </a:p>
          <a:p>
            <a:pPr marL="0" indent="0">
              <a:buNone/>
            </a:pPr>
            <a:endParaRPr lang="en-US" altLang="en-US" sz="1800" dirty="0"/>
          </a:p>
          <a:p>
            <a:pPr marL="0" indent="0">
              <a:buNone/>
            </a:pPr>
            <a:r>
              <a:rPr lang="en-US" altLang="en-US" sz="1800" dirty="0"/>
              <a:t>integer</a:t>
            </a:r>
          </a:p>
          <a:p>
            <a:pPr marL="0" indent="0">
              <a:buNone/>
            </a:pPr>
            <a:endParaRPr lang="en-US" altLang="en-US" sz="1800" dirty="0"/>
          </a:p>
          <a:p>
            <a:pPr marL="0" indent="0">
              <a:buNone/>
            </a:pPr>
            <a:r>
              <a:rPr lang="en-US" altLang="en-US" sz="1800" dirty="0"/>
              <a:t>float</a:t>
            </a:r>
          </a:p>
          <a:p>
            <a:pPr marL="0" indent="0">
              <a:buNone/>
            </a:pPr>
            <a:endParaRPr lang="en-US" altLang="en-US" sz="1800" dirty="0"/>
          </a:p>
          <a:p>
            <a:pPr marL="0" indent="0">
              <a:buNone/>
            </a:pPr>
            <a:r>
              <a:rPr lang="en-US" altLang="en-US" sz="1800" dirty="0"/>
              <a:t>file geodatabase</a:t>
            </a:r>
          </a:p>
          <a:p>
            <a:pPr marL="0" indent="0">
              <a:buNone/>
            </a:pPr>
            <a:br>
              <a:rPr lang="en-US" altLang="en-US" sz="1800" dirty="0"/>
            </a:br>
            <a:endParaRPr lang="en-US" altLang="en-US" sz="1800" dirty="0"/>
          </a:p>
          <a:p>
            <a:pPr marL="0" indent="0">
              <a:buNone/>
            </a:pPr>
            <a:endParaRPr lang="en-US" altLang="en-US" sz="1800" dirty="0"/>
          </a:p>
          <a:p>
            <a:pPr marL="0" indent="0">
              <a:buNone/>
            </a:pPr>
            <a:r>
              <a:rPr lang="en-US" altLang="en-US" sz="1800" dirty="0"/>
              <a:t>shapefile</a:t>
            </a:r>
            <a:br>
              <a:rPr lang="en-US" altLang="en-US" sz="1800" dirty="0"/>
            </a:br>
            <a:endParaRPr lang="en-US" altLang="en-US" sz="1800" dirty="0"/>
          </a:p>
          <a:p>
            <a:pPr marL="0" indent="0">
              <a:buNone/>
            </a:pPr>
            <a:endParaRPr lang="en-US" altLang="en-US" sz="1800" dirty="0"/>
          </a:p>
          <a:p>
            <a:pPr marL="0" indent="0">
              <a:buNone/>
            </a:pPr>
            <a:endParaRPr lang="en-US" altLang="en-US" sz="1800" dirty="0"/>
          </a:p>
          <a:p>
            <a:pPr marL="0" indent="0">
              <a:buNone/>
            </a:pPr>
            <a:r>
              <a:rPr lang="en-US" altLang="en-US" sz="1800" dirty="0"/>
              <a:t>directory that is not a file geodatabase.</a:t>
            </a:r>
          </a:p>
          <a:p>
            <a:pPr marL="0" indent="0">
              <a:buNone/>
            </a:pPr>
            <a:endParaRPr lang="en-US" altLang="en-US" sz="1800" dirty="0"/>
          </a:p>
          <a:p>
            <a:pPr marL="0" indent="0">
              <a:buNone/>
            </a:pPr>
            <a:r>
              <a:rPr lang="en-US" altLang="en-US" sz="1800" dirty="0"/>
              <a:t>time of day</a:t>
            </a:r>
          </a:p>
        </p:txBody>
      </p:sp>
      <p:sp>
        <p:nvSpPr>
          <p:cNvPr id="2" name="Content Placeholder 2">
            <a:extLst>
              <a:ext uri="{FF2B5EF4-FFF2-40B4-BE49-F238E27FC236}">
                <a16:creationId xmlns:a16="http://schemas.microsoft.com/office/drawing/2014/main" id="{F8401AE9-6833-91A8-7D34-1F40EAB80BC6}"/>
              </a:ext>
            </a:extLst>
          </p:cNvPr>
          <p:cNvSpPr txBox="1">
            <a:spLocks/>
          </p:cNvSpPr>
          <p:nvPr/>
        </p:nvSpPr>
        <p:spPr bwMode="auto">
          <a:xfrm>
            <a:off x="2590800" y="762000"/>
            <a:ext cx="6248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altLang="en-US" sz="1800" kern="0" dirty="0"/>
              <a:t>Data type for Script Tool Parameter </a:t>
            </a:r>
          </a:p>
          <a:p>
            <a:pPr marL="0" indent="0">
              <a:buFontTx/>
              <a:buNone/>
            </a:pPr>
            <a:endParaRPr lang="en-US" altLang="en-US" sz="1800" b="0" kern="0" dirty="0"/>
          </a:p>
          <a:p>
            <a:pPr marL="0" indent="0">
              <a:buFontTx/>
              <a:buNone/>
            </a:pPr>
            <a:r>
              <a:rPr lang="en-US" altLang="en-US" sz="1800" b="0" i="1" kern="0" dirty="0"/>
              <a:t>Long</a:t>
            </a:r>
          </a:p>
          <a:p>
            <a:pPr marL="0" indent="0">
              <a:buFontTx/>
              <a:buNone/>
            </a:pPr>
            <a:endParaRPr lang="en-US" altLang="en-US" sz="1800" b="0" kern="0" dirty="0"/>
          </a:p>
          <a:p>
            <a:pPr marL="0" indent="0">
              <a:buFontTx/>
              <a:buNone/>
            </a:pPr>
            <a:r>
              <a:rPr lang="en-US" altLang="en-US" sz="1800" b="0" i="1" kern="0" dirty="0"/>
              <a:t>Double</a:t>
            </a:r>
          </a:p>
          <a:p>
            <a:pPr marL="0" indent="0">
              <a:buFontTx/>
              <a:buNone/>
            </a:pPr>
            <a:endParaRPr lang="en-US" altLang="en-US" sz="1800" b="0" kern="0" dirty="0"/>
          </a:p>
          <a:p>
            <a:pPr marL="0" indent="0">
              <a:buFontTx/>
              <a:buNone/>
            </a:pPr>
            <a:r>
              <a:rPr lang="en-US" altLang="en-US" sz="1800" b="0" i="1" kern="0" dirty="0"/>
              <a:t>Workspace</a:t>
            </a:r>
            <a:r>
              <a:rPr lang="en-US" altLang="en-US" sz="1800" b="0" kern="0" dirty="0"/>
              <a:t> (by default the user could choose any type of workspace including local DBs, networked DBs, or just a regular folder)</a:t>
            </a:r>
          </a:p>
          <a:p>
            <a:pPr marL="0" indent="0">
              <a:buFontTx/>
              <a:buNone/>
            </a:pPr>
            <a:endParaRPr lang="en-US" altLang="en-US" sz="1800" b="0" kern="0" dirty="0"/>
          </a:p>
          <a:p>
            <a:pPr marL="0" indent="0">
              <a:buFontTx/>
              <a:buNone/>
            </a:pPr>
            <a:r>
              <a:rPr lang="en-US" altLang="en-US" sz="1800" b="0" i="1" kern="0" dirty="0"/>
              <a:t>Feature Class </a:t>
            </a:r>
            <a:r>
              <a:rPr lang="en-US" altLang="en-US" sz="1800" b="0" kern="0" dirty="0"/>
              <a:t>(or Shapefile if you don't want the user to have the flexibility to choose a shapefile OR a feature class)</a:t>
            </a:r>
          </a:p>
          <a:p>
            <a:pPr marL="0" indent="0">
              <a:buFontTx/>
              <a:buNone/>
            </a:pPr>
            <a:endParaRPr lang="en-US" altLang="en-US" sz="1800" b="0" kern="0" dirty="0"/>
          </a:p>
          <a:p>
            <a:pPr marL="0" indent="0">
              <a:buFontTx/>
              <a:buNone/>
            </a:pPr>
            <a:br>
              <a:rPr lang="en-US" altLang="en-US" sz="1800" b="0" kern="0" dirty="0"/>
            </a:br>
            <a:br>
              <a:rPr lang="en-US" altLang="en-US" sz="1800" b="0" kern="0" dirty="0"/>
            </a:br>
            <a:r>
              <a:rPr lang="en-US" altLang="en-US" sz="1800" b="0" i="1" kern="0" dirty="0"/>
              <a:t>Folder</a:t>
            </a:r>
            <a:br>
              <a:rPr lang="en-US" altLang="en-US" sz="1800" b="0" kern="0" dirty="0"/>
            </a:br>
            <a:endParaRPr lang="en-US" altLang="en-US" sz="1800" b="0" kern="0" dirty="0"/>
          </a:p>
          <a:p>
            <a:pPr marL="0" indent="0">
              <a:buFontTx/>
              <a:buNone/>
            </a:pPr>
            <a:endParaRPr lang="en-US" altLang="en-US" sz="1800" b="0" kern="0" dirty="0"/>
          </a:p>
          <a:p>
            <a:pPr marL="0" indent="0">
              <a:buFontTx/>
              <a:buNone/>
            </a:pPr>
            <a:r>
              <a:rPr lang="en-US" altLang="en-US" sz="1800" b="0" i="1" kern="0" dirty="0"/>
              <a:t>Date</a:t>
            </a:r>
            <a:r>
              <a:rPr lang="en-US" altLang="en-US" sz="1800" b="0" kern="0" dirty="0"/>
              <a:t> (allows user to choose time, date, or both.)</a:t>
            </a:r>
          </a:p>
        </p:txBody>
      </p:sp>
      <p:cxnSp>
        <p:nvCxnSpPr>
          <p:cNvPr id="5" name="Straight Connector 4">
            <a:extLst>
              <a:ext uri="{FF2B5EF4-FFF2-40B4-BE49-F238E27FC236}">
                <a16:creationId xmlns:a16="http://schemas.microsoft.com/office/drawing/2014/main" id="{0B920C63-D34D-0E9C-39FB-96359A60AC92}"/>
              </a:ext>
            </a:extLst>
          </p:cNvPr>
          <p:cNvCxnSpPr/>
          <p:nvPr/>
        </p:nvCxnSpPr>
        <p:spPr bwMode="auto">
          <a:xfrm>
            <a:off x="155448" y="1295400"/>
            <a:ext cx="8759952" cy="0"/>
          </a:xfrm>
          <a:prstGeom prst="line">
            <a:avLst/>
          </a:prstGeom>
          <a:ln w="76200">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436514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A1F7F6-4409-4B52-13BA-DB89B97E17D4}"/>
              </a:ext>
            </a:extLst>
          </p:cNvPr>
          <p:cNvSpPr>
            <a:spLocks noGrp="1"/>
          </p:cNvSpPr>
          <p:nvPr>
            <p:ph type="title"/>
          </p:nvPr>
        </p:nvSpPr>
        <p:spPr/>
        <p:txBody>
          <a:bodyPr/>
          <a:lstStyle/>
          <a:p>
            <a:r>
              <a:rPr lang="en-US" altLang="en-US" dirty="0"/>
              <a:t>Test Drive Data Types</a:t>
            </a:r>
          </a:p>
        </p:txBody>
      </p:sp>
      <p:sp>
        <p:nvSpPr>
          <p:cNvPr id="8195" name="Content Placeholder 2">
            <a:extLst>
              <a:ext uri="{FF2B5EF4-FFF2-40B4-BE49-F238E27FC236}">
                <a16:creationId xmlns:a16="http://schemas.microsoft.com/office/drawing/2014/main" id="{46DFD2F4-FD8A-DA2B-170D-DB7B8E14226F}"/>
              </a:ext>
            </a:extLst>
          </p:cNvPr>
          <p:cNvSpPr>
            <a:spLocks noGrp="1"/>
          </p:cNvSpPr>
          <p:nvPr>
            <p:ph idx="1"/>
          </p:nvPr>
        </p:nvSpPr>
        <p:spPr>
          <a:xfrm>
            <a:off x="152400" y="762000"/>
            <a:ext cx="4724400" cy="5410200"/>
          </a:xfrm>
        </p:spPr>
        <p:txBody>
          <a:bodyPr/>
          <a:lstStyle/>
          <a:p>
            <a:pPr marL="0" indent="0">
              <a:buNone/>
            </a:pPr>
            <a:endParaRPr lang="en-US" altLang="en-US" sz="1400" dirty="0"/>
          </a:p>
        </p:txBody>
      </p:sp>
      <p:pic>
        <p:nvPicPr>
          <p:cNvPr id="3" name="Picture 2">
            <a:extLst>
              <a:ext uri="{FF2B5EF4-FFF2-40B4-BE49-F238E27FC236}">
                <a16:creationId xmlns:a16="http://schemas.microsoft.com/office/drawing/2014/main" id="{72585277-A5A9-FBD3-AE5B-FB4845C82794}"/>
              </a:ext>
            </a:extLst>
          </p:cNvPr>
          <p:cNvPicPr>
            <a:picLocks noChangeAspect="1"/>
          </p:cNvPicPr>
          <p:nvPr/>
        </p:nvPicPr>
        <p:blipFill>
          <a:blip r:embed="rId3"/>
          <a:stretch>
            <a:fillRect/>
          </a:stretch>
        </p:blipFill>
        <p:spPr>
          <a:xfrm>
            <a:off x="68172" y="2038064"/>
            <a:ext cx="5031875" cy="2837356"/>
          </a:xfrm>
          <a:prstGeom prst="rect">
            <a:avLst/>
          </a:prstGeom>
        </p:spPr>
      </p:pic>
      <p:pic>
        <p:nvPicPr>
          <p:cNvPr id="5" name="Picture 4">
            <a:extLst>
              <a:ext uri="{FF2B5EF4-FFF2-40B4-BE49-F238E27FC236}">
                <a16:creationId xmlns:a16="http://schemas.microsoft.com/office/drawing/2014/main" id="{00A300F4-C4DC-EBF6-3D8F-B7296ECD800D}"/>
              </a:ext>
            </a:extLst>
          </p:cNvPr>
          <p:cNvPicPr>
            <a:picLocks noChangeAspect="1"/>
          </p:cNvPicPr>
          <p:nvPr/>
        </p:nvPicPr>
        <p:blipFill>
          <a:blip r:embed="rId4"/>
          <a:stretch>
            <a:fillRect/>
          </a:stretch>
        </p:blipFill>
        <p:spPr>
          <a:xfrm>
            <a:off x="5181600" y="609600"/>
            <a:ext cx="2962688" cy="5877745"/>
          </a:xfrm>
          <a:prstGeom prst="rect">
            <a:avLst/>
          </a:prstGeom>
        </p:spPr>
      </p:pic>
      <p:cxnSp>
        <p:nvCxnSpPr>
          <p:cNvPr id="7" name="Straight Arrow Connector 6">
            <a:extLst>
              <a:ext uri="{FF2B5EF4-FFF2-40B4-BE49-F238E27FC236}">
                <a16:creationId xmlns:a16="http://schemas.microsoft.com/office/drawing/2014/main" id="{58D54811-809E-B2BD-C463-12E50C950912}"/>
              </a:ext>
            </a:extLst>
          </p:cNvPr>
          <p:cNvCxnSpPr/>
          <p:nvPr/>
        </p:nvCxnSpPr>
        <p:spPr bwMode="auto">
          <a:xfrm flipV="1">
            <a:off x="2971800" y="1676400"/>
            <a:ext cx="2209800" cy="1073532"/>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99185B9B-D729-C441-7F2F-3D34AB5F70F1}"/>
              </a:ext>
            </a:extLst>
          </p:cNvPr>
          <p:cNvCxnSpPr/>
          <p:nvPr/>
        </p:nvCxnSpPr>
        <p:spPr bwMode="auto">
          <a:xfrm flipV="1">
            <a:off x="3048000" y="1962962"/>
            <a:ext cx="2286000" cy="102870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0CB07D71-9378-564C-EC39-2E3C7E530A6E}"/>
              </a:ext>
            </a:extLst>
          </p:cNvPr>
          <p:cNvCxnSpPr/>
          <p:nvPr/>
        </p:nvCxnSpPr>
        <p:spPr bwMode="auto">
          <a:xfrm flipV="1">
            <a:off x="2971800" y="2307532"/>
            <a:ext cx="2286000" cy="1045794"/>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D8760689-67BD-0A62-15E8-D097C8B30B4E}"/>
              </a:ext>
            </a:extLst>
          </p:cNvPr>
          <p:cNvCxnSpPr/>
          <p:nvPr/>
        </p:nvCxnSpPr>
        <p:spPr bwMode="auto">
          <a:xfrm flipV="1">
            <a:off x="3048000" y="2819400"/>
            <a:ext cx="2209800" cy="741328"/>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554EDD36-6556-110E-937C-16CE8A4AA9FF}"/>
              </a:ext>
            </a:extLst>
          </p:cNvPr>
          <p:cNvCxnSpPr/>
          <p:nvPr/>
        </p:nvCxnSpPr>
        <p:spPr bwMode="auto">
          <a:xfrm>
            <a:off x="5257800" y="3220262"/>
            <a:ext cx="0" cy="1277964"/>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C6619928-0784-7E54-D407-44FAAAF0F8C2}"/>
              </a:ext>
            </a:extLst>
          </p:cNvPr>
          <p:cNvCxnSpPr/>
          <p:nvPr/>
        </p:nvCxnSpPr>
        <p:spPr bwMode="auto">
          <a:xfrm flipV="1">
            <a:off x="3048000" y="3118328"/>
            <a:ext cx="2242547" cy="692198"/>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379A92EE-549A-7A26-B5C6-3F3DF6634797}"/>
              </a:ext>
            </a:extLst>
          </p:cNvPr>
          <p:cNvCxnSpPr/>
          <p:nvPr/>
        </p:nvCxnSpPr>
        <p:spPr bwMode="auto">
          <a:xfrm>
            <a:off x="3048000" y="4150390"/>
            <a:ext cx="2136275" cy="457157"/>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0727A9C7-3640-4361-37DC-5B1DFAFC3CCF}"/>
              </a:ext>
            </a:extLst>
          </p:cNvPr>
          <p:cNvCxnSpPr/>
          <p:nvPr/>
        </p:nvCxnSpPr>
        <p:spPr bwMode="auto">
          <a:xfrm>
            <a:off x="3048000" y="4419600"/>
            <a:ext cx="2129044" cy="45582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8E3E305-F29D-1365-748B-713445F39EDE}"/>
              </a:ext>
            </a:extLst>
          </p:cNvPr>
          <p:cNvCxnSpPr/>
          <p:nvPr/>
        </p:nvCxnSpPr>
        <p:spPr bwMode="auto">
          <a:xfrm>
            <a:off x="2971800" y="4721502"/>
            <a:ext cx="2166347" cy="574398"/>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9EEDEB9F-DA2B-7F38-5A5C-0438DA3961FB}"/>
              </a:ext>
            </a:extLst>
          </p:cNvPr>
          <p:cNvCxnSpPr/>
          <p:nvPr/>
        </p:nvCxnSpPr>
        <p:spPr bwMode="auto">
          <a:xfrm>
            <a:off x="5274803" y="5304618"/>
            <a:ext cx="0" cy="715182"/>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72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6">
            <a:extLst>
              <a:ext uri="{FF2B5EF4-FFF2-40B4-BE49-F238E27FC236}">
                <a16:creationId xmlns:a16="http://schemas.microsoft.com/office/drawing/2014/main" id="{7150F22E-B8BB-BA76-0F8A-524294FA7784}"/>
              </a:ext>
            </a:extLst>
          </p:cNvPr>
          <p:cNvSpPr txBox="1">
            <a:spLocks/>
          </p:cNvSpPr>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endParaRPr lang="en-US" b="0" kern="0" dirty="0"/>
          </a:p>
          <a:p>
            <a:endParaRPr lang="en-US" b="0" kern="0" dirty="0"/>
          </a:p>
          <a:p>
            <a:endParaRPr lang="en-US" b="0" kern="0" dirty="0"/>
          </a:p>
          <a:p>
            <a:pPr marL="0" indent="0">
              <a:buFontTx/>
              <a:buNone/>
            </a:pPr>
            <a:r>
              <a:rPr lang="en-US" b="0" kern="0" dirty="0" err="1"/>
              <a:t>Multivalue</a:t>
            </a:r>
            <a:r>
              <a:rPr lang="en-US" b="0" kern="0" dirty="0"/>
              <a:t> (checkbox) </a:t>
            </a:r>
          </a:p>
          <a:p>
            <a:pPr marL="914400" lvl="1" indent="-457200">
              <a:buFont typeface="Arial" panose="020B0604020202020204" pitchFamily="34" charset="0"/>
              <a:buChar char="•"/>
            </a:pPr>
            <a:r>
              <a:rPr lang="en-US" b="0" kern="0" dirty="0"/>
              <a:t>User can select multiple items. </a:t>
            </a:r>
          </a:p>
          <a:p>
            <a:pPr marL="914400" lvl="1" indent="-457200">
              <a:buFont typeface="Arial" panose="020B0604020202020204" pitchFamily="34" charset="0"/>
              <a:buChar char="•"/>
            </a:pPr>
            <a:r>
              <a:rPr lang="en-US" b="0" kern="0" dirty="0"/>
              <a:t>Most (but not all) data types have this option.</a:t>
            </a:r>
          </a:p>
          <a:p>
            <a:pPr marL="914400" lvl="1" indent="-457200">
              <a:buFont typeface="Arial" panose="020B0604020202020204" pitchFamily="34" charset="0"/>
              <a:buChar char="•"/>
            </a:pPr>
            <a:r>
              <a:rPr lang="en-US" b="0" kern="0" dirty="0"/>
              <a:t>To set, select the Data Type &gt; Click [</a:t>
            </a:r>
            <a:r>
              <a:rPr lang="en-US" kern="0" dirty="0"/>
              <a:t>…</a:t>
            </a:r>
            <a:r>
              <a:rPr lang="en-US" b="0" kern="0" dirty="0"/>
              <a:t>] &gt; Check the "Multiple values" box.</a:t>
            </a:r>
          </a:p>
        </p:txBody>
      </p:sp>
      <p:sp>
        <p:nvSpPr>
          <p:cNvPr id="20482" name="Title 1">
            <a:extLst>
              <a:ext uri="{FF2B5EF4-FFF2-40B4-BE49-F238E27FC236}">
                <a16:creationId xmlns:a16="http://schemas.microsoft.com/office/drawing/2014/main" id="{193C50C3-C1B4-E659-FE6A-FAC7616A42CB}"/>
              </a:ext>
            </a:extLst>
          </p:cNvPr>
          <p:cNvSpPr>
            <a:spLocks noGrp="1"/>
          </p:cNvSpPr>
          <p:nvPr>
            <p:ph type="title"/>
          </p:nvPr>
        </p:nvSpPr>
        <p:spPr/>
        <p:txBody>
          <a:bodyPr/>
          <a:lstStyle/>
          <a:p>
            <a:r>
              <a:rPr lang="en-US" altLang="en-US" dirty="0"/>
              <a:t>Parameter properties: </a:t>
            </a:r>
            <a:r>
              <a:rPr lang="en-US" altLang="en-US" dirty="0" err="1"/>
              <a:t>Multivalue</a:t>
            </a:r>
            <a:endParaRPr lang="en-US" altLang="en-US" dirty="0"/>
          </a:p>
        </p:txBody>
      </p:sp>
      <p:pic>
        <p:nvPicPr>
          <p:cNvPr id="6" name="Picture 5">
            <a:extLst>
              <a:ext uri="{FF2B5EF4-FFF2-40B4-BE49-F238E27FC236}">
                <a16:creationId xmlns:a16="http://schemas.microsoft.com/office/drawing/2014/main" id="{86125C8A-6C60-38D6-BF92-3FAD0DF89E87}"/>
              </a:ext>
            </a:extLst>
          </p:cNvPr>
          <p:cNvPicPr>
            <a:picLocks noChangeAspect="1"/>
          </p:cNvPicPr>
          <p:nvPr/>
        </p:nvPicPr>
        <p:blipFill>
          <a:blip r:embed="rId3"/>
          <a:stretch>
            <a:fillRect/>
          </a:stretch>
        </p:blipFill>
        <p:spPr>
          <a:xfrm>
            <a:off x="381000" y="912511"/>
            <a:ext cx="3858163" cy="485843"/>
          </a:xfrm>
          <a:prstGeom prst="rect">
            <a:avLst/>
          </a:prstGeom>
        </p:spPr>
      </p:pic>
      <p:pic>
        <p:nvPicPr>
          <p:cNvPr id="8" name="Picture 7">
            <a:extLst>
              <a:ext uri="{FF2B5EF4-FFF2-40B4-BE49-F238E27FC236}">
                <a16:creationId xmlns:a16="http://schemas.microsoft.com/office/drawing/2014/main" id="{6236B476-2573-A85A-E2C6-949F67398747}"/>
              </a:ext>
            </a:extLst>
          </p:cNvPr>
          <p:cNvPicPr>
            <a:picLocks noChangeAspect="1"/>
          </p:cNvPicPr>
          <p:nvPr/>
        </p:nvPicPr>
        <p:blipFill>
          <a:blip r:embed="rId4"/>
          <a:stretch>
            <a:fillRect/>
          </a:stretch>
        </p:blipFill>
        <p:spPr>
          <a:xfrm>
            <a:off x="5101363" y="802379"/>
            <a:ext cx="3010320" cy="2372056"/>
          </a:xfrm>
          <a:prstGeom prst="rect">
            <a:avLst/>
          </a:prstGeom>
        </p:spPr>
      </p:pic>
      <p:cxnSp>
        <p:nvCxnSpPr>
          <p:cNvPr id="10" name="Straight Arrow Connector 9">
            <a:extLst>
              <a:ext uri="{FF2B5EF4-FFF2-40B4-BE49-F238E27FC236}">
                <a16:creationId xmlns:a16="http://schemas.microsoft.com/office/drawing/2014/main" id="{6BDEAE73-AA5D-6375-F12E-A5088407F170}"/>
              </a:ext>
            </a:extLst>
          </p:cNvPr>
          <p:cNvCxnSpPr/>
          <p:nvPr/>
        </p:nvCxnSpPr>
        <p:spPr bwMode="auto">
          <a:xfrm>
            <a:off x="2819400" y="1371600"/>
            <a:ext cx="2133600" cy="38100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64A221FD-24B2-FEA0-2F28-FCE4618D2C80}"/>
              </a:ext>
            </a:extLst>
          </p:cNvPr>
          <p:cNvSpPr/>
          <p:nvPr/>
        </p:nvSpPr>
        <p:spPr bwMode="auto">
          <a:xfrm>
            <a:off x="5004640" y="2286000"/>
            <a:ext cx="1427162"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70005</TotalTime>
  <Words>4484</Words>
  <Application>Microsoft Office PowerPoint</Application>
  <PresentationFormat>On-screen Show (4:3)</PresentationFormat>
  <Paragraphs>726</Paragraphs>
  <Slides>35</Slides>
  <Notes>22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Bahnschrift SemiBold</vt:lpstr>
      <vt:lpstr>Consolas</vt:lpstr>
      <vt:lpstr>Garamond</vt:lpstr>
      <vt:lpstr>Wingdings</vt:lpstr>
      <vt:lpstr>Default Design</vt:lpstr>
      <vt:lpstr>Script Tool Parameters (1)</vt:lpstr>
      <vt:lpstr>Parameter page demo</vt:lpstr>
      <vt:lpstr>Parameter properties: Label</vt:lpstr>
      <vt:lpstr>Parameter properties: Name</vt:lpstr>
      <vt:lpstr>Parameter properties: Data Type</vt:lpstr>
      <vt:lpstr>Widgets</vt:lpstr>
      <vt:lpstr>Parameter data type examples </vt:lpstr>
      <vt:lpstr>Test Drive Data Types</vt:lpstr>
      <vt:lpstr>Parameter properties: Multivalue</vt:lpstr>
      <vt:lpstr>Square braces indicate Multivalue</vt:lpstr>
      <vt:lpstr>Multivalue input format</vt:lpstr>
      <vt:lpstr>Handle multivalue input with script</vt:lpstr>
      <vt:lpstr>Parameter properties: Type</vt:lpstr>
      <vt:lpstr>Examine what comes in</vt:lpstr>
      <vt:lpstr>Optional parameters get values</vt:lpstr>
      <vt:lpstr>Parameter properties: Type</vt:lpstr>
      <vt:lpstr>What you know so far</vt:lpstr>
      <vt:lpstr>Parameter properties: Direction</vt:lpstr>
      <vt:lpstr>PowerPoint Presentation</vt:lpstr>
      <vt:lpstr>PowerPoint Presentation</vt:lpstr>
      <vt:lpstr>PowerPoint Presentation</vt:lpstr>
      <vt:lpstr>PowerPoint Presentation</vt:lpstr>
      <vt:lpstr>PowerPoint Presentation</vt:lpstr>
      <vt:lpstr>"Add multiple outputs to the map” with bug</vt:lpstr>
      <vt:lpstr>“Add multiple outputs to the map” corrected</vt:lpstr>
      <vt:lpstr>Activity– Add derived output to a map </vt:lpstr>
      <vt:lpstr>Add derived output to map -- followup</vt:lpstr>
      <vt:lpstr>Setting script tool parameters</vt:lpstr>
      <vt:lpstr>PowerPoint Presentation</vt:lpstr>
      <vt:lpstr>PowerPoint Presentation</vt:lpstr>
      <vt:lpstr>Summing up</vt:lpstr>
      <vt:lpstr>Parameter FAQ</vt:lpstr>
      <vt:lpstr>Script tool parameter properties</vt:lpstr>
      <vt:lpstr>Script tool parameter properties</vt:lpstr>
      <vt:lpstr>Is this like arcpy.mapping.AddLayer?</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342</cp:revision>
  <dcterms:created xsi:type="dcterms:W3CDTF">2004-10-22T02:24:14Z</dcterms:created>
  <dcterms:modified xsi:type="dcterms:W3CDTF">2023-11-13T23:28:54Z</dcterms:modified>
</cp:coreProperties>
</file>