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5"/>
  </p:notesMasterIdLst>
  <p:sldIdLst>
    <p:sldId id="517" r:id="rId2"/>
    <p:sldId id="256" r:id="rId3"/>
    <p:sldId id="477" r:id="rId4"/>
    <p:sldId id="442" r:id="rId5"/>
    <p:sldId id="410" r:id="rId6"/>
    <p:sldId id="478" r:id="rId7"/>
    <p:sldId id="479" r:id="rId8"/>
    <p:sldId id="508" r:id="rId9"/>
    <p:sldId id="515" r:id="rId10"/>
    <p:sldId id="451" r:id="rId11"/>
    <p:sldId id="472" r:id="rId12"/>
    <p:sldId id="476" r:id="rId13"/>
    <p:sldId id="471" r:id="rId14"/>
    <p:sldId id="473" r:id="rId15"/>
    <p:sldId id="474" r:id="rId16"/>
    <p:sldId id="461" r:id="rId17"/>
    <p:sldId id="475" r:id="rId18"/>
    <p:sldId id="465" r:id="rId19"/>
    <p:sldId id="510" r:id="rId20"/>
    <p:sldId id="448" r:id="rId21"/>
    <p:sldId id="514" r:id="rId22"/>
    <p:sldId id="499" r:id="rId23"/>
    <p:sldId id="502" r:id="rId24"/>
    <p:sldId id="509" r:id="rId25"/>
    <p:sldId id="500" r:id="rId26"/>
    <p:sldId id="501" r:id="rId27"/>
    <p:sldId id="503" r:id="rId28"/>
    <p:sldId id="504" r:id="rId29"/>
    <p:sldId id="498" r:id="rId30"/>
    <p:sldId id="497" r:id="rId31"/>
    <p:sldId id="445" r:id="rId32"/>
    <p:sldId id="454" r:id="rId33"/>
    <p:sldId id="480" r:id="rId34"/>
    <p:sldId id="456" r:id="rId35"/>
    <p:sldId id="513" r:id="rId36"/>
    <p:sldId id="463" r:id="rId37"/>
    <p:sldId id="484" r:id="rId38"/>
    <p:sldId id="485" r:id="rId39"/>
    <p:sldId id="483" r:id="rId40"/>
    <p:sldId id="487" r:id="rId41"/>
    <p:sldId id="486" r:id="rId42"/>
    <p:sldId id="488" r:id="rId43"/>
    <p:sldId id="489" r:id="rId44"/>
    <p:sldId id="490" r:id="rId45"/>
    <p:sldId id="491" r:id="rId46"/>
    <p:sldId id="495" r:id="rId47"/>
    <p:sldId id="458" r:id="rId48"/>
    <p:sldId id="492" r:id="rId49"/>
    <p:sldId id="493" r:id="rId50"/>
    <p:sldId id="496" r:id="rId51"/>
    <p:sldId id="511" r:id="rId52"/>
    <p:sldId id="512" r:id="rId53"/>
    <p:sldId id="466" r:id="rId5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F5F5F5"/>
    <a:srgbClr val="EAEBEC"/>
    <a:srgbClr val="B8B8B8"/>
    <a:srgbClr val="FFC000"/>
    <a:srgbClr val="404040"/>
    <a:srgbClr val="FFFFFF"/>
    <a:srgbClr val="EEEEEE"/>
    <a:srgbClr val="BFBF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31" autoAdjust="0"/>
    <p:restoredTop sz="73223" autoAdjust="0"/>
  </p:normalViewPr>
  <p:slideViewPr>
    <p:cSldViewPr>
      <p:cViewPr varScale="1">
        <p:scale>
          <a:sx n="50" d="100"/>
          <a:sy n="50" d="100"/>
        </p:scale>
        <p:origin x="750" y="4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0" d="100"/>
        <a:sy n="60" d="100"/>
      </p:scale>
      <p:origin x="0" y="0"/>
    </p:cViewPr>
  </p:sorterViewPr>
  <p:notesViewPr>
    <p:cSldViewPr>
      <p:cViewPr>
        <p:scale>
          <a:sx n="90" d="100"/>
          <a:sy n="90" d="100"/>
        </p:scale>
        <p:origin x="96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98396E-F959-4269-9A24-349A391C6DE5}"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14652632-49D6-4559-8394-2C9B20714911}">
      <dgm:prSet phldrT="[Text]"/>
      <dgm:spPr/>
      <dgm:t>
        <a:bodyPr/>
        <a:lstStyle/>
        <a:p>
          <a:r>
            <a:rPr lang="en-US" dirty="0"/>
            <a:t>Upload script to Py4All</a:t>
          </a:r>
        </a:p>
      </dgm:t>
    </dgm:pt>
    <dgm:pt modelId="{9D674789-8B8A-47AB-9D8A-0993B4566FCD}" type="parTrans" cxnId="{BB21794C-DAC9-4D73-945B-5B2049AFE93A}">
      <dgm:prSet/>
      <dgm:spPr/>
      <dgm:t>
        <a:bodyPr/>
        <a:lstStyle/>
        <a:p>
          <a:endParaRPr lang="en-US"/>
        </a:p>
      </dgm:t>
    </dgm:pt>
    <dgm:pt modelId="{7610D14E-FEE2-4CA4-ADD2-2222401A1BA6}" type="sibTrans" cxnId="{BB21794C-DAC9-4D73-945B-5B2049AFE93A}">
      <dgm:prSet/>
      <dgm:spPr>
        <a:solidFill>
          <a:srgbClr val="B8B8B8"/>
        </a:solidFill>
      </dgm:spPr>
      <dgm:t>
        <a:bodyPr/>
        <a:lstStyle/>
        <a:p>
          <a:endParaRPr lang="en-US"/>
        </a:p>
      </dgm:t>
      <dgm:extLst>
        <a:ext uri="{E40237B7-FDA0-4F09-8148-C483321AD2D9}">
          <dgm14:cNvPr xmlns:dgm14="http://schemas.microsoft.com/office/drawing/2010/diagram" id="0" name="" descr="Instead of a grader, think of Py4All as a helping hand when you’re first learning to script.  You can use it iteratively by uploading your script, receiving feedback, making modifications, and uploading again to receive additional feedback.&#10;"/>
        </a:ext>
      </dgm:extLst>
    </dgm:pt>
    <dgm:pt modelId="{4569A60C-FF20-4661-855D-4A0D4457D67E}">
      <dgm:prSet phldrT="[Text]"/>
      <dgm:spPr/>
      <dgm:t>
        <a:bodyPr/>
        <a:lstStyle/>
        <a:p>
          <a:r>
            <a:rPr lang="en-US" dirty="0"/>
            <a:t>Receive feedback</a:t>
          </a:r>
        </a:p>
      </dgm:t>
    </dgm:pt>
    <dgm:pt modelId="{6F901AD2-4CD1-425E-A47E-AD664E0AEB3D}" type="parTrans" cxnId="{FE7629EF-BFD0-4361-B6B2-5F09BFA3AD5F}">
      <dgm:prSet/>
      <dgm:spPr/>
      <dgm:t>
        <a:bodyPr/>
        <a:lstStyle/>
        <a:p>
          <a:endParaRPr lang="en-US"/>
        </a:p>
      </dgm:t>
    </dgm:pt>
    <dgm:pt modelId="{178CF115-F688-4D12-A35C-5922A7DBF460}" type="sibTrans" cxnId="{FE7629EF-BFD0-4361-B6B2-5F09BFA3AD5F}">
      <dgm:prSet/>
      <dgm:spPr>
        <a:solidFill>
          <a:srgbClr val="B8B8B8"/>
        </a:solidFill>
      </dgm:spPr>
      <dgm:t>
        <a:bodyPr/>
        <a:lstStyle/>
        <a:p>
          <a:endParaRPr lang="en-US"/>
        </a:p>
      </dgm:t>
    </dgm:pt>
    <dgm:pt modelId="{DCDB520C-5C38-4BD5-B60B-B052C0A7AA15}">
      <dgm:prSet phldrT="[Text]"/>
      <dgm:spPr/>
      <dgm:t>
        <a:bodyPr/>
        <a:lstStyle/>
        <a:p>
          <a:r>
            <a:rPr lang="en-US" dirty="0"/>
            <a:t>Make modifications</a:t>
          </a:r>
        </a:p>
      </dgm:t>
    </dgm:pt>
    <dgm:pt modelId="{0908DC94-7853-47EB-A141-3A0728B545C6}" type="parTrans" cxnId="{351B4E08-17AB-4DB1-ABD9-BE4BFA547775}">
      <dgm:prSet/>
      <dgm:spPr/>
      <dgm:t>
        <a:bodyPr/>
        <a:lstStyle/>
        <a:p>
          <a:endParaRPr lang="en-US"/>
        </a:p>
      </dgm:t>
    </dgm:pt>
    <dgm:pt modelId="{CA0732A1-5246-4DAB-92A4-EB84C67B6242}" type="sibTrans" cxnId="{351B4E08-17AB-4DB1-ABD9-BE4BFA547775}">
      <dgm:prSet/>
      <dgm:spPr>
        <a:solidFill>
          <a:srgbClr val="B8B8B8"/>
        </a:solidFill>
      </dgm:spPr>
      <dgm:t>
        <a:bodyPr/>
        <a:lstStyle/>
        <a:p>
          <a:endParaRPr lang="en-US"/>
        </a:p>
      </dgm:t>
    </dgm:pt>
    <dgm:pt modelId="{236BF756-C934-4A57-9701-F2B9B949C099}" type="pres">
      <dgm:prSet presAssocID="{C198396E-F959-4269-9A24-349A391C6DE5}" presName="cycle" presStyleCnt="0">
        <dgm:presLayoutVars>
          <dgm:dir/>
          <dgm:resizeHandles val="exact"/>
        </dgm:presLayoutVars>
      </dgm:prSet>
      <dgm:spPr/>
    </dgm:pt>
    <dgm:pt modelId="{C7B09715-8648-460C-A9F4-F5E394762D40}" type="pres">
      <dgm:prSet presAssocID="{14652632-49D6-4559-8394-2C9B20714911}" presName="dummy" presStyleCnt="0"/>
      <dgm:spPr/>
    </dgm:pt>
    <dgm:pt modelId="{EA6D5017-B322-4D5E-9379-A93BD8CD1157}" type="pres">
      <dgm:prSet presAssocID="{14652632-49D6-4559-8394-2C9B20714911}" presName="node" presStyleLbl="revTx" presStyleIdx="0" presStyleCnt="3">
        <dgm:presLayoutVars>
          <dgm:bulletEnabled val="1"/>
        </dgm:presLayoutVars>
      </dgm:prSet>
      <dgm:spPr/>
    </dgm:pt>
    <dgm:pt modelId="{F41AD416-14C0-4977-BE6C-41382B1B1950}" type="pres">
      <dgm:prSet presAssocID="{7610D14E-FEE2-4CA4-ADD2-2222401A1BA6}" presName="sibTrans" presStyleLbl="node1" presStyleIdx="0" presStyleCnt="3"/>
      <dgm:spPr/>
    </dgm:pt>
    <dgm:pt modelId="{DF4EFE18-17FE-4113-9EB1-6953D3ADF6EB}" type="pres">
      <dgm:prSet presAssocID="{4569A60C-FF20-4661-855D-4A0D4457D67E}" presName="dummy" presStyleCnt="0"/>
      <dgm:spPr/>
    </dgm:pt>
    <dgm:pt modelId="{E7B1CEA3-61E7-47E5-A30C-45E7B1EA3525}" type="pres">
      <dgm:prSet presAssocID="{4569A60C-FF20-4661-855D-4A0D4457D67E}" presName="node" presStyleLbl="revTx" presStyleIdx="1" presStyleCnt="3">
        <dgm:presLayoutVars>
          <dgm:bulletEnabled val="1"/>
        </dgm:presLayoutVars>
      </dgm:prSet>
      <dgm:spPr/>
    </dgm:pt>
    <dgm:pt modelId="{E47B9B3E-1CB7-4507-8533-B0A29D98F1FB}" type="pres">
      <dgm:prSet presAssocID="{178CF115-F688-4D12-A35C-5922A7DBF460}" presName="sibTrans" presStyleLbl="node1" presStyleIdx="1" presStyleCnt="3"/>
      <dgm:spPr/>
    </dgm:pt>
    <dgm:pt modelId="{A49166C3-DCEE-4572-A70A-5B094C001CD5}" type="pres">
      <dgm:prSet presAssocID="{DCDB520C-5C38-4BD5-B60B-B052C0A7AA15}" presName="dummy" presStyleCnt="0"/>
      <dgm:spPr/>
    </dgm:pt>
    <dgm:pt modelId="{939FEE27-E685-48DB-B426-C27434A0E82F}" type="pres">
      <dgm:prSet presAssocID="{DCDB520C-5C38-4BD5-B60B-B052C0A7AA15}" presName="node" presStyleLbl="revTx" presStyleIdx="2" presStyleCnt="3">
        <dgm:presLayoutVars>
          <dgm:bulletEnabled val="1"/>
        </dgm:presLayoutVars>
      </dgm:prSet>
      <dgm:spPr/>
    </dgm:pt>
    <dgm:pt modelId="{CA4D4BA5-752F-4A31-8CF3-9D7AA3F19B15}" type="pres">
      <dgm:prSet presAssocID="{CA0732A1-5246-4DAB-92A4-EB84C67B6242}" presName="sibTrans" presStyleLbl="node1" presStyleIdx="2" presStyleCnt="3"/>
      <dgm:spPr/>
    </dgm:pt>
  </dgm:ptLst>
  <dgm:cxnLst>
    <dgm:cxn modelId="{351B4E08-17AB-4DB1-ABD9-BE4BFA547775}" srcId="{C198396E-F959-4269-9A24-349A391C6DE5}" destId="{DCDB520C-5C38-4BD5-B60B-B052C0A7AA15}" srcOrd="2" destOrd="0" parTransId="{0908DC94-7853-47EB-A141-3A0728B545C6}" sibTransId="{CA0732A1-5246-4DAB-92A4-EB84C67B6242}"/>
    <dgm:cxn modelId="{693B110D-62FB-47B0-A3CA-5F7F76D926CB}" type="presOf" srcId="{178CF115-F688-4D12-A35C-5922A7DBF460}" destId="{E47B9B3E-1CB7-4507-8533-B0A29D98F1FB}" srcOrd="0" destOrd="0" presId="urn:microsoft.com/office/officeart/2005/8/layout/cycle1"/>
    <dgm:cxn modelId="{BB21794C-DAC9-4D73-945B-5B2049AFE93A}" srcId="{C198396E-F959-4269-9A24-349A391C6DE5}" destId="{14652632-49D6-4559-8394-2C9B20714911}" srcOrd="0" destOrd="0" parTransId="{9D674789-8B8A-47AB-9D8A-0993B4566FCD}" sibTransId="{7610D14E-FEE2-4CA4-ADD2-2222401A1BA6}"/>
    <dgm:cxn modelId="{2B22285A-284A-4977-9525-582FE09BD583}" type="presOf" srcId="{DCDB520C-5C38-4BD5-B60B-B052C0A7AA15}" destId="{939FEE27-E685-48DB-B426-C27434A0E82F}" srcOrd="0" destOrd="0" presId="urn:microsoft.com/office/officeart/2005/8/layout/cycle1"/>
    <dgm:cxn modelId="{7B8CA37D-E562-4B69-9AB4-8AF462D61F19}" type="presOf" srcId="{CA0732A1-5246-4DAB-92A4-EB84C67B6242}" destId="{CA4D4BA5-752F-4A31-8CF3-9D7AA3F19B15}" srcOrd="0" destOrd="0" presId="urn:microsoft.com/office/officeart/2005/8/layout/cycle1"/>
    <dgm:cxn modelId="{480D9280-E7DC-4C77-A809-736D037AE0E0}" type="presOf" srcId="{4569A60C-FF20-4661-855D-4A0D4457D67E}" destId="{E7B1CEA3-61E7-47E5-A30C-45E7B1EA3525}" srcOrd="0" destOrd="0" presId="urn:microsoft.com/office/officeart/2005/8/layout/cycle1"/>
    <dgm:cxn modelId="{D6B94B83-F1CE-4337-A9F7-4FEDD7B5929D}" type="presOf" srcId="{C198396E-F959-4269-9A24-349A391C6DE5}" destId="{236BF756-C934-4A57-9701-F2B9B949C099}" srcOrd="0" destOrd="0" presId="urn:microsoft.com/office/officeart/2005/8/layout/cycle1"/>
    <dgm:cxn modelId="{149A8BB6-F041-46A4-9764-3AC2F3798043}" type="presOf" srcId="{14652632-49D6-4559-8394-2C9B20714911}" destId="{EA6D5017-B322-4D5E-9379-A93BD8CD1157}" srcOrd="0" destOrd="0" presId="urn:microsoft.com/office/officeart/2005/8/layout/cycle1"/>
    <dgm:cxn modelId="{155731CB-7809-4D72-B1C2-D25C0EA4565A}" type="presOf" srcId="{7610D14E-FEE2-4CA4-ADD2-2222401A1BA6}" destId="{F41AD416-14C0-4977-BE6C-41382B1B1950}" srcOrd="0" destOrd="0" presId="urn:microsoft.com/office/officeart/2005/8/layout/cycle1"/>
    <dgm:cxn modelId="{FE7629EF-BFD0-4361-B6B2-5F09BFA3AD5F}" srcId="{C198396E-F959-4269-9A24-349A391C6DE5}" destId="{4569A60C-FF20-4661-855D-4A0D4457D67E}" srcOrd="1" destOrd="0" parTransId="{6F901AD2-4CD1-425E-A47E-AD664E0AEB3D}" sibTransId="{178CF115-F688-4D12-A35C-5922A7DBF460}"/>
    <dgm:cxn modelId="{37A6A14A-D297-41EB-B9A3-2C68938C3A80}" type="presParOf" srcId="{236BF756-C934-4A57-9701-F2B9B949C099}" destId="{C7B09715-8648-460C-A9F4-F5E394762D40}" srcOrd="0" destOrd="0" presId="urn:microsoft.com/office/officeart/2005/8/layout/cycle1"/>
    <dgm:cxn modelId="{7D59DA09-32CF-4B2C-A688-0BFC4F7C06D2}" type="presParOf" srcId="{236BF756-C934-4A57-9701-F2B9B949C099}" destId="{EA6D5017-B322-4D5E-9379-A93BD8CD1157}" srcOrd="1" destOrd="0" presId="urn:microsoft.com/office/officeart/2005/8/layout/cycle1"/>
    <dgm:cxn modelId="{DF01C606-E062-49C9-80D0-00F02A5D168A}" type="presParOf" srcId="{236BF756-C934-4A57-9701-F2B9B949C099}" destId="{F41AD416-14C0-4977-BE6C-41382B1B1950}" srcOrd="2" destOrd="0" presId="urn:microsoft.com/office/officeart/2005/8/layout/cycle1"/>
    <dgm:cxn modelId="{7E09C2FC-7B6F-45C8-9AD9-570B7236A78A}" type="presParOf" srcId="{236BF756-C934-4A57-9701-F2B9B949C099}" destId="{DF4EFE18-17FE-4113-9EB1-6953D3ADF6EB}" srcOrd="3" destOrd="0" presId="urn:microsoft.com/office/officeart/2005/8/layout/cycle1"/>
    <dgm:cxn modelId="{72AD7744-3E70-4C33-A596-BCBD13979A80}" type="presParOf" srcId="{236BF756-C934-4A57-9701-F2B9B949C099}" destId="{E7B1CEA3-61E7-47E5-A30C-45E7B1EA3525}" srcOrd="4" destOrd="0" presId="urn:microsoft.com/office/officeart/2005/8/layout/cycle1"/>
    <dgm:cxn modelId="{3278572B-F01A-457B-8C80-188E839DF026}" type="presParOf" srcId="{236BF756-C934-4A57-9701-F2B9B949C099}" destId="{E47B9B3E-1CB7-4507-8533-B0A29D98F1FB}" srcOrd="5" destOrd="0" presId="urn:microsoft.com/office/officeart/2005/8/layout/cycle1"/>
    <dgm:cxn modelId="{B6163851-576E-4114-8C84-506407FB3C5F}" type="presParOf" srcId="{236BF756-C934-4A57-9701-F2B9B949C099}" destId="{A49166C3-DCEE-4572-A70A-5B094C001CD5}" srcOrd="6" destOrd="0" presId="urn:microsoft.com/office/officeart/2005/8/layout/cycle1"/>
    <dgm:cxn modelId="{A1A4BE14-59EF-436B-97FC-B123DB8A0CB2}" type="presParOf" srcId="{236BF756-C934-4A57-9701-F2B9B949C099}" destId="{939FEE27-E685-48DB-B426-C27434A0E82F}" srcOrd="7" destOrd="0" presId="urn:microsoft.com/office/officeart/2005/8/layout/cycle1"/>
    <dgm:cxn modelId="{303CE2A6-80CC-421D-9C81-A9C138DA6631}" type="presParOf" srcId="{236BF756-C934-4A57-9701-F2B9B949C099}" destId="{CA4D4BA5-752F-4A31-8CF3-9D7AA3F19B15}" srcOrd="8"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6D5017-B322-4D5E-9379-A93BD8CD1157}">
      <dsp:nvSpPr>
        <dsp:cNvPr id="0" name=""/>
        <dsp:cNvSpPr/>
      </dsp:nvSpPr>
      <dsp:spPr>
        <a:xfrm>
          <a:off x="2038131"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Upload script to Py4All</a:t>
          </a:r>
        </a:p>
      </dsp:txBody>
      <dsp:txXfrm>
        <a:off x="2038131" y="208839"/>
        <a:ext cx="1062483" cy="1062483"/>
      </dsp:txXfrm>
    </dsp:sp>
    <dsp:sp modelId="{F41AD416-14C0-4977-BE6C-41382B1B1950}">
      <dsp:nvSpPr>
        <dsp:cNvPr id="0" name=""/>
        <dsp:cNvSpPr/>
      </dsp:nvSpPr>
      <dsp:spPr>
        <a:xfrm>
          <a:off x="420832" y="72"/>
          <a:ext cx="2511134" cy="2511134"/>
        </a:xfrm>
        <a:prstGeom prst="circularArrow">
          <a:avLst>
            <a:gd name="adj1" fmla="val 8251"/>
            <a:gd name="adj2" fmla="val 576302"/>
            <a:gd name="adj3" fmla="val 2963008"/>
            <a:gd name="adj4" fmla="val 52290"/>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1CEA3-61E7-47E5-A30C-45E7B1EA3525}">
      <dsp:nvSpPr>
        <dsp:cNvPr id="0" name=""/>
        <dsp:cNvSpPr/>
      </dsp:nvSpPr>
      <dsp:spPr>
        <a:xfrm>
          <a:off x="1145158" y="1755515"/>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Receive feedback</a:t>
          </a:r>
        </a:p>
      </dsp:txBody>
      <dsp:txXfrm>
        <a:off x="1145158" y="1755515"/>
        <a:ext cx="1062483" cy="1062483"/>
      </dsp:txXfrm>
    </dsp:sp>
    <dsp:sp modelId="{E47B9B3E-1CB7-4507-8533-B0A29D98F1FB}">
      <dsp:nvSpPr>
        <dsp:cNvPr id="0" name=""/>
        <dsp:cNvSpPr/>
      </dsp:nvSpPr>
      <dsp:spPr>
        <a:xfrm>
          <a:off x="420832" y="72"/>
          <a:ext cx="2511134" cy="2511134"/>
        </a:xfrm>
        <a:prstGeom prst="circularArrow">
          <a:avLst>
            <a:gd name="adj1" fmla="val 8251"/>
            <a:gd name="adj2" fmla="val 576302"/>
            <a:gd name="adj3" fmla="val 10171408"/>
            <a:gd name="adj4" fmla="val 7260690"/>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9FEE27-E685-48DB-B426-C27434A0E82F}">
      <dsp:nvSpPr>
        <dsp:cNvPr id="0" name=""/>
        <dsp:cNvSpPr/>
      </dsp:nvSpPr>
      <dsp:spPr>
        <a:xfrm>
          <a:off x="252184" y="208839"/>
          <a:ext cx="1062483" cy="1062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Make modifications</a:t>
          </a:r>
        </a:p>
      </dsp:txBody>
      <dsp:txXfrm>
        <a:off x="252184" y="208839"/>
        <a:ext cx="1062483" cy="1062483"/>
      </dsp:txXfrm>
    </dsp:sp>
    <dsp:sp modelId="{CA4D4BA5-752F-4A31-8CF3-9D7AA3F19B15}">
      <dsp:nvSpPr>
        <dsp:cNvPr id="0" name=""/>
        <dsp:cNvSpPr/>
      </dsp:nvSpPr>
      <dsp:spPr>
        <a:xfrm>
          <a:off x="420832" y="72"/>
          <a:ext cx="2511134" cy="2511134"/>
        </a:xfrm>
        <a:prstGeom prst="circularArrow">
          <a:avLst>
            <a:gd name="adj1" fmla="val 8251"/>
            <a:gd name="adj2" fmla="val 576302"/>
            <a:gd name="adj3" fmla="val 16855930"/>
            <a:gd name="adj4" fmla="val 14967768"/>
            <a:gd name="adj5" fmla="val 9626"/>
          </a:avLst>
        </a:prstGeom>
        <a:solidFill>
          <a:srgbClr val="B8B8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p:cNvSpPr>
            <a:spLocks noGrp="1" noChangeArrowheads="1"/>
          </p:cNvSpPr>
          <p:nvPr>
            <p:ph type="hdr" sz="quarter"/>
          </p:nvPr>
        </p:nvSpPr>
        <p:spPr bwMode="auto">
          <a:xfrm>
            <a:off x="0"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11619" name="Rectangle 1027"/>
          <p:cNvSpPr>
            <a:spLocks noGrp="1" noChangeArrowheads="1"/>
          </p:cNvSpPr>
          <p:nvPr>
            <p:ph type="dt" idx="1"/>
          </p:nvPr>
        </p:nvSpPr>
        <p:spPr bwMode="auto">
          <a:xfrm>
            <a:off x="3971925" y="0"/>
            <a:ext cx="3038475"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p:cNvSpPr>
            <a:spLocks noGrp="1" noChangeArrowheads="1"/>
          </p:cNvSpPr>
          <p:nvPr>
            <p:ph type="body" sz="quarter" idx="3"/>
          </p:nvPr>
        </p:nvSpPr>
        <p:spPr bwMode="auto">
          <a:xfrm>
            <a:off x="935038" y="4416425"/>
            <a:ext cx="5140325"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p:cNvSpPr>
            <a:spLocks noGrp="1" noChangeArrowheads="1"/>
          </p:cNvSpPr>
          <p:nvPr>
            <p:ph type="ftr" sz="quarter" idx="4"/>
          </p:nvPr>
        </p:nvSpPr>
        <p:spPr bwMode="auto">
          <a:xfrm>
            <a:off x="0"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11623" name="Rectangle 1031"/>
          <p:cNvSpPr>
            <a:spLocks noGrp="1" noChangeArrowheads="1"/>
          </p:cNvSpPr>
          <p:nvPr>
            <p:ph type="sldNum" sz="quarter" idx="5"/>
          </p:nvPr>
        </p:nvSpPr>
        <p:spPr bwMode="auto">
          <a:xfrm>
            <a:off x="3971925" y="8831263"/>
            <a:ext cx="3038475"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88A9179-A0BF-46DA-8432-90004F307D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go.ncsu.edu/gispy"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628650" y="696913"/>
            <a:ext cx="4419600" cy="2486025"/>
          </a:xfrm>
          <a:ln/>
        </p:spPr>
      </p:sp>
      <p:sp>
        <p:nvSpPr>
          <p:cNvPr id="4099" name="Notes Placeholder 2"/>
          <p:cNvSpPr>
            <a:spLocks noGrp="1"/>
          </p:cNvSpPr>
          <p:nvPr>
            <p:ph type="body" idx="1"/>
          </p:nvPr>
        </p:nvSpPr>
        <p:spPr>
          <a:noFill/>
        </p:spPr>
        <p:txBody>
          <a:bodyPr/>
          <a:lstStyle/>
          <a:p>
            <a:r>
              <a:rPr lang="en-US" altLang="en-US" dirty="0">
                <a:latin typeface="Arial" panose="020B0604020202020204" pitchFamily="34" charset="0"/>
              </a:rPr>
              <a:t>How can you automate GIS workflows to save time and create useful tools?   That’s the overarching question this course will address.  This is GIS Programming Fundamentals. I’m Dr. Tateosian, the professor for this course.  There are also teaching assistants to help.  This introductory video discusses course objectives, requirements, logistics, and guidelines.</a:t>
            </a:r>
          </a:p>
        </p:txBody>
      </p:sp>
      <p:sp>
        <p:nvSpPr>
          <p:cNvPr id="410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B1FAE4E-BD4F-4F83-A479-9C7231B5E94A}" type="slidenum">
              <a:rPr lang="en-US" altLang="en-US" smtClean="0"/>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The concepts presented in this course can help you land a better job, but it takes many hours of practice to learn to plan workflows and implement them efficiently.  </a:t>
            </a:r>
          </a:p>
          <a:p>
            <a:endParaRPr lang="en-US" altLang="en-US" dirty="0">
              <a:latin typeface="Arial" panose="020B0604020202020204" pitchFamily="34" charset="0"/>
            </a:endParaRPr>
          </a:p>
          <a:p>
            <a:r>
              <a:rPr lang="en-US" altLang="en-US" dirty="0">
                <a:latin typeface="Arial" panose="020B0604020202020204" pitchFamily="34" charset="0"/>
              </a:rPr>
              <a:t>You won’t be a software developer with just one programming course, but successful students will definitely have an advantage in the job market.</a:t>
            </a:r>
          </a:p>
          <a:p>
            <a:endParaRPr lang="en-US" altLang="en-US" dirty="0">
              <a:latin typeface="Arial" panose="020B0604020202020204" pitchFamily="34" charset="0"/>
            </a:endParaRPr>
          </a:p>
          <a:p>
            <a:r>
              <a:rPr lang="en-US" altLang="en-US" dirty="0">
                <a:latin typeface="Arial" panose="020B0604020202020204" pitchFamily="34" charset="0"/>
              </a:rPr>
              <a:t>There’s a reason developer jobs pay more.  Learning to program is challenging and it requires a very hands-on approach.  This is why lessons are reinforced with in-class exercises and numerous homework assignments.   The scripting homework assignments will be challenging.   The lessons are </a:t>
            </a:r>
            <a:r>
              <a:rPr lang="en-US" altLang="en-US" i="1" dirty="0">
                <a:latin typeface="Arial" panose="020B0604020202020204" pitchFamily="34" charset="0"/>
              </a:rPr>
              <a:t>cumulative</a:t>
            </a:r>
            <a:r>
              <a:rPr lang="en-US" altLang="en-US" dirty="0">
                <a:latin typeface="Arial" panose="020B0604020202020204" pitchFamily="34" charset="0"/>
              </a:rPr>
              <a:t> and you will need to apply elements of the first week’s lesson to every subsequent lesson.  This means putting the new material together with the old material to solve the homework problems.   Quizzes assist with internalizing the material.   </a:t>
            </a:r>
          </a:p>
          <a:p>
            <a:endParaRPr lang="en-US" altLang="en-US" dirty="0">
              <a:latin typeface="Arial" panose="020B0604020202020204" pitchFamily="34" charset="0"/>
            </a:endParaRPr>
          </a:p>
          <a:p>
            <a:r>
              <a:rPr lang="en-US" altLang="en-US" dirty="0">
                <a:latin typeface="Arial" panose="020B0604020202020204" pitchFamily="34" charset="0"/>
              </a:rPr>
              <a:t>Expect to work hard and spend a lot of time on this coursework.    If you master these skills, it’s a solid foundation.    GIS jobs that require this knowledge pay more than the jobs that don’t.    </a:t>
            </a:r>
          </a:p>
          <a:p>
            <a:endParaRPr lang="en-US" dirty="0"/>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12</a:t>
            </a:fld>
            <a:endParaRPr lang="en-US" altLang="en-US"/>
          </a:p>
        </p:txBody>
      </p:sp>
    </p:spTree>
    <p:extLst>
      <p:ext uri="{BB962C8B-B14F-4D97-AF65-F5344CB8AC3E}">
        <p14:creationId xmlns:p14="http://schemas.microsoft.com/office/powerpoint/2010/main" val="1571053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a:latin typeface="Arial" panose="020B0604020202020204" pitchFamily="34" charset="0"/>
              </a:rPr>
              <a:t>Course grades will be computed based on quizzes, homework, projects, and participation. </a:t>
            </a:r>
          </a:p>
          <a:p>
            <a:endParaRPr lang="en-US" altLang="en-US" dirty="0">
              <a:latin typeface="Arial" panose="020B0604020202020204" pitchFamily="34" charset="0"/>
            </a:endParaRPr>
          </a:p>
          <a:p>
            <a:r>
              <a:rPr lang="en-US" altLang="en-US" dirty="0">
                <a:latin typeface="Arial" panose="020B0604020202020204" pitchFamily="34" charset="0"/>
              </a:rPr>
              <a:t>[click]</a:t>
            </a:r>
          </a:p>
          <a:p>
            <a:pPr rtl="0">
              <a:spcBef>
                <a:spcPts val="0"/>
              </a:spcBef>
              <a:spcAft>
                <a:spcPts val="1200"/>
              </a:spcAft>
            </a:pPr>
            <a:r>
              <a:rPr lang="en-US" sz="1800" b="0" i="0" u="none" strike="noStrike" dirty="0">
                <a:solidFill>
                  <a:srgbClr val="000000"/>
                </a:solidFill>
                <a:effectLst/>
                <a:latin typeface="Arial" panose="020B0604020202020204" pitchFamily="34" charset="0"/>
              </a:rPr>
              <a:t>Quizzes, worth 30% of the grade, will cover the required readings and lectures to reinforce the concepts therein. Individual quiz instructions indicate the book chapters to which they correspond.  Quizzes are open-notebook, but timed, so plan to review before taking the quizzes so that you are able to complete them in the time available.  Each timed quiz has an accompanying </a:t>
            </a:r>
            <a:r>
              <a:rPr lang="en-US" sz="1800" b="0" i="1" u="none" strike="noStrike" dirty="0">
                <a:solidFill>
                  <a:srgbClr val="000000"/>
                </a:solidFill>
                <a:effectLst/>
                <a:latin typeface="Arial" panose="020B0604020202020204" pitchFamily="34" charset="0"/>
              </a:rPr>
              <a:t>practice</a:t>
            </a:r>
            <a:r>
              <a:rPr lang="en-US" sz="1800" b="0" i="0" u="none" strike="noStrike" dirty="0">
                <a:solidFill>
                  <a:srgbClr val="000000"/>
                </a:solidFill>
                <a:effectLst/>
                <a:latin typeface="Arial" panose="020B0604020202020204" pitchFamily="34" charset="0"/>
              </a:rPr>
              <a:t> quiz.  Practice quizzes can be used to test yourself before taking the real quiz.  Practice quiz questions are not the same as those on the actual timed quizzes, but they will give you a sense of question style and the pacing you will need to complete the timed quiz.</a:t>
            </a:r>
            <a:endParaRPr lang="en-US" b="0" dirty="0">
              <a:effectLst/>
            </a:endParaRP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13</a:t>
            </a:fld>
            <a:endParaRPr lang="en-US" altLang="en-US"/>
          </a:p>
        </p:txBody>
      </p:sp>
    </p:spTree>
    <p:extLst>
      <p:ext uri="{BB962C8B-B14F-4D97-AF65-F5344CB8AC3E}">
        <p14:creationId xmlns:p14="http://schemas.microsoft.com/office/powerpoint/2010/main" val="1665038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sz="1800" b="0" i="0" u="none" strike="noStrike" dirty="0">
                <a:solidFill>
                  <a:srgbClr val="000000"/>
                </a:solidFill>
                <a:effectLst/>
                <a:latin typeface="Arial" panose="020B0604020202020204" pitchFamily="34" charset="0"/>
              </a:rPr>
              <a:t>Homework, worth 40% of the grade, generally consist of Python scripts, Python tutorial lessons, and Moodle exercises.  Each Python script is worth 10 points.  Python tutorial lessons are generally worth 4 points each.  Moodle exercise points range between 10 and 50 (median 21 points). This depends on the number of questions in an exercise.  So, let’s back up.  Moodle exercises--Moodle refers to these as “quizzes” but we refer to these as Moodle “exercises”, because they do not need to be completed in one sitting and the time to work on them is only limited by the opening date and the due date.  They become available 4 days before the homework deadline.  For Moodle exercises, you can start them, save your work and return to continuing working on a different day.  Moodle exercises just need to be submitted by the homework deadline.  </a:t>
            </a:r>
          </a:p>
          <a:p>
            <a:r>
              <a:rPr lang="en-US" sz="1800" b="0" i="0" u="none" strike="noStrike" dirty="0">
                <a:solidFill>
                  <a:srgbClr val="000000"/>
                </a:solidFill>
                <a:effectLst/>
                <a:latin typeface="Arial" panose="020B0604020202020204" pitchFamily="34" charset="0"/>
              </a:rPr>
              <a:t>The project proposals (preliminary and revised) are also part of the homework points, 10 points each. </a:t>
            </a: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14</a:t>
            </a:fld>
            <a:endParaRPr lang="en-US" altLang="en-US"/>
          </a:p>
        </p:txBody>
      </p:sp>
    </p:spTree>
    <p:extLst>
      <p:ext uri="{BB962C8B-B14F-4D97-AF65-F5344CB8AC3E}">
        <p14:creationId xmlns:p14="http://schemas.microsoft.com/office/powerpoint/2010/main" val="2960360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1" i="0" u="none" strike="noStrike" dirty="0">
                <a:solidFill>
                  <a:srgbClr val="000000"/>
                </a:solidFill>
                <a:effectLst/>
                <a:latin typeface="Arial" panose="020B0604020202020204" pitchFamily="34" charset="0"/>
              </a:rPr>
              <a:t>The final project, worth 25% of the </a:t>
            </a:r>
            <a:r>
              <a:rPr lang="en-US" sz="1800" b="0" i="0" u="none" strike="noStrike" dirty="0">
                <a:solidFill>
                  <a:srgbClr val="000000"/>
                </a:solidFill>
                <a:effectLst/>
                <a:latin typeface="Arial" panose="020B0604020202020204" pitchFamily="34" charset="0"/>
              </a:rPr>
              <a:t>grade.</a:t>
            </a:r>
            <a:r>
              <a:rPr lang="en-US" sz="1200" b="0" i="0" u="none" strike="noStrike" dirty="0">
                <a:solidFill>
                  <a:srgbClr val="000000"/>
                </a:solidFill>
                <a:effectLst/>
                <a:latin typeface="Arial" panose="020B0604020202020204" pitchFamily="34" charset="0"/>
              </a:rPr>
              <a:t> The final project should apply course concepts to a particular geospatial application area of your choice.</a:t>
            </a:r>
            <a:br>
              <a:rPr lang="en-US" sz="1800" dirty="0"/>
            </a:br>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15</a:t>
            </a:fld>
            <a:endParaRPr lang="en-US" altLang="en-US"/>
          </a:p>
        </p:txBody>
      </p:sp>
    </p:spTree>
    <p:extLst>
      <p:ext uri="{BB962C8B-B14F-4D97-AF65-F5344CB8AC3E}">
        <p14:creationId xmlns:p14="http://schemas.microsoft.com/office/powerpoint/2010/main" val="201066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xfrm>
            <a:off x="406400" y="696913"/>
            <a:ext cx="6197600" cy="3486150"/>
          </a:xfrm>
          <a:ln/>
        </p:spPr>
      </p:sp>
      <p:sp>
        <p:nvSpPr>
          <p:cNvPr id="36867" name="Notes Placeholder 2"/>
          <p:cNvSpPr>
            <a:spLocks noGrp="1"/>
          </p:cNvSpPr>
          <p:nvPr>
            <p:ph type="body" idx="1"/>
          </p:nvPr>
        </p:nvSpPr>
        <p:spPr>
          <a:noFill/>
        </p:spPr>
        <p:txBody>
          <a:bodyPr/>
          <a:lstStyle/>
          <a:p>
            <a:r>
              <a:rPr lang="en-US" altLang="en-US" dirty="0">
                <a:latin typeface="Arial" panose="020B0604020202020204" pitchFamily="34" charset="0"/>
              </a:rPr>
              <a:t>The projects often involve filtering raw data, performing geospatial analysis, and visualizing the results.  </a:t>
            </a:r>
          </a:p>
          <a:p>
            <a:endParaRPr lang="en-US" altLang="en-US" dirty="0">
              <a:latin typeface="Arial" panose="020B0604020202020204" pitchFamily="34" charset="0"/>
            </a:endParaRPr>
          </a:p>
          <a:p>
            <a:r>
              <a:rPr lang="en-US" altLang="en-US" dirty="0">
                <a:latin typeface="Arial" panose="020B0604020202020204" pitchFamily="34" charset="0"/>
              </a:rPr>
              <a:t>The project is developed in three stages.  You’ll submit  proposal 2/3 of the way through the semester.  We’ll give you some feedback.  </a:t>
            </a:r>
          </a:p>
          <a:p>
            <a:endParaRPr lang="en-US" altLang="en-US" dirty="0">
              <a:latin typeface="Arial" panose="020B0604020202020204" pitchFamily="34" charset="0"/>
            </a:endParaRPr>
          </a:p>
          <a:p>
            <a:r>
              <a:rPr lang="en-US" altLang="en-US" dirty="0">
                <a:latin typeface="Arial" panose="020B0604020202020204" pitchFamily="34" charset="0"/>
              </a:rPr>
              <a:t>Later, you’ll submit your progress—You should have running code and a working interface by this time.  We’ll provide additional feedback.   </a:t>
            </a:r>
          </a:p>
          <a:p>
            <a:endParaRPr lang="en-US" altLang="en-US" dirty="0">
              <a:latin typeface="Arial" panose="020B0604020202020204" pitchFamily="34" charset="0"/>
            </a:endParaRPr>
          </a:p>
          <a:p>
            <a:r>
              <a:rPr lang="en-US" altLang="en-US" dirty="0">
                <a:latin typeface="Arial" panose="020B0604020202020204" pitchFamily="34" charset="0"/>
              </a:rPr>
              <a:t>The final version of the project is then due during final exam week.     </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3686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FBFF81A-9C1C-4D30-913E-8FD580F7A41D}" type="slidenum">
              <a:rPr lang="en-US" altLang="en-US" smtClean="0"/>
              <a:pPr/>
              <a:t>16</a:t>
            </a:fld>
            <a:endParaRPr lang="en-US" altLang="en-US"/>
          </a:p>
        </p:txBody>
      </p:sp>
    </p:spTree>
    <p:extLst>
      <p:ext uri="{BB962C8B-B14F-4D97-AF65-F5344CB8AC3E}">
        <p14:creationId xmlns:p14="http://schemas.microsoft.com/office/powerpoint/2010/main" val="726419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pPr rtl="0">
              <a:spcBef>
                <a:spcPts val="0"/>
              </a:spcBef>
              <a:spcAft>
                <a:spcPts val="1200"/>
              </a:spcAft>
            </a:pPr>
            <a:r>
              <a:rPr lang="en-US" sz="1800" b="0" i="0" u="none" strike="noStrike" dirty="0">
                <a:solidFill>
                  <a:srgbClr val="000000"/>
                </a:solidFill>
                <a:effectLst/>
                <a:latin typeface="Arial" panose="020B0604020202020204" pitchFamily="34" charset="0"/>
              </a:rPr>
              <a:t>Participation, worth 5% will be based on Piazza message board usage, participation in help sessions, and lecture questions.  Participation in these will be measured as follows:</a:t>
            </a:r>
            <a:endParaRPr lang="en-US" sz="2800" b="0" dirty="0">
              <a:effectLst/>
            </a:endParaRP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Piazza message board usage</a:t>
            </a:r>
            <a:r>
              <a:rPr lang="en-US" sz="1800" b="0" i="0" u="none" strike="noStrike" dirty="0">
                <a:solidFill>
                  <a:srgbClr val="000000"/>
                </a:solidFill>
                <a:effectLst/>
                <a:latin typeface="Arial" panose="020B0604020202020204" pitchFamily="34" charset="0"/>
              </a:rPr>
              <a:t>: You must pose at least one question or do a checking for each of the 9 </a:t>
            </a:r>
            <a:r>
              <a:rPr lang="en-US" sz="1800" b="0" i="0" u="none" strike="noStrike" dirty="0" err="1">
                <a:solidFill>
                  <a:srgbClr val="000000"/>
                </a:solidFill>
                <a:effectLst/>
                <a:latin typeface="Arial" panose="020B0604020202020204" pitchFamily="34" charset="0"/>
              </a:rPr>
              <a:t>homeworks</a:t>
            </a:r>
            <a:r>
              <a:rPr lang="en-US" sz="1800" b="0" i="0" u="none" strike="noStrike" dirty="0">
                <a:solidFill>
                  <a:srgbClr val="000000"/>
                </a:solidFill>
                <a:effectLst/>
                <a:latin typeface="Arial" panose="020B0604020202020204" pitchFamily="34" charset="0"/>
              </a:rPr>
              <a:t>.  </a:t>
            </a:r>
          </a:p>
          <a:p>
            <a:pPr rtl="0" fontAlgn="base">
              <a:spcBef>
                <a:spcPts val="0"/>
              </a:spcBef>
              <a:spcAft>
                <a:spcPts val="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Participation in help sessions</a:t>
            </a:r>
            <a:r>
              <a:rPr lang="en-US" sz="1800" b="0" i="0" u="none" strike="noStrike" dirty="0">
                <a:solidFill>
                  <a:srgbClr val="000000"/>
                </a:solidFill>
                <a:effectLst/>
                <a:latin typeface="Arial" panose="020B0604020202020204" pitchFamily="34" charset="0"/>
              </a:rPr>
              <a:t>: You must participate in at least one class help-session during the semester.   We can meet by appointment if the timing of the regular help sessions doesn’t work.</a:t>
            </a:r>
          </a:p>
          <a:p>
            <a:pPr rtl="0" fontAlgn="base">
              <a:spcBef>
                <a:spcPts val="0"/>
              </a:spcBef>
              <a:spcAft>
                <a:spcPts val="1200"/>
              </a:spcAft>
              <a:buFont typeface="Arial" panose="020B0604020202020204" pitchFamily="34" charset="0"/>
              <a:buChar char="•"/>
            </a:pPr>
            <a:r>
              <a:rPr lang="en-US" sz="1800" b="0" i="1" u="none" strike="noStrike" dirty="0">
                <a:solidFill>
                  <a:srgbClr val="000000"/>
                </a:solidFill>
                <a:effectLst/>
                <a:latin typeface="Arial" panose="020B0604020202020204" pitchFamily="34" charset="0"/>
              </a:rPr>
              <a:t> Lecture questions</a:t>
            </a:r>
            <a:r>
              <a:rPr lang="en-US" sz="1800" b="0" i="0" u="none" strike="noStrike" dirty="0">
                <a:solidFill>
                  <a:srgbClr val="000000"/>
                </a:solidFill>
                <a:effectLst/>
                <a:latin typeface="Arial" panose="020B0604020202020204" pitchFamily="34" charset="0"/>
              </a:rPr>
              <a:t>:  Questions in videos and Most of the course videos have embedded questions.  Distance education students must complete all of these questions. So long as earnest attempts are made, wrong answers do not result in point deduction, rather, points are awarded based on participation.   (*Students in the 001 section will be attending synchronous class meetings. These students must participate in “in-class” activities to fulfill this requirement, but are not required to review the recorded videos.)</a:t>
            </a:r>
          </a:p>
          <a:p>
            <a:br>
              <a:rPr lang="en-US" dirty="0"/>
            </a:br>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17</a:t>
            </a:fld>
            <a:endParaRPr lang="en-US" altLang="en-US"/>
          </a:p>
        </p:txBody>
      </p:sp>
    </p:spTree>
    <p:extLst>
      <p:ext uri="{BB962C8B-B14F-4D97-AF65-F5344CB8AC3E}">
        <p14:creationId xmlns:p14="http://schemas.microsoft.com/office/powerpoint/2010/main" val="771351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 points that can be earned for late submissions drops exponentially.  For example, an exercise with 10 points submitted more than 48 hours past the deadline (and less than or equal to 72 hours past the deadline) can only earn a maximum of 6 points and it keeps dropping.   </a:t>
            </a: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18</a:t>
            </a:fld>
            <a:endParaRPr lang="en-US" altLang="en-US"/>
          </a:p>
        </p:txBody>
      </p:sp>
    </p:spTree>
    <p:extLst>
      <p:ext uri="{BB962C8B-B14F-4D97-AF65-F5344CB8AC3E}">
        <p14:creationId xmlns:p14="http://schemas.microsoft.com/office/powerpoint/2010/main" val="2832462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xfrm>
            <a:off x="933450" y="696913"/>
            <a:ext cx="1981200" cy="1114425"/>
          </a:xfrm>
          <a:ln/>
        </p:spPr>
      </p:sp>
      <p:sp>
        <p:nvSpPr>
          <p:cNvPr id="14339" name="Notes Placeholder 2"/>
          <p:cNvSpPr>
            <a:spLocks noGrp="1"/>
          </p:cNvSpPr>
          <p:nvPr>
            <p:ph type="body" idx="1"/>
          </p:nvPr>
        </p:nvSpPr>
        <p:spPr>
          <a:xfrm>
            <a:off x="914400" y="1981200"/>
            <a:ext cx="5140325" cy="4183063"/>
          </a:xfrm>
          <a:noFill/>
        </p:spPr>
        <p:txBody>
          <a:bodyPr/>
          <a:lstStyle/>
          <a:p>
            <a:r>
              <a:rPr lang="en-US" altLang="en-US" dirty="0">
                <a:latin typeface="Arial" panose="020B0604020202020204" pitchFamily="34" charset="0"/>
              </a:rPr>
              <a:t>If you’re going to be late, submitting the parts that are complete will help your grade.  “Lateness” is applied to each homework item separately.  So, if you have completed, say, 3 of the 4 Python scripts by the due date, submit the 3 completed scripts on time.  We can see dates of submission for separate parts, so only the fourth script would then be marked as late if you submit it late.</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1434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B1F961-2447-4079-9010-32F6A6512DA8}" type="slidenum">
              <a:rPr lang="en-US" altLang="en-US" smtClean="0"/>
              <a:pPr/>
              <a:t>19</a:t>
            </a:fld>
            <a:endParaRPr lang="en-US" altLang="en-US"/>
          </a:p>
        </p:txBody>
      </p:sp>
    </p:spTree>
    <p:extLst>
      <p:ext uri="{BB962C8B-B14F-4D97-AF65-F5344CB8AC3E}">
        <p14:creationId xmlns:p14="http://schemas.microsoft.com/office/powerpoint/2010/main" val="3088143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869950" y="696913"/>
            <a:ext cx="2489200" cy="1400175"/>
          </a:xfrm>
          <a:ln/>
        </p:spPr>
      </p:sp>
      <p:sp>
        <p:nvSpPr>
          <p:cNvPr id="18435" name="Notes Placeholder 2"/>
          <p:cNvSpPr>
            <a:spLocks noGrp="1"/>
          </p:cNvSpPr>
          <p:nvPr>
            <p:ph type="body" idx="1"/>
          </p:nvPr>
        </p:nvSpPr>
        <p:spPr>
          <a:xfrm>
            <a:off x="935038" y="2446338"/>
            <a:ext cx="5140325" cy="4183062"/>
          </a:xfrm>
          <a:noFill/>
        </p:spPr>
        <p:txBody>
          <a:bodyPr/>
          <a:lstStyle/>
          <a:p>
            <a:r>
              <a:rPr lang="en-US" altLang="en-US" dirty="0">
                <a:latin typeface="Arial" panose="020B0604020202020204" pitchFamily="34" charset="0"/>
              </a:rPr>
              <a:t>Like always in computer programming courses, we want you to do your own work and not borrow things from other people’s code or brains.  So we really do emphasize that you should read and pay attention to the academic integrity policies.  In-class activities are considered group work so you can collaborate on these.  Homework, quizzes, and projects are not group work, so you must only submit your own work.      If you’re not certain about something, ask the instructors.</a:t>
            </a:r>
          </a:p>
          <a:p>
            <a:endParaRPr lang="en-US" altLang="en-US" dirty="0">
              <a:latin typeface="Arial" panose="020B0604020202020204" pitchFamily="34" charset="0"/>
            </a:endParaRPr>
          </a:p>
          <a:p>
            <a:r>
              <a:rPr lang="en-US" altLang="en-US" dirty="0">
                <a:latin typeface="Arial" panose="020B0604020202020204" pitchFamily="34" charset="0"/>
              </a:rPr>
              <a:t>We know the material can be challenging, so you should take advantage of the teaching staff help. Use office hours and the message board to interact with the teaching assistants and instructor when you are struggling with the homework.</a:t>
            </a:r>
            <a:br>
              <a:rPr lang="en-US" altLang="en-US" b="1" dirty="0">
                <a:latin typeface="Arial" panose="020B0604020202020204" pitchFamily="34" charset="0"/>
              </a:rPr>
            </a:br>
            <a:r>
              <a:rPr lang="en-US" altLang="en-US" dirty="0">
                <a:latin typeface="Arial" panose="020B0604020202020204" pitchFamily="34" charset="0"/>
              </a:rPr>
              <a:t>Beyond this, however, students are required to do homework assignments individually. </a:t>
            </a:r>
          </a:p>
          <a:p>
            <a:endParaRPr lang="en-US" altLang="en-US" dirty="0">
              <a:latin typeface="Arial" panose="020B0604020202020204" pitchFamily="34" charset="0"/>
            </a:endParaRPr>
          </a:p>
          <a:p>
            <a:r>
              <a:rPr lang="en-US" altLang="en-US" dirty="0">
                <a:latin typeface="Arial" panose="020B0604020202020204" pitchFamily="34" charset="0"/>
              </a:rPr>
              <a:t>Study groups may discuss code from in-class exercises, textbook examples, and code from the course slides, but they may not do the homework together. Copying will not be tolerated. </a:t>
            </a:r>
            <a:r>
              <a:rPr lang="en-US" altLang="en-US" b="1" dirty="0">
                <a:latin typeface="Arial" panose="020B0604020202020204" pitchFamily="34" charset="0"/>
              </a:rPr>
              <a:t>The work you submit must be your own.</a:t>
            </a:r>
            <a:r>
              <a:rPr lang="en-US" altLang="en-US" dirty="0">
                <a:latin typeface="Arial" panose="020B0604020202020204" pitchFamily="34" charset="0"/>
              </a:rPr>
              <a:t>   </a:t>
            </a:r>
            <a:br>
              <a:rPr lang="en-US" altLang="en-US" dirty="0">
                <a:latin typeface="Arial" panose="020B0604020202020204" pitchFamily="34" charset="0"/>
              </a:rPr>
            </a:br>
            <a:br>
              <a:rPr lang="en-US" altLang="en-US" dirty="0">
                <a:latin typeface="Arial" panose="020B0604020202020204" pitchFamily="34" charset="0"/>
              </a:rPr>
            </a:br>
            <a:r>
              <a:rPr lang="en-US" altLang="en-US" dirty="0">
                <a:latin typeface="Arial" panose="020B0604020202020204" pitchFamily="34" charset="0"/>
              </a:rPr>
              <a:t>Examples of cheating are: looking at another student's code, writing your program while talking to someone else about it, talking another student through the solution code, allowing others to look at your solution code, posting your code on the Web, obtaining code from a student who is taking GIS 540 or took GIS 540 during a previous semester, and obtaining code from family, friends, colleagues, or others. For homework assignments, code snippets from the examples provided for class and the ArcGIS Resources help pages are expected to be use; However, copying code from other Internet sources is also considered cheating. Sharing code on the message board or in other ways is a violation of the NCSU Code of Student Conduct. If you have any doubts about what is allowed when completing homework assignments, ask the instructor.</a:t>
            </a:r>
          </a:p>
          <a:p>
            <a:endParaRPr lang="en-US" altLang="en-US" dirty="0">
              <a:latin typeface="Arial" panose="020B0604020202020204" pitchFamily="34" charset="0"/>
            </a:endParaRPr>
          </a:p>
          <a:p>
            <a:r>
              <a:rPr lang="en-US" altLang="en-US" dirty="0">
                <a:latin typeface="Arial" panose="020B0604020202020204" pitchFamily="34" charset="0"/>
              </a:rPr>
              <a:t>This kind of rigor maintains the quality of our graduate program and preserves the value of a degree earned from NC State.  Sometimes students get involved in misconduct unintentionally.  So, to avoid confusion, the policies are laid out in the syllabus.</a:t>
            </a:r>
          </a:p>
        </p:txBody>
      </p:sp>
      <p:sp>
        <p:nvSpPr>
          <p:cNvPr id="1843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FC95BAD-FF79-4B11-9258-FDBD3EFC4AEF}" type="slidenum">
              <a:rPr lang="en-US" altLang="en-US" smtClean="0"/>
              <a:pPr/>
              <a:t>20</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The message board can be reached from Moodle using your unity login.  Piazza has excellent organizational and filtering features that are not available in Moodle forums. The CEO of Piazza designed the application based on her college experiences in college (https://piazza.com/about/story).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22</a:t>
            </a:fld>
            <a:endParaRPr lang="en-US" altLang="en-US"/>
          </a:p>
        </p:txBody>
      </p:sp>
    </p:spTree>
    <p:extLst>
      <p:ext uri="{BB962C8B-B14F-4D97-AF65-F5344CB8AC3E}">
        <p14:creationId xmlns:p14="http://schemas.microsoft.com/office/powerpoint/2010/main" val="1485361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altLang="en-US" dirty="0">
                <a:latin typeface="Arial" panose="020B0604020202020204" pitchFamily="34" charset="0"/>
              </a:rPr>
              <a:t>Suppose you want to ….</a:t>
            </a:r>
          </a:p>
          <a:p>
            <a:pPr marL="171450" indent="-171450">
              <a:buFont typeface="Arial" panose="020B0604020202020204" pitchFamily="34" charset="0"/>
              <a:buChar char="•"/>
            </a:pPr>
            <a:r>
              <a:rPr lang="en-US" altLang="en-US" dirty="0">
                <a:latin typeface="Arial" panose="020B0604020202020204" pitchFamily="34" charset="0"/>
              </a:rPr>
              <a:t>Estimate the likelihood of landslides caused by earthquakes.</a:t>
            </a:r>
          </a:p>
          <a:p>
            <a:pPr marL="171450" indent="-171450">
              <a:buFont typeface="Arial" panose="020B0604020202020204" pitchFamily="34" charset="0"/>
              <a:buChar char="•"/>
            </a:pPr>
            <a:r>
              <a:rPr lang="en-US" altLang="en-US" dirty="0">
                <a:latin typeface="Arial" panose="020B0604020202020204" pitchFamily="34" charset="0"/>
              </a:rPr>
              <a:t>Help historians build maps about holocaust victims in Italy. </a:t>
            </a:r>
          </a:p>
          <a:p>
            <a:pPr marL="171450" indent="-171450">
              <a:buFont typeface="Arial" panose="020B0604020202020204" pitchFamily="34" charset="0"/>
              <a:buChar char="•"/>
            </a:pPr>
            <a:r>
              <a:rPr lang="en-US" altLang="en-US" dirty="0">
                <a:latin typeface="Arial" panose="020B0604020202020204" pitchFamily="34" charset="0"/>
              </a:rPr>
              <a:t>Visualize the paths of tropical storms.</a:t>
            </a:r>
          </a:p>
          <a:p>
            <a:pPr marL="171450" indent="-171450">
              <a:buFont typeface="Arial" panose="020B0604020202020204" pitchFamily="34" charset="0"/>
              <a:buChar char="•"/>
            </a:pPr>
            <a:r>
              <a:rPr lang="en-US" altLang="en-US" dirty="0">
                <a:latin typeface="Arial" panose="020B0604020202020204" pitchFamily="34" charset="0"/>
              </a:rPr>
              <a:t>Or even, plot your own physical activity and sleeping habits over time.</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3</a:t>
            </a:fld>
            <a:endParaRPr lang="en-US" altLang="en-US"/>
          </a:p>
        </p:txBody>
      </p:sp>
    </p:spTree>
    <p:extLst>
      <p:ext uri="{BB962C8B-B14F-4D97-AF65-F5344CB8AC3E}">
        <p14:creationId xmlns:p14="http://schemas.microsoft.com/office/powerpoint/2010/main" val="1647439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When you start a new post, notice that you need to select the </a:t>
            </a:r>
            <a:r>
              <a:rPr lang="en-US" altLang="en-US" i="1" dirty="0">
                <a:latin typeface="Arial" panose="020B0604020202020204" pitchFamily="34" charset="0"/>
              </a:rPr>
              <a:t>post type</a:t>
            </a:r>
            <a:r>
              <a:rPr lang="en-US" altLang="en-US" dirty="0">
                <a:latin typeface="Arial" panose="020B0604020202020204" pitchFamily="34" charset="0"/>
              </a:rPr>
              <a:t>, “Question” or “Note”.  If what you are posting is NOT a question, be sure to select NOTE.</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23</a:t>
            </a:fld>
            <a:endParaRPr lang="en-US" altLang="en-US"/>
          </a:p>
        </p:txBody>
      </p:sp>
    </p:spTree>
    <p:extLst>
      <p:ext uri="{BB962C8B-B14F-4D97-AF65-F5344CB8AC3E}">
        <p14:creationId xmlns:p14="http://schemas.microsoft.com/office/powerpoint/2010/main" val="4224716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You also need to select who can see the post.   Under ‘post to’, select “Entire Class” or “Individual Students(s)/ Instructor(s).  If you need to post a question and share  homework code post to “Instructors”.  To do this,  select the 2</a:t>
            </a:r>
            <a:r>
              <a:rPr lang="en-US" altLang="en-US" baseline="30000" dirty="0">
                <a:latin typeface="Arial" panose="020B0604020202020204" pitchFamily="34" charset="0"/>
              </a:rPr>
              <a:t>nd</a:t>
            </a:r>
            <a:r>
              <a:rPr lang="en-US" altLang="en-US" dirty="0">
                <a:latin typeface="Arial" panose="020B0604020202020204" pitchFamily="34" charset="0"/>
              </a:rPr>
              <a:t> choice and type “Instructors” in the box.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Outside of personal issues, please </a:t>
            </a:r>
            <a:r>
              <a:rPr lang="en-US" altLang="en-US" b="1" dirty="0">
                <a:latin typeface="Arial" panose="020B0604020202020204" pitchFamily="34" charset="0"/>
              </a:rPr>
              <a:t>do not</a:t>
            </a:r>
            <a:r>
              <a:rPr lang="en-US" altLang="en-US" dirty="0">
                <a:latin typeface="Arial" panose="020B0604020202020204" pitchFamily="34" charset="0"/>
              </a:rPr>
              <a:t> post to Dr. Tateosian only.   In most cases, you should use “Instructors” to alert multiple people about your question.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24</a:t>
            </a:fld>
            <a:endParaRPr lang="en-US" altLang="en-US"/>
          </a:p>
        </p:txBody>
      </p:sp>
    </p:spTree>
    <p:extLst>
      <p:ext uri="{BB962C8B-B14F-4D97-AF65-F5344CB8AC3E}">
        <p14:creationId xmlns:p14="http://schemas.microsoft.com/office/powerpoint/2010/main" val="18453618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Once you post a message, you must select one or more folders. This tags all messages related to a topic.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25</a:t>
            </a:fld>
            <a:endParaRPr lang="en-US" altLang="en-US"/>
          </a:p>
        </p:txBody>
      </p:sp>
    </p:spTree>
    <p:extLst>
      <p:ext uri="{BB962C8B-B14F-4D97-AF65-F5344CB8AC3E}">
        <p14:creationId xmlns:p14="http://schemas.microsoft.com/office/powerpoint/2010/main" val="2785678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 When you’re using the message board, you can also filter the messages by “Unread”, “Updated”, “Unresolved”, or “Following”.  </a:t>
            </a: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26</a:t>
            </a:fld>
            <a:endParaRPr lang="en-US" altLang="en-US"/>
          </a:p>
        </p:txBody>
      </p:sp>
    </p:spTree>
    <p:extLst>
      <p:ext uri="{BB962C8B-B14F-4D97-AF65-F5344CB8AC3E}">
        <p14:creationId xmlns:p14="http://schemas.microsoft.com/office/powerpoint/2010/main" val="1933546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You can filter based on the folders.  A “Filtering by” statement will appear below the search box when you’re filtering.  To turn off this filtering, use the X to the right of this message.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27</a:t>
            </a:fld>
            <a:endParaRPr lang="en-US" altLang="en-US"/>
          </a:p>
        </p:txBody>
      </p:sp>
    </p:spTree>
    <p:extLst>
      <p:ext uri="{BB962C8B-B14F-4D97-AF65-F5344CB8AC3E}">
        <p14:creationId xmlns:p14="http://schemas.microsoft.com/office/powerpoint/2010/main" val="384044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xfrm>
            <a:off x="781050" y="696913"/>
            <a:ext cx="3200400" cy="1800225"/>
          </a:xfrm>
          <a:ln/>
        </p:spPr>
      </p:sp>
      <p:sp>
        <p:nvSpPr>
          <p:cNvPr id="20483" name="Notes Placeholder 2"/>
          <p:cNvSpPr>
            <a:spLocks noGrp="1"/>
          </p:cNvSpPr>
          <p:nvPr>
            <p:ph type="body" idx="1"/>
          </p:nvPr>
        </p:nvSpPr>
        <p:spPr>
          <a:xfrm>
            <a:off x="935038" y="2590800"/>
            <a:ext cx="5140325" cy="4183063"/>
          </a:xfrm>
          <a:noFill/>
        </p:spPr>
        <p:txBody>
          <a:bodyPr/>
          <a:lstStyle/>
          <a:p>
            <a:r>
              <a:rPr lang="en-US" altLang="en-US" dirty="0">
                <a:latin typeface="Arial" panose="020B0604020202020204" pitchFamily="34" charset="0"/>
              </a:rPr>
              <a:t>You can use the search box to create a custom filter.  </a:t>
            </a:r>
          </a:p>
          <a:p>
            <a:endParaRPr lang="en-US" altLang="en-US" dirty="0">
              <a:latin typeface="Arial" panose="020B0604020202020204" pitchFamily="34" charset="0"/>
            </a:endParaRPr>
          </a:p>
          <a:p>
            <a:endParaRPr lang="en-US" altLang="en-US" dirty="0">
              <a:latin typeface="Arial" panose="020B0604020202020204" pitchFamily="34" charset="0"/>
            </a:endParaRPr>
          </a:p>
        </p:txBody>
      </p:sp>
      <p:sp>
        <p:nvSpPr>
          <p:cNvPr id="2048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9AE95-D42A-47A9-BB73-D0324270C33C}" type="slidenum">
              <a:rPr lang="en-US" altLang="en-US" smtClean="0"/>
              <a:pPr/>
              <a:t>28</a:t>
            </a:fld>
            <a:endParaRPr lang="en-US" altLang="en-US"/>
          </a:p>
        </p:txBody>
      </p:sp>
    </p:spTree>
    <p:extLst>
      <p:ext uri="{BB962C8B-B14F-4D97-AF65-F5344CB8AC3E}">
        <p14:creationId xmlns:p14="http://schemas.microsoft.com/office/powerpoint/2010/main" val="38175301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406400" y="696913"/>
            <a:ext cx="6197600" cy="3486150"/>
          </a:xfrm>
          <a:ln/>
        </p:spPr>
      </p:sp>
      <p:sp>
        <p:nvSpPr>
          <p:cNvPr id="16387" name="Notes Placeholder 2"/>
          <p:cNvSpPr>
            <a:spLocks noGrp="1"/>
          </p:cNvSpPr>
          <p:nvPr>
            <p:ph type="body" idx="1"/>
          </p:nvPr>
        </p:nvSpPr>
        <p:spPr>
          <a:noFill/>
        </p:spPr>
        <p:txBody>
          <a:bodyPr/>
          <a:lstStyle/>
          <a:p>
            <a:r>
              <a:rPr lang="en-US" altLang="en-US" dirty="0">
                <a:latin typeface="Arial" panose="020B0604020202020204" pitchFamily="34" charset="0"/>
              </a:rPr>
              <a:t>Grades and comments will be posted in the Moodle gradebook.  </a:t>
            </a:r>
          </a:p>
          <a:p>
            <a:endParaRPr lang="en-US" altLang="en-US" dirty="0">
              <a:latin typeface="Arial" panose="020B0604020202020204" pitchFamily="34" charset="0"/>
            </a:endParaRPr>
          </a:p>
          <a:p>
            <a:r>
              <a:rPr lang="en-US" altLang="en-US" dirty="0">
                <a:latin typeface="Arial" panose="020B0604020202020204" pitchFamily="34" charset="0"/>
              </a:rPr>
              <a:t>To enhance learning from the homework, it’s very important to review these comments.   </a:t>
            </a:r>
          </a:p>
          <a:p>
            <a:endParaRPr lang="en-US" altLang="en-US" dirty="0">
              <a:latin typeface="Arial" panose="020B0604020202020204" pitchFamily="34" charset="0"/>
            </a:endParaRPr>
          </a:p>
          <a:p>
            <a:r>
              <a:rPr lang="en-US" altLang="en-US" dirty="0">
                <a:latin typeface="Arial" panose="020B0604020202020204" pitchFamily="34" charset="0"/>
              </a:rPr>
              <a:t>If spot something that may need to be changed, ask by posting a message to the instructors on the message board.  These questions must be posed within one week of when the grade was posted.  Make grade change requests with a private message board post to the instructions. </a:t>
            </a:r>
          </a:p>
        </p:txBody>
      </p:sp>
      <p:sp>
        <p:nvSpPr>
          <p:cNvPr id="1638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6B433C5-FD5E-43F3-A714-5D33A7DEC7AE}" type="slidenum">
              <a:rPr lang="en-US" altLang="en-US" smtClean="0"/>
              <a:pPr/>
              <a:t>30</a:t>
            </a:fld>
            <a:endParaRPr lang="en-US" altLang="en-US"/>
          </a:p>
        </p:txBody>
      </p:sp>
    </p:spTree>
    <p:extLst>
      <p:ext uri="{BB962C8B-B14F-4D97-AF65-F5344CB8AC3E}">
        <p14:creationId xmlns:p14="http://schemas.microsoft.com/office/powerpoint/2010/main" val="1029317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xfrm>
            <a:off x="406400" y="696913"/>
            <a:ext cx="6197600" cy="3486150"/>
          </a:xfrm>
          <a:ln/>
        </p:spPr>
      </p:sp>
      <p:sp>
        <p:nvSpPr>
          <p:cNvPr id="22531" name="Notes Placeholder 2"/>
          <p:cNvSpPr>
            <a:spLocks noGrp="1"/>
          </p:cNvSpPr>
          <p:nvPr>
            <p:ph type="body" idx="1"/>
          </p:nvPr>
        </p:nvSpPr>
        <p:spPr>
          <a:noFill/>
        </p:spPr>
        <p:txBody>
          <a:bodyPr/>
          <a:lstStyle/>
          <a:p>
            <a:r>
              <a:rPr lang="en-US" altLang="en-US" dirty="0">
                <a:latin typeface="Arial" panose="020B0604020202020204" pitchFamily="34" charset="0"/>
              </a:rPr>
              <a:t>Asking effective questions on the forums takes practice.  This is another skill that you may develop in this course.   The speed and utility of responses to coding questions, depends largely on the quality of the question itself.  Be specific and clear.  Use copy/paste to include any error messages in the question.  Specify the homework exercise name and chapter.  Use the ‘code’ button to preserve spacing in the code.</a:t>
            </a:r>
          </a:p>
          <a:p>
            <a:endParaRPr lang="en-US" altLang="en-US" dirty="0">
              <a:latin typeface="Arial" panose="020B0604020202020204" pitchFamily="34" charset="0"/>
            </a:endParaRPr>
          </a:p>
          <a:p>
            <a:r>
              <a:rPr lang="en-US" altLang="en-US" dirty="0">
                <a:latin typeface="Arial" panose="020B0604020202020204" pitchFamily="34" charset="0"/>
              </a:rPr>
              <a:t>If you want to help other students, don’t tell them the answer; Help them discover their mistake themselves.  Otherwise, you’re stealing from them the chance to have that ah-ha moment, which is when the learning occurs. </a:t>
            </a:r>
          </a:p>
        </p:txBody>
      </p:sp>
      <p:sp>
        <p:nvSpPr>
          <p:cNvPr id="2253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9C4F98-12A4-4D4F-9878-25C3D3542891}" type="slidenum">
              <a:rPr lang="en-US" altLang="en-US" smtClean="0"/>
              <a:pPr/>
              <a:t>31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xfrm>
            <a:off x="406400" y="696913"/>
            <a:ext cx="6197600" cy="3486150"/>
          </a:xfrm>
          <a:ln/>
        </p:spPr>
      </p:sp>
      <p:sp>
        <p:nvSpPr>
          <p:cNvPr id="24579" name="Notes Placeholder 2"/>
          <p:cNvSpPr>
            <a:spLocks noGrp="1"/>
          </p:cNvSpPr>
          <p:nvPr>
            <p:ph type="body" idx="1"/>
          </p:nvPr>
        </p:nvSpPr>
        <p:spPr>
          <a:noFill/>
        </p:spPr>
        <p:txBody>
          <a:bodyPr/>
          <a:lstStyle/>
          <a:p>
            <a:r>
              <a:rPr lang="en-US" altLang="en-US" dirty="0">
                <a:latin typeface="Arial" panose="020B0604020202020204" pitchFamily="34" charset="0"/>
              </a:rPr>
              <a:t>Here are the course topics grouped into quarters.   The materials are cumulative.  For example, to read and write files, you need to use Python data structures from week 1.</a:t>
            </a:r>
          </a:p>
        </p:txBody>
      </p:sp>
      <p:sp>
        <p:nvSpPr>
          <p:cNvPr id="2458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B50C53C-DCB9-49F8-B221-BBA2AE0AA6DB}" type="slidenum">
              <a:rPr lang="en-US" altLang="en-US" smtClean="0"/>
              <a:pPr/>
              <a:t>32</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You will need to install software for this course.  You will find instructions in Moodle with all the details.</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33</a:t>
            </a:fld>
            <a:endParaRPr lang="en-US" altLang="en-US"/>
          </a:p>
        </p:txBody>
      </p:sp>
    </p:spTree>
    <p:extLst>
      <p:ext uri="{BB962C8B-B14F-4D97-AF65-F5344CB8AC3E}">
        <p14:creationId xmlns:p14="http://schemas.microsoft.com/office/powerpoint/2010/main" val="17836714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xfrm>
            <a:off x="406400" y="696913"/>
            <a:ext cx="6197600" cy="3486150"/>
          </a:xfrm>
          <a:ln/>
        </p:spPr>
      </p:sp>
      <p:sp>
        <p:nvSpPr>
          <p:cNvPr id="6147" name="Notes Placeholder 2"/>
          <p:cNvSpPr>
            <a:spLocks noGrp="1"/>
          </p:cNvSpPr>
          <p:nvPr>
            <p:ph type="body" idx="1"/>
          </p:nvPr>
        </p:nvSpPr>
        <p:spPr>
          <a:noFill/>
        </p:spPr>
        <p:txBody>
          <a:bodyPr/>
          <a:lstStyle/>
          <a:p>
            <a:pPr marL="514350" indent="-514350" eaLnBrk="1" fontAlgn="auto" hangingPunct="1">
              <a:spcAft>
                <a:spcPts val="0"/>
              </a:spcAft>
              <a:buAutoNum type="arabicPeriod"/>
              <a:defRPr/>
            </a:pPr>
            <a:r>
              <a:rPr lang="en-US" dirty="0"/>
              <a:t>The foundations of programming and Python syntax</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Python access to ArcGIS.</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Combine data processing and analysis to create a meaningful tool with an easy interface that eliminates tedious manual processing</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The focus of this course is GIS programming through the use of the Python programming language.  We will discuss general programming concepts as well as Python syntax.   One element we will discuss in depth is  the ArcGIS Python library, called </a:t>
            </a:r>
            <a:r>
              <a:rPr lang="en-US" altLang="en-US" dirty="0" err="1">
                <a:latin typeface="Arial" panose="020B0604020202020204" pitchFamily="34" charset="0"/>
              </a:rPr>
              <a:t>arcpy</a:t>
            </a:r>
            <a:r>
              <a:rPr lang="en-US" altLang="en-US" dirty="0">
                <a:latin typeface="Arial" panose="020B0604020202020204" pitchFamily="34" charset="0"/>
              </a:rPr>
              <a:t>. We will use </a:t>
            </a:r>
            <a:r>
              <a:rPr lang="en-US" altLang="en-US" dirty="0" err="1">
                <a:latin typeface="Arial" panose="020B0604020202020204" pitchFamily="34" charset="0"/>
              </a:rPr>
              <a:t>arcpy</a:t>
            </a:r>
            <a:r>
              <a:rPr lang="en-US" altLang="en-US" dirty="0">
                <a:latin typeface="Arial" panose="020B0604020202020204" pitchFamily="34" charset="0"/>
              </a:rPr>
              <a:t> as well as standard Python features to process and analyze data.  </a:t>
            </a:r>
          </a:p>
          <a:p>
            <a:endParaRPr lang="en-US" altLang="en-US" dirty="0">
              <a:latin typeface="Arial" panose="020B0604020202020204" pitchFamily="34" charset="0"/>
            </a:endParaRPr>
          </a:p>
          <a:p>
            <a:r>
              <a:rPr lang="en-US" altLang="en-US" dirty="0">
                <a:latin typeface="Arial" panose="020B0604020202020204" pitchFamily="34" charset="0"/>
              </a:rPr>
              <a:t>A key objective for this course is to </a:t>
            </a:r>
            <a:r>
              <a:rPr lang="en-US" altLang="en-US" i="1" dirty="0">
                <a:latin typeface="Arial" panose="020B0604020202020204" pitchFamily="34" charset="0"/>
              </a:rPr>
              <a:t>automate batch processing </a:t>
            </a:r>
            <a:r>
              <a:rPr lang="en-US" altLang="en-US" dirty="0">
                <a:latin typeface="Arial" panose="020B0604020202020204" pitchFamily="34" charset="0"/>
              </a:rPr>
              <a:t>to enhance workflow efficiency.   With Python, large numbers of records, files, and databases can be processed rapidly.</a:t>
            </a:r>
          </a:p>
        </p:txBody>
      </p:sp>
      <p:sp>
        <p:nvSpPr>
          <p:cNvPr id="614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5118AD1-062A-4693-B8F9-EAE17680E580}" type="slidenum">
              <a:rPr lang="en-US" altLang="en-US" smtClean="0"/>
              <a:pPr/>
              <a:t>4</a:t>
            </a:fld>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xfrm>
            <a:off x="715963" y="696913"/>
            <a:ext cx="3721100" cy="2093912"/>
          </a:xfrm>
          <a:ln/>
        </p:spPr>
      </p:sp>
      <p:sp>
        <p:nvSpPr>
          <p:cNvPr id="28675" name="Notes Placeholder 2"/>
          <p:cNvSpPr>
            <a:spLocks noGrp="1"/>
          </p:cNvSpPr>
          <p:nvPr>
            <p:ph type="body" idx="1"/>
          </p:nvPr>
        </p:nvSpPr>
        <p:spPr>
          <a:xfrm>
            <a:off x="935038" y="2819400"/>
            <a:ext cx="5140325" cy="4183063"/>
          </a:xfrm>
          <a:noFill/>
        </p:spPr>
        <p:txBody>
          <a:bodyPr/>
          <a:lstStyle/>
          <a:p>
            <a:r>
              <a:rPr lang="en-US" altLang="en-US">
                <a:latin typeface="Arial" panose="020B0604020202020204" pitchFamily="34" charset="0"/>
              </a:rPr>
              <a:t>If you spot a mistake in the code that you have uploaded and it’s still before the deadline, fix the code and upload it again.  </a:t>
            </a:r>
          </a:p>
          <a:p>
            <a:endParaRPr lang="en-US" altLang="en-US">
              <a:latin typeface="Arial" panose="020B0604020202020204" pitchFamily="34" charset="0"/>
            </a:endParaRPr>
          </a:p>
          <a:p>
            <a:r>
              <a:rPr lang="en-US" altLang="en-US">
                <a:latin typeface="Arial" panose="020B0604020202020204" pitchFamily="34" charset="0"/>
              </a:rPr>
              <a:t>All the deadlines are given in Eastern Standard Time. </a:t>
            </a:r>
          </a:p>
          <a:p>
            <a:endParaRPr lang="en-US" altLang="en-US">
              <a:latin typeface="Arial" panose="020B0604020202020204" pitchFamily="34" charset="0"/>
            </a:endParaRPr>
          </a:p>
          <a:p>
            <a:r>
              <a:rPr lang="en-US" altLang="en-US">
                <a:latin typeface="Arial" panose="020B0604020202020204" pitchFamily="34" charset="0"/>
              </a:rPr>
              <a:t>At the very beginning of the course, assignments will have some short answer questions.   But the vast majority of the homework assignments will be scripts. </a:t>
            </a:r>
          </a:p>
          <a:p>
            <a:endParaRPr lang="en-US" altLang="en-US">
              <a:latin typeface="Arial" panose="020B0604020202020204" pitchFamily="34" charset="0"/>
            </a:endParaRPr>
          </a:p>
          <a:p>
            <a:r>
              <a:rPr lang="en-US" altLang="en-US">
                <a:latin typeface="Arial" panose="020B0604020202020204" pitchFamily="34" charset="0"/>
              </a:rPr>
              <a:t>Be sure to follow general instructions for the script submissions, so that you don’t lose points in this way. </a:t>
            </a:r>
          </a:p>
          <a:p>
            <a:r>
              <a:rPr lang="en-US" altLang="en-US">
                <a:latin typeface="Arial" panose="020B0604020202020204" pitchFamily="34" charset="0"/>
              </a:rPr>
              <a:t>Name scripts exactly as specified in the exercise in the book.   Wrong names cause the graders aggravation because the grading system doesn’t find them. </a:t>
            </a:r>
          </a:p>
          <a:p>
            <a:endParaRPr lang="en-US" altLang="en-US">
              <a:latin typeface="Arial" panose="020B0604020202020204" pitchFamily="34" charset="0"/>
            </a:endParaRPr>
          </a:p>
          <a:p>
            <a:r>
              <a:rPr lang="en-US" altLang="en-US">
                <a:latin typeface="Arial" panose="020B0604020202020204" pitchFamily="34" charset="0"/>
              </a:rPr>
              <a:t>Include your unityID and name in the header comments of each script you submit.  Otherwise we can’t tell whose it is when we have it open.</a:t>
            </a:r>
          </a:p>
          <a:p>
            <a:endParaRPr lang="en-US" altLang="en-US">
              <a:latin typeface="Arial" panose="020B0604020202020204" pitchFamily="34" charset="0"/>
            </a:endParaRPr>
          </a:p>
          <a:p>
            <a:r>
              <a:rPr lang="en-US" altLang="en-US">
                <a:latin typeface="Arial" panose="020B0604020202020204" pitchFamily="34" charset="0"/>
              </a:rPr>
              <a:t>Don’t zip your submissions.  Moodle automatically groups anything you submit in a folder named as your unity id.  </a:t>
            </a:r>
          </a:p>
        </p:txBody>
      </p:sp>
      <p:sp>
        <p:nvSpPr>
          <p:cNvPr id="2867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C3A3E85-57CF-416B-9329-BD52727DF28C}" type="slidenum">
              <a:rPr lang="en-US" altLang="en-US" smtClean="0"/>
              <a:pPr/>
              <a:t>34</a:t>
            </a:fld>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406400" y="696913"/>
            <a:ext cx="6197600" cy="3486150"/>
          </a:xfrm>
          <a:ln/>
        </p:spPr>
      </p:sp>
      <p:sp>
        <p:nvSpPr>
          <p:cNvPr id="30723" name="Notes Placeholder 2"/>
          <p:cNvSpPr>
            <a:spLocks noGrp="1"/>
          </p:cNvSpPr>
          <p:nvPr>
            <p:ph type="body" idx="1"/>
          </p:nvPr>
        </p:nvSpPr>
        <p:spPr>
          <a:noFill/>
        </p:spPr>
        <p:txBody>
          <a:bodyPr/>
          <a:lstStyle/>
          <a:p>
            <a:r>
              <a:rPr lang="en-US" altLang="en-US" dirty="0">
                <a:latin typeface="Arial" panose="020B0604020202020204" pitchFamily="34" charset="0"/>
              </a:rPr>
              <a:t>One very helpful resource that is available to you is an online tool called Py4All, which has been developed to accompany the Python for ArcGIS textbook.   It applies to any exercise in the book in which you write a script.</a:t>
            </a:r>
          </a:p>
          <a:p>
            <a:endParaRPr lang="en-US" altLang="en-US" dirty="0">
              <a:latin typeface="Arial" panose="020B0604020202020204" pitchFamily="34" charset="0"/>
            </a:endParaRPr>
          </a:p>
          <a:p>
            <a:r>
              <a:rPr lang="en-US" altLang="en-US" dirty="0">
                <a:latin typeface="Arial" panose="020B0604020202020204" pitchFamily="34" charset="0"/>
              </a:rPr>
              <a:t>The main purpose of Py4All is to provide automated feedback and enable students to compare your output to the solution output. </a:t>
            </a:r>
          </a:p>
          <a:p>
            <a:endParaRPr lang="en-US" altLang="en-US" dirty="0">
              <a:latin typeface="Arial" panose="020B0604020202020204" pitchFamily="34" charset="0"/>
            </a:endParaRPr>
          </a:p>
          <a:p>
            <a:r>
              <a:rPr lang="en-US" altLang="en-US" dirty="0">
                <a:latin typeface="Arial" panose="020B0604020202020204" pitchFamily="34" charset="0"/>
              </a:rPr>
              <a:t>It can be used the script is completed or when you’ve made as much progress as you can, but you’re stuck. It does not replace grading, which the instructors will do.  When you’re ready to officially submit a script, do that on Moodle.  Py4All is more like a sandbox system to provide automated feedback.   </a:t>
            </a:r>
          </a:p>
          <a:p>
            <a:endParaRPr lang="en-US" altLang="en-US" dirty="0">
              <a:latin typeface="Arial" panose="020B0604020202020204" pitchFamily="34" charset="0"/>
            </a:endParaRPr>
          </a:p>
          <a:p>
            <a:r>
              <a:rPr lang="en-US" altLang="en-US" dirty="0">
                <a:latin typeface="Arial" panose="020B0604020202020204" pitchFamily="34" charset="0"/>
              </a:rPr>
              <a:t>Instead of a grader, think of Py4All as a helping hand when you’re first learning to script.  You can use it iteratively by uploading your script, receiving feedback, making modifications, and uploading again to receive additional feedback.</a:t>
            </a:r>
          </a:p>
          <a:p>
            <a:endParaRPr lang="en-US" altLang="en-US" dirty="0">
              <a:latin typeface="Arial" panose="020B0604020202020204" pitchFamily="34" charset="0"/>
            </a:endParaRPr>
          </a:p>
          <a:p>
            <a:r>
              <a:rPr lang="en-US" altLang="en-US" dirty="0">
                <a:latin typeface="Arial" panose="020B0604020202020204" pitchFamily="34" charset="0"/>
              </a:rPr>
              <a:t>To get started, watch the intro to Py4All video which explains how it works.  You will be able login to the Py4All site with your unity id and password once you receive the enrollment </a:t>
            </a:r>
            <a:r>
              <a:rPr lang="en-US" altLang="en-US" b="1" dirty="0">
                <a:latin typeface="Arial" panose="020B0604020202020204" pitchFamily="34" charset="0"/>
              </a:rPr>
              <a:t>key</a:t>
            </a:r>
            <a:r>
              <a:rPr lang="en-US" altLang="en-US" dirty="0">
                <a:latin typeface="Arial" panose="020B0604020202020204" pitchFamily="34" charset="0"/>
              </a:rPr>
              <a:t> which will be shared on the message board.</a:t>
            </a:r>
          </a:p>
          <a:p>
            <a:endParaRPr lang="en-US" altLang="en-US" dirty="0">
              <a:latin typeface="Arial" panose="020B0604020202020204" pitchFamily="34" charset="0"/>
            </a:endParaRPr>
          </a:p>
        </p:txBody>
      </p:sp>
      <p:sp>
        <p:nvSpPr>
          <p:cNvPr id="3072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FA19293-946F-4A49-A844-F959D41F9ADE}" type="slidenum">
              <a:rPr lang="en-US" altLang="en-US" smtClean="0"/>
              <a:pPr/>
              <a:t>36</a:t>
            </a:fld>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 Moodle course page contains links to essential course resources.  </a:t>
            </a:r>
          </a:p>
          <a:p>
            <a:endParaRPr lang="en-US" altLang="en-US" dirty="0">
              <a:latin typeface="Arial" panose="020B0604020202020204" pitchFamily="34" charset="0"/>
            </a:endParaRP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37</a:t>
            </a:fld>
            <a:endParaRPr lang="en-US" altLang="en-US"/>
          </a:p>
        </p:txBody>
      </p:sp>
    </p:spTree>
    <p:extLst>
      <p:ext uri="{BB962C8B-B14F-4D97-AF65-F5344CB8AC3E}">
        <p14:creationId xmlns:p14="http://schemas.microsoft.com/office/powerpoint/2010/main" val="14484063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Read any announcements I post in Moodle.  Announcements contain information </a:t>
            </a:r>
            <a:r>
              <a:rPr lang="en-US" altLang="en-US" i="1" dirty="0">
                <a:latin typeface="Arial" panose="020B0604020202020204" pitchFamily="34" charset="0"/>
              </a:rPr>
              <a:t>everyone</a:t>
            </a:r>
            <a:r>
              <a:rPr lang="en-US" altLang="en-US" dirty="0">
                <a:latin typeface="Arial" panose="020B0604020202020204" pitchFamily="34" charset="0"/>
              </a:rPr>
              <a:t> needs to know, including homework feedback and important reminders.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38</a:t>
            </a:fld>
            <a:endParaRPr lang="en-US" altLang="en-US"/>
          </a:p>
        </p:txBody>
      </p:sp>
    </p:spTree>
    <p:extLst>
      <p:ext uri="{BB962C8B-B14F-4D97-AF65-F5344CB8AC3E}">
        <p14:creationId xmlns:p14="http://schemas.microsoft.com/office/powerpoint/2010/main" val="38172565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This video discussed rules from the syllabus but the syllabus contains more detail. Be sure to read the syllabus to clarify the expectations for the course.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39</a:t>
            </a:fld>
            <a:endParaRPr lang="en-US" altLang="en-US"/>
          </a:p>
        </p:txBody>
      </p:sp>
    </p:spTree>
    <p:extLst>
      <p:ext uri="{BB962C8B-B14F-4D97-AF65-F5344CB8AC3E}">
        <p14:creationId xmlns:p14="http://schemas.microsoft.com/office/powerpoint/2010/main" val="35278554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Moodle has a link to Piazza just beneath the other Essential Resources.  Search for HELP! if you don’t see it right away.</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40</a:t>
            </a:fld>
            <a:endParaRPr lang="en-US" altLang="en-US"/>
          </a:p>
        </p:txBody>
      </p:sp>
    </p:spTree>
    <p:extLst>
      <p:ext uri="{BB962C8B-B14F-4D97-AF65-F5344CB8AC3E}">
        <p14:creationId xmlns:p14="http://schemas.microsoft.com/office/powerpoint/2010/main" val="1625506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Piazza will be our primary platform for interaction with students who are not in the classroom. </a:t>
            </a:r>
          </a:p>
          <a:p>
            <a:endParaRPr lang="en-US" altLang="en-US" dirty="0">
              <a:latin typeface="Arial" panose="020B0604020202020204" pitchFamily="34" charset="0"/>
            </a:endParaRPr>
          </a:p>
          <a:p>
            <a:r>
              <a:rPr lang="en-US" altLang="en-US" dirty="0">
                <a:latin typeface="Arial" panose="020B0604020202020204" pitchFamily="34" charset="0"/>
              </a:rPr>
              <a:t>But we do enjoy meeting with students when possible, so don’t hesitate to reach out for help.  Getting help early in the semester can keep you on track.  Since it’s difficult to find a time that is convenient for everyone, we usually try to be flexible by making our office hours by appointment.   To arrange an appointment, post a message on Piazza.   As always, plan for any requested meeting by preparing specific questions for the meeting so that we can help efficiently.</a:t>
            </a:r>
          </a:p>
          <a:p>
            <a:endParaRPr lang="en-US" altLang="en-US" dirty="0">
              <a:latin typeface="Arial" panose="020B0604020202020204" pitchFamily="34" charset="0"/>
            </a:endParaRPr>
          </a:p>
          <a:p>
            <a:r>
              <a:rPr lang="en-US" altLang="en-US" dirty="0">
                <a:latin typeface="Arial" panose="020B0604020202020204" pitchFamily="34" charset="0"/>
              </a:rPr>
              <a:t>We can use Zoom for remote meetings. In-person might also be possible, depending on your location and schedule.  For remote meetings, we can share desktops Zoom.   There is a GIS 540 Zoom meeting set up already so that whenever our meeting occurs, we can just follow the link to a live meeting.  You’ll need a microphone or you can join the audio by telephone.  </a:t>
            </a:r>
          </a:p>
          <a:p>
            <a:endParaRPr lang="en-US" altLang="en-US" dirty="0">
              <a:latin typeface="Arial" panose="020B0604020202020204" pitchFamily="34" charset="0"/>
            </a:endParaRPr>
          </a:p>
          <a:p>
            <a:r>
              <a:rPr lang="en-US" altLang="en-US" dirty="0">
                <a:latin typeface="Arial" panose="020B0604020202020204" pitchFamily="34" charset="0"/>
              </a:rPr>
              <a:t>I prefer that you use the Piazza message board to contact the instructors instead of email.  If you send emails directly to us with course material questions, we will ask you to post the questions on Piazza so that we have our interactions in one place.   In this way, others may be able to learn from your questions too. </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41</a:t>
            </a:fld>
            <a:endParaRPr lang="en-US" altLang="en-US"/>
          </a:p>
        </p:txBody>
      </p:sp>
    </p:spTree>
    <p:extLst>
      <p:ext uri="{BB962C8B-B14F-4D97-AF65-F5344CB8AC3E}">
        <p14:creationId xmlns:p14="http://schemas.microsoft.com/office/powerpoint/2010/main" val="34018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You can find a link to Py4All under Essential Resources on Moodle.</a:t>
            </a:r>
          </a:p>
          <a:p>
            <a:endParaRPr lang="en-US" altLang="en-US" dirty="0">
              <a:latin typeface="Arial" panose="020B0604020202020204" pitchFamily="34" charset="0"/>
            </a:endParaRP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42</a:t>
            </a:fld>
            <a:endParaRPr lang="en-US" altLang="en-US"/>
          </a:p>
        </p:txBody>
      </p:sp>
    </p:spTree>
    <p:extLst>
      <p:ext uri="{BB962C8B-B14F-4D97-AF65-F5344CB8AC3E}">
        <p14:creationId xmlns:p14="http://schemas.microsoft.com/office/powerpoint/2010/main" val="5386788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 is also a link to the gispy.zip file.  If, for any reason, you already have a copy of </a:t>
            </a:r>
            <a:r>
              <a:rPr lang="en-US" altLang="en-US" dirty="0" err="1">
                <a:latin typeface="Arial" panose="020B0604020202020204" pitchFamily="34" charset="0"/>
              </a:rPr>
              <a:t>gispy</a:t>
            </a:r>
            <a:r>
              <a:rPr lang="en-US" altLang="en-US" dirty="0">
                <a:latin typeface="Arial" panose="020B0604020202020204" pitchFamily="34" charset="0"/>
              </a:rPr>
              <a:t>, it’s safest to download a fresh one, as I do update this periodically.</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43</a:t>
            </a:fld>
            <a:endParaRPr lang="en-US" altLang="en-US"/>
          </a:p>
        </p:txBody>
      </p:sp>
    </p:spTree>
    <p:extLst>
      <p:ext uri="{BB962C8B-B14F-4D97-AF65-F5344CB8AC3E}">
        <p14:creationId xmlns:p14="http://schemas.microsoft.com/office/powerpoint/2010/main" val="23661423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 is a link to information about the course project.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44</a:t>
            </a:fld>
            <a:endParaRPr lang="en-US" altLang="en-US"/>
          </a:p>
        </p:txBody>
      </p:sp>
    </p:spTree>
    <p:extLst>
      <p:ext uri="{BB962C8B-B14F-4D97-AF65-F5344CB8AC3E}">
        <p14:creationId xmlns:p14="http://schemas.microsoft.com/office/powerpoint/2010/main" val="301358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xfrm>
            <a:off x="406400" y="696913"/>
            <a:ext cx="6197600" cy="3486150"/>
          </a:xfrm>
          <a:ln/>
        </p:spPr>
      </p:sp>
      <p:sp>
        <p:nvSpPr>
          <p:cNvPr id="8195" name="Notes Placeholder 2"/>
          <p:cNvSpPr>
            <a:spLocks noGrp="1"/>
          </p:cNvSpPr>
          <p:nvPr>
            <p:ph type="body" idx="1"/>
          </p:nvPr>
        </p:nvSpPr>
        <p:spPr>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These are some of the basic building blocks we will target with this course. But what will you be able to do with all this once you’ve mastered these skills?  </a:t>
            </a:r>
          </a:p>
          <a:p>
            <a:endParaRPr lang="en-US" altLang="en-US" dirty="0">
              <a:latin typeface="Arial" panose="020B0604020202020204" pitchFamily="34" charset="0"/>
            </a:endParaRPr>
          </a:p>
        </p:txBody>
      </p:sp>
      <p:sp>
        <p:nvSpPr>
          <p:cNvPr id="8196"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025A93-1736-4433-BB79-602888F678D0}" type="slidenum">
              <a:rPr lang="en-US" altLang="en-US" smtClean="0"/>
              <a:pPr/>
              <a:t>5</a:t>
            </a:fld>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There’s a link to GRADES at the top of the Moodle page.  Check to be sure you can see it.  </a:t>
            </a:r>
          </a:p>
          <a:p>
            <a:r>
              <a:rPr lang="en-US" altLang="en-US" dirty="0">
                <a:latin typeface="Arial" panose="020B0604020202020204" pitchFamily="34" charset="0"/>
              </a:rPr>
              <a:t>Once we grade your scripts, we will post individualized comments that you can only see in the gradebook (not under the ‘assignment’ page).</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45</a:t>
            </a:fld>
            <a:endParaRPr lang="en-US" altLang="en-US"/>
          </a:p>
        </p:txBody>
      </p:sp>
    </p:spTree>
    <p:extLst>
      <p:ext uri="{BB962C8B-B14F-4D97-AF65-F5344CB8AC3E}">
        <p14:creationId xmlns:p14="http://schemas.microsoft.com/office/powerpoint/2010/main" val="25265623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panose="020B0604020202020204" pitchFamily="34" charset="0"/>
              </a:rPr>
              <a:t> Also under essential resources, there’s a link to the Schedule Overview, which provides an at-a-glance overview of the course schedule.</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46</a:t>
            </a:fld>
            <a:endParaRPr lang="en-US" altLang="en-US"/>
          </a:p>
        </p:txBody>
      </p:sp>
    </p:spTree>
    <p:extLst>
      <p:ext uri="{BB962C8B-B14F-4D97-AF65-F5344CB8AC3E}">
        <p14:creationId xmlns:p14="http://schemas.microsoft.com/office/powerpoint/2010/main" val="786602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406400" y="696913"/>
            <a:ext cx="6197600" cy="3486150"/>
          </a:xfrm>
          <a:ln/>
        </p:spPr>
      </p:sp>
      <p:sp>
        <p:nvSpPr>
          <p:cNvPr id="34819" name="Notes Placeholder 2"/>
          <p:cNvSpPr>
            <a:spLocks noGrp="1"/>
          </p:cNvSpPr>
          <p:nvPr>
            <p:ph type="body" idx="1"/>
          </p:nvPr>
        </p:nvSpPr>
        <p:spPr>
          <a:noFill/>
        </p:spPr>
        <p:txBody>
          <a:bodyPr/>
          <a:lstStyle/>
          <a:p>
            <a:r>
              <a:rPr lang="en-US" altLang="en-US" dirty="0">
                <a:latin typeface="Arial" panose="020B0604020202020204" pitchFamily="34" charset="0"/>
              </a:rPr>
              <a:t>Moodle follows this schedule using blocks to organize the materials.  Each week has two topics and a homework or quiz.</a:t>
            </a:r>
          </a:p>
          <a:p>
            <a:endParaRPr lang="en-US" altLang="en-US" dirty="0">
              <a:latin typeface="Arial" panose="020B0604020202020204" pitchFamily="34" charset="0"/>
            </a:endParaRPr>
          </a:p>
          <a:p>
            <a:r>
              <a:rPr lang="en-US" altLang="en-US" dirty="0">
                <a:solidFill>
                  <a:schemeClr val="bg2">
                    <a:lumMod val="75000"/>
                  </a:schemeClr>
                </a:solidFill>
                <a:latin typeface="Arial" panose="020B0604020202020204" pitchFamily="34" charset="0"/>
              </a:rPr>
              <a:t>There are 3 main types of blocks  in the schedule. These are week, quiz, and homework blocks.  A week block contain the topics for that week and below each topic, you’ll find the related materials.  These materials typically include a chapter from the textbook to read, a video to accompany the reading, the slides that are used in the video, and a link to the in-class exercises that are discussed in the video.   Homework assignments generally consist of completing tutorial lessons, responding to short answer questions, and writing Python scripts.  Quiz blocks contain timed quizzes with a short availability window. </a:t>
            </a:r>
          </a:p>
          <a:p>
            <a:endParaRPr lang="en-US" altLang="en-US" dirty="0">
              <a:latin typeface="Arial" panose="020B0604020202020204" pitchFamily="34" charset="0"/>
            </a:endParaRPr>
          </a:p>
          <a:p>
            <a:r>
              <a:rPr lang="en-US" altLang="en-US" dirty="0">
                <a:latin typeface="Arial" panose="020B0604020202020204" pitchFamily="34" charset="0"/>
              </a:rPr>
              <a:t>The recommended approach to this course is to first read the required readings. Then watch the video. Pause the video for embedded questions.  Try to solve these exercises on your own or with a study group.  Then resume the video to listen to the solution.  Solutions to the in-class exercises are either on a slide or in the notes section of a slide. When you read the textbook before watching the video, it’s as if you’re hearing it for a second time.  This really helps to reinforce the new concepts you’re learning.   After cycling through the video watching, trying hands-on exercises, and checking your work, you may want to then look at the related chapter again before attempting the homework.  In fact, trying the code you’re looking at in the chapter and testing variations of it is useful for learning syntax.  Get in the habit of predicting the output from a line of code.  Make a habit of doing this to internalize what you’re learning. </a:t>
            </a:r>
          </a:p>
        </p:txBody>
      </p:sp>
      <p:sp>
        <p:nvSpPr>
          <p:cNvPr id="34820"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745FFE5-1CCF-4511-A87F-DC14A0359C4E}" type="slidenum">
              <a:rPr lang="en-US" altLang="en-US" smtClean="0"/>
              <a:pPr/>
              <a:t>47</a:t>
            </a:fld>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Finally, Bookmark the Moodle page, as this will be your primary landing spot for this course. </a:t>
            </a: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48</a:t>
            </a:fld>
            <a:endParaRPr lang="en-US" altLang="en-US"/>
          </a:p>
        </p:txBody>
      </p:sp>
    </p:spTree>
    <p:extLst>
      <p:ext uri="{BB962C8B-B14F-4D97-AF65-F5344CB8AC3E}">
        <p14:creationId xmlns:p14="http://schemas.microsoft.com/office/powerpoint/2010/main" val="42479547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endParaRPr lang="en-US" altLang="en-US" dirty="0">
              <a:latin typeface="Arial" panose="020B0604020202020204" pitchFamily="34" charset="0"/>
            </a:endParaRP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49</a:t>
            </a:fld>
            <a:endParaRPr lang="en-US" altLang="en-US"/>
          </a:p>
        </p:txBody>
      </p:sp>
    </p:spTree>
    <p:extLst>
      <p:ext uri="{BB962C8B-B14F-4D97-AF65-F5344CB8AC3E}">
        <p14:creationId xmlns:p14="http://schemas.microsoft.com/office/powerpoint/2010/main" val="13523079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xfrm>
            <a:off x="406400" y="696913"/>
            <a:ext cx="6197600" cy="3486150"/>
          </a:xfrm>
          <a:ln/>
        </p:spPr>
      </p:sp>
      <p:sp>
        <p:nvSpPr>
          <p:cNvPr id="32771" name="Notes Placeholder 2"/>
          <p:cNvSpPr>
            <a:spLocks noGrp="1"/>
          </p:cNvSpPr>
          <p:nvPr>
            <p:ph type="body" idx="1"/>
          </p:nvPr>
        </p:nvSpPr>
        <p:spPr>
          <a:noFill/>
        </p:spPr>
        <p:txBody>
          <a:bodyPr/>
          <a:lstStyle/>
          <a:p>
            <a:r>
              <a:rPr lang="en-US" altLang="en-US" dirty="0">
                <a:latin typeface="Arial" panose="020B0604020202020204" pitchFamily="34" charset="0"/>
              </a:rPr>
              <a:t>Please let us know if you have any questions as you navigate the course website.</a:t>
            </a:r>
          </a:p>
          <a:p>
            <a:r>
              <a:rPr lang="en-US" altLang="en-US" dirty="0">
                <a:latin typeface="Arial" panose="020B0604020202020204" pitchFamily="34" charset="0"/>
              </a:rPr>
              <a:t>  </a:t>
            </a:r>
          </a:p>
        </p:txBody>
      </p:sp>
      <p:sp>
        <p:nvSpPr>
          <p:cNvPr id="3277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0D39A6E-9718-45AD-BDF3-04D14FC283AF}" type="slidenum">
              <a:rPr lang="en-US" altLang="en-US" smtClean="0"/>
              <a:pPr/>
              <a:t>50</a:t>
            </a:fld>
            <a:endParaRPr lang="en-US" altLang="en-US"/>
          </a:p>
        </p:txBody>
      </p:sp>
    </p:spTree>
    <p:extLst>
      <p:ext uri="{BB962C8B-B14F-4D97-AF65-F5344CB8AC3E}">
        <p14:creationId xmlns:p14="http://schemas.microsoft.com/office/powerpoint/2010/main" val="243904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xfrm>
            <a:off x="406400" y="696913"/>
            <a:ext cx="6197600" cy="3486150"/>
          </a:xfrm>
          <a:ln/>
        </p:spPr>
      </p:sp>
      <p:sp>
        <p:nvSpPr>
          <p:cNvPr id="26627" name="Notes Placeholder 2"/>
          <p:cNvSpPr>
            <a:spLocks noGrp="1"/>
          </p:cNvSpPr>
          <p:nvPr>
            <p:ph type="body" idx="1"/>
          </p:nvPr>
        </p:nvSpPr>
        <p:spPr>
          <a:noFill/>
        </p:spPr>
        <p:txBody>
          <a:bodyPr/>
          <a:lstStyle/>
          <a:p>
            <a:r>
              <a:rPr lang="en-US" altLang="en-US" dirty="0">
                <a:latin typeface="Arial" panose="020B0604020202020204" pitchFamily="34" charset="0"/>
              </a:rPr>
              <a:t>We are currently using ArcGIS Pro version 2.8, 2.9 should be fine as well.  </a:t>
            </a:r>
          </a:p>
          <a:p>
            <a:endParaRPr lang="en-US" altLang="en-US" dirty="0">
              <a:latin typeface="Arial" panose="020B0604020202020204" pitchFamily="34" charset="0"/>
            </a:endParaRPr>
          </a:p>
          <a:p>
            <a:r>
              <a:rPr lang="en-US" altLang="en-US" dirty="0">
                <a:latin typeface="Arial" panose="020B0604020202020204" pitchFamily="34" charset="0"/>
              </a:rPr>
              <a:t>Loom is useful for taking screen shots and recording videos to illustrate forum questions.  You may also use it to record your final project videos.  Be sure to find a microphone, so you’re not scrambling for that at the end of the semester. </a:t>
            </a:r>
          </a:p>
          <a:p>
            <a:endParaRPr lang="en-US" altLang="en-US" dirty="0">
              <a:latin typeface="Arial" panose="020B0604020202020204" pitchFamily="34" charset="0"/>
            </a:endParaRPr>
          </a:p>
          <a:p>
            <a:r>
              <a:rPr lang="en-US" altLang="en-US" dirty="0">
                <a:latin typeface="Arial" panose="020B0604020202020204" pitchFamily="34" charset="0"/>
              </a:rPr>
              <a:t>Instructions linked to Moodle walk through the installation of </a:t>
            </a:r>
            <a:r>
              <a:rPr lang="en-US" altLang="en-US" dirty="0" err="1">
                <a:latin typeface="Arial" panose="020B0604020202020204" pitchFamily="34" charset="0"/>
              </a:rPr>
              <a:t>PythonWin</a:t>
            </a:r>
            <a:r>
              <a:rPr lang="en-US" altLang="en-US" dirty="0">
                <a:latin typeface="Arial" panose="020B0604020202020204" pitchFamily="34" charset="0"/>
              </a:rPr>
              <a:t>, </a:t>
            </a:r>
            <a:r>
              <a:rPr lang="en-US" altLang="en-US" dirty="0" err="1">
                <a:latin typeface="Arial" panose="020B0604020202020204" pitchFamily="34" charset="0"/>
              </a:rPr>
              <a:t>PyScripter</a:t>
            </a:r>
            <a:r>
              <a:rPr lang="en-US" altLang="en-US" dirty="0">
                <a:latin typeface="Arial" panose="020B0604020202020204" pitchFamily="34" charset="0"/>
              </a:rPr>
              <a:t>, PyCharm, VS Code.   Python itself is automatically installed when ArcGIS is installed.  Do not install Python again.   If your import </a:t>
            </a:r>
            <a:r>
              <a:rPr lang="en-US" altLang="en-US" dirty="0" err="1">
                <a:latin typeface="Arial" panose="020B0604020202020204" pitchFamily="34" charset="0"/>
              </a:rPr>
              <a:t>arcpy</a:t>
            </a:r>
            <a:r>
              <a:rPr lang="en-US" altLang="en-US" dirty="0">
                <a:latin typeface="Arial" panose="020B0604020202020204" pitchFamily="34" charset="0"/>
              </a:rPr>
              <a:t> test fails in one of the IDEs, you probably installed them under another version of Python or you’re pointing to a different interpreter.</a:t>
            </a:r>
          </a:p>
        </p:txBody>
      </p:sp>
      <p:sp>
        <p:nvSpPr>
          <p:cNvPr id="26628"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1D97EF5-917D-4E81-ABC8-FB82722C1E63}" type="slidenum">
              <a:rPr lang="en-US" altLang="en-US" smtClean="0"/>
              <a:pPr/>
              <a:t>53</a:t>
            </a:fld>
            <a:endParaRPr lang="en-US" altLang="en-US"/>
          </a:p>
        </p:txBody>
      </p:sp>
    </p:spTree>
    <p:extLst>
      <p:ext uri="{BB962C8B-B14F-4D97-AF65-F5344CB8AC3E}">
        <p14:creationId xmlns:p14="http://schemas.microsoft.com/office/powerpoint/2010/main" val="399618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dirty="0"/>
              <a:t>Let’s look at some exemplary course projects.</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6</a:t>
            </a:fld>
            <a:endParaRPr lang="en-US" altLang="en-US"/>
          </a:p>
        </p:txBody>
      </p:sp>
    </p:spTree>
    <p:extLst>
      <p:ext uri="{BB962C8B-B14F-4D97-AF65-F5344CB8AC3E}">
        <p14:creationId xmlns:p14="http://schemas.microsoft.com/office/powerpoint/2010/main" val="140935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565150" y="696913"/>
            <a:ext cx="49276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dirty="0">
                <a:latin typeface="Arial" panose="020B0604020202020204" pitchFamily="34" charset="0"/>
              </a:rPr>
              <a:t>Shannon Dolan used Python to download data from the Web, clean the data, analyze the aquatic species and map the results.   In this video, Shannon explains her workflow.</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7</a:t>
            </a:fld>
            <a:endParaRPr lang="en-US" altLang="en-US"/>
          </a:p>
        </p:txBody>
      </p:sp>
    </p:spTree>
    <p:extLst>
      <p:ext uri="{BB962C8B-B14F-4D97-AF65-F5344CB8AC3E}">
        <p14:creationId xmlns:p14="http://schemas.microsoft.com/office/powerpoint/2010/main" val="163755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a:xfrm>
            <a:off x="565150" y="696913"/>
            <a:ext cx="4927600" cy="2771775"/>
          </a:xfrm>
          <a:ln/>
        </p:spPr>
      </p:sp>
      <p:sp>
        <p:nvSpPr>
          <p:cNvPr id="10243" name="Notes Placeholder 2"/>
          <p:cNvSpPr>
            <a:spLocks noGrp="1"/>
          </p:cNvSpPr>
          <p:nvPr>
            <p:ph type="body" idx="1"/>
          </p:nvPr>
        </p:nvSpPr>
        <p:spPr>
          <a:xfrm>
            <a:off x="935038" y="3810000"/>
            <a:ext cx="5140325" cy="4183063"/>
          </a:xfrm>
          <a:noFill/>
        </p:spPr>
        <p:txBody>
          <a:bodyPr/>
          <a:lstStyle/>
          <a:p>
            <a:r>
              <a:rPr lang="en-US" altLang="en-US" dirty="0">
                <a:latin typeface="Arial" panose="020B0604020202020204" pitchFamily="34" charset="0"/>
              </a:rPr>
              <a:t>Aaron Jones used Python to create flight maps for recreational airplanes.  In this video he demonstration how to run the tool.</a:t>
            </a:r>
          </a:p>
          <a:p>
            <a:endParaRPr lang="en-US" altLang="en-US" dirty="0">
              <a:latin typeface="Arial" panose="020B0604020202020204" pitchFamily="34" charset="0"/>
            </a:endParaRPr>
          </a:p>
          <a:p>
            <a:endParaRPr lang="en-US" altLang="en-US" dirty="0">
              <a:latin typeface="Arial" panose="020B0604020202020204" pitchFamily="34" charset="0"/>
            </a:endParaRPr>
          </a:p>
          <a:p>
            <a:endParaRPr lang="en-US" altLang="en-US" dirty="0">
              <a:latin typeface="Arial" panose="020B0604020202020204" pitchFamily="34" charset="0"/>
            </a:endParaRPr>
          </a:p>
          <a:p>
            <a:r>
              <a:rPr lang="en-US" altLang="en-US" dirty="0">
                <a:latin typeface="Arial" panose="020B0604020202020204" pitchFamily="34" charset="0"/>
              </a:rPr>
              <a:t>Our students apply this course material at their workplaces and in their research projects.  Morelli and Bouton took this course a few semesters ago.   Morelli’s final project developed a process to simplify overly complex postal code polygons using variable grid sizes.    Bouton’s final project automated a process for ground water contamination analysis that had previously been performed painstakingly by hand.   </a:t>
            </a:r>
          </a:p>
          <a:p>
            <a:r>
              <a:rPr lang="en-US" altLang="en-US" dirty="0">
                <a:latin typeface="Arial" panose="020B0604020202020204" pitchFamily="34" charset="0"/>
              </a:rPr>
              <a:t>Both of these projects process and automatically map data and create HTML Webpages to display the results.  Near the end of the semester, students submit two videos, part 1 to describe the problem they have tackled and their approach, part 2 to demonstrate the tool that was created.   We’ll look at Morelli’s part 1 and Bouton’s part 2 to hear what they have to say about their work.</a:t>
            </a:r>
          </a:p>
          <a:p>
            <a:endParaRPr lang="en-US" altLang="en-US" dirty="0">
              <a:latin typeface="Arial" panose="020B0604020202020204" pitchFamily="34" charset="0"/>
            </a:endParaRPr>
          </a:p>
          <a:p>
            <a:r>
              <a:rPr lang="en-US" altLang="en-US" dirty="0">
                <a:latin typeface="Arial" panose="020B0604020202020204" pitchFamily="34" charset="0"/>
              </a:rPr>
              <a:t>These excellent projects used 400 and 700 lines of code, respectively.  Their code is reusable and portable, so they can share it with colleagues.    As the semester progresses, you should be thinking about how you might apply programming in your workplace or research or to work with some data that interests you.  </a:t>
            </a:r>
          </a:p>
        </p:txBody>
      </p:sp>
      <p:sp>
        <p:nvSpPr>
          <p:cNvPr id="10244"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21B594-CAC0-4BC0-8636-C7DD2B725F50}" type="slidenum">
              <a:rPr lang="en-US" altLang="en-US" smtClean="0"/>
              <a:pPr/>
              <a:t>8</a:t>
            </a:fld>
            <a:endParaRPr lang="en-US" altLang="en-US"/>
          </a:p>
        </p:txBody>
      </p:sp>
    </p:spTree>
    <p:extLst>
      <p:ext uri="{BB962C8B-B14F-4D97-AF65-F5344CB8AC3E}">
        <p14:creationId xmlns:p14="http://schemas.microsoft.com/office/powerpoint/2010/main" val="357995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xfrm>
            <a:off x="406400" y="696913"/>
            <a:ext cx="6197600" cy="3486150"/>
          </a:xfrm>
          <a:ln/>
        </p:spPr>
      </p:sp>
      <p:sp>
        <p:nvSpPr>
          <p:cNvPr id="12291" name="Notes Placeholder 2"/>
          <p:cNvSpPr>
            <a:spLocks noGrp="1"/>
          </p:cNvSpPr>
          <p:nvPr>
            <p:ph type="body" idx="1"/>
          </p:nvPr>
        </p:nvSpPr>
        <p:spPr>
          <a:noFill/>
        </p:spPr>
        <p:txBody>
          <a:bodyPr/>
          <a:lstStyle/>
          <a:p>
            <a:br>
              <a:rPr lang="en-US" altLang="en-US" dirty="0">
                <a:latin typeface="Arial" panose="020B0604020202020204" pitchFamily="34" charset="0"/>
              </a:rPr>
            </a:br>
            <a:r>
              <a:rPr lang="en-US" altLang="en-US" dirty="0">
                <a:latin typeface="Arial" panose="020B0604020202020204" pitchFamily="34" charset="0"/>
              </a:rPr>
              <a:t>The textbook is available for sale online; an electronic version is available to NC State students for free through the library website.  The pdf formatting is more reliable than the eBook (which is altered by the browser window size).</a:t>
            </a:r>
          </a:p>
          <a:p>
            <a:endParaRPr lang="en-US" altLang="en-US" dirty="0">
              <a:latin typeface="Arial" panose="020B0604020202020204" pitchFamily="34" charset="0"/>
            </a:endParaRPr>
          </a:p>
          <a:p>
            <a:r>
              <a:rPr lang="en-US" altLang="en-US" dirty="0">
                <a:latin typeface="Arial" panose="020B0604020202020204" pitchFamily="34" charset="0"/>
              </a:rPr>
              <a:t>The data and sample script need to be downloaded for this course </a:t>
            </a:r>
            <a:r>
              <a:rPr lang="en-US" altLang="en-US" dirty="0">
                <a:latin typeface="Arial" panose="020B0604020202020204" pitchFamily="34" charset="0"/>
                <a:hlinkClick r:id="rId3" tooltip="http://go.ncsu.edu/gispy opens in a new window targeting https://velocity.ncsu.edu/dl/nFDPPuz/299237"/>
              </a:rPr>
              <a:t>http://go.ncsu.edu/gispy</a:t>
            </a:r>
            <a:endParaRPr lang="en-US" altLang="en-US" dirty="0">
              <a:latin typeface="Arial" panose="020B0604020202020204" pitchFamily="34" charset="0"/>
            </a:endParaRPr>
          </a:p>
          <a:p>
            <a:r>
              <a:rPr lang="en-US" altLang="en-US" dirty="0">
                <a:latin typeface="Arial" panose="020B0604020202020204" pitchFamily="34" charset="0"/>
              </a:rPr>
              <a:t>Be sure the unzipped file appears as shown here.</a:t>
            </a:r>
          </a:p>
        </p:txBody>
      </p:sp>
      <p:sp>
        <p:nvSpPr>
          <p:cNvPr id="12292" name="Slide Number Placeholder 3"/>
          <p:cNvSpPr>
            <a:spLocks noGrp="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ED5DE16-D807-4FAF-B7B0-FD97086C0D49}" type="slidenum">
              <a:rPr lang="en-US" altLang="en-US" smtClean="0"/>
              <a:pPr/>
              <a:t>10</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r>
              <a:rPr lang="en-US" altLang="en-US" dirty="0">
                <a:latin typeface="Arial" panose="020B0604020202020204" pitchFamily="34" charset="0"/>
              </a:rPr>
              <a:t>This comment from an anonymous student on the course evaluation explains how to succeed in the course.</a:t>
            </a:r>
          </a:p>
          <a:p>
            <a:endParaRPr lang="en-US" altLang="en-US" dirty="0">
              <a:latin typeface="Arial" panose="020B0604020202020204" pitchFamily="34" charset="0"/>
            </a:endParaRPr>
          </a:p>
          <a:p>
            <a:r>
              <a:rPr lang="en-US" altLang="en-US" dirty="0">
                <a:latin typeface="Arial" panose="020B0604020202020204" pitchFamily="34" charset="0"/>
              </a:rPr>
              <a:t>“Although </a:t>
            </a:r>
            <a:r>
              <a:rPr lang="en-US" b="0" i="0" dirty="0">
                <a:solidFill>
                  <a:srgbClr val="000000"/>
                </a:solidFill>
                <a:effectLst/>
                <a:latin typeface="Arial" panose="020B0604020202020204" pitchFamily="34" charset="0"/>
              </a:rPr>
              <a:t>the lectures provided a nice introduction to the material, I definitely learned to code best by reading the textbook and working through assignments (I think this is just the nature of coding).”</a:t>
            </a:r>
            <a:endParaRPr lang="en-US" altLang="en-US" dirty="0">
              <a:latin typeface="Arial" panose="020B0604020202020204" pitchFamily="34" charset="0"/>
            </a:endParaRPr>
          </a:p>
          <a:p>
            <a:endParaRPr lang="en-US" altLang="en-US" dirty="0">
              <a:latin typeface="Arial" panose="020B0604020202020204" pitchFamily="34" charset="0"/>
            </a:endParaRPr>
          </a:p>
          <a:p>
            <a:r>
              <a:rPr lang="en-US" dirty="0"/>
              <a:t>It’s a good idea to read the book, then watch the lectures with a pencil and paper, work through the in-class activities interleaved with the videos, some are by hand and some are computer based--and then try the homework. </a:t>
            </a:r>
          </a:p>
        </p:txBody>
      </p:sp>
      <p:sp>
        <p:nvSpPr>
          <p:cNvPr id="4" name="Slide Number Placeholder 3"/>
          <p:cNvSpPr>
            <a:spLocks noGrp="1"/>
          </p:cNvSpPr>
          <p:nvPr>
            <p:ph type="sldNum" sz="quarter" idx="5"/>
          </p:nvPr>
        </p:nvSpPr>
        <p:spPr/>
        <p:txBody>
          <a:bodyPr/>
          <a:lstStyle/>
          <a:p>
            <a:pPr>
              <a:defRPr/>
            </a:pPr>
            <a:fld id="{C88A9179-A0BF-46DA-8432-90004F307D85}" type="slidenum">
              <a:rPr lang="en-US" altLang="en-US" smtClean="0"/>
              <a:pPr>
                <a:defRPr/>
              </a:pPr>
              <a:t>11</a:t>
            </a:fld>
            <a:endParaRPr lang="en-US" altLang="en-US"/>
          </a:p>
        </p:txBody>
      </p:sp>
    </p:spTree>
    <p:extLst>
      <p:ext uri="{BB962C8B-B14F-4D97-AF65-F5344CB8AC3E}">
        <p14:creationId xmlns:p14="http://schemas.microsoft.com/office/powerpoint/2010/main" val="1040318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DD8A198-D494-4744-B04A-8B5DE56C2BA5}" type="slidenum">
              <a:rPr lang="en-US" altLang="en-US" smtClean="0"/>
              <a:pPr>
                <a:defRPr/>
              </a:pPr>
              <a:t>‹#›</a:t>
            </a:fld>
            <a:endParaRPr lang="en-US" altLang="en-US" dirty="0"/>
          </a:p>
        </p:txBody>
      </p:sp>
    </p:spTree>
    <p:extLst>
      <p:ext uri="{BB962C8B-B14F-4D97-AF65-F5344CB8AC3E}">
        <p14:creationId xmlns:p14="http://schemas.microsoft.com/office/powerpoint/2010/main" val="254560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4C2F22B-75DE-4331-BB2D-83F92F4A4DEA}" type="slidenum">
              <a:rPr lang="en-US" altLang="en-US" smtClean="0"/>
              <a:pPr>
                <a:defRPr/>
              </a:pPr>
              <a:t>‹#›</a:t>
            </a:fld>
            <a:endParaRPr lang="en-US" altLang="en-US" dirty="0"/>
          </a:p>
        </p:txBody>
      </p:sp>
    </p:spTree>
    <p:extLst>
      <p:ext uri="{BB962C8B-B14F-4D97-AF65-F5344CB8AC3E}">
        <p14:creationId xmlns:p14="http://schemas.microsoft.com/office/powerpoint/2010/main" val="545492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3885412-52D8-41A1-8704-7D73AC8EE141}" type="slidenum">
              <a:rPr lang="en-US" altLang="en-US" smtClean="0"/>
              <a:pPr>
                <a:defRPr/>
              </a:pPr>
              <a:t>‹#›</a:t>
            </a:fld>
            <a:endParaRPr lang="en-US" altLang="en-US" dirty="0"/>
          </a:p>
        </p:txBody>
      </p:sp>
    </p:spTree>
    <p:extLst>
      <p:ext uri="{BB962C8B-B14F-4D97-AF65-F5344CB8AC3E}">
        <p14:creationId xmlns:p14="http://schemas.microsoft.com/office/powerpoint/2010/main" val="3586409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8375FD8-72F0-4540-877A-0722EA92F941}" type="slidenum">
              <a:rPr lang="en-US" altLang="en-US" smtClean="0"/>
              <a:pPr>
                <a:defRPr/>
              </a:pPr>
              <a:t>‹#›</a:t>
            </a:fld>
            <a:endParaRPr lang="en-US" altLang="en-US" dirty="0"/>
          </a:p>
        </p:txBody>
      </p:sp>
    </p:spTree>
    <p:extLst>
      <p:ext uri="{BB962C8B-B14F-4D97-AF65-F5344CB8AC3E}">
        <p14:creationId xmlns:p14="http://schemas.microsoft.com/office/powerpoint/2010/main" val="182059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794E35C-8873-43A6-BB56-0B152B53F970}" type="slidenum">
              <a:rPr lang="en-US" altLang="en-US" smtClean="0"/>
              <a:pPr>
                <a:defRPr/>
              </a:pPr>
              <a:t>‹#›</a:t>
            </a:fld>
            <a:endParaRPr lang="en-US" altLang="en-US" dirty="0"/>
          </a:p>
        </p:txBody>
      </p:sp>
    </p:spTree>
    <p:extLst>
      <p:ext uri="{BB962C8B-B14F-4D97-AF65-F5344CB8AC3E}">
        <p14:creationId xmlns:p14="http://schemas.microsoft.com/office/powerpoint/2010/main" val="4282535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9210793-4381-4AE3-B044-05270B0AAA46}" type="slidenum">
              <a:rPr lang="en-US" altLang="en-US" smtClean="0"/>
              <a:pPr>
                <a:defRPr/>
              </a:pPr>
              <a:t>‹#›</a:t>
            </a:fld>
            <a:endParaRPr lang="en-US" altLang="en-US" dirty="0"/>
          </a:p>
        </p:txBody>
      </p:sp>
    </p:spTree>
    <p:extLst>
      <p:ext uri="{BB962C8B-B14F-4D97-AF65-F5344CB8AC3E}">
        <p14:creationId xmlns:p14="http://schemas.microsoft.com/office/powerpoint/2010/main" val="343238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C8366076-C503-433C-B282-E90FA8675F37}" type="slidenum">
              <a:rPr lang="en-US" altLang="en-US" smtClean="0"/>
              <a:pPr>
                <a:defRPr/>
              </a:pPr>
              <a:t>‹#›</a:t>
            </a:fld>
            <a:endParaRPr lang="en-US" altLang="en-US" dirty="0"/>
          </a:p>
        </p:txBody>
      </p:sp>
    </p:spTree>
    <p:extLst>
      <p:ext uri="{BB962C8B-B14F-4D97-AF65-F5344CB8AC3E}">
        <p14:creationId xmlns:p14="http://schemas.microsoft.com/office/powerpoint/2010/main" val="2546099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0E8841D-ECCF-4002-BD12-ECD08FD86A4B}" type="slidenum">
              <a:rPr lang="en-US" altLang="en-US" smtClean="0"/>
              <a:pPr>
                <a:defRPr/>
              </a:pPr>
              <a:t>‹#›</a:t>
            </a:fld>
            <a:endParaRPr lang="en-US" altLang="en-US" dirty="0"/>
          </a:p>
        </p:txBody>
      </p:sp>
    </p:spTree>
    <p:extLst>
      <p:ext uri="{BB962C8B-B14F-4D97-AF65-F5344CB8AC3E}">
        <p14:creationId xmlns:p14="http://schemas.microsoft.com/office/powerpoint/2010/main" val="246096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62673F2A-94B2-4810-9347-A20CCF9B4C6E}" type="slidenum">
              <a:rPr lang="en-US" altLang="en-US" smtClean="0"/>
              <a:pPr>
                <a:defRPr/>
              </a:pPr>
              <a:t>‹#›</a:t>
            </a:fld>
            <a:endParaRPr lang="en-US" altLang="en-US" dirty="0"/>
          </a:p>
        </p:txBody>
      </p:sp>
    </p:spTree>
    <p:extLst>
      <p:ext uri="{BB962C8B-B14F-4D97-AF65-F5344CB8AC3E}">
        <p14:creationId xmlns:p14="http://schemas.microsoft.com/office/powerpoint/2010/main" val="1826404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27C390A-7DF3-400B-8927-02C4A99EAE86}" type="slidenum">
              <a:rPr lang="en-US" altLang="en-US" smtClean="0"/>
              <a:pPr>
                <a:defRPr/>
              </a:pPr>
              <a:t>‹#›</a:t>
            </a:fld>
            <a:endParaRPr lang="en-US" altLang="en-US" dirty="0"/>
          </a:p>
        </p:txBody>
      </p:sp>
    </p:spTree>
    <p:extLst>
      <p:ext uri="{BB962C8B-B14F-4D97-AF65-F5344CB8AC3E}">
        <p14:creationId xmlns:p14="http://schemas.microsoft.com/office/powerpoint/2010/main" val="257725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63CCFC1-32E8-4E8A-BB80-E7CF9467902B}" type="slidenum">
              <a:rPr lang="en-US" altLang="en-US" smtClean="0"/>
              <a:pPr>
                <a:defRPr/>
              </a:pPr>
              <a:t>‹#›</a:t>
            </a:fld>
            <a:endParaRPr lang="en-US" altLang="en-US" dirty="0"/>
          </a:p>
        </p:txBody>
      </p:sp>
    </p:spTree>
    <p:extLst>
      <p:ext uri="{BB962C8B-B14F-4D97-AF65-F5344CB8AC3E}">
        <p14:creationId xmlns:p14="http://schemas.microsoft.com/office/powerpoint/2010/main" val="254995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3D364FE-AEEF-4AFE-84B8-083F3FDA917F}" type="slidenum">
              <a:rPr lang="en-US" altLang="en-US" smtClean="0"/>
              <a:pPr>
                <a:defRPr/>
              </a:pPr>
              <a:t>‹#›</a:t>
            </a:fld>
            <a:endParaRPr lang="en-US" altLang="en-US" dirty="0"/>
          </a:p>
        </p:txBody>
      </p:sp>
    </p:spTree>
    <p:extLst>
      <p:ext uri="{BB962C8B-B14F-4D97-AF65-F5344CB8AC3E}">
        <p14:creationId xmlns:p14="http://schemas.microsoft.com/office/powerpoint/2010/main" val="761173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rgbClr val="B8B8B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B8B8B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B8B8B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B8B8B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B8B8B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B8B8B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springer.com/us/book/9783319183978"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hyperlink" Target="http://go.ncsu.edu/gispy"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tackoverflow.com/help/mcve"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go.ncsu.edu/py4all" TargetMode="External"/><Relationship Id="rId7" Type="http://schemas.openxmlformats.org/officeDocument/2006/relationships/diagramQuickStyle" Target="../diagrams/quickStyle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3.png"/><Relationship Id="rId9" Type="http://schemas.microsoft.com/office/2007/relationships/diagramDrawing" Target="../diagrams/drawing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36.jpeg"/></Relationships>
</file>

<file path=ppt/slides/_rels/slide4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AC04-DEC8-E05C-3A6D-D5A0A5972C40}"/>
              </a:ext>
            </a:extLst>
          </p:cNvPr>
          <p:cNvSpPr>
            <a:spLocks noGrp="1"/>
          </p:cNvSpPr>
          <p:nvPr>
            <p:ph type="title"/>
          </p:nvPr>
        </p:nvSpPr>
        <p:spPr/>
        <p:txBody>
          <a:bodyPr/>
          <a:lstStyle/>
          <a:p>
            <a:r>
              <a:rPr lang="en-US" dirty="0"/>
              <a:t>WHAT YOU WILL LEARN</a:t>
            </a:r>
          </a:p>
        </p:txBody>
      </p:sp>
    </p:spTree>
    <p:extLst>
      <p:ext uri="{BB962C8B-B14F-4D97-AF65-F5344CB8AC3E}">
        <p14:creationId xmlns:p14="http://schemas.microsoft.com/office/powerpoint/2010/main" val="36058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t>Textbook and data</a:t>
            </a:r>
          </a:p>
        </p:txBody>
      </p:sp>
      <p:sp>
        <p:nvSpPr>
          <p:cNvPr id="11267" name="Content Placeholder 2"/>
          <p:cNvSpPr>
            <a:spLocks noGrp="1"/>
          </p:cNvSpPr>
          <p:nvPr>
            <p:ph idx="1"/>
          </p:nvPr>
        </p:nvSpPr>
        <p:spPr/>
        <p:txBody>
          <a:bodyPr/>
          <a:lstStyle/>
          <a:p>
            <a:pPr eaLnBrk="1" hangingPunct="1"/>
            <a:r>
              <a:rPr lang="en-US" altLang="en-US" sz="3200" i="1"/>
              <a:t>Required textbook: </a:t>
            </a:r>
            <a:r>
              <a:rPr lang="nb-NO" altLang="en-US" sz="3200"/>
              <a:t>Tateosian, Laura. </a:t>
            </a:r>
            <a:r>
              <a:rPr lang="en-US" altLang="en-US" sz="3200" i="1">
                <a:hlinkClick r:id="rId3"/>
              </a:rPr>
              <a:t>Python for ArcGIS</a:t>
            </a:r>
            <a:r>
              <a:rPr lang="nb-NO" altLang="en-US" sz="3200"/>
              <a:t>. Springer, 2015.</a:t>
            </a:r>
          </a:p>
          <a:p>
            <a:pPr lvl="1" eaLnBrk="1" hangingPunct="1"/>
            <a:r>
              <a:rPr lang="en-US" altLang="en-US" sz="2800"/>
              <a:t>hard copy available for purchase</a:t>
            </a:r>
          </a:p>
          <a:p>
            <a:pPr lvl="1" eaLnBrk="1" hangingPunct="1"/>
            <a:r>
              <a:rPr lang="en-US" altLang="en-US" sz="2800"/>
              <a:t>electronic version available for free to NCSU students (</a:t>
            </a:r>
            <a:r>
              <a:rPr lang="en-US" altLang="en-US" sz="2800" i="1"/>
              <a:t>pdf</a:t>
            </a:r>
            <a:r>
              <a:rPr lang="en-US" altLang="en-US" sz="2800"/>
              <a:t> recommended over eBook)</a:t>
            </a:r>
          </a:p>
          <a:p>
            <a:pPr eaLnBrk="1" hangingPunct="1"/>
            <a:r>
              <a:rPr lang="en-US" altLang="en-US" sz="3100"/>
              <a:t>Download the data and sample scripts from </a:t>
            </a:r>
            <a:r>
              <a:rPr lang="en-US" altLang="en-US" sz="3200">
                <a:hlinkClick r:id="rId4" tooltip="http://go.ncsu.edu/gispy opens in a new window targeting https://velocity.ncsu.edu/dl/nFDPPuz/299237"/>
              </a:rPr>
              <a:t>http://go.ncsu.edu/gispy</a:t>
            </a:r>
            <a:endParaRPr lang="en-US" altLang="en-US" sz="3100"/>
          </a:p>
        </p:txBody>
      </p:sp>
      <p:pic>
        <p:nvPicPr>
          <p:cNvPr id="11269" name="Picture 4" descr="C:\gispy with data, sample_scripts, and scratch folders directly below."/>
          <p:cNvPicPr>
            <a:picLocks noChangeAspect="1"/>
          </p:cNvPicPr>
          <p:nvPr/>
        </p:nvPicPr>
        <p:blipFill>
          <a:blip r:embed="rId5">
            <a:extLst>
              <a:ext uri="{28A0092B-C50C-407E-A947-70E740481C1C}">
                <a14:useLocalDpi xmlns:a14="http://schemas.microsoft.com/office/drawing/2010/main" val="0"/>
              </a:ext>
            </a:extLst>
          </a:blip>
          <a:srcRect l="34207" r="32925"/>
          <a:stretch>
            <a:fillRect/>
          </a:stretch>
        </p:blipFill>
        <p:spPr bwMode="auto">
          <a:xfrm>
            <a:off x="4495800" y="5165725"/>
            <a:ext cx="37338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What to expect</a:t>
            </a:r>
          </a:p>
        </p:txBody>
      </p:sp>
      <p:sp>
        <p:nvSpPr>
          <p:cNvPr id="3" name="Content Placeholder 2">
            <a:extLst>
              <a:ext uri="{FF2B5EF4-FFF2-40B4-BE49-F238E27FC236}">
                <a16:creationId xmlns:a16="http://schemas.microsoft.com/office/drawing/2014/main" id="{16AEA48D-BF23-404B-BC26-86BC3C164152}"/>
              </a:ext>
            </a:extLst>
          </p:cNvPr>
          <p:cNvSpPr>
            <a:spLocks noGrp="1"/>
          </p:cNvSpPr>
          <p:nvPr>
            <p:ph idx="1"/>
          </p:nvPr>
        </p:nvSpPr>
        <p:spPr/>
        <p:txBody>
          <a:bodyPr/>
          <a:lstStyle/>
          <a:p>
            <a:pPr marL="0" indent="0">
              <a:buNone/>
            </a:pPr>
            <a:r>
              <a:rPr lang="en-US" b="0" i="0" dirty="0">
                <a:effectLst/>
                <a:latin typeface="Arial" panose="020B0604020202020204" pitchFamily="34" charset="0"/>
              </a:rPr>
              <a:t>“Although the lectures provided a nice introduction to the material, I definitely learned to code best by reading the textbook and working through assignments (I think this is just the nature of coding).”</a:t>
            </a:r>
          </a:p>
          <a:p>
            <a:pPr marL="0" indent="0">
              <a:buNone/>
            </a:pPr>
            <a:r>
              <a:rPr lang="en-US" b="0" i="0" dirty="0">
                <a:effectLst/>
                <a:latin typeface="Arial" panose="020B0604020202020204" pitchFamily="34" charset="0"/>
              </a:rPr>
              <a:t>  --Anonymous student on course eval.</a:t>
            </a:r>
          </a:p>
          <a:p>
            <a:pPr marL="0" indent="0">
              <a:buNone/>
            </a:pPr>
            <a:endParaRPr lang="en-US" dirty="0">
              <a:latin typeface="Arial" panose="020B0604020202020204" pitchFamily="34" charset="0"/>
            </a:endParaRPr>
          </a:p>
          <a:p>
            <a:pPr marL="0" indent="0">
              <a:buNone/>
            </a:pPr>
            <a:endParaRPr lang="en-US" dirty="0">
              <a:latin typeface="Arial" panose="020B0604020202020204" pitchFamily="34" charset="0"/>
            </a:endParaRPr>
          </a:p>
        </p:txBody>
      </p:sp>
      <p:pic>
        <p:nvPicPr>
          <p:cNvPr id="16" name="Graphic 15" descr="Storytelling outline">
            <a:extLst>
              <a:ext uri="{FF2B5EF4-FFF2-40B4-BE49-F238E27FC236}">
                <a16:creationId xmlns:a16="http://schemas.microsoft.com/office/drawing/2014/main" id="{03A40161-E477-49F2-8681-B118B41639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64182" y="4282725"/>
            <a:ext cx="1552575" cy="1552575"/>
          </a:xfrm>
          <a:prstGeom prst="rect">
            <a:avLst/>
          </a:prstGeom>
        </p:spPr>
      </p:pic>
      <p:pic>
        <p:nvPicPr>
          <p:cNvPr id="20" name="Graphic 19" descr="3d Glasses outline">
            <a:extLst>
              <a:ext uri="{FF2B5EF4-FFF2-40B4-BE49-F238E27FC236}">
                <a16:creationId xmlns:a16="http://schemas.microsoft.com/office/drawing/2014/main" id="{F45D2B0B-8EF2-4225-A2AE-B13439FFFC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223604" y="4388466"/>
            <a:ext cx="1552575" cy="1552575"/>
          </a:xfrm>
          <a:prstGeom prst="rect">
            <a:avLst/>
          </a:prstGeom>
        </p:spPr>
      </p:pic>
      <p:pic>
        <p:nvPicPr>
          <p:cNvPr id="22" name="Graphic 21" descr="Pencil outline">
            <a:extLst>
              <a:ext uri="{FF2B5EF4-FFF2-40B4-BE49-F238E27FC236}">
                <a16:creationId xmlns:a16="http://schemas.microsoft.com/office/drawing/2014/main" id="{FD2692A7-AAA3-47F7-8390-70699FF12E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29249" y="5712284"/>
            <a:ext cx="914400" cy="914400"/>
          </a:xfrm>
          <a:prstGeom prst="rect">
            <a:avLst/>
          </a:prstGeom>
        </p:spPr>
      </p:pic>
      <p:pic>
        <p:nvPicPr>
          <p:cNvPr id="24" name="Graphic 23" descr="Monitor outline">
            <a:extLst>
              <a:ext uri="{FF2B5EF4-FFF2-40B4-BE49-F238E27FC236}">
                <a16:creationId xmlns:a16="http://schemas.microsoft.com/office/drawing/2014/main" id="{F330D5E9-7C75-43C2-914E-19AEFF56ADE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004088" y="5628040"/>
            <a:ext cx="1097845" cy="1097845"/>
          </a:xfrm>
          <a:prstGeom prst="rect">
            <a:avLst/>
          </a:prstGeom>
        </p:spPr>
      </p:pic>
      <p:pic>
        <p:nvPicPr>
          <p:cNvPr id="26" name="Graphic 25" descr="Desk outline">
            <a:extLst>
              <a:ext uri="{FF2B5EF4-FFF2-40B4-BE49-F238E27FC236}">
                <a16:creationId xmlns:a16="http://schemas.microsoft.com/office/drawing/2014/main" id="{824E8E28-35C4-4DA4-B1BC-A3494051C48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882417" y="4072061"/>
            <a:ext cx="2185383" cy="2185383"/>
          </a:xfrm>
          <a:prstGeom prst="rect">
            <a:avLst/>
          </a:prstGeom>
        </p:spPr>
      </p:pic>
      <p:cxnSp>
        <p:nvCxnSpPr>
          <p:cNvPr id="28" name="Straight Arrow Connector 27" descr="Arrow connecting book to glasses, pencil, and computer.">
            <a:extLst>
              <a:ext uri="{FF2B5EF4-FFF2-40B4-BE49-F238E27FC236}">
                <a16:creationId xmlns:a16="http://schemas.microsoft.com/office/drawing/2014/main" id="{55A84C94-6072-4CD2-92FF-9AB86F9436E8}"/>
              </a:ext>
            </a:extLst>
          </p:cNvPr>
          <p:cNvCxnSpPr/>
          <p:nvPr/>
        </p:nvCxnSpPr>
        <p:spPr>
          <a:xfrm>
            <a:off x="3306204" y="5277521"/>
            <a:ext cx="657226"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descr="Arrow connecting glasses, pencil, and computer to a desk, representing working through the assignments.">
            <a:extLst>
              <a:ext uri="{FF2B5EF4-FFF2-40B4-BE49-F238E27FC236}">
                <a16:creationId xmlns:a16="http://schemas.microsoft.com/office/drawing/2014/main" id="{2F2F654B-7F4A-4CFA-9CB5-84DDCBBD949E}"/>
              </a:ext>
            </a:extLst>
          </p:cNvPr>
          <p:cNvCxnSpPr/>
          <p:nvPr/>
        </p:nvCxnSpPr>
        <p:spPr>
          <a:xfrm>
            <a:off x="6020830" y="5286378"/>
            <a:ext cx="657226" cy="0"/>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49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80C458-FC4C-FC78-35E4-FE2F6FD9E5EA}"/>
              </a:ext>
              <a:ext uri="{C183D7F6-B498-43B3-948B-1728B52AA6E4}">
                <adec:decorative xmlns:adec="http://schemas.microsoft.com/office/drawing/2017/decorative" val="1"/>
              </a:ext>
            </a:extLst>
          </p:cNvPr>
          <p:cNvSpPr/>
          <p:nvPr/>
        </p:nvSpPr>
        <p:spPr>
          <a:xfrm>
            <a:off x="1447800" y="1828800"/>
            <a:ext cx="9067800" cy="3505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r>
              <a:rPr lang="en-US" dirty="0"/>
              <a:t>Put more in, expect more</a:t>
            </a:r>
          </a:p>
        </p:txBody>
      </p:sp>
      <p:pic>
        <p:nvPicPr>
          <p:cNvPr id="7" name="Picture 6" descr="GIS Cartographic salaries:  $44300; 73000;and 51000">
            <a:extLst>
              <a:ext uri="{FF2B5EF4-FFF2-40B4-BE49-F238E27FC236}">
                <a16:creationId xmlns:a16="http://schemas.microsoft.com/office/drawing/2014/main" id="{0F334FD2-3C1E-41D3-88AF-28A052BFCC3F}"/>
              </a:ext>
            </a:extLst>
          </p:cNvPr>
          <p:cNvPicPr>
            <a:picLocks noChangeAspect="1"/>
          </p:cNvPicPr>
          <p:nvPr/>
        </p:nvPicPr>
        <p:blipFill rotWithShape="1">
          <a:blip r:embed="rId3"/>
          <a:srcRect r="29863" b="28985"/>
          <a:stretch/>
        </p:blipFill>
        <p:spPr>
          <a:xfrm>
            <a:off x="1676400" y="2076450"/>
            <a:ext cx="4876800" cy="2800350"/>
          </a:xfrm>
          <a:prstGeom prst="rect">
            <a:avLst/>
          </a:prstGeom>
        </p:spPr>
      </p:pic>
      <p:pic>
        <p:nvPicPr>
          <p:cNvPr id="9" name="Picture 8" descr="GIS Developer Salarys ranging from 95000 to 147000.">
            <a:extLst>
              <a:ext uri="{FF2B5EF4-FFF2-40B4-BE49-F238E27FC236}">
                <a16:creationId xmlns:a16="http://schemas.microsoft.com/office/drawing/2014/main" id="{13B24D5D-8D40-46D4-924B-8DC005C3B0FD}"/>
              </a:ext>
            </a:extLst>
          </p:cNvPr>
          <p:cNvPicPr>
            <a:picLocks noChangeAspect="1"/>
          </p:cNvPicPr>
          <p:nvPr/>
        </p:nvPicPr>
        <p:blipFill>
          <a:blip r:embed="rId4"/>
          <a:stretch>
            <a:fillRect/>
          </a:stretch>
        </p:blipFill>
        <p:spPr>
          <a:xfrm>
            <a:off x="6491291" y="2068516"/>
            <a:ext cx="3914775" cy="2790825"/>
          </a:xfrm>
          <a:prstGeom prst="rect">
            <a:avLst/>
          </a:prstGeom>
        </p:spPr>
      </p:pic>
      <p:sp>
        <p:nvSpPr>
          <p:cNvPr id="10" name="TextBox 9">
            <a:extLst>
              <a:ext uri="{FF2B5EF4-FFF2-40B4-BE49-F238E27FC236}">
                <a16:creationId xmlns:a16="http://schemas.microsoft.com/office/drawing/2014/main" id="{41B93469-22BA-4587-A419-C50F7FB07BFE}"/>
              </a:ext>
            </a:extLst>
          </p:cNvPr>
          <p:cNvSpPr txBox="1"/>
          <p:nvPr/>
        </p:nvSpPr>
        <p:spPr>
          <a:xfrm>
            <a:off x="7490842" y="6593085"/>
            <a:ext cx="2504212" cy="261610"/>
          </a:xfrm>
          <a:prstGeom prst="rect">
            <a:avLst/>
          </a:prstGeom>
          <a:noFill/>
        </p:spPr>
        <p:txBody>
          <a:bodyPr wrap="none" rtlCol="0">
            <a:spAutoFit/>
          </a:bodyPr>
          <a:lstStyle/>
          <a:p>
            <a:r>
              <a:rPr lang="en-US" sz="1100" dirty="0"/>
              <a:t>Sources: Glassdoor and ZipRecruiter</a:t>
            </a:r>
          </a:p>
        </p:txBody>
      </p:sp>
    </p:spTree>
    <p:extLst>
      <p:ext uri="{BB962C8B-B14F-4D97-AF65-F5344CB8AC3E}">
        <p14:creationId xmlns:p14="http://schemas.microsoft.com/office/powerpoint/2010/main" val="2374214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rtlCol="0" anchor="b">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alarm clock icon (for timed quizzes)&#10;">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an icon that represents pencil and paper, for homework.">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with a world icon, representing the final project.">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descr="Participation icon has two comment bubbles.">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a:t>
            </a:r>
            <a:r>
              <a:rPr lang="en-US" altLang="en-US" sz="1600" dirty="0">
                <a:solidFill>
                  <a:srgbClr val="BFBF00"/>
                </a:solidFill>
              </a:rPr>
              <a:t>30%</a:t>
            </a:r>
            <a:r>
              <a:rPr lang="en-US" altLang="en-US" sz="1600" dirty="0">
                <a:solidFill>
                  <a:srgbClr val="B8B8B8"/>
                </a:solidFill>
              </a:rPr>
              <a:t>)</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indent="-228600" defTabSz="914400" eaLnBrk="1" hangingPunct="1"/>
            <a:endParaRPr lang="en-US" altLang="en-US" sz="1600" dirty="0">
              <a:solidFill>
                <a:srgbClr val="B8B8B8"/>
              </a:solidFill>
            </a:endParaRPr>
          </a:p>
        </p:txBody>
      </p:sp>
      <p:sp>
        <p:nvSpPr>
          <p:cNvPr id="14" name="TextBox 13">
            <a:extLst>
              <a:ext uri="{FF2B5EF4-FFF2-40B4-BE49-F238E27FC236}">
                <a16:creationId xmlns:a16="http://schemas.microsoft.com/office/drawing/2014/main" id="{59BB6C17-3DEE-4400-91A5-F815E4269866}"/>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cxnSp>
        <p:nvCxnSpPr>
          <p:cNvPr id="3" name="Straight Arrow Connector 2" descr="Arrow pointing to quizzes being 30% of the overall grade.">
            <a:extLst>
              <a:ext uri="{FF2B5EF4-FFF2-40B4-BE49-F238E27FC236}">
                <a16:creationId xmlns:a16="http://schemas.microsoft.com/office/drawing/2014/main" id="{C9571130-987B-B45F-3A28-852D1592EE56}"/>
              </a:ext>
            </a:extLst>
          </p:cNvPr>
          <p:cNvCxnSpPr>
            <a:endCxn id="9" idx="3"/>
          </p:cNvCxnSpPr>
          <p:nvPr/>
        </p:nvCxnSpPr>
        <p:spPr>
          <a:xfrm>
            <a:off x="2743200" y="10668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00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9">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13330" name="Rectangle 85">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1" name="Rectangle 87">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13332" name="Rectangle 89">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3" name="Rectangle 9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34" name="Rectangle 93">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a:t>
            </a:r>
            <a:r>
              <a:rPr lang="en-US" altLang="en-US" sz="1600" dirty="0">
                <a:solidFill>
                  <a:srgbClr val="BFBF00"/>
                </a:solidFill>
              </a:rPr>
              <a:t>40%</a:t>
            </a:r>
            <a:r>
              <a:rPr lang="en-US" altLang="en-US" sz="1600" dirty="0">
                <a:solidFill>
                  <a:srgbClr val="B8B8B8"/>
                </a:solidFill>
              </a:rPr>
              <a:t>)</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marL="285750" lvl="1" indent="0" defTabSz="914400" eaLnBrk="1" hangingPunct="1">
              <a:buNone/>
            </a:pPr>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29" name="TextBox 28">
            <a:extLst>
              <a:ext uri="{FF2B5EF4-FFF2-40B4-BE49-F238E27FC236}">
                <a16:creationId xmlns:a16="http://schemas.microsoft.com/office/drawing/2014/main" id="{78A91327-A889-4D29-A2D5-C763EACC4509}"/>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sp>
        <p:nvSpPr>
          <p:cNvPr id="30" name="TextBox 29">
            <a:extLst>
              <a:ext uri="{FF2B5EF4-FFF2-40B4-BE49-F238E27FC236}">
                <a16:creationId xmlns:a16="http://schemas.microsoft.com/office/drawing/2014/main" id="{B22BCC59-6D7B-4FBE-9AD9-E806529FD17E}"/>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40%</a:t>
            </a:r>
            <a:endParaRPr lang="en-US" sz="1600" dirty="0">
              <a:solidFill>
                <a:srgbClr val="FFC000"/>
              </a:solidFill>
            </a:endParaRPr>
          </a:p>
        </p:txBody>
      </p:sp>
      <p:sp>
        <p:nvSpPr>
          <p:cNvPr id="31" name="TextBox 30">
            <a:extLst>
              <a:ext uri="{FF2B5EF4-FFF2-40B4-BE49-F238E27FC236}">
                <a16:creationId xmlns:a16="http://schemas.microsoft.com/office/drawing/2014/main" id="{E7A5C761-2C8C-44A1-B1D4-DD379BA60870}"/>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32" name="TextBox 31">
            <a:extLst>
              <a:ext uri="{FF2B5EF4-FFF2-40B4-BE49-F238E27FC236}">
                <a16:creationId xmlns:a16="http://schemas.microsoft.com/office/drawing/2014/main" id="{32A5FD88-47CC-49B3-B7D9-5974AC9EA43A}"/>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cxnSp>
        <p:nvCxnSpPr>
          <p:cNvPr id="2" name="Straight Arrow Connector 1" descr="Homework is 40% of the grade.">
            <a:extLst>
              <a:ext uri="{FF2B5EF4-FFF2-40B4-BE49-F238E27FC236}">
                <a16:creationId xmlns:a16="http://schemas.microsoft.com/office/drawing/2014/main" id="{D5CAFFBB-8F4C-BF82-5851-C7686EF88313}"/>
              </a:ext>
            </a:extLst>
          </p:cNvPr>
          <p:cNvCxnSpPr/>
          <p:nvPr/>
        </p:nvCxnSpPr>
        <p:spPr>
          <a:xfrm>
            <a:off x="2743200" y="25908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1" end="1"/>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2" end="2"/>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3" end="3"/>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4" end="4"/>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descr="Project is 25% of the grade.">
            <a:extLst>
              <a:ext uri="{FF2B5EF4-FFF2-40B4-BE49-F238E27FC236}">
                <a16:creationId xmlns:a16="http://schemas.microsoft.com/office/drawing/2014/main" id="{DEA39234-0B1E-4499-93C8-D7ADE1B75143}"/>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a:t>
            </a:r>
            <a:r>
              <a:rPr lang="en-US" altLang="en-US" sz="1600" dirty="0">
                <a:solidFill>
                  <a:srgbClr val="BFBF00"/>
                </a:solidFill>
              </a:rPr>
              <a:t>25%</a:t>
            </a:r>
            <a:r>
              <a:rPr lang="en-US" altLang="en-US" sz="1600" dirty="0">
                <a:solidFill>
                  <a:srgbClr val="B8B8B8"/>
                </a:solidFill>
              </a:rPr>
              <a:t>)</a:t>
            </a:r>
          </a:p>
          <a:p>
            <a:pPr indent="-228600" defTabSz="914400" eaLnBrk="1" hangingPunct="1"/>
            <a:r>
              <a:rPr lang="en-US" altLang="en-US" sz="1600" dirty="0">
                <a:solidFill>
                  <a:srgbClr val="B8B8B8"/>
                </a:solidFill>
              </a:rPr>
              <a:t>Participation (5%)</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marL="285750" lvl="1" indent="0" defTabSz="914400" eaLnBrk="1" hangingPunct="1">
              <a:buNone/>
            </a:pPr>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3A7BDF2D-4471-4077-8766-F551E4FF1E0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cxnSp>
        <p:nvCxnSpPr>
          <p:cNvPr id="2" name="Straight Arrow Connector 1">
            <a:extLst>
              <a:ext uri="{FF2B5EF4-FFF2-40B4-BE49-F238E27FC236}">
                <a16:creationId xmlns:a16="http://schemas.microsoft.com/office/drawing/2014/main" id="{40B4B86F-0665-6541-708E-226613A0EC79}"/>
              </a:ext>
              <a:ext uri="{C183D7F6-B498-43B3-948B-1728B52AA6E4}">
                <adec:decorative xmlns:adec="http://schemas.microsoft.com/office/drawing/2017/decorative" val="1"/>
              </a:ext>
            </a:extLst>
          </p:cNvPr>
          <p:cNvCxnSpPr/>
          <p:nvPr/>
        </p:nvCxnSpPr>
        <p:spPr>
          <a:xfrm>
            <a:off x="2743200" y="41910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96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5" end="5"/>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Final Project Instructions</a:t>
            </a:r>
          </a:p>
        </p:txBody>
      </p:sp>
      <p:sp>
        <p:nvSpPr>
          <p:cNvPr id="35844" name="Rectangle 2"/>
          <p:cNvSpPr>
            <a:spLocks noChangeArrowheads="1"/>
          </p:cNvSpPr>
          <p:nvPr/>
        </p:nvSpPr>
        <p:spPr bwMode="auto">
          <a:xfrm>
            <a:off x="2152650" y="1690688"/>
            <a:ext cx="539115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B8B8B8"/>
                </a:solidFill>
              </a:rPr>
              <a:t>Stage 1: Preliminary project proposal (~week 10)</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Feedback</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Stage 2: Project progress (~week 13)</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Feedback</a:t>
            </a:r>
          </a:p>
          <a:p>
            <a:endParaRPr lang="en-US" altLang="en-US" dirty="0">
              <a:solidFill>
                <a:srgbClr val="B8B8B8"/>
              </a:solidFill>
            </a:endParaRPr>
          </a:p>
          <a:p>
            <a:endParaRPr lang="en-US" altLang="en-US" dirty="0">
              <a:solidFill>
                <a:srgbClr val="B8B8B8"/>
              </a:solidFill>
            </a:endParaRPr>
          </a:p>
          <a:p>
            <a:r>
              <a:rPr lang="en-US" altLang="en-US" dirty="0">
                <a:solidFill>
                  <a:srgbClr val="B8B8B8"/>
                </a:solidFill>
              </a:rPr>
              <a:t>Stage 3: Final project submission (1</a:t>
            </a:r>
            <a:r>
              <a:rPr lang="en-US" altLang="en-US" baseline="30000" dirty="0">
                <a:solidFill>
                  <a:srgbClr val="B8B8B8"/>
                </a:solidFill>
              </a:rPr>
              <a:t>st</a:t>
            </a:r>
            <a:r>
              <a:rPr lang="en-US" altLang="en-US" dirty="0">
                <a:solidFill>
                  <a:srgbClr val="B8B8B8"/>
                </a:solidFill>
              </a:rPr>
              <a:t> day of finals week)</a:t>
            </a:r>
          </a:p>
        </p:txBody>
      </p:sp>
      <p:sp>
        <p:nvSpPr>
          <p:cNvPr id="10" name="Down Arrow 9">
            <a:extLst>
              <a:ext uri="{C183D7F6-B498-43B3-948B-1728B52AA6E4}">
                <adec:decorative xmlns:adec="http://schemas.microsoft.com/office/drawing/2017/decorative" val="1"/>
              </a:ext>
            </a:extLst>
          </p:cNvPr>
          <p:cNvSpPr/>
          <p:nvPr/>
        </p:nvSpPr>
        <p:spPr>
          <a:xfrm>
            <a:off x="2590800" y="2112963"/>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2584450" y="2916238"/>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a:extLst>
              <a:ext uri="{C183D7F6-B498-43B3-948B-1728B52AA6E4}">
                <adec:decorative xmlns:adec="http://schemas.microsoft.com/office/drawing/2017/decorative" val="1"/>
              </a:ext>
            </a:extLst>
          </p:cNvPr>
          <p:cNvSpPr/>
          <p:nvPr/>
        </p:nvSpPr>
        <p:spPr>
          <a:xfrm>
            <a:off x="2570163" y="3768725"/>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Down Arrow 12">
            <a:extLst>
              <a:ext uri="{C183D7F6-B498-43B3-948B-1728B52AA6E4}">
                <adec:decorative xmlns:adec="http://schemas.microsoft.com/office/drawing/2017/decorative" val="1"/>
              </a:ext>
            </a:extLst>
          </p:cNvPr>
          <p:cNvSpPr/>
          <p:nvPr/>
        </p:nvSpPr>
        <p:spPr>
          <a:xfrm>
            <a:off x="2590800" y="4584700"/>
            <a:ext cx="228600" cy="342900"/>
          </a:xfrm>
          <a:prstGeom prst="downArrow">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06260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8063E580-BD51-4DC3-9968-97E5480C2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485683" y="349664"/>
            <a:ext cx="7124671" cy="1638377"/>
          </a:xfrm>
        </p:spPr>
        <p:txBody>
          <a:bodyPr vert="horz" lIns="91440" tIns="45720" rIns="91440" bIns="45720" numCol="1" rtlCol="0" anchor="b" anchorCtr="0" compatLnSpc="1">
            <a:prstTxWarp prst="textNoShape">
              <a:avLst/>
            </a:prstTxWarp>
            <a:normAutofit/>
          </a:bodyPr>
          <a:lstStyle/>
          <a:p>
            <a:pPr>
              <a:defRPr/>
            </a:pPr>
            <a:r>
              <a:rPr lang="en-US" altLang="en-US" sz="4800" kern="1200" dirty="0">
                <a:latin typeface="+mj-lt"/>
                <a:ea typeface="+mj-ea"/>
                <a:cs typeface="+mj-cs"/>
              </a:rPr>
              <a:t>Grading</a:t>
            </a:r>
            <a:r>
              <a:rPr lang="en-US" altLang="en-US" sz="4800" kern="1200" dirty="0">
                <a:solidFill>
                  <a:schemeClr val="tx1"/>
                </a:solidFill>
                <a:latin typeface="+mj-lt"/>
                <a:ea typeface="+mj-ea"/>
                <a:cs typeface="+mj-cs"/>
              </a:rPr>
              <a:t> </a:t>
            </a:r>
          </a:p>
        </p:txBody>
      </p:sp>
      <p:sp>
        <p:nvSpPr>
          <p:cNvPr id="78" name="Rectangle 77">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icon&#10;&#10;Description automatically generated">
            <a:extLst>
              <a:ext uri="{FF2B5EF4-FFF2-40B4-BE49-F238E27FC236}">
                <a16:creationId xmlns:a16="http://schemas.microsoft.com/office/drawing/2014/main" id="{5251E3C2-09A9-4184-86CA-6AD78F0AE35E}"/>
              </a:ext>
            </a:extLst>
          </p:cNvPr>
          <p:cNvPicPr>
            <a:picLocks noChangeAspect="1"/>
          </p:cNvPicPr>
          <p:nvPr/>
        </p:nvPicPr>
        <p:blipFill rotWithShape="1">
          <a:blip r:embed="rId3">
            <a:extLst>
              <a:ext uri="{28A0092B-C50C-407E-A947-70E740481C1C}">
                <a14:useLocalDpi xmlns:a14="http://schemas.microsoft.com/office/drawing/2010/main" val="0"/>
              </a:ext>
            </a:extLst>
          </a:blip>
          <a:srcRect t="4251" r="1" b="4252"/>
          <a:stretch/>
        </p:blipFill>
        <p:spPr>
          <a:xfrm>
            <a:off x="581647" y="393681"/>
            <a:ext cx="3005162" cy="1374838"/>
          </a:xfrm>
          <a:prstGeom prst="rect">
            <a:avLst/>
          </a:prstGeom>
        </p:spPr>
      </p:pic>
      <p:pic>
        <p:nvPicPr>
          <p:cNvPr id="5" name="Picture 4" descr="A picture containing text, outdoor, sign&#10;&#10;Description automatically generated">
            <a:extLst>
              <a:ext uri="{FF2B5EF4-FFF2-40B4-BE49-F238E27FC236}">
                <a16:creationId xmlns:a16="http://schemas.microsoft.com/office/drawing/2014/main" id="{7414ABB8-29A0-4388-A223-3C277D48AD6A}"/>
              </a:ext>
            </a:extLst>
          </p:cNvPr>
          <p:cNvPicPr>
            <a:picLocks noChangeAspect="1"/>
          </p:cNvPicPr>
          <p:nvPr/>
        </p:nvPicPr>
        <p:blipFill rotWithShape="1">
          <a:blip r:embed="rId4">
            <a:extLst>
              <a:ext uri="{28A0092B-C50C-407E-A947-70E740481C1C}">
                <a14:useLocalDpi xmlns:a14="http://schemas.microsoft.com/office/drawing/2010/main" val="0"/>
              </a:ext>
            </a:extLst>
          </a:blip>
          <a:srcRect t="2001" r="1" b="8296"/>
          <a:stretch/>
        </p:blipFill>
        <p:spPr>
          <a:xfrm>
            <a:off x="581647" y="1943317"/>
            <a:ext cx="3005162" cy="1374838"/>
          </a:xfrm>
          <a:prstGeom prst="rect">
            <a:avLst/>
          </a:prstGeom>
        </p:spPr>
      </p:pic>
      <p:pic>
        <p:nvPicPr>
          <p:cNvPr id="7" name="Picture 6" descr="A picture containing text, outdoor, sky, clipart&#10;&#10;Description automatically generated">
            <a:extLst>
              <a:ext uri="{FF2B5EF4-FFF2-40B4-BE49-F238E27FC236}">
                <a16:creationId xmlns:a16="http://schemas.microsoft.com/office/drawing/2014/main" id="{4242105A-CDE2-4ED7-926C-9E27F51D2F26}"/>
              </a:ext>
            </a:extLst>
          </p:cNvPr>
          <p:cNvPicPr>
            <a:picLocks noChangeAspect="1"/>
          </p:cNvPicPr>
          <p:nvPr/>
        </p:nvPicPr>
        <p:blipFill rotWithShape="1">
          <a:blip r:embed="rId5">
            <a:extLst>
              <a:ext uri="{28A0092B-C50C-407E-A947-70E740481C1C}">
                <a14:useLocalDpi xmlns:a14="http://schemas.microsoft.com/office/drawing/2010/main" val="0"/>
              </a:ext>
            </a:extLst>
          </a:blip>
          <a:srcRect r="1" b="8503"/>
          <a:stretch/>
        </p:blipFill>
        <p:spPr>
          <a:xfrm>
            <a:off x="581648" y="3492952"/>
            <a:ext cx="3005162" cy="1374838"/>
          </a:xfrm>
          <a:prstGeom prst="rect">
            <a:avLst/>
          </a:prstGeom>
        </p:spPr>
      </p:pic>
      <p:pic>
        <p:nvPicPr>
          <p:cNvPr id="17" name="Picture 16">
            <a:extLst>
              <a:ext uri="{FF2B5EF4-FFF2-40B4-BE49-F238E27FC236}">
                <a16:creationId xmlns:a16="http://schemas.microsoft.com/office/drawing/2014/main" id="{DEA39234-0B1E-4499-93C8-D7ADE1B75143}"/>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t="1449" r="1" b="7053"/>
          <a:stretch/>
        </p:blipFill>
        <p:spPr>
          <a:xfrm>
            <a:off x="581648" y="5042588"/>
            <a:ext cx="3005162" cy="1374838"/>
          </a:xfrm>
          <a:prstGeom prst="rect">
            <a:avLst/>
          </a:prstGeom>
        </p:spPr>
      </p:pic>
      <p:sp>
        <p:nvSpPr>
          <p:cNvPr id="19" name="Content Placeholder 2">
            <a:extLst>
              <a:ext uri="{FF2B5EF4-FFF2-40B4-BE49-F238E27FC236}">
                <a16:creationId xmlns:a16="http://schemas.microsoft.com/office/drawing/2014/main" id="{7A8875DD-0811-4FC1-B502-63C0995D304A}"/>
              </a:ext>
            </a:extLst>
          </p:cNvPr>
          <p:cNvSpPr txBox="1">
            <a:spLocks/>
          </p:cNvSpPr>
          <p:nvPr/>
        </p:nvSpPr>
        <p:spPr bwMode="auto">
          <a:xfrm>
            <a:off x="4488873" y="2620641"/>
            <a:ext cx="7115139" cy="302370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t" anchorCtr="0" compatLnSpc="1">
            <a:prstTxWarp prst="textNoShape">
              <a:avLst/>
            </a:prstTxWarp>
            <a:normAutofit lnSpcReduction="10000"/>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indent="-228600" defTabSz="914400" eaLnBrk="1" hangingPunct="1"/>
            <a:r>
              <a:rPr lang="en-US" altLang="en-US" sz="1600" dirty="0">
                <a:solidFill>
                  <a:srgbClr val="B8B8B8"/>
                </a:solidFill>
              </a:rPr>
              <a:t>4-5 timed quizzes (30%)</a:t>
            </a:r>
          </a:p>
          <a:p>
            <a:pPr indent="-228600" defTabSz="914400" eaLnBrk="1" hangingPunct="1"/>
            <a:r>
              <a:rPr lang="en-US" altLang="en-US" sz="1600" dirty="0">
                <a:solidFill>
                  <a:srgbClr val="B8B8B8"/>
                </a:solidFill>
              </a:rPr>
              <a:t>Homework (40%)</a:t>
            </a:r>
          </a:p>
          <a:p>
            <a:pPr lvl="1" indent="-228600" defTabSz="914400" eaLnBrk="1" hangingPunct="1"/>
            <a:r>
              <a:rPr lang="en-US" altLang="en-US" sz="1600" dirty="0">
                <a:solidFill>
                  <a:srgbClr val="B8B8B8"/>
                </a:solidFill>
              </a:rPr>
              <a:t>Python scripts (10 pts each)</a:t>
            </a:r>
          </a:p>
          <a:p>
            <a:pPr lvl="1" indent="-228600" defTabSz="914400" eaLnBrk="1" hangingPunct="1"/>
            <a:r>
              <a:rPr lang="en-US" altLang="en-US" sz="1600" dirty="0">
                <a:solidFill>
                  <a:srgbClr val="B8B8B8"/>
                </a:solidFill>
              </a:rPr>
              <a:t>Python tutorials (4 pts each)</a:t>
            </a:r>
          </a:p>
          <a:p>
            <a:pPr lvl="1" indent="-228600" defTabSz="914400" eaLnBrk="1" hangingPunct="1"/>
            <a:r>
              <a:rPr lang="en-US" altLang="en-US" sz="1600" dirty="0">
                <a:solidFill>
                  <a:srgbClr val="B8B8B8"/>
                </a:solidFill>
              </a:rPr>
              <a:t>Moodle exercises (~21 pts each)</a:t>
            </a:r>
          </a:p>
          <a:p>
            <a:pPr indent="-228600" defTabSz="914400" eaLnBrk="1" hangingPunct="1"/>
            <a:r>
              <a:rPr lang="en-US" altLang="en-US" sz="1600" dirty="0">
                <a:solidFill>
                  <a:srgbClr val="B8B8B8"/>
                </a:solidFill>
              </a:rPr>
              <a:t>Project (25%)</a:t>
            </a:r>
          </a:p>
          <a:p>
            <a:pPr indent="-228600" defTabSz="914400" eaLnBrk="1" hangingPunct="1"/>
            <a:r>
              <a:rPr lang="en-US" altLang="en-US" sz="1600" dirty="0">
                <a:solidFill>
                  <a:srgbClr val="B8B8B8"/>
                </a:solidFill>
              </a:rPr>
              <a:t>Participation (</a:t>
            </a:r>
            <a:r>
              <a:rPr lang="en-US" altLang="en-US" sz="1600" dirty="0">
                <a:solidFill>
                  <a:srgbClr val="BFBF00"/>
                </a:solidFill>
              </a:rPr>
              <a:t>5%</a:t>
            </a:r>
            <a:r>
              <a:rPr lang="en-US" altLang="en-US" sz="1600" dirty="0">
                <a:solidFill>
                  <a:srgbClr val="B8B8B8"/>
                </a:solidFill>
              </a:rPr>
              <a:t>)</a:t>
            </a:r>
          </a:p>
          <a:p>
            <a:pPr lvl="1" indent="-228600" defTabSz="914400" eaLnBrk="1" hangingPunct="1"/>
            <a:r>
              <a:rPr lang="en-US" altLang="en-US" sz="1600" dirty="0">
                <a:solidFill>
                  <a:srgbClr val="B8B8B8"/>
                </a:solidFill>
              </a:rPr>
              <a:t>Piazza message board usage</a:t>
            </a:r>
          </a:p>
          <a:p>
            <a:pPr lvl="1" indent="-228600" defTabSz="914400" eaLnBrk="1" hangingPunct="1"/>
            <a:r>
              <a:rPr lang="en-US" altLang="en-US" sz="1600" dirty="0">
                <a:solidFill>
                  <a:srgbClr val="B8B8B8"/>
                </a:solidFill>
              </a:rPr>
              <a:t>Participation in help sessions</a:t>
            </a:r>
          </a:p>
          <a:p>
            <a:pPr lvl="1" indent="-228600" defTabSz="914400" eaLnBrk="1" hangingPunct="1"/>
            <a:r>
              <a:rPr lang="en-US" altLang="en-US" sz="1600" dirty="0">
                <a:solidFill>
                  <a:srgbClr val="B8B8B8"/>
                </a:solidFill>
              </a:rPr>
              <a:t>Lecture questions</a:t>
            </a:r>
          </a:p>
          <a:p>
            <a:pPr lvl="1" indent="-228600" defTabSz="914400" eaLnBrk="1" hangingPunct="1"/>
            <a:r>
              <a:rPr lang="en-US" altLang="en-US" sz="1600" dirty="0">
                <a:solidFill>
                  <a:srgbClr val="B8B8B8"/>
                </a:solidFill>
              </a:rPr>
              <a:t>Python notebooks</a:t>
            </a:r>
          </a:p>
          <a:p>
            <a:pPr lvl="1" indent="-228600" defTabSz="914400" eaLnBrk="1" hangingPunct="1"/>
            <a:endParaRPr lang="en-US" altLang="en-US" sz="1600" dirty="0">
              <a:solidFill>
                <a:srgbClr val="B8B8B8"/>
              </a:solidFill>
            </a:endParaRPr>
          </a:p>
          <a:p>
            <a:pPr indent="-228600" defTabSz="914400" eaLnBrk="1" hangingPunct="1"/>
            <a:endParaRPr lang="en-US" altLang="en-US" sz="1600" dirty="0">
              <a:solidFill>
                <a:srgbClr val="B8B8B8"/>
              </a:solidFill>
            </a:endParaRPr>
          </a:p>
        </p:txBody>
      </p:sp>
      <p:sp>
        <p:nvSpPr>
          <p:cNvPr id="15" name="TextBox 14">
            <a:extLst>
              <a:ext uri="{FF2B5EF4-FFF2-40B4-BE49-F238E27FC236}">
                <a16:creationId xmlns:a16="http://schemas.microsoft.com/office/drawing/2014/main" id="{4E72434B-61ED-4AF8-B90B-67F3800523B5}"/>
              </a:ext>
            </a:extLst>
          </p:cNvPr>
          <p:cNvSpPr txBox="1"/>
          <p:nvPr/>
        </p:nvSpPr>
        <p:spPr>
          <a:xfrm>
            <a:off x="3751857" y="2451364"/>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35%</a:t>
            </a:r>
            <a:endParaRPr lang="en-US" sz="1600" dirty="0">
              <a:solidFill>
                <a:srgbClr val="FFC000"/>
              </a:solidFill>
            </a:endParaRPr>
          </a:p>
        </p:txBody>
      </p:sp>
      <p:sp>
        <p:nvSpPr>
          <p:cNvPr id="16" name="TextBox 15">
            <a:extLst>
              <a:ext uri="{FF2B5EF4-FFF2-40B4-BE49-F238E27FC236}">
                <a16:creationId xmlns:a16="http://schemas.microsoft.com/office/drawing/2014/main" id="{7C2F0C74-854F-4112-AA45-9C31D79F1B97}"/>
              </a:ext>
            </a:extLst>
          </p:cNvPr>
          <p:cNvSpPr txBox="1"/>
          <p:nvPr/>
        </p:nvSpPr>
        <p:spPr>
          <a:xfrm>
            <a:off x="3751857" y="4017657"/>
            <a:ext cx="640080" cy="338554"/>
          </a:xfrm>
          <a:prstGeom prst="rect">
            <a:avLst/>
          </a:prstGeom>
          <a:solidFill>
            <a:schemeClr val="accent5">
              <a:lumMod val="50000"/>
              <a:alpha val="69804"/>
            </a:schemeClr>
          </a:solidFill>
        </p:spPr>
        <p:txBody>
          <a:bodyPr wrap="square" rIns="0">
            <a:spAutoFit/>
          </a:bodyPr>
          <a:lstStyle/>
          <a:p>
            <a:pPr>
              <a:spcAft>
                <a:spcPts val="600"/>
              </a:spcAft>
            </a:pPr>
            <a:r>
              <a:rPr lang="en-US" altLang="en-US" sz="1600" dirty="0">
                <a:solidFill>
                  <a:srgbClr val="FFC000"/>
                </a:solidFill>
              </a:rPr>
              <a:t>25%</a:t>
            </a:r>
            <a:endParaRPr lang="en-US" sz="1600" dirty="0">
              <a:solidFill>
                <a:srgbClr val="FFC000"/>
              </a:solidFill>
            </a:endParaRPr>
          </a:p>
        </p:txBody>
      </p:sp>
      <p:sp>
        <p:nvSpPr>
          <p:cNvPr id="18" name="TextBox 17">
            <a:extLst>
              <a:ext uri="{FF2B5EF4-FFF2-40B4-BE49-F238E27FC236}">
                <a16:creationId xmlns:a16="http://schemas.microsoft.com/office/drawing/2014/main" id="{B73C5822-69CD-4156-AD85-8E86F5203F7B}"/>
              </a:ext>
            </a:extLst>
          </p:cNvPr>
          <p:cNvSpPr txBox="1"/>
          <p:nvPr/>
        </p:nvSpPr>
        <p:spPr>
          <a:xfrm>
            <a:off x="3751858" y="558395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5%</a:t>
            </a:r>
            <a:endParaRPr lang="en-US" sz="1100" dirty="0">
              <a:solidFill>
                <a:srgbClr val="FFC000"/>
              </a:solidFill>
            </a:endParaRPr>
          </a:p>
        </p:txBody>
      </p:sp>
      <p:sp>
        <p:nvSpPr>
          <p:cNvPr id="20" name="TextBox 19">
            <a:extLst>
              <a:ext uri="{FF2B5EF4-FFF2-40B4-BE49-F238E27FC236}">
                <a16:creationId xmlns:a16="http://schemas.microsoft.com/office/drawing/2014/main" id="{B9D13830-033A-4DF5-88EE-D51893CA7DC8}"/>
              </a:ext>
            </a:extLst>
          </p:cNvPr>
          <p:cNvSpPr txBox="1"/>
          <p:nvPr/>
        </p:nvSpPr>
        <p:spPr>
          <a:xfrm>
            <a:off x="3751857" y="885071"/>
            <a:ext cx="640080" cy="338554"/>
          </a:xfrm>
          <a:prstGeom prst="rect">
            <a:avLst/>
          </a:prstGeom>
          <a:solidFill>
            <a:schemeClr val="accent5">
              <a:lumMod val="50000"/>
              <a:alpha val="69804"/>
            </a:schemeClr>
          </a:solidFill>
        </p:spPr>
        <p:txBody>
          <a:bodyPr wrap="square">
            <a:spAutoFit/>
          </a:bodyPr>
          <a:lstStyle/>
          <a:p>
            <a:pPr>
              <a:spcAft>
                <a:spcPts val="600"/>
              </a:spcAft>
            </a:pPr>
            <a:r>
              <a:rPr lang="en-US" altLang="en-US" sz="1600" dirty="0">
                <a:solidFill>
                  <a:srgbClr val="FFC000"/>
                </a:solidFill>
              </a:rPr>
              <a:t>30%</a:t>
            </a:r>
            <a:endParaRPr lang="en-US" sz="1600">
              <a:solidFill>
                <a:srgbClr val="FFC000"/>
              </a:solidFill>
            </a:endParaRPr>
          </a:p>
        </p:txBody>
      </p:sp>
      <p:cxnSp>
        <p:nvCxnSpPr>
          <p:cNvPr id="2" name="Straight Arrow Connector 1" descr="Participation is 5% of the grade.">
            <a:extLst>
              <a:ext uri="{FF2B5EF4-FFF2-40B4-BE49-F238E27FC236}">
                <a16:creationId xmlns:a16="http://schemas.microsoft.com/office/drawing/2014/main" id="{D9F56B5D-DAC6-63D7-FE2A-0478B2F19882}"/>
              </a:ext>
            </a:extLst>
          </p:cNvPr>
          <p:cNvCxnSpPr/>
          <p:nvPr/>
        </p:nvCxnSpPr>
        <p:spPr>
          <a:xfrm>
            <a:off x="2743200" y="5776900"/>
            <a:ext cx="843609" cy="143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85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19">
                                            <p:txEl>
                                              <p:pRg st="6" end="6"/>
                                            </p:txEl>
                                          </p:spTgt>
                                        </p:tgtEl>
                                      </p:cBhvr>
                                      <p:by x="150000" y="150000"/>
                                    </p:animScale>
                                  </p:childTnLst>
                                </p:cTn>
                              </p:par>
                              <p:par>
                                <p:cTn id="7" presetID="6" presetClass="emph" presetSubtype="0" fill="hold" nodeType="withEffect">
                                  <p:stCondLst>
                                    <p:cond delay="0"/>
                                  </p:stCondLst>
                                  <p:childTnLst>
                                    <p:animScale>
                                      <p:cBhvr>
                                        <p:cTn id="8" dur="2000" fill="hold"/>
                                        <p:tgtEl>
                                          <p:spTgt spid="19">
                                            <p:txEl>
                                              <p:pRg st="7" end="7"/>
                                            </p:txEl>
                                          </p:spTgt>
                                        </p:tgtEl>
                                      </p:cBhvr>
                                      <p:by x="150000" y="150000"/>
                                    </p:animScale>
                                  </p:childTnLst>
                                </p:cTn>
                              </p:par>
                              <p:par>
                                <p:cTn id="9" presetID="6" presetClass="emph" presetSubtype="0" fill="hold" nodeType="withEffect">
                                  <p:stCondLst>
                                    <p:cond delay="0"/>
                                  </p:stCondLst>
                                  <p:childTnLst>
                                    <p:animScale>
                                      <p:cBhvr>
                                        <p:cTn id="10" dur="2000" fill="hold"/>
                                        <p:tgtEl>
                                          <p:spTgt spid="19">
                                            <p:txEl>
                                              <p:pRg st="8" end="8"/>
                                            </p:txEl>
                                          </p:spTgt>
                                        </p:tgtEl>
                                      </p:cBhvr>
                                      <p:by x="150000" y="150000"/>
                                    </p:animScale>
                                  </p:childTnLst>
                                </p:cTn>
                              </p:par>
                              <p:par>
                                <p:cTn id="11" presetID="6" presetClass="emph" presetSubtype="0" fill="hold" nodeType="withEffect">
                                  <p:stCondLst>
                                    <p:cond delay="0"/>
                                  </p:stCondLst>
                                  <p:childTnLst>
                                    <p:animScale>
                                      <p:cBhvr>
                                        <p:cTn id="12" dur="2000" fill="hold"/>
                                        <p:tgtEl>
                                          <p:spTgt spid="19">
                                            <p:txEl>
                                              <p:pRg st="9" end="9"/>
                                            </p:txEl>
                                          </p:spTgt>
                                        </p:tgtEl>
                                      </p:cBhvr>
                                      <p:by x="150000" y="150000"/>
                                    </p:animScale>
                                  </p:childTnLst>
                                </p:cTn>
                              </p:par>
                              <p:par>
                                <p:cTn id="13" presetID="6" presetClass="emph" presetSubtype="0" fill="hold" nodeType="withEffect">
                                  <p:stCondLst>
                                    <p:cond delay="0"/>
                                  </p:stCondLst>
                                  <p:childTnLst>
                                    <p:animScale>
                                      <p:cBhvr>
                                        <p:cTn id="14" dur="2000" fill="hold"/>
                                        <p:tgtEl>
                                          <p:spTgt spid="19">
                                            <p:txEl>
                                              <p:pRg st="10" end="1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AF9D9-5F72-D7D4-BBB3-7C7AC614BF68}"/>
              </a:ext>
              <a:ext uri="{C183D7F6-B498-43B3-948B-1728B52AA6E4}">
                <adec:decorative xmlns:adec="http://schemas.microsoft.com/office/drawing/2017/decorative" val="1"/>
              </a:ext>
            </a:extLst>
          </p:cNvPr>
          <p:cNvSpPr/>
          <p:nvPr/>
        </p:nvSpPr>
        <p:spPr>
          <a:xfrm>
            <a:off x="6096000" y="762000"/>
            <a:ext cx="4419600" cy="5594350"/>
          </a:xfrm>
          <a:prstGeom prst="rect">
            <a:avLst/>
          </a:prstGeom>
          <a:solidFill>
            <a:srgbClr val="FFFFFF"/>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57200" y="609600"/>
            <a:ext cx="4759328" cy="1325563"/>
          </a:xfrm>
        </p:spPr>
        <p:txBody>
          <a:bodyPr>
            <a:normAutofit/>
          </a:bodyPr>
          <a:lstStyle/>
          <a:p>
            <a:pPr eaLnBrk="1" hangingPunct="1">
              <a:defRPr/>
            </a:pPr>
            <a:r>
              <a:rPr lang="en-US" altLang="en-US" dirty="0"/>
              <a:t>Late homework</a:t>
            </a:r>
          </a:p>
        </p:txBody>
      </p:sp>
      <p:sp>
        <p:nvSpPr>
          <p:cNvPr id="13315" name="Content Placeholder 2"/>
          <p:cNvSpPr>
            <a:spLocks noGrp="1"/>
          </p:cNvSpPr>
          <p:nvPr>
            <p:ph idx="1"/>
          </p:nvPr>
        </p:nvSpPr>
        <p:spPr>
          <a:xfrm>
            <a:off x="1752600" y="1690688"/>
            <a:ext cx="4343400" cy="4805362"/>
          </a:xfrm>
        </p:spPr>
        <p:txBody>
          <a:bodyPr/>
          <a:lstStyle/>
          <a:p>
            <a:pPr marL="0" indent="0" eaLnBrk="1" hangingPunct="1">
              <a:buNone/>
            </a:pPr>
            <a:br>
              <a:rPr lang="en-US" altLang="en-US" sz="2800" dirty="0"/>
            </a:br>
            <a:br>
              <a:rPr lang="en-US" altLang="en-US" sz="2800" dirty="0"/>
            </a:br>
            <a:r>
              <a:rPr lang="en-US" altLang="en-US" sz="3200" dirty="0"/>
              <a:t>penalty =10*2</a:t>
            </a:r>
            <a:r>
              <a:rPr lang="en-US" altLang="en-US" sz="3200" baseline="30000" dirty="0"/>
              <a:t>(r-1)</a:t>
            </a:r>
            <a:r>
              <a:rPr lang="en-US" altLang="en-US" sz="3200" dirty="0"/>
              <a:t>% </a:t>
            </a:r>
            <a:br>
              <a:rPr lang="en-US" altLang="en-US" sz="3200" dirty="0"/>
            </a:br>
            <a:r>
              <a:rPr lang="en-US" altLang="en-US" sz="2800" dirty="0"/>
              <a:t>where </a:t>
            </a:r>
            <a:r>
              <a:rPr lang="en-US" altLang="en-US" sz="2800" i="1" dirty="0"/>
              <a:t>r</a:t>
            </a:r>
            <a:r>
              <a:rPr lang="en-US" altLang="en-US" sz="2800" dirty="0"/>
              <a:t> is the number of </a:t>
            </a:r>
          </a:p>
          <a:p>
            <a:pPr marL="0" indent="0" eaLnBrk="1" hangingPunct="1">
              <a:buNone/>
            </a:pPr>
            <a:r>
              <a:rPr lang="en-US" altLang="en-US" sz="2800" dirty="0"/>
              <a:t>24-hour periods late.</a:t>
            </a:r>
          </a:p>
          <a:p>
            <a:pPr marL="0" indent="0" eaLnBrk="1" hangingPunct="1">
              <a:buNone/>
            </a:pPr>
            <a:endParaRPr lang="en-US" altLang="en-US" sz="3200" dirty="0"/>
          </a:p>
          <a:p>
            <a:pPr marL="0" indent="0" eaLnBrk="1" hangingPunct="1">
              <a:buNone/>
            </a:pPr>
            <a:endParaRPr lang="en-US" altLang="en-US" sz="3200" dirty="0"/>
          </a:p>
          <a:p>
            <a:pPr lvl="1" eaLnBrk="1" hangingPunct="1"/>
            <a:endParaRPr lang="en-US" altLang="en-US" dirty="0"/>
          </a:p>
        </p:txBody>
      </p:sp>
      <p:grpSp>
        <p:nvGrpSpPr>
          <p:cNvPr id="13317" name="Group 8" descr="Step graph of the late policy as computed by the equation on the slide.  "/>
          <p:cNvGrpSpPr>
            <a:grpSpLocks/>
          </p:cNvGrpSpPr>
          <p:nvPr/>
        </p:nvGrpSpPr>
        <p:grpSpPr bwMode="auto">
          <a:xfrm>
            <a:off x="6223000" y="849316"/>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929814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AF9D9-5F72-D7D4-BBB3-7C7AC614BF68}"/>
              </a:ext>
              <a:ext uri="{C183D7F6-B498-43B3-948B-1728B52AA6E4}">
                <adec:decorative xmlns:adec="http://schemas.microsoft.com/office/drawing/2017/decorative" val="1"/>
              </a:ext>
            </a:extLst>
          </p:cNvPr>
          <p:cNvSpPr/>
          <p:nvPr/>
        </p:nvSpPr>
        <p:spPr>
          <a:xfrm>
            <a:off x="6096000" y="762000"/>
            <a:ext cx="4419600" cy="5594350"/>
          </a:xfrm>
          <a:prstGeom prst="rect">
            <a:avLst/>
          </a:prstGeom>
          <a:solidFill>
            <a:srgbClr val="FFFFFF"/>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2" name="Title 1"/>
          <p:cNvSpPr>
            <a:spLocks noGrp="1"/>
          </p:cNvSpPr>
          <p:nvPr>
            <p:ph type="title"/>
          </p:nvPr>
        </p:nvSpPr>
        <p:spPr>
          <a:xfrm>
            <a:off x="457200" y="609600"/>
            <a:ext cx="4759328" cy="1325563"/>
          </a:xfrm>
        </p:spPr>
        <p:txBody>
          <a:bodyPr>
            <a:normAutofit/>
          </a:bodyPr>
          <a:lstStyle/>
          <a:p>
            <a:pPr eaLnBrk="1" hangingPunct="1">
              <a:defRPr/>
            </a:pPr>
            <a:r>
              <a:rPr lang="en-US" altLang="en-US" dirty="0"/>
              <a:t>Late homework</a:t>
            </a:r>
          </a:p>
        </p:txBody>
      </p:sp>
      <p:sp>
        <p:nvSpPr>
          <p:cNvPr id="13315" name="Content Placeholder 2"/>
          <p:cNvSpPr>
            <a:spLocks noGrp="1"/>
          </p:cNvSpPr>
          <p:nvPr>
            <p:ph idx="1"/>
          </p:nvPr>
        </p:nvSpPr>
        <p:spPr>
          <a:xfrm>
            <a:off x="1752600" y="1690688"/>
            <a:ext cx="4343400" cy="4805362"/>
          </a:xfrm>
        </p:spPr>
        <p:txBody>
          <a:bodyPr/>
          <a:lstStyle/>
          <a:p>
            <a:pPr marL="0" indent="0" eaLnBrk="1" hangingPunct="1">
              <a:buNone/>
            </a:pPr>
            <a:br>
              <a:rPr lang="en-US" altLang="en-US" sz="2800" dirty="0"/>
            </a:br>
            <a:br>
              <a:rPr lang="en-US" altLang="en-US" sz="2800" dirty="0"/>
            </a:br>
            <a:r>
              <a:rPr lang="en-US" altLang="en-US" sz="3200" dirty="0"/>
              <a:t>penalty =10*2</a:t>
            </a:r>
            <a:r>
              <a:rPr lang="en-US" altLang="en-US" sz="3200" baseline="30000" dirty="0"/>
              <a:t>(r-1)</a:t>
            </a:r>
            <a:r>
              <a:rPr lang="en-US" altLang="en-US" sz="3200" dirty="0"/>
              <a:t>% </a:t>
            </a:r>
            <a:br>
              <a:rPr lang="en-US" altLang="en-US" sz="3200" dirty="0"/>
            </a:br>
            <a:r>
              <a:rPr lang="en-US" altLang="en-US" sz="2800" dirty="0"/>
              <a:t>where </a:t>
            </a:r>
            <a:r>
              <a:rPr lang="en-US" altLang="en-US" sz="2800" i="1" dirty="0"/>
              <a:t>r</a:t>
            </a:r>
            <a:r>
              <a:rPr lang="en-US" altLang="en-US" sz="2800" dirty="0"/>
              <a:t> is the number of </a:t>
            </a:r>
          </a:p>
          <a:p>
            <a:pPr marL="0" indent="0" eaLnBrk="1" hangingPunct="1">
              <a:buNone/>
            </a:pPr>
            <a:r>
              <a:rPr lang="en-US" altLang="en-US" sz="2800" dirty="0"/>
              <a:t>24-hour periods late.</a:t>
            </a:r>
          </a:p>
          <a:p>
            <a:pPr marL="0" indent="0" eaLnBrk="1" hangingPunct="1">
              <a:buNone/>
            </a:pPr>
            <a:endParaRPr lang="en-US" altLang="en-US" sz="3200" dirty="0"/>
          </a:p>
          <a:p>
            <a:pPr marL="0" indent="0" eaLnBrk="1" hangingPunct="1">
              <a:buNone/>
            </a:pPr>
            <a:r>
              <a:rPr lang="en-US" altLang="en-US" sz="2800" dirty="0">
                <a:latin typeface="Arial" panose="020B0604020202020204" pitchFamily="34" charset="0"/>
              </a:rPr>
              <a:t>“Lateness” applies to each homework item separately.</a:t>
            </a:r>
            <a:r>
              <a:rPr lang="en-US" altLang="en-US" sz="1600" dirty="0">
                <a:latin typeface="Arial" panose="020B0604020202020204" pitchFamily="34" charset="0"/>
              </a:rPr>
              <a:t> </a:t>
            </a:r>
            <a:endParaRPr lang="en-US" altLang="en-US" sz="3200" dirty="0"/>
          </a:p>
          <a:p>
            <a:pPr marL="0" indent="0" eaLnBrk="1" hangingPunct="1">
              <a:buNone/>
            </a:pPr>
            <a:endParaRPr lang="en-US" altLang="en-US" sz="3200" dirty="0"/>
          </a:p>
          <a:p>
            <a:pPr lvl="1" eaLnBrk="1" hangingPunct="1"/>
            <a:endParaRPr lang="en-US" altLang="en-US" dirty="0"/>
          </a:p>
        </p:txBody>
      </p:sp>
      <p:grpSp>
        <p:nvGrpSpPr>
          <p:cNvPr id="13317" name="Group 8" descr="Step graph of the late penalty.  x axis shows each 24 hour late period.  yaxis shows the points possible out of 10.   It steps from left to right, 10, 9, 8, 6, 2, 0.&#10;"/>
          <p:cNvGrpSpPr>
            <a:grpSpLocks/>
          </p:cNvGrpSpPr>
          <p:nvPr/>
        </p:nvGrpSpPr>
        <p:grpSpPr bwMode="auto">
          <a:xfrm>
            <a:off x="6223000" y="849316"/>
            <a:ext cx="4292600" cy="5507037"/>
            <a:chOff x="4623393" y="289533"/>
            <a:chExt cx="4293225" cy="5506989"/>
          </a:xfrm>
        </p:grpSpPr>
        <p:pic>
          <p:nvPicPr>
            <p:cNvPr id="13318" name="Picture 1"/>
            <p:cNvPicPr>
              <a:picLocks noChangeAspect="1"/>
            </p:cNvPicPr>
            <p:nvPr/>
          </p:nvPicPr>
          <p:blipFill>
            <a:blip r:embed="rId3">
              <a:extLst>
                <a:ext uri="{28A0092B-C50C-407E-A947-70E740481C1C}">
                  <a14:useLocalDpi xmlns:a14="http://schemas.microsoft.com/office/drawing/2010/main" val="0"/>
                </a:ext>
              </a:extLst>
            </a:blip>
            <a:srcRect l="12799" r="26950" b="6364"/>
            <a:stretch>
              <a:fillRect/>
            </a:stretch>
          </p:blipFill>
          <p:spPr bwMode="auto">
            <a:xfrm>
              <a:off x="5066081" y="301164"/>
              <a:ext cx="3850537" cy="5020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9" name="Group 4"/>
            <p:cNvGrpSpPr>
              <a:grpSpLocks/>
            </p:cNvGrpSpPr>
            <p:nvPr/>
          </p:nvGrpSpPr>
          <p:grpSpPr bwMode="auto">
            <a:xfrm>
              <a:off x="4623393" y="289533"/>
              <a:ext cx="3819197" cy="5506989"/>
              <a:chOff x="4623393" y="289533"/>
              <a:chExt cx="3819197" cy="5506989"/>
            </a:xfrm>
          </p:grpSpPr>
          <p:pic>
            <p:nvPicPr>
              <p:cNvPr id="13320" name="Picture 5"/>
              <p:cNvPicPr>
                <a:picLocks noChangeAspect="1"/>
              </p:cNvPicPr>
              <p:nvPr/>
            </p:nvPicPr>
            <p:blipFill>
              <a:blip r:embed="rId3">
                <a:extLst>
                  <a:ext uri="{28A0092B-C50C-407E-A947-70E740481C1C}">
                    <a14:useLocalDpi xmlns:a14="http://schemas.microsoft.com/office/drawing/2010/main" val="0"/>
                  </a:ext>
                </a:extLst>
              </a:blip>
              <a:srcRect r="93819"/>
              <a:stretch>
                <a:fillRect/>
              </a:stretch>
            </p:blipFill>
            <p:spPr bwMode="auto">
              <a:xfrm>
                <a:off x="4623393" y="289533"/>
                <a:ext cx="395063" cy="5361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7"/>
              <p:cNvPicPr>
                <a:picLocks noChangeAspect="1"/>
              </p:cNvPicPr>
              <p:nvPr/>
            </p:nvPicPr>
            <p:blipFill>
              <a:blip r:embed="rId3">
                <a:extLst>
                  <a:ext uri="{28A0092B-C50C-407E-A947-70E740481C1C}">
                    <a14:useLocalDpi xmlns:a14="http://schemas.microsoft.com/office/drawing/2010/main" val="0"/>
                  </a:ext>
                </a:extLst>
              </a:blip>
              <a:srcRect l="42389" t="95554" r="37682" b="-426"/>
              <a:stretch>
                <a:fillRect/>
              </a:stretch>
            </p:blipFill>
            <p:spPr bwMode="auto">
              <a:xfrm>
                <a:off x="6172200" y="5506325"/>
                <a:ext cx="1415142" cy="29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TextBox 3"/>
              <p:cNvSpPr txBox="1">
                <a:spLocks noChangeArrowheads="1"/>
              </p:cNvSpPr>
              <p:nvPr/>
            </p:nvSpPr>
            <p:spPr bwMode="auto">
              <a:xfrm>
                <a:off x="5129598" y="5278064"/>
                <a:ext cx="313419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800">
                    <a:solidFill>
                      <a:srgbClr val="C00000"/>
                    </a:solidFill>
                  </a:rPr>
                  <a:t>Deadline(D)      </a:t>
                </a:r>
                <a:r>
                  <a:rPr lang="en-US" altLang="en-US" sz="800"/>
                  <a:t>  D+24hrs       D+48hrs       D+72hrs       D+96hrs</a:t>
                </a:r>
                <a:endParaRPr lang="en-US" altLang="en-US"/>
              </a:p>
            </p:txBody>
          </p:sp>
          <p:pic>
            <p:nvPicPr>
              <p:cNvPr id="13323" name="Picture 9"/>
              <p:cNvPicPr>
                <a:picLocks noChangeAspect="1"/>
              </p:cNvPicPr>
              <p:nvPr/>
            </p:nvPicPr>
            <p:blipFill>
              <a:blip r:embed="rId3">
                <a:extLst>
                  <a:ext uri="{28A0092B-C50C-407E-A947-70E740481C1C}">
                    <a14:useLocalDpi xmlns:a14="http://schemas.microsoft.com/office/drawing/2010/main" val="0"/>
                  </a:ext>
                </a:extLst>
              </a:blip>
              <a:srcRect l="32492" t="69" r="26950" b="95668"/>
              <a:stretch>
                <a:fillRect/>
              </a:stretch>
            </p:blipFill>
            <p:spPr bwMode="auto">
              <a:xfrm>
                <a:off x="5562600" y="289533"/>
                <a:ext cx="2879990" cy="254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39453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09600" y="685800"/>
            <a:ext cx="4876800" cy="2085975"/>
          </a:xfrm>
        </p:spPr>
        <p:txBody>
          <a:bodyPr rtlCol="0">
            <a:normAutofit fontScale="90000"/>
          </a:bodyPr>
          <a:lstStyle/>
          <a:p>
            <a:pPr algn="l" eaLnBrk="1" fontAlgn="auto" hangingPunct="1">
              <a:spcAft>
                <a:spcPts val="0"/>
              </a:spcAft>
              <a:defRPr/>
            </a:pPr>
            <a:r>
              <a:rPr lang="en-US" altLang="en-US" sz="4800" b="1" dirty="0">
                <a:latin typeface="+mn-lt"/>
              </a:rPr>
              <a:t>GIS PROGRAMMING FUNDAMENTALS </a:t>
            </a:r>
            <a:br>
              <a:rPr lang="en-US" altLang="en-US" sz="4800" b="1" dirty="0">
                <a:latin typeface="+mn-lt"/>
              </a:rPr>
            </a:br>
            <a:r>
              <a:rPr lang="en-US" altLang="en-US" sz="4800" b="1" dirty="0">
                <a:latin typeface="+mn-lt"/>
              </a:rPr>
              <a:t>(WITH PYTHON)</a:t>
            </a:r>
            <a:endParaRPr lang="en-US" altLang="en-US" sz="4400" b="1" dirty="0">
              <a:latin typeface="+mn-lt"/>
            </a:endParaRPr>
          </a:p>
        </p:txBody>
      </p:sp>
      <p:sp>
        <p:nvSpPr>
          <p:cNvPr id="5" name="Rectangle 4"/>
          <p:cNvSpPr/>
          <p:nvPr/>
        </p:nvSpPr>
        <p:spPr>
          <a:xfrm>
            <a:off x="641684" y="3200400"/>
            <a:ext cx="4572000" cy="1384300"/>
          </a:xfrm>
          <a:prstGeom prst="rect">
            <a:avLst/>
          </a:prstGeom>
        </p:spPr>
        <p:txBody>
          <a:bodyPr>
            <a:spAutoFit/>
          </a:bodyPr>
          <a:lstStyle/>
          <a:p>
            <a:pPr marL="285750" indent="-285750">
              <a:buFont typeface="Arial" panose="020B0604020202020204" pitchFamily="34" charset="0"/>
              <a:buChar char="•"/>
              <a:defRPr/>
            </a:pPr>
            <a:r>
              <a:rPr lang="en-US" altLang="en-US" sz="2100" dirty="0">
                <a:latin typeface="+mn-lt"/>
              </a:rPr>
              <a:t>objectives</a:t>
            </a:r>
          </a:p>
          <a:p>
            <a:pPr marL="285750" indent="-285750">
              <a:buFont typeface="Arial" panose="020B0604020202020204" pitchFamily="34" charset="0"/>
              <a:buChar char="•"/>
              <a:defRPr/>
            </a:pPr>
            <a:r>
              <a:rPr lang="en-US" altLang="en-US" sz="2100" dirty="0">
                <a:latin typeface="+mn-lt"/>
              </a:rPr>
              <a:t>requirements</a:t>
            </a:r>
          </a:p>
          <a:p>
            <a:pPr marL="285750" indent="-285750">
              <a:buFont typeface="Arial" panose="020B0604020202020204" pitchFamily="34" charset="0"/>
              <a:buChar char="•"/>
              <a:defRPr/>
            </a:pPr>
            <a:r>
              <a:rPr lang="en-US" altLang="en-US" sz="2100" dirty="0">
                <a:latin typeface="+mn-lt"/>
              </a:rPr>
              <a:t>logistics</a:t>
            </a:r>
          </a:p>
          <a:p>
            <a:pPr marL="285750" indent="-285750">
              <a:buFont typeface="Arial" panose="020B0604020202020204" pitchFamily="34" charset="0"/>
              <a:buChar char="•"/>
              <a:defRPr/>
            </a:pPr>
            <a:r>
              <a:rPr lang="en-US" altLang="en-US" sz="2100" dirty="0">
                <a:latin typeface="+mn-lt"/>
              </a:rPr>
              <a:t>guidelines</a:t>
            </a:r>
          </a:p>
        </p:txBody>
      </p:sp>
      <p:pic>
        <p:nvPicPr>
          <p:cNvPr id="3077" name="Picture 8" descr="Photo of Dr. Tateos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2" y="1844675"/>
            <a:ext cx="274002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E24C399B-28F8-C488-DD7B-17BEE79F3C76}"/>
              </a:ext>
            </a:extLst>
          </p:cNvPr>
          <p:cNvSpPr txBox="1"/>
          <p:nvPr/>
        </p:nvSpPr>
        <p:spPr>
          <a:xfrm>
            <a:off x="7580771" y="4584700"/>
            <a:ext cx="4042325" cy="1200329"/>
          </a:xfrm>
          <a:prstGeom prst="rect">
            <a:avLst/>
          </a:prstGeom>
          <a:noFill/>
        </p:spPr>
        <p:txBody>
          <a:bodyPr wrap="none">
            <a:spAutoFit/>
          </a:bodyPr>
          <a:lstStyle/>
          <a:p>
            <a:pPr>
              <a:defRPr/>
            </a:pPr>
            <a:r>
              <a:rPr lang="en-US" altLang="en-US" sz="2400" dirty="0">
                <a:solidFill>
                  <a:srgbClr val="B8B8B8"/>
                </a:solidFill>
                <a:latin typeface="+mn-lt"/>
              </a:rPr>
              <a:t>Dr. Tateosian</a:t>
            </a:r>
          </a:p>
          <a:p>
            <a:pPr>
              <a:defRPr/>
            </a:pPr>
            <a:r>
              <a:rPr lang="en-US" sz="2400" dirty="0">
                <a:solidFill>
                  <a:srgbClr val="B8B8B8"/>
                </a:solidFill>
              </a:rPr>
              <a:t>Center for Geospatial Analytics</a:t>
            </a:r>
          </a:p>
          <a:p>
            <a:pPr>
              <a:defRPr/>
            </a:pPr>
            <a:r>
              <a:rPr lang="en-US" sz="2400" dirty="0">
                <a:solidFill>
                  <a:srgbClr val="B8B8B8"/>
                </a:solidFill>
                <a:latin typeface="+mn-lt"/>
              </a:rPr>
              <a:t>North Carolina State University</a:t>
            </a:r>
          </a:p>
        </p:txBody>
      </p:sp>
    </p:spTree>
  </p:cSld>
  <p:clrMapOvr>
    <a:masterClrMapping/>
  </p:clrMapOvr>
  <mc:AlternateContent xmlns:mc="http://schemas.openxmlformats.org/markup-compatibility/2006" xmlns:p14="http://schemas.microsoft.com/office/powerpoint/2010/main">
    <mc:Choice Requires="p14">
      <p:transition spd="slow" p14:dur="2000" advTm="10934"/>
    </mc:Choice>
    <mc:Fallback xmlns="">
      <p:transition spd="slow" advTm="1093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defRPr/>
            </a:pPr>
            <a:r>
              <a:rPr lang="en-US" altLang="en-US"/>
              <a:t>Academic integrity</a:t>
            </a:r>
          </a:p>
        </p:txBody>
      </p:sp>
      <p:sp>
        <p:nvSpPr>
          <p:cNvPr id="12291" name="Content Placeholder 2"/>
          <p:cNvSpPr>
            <a:spLocks noGrp="1"/>
          </p:cNvSpPr>
          <p:nvPr>
            <p:ph idx="1"/>
          </p:nvPr>
        </p:nvSpPr>
        <p:spPr>
          <a:xfrm>
            <a:off x="2152650" y="1600200"/>
            <a:ext cx="7886700" cy="4351338"/>
          </a:xfrm>
        </p:spPr>
        <p:txBody>
          <a:bodyPr>
            <a:normAutofit fontScale="70000" lnSpcReduction="20000"/>
          </a:bodyPr>
          <a:lstStyle/>
          <a:p>
            <a:pPr eaLnBrk="1" hangingPunct="1">
              <a:defRPr/>
            </a:pPr>
            <a:r>
              <a:rPr lang="en-US" altLang="en-US" dirty="0"/>
              <a:t>Material challenging -&gt; utilize teaching staff help. Otherwise, </a:t>
            </a:r>
            <a:r>
              <a:rPr lang="en-US" altLang="en-US" b="1" dirty="0"/>
              <a:t>homework assignments must be completed alone</a:t>
            </a:r>
            <a:r>
              <a:rPr lang="en-US" altLang="en-US" dirty="0"/>
              <a:t>. </a:t>
            </a:r>
          </a:p>
          <a:p>
            <a:pPr eaLnBrk="1" hangingPunct="1">
              <a:defRPr/>
            </a:pPr>
            <a:r>
              <a:rPr lang="en-US" altLang="en-US" dirty="0"/>
              <a:t>University policy is strict. Read the NCSU policy overview and Sections 8 and 9 of the Code of Student Conduct linked to the syllabus.</a:t>
            </a:r>
          </a:p>
          <a:p>
            <a:pPr eaLnBrk="1" hangingPunct="1">
              <a:defRPr/>
            </a:pPr>
            <a:r>
              <a:rPr lang="en-US" altLang="en-US" dirty="0"/>
              <a:t>Building fundamental skills in this class. Group work not allowed unless specified. </a:t>
            </a:r>
          </a:p>
          <a:p>
            <a:pPr eaLnBrk="1" hangingPunct="1">
              <a:defRPr/>
            </a:pPr>
            <a:r>
              <a:rPr lang="en-US" altLang="en-US" dirty="0"/>
              <a:t>Study groups can discuss code from in-class exercises, slides, and assigned reading, but not from homework.</a:t>
            </a:r>
          </a:p>
          <a:p>
            <a:pPr eaLnBrk="1" fontAlgn="auto" hangingPunct="1">
              <a:spcAft>
                <a:spcPts val="0"/>
              </a:spcAft>
              <a:defRPr/>
            </a:pPr>
            <a:r>
              <a:rPr lang="en-US" dirty="0"/>
              <a:t>Not allowed:</a:t>
            </a:r>
          </a:p>
          <a:p>
            <a:pPr marL="914400" lvl="1" indent="-457200" eaLnBrk="1" fontAlgn="auto" hangingPunct="1">
              <a:spcAft>
                <a:spcPts val="0"/>
              </a:spcAft>
              <a:buFontTx/>
              <a:buChar char="-"/>
              <a:defRPr/>
            </a:pPr>
            <a:r>
              <a:rPr lang="en-US" dirty="0"/>
              <a:t>Copying.</a:t>
            </a:r>
          </a:p>
          <a:p>
            <a:pPr marL="914400" lvl="1" indent="-457200" eaLnBrk="1" fontAlgn="auto" hangingPunct="1">
              <a:spcAft>
                <a:spcPts val="0"/>
              </a:spcAft>
              <a:buFontTx/>
              <a:buChar char="-"/>
              <a:defRPr/>
            </a:pPr>
            <a:r>
              <a:rPr lang="en-US" dirty="0"/>
              <a:t>Talking someone through the solution.</a:t>
            </a:r>
          </a:p>
          <a:p>
            <a:pPr eaLnBrk="1" fontAlgn="auto" hangingPunct="1">
              <a:spcAft>
                <a:spcPts val="0"/>
              </a:spcAft>
              <a:defRPr/>
            </a:pPr>
            <a:r>
              <a:rPr lang="en-US" dirty="0"/>
              <a:t>If you need more help go to office hours, Skype with TAs, or use private posts on the message board.</a:t>
            </a:r>
          </a:p>
          <a:p>
            <a:pPr eaLnBrk="1" fontAlgn="auto" hangingPunct="1">
              <a:spcAft>
                <a:spcPts val="0"/>
              </a:spcAft>
              <a:defRPr/>
            </a:pPr>
            <a:r>
              <a:rPr lang="en-US" dirty="0"/>
              <a:t>Otherwise, the work you submit for homework must be entirely your own.</a:t>
            </a:r>
          </a:p>
          <a:p>
            <a:pPr marL="0" indent="0" eaLnBrk="1" hangingPunct="1">
              <a:buNone/>
              <a:defRPr/>
            </a:pP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CC45-0618-6202-29DE-E10003C0974D}"/>
              </a:ext>
            </a:extLst>
          </p:cNvPr>
          <p:cNvSpPr>
            <a:spLocks noGrp="1"/>
          </p:cNvSpPr>
          <p:nvPr>
            <p:ph type="title"/>
          </p:nvPr>
        </p:nvSpPr>
        <p:spPr/>
        <p:txBody>
          <a:bodyPr/>
          <a:lstStyle/>
          <a:p>
            <a:r>
              <a:rPr lang="en-US" dirty="0"/>
              <a:t>GETTING HELP</a:t>
            </a:r>
          </a:p>
        </p:txBody>
      </p:sp>
      <p:sp>
        <p:nvSpPr>
          <p:cNvPr id="3" name="Content Placeholder 2">
            <a:extLst>
              <a:ext uri="{FF2B5EF4-FFF2-40B4-BE49-F238E27FC236}">
                <a16:creationId xmlns:a16="http://schemas.microsoft.com/office/drawing/2014/main" id="{E2A4B2C4-AE12-532F-F170-C427FC2DC3E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7774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iazza message boar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413879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ost type, toggle between question and note."/>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descr="Post type, toggle between question and note."/>
          <p:cNvPicPr>
            <a:picLocks noChangeAspect="1"/>
          </p:cNvPicPr>
          <p:nvPr/>
        </p:nvPicPr>
        <p:blipFill rotWithShape="1">
          <a:blip r:embed="rId4">
            <a:extLst>
              <a:ext uri="{28A0092B-C50C-407E-A947-70E740481C1C}">
                <a14:useLocalDpi xmlns:a14="http://schemas.microsoft.com/office/drawing/2010/main" val="0"/>
              </a:ext>
            </a:extLst>
          </a:blip>
          <a:srcRect l="3474" t="-82" r="36925" b="45987"/>
          <a:stretch/>
        </p:blipFill>
        <p:spPr bwMode="auto">
          <a:xfrm>
            <a:off x="6169028" y="3449638"/>
            <a:ext cx="3870325"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989101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descr="Post to: toggle between Entire class and Individual students(s)/instructor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6169028"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Rectangle 1">
            <a:extLst>
              <a:ext uri="{FF2B5EF4-FFF2-40B4-BE49-F238E27FC236}">
                <a16:creationId xmlns:a16="http://schemas.microsoft.com/office/drawing/2014/main" id="{05799135-A5E9-9980-9AE6-4495FE3C29D2}"/>
              </a:ext>
              <a:ext uri="{C183D7F6-B498-43B3-948B-1728B52AA6E4}">
                <adec:decorative xmlns:adec="http://schemas.microsoft.com/office/drawing/2017/decorative" val="1"/>
              </a:ext>
            </a:extLst>
          </p:cNvPr>
          <p:cNvSpPr/>
          <p:nvPr/>
        </p:nvSpPr>
        <p:spPr>
          <a:xfrm>
            <a:off x="6248400" y="4114800"/>
            <a:ext cx="3733800" cy="80803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61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1" name="Picture 4">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6278" y="2190750"/>
            <a:ext cx="30130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6">
            <a:extLs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rcRect l="3474" t="-82" r="36925" b="82"/>
          <a:stretch>
            <a:fillRect/>
          </a:stretch>
        </p:blipFill>
        <p:spPr bwMode="auto">
          <a:xfrm>
            <a:off x="6169028" y="3449638"/>
            <a:ext cx="3870325"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1" descr="Select folders: hw1, hw2, .... etc."/>
          <p:cNvPicPr>
            <a:picLocks noChangeAspect="1"/>
          </p:cNvPicPr>
          <p:nvPr/>
        </p:nvPicPr>
        <p:blipFill>
          <a:blip r:embed="rId5">
            <a:extLst>
              <a:ext uri="{28A0092B-C50C-407E-A947-70E740481C1C}">
                <a14:useLocalDpi xmlns:a14="http://schemas.microsoft.com/office/drawing/2010/main" val="0"/>
              </a:ext>
            </a:extLst>
          </a:blip>
          <a:srcRect r="5292"/>
          <a:stretch>
            <a:fillRect/>
          </a:stretch>
        </p:blipFill>
        <p:spPr bwMode="auto">
          <a:xfrm>
            <a:off x="2660650" y="5329241"/>
            <a:ext cx="73787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Down Arrow 9">
            <a:extLst>
              <a:ext uri="{C183D7F6-B498-43B3-948B-1728B52AA6E4}">
                <adec:decorative xmlns:adec="http://schemas.microsoft.com/office/drawing/2017/decorative" val="1"/>
              </a:ext>
            </a:extLst>
          </p:cNvPr>
          <p:cNvSpPr/>
          <p:nvPr/>
        </p:nvSpPr>
        <p:spPr>
          <a:xfrm>
            <a:off x="7315200" y="1824041"/>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1" name="Down Arrow 10">
            <a:extLst>
              <a:ext uri="{C183D7F6-B498-43B3-948B-1728B52AA6E4}">
                <adec:decorative xmlns:adec="http://schemas.microsoft.com/office/drawing/2017/decorative" val="1"/>
              </a:ext>
            </a:extLst>
          </p:cNvPr>
          <p:cNvSpPr/>
          <p:nvPr/>
        </p:nvSpPr>
        <p:spPr>
          <a:xfrm>
            <a:off x="7315200" y="3179763"/>
            <a:ext cx="228600" cy="342900"/>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Down Arrow 11">
            <a:extLst>
              <a:ext uri="{C183D7F6-B498-43B3-948B-1728B52AA6E4}">
                <adec:decorative xmlns:adec="http://schemas.microsoft.com/office/drawing/2017/decorative" val="1"/>
              </a:ext>
            </a:extLst>
          </p:cNvPr>
          <p:cNvSpPr/>
          <p:nvPr/>
        </p:nvSpPr>
        <p:spPr>
          <a:xfrm>
            <a:off x="7327900" y="4951416"/>
            <a:ext cx="228600" cy="344487"/>
          </a:xfrm>
          <a:prstGeom prst="downArrow">
            <a:avLst/>
          </a:prstGeom>
          <a:solidFill>
            <a:schemeClr val="accent2"/>
          </a:solidFill>
          <a:ln>
            <a:solidFill>
              <a:srgbClr val="B8B8B8"/>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3782319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 When you’re using the message board, you can also filter the messages by “Unread”, “Updated”, “Unresolved”, or “Following”.  &#10;"/>
          <p:cNvPicPr>
            <a:picLocks noChangeAspect="1"/>
          </p:cNvPicPr>
          <p:nvPr/>
        </p:nvPicPr>
        <p:blipFill rotWithShape="1">
          <a:blip r:embed="rId3">
            <a:extLst>
              <a:ext uri="{28A0092B-C50C-407E-A947-70E740481C1C}">
                <a14:useLocalDpi xmlns:a14="http://schemas.microsoft.com/office/drawing/2010/main" val="0"/>
              </a:ext>
            </a:extLst>
          </a:blip>
          <a:srcRect b="57011"/>
          <a:stretch/>
        </p:blipFill>
        <p:spPr bwMode="auto">
          <a:xfrm>
            <a:off x="2122488" y="3822694"/>
            <a:ext cx="3706812" cy="52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2395433-83DB-D93C-9207-0A6FA630131E}"/>
              </a:ext>
              <a:ext uri="{C183D7F6-B498-43B3-948B-1728B52AA6E4}">
                <adec:decorative xmlns:adec="http://schemas.microsoft.com/office/drawing/2017/decorative" val="1"/>
              </a:ext>
            </a:extLst>
          </p:cNvPr>
          <p:cNvSpPr/>
          <p:nvPr/>
        </p:nvSpPr>
        <p:spPr>
          <a:xfrm>
            <a:off x="5181600" y="3822694"/>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6004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You can filter based on the folders.  A “Filtering by” statement will appear below the search box when you’re filtering.  To turn off this filtering, use the X to the right of this message.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3894138"/>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1A1B1FE-35E4-9B5F-C54C-A1AF23FFCF44}"/>
              </a:ext>
              <a:ext uri="{C183D7F6-B498-43B3-948B-1728B52AA6E4}">
                <adec:decorative xmlns:adec="http://schemas.microsoft.com/office/drawing/2017/decorative" val="1"/>
              </a:ext>
            </a:extLst>
          </p:cNvPr>
          <p:cNvSpPr/>
          <p:nvPr/>
        </p:nvSpPr>
        <p:spPr>
          <a:xfrm>
            <a:off x="4572000" y="4162430"/>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93BE351-4143-62C8-41C7-CF41FFE0A816}"/>
              </a:ext>
              <a:ext uri="{C183D7F6-B498-43B3-948B-1728B52AA6E4}">
                <adec:decorative xmlns:adec="http://schemas.microsoft.com/office/drawing/2017/decorative" val="1"/>
              </a:ext>
            </a:extLst>
          </p:cNvPr>
          <p:cNvSpPr/>
          <p:nvPr/>
        </p:nvSpPr>
        <p:spPr>
          <a:xfrm>
            <a:off x="4876800" y="4499769"/>
            <a:ext cx="609600" cy="230187"/>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6976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defRPr/>
            </a:pPr>
            <a:r>
              <a:rPr lang="en-US" altLang="en-US" dirty="0"/>
              <a:t>Message board (Piazza)</a:t>
            </a:r>
          </a:p>
        </p:txBody>
      </p:sp>
      <p:sp>
        <p:nvSpPr>
          <p:cNvPr id="3" name="Content Placeholder 2"/>
          <p:cNvSpPr>
            <a:spLocks noGrp="1"/>
          </p:cNvSpPr>
          <p:nvPr>
            <p:ph idx="1"/>
          </p:nvPr>
        </p:nvSpPr>
        <p:spPr>
          <a:xfrm>
            <a:off x="2120900" y="1995491"/>
            <a:ext cx="3670300" cy="1698625"/>
          </a:xfrm>
        </p:spPr>
        <p:txBody>
          <a:bodyPr rtlCol="0">
            <a:normAutofit fontScale="77500" lnSpcReduction="20000"/>
          </a:bodyPr>
          <a:lstStyle/>
          <a:p>
            <a:pPr eaLnBrk="1" fontAlgn="auto" hangingPunct="1">
              <a:spcAft>
                <a:spcPts val="0"/>
              </a:spcAft>
              <a:defRPr/>
            </a:pPr>
            <a:r>
              <a:rPr lang="en-US" dirty="0"/>
              <a:t>Post Type: </a:t>
            </a:r>
            <a:r>
              <a:rPr lang="en-US" dirty="0">
                <a:solidFill>
                  <a:schemeClr val="accent2">
                    <a:lumMod val="75000"/>
                  </a:schemeClr>
                </a:solidFill>
              </a:rPr>
              <a:t>question</a:t>
            </a:r>
            <a:r>
              <a:rPr lang="en-US" dirty="0"/>
              <a:t> or </a:t>
            </a:r>
            <a:r>
              <a:rPr lang="en-US" dirty="0">
                <a:solidFill>
                  <a:schemeClr val="accent2">
                    <a:lumMod val="75000"/>
                  </a:schemeClr>
                </a:solidFill>
              </a:rPr>
              <a:t>note</a:t>
            </a:r>
            <a:endParaRPr lang="en-US" dirty="0"/>
          </a:p>
          <a:p>
            <a:pPr eaLnBrk="1" fontAlgn="auto" hangingPunct="1">
              <a:spcAft>
                <a:spcPts val="0"/>
              </a:spcAft>
              <a:defRPr/>
            </a:pPr>
            <a:r>
              <a:rPr lang="en-US" dirty="0"/>
              <a:t>Post To: </a:t>
            </a:r>
            <a:r>
              <a:rPr lang="en-US" dirty="0">
                <a:solidFill>
                  <a:schemeClr val="accent2">
                    <a:lumMod val="75000"/>
                  </a:schemeClr>
                </a:solidFill>
              </a:rPr>
              <a:t>public</a:t>
            </a:r>
            <a:r>
              <a:rPr lang="en-US" dirty="0"/>
              <a:t> or </a:t>
            </a:r>
            <a:r>
              <a:rPr lang="en-US" dirty="0">
                <a:solidFill>
                  <a:schemeClr val="accent2">
                    <a:lumMod val="75000"/>
                  </a:schemeClr>
                </a:solidFill>
              </a:rPr>
              <a:t>private</a:t>
            </a:r>
            <a:r>
              <a:rPr lang="en-US" dirty="0"/>
              <a:t> (to </a:t>
            </a:r>
            <a:br>
              <a:rPr lang="en-US" dirty="0"/>
            </a:br>
            <a:r>
              <a:rPr lang="en-US" dirty="0"/>
              <a:t>instructors)</a:t>
            </a:r>
          </a:p>
          <a:p>
            <a:pPr eaLnBrk="1" fontAlgn="auto" hangingPunct="1">
              <a:spcAft>
                <a:spcPts val="0"/>
              </a:spcAft>
              <a:defRPr/>
            </a:pPr>
            <a:r>
              <a:rPr lang="en-US" dirty="0"/>
              <a:t>Select folder(s)</a:t>
            </a:r>
          </a:p>
          <a:p>
            <a:pPr eaLnBrk="1" fontAlgn="auto" hangingPunct="1">
              <a:spcAft>
                <a:spcPts val="0"/>
              </a:spcAft>
              <a:defRPr/>
            </a:pPr>
            <a:r>
              <a:rPr lang="en-US" dirty="0"/>
              <a:t>Filtering and searching</a:t>
            </a:r>
          </a:p>
          <a:p>
            <a:pPr marL="0" indent="0" eaLnBrk="1" fontAlgn="auto" hangingPunct="1">
              <a:spcAft>
                <a:spcPts val="0"/>
              </a:spcAft>
              <a:buNone/>
              <a:defRPr/>
            </a:pPr>
            <a:endParaRPr lang="en-US" dirty="0"/>
          </a:p>
        </p:txBody>
      </p:sp>
      <p:pic>
        <p:nvPicPr>
          <p:cNvPr id="19467" name="Picture 4" descr="You can use the search box to create a custom filter.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2488" y="3894138"/>
            <a:ext cx="3706812"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11A1B1FE-35E4-9B5F-C54C-A1AF23FFCF44}"/>
              </a:ext>
              <a:ext uri="{C183D7F6-B498-43B3-948B-1728B52AA6E4}">
                <adec:decorative xmlns:adec="http://schemas.microsoft.com/office/drawing/2017/decorative" val="1"/>
              </a:ext>
            </a:extLst>
          </p:cNvPr>
          <p:cNvSpPr/>
          <p:nvPr/>
        </p:nvSpPr>
        <p:spPr>
          <a:xfrm>
            <a:off x="4572000" y="4162430"/>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0B0DDD0-F21D-A273-348C-25D7AA33FFFA}"/>
              </a:ext>
              <a:ext uri="{C183D7F6-B498-43B3-948B-1728B52AA6E4}">
                <adec:decorative xmlns:adec="http://schemas.microsoft.com/office/drawing/2017/decorative" val="1"/>
              </a:ext>
            </a:extLst>
          </p:cNvPr>
          <p:cNvSpPr/>
          <p:nvPr/>
        </p:nvSpPr>
        <p:spPr>
          <a:xfrm>
            <a:off x="5181600" y="3895499"/>
            <a:ext cx="609600" cy="230187"/>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3DC21FA-D5D1-3719-43BF-40B0DE0EB4E6}"/>
              </a:ext>
              <a:ext uri="{C183D7F6-B498-43B3-948B-1728B52AA6E4}">
                <adec:decorative xmlns:adec="http://schemas.microsoft.com/office/drawing/2017/decorative" val="1"/>
              </a:ext>
            </a:extLst>
          </p:cNvPr>
          <p:cNvSpPr/>
          <p:nvPr/>
        </p:nvSpPr>
        <p:spPr>
          <a:xfrm>
            <a:off x="3810000" y="4821011"/>
            <a:ext cx="1981200" cy="230186"/>
          </a:xfrm>
          <a:prstGeom prst="rect">
            <a:avLst/>
          </a:prstGeom>
          <a:solidFill>
            <a:srgbClr val="EA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6037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F52A-0C6A-DD9D-3566-985567F59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91F2EA-B6CF-7716-A706-BB854F384D79}"/>
              </a:ext>
            </a:extLst>
          </p:cNvPr>
          <p:cNvSpPr>
            <a:spLocks noGrp="1"/>
          </p:cNvSpPr>
          <p:nvPr>
            <p:ph idx="1"/>
          </p:nvPr>
        </p:nvSpPr>
        <p:spPr/>
        <p:txBody>
          <a:bodyPr/>
          <a:lstStyle/>
          <a:p>
            <a:pPr marL="0" indent="0" algn="ctr">
              <a:buNone/>
            </a:pPr>
            <a:r>
              <a:rPr lang="en-US" sz="19900" dirty="0"/>
              <a:t>HELP!</a:t>
            </a:r>
            <a:endParaRPr lang="en-US" dirty="0"/>
          </a:p>
        </p:txBody>
      </p:sp>
      <p:sp>
        <p:nvSpPr>
          <p:cNvPr id="4" name="TextBox 3">
            <a:extLst>
              <a:ext uri="{FF2B5EF4-FFF2-40B4-BE49-F238E27FC236}">
                <a16:creationId xmlns:a16="http://schemas.microsoft.com/office/drawing/2014/main" id="{9F62376B-96FD-47A7-F643-96E1B978C871}"/>
              </a:ext>
            </a:extLst>
          </p:cNvPr>
          <p:cNvSpPr txBox="1"/>
          <p:nvPr/>
        </p:nvSpPr>
        <p:spPr>
          <a:xfrm>
            <a:off x="4343400" y="5181600"/>
            <a:ext cx="2896242" cy="707886"/>
          </a:xfrm>
          <a:prstGeom prst="rect">
            <a:avLst/>
          </a:prstGeom>
          <a:noFill/>
        </p:spPr>
        <p:txBody>
          <a:bodyPr wrap="none" rtlCol="0">
            <a:spAutoFit/>
          </a:bodyPr>
          <a:lstStyle/>
          <a:p>
            <a:r>
              <a:rPr lang="en-US" sz="2000" dirty="0">
                <a:solidFill>
                  <a:srgbClr val="B8B8B8"/>
                </a:solidFill>
              </a:rPr>
              <a:t>Use the message board</a:t>
            </a:r>
          </a:p>
          <a:p>
            <a:r>
              <a:rPr lang="en-US" sz="2000" dirty="0">
                <a:solidFill>
                  <a:srgbClr val="B8B8B8"/>
                </a:solidFill>
              </a:rPr>
              <a:t>Meet with instructors/TAs</a:t>
            </a:r>
          </a:p>
        </p:txBody>
      </p:sp>
    </p:spTree>
    <p:extLst>
      <p:ext uri="{BB962C8B-B14F-4D97-AF65-F5344CB8AC3E}">
        <p14:creationId xmlns:p14="http://schemas.microsoft.com/office/powerpoint/2010/main" val="325481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andslide - Wikipedia">
            <a:extLst>
              <a:ext uri="{FF2B5EF4-FFF2-40B4-BE49-F238E27FC236}">
                <a16:creationId xmlns:a16="http://schemas.microsoft.com/office/drawing/2014/main" id="{A6EB9A3C-3A2B-3871-8210-8C68A10DB2A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375" r="1" b="1"/>
          <a:stretch/>
        </p:blipFill>
        <p:spPr bwMode="auto">
          <a:xfrm>
            <a:off x="6176433" y="10"/>
            <a:ext cx="6015567"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taly: Maps | Holocaust Encyclopedia">
            <a:extLst>
              <a:ext uri="{FF2B5EF4-FFF2-40B4-BE49-F238E27FC236}">
                <a16:creationId xmlns:a16="http://schemas.microsoft.com/office/drawing/2014/main" id="{87767245-7315-DBCD-9E85-694F1621B1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1" r="15167" b="1"/>
          <a:stretch/>
        </p:blipFill>
        <p:spPr bwMode="auto">
          <a:xfrm>
            <a:off x="8646161" y="4069976"/>
            <a:ext cx="3545840" cy="27880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opical Storm Chris, Beryl's Remnants, and More Saharan D… | Flickr">
            <a:extLst>
              <a:ext uri="{FF2B5EF4-FFF2-40B4-BE49-F238E27FC236}">
                <a16:creationId xmlns:a16="http://schemas.microsoft.com/office/drawing/2014/main" id="{60C3CABD-F8BB-5113-2925-D7991A5E48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451" r="4615" b="2"/>
          <a:stretch/>
        </p:blipFill>
        <p:spPr bwMode="auto">
          <a:xfrm>
            <a:off x="1" y="10"/>
            <a:ext cx="6015567"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Free Images : running, recreation, jogging, individual sports, exercise,  fun, tree, architecture, human leg, plant, endurance sports, sports  training, leisure, walking, physical fitness 4764x3176 - - 1534537 - Free  stock photos - PxHere">
            <a:extLst>
              <a:ext uri="{FF2B5EF4-FFF2-40B4-BE49-F238E27FC236}">
                <a16:creationId xmlns:a16="http://schemas.microsoft.com/office/drawing/2014/main" id="{A89217EC-E339-B8D4-1339-2913FB4A508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9153" r="6464" b="-1"/>
          <a:stretch/>
        </p:blipFill>
        <p:spPr bwMode="auto">
          <a:xfrm>
            <a:off x="20" y="4069976"/>
            <a:ext cx="3535311" cy="27880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Images : Canon EOS, airplane, monoplane, flight, vehicle, flap, air  racing, propeller driven aircraft, light aircraft, general aviation,  aerospace engineering, wing, airline, aircraft engine, motor glider,  trainer, aerospace manufacturer, air travel,">
            <a:extLst>
              <a:ext uri="{FF2B5EF4-FFF2-40B4-BE49-F238E27FC236}">
                <a16:creationId xmlns:a16="http://schemas.microsoft.com/office/drawing/2014/main" id="{DC9846B6-7D9F-78BE-6817-81F4CDEFAFBF}"/>
              </a:ext>
              <a:ext uri="{C183D7F6-B498-43B3-948B-1728B52AA6E4}">
                <adec:decorative xmlns:adec="http://schemas.microsoft.com/office/drawing/2017/decorative" val="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94" r="2" b="2"/>
          <a:stretch/>
        </p:blipFill>
        <p:spPr bwMode="auto">
          <a:xfrm>
            <a:off x="3696199" y="3257176"/>
            <a:ext cx="4789093" cy="3600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20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defRPr/>
            </a:pPr>
            <a:r>
              <a:rPr lang="en-US" altLang="en-US"/>
              <a:t>Grade changes</a:t>
            </a:r>
          </a:p>
        </p:txBody>
      </p:sp>
      <p:sp>
        <p:nvSpPr>
          <p:cNvPr id="15363" name="Content Placeholder 2"/>
          <p:cNvSpPr>
            <a:spLocks noGrp="1"/>
          </p:cNvSpPr>
          <p:nvPr>
            <p:ph idx="1"/>
          </p:nvPr>
        </p:nvSpPr>
        <p:spPr>
          <a:xfrm>
            <a:off x="2141538" y="1447800"/>
            <a:ext cx="3790950" cy="4351338"/>
          </a:xfrm>
        </p:spPr>
        <p:txBody>
          <a:bodyPr>
            <a:normAutofit/>
          </a:bodyPr>
          <a:lstStyle/>
          <a:p>
            <a:pPr eaLnBrk="1" hangingPunct="1"/>
            <a:r>
              <a:rPr lang="en-US" altLang="en-US" sz="2400" dirty="0"/>
              <a:t>Grades and comments posted in the Moodle gradebook.</a:t>
            </a:r>
          </a:p>
          <a:p>
            <a:pPr eaLnBrk="1" hangingPunct="1"/>
            <a:endParaRPr lang="en-US" altLang="en-US" sz="2400" dirty="0"/>
          </a:p>
          <a:p>
            <a:pPr eaLnBrk="1" hangingPunct="1"/>
            <a:r>
              <a:rPr lang="en-US" altLang="en-US" sz="2400" dirty="0"/>
              <a:t>Grade change requests must be submitted within one week of being returned. </a:t>
            </a:r>
          </a:p>
        </p:txBody>
      </p:sp>
      <p:pic>
        <p:nvPicPr>
          <p:cNvPr id="15365" name="Picture 3" descr="Submit grade change requests via private (to instructors) note on the message board.  Be sure to provide the assignment number and question name and briefly explain the issue.&#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387350"/>
            <a:ext cx="4356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Content Placeholder 2"/>
          <p:cNvSpPr txBox="1">
            <a:spLocks/>
          </p:cNvSpPr>
          <p:nvPr/>
        </p:nvSpPr>
        <p:spPr bwMode="auto">
          <a:xfrm>
            <a:off x="2141538" y="4706144"/>
            <a:ext cx="84963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eaLnBrk="1" hangingPunct="1"/>
            <a:r>
              <a:rPr lang="en-US" altLang="en-US" sz="2400" dirty="0">
                <a:solidFill>
                  <a:srgbClr val="B8B8B8"/>
                </a:solidFill>
              </a:rPr>
              <a:t>Submit grade change requests via private (to instructors) note on the message board.  Be sure to provide the assignment number and question name and briefly explain the issue.</a:t>
            </a:r>
          </a:p>
          <a:p>
            <a:pPr eaLnBrk="1" hangingPunct="1"/>
            <a:endParaRPr lang="en-US" altLang="en-US" sz="2400" dirty="0">
              <a:solidFill>
                <a:srgbClr val="B8B8B8"/>
              </a:solidFill>
            </a:endParaRPr>
          </a:p>
          <a:p>
            <a:pPr eaLnBrk="1" hangingPunct="1"/>
            <a:r>
              <a:rPr lang="en-US" altLang="en-US" sz="2400" dirty="0">
                <a:solidFill>
                  <a:srgbClr val="B8B8B8"/>
                </a:solidFill>
              </a:rPr>
              <a:t>Our goal is fair grading and we want to correct any errors.</a:t>
            </a:r>
          </a:p>
        </p:txBody>
      </p:sp>
    </p:spTree>
    <p:extLst>
      <p:ext uri="{BB962C8B-B14F-4D97-AF65-F5344CB8AC3E}">
        <p14:creationId xmlns:p14="http://schemas.microsoft.com/office/powerpoint/2010/main" val="8966935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defRPr/>
            </a:pPr>
            <a:r>
              <a:rPr lang="en-US" altLang="en-US" dirty="0"/>
              <a:t>Posting code questions on forums</a:t>
            </a:r>
          </a:p>
        </p:txBody>
      </p:sp>
      <p:sp>
        <p:nvSpPr>
          <p:cNvPr id="21507" name="Content Placeholder 2"/>
          <p:cNvSpPr>
            <a:spLocks noGrp="1"/>
          </p:cNvSpPr>
          <p:nvPr>
            <p:ph idx="1"/>
          </p:nvPr>
        </p:nvSpPr>
        <p:spPr>
          <a:xfrm>
            <a:off x="2152650" y="1825625"/>
            <a:ext cx="8210550" cy="4667250"/>
          </a:xfrm>
        </p:spPr>
        <p:txBody>
          <a:bodyPr>
            <a:normAutofit fontScale="92500" lnSpcReduction="10000"/>
          </a:bodyPr>
          <a:lstStyle/>
          <a:p>
            <a:pPr eaLnBrk="1" hangingPunct="1"/>
            <a:r>
              <a:rPr lang="en-US" altLang="en-US" dirty="0">
                <a:hlinkClick r:id="rId3"/>
              </a:rPr>
              <a:t>How to create a minimal, complete, and verifiable example</a:t>
            </a:r>
            <a:endParaRPr lang="en-US" altLang="en-US" dirty="0"/>
          </a:p>
          <a:p>
            <a:pPr eaLnBrk="1" hangingPunct="1"/>
            <a:r>
              <a:rPr lang="en-US" altLang="en-US" dirty="0"/>
              <a:t>make questions as specific and focused on one particular problem.</a:t>
            </a:r>
          </a:p>
          <a:p>
            <a:pPr eaLnBrk="1" hangingPunct="1"/>
            <a:r>
              <a:rPr lang="en-US" altLang="en-US" dirty="0"/>
              <a:t>post the error message and what you’re trying to do.</a:t>
            </a:r>
          </a:p>
          <a:p>
            <a:pPr eaLnBrk="1" hangingPunct="1"/>
            <a:r>
              <a:rPr lang="en-US" altLang="en-US" dirty="0"/>
              <a:t>use the chapter where the homework question comes from.</a:t>
            </a:r>
          </a:p>
          <a:p>
            <a:pPr eaLnBrk="1" hangingPunct="1"/>
            <a:endParaRPr lang="en-US" altLang="en-US" dirty="0"/>
          </a:p>
          <a:p>
            <a:pPr eaLnBrk="1" hangingPunct="1"/>
            <a:endParaRPr lang="en-US" altLang="en-US" dirty="0"/>
          </a:p>
          <a:p>
            <a:pPr eaLnBrk="1" hangingPunct="1"/>
            <a:r>
              <a:rPr lang="en-US" altLang="en-US" dirty="0"/>
              <a:t>use the ‘code’ button to post code.</a:t>
            </a:r>
          </a:p>
          <a:p>
            <a:pPr eaLnBrk="1" hangingPunct="1"/>
            <a:r>
              <a:rPr lang="en-US" altLang="en-US" dirty="0"/>
              <a:t>enable students to discover mistakes.</a:t>
            </a:r>
          </a:p>
        </p:txBody>
      </p:sp>
      <p:pic>
        <p:nvPicPr>
          <p:cNvPr id="21509" name="Picture 2" descr=" Specify the homework exercise name and chapter.  Use the ‘code’ button to preserve spacing in the code.&#10;"/>
          <p:cNvPicPr>
            <a:picLocks noChangeAspect="1" noChangeArrowheads="1"/>
          </p:cNvPicPr>
          <p:nvPr/>
        </p:nvPicPr>
        <p:blipFill>
          <a:blip r:embed="rId4">
            <a:extLst>
              <a:ext uri="{28A0092B-C50C-407E-A947-70E740481C1C}">
                <a14:useLocalDpi xmlns:a14="http://schemas.microsoft.com/office/drawing/2010/main" val="0"/>
              </a:ext>
            </a:extLst>
          </a:blip>
          <a:srcRect b="55479"/>
          <a:stretch>
            <a:fillRect/>
          </a:stretch>
        </p:blipFill>
        <p:spPr bwMode="auto">
          <a:xfrm>
            <a:off x="1981200" y="4495800"/>
            <a:ext cx="7534275"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defRPr/>
            </a:pPr>
            <a:r>
              <a:rPr lang="en-US" altLang="en-US"/>
              <a:t>Course schedule</a:t>
            </a:r>
          </a:p>
        </p:txBody>
      </p:sp>
      <p:sp>
        <p:nvSpPr>
          <p:cNvPr id="4099" name="Content Placeholder 2"/>
          <p:cNvSpPr>
            <a:spLocks noGrp="1"/>
          </p:cNvSpPr>
          <p:nvPr>
            <p:ph idx="1"/>
          </p:nvPr>
        </p:nvSpPr>
        <p:spPr/>
        <p:txBody>
          <a:bodyPr rtlCol="0">
            <a:normAutofit fontScale="92500" lnSpcReduction="10000"/>
          </a:bodyPr>
          <a:lstStyle/>
          <a:p>
            <a:pPr eaLnBrk="1" fontAlgn="auto" hangingPunct="1">
              <a:spcAft>
                <a:spcPts val="0"/>
              </a:spcAft>
              <a:defRPr/>
            </a:pPr>
            <a:r>
              <a:rPr lang="en-US" altLang="en-US" sz="1800" b="1" dirty="0"/>
              <a:t>1</a:t>
            </a:r>
            <a:r>
              <a:rPr lang="en-US" altLang="en-US" sz="1800" b="1" baseline="30000" dirty="0"/>
              <a:t>st</a:t>
            </a:r>
            <a:r>
              <a:rPr lang="en-US" altLang="en-US" sz="1800" b="1" dirty="0"/>
              <a:t> Quarter</a:t>
            </a:r>
            <a:br>
              <a:rPr lang="en-US" altLang="en-US" sz="1800" dirty="0"/>
            </a:br>
            <a:r>
              <a:rPr lang="en-US" altLang="en-US" sz="1800" dirty="0"/>
              <a:t>Intro to Python basics, integrated development environments, data structures, ArcGIS API, decision making, looping</a:t>
            </a:r>
          </a:p>
          <a:p>
            <a:pPr eaLnBrk="1" fontAlgn="auto" hangingPunct="1">
              <a:spcAft>
                <a:spcPts val="0"/>
              </a:spcAft>
              <a:defRPr/>
            </a:pP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2</a:t>
            </a:r>
            <a:r>
              <a:rPr lang="en-US" altLang="en-US" sz="1800" b="1" baseline="30000" dirty="0"/>
              <a:t>nd</a:t>
            </a:r>
            <a:r>
              <a:rPr lang="en-US" altLang="en-US" sz="1800" b="1" dirty="0"/>
              <a:t> Quarter </a:t>
            </a:r>
            <a:r>
              <a:rPr lang="en-US" altLang="en-US" sz="1800" dirty="0">
                <a:solidFill>
                  <a:schemeClr val="accent2">
                    <a:lumMod val="75000"/>
                  </a:schemeClr>
                </a:solidFill>
              </a:rPr>
              <a:t> </a:t>
            </a:r>
            <a:r>
              <a:rPr lang="en-US" altLang="en-US" sz="1800" dirty="0">
                <a:solidFill>
                  <a:schemeClr val="accent6"/>
                </a:solidFill>
              </a:rPr>
              <a:t>project proposal</a:t>
            </a:r>
            <a:endParaRPr lang="en-US" altLang="en-US" sz="1800" b="1" dirty="0"/>
          </a:p>
          <a:p>
            <a:pPr marL="0" indent="0" eaLnBrk="1" fontAlgn="auto" hangingPunct="1">
              <a:spcAft>
                <a:spcPts val="0"/>
              </a:spcAft>
              <a:buNone/>
              <a:defRPr/>
            </a:pPr>
            <a:r>
              <a:rPr lang="en-US" altLang="en-US" sz="1800" dirty="0"/>
              <a:t>     Batch processing, debugging, error handling, functions, cursors</a:t>
            </a:r>
            <a:endParaRPr lang="en-US" altLang="en-US" sz="1800" b="1" dirty="0"/>
          </a:p>
          <a:p>
            <a:pPr eaLnBrk="1" fontAlgn="auto" hangingPunct="1">
              <a:spcAft>
                <a:spcPts val="0"/>
              </a:spcAft>
              <a:defRPr/>
            </a:pPr>
            <a:endParaRPr lang="en-US" altLang="en-US" sz="1800" b="1" dirty="0"/>
          </a:p>
          <a:p>
            <a:pPr eaLnBrk="1" fontAlgn="auto" hangingPunct="1">
              <a:spcAft>
                <a:spcPts val="0"/>
              </a:spcAft>
              <a:defRPr/>
            </a:pPr>
            <a:r>
              <a:rPr lang="en-US" altLang="en-US" sz="1800" b="1" dirty="0"/>
              <a:t>3</a:t>
            </a:r>
            <a:r>
              <a:rPr lang="en-US" altLang="en-US" sz="1800" b="1" baseline="30000" dirty="0"/>
              <a:t>rd</a:t>
            </a:r>
            <a:r>
              <a:rPr lang="en-US" altLang="en-US" sz="1800" b="1" dirty="0"/>
              <a:t> Quarter </a:t>
            </a:r>
            <a:r>
              <a:rPr lang="en-US" altLang="en-US" sz="1800" dirty="0">
                <a:solidFill>
                  <a:schemeClr val="accent6"/>
                </a:solidFill>
              </a:rPr>
              <a:t>updated proposal</a:t>
            </a:r>
          </a:p>
          <a:p>
            <a:pPr marL="0" indent="0" eaLnBrk="1" fontAlgn="auto" hangingPunct="1">
              <a:spcAft>
                <a:spcPts val="0"/>
              </a:spcAft>
              <a:buNone/>
              <a:defRPr/>
            </a:pPr>
            <a:r>
              <a:rPr lang="en-US" altLang="en-US" sz="1800" b="1" dirty="0"/>
              <a:t>    </a:t>
            </a:r>
            <a:r>
              <a:rPr lang="en-US" altLang="en-US" sz="1800" dirty="0"/>
              <a:t>Dictionaries, reading and writing text files, file GUI’s, modules, classes, Mapping</a:t>
            </a:r>
            <a:br>
              <a:rPr lang="en-US" altLang="en-US" sz="1800" dirty="0"/>
            </a:br>
            <a:r>
              <a:rPr lang="en-US" altLang="en-US" sz="1800" dirty="0"/>
              <a:t>    with Python</a:t>
            </a:r>
            <a:br>
              <a:rPr lang="en-US" altLang="en-US" sz="1800" dirty="0"/>
            </a:br>
            <a:endParaRPr lang="en-US" altLang="en-US" sz="1800" dirty="0"/>
          </a:p>
          <a:p>
            <a:pPr marL="0" indent="0" eaLnBrk="1" fontAlgn="auto" hangingPunct="1">
              <a:spcAft>
                <a:spcPts val="0"/>
              </a:spcAft>
              <a:buNone/>
              <a:defRPr/>
            </a:pPr>
            <a:endParaRPr lang="en-US" altLang="en-US" sz="1400" dirty="0"/>
          </a:p>
          <a:p>
            <a:pPr eaLnBrk="1" fontAlgn="auto" hangingPunct="1">
              <a:spcAft>
                <a:spcPts val="0"/>
              </a:spcAft>
              <a:defRPr/>
            </a:pPr>
            <a:r>
              <a:rPr lang="en-US" altLang="en-US" sz="1800" b="1" dirty="0"/>
              <a:t>4</a:t>
            </a:r>
            <a:r>
              <a:rPr lang="en-US" altLang="en-US" sz="1800" b="1" baseline="30000" dirty="0"/>
              <a:t>th</a:t>
            </a:r>
            <a:r>
              <a:rPr lang="en-US" altLang="en-US" sz="1800" b="1" dirty="0"/>
              <a:t> Quarter</a:t>
            </a:r>
          </a:p>
          <a:p>
            <a:pPr marL="0" indent="0" eaLnBrk="1" fontAlgn="auto" hangingPunct="1">
              <a:spcAft>
                <a:spcPts val="0"/>
              </a:spcAft>
              <a:buNone/>
              <a:defRPr/>
            </a:pPr>
            <a:r>
              <a:rPr lang="en-US" altLang="en-US" sz="1800" b="1" dirty="0"/>
              <a:t>      </a:t>
            </a:r>
            <a:r>
              <a:rPr lang="en-US" altLang="en-US" sz="1800" dirty="0"/>
              <a:t>Reading and writing HTML and KML, script tools, additional modules, project work</a:t>
            </a: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28800" y="-12700"/>
            <a:ext cx="7886700" cy="1325563"/>
          </a:xfrm>
        </p:spPr>
        <p:txBody>
          <a:bodyPr/>
          <a:lstStyle/>
          <a:p>
            <a:pPr eaLnBrk="1" hangingPunct="1">
              <a:defRPr/>
            </a:pPr>
            <a:endParaRPr lang="en-US" altLang="en-US" dirty="0"/>
          </a:p>
        </p:txBody>
      </p:sp>
      <p:sp>
        <p:nvSpPr>
          <p:cNvPr id="8195" name="Content Placeholder 2"/>
          <p:cNvSpPr>
            <a:spLocks noGrp="1"/>
          </p:cNvSpPr>
          <p:nvPr>
            <p:ph idx="1"/>
          </p:nvPr>
        </p:nvSpPr>
        <p:spPr>
          <a:xfrm>
            <a:off x="1676400" y="1287466"/>
            <a:ext cx="8686800" cy="4960937"/>
          </a:xfrm>
        </p:spPr>
        <p:txBody>
          <a:bodyPr rtlCol="0">
            <a:normAutofit/>
          </a:bodyPr>
          <a:lstStyle/>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eaLnBrk="1" fontAlgn="auto" hangingPunct="1">
              <a:spcAft>
                <a:spcPts val="0"/>
              </a:spcAft>
              <a:defRPr/>
            </a:pPr>
            <a:endParaRPr lang="en-US" altLang="en-US" dirty="0"/>
          </a:p>
          <a:p>
            <a:pPr marL="0" indent="0" algn="ctr" eaLnBrk="1" fontAlgn="auto" hangingPunct="1">
              <a:spcAft>
                <a:spcPts val="0"/>
              </a:spcAft>
              <a:buNone/>
              <a:defRPr/>
            </a:pPr>
            <a:r>
              <a:rPr lang="en-US" altLang="en-US" dirty="0"/>
              <a:t>SOFTWARE</a:t>
            </a:r>
          </a:p>
        </p:txBody>
      </p:sp>
    </p:spTree>
    <p:extLst>
      <p:ext uri="{BB962C8B-B14F-4D97-AF65-F5344CB8AC3E}">
        <p14:creationId xmlns:p14="http://schemas.microsoft.com/office/powerpoint/2010/main" val="14935536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Submitting homework scripts</a:t>
            </a:r>
          </a:p>
        </p:txBody>
      </p:sp>
      <p:sp>
        <p:nvSpPr>
          <p:cNvPr id="27651" name="Content Placeholder 2"/>
          <p:cNvSpPr>
            <a:spLocks noGrp="1"/>
          </p:cNvSpPr>
          <p:nvPr>
            <p:ph idx="1"/>
          </p:nvPr>
        </p:nvSpPr>
        <p:spPr/>
        <p:txBody>
          <a:bodyPr/>
          <a:lstStyle/>
          <a:p>
            <a:pPr lvl="1" eaLnBrk="1" hangingPunct="1"/>
            <a:r>
              <a:rPr lang="en-US" altLang="en-US" sz="2400"/>
              <a:t>All deadlines are given in EST.</a:t>
            </a:r>
          </a:p>
          <a:p>
            <a:pPr lvl="1" eaLnBrk="1" hangingPunct="1"/>
            <a:r>
              <a:rPr lang="en-US" altLang="en-US" sz="2400"/>
              <a:t>Scripts should be named as specified.</a:t>
            </a:r>
          </a:p>
          <a:p>
            <a:pPr lvl="1" eaLnBrk="1" hangingPunct="1"/>
            <a:r>
              <a:rPr lang="en-US" altLang="en-US" sz="2400"/>
              <a:t>Put your unityID (e.g., jkrowlin) and name in each script.</a:t>
            </a:r>
          </a:p>
          <a:p>
            <a:pPr lvl="1" eaLnBrk="1" hangingPunct="1"/>
            <a:r>
              <a:rPr lang="en-US" altLang="en-US" sz="2400"/>
              <a:t>Don’t zip submissions.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6EC3-CCDB-E192-8C72-CF1F9E35994E}"/>
              </a:ext>
            </a:extLst>
          </p:cNvPr>
          <p:cNvSpPr>
            <a:spLocks noGrp="1"/>
          </p:cNvSpPr>
          <p:nvPr>
            <p:ph type="title"/>
          </p:nvPr>
        </p:nvSpPr>
        <p:spPr/>
        <p:txBody>
          <a:bodyPr/>
          <a:lstStyle/>
          <a:p>
            <a:r>
              <a:rPr lang="en-US" dirty="0"/>
              <a:t>ESSENTIAL RESOURCES</a:t>
            </a:r>
          </a:p>
        </p:txBody>
      </p:sp>
      <p:sp>
        <p:nvSpPr>
          <p:cNvPr id="3" name="Content Placeholder 2">
            <a:extLst>
              <a:ext uri="{FF2B5EF4-FFF2-40B4-BE49-F238E27FC236}">
                <a16:creationId xmlns:a16="http://schemas.microsoft.com/office/drawing/2014/main" id="{64DF8856-5C08-5EDD-D158-851ED2F40D6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08806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Py4All</a:t>
            </a:r>
          </a:p>
        </p:txBody>
      </p:sp>
      <p:sp>
        <p:nvSpPr>
          <p:cNvPr id="3" name="Content Placeholder 2"/>
          <p:cNvSpPr>
            <a:spLocks noGrp="1"/>
          </p:cNvSpPr>
          <p:nvPr>
            <p:ph idx="1"/>
          </p:nvPr>
        </p:nvSpPr>
        <p:spPr>
          <a:xfrm>
            <a:off x="2152650" y="1825625"/>
            <a:ext cx="3867150" cy="4351338"/>
          </a:xfrm>
        </p:spPr>
        <p:txBody>
          <a:bodyPr>
            <a:normAutofit fontScale="77500" lnSpcReduction="20000"/>
          </a:bodyPr>
          <a:lstStyle/>
          <a:p>
            <a:pPr>
              <a:defRPr/>
            </a:pPr>
            <a:r>
              <a:rPr lang="en-US" altLang="en-US" dirty="0"/>
              <a:t>A tool designed to accompany the textbook, </a:t>
            </a:r>
            <a:r>
              <a:rPr lang="en-US" altLang="en-US" i="1" dirty="0"/>
              <a:t>Python for ArcGIS </a:t>
            </a:r>
          </a:p>
          <a:p>
            <a:pPr marL="0" indent="0">
              <a:buNone/>
              <a:defRPr/>
            </a:pPr>
            <a:endParaRPr lang="en-US" altLang="en-US" dirty="0"/>
          </a:p>
          <a:p>
            <a:pPr>
              <a:defRPr/>
            </a:pPr>
            <a:r>
              <a:rPr lang="en-US" altLang="en-US" dirty="0"/>
              <a:t>How to use it:</a:t>
            </a:r>
          </a:p>
          <a:p>
            <a:pPr marL="685800" lvl="1" indent="-342900">
              <a:buFont typeface="+mj-lt"/>
              <a:buAutoNum type="arabicPeriod"/>
              <a:defRPr/>
            </a:pPr>
            <a:r>
              <a:rPr lang="en-US" altLang="en-US"/>
              <a:t>Watch </a:t>
            </a:r>
            <a:r>
              <a:rPr lang="en-US" altLang="en-US" dirty="0"/>
              <a:t>the Intro to Py4All video</a:t>
            </a:r>
          </a:p>
          <a:p>
            <a:pPr marL="685800" lvl="1" indent="-342900">
              <a:buFont typeface="+mj-lt"/>
              <a:buAutoNum type="arabicPeriod"/>
              <a:defRPr/>
            </a:pPr>
            <a:r>
              <a:rPr lang="en-US" altLang="en-US" dirty="0"/>
              <a:t>Browse to </a:t>
            </a:r>
            <a:r>
              <a:rPr lang="en-US" altLang="en-US" dirty="0">
                <a:hlinkClick r:id="rId3" action="ppaction://hlinkfile"/>
              </a:rPr>
              <a:t>go.ncsu.edu/py4all</a:t>
            </a:r>
            <a:endParaRPr lang="en-US" altLang="en-US" dirty="0"/>
          </a:p>
          <a:p>
            <a:pPr marL="685800" lvl="1" indent="-342900">
              <a:buFont typeface="+mj-lt"/>
              <a:buAutoNum type="arabicPeriod"/>
              <a:defRPr/>
            </a:pPr>
            <a:r>
              <a:rPr lang="en-US" altLang="en-US" dirty="0"/>
              <a:t>Login with your NCSU unity ID and password</a:t>
            </a:r>
          </a:p>
          <a:p>
            <a:pPr marL="685800" lvl="1" indent="-342900">
              <a:buFont typeface="+mj-lt"/>
              <a:buAutoNum type="arabicPeriod"/>
              <a:defRPr/>
            </a:pPr>
            <a:r>
              <a:rPr lang="en-US" altLang="en-US" dirty="0"/>
              <a:t>Upload a Python script for feedback.</a:t>
            </a:r>
          </a:p>
          <a:p>
            <a:pPr>
              <a:defRPr/>
            </a:pPr>
            <a:endParaRPr lang="en-US" altLang="en-US" dirty="0"/>
          </a:p>
          <a:p>
            <a:pPr>
              <a:defRPr/>
            </a:pPr>
            <a:r>
              <a:rPr lang="en-US" altLang="en-US" dirty="0"/>
              <a:t>Can be used iteratively</a:t>
            </a:r>
          </a:p>
          <a:p>
            <a:pPr>
              <a:defRPr/>
            </a:pPr>
            <a:endParaRPr lang="en-US" dirty="0"/>
          </a:p>
        </p:txBody>
      </p:sp>
      <p:pic>
        <p:nvPicPr>
          <p:cNvPr id="29701" name="Picture 4" descr="Python for ArcG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6141" y="474666"/>
            <a:ext cx="191452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Diagram 5" descr="C"/>
          <p:cNvGraphicFramePr/>
          <p:nvPr>
            <p:extLst>
              <p:ext uri="{D42A27DB-BD31-4B8C-83A1-F6EECF244321}">
                <p14:modId xmlns:p14="http://schemas.microsoft.com/office/powerpoint/2010/main" val="1703425305"/>
              </p:ext>
            </p:extLst>
          </p:nvPr>
        </p:nvGraphicFramePr>
        <p:xfrm>
          <a:off x="6477000" y="3692473"/>
          <a:ext cx="3352800" cy="2819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 </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eaLnBrk="1" hangingPunct="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049768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solidFill>
                  <a:srgbClr val="FFC000"/>
                </a:solidFill>
              </a:rPr>
              <a:t>Announcements</a:t>
            </a:r>
            <a:r>
              <a:rPr lang="en-US" altLang="en-US" sz="2000" dirty="0"/>
              <a:t>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1935907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solidFill>
                  <a:srgbClr val="FFC000"/>
                </a:solidFill>
              </a:rPr>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70554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defRPr/>
            </a:pPr>
            <a:r>
              <a:rPr lang="en-US" altLang="en-US" dirty="0"/>
              <a:t>What do we hope to teach</a:t>
            </a:r>
          </a:p>
        </p:txBody>
      </p:sp>
      <p:sp>
        <p:nvSpPr>
          <p:cNvPr id="3" name="Content Placeholder 2"/>
          <p:cNvSpPr>
            <a:spLocks noGrp="1"/>
          </p:cNvSpPr>
          <p:nvPr>
            <p:ph idx="1"/>
          </p:nvPr>
        </p:nvSpPr>
        <p:spPr/>
        <p:txBody>
          <a:bodyPr rtlCol="0">
            <a:normAutofit/>
          </a:bodyPr>
          <a:lstStyle/>
          <a:p>
            <a:pPr marL="514350" indent="-514350" eaLnBrk="1" fontAlgn="auto" hangingPunct="1">
              <a:spcAft>
                <a:spcPts val="0"/>
              </a:spcAft>
              <a:buAutoNum type="arabicPeriod"/>
              <a:defRPr/>
            </a:pPr>
            <a:r>
              <a:rPr lang="en-US" dirty="0"/>
              <a:t>The foundations of programming and Python syntax</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Python access to ArcGIS.</a:t>
            </a:r>
          </a:p>
          <a:p>
            <a:pPr marL="514350" indent="-514350" eaLnBrk="1" fontAlgn="auto" hangingPunct="1">
              <a:spcAft>
                <a:spcPts val="0"/>
              </a:spcAft>
              <a:buAutoNum type="arabicPeriod"/>
              <a:defRPr/>
            </a:pPr>
            <a:endParaRPr lang="en-US" dirty="0"/>
          </a:p>
          <a:p>
            <a:pPr marL="514350" indent="-514350" eaLnBrk="1" fontAlgn="auto" hangingPunct="1">
              <a:spcAft>
                <a:spcPts val="0"/>
              </a:spcAft>
              <a:buAutoNum type="arabicPeriod"/>
              <a:defRPr/>
            </a:pPr>
            <a:r>
              <a:rPr lang="en-US" dirty="0"/>
              <a:t>Combine data processing and analysis to create a meaningful tool with an easy interface that eliminates tedious manual processing.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solidFill>
                  <a:srgbClr val="FFC000"/>
                </a:solidFill>
              </a:rPr>
              <a:t>Piazza message board (HELP!)</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200546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solidFill>
                  <a:srgbClr val="FFC000"/>
                </a:solidFill>
              </a:rPr>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pic>
        <p:nvPicPr>
          <p:cNvPr id="5" name="Picture 4" descr="There's an arrow on the right side of moodle you can use to expand and collapse the right panel.  This panel has the instructors and calendar boxes.">
            <a:extLst>
              <a:ext uri="{FF2B5EF4-FFF2-40B4-BE49-F238E27FC236}">
                <a16:creationId xmlns:a16="http://schemas.microsoft.com/office/drawing/2014/main" id="{9FAEBBC9-B5B7-679B-1CB6-D530CAF3BCCD}"/>
              </a:ext>
            </a:extLst>
          </p:cNvPr>
          <p:cNvPicPr>
            <a:picLocks noChangeAspect="1"/>
          </p:cNvPicPr>
          <p:nvPr/>
        </p:nvPicPr>
        <p:blipFill>
          <a:blip r:embed="rId3"/>
          <a:stretch>
            <a:fillRect/>
          </a:stretch>
        </p:blipFill>
        <p:spPr>
          <a:xfrm>
            <a:off x="9982200" y="2971800"/>
            <a:ext cx="763325" cy="2438400"/>
          </a:xfrm>
          <a:prstGeom prst="rect">
            <a:avLst/>
          </a:prstGeom>
        </p:spPr>
      </p:pic>
    </p:spTree>
    <p:extLst>
      <p:ext uri="{BB962C8B-B14F-4D97-AF65-F5344CB8AC3E}">
        <p14:creationId xmlns:p14="http://schemas.microsoft.com/office/powerpoint/2010/main" val="2979299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solidFill>
                  <a:srgbClr val="FFC000"/>
                </a:solidFill>
              </a:rPr>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3040980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solidFill>
                  <a:srgbClr val="FFC000"/>
                </a:solidFill>
              </a:rPr>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a:t>
            </a:r>
          </a:p>
          <a:p>
            <a:pPr lvl="1"/>
            <a:r>
              <a:rPr lang="en-US" altLang="en-US" sz="2000" dirty="0"/>
              <a:t>Schedule Overview  </a:t>
            </a:r>
          </a:p>
        </p:txBody>
      </p:sp>
    </p:spTree>
    <p:extLst>
      <p:ext uri="{BB962C8B-B14F-4D97-AF65-F5344CB8AC3E}">
        <p14:creationId xmlns:p14="http://schemas.microsoft.com/office/powerpoint/2010/main" val="1885984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solidFill>
                  <a:srgbClr val="FFC000"/>
                </a:solidFill>
              </a:rPr>
              <a:t>Course project</a:t>
            </a:r>
          </a:p>
          <a:p>
            <a:pPr lvl="1" eaLnBrk="1" hangingPunct="1"/>
            <a:r>
              <a:rPr lang="en-US" altLang="en-US" sz="2000" dirty="0"/>
              <a:t>Gradebook</a:t>
            </a:r>
          </a:p>
          <a:p>
            <a:pPr lvl="1"/>
            <a:r>
              <a:rPr lang="en-US" altLang="en-US" sz="2000" dirty="0"/>
              <a:t>Schedule Overview  </a:t>
            </a:r>
          </a:p>
        </p:txBody>
      </p:sp>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42048795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solidFill>
                  <a:srgbClr val="FFC000"/>
                </a:solidFill>
              </a:rPr>
              <a:t>Gradebook  </a:t>
            </a:r>
          </a:p>
          <a:p>
            <a:pPr lvl="1"/>
            <a:r>
              <a:rPr lang="en-US" altLang="en-US" sz="2000" dirty="0"/>
              <a:t>Schedule Overview</a:t>
            </a:r>
            <a:endParaRPr lang="en-US" altLang="en-US" sz="2000" dirty="0">
              <a:solidFill>
                <a:srgbClr val="FFC000"/>
              </a:solidFill>
            </a:endParaRPr>
          </a:p>
        </p:txBody>
      </p:sp>
    </p:spTree>
    <p:extLst>
      <p:ext uri="{BB962C8B-B14F-4D97-AF65-F5344CB8AC3E}">
        <p14:creationId xmlns:p14="http://schemas.microsoft.com/office/powerpoint/2010/main" val="6261990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solidFill>
                  <a:srgbClr val="FFC000"/>
                </a:solidFill>
              </a:rPr>
              <a:t>Schedule Overview</a:t>
            </a:r>
          </a:p>
        </p:txBody>
      </p:sp>
    </p:spTree>
    <p:extLst>
      <p:ext uri="{BB962C8B-B14F-4D97-AF65-F5344CB8AC3E}">
        <p14:creationId xmlns:p14="http://schemas.microsoft.com/office/powerpoint/2010/main" val="39539216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Schedule</a:t>
            </a:r>
          </a:p>
        </p:txBody>
      </p:sp>
      <p:sp>
        <p:nvSpPr>
          <p:cNvPr id="9" name="Content Placeholder 2"/>
          <p:cNvSpPr>
            <a:spLocks noGrp="1"/>
          </p:cNvSpPr>
          <p:nvPr>
            <p:ph idx="1"/>
          </p:nvPr>
        </p:nvSpPr>
        <p:spPr/>
        <p:txBody>
          <a:bodyPr>
            <a:normAutofit lnSpcReduction="10000"/>
          </a:bodyPr>
          <a:lstStyle/>
          <a:p>
            <a:pPr eaLnBrk="1" hangingPunct="1"/>
            <a:r>
              <a:rPr lang="en-US" altLang="en-US" sz="2400" dirty="0"/>
              <a:t>Week blocks </a:t>
            </a:r>
          </a:p>
          <a:p>
            <a:pPr lvl="1" eaLnBrk="1" hangingPunct="1"/>
            <a:r>
              <a:rPr lang="en-US" altLang="en-US" sz="2100" dirty="0"/>
              <a:t>Topic 1</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Slides</a:t>
            </a:r>
          </a:p>
          <a:p>
            <a:pPr lvl="2" eaLnBrk="1" hangingPunct="1"/>
            <a:r>
              <a:rPr lang="en-US" altLang="en-US" sz="1800" dirty="0"/>
              <a:t>In-class exercises</a:t>
            </a:r>
          </a:p>
          <a:p>
            <a:pPr lvl="1" eaLnBrk="1" hangingPunct="1"/>
            <a:r>
              <a:rPr lang="en-US" altLang="en-US" sz="2100" dirty="0"/>
              <a:t>Topic 2</a:t>
            </a:r>
          </a:p>
          <a:p>
            <a:pPr lvl="2" eaLnBrk="1" hangingPunct="1"/>
            <a:r>
              <a:rPr lang="en-US" altLang="en-US" sz="1800" dirty="0"/>
              <a:t>Readings</a:t>
            </a:r>
          </a:p>
          <a:p>
            <a:pPr lvl="2" eaLnBrk="1" hangingPunct="1"/>
            <a:r>
              <a:rPr lang="en-US" altLang="en-US" sz="1800" dirty="0"/>
              <a:t>Videos </a:t>
            </a:r>
          </a:p>
          <a:p>
            <a:pPr lvl="2" eaLnBrk="1" hangingPunct="1"/>
            <a:r>
              <a:rPr lang="en-US" altLang="en-US" sz="1800" dirty="0"/>
              <a:t>…</a:t>
            </a:r>
          </a:p>
          <a:p>
            <a:pPr eaLnBrk="1" hangingPunct="1"/>
            <a:r>
              <a:rPr lang="en-US" altLang="en-US" sz="2400" dirty="0"/>
              <a:t>Homework blocks</a:t>
            </a:r>
          </a:p>
          <a:p>
            <a:pPr eaLnBrk="1" hangingPunct="1"/>
            <a:r>
              <a:rPr lang="en-US" altLang="en-US" sz="2400" dirty="0"/>
              <a:t>Quiz blocks</a:t>
            </a:r>
          </a:p>
          <a:p>
            <a:pPr lvl="1" eaLnBrk="1" hangingPunct="1"/>
            <a:r>
              <a:rPr lang="en-US" altLang="en-US" sz="2100" dirty="0"/>
              <a:t>Links to the quiz</a:t>
            </a:r>
          </a:p>
          <a:p>
            <a:pPr eaLnBrk="1" hangingPunct="1"/>
            <a:endParaRPr lang="en-US" altLang="en-US" sz="2400" dirty="0"/>
          </a:p>
          <a:p>
            <a:pPr lvl="1" eaLnBrk="1" hangingPunct="1"/>
            <a:endParaRPr lang="en-US" altLang="en-US" sz="2100" dirty="0"/>
          </a:p>
          <a:p>
            <a:pPr lvl="1" eaLnBrk="1" hangingPunct="1"/>
            <a:endParaRPr lang="en-US" altLang="en-US" sz="2000" dirty="0"/>
          </a:p>
        </p:txBody>
      </p:sp>
      <p:sp>
        <p:nvSpPr>
          <p:cNvPr id="2" name="TextBox 1"/>
          <p:cNvSpPr txBox="1">
            <a:spLocks noChangeArrowheads="1"/>
          </p:cNvSpPr>
          <p:nvPr/>
        </p:nvSpPr>
        <p:spPr bwMode="auto">
          <a:xfrm>
            <a:off x="5105400" y="2319341"/>
            <a:ext cx="48006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rgbClr val="B8B8B8"/>
                </a:solidFill>
              </a:rPr>
              <a:t>READ </a:t>
            </a:r>
            <a:r>
              <a:rPr lang="en-US" altLang="en-US" dirty="0">
                <a:solidFill>
                  <a:srgbClr val="B8B8B8"/>
                </a:solidFill>
                <a:sym typeface="Wingdings" panose="05000000000000000000" pitchFamily="2" charset="2"/>
              </a:rPr>
              <a:t></a:t>
            </a:r>
            <a:r>
              <a:rPr lang="en-US" altLang="en-US" dirty="0">
                <a:solidFill>
                  <a:srgbClr val="B8B8B8"/>
                </a:solidFill>
              </a:rPr>
              <a:t> WATCH </a:t>
            </a:r>
            <a:r>
              <a:rPr lang="en-US" altLang="en-US" dirty="0">
                <a:solidFill>
                  <a:srgbClr val="B8B8B8"/>
                </a:solidFill>
                <a:sym typeface="Wingdings" panose="05000000000000000000" pitchFamily="2" charset="2"/>
              </a:rPr>
              <a:t> TRY IT CHECK IT</a:t>
            </a: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endParaRPr lang="en-US" altLang="en-US" dirty="0">
              <a:solidFill>
                <a:srgbClr val="B8B8B8"/>
              </a:solidFill>
              <a:sym typeface="Wingdings" panose="05000000000000000000" pitchFamily="2" charset="2"/>
            </a:endParaRPr>
          </a:p>
          <a:p>
            <a:r>
              <a:rPr lang="en-US" altLang="en-US" dirty="0">
                <a:solidFill>
                  <a:srgbClr val="B8B8B8"/>
                </a:solidFill>
                <a:sym typeface="Wingdings" panose="05000000000000000000" pitchFamily="2" charset="2"/>
              </a:rPr>
              <a:t>READ AGAIN  TRY IT</a:t>
            </a:r>
            <a:endParaRPr lang="en-US" altLang="en-US" dirty="0">
              <a:solidFill>
                <a:srgbClr val="B8B8B8"/>
              </a:solidFill>
            </a:endParaRPr>
          </a:p>
        </p:txBody>
      </p:sp>
      <p:sp>
        <p:nvSpPr>
          <p:cNvPr id="3" name="TextBox 2"/>
          <p:cNvSpPr txBox="1">
            <a:spLocks noChangeArrowheads="1"/>
          </p:cNvSpPr>
          <p:nvPr/>
        </p:nvSpPr>
        <p:spPr bwMode="auto">
          <a:xfrm>
            <a:off x="5105400" y="1752600"/>
            <a:ext cx="908050" cy="369888"/>
          </a:xfrm>
          <a:prstGeom prst="rect">
            <a:avLst/>
          </a:prstGeom>
          <a:noFill/>
          <a:ln>
            <a:noFill/>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solidFill>
                  <a:schemeClr val="bg1">
                    <a:lumMod val="75000"/>
                  </a:schemeClr>
                </a:solidFill>
              </a:rPr>
              <a:t>TRY IT</a:t>
            </a:r>
          </a:p>
        </p:txBody>
      </p:sp>
      <p:cxnSp>
        <p:nvCxnSpPr>
          <p:cNvPr id="5" name="Straight Arrow Connector 4" descr="Check it and listen to the video again."/>
          <p:cNvCxnSpPr/>
          <p:nvPr/>
        </p:nvCxnSpPr>
        <p:spPr>
          <a:xfrm>
            <a:off x="5562603" y="2071691"/>
            <a:ext cx="3175" cy="306387"/>
          </a:xfrm>
          <a:prstGeom prst="straightConnector1">
            <a:avLst/>
          </a:prstGeom>
          <a:ln w="38100">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5" name="Circular Arrow 14" descr="Check it then listen to the video agaon"/>
          <p:cNvSpPr/>
          <p:nvPr/>
        </p:nvSpPr>
        <p:spPr>
          <a:xfrm rot="10800000">
            <a:off x="6629400" y="1936750"/>
            <a:ext cx="2209800" cy="167640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pic>
        <p:nvPicPr>
          <p:cNvPr id="6" name="Picture 5" descr="A picture containing text, outdoor, sign&#10;&#10;Description automatically generated">
            <a:extLst>
              <a:ext uri="{FF2B5EF4-FFF2-40B4-BE49-F238E27FC236}">
                <a16:creationId xmlns:a16="http://schemas.microsoft.com/office/drawing/2014/main" id="{ABA4B1E4-D2BB-4DF6-B806-D68C294B91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4862270"/>
            <a:ext cx="909429" cy="463135"/>
          </a:xfrm>
          <a:prstGeom prst="rect">
            <a:avLst/>
          </a:prstGeom>
        </p:spPr>
      </p:pic>
      <p:pic>
        <p:nvPicPr>
          <p:cNvPr id="8" name="Picture 7" descr="A picture containing icon&#10;&#10;Description automatically generated">
            <a:extLst>
              <a:ext uri="{FF2B5EF4-FFF2-40B4-BE49-F238E27FC236}">
                <a16:creationId xmlns:a16="http://schemas.microsoft.com/office/drawing/2014/main" id="{F5CE66A8-50C5-4939-9FE4-E63EB0E5D1F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5560" y="5398430"/>
            <a:ext cx="926269" cy="4631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Essential Resources</a:t>
            </a:r>
          </a:p>
        </p:txBody>
      </p:sp>
      <p:sp>
        <p:nvSpPr>
          <p:cNvPr id="31746" name="Content Placeholder 2"/>
          <p:cNvSpPr>
            <a:spLocks noGrp="1"/>
          </p:cNvSpPr>
          <p:nvPr>
            <p:ph idx="1"/>
          </p:nvPr>
        </p:nvSpPr>
        <p:spPr>
          <a:xfrm>
            <a:off x="533400" y="1533877"/>
            <a:ext cx="7886700" cy="4744519"/>
          </a:xfrm>
        </p:spPr>
        <p:txBody>
          <a:bodyPr>
            <a:normAutofit fontScale="92500" lnSpcReduction="20000"/>
          </a:bodyPr>
          <a:lstStyle/>
          <a:p>
            <a:pPr lvl="1" eaLnBrk="1" hangingPunct="1"/>
            <a:r>
              <a:rPr lang="en-US" altLang="en-US" sz="2000" dirty="0"/>
              <a:t>Announcements (“FOLLOW” THESE)</a:t>
            </a:r>
          </a:p>
          <a:p>
            <a:pPr lvl="2" eaLnBrk="1" hangingPunct="1"/>
            <a:r>
              <a:rPr lang="en-US" altLang="en-US" sz="1800" dirty="0"/>
              <a:t>General news and announcements will be posted here.</a:t>
            </a:r>
            <a:endParaRPr lang="en-US" altLang="en-US" sz="1700" dirty="0"/>
          </a:p>
          <a:p>
            <a:pPr lvl="1" eaLnBrk="1" hangingPunct="1"/>
            <a:r>
              <a:rPr lang="en-US" altLang="en-US" sz="2000" dirty="0"/>
              <a:t>Syllabus</a:t>
            </a:r>
          </a:p>
          <a:p>
            <a:pPr lvl="2" eaLnBrk="1" hangingPunct="1"/>
            <a:r>
              <a:rPr lang="en-US" altLang="en-US" sz="1800" dirty="0"/>
              <a:t>Guidelines, expectations, and responsibilities for GIS540 participants.</a:t>
            </a:r>
            <a:endParaRPr lang="en-US" altLang="en-US" sz="1700" dirty="0"/>
          </a:p>
          <a:p>
            <a:pPr lvl="1" eaLnBrk="1" hangingPunct="1"/>
            <a:r>
              <a:rPr lang="en-US" altLang="en-US" sz="2000" dirty="0"/>
              <a:t>Piazza message board</a:t>
            </a:r>
          </a:p>
          <a:p>
            <a:pPr lvl="2" eaLnBrk="1" hangingPunct="1"/>
            <a:r>
              <a:rPr lang="en-US" altLang="en-US" sz="1700" dirty="0"/>
              <a:t>Post your questions or comments (see the how-to) regarding assignments, software issues, and coding challenges here.</a:t>
            </a:r>
          </a:p>
          <a:p>
            <a:pPr lvl="1" eaLnBrk="1" hangingPunct="1"/>
            <a:r>
              <a:rPr lang="en-US" altLang="en-US" sz="2000" dirty="0"/>
              <a:t>Instructors (a.k.a. Meet the instructor)</a:t>
            </a:r>
          </a:p>
          <a:p>
            <a:pPr lvl="2" eaLnBrk="1" hangingPunct="1"/>
            <a:r>
              <a:rPr lang="en-US" altLang="en-US" sz="1700" dirty="0"/>
              <a:t>Professor and Teaching Assistant names, photos, and office hour arrangements.</a:t>
            </a:r>
          </a:p>
          <a:p>
            <a:pPr lvl="1" eaLnBrk="1" hangingPunct="1"/>
            <a:r>
              <a:rPr lang="en-US" altLang="en-US" sz="2000" dirty="0"/>
              <a:t>Py4All</a:t>
            </a:r>
          </a:p>
          <a:p>
            <a:pPr lvl="2" eaLnBrk="1" hangingPunct="1"/>
            <a:r>
              <a:rPr lang="en-US" altLang="en-US" sz="1700" dirty="0"/>
              <a:t>upload textbook exercise scripts to receive automated feedback, compare your output to the solution output, and use this information to improve the script prior to submitting it for a grade.</a:t>
            </a:r>
          </a:p>
          <a:p>
            <a:pPr lvl="1" eaLnBrk="1" hangingPunct="1"/>
            <a:r>
              <a:rPr lang="en-US" altLang="en-US" sz="2000" dirty="0"/>
              <a:t>gispy.zip</a:t>
            </a:r>
          </a:p>
          <a:p>
            <a:pPr lvl="2" eaLnBrk="1" hangingPunct="1"/>
            <a:r>
              <a:rPr lang="en-US" altLang="en-US" sz="1700" dirty="0"/>
              <a:t>the data and sample scripts to accompany textbook</a:t>
            </a:r>
          </a:p>
          <a:p>
            <a:pPr lvl="1" eaLnBrk="1" hangingPunct="1"/>
            <a:r>
              <a:rPr lang="en-US" altLang="en-US" sz="2000" dirty="0"/>
              <a:t>Course project</a:t>
            </a:r>
          </a:p>
          <a:p>
            <a:pPr lvl="1" eaLnBrk="1" hangingPunct="1"/>
            <a:r>
              <a:rPr lang="en-US" altLang="en-US" sz="2000" dirty="0"/>
              <a:t>Gradebook </a:t>
            </a:r>
          </a:p>
          <a:p>
            <a:pPr lvl="1"/>
            <a:r>
              <a:rPr lang="en-US" altLang="en-US" sz="2000" dirty="0"/>
              <a:t>Schedule Overview </a:t>
            </a:r>
          </a:p>
        </p:txBody>
      </p:sp>
      <p:pic>
        <p:nvPicPr>
          <p:cNvPr id="56322" name="Picture 2" descr="Image result for bookma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574678"/>
            <a:ext cx="167640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3505200" y="5915028"/>
            <a:ext cx="1752600" cy="369332"/>
          </a:xfrm>
          <a:prstGeom prst="rect">
            <a:avLst/>
          </a:prstGeom>
          <a:noFill/>
        </p:spPr>
        <p:txBody>
          <a:bodyPr wrap="square" rtlCol="0">
            <a:spAutoFit/>
          </a:bodyPr>
          <a:lstStyle/>
          <a:p>
            <a:r>
              <a:rPr lang="en-US" dirty="0"/>
              <a:t>“hamburger”</a:t>
            </a:r>
          </a:p>
        </p:txBody>
      </p:sp>
    </p:spTree>
    <p:extLst>
      <p:ext uri="{BB962C8B-B14F-4D97-AF65-F5344CB8AC3E}">
        <p14:creationId xmlns:p14="http://schemas.microsoft.com/office/powerpoint/2010/main" val="85715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defRPr/>
            </a:pPr>
            <a:r>
              <a:rPr lang="en-US" altLang="en-US" dirty="0"/>
              <a:t>Moodle navigation</a:t>
            </a:r>
          </a:p>
        </p:txBody>
      </p:sp>
      <p:sp>
        <p:nvSpPr>
          <p:cNvPr id="31746" name="Content Placeholder 2"/>
          <p:cNvSpPr>
            <a:spLocks noGrp="1"/>
          </p:cNvSpPr>
          <p:nvPr>
            <p:ph idx="1"/>
          </p:nvPr>
        </p:nvSpPr>
        <p:spPr>
          <a:xfrm>
            <a:off x="533400" y="1533877"/>
            <a:ext cx="7886700" cy="4744519"/>
          </a:xfrm>
        </p:spPr>
        <p:txBody>
          <a:bodyPr>
            <a:normAutofit/>
          </a:bodyPr>
          <a:lstStyle/>
          <a:p>
            <a:pPr marL="457200" lvl="1" indent="0" eaLnBrk="1" hangingPunct="1">
              <a:buNone/>
            </a:pPr>
            <a:r>
              <a:rPr lang="en-US" altLang="en-US" sz="2000" dirty="0"/>
              <a:t>Click the hamburger to expand or collapse the navigation bands on the left –hand side.</a:t>
            </a:r>
          </a:p>
        </p:txBody>
      </p:sp>
      <p:pic>
        <p:nvPicPr>
          <p:cNvPr id="2" name="Picture 1" descr="Top left corner of Moodle has a hamburger (3 horizontal lines)."/>
          <p:cNvPicPr>
            <a:picLocks noChangeAspect="1"/>
          </p:cNvPicPr>
          <p:nvPr/>
        </p:nvPicPr>
        <p:blipFill>
          <a:blip r:embed="rId3"/>
          <a:stretch>
            <a:fillRect/>
          </a:stretch>
        </p:blipFill>
        <p:spPr>
          <a:xfrm>
            <a:off x="2819400" y="2895600"/>
            <a:ext cx="2876550" cy="942975"/>
          </a:xfrm>
          <a:prstGeom prst="rect">
            <a:avLst/>
          </a:prstGeom>
        </p:spPr>
      </p:pic>
      <p:sp>
        <p:nvSpPr>
          <p:cNvPr id="3" name="TextBox 2"/>
          <p:cNvSpPr txBox="1"/>
          <p:nvPr/>
        </p:nvSpPr>
        <p:spPr>
          <a:xfrm>
            <a:off x="1295400" y="2895600"/>
            <a:ext cx="1752600" cy="369332"/>
          </a:xfrm>
          <a:prstGeom prst="rect">
            <a:avLst/>
          </a:prstGeom>
          <a:noFill/>
        </p:spPr>
        <p:txBody>
          <a:bodyPr wrap="square" rtlCol="0">
            <a:spAutoFit/>
          </a:bodyPr>
          <a:lstStyle/>
          <a:p>
            <a:r>
              <a:rPr lang="en-US" dirty="0">
                <a:solidFill>
                  <a:srgbClr val="FFC000"/>
                </a:solidFill>
              </a:rPr>
              <a:t>“hamburger”</a:t>
            </a:r>
          </a:p>
        </p:txBody>
      </p:sp>
    </p:spTree>
    <p:extLst>
      <p:ext uri="{BB962C8B-B14F-4D97-AF65-F5344CB8AC3E}">
        <p14:creationId xmlns:p14="http://schemas.microsoft.com/office/powerpoint/2010/main" val="393521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ltLang="en-US" dirty="0"/>
              <a:t>Course learning outcomes</a:t>
            </a:r>
          </a:p>
        </p:txBody>
      </p:sp>
      <p:sp>
        <p:nvSpPr>
          <p:cNvPr id="7171" name="Rectangle 3"/>
          <p:cNvSpPr>
            <a:spLocks noGrp="1" noChangeArrowheads="1"/>
          </p:cNvSpPr>
          <p:nvPr>
            <p:ph idx="1"/>
          </p:nvPr>
        </p:nvSpPr>
        <p:spPr>
          <a:xfrm>
            <a:off x="2152650" y="1825625"/>
            <a:ext cx="7886700" cy="4895850"/>
          </a:xfrm>
        </p:spPr>
        <p:txBody>
          <a:bodyPr>
            <a:normAutofit lnSpcReduction="10000"/>
          </a:bodyPr>
          <a:lstStyle/>
          <a:p>
            <a:pPr marL="0" indent="0" eaLnBrk="1" hangingPunct="1">
              <a:buNone/>
            </a:pPr>
            <a:r>
              <a:rPr lang="en-US" altLang="en-US" dirty="0"/>
              <a:t>Students will be able to…</a:t>
            </a:r>
          </a:p>
          <a:p>
            <a:pPr marL="914400" lvl="1" indent="-457200" eaLnBrk="1" hangingPunct="1"/>
            <a:r>
              <a:rPr lang="en-US" altLang="en-US" sz="2400" dirty="0"/>
              <a:t>interpret </a:t>
            </a:r>
            <a:r>
              <a:rPr lang="en-US" altLang="en-US" sz="2400" dirty="0">
                <a:solidFill>
                  <a:srgbClr val="FFC000"/>
                </a:solidFill>
              </a:rPr>
              <a:t>basic Python syntax</a:t>
            </a:r>
            <a:r>
              <a:rPr lang="en-US" altLang="en-US" sz="2400" dirty="0">
                <a:solidFill>
                  <a:srgbClr val="C00000"/>
                </a:solidFill>
              </a:rPr>
              <a:t> </a:t>
            </a:r>
            <a:r>
              <a:rPr lang="en-US" altLang="en-US" sz="2400" dirty="0"/>
              <a:t>(indentation, context highlighting)</a:t>
            </a:r>
          </a:p>
          <a:p>
            <a:pPr marL="914400" lvl="1" indent="-457200" eaLnBrk="1" hangingPunct="1"/>
            <a:r>
              <a:rPr lang="en-US" altLang="en-US" sz="2400" dirty="0"/>
              <a:t>write Python scripts in an </a:t>
            </a:r>
            <a:r>
              <a:rPr lang="en-US" altLang="en-US" sz="2400" dirty="0">
                <a:solidFill>
                  <a:srgbClr val="FFC000"/>
                </a:solidFill>
              </a:rPr>
              <a:t>integrated development environment  </a:t>
            </a:r>
            <a:r>
              <a:rPr lang="en-US" altLang="en-US" sz="2400" dirty="0"/>
              <a:t>(</a:t>
            </a:r>
            <a:r>
              <a:rPr lang="en-US" altLang="en-US" sz="2400" dirty="0" err="1"/>
              <a:t>PythonWin</a:t>
            </a:r>
            <a:r>
              <a:rPr lang="en-US" altLang="en-US" sz="2400" dirty="0"/>
              <a:t>)</a:t>
            </a:r>
          </a:p>
          <a:p>
            <a:pPr marL="914400" lvl="1" indent="-457200" eaLnBrk="1" hangingPunct="1"/>
            <a:r>
              <a:rPr lang="en-US" altLang="en-US" sz="2400" dirty="0"/>
              <a:t>use Python to construct code using </a:t>
            </a:r>
            <a:r>
              <a:rPr lang="en-US" altLang="en-US" sz="2400" dirty="0">
                <a:solidFill>
                  <a:srgbClr val="FFC000"/>
                </a:solidFill>
              </a:rPr>
              <a:t>core data structures </a:t>
            </a:r>
            <a:r>
              <a:rPr lang="en-US" altLang="en-US" sz="2400" dirty="0"/>
              <a:t>(strings, lists, …)</a:t>
            </a:r>
          </a:p>
          <a:p>
            <a:pPr marL="914400" lvl="1" indent="-457200" eaLnBrk="1" hangingPunct="1"/>
            <a:r>
              <a:rPr lang="en-US" altLang="en-US" sz="2400" dirty="0"/>
              <a:t>call</a:t>
            </a:r>
            <a:r>
              <a:rPr lang="en-US" altLang="en-US" sz="2400" dirty="0">
                <a:solidFill>
                  <a:srgbClr val="FF0000"/>
                </a:solidFill>
              </a:rPr>
              <a:t> </a:t>
            </a:r>
            <a:r>
              <a:rPr lang="en-US" altLang="en-US" sz="2400" dirty="0">
                <a:solidFill>
                  <a:srgbClr val="FFC000"/>
                </a:solidFill>
              </a:rPr>
              <a:t>ArcGIS tools </a:t>
            </a:r>
            <a:r>
              <a:rPr lang="en-US" altLang="en-US" sz="2400" dirty="0"/>
              <a:t>with Python (</a:t>
            </a:r>
            <a:r>
              <a:rPr lang="en-US" altLang="en-US" sz="2400" dirty="0" err="1"/>
              <a:t>arcpy.buffer</a:t>
            </a:r>
            <a:r>
              <a:rPr lang="en-US" altLang="en-US" sz="2400" dirty="0"/>
              <a:t>…)</a:t>
            </a:r>
          </a:p>
          <a:p>
            <a:pPr marL="914400" lvl="1" indent="-457200" eaLnBrk="1" hangingPunct="1"/>
            <a:r>
              <a:rPr lang="en-US" altLang="en-US" sz="2400" dirty="0"/>
              <a:t>handle </a:t>
            </a:r>
            <a:r>
              <a:rPr lang="en-US" altLang="en-US" sz="2400" dirty="0">
                <a:solidFill>
                  <a:srgbClr val="FFC000"/>
                </a:solidFill>
              </a:rPr>
              <a:t>contingencies</a:t>
            </a:r>
            <a:r>
              <a:rPr lang="en-US" altLang="en-US" sz="2400" dirty="0">
                <a:solidFill>
                  <a:srgbClr val="C00000"/>
                </a:solidFill>
              </a:rPr>
              <a:t> </a:t>
            </a:r>
            <a:r>
              <a:rPr lang="en-US" altLang="en-US" sz="2400" dirty="0"/>
              <a:t>within Python  (if, else…)</a:t>
            </a:r>
          </a:p>
          <a:p>
            <a:pPr marL="914400" lvl="1" indent="-457200" eaLnBrk="1" hangingPunct="1"/>
            <a:r>
              <a:rPr lang="en-US" altLang="en-US" sz="2400" dirty="0"/>
              <a:t>construct basic </a:t>
            </a:r>
            <a:r>
              <a:rPr lang="en-US" altLang="en-US" sz="2400" dirty="0">
                <a:solidFill>
                  <a:srgbClr val="FFC000"/>
                </a:solidFill>
              </a:rPr>
              <a:t>batch processing</a:t>
            </a:r>
            <a:r>
              <a:rPr lang="en-US" altLang="en-US" sz="2400" dirty="0">
                <a:solidFill>
                  <a:srgbClr val="C00000"/>
                </a:solidFill>
              </a:rPr>
              <a:t> </a:t>
            </a:r>
            <a:r>
              <a:rPr lang="en-US" altLang="en-US" sz="2400" dirty="0"/>
              <a:t>Python code (looping)</a:t>
            </a:r>
          </a:p>
          <a:p>
            <a:pPr marL="914400" lvl="1" indent="-457200" eaLnBrk="1" hangingPunct="1"/>
            <a:r>
              <a:rPr lang="en-US" altLang="en-US" sz="2400" dirty="0"/>
              <a:t>read/modify</a:t>
            </a:r>
            <a:r>
              <a:rPr lang="en-US" altLang="en-US" sz="2400" dirty="0">
                <a:solidFill>
                  <a:srgbClr val="C00000"/>
                </a:solidFill>
              </a:rPr>
              <a:t> </a:t>
            </a:r>
            <a:r>
              <a:rPr lang="en-US" altLang="en-US" sz="2400" dirty="0">
                <a:solidFill>
                  <a:srgbClr val="FFC000"/>
                </a:solidFill>
              </a:rPr>
              <a:t>data files </a:t>
            </a:r>
            <a:r>
              <a:rPr lang="en-US" altLang="en-US" sz="2400" dirty="0"/>
              <a:t>with Python</a:t>
            </a:r>
          </a:p>
          <a:p>
            <a:pPr marL="914400" lvl="1" indent="-457200" eaLnBrk="1" hangingPunct="1"/>
            <a:r>
              <a:rPr lang="en-US" altLang="en-US" sz="2400" dirty="0"/>
              <a:t>create a graphical </a:t>
            </a:r>
            <a:r>
              <a:rPr lang="en-US" altLang="en-US" sz="2400" dirty="0">
                <a:solidFill>
                  <a:srgbClr val="FFC000"/>
                </a:solidFill>
              </a:rPr>
              <a:t>user interface</a:t>
            </a:r>
          </a:p>
          <a:p>
            <a:pPr marL="914400" lvl="1" indent="-457200" eaLnBrk="1" hangingPunct="1"/>
            <a:r>
              <a:rPr lang="en-US" altLang="en-US" sz="2400" dirty="0"/>
              <a:t>do more…</a:t>
            </a:r>
          </a:p>
          <a:p>
            <a:pPr marL="914400" lvl="1" indent="-457200"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phic 8" descr="Thought outline">
            <a:extLst>
              <a:ext uri="{FF2B5EF4-FFF2-40B4-BE49-F238E27FC236}">
                <a16:creationId xmlns:a16="http://schemas.microsoft.com/office/drawing/2014/main" id="{11724CC6-1462-2C76-1234-9F18A2FBCC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7400" y="-256268"/>
            <a:ext cx="7146925" cy="7146925"/>
          </a:xfrm>
          <a:prstGeom prst="rect">
            <a:avLst/>
          </a:prstGeom>
        </p:spPr>
      </p:pic>
      <p:sp>
        <p:nvSpPr>
          <p:cNvPr id="7170" name="Title 1"/>
          <p:cNvSpPr>
            <a:spLocks noGrp="1"/>
          </p:cNvSpPr>
          <p:nvPr>
            <p:ph type="title"/>
          </p:nvPr>
        </p:nvSpPr>
        <p:spPr/>
        <p:txBody>
          <a:bodyPr/>
          <a:lstStyle/>
          <a:p>
            <a:pPr eaLnBrk="1" hangingPunct="1">
              <a:defRPr/>
            </a:pPr>
            <a:endParaRPr lang="en-US" altLang="en-US" dirty="0"/>
          </a:p>
        </p:txBody>
      </p:sp>
      <p:pic>
        <p:nvPicPr>
          <p:cNvPr id="7" name="Content Placeholder 6" descr="Question Mark with solid fill">
            <a:extLst>
              <a:ext uri="{FF2B5EF4-FFF2-40B4-BE49-F238E27FC236}">
                <a16:creationId xmlns:a16="http://schemas.microsoft.com/office/drawing/2014/main" id="{E4F74718-5401-7F9D-04B8-675CB8854212}"/>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027714" y="661988"/>
            <a:ext cx="2057400" cy="2057400"/>
          </a:xfrm>
        </p:spPr>
      </p:pic>
    </p:spTree>
    <p:extLst>
      <p:ext uri="{BB962C8B-B14F-4D97-AF65-F5344CB8AC3E}">
        <p14:creationId xmlns:p14="http://schemas.microsoft.com/office/powerpoint/2010/main" val="108814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1FC-DFD4-8AC3-E322-6E3864F3AE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79F437-74EE-243B-3331-AFBEDD18580F}"/>
              </a:ext>
            </a:extLst>
          </p:cNvPr>
          <p:cNvSpPr>
            <a:spLocks noGrp="1"/>
          </p:cNvSpPr>
          <p:nvPr>
            <p:ph idx="1"/>
          </p:nvPr>
        </p:nvSpPr>
        <p:spPr/>
        <p:txBody>
          <a:bodyPr/>
          <a:lstStyle/>
          <a:p>
            <a:r>
              <a:rPr lang="en-US" dirty="0"/>
              <a:t>Welcome!</a:t>
            </a:r>
          </a:p>
        </p:txBody>
      </p:sp>
      <p:pic>
        <p:nvPicPr>
          <p:cNvPr id="5" name="Picture 4" descr="Hello world!">
            <a:extLst>
              <a:ext uri="{FF2B5EF4-FFF2-40B4-BE49-F238E27FC236}">
                <a16:creationId xmlns:a16="http://schemas.microsoft.com/office/drawing/2014/main" id="{822DF711-D0D3-9F64-3368-576BB6A21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5085033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A3947-6822-9CFF-6024-EEFB4FFC13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5D78E52-B698-0160-B00C-656ADFBC5A41}"/>
              </a:ext>
            </a:extLst>
          </p:cNvPr>
          <p:cNvSpPr>
            <a:spLocks noGrp="1"/>
          </p:cNvSpPr>
          <p:nvPr>
            <p:ph idx="1"/>
          </p:nvPr>
        </p:nvSpPr>
        <p:spPr/>
        <p:txBody>
          <a:bodyPr/>
          <a:lstStyle/>
          <a:p>
            <a:endParaRPr lang="en-US"/>
          </a:p>
        </p:txBody>
      </p:sp>
      <p:pic>
        <p:nvPicPr>
          <p:cNvPr id="5" name="Picture 4" descr="What you read at the top of the moodle course page:  course, participants, grades, Essential Resources, Course Zoom link, Announcements, Syllabus, etc.">
            <a:extLst>
              <a:ext uri="{FF2B5EF4-FFF2-40B4-BE49-F238E27FC236}">
                <a16:creationId xmlns:a16="http://schemas.microsoft.com/office/drawing/2014/main" id="{F8FC3B21-9D57-CE15-2997-C21C384D0F9C}"/>
              </a:ext>
            </a:extLst>
          </p:cNvPr>
          <p:cNvPicPr>
            <a:picLocks noChangeAspect="1"/>
          </p:cNvPicPr>
          <p:nvPr/>
        </p:nvPicPr>
        <p:blipFill>
          <a:blip r:embed="rId2"/>
          <a:stretch>
            <a:fillRect/>
          </a:stretch>
        </p:blipFill>
        <p:spPr>
          <a:xfrm>
            <a:off x="-8012" y="0"/>
            <a:ext cx="12200012" cy="6853498"/>
          </a:xfrm>
          <a:prstGeom prst="rect">
            <a:avLst/>
          </a:prstGeom>
        </p:spPr>
      </p:pic>
      <p:sp>
        <p:nvSpPr>
          <p:cNvPr id="6" name="Rectangle 5">
            <a:extLst>
              <a:ext uri="{FF2B5EF4-FFF2-40B4-BE49-F238E27FC236}">
                <a16:creationId xmlns:a16="http://schemas.microsoft.com/office/drawing/2014/main" id="{2CF8BA11-4F1C-5007-13EA-15BFA5B5ACCE}"/>
              </a:ext>
              <a:ext uri="{C183D7F6-B498-43B3-948B-1728B52AA6E4}">
                <adec:decorative xmlns:adec="http://schemas.microsoft.com/office/drawing/2017/decorative" val="1"/>
              </a:ext>
            </a:extLst>
          </p:cNvPr>
          <p:cNvSpPr/>
          <p:nvPr/>
        </p:nvSpPr>
        <p:spPr>
          <a:xfrm>
            <a:off x="1905000" y="990600"/>
            <a:ext cx="2362200" cy="5334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9435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828800" y="-12700"/>
            <a:ext cx="7886700" cy="1325563"/>
          </a:xfrm>
        </p:spPr>
        <p:txBody>
          <a:bodyPr/>
          <a:lstStyle/>
          <a:p>
            <a:pPr eaLnBrk="1" hangingPunct="1">
              <a:defRPr/>
            </a:pPr>
            <a:r>
              <a:rPr lang="en-US" altLang="en-US"/>
              <a:t>Software you need to install</a:t>
            </a:r>
          </a:p>
        </p:txBody>
      </p:sp>
      <p:sp>
        <p:nvSpPr>
          <p:cNvPr id="8195" name="Content Placeholder 2"/>
          <p:cNvSpPr>
            <a:spLocks noGrp="1"/>
          </p:cNvSpPr>
          <p:nvPr>
            <p:ph idx="1"/>
          </p:nvPr>
        </p:nvSpPr>
        <p:spPr>
          <a:xfrm>
            <a:off x="1676400" y="1287466"/>
            <a:ext cx="8686800" cy="4960937"/>
          </a:xfrm>
        </p:spPr>
        <p:txBody>
          <a:bodyPr rtlCol="0">
            <a:normAutofit fontScale="92500" lnSpcReduction="10000"/>
          </a:bodyPr>
          <a:lstStyle/>
          <a:p>
            <a:pPr marL="800100" lvl="1" indent="-342900" eaLnBrk="1" fontAlgn="auto" hangingPunct="1">
              <a:spcAft>
                <a:spcPts val="0"/>
              </a:spcAft>
              <a:buFont typeface="Arial" charset="0"/>
              <a:buChar char="•"/>
              <a:defRPr/>
            </a:pPr>
            <a:r>
              <a:rPr lang="en-US" altLang="en-US" sz="2400" dirty="0"/>
              <a:t>ArcGIS Pro</a:t>
            </a:r>
          </a:p>
          <a:p>
            <a:pPr marL="800100" lvl="1" indent="-342900" eaLnBrk="1" fontAlgn="auto" hangingPunct="1">
              <a:spcAft>
                <a:spcPts val="0"/>
              </a:spcAft>
              <a:buFont typeface="Arial" charset="0"/>
              <a:buChar char="•"/>
              <a:defRPr/>
            </a:pPr>
            <a:r>
              <a:rPr lang="en-US" altLang="en-US" sz="2400" dirty="0"/>
              <a:t>DO NOT install Python (it is already installed with ArcGIS)</a:t>
            </a:r>
          </a:p>
          <a:p>
            <a:pPr marL="800100" lvl="1" indent="-342900" eaLnBrk="1" fontAlgn="auto" hangingPunct="1">
              <a:spcAft>
                <a:spcPts val="0"/>
              </a:spcAft>
              <a:buFont typeface="Arial" charset="0"/>
              <a:buChar char="•"/>
              <a:defRPr/>
            </a:pPr>
            <a:r>
              <a:rPr lang="en-US" altLang="en-US" sz="2400" dirty="0" err="1"/>
              <a:t>PythonWin</a:t>
            </a:r>
            <a:r>
              <a:rPr lang="en-US" altLang="en-US" sz="2400" dirty="0"/>
              <a:t> </a:t>
            </a:r>
          </a:p>
          <a:p>
            <a:pPr marL="1200150" lvl="2" indent="-342900" eaLnBrk="1" fontAlgn="auto" hangingPunct="1">
              <a:spcAft>
                <a:spcPts val="0"/>
              </a:spcAft>
              <a:defRPr/>
            </a:pPr>
            <a:r>
              <a:rPr lang="en-US" altLang="en-US" sz="2000" dirty="0"/>
              <a:t>Python is automatically installed with ArcGIS</a:t>
            </a:r>
          </a:p>
          <a:p>
            <a:pPr marL="1200150" lvl="2" indent="-342900" eaLnBrk="1" fontAlgn="auto" hangingPunct="1">
              <a:spcAft>
                <a:spcPts val="0"/>
              </a:spcAft>
              <a:defRPr/>
            </a:pPr>
            <a:r>
              <a:rPr lang="en-US" altLang="en-US" sz="2000" dirty="0" err="1"/>
              <a:t>PythonWin</a:t>
            </a:r>
            <a:r>
              <a:rPr lang="en-US" altLang="en-US" sz="2000" dirty="0"/>
              <a:t> is not.</a:t>
            </a:r>
          </a:p>
          <a:p>
            <a:pPr marL="800100" lvl="1" indent="-342900" eaLnBrk="1" fontAlgn="auto" hangingPunct="1">
              <a:spcAft>
                <a:spcPts val="0"/>
              </a:spcAft>
              <a:buFont typeface="Arial" charset="0"/>
              <a:buChar char="•"/>
              <a:defRPr/>
            </a:pPr>
            <a:r>
              <a:rPr lang="en-US" altLang="en-US" sz="2400" dirty="0"/>
              <a:t>Test if </a:t>
            </a:r>
            <a:r>
              <a:rPr lang="en-US" altLang="en-US" sz="2400" dirty="0" err="1"/>
              <a:t>PythonWin</a:t>
            </a:r>
            <a:r>
              <a:rPr lang="en-US" altLang="en-US" sz="2400" dirty="0"/>
              <a:t> is installed correctly</a:t>
            </a:r>
          </a:p>
          <a:p>
            <a:pPr marL="1200150" lvl="2" indent="-342900" eaLnBrk="1" fontAlgn="auto" hangingPunct="1">
              <a:spcAft>
                <a:spcPts val="0"/>
              </a:spcAft>
              <a:defRPr/>
            </a:pPr>
            <a:r>
              <a:rPr lang="en-US" altLang="en-US" sz="2000" dirty="0"/>
              <a:t>Type this at the prompt in the </a:t>
            </a:r>
            <a:r>
              <a:rPr lang="en-US" altLang="en-US" sz="2000" dirty="0" err="1"/>
              <a:t>PythonWin</a:t>
            </a:r>
            <a:r>
              <a:rPr lang="en-US" altLang="en-US" sz="2000" dirty="0"/>
              <a:t> Interactive Window:</a:t>
            </a:r>
          </a:p>
          <a:p>
            <a:pPr marL="1314450" lvl="3" indent="0" eaLnBrk="1" fontAlgn="auto" hangingPunct="1">
              <a:spcAft>
                <a:spcPts val="0"/>
              </a:spcAft>
              <a:buNone/>
              <a:defRPr/>
            </a:pPr>
            <a:r>
              <a:rPr lang="en-US" altLang="en-US" sz="1800" dirty="0"/>
              <a:t>import </a:t>
            </a:r>
            <a:r>
              <a:rPr lang="en-US" altLang="en-US" sz="1800" dirty="0" err="1"/>
              <a:t>arcpy</a:t>
            </a:r>
            <a:r>
              <a:rPr lang="en-US" altLang="en-US" sz="1800" dirty="0"/>
              <a:t> </a:t>
            </a:r>
          </a:p>
          <a:p>
            <a:pPr marL="1200150" lvl="2" indent="-342900" eaLnBrk="1" fontAlgn="auto" hangingPunct="1">
              <a:spcAft>
                <a:spcPts val="0"/>
              </a:spcAft>
              <a:defRPr/>
            </a:pPr>
            <a:r>
              <a:rPr lang="en-US" altLang="en-US" sz="2000" dirty="0"/>
              <a:t>If you don’t get an error message, you’ve got it. </a:t>
            </a:r>
          </a:p>
          <a:p>
            <a:pPr marL="914400" lvl="1" indent="-457200" eaLnBrk="1" fontAlgn="auto" hangingPunct="1">
              <a:spcAft>
                <a:spcPts val="0"/>
              </a:spcAft>
              <a:defRPr/>
            </a:pPr>
            <a:r>
              <a:rPr lang="en-US" altLang="en-US" sz="2400" dirty="0"/>
              <a:t>PyCharm is another easy IDE has some advantages over </a:t>
            </a:r>
            <a:r>
              <a:rPr lang="en-US" altLang="en-US" sz="2400" dirty="0" err="1"/>
              <a:t>PythonWin</a:t>
            </a:r>
            <a:r>
              <a:rPr lang="en-US" altLang="en-US" sz="2400" dirty="0"/>
              <a:t> (e.g., tabbed script windows and immediate tab completion) but has a steeper learning curve than </a:t>
            </a:r>
            <a:r>
              <a:rPr lang="en-US" altLang="en-US" sz="2400" dirty="0" err="1"/>
              <a:t>PythonWin</a:t>
            </a:r>
            <a:endParaRPr lang="en-US" altLang="en-US" sz="2400" dirty="0"/>
          </a:p>
          <a:p>
            <a:pPr marL="914400" lvl="1" indent="-457200" eaLnBrk="1" fontAlgn="auto" hangingPunct="1">
              <a:spcAft>
                <a:spcPts val="0"/>
              </a:spcAft>
              <a:defRPr/>
            </a:pPr>
            <a:r>
              <a:rPr lang="en-US" altLang="en-US" dirty="0"/>
              <a:t>VS Code</a:t>
            </a:r>
          </a:p>
          <a:p>
            <a:pPr marL="1371600" lvl="2" indent="-457200">
              <a:defRPr/>
            </a:pPr>
            <a:r>
              <a:rPr lang="en-US" altLang="en-US" dirty="0"/>
              <a:t>We will use this to run Python notebooks when we run them outside of ArcGIS Pro</a:t>
            </a:r>
          </a:p>
          <a:p>
            <a:pPr eaLnBrk="1" fontAlgn="auto" hangingPunct="1">
              <a:spcAft>
                <a:spcPts val="0"/>
              </a:spcAft>
              <a:defRPr/>
            </a:pPr>
            <a:endParaRPr lang="en-US" altLang="en-US" dirty="0"/>
          </a:p>
        </p:txBody>
      </p:sp>
    </p:spTree>
    <p:extLst>
      <p:ext uri="{BB962C8B-B14F-4D97-AF65-F5344CB8AC3E}">
        <p14:creationId xmlns:p14="http://schemas.microsoft.com/office/powerpoint/2010/main" val="3983288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F4CB-6472-4E69-B67F-41E9F9CCA16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6AEA48D-BF23-404B-BC26-86BC3C164152}"/>
              </a:ext>
            </a:extLst>
          </p:cNvPr>
          <p:cNvSpPr>
            <a:spLocks noGrp="1"/>
          </p:cNvSpPr>
          <p:nvPr>
            <p:ph idx="1"/>
          </p:nvPr>
        </p:nvSpPr>
        <p:spPr>
          <a:xfrm>
            <a:off x="533400" y="1253331"/>
            <a:ext cx="10515600" cy="4351338"/>
          </a:xfrm>
        </p:spPr>
        <p:txBody>
          <a:bodyPr/>
          <a:lstStyle/>
          <a:p>
            <a:pPr marL="0" indent="0">
              <a:buNone/>
            </a:pPr>
            <a:endParaRPr lang="en-US" dirty="0">
              <a:latin typeface="Arial" panose="020B0604020202020204" pitchFamily="34" charset="0"/>
            </a:endParaRPr>
          </a:p>
          <a:p>
            <a:pPr marL="0" indent="0" algn="ctr">
              <a:buNone/>
            </a:pPr>
            <a:r>
              <a:rPr lang="en-US" sz="6000" dirty="0"/>
              <a:t>Course project examples</a:t>
            </a:r>
            <a:endParaRPr lang="en-US" sz="6000" dirty="0">
              <a:latin typeface="Arial" panose="020B0604020202020204" pitchFamily="34" charset="0"/>
            </a:endParaRPr>
          </a:p>
        </p:txBody>
      </p:sp>
      <p:cxnSp>
        <p:nvCxnSpPr>
          <p:cNvPr id="28" name="Straight Arrow Connector 27" descr="Trawling ship">
            <a:extLst>
              <a:ext uri="{FF2B5EF4-FFF2-40B4-BE49-F238E27FC236}">
                <a16:creationId xmlns:a16="http://schemas.microsoft.com/office/drawing/2014/main" id="{55A84C94-6072-4CD2-92FF-9AB86F9436E8}"/>
              </a:ext>
            </a:extLst>
          </p:cNvPr>
          <p:cNvCxnSpPr/>
          <p:nvPr/>
        </p:nvCxnSpPr>
        <p:spPr>
          <a:xfrm>
            <a:off x="3306204" y="5277521"/>
            <a:ext cx="65722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193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project example</a:t>
            </a:r>
          </a:p>
        </p:txBody>
      </p:sp>
      <p:sp>
        <p:nvSpPr>
          <p:cNvPr id="8" name="Rectangle 7" descr="First example project">
            <a:extLst>
              <a:ext uri="{FF2B5EF4-FFF2-40B4-BE49-F238E27FC236}">
                <a16:creationId xmlns:a16="http://schemas.microsoft.com/office/drawing/2014/main" id="{6636ED8B-727F-3169-90A8-AC8937D51E8A}"/>
              </a:ext>
            </a:extLst>
          </p:cNvPr>
          <p:cNvSpPr/>
          <p:nvPr/>
        </p:nvSpPr>
        <p:spPr>
          <a:xfrm>
            <a:off x="1143000" y="1447800"/>
            <a:ext cx="10210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7" name="Content Placeholder 2">
            <a:extLst>
              <a:ext uri="{C183D7F6-B498-43B3-948B-1728B52AA6E4}">
                <adec:decorative xmlns:adec="http://schemas.microsoft.com/office/drawing/2017/decorative" val="1"/>
              </a:ext>
            </a:extLst>
          </p:cNvPr>
          <p:cNvSpPr>
            <a:spLocks noGrp="1"/>
          </p:cNvSpPr>
          <p:nvPr>
            <p:ph idx="1"/>
          </p:nvPr>
        </p:nvSpPr>
        <p:spPr>
          <a:xfrm>
            <a:off x="3124199" y="1825624"/>
            <a:ext cx="7562003" cy="4803775"/>
          </a:xfrm>
        </p:spPr>
        <p:txBody>
          <a:bodyPr>
            <a:normAutofit fontScale="85000" lnSpcReduction="20000"/>
          </a:bodyPr>
          <a:lstStyle/>
          <a:p>
            <a:pPr marL="0" indent="0">
              <a:buNone/>
            </a:pPr>
            <a:r>
              <a:rPr lang="en-US" dirty="0">
                <a:solidFill>
                  <a:srgbClr val="B8B8B8"/>
                </a:solidFill>
                <a:effectLst/>
              </a:rPr>
              <a:t>Data preparation for Generating NOAA Acoustic Trawl Survey Fish Species Biomass Estimates - Shannon Dolan</a:t>
            </a:r>
          </a:p>
          <a:p>
            <a:pPr marL="457200" lvl="1" indent="0">
              <a:buNone/>
              <a:defRPr/>
            </a:pPr>
            <a:endParaRPr lang="en-US" dirty="0"/>
          </a:p>
          <a:p>
            <a:pPr marL="457200" lvl="1" indent="0">
              <a:buNone/>
              <a:defRPr/>
            </a:pPr>
            <a:r>
              <a:rPr lang="en-US" dirty="0"/>
              <a:t>Input:  NOAA acoustic trawl navigational and cluster csv tables.</a:t>
            </a:r>
          </a:p>
          <a:p>
            <a:pPr marL="457200" lvl="1" indent="0">
              <a:buNone/>
              <a:defRPr/>
            </a:pPr>
            <a:endParaRPr lang="en-US" dirty="0"/>
          </a:p>
          <a:p>
            <a:pPr marL="457200" lvl="1" indent="0">
              <a:buNone/>
              <a:defRPr/>
            </a:pPr>
            <a:r>
              <a:rPr lang="en-US" dirty="0"/>
              <a:t>Output: Cleaned daytime data for specific species, a map of the data, and an HTML page to show the result. </a:t>
            </a:r>
          </a:p>
          <a:p>
            <a:pPr marL="0" indent="0">
              <a:buNone/>
              <a:defRPr/>
            </a:pPr>
            <a:endParaRPr lang="en-US" altLang="en-US" dirty="0"/>
          </a:p>
          <a:p>
            <a:pPr marL="0" indent="0">
              <a:buNone/>
              <a:defRPr/>
            </a:pPr>
            <a:endParaRPr lang="en-US" altLang="en-US" dirty="0"/>
          </a:p>
          <a:p>
            <a:pPr marL="0" indent="0">
              <a:buNone/>
              <a:defRPr/>
            </a:pPr>
            <a:r>
              <a:rPr lang="en-US" dirty="0"/>
              <a:t>Recreational Aviation Navigation - Aaron Jones </a:t>
            </a:r>
          </a:p>
          <a:p>
            <a:pPr marL="457200" lvl="1" indent="0">
              <a:buNone/>
              <a:defRPr/>
            </a:pPr>
            <a:endParaRPr lang="en-US" dirty="0"/>
          </a:p>
          <a:p>
            <a:pPr marL="457200" lvl="1" indent="0">
              <a:buNone/>
              <a:defRPr/>
            </a:pPr>
            <a:r>
              <a:rPr lang="en-US" dirty="0"/>
              <a:t>Input:  Departure and destination airports, operational range, planned altitude for the flight.</a:t>
            </a:r>
          </a:p>
          <a:p>
            <a:pPr marL="457200" lvl="1" indent="0">
              <a:buNone/>
              <a:defRPr/>
            </a:pPr>
            <a:endParaRPr lang="en-US" dirty="0"/>
          </a:p>
          <a:p>
            <a:pPr marL="457200" lvl="1" indent="0">
              <a:buNone/>
              <a:defRPr/>
            </a:pPr>
            <a:r>
              <a:rPr lang="en-US" dirty="0"/>
              <a:t>Output  Flight map and HTML page including flight map plan and recommended stops. </a:t>
            </a:r>
          </a:p>
          <a:p>
            <a:pPr>
              <a:defRPr/>
            </a:pPr>
            <a:endParaRPr lang="en-US" altLang="en-US" dirty="0"/>
          </a:p>
          <a:p>
            <a:pPr>
              <a:defRPr/>
            </a:pPr>
            <a:endParaRPr lang="en-US" altLang="en-US" dirty="0"/>
          </a:p>
          <a:p>
            <a:pPr marL="0" indent="0">
              <a:buNone/>
              <a:defRPr/>
            </a:pPr>
            <a:endParaRPr lang="en-US" altLang="en-US" dirty="0"/>
          </a:p>
        </p:txBody>
      </p:sp>
      <p:sp>
        <p:nvSpPr>
          <p:cNvPr id="9222" name="TextBox 4"/>
          <p:cNvSpPr txBox="1">
            <a:spLocks noChangeArrowheads="1"/>
          </p:cNvSpPr>
          <p:nvPr/>
        </p:nvSpPr>
        <p:spPr bwMode="auto">
          <a:xfrm>
            <a:off x="2019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3" name="Picture 2" descr="Trawling ship">
            <a:extLst>
              <a:ext uri="{FF2B5EF4-FFF2-40B4-BE49-F238E27FC236}">
                <a16:creationId xmlns:a16="http://schemas.microsoft.com/office/drawing/2014/main" id="{67341BA3-041F-DAEC-8416-BFDB153D269F}"/>
              </a:ext>
              <a:ext uri="{C183D7F6-B498-43B3-948B-1728B52AA6E4}">
                <adec:decorative xmlns:adec="http://schemas.microsoft.com/office/drawing/2017/decorative" val="0"/>
              </a:ext>
            </a:extLst>
          </p:cNvPr>
          <p:cNvPicPr>
            <a:picLocks noChangeAspect="1"/>
          </p:cNvPicPr>
          <p:nvPr/>
        </p:nvPicPr>
        <p:blipFill rotWithShape="1">
          <a:blip r:embed="rId3"/>
          <a:srcRect b="7846"/>
          <a:stretch/>
        </p:blipFill>
        <p:spPr>
          <a:xfrm>
            <a:off x="1505797" y="1826815"/>
            <a:ext cx="1400916" cy="937023"/>
          </a:xfrm>
          <a:prstGeom prst="rect">
            <a:avLst/>
          </a:prstGeom>
        </p:spPr>
      </p:pic>
      <p:pic>
        <p:nvPicPr>
          <p:cNvPr id="1034" name="Picture 10" descr="Airplane">
            <a:extLst>
              <a:ext uri="{FF2B5EF4-FFF2-40B4-BE49-F238E27FC236}">
                <a16:creationId xmlns:a16="http://schemas.microsoft.com/office/drawing/2014/main" id="{9D0B7AD3-F206-3C01-7C00-59508F2E98CC}"/>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97" y="4481456"/>
            <a:ext cx="1517324" cy="852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8449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Course project example</a:t>
            </a:r>
          </a:p>
        </p:txBody>
      </p:sp>
      <p:sp>
        <p:nvSpPr>
          <p:cNvPr id="11267" name="Content Placeholder 2"/>
          <p:cNvSpPr>
            <a:spLocks noGrp="1"/>
          </p:cNvSpPr>
          <p:nvPr>
            <p:ph idx="1"/>
          </p:nvPr>
        </p:nvSpPr>
        <p:spPr>
          <a:xfrm>
            <a:off x="3124199" y="1825624"/>
            <a:ext cx="7562003" cy="4803775"/>
          </a:xfrm>
        </p:spPr>
        <p:txBody>
          <a:bodyPr>
            <a:normAutofit fontScale="85000" lnSpcReduction="20000"/>
          </a:bodyPr>
          <a:lstStyle/>
          <a:p>
            <a:pPr marL="0" indent="0">
              <a:buNone/>
            </a:pPr>
            <a:r>
              <a:rPr lang="en-US" dirty="0">
                <a:solidFill>
                  <a:srgbClr val="B8B8B8"/>
                </a:solidFill>
                <a:effectLst/>
              </a:rPr>
              <a:t>Data preparation for Generating NOAA Acoustic Trawl Survey Fish Species Biomass Estimates - Shannon Dolan</a:t>
            </a:r>
          </a:p>
          <a:p>
            <a:pPr marL="457200" lvl="1" indent="0">
              <a:buNone/>
              <a:defRPr/>
            </a:pPr>
            <a:endParaRPr lang="en-US" dirty="0"/>
          </a:p>
          <a:p>
            <a:pPr marL="457200" lvl="1" indent="0">
              <a:buNone/>
              <a:defRPr/>
            </a:pPr>
            <a:r>
              <a:rPr lang="en-US" dirty="0"/>
              <a:t>Input:  NOAA acoustic trawl navigational and cluster csv tables.</a:t>
            </a:r>
          </a:p>
          <a:p>
            <a:pPr marL="457200" lvl="1" indent="0">
              <a:buNone/>
              <a:defRPr/>
            </a:pPr>
            <a:endParaRPr lang="en-US" dirty="0"/>
          </a:p>
          <a:p>
            <a:pPr marL="457200" lvl="1" indent="0">
              <a:buNone/>
              <a:defRPr/>
            </a:pPr>
            <a:r>
              <a:rPr lang="en-US" dirty="0"/>
              <a:t>Output: Cleaned daytime data for specific species, a map of the data, and an HTML page to show the result. </a:t>
            </a:r>
          </a:p>
          <a:p>
            <a:pPr marL="0" indent="0">
              <a:buNone/>
              <a:defRPr/>
            </a:pPr>
            <a:endParaRPr lang="en-US" altLang="en-US" dirty="0"/>
          </a:p>
          <a:p>
            <a:pPr marL="0" indent="0">
              <a:buNone/>
              <a:defRPr/>
            </a:pPr>
            <a:endParaRPr lang="en-US" altLang="en-US" dirty="0"/>
          </a:p>
          <a:p>
            <a:pPr marL="0" indent="0">
              <a:buNone/>
              <a:defRPr/>
            </a:pPr>
            <a:r>
              <a:rPr lang="en-US" dirty="0"/>
              <a:t>Recreational Aviation Navigation - Aaron Jones </a:t>
            </a:r>
          </a:p>
          <a:p>
            <a:pPr marL="457200" lvl="1" indent="0">
              <a:buNone/>
              <a:defRPr/>
            </a:pPr>
            <a:endParaRPr lang="en-US" dirty="0"/>
          </a:p>
          <a:p>
            <a:pPr marL="457200" lvl="1" indent="0">
              <a:buNone/>
              <a:defRPr/>
            </a:pPr>
            <a:r>
              <a:rPr lang="en-US" dirty="0"/>
              <a:t>Input:  Departure and destination airports, operational range, planned altitude for the flight.</a:t>
            </a:r>
          </a:p>
          <a:p>
            <a:pPr marL="457200" lvl="1" indent="0">
              <a:buNone/>
              <a:defRPr/>
            </a:pPr>
            <a:endParaRPr lang="en-US" dirty="0"/>
          </a:p>
          <a:p>
            <a:pPr marL="457200" lvl="1" indent="0">
              <a:buNone/>
              <a:defRPr/>
            </a:pPr>
            <a:r>
              <a:rPr lang="en-US" dirty="0"/>
              <a:t>Output  Flight map and HTML page including flight map plan and recommended stops. </a:t>
            </a:r>
          </a:p>
          <a:p>
            <a:pPr>
              <a:defRPr/>
            </a:pPr>
            <a:endParaRPr lang="en-US" altLang="en-US" dirty="0"/>
          </a:p>
          <a:p>
            <a:pPr>
              <a:defRPr/>
            </a:pPr>
            <a:endParaRPr lang="en-US" altLang="en-US" dirty="0"/>
          </a:p>
          <a:p>
            <a:pPr marL="0" indent="0">
              <a:buNone/>
              <a:defRPr/>
            </a:pPr>
            <a:endParaRPr lang="en-US" altLang="en-US" dirty="0"/>
          </a:p>
        </p:txBody>
      </p:sp>
      <p:sp>
        <p:nvSpPr>
          <p:cNvPr id="9222" name="TextBox 4"/>
          <p:cNvSpPr txBox="1">
            <a:spLocks noChangeArrowheads="1"/>
          </p:cNvSpPr>
          <p:nvPr/>
        </p:nvSpPr>
        <p:spPr bwMode="auto">
          <a:xfrm>
            <a:off x="2019300" y="5013325"/>
            <a:ext cx="966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t>727 loc</a:t>
            </a:r>
          </a:p>
        </p:txBody>
      </p:sp>
      <p:pic>
        <p:nvPicPr>
          <p:cNvPr id="3" name="Picture 2" descr="Second example project">
            <a:extLst>
              <a:ext uri="{FF2B5EF4-FFF2-40B4-BE49-F238E27FC236}">
                <a16:creationId xmlns:a16="http://schemas.microsoft.com/office/drawing/2014/main" id="{67341BA3-041F-DAEC-8416-BFDB153D269F}"/>
              </a:ext>
            </a:extLst>
          </p:cNvPr>
          <p:cNvPicPr>
            <a:picLocks noChangeAspect="1"/>
          </p:cNvPicPr>
          <p:nvPr/>
        </p:nvPicPr>
        <p:blipFill rotWithShape="1">
          <a:blip r:embed="rId3"/>
          <a:srcRect b="7846"/>
          <a:stretch/>
        </p:blipFill>
        <p:spPr>
          <a:xfrm>
            <a:off x="1505797" y="1826815"/>
            <a:ext cx="1400916" cy="937023"/>
          </a:xfrm>
          <a:prstGeom prst="rect">
            <a:avLst/>
          </a:prstGeom>
        </p:spPr>
      </p:pic>
      <p:pic>
        <p:nvPicPr>
          <p:cNvPr id="1034" name="Picture 10" descr="Why do some planes in Canada lack potentially life-saving emergency  beacons? | CBC News">
            <a:extLst>
              <a:ext uri="{FF2B5EF4-FFF2-40B4-BE49-F238E27FC236}">
                <a16:creationId xmlns:a16="http://schemas.microsoft.com/office/drawing/2014/main" id="{9D0B7AD3-F206-3C01-7C00-59508F2E98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5797" y="4481456"/>
            <a:ext cx="1517324" cy="85254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descr="Second example project">
            <a:extLst>
              <a:ext uri="{FF2B5EF4-FFF2-40B4-BE49-F238E27FC236}">
                <a16:creationId xmlns:a16="http://schemas.microsoft.com/office/drawing/2014/main" id="{AF8AFBAF-8DD1-6221-BE6B-7C923E97BE6A}"/>
              </a:ext>
            </a:extLst>
          </p:cNvPr>
          <p:cNvSpPr/>
          <p:nvPr/>
        </p:nvSpPr>
        <p:spPr>
          <a:xfrm>
            <a:off x="1143000" y="3987005"/>
            <a:ext cx="10210800" cy="274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853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FAC04-DEC8-E05C-3A6D-D5A0A5972C40}"/>
              </a:ext>
            </a:extLst>
          </p:cNvPr>
          <p:cNvSpPr>
            <a:spLocks noGrp="1"/>
          </p:cNvSpPr>
          <p:nvPr>
            <p:ph type="title"/>
          </p:nvPr>
        </p:nvSpPr>
        <p:spPr/>
        <p:txBody>
          <a:bodyPr/>
          <a:lstStyle/>
          <a:p>
            <a:r>
              <a:rPr lang="en-US" dirty="0"/>
              <a:t>GRADING AND EXPECTATIONS</a:t>
            </a:r>
          </a:p>
        </p:txBody>
      </p:sp>
      <p:sp>
        <p:nvSpPr>
          <p:cNvPr id="3" name="Content Placeholder 2">
            <a:extLst>
              <a:ext uri="{FF2B5EF4-FFF2-40B4-BE49-F238E27FC236}">
                <a16:creationId xmlns:a16="http://schemas.microsoft.com/office/drawing/2014/main" id="{95866570-3AB5-BDE5-4FBB-934AF0221E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782630"/>
      </p:ext>
    </p:extLst>
  </p:cSld>
  <p:clrMapOvr>
    <a:masterClrMapping/>
  </p:clrMapOvr>
</p:sld>
</file>

<file path=ppt/theme/theme1.xml><?xml version="1.0" encoding="utf-8"?>
<a:theme xmlns:a="http://schemas.openxmlformats.org/drawingml/2006/main" name="Office Theme">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8245</TotalTime>
  <Words>7032</Words>
  <Application>Microsoft Office PowerPoint</Application>
  <PresentationFormat>Widescreen</PresentationFormat>
  <Paragraphs>685</Paragraphs>
  <Slides>53</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WHAT YOU WILL LEARN</vt:lpstr>
      <vt:lpstr>GIS PROGRAMMING FUNDAMENTALS  (WITH PYTHON)</vt:lpstr>
      <vt:lpstr>PowerPoint Presentation</vt:lpstr>
      <vt:lpstr>What do we hope to teach</vt:lpstr>
      <vt:lpstr>Course learning outcomes</vt:lpstr>
      <vt:lpstr>PowerPoint Presentation</vt:lpstr>
      <vt:lpstr>Course project example</vt:lpstr>
      <vt:lpstr>Course project example</vt:lpstr>
      <vt:lpstr>GRADING AND EXPECTATIONS</vt:lpstr>
      <vt:lpstr>Textbook and data</vt:lpstr>
      <vt:lpstr>What to expect</vt:lpstr>
      <vt:lpstr>Put more in, expect more</vt:lpstr>
      <vt:lpstr>Grading </vt:lpstr>
      <vt:lpstr>Grading </vt:lpstr>
      <vt:lpstr>Grading </vt:lpstr>
      <vt:lpstr>Final Project Instructions</vt:lpstr>
      <vt:lpstr>Grading </vt:lpstr>
      <vt:lpstr>Late homework</vt:lpstr>
      <vt:lpstr>Late homework</vt:lpstr>
      <vt:lpstr>Academic integrity</vt:lpstr>
      <vt:lpstr>GETTING HELP</vt:lpstr>
      <vt:lpstr>Message board (Piazza)</vt:lpstr>
      <vt:lpstr>Message board (Piazza)</vt:lpstr>
      <vt:lpstr>Message board (Piazza)</vt:lpstr>
      <vt:lpstr>Message board (Piazza)</vt:lpstr>
      <vt:lpstr>Message board (Piazza)</vt:lpstr>
      <vt:lpstr>Message board (Piazza)</vt:lpstr>
      <vt:lpstr>Message board (Piazza)</vt:lpstr>
      <vt:lpstr>PowerPoint Presentation</vt:lpstr>
      <vt:lpstr>Grade changes</vt:lpstr>
      <vt:lpstr>Posting code questions on forums</vt:lpstr>
      <vt:lpstr>Course schedule</vt:lpstr>
      <vt:lpstr>PowerPoint Presentation</vt:lpstr>
      <vt:lpstr>Submitting homework scripts</vt:lpstr>
      <vt:lpstr>ESSENTIAL RESOURCES</vt:lpstr>
      <vt:lpstr>Py4All</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Essential Resources</vt:lpstr>
      <vt:lpstr>Schedule</vt:lpstr>
      <vt:lpstr>Essential Resources</vt:lpstr>
      <vt:lpstr>Moodle navigation</vt:lpstr>
      <vt:lpstr>PowerPoint Presentation</vt:lpstr>
      <vt:lpstr>PowerPoint Presentation</vt:lpstr>
      <vt:lpstr>PowerPoint Presentation</vt:lpstr>
      <vt:lpstr>Software you need to install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GIS PROGRAMMING FUNDAMENTALS  (WITH PYTHON)</dc:title>
  <dc:creator>Laura Gray Tateosian</dc:creator>
  <cp:lastModifiedBy>Laura Gray Tateosian</cp:lastModifiedBy>
  <cp:revision>35</cp:revision>
  <dcterms:created xsi:type="dcterms:W3CDTF">2021-01-18T23:54:09Z</dcterms:created>
  <dcterms:modified xsi:type="dcterms:W3CDTF">2022-08-22T18:31:59Z</dcterms:modified>
</cp:coreProperties>
</file>