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87" r:id="rId4"/>
    <p:sldId id="289" r:id="rId5"/>
    <p:sldId id="286" r:id="rId6"/>
    <p:sldId id="290" r:id="rId7"/>
    <p:sldId id="288" r:id="rId8"/>
    <p:sldId id="293" r:id="rId9"/>
    <p:sldId id="291" r:id="rId10"/>
    <p:sldId id="292" r:id="rId1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F0066"/>
    <a:srgbClr val="996600"/>
    <a:srgbClr val="B2B062"/>
    <a:srgbClr val="0000FF"/>
    <a:srgbClr val="3333FF"/>
    <a:srgbClr val="FFF9AF"/>
    <a:srgbClr val="FFF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47" autoAdjust="0"/>
    <p:restoredTop sz="91566" autoAdjust="0"/>
  </p:normalViewPr>
  <p:slideViewPr>
    <p:cSldViewPr>
      <p:cViewPr varScale="1">
        <p:scale>
          <a:sx n="101" d="100"/>
          <a:sy n="101" d="100"/>
        </p:scale>
        <p:origin x="8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B5152714-A3A2-D31F-B1D0-4E0DBDEEF88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11619" name="Rectangle 1027">
            <a:extLst>
              <a:ext uri="{FF2B5EF4-FFF2-40B4-BE49-F238E27FC236}">
                <a16:creationId xmlns:a16="http://schemas.microsoft.com/office/drawing/2014/main" id="{7D01CD94-99F7-0C32-8289-523832C8A43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4100" name="Rectangle 1028">
            <a:extLst>
              <a:ext uri="{FF2B5EF4-FFF2-40B4-BE49-F238E27FC236}">
                <a16:creationId xmlns:a16="http://schemas.microsoft.com/office/drawing/2014/main" id="{AF68F46E-F5CF-8735-0318-65744D8B7FB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a:extLst>
              <a:ext uri="{FF2B5EF4-FFF2-40B4-BE49-F238E27FC236}">
                <a16:creationId xmlns:a16="http://schemas.microsoft.com/office/drawing/2014/main" id="{481C461C-7401-197D-6635-CB7C7D63A89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D869642A-1B18-B7CA-D069-CECC7037BD2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11623" name="Rectangle 1031">
            <a:extLst>
              <a:ext uri="{FF2B5EF4-FFF2-40B4-BE49-F238E27FC236}">
                <a16:creationId xmlns:a16="http://schemas.microsoft.com/office/drawing/2014/main" id="{C056B54B-AD70-F114-764E-33C1339E49E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9E3F79C3-26BB-45C6-8AC5-BB4B666E224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D15C397-A21E-822D-A0ED-0E3072E9FC8B}"/>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9F14E29A-D2B4-BDEA-FFDA-832F572EF8F5}"/>
              </a:ext>
            </a:extLst>
          </p:cNvPr>
          <p:cNvSpPr>
            <a:spLocks noGrp="1"/>
          </p:cNvSpPr>
          <p:nvPr>
            <p:ph type="body" idx="1"/>
          </p:nvPr>
        </p:nvSpPr>
        <p:spPr>
          <a:noFill/>
        </p:spPr>
        <p:txBody>
          <a:bodyPr/>
          <a:lstStyle/>
          <a:p>
            <a:r>
              <a:rPr lang="en-US" altLang="en-US">
                <a:latin typeface="Arial" panose="020B0604020202020204" pitchFamily="34" charset="0"/>
              </a:rPr>
              <a:t>A graphical user interface (or GUI for short), is a way to prompt users to provide the arguments needed for a script in a way that’s easier for them to understand than running the tool in an IDE or command line environment. The image on the right shows a simple GUI that was created by an ArcGIS Script Tool.   ArcGIS Script Tools are a means for you, the programmer, to create graphical user interfaces for your Python scripts without having to learn about the complex libraries that are available for GUI development.  </a:t>
            </a:r>
          </a:p>
          <a:p>
            <a:endParaRPr lang="en-US" altLang="en-US">
              <a:latin typeface="Arial" panose="020B0604020202020204" pitchFamily="34" charset="0"/>
            </a:endParaRPr>
          </a:p>
          <a:p>
            <a:r>
              <a:rPr lang="en-US" altLang="en-US">
                <a:latin typeface="Arial" panose="020B0604020202020204" pitchFamily="34" charset="0"/>
              </a:rPr>
              <a:t>This video introduces ArcGIS Script Tools, there relationship with the Python scripts they are built for, how to create them, and how to use them.  Also, that topic of relative paths reemerges.</a:t>
            </a:r>
          </a:p>
          <a:p>
            <a:endParaRPr lang="en-US" altLang="en-US">
              <a:latin typeface="Arial" panose="020B0604020202020204" pitchFamily="34" charset="0"/>
            </a:endParaRPr>
          </a:p>
          <a:p>
            <a:r>
              <a:rPr lang="en-US" altLang="en-US">
                <a:latin typeface="Arial" panose="020B0604020202020204" pitchFamily="34" charset="0"/>
              </a:rPr>
              <a:t>After this lesson there are several follow-up lessons about setting the parameters.  If you learn enough about Script Tools and their cousins, Python Toolboxes, you can make dynamic interfaces that can really help your users run your scripts more effectively.</a:t>
            </a:r>
          </a:p>
        </p:txBody>
      </p:sp>
      <p:sp>
        <p:nvSpPr>
          <p:cNvPr id="6148" name="Slide Number Placeholder 3">
            <a:extLst>
              <a:ext uri="{FF2B5EF4-FFF2-40B4-BE49-F238E27FC236}">
                <a16:creationId xmlns:a16="http://schemas.microsoft.com/office/drawing/2014/main" id="{019B44CF-6E4E-769D-5790-AB6A9E23B810}"/>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C03E4D0-82C5-4245-8360-1772AB3DE552}" type="slidenum">
              <a:rPr lang="en-US" altLang="en-US" b="0"/>
              <a:pPr/>
              <a:t>1</a:t>
            </a:fld>
            <a:endParaRPr lang="en-US" alt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56DABC0-7630-E29B-2E15-2D65D1B920CD}"/>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FF7C3684-DC8B-768D-E682-95E4B36BDAA1}"/>
              </a:ext>
            </a:extLst>
          </p:cNvPr>
          <p:cNvSpPr>
            <a:spLocks noGrp="1"/>
          </p:cNvSpPr>
          <p:nvPr>
            <p:ph type="body" idx="1"/>
          </p:nvPr>
        </p:nvSpPr>
        <p:spPr>
          <a:noFill/>
        </p:spPr>
        <p:txBody>
          <a:bodyPr/>
          <a:lstStyle/>
          <a:p>
            <a:r>
              <a:rPr lang="en-US" altLang="en-US">
                <a:latin typeface="Arial" panose="020B0604020202020204" pitchFamily="34" charset="0"/>
              </a:rPr>
              <a:t>Import arcpy</a:t>
            </a: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printArc('foo')</a:t>
            </a:r>
          </a:p>
          <a:p>
            <a:endParaRPr lang="en-US" altLang="en-US">
              <a:latin typeface="Arial" panose="020B0604020202020204" pitchFamily="34" charset="0"/>
            </a:endParaRPr>
          </a:p>
          <a:p>
            <a:r>
              <a:rPr lang="en-US" altLang="en-US">
                <a:latin typeface="Arial" panose="020B0604020202020204" pitchFamily="34" charset="0"/>
              </a:rPr>
              <a:t>dist = 5</a:t>
            </a:r>
          </a:p>
          <a:p>
            <a:r>
              <a:rPr lang="en-US" altLang="en-US">
                <a:latin typeface="Arial" panose="020B0604020202020204" pitchFamily="34" charset="0"/>
              </a:rPr>
              <a:t>unit = 'miles'</a:t>
            </a:r>
          </a:p>
          <a:p>
            <a:r>
              <a:rPr lang="en-US" altLang="en-US">
                <a:latin typeface="Arial" panose="020B0604020202020204" pitchFamily="34" charset="0"/>
              </a:rPr>
              <a:t>myMessage = '{0} {1}'.format(dist, unit)</a:t>
            </a:r>
          </a:p>
          <a:p>
            <a:r>
              <a:rPr lang="en-US" altLang="en-US">
                <a:latin typeface="Arial" panose="020B0604020202020204" pitchFamily="34" charset="0"/>
              </a:rPr>
              <a:t>printArc(myMessage)</a:t>
            </a:r>
          </a:p>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163F142B-C162-DD59-5644-F22A0C8CDD8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585D940-B447-4080-855A-903CAD9DE06A}" type="slidenum">
              <a:rPr lang="en-US" altLang="en-US" b="0"/>
              <a:pPr/>
              <a:t>5</a:t>
            </a:fld>
            <a:endParaRPr lang="en-US"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624A6FC-A2D3-9092-F942-E84FD36E5083}"/>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9C218FBC-6758-04D2-C226-FED48836C249}"/>
              </a:ext>
            </a:extLst>
          </p:cNvPr>
          <p:cNvSpPr>
            <a:spLocks noGrp="1"/>
          </p:cNvSpPr>
          <p:nvPr>
            <p:ph type="body" idx="1"/>
          </p:nvPr>
        </p:nvSpPr>
        <p:spPr>
          <a:noFill/>
        </p:spPr>
        <p:txBody>
          <a:bodyPr/>
          <a:lstStyle/>
          <a:p>
            <a:r>
              <a:rPr lang="en-US" altLang="en-US">
                <a:latin typeface="Arial" panose="020B0604020202020204" pitchFamily="34" charset="0"/>
              </a:rPr>
              <a:t>http://resources.arcgis.com/en/help/main/10.1/index.html#//002400000005000000</a:t>
            </a:r>
          </a:p>
        </p:txBody>
      </p:sp>
      <p:sp>
        <p:nvSpPr>
          <p:cNvPr id="13316" name="Slide Number Placeholder 3">
            <a:extLst>
              <a:ext uri="{FF2B5EF4-FFF2-40B4-BE49-F238E27FC236}">
                <a16:creationId xmlns:a16="http://schemas.microsoft.com/office/drawing/2014/main" id="{7460AA65-86B7-0716-2087-31F3E87547A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BBBBA9-B5FA-412F-A574-718A697490A7}" type="slidenum">
              <a:rPr lang="en-US" altLang="en-US"/>
              <a:pPr>
                <a:spcBef>
                  <a:spcPct val="0"/>
                </a:spcBef>
              </a:pPr>
              <a:t>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15B1829-B089-CD3E-3F5F-E285EB3E39E5}"/>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93C396C1-2078-DFEA-ABC4-5B7C88D10FD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C5F8FDBF-D8CE-6035-EBC5-0DAA891D436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9B6FC5-526C-4D48-A28D-316546575700}" type="slidenum">
              <a:rPr lang="en-US" altLang="en-US">
                <a:ea typeface="MS PGothic" panose="020B0600070205080204" pitchFamily="34" charset="-128"/>
              </a:rPr>
              <a:pPr>
                <a:spcBef>
                  <a:spcPct val="0"/>
                </a:spcBef>
              </a:pPr>
              <a:t>10</a:t>
            </a:fld>
            <a:endParaRPr lang="en-US" altLang="en-US">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FA45A3D-F6C2-9D10-38F3-F5EB5B0A4511}"/>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B66D90-88C9-ADEB-7993-522EC34D0A9B}"/>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17F6952-D362-240B-EBD2-03DCCAC24D74}"/>
              </a:ext>
            </a:extLst>
          </p:cNvPr>
          <p:cNvSpPr>
            <a:spLocks noGrp="1" noChangeArrowheads="1"/>
          </p:cNvSpPr>
          <p:nvPr>
            <p:ph type="sldNum" sz="quarter" idx="12"/>
          </p:nvPr>
        </p:nvSpPr>
        <p:spPr/>
        <p:txBody>
          <a:bodyPr/>
          <a:lstStyle>
            <a:lvl1pPr>
              <a:defRPr/>
            </a:lvl1pPr>
          </a:lstStyle>
          <a:p>
            <a:fld id="{114299DA-7D19-40E1-8BFD-00039BDD9668}" type="slidenum">
              <a:rPr lang="en-US" altLang="en-US"/>
              <a:pPr/>
              <a:t>‹#›</a:t>
            </a:fld>
            <a:endParaRPr lang="en-US" altLang="en-US"/>
          </a:p>
        </p:txBody>
      </p:sp>
    </p:spTree>
    <p:extLst>
      <p:ext uri="{BB962C8B-B14F-4D97-AF65-F5344CB8AC3E}">
        <p14:creationId xmlns:p14="http://schemas.microsoft.com/office/powerpoint/2010/main" val="24734940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E7AAFC-BE5B-665F-D7B5-02B5E8FFBD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20E846-8B8F-6504-AC6E-E8D4931A533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A241B76-37A9-5D7C-2F10-0EE79E37D693}"/>
              </a:ext>
            </a:extLst>
          </p:cNvPr>
          <p:cNvSpPr>
            <a:spLocks noGrp="1" noChangeArrowheads="1"/>
          </p:cNvSpPr>
          <p:nvPr>
            <p:ph type="sldNum" sz="quarter" idx="12"/>
          </p:nvPr>
        </p:nvSpPr>
        <p:spPr>
          <a:ln/>
        </p:spPr>
        <p:txBody>
          <a:bodyPr/>
          <a:lstStyle>
            <a:lvl1pPr>
              <a:defRPr/>
            </a:lvl1pPr>
          </a:lstStyle>
          <a:p>
            <a:fld id="{D3E3CD58-5C94-4441-B15C-26BD0E051E06}" type="slidenum">
              <a:rPr lang="en-US" altLang="en-US"/>
              <a:pPr/>
              <a:t>‹#›</a:t>
            </a:fld>
            <a:endParaRPr lang="en-US" altLang="en-US"/>
          </a:p>
        </p:txBody>
      </p:sp>
    </p:spTree>
    <p:extLst>
      <p:ext uri="{BB962C8B-B14F-4D97-AF65-F5344CB8AC3E}">
        <p14:creationId xmlns:p14="http://schemas.microsoft.com/office/powerpoint/2010/main" val="191990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CD99E33-9949-9760-61D9-4FFFE0CAC4F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7F8A94-95BB-CE46-1DDD-A6841DA14D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6C9474-ED82-B6BD-2327-D3E21D4F7AF6}"/>
              </a:ext>
            </a:extLst>
          </p:cNvPr>
          <p:cNvSpPr>
            <a:spLocks noGrp="1" noChangeArrowheads="1"/>
          </p:cNvSpPr>
          <p:nvPr>
            <p:ph type="sldNum" sz="quarter" idx="12"/>
          </p:nvPr>
        </p:nvSpPr>
        <p:spPr>
          <a:ln/>
        </p:spPr>
        <p:txBody>
          <a:bodyPr/>
          <a:lstStyle>
            <a:lvl1pPr>
              <a:defRPr/>
            </a:lvl1pPr>
          </a:lstStyle>
          <a:p>
            <a:fld id="{EE32CD26-4AD1-4974-B1B8-FF2D738B7E75}" type="slidenum">
              <a:rPr lang="en-US" altLang="en-US"/>
              <a:pPr/>
              <a:t>‹#›</a:t>
            </a:fld>
            <a:endParaRPr lang="en-US" altLang="en-US"/>
          </a:p>
        </p:txBody>
      </p:sp>
    </p:spTree>
    <p:extLst>
      <p:ext uri="{BB962C8B-B14F-4D97-AF65-F5344CB8AC3E}">
        <p14:creationId xmlns:p14="http://schemas.microsoft.com/office/powerpoint/2010/main" val="293501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448" y="152400"/>
            <a:ext cx="8001000" cy="457200"/>
          </a:xfrm>
        </p:spPr>
        <p:txBody>
          <a:bodyPr/>
          <a:lstStyle>
            <a:lvl1pPr algn="l" rtl="0" eaLnBrk="0" fontAlgn="base" hangingPunct="0">
              <a:spcBef>
                <a:spcPct val="0"/>
              </a:spcBef>
              <a:spcAft>
                <a:spcPct val="0"/>
              </a:spcAft>
              <a:defRPr lang="en-US" sz="3600" b="0" dirty="0">
                <a:solidFill>
                  <a:srgbClr val="2E75B6"/>
                </a:solidFill>
                <a:effectLst/>
                <a:latin typeface="+mn-lt"/>
                <a:ea typeface="ＭＳ Ｐゴシック" charset="0"/>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5E72BDCD-0140-FDEB-20D6-6788C5BD9C6D}"/>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2BB779-2C2B-D0E6-4978-9BD9BAFE2D72}"/>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4DCE42-3216-A78F-5B7E-1D4C677326B8}"/>
              </a:ext>
            </a:extLst>
          </p:cNvPr>
          <p:cNvSpPr>
            <a:spLocks noGrp="1" noChangeArrowheads="1"/>
          </p:cNvSpPr>
          <p:nvPr>
            <p:ph type="sldNum" sz="quarter" idx="12"/>
          </p:nvPr>
        </p:nvSpPr>
        <p:spPr/>
        <p:txBody>
          <a:bodyPr/>
          <a:lstStyle>
            <a:lvl1pPr>
              <a:defRPr/>
            </a:lvl1pPr>
          </a:lstStyle>
          <a:p>
            <a:fld id="{284598E6-E798-4F91-AFEF-13ADB8DA7232}" type="slidenum">
              <a:rPr lang="en-US" altLang="en-US"/>
              <a:pPr/>
              <a:t>‹#›</a:t>
            </a:fld>
            <a:endParaRPr lang="en-US" altLang="en-US"/>
          </a:p>
        </p:txBody>
      </p:sp>
    </p:spTree>
    <p:extLst>
      <p:ext uri="{BB962C8B-B14F-4D97-AF65-F5344CB8AC3E}">
        <p14:creationId xmlns:p14="http://schemas.microsoft.com/office/powerpoint/2010/main" val="316635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25173D0-0DFD-DF05-AA9E-DE5AA32B55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8D64CD1-1320-FCFD-0CAE-38084EB9F5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4BDAE2-73B3-86C9-7D9E-0687A8C41F4D}"/>
              </a:ext>
            </a:extLst>
          </p:cNvPr>
          <p:cNvSpPr>
            <a:spLocks noGrp="1" noChangeArrowheads="1"/>
          </p:cNvSpPr>
          <p:nvPr>
            <p:ph type="sldNum" sz="quarter" idx="12"/>
          </p:nvPr>
        </p:nvSpPr>
        <p:spPr>
          <a:ln/>
        </p:spPr>
        <p:txBody>
          <a:bodyPr/>
          <a:lstStyle>
            <a:lvl1pPr>
              <a:defRPr/>
            </a:lvl1pPr>
          </a:lstStyle>
          <a:p>
            <a:fld id="{8F1F2C61-6015-4107-ABD5-910B51FA77C4}" type="slidenum">
              <a:rPr lang="en-US" altLang="en-US"/>
              <a:pPr/>
              <a:t>‹#›</a:t>
            </a:fld>
            <a:endParaRPr lang="en-US" altLang="en-US"/>
          </a:p>
        </p:txBody>
      </p:sp>
    </p:spTree>
    <p:extLst>
      <p:ext uri="{BB962C8B-B14F-4D97-AF65-F5344CB8AC3E}">
        <p14:creationId xmlns:p14="http://schemas.microsoft.com/office/powerpoint/2010/main" val="183250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135CF3-31E3-EE63-6C1B-CDE0CBD236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BD54B9-A01F-A5EF-2F8B-FCC250BCB1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2E2158-935E-5BC3-539E-0F1A440A779B}"/>
              </a:ext>
            </a:extLst>
          </p:cNvPr>
          <p:cNvSpPr>
            <a:spLocks noGrp="1" noChangeArrowheads="1"/>
          </p:cNvSpPr>
          <p:nvPr>
            <p:ph type="sldNum" sz="quarter" idx="12"/>
          </p:nvPr>
        </p:nvSpPr>
        <p:spPr>
          <a:ln/>
        </p:spPr>
        <p:txBody>
          <a:bodyPr/>
          <a:lstStyle>
            <a:lvl1pPr>
              <a:defRPr/>
            </a:lvl1pPr>
          </a:lstStyle>
          <a:p>
            <a:fld id="{2B45FBE2-FD55-4030-8131-60F18A6F0E85}" type="slidenum">
              <a:rPr lang="en-US" altLang="en-US"/>
              <a:pPr/>
              <a:t>‹#›</a:t>
            </a:fld>
            <a:endParaRPr lang="en-US" altLang="en-US"/>
          </a:p>
        </p:txBody>
      </p:sp>
    </p:spTree>
    <p:extLst>
      <p:ext uri="{BB962C8B-B14F-4D97-AF65-F5344CB8AC3E}">
        <p14:creationId xmlns:p14="http://schemas.microsoft.com/office/powerpoint/2010/main" val="294490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280C165-09E5-1D3B-AA29-BA4326DF481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D3901A-9351-6522-AE8C-A2095DA41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8D1E578-624E-14ED-1C33-C003CE22E633}"/>
              </a:ext>
            </a:extLst>
          </p:cNvPr>
          <p:cNvSpPr>
            <a:spLocks noGrp="1" noChangeArrowheads="1"/>
          </p:cNvSpPr>
          <p:nvPr>
            <p:ph type="sldNum" sz="quarter" idx="12"/>
          </p:nvPr>
        </p:nvSpPr>
        <p:spPr>
          <a:ln/>
        </p:spPr>
        <p:txBody>
          <a:bodyPr/>
          <a:lstStyle>
            <a:lvl1pPr>
              <a:defRPr/>
            </a:lvl1pPr>
          </a:lstStyle>
          <a:p>
            <a:fld id="{803465C1-A642-418E-855C-B8F0A311482A}" type="slidenum">
              <a:rPr lang="en-US" altLang="en-US"/>
              <a:pPr/>
              <a:t>‹#›</a:t>
            </a:fld>
            <a:endParaRPr lang="en-US" altLang="en-US"/>
          </a:p>
        </p:txBody>
      </p:sp>
    </p:spTree>
    <p:extLst>
      <p:ext uri="{BB962C8B-B14F-4D97-AF65-F5344CB8AC3E}">
        <p14:creationId xmlns:p14="http://schemas.microsoft.com/office/powerpoint/2010/main" val="385894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86E6864-3504-BAF4-43D7-6F0DA914928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BD8A24D-C8BD-EDD1-F40E-6455D735DB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7612F1D-6522-8287-6C52-82E9D2E51C28}"/>
              </a:ext>
            </a:extLst>
          </p:cNvPr>
          <p:cNvSpPr>
            <a:spLocks noGrp="1" noChangeArrowheads="1"/>
          </p:cNvSpPr>
          <p:nvPr>
            <p:ph type="sldNum" sz="quarter" idx="12"/>
          </p:nvPr>
        </p:nvSpPr>
        <p:spPr>
          <a:ln/>
        </p:spPr>
        <p:txBody>
          <a:bodyPr/>
          <a:lstStyle>
            <a:lvl1pPr>
              <a:defRPr/>
            </a:lvl1pPr>
          </a:lstStyle>
          <a:p>
            <a:fld id="{92051B0F-2A40-43E4-B895-7816591B27D9}" type="slidenum">
              <a:rPr lang="en-US" altLang="en-US"/>
              <a:pPr/>
              <a:t>‹#›</a:t>
            </a:fld>
            <a:endParaRPr lang="en-US" altLang="en-US"/>
          </a:p>
        </p:txBody>
      </p:sp>
    </p:spTree>
    <p:extLst>
      <p:ext uri="{BB962C8B-B14F-4D97-AF65-F5344CB8AC3E}">
        <p14:creationId xmlns:p14="http://schemas.microsoft.com/office/powerpoint/2010/main" val="27137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3F26A9-1703-0DDA-DA71-AF9C05AE1F1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ACFEA07-96FF-EBBC-E202-008E940C9C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366DA04-1AB8-094A-DD96-614265241441}"/>
              </a:ext>
            </a:extLst>
          </p:cNvPr>
          <p:cNvSpPr>
            <a:spLocks noGrp="1" noChangeArrowheads="1"/>
          </p:cNvSpPr>
          <p:nvPr>
            <p:ph type="sldNum" sz="quarter" idx="12"/>
          </p:nvPr>
        </p:nvSpPr>
        <p:spPr>
          <a:ln/>
        </p:spPr>
        <p:txBody>
          <a:bodyPr/>
          <a:lstStyle>
            <a:lvl1pPr>
              <a:defRPr/>
            </a:lvl1pPr>
          </a:lstStyle>
          <a:p>
            <a:fld id="{6414EE0A-AD17-48B8-9E69-7BCE5849408E}" type="slidenum">
              <a:rPr lang="en-US" altLang="en-US"/>
              <a:pPr/>
              <a:t>‹#›</a:t>
            </a:fld>
            <a:endParaRPr lang="en-US" altLang="en-US"/>
          </a:p>
        </p:txBody>
      </p:sp>
    </p:spTree>
    <p:extLst>
      <p:ext uri="{BB962C8B-B14F-4D97-AF65-F5344CB8AC3E}">
        <p14:creationId xmlns:p14="http://schemas.microsoft.com/office/powerpoint/2010/main" val="17548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1D82AF0-1165-CDE6-5E87-F86811EC12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28FB53E-896E-EBC5-37CF-0C5B3CDC8A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15A8B87-D588-445B-AB9B-D74F3FB94340}"/>
              </a:ext>
            </a:extLst>
          </p:cNvPr>
          <p:cNvSpPr>
            <a:spLocks noGrp="1" noChangeArrowheads="1"/>
          </p:cNvSpPr>
          <p:nvPr>
            <p:ph type="sldNum" sz="quarter" idx="12"/>
          </p:nvPr>
        </p:nvSpPr>
        <p:spPr>
          <a:ln/>
        </p:spPr>
        <p:txBody>
          <a:bodyPr/>
          <a:lstStyle>
            <a:lvl1pPr>
              <a:defRPr/>
            </a:lvl1pPr>
          </a:lstStyle>
          <a:p>
            <a:fld id="{40FED999-C9CD-49B6-A93C-227F0229F92A}" type="slidenum">
              <a:rPr lang="en-US" altLang="en-US"/>
              <a:pPr/>
              <a:t>‹#›</a:t>
            </a:fld>
            <a:endParaRPr lang="en-US" altLang="en-US"/>
          </a:p>
        </p:txBody>
      </p:sp>
    </p:spTree>
    <p:extLst>
      <p:ext uri="{BB962C8B-B14F-4D97-AF65-F5344CB8AC3E}">
        <p14:creationId xmlns:p14="http://schemas.microsoft.com/office/powerpoint/2010/main" val="347333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AF14C3B-D107-F5A5-B903-26D06036460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55608A-BDF5-57FA-57F4-92F608B784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2C92ED-C76F-C307-30C0-F7CB89459B06}"/>
              </a:ext>
            </a:extLst>
          </p:cNvPr>
          <p:cNvSpPr>
            <a:spLocks noGrp="1" noChangeArrowheads="1"/>
          </p:cNvSpPr>
          <p:nvPr>
            <p:ph type="sldNum" sz="quarter" idx="12"/>
          </p:nvPr>
        </p:nvSpPr>
        <p:spPr>
          <a:ln/>
        </p:spPr>
        <p:txBody>
          <a:bodyPr/>
          <a:lstStyle>
            <a:lvl1pPr>
              <a:defRPr/>
            </a:lvl1pPr>
          </a:lstStyle>
          <a:p>
            <a:fld id="{7B6E95AA-C2FF-4962-A32F-449C599F617A}" type="slidenum">
              <a:rPr lang="en-US" altLang="en-US"/>
              <a:pPr/>
              <a:t>‹#›</a:t>
            </a:fld>
            <a:endParaRPr lang="en-US" altLang="en-US"/>
          </a:p>
        </p:txBody>
      </p:sp>
    </p:spTree>
    <p:extLst>
      <p:ext uri="{BB962C8B-B14F-4D97-AF65-F5344CB8AC3E}">
        <p14:creationId xmlns:p14="http://schemas.microsoft.com/office/powerpoint/2010/main" val="2014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6"/>
            </a:gs>
            <a:gs pos="100000">
              <a:srgbClr val="D7D6AE"/>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831A49-60DB-D24E-CC99-6C2D1EB9819F}"/>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5D5AAE6-E421-E270-BD2C-5BC8D8C5E646}"/>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BF8959D-2CD4-0478-ED88-777E92EECD6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8000"/>
                </a:solidFill>
                <a:latin typeface="Arial" charset="0"/>
              </a:defRPr>
            </a:lvl1pPr>
          </a:lstStyle>
          <a:p>
            <a:pPr>
              <a:defRPr/>
            </a:pPr>
            <a:endParaRPr lang="en-US"/>
          </a:p>
        </p:txBody>
      </p:sp>
      <p:sp>
        <p:nvSpPr>
          <p:cNvPr id="1029" name="Rectangle 5">
            <a:extLst>
              <a:ext uri="{FF2B5EF4-FFF2-40B4-BE49-F238E27FC236}">
                <a16:creationId xmlns:a16="http://schemas.microsoft.com/office/drawing/2014/main" id="{AE8B5CAE-6CFB-AE82-A9DB-A36E53C03C85}"/>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8000"/>
                </a:solidFill>
                <a:latin typeface="Arial" charset="0"/>
              </a:defRPr>
            </a:lvl1pPr>
          </a:lstStyle>
          <a:p>
            <a:pPr>
              <a:defRPr/>
            </a:pPr>
            <a:endParaRPr lang="en-US"/>
          </a:p>
        </p:txBody>
      </p:sp>
      <p:sp>
        <p:nvSpPr>
          <p:cNvPr id="1030" name="Rectangle 6">
            <a:extLst>
              <a:ext uri="{FF2B5EF4-FFF2-40B4-BE49-F238E27FC236}">
                <a16:creationId xmlns:a16="http://schemas.microsoft.com/office/drawing/2014/main" id="{1E18C82A-A4E5-6830-B9AF-B75AA9F6D550}"/>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8000"/>
                </a:solidFill>
              </a:defRPr>
            </a:lvl1pPr>
          </a:lstStyle>
          <a:p>
            <a:fld id="{824CDF58-43DD-4725-A1A7-DCC82184C14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200" b="1">
          <a:solidFill>
            <a:srgbClr val="262673"/>
          </a:solidFill>
          <a:latin typeface="+mn-lt"/>
          <a:ea typeface="+mj-ea"/>
          <a:cs typeface="+mj-cs"/>
        </a:defRPr>
      </a:lvl1pPr>
      <a:lvl2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0BC3C9-E395-9985-BB7B-926BB08B861D}"/>
              </a:ext>
            </a:extLst>
          </p:cNvPr>
          <p:cNvSpPr>
            <a:spLocks noGrp="1" noChangeArrowheads="1"/>
          </p:cNvSpPr>
          <p:nvPr>
            <p:ph type="ctrTitle"/>
          </p:nvPr>
        </p:nvSpPr>
        <p:spPr>
          <a:xfrm>
            <a:off x="307975" y="152400"/>
            <a:ext cx="4187825" cy="3276600"/>
          </a:xfrm>
        </p:spPr>
        <p:txBody>
          <a:bodyPr/>
          <a:lstStyle/>
          <a:p>
            <a:pPr algn="ctr" eaLnBrk="1" hangingPunct="1"/>
            <a:r>
              <a:rPr lang="en-US" altLang="en-US" sz="5400" b="0">
                <a:solidFill>
                  <a:srgbClr val="2E75B6"/>
                </a:solidFill>
                <a:ea typeface="MS PGothic" panose="020B0600070205080204" pitchFamily="34" charset="-128"/>
              </a:rPr>
              <a:t>ArcGIS </a:t>
            </a:r>
            <a:r>
              <a:rPr lang="en-US" altLang="en-US" sz="5400" b="0" i="1">
                <a:solidFill>
                  <a:srgbClr val="2E75B6"/>
                </a:solidFill>
                <a:ea typeface="MS PGothic" panose="020B0600070205080204" pitchFamily="34" charset="-128"/>
              </a:rPr>
              <a:t>Script Tool </a:t>
            </a:r>
            <a:r>
              <a:rPr lang="en-US" altLang="en-US" sz="5400" b="0">
                <a:solidFill>
                  <a:srgbClr val="2E75B6"/>
                </a:solidFill>
                <a:ea typeface="MS PGothic" panose="020B0600070205080204" pitchFamily="34" charset="-128"/>
              </a:rPr>
              <a:t>Basics</a:t>
            </a:r>
          </a:p>
        </p:txBody>
      </p:sp>
      <p:sp>
        <p:nvSpPr>
          <p:cNvPr id="3075" name="Rectangle 3">
            <a:extLst>
              <a:ext uri="{FF2B5EF4-FFF2-40B4-BE49-F238E27FC236}">
                <a16:creationId xmlns:a16="http://schemas.microsoft.com/office/drawing/2014/main" id="{E2E9FEF1-991A-D646-68F1-E7FA2CC33751}"/>
              </a:ext>
            </a:extLst>
          </p:cNvPr>
          <p:cNvSpPr>
            <a:spLocks noGrp="1" noChangeArrowheads="1"/>
          </p:cNvSpPr>
          <p:nvPr>
            <p:ph type="subTitle" idx="1"/>
          </p:nvPr>
        </p:nvSpPr>
        <p:spPr>
          <a:xfrm>
            <a:off x="5334000" y="4876800"/>
            <a:ext cx="3429000" cy="533400"/>
          </a:xfrm>
        </p:spPr>
        <p:txBody>
          <a:bodyPr/>
          <a:lstStyle/>
          <a:p>
            <a:pPr algn="l">
              <a:lnSpc>
                <a:spcPct val="80000"/>
              </a:lnSpc>
              <a:spcBef>
                <a:spcPct val="0"/>
              </a:spcBef>
              <a:defRPr/>
            </a:pPr>
            <a:r>
              <a:rPr lang="en-US" altLang="en-US" sz="4000" kern="1200" dirty="0">
                <a:solidFill>
                  <a:srgbClr val="2E75B6"/>
                </a:solidFill>
                <a:ea typeface="MS PGothic" panose="020B0600070205080204" pitchFamily="34" charset="-128"/>
              </a:rPr>
              <a:t>Dr. Tateosian</a:t>
            </a:r>
          </a:p>
        </p:txBody>
      </p:sp>
      <p:sp>
        <p:nvSpPr>
          <p:cNvPr id="5124" name="Rectangle 2">
            <a:extLst>
              <a:ext uri="{FF2B5EF4-FFF2-40B4-BE49-F238E27FC236}">
                <a16:creationId xmlns:a16="http://schemas.microsoft.com/office/drawing/2014/main" id="{61F7C1AC-AC83-759E-1E60-A8629437EE2C}"/>
              </a:ext>
            </a:extLst>
          </p:cNvPr>
          <p:cNvSpPr>
            <a:spLocks noChangeArrowheads="1"/>
          </p:cNvSpPr>
          <p:nvPr/>
        </p:nvSpPr>
        <p:spPr bwMode="auto">
          <a:xfrm>
            <a:off x="115888" y="3336925"/>
            <a:ext cx="483711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pPr>
            <a:r>
              <a:rPr lang="en-US" altLang="en-US" sz="1800" b="0">
                <a:ea typeface="MS PGothic" panose="020B0600070205080204" pitchFamily="34" charset="-128"/>
              </a:rPr>
              <a:t>Relationship [Script Tool</a:t>
            </a:r>
            <a:r>
              <a:rPr lang="en-US" altLang="en-US" sz="1800" b="0">
                <a:ea typeface="MS PGothic" panose="020B0600070205080204" pitchFamily="34" charset="-128"/>
                <a:sym typeface="Wingdings" panose="05000000000000000000" pitchFamily="2" charset="2"/>
              </a:rPr>
              <a:t></a:t>
            </a:r>
            <a:r>
              <a:rPr lang="en-US" altLang="en-US" sz="1800" b="0">
                <a:ea typeface="MS PGothic" panose="020B0600070205080204" pitchFamily="34" charset="-128"/>
              </a:rPr>
              <a:t>Python script]</a:t>
            </a:r>
          </a:p>
          <a:p>
            <a:pPr lvl="1">
              <a:spcBef>
                <a:spcPct val="0"/>
              </a:spcBef>
            </a:pPr>
            <a:r>
              <a:rPr lang="en-US" altLang="en-US" sz="1800" b="0">
                <a:ea typeface="MS PGothic" panose="020B0600070205080204" pitchFamily="34" charset="-128"/>
              </a:rPr>
              <a:t>How to create script tools and buttons</a:t>
            </a:r>
          </a:p>
          <a:p>
            <a:pPr lvl="1">
              <a:spcBef>
                <a:spcPct val="0"/>
              </a:spcBef>
            </a:pPr>
            <a:r>
              <a:rPr lang="en-US" altLang="en-US" sz="1800" b="0">
                <a:ea typeface="MS PGothic" panose="020B0600070205080204" pitchFamily="34" charset="-128"/>
              </a:rPr>
              <a:t>Printing with script tools</a:t>
            </a:r>
          </a:p>
          <a:p>
            <a:pPr lvl="1">
              <a:spcBef>
                <a:spcPct val="0"/>
              </a:spcBef>
            </a:pPr>
            <a:r>
              <a:rPr lang="en-US" altLang="en-US" sz="1800" b="0">
                <a:ea typeface="MS PGothic" panose="020B0600070205080204" pitchFamily="34" charset="-128"/>
              </a:rPr>
              <a:t>Relative paths strike again! </a:t>
            </a:r>
          </a:p>
        </p:txBody>
      </p:sp>
      <p:pic>
        <p:nvPicPr>
          <p:cNvPr id="5" name="Picture 4">
            <a:extLst>
              <a:ext uri="{FF2B5EF4-FFF2-40B4-BE49-F238E27FC236}">
                <a16:creationId xmlns:a16="http://schemas.microsoft.com/office/drawing/2014/main" id="{6B1C958B-CA43-B4F0-88C7-5FA816F57AD1}"/>
              </a:ext>
            </a:extLst>
          </p:cNvPr>
          <p:cNvPicPr>
            <a:picLocks noChangeAspect="1"/>
          </p:cNvPicPr>
          <p:nvPr/>
        </p:nvPicPr>
        <p:blipFill>
          <a:blip r:embed="rId3"/>
          <a:stretch>
            <a:fillRect/>
          </a:stretch>
        </p:blipFill>
        <p:spPr>
          <a:xfrm>
            <a:off x="4687888" y="838200"/>
            <a:ext cx="4183062" cy="2082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3574817-3464-480B-3E77-D130BA41E31B}"/>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Summing up</a:t>
            </a:r>
          </a:p>
        </p:txBody>
      </p:sp>
      <p:sp>
        <p:nvSpPr>
          <p:cNvPr id="17411" name="Content Placeholder 2">
            <a:extLst>
              <a:ext uri="{FF2B5EF4-FFF2-40B4-BE49-F238E27FC236}">
                <a16:creationId xmlns:a16="http://schemas.microsoft.com/office/drawing/2014/main" id="{C8A94161-F6C2-B84C-FBCC-728DBC0EA28A}"/>
              </a:ext>
            </a:extLst>
          </p:cNvPr>
          <p:cNvSpPr>
            <a:spLocks noGrp="1"/>
          </p:cNvSpPr>
          <p:nvPr>
            <p:ph idx="1"/>
          </p:nvPr>
        </p:nvSpPr>
        <p:spPr>
          <a:xfrm>
            <a:off x="152400" y="838200"/>
            <a:ext cx="8686800" cy="5410200"/>
          </a:xfrm>
        </p:spPr>
        <p:txBody>
          <a:bodyPr/>
          <a:lstStyle/>
          <a:p>
            <a:r>
              <a:rPr lang="en-US" altLang="en-US" sz="2800">
                <a:ea typeface="MS PGothic" panose="020B0600070205080204" pitchFamily="34" charset="-128"/>
              </a:rPr>
              <a:t>Topics discussed</a:t>
            </a:r>
          </a:p>
          <a:p>
            <a:pPr lvl="2"/>
            <a:r>
              <a:rPr lang="en-US" altLang="en-US" sz="2200">
                <a:ea typeface="MS PGothic" panose="020B0600070205080204" pitchFamily="34" charset="-128"/>
              </a:rPr>
              <a:t>Script tools</a:t>
            </a:r>
          </a:p>
          <a:p>
            <a:pPr lvl="3"/>
            <a:r>
              <a:rPr lang="en-US" altLang="en-US" sz="1800">
                <a:ea typeface="MS PGothic" panose="020B0600070205080204" pitchFamily="34" charset="-128"/>
              </a:rPr>
              <a:t>GUI front end for scripts</a:t>
            </a:r>
          </a:p>
          <a:p>
            <a:pPr lvl="3"/>
            <a:r>
              <a:rPr lang="en-US" altLang="en-US" sz="1800">
                <a:ea typeface="MS PGothic" panose="020B0600070205080204" pitchFamily="34" charset="-128"/>
              </a:rPr>
              <a:t>Create script tool &amp; menu button</a:t>
            </a:r>
          </a:p>
          <a:p>
            <a:pPr lvl="3"/>
            <a:r>
              <a:rPr lang="en-US" altLang="en-US" sz="1800">
                <a:ea typeface="MS PGothic" panose="020B0600070205080204" pitchFamily="34" charset="-128"/>
              </a:rPr>
              <a:t>Print from a script tool (print &amp; arcpy.AddMessage)</a:t>
            </a:r>
          </a:p>
          <a:p>
            <a:pPr lvl="3"/>
            <a:r>
              <a:rPr lang="en-US" altLang="en-US" sz="1800">
                <a:ea typeface="MS PGothic" panose="020B0600070205080204" pitchFamily="34" charset="-128"/>
              </a:rPr>
              <a:t>Use relative paths &amp; maintain them</a:t>
            </a:r>
          </a:p>
          <a:p>
            <a:r>
              <a:rPr lang="en-US" altLang="en-US" sz="2800">
                <a:ea typeface="MS PGothic" panose="020B0600070205080204" pitchFamily="34" charset="-128"/>
              </a:rPr>
              <a:t>Up next</a:t>
            </a:r>
          </a:p>
          <a:p>
            <a:pPr lvl="2"/>
            <a:r>
              <a:rPr lang="en-US" altLang="en-US" sz="2000">
                <a:ea typeface="MS PGothic" panose="020B0600070205080204" pitchFamily="34" charset="-128"/>
              </a:rPr>
              <a:t>Script tools parameters</a:t>
            </a:r>
          </a:p>
          <a:p>
            <a:r>
              <a:rPr lang="en-US" altLang="en-US" sz="2800">
                <a:ea typeface="MS PGothic" panose="020B0600070205080204" pitchFamily="34" charset="-128"/>
              </a:rPr>
              <a:t>Additional topics</a:t>
            </a:r>
          </a:p>
          <a:p>
            <a:pPr lvl="2"/>
            <a:r>
              <a:rPr lang="en-US" altLang="en-US" sz="2000">
                <a:ea typeface="MS PGothic" panose="020B0600070205080204" pitchFamily="34" charset="-128"/>
              </a:rPr>
              <a:t>wxPython, PyQT</a:t>
            </a:r>
          </a:p>
          <a:p>
            <a:pPr marL="457200" lvl="1" indent="0"/>
            <a:endParaRPr lang="en-US" altLang="en-US" sz="2400">
              <a:ea typeface="MS PGothic" panose="020B0600070205080204" pitchFamily="34" charset="-128"/>
            </a:endParaRPr>
          </a:p>
        </p:txBody>
      </p:sp>
      <p:sp>
        <p:nvSpPr>
          <p:cNvPr id="17412" name="Slide Number Placeholder 3">
            <a:extLst>
              <a:ext uri="{FF2B5EF4-FFF2-40B4-BE49-F238E27FC236}">
                <a16:creationId xmlns:a16="http://schemas.microsoft.com/office/drawing/2014/main" id="{77408CA8-E2AD-DB27-B974-6E926C16B9F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450265-403F-4C8A-96E1-47696D621E58}" type="slidenum">
              <a:rPr lang="en-US" altLang="en-US" sz="1400">
                <a:solidFill>
                  <a:srgbClr val="008000"/>
                </a:solidFill>
                <a:ea typeface="MS PGothic" panose="020B0600070205080204" pitchFamily="34" charset="-128"/>
              </a:rPr>
              <a:pPr>
                <a:spcBef>
                  <a:spcPct val="0"/>
                </a:spcBef>
                <a:buFontTx/>
                <a:buNone/>
              </a:pPr>
              <a:t>10</a:t>
            </a:fld>
            <a:endParaRPr lang="en-US" altLang="en-US" sz="1400">
              <a:solidFill>
                <a:srgbClr val="008000"/>
              </a:solidFill>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148614B-14D3-2B2A-5A20-3236510D36E6}"/>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What’s a ‘script tool’?</a:t>
            </a:r>
          </a:p>
        </p:txBody>
      </p:sp>
      <p:sp>
        <p:nvSpPr>
          <p:cNvPr id="7171" name="Content Placeholder 2">
            <a:extLst>
              <a:ext uri="{FF2B5EF4-FFF2-40B4-BE49-F238E27FC236}">
                <a16:creationId xmlns:a16="http://schemas.microsoft.com/office/drawing/2014/main" id="{F0FBB3EF-6609-2366-62F9-43879947030F}"/>
              </a:ext>
            </a:extLst>
          </p:cNvPr>
          <p:cNvSpPr>
            <a:spLocks noGrp="1"/>
          </p:cNvSpPr>
          <p:nvPr>
            <p:ph idx="1"/>
          </p:nvPr>
        </p:nvSpPr>
        <p:spPr>
          <a:xfrm>
            <a:off x="152400" y="762000"/>
            <a:ext cx="8686800" cy="5410200"/>
          </a:xfrm>
        </p:spPr>
        <p:txBody>
          <a:bodyPr/>
          <a:lstStyle/>
          <a:p>
            <a:pPr marL="0" indent="0">
              <a:buNone/>
            </a:pPr>
            <a:r>
              <a:rPr lang="en-US" altLang="en-US" sz="1600" dirty="0"/>
              <a:t>A custom GUI that points to a Python script.</a:t>
            </a:r>
          </a:p>
          <a:p>
            <a:endParaRPr lang="en-US" altLang="en-US" sz="1600" dirty="0"/>
          </a:p>
          <a:p>
            <a:endParaRPr lang="en-US" altLang="en-US" sz="1600" dirty="0"/>
          </a:p>
          <a:p>
            <a:r>
              <a:rPr lang="en-US" altLang="en-US" sz="1600" dirty="0" err="1"/>
              <a:t>TkFileDialog</a:t>
            </a:r>
            <a:endParaRPr lang="en-US" altLang="en-US" sz="1600" dirty="0"/>
          </a:p>
          <a:p>
            <a:pPr lvl="1"/>
            <a:r>
              <a:rPr lang="en-US" altLang="en-US" sz="1400" dirty="0"/>
              <a:t>+ Pro:  Browse to files/directories</a:t>
            </a:r>
          </a:p>
          <a:p>
            <a:pPr lvl="1"/>
            <a:r>
              <a:rPr lang="en-US" altLang="en-US" sz="1400" dirty="0"/>
              <a:t>+ Pro: Good for simple apps.</a:t>
            </a:r>
          </a:p>
          <a:p>
            <a:pPr lvl="1"/>
            <a:r>
              <a:rPr lang="en-US" altLang="en-US" sz="1400" dirty="0"/>
              <a:t>+ Pro: No arcpy needed.</a:t>
            </a:r>
          </a:p>
          <a:p>
            <a:pPr lvl="1"/>
            <a:r>
              <a:rPr lang="en-US" altLang="en-US" sz="1400" dirty="0"/>
              <a:t>-- Con: only input type files/directories.</a:t>
            </a:r>
          </a:p>
          <a:p>
            <a:pPr lvl="1"/>
            <a:r>
              <a:rPr lang="en-US" altLang="en-US" sz="1400" dirty="0"/>
              <a:t>-- Con: Can’t get more than one file/directory at a time.</a:t>
            </a:r>
          </a:p>
          <a:p>
            <a:endParaRPr lang="en-US" altLang="en-US" sz="1600" dirty="0"/>
          </a:p>
          <a:p>
            <a:r>
              <a:rPr lang="en-US" altLang="en-US" sz="1600" dirty="0"/>
              <a:t>Other GUI libraries: </a:t>
            </a:r>
            <a:r>
              <a:rPr lang="en-US" altLang="en-US" sz="1600" dirty="0" err="1"/>
              <a:t>wxPython</a:t>
            </a:r>
            <a:r>
              <a:rPr lang="en-US" altLang="en-US" sz="1600" dirty="0"/>
              <a:t>, </a:t>
            </a:r>
            <a:r>
              <a:rPr lang="en-US" altLang="en-US" sz="1600" dirty="0" err="1"/>
              <a:t>PyQT</a:t>
            </a:r>
            <a:r>
              <a:rPr lang="en-US" altLang="en-US" sz="1600" dirty="0"/>
              <a:t>…</a:t>
            </a:r>
          </a:p>
          <a:p>
            <a:pPr lvl="1"/>
            <a:r>
              <a:rPr lang="en-US" altLang="en-US" sz="1400" dirty="0"/>
              <a:t>+ Pro: Powerful/flexible.</a:t>
            </a:r>
          </a:p>
          <a:p>
            <a:pPr lvl="1"/>
            <a:r>
              <a:rPr lang="en-US" altLang="en-US" sz="1400" dirty="0"/>
              <a:t>+ Pro: No arcpy needed.</a:t>
            </a:r>
          </a:p>
          <a:p>
            <a:pPr lvl="1"/>
            <a:r>
              <a:rPr lang="en-US" altLang="en-US" sz="1400" dirty="0"/>
              <a:t>-- Con: Complex to learn</a:t>
            </a:r>
          </a:p>
          <a:p>
            <a:endParaRPr lang="en-US" altLang="en-US" sz="1600" dirty="0"/>
          </a:p>
          <a:p>
            <a:r>
              <a:rPr lang="en-US" altLang="en-US" sz="1600" dirty="0"/>
              <a:t>Script tools</a:t>
            </a:r>
          </a:p>
          <a:p>
            <a:pPr lvl="1"/>
            <a:r>
              <a:rPr lang="en-US" altLang="en-US" sz="1400" dirty="0"/>
              <a:t>+ Pro: Easy to create.</a:t>
            </a:r>
          </a:p>
          <a:p>
            <a:pPr lvl="1"/>
            <a:r>
              <a:rPr lang="en-US" altLang="en-US" sz="1400" dirty="0"/>
              <a:t>+ Pro: Can get many data types as input, include ArcGIS proprietary.</a:t>
            </a:r>
          </a:p>
          <a:p>
            <a:pPr lvl="1"/>
            <a:r>
              <a:rPr lang="en-US" altLang="en-US" sz="1400" dirty="0"/>
              <a:t>+ Pro: Can get more than one input at a time.</a:t>
            </a:r>
          </a:p>
          <a:p>
            <a:pPr lvl="1"/>
            <a:r>
              <a:rPr lang="en-US" altLang="en-US" sz="1400" dirty="0"/>
              <a:t>-- Con: ArcGIS required. And need to know ArcGIS really well. </a:t>
            </a:r>
          </a:p>
          <a:p>
            <a:pPr lvl="1"/>
            <a:r>
              <a:rPr lang="en-US" altLang="en-US" sz="1400" dirty="0"/>
              <a:t>-- Con: Some limitations (e.g., can’t make a wizard? Limited available widgets).</a:t>
            </a:r>
          </a:p>
          <a:p>
            <a:pPr lvl="1"/>
            <a:endParaRPr lang="en-US" altLang="en-US" sz="1400" dirty="0"/>
          </a:p>
          <a:p>
            <a:endParaRPr lang="en-US" altLang="en-US" sz="1600" dirty="0"/>
          </a:p>
        </p:txBody>
      </p:sp>
      <p:sp>
        <p:nvSpPr>
          <p:cNvPr id="7172" name="Slide Number Placeholder 3">
            <a:extLst>
              <a:ext uri="{FF2B5EF4-FFF2-40B4-BE49-F238E27FC236}">
                <a16:creationId xmlns:a16="http://schemas.microsoft.com/office/drawing/2014/main" id="{263D48E4-3DCC-5689-5009-C2A271664E4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36E1B18-F54D-457D-8A1F-CC304DFCB8C5}" type="slidenum">
              <a:rPr lang="en-US" altLang="en-US" sz="1400">
                <a:solidFill>
                  <a:srgbClr val="008000"/>
                </a:solidFill>
              </a:rPr>
              <a:pPr>
                <a:spcBef>
                  <a:spcPct val="0"/>
                </a:spcBef>
                <a:buFontTx/>
                <a:buNone/>
              </a:pPr>
              <a:t>2</a:t>
            </a:fld>
            <a:endParaRPr lang="en-US" altLang="en-US" sz="1400">
              <a:solidFill>
                <a:srgbClr val="008000"/>
              </a:solidFill>
            </a:endParaRPr>
          </a:p>
        </p:txBody>
      </p:sp>
      <p:pic>
        <p:nvPicPr>
          <p:cNvPr id="7176" name="Picture 8" descr="Script tool in Catalog pane">
            <a:extLst>
              <a:ext uri="{FF2B5EF4-FFF2-40B4-BE49-F238E27FC236}">
                <a16:creationId xmlns:a16="http://schemas.microsoft.com/office/drawing/2014/main" id="{4060433B-8CE7-5EC8-0C74-F9D4B560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76200"/>
            <a:ext cx="3248025" cy="3248025"/>
          </a:xfrm>
          <a:prstGeom prst="rect">
            <a:avLst/>
          </a:prstGeom>
          <a:noFill/>
          <a:extLst>
            <a:ext uri="{909E8E84-426E-40DD-AFC4-6F175D3DCCD1}">
              <a14:hiddenFill xmlns:a14="http://schemas.microsoft.com/office/drawing/2010/main">
                <a:solidFill>
                  <a:srgbClr val="FFFFFF"/>
                </a:solidFill>
              </a14:hiddenFill>
            </a:ext>
          </a:extLst>
        </p:spPr>
      </p:pic>
      <p:cxnSp>
        <p:nvCxnSpPr>
          <p:cNvPr id="7174" name="Straight Arrow Connector 3">
            <a:extLst>
              <a:ext uri="{FF2B5EF4-FFF2-40B4-BE49-F238E27FC236}">
                <a16:creationId xmlns:a16="http://schemas.microsoft.com/office/drawing/2014/main" id="{7540470C-6AE7-7062-BAB5-9418F6FD2BDC}"/>
              </a:ext>
            </a:extLst>
          </p:cNvPr>
          <p:cNvCxnSpPr>
            <a:cxnSpLocks noChangeShapeType="1"/>
          </p:cNvCxnSpPr>
          <p:nvPr/>
        </p:nvCxnSpPr>
        <p:spPr bwMode="auto">
          <a:xfrm>
            <a:off x="4038600" y="685800"/>
            <a:ext cx="2286000" cy="819150"/>
          </a:xfrm>
          <a:prstGeom prst="straightConnector1">
            <a:avLst/>
          </a:prstGeom>
          <a:noFill/>
          <a:ln w="38100" algn="ctr">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8220F2D0-8064-88B1-E7A8-4D2592BCE205}"/>
              </a:ext>
            </a:extLst>
          </p:cNvPr>
          <p:cNvSpPr>
            <a:spLocks noGrp="1"/>
          </p:cNvSpPr>
          <p:nvPr>
            <p:ph type="title"/>
          </p:nvPr>
        </p:nvSpPr>
        <p:spPr>
          <a:xfrm>
            <a:off x="429369" y="238539"/>
            <a:ext cx="8263890" cy="1434415"/>
          </a:xfrm>
        </p:spPr>
        <p:txBody>
          <a:bodyPr anchor="b">
            <a:normAutofit/>
          </a:bodyPr>
          <a:lstStyle/>
          <a:p>
            <a:r>
              <a:rPr lang="en-US" altLang="en-US" sz="4700">
                <a:ea typeface="MS PGothic" panose="020B0600070205080204" pitchFamily="34" charset="-128"/>
              </a:rPr>
              <a:t>Create a script tool</a:t>
            </a:r>
          </a:p>
        </p:txBody>
      </p:sp>
      <p:sp>
        <p:nvSpPr>
          <p:cNvPr id="819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Content Placeholder 2">
            <a:extLst>
              <a:ext uri="{FF2B5EF4-FFF2-40B4-BE49-F238E27FC236}">
                <a16:creationId xmlns:a16="http://schemas.microsoft.com/office/drawing/2014/main" id="{54E3F072-2C17-596D-9BF1-290226F4A386}"/>
              </a:ext>
            </a:extLst>
          </p:cNvPr>
          <p:cNvSpPr>
            <a:spLocks noGrp="1"/>
          </p:cNvSpPr>
          <p:nvPr>
            <p:ph idx="1"/>
          </p:nvPr>
        </p:nvSpPr>
        <p:spPr>
          <a:xfrm>
            <a:off x="200769" y="2071316"/>
            <a:ext cx="6733431" cy="4119172"/>
          </a:xfrm>
        </p:spPr>
        <p:txBody>
          <a:bodyPr anchor="t">
            <a:normAutofit/>
          </a:bodyPr>
          <a:lstStyle/>
          <a:p>
            <a:r>
              <a:rPr lang="en-US" altLang="en-US" sz="1600" dirty="0"/>
              <a:t>To create a script tool, you need three things:</a:t>
            </a:r>
          </a:p>
          <a:p>
            <a:pPr marL="971550" lvl="1" indent="-457200">
              <a:buFont typeface="+mj-lt"/>
              <a:buAutoNum type="arabicPeriod"/>
            </a:pPr>
            <a:r>
              <a:rPr lang="en-US" altLang="en-US" sz="1200" dirty="0"/>
              <a:t>A Python script.</a:t>
            </a:r>
          </a:p>
          <a:p>
            <a:pPr marL="971550" lvl="1" indent="-457200">
              <a:buFont typeface="+mj-lt"/>
              <a:buAutoNum type="arabicPeriod"/>
            </a:pPr>
            <a:r>
              <a:rPr lang="en-US" altLang="en-US" sz="1200" dirty="0"/>
              <a:t>A custom toolbox.</a:t>
            </a:r>
          </a:p>
          <a:p>
            <a:pPr marL="971550" lvl="1" indent="-457200">
              <a:buFont typeface="+mj-lt"/>
              <a:buAutoNum type="arabicPeriod"/>
            </a:pPr>
            <a:r>
              <a:rPr lang="en-US" altLang="en-US" sz="1200" dirty="0"/>
              <a:t>A list of desired script parameters and their types.</a:t>
            </a:r>
          </a:p>
          <a:p>
            <a:r>
              <a:rPr lang="en-US" altLang="en-US" sz="1600" dirty="0"/>
              <a:t>Steps:</a:t>
            </a:r>
          </a:p>
          <a:p>
            <a:pPr lvl="1"/>
            <a:r>
              <a:rPr lang="en-US" altLang="en-US" sz="1600" dirty="0"/>
              <a:t>1. Browse to desired directory in the Catalog Pane</a:t>
            </a:r>
          </a:p>
          <a:p>
            <a:pPr lvl="1"/>
            <a:r>
              <a:rPr lang="en-US" altLang="en-US" sz="1600" dirty="0"/>
              <a:t>2. Right click &gt; New &gt; Toolbox (.</a:t>
            </a:r>
            <a:r>
              <a:rPr lang="en-US" altLang="en-US" sz="1600" dirty="0" err="1"/>
              <a:t>atbx</a:t>
            </a:r>
            <a:r>
              <a:rPr lang="en-US" altLang="en-US" sz="1600" dirty="0"/>
              <a:t>)</a:t>
            </a:r>
          </a:p>
          <a:p>
            <a:pPr lvl="1"/>
            <a:endParaRPr lang="en-US" altLang="en-US" sz="1600" dirty="0"/>
          </a:p>
          <a:p>
            <a:pPr lvl="1"/>
            <a:endParaRPr lang="en-US" altLang="en-US" sz="1600" dirty="0"/>
          </a:p>
          <a:p>
            <a:pPr lvl="1"/>
            <a:endParaRPr lang="en-US" altLang="en-US" sz="1600" dirty="0"/>
          </a:p>
          <a:p>
            <a:pPr lvl="1"/>
            <a:endParaRPr lang="en-US" altLang="en-US" sz="1600" dirty="0"/>
          </a:p>
          <a:p>
            <a:pPr lvl="1"/>
            <a:endParaRPr lang="en-US" altLang="en-US" sz="1600" dirty="0"/>
          </a:p>
          <a:p>
            <a:pPr lvl="1"/>
            <a:endParaRPr lang="en-US" altLang="en-US" sz="1600" dirty="0"/>
          </a:p>
          <a:p>
            <a:pPr lvl="1"/>
            <a:r>
              <a:rPr lang="en-US" altLang="en-US" sz="1600" dirty="0"/>
              <a:t>3. In the new toolbox, right-click &gt; New &gt; Script</a:t>
            </a:r>
          </a:p>
          <a:p>
            <a:pPr marL="0" indent="0">
              <a:buNone/>
            </a:pPr>
            <a:endParaRPr lang="en-US" altLang="en-US" sz="1900" dirty="0"/>
          </a:p>
        </p:txBody>
      </p:sp>
      <p:sp>
        <p:nvSpPr>
          <p:cNvPr id="8196" name="Slide Number Placeholder 3">
            <a:extLst>
              <a:ext uri="{FF2B5EF4-FFF2-40B4-BE49-F238E27FC236}">
                <a16:creationId xmlns:a16="http://schemas.microsoft.com/office/drawing/2014/main" id="{67476EBB-E927-78E3-132B-18658E137F34}"/>
              </a:ext>
            </a:extLst>
          </p:cNvPr>
          <p:cNvSpPr>
            <a:spLocks noGrp="1"/>
          </p:cNvSpPr>
          <p:nvPr>
            <p:ph type="sldNum" sz="quarter" idx="12"/>
          </p:nvPr>
        </p:nvSpPr>
        <p:spPr>
          <a:xfrm>
            <a:off x="6457950" y="6356350"/>
            <a:ext cx="2057400" cy="365125"/>
          </a:xfrm>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A75A6F8B-CB26-4A2A-A72C-5913B10648DB}" type="slidenum">
              <a:rPr lang="en-US" altLang="en-US" sz="1800"/>
              <a:pPr>
                <a:lnSpc>
                  <a:spcPct val="90000"/>
                </a:lnSpc>
                <a:spcBef>
                  <a:spcPct val="0"/>
                </a:spcBef>
                <a:spcAft>
                  <a:spcPts val="600"/>
                </a:spcAft>
                <a:buFontTx/>
                <a:buNone/>
              </a:pPr>
              <a:t>3</a:t>
            </a:fld>
            <a:endParaRPr lang="en-US" altLang="en-US" sz="1800"/>
          </a:p>
        </p:txBody>
      </p:sp>
      <p:pic>
        <p:nvPicPr>
          <p:cNvPr id="4" name="Picture 3">
            <a:extLst>
              <a:ext uri="{FF2B5EF4-FFF2-40B4-BE49-F238E27FC236}">
                <a16:creationId xmlns:a16="http://schemas.microsoft.com/office/drawing/2014/main" id="{DF7FD1D9-3EB2-4536-EFAA-88D66B3E67D3}"/>
              </a:ext>
            </a:extLst>
          </p:cNvPr>
          <p:cNvPicPr>
            <a:picLocks noChangeAspect="1"/>
          </p:cNvPicPr>
          <p:nvPr/>
        </p:nvPicPr>
        <p:blipFill rotWithShape="1">
          <a:blip r:embed="rId2"/>
          <a:srcRect t="10360"/>
          <a:stretch/>
        </p:blipFill>
        <p:spPr>
          <a:xfrm>
            <a:off x="1790637" y="6024489"/>
            <a:ext cx="6154009" cy="691694"/>
          </a:xfrm>
          <a:prstGeom prst="rect">
            <a:avLst/>
          </a:prstGeom>
        </p:spPr>
      </p:pic>
      <p:pic>
        <p:nvPicPr>
          <p:cNvPr id="6" name="Picture 5">
            <a:extLst>
              <a:ext uri="{FF2B5EF4-FFF2-40B4-BE49-F238E27FC236}">
                <a16:creationId xmlns:a16="http://schemas.microsoft.com/office/drawing/2014/main" id="{8BF5A01C-9A86-8DF9-2C65-A04DE32C9A3D}"/>
              </a:ext>
            </a:extLst>
          </p:cNvPr>
          <p:cNvPicPr>
            <a:picLocks noChangeAspect="1"/>
          </p:cNvPicPr>
          <p:nvPr/>
        </p:nvPicPr>
        <p:blipFill rotWithShape="1">
          <a:blip r:embed="rId3"/>
          <a:srcRect t="3015"/>
          <a:stretch/>
        </p:blipFill>
        <p:spPr>
          <a:xfrm>
            <a:off x="1790637" y="3951351"/>
            <a:ext cx="7049484" cy="1607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4D4AD8B-4AE3-5E0F-5381-DCB1AE5A6E77}"/>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In class – Create a script tool</a:t>
            </a:r>
          </a:p>
        </p:txBody>
      </p:sp>
      <p:sp>
        <p:nvSpPr>
          <p:cNvPr id="9219" name="Content Placeholder 2">
            <a:extLst>
              <a:ext uri="{FF2B5EF4-FFF2-40B4-BE49-F238E27FC236}">
                <a16:creationId xmlns:a16="http://schemas.microsoft.com/office/drawing/2014/main" id="{54C847F5-8790-75B0-799E-552240E3BADE}"/>
              </a:ext>
            </a:extLst>
          </p:cNvPr>
          <p:cNvSpPr>
            <a:spLocks noGrp="1"/>
          </p:cNvSpPr>
          <p:nvPr>
            <p:ph idx="1"/>
          </p:nvPr>
        </p:nvSpPr>
        <p:spPr/>
        <p:txBody>
          <a:bodyPr/>
          <a:lstStyle/>
          <a:p>
            <a:r>
              <a:rPr lang="en-US" altLang="en-US" dirty="0"/>
              <a:t>Three things you need:</a:t>
            </a:r>
          </a:p>
          <a:p>
            <a:pPr lvl="2"/>
            <a:r>
              <a:rPr lang="en-US" altLang="en-US" dirty="0"/>
              <a:t>A Python script (provided this time).</a:t>
            </a:r>
          </a:p>
          <a:p>
            <a:pPr lvl="2"/>
            <a:r>
              <a:rPr lang="en-US" altLang="en-US" dirty="0"/>
              <a:t>A custom toolbox (you make it).</a:t>
            </a:r>
          </a:p>
          <a:p>
            <a:pPr lvl="2"/>
            <a:r>
              <a:rPr lang="en-US" altLang="en-US" dirty="0"/>
              <a:t>A list of desired script parameters and their types. (this one doesn’t need any parameters.)</a:t>
            </a:r>
          </a:p>
          <a:p>
            <a:endParaRPr lang="en-US" altLang="en-US" dirty="0"/>
          </a:p>
        </p:txBody>
      </p:sp>
      <p:sp>
        <p:nvSpPr>
          <p:cNvPr id="9220" name="Slide Number Placeholder 3">
            <a:extLst>
              <a:ext uri="{FF2B5EF4-FFF2-40B4-BE49-F238E27FC236}">
                <a16:creationId xmlns:a16="http://schemas.microsoft.com/office/drawing/2014/main" id="{14127E5C-D938-CC45-CFE2-E4E0F92A28F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1652BC-863F-4CA7-B561-18BFF2A79B77}" type="slidenum">
              <a:rPr lang="en-US" altLang="en-US" sz="1400">
                <a:solidFill>
                  <a:srgbClr val="008000"/>
                </a:solidFill>
              </a:rPr>
              <a:pPr>
                <a:spcBef>
                  <a:spcPct val="0"/>
                </a:spcBef>
                <a:buFontTx/>
                <a:buNone/>
              </a:pPr>
              <a:t>4</a:t>
            </a:fld>
            <a:endParaRPr lang="en-US" altLang="en-US" sz="1400">
              <a:solidFill>
                <a:srgbClr val="008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0A62E19-958C-8F92-6FA2-ED7C27A6327A}"/>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Printing from a script tool.</a:t>
            </a:r>
          </a:p>
        </p:txBody>
      </p:sp>
      <p:sp>
        <p:nvSpPr>
          <p:cNvPr id="3" name="Content Placeholder 2">
            <a:extLst>
              <a:ext uri="{FF2B5EF4-FFF2-40B4-BE49-F238E27FC236}">
                <a16:creationId xmlns:a16="http://schemas.microsoft.com/office/drawing/2014/main" id="{BCE47310-5E3B-2FE6-E41B-3CFC2B0106EF}"/>
              </a:ext>
            </a:extLst>
          </p:cNvPr>
          <p:cNvSpPr>
            <a:spLocks noGrp="1"/>
          </p:cNvSpPr>
          <p:nvPr>
            <p:ph idx="1"/>
          </p:nvPr>
        </p:nvSpPr>
        <p:spPr/>
        <p:txBody>
          <a:bodyPr/>
          <a:lstStyle/>
          <a:p>
            <a:pPr>
              <a:defRPr/>
            </a:pPr>
            <a:r>
              <a:rPr lang="en-US" sz="2000" dirty="0"/>
              <a:t>Where did ‘and I like pie!’ come from?</a:t>
            </a:r>
          </a:p>
          <a:p>
            <a:pPr marL="0" indent="0">
              <a:buFontTx/>
              <a:buNone/>
              <a:defRPr/>
            </a:pPr>
            <a:r>
              <a:rPr lang="en-US" sz="2000" dirty="0" err="1"/>
              <a:t>arcpy.AddMessage</a:t>
            </a:r>
            <a:r>
              <a:rPr lang="en-US" sz="2000" dirty="0"/>
              <a:t>('And I like pie!') </a:t>
            </a:r>
            <a:br>
              <a:rPr lang="en-US" sz="2000" dirty="0"/>
            </a:br>
            <a:endParaRPr lang="en-US" sz="2000" dirty="0"/>
          </a:p>
          <a:p>
            <a:pPr marL="0" indent="0">
              <a:buFontTx/>
              <a:buNone/>
              <a:defRPr/>
            </a:pPr>
            <a:r>
              <a:rPr lang="en-US" sz="2000" dirty="0"/>
              <a:t>&gt;&gt;&gt; print ‘foo’ </a:t>
            </a:r>
            <a:r>
              <a:rPr lang="en-US" sz="2000" i="1" dirty="0">
                <a:solidFill>
                  <a:srgbClr val="669900"/>
                </a:solidFill>
              </a:rPr>
              <a:t># doesn't display in the </a:t>
            </a:r>
            <a:r>
              <a:rPr lang="en-US" sz="2000" i="1" dirty="0" err="1">
                <a:solidFill>
                  <a:srgbClr val="669900"/>
                </a:solidFill>
              </a:rPr>
              <a:t>Geoprocessing</a:t>
            </a:r>
            <a:r>
              <a:rPr lang="en-US" sz="2000" i="1" dirty="0">
                <a:solidFill>
                  <a:srgbClr val="669900"/>
                </a:solidFill>
              </a:rPr>
              <a:t> Window</a:t>
            </a:r>
            <a:br>
              <a:rPr lang="en-US" sz="2000" dirty="0"/>
            </a:br>
            <a:r>
              <a:rPr lang="en-US" sz="2000" dirty="0"/>
              <a:t>&gt;&gt;&gt; </a:t>
            </a:r>
            <a:r>
              <a:rPr lang="en-US" sz="2000" dirty="0" err="1"/>
              <a:t>arcpy.AddMessage</a:t>
            </a:r>
            <a:r>
              <a:rPr lang="en-US" sz="2000" dirty="0"/>
              <a:t>(‘foo’) </a:t>
            </a:r>
            <a:r>
              <a:rPr lang="en-US" sz="2000" i="1" dirty="0">
                <a:solidFill>
                  <a:srgbClr val="669900"/>
                </a:solidFill>
              </a:rPr>
              <a:t># doesn't print in the Interactive Window</a:t>
            </a:r>
          </a:p>
          <a:p>
            <a:pPr marL="0" indent="0">
              <a:buFontTx/>
              <a:buNone/>
              <a:defRPr/>
            </a:pPr>
            <a:endParaRPr lang="en-US" sz="2000" i="1" dirty="0">
              <a:solidFill>
                <a:srgbClr val="669900"/>
              </a:solidFill>
            </a:endParaRPr>
          </a:p>
          <a:p>
            <a:pPr marL="0" indent="0">
              <a:buFontTx/>
              <a:buNone/>
              <a:defRPr/>
            </a:pPr>
            <a:endParaRPr lang="en-US" sz="2000" i="1" dirty="0">
              <a:solidFill>
                <a:srgbClr val="669900"/>
              </a:solidFill>
            </a:endParaRPr>
          </a:p>
        </p:txBody>
      </p:sp>
      <p:sp>
        <p:nvSpPr>
          <p:cNvPr id="10244" name="Slide Number Placeholder 3">
            <a:extLst>
              <a:ext uri="{FF2B5EF4-FFF2-40B4-BE49-F238E27FC236}">
                <a16:creationId xmlns:a16="http://schemas.microsoft.com/office/drawing/2014/main" id="{C985F472-08BA-791B-166B-432DB84A88A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0D46BF-7D68-4325-8E0B-F542F516BF80}" type="slidenum">
              <a:rPr lang="en-US" altLang="en-US" sz="1400">
                <a:solidFill>
                  <a:srgbClr val="008000"/>
                </a:solidFill>
              </a:rPr>
              <a:pPr>
                <a:spcBef>
                  <a:spcPct val="0"/>
                </a:spcBef>
                <a:buFontTx/>
                <a:buNone/>
              </a:pPr>
              <a:t>5</a:t>
            </a:fld>
            <a:endParaRPr lang="en-US" altLang="en-US" sz="1400">
              <a:solidFill>
                <a:srgbClr val="008000"/>
              </a:solidFill>
            </a:endParaRPr>
          </a:p>
        </p:txBody>
      </p:sp>
      <p:pic>
        <p:nvPicPr>
          <p:cNvPr id="10245" name="Picture 6">
            <a:extLst>
              <a:ext uri="{FF2B5EF4-FFF2-40B4-BE49-F238E27FC236}">
                <a16:creationId xmlns:a16="http://schemas.microsoft.com/office/drawing/2014/main" id="{D388D6C8-744B-0B4B-B571-976C3C2351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450" y="3810000"/>
            <a:ext cx="61150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CA5601B-A489-6277-5DE0-C0851D591B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697163"/>
            <a:ext cx="51435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AD97719-842C-AC59-7AA4-101ECD992210}"/>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Adding script tool button to a map</a:t>
            </a:r>
          </a:p>
        </p:txBody>
      </p:sp>
      <p:sp>
        <p:nvSpPr>
          <p:cNvPr id="12291" name="Slide Number Placeholder 3">
            <a:extLst>
              <a:ext uri="{FF2B5EF4-FFF2-40B4-BE49-F238E27FC236}">
                <a16:creationId xmlns:a16="http://schemas.microsoft.com/office/drawing/2014/main" id="{DEAEDE42-9DE4-77F5-C9B6-0E01BED31DDF}"/>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FF6053-713D-4184-BB90-4852A4373FE7}" type="slidenum">
              <a:rPr lang="en-US" altLang="en-US" sz="1400">
                <a:solidFill>
                  <a:srgbClr val="008000"/>
                </a:solidFill>
              </a:rPr>
              <a:pPr>
                <a:spcBef>
                  <a:spcPct val="0"/>
                </a:spcBef>
                <a:buFontTx/>
                <a:buNone/>
              </a:pPr>
              <a:t>6</a:t>
            </a:fld>
            <a:endParaRPr lang="en-US" altLang="en-US" sz="1400">
              <a:solidFill>
                <a:srgbClr val="008000"/>
              </a:solidFill>
            </a:endParaRPr>
          </a:p>
        </p:txBody>
      </p:sp>
      <p:pic>
        <p:nvPicPr>
          <p:cNvPr id="12292" name="Picture 2">
            <a:extLst>
              <a:ext uri="{FF2B5EF4-FFF2-40B4-BE49-F238E27FC236}">
                <a16:creationId xmlns:a16="http://schemas.microsoft.com/office/drawing/2014/main" id="{3A571715-140A-6C92-3CD5-85765E301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38200"/>
            <a:ext cx="4332288"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00DE6E3C-2BE6-BA47-329D-5828D006457F}"/>
              </a:ext>
            </a:extLst>
          </p:cNvPr>
          <p:cNvSpPr>
            <a:spLocks noGrp="1"/>
          </p:cNvSpPr>
          <p:nvPr>
            <p:ph idx="1"/>
          </p:nvPr>
        </p:nvSpPr>
        <p:spPr>
          <a:xfrm>
            <a:off x="152400" y="914400"/>
            <a:ext cx="4495800" cy="5410200"/>
          </a:xfrm>
        </p:spPr>
        <p:txBody>
          <a:bodyPr/>
          <a:lstStyle/>
          <a:p>
            <a:pPr>
              <a:defRPr/>
            </a:pPr>
            <a:r>
              <a:rPr lang="en-US" sz="2000" dirty="0"/>
              <a:t>To create a button on an </a:t>
            </a:r>
            <a:r>
              <a:rPr lang="en-US" sz="2000" dirty="0" err="1"/>
              <a:t>ArcMap</a:t>
            </a:r>
            <a:r>
              <a:rPr lang="en-US" sz="2000" dirty="0"/>
              <a:t> toolbar to launch a script tool</a:t>
            </a:r>
          </a:p>
          <a:p>
            <a:pPr>
              <a:defRPr/>
            </a:pPr>
            <a:endParaRPr lang="en-US" sz="2000" dirty="0"/>
          </a:p>
          <a:p>
            <a:pPr marL="514350" indent="-514350">
              <a:buFont typeface="+mj-lt"/>
              <a:buAutoNum type="arabicPeriod"/>
              <a:defRPr/>
            </a:pPr>
            <a:r>
              <a:rPr lang="en-US" sz="1800" dirty="0"/>
              <a:t>‘Customize’ &gt; ‘Customize mode…’</a:t>
            </a:r>
          </a:p>
          <a:p>
            <a:pPr marL="514350" indent="-514350">
              <a:buFont typeface="+mj-lt"/>
              <a:buAutoNum type="arabicPeriod"/>
              <a:defRPr/>
            </a:pPr>
            <a:r>
              <a:rPr lang="en-US" sz="1800" dirty="0"/>
              <a:t>‘Commands’ tab </a:t>
            </a:r>
          </a:p>
          <a:p>
            <a:pPr marL="514350" indent="-514350">
              <a:buFont typeface="+mj-lt"/>
              <a:buAutoNum type="arabicPeriod"/>
              <a:defRPr/>
            </a:pPr>
            <a:r>
              <a:rPr lang="en-US" sz="1800" dirty="0"/>
              <a:t>Under Categories, scroll to select [</a:t>
            </a:r>
            <a:r>
              <a:rPr lang="en-US" sz="1800" dirty="0" err="1"/>
              <a:t>Geoprocessing</a:t>
            </a:r>
            <a:r>
              <a:rPr lang="en-US" sz="1800" dirty="0"/>
              <a:t> tool] </a:t>
            </a:r>
          </a:p>
          <a:p>
            <a:pPr marL="514350" indent="-514350">
              <a:buFont typeface="+mj-lt"/>
              <a:buAutoNum type="arabicPeriod"/>
              <a:defRPr/>
            </a:pPr>
            <a:r>
              <a:rPr lang="en-US" sz="1800" dirty="0"/>
              <a:t>Add Tools… Browse to toolbox &gt; Select script tool in toolbox &gt; Add (Script tool appears under Commands )</a:t>
            </a:r>
          </a:p>
          <a:p>
            <a:pPr marL="514350" indent="-514350">
              <a:buFont typeface="+mj-lt"/>
              <a:buAutoNum type="arabicPeriod"/>
              <a:defRPr/>
            </a:pPr>
            <a:r>
              <a:rPr lang="en-US" sz="1800" dirty="0"/>
              <a:t>Drag script tool from under Commands to an </a:t>
            </a:r>
            <a:r>
              <a:rPr lang="en-US" sz="1800" dirty="0" err="1"/>
              <a:t>ArcMap</a:t>
            </a:r>
            <a:r>
              <a:rPr lang="en-US" sz="1800" dirty="0"/>
              <a:t> toolbar</a:t>
            </a:r>
          </a:p>
          <a:p>
            <a:pPr marL="514350" indent="-514350">
              <a:buFont typeface="+mj-lt"/>
              <a:buAutoNum type="arabicPeriod"/>
              <a:defRPr/>
            </a:pPr>
            <a:r>
              <a:rPr lang="en-US" sz="1800" dirty="0"/>
              <a:t>Before closing the ‘Customize’ dialog, right-click on the tool in the toolbar to display text and image and modify these as desired.  (can also be done by reopening the customize dialog)</a:t>
            </a:r>
          </a:p>
          <a:p>
            <a:pPr marL="514350" indent="-514350">
              <a:buFont typeface="+mj-lt"/>
              <a:buAutoNum type="arabicPeriod"/>
              <a:defRPr/>
            </a:pPr>
            <a:endParaRPr lang="en-US" dirty="0"/>
          </a:p>
        </p:txBody>
      </p:sp>
      <p:cxnSp>
        <p:nvCxnSpPr>
          <p:cNvPr id="12294" name="Straight Arrow Connector 5">
            <a:extLst>
              <a:ext uri="{FF2B5EF4-FFF2-40B4-BE49-F238E27FC236}">
                <a16:creationId xmlns:a16="http://schemas.microsoft.com/office/drawing/2014/main" id="{F6CD0D9F-162D-D369-05DE-414978472F57}"/>
              </a:ext>
            </a:extLst>
          </p:cNvPr>
          <p:cNvCxnSpPr>
            <a:cxnSpLocks noChangeShapeType="1"/>
          </p:cNvCxnSpPr>
          <p:nvPr/>
        </p:nvCxnSpPr>
        <p:spPr bwMode="auto">
          <a:xfrm flipV="1">
            <a:off x="6934200" y="1371600"/>
            <a:ext cx="381000" cy="182880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4CC5401-DEEF-A1EC-F4CC-6EF0253F7902}"/>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Script tools in memory</a:t>
            </a:r>
          </a:p>
        </p:txBody>
      </p:sp>
      <p:sp>
        <p:nvSpPr>
          <p:cNvPr id="14339" name="Content Placeholder 2">
            <a:extLst>
              <a:ext uri="{FF2B5EF4-FFF2-40B4-BE49-F238E27FC236}">
                <a16:creationId xmlns:a16="http://schemas.microsoft.com/office/drawing/2014/main" id="{888742FB-903D-A586-1FA8-8E62D4E6446E}"/>
              </a:ext>
            </a:extLst>
          </p:cNvPr>
          <p:cNvSpPr>
            <a:spLocks noGrp="1"/>
          </p:cNvSpPr>
          <p:nvPr>
            <p:ph idx="1"/>
          </p:nvPr>
        </p:nvSpPr>
        <p:spPr/>
        <p:txBody>
          <a:bodyPr/>
          <a:lstStyle/>
          <a:p>
            <a:r>
              <a:rPr lang="en-US" altLang="en-US" sz="2400"/>
              <a:t>Script Tools are </a:t>
            </a:r>
            <a:r>
              <a:rPr lang="en-US" altLang="en-US" sz="2400" i="1">
                <a:solidFill>
                  <a:srgbClr val="FF0066"/>
                </a:solidFill>
              </a:rPr>
              <a:t>pointers</a:t>
            </a:r>
            <a:r>
              <a:rPr lang="en-US" altLang="en-US" sz="2400"/>
              <a:t> to Python scripts.</a:t>
            </a:r>
          </a:p>
          <a:p>
            <a:r>
              <a:rPr lang="en-US" altLang="en-US" sz="2400"/>
              <a:t>If you move the Python script it points to and change the script path in the Script Tool properties, it will no longer work!</a:t>
            </a:r>
          </a:p>
          <a:p>
            <a:endParaRPr lang="en-US" altLang="en-US" sz="2400"/>
          </a:p>
          <a:p>
            <a:r>
              <a:rPr lang="en-US" altLang="en-US" sz="2400"/>
              <a:t>Script Tools do NOT appear in Windows Explorer.   They are part of a tbx file.</a:t>
            </a:r>
          </a:p>
          <a:p>
            <a:endParaRPr lang="en-US" altLang="en-US" sz="2400"/>
          </a:p>
          <a:p>
            <a:r>
              <a:rPr lang="en-US" altLang="en-US" sz="2400"/>
              <a:t>To share a Script Tool, you must copy the tbx file and the script, use relative path must be checked AND the script must be in the </a:t>
            </a:r>
            <a:r>
              <a:rPr lang="en-US" altLang="en-US" sz="2400">
                <a:solidFill>
                  <a:srgbClr val="FF0066"/>
                </a:solidFill>
              </a:rPr>
              <a:t>SAME relative position </a:t>
            </a:r>
            <a:r>
              <a:rPr lang="en-US" altLang="en-US" sz="2400"/>
              <a:t>it was when set up.</a:t>
            </a:r>
          </a:p>
          <a:p>
            <a:endParaRPr lang="en-US" altLang="en-US" sz="2400"/>
          </a:p>
          <a:p>
            <a:r>
              <a:rPr lang="en-US" altLang="en-US" sz="2400"/>
              <a:t>Script tools are just a GUI interface for scripts.</a:t>
            </a:r>
          </a:p>
        </p:txBody>
      </p:sp>
      <p:sp>
        <p:nvSpPr>
          <p:cNvPr id="14340" name="Slide Number Placeholder 3">
            <a:extLst>
              <a:ext uri="{FF2B5EF4-FFF2-40B4-BE49-F238E27FC236}">
                <a16:creationId xmlns:a16="http://schemas.microsoft.com/office/drawing/2014/main" id="{CDEEF24B-B82F-7060-4147-F8A084F18FA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D911BC-1933-4F38-A608-78DA61DED5BF}" type="slidenum">
              <a:rPr lang="en-US" altLang="en-US" sz="1400">
                <a:solidFill>
                  <a:srgbClr val="008000"/>
                </a:solidFill>
              </a:rPr>
              <a:pPr>
                <a:spcBef>
                  <a:spcPct val="0"/>
                </a:spcBef>
                <a:buFontTx/>
                <a:buNone/>
              </a:pPr>
              <a:t>7</a:t>
            </a:fld>
            <a:endParaRPr lang="en-US" altLang="en-US" sz="1400">
              <a:solidFill>
                <a:srgbClr val="008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856CBD5-607F-0EA4-1C5A-AEAD138C859A}"/>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In Class - Break a script tool</a:t>
            </a:r>
          </a:p>
        </p:txBody>
      </p:sp>
      <p:sp>
        <p:nvSpPr>
          <p:cNvPr id="15363" name="Content Placeholder 2">
            <a:extLst>
              <a:ext uri="{FF2B5EF4-FFF2-40B4-BE49-F238E27FC236}">
                <a16:creationId xmlns:a16="http://schemas.microsoft.com/office/drawing/2014/main" id="{04881D7B-5C8A-6685-A9FC-D4692038C306}"/>
              </a:ext>
            </a:extLst>
          </p:cNvPr>
          <p:cNvSpPr>
            <a:spLocks noGrp="1"/>
          </p:cNvSpPr>
          <p:nvPr>
            <p:ph idx="1"/>
          </p:nvPr>
        </p:nvSpPr>
        <p:spPr>
          <a:xfrm>
            <a:off x="152400" y="800100"/>
            <a:ext cx="8686800" cy="5410200"/>
          </a:xfrm>
        </p:spPr>
        <p:txBody>
          <a:bodyPr/>
          <a:lstStyle/>
          <a:p>
            <a:pPr>
              <a:buFont typeface="Garamond" panose="02020404030301010803" pitchFamily="18" charset="0"/>
              <a:buAutoNum type="arabicPeriod"/>
            </a:pPr>
            <a:r>
              <a:rPr lang="en-US" altLang="en-US" sz="1600"/>
              <a:t>Right click on the 'printTextFiles' script tool, select 'Properties...', and then select the 'Source' tab. Note the Python script specified by the 'Script file' path on this tab ('C:\gispy\scratch\textLister.py'). Close the script tool properties by clicking 'OK'.</a:t>
            </a:r>
            <a:br>
              <a:rPr lang="en-US" altLang="en-US" sz="1600"/>
            </a:br>
            <a:endParaRPr lang="en-US" altLang="en-US" sz="1600"/>
          </a:p>
          <a:p>
            <a:pPr>
              <a:buFont typeface="Garamond" panose="02020404030301010803" pitchFamily="18" charset="0"/>
              <a:buAutoNum type="arabicPeriod"/>
            </a:pPr>
            <a:r>
              <a:rPr lang="en-US" altLang="en-US" sz="1600"/>
              <a:t>Browse to 'textLister.py' and open it. Add another message to 'textLister.py' and save the script:</a:t>
            </a:r>
            <a:br>
              <a:rPr lang="en-US" altLang="en-US" sz="1600"/>
            </a:br>
            <a:r>
              <a:rPr lang="en-US" altLang="en-US" sz="1600"/>
              <a:t>arcpy.AddMessage('***I like kale***!') </a:t>
            </a:r>
            <a:br>
              <a:rPr lang="en-US" altLang="en-US" sz="1600"/>
            </a:br>
            <a:endParaRPr lang="en-US" altLang="en-US" sz="1600"/>
          </a:p>
          <a:p>
            <a:pPr>
              <a:buFont typeface="Garamond" panose="02020404030301010803" pitchFamily="18" charset="0"/>
              <a:buAutoNum type="arabicPeriod"/>
            </a:pPr>
            <a:r>
              <a:rPr lang="en-US" altLang="en-US" sz="1600"/>
              <a:t>Double click on the script tool to run it again. Do you see a change?</a:t>
            </a:r>
            <a:br>
              <a:rPr lang="en-US" altLang="en-US" sz="1600"/>
            </a:br>
            <a:endParaRPr lang="en-US" altLang="en-US" sz="1600"/>
          </a:p>
          <a:p>
            <a:pPr>
              <a:buFont typeface="Garamond" panose="02020404030301010803" pitchFamily="18" charset="0"/>
              <a:buAutoNum type="arabicPeriod"/>
            </a:pPr>
            <a:r>
              <a:rPr lang="en-US" altLang="en-US" sz="1600"/>
              <a:t>Rename 'textLister.py' to 'textLister2.py' and run the script tool again. What happens?</a:t>
            </a:r>
            <a:br>
              <a:rPr lang="en-US" altLang="en-US" sz="1600"/>
            </a:br>
            <a:endParaRPr lang="en-US" altLang="en-US" sz="1600"/>
          </a:p>
          <a:p>
            <a:pPr>
              <a:buFont typeface="Garamond" panose="02020404030301010803" pitchFamily="18" charset="0"/>
              <a:buAutoNum type="arabicPeriod"/>
            </a:pPr>
            <a:r>
              <a:rPr lang="en-US" altLang="en-US" sz="1600"/>
              <a:t>Rename the script back to its original name, 'textLister.py' and run the script tool again. Is it working? Why?</a:t>
            </a:r>
            <a:br>
              <a:rPr lang="en-US" altLang="en-US" sz="1600"/>
            </a:br>
            <a:endParaRPr lang="en-US" altLang="en-US" sz="1600"/>
          </a:p>
          <a:p>
            <a:pPr>
              <a:buFont typeface="Garamond" panose="02020404030301010803" pitchFamily="18" charset="0"/>
              <a:buAutoNum type="arabicPeriod"/>
            </a:pPr>
            <a:r>
              <a:rPr lang="en-US" altLang="en-US" sz="1600"/>
              <a:t>Now make a directory 'C:\gispy\scratch\breakStuff' and move 'textLister.py' down into it. Run the script tool again. What happens?</a:t>
            </a:r>
            <a:br>
              <a:rPr lang="en-US" altLang="en-US" sz="1600"/>
            </a:br>
            <a:endParaRPr lang="en-US" altLang="en-US" sz="1600"/>
          </a:p>
          <a:p>
            <a:pPr>
              <a:buFont typeface="Garamond" panose="02020404030301010803" pitchFamily="18" charset="0"/>
              <a:buAutoNum type="arabicPeriod"/>
            </a:pPr>
            <a:r>
              <a:rPr lang="en-US" altLang="en-US" sz="1600"/>
              <a:t>Copy the toolbox to your 'Documents' directory. Run the script tool again. Does it work? Why?</a:t>
            </a:r>
            <a:br>
              <a:rPr lang="en-US" altLang="en-US" sz="1600"/>
            </a:br>
            <a:endParaRPr lang="en-US" altLang="en-US" sz="1600"/>
          </a:p>
          <a:p>
            <a:pPr>
              <a:buFont typeface="Garamond" panose="02020404030301010803" pitchFamily="18" charset="0"/>
              <a:buAutoNum type="arabicPeriod"/>
            </a:pPr>
            <a:r>
              <a:rPr lang="en-US" altLang="en-US" sz="1600"/>
              <a:t>Move textLister.py to the 'Documents' directory. Run the script tool again. Does it work? Why?</a:t>
            </a:r>
          </a:p>
        </p:txBody>
      </p:sp>
      <p:sp>
        <p:nvSpPr>
          <p:cNvPr id="15364" name="Slide Number Placeholder 3">
            <a:extLst>
              <a:ext uri="{FF2B5EF4-FFF2-40B4-BE49-F238E27FC236}">
                <a16:creationId xmlns:a16="http://schemas.microsoft.com/office/drawing/2014/main" id="{650B93C1-87FD-3D56-7E02-59026B54007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69C638-902B-49D3-A10C-711C74BFFA65}" type="slidenum">
              <a:rPr lang="en-US" altLang="en-US" sz="1400">
                <a:solidFill>
                  <a:srgbClr val="008000"/>
                </a:solidFill>
              </a:rPr>
              <a:pPr>
                <a:spcBef>
                  <a:spcPct val="0"/>
                </a:spcBef>
                <a:buFontTx/>
                <a:buNone/>
              </a:pPr>
              <a:t>8</a:t>
            </a:fld>
            <a:endParaRPr lang="en-US" altLang="en-US" sz="1400">
              <a:solidFill>
                <a:srgbClr val="008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4242BE9-EDDD-078D-36C9-5D9BCB3AED15}"/>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Script tool concepts to remember</a:t>
            </a:r>
          </a:p>
        </p:txBody>
      </p:sp>
      <p:sp>
        <p:nvSpPr>
          <p:cNvPr id="16387" name="Content Placeholder 2">
            <a:extLst>
              <a:ext uri="{FF2B5EF4-FFF2-40B4-BE49-F238E27FC236}">
                <a16:creationId xmlns:a16="http://schemas.microsoft.com/office/drawing/2014/main" id="{A322465B-1C8D-34FA-D328-81D30A148C14}"/>
              </a:ext>
            </a:extLst>
          </p:cNvPr>
          <p:cNvSpPr>
            <a:spLocks noGrp="1"/>
          </p:cNvSpPr>
          <p:nvPr>
            <p:ph idx="1"/>
          </p:nvPr>
        </p:nvSpPr>
        <p:spPr/>
        <p:txBody>
          <a:bodyPr/>
          <a:lstStyle/>
          <a:p>
            <a:r>
              <a:rPr lang="en-US" altLang="en-US" sz="2000"/>
              <a:t>Script Tools do not appear in Windows Explorer. They are part of a tbx file. </a:t>
            </a:r>
          </a:p>
          <a:p>
            <a:endParaRPr lang="en-US" altLang="en-US" sz="2000"/>
          </a:p>
          <a:p>
            <a:r>
              <a:rPr lang="en-US" altLang="en-US" sz="2000"/>
              <a:t>Since a script tool points to a script, you can change the script and see the updates immediately when you run the tool. </a:t>
            </a:r>
          </a:p>
          <a:p>
            <a:endParaRPr lang="en-US" altLang="en-US" sz="2000"/>
          </a:p>
          <a:p>
            <a:r>
              <a:rPr lang="en-US" altLang="en-US" sz="2000"/>
              <a:t>If you rename, move, or remove the underlying script, the script tool will be broken.</a:t>
            </a:r>
          </a:p>
          <a:p>
            <a:endParaRPr lang="en-US" altLang="en-US" sz="2000"/>
          </a:p>
          <a:p>
            <a:r>
              <a:rPr lang="en-US" altLang="en-US" sz="2000"/>
              <a:t>For portability, check 'Store relative path names'. Then copy the toolbox and the script maintaining the relative path.</a:t>
            </a:r>
          </a:p>
          <a:p>
            <a:endParaRPr lang="en-US" altLang="en-US" sz="2000"/>
          </a:p>
          <a:p>
            <a:r>
              <a:rPr lang="en-US" altLang="en-US" sz="2000"/>
              <a:t>Script tools don't have a debugger, so it's important to test Python scripts thoroughly outside the script tool.</a:t>
            </a:r>
          </a:p>
          <a:p>
            <a:endParaRPr lang="en-US" altLang="en-US" sz="2000"/>
          </a:p>
          <a:p>
            <a:r>
              <a:rPr lang="en-US" altLang="en-US" sz="2000"/>
              <a:t>A simple way to maintain relative paths is to set up the script tools and scripts in the same directory and share that directory.</a:t>
            </a:r>
          </a:p>
          <a:p>
            <a:endParaRPr lang="en-US" altLang="en-US" sz="2000"/>
          </a:p>
        </p:txBody>
      </p:sp>
      <p:sp>
        <p:nvSpPr>
          <p:cNvPr id="16388" name="Slide Number Placeholder 3">
            <a:extLst>
              <a:ext uri="{FF2B5EF4-FFF2-40B4-BE49-F238E27FC236}">
                <a16:creationId xmlns:a16="http://schemas.microsoft.com/office/drawing/2014/main" id="{16A66BB9-A14F-96ED-33DA-6A4621AF67A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613F5-23A3-401E-99EC-B4DA121CDD44}" type="slidenum">
              <a:rPr lang="en-US" altLang="en-US" sz="1400">
                <a:solidFill>
                  <a:srgbClr val="008000"/>
                </a:solidFill>
              </a:rPr>
              <a:pPr>
                <a:spcBef>
                  <a:spcPct val="0"/>
                </a:spcBef>
                <a:buFontTx/>
                <a:buNone/>
              </a:pPr>
              <a:t>9</a:t>
            </a:fld>
            <a:endParaRPr lang="en-US" altLang="en-US" sz="1400">
              <a:solidFill>
                <a:srgbClr val="008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36068</TotalTime>
  <Words>1261</Words>
  <Application>Microsoft Office PowerPoint</Application>
  <PresentationFormat>On-screen Show (4:3)</PresentationFormat>
  <Paragraphs>133</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PGothic</vt:lpstr>
      <vt:lpstr>Wingdings</vt:lpstr>
      <vt:lpstr>Garamond</vt:lpstr>
      <vt:lpstr>Default Design</vt:lpstr>
      <vt:lpstr>ArcGIS Script Tool Basics</vt:lpstr>
      <vt:lpstr>What’s a ‘script tool’?</vt:lpstr>
      <vt:lpstr>Create a script tool</vt:lpstr>
      <vt:lpstr>In class – Create a script tool</vt:lpstr>
      <vt:lpstr>Printing from a script tool.</vt:lpstr>
      <vt:lpstr>Adding script tool button to a map</vt:lpstr>
      <vt:lpstr>Script tools in memory</vt:lpstr>
      <vt:lpstr>In Class - Break a script tool</vt:lpstr>
      <vt:lpstr>Script tool concepts to remember</vt:lpstr>
      <vt:lpstr>Summing up</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307</cp:revision>
  <dcterms:created xsi:type="dcterms:W3CDTF">2004-10-22T02:24:14Z</dcterms:created>
  <dcterms:modified xsi:type="dcterms:W3CDTF">2023-10-30T19:39:26Z</dcterms:modified>
</cp:coreProperties>
</file>