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16"/>
  </p:notesMasterIdLst>
  <p:sldIdLst>
    <p:sldId id="600" r:id="rId6"/>
    <p:sldId id="511" r:id="rId7"/>
    <p:sldId id="256" r:id="rId8"/>
    <p:sldId id="439" r:id="rId9"/>
    <p:sldId id="598" r:id="rId10"/>
    <p:sldId id="512" r:id="rId11"/>
    <p:sldId id="536" r:id="rId12"/>
    <p:sldId id="535" r:id="rId13"/>
    <p:sldId id="534" r:id="rId14"/>
    <p:sldId id="532" r:id="rId15"/>
    <p:sldId id="533" r:id="rId16"/>
    <p:sldId id="530" r:id="rId17"/>
    <p:sldId id="543" r:id="rId18"/>
    <p:sldId id="539" r:id="rId19"/>
    <p:sldId id="528" r:id="rId20"/>
    <p:sldId id="514" r:id="rId21"/>
    <p:sldId id="519" r:id="rId22"/>
    <p:sldId id="516" r:id="rId23"/>
    <p:sldId id="527" r:id="rId24"/>
    <p:sldId id="520" r:id="rId25"/>
    <p:sldId id="524" r:id="rId26"/>
    <p:sldId id="525" r:id="rId27"/>
    <p:sldId id="611" r:id="rId28"/>
    <p:sldId id="610" r:id="rId29"/>
    <p:sldId id="544" r:id="rId30"/>
    <p:sldId id="548" r:id="rId31"/>
    <p:sldId id="545" r:id="rId32"/>
    <p:sldId id="551" r:id="rId33"/>
    <p:sldId id="552" r:id="rId34"/>
    <p:sldId id="612" r:id="rId35"/>
    <p:sldId id="602" r:id="rId36"/>
    <p:sldId id="601" r:id="rId37"/>
    <p:sldId id="606" r:id="rId38"/>
    <p:sldId id="550" r:id="rId39"/>
    <p:sldId id="549" r:id="rId40"/>
    <p:sldId id="546" r:id="rId41"/>
    <p:sldId id="547" r:id="rId42"/>
    <p:sldId id="555" r:id="rId43"/>
    <p:sldId id="556" r:id="rId44"/>
    <p:sldId id="554" r:id="rId45"/>
    <p:sldId id="613" r:id="rId46"/>
    <p:sldId id="567" r:id="rId47"/>
    <p:sldId id="568" r:id="rId48"/>
    <p:sldId id="553" r:id="rId49"/>
    <p:sldId id="616" r:id="rId50"/>
    <p:sldId id="617" r:id="rId51"/>
    <p:sldId id="618" r:id="rId52"/>
    <p:sldId id="619" r:id="rId53"/>
    <p:sldId id="620" r:id="rId54"/>
    <p:sldId id="559" r:id="rId55"/>
    <p:sldId id="561" r:id="rId56"/>
    <p:sldId id="562" r:id="rId57"/>
    <p:sldId id="563" r:id="rId58"/>
    <p:sldId id="565" r:id="rId59"/>
    <p:sldId id="615" r:id="rId60"/>
    <p:sldId id="599" r:id="rId61"/>
    <p:sldId id="614" r:id="rId62"/>
    <p:sldId id="497" r:id="rId63"/>
    <p:sldId id="408" r:id="rId64"/>
    <p:sldId id="465" r:id="rId65"/>
    <p:sldId id="503" r:id="rId66"/>
    <p:sldId id="456" r:id="rId67"/>
    <p:sldId id="582" r:id="rId68"/>
    <p:sldId id="583" r:id="rId69"/>
    <p:sldId id="584" r:id="rId70"/>
    <p:sldId id="585" r:id="rId71"/>
    <p:sldId id="586" r:id="rId72"/>
    <p:sldId id="587" r:id="rId73"/>
    <p:sldId id="588" r:id="rId74"/>
    <p:sldId id="589" r:id="rId75"/>
    <p:sldId id="591" r:id="rId76"/>
    <p:sldId id="592" r:id="rId77"/>
    <p:sldId id="593" r:id="rId78"/>
    <p:sldId id="594" r:id="rId79"/>
    <p:sldId id="595" r:id="rId80"/>
    <p:sldId id="597" r:id="rId81"/>
    <p:sldId id="596" r:id="rId82"/>
    <p:sldId id="455" r:id="rId83"/>
    <p:sldId id="469" r:id="rId84"/>
    <p:sldId id="474" r:id="rId85"/>
    <p:sldId id="475" r:id="rId86"/>
    <p:sldId id="493" r:id="rId87"/>
    <p:sldId id="576" r:id="rId88"/>
    <p:sldId id="572" r:id="rId89"/>
    <p:sldId id="574" r:id="rId90"/>
    <p:sldId id="575" r:id="rId91"/>
    <p:sldId id="577" r:id="rId92"/>
    <p:sldId id="495" r:id="rId93"/>
    <p:sldId id="578" r:id="rId94"/>
    <p:sldId id="494" r:id="rId95"/>
    <p:sldId id="507" r:id="rId96"/>
    <p:sldId id="502" r:id="rId97"/>
    <p:sldId id="508" r:id="rId98"/>
    <p:sldId id="490" r:id="rId99"/>
    <p:sldId id="579" r:id="rId100"/>
    <p:sldId id="580" r:id="rId101"/>
    <p:sldId id="500" r:id="rId102"/>
    <p:sldId id="489" r:id="rId103"/>
    <p:sldId id="510" r:id="rId104"/>
    <p:sldId id="621" r:id="rId105"/>
    <p:sldId id="608" r:id="rId106"/>
    <p:sldId id="607" r:id="rId107"/>
    <p:sldId id="609" r:id="rId108"/>
    <p:sldId id="496" r:id="rId109"/>
    <p:sldId id="569" r:id="rId110"/>
    <p:sldId id="513" r:id="rId111"/>
    <p:sldId id="498" r:id="rId112"/>
    <p:sldId id="570" r:id="rId113"/>
    <p:sldId id="571" r:id="rId114"/>
    <p:sldId id="509" r:id="rId1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5D50E"/>
    <a:srgbClr val="D9D9D9"/>
    <a:srgbClr val="FFF9AF"/>
    <a:srgbClr val="ABABAB"/>
    <a:srgbClr val="569CD6"/>
    <a:srgbClr val="404040"/>
    <a:srgbClr val="4A452A"/>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B2E0B-68FB-4318-A9F4-BC4BCD40010B}" v="523" dt="2022-10-20T01:47:10.4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82575" autoAdjust="0"/>
  </p:normalViewPr>
  <p:slideViewPr>
    <p:cSldViewPr>
      <p:cViewPr varScale="1">
        <p:scale>
          <a:sx n="70" d="100"/>
          <a:sy n="70" d="100"/>
        </p:scale>
        <p:origin x="786" y="66"/>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105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presProps" Target="presProp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viewProps" Target="view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theme" Target="theme/theme1.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microsoft.com/office/2015/10/relationships/revisionInfo" Target="revisionInfo.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13" Type="http://schemas.openxmlformats.org/officeDocument/2006/relationships/slide" Target="slides/slide40.xml"/><Relationship Id="rId18" Type="http://schemas.openxmlformats.org/officeDocument/2006/relationships/slide" Target="slides/slide48.xml"/><Relationship Id="rId26" Type="http://schemas.openxmlformats.org/officeDocument/2006/relationships/slide" Target="slides/slide79.xml"/><Relationship Id="rId3" Type="http://schemas.openxmlformats.org/officeDocument/2006/relationships/slide" Target="slides/slide26.xml"/><Relationship Id="rId21" Type="http://schemas.openxmlformats.org/officeDocument/2006/relationships/slide" Target="slides/slide51.xml"/><Relationship Id="rId7" Type="http://schemas.openxmlformats.org/officeDocument/2006/relationships/slide" Target="slides/slide34.xml"/><Relationship Id="rId12" Type="http://schemas.openxmlformats.org/officeDocument/2006/relationships/slide" Target="slides/slide39.xml"/><Relationship Id="rId17" Type="http://schemas.openxmlformats.org/officeDocument/2006/relationships/slide" Target="slides/slide47.xml"/><Relationship Id="rId25" Type="http://schemas.openxmlformats.org/officeDocument/2006/relationships/slide" Target="slides/slide59.xml"/><Relationship Id="rId2" Type="http://schemas.openxmlformats.org/officeDocument/2006/relationships/slide" Target="slides/slide25.xml"/><Relationship Id="rId16" Type="http://schemas.openxmlformats.org/officeDocument/2006/relationships/slide" Target="slides/slide46.xml"/><Relationship Id="rId20" Type="http://schemas.openxmlformats.org/officeDocument/2006/relationships/slide" Target="slides/slide50.xml"/><Relationship Id="rId1" Type="http://schemas.openxmlformats.org/officeDocument/2006/relationships/slide" Target="slides/slide1.xml"/><Relationship Id="rId6" Type="http://schemas.openxmlformats.org/officeDocument/2006/relationships/slide" Target="slides/slide29.xml"/><Relationship Id="rId11" Type="http://schemas.openxmlformats.org/officeDocument/2006/relationships/slide" Target="slides/slide38.xml"/><Relationship Id="rId24" Type="http://schemas.openxmlformats.org/officeDocument/2006/relationships/slide" Target="slides/slide54.xml"/><Relationship Id="rId5" Type="http://schemas.openxmlformats.org/officeDocument/2006/relationships/slide" Target="slides/slide28.xml"/><Relationship Id="rId15" Type="http://schemas.openxmlformats.org/officeDocument/2006/relationships/slide" Target="slides/slide45.xml"/><Relationship Id="rId23" Type="http://schemas.openxmlformats.org/officeDocument/2006/relationships/slide" Target="slides/slide53.xml"/><Relationship Id="rId10" Type="http://schemas.openxmlformats.org/officeDocument/2006/relationships/slide" Target="slides/slide37.xml"/><Relationship Id="rId19" Type="http://schemas.openxmlformats.org/officeDocument/2006/relationships/slide" Target="slides/slide49.xml"/><Relationship Id="rId4" Type="http://schemas.openxmlformats.org/officeDocument/2006/relationships/slide" Target="slides/slide27.xml"/><Relationship Id="rId9" Type="http://schemas.openxmlformats.org/officeDocument/2006/relationships/slide" Target="slides/slide36.xml"/><Relationship Id="rId14" Type="http://schemas.openxmlformats.org/officeDocument/2006/relationships/slide" Target="slides/slide44.xml"/><Relationship Id="rId22"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F02307F7-1FBD-9CDB-5085-25959CCFF9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19" name="Rectangle 1027">
            <a:extLst>
              <a:ext uri="{FF2B5EF4-FFF2-40B4-BE49-F238E27FC236}">
                <a16:creationId xmlns:a16="http://schemas.microsoft.com/office/drawing/2014/main" id="{245B4FDA-D093-EBB9-00A7-0C626B32A84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7892" name="Rectangle 1028">
            <a:extLst>
              <a:ext uri="{FF2B5EF4-FFF2-40B4-BE49-F238E27FC236}">
                <a16:creationId xmlns:a16="http://schemas.microsoft.com/office/drawing/2014/main" id="{E3AFE0A4-C8D2-398B-8E4A-CCC230DFCCF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111621" name="Rectangle 1029">
            <a:extLst>
              <a:ext uri="{FF2B5EF4-FFF2-40B4-BE49-F238E27FC236}">
                <a16:creationId xmlns:a16="http://schemas.microsoft.com/office/drawing/2014/main" id="{1E3B3A4E-A63F-6B07-B8A7-DFD9D66C2C4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49207F34-63D0-F148-7759-97F98D0E9875}"/>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23" name="Rectangle 1031">
            <a:extLst>
              <a:ext uri="{FF2B5EF4-FFF2-40B4-BE49-F238E27FC236}">
                <a16:creationId xmlns:a16="http://schemas.microsoft.com/office/drawing/2014/main" id="{AC476C6D-6BBF-B4A6-4444-12A939049C2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86614B4-FA80-41CB-A9CB-5D1EF9FB4E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parks along the US east coast work together to keep records of any locations where wildfires have started in the parks.  This map shows a few of the fire ignitions in Cape Cod National Seashore. Below the map is part of the attribute table of the fires shapefile.  If you are working with this data, you may want to compare the causes of fires that occurred 20 years ago and to those that occurred last year, or you may want to make the Authorized name field more consistent.  Here David </a:t>
            </a:r>
            <a:r>
              <a:rPr lang="en-US" dirty="0" err="1"/>
              <a:t>Crary</a:t>
            </a:r>
            <a:r>
              <a:rPr lang="en-US" dirty="0"/>
              <a:t> is referred to at least five distinct ways.  Or you may get reports of new fires and need to add new records to the table.   arcpy cursors can be used for all of these tasks.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a:t>
            </a:fld>
            <a:endParaRPr lang="en-US" altLang="en-US"/>
          </a:p>
        </p:txBody>
      </p:sp>
    </p:spTree>
    <p:extLst>
      <p:ext uri="{BB962C8B-B14F-4D97-AF65-F5344CB8AC3E}">
        <p14:creationId xmlns:p14="http://schemas.microsoft.com/office/powerpoint/2010/main" val="3064752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large datasets, it’s better to specify on the fields you’re using.</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43</a:t>
            </a:fld>
            <a:endParaRPr lang="en-US" altLang="en-US"/>
          </a:p>
        </p:txBody>
      </p:sp>
    </p:spTree>
    <p:extLst>
      <p:ext uri="{BB962C8B-B14F-4D97-AF65-F5344CB8AC3E}">
        <p14:creationId xmlns:p14="http://schemas.microsoft.com/office/powerpoint/2010/main" val="49519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https://lgtateos.github.io/gis540/notebooks/search_cursors.ipynb</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56</a:t>
            </a:fld>
            <a:endParaRPr lang="en-US" altLang="en-US"/>
          </a:p>
        </p:txBody>
      </p:sp>
    </p:spTree>
    <p:extLst>
      <p:ext uri="{BB962C8B-B14F-4D97-AF65-F5344CB8AC3E}">
        <p14:creationId xmlns:p14="http://schemas.microsoft.com/office/powerpoint/2010/main" val="219323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8A01B4CB-27AD-5645-ABDF-F3C33F55D51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7D27E74-40E8-49A4-B4BE-6DDA12E74801}" type="slidenum">
              <a:rPr lang="en-US" altLang="en-US"/>
              <a:pPr>
                <a:spcBef>
                  <a:spcPct val="0"/>
                </a:spcBef>
              </a:pPr>
              <a:t>60</a:t>
            </a:fld>
            <a:endParaRPr lang="en-US" altLang="en-US"/>
          </a:p>
        </p:txBody>
      </p:sp>
      <p:sp>
        <p:nvSpPr>
          <p:cNvPr id="41987" name="Rectangle 2">
            <a:extLst>
              <a:ext uri="{FF2B5EF4-FFF2-40B4-BE49-F238E27FC236}">
                <a16:creationId xmlns:a16="http://schemas.microsoft.com/office/drawing/2014/main" id="{F6E8656C-B722-CA99-5E07-54FF391B662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1ED85C2-A0E1-81E3-1BAD-FE577DB7221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28600" indent="-228600" eaLnBrk="1" hangingPunct="1">
              <a:buFontTx/>
              <a:buAutoNum type="arabicPeriod"/>
              <a:defRPr/>
            </a:pPr>
            <a:r>
              <a:rPr lang="en-US" dirty="0">
                <a:latin typeface="Arial" pitchFamily="34" charset="0"/>
                <a:ea typeface="ＭＳ Ｐゴシック" pitchFamily="34" charset="-128"/>
              </a:rPr>
              <a:t>What is row?            a tuple</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a:defRPr/>
            </a:pPr>
            <a:r>
              <a:rPr lang="en-US" dirty="0" err="1">
                <a:latin typeface="Arial" pitchFamily="34" charset="0"/>
                <a:ea typeface="ＭＳ Ｐゴシック" pitchFamily="34" charset="-128"/>
              </a:rPr>
              <a:t>sc.reset</a:t>
            </a:r>
            <a:r>
              <a:rPr lang="en-US" dirty="0">
                <a:latin typeface="Arial" pitchFamily="34" charset="0"/>
                <a:ea typeface="ＭＳ Ｐゴシック" pitchFamily="34" charset="-128"/>
              </a:rPr>
              <a:t>( ) resets the pointer to the beginning of the list. </a:t>
            </a:r>
          </a:p>
          <a:p>
            <a:pPr marL="228600" indent="-228600" eaLnBrk="1" hangingPunct="1">
              <a:buFontTx/>
              <a:buAutoNum type="arabicPeriod"/>
              <a:defRPr/>
            </a:pPr>
            <a:endParaRPr lang="en-US" dirty="0">
              <a:latin typeface="Arial" pitchFamily="34" charset="0"/>
              <a:ea typeface="ＭＳ Ｐゴシック" pitchFamily="34" charset="-128"/>
            </a:endParaRPr>
          </a:p>
          <a:p>
            <a:pPr marL="228600" indent="-228600" eaLnBrk="1" hangingPunct="1">
              <a:buFontTx/>
              <a:buAutoNum type="arabicPeriod"/>
              <a:defRPr/>
            </a:pPr>
            <a:r>
              <a:rPr lang="en-US" dirty="0">
                <a:latin typeface="Arial" pitchFamily="34" charset="0"/>
                <a:ea typeface="ＭＳ Ｐゴシック" pitchFamily="34" charset="-128"/>
              </a:rPr>
              <a:t>Area of a polygon? </a:t>
            </a:r>
          </a:p>
          <a:p>
            <a:pPr eaLnBrk="1" hangingPunct="1">
              <a:defRPr/>
            </a:pP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 ["SHAPE@"]                </a:t>
            </a:r>
          </a:p>
          <a:p>
            <a:pPr eaLnBrk="1" hangingPunct="1">
              <a:defRPr/>
            </a:pP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a:t>
            </a: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a:t>
            </a:r>
          </a:p>
          <a:p>
            <a:pPr eaLnBrk="1" hangingPunct="1">
              <a:defRPr/>
            </a:pPr>
            <a:r>
              <a:rPr lang="en-US" dirty="0">
                <a:latin typeface="Arial" pitchFamily="34" charset="0"/>
                <a:ea typeface="ＭＳ Ｐゴシック" pitchFamily="34" charset="-128"/>
              </a:rPr>
              <a:t>for row in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print row[0].area</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startAt="4"/>
              <a:defRPr/>
            </a:pPr>
            <a:r>
              <a:rPr lang="en-US" dirty="0">
                <a:solidFill>
                  <a:srgbClr val="0000FF"/>
                </a:solidFill>
                <a:latin typeface="Arial" pitchFamily="34" charset="0"/>
                <a:ea typeface="ＭＳ Ｐゴシック" pitchFamily="34" charset="-128"/>
              </a:rPr>
              <a:t>del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keyword del deletes the object it</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used on.  del </a:t>
            </a: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deleted the search cursor we were using.  So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 threw an error.</a:t>
            </a:r>
          </a:p>
          <a:p>
            <a:pPr eaLnBrk="1" hangingPunct="1">
              <a:defRPr/>
            </a:pP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 Upcoming slides will address the rest</a:t>
            </a:r>
          </a:p>
          <a:p>
            <a:pPr eaLnBrk="1" hangingPunct="1">
              <a:defRPr/>
            </a:pPr>
            <a:br>
              <a:rPr lang="en-US" altLang="ja-JP" dirty="0">
                <a:latin typeface="Arial" pitchFamily="34" charset="0"/>
                <a:ea typeface="ＭＳ Ｐゴシック" pitchFamily="34" charset="-128"/>
              </a:rPr>
            </a:b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5.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"*","COVER =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only select rows with COVER type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(stands for orchard)</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6.  &lt;&gt; is SQL for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not equal to</a:t>
            </a:r>
            <a:r>
              <a:rPr lang="ja-JP"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eaLnBrk="1" hangingPunct="1">
              <a:defRPr/>
            </a:pPr>
            <a:r>
              <a:rPr lang="en-US" altLang="ja-JP" dirty="0">
                <a:latin typeface="Arial" pitchFamily="34" charset="0"/>
                <a:ea typeface="ＭＳ Ｐゴシック" pitchFamily="34" charset="-128"/>
              </a:rPr>
              <a:t>  </a:t>
            </a:r>
          </a:p>
          <a:p>
            <a:pPr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"COVER &lt;&gt; 'woods'")   selects the non-woods cover type rows.</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7.   row FID is 22 --&gt; row RECNO is 23 </a:t>
            </a:r>
          </a:p>
          <a:p>
            <a:pPr eaLnBrk="1" hangingPunct="1">
              <a:defRPr/>
            </a:pPr>
            <a:br>
              <a:rPr lang="en-US" dirty="0">
                <a:latin typeface="Arial" pitchFamily="34" charset="0"/>
                <a:ea typeface="ＭＳ Ｐゴシック" pitchFamily="34" charset="-128"/>
              </a:rPr>
            </a:b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"FID = 22")  </a:t>
            </a:r>
          </a:p>
          <a:p>
            <a:pPr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eaLnBrk="1" hangingPunct="1">
              <a:defRPr/>
            </a:pPr>
            <a:r>
              <a:rPr lang="en-US" altLang="ja-JP" dirty="0">
                <a:latin typeface="Arial" pitchFamily="34" charset="0"/>
                <a:ea typeface="ＭＳ Ｐゴシック" pitchFamily="34" charset="-128"/>
              </a:rPr>
              <a:t>print row[0]</a:t>
            </a:r>
          </a:p>
          <a:p>
            <a:pPr eaLnBrk="1" hangingPunct="1">
              <a:defRPr/>
            </a:pPr>
            <a:r>
              <a:rPr lang="en-US" altLang="ja-JP" dirty="0">
                <a:latin typeface="Arial" pitchFamily="34" charset="0"/>
                <a:ea typeface="ＭＳ Ｐゴシック" pitchFamily="34" charset="-128"/>
              </a:rPr>
              <a:t>print row[3]</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8. </a:t>
            </a: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That depends on how you created your search cursor.</a:t>
            </a:r>
          </a:p>
          <a:p>
            <a:pPr marL="228600" indent="-228600" eaLnBrk="1" hangingPunct="1">
              <a:defRPr/>
            </a:pPr>
            <a:r>
              <a:rPr lang="en-US" altLang="ja-JP" dirty="0">
                <a:latin typeface="Arial" pitchFamily="34" charset="0"/>
                <a:ea typeface="ＭＳ Ｐゴシック" pitchFamily="34" charset="-128"/>
              </a:rPr>
              <a:t>Examples:</a:t>
            </a: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row[2]</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[“COVER"])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row[0]</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dirty="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1E7F4B-05D7-AF2B-D2BB-8AA1B5816EF8}"/>
              </a:ext>
            </a:extLst>
          </p:cNvPr>
          <p:cNvSpPr>
            <a:spLocks noGrp="1" noRot="1" noChangeAspect="1"/>
          </p:cNvSpPr>
          <p:nvPr>
            <p:ph type="sldImg"/>
          </p:nvPr>
        </p:nvSpPr>
        <p:spPr/>
      </p:sp>
      <p:sp>
        <p:nvSpPr>
          <p:cNvPr id="21507" name="Notes Placeholder 2">
            <a:extLst>
              <a:ext uri="{FF2B5EF4-FFF2-40B4-BE49-F238E27FC236}">
                <a16:creationId xmlns:a16="http://schemas.microsoft.com/office/drawing/2014/main" id="{0FC3FBD3-309D-53B5-E8A0-88CDBA027382}"/>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B3475187-B3F4-3C13-9409-86F6A76A5D3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C8E1EE3-1B5D-48A8-ADD7-8ADE0B909A52}" type="slidenum">
              <a:rPr lang="en-US" altLang="en-US"/>
              <a:pPr>
                <a:spcBef>
                  <a:spcPct val="0"/>
                </a:spcBef>
              </a:pPr>
              <a:t>61</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3FE31EF2-B8AF-868F-FF36-CE047616D468}"/>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B639819C-FED5-FB29-1D62-A8960774EF16}"/>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ea typeface="ＭＳ Ｐゴシック" charset="0"/>
                <a:cs typeface="+mn-cs"/>
              </a:rPr>
              <a:t>NO changes are made to the data attribute table until the change is committed with the updateRow method.</a:t>
            </a:r>
          </a:p>
        </p:txBody>
      </p:sp>
      <p:sp>
        <p:nvSpPr>
          <p:cNvPr id="43012" name="Slide Number Placeholder 3">
            <a:extLst>
              <a:ext uri="{FF2B5EF4-FFF2-40B4-BE49-F238E27FC236}">
                <a16:creationId xmlns:a16="http://schemas.microsoft.com/office/drawing/2014/main" id="{5CBC85D9-9252-92FA-9C1F-2B1077807A0E}"/>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457D735-54CD-4950-81F0-30FB941BC77B}" type="slidenum">
              <a:rPr lang="en-US" altLang="en-US"/>
              <a:pPr>
                <a:spcBef>
                  <a:spcPct val="0"/>
                </a:spcBef>
              </a:pPr>
              <a:t>81</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82</a:t>
            </a:fld>
            <a:endParaRPr lang="en-US" altLang="en-US"/>
          </a:p>
        </p:txBody>
      </p:sp>
    </p:spTree>
    <p:extLst>
      <p:ext uri="{BB962C8B-B14F-4D97-AF65-F5344CB8AC3E}">
        <p14:creationId xmlns:p14="http://schemas.microsoft.com/office/powerpoint/2010/main" val="15517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83</a:t>
            </a:fld>
            <a:endParaRPr lang="en-US" altLang="en-US"/>
          </a:p>
        </p:txBody>
      </p:sp>
    </p:spTree>
    <p:extLst>
      <p:ext uri="{BB962C8B-B14F-4D97-AF65-F5344CB8AC3E}">
        <p14:creationId xmlns:p14="http://schemas.microsoft.com/office/powerpoint/2010/main" val="215101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85</a:t>
            </a:fld>
            <a:endParaRPr lang="en-US" altLang="en-US"/>
          </a:p>
        </p:txBody>
      </p:sp>
    </p:spTree>
    <p:extLst>
      <p:ext uri="{BB962C8B-B14F-4D97-AF65-F5344CB8AC3E}">
        <p14:creationId xmlns:p14="http://schemas.microsoft.com/office/powerpoint/2010/main" val="3552800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86</a:t>
            </a:fld>
            <a:endParaRPr lang="en-US" altLang="en-US"/>
          </a:p>
        </p:txBody>
      </p:sp>
    </p:spTree>
    <p:extLst>
      <p:ext uri="{BB962C8B-B14F-4D97-AF65-F5344CB8AC3E}">
        <p14:creationId xmlns:p14="http://schemas.microsoft.com/office/powerpoint/2010/main" val="4115578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87</a:t>
            </a:fld>
            <a:endParaRPr lang="en-US" altLang="en-US"/>
          </a:p>
        </p:txBody>
      </p:sp>
    </p:spTree>
    <p:extLst>
      <p:ext uri="{BB962C8B-B14F-4D97-AF65-F5344CB8AC3E}">
        <p14:creationId xmlns:p14="http://schemas.microsoft.com/office/powerpoint/2010/main" val="414537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tabular manipulation tasks, you can just skip the coding and work in Excel to work with the data. But this doesn't always work for two reasons.  </a:t>
            </a:r>
          </a:p>
          <a:p>
            <a:r>
              <a:rPr lang="en-US" dirty="0"/>
              <a:t>1) If you need to repeat the process on many files or very large files, the manual approach becomes error prone and impractical.</a:t>
            </a:r>
          </a:p>
          <a:p>
            <a:r>
              <a:rPr lang="en-US" dirty="0"/>
              <a:t>2) Many GIS data formats do not even enable this type of access, because they are binary encodings.  This is what it might look like if you try to open a shapefile in Notepad, because shapefiles are binary.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a:t>
            </a:fld>
            <a:endParaRPr lang="en-US" altLang="en-US"/>
          </a:p>
        </p:txBody>
      </p:sp>
    </p:spTree>
    <p:extLst>
      <p:ext uri="{BB962C8B-B14F-4D97-AF65-F5344CB8AC3E}">
        <p14:creationId xmlns:p14="http://schemas.microsoft.com/office/powerpoint/2010/main" val="3686609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94</a:t>
            </a:fld>
            <a:endParaRPr lang="en-US" altLang="en-US"/>
          </a:p>
        </p:txBody>
      </p:sp>
    </p:spTree>
    <p:extLst>
      <p:ext uri="{BB962C8B-B14F-4D97-AF65-F5344CB8AC3E}">
        <p14:creationId xmlns:p14="http://schemas.microsoft.com/office/powerpoint/2010/main" val="239934788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95</a:t>
            </a:fld>
            <a:endParaRPr lang="en-US" altLang="en-US"/>
          </a:p>
        </p:txBody>
      </p:sp>
    </p:spTree>
    <p:extLst>
      <p:ext uri="{BB962C8B-B14F-4D97-AF65-F5344CB8AC3E}">
        <p14:creationId xmlns:p14="http://schemas.microsoft.com/office/powerpoint/2010/main" val="165964644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96</a:t>
            </a:fld>
            <a:endParaRPr lang="en-US" altLang="en-US"/>
          </a:p>
        </p:txBody>
      </p:sp>
    </p:spTree>
    <p:extLst>
      <p:ext uri="{BB962C8B-B14F-4D97-AF65-F5344CB8AC3E}">
        <p14:creationId xmlns:p14="http://schemas.microsoft.com/office/powerpoint/2010/main" val="29810805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A6429109-F0F3-21C9-9B79-42F9468F18BA}"/>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104B6B46-BC96-0011-4963-11F5DEAF60C1}"/>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ea typeface="ＭＳ Ｐゴシック" charset="0"/>
              <a:cs typeface="+mn-cs"/>
            </a:endParaRPr>
          </a:p>
        </p:txBody>
      </p:sp>
      <p:sp>
        <p:nvSpPr>
          <p:cNvPr id="44036" name="Slide Number Placeholder 3">
            <a:extLst>
              <a:ext uri="{FF2B5EF4-FFF2-40B4-BE49-F238E27FC236}">
                <a16:creationId xmlns:a16="http://schemas.microsoft.com/office/drawing/2014/main" id="{76660C67-1869-FB9A-FA74-9AE2FC042752}"/>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71CA3D5-1E6D-4A32-8A29-69652BE83BBD}" type="slidenum">
              <a:rPr lang="en-US" altLang="en-US"/>
              <a:pPr>
                <a:spcBef>
                  <a:spcPct val="0"/>
                </a:spcBef>
              </a:pPr>
              <a:t>97</a:t>
            </a:fld>
            <a:endParaRPr lang="en-US"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The order of values must be in the same order as specified when creating the cursor.</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98</a:t>
            </a:fld>
            <a:endParaRPr lang="en-US" altLang="en-US"/>
          </a:p>
        </p:txBody>
      </p:sp>
    </p:spTree>
    <p:extLst>
      <p:ext uri="{BB962C8B-B14F-4D97-AF65-F5344CB8AC3E}">
        <p14:creationId xmlns:p14="http://schemas.microsoft.com/office/powerpoint/2010/main" val="222472225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AF211-DCB7-9051-4B80-050240D3910E}"/>
              </a:ext>
            </a:extLst>
          </p:cNvPr>
          <p:cNvSpPr>
            <a:spLocks noGrp="1" noRot="1" noChangeAspect="1"/>
          </p:cNvSpPr>
          <p:nvPr>
            <p:ph type="sldImg"/>
          </p:nvPr>
        </p:nvSpPr>
        <p:spPr/>
      </p:sp>
      <p:sp>
        <p:nvSpPr>
          <p:cNvPr id="41987" name="Notes Placeholder 2">
            <a:extLst>
              <a:ext uri="{FF2B5EF4-FFF2-40B4-BE49-F238E27FC236}">
                <a16:creationId xmlns:a16="http://schemas.microsoft.com/office/drawing/2014/main" id="{043D9EBB-72E4-86F8-0BEA-C450729095F0}"/>
              </a:ext>
            </a:extLst>
          </p:cNvPr>
          <p:cNvSpPr>
            <a:spLocks noGrp="1"/>
          </p:cNvSpPr>
          <p:nvPr>
            <p:ph type="body" idx="1"/>
          </p:nvPr>
        </p:nvSpPr>
        <p:spPr>
          <a:noFill/>
        </p:spPr>
        <p:txBody>
          <a:bodyPr/>
          <a:lstStyle/>
          <a:p>
            <a:pPr marL="228600" indent="-228600">
              <a:buFontTx/>
              <a:buAutoNum type="arabicPeriod"/>
            </a:pPr>
            <a:r>
              <a:rPr lang="en-US" altLang="en-US" dirty="0" err="1">
                <a:latin typeface="Arial" panose="020B0604020202020204" pitchFamily="34" charset="0"/>
              </a:rPr>
              <a:t>updatecursor</a:t>
            </a:r>
            <a:r>
              <a:rPr lang="en-US" altLang="en-US" dirty="0">
                <a:latin typeface="Arial" panose="020B0604020202020204" pitchFamily="34" charset="0"/>
              </a:rPr>
              <a:t> should be </a:t>
            </a:r>
            <a:r>
              <a:rPr lang="en-US" altLang="en-US" dirty="0" err="1">
                <a:latin typeface="Arial" panose="020B0604020202020204" pitchFamily="34" charset="0"/>
              </a:rPr>
              <a:t>UpdateCursor</a:t>
            </a:r>
            <a:endParaRPr lang="en-US" altLang="en-US" dirty="0">
              <a:latin typeface="Arial" panose="020B0604020202020204" pitchFamily="34" charset="0"/>
            </a:endParaRPr>
          </a:p>
          <a:p>
            <a:pPr marL="228600" indent="-228600">
              <a:buFontTx/>
              <a:buAutoNum type="arabicPeriod"/>
            </a:pPr>
            <a:r>
              <a:rPr lang="en-US" altLang="en-US" dirty="0">
                <a:latin typeface="Arial" panose="020B0604020202020204" pitchFamily="34" charset="0"/>
              </a:rPr>
              <a:t>need to specify the workspace or give the full path file name.</a:t>
            </a:r>
          </a:p>
          <a:p>
            <a:pPr marL="228600" indent="-228600">
              <a:buFontTx/>
              <a:buAutoNum type="arabicPeriod"/>
            </a:pPr>
            <a:r>
              <a:rPr lang="en-US" altLang="en-US" dirty="0">
                <a:latin typeface="Arial" panose="020B0604020202020204" pitchFamily="34" charset="0"/>
              </a:rPr>
              <a:t>missing colon on the FOR-loop line.</a:t>
            </a:r>
          </a:p>
          <a:p>
            <a:pPr marL="228600" indent="-228600">
              <a:buFontTx/>
              <a:buAutoNum type="arabicPeriod"/>
            </a:pPr>
            <a:r>
              <a:rPr lang="en-US" altLang="en-US" dirty="0">
                <a:latin typeface="Arial" panose="020B0604020202020204" pitchFamily="34" charset="0"/>
              </a:rPr>
              <a:t>single = should be double ==</a:t>
            </a:r>
          </a:p>
          <a:p>
            <a:pPr marL="228600" indent="-228600">
              <a:buFontTx/>
              <a:buAutoNum type="arabicPeriod"/>
            </a:pPr>
            <a:r>
              <a:rPr lang="en-US" altLang="en-US" dirty="0">
                <a:latin typeface="Arial" panose="020B0604020202020204" pitchFamily="34" charset="0"/>
              </a:rPr>
              <a:t>row[3] should be row[0]</a:t>
            </a:r>
          </a:p>
          <a:p>
            <a:pPr marL="228600" indent="-228600">
              <a:buFontTx/>
              <a:buAutoNum type="arabicPeriod"/>
            </a:pPr>
            <a:r>
              <a:rPr lang="en-US" altLang="en-US" dirty="0">
                <a:latin typeface="Arial" panose="020B0604020202020204" pitchFamily="34" charset="0"/>
              </a:rPr>
              <a:t>missing </a:t>
            </a:r>
            <a:r>
              <a:rPr lang="en-US" altLang="en-US" dirty="0" err="1">
                <a:latin typeface="Arial" panose="020B0604020202020204" pitchFamily="34" charset="0"/>
              </a:rPr>
              <a:t>uc.updateRow</a:t>
            </a:r>
            <a:r>
              <a:rPr lang="en-US" altLang="en-US" dirty="0">
                <a:latin typeface="Arial" panose="020B0604020202020204" pitchFamily="34" charset="0"/>
              </a:rPr>
              <a:t>(row)</a:t>
            </a:r>
          </a:p>
          <a:p>
            <a:pPr marL="228600" indent="-228600">
              <a:buFontTx/>
              <a:buAutoNum type="arabicPeriod"/>
            </a:pPr>
            <a:r>
              <a:rPr lang="en-US" altLang="en-US" dirty="0">
                <a:latin typeface="Arial" panose="020B0604020202020204" pitchFamily="34" charset="0"/>
              </a:rPr>
              <a:t>missing del </a:t>
            </a:r>
            <a:r>
              <a:rPr lang="en-US" altLang="en-US" dirty="0" err="1">
                <a:latin typeface="Arial" panose="020B0604020202020204" pitchFamily="34" charset="0"/>
              </a:rPr>
              <a:t>uc</a:t>
            </a:r>
            <a:endParaRPr lang="en-US" altLang="en-US" dirty="0">
              <a:latin typeface="Arial" panose="020B0604020202020204" pitchFamily="34" charset="0"/>
            </a:endParaRPr>
          </a:p>
        </p:txBody>
      </p:sp>
      <p:sp>
        <p:nvSpPr>
          <p:cNvPr id="41988" name="Slide Number Placeholder 3">
            <a:extLst>
              <a:ext uri="{FF2B5EF4-FFF2-40B4-BE49-F238E27FC236}">
                <a16:creationId xmlns:a16="http://schemas.microsoft.com/office/drawing/2014/main" id="{0CE17394-007D-B97D-7C77-CC8367E0B115}"/>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82C7A79-842B-47C5-B2B0-201F91EA4BA8}" type="slidenum">
              <a:rPr lang="en-US" altLang="en-US"/>
              <a:pPr>
                <a:spcBef>
                  <a:spcPct val="0"/>
                </a:spcBef>
              </a:pPr>
              <a:t>107</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previous, but with error handling and keyword arguments.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109</a:t>
            </a:fld>
            <a:endParaRPr lang="en-US" altLang="en-US"/>
          </a:p>
        </p:txBody>
      </p:sp>
    </p:spTree>
    <p:extLst>
      <p:ext uri="{BB962C8B-B14F-4D97-AF65-F5344CB8AC3E}">
        <p14:creationId xmlns:p14="http://schemas.microsoft.com/office/powerpoint/2010/main" val="338566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introduce cursors by first using examples from the simplest one.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19</a:t>
            </a:fld>
            <a:endParaRPr lang="en-US" altLang="en-US"/>
          </a:p>
        </p:txBody>
      </p:sp>
    </p:spTree>
    <p:extLst>
      <p:ext uri="{BB962C8B-B14F-4D97-AF65-F5344CB8AC3E}">
        <p14:creationId xmlns:p14="http://schemas.microsoft.com/office/powerpoint/2010/main" val="402669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20</a:t>
            </a:fld>
            <a:endParaRPr lang="en-US" altLang="en-US"/>
          </a:p>
        </p:txBody>
      </p:sp>
    </p:spTree>
    <p:extLst>
      <p:ext uri="{BB962C8B-B14F-4D97-AF65-F5344CB8AC3E}">
        <p14:creationId xmlns:p14="http://schemas.microsoft.com/office/powerpoint/2010/main" val="224932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that cursor object, what can you do with it?   We return to the fires at Cape Cod National Seashore to look at some examples.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25</a:t>
            </a:fld>
            <a:endParaRPr lang="en-US" altLang="en-US"/>
          </a:p>
        </p:txBody>
      </p:sp>
    </p:spTree>
    <p:extLst>
      <p:ext uri="{BB962C8B-B14F-4D97-AF65-F5344CB8AC3E}">
        <p14:creationId xmlns:p14="http://schemas.microsoft.com/office/powerpoint/2010/main" val="351710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will use the fires attribute table.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26</a:t>
            </a:fld>
            <a:endParaRPr lang="en-US" altLang="en-US"/>
          </a:p>
        </p:txBody>
      </p:sp>
    </p:spTree>
    <p:extLst>
      <p:ext uri="{BB962C8B-B14F-4D97-AF65-F5344CB8AC3E}">
        <p14:creationId xmlns:p14="http://schemas.microsoft.com/office/powerpoint/2010/main" val="379644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27</a:t>
            </a:fld>
            <a:endParaRPr lang="en-US" altLang="en-US"/>
          </a:p>
        </p:txBody>
      </p:sp>
    </p:spTree>
    <p:extLst>
      <p:ext uri="{BB962C8B-B14F-4D97-AF65-F5344CB8AC3E}">
        <p14:creationId xmlns:p14="http://schemas.microsoft.com/office/powerpoint/2010/main" val="35373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39</a:t>
            </a:fld>
            <a:endParaRPr lang="en-US" altLang="en-US"/>
          </a:p>
        </p:txBody>
      </p:sp>
    </p:spTree>
    <p:extLst>
      <p:ext uri="{BB962C8B-B14F-4D97-AF65-F5344CB8AC3E}">
        <p14:creationId xmlns:p14="http://schemas.microsoft.com/office/powerpoint/2010/main" val="301494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42</a:t>
            </a:fld>
            <a:endParaRPr lang="en-US" altLang="en-US"/>
          </a:p>
        </p:txBody>
      </p:sp>
    </p:spTree>
    <p:extLst>
      <p:ext uri="{BB962C8B-B14F-4D97-AF65-F5344CB8AC3E}">
        <p14:creationId xmlns:p14="http://schemas.microsoft.com/office/powerpoint/2010/main" val="163268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lumMod val="85000"/>
                  </a:schemeClr>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4B20C68-95B7-E9BE-F04B-BD71BF91064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895860-2124-3F66-5668-01EE6AE5FE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AE80A7-6213-94CB-80D6-94B60CFD4D9D}"/>
              </a:ext>
            </a:extLst>
          </p:cNvPr>
          <p:cNvSpPr>
            <a:spLocks noGrp="1" noChangeArrowheads="1"/>
          </p:cNvSpPr>
          <p:nvPr>
            <p:ph type="sldNum" sz="quarter" idx="12"/>
          </p:nvPr>
        </p:nvSpPr>
        <p:spPr>
          <a:ln/>
        </p:spPr>
        <p:txBody>
          <a:bodyPr/>
          <a:lstStyle>
            <a:lvl1pPr>
              <a:defRPr/>
            </a:lvl1pPr>
          </a:lstStyle>
          <a:p>
            <a:fld id="{A79D9A06-808D-4FAE-93DD-FCFDEA94C2FD}" type="slidenum">
              <a:rPr lang="en-US" altLang="en-US"/>
              <a:pPr/>
              <a:t>‹#›</a:t>
            </a:fld>
            <a:endParaRPr lang="en-US" altLang="en-US"/>
          </a:p>
        </p:txBody>
      </p:sp>
    </p:spTree>
    <p:extLst>
      <p:ext uri="{BB962C8B-B14F-4D97-AF65-F5344CB8AC3E}">
        <p14:creationId xmlns:p14="http://schemas.microsoft.com/office/powerpoint/2010/main" val="174449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A381DB4-D0F1-DFC1-8B45-F1A070D2AE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3D7D554-7BCE-23CB-97B4-2716220190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573A32-0131-3A71-386F-DFBCF1209897}"/>
              </a:ext>
            </a:extLst>
          </p:cNvPr>
          <p:cNvSpPr>
            <a:spLocks noGrp="1" noChangeArrowheads="1"/>
          </p:cNvSpPr>
          <p:nvPr>
            <p:ph type="sldNum" sz="quarter" idx="12"/>
          </p:nvPr>
        </p:nvSpPr>
        <p:spPr>
          <a:ln/>
        </p:spPr>
        <p:txBody>
          <a:bodyPr/>
          <a:lstStyle>
            <a:lvl1pPr>
              <a:defRPr/>
            </a:lvl1pPr>
          </a:lstStyle>
          <a:p>
            <a:fld id="{613E128E-D522-4A74-B9BF-9D0EB4021A2E}" type="slidenum">
              <a:rPr lang="en-US" altLang="en-US"/>
              <a:pPr/>
              <a:t>‹#›</a:t>
            </a:fld>
            <a:endParaRPr lang="en-US" altLang="en-US"/>
          </a:p>
        </p:txBody>
      </p:sp>
    </p:spTree>
    <p:extLst>
      <p:ext uri="{BB962C8B-B14F-4D97-AF65-F5344CB8AC3E}">
        <p14:creationId xmlns:p14="http://schemas.microsoft.com/office/powerpoint/2010/main" val="232626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2F7BD3-DD7D-2D73-AAFE-657D7E9C47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09ABA2-226E-3B21-74F5-2DA25D329D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3000B57-97BC-6DAD-6980-F2C1BEC975B6}"/>
              </a:ext>
            </a:extLst>
          </p:cNvPr>
          <p:cNvSpPr>
            <a:spLocks noGrp="1" noChangeArrowheads="1"/>
          </p:cNvSpPr>
          <p:nvPr>
            <p:ph type="sldNum" sz="quarter" idx="12"/>
          </p:nvPr>
        </p:nvSpPr>
        <p:spPr>
          <a:ln/>
        </p:spPr>
        <p:txBody>
          <a:bodyPr/>
          <a:lstStyle>
            <a:lvl1pPr>
              <a:defRPr/>
            </a:lvl1pPr>
          </a:lstStyle>
          <a:p>
            <a:fld id="{E6EC611C-F248-4234-B193-7A6B136797D3}" type="slidenum">
              <a:rPr lang="en-US" altLang="en-US"/>
              <a:pPr/>
              <a:t>‹#›</a:t>
            </a:fld>
            <a:endParaRPr lang="en-US" altLang="en-US"/>
          </a:p>
        </p:txBody>
      </p:sp>
    </p:spTree>
    <p:extLst>
      <p:ext uri="{BB962C8B-B14F-4D97-AF65-F5344CB8AC3E}">
        <p14:creationId xmlns:p14="http://schemas.microsoft.com/office/powerpoint/2010/main" val="137229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D4EBA2-BA27-4C4A-A5B5-FF5E930DBE51}"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2217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83003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4EBA2-BA27-4C4A-A5B5-FF5E930DBE51}"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1553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9D4EBA2-BA27-4C4A-A5B5-FF5E930DBE51}"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846614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4EBA2-BA27-4C4A-A5B5-FF5E930DBE51}" type="datetimeFigureOut">
              <a:rPr lang="en-US" smtClean="0"/>
              <a:t>3/19/2023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5588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4EBA2-BA27-4C4A-A5B5-FF5E930DBE51}" type="datetimeFigureOut">
              <a:rPr lang="en-US" smtClean="0"/>
              <a:t>3/19/2023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31494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0404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4EBA2-BA27-4C4A-A5B5-FF5E930DBE51}" type="datetimeFigureOut">
              <a:rPr lang="en-US" smtClean="0"/>
              <a:t>3/19/2023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73777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00510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D9D9D9"/>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0DE7BE-BBEE-A338-E9F5-E9DBB911D6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8910018-BEA4-D89E-D549-41F41B9840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789A78-331D-3264-A104-DEFFE6103960}"/>
              </a:ext>
            </a:extLst>
          </p:cNvPr>
          <p:cNvSpPr>
            <a:spLocks noGrp="1" noChangeArrowheads="1"/>
          </p:cNvSpPr>
          <p:nvPr>
            <p:ph type="sldNum" sz="quarter" idx="12"/>
          </p:nvPr>
        </p:nvSpPr>
        <p:spPr>
          <a:ln/>
        </p:spPr>
        <p:txBody>
          <a:bodyPr/>
          <a:lstStyle>
            <a:lvl1pPr>
              <a:defRPr/>
            </a:lvl1pPr>
          </a:lstStyle>
          <a:p>
            <a:fld id="{726049B0-3C9C-4F78-92BD-5208A291EFA8}" type="slidenum">
              <a:rPr lang="en-US" altLang="en-US"/>
              <a:pPr/>
              <a:t>‹#›</a:t>
            </a:fld>
            <a:endParaRPr lang="en-US" altLang="en-US"/>
          </a:p>
        </p:txBody>
      </p:sp>
    </p:spTree>
    <p:extLst>
      <p:ext uri="{BB962C8B-B14F-4D97-AF65-F5344CB8AC3E}">
        <p14:creationId xmlns:p14="http://schemas.microsoft.com/office/powerpoint/2010/main" val="256146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3/19/2023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170880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489538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3/19/2023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15097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1138530-8248-751C-F3AD-2D18A847D2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85F9C9-7B04-4D51-B976-64EF1F376D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70829B-3A5D-7921-716D-AD7510B74DAA}"/>
              </a:ext>
            </a:extLst>
          </p:cNvPr>
          <p:cNvSpPr>
            <a:spLocks noGrp="1" noChangeArrowheads="1"/>
          </p:cNvSpPr>
          <p:nvPr>
            <p:ph type="sldNum" sz="quarter" idx="12"/>
          </p:nvPr>
        </p:nvSpPr>
        <p:spPr>
          <a:ln/>
        </p:spPr>
        <p:txBody>
          <a:bodyPr/>
          <a:lstStyle>
            <a:lvl1pPr>
              <a:defRPr/>
            </a:lvl1pPr>
          </a:lstStyle>
          <a:p>
            <a:fld id="{57E74AC4-21EE-4B50-953B-B4BC05DAA6A7}" type="slidenum">
              <a:rPr lang="en-US" altLang="en-US"/>
              <a:pPr/>
              <a:t>‹#›</a:t>
            </a:fld>
            <a:endParaRPr lang="en-US" altLang="en-US"/>
          </a:p>
        </p:txBody>
      </p:sp>
    </p:spTree>
    <p:extLst>
      <p:ext uri="{BB962C8B-B14F-4D97-AF65-F5344CB8AC3E}">
        <p14:creationId xmlns:p14="http://schemas.microsoft.com/office/powerpoint/2010/main" val="367239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187E315-EA97-F79F-E7BB-35485FB047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CBF52E7-FD75-EF35-99F4-04CE6F58D5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B192605-9E07-422A-D3AF-3699A188BD16}"/>
              </a:ext>
            </a:extLst>
          </p:cNvPr>
          <p:cNvSpPr>
            <a:spLocks noGrp="1" noChangeArrowheads="1"/>
          </p:cNvSpPr>
          <p:nvPr>
            <p:ph type="sldNum" sz="quarter" idx="12"/>
          </p:nvPr>
        </p:nvSpPr>
        <p:spPr>
          <a:ln/>
        </p:spPr>
        <p:txBody>
          <a:bodyPr/>
          <a:lstStyle>
            <a:lvl1pPr>
              <a:defRPr/>
            </a:lvl1pPr>
          </a:lstStyle>
          <a:p>
            <a:fld id="{1CB047CF-7E16-4E44-B791-AF2E80726612}" type="slidenum">
              <a:rPr lang="en-US" altLang="en-US"/>
              <a:pPr/>
              <a:t>‹#›</a:t>
            </a:fld>
            <a:endParaRPr lang="en-US" altLang="en-US"/>
          </a:p>
        </p:txBody>
      </p:sp>
    </p:spTree>
    <p:extLst>
      <p:ext uri="{BB962C8B-B14F-4D97-AF65-F5344CB8AC3E}">
        <p14:creationId xmlns:p14="http://schemas.microsoft.com/office/powerpoint/2010/main" val="336335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C1F09D2-433E-841C-AC32-8230A6AEEEB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61A8A7-4928-CD35-8D91-92EF886ABF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54A6010-9BC1-0278-47FD-6354D14F9C96}"/>
              </a:ext>
            </a:extLst>
          </p:cNvPr>
          <p:cNvSpPr>
            <a:spLocks noGrp="1" noChangeArrowheads="1"/>
          </p:cNvSpPr>
          <p:nvPr>
            <p:ph type="sldNum" sz="quarter" idx="12"/>
          </p:nvPr>
        </p:nvSpPr>
        <p:spPr>
          <a:ln/>
        </p:spPr>
        <p:txBody>
          <a:bodyPr/>
          <a:lstStyle>
            <a:lvl1pPr>
              <a:defRPr/>
            </a:lvl1pPr>
          </a:lstStyle>
          <a:p>
            <a:fld id="{BFE9D5F4-E724-47C7-BF0D-50C41DF31E39}" type="slidenum">
              <a:rPr lang="en-US" altLang="en-US"/>
              <a:pPr/>
              <a:t>‹#›</a:t>
            </a:fld>
            <a:endParaRPr lang="en-US" altLang="en-US"/>
          </a:p>
        </p:txBody>
      </p:sp>
    </p:spTree>
    <p:extLst>
      <p:ext uri="{BB962C8B-B14F-4D97-AF65-F5344CB8AC3E}">
        <p14:creationId xmlns:p14="http://schemas.microsoft.com/office/powerpoint/2010/main" val="11418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63D0B9C-75AF-51FA-3CF5-6DD53109024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757AE3B-9324-58E0-D476-534D3867FE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B907534-06CD-049B-AFB8-667A977D8186}"/>
              </a:ext>
            </a:extLst>
          </p:cNvPr>
          <p:cNvSpPr>
            <a:spLocks noGrp="1" noChangeArrowheads="1"/>
          </p:cNvSpPr>
          <p:nvPr>
            <p:ph type="sldNum" sz="quarter" idx="12"/>
          </p:nvPr>
        </p:nvSpPr>
        <p:spPr>
          <a:ln/>
        </p:spPr>
        <p:txBody>
          <a:bodyPr/>
          <a:lstStyle>
            <a:lvl1pPr>
              <a:defRPr/>
            </a:lvl1pPr>
          </a:lstStyle>
          <a:p>
            <a:fld id="{35C5FE0A-1569-4E8D-BE09-5A67A6AD735F}" type="slidenum">
              <a:rPr lang="en-US" altLang="en-US"/>
              <a:pPr/>
              <a:t>‹#›</a:t>
            </a:fld>
            <a:endParaRPr lang="en-US" altLang="en-US"/>
          </a:p>
        </p:txBody>
      </p:sp>
    </p:spTree>
    <p:extLst>
      <p:ext uri="{BB962C8B-B14F-4D97-AF65-F5344CB8AC3E}">
        <p14:creationId xmlns:p14="http://schemas.microsoft.com/office/powerpoint/2010/main" val="291319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BE893E3-9903-2DB8-8FDA-99B06EAACE3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0A25E57-7A05-7DB4-4C9D-D5BC06169B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7429BEE-E483-76C0-8A62-94B5E4EF71AA}"/>
              </a:ext>
            </a:extLst>
          </p:cNvPr>
          <p:cNvSpPr>
            <a:spLocks noGrp="1" noChangeArrowheads="1"/>
          </p:cNvSpPr>
          <p:nvPr>
            <p:ph type="sldNum" sz="quarter" idx="12"/>
          </p:nvPr>
        </p:nvSpPr>
        <p:spPr>
          <a:ln/>
        </p:spPr>
        <p:txBody>
          <a:bodyPr/>
          <a:lstStyle>
            <a:lvl1pPr>
              <a:defRPr/>
            </a:lvl1pPr>
          </a:lstStyle>
          <a:p>
            <a:fld id="{E3130FD8-7AA9-41F1-81BB-1E5E89D81EAB}" type="slidenum">
              <a:rPr lang="en-US" altLang="en-US"/>
              <a:pPr/>
              <a:t>‹#›</a:t>
            </a:fld>
            <a:endParaRPr lang="en-US" altLang="en-US"/>
          </a:p>
        </p:txBody>
      </p:sp>
    </p:spTree>
    <p:extLst>
      <p:ext uri="{BB962C8B-B14F-4D97-AF65-F5344CB8AC3E}">
        <p14:creationId xmlns:p14="http://schemas.microsoft.com/office/powerpoint/2010/main" val="306288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D13BF5C-D83E-F4AE-4101-2E8A570F78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FE581C-731D-E673-7763-B59FB64278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793EC2B-B340-B54F-A971-E08E20446106}"/>
              </a:ext>
            </a:extLst>
          </p:cNvPr>
          <p:cNvSpPr>
            <a:spLocks noGrp="1" noChangeArrowheads="1"/>
          </p:cNvSpPr>
          <p:nvPr>
            <p:ph type="sldNum" sz="quarter" idx="12"/>
          </p:nvPr>
        </p:nvSpPr>
        <p:spPr>
          <a:ln/>
        </p:spPr>
        <p:txBody>
          <a:bodyPr/>
          <a:lstStyle>
            <a:lvl1pPr>
              <a:defRPr/>
            </a:lvl1pPr>
          </a:lstStyle>
          <a:p>
            <a:fld id="{F2FE321C-8C9F-4E6D-9287-262AB24B6D95}" type="slidenum">
              <a:rPr lang="en-US" altLang="en-US"/>
              <a:pPr/>
              <a:t>‹#›</a:t>
            </a:fld>
            <a:endParaRPr lang="en-US" altLang="en-US"/>
          </a:p>
        </p:txBody>
      </p:sp>
    </p:spTree>
    <p:extLst>
      <p:ext uri="{BB962C8B-B14F-4D97-AF65-F5344CB8AC3E}">
        <p14:creationId xmlns:p14="http://schemas.microsoft.com/office/powerpoint/2010/main" val="102752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2051B7-2AC1-B068-8C11-8CA9C1A8E8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1ADDCAF-BF39-35B0-2EF5-F1F94F0F33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585C9B0-3838-83DA-0A05-C754FFEE9E61}"/>
              </a:ext>
            </a:extLst>
          </p:cNvPr>
          <p:cNvSpPr>
            <a:spLocks noGrp="1" noChangeArrowheads="1"/>
          </p:cNvSpPr>
          <p:nvPr>
            <p:ph type="sldNum" sz="quarter" idx="12"/>
          </p:nvPr>
        </p:nvSpPr>
        <p:spPr>
          <a:ln/>
        </p:spPr>
        <p:txBody>
          <a:bodyPr/>
          <a:lstStyle>
            <a:lvl1pPr>
              <a:defRPr/>
            </a:lvl1pPr>
          </a:lstStyle>
          <a:p>
            <a:fld id="{61B3653D-0132-477B-8816-5D67292AAEA1}" type="slidenum">
              <a:rPr lang="en-US" altLang="en-US"/>
              <a:pPr/>
              <a:t>‹#›</a:t>
            </a:fld>
            <a:endParaRPr lang="en-US" altLang="en-US"/>
          </a:p>
        </p:txBody>
      </p:sp>
    </p:spTree>
    <p:extLst>
      <p:ext uri="{BB962C8B-B14F-4D97-AF65-F5344CB8AC3E}">
        <p14:creationId xmlns:p14="http://schemas.microsoft.com/office/powerpoint/2010/main" val="238239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FFB687-5873-4286-0250-38C265D3A1D1}"/>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4869D58A-12F6-B499-20D3-CA6E6CCDFFCC}"/>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a:extLst>
              <a:ext uri="{FF2B5EF4-FFF2-40B4-BE49-F238E27FC236}">
                <a16:creationId xmlns:a16="http://schemas.microsoft.com/office/drawing/2014/main" id="{F8884946-55ED-148D-D7D1-9136159132E0}"/>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5E8C5A6-97EC-2660-69FC-73FB0CF27691}"/>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BB9E945-4E68-098B-C408-4F7002287976}"/>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8000"/>
                </a:solidFill>
              </a:defRPr>
            </a:lvl1pPr>
          </a:lstStyle>
          <a:p>
            <a:fld id="{C297BC10-6566-4B85-81CF-5F1B12C46E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chemeClr val="bg1">
              <a:lumMod val="85000"/>
            </a:schemeClr>
          </a:solidFill>
          <a:latin typeface="+mn-lt"/>
          <a:ea typeface="MS PGothic" panose="020B0600070205080204" pitchFamily="34" charset="-128"/>
          <a:cs typeface="ＭＳ Ｐゴシック" charset="0"/>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bg1">
              <a:lumMod val="85000"/>
            </a:schemeClr>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4EBA2-BA27-4C4A-A5B5-FF5E930DBE51}" type="datetimeFigureOut">
              <a:rPr lang="en-US" smtClean="0"/>
              <a:t>3/19/2023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8117F-04EC-49C0-9D82-D7B8FA58983A}" type="slidenum">
              <a:rPr lang="en-US" smtClean="0"/>
              <a:t>‹#›</a:t>
            </a:fld>
            <a:endParaRPr lang="en-US"/>
          </a:p>
        </p:txBody>
      </p:sp>
    </p:spTree>
    <p:extLst>
      <p:ext uri="{BB962C8B-B14F-4D97-AF65-F5344CB8AC3E}">
        <p14:creationId xmlns:p14="http://schemas.microsoft.com/office/powerpoint/2010/main" val="137964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8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30.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1440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144000" cy="2002196"/>
          </a:xfrm>
          <a:prstGeom prst="rect">
            <a:avLst/>
          </a:prstGeom>
        </p:spPr>
      </p:pic>
    </p:spTree>
    <p:extLst>
      <p:ext uri="{BB962C8B-B14F-4D97-AF65-F5344CB8AC3E}">
        <p14:creationId xmlns:p14="http://schemas.microsoft.com/office/powerpoint/2010/main" val="96345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15092757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C640-C446-BC46-E8A1-8BB27C64D52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E1D38E9-2F44-9ED4-7E01-640484AB13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96942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err="1"/>
              <a:t>RuntimeError</a:t>
            </a:r>
            <a:r>
              <a:rPr lang="en-US" altLang="en-US" sz="3600" b="0" dirty="0"/>
              <a:t> you might encounter</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867400"/>
          </a:xfrm>
        </p:spPr>
        <p:txBody>
          <a:bodyPr/>
          <a:lstStyle/>
          <a:p>
            <a:pPr marL="0" indent="0">
              <a:buNone/>
            </a:pPr>
            <a:r>
              <a:rPr lang="en-US" sz="2400" dirty="0">
                <a:latin typeface="Arial"/>
                <a:ea typeface="ＭＳ Ｐゴシック" pitchFamily="34" charset="-128"/>
              </a:rPr>
              <a:t>Simple code that throws an error on line 5</a:t>
            </a:r>
          </a:p>
          <a:p>
            <a:pPr marL="0" indent="0">
              <a:buNone/>
            </a:pPr>
            <a:endParaRPr lang="en-US" sz="1400" dirty="0">
              <a:solidFill>
                <a:srgbClr val="569CD6"/>
              </a:solidFill>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1| </a:t>
            </a: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arcpy</a:t>
            </a:r>
          </a:p>
          <a:p>
            <a:pPr marL="0" indent="0">
              <a:buNone/>
            </a:pPr>
            <a:r>
              <a:rPr lang="en-US" sz="1400" b="0" dirty="0">
                <a:solidFill>
                  <a:srgbClr val="D4D4D4"/>
                </a:solidFill>
                <a:effectLst/>
                <a:latin typeface="Consolas" panose="020B0609020204030204" pitchFamily="49" charset="0"/>
              </a:rPr>
              <a:t>2|</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3| </a:t>
            </a: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err="1">
                <a:solidFill>
                  <a:srgbClr val="569CD6"/>
                </a:solidFill>
                <a:effectLst/>
                <a:latin typeface="Consolas" panose="020B0609020204030204" pitchFamily="49" charset="0"/>
              </a:rPr>
              <a:t>r</a:t>
            </a:r>
            <a:r>
              <a:rPr lang="en-US" sz="1400" b="0" dirty="0" err="1">
                <a:solidFill>
                  <a:srgbClr val="D16969"/>
                </a:solidFill>
                <a:effectLst/>
                <a:latin typeface="Consolas" panose="020B0609020204030204" pitchFamily="49" charset="0"/>
              </a:rPr>
              <a:t>"C</a:t>
            </a:r>
            <a:r>
              <a:rPr lang="en-US" sz="1400" b="0" dirty="0">
                <a:solidFill>
                  <a:srgbClr val="D16969"/>
                </a:solidFill>
                <a:effectLst/>
                <a:latin typeface="Consolas" panose="020B0609020204030204" pitchFamily="49" charset="0"/>
              </a:rPr>
              <a:t>:\theDatabase.gdb\"</a:t>
            </a:r>
            <a:br>
              <a:rPr lang="en-US" sz="1400" b="0" dirty="0">
                <a:solidFill>
                  <a:srgbClr val="D16969"/>
                </a:solidFill>
                <a:effectLst/>
                <a:latin typeface="Consolas" panose="020B0609020204030204" pitchFamily="49" charset="0"/>
              </a:rPr>
            </a:br>
            <a:r>
              <a:rPr lang="en-US" sz="1400" b="0" dirty="0">
                <a:solidFill>
                  <a:srgbClr val="D4D4D4"/>
                </a:solidFill>
                <a:effectLst/>
                <a:latin typeface="Consolas" panose="020B0609020204030204" pitchFamily="49" charset="0"/>
              </a:rPr>
              <a:t>4|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a:solidFill>
                  <a:srgbClr val="D16969"/>
                </a:solidFill>
                <a:effectLst/>
                <a:latin typeface="Consolas" panose="020B0609020204030204" pitchFamily="49" charset="0"/>
              </a:rPr>
              <a:t>"</a:t>
            </a:r>
            <a:r>
              <a:rPr lang="en-US" sz="1400" b="0" dirty="0" err="1">
                <a:solidFill>
                  <a:srgbClr val="D16969"/>
                </a:solidFill>
                <a:effectLst/>
                <a:latin typeface="Consolas" panose="020B0609020204030204" pitchFamily="49" charset="0"/>
              </a:rPr>
              <a:t>imgPoints</a:t>
            </a:r>
            <a:r>
              <a:rPr lang="en-US" sz="1400" b="0" dirty="0">
                <a:solidFill>
                  <a:srgbClr val="D16969"/>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5|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entry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6|    print(entry)</a:t>
            </a:r>
          </a:p>
          <a:p>
            <a:pPr marL="0" indent="0">
              <a:buNone/>
            </a:pPr>
            <a:r>
              <a:rPr lang="en-US" sz="1400" b="0" dirty="0">
                <a:solidFill>
                  <a:srgbClr val="D4D4D4"/>
                </a:solidFill>
                <a:effectLst/>
                <a:latin typeface="Consolas" panose="020B0609020204030204" pitchFamily="49" charset="0"/>
              </a:rPr>
              <a:t>7|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marL="0" indent="0">
              <a:buNone/>
            </a:pPr>
            <a:endParaRPr lang="en-US" sz="1000" b="0" i="0" dirty="0">
              <a:solidFill>
                <a:srgbClr val="000000"/>
              </a:solidFill>
              <a:effectLst/>
              <a:latin typeface="Avenir Next W01"/>
            </a:endParaRPr>
          </a:p>
          <a:p>
            <a:pPr marL="0" indent="0">
              <a:buNone/>
            </a:pPr>
            <a:r>
              <a:rPr lang="en-US" sz="1400" b="0" i="0" dirty="0">
                <a:solidFill>
                  <a:srgbClr val="FF0066"/>
                </a:solidFill>
                <a:effectLst/>
                <a:latin typeface="Consolas" panose="020B0609020204030204" pitchFamily="49" charset="0"/>
              </a:rPr>
              <a:t>Error:  Unhandled exception while debugging...</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Traceback (most recent call last):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File "C:\theScript.py", line 5, in &lt;module&gt;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for entry in </a:t>
            </a:r>
            <a:r>
              <a:rPr lang="en-US" sz="1400" b="0" i="0" dirty="0" err="1">
                <a:solidFill>
                  <a:srgbClr val="FF0066"/>
                </a:solidFill>
                <a:effectLst/>
                <a:latin typeface="Consolas" panose="020B0609020204030204" pitchFamily="49" charset="0"/>
              </a:rPr>
              <a:t>uc</a:t>
            </a:r>
            <a:r>
              <a:rPr lang="en-US" sz="1400" b="0" i="0" dirty="0">
                <a:solidFill>
                  <a:srgbClr val="FF0066"/>
                </a:solidFill>
                <a:effectLst/>
                <a:latin typeface="Consolas" panose="020B0609020204030204" pitchFamily="49" charset="0"/>
              </a:rPr>
              <a:t>:</a:t>
            </a:r>
            <a:br>
              <a:rPr lang="en-US" sz="1400" dirty="0">
                <a:solidFill>
                  <a:srgbClr val="FF0066"/>
                </a:solidFill>
                <a:latin typeface="Consolas" panose="020B0609020204030204" pitchFamily="49" charset="0"/>
              </a:rPr>
            </a:br>
            <a:r>
              <a:rPr lang="en-US" sz="1400" b="0" i="0" dirty="0" err="1">
                <a:solidFill>
                  <a:srgbClr val="FF0066"/>
                </a:solidFill>
                <a:effectLst/>
                <a:latin typeface="Consolas" panose="020B0609020204030204" pitchFamily="49" charset="0"/>
              </a:rPr>
              <a:t>RuntimeError</a:t>
            </a:r>
            <a:r>
              <a:rPr lang="en-US" sz="1400" b="0" i="0" dirty="0">
                <a:solidFill>
                  <a:srgbClr val="FF0066"/>
                </a:solidFill>
                <a:effectLst/>
                <a:latin typeface="Consolas" panose="020B0609020204030204" pitchFamily="49" charset="0"/>
              </a:rPr>
              <a:t>: Objects in this class cannot be updated outside an edit session</a:t>
            </a:r>
            <a:endParaRPr lang="en-US" sz="1400" b="0" dirty="0">
              <a:solidFill>
                <a:srgbClr val="FF0066"/>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2400" i="1" dirty="0">
                <a:latin typeface="Arial"/>
                <a:ea typeface="ＭＳ Ｐゴシック" pitchFamily="34" charset="-128"/>
              </a:rPr>
              <a:t>"</a:t>
            </a:r>
            <a:r>
              <a:rPr lang="en-US" sz="2400" i="1" dirty="0" err="1">
                <a:latin typeface="Arial"/>
                <a:ea typeface="ＭＳ Ｐゴシック" pitchFamily="34" charset="-128"/>
              </a:rPr>
              <a:t>imgPoints</a:t>
            </a:r>
            <a:r>
              <a:rPr lang="en-US" sz="2400" i="1" dirty="0">
                <a:latin typeface="Arial"/>
                <a:ea typeface="ＭＳ Ｐゴシック" pitchFamily="34" charset="-128"/>
              </a:rPr>
              <a:t>"</a:t>
            </a:r>
            <a:r>
              <a:rPr lang="en-US" sz="2400" dirty="0">
                <a:latin typeface="Arial"/>
                <a:ea typeface="ＭＳ Ｐゴシック" pitchFamily="34" charset="-128"/>
              </a:rPr>
              <a:t> was created using the </a:t>
            </a:r>
            <a:r>
              <a:rPr lang="en-US" sz="2400" dirty="0" err="1">
                <a:latin typeface="Arial"/>
                <a:ea typeface="ＭＳ Ｐゴシック" pitchFamily="34" charset="-128"/>
              </a:rPr>
              <a:t>GeoTagged</a:t>
            </a:r>
            <a:r>
              <a:rPr lang="en-US" sz="2400" dirty="0">
                <a:latin typeface="Arial"/>
                <a:ea typeface="ＭＳ Ｐゴシック" pitchFamily="34" charset="-128"/>
              </a:rPr>
              <a:t> Photos To Points (Data Management) tool.</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The photo points are in a relationship class with the photos.</a:t>
            </a:r>
          </a:p>
        </p:txBody>
      </p:sp>
    </p:spTree>
    <p:extLst>
      <p:ext uri="{BB962C8B-B14F-4D97-AF65-F5344CB8AC3E}">
        <p14:creationId xmlns:p14="http://schemas.microsoft.com/office/powerpoint/2010/main" val="10187357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 example</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64770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 </a:t>
            </a:r>
            <a:r>
              <a:rPr lang="en-US" sz="2000" b="0" dirty="0" err="1">
                <a:solidFill>
                  <a:srgbClr val="569CD6"/>
                </a:solidFill>
                <a:effectLst/>
                <a:latin typeface="Consolas" panose="020B0609020204030204" pitchFamily="49" charset="0"/>
              </a:rPr>
              <a:t>r</a:t>
            </a:r>
            <a:r>
              <a:rPr lang="en-US" sz="2000" b="0" dirty="0" err="1">
                <a:solidFill>
                  <a:srgbClr val="D16969"/>
                </a:solidFill>
                <a:effectLst/>
                <a:latin typeface="Consolas" panose="020B0609020204030204" pitchFamily="49" charset="0"/>
              </a:rPr>
              <a:t>"C</a:t>
            </a:r>
            <a:r>
              <a:rPr lang="en-US" sz="2000" b="0" dirty="0">
                <a:solidFill>
                  <a:srgbClr val="D16969"/>
                </a:solidFill>
                <a:effectLst/>
                <a:latin typeface="Consolas" panose="020B0609020204030204" pitchFamily="49" charset="0"/>
              </a:rPr>
              <a:t>:\theDatabase.gdb"</a:t>
            </a:r>
            <a:r>
              <a:rPr lang="en-US" sz="2000" b="0" dirty="0">
                <a:solidFill>
                  <a:srgbClr val="D4D4D4"/>
                </a:solidFill>
                <a:effectLst/>
                <a:latin typeface="Consolas" panose="020B0609020204030204" pitchFamily="49" charset="0"/>
              </a:rPr>
              <a:t>) </a:t>
            </a: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 = </a:t>
            </a:r>
            <a:r>
              <a:rPr lang="en-US" sz="2000" b="0" dirty="0" err="1">
                <a:solidFill>
                  <a:srgbClr val="D4D4D4"/>
                </a:solidFill>
                <a:effectLst/>
                <a:latin typeface="Consolas" panose="020B0609020204030204" pitchFamily="49" charset="0"/>
              </a:rPr>
              <a:t>arcpy.da.UpdateCursor</a:t>
            </a:r>
            <a:r>
              <a:rPr lang="en-US" sz="2000" b="0" dirty="0">
                <a:solidFill>
                  <a:srgbClr val="D4D4D4"/>
                </a:solidFill>
                <a:effectLst/>
                <a:latin typeface="Consolas" panose="020B0609020204030204" pitchFamily="49" charset="0"/>
              </a:rPr>
              <a:t>(</a:t>
            </a:r>
            <a:r>
              <a:rPr lang="en-US" sz="2000" b="0" dirty="0">
                <a:solidFill>
                  <a:srgbClr val="D16969"/>
                </a:solidFill>
                <a:effectLst/>
                <a:latin typeface="Consolas" panose="020B0609020204030204" pitchFamily="49" charset="0"/>
              </a:rPr>
              <a:t>"</a:t>
            </a:r>
            <a:r>
              <a:rPr lang="en-US" sz="2000" dirty="0" err="1">
                <a:solidFill>
                  <a:srgbClr val="D16969"/>
                </a:solidFill>
                <a:latin typeface="Consolas" panose="020B0609020204030204" pitchFamily="49" charset="0"/>
              </a:rPr>
              <a:t>imgPoints</a:t>
            </a:r>
            <a:r>
              <a:rPr lang="en-US" sz="2000" b="0" dirty="0">
                <a:solidFill>
                  <a:srgbClr val="D16969"/>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for</a:t>
            </a:r>
            <a:r>
              <a:rPr lang="en-US" sz="2000" b="0" dirty="0">
                <a:solidFill>
                  <a:srgbClr val="D4D4D4"/>
                </a:solidFill>
                <a:effectLst/>
                <a:latin typeface="Consolas" panose="020B0609020204030204" pitchFamily="49" charset="0"/>
              </a:rPr>
              <a:t> entry </a:t>
            </a:r>
            <a:r>
              <a:rPr lang="en-US" sz="2000" b="0" dirty="0">
                <a:solidFill>
                  <a:srgbClr val="569CD6"/>
                </a:solidFill>
                <a:effectLst/>
                <a:latin typeface="Consolas" panose="020B0609020204030204" pitchFamily="49" charset="0"/>
              </a:rPr>
              <a:t>in</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print(entry)</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del</a:t>
            </a:r>
            <a:r>
              <a:rPr lang="en-US" sz="2000" b="0" dirty="0">
                <a:solidFill>
                  <a:srgbClr val="D4D4D4"/>
                </a:solidFill>
                <a:effectLst/>
                <a:latin typeface="Consolas" panose="020B0609020204030204" pitchFamily="49" charset="0"/>
              </a:rPr>
              <a:t> uc</a:t>
            </a:r>
          </a:p>
        </p:txBody>
      </p:sp>
      <p:cxnSp>
        <p:nvCxnSpPr>
          <p:cNvPr id="2" name="Straight Arrow Connector 1">
            <a:extLst>
              <a:ext uri="{FF2B5EF4-FFF2-40B4-BE49-F238E27FC236}">
                <a16:creationId xmlns:a16="http://schemas.microsoft.com/office/drawing/2014/main" id="{52A17139-555F-2406-7ECC-107A9E92B83A}"/>
              </a:ext>
            </a:extLst>
          </p:cNvPr>
          <p:cNvCxnSpPr>
            <a:cxnSpLocks/>
          </p:cNvCxnSpPr>
          <p:nvPr/>
        </p:nvCxnSpPr>
        <p:spPr bwMode="auto">
          <a:xfrm flipH="1">
            <a:off x="7620000" y="1695450"/>
            <a:ext cx="644684" cy="0"/>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C2C13541-8AE2-D693-D597-81D74C7196A8}"/>
              </a:ext>
            </a:extLst>
          </p:cNvPr>
          <p:cNvCxnSpPr/>
          <p:nvPr/>
        </p:nvCxnSpPr>
        <p:spPr bwMode="auto">
          <a:xfrm flipV="1">
            <a:off x="399593" y="2057400"/>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87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When is an edit session needed?</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334000"/>
          </a:xfrm>
        </p:spPr>
        <p:txBody>
          <a:bodyPr/>
          <a:lstStyle/>
          <a:p>
            <a:pPr marL="0" indent="0">
              <a:buNone/>
            </a:pPr>
            <a:r>
              <a:rPr lang="en-US" sz="1600" dirty="0"/>
              <a:t>From the </a:t>
            </a:r>
            <a:r>
              <a:rPr lang="en-US" sz="1600" dirty="0" err="1"/>
              <a:t>UpdateCursor</a:t>
            </a:r>
            <a:r>
              <a:rPr lang="en-US" sz="1600" dirty="0"/>
              <a:t> help:</a:t>
            </a:r>
          </a:p>
          <a:p>
            <a:pPr marL="0" indent="0">
              <a:buNone/>
            </a:pPr>
            <a:endParaRPr lang="en-US" sz="1600" dirty="0"/>
          </a:p>
          <a:p>
            <a:pPr marL="0" indent="0">
              <a:buNone/>
            </a:pPr>
            <a:endParaRPr lang="en-US" sz="1600" dirty="0"/>
          </a:p>
          <a:p>
            <a:pPr marL="0" indent="0">
              <a:buNone/>
            </a:pPr>
            <a:r>
              <a:rPr lang="en-US" sz="1600" dirty="0"/>
              <a:t>Some of the dataset types that can only be edited within an edit session:</a:t>
            </a:r>
          </a:p>
          <a:p>
            <a:pPr algn="l">
              <a:buFont typeface="Arial" panose="020B0604020202020204" pitchFamily="34" charset="0"/>
              <a:buChar char="•"/>
            </a:pPr>
            <a:r>
              <a:rPr lang="en-US" sz="1600" dirty="0"/>
              <a:t>Feature classes </a:t>
            </a:r>
            <a:r>
              <a:rPr lang="en-US" sz="1600" b="0" i="0" dirty="0">
                <a:effectLst/>
              </a:rPr>
              <a:t>participating in a topology</a:t>
            </a:r>
          </a:p>
          <a:p>
            <a:pPr algn="l">
              <a:buFont typeface="Arial" panose="020B0604020202020204" pitchFamily="34" charset="0"/>
              <a:buChar char="•"/>
            </a:pPr>
            <a:r>
              <a:rPr lang="en-US" sz="1600" b="0" i="0" dirty="0">
                <a:effectLst/>
              </a:rPr>
              <a:t>Feature classes participating in a geometric network</a:t>
            </a:r>
          </a:p>
          <a:p>
            <a:pPr algn="l">
              <a:buFont typeface="Arial" panose="020B0604020202020204" pitchFamily="34" charset="0"/>
              <a:buChar char="•"/>
            </a:pPr>
            <a:r>
              <a:rPr lang="en-US" sz="1600" b="0" i="0" dirty="0">
                <a:effectLst/>
              </a:rPr>
              <a:t>Feature classes participating in a network dataset</a:t>
            </a:r>
          </a:p>
          <a:p>
            <a:pPr algn="l">
              <a:buFont typeface="Arial" panose="020B0604020202020204" pitchFamily="34" charset="0"/>
              <a:buChar char="•"/>
            </a:pPr>
            <a:r>
              <a:rPr lang="en-US" sz="1600" b="0" i="0" dirty="0">
                <a:effectLst/>
              </a:rPr>
              <a:t>Versioned datasets in enterprise geodatabases</a:t>
            </a:r>
          </a:p>
          <a:p>
            <a:pPr algn="l">
              <a:buFont typeface="Arial" panose="020B0604020202020204" pitchFamily="34" charset="0"/>
              <a:buChar char="•"/>
            </a:pPr>
            <a:r>
              <a:rPr lang="en-US" sz="1600" b="0" i="0" dirty="0">
                <a:effectLst/>
              </a:rPr>
              <a:t>Some object and feature classes with class extensions</a:t>
            </a:r>
          </a:p>
          <a:p>
            <a:pPr algn="l">
              <a:buFont typeface="Arial" panose="020B0604020202020204" pitchFamily="34" charset="0"/>
              <a:buChar char="•"/>
            </a:pPr>
            <a:endParaRPr lang="en-US" sz="1600" dirty="0"/>
          </a:p>
          <a:p>
            <a:pPr marL="0" indent="0" algn="l">
              <a:buNone/>
            </a:pPr>
            <a:r>
              <a:rPr lang="en-US" sz="1600" b="0" i="0" dirty="0">
                <a:effectLst/>
              </a:rPr>
              <a:t>Opening simultaneous insert or update operations on the same workspace using different cursors requires the start of an edit session.</a:t>
            </a:r>
          </a:p>
          <a:p>
            <a:pPr marL="0" indent="0">
              <a:buNone/>
            </a:pP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3653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4864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400" dirty="0">
                <a:latin typeface="Arial"/>
                <a:ea typeface="ＭＳ Ｐゴシック" pitchFamily="34" charset="-128"/>
              </a:rPr>
              <a:t>When you're trying to update an attribute table and you see this error:</a:t>
            </a:r>
          </a:p>
          <a:p>
            <a:pPr marL="0" indent="0">
              <a:buNone/>
            </a:pPr>
            <a:endParaRPr lang="en-US" sz="2400" dirty="0">
              <a:latin typeface="Arial"/>
              <a:ea typeface="ＭＳ Ｐゴシック" pitchFamily="34" charset="-128"/>
            </a:endParaRPr>
          </a:p>
          <a:p>
            <a:pPr marL="0" indent="0">
              <a:buNone/>
            </a:pPr>
            <a:r>
              <a:rPr lang="en-US" sz="2000" dirty="0" err="1">
                <a:solidFill>
                  <a:srgbClr val="FF0066"/>
                </a:solidFill>
                <a:latin typeface="Consolas" panose="020B0609020204030204" pitchFamily="49" charset="0"/>
                <a:ea typeface="ＭＳ Ｐゴシック" pitchFamily="34" charset="-128"/>
              </a:rPr>
              <a:t>RuntimeError</a:t>
            </a:r>
            <a:r>
              <a:rPr lang="en-US" sz="2000" dirty="0">
                <a:solidFill>
                  <a:srgbClr val="FF0066"/>
                </a:solidFill>
                <a:latin typeface="Consolas" panose="020B0609020204030204" pitchFamily="49" charset="0"/>
                <a:ea typeface="ＭＳ Ｐゴシック" pitchFamily="34" charset="-128"/>
              </a:rPr>
              <a:t>: Objects in this class cannot be updated outside an edit session</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Try wrapping your cursor code in an edit session.  That will involve adding a line of code like this...</a:t>
            </a:r>
          </a:p>
          <a:p>
            <a:pPr marL="0" indent="0">
              <a:buNone/>
            </a:pPr>
            <a:endParaRPr lang="en-US" sz="2400" dirty="0">
              <a:latin typeface="Arial"/>
              <a:ea typeface="ＭＳ Ｐゴシック" pitchFamily="34" charset="-128"/>
            </a:endParaRP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workspacePath</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400" dirty="0">
                <a:latin typeface="Arial"/>
                <a:ea typeface="ＭＳ Ｐゴシック" pitchFamily="34" charset="-128"/>
              </a:rPr>
              <a:t>      </a:t>
            </a:r>
          </a:p>
          <a:p>
            <a:pPr marL="0" indent="0">
              <a:buNone/>
            </a:pPr>
            <a:endParaRPr lang="en-US" sz="2400" dirty="0">
              <a:latin typeface="Arial"/>
              <a:ea typeface="ＭＳ Ｐゴシック" pitchFamily="34" charset="-128"/>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and update cursors</a:t>
            </a:r>
          </a:p>
          <a:p>
            <a:pPr lvl="2" eaLnBrk="1" hangingPunct="1">
              <a:defRPr/>
            </a:pPr>
            <a:r>
              <a:rPr lang="en-US" dirty="0">
                <a:ea typeface="ＭＳ Ｐゴシック" charset="0"/>
              </a:rPr>
              <a:t>geometry object</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keyword</a:t>
            </a:r>
          </a:p>
          <a:p>
            <a:pPr lvl="2" eaLnBrk="1" hangingPunct="1">
              <a:defRPr/>
            </a:pPr>
            <a:r>
              <a:rPr lang="en-US" dirty="0">
                <a:ea typeface="ＭＳ Ｐゴシック" charset="0"/>
              </a:rPr>
              <a:t>handling exceptions with try/except</a:t>
            </a:r>
          </a:p>
          <a:p>
            <a:pPr>
              <a:defRPr/>
            </a:pPr>
            <a:r>
              <a:rPr lang="en-US" altLang="en-US" dirty="0">
                <a:ea typeface="ＭＳ Ｐゴシック" pitchFamily="34" charset="-128"/>
              </a:rPr>
              <a:t>Up next</a:t>
            </a:r>
          </a:p>
          <a:p>
            <a:pPr lvl="2">
              <a:defRPr/>
            </a:pPr>
            <a:r>
              <a:rPr lang="en-US" altLang="en-US" dirty="0">
                <a:ea typeface="ＭＳ Ｐゴシック" pitchFamily="34" charset="-128"/>
              </a:rPr>
              <a:t>Python dictionaries  </a:t>
            </a:r>
          </a:p>
          <a:p>
            <a:pPr>
              <a:defRPr/>
            </a:pPr>
            <a:r>
              <a:rPr lang="en-US" altLang="en-US" dirty="0">
                <a:ea typeface="ＭＳ Ｐゴシック" pitchFamily="34" charset="-128"/>
              </a:rPr>
              <a:t>Additional topics</a:t>
            </a:r>
          </a:p>
          <a:p>
            <a:pPr lvl="2">
              <a:defRPr/>
            </a:pPr>
            <a:r>
              <a:rPr lang="en-US" altLang="en-US" dirty="0">
                <a:ea typeface="ＭＳ Ｐゴシック" pitchFamily="34" charset="-128"/>
              </a:rPr>
              <a:t>Insert cursors</a:t>
            </a:r>
          </a:p>
          <a:p>
            <a:pPr lvl="2">
              <a:defRPr/>
            </a:pPr>
            <a:r>
              <a:rPr lang="en-US" altLang="en-US" dirty="0">
                <a:ea typeface="ＭＳ Ｐゴシック" pitchFamily="34" charset="-128"/>
              </a:rPr>
              <a:t>the </a:t>
            </a:r>
            <a:r>
              <a:rPr lang="en-US" altLang="en-US" dirty="0" err="1">
                <a:ea typeface="ＭＳ Ｐゴシック" pitchFamily="34" charset="-128"/>
              </a:rPr>
              <a:t>SpatialReference</a:t>
            </a:r>
            <a:r>
              <a:rPr lang="en-US" altLang="en-US" dirty="0">
                <a:ea typeface="ＭＳ Ｐゴシック" pitchFamily="34" charset="-128"/>
              </a:rPr>
              <a:t> object</a:t>
            </a:r>
          </a:p>
          <a:p>
            <a:pPr lvl="1">
              <a:defRPr/>
            </a:pPr>
            <a:r>
              <a:rPr lang="en-US" altLang="en-US" dirty="0">
                <a:ea typeface="ＭＳ Ｐゴシック" pitchFamily="34" charset="-128"/>
              </a:rPr>
              <a:t>	</a:t>
            </a:r>
          </a:p>
        </p:txBody>
      </p:sp>
    </p:spTree>
    <p:extLst>
      <p:ext uri="{BB962C8B-B14F-4D97-AF65-F5344CB8AC3E}">
        <p14:creationId xmlns:p14="http://schemas.microsoft.com/office/powerpoint/2010/main" val="21360603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a:t>More looping</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077200" cy="6019800"/>
          </a:xfrm>
        </p:spPr>
        <p:txBody>
          <a:bodyPr/>
          <a:lstStyle/>
          <a:p>
            <a:pPr lvl="1" eaLnBrk="1" hangingPunct="1">
              <a:lnSpc>
                <a:spcPct val="90000"/>
              </a:lnSpc>
              <a:defRPr/>
            </a:pPr>
            <a:endParaRPr lang="en-US" sz="1800" i="1" dirty="0">
              <a:solidFill>
                <a:srgbClr val="008000"/>
              </a:solidFill>
              <a:ea typeface="ＭＳ Ｐゴシック" pitchFamily="34" charset="-128"/>
            </a:endParaRPr>
          </a:p>
          <a:p>
            <a:pPr marL="0" indent="0">
              <a:buNone/>
            </a:pPr>
            <a:r>
              <a:rPr lang="en-US" sz="1600" b="0" dirty="0">
                <a:solidFill>
                  <a:srgbClr val="6A9955"/>
                </a:solidFill>
                <a:effectLst/>
                <a:latin typeface="Consolas" panose="020B0609020204030204" pitchFamily="49" charset="0"/>
              </a:rPr>
              <a:t># Delete in a loop</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fc = </a:t>
            </a:r>
            <a:r>
              <a:rPr lang="en-US" sz="1600" b="0" dirty="0">
                <a:solidFill>
                  <a:srgbClr val="CE9178"/>
                </a:solidFill>
                <a:effectLst/>
                <a:latin typeface="Consolas" panose="020B0609020204030204" pitchFamily="49" charset="0"/>
              </a:rPr>
              <a:t>"C:/Temp/COVER63p.shp"</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arcpy.da.UpdateCursor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"RECNO &gt; 10"</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uc.deleteRow</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endParaRPr lang="en-US" sz="1600" b="0" dirty="0">
              <a:solidFill>
                <a:srgbClr val="D4D4D4"/>
              </a:solidFill>
              <a:effectLst/>
              <a:latin typeface="Consolas" panose="020B0609020204030204" pitchFamily="49" charset="0"/>
            </a:endParaRPr>
          </a:p>
          <a:p>
            <a:pPr marL="0" indent="0">
              <a:buNone/>
            </a:pPr>
            <a:br>
              <a:rPr lang="en-US" sz="1600" b="0" dirty="0">
                <a:solidFill>
                  <a:srgbClr val="D4D4D4"/>
                </a:solidFill>
                <a:effectLst/>
                <a:latin typeface="Consolas" panose="020B0609020204030204" pitchFamily="49" charset="0"/>
              </a:rPr>
            </a:br>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 Enumerate with cursors</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enumerate(</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&lt;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 row[</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r>
              <a:rPr lang="en-US" sz="2400" dirty="0">
                <a:ea typeface="ＭＳ Ｐゴシック" pitchFamily="34" charset="-128"/>
              </a:rPr>
              <a:t> </a:t>
            </a:r>
            <a:r>
              <a:rPr lang="en-US" sz="1800" dirty="0">
                <a:ea typeface="ＭＳ Ｐゴシック" pitchFamily="34" charset="-128"/>
              </a:rPr>
              <a:t>        </a:t>
            </a:r>
            <a:br>
              <a:rPr lang="en-US" sz="1800" dirty="0">
                <a:ea typeface="ＭＳ Ｐゴシック" pitchFamily="34" charset="-128"/>
              </a:rPr>
            </a:br>
            <a:endParaRPr lang="en-US" sz="1800" i="1" dirty="0">
              <a:solidFill>
                <a:srgbClr val="008000"/>
              </a:solidFill>
              <a:ea typeface="ＭＳ Ｐゴシック" pitchFamily="34" charset="-128"/>
            </a:endParaRPr>
          </a:p>
          <a:p>
            <a:pPr eaLnBrk="1" hangingPunct="1">
              <a:lnSpc>
                <a:spcPct val="90000"/>
              </a:lnSpc>
              <a:defRPr/>
            </a:pPr>
            <a:endParaRPr lang="en-US" sz="2000" dirty="0">
              <a:ea typeface="ＭＳ Ｐゴシック" pitchFamily="34" charset="-128"/>
            </a:endParaRPr>
          </a:p>
        </p:txBody>
      </p:sp>
    </p:spTree>
    <p:extLst>
      <p:ext uri="{BB962C8B-B14F-4D97-AF65-F5344CB8AC3E}">
        <p14:creationId xmlns:p14="http://schemas.microsoft.com/office/powerpoint/2010/main" val="38497375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B15F43D7-57C8-0B65-0BBD-74263554328B}"/>
              </a:ext>
            </a:extLst>
          </p:cNvPr>
          <p:cNvSpPr>
            <a:spLocks noGrp="1" noChangeArrowheads="1"/>
          </p:cNvSpPr>
          <p:nvPr>
            <p:ph type="title"/>
          </p:nvPr>
        </p:nvSpPr>
        <p:spPr>
          <a:xfrm>
            <a:off x="228600" y="152400"/>
            <a:ext cx="8001000" cy="457200"/>
          </a:xfrm>
        </p:spPr>
        <p:txBody>
          <a:bodyPr/>
          <a:lstStyle/>
          <a:p>
            <a:pPr eaLnBrk="1" hangingPunct="1"/>
            <a:r>
              <a:rPr lang="en-US" altLang="en-US" sz="3600" dirty="0"/>
              <a:t>Find 7 mistakes </a:t>
            </a:r>
          </a:p>
        </p:txBody>
      </p:sp>
      <p:sp>
        <p:nvSpPr>
          <p:cNvPr id="36868" name="Rectangle 3">
            <a:extLst>
              <a:ext uri="{FF2B5EF4-FFF2-40B4-BE49-F238E27FC236}">
                <a16:creationId xmlns:a16="http://schemas.microsoft.com/office/drawing/2014/main" id="{DA078874-5CCE-F055-6BFE-7D7B1FCD5C2A}"/>
              </a:ext>
            </a:extLst>
          </p:cNvPr>
          <p:cNvSpPr>
            <a:spLocks noGrp="1" noChangeArrowheads="1"/>
          </p:cNvSpPr>
          <p:nvPr>
            <p:ph type="body" idx="1"/>
          </p:nvPr>
        </p:nvSpPr>
        <p:spPr>
          <a:xfrm>
            <a:off x="228600" y="838200"/>
            <a:ext cx="8534400" cy="5638800"/>
          </a:xfrm>
        </p:spPr>
        <p:txBody>
          <a:bodyPr/>
          <a:lstStyle/>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eaLnBrk="1" hangingPunct="1">
              <a:lnSpc>
                <a:spcPct val="80000"/>
              </a:lnSpc>
              <a:buNone/>
              <a:defRPr/>
            </a:pPr>
            <a:r>
              <a:rPr lang="en-US" sz="2400" dirty="0">
                <a:ea typeface="ＭＳ Ｐゴシック" pitchFamily="34" charset="-128"/>
              </a:rPr>
              <a:t>Goal:  Add 15 to the length field for rows that have a </a:t>
            </a:r>
            <a:r>
              <a:rPr lang="en-US" sz="2400" dirty="0" err="1">
                <a:ea typeface="ＭＳ Ｐゴシック" pitchFamily="34" charset="-128"/>
              </a:rPr>
              <a:t>typeID</a:t>
            </a:r>
            <a:r>
              <a:rPr lang="en-US" sz="2400" dirty="0">
                <a:ea typeface="ＭＳ Ｐゴシック" pitchFamily="34" charset="-128"/>
              </a:rPr>
              <a:t> of 'regular'.  </a:t>
            </a:r>
          </a:p>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Find the rows with </a:t>
            </a:r>
            <a:r>
              <a:rPr lang="en-US" sz="1800" dirty="0" err="1">
                <a:solidFill>
                  <a:srgbClr val="6A9955"/>
                </a:solidFill>
                <a:latin typeface="Consolas" panose="020B0609020204030204" pitchFamily="49" charset="0"/>
              </a:rPr>
              <a:t>typeID</a:t>
            </a:r>
            <a:r>
              <a:rPr lang="en-US" sz="1800" dirty="0">
                <a:solidFill>
                  <a:srgbClr val="6A9955"/>
                </a:solidFill>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400" dirty="0">
              <a:ea typeface="ＭＳ Ｐゴシック" pitchFamily="34" charset="-128"/>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arcpy.env.workspace</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"C:/Temp"</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Find the rows with </a:t>
            </a:r>
            <a:r>
              <a:rPr lang="en-US" sz="1800" b="0" dirty="0" err="1">
                <a:solidFill>
                  <a:srgbClr val="6A9955"/>
                </a:solidFill>
                <a:effectLst/>
                <a:latin typeface="Consolas" panose="020B0609020204030204" pitchFamily="49" charset="0"/>
              </a:rPr>
              <a:t>typeID</a:t>
            </a:r>
            <a:r>
              <a:rPr lang="en-US" sz="1800" b="0" dirty="0">
                <a:solidFill>
                  <a:srgbClr val="6A9955"/>
                </a:solidFill>
                <a:effectLst/>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uc.updateRow</a:t>
            </a:r>
            <a:r>
              <a:rPr lang="en-US" sz="1800" b="0" dirty="0">
                <a:solidFill>
                  <a:srgbClr val="D4D4D4"/>
                </a:solidFill>
                <a:effectLst/>
                <a:latin typeface="Consolas" panose="020B0609020204030204" pitchFamily="49" charset="0"/>
              </a:rPr>
              <a:t>(row)</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23072178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dirty="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a:t>
            </a:r>
            <a:r>
              <a:rPr lang="en-US" sz="1400" b="0" dirty="0">
                <a:solidFill>
                  <a:srgbClr val="D4D4D4"/>
                </a:solidFill>
                <a:effectLst/>
                <a:latin typeface="Consolas" panose="020B0609020204030204" pitchFamily="49" charset="0"/>
              </a:rPr>
              <a:t>, traceback</a:t>
            </a:r>
          </a:p>
          <a:p>
            <a:pPr marL="0" indent="0">
              <a:buNone/>
            </a:pPr>
            <a:r>
              <a:rPr lang="en-US" sz="1400" b="0" dirty="0">
                <a:solidFill>
                  <a:srgbClr val="6A9955"/>
                </a:solidFill>
                <a:effectLst/>
                <a:latin typeface="Consolas" panose="020B0609020204030204" pitchFamily="49" charset="0"/>
              </a:rPr>
              <a:t># Get an update cursor.</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"C:/Temp"</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myfile.shp</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typeID</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"length"</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row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Find the rows with </a:t>
            </a:r>
            <a:r>
              <a:rPr lang="en-US" sz="1400" b="0" dirty="0" err="1">
                <a:solidFill>
                  <a:srgbClr val="6A9955"/>
                </a:solidFill>
                <a:effectLst/>
                <a:latin typeface="Consolas" panose="020B0609020204030204" pitchFamily="49" charset="0"/>
              </a:rPr>
              <a:t>typeID</a:t>
            </a:r>
            <a:r>
              <a:rPr lang="en-US" sz="1400" b="0" dirty="0">
                <a:solidFill>
                  <a:srgbClr val="6A9955"/>
                </a:solidFill>
                <a:effectLst/>
                <a:latin typeface="Consolas" panose="020B0609020204030204" pitchFamily="49" charset="0"/>
              </a:rPr>
              <a:t> "regular".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"regular"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Add 15 to the length.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15</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uc.updateRow</a:t>
            </a:r>
            <a:r>
              <a:rPr lang="en-US" sz="1400" b="0" dirty="0">
                <a:solidFill>
                  <a:srgbClr val="D4D4D4"/>
                </a:solidFill>
                <a:effectLst/>
                <a:latin typeface="Consolas" panose="020B0609020204030204" pitchFamily="49" charset="0"/>
              </a:rPr>
              <a:t>(row)</a:t>
            </a:r>
          </a:p>
          <a:p>
            <a:pPr marL="0" indent="0">
              <a:buNone/>
            </a:pP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traceback.print_exception</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finally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75755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31823393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72AFC56B-C38F-F361-4979-1E46C926EAAA}"/>
              </a:ext>
            </a:extLst>
          </p:cNvPr>
          <p:cNvSpPr>
            <a:spLocks noGrp="1" noChangeArrowheads="1"/>
          </p:cNvSpPr>
          <p:nvPr>
            <p:ph type="title"/>
          </p:nvPr>
        </p:nvSpPr>
        <p:spPr/>
        <p:txBody>
          <a:bodyPr/>
          <a:lstStyle/>
          <a:p>
            <a:pPr eaLnBrk="1" hangingPunct="1"/>
            <a:r>
              <a:rPr lang="en-US" altLang="en-US" sz="3600"/>
              <a:t>Spatial Reference object</a:t>
            </a:r>
          </a:p>
        </p:txBody>
      </p:sp>
      <p:sp>
        <p:nvSpPr>
          <p:cNvPr id="32772" name="Rectangle 3">
            <a:extLst>
              <a:ext uri="{FF2B5EF4-FFF2-40B4-BE49-F238E27FC236}">
                <a16:creationId xmlns:a16="http://schemas.microsoft.com/office/drawing/2014/main" id="{A9A530F5-9846-D9CC-94BE-6C7FDA14FC90}"/>
              </a:ext>
            </a:extLst>
          </p:cNvPr>
          <p:cNvSpPr>
            <a:spLocks noGrp="1" noChangeArrowheads="1"/>
          </p:cNvSpPr>
          <p:nvPr>
            <p:ph type="body" idx="1"/>
          </p:nvPr>
        </p:nvSpPr>
        <p:spPr/>
        <p:txBody>
          <a:bodyPr/>
          <a:lstStyle/>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r>
              <a:rPr lang="en-US" sz="2800">
                <a:ea typeface="ＭＳ Ｐゴシック" pitchFamily="34" charset="-128"/>
              </a:rPr>
              <a:t>The coordinate system, tolerance, and resolution used to store a spatial dataset.</a:t>
            </a:r>
          </a:p>
          <a:p>
            <a:pPr eaLnBrk="1" hangingPunct="1">
              <a:lnSpc>
                <a:spcPct val="90000"/>
              </a:lnSpc>
              <a:buFontTx/>
              <a:buNone/>
              <a:defRPr/>
            </a:pPr>
            <a:r>
              <a:rPr lang="en-US" sz="2400">
                <a:ea typeface="ＭＳ Ｐゴシック" pitchFamily="34" charset="-128"/>
              </a:rPr>
              <a:t>prjFile = </a:t>
            </a:r>
            <a:r>
              <a:rPr lang="ja-JP" altLang="en-US" sz="2400">
                <a:solidFill>
                  <a:srgbClr val="B2B062"/>
                </a:solidFill>
                <a:ea typeface="ＭＳ Ｐゴシック" pitchFamily="34" charset="-128"/>
              </a:rPr>
              <a:t>“</a:t>
            </a:r>
            <a:r>
              <a:rPr lang="en-US" altLang="ja-JP" sz="2400">
                <a:solidFill>
                  <a:srgbClr val="B2B062"/>
                </a:solidFill>
                <a:ea typeface="ＭＳ Ｐゴシック" pitchFamily="34" charset="-128"/>
              </a:rPr>
              <a:t>C:/Program Files/ArcGIS/Desktop10.0/Coordinate Systems/Projected Coordinate Systems" + \ "/Continental/North America/USA Contiguous Equidistant Conic.prj" </a:t>
            </a:r>
            <a:br>
              <a:rPr lang="en-US" altLang="ja-JP" sz="2400">
                <a:ea typeface="ＭＳ Ｐゴシック" pitchFamily="34" charset="-128"/>
              </a:rPr>
            </a:br>
            <a:endParaRPr lang="en-US" altLang="ja-JP" sz="2400">
              <a:ea typeface="ＭＳ Ｐゴシック" pitchFamily="34" charset="-128"/>
            </a:endParaRPr>
          </a:p>
          <a:p>
            <a:pPr eaLnBrk="1" hangingPunct="1">
              <a:lnSpc>
                <a:spcPct val="90000"/>
              </a:lnSpc>
              <a:buFontTx/>
              <a:buNone/>
              <a:defRPr/>
            </a:pPr>
            <a:r>
              <a:rPr lang="en-US" sz="2400" i="1">
                <a:solidFill>
                  <a:srgbClr val="669900"/>
                </a:solidFill>
                <a:ea typeface="ＭＳ Ｐゴシック" pitchFamily="34" charset="-128"/>
              </a:rPr>
              <a:t># Create a spatial reference object using a projection file </a:t>
            </a:r>
          </a:p>
          <a:p>
            <a:pPr eaLnBrk="1" hangingPunct="1">
              <a:lnSpc>
                <a:spcPct val="90000"/>
              </a:lnSpc>
              <a:buFontTx/>
              <a:buNone/>
              <a:defRPr/>
            </a:pPr>
            <a:r>
              <a:rPr lang="en-US" sz="2400">
                <a:ea typeface="ＭＳ Ｐゴシック" pitchFamily="34" charset="-128"/>
              </a:rPr>
              <a:t>sr = arcpy.SpatialReference(prjFile) </a:t>
            </a:r>
          </a:p>
        </p:txBody>
      </p:sp>
      <p:pic>
        <p:nvPicPr>
          <p:cNvPr id="44037" name="Picture 2">
            <a:extLst>
              <a:ext uri="{FF2B5EF4-FFF2-40B4-BE49-F238E27FC236}">
                <a16:creationId xmlns:a16="http://schemas.microsoft.com/office/drawing/2014/main" id="{ED7E9B4B-7CE8-6D30-ECE7-5CA93C8F5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822325"/>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solidFill>
                  <a:srgbClr val="FF0066"/>
                </a:solidFill>
                <a:ea typeface="ＭＳ Ｐゴシック" charset="0"/>
              </a:rPr>
              <a:t>S</a:t>
            </a:r>
            <a:r>
              <a:rPr lang="en-US" i="1" dirty="0" err="1">
                <a:ea typeface="ＭＳ Ｐゴシック" charset="0"/>
              </a:rPr>
              <a:t>earch</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solidFill>
                  <a:srgbClr val="FF0066"/>
                </a:solidFill>
                <a:ea typeface="ＭＳ Ｐゴシック" charset="0"/>
              </a:rPr>
              <a:t>U</a:t>
            </a:r>
            <a:r>
              <a:rPr lang="en-US" i="1" dirty="0" err="1">
                <a:ea typeface="ＭＳ Ｐゴシック" charset="0"/>
              </a:rPr>
              <a:t>pdate</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solidFill>
                  <a:srgbClr val="FF0066"/>
                </a:solidFill>
                <a:ea typeface="ＭＳ Ｐゴシック" charset="0"/>
              </a:rPr>
              <a:t>I</a:t>
            </a:r>
            <a:r>
              <a:rPr lang="en-US" i="1" dirty="0" err="1">
                <a:ea typeface="ＭＳ Ｐゴシック" charset="0"/>
              </a:rPr>
              <a:t>nsert</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49878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i="1" dirty="0">
                <a:ea typeface="ＭＳ Ｐゴシック" charset="0"/>
              </a:rPr>
              <a:t> </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8F525F63-6CFC-7D60-542B-25B6277B9E37}"/>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TextBox 5">
            <a:extLst>
              <a:ext uri="{FF2B5EF4-FFF2-40B4-BE49-F238E27FC236}">
                <a16:creationId xmlns:a16="http://schemas.microsoft.com/office/drawing/2014/main" id="{DB5D91D5-37F1-50EF-D0E1-99179E474DDA}"/>
              </a:ext>
            </a:extLst>
          </p:cNvPr>
          <p:cNvSpPr txBox="1"/>
          <p:nvPr/>
        </p:nvSpPr>
        <p:spPr>
          <a:xfrm>
            <a:off x="6553200" y="897602"/>
            <a:ext cx="2108269" cy="1631216"/>
          </a:xfrm>
          <a:prstGeom prst="rect">
            <a:avLst/>
          </a:prstGeom>
          <a:noFill/>
        </p:spPr>
        <p:txBody>
          <a:bodyPr wrap="none" rtlCol="0">
            <a:spAutoFit/>
          </a:bodyPr>
          <a:lstStyle/>
          <a:p>
            <a:r>
              <a:rPr lang="en-US" sz="3600" dirty="0">
                <a:solidFill>
                  <a:srgbClr val="D5D50E"/>
                </a:solidFill>
              </a:rPr>
              <a:t>required</a:t>
            </a:r>
          </a:p>
          <a:p>
            <a:endParaRPr lang="en-US" sz="2400" dirty="0">
              <a:solidFill>
                <a:schemeClr val="bg1">
                  <a:lumMod val="65000"/>
                </a:schemeClr>
              </a:solidFill>
            </a:endParaRPr>
          </a:p>
          <a:p>
            <a:r>
              <a:rPr lang="en-US" sz="3600" dirty="0">
                <a:solidFill>
                  <a:schemeClr val="bg1">
                    <a:lumMod val="65000"/>
                  </a:schemeClr>
                </a:solidFill>
              </a:rPr>
              <a:t>{optional}</a:t>
            </a:r>
          </a:p>
        </p:txBody>
      </p:sp>
    </p:spTree>
    <p:extLst>
      <p:ext uri="{BB962C8B-B14F-4D97-AF65-F5344CB8AC3E}">
        <p14:creationId xmlns:p14="http://schemas.microsoft.com/office/powerpoint/2010/main" val="23957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6553200" cy="6248400"/>
          </a:xfrm>
        </p:spPr>
        <p:txBody>
          <a:bodyPr/>
          <a:lstStyle/>
          <a:p>
            <a:pPr marL="457200" lvl="1" indent="0" eaLnBrk="1" hangingPunct="1">
              <a:defRPr/>
            </a:pPr>
            <a:endParaRPr lang="en-US" i="1" dirty="0">
              <a:ea typeface="ＭＳ Ｐゴシック" charset="0"/>
            </a:endParaRPr>
          </a:p>
          <a:p>
            <a:pPr lvl="1" eaLnBrk="1" hangingPunct="1">
              <a:defRPr/>
            </a:pPr>
            <a:r>
              <a:rPr lang="en-US" i="1" dirty="0" err="1">
                <a:ea typeface="ＭＳ Ｐゴシック" charset="0"/>
              </a:rPr>
              <a:t>SearchCursor</a:t>
            </a:r>
            <a:endParaRPr lang="en-US" i="1"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i="1"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A2990CC7-CFC9-111C-D92F-EBAC7C0B7F3F}"/>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Right Brace 5">
            <a:extLst>
              <a:ext uri="{FF2B5EF4-FFF2-40B4-BE49-F238E27FC236}">
                <a16:creationId xmlns:a16="http://schemas.microsoft.com/office/drawing/2014/main" id="{3B4D80C0-8694-ECCA-574D-4DDD30458513}"/>
              </a:ext>
            </a:extLst>
          </p:cNvPr>
          <p:cNvSpPr/>
          <p:nvPr/>
        </p:nvSpPr>
        <p:spPr bwMode="auto">
          <a:xfrm>
            <a:off x="6705600" y="1308318"/>
            <a:ext cx="914400" cy="3124200"/>
          </a:xfrm>
          <a:prstGeom prst="rightBrace">
            <a:avLst/>
          </a:prstGeom>
          <a:noFill/>
          <a:ln>
            <a:solidFill>
              <a:srgbClr val="D9D9D9"/>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CF239797-1C4D-E6F9-8334-6762B0F16AF3}"/>
              </a:ext>
            </a:extLst>
          </p:cNvPr>
          <p:cNvSpPr txBox="1"/>
          <p:nvPr/>
        </p:nvSpPr>
        <p:spPr>
          <a:xfrm>
            <a:off x="7848600" y="2578030"/>
            <a:ext cx="1186543" cy="584775"/>
          </a:xfrm>
          <a:prstGeom prst="rect">
            <a:avLst/>
          </a:prstGeom>
          <a:noFill/>
        </p:spPr>
        <p:txBody>
          <a:bodyPr wrap="none" rtlCol="0">
            <a:spAutoFit/>
          </a:bodyPr>
          <a:lstStyle/>
          <a:p>
            <a:r>
              <a:rPr lang="en-US" sz="3200" dirty="0">
                <a:solidFill>
                  <a:schemeClr val="bg1">
                    <a:lumMod val="65000"/>
                  </a:schemeClr>
                </a:solidFill>
              </a:rPr>
              <a:t>same</a:t>
            </a:r>
            <a:endParaRPr lang="en-US" dirty="0">
              <a:solidFill>
                <a:schemeClr val="bg1">
                  <a:lumMod val="65000"/>
                </a:schemeClr>
              </a:solidFill>
            </a:endParaRPr>
          </a:p>
        </p:txBody>
      </p:sp>
    </p:spTree>
    <p:extLst>
      <p:ext uri="{BB962C8B-B14F-4D97-AF65-F5344CB8AC3E}">
        <p14:creationId xmlns:p14="http://schemas.microsoft.com/office/powerpoint/2010/main" val="237760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Data access cursor methods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0029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76200" y="1291557"/>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685800" y="1740932"/>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75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1371600" y="1315256"/>
            <a:ext cx="2419673" cy="369332"/>
          </a:xfrm>
          <a:prstGeom prst="rect">
            <a:avLst/>
          </a:prstGeom>
          <a:noFill/>
        </p:spPr>
        <p:txBody>
          <a:bodyPr wrap="square" rtlCol="0">
            <a:spAutoFit/>
          </a:bodyPr>
          <a:lstStyle/>
          <a:p>
            <a:r>
              <a:rPr lang="en-US" dirty="0">
                <a:solidFill>
                  <a:srgbClr val="FF0066"/>
                </a:solidFill>
              </a:rPr>
              <a:t>data access module</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24571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7533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2648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cxnSp>
        <p:nvCxnSpPr>
          <p:cNvPr id="13" name="Straight Arrow Connector 12">
            <a:extLst>
              <a:ext uri="{FF2B5EF4-FFF2-40B4-BE49-F238E27FC236}">
                <a16:creationId xmlns:a16="http://schemas.microsoft.com/office/drawing/2014/main" id="{0FE80D53-6E8A-EC74-F045-9AD73B6D986C}"/>
              </a:ext>
            </a:extLst>
          </p:cNvPr>
          <p:cNvCxnSpPr>
            <a:cxnSpLocks/>
          </p:cNvCxnSpPr>
          <p:nvPr/>
        </p:nvCxnSpPr>
        <p:spPr bwMode="auto">
          <a:xfrm>
            <a:off x="55813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40126C42-8A34-D9E7-9515-5519AAD2E655}"/>
              </a:ext>
            </a:extLst>
          </p:cNvPr>
          <p:cNvSpPr txBox="1"/>
          <p:nvPr/>
        </p:nvSpPr>
        <p:spPr>
          <a:xfrm>
            <a:off x="5428927" y="1371600"/>
            <a:ext cx="2191073" cy="369332"/>
          </a:xfrm>
          <a:prstGeom prst="rect">
            <a:avLst/>
          </a:prstGeom>
          <a:noFill/>
        </p:spPr>
        <p:txBody>
          <a:bodyPr wrap="square" rtlCol="0">
            <a:spAutoFit/>
          </a:bodyPr>
          <a:lstStyle/>
          <a:p>
            <a:r>
              <a:rPr lang="en-US" dirty="0">
                <a:solidFill>
                  <a:srgbClr val="FF0066"/>
                </a:solidFill>
              </a:rPr>
              <a:t>required arguments</a:t>
            </a:r>
          </a:p>
        </p:txBody>
      </p:sp>
    </p:spTree>
    <p:extLst>
      <p:ext uri="{BB962C8B-B14F-4D97-AF65-F5344CB8AC3E}">
        <p14:creationId xmlns:p14="http://schemas.microsoft.com/office/powerpoint/2010/main" val="136026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4F974C-68AF-3C2B-15B7-00C4EE70271B}"/>
              </a:ext>
            </a:extLst>
          </p:cNvPr>
          <p:cNvPicPr>
            <a:picLocks noChangeAspect="1"/>
          </p:cNvPicPr>
          <p:nvPr/>
        </p:nvPicPr>
        <p:blipFill rotWithShape="1">
          <a:blip r:embed="rId3"/>
          <a:srcRect b="7534"/>
          <a:stretch/>
        </p:blipFill>
        <p:spPr>
          <a:xfrm>
            <a:off x="0" y="0"/>
            <a:ext cx="11707217" cy="6858000"/>
          </a:xfrm>
          <a:prstGeom prst="rect">
            <a:avLst/>
          </a:prstGeom>
        </p:spPr>
      </p:pic>
      <p:sp>
        <p:nvSpPr>
          <p:cNvPr id="7" name="Title 6">
            <a:extLst>
              <a:ext uri="{FF2B5EF4-FFF2-40B4-BE49-F238E27FC236}">
                <a16:creationId xmlns:a16="http://schemas.microsoft.com/office/drawing/2014/main" id="{D6A57612-7F5E-3D74-3580-1A0C8B8F5825}"/>
              </a:ext>
            </a:extLst>
          </p:cNvPr>
          <p:cNvSpPr>
            <a:spLocks noGrp="1"/>
          </p:cNvSpPr>
          <p:nvPr>
            <p:ph type="title"/>
          </p:nvPr>
        </p:nvSpPr>
        <p:spPr>
          <a:xfrm>
            <a:off x="0" y="2349731"/>
            <a:ext cx="8382000" cy="1066800"/>
          </a:xfrm>
          <a:solidFill>
            <a:srgbClr val="404040"/>
          </a:solidFill>
        </p:spPr>
        <p:txBody>
          <a:bodyPr/>
          <a:lstStyle/>
          <a:p>
            <a:pPr algn="ctr"/>
            <a:r>
              <a:rPr lang="en-US" dirty="0"/>
              <a:t>arcpy cursors for GIS data</a:t>
            </a:r>
          </a:p>
        </p:txBody>
      </p:sp>
    </p:spTree>
    <p:extLst>
      <p:ext uri="{BB962C8B-B14F-4D97-AF65-F5344CB8AC3E}">
        <p14:creationId xmlns:p14="http://schemas.microsoft.com/office/powerpoint/2010/main" val="2308889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45910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a:t>
            </a:r>
            <a:r>
              <a:rPr lang="en-US" sz="2400" dirty="0" err="1">
                <a:solidFill>
                  <a:srgbClr val="D4D4D4"/>
                </a:solidFill>
                <a:effectLst/>
                <a:latin typeface="Consolas" panose="020B0609020204030204" pitchFamily="49" charset="0"/>
              </a:rPr>
              <a:t>S</a:t>
            </a:r>
            <a:r>
              <a:rPr lang="en-US" sz="2400" b="0" dirty="0" err="1">
                <a:solidFill>
                  <a:srgbClr val="D4D4D4"/>
                </a:solidFill>
                <a:effectLst/>
                <a:latin typeface="Consolas" panose="020B0609020204030204" pitchFamily="49" charset="0"/>
              </a:rPr>
              <a:t>earchCursor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9819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7" name="TextBox 6">
            <a:extLst>
              <a:ext uri="{FF2B5EF4-FFF2-40B4-BE49-F238E27FC236}">
                <a16:creationId xmlns:a16="http://schemas.microsoft.com/office/drawing/2014/main" id="{84B7E889-6F4A-7FD5-5F89-D9B2467F20FC}"/>
              </a:ext>
            </a:extLst>
          </p:cNvPr>
          <p:cNvSpPr txBox="1"/>
          <p:nvPr/>
        </p:nvSpPr>
        <p:spPr>
          <a:xfrm>
            <a:off x="457200" y="4953000"/>
            <a:ext cx="8382000" cy="1200329"/>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arcpy.da.SearchCursor</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err="1">
                <a:solidFill>
                  <a:srgbClr val="D4D4D4"/>
                </a:solidFill>
                <a:effectLst/>
                <a:latin typeface="Consolas" panose="020B0609020204030204" pitchFamily="49" charset="0"/>
              </a:rPr>
              <a:t>in_table</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err="1">
                <a:solidFill>
                  <a:srgbClr val="D4D4D4"/>
                </a:solidFill>
                <a:effectLst/>
                <a:latin typeface="Consolas" panose="020B0609020204030204" pitchFamily="49" charset="0"/>
              </a:rPr>
              <a:t>field_names</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E9818832-709E-57A1-6A7A-D9885CBC9807}"/>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07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Three cursor types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3403952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3C9C-D7D5-8DA7-81B7-4BFFF2B0F3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105C9-2AD3-7947-0A7C-7045DE2CBF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8798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601200" cy="2002196"/>
          </a:xfrm>
          <a:prstGeom prst="rect">
            <a:avLst/>
          </a:prstGeom>
        </p:spPr>
      </p:pic>
    </p:spTree>
    <p:extLst>
      <p:ext uri="{BB962C8B-B14F-4D97-AF65-F5344CB8AC3E}">
        <p14:creationId xmlns:p14="http://schemas.microsoft.com/office/powerpoint/2010/main" val="248401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20032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spTree>
    <p:extLst>
      <p:ext uri="{BB962C8B-B14F-4D97-AF65-F5344CB8AC3E}">
        <p14:creationId xmlns:p14="http://schemas.microsoft.com/office/powerpoint/2010/main" val="393053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848100" y="3086100"/>
            <a:ext cx="1447800" cy="304800"/>
          </a:xfrm>
          <a:prstGeom prst="curvedConnector3">
            <a:avLst>
              <a:gd name="adj1" fmla="val -1940"/>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272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96365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TextBox 1">
            <a:extLst>
              <a:ext uri="{FF2B5EF4-FFF2-40B4-BE49-F238E27FC236}">
                <a16:creationId xmlns:a16="http://schemas.microsoft.com/office/drawing/2014/main" id="{731D872B-29DB-A911-6117-04FBF9C31C60}"/>
              </a:ext>
            </a:extLst>
          </p:cNvPr>
          <p:cNvSpPr txBox="1"/>
          <p:nvPr/>
        </p:nvSpPr>
        <p:spPr>
          <a:xfrm>
            <a:off x="76200" y="5105400"/>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3" name="Straight Arrow Connector 2">
            <a:extLst>
              <a:ext uri="{FF2B5EF4-FFF2-40B4-BE49-F238E27FC236}">
                <a16:creationId xmlns:a16="http://schemas.microsoft.com/office/drawing/2014/main" id="{13168D66-6584-4CE4-F201-974FDEDDC067}"/>
              </a:ext>
            </a:extLst>
          </p:cNvPr>
          <p:cNvCxnSpPr>
            <a:cxnSpLocks/>
          </p:cNvCxnSpPr>
          <p:nvPr/>
        </p:nvCxnSpPr>
        <p:spPr bwMode="auto">
          <a:xfrm rot="10800000">
            <a:off x="381000" y="4419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18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4566053-4BBD-C9DD-0C3B-DF1BDEE992C4}"/>
              </a:ext>
            </a:extLst>
          </p:cNvPr>
          <p:cNvSpPr>
            <a:spLocks noGrp="1" noChangeArrowheads="1"/>
          </p:cNvSpPr>
          <p:nvPr>
            <p:ph type="ctrTitle"/>
          </p:nvPr>
        </p:nvSpPr>
        <p:spPr>
          <a:xfrm>
            <a:off x="-152400" y="609600"/>
            <a:ext cx="4267200" cy="3276600"/>
          </a:xfrm>
        </p:spPr>
        <p:txBody>
          <a:bodyPr/>
          <a:lstStyle/>
          <a:p>
            <a:pPr algn="ctr" eaLnBrk="1" hangingPunct="1"/>
            <a:r>
              <a:rPr lang="en-US" altLang="en-US" sz="5400" b="0" dirty="0"/>
              <a:t>Cursors</a:t>
            </a:r>
            <a:br>
              <a:rPr lang="en-US" altLang="en-US" sz="5400" b="0" dirty="0"/>
            </a:br>
            <a:r>
              <a:rPr lang="en-US" altLang="en-US" sz="5400" b="0" dirty="0"/>
              <a:t>--------------- </a:t>
            </a:r>
            <a:r>
              <a:rPr lang="en-US" altLang="en-US" sz="3600" b="0" dirty="0"/>
              <a:t>Read/write GIS attribute table rows</a:t>
            </a:r>
            <a:endParaRPr lang="en-US" altLang="en-US" sz="5400" b="0" dirty="0"/>
          </a:p>
        </p:txBody>
      </p:sp>
      <p:sp>
        <p:nvSpPr>
          <p:cNvPr id="3" name="Rectangle 3">
            <a:extLst>
              <a:ext uri="{FF2B5EF4-FFF2-40B4-BE49-F238E27FC236}">
                <a16:creationId xmlns:a16="http://schemas.microsoft.com/office/drawing/2014/main" id="{D35D1DAA-A190-AA3F-D67F-BAF2DC0D8F81}"/>
              </a:ext>
            </a:extLst>
          </p:cNvPr>
          <p:cNvSpPr txBox="1">
            <a:spLocks noChangeArrowheads="1"/>
          </p:cNvSpPr>
          <p:nvPr/>
        </p:nvSpPr>
        <p:spPr bwMode="auto">
          <a:xfrm>
            <a:off x="152400" y="5638800"/>
            <a:ext cx="365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bg1">
                    <a:lumMod val="85000"/>
                  </a:schemeClr>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bg1">
                    <a:lumMod val="85000"/>
                  </a:schemeClr>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bg1">
                    <a:lumMod val="85000"/>
                  </a:schemeClr>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l">
              <a:lnSpc>
                <a:spcPct val="80000"/>
              </a:lnSpc>
            </a:pPr>
            <a:r>
              <a:rPr lang="en-US" altLang="en-US" sz="2000" kern="0" dirty="0">
                <a:latin typeface="Calibri" panose="020F0502020204030204" pitchFamily="34" charset="0"/>
                <a:cs typeface="Calibri" panose="020F0502020204030204" pitchFamily="34" charset="0"/>
              </a:rPr>
              <a:t>Center for Geospatial Analytics</a:t>
            </a:r>
          </a:p>
          <a:p>
            <a:pPr algn="l">
              <a:lnSpc>
                <a:spcPct val="80000"/>
              </a:lnSpc>
            </a:pPr>
            <a:r>
              <a:rPr lang="en-US" altLang="en-US" sz="2000" kern="0" dirty="0">
                <a:latin typeface="Calibri" panose="020F0502020204030204" pitchFamily="34" charset="0"/>
                <a:cs typeface="Calibri" panose="020F0502020204030204" pitchFamily="34" charset="0"/>
              </a:rPr>
              <a:t>North Carolina State University</a:t>
            </a:r>
          </a:p>
          <a:p>
            <a:pPr algn="l">
              <a:lnSpc>
                <a:spcPct val="80000"/>
              </a:lnSpc>
            </a:pPr>
            <a:r>
              <a:rPr lang="en-US" altLang="en-US" sz="2000" kern="0" dirty="0">
                <a:latin typeface="Calibri" panose="020F0502020204030204" pitchFamily="34" charset="0"/>
                <a:cs typeface="Calibri" panose="020F0502020204030204" pitchFamily="34" charset="0"/>
              </a:rPr>
              <a:t>Dr. Tateosian</a:t>
            </a:r>
          </a:p>
        </p:txBody>
      </p:sp>
      <p:pic>
        <p:nvPicPr>
          <p:cNvPr id="4" name="Picture 3" descr="A bird with its mouth open&#10;&#10;Description automatically generated with low confidence">
            <a:extLst>
              <a:ext uri="{FF2B5EF4-FFF2-40B4-BE49-F238E27FC236}">
                <a16:creationId xmlns:a16="http://schemas.microsoft.com/office/drawing/2014/main" id="{69246E80-9D35-7C79-73A4-557372B31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81000" y="963877"/>
            <a:ext cx="4783327" cy="4930246"/>
          </a:xfrm>
        </p:spPr>
        <p:txBody>
          <a:bodyPr anchor="ctr">
            <a:normAutofit/>
          </a:bodyPr>
          <a:lstStyle/>
          <a:p>
            <a:pPr marL="0" indent="0">
              <a:buNone/>
            </a:pPr>
            <a:r>
              <a:rPr lang="en-US" sz="2100" dirty="0"/>
              <a:t>Got the Cursor object.  Now what?</a:t>
            </a:r>
          </a:p>
        </p:txBody>
      </p:sp>
    </p:spTree>
    <p:extLst>
      <p:ext uri="{BB962C8B-B14F-4D97-AF65-F5344CB8AC3E}">
        <p14:creationId xmlns:p14="http://schemas.microsoft.com/office/powerpoint/2010/main" val="81861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732023" y="963877"/>
            <a:ext cx="4783327" cy="4930246"/>
          </a:xfrm>
        </p:spPr>
        <p:txBody>
          <a:bodyPr anchor="ctr">
            <a:normAutofit/>
          </a:bodyPr>
          <a:lstStyle/>
          <a:p>
            <a:pPr marL="0" indent="0">
              <a:buNone/>
            </a:pPr>
            <a:r>
              <a:rPr lang="en-US" sz="2100"/>
              <a:t>Cursor objects are iterators</a:t>
            </a:r>
          </a:p>
        </p:txBody>
      </p:sp>
    </p:spTree>
    <p:extLst>
      <p:ext uri="{BB962C8B-B14F-4D97-AF65-F5344CB8AC3E}">
        <p14:creationId xmlns:p14="http://schemas.microsoft.com/office/powerpoint/2010/main" val="249283889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EB56-8FB6-807E-F8E4-F2DF02FE50C8}"/>
              </a:ext>
            </a:extLst>
          </p:cNvPr>
          <p:cNvSpPr>
            <a:spLocks noGrp="1"/>
          </p:cNvSpPr>
          <p:nvPr>
            <p:ph type="title"/>
          </p:nvPr>
        </p:nvSpPr>
        <p:spPr>
          <a:xfrm>
            <a:off x="533400" y="152400"/>
            <a:ext cx="8305800" cy="457200"/>
          </a:xfrm>
        </p:spPr>
        <p:txBody>
          <a:bodyPr/>
          <a:lstStyle/>
          <a:p>
            <a:r>
              <a:rPr lang="en-US" dirty="0"/>
              <a:t>Iteration terms</a:t>
            </a:r>
          </a:p>
        </p:txBody>
      </p:sp>
      <p:sp>
        <p:nvSpPr>
          <p:cNvPr id="3" name="Content Placeholder 2">
            <a:extLst>
              <a:ext uri="{FF2B5EF4-FFF2-40B4-BE49-F238E27FC236}">
                <a16:creationId xmlns:a16="http://schemas.microsoft.com/office/drawing/2014/main" id="{60F9C8C0-95F4-3970-56FB-24FA86D2755F}"/>
              </a:ext>
            </a:extLst>
          </p:cNvPr>
          <p:cNvSpPr>
            <a:spLocks noGrp="1"/>
          </p:cNvSpPr>
          <p:nvPr>
            <p:ph idx="1"/>
          </p:nvPr>
        </p:nvSpPr>
        <p:spPr>
          <a:xfrm>
            <a:off x="152400" y="838200"/>
            <a:ext cx="8686800" cy="5410200"/>
          </a:xfrm>
        </p:spPr>
        <p:txBody>
          <a:bodyPr/>
          <a:lstStyle/>
          <a:p>
            <a:pPr algn="l"/>
            <a:r>
              <a:rPr lang="en-US" sz="1600" b="0" i="0" dirty="0">
                <a:solidFill>
                  <a:schemeClr val="bg1">
                    <a:lumMod val="65000"/>
                  </a:schemeClr>
                </a:solidFill>
                <a:effectLst/>
                <a:latin typeface="Verdana" panose="020B0604030504040204" pitchFamily="34" charset="0"/>
              </a:rPr>
              <a:t>To </a:t>
            </a:r>
            <a:r>
              <a:rPr lang="en-US" sz="1600" b="0" i="1" dirty="0">
                <a:solidFill>
                  <a:schemeClr val="bg1">
                    <a:lumMod val="65000"/>
                  </a:schemeClr>
                </a:solidFill>
                <a:effectLst/>
                <a:latin typeface="Verdana" panose="020B0604030504040204" pitchFamily="34" charset="0"/>
              </a:rPr>
              <a:t>iterate</a:t>
            </a:r>
            <a:r>
              <a:rPr lang="en-US" sz="1600" b="0" i="0" dirty="0">
                <a:solidFill>
                  <a:schemeClr val="bg1">
                    <a:lumMod val="65000"/>
                  </a:schemeClr>
                </a:solidFill>
                <a:effectLst/>
                <a:latin typeface="Verdana" panose="020B0604030504040204" pitchFamily="34" charset="0"/>
              </a:rPr>
              <a:t> – perform something over and over</a:t>
            </a:r>
          </a:p>
          <a:p>
            <a:pPr algn="l"/>
            <a:r>
              <a:rPr lang="en-US" sz="1600" b="0" i="0" dirty="0">
                <a:solidFill>
                  <a:schemeClr val="bg1">
                    <a:lumMod val="65000"/>
                  </a:schemeClr>
                </a:solidFill>
                <a:effectLst/>
                <a:latin typeface="Verdana" panose="020B0604030504040204" pitchFamily="34" charset="0"/>
              </a:rPr>
              <a:t>An </a:t>
            </a:r>
            <a:r>
              <a:rPr lang="en-US" sz="1600" b="0" i="1" dirty="0" err="1">
                <a:solidFill>
                  <a:schemeClr val="bg1">
                    <a:lumMod val="65000"/>
                  </a:schemeClr>
                </a:solidFill>
                <a:effectLst/>
                <a:latin typeface="Verdana" panose="020B0604030504040204" pitchFamily="34" charset="0"/>
              </a:rPr>
              <a:t>iterab</a:t>
            </a:r>
            <a:r>
              <a:rPr lang="en-US" sz="1600" i="1" dirty="0" err="1">
                <a:solidFill>
                  <a:schemeClr val="bg1">
                    <a:lumMod val="65000"/>
                  </a:schemeClr>
                </a:solidFill>
                <a:latin typeface="Verdana" panose="020B0604030504040204" pitchFamily="34" charset="0"/>
              </a:rPr>
              <a:t>le</a:t>
            </a:r>
            <a:r>
              <a:rPr lang="en-US" sz="1600" b="0" i="1" dirty="0">
                <a:solidFill>
                  <a:schemeClr val="bg1">
                    <a:lumMod val="65000"/>
                  </a:schemeClr>
                </a:solidFill>
                <a:effectLst/>
                <a:latin typeface="Verdana" panose="020B0604030504040204" pitchFamily="34" charset="0"/>
              </a:rPr>
              <a:t> object</a:t>
            </a:r>
            <a:r>
              <a:rPr lang="en-US" sz="1600" b="0" i="0" dirty="0">
                <a:solidFill>
                  <a:schemeClr val="bg1">
                    <a:lumMod val="65000"/>
                  </a:schemeClr>
                </a:solidFill>
                <a:effectLst/>
                <a:latin typeface="Verdana" panose="020B0604030504040204" pitchFamily="34" charset="0"/>
              </a:rPr>
              <a:t> contains a countable number of values.  E.g., lists, tuples, strings.</a:t>
            </a:r>
          </a:p>
          <a:p>
            <a:pPr algn="l"/>
            <a:r>
              <a:rPr lang="en-US" sz="1600" dirty="0">
                <a:solidFill>
                  <a:schemeClr val="bg1">
                    <a:lumMod val="65000"/>
                  </a:schemeClr>
                </a:solidFill>
                <a:latin typeface="Verdana" panose="020B0604030504040204" pitchFamily="34" charset="0"/>
              </a:rPr>
              <a:t>You can traverse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with FOR-loops.</a:t>
            </a:r>
          </a:p>
          <a:p>
            <a:pPr marL="0" indent="0" algn="l">
              <a:buNone/>
            </a:pPr>
            <a:endParaRPr lang="en-US" sz="1600" b="0" i="0" dirty="0">
              <a:solidFill>
                <a:schemeClr val="bg1">
                  <a:lumMod val="65000"/>
                </a:schemeClr>
              </a:solidFill>
              <a:effectLst/>
              <a:latin typeface="Verdana" panose="020B0604030504040204" pitchFamily="34" charset="0"/>
            </a:endParaRPr>
          </a:p>
          <a:p>
            <a:pPr algn="l"/>
            <a:r>
              <a:rPr lang="en-US" sz="1600" b="0" i="0" dirty="0">
                <a:solidFill>
                  <a:schemeClr val="bg1">
                    <a:lumMod val="65000"/>
                  </a:schemeClr>
                </a:solidFill>
                <a:effectLst/>
                <a:latin typeface="Verdana" panose="020B0604030504040204" pitchFamily="34" charset="0"/>
              </a:rPr>
              <a:t>A Python </a:t>
            </a:r>
            <a:r>
              <a:rPr lang="en-US" sz="1600" i="1" dirty="0">
                <a:solidFill>
                  <a:srgbClr val="D5D50E"/>
                </a:solidFill>
                <a:effectLst/>
                <a:latin typeface="Verdana" panose="020B0604030504040204" pitchFamily="34" charset="0"/>
              </a:rPr>
              <a:t>iterator</a:t>
            </a:r>
            <a:r>
              <a:rPr lang="en-US" sz="1600" b="0" i="0" dirty="0">
                <a:solidFill>
                  <a:schemeClr val="bg1">
                    <a:lumMod val="65000"/>
                  </a:schemeClr>
                </a:solidFill>
                <a:effectLst/>
                <a:latin typeface="Verdana" panose="020B0604030504040204" pitchFamily="34" charset="0"/>
              </a:rPr>
              <a:t> is an object that can be iterated upon. You can traverse through all the values using a FOR-loop.  But you can also use </a:t>
            </a:r>
            <a:r>
              <a:rPr lang="en-US" sz="1600" b="0" i="1" dirty="0">
                <a:solidFill>
                  <a:schemeClr val="bg1">
                    <a:lumMod val="65000"/>
                  </a:schemeClr>
                </a:solidFill>
                <a:effectLst/>
                <a:latin typeface="Verdana" panose="020B0604030504040204" pitchFamily="34" charset="0"/>
              </a:rPr>
              <a:t>next()</a:t>
            </a:r>
            <a:r>
              <a:rPr lang="en-US" sz="1600" b="0" i="0" dirty="0">
                <a:solidFill>
                  <a:schemeClr val="bg1">
                    <a:lumMod val="65000"/>
                  </a:schemeClr>
                </a:solidFill>
                <a:effectLst/>
                <a:latin typeface="Verdana" panose="020B0604030504040204" pitchFamily="34" charset="0"/>
              </a:rPr>
              <a:t>.  </a:t>
            </a:r>
          </a:p>
          <a:p>
            <a:pPr algn="l"/>
            <a:endParaRPr lang="en-US" sz="1600" b="0" i="0" dirty="0">
              <a:solidFill>
                <a:schemeClr val="bg1">
                  <a:lumMod val="65000"/>
                </a:schemeClr>
              </a:solidFill>
              <a:effectLst/>
              <a:latin typeface="Verdana" panose="020B0604030504040204" pitchFamily="34" charset="0"/>
            </a:endParaRPr>
          </a:p>
          <a:p>
            <a:r>
              <a:rPr lang="en-US" sz="1600" dirty="0">
                <a:solidFill>
                  <a:schemeClr val="bg1">
                    <a:lumMod val="65000"/>
                  </a:schemeClr>
                </a:solidFill>
                <a:latin typeface="Verdana" panose="020B0604030504040204" pitchFamily="34" charset="0"/>
              </a:rPr>
              <a:t>You can get iterators from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like lists.</a:t>
            </a: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"apple"</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"banana"</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"cherry"</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iter</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type(</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&lt;class '</a:t>
            </a:r>
            <a:r>
              <a:rPr lang="en-US" sz="1600" b="0" dirty="0" err="1">
                <a:solidFill>
                  <a:srgbClr val="D4D4D4"/>
                </a:solidFill>
                <a:effectLst/>
                <a:latin typeface="Consolas" panose="020B0609020204030204" pitchFamily="49" charset="0"/>
              </a:rPr>
              <a:t>list_iterator</a:t>
            </a:r>
            <a:r>
              <a:rPr lang="en-US" sz="1600" b="0" dirty="0">
                <a:solidFill>
                  <a:srgbClr val="D4D4D4"/>
                </a:solidFill>
                <a:effectLst/>
                <a:latin typeface="Consolas" panose="020B0609020204030204" pitchFamily="49" charset="0"/>
              </a:rPr>
              <a:t>'&gt;</a:t>
            </a:r>
          </a:p>
          <a:p>
            <a:pPr marL="800100" lvl="2" indent="0">
              <a:buNone/>
            </a:pPr>
            <a:endParaRPr lang="en-US" sz="1600" dirty="0">
              <a:solidFill>
                <a:schemeClr val="bg1">
                  <a:lumMod val="65000"/>
                </a:schemeClr>
              </a:solidFill>
              <a:latin typeface="Verdana" panose="020B0604030504040204" pitchFamily="34" charset="0"/>
            </a:endParaRPr>
          </a:p>
          <a:p>
            <a:r>
              <a:rPr lang="en-US" sz="1600" dirty="0">
                <a:solidFill>
                  <a:schemeClr val="bg1">
                    <a:lumMod val="65000"/>
                  </a:schemeClr>
                </a:solidFill>
                <a:latin typeface="Verdana" panose="020B0604030504040204" pitchFamily="34" charset="0"/>
              </a:rPr>
              <a:t>Then you can use the built-in </a:t>
            </a:r>
            <a:r>
              <a:rPr lang="en-US" sz="1600" i="1" dirty="0">
                <a:solidFill>
                  <a:schemeClr val="bg1">
                    <a:lumMod val="65000"/>
                  </a:schemeClr>
                </a:solidFill>
                <a:latin typeface="Verdana" panose="020B0604030504040204" pitchFamily="34" charset="0"/>
              </a:rPr>
              <a:t>next()</a:t>
            </a:r>
            <a:r>
              <a:rPr lang="en-US" sz="1600" dirty="0">
                <a:solidFill>
                  <a:schemeClr val="bg1">
                    <a:lumMod val="65000"/>
                  </a:schemeClr>
                </a:solidFill>
                <a:latin typeface="Verdana" panose="020B0604030504040204" pitchFamily="34" charset="0"/>
              </a:rPr>
              <a:t> function to return the next item.</a:t>
            </a:r>
            <a:endParaRPr lang="en-US" sz="1200" dirty="0">
              <a:solidFill>
                <a:srgbClr val="D4D4D4"/>
              </a:solidFill>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print(a)</a:t>
            </a:r>
          </a:p>
          <a:p>
            <a:pPr marL="800100" lvl="2" indent="0">
              <a:buNone/>
            </a:pPr>
            <a:r>
              <a:rPr lang="en-US" sz="1600" dirty="0">
                <a:solidFill>
                  <a:srgbClr val="D4D4D4"/>
                </a:solidFill>
                <a:latin typeface="Consolas" panose="020B0609020204030204" pitchFamily="49" charset="0"/>
              </a:rPr>
              <a:t>apple</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b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print(b)</a:t>
            </a:r>
          </a:p>
          <a:p>
            <a:pPr marL="800100" lvl="2" indent="0">
              <a:buNone/>
            </a:pPr>
            <a:r>
              <a:rPr lang="en-US" sz="1600" b="0" dirty="0">
                <a:solidFill>
                  <a:srgbClr val="D4D4D4"/>
                </a:solidFill>
                <a:effectLst/>
                <a:latin typeface="Consolas" panose="020B0609020204030204" pitchFamily="49" charset="0"/>
              </a:rPr>
              <a:t>banana</a:t>
            </a:r>
            <a:endParaRPr lang="en-US" sz="2800" b="0" i="0" dirty="0">
              <a:solidFill>
                <a:schemeClr val="bg1">
                  <a:lumMod val="65000"/>
                </a:schemeClr>
              </a:solidFill>
              <a:effectLst/>
              <a:latin typeface="Verdana" panose="020B0604030504040204" pitchFamily="34" charset="0"/>
            </a:endParaRPr>
          </a:p>
        </p:txBody>
      </p:sp>
    </p:spTree>
    <p:extLst>
      <p:ext uri="{BB962C8B-B14F-4D97-AF65-F5344CB8AC3E}">
        <p14:creationId xmlns:p14="http://schemas.microsoft.com/office/powerpoint/2010/main" val="2343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2ED6B-26BA-9F2E-79A3-FD6A87B2F4D8}"/>
              </a:ext>
            </a:extLst>
          </p:cNvPr>
          <p:cNvSpPr>
            <a:spLocks noGrp="1"/>
          </p:cNvSpPr>
          <p:nvPr>
            <p:ph type="title"/>
          </p:nvPr>
        </p:nvSpPr>
        <p:spPr>
          <a:xfrm>
            <a:off x="628650" y="963877"/>
            <a:ext cx="2620771" cy="4930246"/>
          </a:xfrm>
        </p:spPr>
        <p:txBody>
          <a:bodyPr>
            <a:normAutofit/>
          </a:bodyPr>
          <a:lstStyle/>
          <a:p>
            <a:pPr marL="0" indent="0" algn="r"/>
            <a:r>
              <a:rPr lang="en-US" dirty="0"/>
              <a:t>Cursor objects are iterators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A0B843-C4D3-E527-4B5B-3CEE8F90A5B2}"/>
              </a:ext>
            </a:extLst>
          </p:cNvPr>
          <p:cNvSpPr>
            <a:spLocks noGrp="1"/>
          </p:cNvSpPr>
          <p:nvPr>
            <p:ph idx="1"/>
          </p:nvPr>
        </p:nvSpPr>
        <p:spPr>
          <a:xfrm>
            <a:off x="3732023" y="963877"/>
            <a:ext cx="4783327" cy="4930246"/>
          </a:xfrm>
        </p:spPr>
        <p:txBody>
          <a:bodyPr anchor="ctr">
            <a:normAutofit/>
          </a:bodyPr>
          <a:lstStyle/>
          <a:p>
            <a:pPr marL="0" indent="0">
              <a:buNone/>
            </a:pPr>
            <a:r>
              <a:rPr lang="en-US" sz="2100" dirty="0"/>
              <a:t>Meaning you can traverse them with </a:t>
            </a:r>
            <a:r>
              <a:rPr lang="en-US" sz="2100" i="1" dirty="0">
                <a:solidFill>
                  <a:srgbClr val="D5D50E"/>
                </a:solidFill>
              </a:rPr>
              <a:t>next</a:t>
            </a:r>
            <a:r>
              <a:rPr lang="en-US" sz="2100" dirty="0"/>
              <a:t> or with a </a:t>
            </a:r>
            <a:r>
              <a:rPr lang="en-US" sz="2100" dirty="0">
                <a:solidFill>
                  <a:srgbClr val="D5D50E"/>
                </a:solidFill>
              </a:rPr>
              <a:t>FOR-loop</a:t>
            </a:r>
          </a:p>
        </p:txBody>
      </p:sp>
    </p:spTree>
    <p:extLst>
      <p:ext uri="{BB962C8B-B14F-4D97-AF65-F5344CB8AC3E}">
        <p14:creationId xmlns:p14="http://schemas.microsoft.com/office/powerpoint/2010/main" val="125740656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97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7" name="Rectangle 6">
            <a:extLst>
              <a:ext uri="{FF2B5EF4-FFF2-40B4-BE49-F238E27FC236}">
                <a16:creationId xmlns:a16="http://schemas.microsoft.com/office/drawing/2014/main" id="{054100D0-8F2C-0BD7-9E42-3764CAADF2C9}"/>
              </a:ext>
            </a:extLst>
          </p:cNvPr>
          <p:cNvSpPr/>
          <p:nvPr/>
        </p:nvSpPr>
        <p:spPr bwMode="auto">
          <a:xfrm>
            <a:off x="4038600" y="533399"/>
            <a:ext cx="990600" cy="152401"/>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EA99EC20-4C5F-B2C1-4625-22DE023707A3}"/>
              </a:ext>
            </a:extLst>
          </p:cNvPr>
          <p:cNvCxnSpPr>
            <a:cxnSpLocks/>
          </p:cNvCxnSpPr>
          <p:nvPr/>
        </p:nvCxnSpPr>
        <p:spPr bwMode="auto">
          <a:xfrm rot="5400000" flipH="1" flipV="1">
            <a:off x="1699277" y="1370415"/>
            <a:ext cx="3026308" cy="1548063"/>
          </a:xfrm>
          <a:prstGeom prst="curvedConnector3">
            <a:avLst>
              <a:gd name="adj1" fmla="val 101087"/>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onnector: Curved 24">
            <a:extLst>
              <a:ext uri="{FF2B5EF4-FFF2-40B4-BE49-F238E27FC236}">
                <a16:creationId xmlns:a16="http://schemas.microsoft.com/office/drawing/2014/main" id="{ACADF790-4810-FDA0-4D06-7229E50DE611}"/>
              </a:ext>
            </a:extLst>
          </p:cNvPr>
          <p:cNvCxnSpPr/>
          <p:nvPr/>
        </p:nvCxnSpPr>
        <p:spPr bwMode="auto">
          <a:xfrm rot="5400000" flipH="1" flipV="1">
            <a:off x="1372150" y="4267750"/>
            <a:ext cx="1751500" cy="381000"/>
          </a:xfrm>
          <a:prstGeom prst="curvedConnector3">
            <a:avLst>
              <a:gd name="adj1" fmla="val -394"/>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3890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208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64247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4876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44370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030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99681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649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250544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6F2854B-DFCA-87B2-13AF-AB37132F68B4}"/>
              </a:ext>
            </a:extLst>
          </p:cNvPr>
          <p:cNvSpPr txBox="1"/>
          <p:nvPr/>
        </p:nvSpPr>
        <p:spPr>
          <a:xfrm>
            <a:off x="132348" y="2667000"/>
            <a:ext cx="64970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pic>
        <p:nvPicPr>
          <p:cNvPr id="3" name="Graphic 2" descr="Close outline">
            <a:extLst>
              <a:ext uri="{FF2B5EF4-FFF2-40B4-BE49-F238E27FC236}">
                <a16:creationId xmlns:a16="http://schemas.microsoft.com/office/drawing/2014/main" id="{85B3AB56-7CE2-89CE-01DC-72A838219B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000" y="4800600"/>
            <a:ext cx="1828800" cy="1828800"/>
          </a:xfrm>
          <a:prstGeom prst="rect">
            <a:avLst/>
          </a:prstGeom>
        </p:spPr>
      </p:pic>
    </p:spTree>
    <p:extLst>
      <p:ext uri="{BB962C8B-B14F-4D97-AF65-F5344CB8AC3E}">
        <p14:creationId xmlns:p14="http://schemas.microsoft.com/office/powerpoint/2010/main" val="96302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05CC5AC-28A2-1827-CA50-4541470F52C1}"/>
              </a:ext>
            </a:extLst>
          </p:cNvPr>
          <p:cNvSpPr>
            <a:spLocks noGrp="1" noChangeArrowheads="1"/>
          </p:cNvSpPr>
          <p:nvPr>
            <p:ph type="title"/>
          </p:nvPr>
        </p:nvSpPr>
        <p:spPr>
          <a:xfrm>
            <a:off x="838200" y="304800"/>
            <a:ext cx="2362200" cy="457200"/>
          </a:xfrm>
        </p:spPr>
        <p:txBody>
          <a:bodyPr/>
          <a:lstStyle/>
          <a:p>
            <a:pPr eaLnBrk="1" hangingPunct="1"/>
            <a:r>
              <a:rPr lang="en-US" altLang="en-US" sz="3600" b="0" dirty="0"/>
              <a:t>Objectives</a:t>
            </a:r>
          </a:p>
        </p:txBody>
      </p:sp>
      <p:sp>
        <p:nvSpPr>
          <p:cNvPr id="3076" name="Rectangle 3">
            <a:extLst>
              <a:ext uri="{FF2B5EF4-FFF2-40B4-BE49-F238E27FC236}">
                <a16:creationId xmlns:a16="http://schemas.microsoft.com/office/drawing/2014/main" id="{3006743B-2B9E-4F18-0C3D-21069B4394B0}"/>
              </a:ext>
            </a:extLst>
          </p:cNvPr>
          <p:cNvSpPr>
            <a:spLocks noGrp="1" noChangeArrowheads="1"/>
          </p:cNvSpPr>
          <p:nvPr>
            <p:ph type="body" idx="1"/>
          </p:nvPr>
        </p:nvSpPr>
        <p:spPr>
          <a:xfrm>
            <a:off x="152400" y="1447800"/>
            <a:ext cx="3886200" cy="4267200"/>
          </a:xfrm>
        </p:spPr>
        <p:txBody>
          <a:bodyPr/>
          <a:lstStyle/>
          <a:p>
            <a:pPr marL="0" indent="0" eaLnBrk="1" hangingPunct="1">
              <a:buNone/>
              <a:defRPr/>
            </a:pPr>
            <a:r>
              <a:rPr lang="en-US" sz="2400" dirty="0">
                <a:ea typeface="ＭＳ Ｐゴシック" charset="0"/>
              </a:rPr>
              <a:t>Traverse &amp; modify GIS tables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Access geometric properties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Manage locks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Filter GIS records</a:t>
            </a:r>
          </a:p>
        </p:txBody>
      </p:sp>
      <p:pic>
        <p:nvPicPr>
          <p:cNvPr id="8" name="Picture 7" descr="A bird with its mouth open&#10;&#10;Description automatically generated with low confidence">
            <a:extLst>
              <a:ext uri="{FF2B5EF4-FFF2-40B4-BE49-F238E27FC236}">
                <a16:creationId xmlns:a16="http://schemas.microsoft.com/office/drawing/2014/main" id="{E8637974-697B-2903-1733-480CBAC09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049752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E8A4-403C-F2E6-1145-53076E089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5F75D-85FC-3F63-FBA7-0B0857F5D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404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753DBBDD-94E9-7576-3AC0-6B7170625270}"/>
              </a:ext>
            </a:extLst>
          </p:cNvPr>
          <p:cNvSpPr txBox="1"/>
          <p:nvPr/>
        </p:nvSpPr>
        <p:spPr>
          <a:xfrm>
            <a:off x="-228600" y="152400"/>
            <a:ext cx="6553200" cy="646331"/>
          </a:xfrm>
          <a:prstGeom prst="rect">
            <a:avLst/>
          </a:prstGeom>
          <a:noFill/>
        </p:spPr>
        <p:txBody>
          <a:bodyPr wrap="square">
            <a:spAutoFit/>
          </a:bodyPr>
          <a:lstStyle/>
          <a:p>
            <a:pPr marL="457200" lvl="1" indent="0" eaLnBrk="1" hangingPunct="1">
              <a:defRPr/>
            </a:pPr>
            <a:r>
              <a:rPr lang="en-US" sz="3600" dirty="0">
                <a:solidFill>
                  <a:srgbClr val="D9D9D9"/>
                </a:solidFill>
                <a:ea typeface="ＭＳ Ｐゴシック" charset="0"/>
              </a:rPr>
              <a:t>About </a:t>
            </a:r>
            <a:r>
              <a:rPr lang="en-US" sz="3600" dirty="0" err="1">
                <a:solidFill>
                  <a:srgbClr val="D9D9D9"/>
                </a:solidFill>
                <a:ea typeface="ＭＳ Ｐゴシック" charset="0"/>
              </a:rPr>
              <a:t>field_names</a:t>
            </a:r>
            <a:r>
              <a:rPr lang="en-US" sz="3600" dirty="0">
                <a:solidFill>
                  <a:srgbClr val="D9D9D9"/>
                </a:solidFill>
                <a:ea typeface="ＭＳ Ｐゴシック" charset="0"/>
              </a:rPr>
              <a:t>...</a:t>
            </a:r>
          </a:p>
        </p:txBody>
      </p:sp>
    </p:spTree>
    <p:extLst>
      <p:ext uri="{BB962C8B-B14F-4D97-AF65-F5344CB8AC3E}">
        <p14:creationId xmlns:p14="http://schemas.microsoft.com/office/powerpoint/2010/main" val="122674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7E2E43EA-D088-9080-C786-C8C0EBB73479}"/>
              </a:ext>
            </a:extLst>
          </p:cNvPr>
          <p:cNvSpPr txBox="1"/>
          <p:nvPr/>
        </p:nvSpPr>
        <p:spPr>
          <a:xfrm>
            <a:off x="4495800" y="676870"/>
            <a:ext cx="4716099" cy="923330"/>
          </a:xfrm>
          <a:prstGeom prst="rect">
            <a:avLst/>
          </a:prstGeom>
          <a:noFill/>
        </p:spPr>
        <p:txBody>
          <a:bodyPr wrap="none" rtlCol="0">
            <a:spAutoFit/>
          </a:bodyPr>
          <a:lstStyle/>
          <a:p>
            <a:r>
              <a:rPr lang="en-US" dirty="0">
                <a:solidFill>
                  <a:srgbClr val="D9D9D9"/>
                </a:solidFill>
              </a:rPr>
              <a:t>You can get all fields by using a placeholder.</a:t>
            </a:r>
          </a:p>
          <a:p>
            <a:endParaRPr lang="en-US" dirty="0"/>
          </a:p>
          <a:p>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4000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arcpy</a:t>
            </a: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Get the first row.</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has </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len</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 items."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num, item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enumerate(row):</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{num}</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{item}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5312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has </a:t>
            </a:r>
            <a:r>
              <a:rPr lang="en-US" dirty="0">
                <a:solidFill>
                  <a:srgbClr val="D5D50E"/>
                </a:solidFill>
                <a:latin typeface="Consolas" panose="020B0609020204030204" pitchFamily="49" charset="0"/>
              </a:rPr>
              <a:t>74</a:t>
            </a:r>
            <a:r>
              <a:rPr lang="en-US" dirty="0">
                <a:solidFill>
                  <a:srgbClr val="D4D4D4"/>
                </a:solidFill>
                <a:latin typeface="Consolas" panose="020B0609020204030204" pitchFamily="49" charset="0"/>
              </a:rPr>
              <a:t> items.</a:t>
            </a:r>
          </a:p>
          <a:p>
            <a:r>
              <a:rPr lang="en-US" dirty="0">
                <a:solidFill>
                  <a:srgbClr val="D4D4D4"/>
                </a:solidFill>
                <a:latin typeface="Consolas" panose="020B0609020204030204" pitchFamily="49" charset="0"/>
              </a:rPr>
              <a:t>Row[0]: 0</a:t>
            </a:r>
          </a:p>
          <a:p>
            <a:r>
              <a:rPr lang="en-US" dirty="0">
                <a:solidFill>
                  <a:srgbClr val="D4D4D4"/>
                </a:solidFill>
                <a:latin typeface="Consolas" panose="020B0609020204030204" pitchFamily="49" charset="0"/>
              </a:rPr>
              <a:t>Row[1]: (-70.0806,42.0519)</a:t>
            </a:r>
          </a:p>
          <a:p>
            <a:r>
              <a:rPr lang="en-US" dirty="0">
                <a:solidFill>
                  <a:srgbClr val="D4D4D4"/>
                </a:solidFill>
                <a:latin typeface="Consolas" panose="020B0609020204030204" pitchFamily="49" charset="0"/>
              </a:rPr>
              <a:t>Row[2]: 239008</a:t>
            </a:r>
          </a:p>
          <a:p>
            <a:r>
              <a:rPr lang="en-US" dirty="0">
                <a:solidFill>
                  <a:srgbClr val="D4D4D4"/>
                </a:solidFill>
                <a:latin typeface="Consolas" panose="020B0609020204030204" pitchFamily="49" charset="0"/>
              </a:rPr>
              <a:t>Row[3]: NPS</a:t>
            </a:r>
          </a:p>
          <a:p>
            <a:r>
              <a:rPr lang="en-US" dirty="0">
                <a:solidFill>
                  <a:srgbClr val="D4D4D4"/>
                </a:solidFill>
                <a:latin typeface="Consolas" panose="020B0609020204030204" pitchFamily="49" charset="0"/>
              </a:rPr>
              <a:t>Row[4]: NERO</a:t>
            </a:r>
          </a:p>
          <a:p>
            <a:r>
              <a:rPr lang="en-US" dirty="0">
                <a:solidFill>
                  <a:srgbClr val="D4D4D4"/>
                </a:solidFill>
                <a:latin typeface="Consolas" panose="020B0609020204030204" pitchFamily="49" charset="0"/>
              </a:rPr>
              <a:t>Row[5]: Northeast Region</a:t>
            </a:r>
          </a:p>
          <a:p>
            <a:r>
              <a:rPr lang="en-US" dirty="0">
                <a:solidFill>
                  <a:srgbClr val="D4D4D4"/>
                </a:solidFill>
                <a:latin typeface="Consolas" panose="020B0609020204030204" pitchFamily="49" charset="0"/>
              </a:rPr>
              <a:t>Row[6]: MACCP</a:t>
            </a:r>
          </a:p>
          <a:p>
            <a:r>
              <a:rPr lang="en-US" dirty="0">
                <a:solidFill>
                  <a:srgbClr val="D4D4D4"/>
                </a:solidFill>
                <a:latin typeface="Consolas" panose="020B0609020204030204" pitchFamily="49" charset="0"/>
              </a:rPr>
              <a:t>Row[7]: CAPE COD NATIONAL SEASHORE</a:t>
            </a:r>
          </a:p>
          <a:p>
            <a:r>
              <a:rPr lang="en-US" dirty="0">
                <a:solidFill>
                  <a:srgbClr val="D4D4D4"/>
                </a:solidFill>
                <a:latin typeface="Consolas" panose="020B0609020204030204" pitchFamily="49" charset="0"/>
              </a:rPr>
              <a:t>Row[8]: 1997</a:t>
            </a:r>
          </a:p>
          <a:p>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a:off x="4800600" y="53340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5" name="Straight Arrow Connector 4">
            <a:extLst>
              <a:ext uri="{FF2B5EF4-FFF2-40B4-BE49-F238E27FC236}">
                <a16:creationId xmlns:a16="http://schemas.microsoft.com/office/drawing/2014/main" id="{8D425EF5-D797-89A7-0E94-616E9A5EAF4F}"/>
              </a:ext>
            </a:extLst>
          </p:cNvPr>
          <p:cNvCxnSpPr>
            <a:cxnSpLocks/>
          </p:cNvCxnSpPr>
          <p:nvPr/>
        </p:nvCxnSpPr>
        <p:spPr bwMode="auto">
          <a:xfrm rot="10800000">
            <a:off x="2133601" y="39751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17280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(239008, 'MEADOW')</a:t>
            </a:r>
          </a:p>
          <a:p>
            <a:r>
              <a:rPr lang="en-US" dirty="0">
                <a:solidFill>
                  <a:srgbClr val="D4D4D4"/>
                </a:solidFill>
                <a:latin typeface="Consolas" panose="020B0609020204030204" pitchFamily="49" charset="0"/>
              </a:rPr>
              <a:t>(239009, 'LITTLE CRK')</a:t>
            </a:r>
          </a:p>
          <a:p>
            <a:r>
              <a:rPr lang="en-US" dirty="0">
                <a:solidFill>
                  <a:srgbClr val="D4D4D4"/>
                </a:solidFill>
                <a:latin typeface="Consolas" panose="020B0609020204030204" pitchFamily="49" charset="0"/>
              </a:rPr>
              <a:t>(239016,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(239017, 'VISITORC')  </a:t>
            </a:r>
          </a:p>
          <a:p>
            <a:r>
              <a:rPr lang="en-US" dirty="0">
                <a:solidFill>
                  <a:srgbClr val="D4D4D4"/>
                </a:solidFill>
                <a:latin typeface="Consolas" panose="020B0609020204030204" pitchFamily="49" charset="0"/>
              </a:rPr>
              <a:t>(239031, 'PILGRIM HT')</a:t>
            </a:r>
          </a:p>
          <a:p>
            <a:r>
              <a:rPr lang="en-US" dirty="0">
                <a:solidFill>
                  <a:srgbClr val="D4D4D4"/>
                </a:solidFill>
                <a:latin typeface="Consolas" panose="020B0609020204030204" pitchFamily="49" charset="0"/>
              </a:rPr>
              <a:t>(239036, 'DUMP')</a:t>
            </a:r>
          </a:p>
          <a:p>
            <a:r>
              <a:rPr lang="en-US" dirty="0">
                <a:solidFill>
                  <a:srgbClr val="D4D4D4"/>
                </a:solidFill>
                <a:latin typeface="Consolas" panose="020B0609020204030204" pitchFamily="49" charset="0"/>
              </a:rPr>
              <a:t>(239039, 'PETRELEIF')</a:t>
            </a:r>
          </a:p>
          <a:p>
            <a:r>
              <a:rPr lang="en-US" dirty="0">
                <a:solidFill>
                  <a:srgbClr val="D4D4D4"/>
                </a:solidFill>
                <a:latin typeface="Consolas" panose="020B0609020204030204" pitchFamily="49" charset="0"/>
              </a:rPr>
              <a:t>(239042, 'COCONUT')</a:t>
            </a:r>
          </a:p>
          <a:p>
            <a:r>
              <a:rPr lang="en-US" dirty="0">
                <a:solidFill>
                  <a:srgbClr val="D4D4D4"/>
                </a:solidFill>
                <a:latin typeface="Consolas" panose="020B0609020204030204" pitchFamily="49" charset="0"/>
              </a:rPr>
              <a:t>(239060, 'HIGHHEAD')</a:t>
            </a:r>
          </a:p>
          <a:p>
            <a:r>
              <a:rPr lang="en-US" dirty="0">
                <a:solidFill>
                  <a:srgbClr val="D4D4D4"/>
                </a:solidFill>
                <a:latin typeface="Consolas" panose="020B0609020204030204" pitchFamily="49" charset="0"/>
              </a:rPr>
              <a:t>(239127, 'HRCOVEDUNE')</a:t>
            </a:r>
          </a:p>
          <a:p>
            <a:r>
              <a:rPr lang="en-US" dirty="0">
                <a:solidFill>
                  <a:srgbClr val="D4D4D4"/>
                </a:solidFill>
                <a:latin typeface="Consolas" panose="020B0609020204030204" pitchFamily="49" charset="0"/>
              </a:rPr>
              <a:t>(513169,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(513179,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48203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775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971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49605350-B3AF-9539-F528-19C684220A74}"/>
              </a:ext>
            </a:extLst>
          </p:cNvPr>
          <p:cNvCxnSpPr/>
          <p:nvPr/>
        </p:nvCxnSpPr>
        <p:spPr bwMode="auto">
          <a:xfrm>
            <a:off x="303530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26342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40300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844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Straight Connector 2">
            <a:extLst>
              <a:ext uri="{FF2B5EF4-FFF2-40B4-BE49-F238E27FC236}">
                <a16:creationId xmlns:a16="http://schemas.microsoft.com/office/drawing/2014/main" id="{7E34DECE-01A7-F072-0C1E-EF5586363BA1}"/>
              </a:ext>
            </a:extLst>
          </p:cNvPr>
          <p:cNvCxnSpPr/>
          <p:nvPr/>
        </p:nvCxnSpPr>
        <p:spPr bwMode="auto">
          <a:xfrm>
            <a:off x="165735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3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34CD3E77-771D-866E-8968-10F43CC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58" y="1237706"/>
            <a:ext cx="4730496" cy="3547872"/>
          </a:xfrm>
          <a:prstGeom prst="rect">
            <a:avLst/>
          </a:prstGeom>
        </p:spPr>
      </p:pic>
      <p:sp>
        <p:nvSpPr>
          <p:cNvPr id="5" name="Rectangle 4">
            <a:extLst>
              <a:ext uri="{FF2B5EF4-FFF2-40B4-BE49-F238E27FC236}">
                <a16:creationId xmlns:a16="http://schemas.microsoft.com/office/drawing/2014/main" id="{88750008-5CC5-03E2-A944-607B14A340F9}"/>
              </a:ext>
            </a:extLst>
          </p:cNvPr>
          <p:cNvSpPr/>
          <p:nvPr/>
        </p:nvSpPr>
        <p:spPr>
          <a:xfrm>
            <a:off x="1613644" y="1640573"/>
            <a:ext cx="3872755" cy="3961433"/>
          </a:xfrm>
          <a:prstGeom prst="rect">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solidFill>
                <a:schemeClr val="tx1"/>
              </a:solidFill>
            </a:endParaRPr>
          </a:p>
          <a:p>
            <a:r>
              <a:rPr lang="az-Cyrl-AZ" sz="1200" dirty="0">
                <a:solidFill>
                  <a:schemeClr val="tx1"/>
                </a:solidFill>
              </a:rPr>
              <a:t>Ӝ </a:t>
            </a:r>
            <a:r>
              <a:rPr lang="en-US" sz="1200" u="sng" dirty="0" err="1">
                <a:solidFill>
                  <a:schemeClr val="tx1"/>
                </a:solidFill>
              </a:rPr>
              <a:t>arcpy.da</a:t>
            </a:r>
            <a:endParaRPr lang="en-US" sz="1200" u="sng" dirty="0">
              <a:solidFill>
                <a:schemeClr val="tx1"/>
              </a:solidFill>
            </a:endParaRP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SearchCursor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 …)</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UdpdateCursor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InsertCursor</a:t>
            </a:r>
            <a:r>
              <a:rPr lang="en-US" sz="1200" dirty="0">
                <a:solidFill>
                  <a:schemeClr val="tx1"/>
                </a:solidFill>
              </a:rPr>
              <a:t>(data, fields)</a:t>
            </a:r>
          </a:p>
          <a:p>
            <a:endParaRPr lang="en-US" sz="1200" dirty="0">
              <a:solidFill>
                <a:schemeClr val="tx1"/>
              </a:solidFill>
            </a:endParaRPr>
          </a:p>
          <a:p>
            <a:endParaRPr lang="en-US" sz="1200" dirty="0">
              <a:solidFill>
                <a:schemeClr val="tx1"/>
              </a:solidFill>
            </a:endParaRPr>
          </a:p>
        </p:txBody>
      </p:sp>
      <p:sp>
        <p:nvSpPr>
          <p:cNvPr id="6" name="Rectangle 5">
            <a:extLst>
              <a:ext uri="{FF2B5EF4-FFF2-40B4-BE49-F238E27FC236}">
                <a16:creationId xmlns:a16="http://schemas.microsoft.com/office/drawing/2014/main" id="{EA7FC240-EE90-DA0B-23EA-AEF7596A4F68}"/>
              </a:ext>
            </a:extLst>
          </p:cNvPr>
          <p:cNvSpPr/>
          <p:nvPr/>
        </p:nvSpPr>
        <p:spPr>
          <a:xfrm>
            <a:off x="1806496" y="4829120"/>
            <a:ext cx="1847088" cy="620486"/>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InsertCursor</a:t>
            </a:r>
            <a:endParaRPr lang="en-US" sz="1200" dirty="0">
              <a:solidFill>
                <a:schemeClr val="tx1"/>
              </a:solidFill>
            </a:endParaRPr>
          </a:p>
          <a:p>
            <a:r>
              <a:rPr lang="en-US" sz="1200" dirty="0">
                <a:solidFill>
                  <a:schemeClr val="tx1"/>
                </a:solidFill>
              </a:rPr>
              <a:t>    †  fields</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insertRow</a:t>
            </a:r>
            <a:r>
              <a:rPr lang="en-US" sz="1200" dirty="0">
                <a:solidFill>
                  <a:schemeClr val="tx1"/>
                </a:solidFill>
              </a:rPr>
              <a:t>(row)</a:t>
            </a:r>
          </a:p>
        </p:txBody>
      </p:sp>
      <p:sp>
        <p:nvSpPr>
          <p:cNvPr id="7" name="Rectangle 6">
            <a:extLst>
              <a:ext uri="{FF2B5EF4-FFF2-40B4-BE49-F238E27FC236}">
                <a16:creationId xmlns:a16="http://schemas.microsoft.com/office/drawing/2014/main" id="{FD479CBB-1AB5-3E9F-8969-35B7A821E286}"/>
              </a:ext>
            </a:extLst>
          </p:cNvPr>
          <p:cNvSpPr/>
          <p:nvPr/>
        </p:nvSpPr>
        <p:spPr>
          <a:xfrm>
            <a:off x="1809671" y="3679688"/>
            <a:ext cx="1848372" cy="1007918"/>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UpdateCursor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deleteRow</a:t>
            </a:r>
            <a:r>
              <a:rPr lang="en-US" sz="1200" dirty="0">
                <a:solidFill>
                  <a:schemeClr val="tx1"/>
                </a:solidFill>
              </a:rPr>
              <a:t>( )</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a:p>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updateRow</a:t>
            </a:r>
            <a:r>
              <a:rPr lang="en-US" sz="1200" dirty="0">
                <a:solidFill>
                  <a:schemeClr val="tx1"/>
                </a:solidFill>
              </a:rPr>
              <a:t>(row)</a:t>
            </a:r>
          </a:p>
        </p:txBody>
      </p:sp>
      <p:sp>
        <p:nvSpPr>
          <p:cNvPr id="8" name="TextBox 14">
            <a:extLst>
              <a:ext uri="{FF2B5EF4-FFF2-40B4-BE49-F238E27FC236}">
                <a16:creationId xmlns:a16="http://schemas.microsoft.com/office/drawing/2014/main" id="{0093D2FE-020F-77EA-001A-BDD1ED260661}"/>
              </a:ext>
            </a:extLst>
          </p:cNvPr>
          <p:cNvSpPr txBox="1"/>
          <p:nvPr/>
        </p:nvSpPr>
        <p:spPr>
          <a:xfrm>
            <a:off x="2799858" y="1639606"/>
            <a:ext cx="27761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DAA600"/>
                </a:solidFill>
              </a:rPr>
              <a:t>cursors (data access)</a:t>
            </a:r>
          </a:p>
        </p:txBody>
      </p:sp>
      <p:sp>
        <p:nvSpPr>
          <p:cNvPr id="9" name="Rectangle 8">
            <a:extLst>
              <a:ext uri="{FF2B5EF4-FFF2-40B4-BE49-F238E27FC236}">
                <a16:creationId xmlns:a16="http://schemas.microsoft.com/office/drawing/2014/main" id="{DA97E22F-658B-E9A6-469F-53CCD2F7C2D8}"/>
              </a:ext>
            </a:extLst>
          </p:cNvPr>
          <p:cNvSpPr/>
          <p:nvPr/>
        </p:nvSpPr>
        <p:spPr>
          <a:xfrm>
            <a:off x="1819197" y="2764337"/>
            <a:ext cx="1847088" cy="781051"/>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 </a:t>
            </a:r>
            <a:r>
              <a:rPr lang="en-US" sz="1200" dirty="0">
                <a:solidFill>
                  <a:schemeClr val="tx1"/>
                </a:solidFill>
              </a:rPr>
              <a:t>  </a:t>
            </a:r>
            <a:r>
              <a:rPr lang="en-US" sz="1200" dirty="0" err="1">
                <a:solidFill>
                  <a:schemeClr val="tx1"/>
                </a:solidFill>
              </a:rPr>
              <a:t>SearchCursor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p:txBody>
      </p:sp>
      <p:sp>
        <p:nvSpPr>
          <p:cNvPr id="10" name="TextBox 16">
            <a:extLst>
              <a:ext uri="{FF2B5EF4-FFF2-40B4-BE49-F238E27FC236}">
                <a16:creationId xmlns:a16="http://schemas.microsoft.com/office/drawing/2014/main" id="{8A4F473E-5197-C1EC-30F0-E64952B77F36}"/>
              </a:ext>
            </a:extLst>
          </p:cNvPr>
          <p:cNvSpPr txBox="1"/>
          <p:nvPr/>
        </p:nvSpPr>
        <p:spPr>
          <a:xfrm>
            <a:off x="3886200" y="2771825"/>
            <a:ext cx="1371600" cy="2292935"/>
          </a:xfrm>
          <a:prstGeom prst="rect">
            <a:avLst/>
          </a:prstGeom>
          <a:solidFill>
            <a:schemeClr val="bg1"/>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u="sng" dirty="0"/>
              <a:t>geometry tokens</a:t>
            </a:r>
          </a:p>
          <a:p>
            <a:r>
              <a:rPr lang="en-US" sz="1100" dirty="0"/>
              <a:t>SHAPE@</a:t>
            </a:r>
          </a:p>
          <a:p>
            <a:r>
              <a:rPr lang="en-US" sz="1100" dirty="0"/>
              <a:t>SHAPE@XY</a:t>
            </a:r>
          </a:p>
          <a:p>
            <a:r>
              <a:rPr lang="en-US" sz="1100" dirty="0"/>
              <a:t>SHAPE@AREA</a:t>
            </a:r>
          </a:p>
          <a:p>
            <a:r>
              <a:rPr lang="en-US" sz="1100" dirty="0"/>
              <a:t>SHAPE@LENGTH</a:t>
            </a:r>
          </a:p>
          <a:p>
            <a:r>
              <a:rPr lang="en-US" sz="1100" dirty="0"/>
              <a:t>SHAPE@JSON</a:t>
            </a:r>
          </a:p>
          <a:p>
            <a:r>
              <a:rPr lang="en-US" sz="1100" dirty="0"/>
              <a:t>SHAPE@WKB</a:t>
            </a:r>
          </a:p>
          <a:p>
            <a:r>
              <a:rPr lang="en-US" sz="1100" dirty="0"/>
              <a:t>SHAPE@WKT</a:t>
            </a:r>
          </a:p>
          <a:p>
            <a:r>
              <a:rPr lang="en-US" sz="1100" dirty="0"/>
              <a:t>SHAPE@X</a:t>
            </a:r>
          </a:p>
          <a:p>
            <a:r>
              <a:rPr lang="en-US" sz="1100" dirty="0"/>
              <a:t>SHAPE@Y</a:t>
            </a:r>
          </a:p>
          <a:p>
            <a:r>
              <a:rPr lang="en-US" sz="1100" dirty="0"/>
              <a:t>SHAPE@Z</a:t>
            </a:r>
          </a:p>
          <a:p>
            <a:r>
              <a:rPr lang="en-US" sz="1100" dirty="0"/>
              <a:t>SHAPE@M</a:t>
            </a:r>
          </a:p>
          <a:p>
            <a:r>
              <a:rPr lang="en-US" sz="1100" dirty="0"/>
              <a:t>…</a:t>
            </a:r>
          </a:p>
        </p:txBody>
      </p:sp>
      <p:cxnSp>
        <p:nvCxnSpPr>
          <p:cNvPr id="11" name="Straight Connector 10">
            <a:extLst>
              <a:ext uri="{FF2B5EF4-FFF2-40B4-BE49-F238E27FC236}">
                <a16:creationId xmlns:a16="http://schemas.microsoft.com/office/drawing/2014/main" id="{27B8038A-F316-3AC8-68A9-B72A848B402C}"/>
              </a:ext>
            </a:extLst>
          </p:cNvPr>
          <p:cNvCxnSpPr>
            <a:cxnSpLocks/>
          </p:cNvCxnSpPr>
          <p:nvPr/>
        </p:nvCxnSpPr>
        <p:spPr>
          <a:xfrm flipV="1">
            <a:off x="5485957" y="3087406"/>
            <a:ext cx="1985510" cy="2435788"/>
          </a:xfrm>
          <a:prstGeom prst="line">
            <a:avLst/>
          </a:prstGeom>
          <a:ln w="57150" cmpd="sng">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48D645-731B-D486-3AAE-469F3FDD7F64}"/>
              </a:ext>
            </a:extLst>
          </p:cNvPr>
          <p:cNvCxnSpPr/>
          <p:nvPr/>
        </p:nvCxnSpPr>
        <p:spPr>
          <a:xfrm flipV="1">
            <a:off x="1613645" y="1334806"/>
            <a:ext cx="4343400" cy="30576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7">
            <a:extLst>
              <a:ext uri="{FF2B5EF4-FFF2-40B4-BE49-F238E27FC236}">
                <a16:creationId xmlns:a16="http://schemas.microsoft.com/office/drawing/2014/main" id="{DB60009E-5949-43B1-B5B4-893EA1AA961B}"/>
              </a:ext>
            </a:extLst>
          </p:cNvPr>
          <p:cNvSpPr txBox="1"/>
          <p:nvPr/>
        </p:nvSpPr>
        <p:spPr>
          <a:xfrm>
            <a:off x="2799858" y="4940905"/>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4" name="Arc 13">
            <a:extLst>
              <a:ext uri="{FF2B5EF4-FFF2-40B4-BE49-F238E27FC236}">
                <a16:creationId xmlns:a16="http://schemas.microsoft.com/office/drawing/2014/main" id="{A11FF1D8-E808-D3D5-D743-1E5824BCE268}"/>
              </a:ext>
            </a:extLst>
          </p:cNvPr>
          <p:cNvSpPr/>
          <p:nvPr/>
        </p:nvSpPr>
        <p:spPr>
          <a:xfrm rot="14689804">
            <a:off x="3083638" y="5030921"/>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TextBox 22">
            <a:extLst>
              <a:ext uri="{FF2B5EF4-FFF2-40B4-BE49-F238E27FC236}">
                <a16:creationId xmlns:a16="http://schemas.microsoft.com/office/drawing/2014/main" id="{3CD7DE5C-B4E8-C528-EE48-A01BC8A60FC9}"/>
              </a:ext>
            </a:extLst>
          </p:cNvPr>
          <p:cNvSpPr txBox="1"/>
          <p:nvPr/>
        </p:nvSpPr>
        <p:spPr>
          <a:xfrm>
            <a:off x="3003058" y="4154206"/>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6" name="Arc 15">
            <a:extLst>
              <a:ext uri="{FF2B5EF4-FFF2-40B4-BE49-F238E27FC236}">
                <a16:creationId xmlns:a16="http://schemas.microsoft.com/office/drawing/2014/main" id="{35733872-FFFC-7F26-C549-8E39C7B81E9C}"/>
              </a:ext>
            </a:extLst>
          </p:cNvPr>
          <p:cNvSpPr/>
          <p:nvPr/>
        </p:nvSpPr>
        <p:spPr>
          <a:xfrm rot="14689804">
            <a:off x="3215718" y="4234062"/>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696162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825FEFA1-B16F-DDA3-01B8-B0C4024E1FEF}"/>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a:extLst>
              <a:ext uri="{FF2B5EF4-FFF2-40B4-BE49-F238E27FC236}">
                <a16:creationId xmlns:a16="http://schemas.microsoft.com/office/drawing/2014/main" id="{4C52A0AA-0EF6-7C5A-3511-BECAEB6D2F16}"/>
              </a:ext>
            </a:extLst>
          </p:cNvPr>
          <p:cNvSpPr/>
          <p:nvPr/>
        </p:nvSpPr>
        <p:spPr bwMode="auto">
          <a:xfrm>
            <a:off x="1329488" y="3733800"/>
            <a:ext cx="2819400"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BCEC87AE-2DC2-895E-6023-ACEF5A4DE5D0}"/>
              </a:ext>
            </a:extLst>
          </p:cNvPr>
          <p:cNvSpPr txBox="1"/>
          <p:nvPr/>
        </p:nvSpPr>
        <p:spPr>
          <a:xfrm>
            <a:off x="76200" y="5638800"/>
            <a:ext cx="3962400" cy="646331"/>
          </a:xfrm>
          <a:prstGeom prst="rect">
            <a:avLst/>
          </a:prstGeom>
          <a:noFill/>
          <a:ln>
            <a:solidFill>
              <a:srgbClr val="D9D9D9"/>
            </a:solidFill>
          </a:ln>
        </p:spPr>
        <p:txBody>
          <a:bodyPr wrap="square" rtlCol="0">
            <a:spAutoFit/>
          </a:bodyPr>
          <a:lstStyle/>
          <a:p>
            <a:r>
              <a:rPr lang="en-US" dirty="0">
                <a:solidFill>
                  <a:srgbClr val="D9D9D9"/>
                </a:solidFill>
              </a:rPr>
              <a:t>Field names can be provided in any order.</a:t>
            </a:r>
          </a:p>
        </p:txBody>
      </p:sp>
    </p:spTree>
    <p:extLst>
      <p:ext uri="{BB962C8B-B14F-4D97-AF65-F5344CB8AC3E}">
        <p14:creationId xmlns:p14="http://schemas.microsoft.com/office/powerpoint/2010/main" val="228704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308324"/>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a:extLst>
              <a:ext uri="{FF2B5EF4-FFF2-40B4-BE49-F238E27FC236}">
                <a16:creationId xmlns:a16="http://schemas.microsoft.com/office/drawing/2014/main" id="{30E5DE7D-81A7-A511-1625-329BAADF1484}"/>
              </a:ext>
            </a:extLst>
          </p:cNvPr>
          <p:cNvSpPr/>
          <p:nvPr/>
        </p:nvSpPr>
        <p:spPr bwMode="auto">
          <a:xfrm>
            <a:off x="3427997" y="4267200"/>
            <a:ext cx="2744203"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C17DDA0F-D91D-E83E-C841-0AA13FD9545E}"/>
              </a:ext>
            </a:extLst>
          </p:cNvPr>
          <p:cNvSpPr txBox="1"/>
          <p:nvPr/>
        </p:nvSpPr>
        <p:spPr>
          <a:xfrm>
            <a:off x="76200" y="5638800"/>
            <a:ext cx="3962400" cy="923330"/>
          </a:xfrm>
          <a:prstGeom prst="rect">
            <a:avLst/>
          </a:prstGeom>
          <a:noFill/>
          <a:ln>
            <a:solidFill>
              <a:srgbClr val="D9D9D9"/>
            </a:solidFill>
          </a:ln>
        </p:spPr>
        <p:txBody>
          <a:bodyPr wrap="square" rtlCol="0">
            <a:spAutoFit/>
          </a:bodyPr>
          <a:lstStyle/>
          <a:p>
            <a:r>
              <a:rPr lang="en-US" dirty="0">
                <a:solidFill>
                  <a:srgbClr val="D9D9D9"/>
                </a:solidFill>
              </a:rPr>
              <a:t>The cursor’s order for the fields depends on the </a:t>
            </a:r>
            <a:r>
              <a:rPr lang="en-US" dirty="0" err="1">
                <a:solidFill>
                  <a:srgbClr val="FFFF00"/>
                </a:solidFill>
              </a:rPr>
              <a:t>field_names</a:t>
            </a:r>
            <a:r>
              <a:rPr lang="en-US" dirty="0">
                <a:solidFill>
                  <a:srgbClr val="FFFF00"/>
                </a:solidFill>
              </a:rPr>
              <a:t> list</a:t>
            </a:r>
            <a:r>
              <a:rPr lang="en-US" dirty="0">
                <a:solidFill>
                  <a:srgbClr val="D9D9D9"/>
                </a:solidFill>
              </a:rPr>
              <a:t>, </a:t>
            </a:r>
            <a:r>
              <a:rPr lang="en-US" i="1" dirty="0">
                <a:solidFill>
                  <a:srgbClr val="D9D9D9"/>
                </a:solidFill>
              </a:rPr>
              <a:t>not</a:t>
            </a:r>
            <a:r>
              <a:rPr lang="en-US" dirty="0">
                <a:solidFill>
                  <a:srgbClr val="D9D9D9"/>
                </a:solidFill>
              </a:rPr>
              <a:t> the order in the data table.</a:t>
            </a:r>
          </a:p>
        </p:txBody>
      </p:sp>
    </p:spTree>
    <p:extLst>
      <p:ext uri="{BB962C8B-B14F-4D97-AF65-F5344CB8AC3E}">
        <p14:creationId xmlns:p14="http://schemas.microsoft.com/office/powerpoint/2010/main" val="134539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3139321"/>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046BA6EB-F053-23A0-CAE4-C5769672875E}"/>
              </a:ext>
            </a:extLst>
          </p:cNvPr>
          <p:cNvSpPr txBox="1"/>
          <p:nvPr/>
        </p:nvSpPr>
        <p:spPr>
          <a:xfrm>
            <a:off x="76200" y="5943600"/>
            <a:ext cx="3962400" cy="646331"/>
          </a:xfrm>
          <a:prstGeom prst="rect">
            <a:avLst/>
          </a:prstGeom>
          <a:noFill/>
          <a:ln>
            <a:solidFill>
              <a:srgbClr val="D9D9D9"/>
            </a:solidFill>
          </a:ln>
        </p:spPr>
        <p:txBody>
          <a:bodyPr wrap="square" rtlCol="0">
            <a:spAutoFit/>
          </a:bodyPr>
          <a:lstStyle/>
          <a:p>
            <a:r>
              <a:rPr lang="en-US" dirty="0">
                <a:solidFill>
                  <a:srgbClr val="D9D9D9"/>
                </a:solidFill>
              </a:rPr>
              <a:t>The cursor’s tuple order matches the </a:t>
            </a:r>
            <a:r>
              <a:rPr lang="en-US" dirty="0" err="1">
                <a:solidFill>
                  <a:srgbClr val="D9D9D9"/>
                </a:solidFill>
              </a:rPr>
              <a:t>field_names</a:t>
            </a:r>
            <a:r>
              <a:rPr lang="en-US" dirty="0">
                <a:solidFill>
                  <a:srgbClr val="D9D9D9"/>
                </a:solidFill>
              </a:rPr>
              <a:t> list.</a:t>
            </a:r>
          </a:p>
        </p:txBody>
      </p:sp>
      <p:sp>
        <p:nvSpPr>
          <p:cNvPr id="11" name="TextBox 10">
            <a:extLst>
              <a:ext uri="{FF2B5EF4-FFF2-40B4-BE49-F238E27FC236}">
                <a16:creationId xmlns:a16="http://schemas.microsoft.com/office/drawing/2014/main" id="{D95A075B-7FCC-B003-7D32-C2BE0F9EE08B}"/>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('MEADOW', 239008)</a:t>
            </a:r>
          </a:p>
          <a:p>
            <a:r>
              <a:rPr lang="en-US" dirty="0">
                <a:solidFill>
                  <a:srgbClr val="D4D4D4"/>
                </a:solidFill>
                <a:latin typeface="Consolas" panose="020B0609020204030204" pitchFamily="49" charset="0"/>
              </a:rPr>
              <a:t>('LITTLE CRK', 239009)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  </a:t>
            </a:r>
          </a:p>
          <a:p>
            <a:r>
              <a:rPr lang="en-US" dirty="0">
                <a:solidFill>
                  <a:srgbClr val="D4D4D4"/>
                </a:solidFill>
                <a:latin typeface="Consolas" panose="020B0609020204030204" pitchFamily="49" charset="0"/>
              </a:rPr>
              <a:t>('VISITORC', 239017)  </a:t>
            </a:r>
          </a:p>
          <a:p>
            <a:r>
              <a:rPr lang="en-US" dirty="0">
                <a:solidFill>
                  <a:srgbClr val="D4D4D4"/>
                </a:solidFill>
                <a:latin typeface="Consolas" panose="020B0609020204030204" pitchFamily="49" charset="0"/>
              </a:rPr>
              <a:t>('PILGRIM HT', 239031)</a:t>
            </a:r>
          </a:p>
          <a:p>
            <a:r>
              <a:rPr lang="en-US" dirty="0">
                <a:solidFill>
                  <a:srgbClr val="D4D4D4"/>
                </a:solidFill>
                <a:latin typeface="Consolas" panose="020B0609020204030204" pitchFamily="49" charset="0"/>
              </a:rPr>
              <a:t>('DUMP', 239036)      </a:t>
            </a:r>
          </a:p>
          <a:p>
            <a:r>
              <a:rPr lang="en-US" dirty="0">
                <a:solidFill>
                  <a:srgbClr val="D4D4D4"/>
                </a:solidFill>
                <a:latin typeface="Consolas" panose="020B0609020204030204" pitchFamily="49" charset="0"/>
              </a:rPr>
              <a:t>('PETRELEIF', 239039) </a:t>
            </a:r>
          </a:p>
          <a:p>
            <a:r>
              <a:rPr lang="en-US" dirty="0">
                <a:solidFill>
                  <a:srgbClr val="D4D4D4"/>
                </a:solidFill>
                <a:latin typeface="Consolas" panose="020B0609020204030204" pitchFamily="49" charset="0"/>
              </a:rPr>
              <a:t>('COCONUT', 239042)   </a:t>
            </a:r>
          </a:p>
          <a:p>
            <a:r>
              <a:rPr lang="en-US" dirty="0">
                <a:solidFill>
                  <a:srgbClr val="D4D4D4"/>
                </a:solidFill>
                <a:latin typeface="Consolas" panose="020B0609020204030204" pitchFamily="49" charset="0"/>
              </a:rPr>
              <a:t>('HIGHHEAD', 239060)  </a:t>
            </a:r>
          </a:p>
          <a:p>
            <a:r>
              <a:rPr lang="en-US" dirty="0">
                <a:solidFill>
                  <a:srgbClr val="D4D4D4"/>
                </a:solidFill>
                <a:latin typeface="Consolas" panose="020B0609020204030204" pitchFamily="49" charset="0"/>
              </a:rPr>
              <a:t>('HRCOVEDUNE', 239127)</a:t>
            </a:r>
          </a:p>
          <a:p>
            <a:r>
              <a:rPr lang="en-US" dirty="0">
                <a:solidFill>
                  <a:srgbClr val="D4D4D4"/>
                </a:solidFill>
                <a:latin typeface="Consolas" panose="020B0609020204030204" pitchFamily="49" charset="0"/>
              </a:rPr>
              <a:t>('Beech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5" name="Straight Arrow Connector 14">
            <a:extLst>
              <a:ext uri="{FF2B5EF4-FFF2-40B4-BE49-F238E27FC236}">
                <a16:creationId xmlns:a16="http://schemas.microsoft.com/office/drawing/2014/main" id="{D9D9A820-BCD0-A698-C13A-E9D569CDB258}"/>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399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Tree>
    <p:extLst>
      <p:ext uri="{BB962C8B-B14F-4D97-AF65-F5344CB8AC3E}">
        <p14:creationId xmlns:p14="http://schemas.microsoft.com/office/powerpoint/2010/main" val="2647993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
        <p:nvSpPr>
          <p:cNvPr id="18" name="TextBox 17">
            <a:extLst>
              <a:ext uri="{FF2B5EF4-FFF2-40B4-BE49-F238E27FC236}">
                <a16:creationId xmlns:a16="http://schemas.microsoft.com/office/drawing/2014/main" id="{C6B94C1A-DBD7-3E9D-EDD6-75CA355C774D}"/>
              </a:ext>
            </a:extLst>
          </p:cNvPr>
          <p:cNvSpPr txBox="1"/>
          <p:nvPr/>
        </p:nvSpPr>
        <p:spPr>
          <a:xfrm>
            <a:off x="5181600" y="3410953"/>
            <a:ext cx="3810000"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(1997, 'MEADOW', 239008)</a:t>
            </a:r>
          </a:p>
          <a:p>
            <a:r>
              <a:rPr lang="en-US" dirty="0">
                <a:solidFill>
                  <a:srgbClr val="D4D4D4"/>
                </a:solidFill>
                <a:latin typeface="Consolas" panose="020B0609020204030204" pitchFamily="49" charset="0"/>
              </a:rPr>
              <a:t>(1997, 'LITTLE CRK', 239009)</a:t>
            </a:r>
          </a:p>
          <a:p>
            <a:r>
              <a:rPr lang="en-US" dirty="0">
                <a:solidFill>
                  <a:srgbClr val="D4D4D4"/>
                </a:solidFill>
                <a:latin typeface="Consolas" panose="020B0609020204030204" pitchFamily="49" charset="0"/>
              </a:rPr>
              <a:t>(1997,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a:t>
            </a:r>
          </a:p>
          <a:p>
            <a:r>
              <a:rPr lang="en-US" dirty="0">
                <a:solidFill>
                  <a:srgbClr val="D4D4D4"/>
                </a:solidFill>
                <a:latin typeface="Consolas" panose="020B0609020204030204" pitchFamily="49" charset="0"/>
              </a:rPr>
              <a:t>(1997, 'VISITORC', 239017)</a:t>
            </a:r>
          </a:p>
          <a:p>
            <a:r>
              <a:rPr lang="en-US" dirty="0">
                <a:solidFill>
                  <a:srgbClr val="D4D4D4"/>
                </a:solidFill>
                <a:latin typeface="Consolas" panose="020B0609020204030204" pitchFamily="49" charset="0"/>
              </a:rPr>
              <a:t>(1998, 'PILGRIM HT', 239031)</a:t>
            </a:r>
          </a:p>
          <a:p>
            <a:r>
              <a:rPr lang="en-US" dirty="0">
                <a:solidFill>
                  <a:srgbClr val="D4D4D4"/>
                </a:solidFill>
                <a:latin typeface="Consolas" panose="020B0609020204030204" pitchFamily="49" charset="0"/>
              </a:rPr>
              <a:t>(1999, 'DUMP', 239036)</a:t>
            </a:r>
          </a:p>
          <a:p>
            <a:r>
              <a:rPr lang="en-US" dirty="0">
                <a:solidFill>
                  <a:srgbClr val="D4D4D4"/>
                </a:solidFill>
                <a:latin typeface="Consolas" panose="020B0609020204030204" pitchFamily="49" charset="0"/>
              </a:rPr>
              <a:t>(1999, 'PETRELEIF', 239039)</a:t>
            </a:r>
          </a:p>
          <a:p>
            <a:r>
              <a:rPr lang="en-US" dirty="0">
                <a:solidFill>
                  <a:srgbClr val="D4D4D4"/>
                </a:solidFill>
                <a:latin typeface="Consolas" panose="020B0609020204030204" pitchFamily="49" charset="0"/>
              </a:rPr>
              <a:t>(1999, 'COCONUT', 239042)</a:t>
            </a:r>
          </a:p>
          <a:p>
            <a:r>
              <a:rPr lang="en-US" dirty="0">
                <a:solidFill>
                  <a:srgbClr val="D4D4D4"/>
                </a:solidFill>
                <a:latin typeface="Consolas" panose="020B0609020204030204" pitchFamily="49" charset="0"/>
              </a:rPr>
              <a:t>(2000, 'HIGHHEAD', 239060)</a:t>
            </a:r>
          </a:p>
          <a:p>
            <a:r>
              <a:rPr lang="en-US" dirty="0">
                <a:solidFill>
                  <a:srgbClr val="D4D4D4"/>
                </a:solidFill>
                <a:latin typeface="Consolas" panose="020B0609020204030204" pitchFamily="49" charset="0"/>
              </a:rPr>
              <a:t>(2004, 'HRCOVEDUNE', 239127)</a:t>
            </a:r>
          </a:p>
          <a:p>
            <a:r>
              <a:rPr lang="en-US" dirty="0">
                <a:solidFill>
                  <a:srgbClr val="D4D4D4"/>
                </a:solidFill>
                <a:latin typeface="Consolas" panose="020B0609020204030204" pitchFamily="49" charset="0"/>
              </a:rPr>
              <a:t>(2005,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(2005,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9" name="Straight Arrow Connector 18">
            <a:extLst>
              <a:ext uri="{FF2B5EF4-FFF2-40B4-BE49-F238E27FC236}">
                <a16:creationId xmlns:a16="http://schemas.microsoft.com/office/drawing/2014/main" id="{A1D4E6CA-B8E0-D49A-8E63-63BDB5474993}"/>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24969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A2E9-F1BC-1951-9BFD-070A661A90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6FC11-0DE8-D9F8-2E48-486A9D6F51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9481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0"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4400" dirty="0"/>
              <a:t>Activity: </a:t>
            </a:r>
            <a:r>
              <a:rPr lang="en-US" sz="4400" dirty="0" err="1"/>
              <a:t>search_cursors.ipynb</a:t>
            </a:r>
            <a:endParaRPr lang="en-US" sz="4400" dirty="0"/>
          </a:p>
        </p:txBody>
      </p:sp>
    </p:spTree>
    <p:extLst>
      <p:ext uri="{BB962C8B-B14F-4D97-AF65-F5344CB8AC3E}">
        <p14:creationId xmlns:p14="http://schemas.microsoft.com/office/powerpoint/2010/main" val="1185691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452431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1653652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526297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Try </a:t>
            </a:r>
            <a:r>
              <a:rPr lang="en-US" sz="2400" dirty="0">
                <a:solidFill>
                  <a:srgbClr val="FFFF00"/>
                </a:solidFill>
                <a:latin typeface="Calibri"/>
                <a:ea typeface="+mn-ea"/>
              </a:rPr>
              <a:t>search</a:t>
            </a:r>
            <a:r>
              <a:rPr kumimoji="0" lang="en-US" sz="2400" b="0" i="0" u="none" strike="noStrike" kern="1200" cap="none" spc="0" normalizeH="0" baseline="0" noProof="0" dirty="0">
                <a:ln>
                  <a:noFill/>
                </a:ln>
                <a:solidFill>
                  <a:srgbClr val="FFFF00"/>
                </a:solidFill>
                <a:effectLst/>
                <a:uLnTx/>
                <a:uFillTx/>
                <a:latin typeface="Calibri"/>
                <a:ea typeface="+mn-ea"/>
                <a:cs typeface="+mn-cs"/>
              </a:rPr>
              <a:t>_</a:t>
            </a:r>
            <a:r>
              <a:rPr kumimoji="0" lang="en-US" sz="2400" b="0" i="0" u="none" strike="noStrike" kern="1200" cap="none" spc="0" normalizeH="0" baseline="0" noProof="0" dirty="0" err="1">
                <a:ln>
                  <a:noFill/>
                </a:ln>
                <a:solidFill>
                  <a:srgbClr val="FFFF00"/>
                </a:solidFill>
                <a:effectLst/>
                <a:uLnTx/>
                <a:uFillTx/>
                <a:latin typeface="Calibri"/>
                <a:ea typeface="+mn-ea"/>
                <a:cs typeface="+mn-cs"/>
              </a:rPr>
              <a:t>cursors.ipynb</a:t>
            </a:r>
            <a:endParaRPr kumimoji="0" lang="en-US" sz="2400" b="0" i="0" u="none" strike="noStrike" kern="1200" cap="none" spc="0" normalizeH="0" baseline="0" noProof="0" dirty="0">
              <a:ln>
                <a:noFill/>
              </a:ln>
              <a:solidFill>
                <a:srgbClr val="FFFF00"/>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4174712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D092EFEC-450F-753C-463A-619B5B5AD096}"/>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1)</a:t>
            </a:r>
            <a:endParaRPr lang="en-US" altLang="en-US" sz="3600"/>
          </a:p>
        </p:txBody>
      </p:sp>
      <p:pic>
        <p:nvPicPr>
          <p:cNvPr id="17412" name="Picture 2">
            <a:extLst>
              <a:ext uri="{FF2B5EF4-FFF2-40B4-BE49-F238E27FC236}">
                <a16:creationId xmlns:a16="http://schemas.microsoft.com/office/drawing/2014/main" id="{651C2B1D-3BB2-B1C7-41F2-BE7C8F4A6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5891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17413" name="Picture 7">
            <a:extLst>
              <a:ext uri="{FF2B5EF4-FFF2-40B4-BE49-F238E27FC236}">
                <a16:creationId xmlns:a16="http://schemas.microsoft.com/office/drawing/2014/main" id="{80100231-0F4D-60AC-FCC8-48C62AC2B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4903788" cy="2190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57D0168-4E9C-7E67-861F-433BB25C5E79}"/>
              </a:ext>
            </a:extLst>
          </p:cNvPr>
          <p:cNvGraphicFramePr>
            <a:graphicFrameLocks noGrp="1"/>
          </p:cNvGraphicFramePr>
          <p:nvPr/>
        </p:nvGraphicFramePr>
        <p:xfrm>
          <a:off x="2057400" y="2677663"/>
          <a:ext cx="6477000" cy="148336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596711412"/>
                    </a:ext>
                  </a:extLst>
                </a:gridCol>
                <a:gridCol w="1619250">
                  <a:extLst>
                    <a:ext uri="{9D8B030D-6E8A-4147-A177-3AD203B41FA5}">
                      <a16:colId xmlns:a16="http://schemas.microsoft.com/office/drawing/2014/main" val="1879937035"/>
                    </a:ext>
                  </a:extLst>
                </a:gridCol>
                <a:gridCol w="1619250">
                  <a:extLst>
                    <a:ext uri="{9D8B030D-6E8A-4147-A177-3AD203B41FA5}">
                      <a16:colId xmlns:a16="http://schemas.microsoft.com/office/drawing/2014/main" val="4026836764"/>
                    </a:ext>
                  </a:extLst>
                </a:gridCol>
                <a:gridCol w="1619250">
                  <a:extLst>
                    <a:ext uri="{9D8B030D-6E8A-4147-A177-3AD203B41FA5}">
                      <a16:colId xmlns:a16="http://schemas.microsoft.com/office/drawing/2014/main" val="1279007757"/>
                    </a:ext>
                  </a:extLst>
                </a:gridCol>
              </a:tblGrid>
              <a:tr h="370840">
                <a:tc>
                  <a:txBody>
                    <a:bodyPr/>
                    <a:lstStyle/>
                    <a:p>
                      <a:r>
                        <a:rPr lang="en-US" dirty="0"/>
                        <a:t>FID</a:t>
                      </a:r>
                    </a:p>
                  </a:txBody>
                  <a:tcPr>
                    <a:noFill/>
                  </a:tcPr>
                </a:tc>
                <a:tc>
                  <a:txBody>
                    <a:bodyPr/>
                    <a:lstStyle/>
                    <a:p>
                      <a:r>
                        <a:rPr lang="en-US" dirty="0"/>
                        <a:t>Shape</a:t>
                      </a:r>
                    </a:p>
                  </a:txBody>
                  <a:tcPr>
                    <a:noFill/>
                  </a:tcPr>
                </a:tc>
                <a:tc>
                  <a:txBody>
                    <a:bodyPr/>
                    <a:lstStyle/>
                    <a:p>
                      <a:r>
                        <a:rPr lang="en-US" dirty="0"/>
                        <a:t>Bee _farm</a:t>
                      </a:r>
                    </a:p>
                  </a:txBody>
                  <a:tcPr>
                    <a:noFill/>
                  </a:tcPr>
                </a:tc>
                <a:tc>
                  <a:txBody>
                    <a:bodyPr/>
                    <a:lstStyle/>
                    <a:p>
                      <a:r>
                        <a:rPr lang="en-US" dirty="0" err="1"/>
                        <a:t>Honey_yield</a:t>
                      </a:r>
                      <a:endParaRPr lang="en-US" dirty="0"/>
                    </a:p>
                  </a:txBody>
                  <a:tcPr>
                    <a:noFill/>
                  </a:tcPr>
                </a:tc>
                <a:extLst>
                  <a:ext uri="{0D108BD9-81ED-4DB2-BD59-A6C34878D82A}">
                    <a16:rowId xmlns:a16="http://schemas.microsoft.com/office/drawing/2014/main" val="968450727"/>
                  </a:ext>
                </a:extLst>
              </a:tr>
              <a:tr h="370840">
                <a:tc>
                  <a:txBody>
                    <a:bodyPr/>
                    <a:lstStyle/>
                    <a:p>
                      <a:r>
                        <a:rPr lang="en-US" dirty="0"/>
                        <a:t>0</a:t>
                      </a:r>
                    </a:p>
                  </a:txBody>
                  <a:tcPr>
                    <a:noFill/>
                  </a:tcPr>
                </a:tc>
                <a:tc>
                  <a:txBody>
                    <a:bodyPr/>
                    <a:lstStyle/>
                    <a:p>
                      <a:r>
                        <a:rPr lang="en-US" dirty="0"/>
                        <a:t>Point</a:t>
                      </a:r>
                    </a:p>
                  </a:txBody>
                  <a:tcPr>
                    <a:noFill/>
                  </a:tcPr>
                </a:tc>
                <a:tc>
                  <a:txBody>
                    <a:bodyPr/>
                    <a:lstStyle/>
                    <a:p>
                      <a:r>
                        <a:rPr lang="en-US" dirty="0" err="1"/>
                        <a:t>BeeWell</a:t>
                      </a:r>
                      <a:endParaRPr lang="en-US" dirty="0"/>
                    </a:p>
                  </a:txBody>
                  <a:tcPr>
                    <a:noFill/>
                  </a:tcPr>
                </a:tc>
                <a:tc>
                  <a:txBody>
                    <a:bodyPr/>
                    <a:lstStyle/>
                    <a:p>
                      <a:r>
                        <a:rPr lang="en-US" dirty="0"/>
                        <a:t>1056</a:t>
                      </a:r>
                    </a:p>
                  </a:txBody>
                  <a:tcPr>
                    <a:noFill/>
                  </a:tcPr>
                </a:tc>
                <a:extLst>
                  <a:ext uri="{0D108BD9-81ED-4DB2-BD59-A6C34878D82A}">
                    <a16:rowId xmlns:a16="http://schemas.microsoft.com/office/drawing/2014/main" val="733437858"/>
                  </a:ext>
                </a:extLst>
              </a:tr>
              <a:tr h="370840">
                <a:tc>
                  <a:txBody>
                    <a:bodyPr/>
                    <a:lstStyle/>
                    <a:p>
                      <a:r>
                        <a:rPr lang="en-US" dirty="0"/>
                        <a:t>1</a:t>
                      </a:r>
                    </a:p>
                  </a:txBody>
                  <a:tcPr>
                    <a:noFill/>
                  </a:tcPr>
                </a:tc>
                <a:tc>
                  <a:txBody>
                    <a:bodyPr/>
                    <a:lstStyle/>
                    <a:p>
                      <a:r>
                        <a:rPr lang="en-US" dirty="0"/>
                        <a:t>Point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Buzzy Dell</a:t>
                      </a:r>
                    </a:p>
                  </a:txBody>
                  <a:tcPr>
                    <a:noFill/>
                  </a:tcPr>
                </a:tc>
                <a:tc>
                  <a:txBody>
                    <a:bodyPr/>
                    <a:lstStyle/>
                    <a:p>
                      <a:r>
                        <a:rPr lang="en-US" dirty="0"/>
                        <a:t>640</a:t>
                      </a:r>
                    </a:p>
                  </a:txBody>
                  <a:tcPr>
                    <a:noFill/>
                  </a:tcPr>
                </a:tc>
                <a:extLst>
                  <a:ext uri="{0D108BD9-81ED-4DB2-BD59-A6C34878D82A}">
                    <a16:rowId xmlns:a16="http://schemas.microsoft.com/office/drawing/2014/main" val="793619159"/>
                  </a:ext>
                </a:extLst>
              </a:tr>
              <a:tr h="370840">
                <a:tc>
                  <a:txBody>
                    <a:bodyPr/>
                    <a:lstStyle/>
                    <a:p>
                      <a:r>
                        <a:rPr lang="en-US" dirty="0"/>
                        <a:t>2</a:t>
                      </a:r>
                    </a:p>
                  </a:txBody>
                  <a:tcPr>
                    <a:noFill/>
                  </a:tcPr>
                </a:tc>
                <a:tc>
                  <a:txBody>
                    <a:bodyPr/>
                    <a:lstStyle/>
                    <a:p>
                      <a:r>
                        <a:rPr lang="en-US" dirty="0"/>
                        <a:t>Point</a:t>
                      </a:r>
                    </a:p>
                  </a:txBody>
                  <a:tcPr>
                    <a:noFill/>
                  </a:tcPr>
                </a:tc>
                <a:tc>
                  <a:txBody>
                    <a:bodyPr/>
                    <a:lstStyle/>
                    <a:p>
                      <a:r>
                        <a:rPr lang="en-US" dirty="0" err="1"/>
                        <a:t>PollenNation</a:t>
                      </a:r>
                      <a:endParaRPr lang="en-US" dirty="0"/>
                    </a:p>
                  </a:txBody>
                  <a:tcPr>
                    <a:noFill/>
                  </a:tcPr>
                </a:tc>
                <a:tc>
                  <a:txBody>
                    <a:bodyPr/>
                    <a:lstStyle/>
                    <a:p>
                      <a:r>
                        <a:rPr lang="en-US" dirty="0"/>
                        <a:t>88000</a:t>
                      </a:r>
                    </a:p>
                  </a:txBody>
                  <a:tcPr>
                    <a:noFill/>
                  </a:tcPr>
                </a:tc>
                <a:extLst>
                  <a:ext uri="{0D108BD9-81ED-4DB2-BD59-A6C34878D82A}">
                    <a16:rowId xmlns:a16="http://schemas.microsoft.com/office/drawing/2014/main" val="1446074288"/>
                  </a:ext>
                </a:extLst>
              </a:tr>
            </a:tbl>
          </a:graphicData>
        </a:graphic>
      </p:graphicFrame>
      <p:sp>
        <p:nvSpPr>
          <p:cNvPr id="6" name="TextBox 5">
            <a:extLst>
              <a:ext uri="{FF2B5EF4-FFF2-40B4-BE49-F238E27FC236}">
                <a16:creationId xmlns:a16="http://schemas.microsoft.com/office/drawing/2014/main" id="{1160C24D-0FD7-B24A-47CB-1A0C0BAA76FF}"/>
              </a:ext>
            </a:extLst>
          </p:cNvPr>
          <p:cNvSpPr txBox="1"/>
          <p:nvPr/>
        </p:nvSpPr>
        <p:spPr>
          <a:xfrm>
            <a:off x="228600" y="2667000"/>
            <a:ext cx="1447800" cy="369332"/>
          </a:xfrm>
          <a:prstGeom prst="rect">
            <a:avLst/>
          </a:prstGeom>
          <a:noFill/>
        </p:spPr>
        <p:txBody>
          <a:bodyPr wrap="square" rtlCol="0">
            <a:spAutoFit/>
          </a:bodyPr>
          <a:lstStyle/>
          <a:p>
            <a:r>
              <a:rPr lang="en-US" dirty="0">
                <a:solidFill>
                  <a:srgbClr val="FF0066"/>
                </a:solidFill>
              </a:rPr>
              <a:t>field names</a:t>
            </a:r>
          </a:p>
        </p:txBody>
      </p:sp>
      <p:sp>
        <p:nvSpPr>
          <p:cNvPr id="7" name="TextBox 6">
            <a:extLst>
              <a:ext uri="{FF2B5EF4-FFF2-40B4-BE49-F238E27FC236}">
                <a16:creationId xmlns:a16="http://schemas.microsoft.com/office/drawing/2014/main" id="{D9ED3D78-505E-56D7-5EF7-8FAB5CCD2B44}"/>
              </a:ext>
            </a:extLst>
          </p:cNvPr>
          <p:cNvSpPr txBox="1"/>
          <p:nvPr/>
        </p:nvSpPr>
        <p:spPr>
          <a:xfrm>
            <a:off x="810696" y="3395541"/>
            <a:ext cx="671979" cy="369332"/>
          </a:xfrm>
          <a:prstGeom prst="rect">
            <a:avLst/>
          </a:prstGeom>
          <a:noFill/>
        </p:spPr>
        <p:txBody>
          <a:bodyPr wrap="none" rtlCol="0">
            <a:spAutoFit/>
          </a:bodyPr>
          <a:lstStyle/>
          <a:p>
            <a:r>
              <a:rPr lang="en-US" dirty="0">
                <a:solidFill>
                  <a:srgbClr val="FF0066"/>
                </a:solidFill>
              </a:rPr>
              <a:t>rows</a:t>
            </a:r>
          </a:p>
        </p:txBody>
      </p:sp>
      <p:cxnSp>
        <p:nvCxnSpPr>
          <p:cNvPr id="9" name="Straight Arrow Connector 8">
            <a:extLst>
              <a:ext uri="{FF2B5EF4-FFF2-40B4-BE49-F238E27FC236}">
                <a16:creationId xmlns:a16="http://schemas.microsoft.com/office/drawing/2014/main" id="{A0885D88-2FE9-B1EF-7202-A27367A02715}"/>
              </a:ext>
            </a:extLst>
          </p:cNvPr>
          <p:cNvCxnSpPr/>
          <p:nvPr/>
        </p:nvCxnSpPr>
        <p:spPr bwMode="auto">
          <a:xfrm>
            <a:off x="1676400" y="2865623"/>
            <a:ext cx="228853"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Left Brace 9">
            <a:extLst>
              <a:ext uri="{FF2B5EF4-FFF2-40B4-BE49-F238E27FC236}">
                <a16:creationId xmlns:a16="http://schemas.microsoft.com/office/drawing/2014/main" id="{EAF24D32-056B-63DD-FB92-8EF33B2B6956}"/>
              </a:ext>
            </a:extLst>
          </p:cNvPr>
          <p:cNvSpPr/>
          <p:nvPr/>
        </p:nvSpPr>
        <p:spPr bwMode="auto">
          <a:xfrm>
            <a:off x="1600327" y="3144718"/>
            <a:ext cx="381000" cy="914400"/>
          </a:xfrm>
          <a:prstGeom prst="leftBrace">
            <a:avLst/>
          </a:prstGeom>
          <a:noFill/>
          <a:ln w="19050"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78081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82C930D2-47A5-DB96-827E-C627EE442CFF}"/>
              </a:ext>
            </a:extLst>
          </p:cNvPr>
          <p:cNvSpPr>
            <a:spLocks noGrp="1" noChangeArrowheads="1"/>
          </p:cNvSpPr>
          <p:nvPr>
            <p:ph type="title"/>
          </p:nvPr>
        </p:nvSpPr>
        <p:spPr/>
        <p:txBody>
          <a:bodyPr/>
          <a:lstStyle/>
          <a:p>
            <a:pPr eaLnBrk="1" hangingPunct="1">
              <a:defRPr/>
            </a:pPr>
            <a:r>
              <a:rPr lang="en-US" dirty="0">
                <a:solidFill>
                  <a:srgbClr val="D9D9D9"/>
                </a:solidFill>
                <a:ea typeface="+mj-ea"/>
                <a:cs typeface="+mj-cs"/>
              </a:rPr>
              <a:t>In class follow-up</a:t>
            </a:r>
          </a:p>
        </p:txBody>
      </p:sp>
      <p:sp>
        <p:nvSpPr>
          <p:cNvPr id="17412" name="Rectangle 3">
            <a:extLst>
              <a:ext uri="{FF2B5EF4-FFF2-40B4-BE49-F238E27FC236}">
                <a16:creationId xmlns:a16="http://schemas.microsoft.com/office/drawing/2014/main" id="{0722573B-E616-754F-D6AC-2E9291EAC3D6}"/>
              </a:ext>
            </a:extLst>
          </p:cNvPr>
          <p:cNvSpPr>
            <a:spLocks noGrp="1" noChangeArrowheads="1"/>
          </p:cNvSpPr>
          <p:nvPr>
            <p:ph type="body" idx="1"/>
          </p:nvPr>
        </p:nvSpPr>
        <p:spPr>
          <a:xfrm>
            <a:off x="152400" y="914400"/>
            <a:ext cx="8686800" cy="5943600"/>
          </a:xfrm>
        </p:spPr>
        <p:txBody>
          <a:bodyPr/>
          <a:lstStyle/>
          <a:p>
            <a:pPr marL="533400" indent="-533400" eaLnBrk="1" hangingPunct="1">
              <a:buFontTx/>
              <a:buAutoNum type="arabicPeriod"/>
              <a:defRPr/>
            </a:pPr>
            <a:r>
              <a:rPr lang="en-US" dirty="0">
                <a:ea typeface="ＭＳ Ｐゴシック" pitchFamily="34" charset="-128"/>
              </a:rPr>
              <a:t>What data type is row? </a:t>
            </a:r>
          </a:p>
          <a:p>
            <a:pPr marL="533400" indent="-533400" eaLnBrk="1" hangingPunct="1">
              <a:buFontTx/>
              <a:buAutoNum type="arabicPeriod"/>
              <a:defRPr/>
            </a:pPr>
            <a:r>
              <a:rPr lang="en-US" dirty="0" err="1">
                <a:ea typeface="ＭＳ Ｐゴシック" pitchFamily="34" charset="-128"/>
              </a:rPr>
              <a:t>sc.reset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Area of a polygon? </a:t>
            </a:r>
          </a:p>
          <a:p>
            <a:pPr marL="533400" indent="-533400" eaLnBrk="1" hangingPunct="1">
              <a:buFontTx/>
              <a:buAutoNum type="arabicPeriod"/>
              <a:defRPr/>
            </a:pPr>
            <a:r>
              <a:rPr lang="en-US" dirty="0">
                <a:ea typeface="ＭＳ Ｐゴシック" pitchFamily="34" charset="-128"/>
              </a:rPr>
              <a:t> </a:t>
            </a:r>
            <a:r>
              <a:rPr lang="en-US" dirty="0">
                <a:solidFill>
                  <a:srgbClr val="569CD6"/>
                </a:solidFill>
                <a:ea typeface="ＭＳ Ｐゴシック" pitchFamily="34" charset="-128"/>
              </a:rPr>
              <a:t>del</a:t>
            </a:r>
            <a:r>
              <a:rPr lang="en-US" dirty="0">
                <a:solidFill>
                  <a:srgbClr val="0000FF"/>
                </a:solidFill>
                <a:ea typeface="ＭＳ Ｐゴシック" pitchFamily="34" charset="-128"/>
              </a:rPr>
              <a:t> </a:t>
            </a:r>
            <a:r>
              <a:rPr lang="en-US" dirty="0" err="1">
                <a:ea typeface="ＭＳ Ｐゴシック" pitchFamily="34" charset="-128"/>
              </a:rPr>
              <a:t>sc</a:t>
            </a:r>
            <a:endParaRPr lang="en-US" dirty="0">
              <a:ea typeface="ＭＳ Ｐゴシック" pitchFamily="34" charset="-128"/>
            </a:endParaRPr>
          </a:p>
          <a:p>
            <a:pPr marL="533400" indent="-533400" eaLnBrk="1" hangingPunct="1">
              <a:buFontTx/>
              <a:buAutoNum type="arabicPeriod"/>
              <a:defRPr/>
            </a:pPr>
            <a:r>
              <a:rPr lang="en-US" sz="2400" dirty="0" err="1">
                <a:ea typeface="ＭＳ Ｐゴシック" pitchFamily="34" charset="-128"/>
              </a:rPr>
              <a:t>sc</a:t>
            </a:r>
            <a:r>
              <a:rPr lang="en-US" sz="2400" dirty="0">
                <a:ea typeface="ＭＳ Ｐゴシック" pitchFamily="34" charset="-128"/>
              </a:rPr>
              <a:t> = </a:t>
            </a:r>
            <a:r>
              <a:rPr lang="en-US" sz="2400" dirty="0" err="1">
                <a:ea typeface="ＭＳ Ｐゴシック" pitchFamily="34" charset="-128"/>
              </a:rPr>
              <a:t>arcpy.da.SearchCursor</a:t>
            </a:r>
            <a:r>
              <a:rPr lang="en-US" sz="2400" dirty="0">
                <a:ea typeface="ＭＳ Ｐゴシック" pitchFamily="34" charset="-128"/>
              </a:rPr>
              <a:t>(fc, "*","COVER = '</a:t>
            </a:r>
            <a:r>
              <a:rPr lang="en-US" sz="2400" dirty="0" err="1">
                <a:ea typeface="ＭＳ Ｐゴシック" pitchFamily="34" charset="-128"/>
              </a:rPr>
              <a:t>orch</a:t>
            </a:r>
            <a:r>
              <a:rPr lang="en-US" sz="2400" dirty="0">
                <a:ea typeface="ＭＳ Ｐゴシック" pitchFamily="34" charset="-128"/>
              </a:rPr>
              <a: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&lt;&gt; in a </a:t>
            </a:r>
            <a:r>
              <a:rPr lang="en-US" dirty="0" err="1">
                <a:ea typeface="ＭＳ Ｐゴシック" pitchFamily="34" charset="-128"/>
              </a:rPr>
              <a:t>where_clause</a:t>
            </a:r>
            <a:endParaRPr lang="en-US" dirty="0">
              <a:ea typeface="ＭＳ Ｐゴシック" pitchFamily="34" charset="-128"/>
            </a:endParaRPr>
          </a:p>
          <a:p>
            <a:pPr marL="533400" indent="-533400" eaLnBrk="1" hangingPunct="1">
              <a:buFontTx/>
              <a:buAutoNum type="arabicPeriod"/>
              <a:defRPr/>
            </a:pPr>
            <a:r>
              <a:rPr lang="en-US" dirty="0">
                <a:ea typeface="ＭＳ Ｐゴシック" pitchFamily="34" charset="-128"/>
              </a:rPr>
              <a:t>FID is 22. RECNO = ?</a:t>
            </a:r>
          </a:p>
          <a:p>
            <a:pPr marL="533400" indent="-533400" eaLnBrk="1" hangingPunct="1">
              <a:buFontTx/>
              <a:buAutoNum type="arabicPeriod"/>
              <a:defRPr/>
            </a:pP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p:txBody>
      </p:sp>
      <p:pic>
        <p:nvPicPr>
          <p:cNvPr id="17413" name="Picture 4">
            <a:extLst>
              <a:ext uri="{FF2B5EF4-FFF2-40B4-BE49-F238E27FC236}">
                <a16:creationId xmlns:a16="http://schemas.microsoft.com/office/drawing/2014/main" id="{0C63861B-D13D-B156-F8F7-C54AC62029EE}"/>
              </a:ext>
            </a:extLst>
          </p:cNvPr>
          <p:cNvPicPr>
            <a:picLocks noChangeAspect="1" noChangeArrowheads="1"/>
          </p:cNvPicPr>
          <p:nvPr/>
        </p:nvPicPr>
        <p:blipFill>
          <a:blip r:embed="rId3"/>
          <a:srcRect r="3406" b="-2127"/>
          <a:stretch>
            <a:fillRect/>
          </a:stretch>
        </p:blipFill>
        <p:spPr bwMode="auto">
          <a:xfrm>
            <a:off x="5292725" y="165417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414" name="Picture 5">
            <a:extLst>
              <a:ext uri="{FF2B5EF4-FFF2-40B4-BE49-F238E27FC236}">
                <a16:creationId xmlns:a16="http://schemas.microsoft.com/office/drawing/2014/main" id="{D286345A-BCF0-CCDD-9AD0-1CE11421C997}"/>
              </a:ext>
            </a:extLst>
          </p:cNvPr>
          <p:cNvPicPr>
            <a:picLocks noChangeAspect="1" noChangeArrowheads="1"/>
          </p:cNvPicPr>
          <p:nvPr/>
        </p:nvPicPr>
        <p:blipFill>
          <a:blip r:embed="rId4"/>
          <a:srcRect/>
          <a:stretch>
            <a:fillRect/>
          </a:stretch>
        </p:blipFill>
        <p:spPr bwMode="auto">
          <a:xfrm>
            <a:off x="5292725" y="838200"/>
            <a:ext cx="29622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E6933C5-76C3-9395-FE65-826F23BCC659}"/>
              </a:ext>
            </a:extLst>
          </p:cNvPr>
          <p:cNvSpPr>
            <a:spLocks noGrp="1"/>
          </p:cNvSpPr>
          <p:nvPr>
            <p:ph type="title"/>
          </p:nvPr>
        </p:nvSpPr>
        <p:spPr/>
        <p:txBody>
          <a:bodyPr/>
          <a:lstStyle/>
          <a:p>
            <a:r>
              <a:rPr lang="en-US" altLang="en-US" b="0" dirty="0"/>
              <a:t>Accessing fields</a:t>
            </a:r>
          </a:p>
        </p:txBody>
      </p:sp>
      <p:sp>
        <p:nvSpPr>
          <p:cNvPr id="3" name="Content Placeholder 2">
            <a:extLst>
              <a:ext uri="{FF2B5EF4-FFF2-40B4-BE49-F238E27FC236}">
                <a16:creationId xmlns:a16="http://schemas.microsoft.com/office/drawing/2014/main" id="{0D597AED-7DE5-8878-B0EC-4707C45EC6FC}"/>
              </a:ext>
            </a:extLst>
          </p:cNvPr>
          <p:cNvSpPr>
            <a:spLocks noGrp="1"/>
          </p:cNvSpPr>
          <p:nvPr>
            <p:ph idx="1"/>
          </p:nvPr>
        </p:nvSpPr>
        <p:spPr/>
        <p:txBody>
          <a:bodyPr/>
          <a:lstStyle/>
          <a:p>
            <a:pPr marL="0" indent="0">
              <a:spcBef>
                <a:spcPct val="30000"/>
              </a:spcBef>
              <a:buFontTx/>
              <a:buNone/>
              <a:defRPr/>
            </a:pPr>
            <a:br>
              <a:rPr lang="en-US" sz="1200" dirty="0">
                <a:ea typeface="ＭＳ Ｐゴシック" charset="0"/>
              </a:rPr>
            </a:br>
            <a:endParaRPr lang="en-US" sz="1200" dirty="0">
              <a:ea typeface="ＭＳ Ｐゴシック" charset="0"/>
            </a:endParaRPr>
          </a:p>
          <a:p>
            <a:pPr marL="228600" indent="-228600">
              <a:spcBef>
                <a:spcPct val="30000"/>
              </a:spcBef>
              <a:defRPr/>
            </a:pPr>
            <a:r>
              <a:rPr lang="en-US" sz="1800" dirty="0">
                <a:ea typeface="ＭＳ Ｐゴシック" charset="0"/>
              </a:rPr>
              <a:t>If you have a row tuple, what will be the index for the COVER field</a:t>
            </a:r>
            <a:r>
              <a:rPr lang="en-US" altLang="ja-JP" sz="1800" dirty="0">
                <a:ea typeface="ＭＳ Ｐゴシック" charset="0"/>
              </a:rPr>
              <a:t>?</a:t>
            </a:r>
            <a:endParaRPr lang="en-US" sz="1800" dirty="0">
              <a:ea typeface="ＭＳ Ｐゴシック" charset="0"/>
            </a:endParaRPr>
          </a:p>
          <a:p>
            <a:pPr marL="228600" indent="-228600" eaLnBrk="1" hangingPunct="1">
              <a:defRPr/>
            </a:pPr>
            <a:r>
              <a:rPr lang="en-US" sz="1800" dirty="0">
                <a:ea typeface="ＭＳ Ｐゴシック" charset="0"/>
              </a:rPr>
              <a:t>Depends on how you created the search cursor!   </a:t>
            </a:r>
            <a:endParaRPr lang="en-US" altLang="ja-JP" sz="1800" dirty="0">
              <a:ea typeface="ＭＳ Ｐゴシック" charset="0"/>
            </a:endParaRPr>
          </a:p>
          <a:p>
            <a:pPr marL="628650" lvl="1" indent="-228600">
              <a:spcBef>
                <a:spcPct val="30000"/>
              </a:spcBef>
              <a:defRPr/>
            </a:pPr>
            <a:br>
              <a:rPr lang="en-US" altLang="ja-JP" sz="1600" dirty="0">
                <a:ea typeface="ＭＳ Ｐゴシック" pitchFamily="34" charset="-128"/>
              </a:rPr>
            </a:br>
            <a:endParaRPr lang="en-US" altLang="ja-JP" sz="1600" dirty="0">
              <a:ea typeface="ＭＳ Ｐゴシック" pitchFamily="34" charset="-128"/>
            </a:endParaRPr>
          </a:p>
        </p:txBody>
      </p:sp>
      <p:pic>
        <p:nvPicPr>
          <p:cNvPr id="20485" name="Picture 2">
            <a:extLst>
              <a:ext uri="{FF2B5EF4-FFF2-40B4-BE49-F238E27FC236}">
                <a16:creationId xmlns:a16="http://schemas.microsoft.com/office/drawing/2014/main" id="{610AF16C-5315-6BDD-2E62-AADD4D162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2617"/>
          <a:stretch>
            <a:fillRect/>
          </a:stretch>
        </p:blipFill>
        <p:spPr bwMode="auto">
          <a:xfrm>
            <a:off x="5486400" y="142875"/>
            <a:ext cx="2876550" cy="12461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cxnSp>
        <p:nvCxnSpPr>
          <p:cNvPr id="20486" name="Straight Connector 8">
            <a:extLst>
              <a:ext uri="{FF2B5EF4-FFF2-40B4-BE49-F238E27FC236}">
                <a16:creationId xmlns:a16="http://schemas.microsoft.com/office/drawing/2014/main" id="{1A0D404D-24D6-F17A-5C30-006297A24285}"/>
              </a:ext>
            </a:extLst>
          </p:cNvPr>
          <p:cNvCxnSpPr>
            <a:cxnSpLocks noChangeShapeType="1"/>
          </p:cNvCxnSpPr>
          <p:nvPr/>
        </p:nvCxnSpPr>
        <p:spPr bwMode="auto">
          <a:xfrm flipH="1">
            <a:off x="228600" y="3386138"/>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7" name="Straight Connector 8">
            <a:extLst>
              <a:ext uri="{FF2B5EF4-FFF2-40B4-BE49-F238E27FC236}">
                <a16:creationId xmlns:a16="http://schemas.microsoft.com/office/drawing/2014/main" id="{512C2FD4-0845-9960-6202-349D237DC261}"/>
              </a:ext>
            </a:extLst>
          </p:cNvPr>
          <p:cNvCxnSpPr>
            <a:cxnSpLocks noChangeShapeType="1"/>
          </p:cNvCxnSpPr>
          <p:nvPr/>
        </p:nvCxnSpPr>
        <p:spPr bwMode="auto">
          <a:xfrm flipH="1">
            <a:off x="228600" y="4800600"/>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662BC85-F166-8602-5701-7E249EFF09F6}"/>
              </a:ext>
            </a:extLst>
          </p:cNvPr>
          <p:cNvSpPr txBox="1"/>
          <p:nvPr/>
        </p:nvSpPr>
        <p:spPr>
          <a:xfrm>
            <a:off x="437147" y="4838195"/>
            <a:ext cx="5943600" cy="1569660"/>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query)</a:t>
            </a:r>
          </a:p>
          <a:p>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fieldNames.index</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print row[</a:t>
            </a:r>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A9D3232-BB59-66A0-935A-DA7A64821FF8}"/>
              </a:ext>
            </a:extLst>
          </p:cNvPr>
          <p:cNvSpPr txBox="1"/>
          <p:nvPr/>
        </p:nvSpPr>
        <p:spPr>
          <a:xfrm>
            <a:off x="437147" y="3471862"/>
            <a:ext cx="62484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B9FB3FE-39EF-079F-7655-935589CD3C48}"/>
              </a:ext>
            </a:extLst>
          </p:cNvPr>
          <p:cNvSpPr txBox="1"/>
          <p:nvPr/>
        </p:nvSpPr>
        <p:spPr>
          <a:xfrm>
            <a:off x="437147" y="2195333"/>
            <a:ext cx="67818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16538C1A-BAE3-0C83-213E-909B27AC1A64}"/>
              </a:ext>
            </a:extLst>
          </p:cNvPr>
          <p:cNvSpPr txBox="1"/>
          <p:nvPr/>
        </p:nvSpPr>
        <p:spPr>
          <a:xfrm>
            <a:off x="437147" y="947498"/>
            <a:ext cx="4572000" cy="369332"/>
          </a:xfrm>
          <a:prstGeom prst="rect">
            <a:avLst/>
          </a:prstGeom>
          <a:noFill/>
        </p:spPr>
        <p:txBody>
          <a:bodyPr wrap="square">
            <a:spAutoFit/>
          </a:bodyPr>
          <a:lstStyle/>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a:t>
            </a:r>
            <a:r>
              <a:rPr lang="en-US" dirty="0">
                <a:solidFill>
                  <a:srgbClr val="CE9178"/>
                </a:solidFill>
                <a:latin typeface="Consolas" panose="020B0609020204030204" pitchFamily="49" charset="0"/>
              </a:rPr>
              <a:t>gispy/park</a:t>
            </a:r>
            <a:r>
              <a:rPr lang="en-US" b="0" dirty="0">
                <a:solidFill>
                  <a:srgbClr val="CE9178"/>
                </a:solidFill>
                <a:effectLst/>
                <a:latin typeface="Consolas" panose="020B0609020204030204" pitchFamily="49" charset="0"/>
              </a:rPr>
              <a:t>/COVER63p.shp"</a:t>
            </a:r>
            <a:r>
              <a:rPr lang="en-US" b="0" dirty="0">
                <a:solidFill>
                  <a:srgbClr val="D4D4D4"/>
                </a:solidFill>
                <a:effectLst/>
                <a:latin typeface="Consolas" panose="020B06090202040302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B7B760E0-9BC0-78D9-07DE-B246CC5793DB}"/>
              </a:ext>
            </a:extLst>
          </p:cNvPr>
          <p:cNvSpPr>
            <a:spLocks noGrp="1" noChangeArrowheads="1"/>
          </p:cNvSpPr>
          <p:nvPr>
            <p:ph type="title"/>
          </p:nvPr>
        </p:nvSpPr>
        <p:spPr/>
        <p:txBody>
          <a:bodyPr/>
          <a:lstStyle/>
          <a:p>
            <a:pPr eaLnBrk="1" hangingPunct="1"/>
            <a:r>
              <a:rPr lang="en-US" altLang="en-US" sz="3600" b="0" dirty="0"/>
              <a:t>Geometry Object</a:t>
            </a:r>
          </a:p>
        </p:txBody>
      </p:sp>
      <p:sp>
        <p:nvSpPr>
          <p:cNvPr id="19460" name="Rectangle 3">
            <a:extLst>
              <a:ext uri="{FF2B5EF4-FFF2-40B4-BE49-F238E27FC236}">
                <a16:creationId xmlns:a16="http://schemas.microsoft.com/office/drawing/2014/main" id="{76E06DBF-B679-6DAC-D778-76EFD0D1B5D9}"/>
              </a:ext>
            </a:extLst>
          </p:cNvPr>
          <p:cNvSpPr>
            <a:spLocks noGrp="1" noChangeArrowheads="1"/>
          </p:cNvSpPr>
          <p:nvPr>
            <p:ph type="body" idx="1"/>
          </p:nvPr>
        </p:nvSpPr>
        <p:spPr>
          <a:xfrm>
            <a:off x="152400" y="914400"/>
            <a:ext cx="8991600" cy="5410200"/>
          </a:xfrm>
        </p:spPr>
        <p:txBody>
          <a:bodyPr/>
          <a:lstStyle/>
          <a:p>
            <a:pPr marL="0" indent="0">
              <a:buNone/>
            </a:pPr>
            <a:r>
              <a:rPr lang="en-US" sz="1800" dirty="0">
                <a:solidFill>
                  <a:srgbClr val="569CD6"/>
                </a:solidFill>
                <a:latin typeface="Consolas" panose="020B0609020204030204" pitchFamily="49" charset="0"/>
              </a:rPr>
              <a:t>import</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"C:/</a:t>
            </a:r>
            <a:r>
              <a:rPr lang="en-US" sz="1800" dirty="0">
                <a:solidFill>
                  <a:srgbClr val="CE9178"/>
                </a:solidFill>
                <a:latin typeface="Consolas" panose="020B0609020204030204" pitchFamily="49" charset="0"/>
              </a:rPr>
              <a:t>gispy/scratch/park</a:t>
            </a:r>
            <a:r>
              <a:rPr lang="en-US" sz="1800" b="0" dirty="0">
                <a:solidFill>
                  <a:srgbClr val="CE9178"/>
                </a:solidFill>
                <a:effectLst/>
                <a:latin typeface="Consolas" panose="020B0609020204030204" pitchFamily="49" charset="0"/>
              </a:rPr>
              <a:t>.shp"</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"SHAPE@"</a:t>
            </a:r>
            <a:r>
              <a:rPr lang="en-US" sz="1800" b="0" dirty="0">
                <a:solidFill>
                  <a:srgbClr val="D4D4D4"/>
                </a:solidFill>
                <a:effectLst/>
                <a:latin typeface="Consolas" panose="020B0609020204030204" pitchFamily="49" charset="0"/>
              </a:rPr>
              <a:t>)</a:t>
            </a:r>
          </a:p>
          <a:p>
            <a:pPr marL="0" indent="0">
              <a:buNone/>
            </a:pPr>
            <a:br>
              <a:rPr lang="en-US" sz="1800" b="0" dirty="0">
                <a:solidFill>
                  <a:srgbClr val="D4D4D4"/>
                </a:solidFill>
                <a:effectLst/>
                <a:latin typeface="Consolas" panose="020B0609020204030204" pitchFamily="49" charset="0"/>
              </a:rPr>
            </a:br>
            <a:r>
              <a:rPr lang="en-US" sz="1800" b="0" dirty="0">
                <a:solidFill>
                  <a:srgbClr val="D4D4D4"/>
                </a:solidFill>
                <a:effectLst/>
                <a:latin typeface="Consolas" panose="020B0609020204030204" pitchFamily="49" charset="0"/>
              </a:rPr>
              <a:t>row = next(</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endParaRPr lang="en-US" sz="1800" b="0" dirty="0">
              <a:solidFill>
                <a:srgbClr val="D4D4D4"/>
              </a:solidFill>
              <a:effectLst/>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].type</a:t>
            </a:r>
          </a:p>
          <a:p>
            <a:pPr marL="0" indent="0">
              <a:buNone/>
            </a:pPr>
            <a:r>
              <a:rPr lang="en-US" sz="1800" b="0" dirty="0">
                <a:solidFill>
                  <a:srgbClr val="CE9178"/>
                </a:solidFill>
                <a:effectLst/>
                <a:latin typeface="Consolas" panose="020B0609020204030204" pitchFamily="49" charset="0"/>
              </a:rPr>
              <a:t>"polygon"</a:t>
            </a:r>
            <a:endParaRPr lang="en-US" sz="1800" b="0" dirty="0">
              <a:solidFill>
                <a:srgbClr val="D4D4D4"/>
              </a:solidFill>
              <a:effectLst/>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].area</a:t>
            </a:r>
          </a:p>
          <a:p>
            <a:pPr marL="0" indent="0">
              <a:buNone/>
            </a:pPr>
            <a:r>
              <a:rPr lang="en-US" sz="1800" b="0" dirty="0">
                <a:solidFill>
                  <a:srgbClr val="B5CEA8"/>
                </a:solidFill>
                <a:effectLst/>
                <a:latin typeface="Consolas" panose="020B0609020204030204" pitchFamily="49" charset="0"/>
              </a:rPr>
              <a:t>600937.092</a:t>
            </a:r>
            <a:endParaRPr lang="en-US" sz="1800" b="0" dirty="0">
              <a:solidFill>
                <a:srgbClr val="D4D4D4"/>
              </a:solidFill>
              <a:effectLst/>
              <a:latin typeface="Consolas" panose="020B0609020204030204" pitchFamily="49" charset="0"/>
            </a:endParaRPr>
          </a:p>
          <a:p>
            <a:pPr eaLnBrk="1" hangingPunct="1">
              <a:buFontTx/>
              <a:buNone/>
              <a:defRPr/>
            </a:pPr>
            <a:endParaRPr lang="en-US" sz="2800" dirty="0">
              <a:ea typeface="ＭＳ Ｐゴシック" pitchFamily="34" charset="-128"/>
            </a:endParaRPr>
          </a:p>
          <a:p>
            <a:pPr eaLnBrk="1" hangingPunct="1">
              <a:buFontTx/>
              <a:buNone/>
              <a:defRPr/>
            </a:pPr>
            <a:endParaRPr lang="en-US" sz="2800" dirty="0">
              <a:ea typeface="ＭＳ Ｐゴシック" pitchFamily="34" charset="-128"/>
            </a:endParaRPr>
          </a:p>
        </p:txBody>
      </p:sp>
      <p:pic>
        <p:nvPicPr>
          <p:cNvPr id="19462" name="Picture 6">
            <a:extLst>
              <a:ext uri="{FF2B5EF4-FFF2-40B4-BE49-F238E27FC236}">
                <a16:creationId xmlns:a16="http://schemas.microsoft.com/office/drawing/2014/main" id="{D7BB6AA1-80AF-DE28-B3C0-C48337F39C84}"/>
              </a:ext>
            </a:extLst>
          </p:cNvPr>
          <p:cNvPicPr>
            <a:picLocks noChangeAspect="1" noChangeArrowheads="1"/>
          </p:cNvPicPr>
          <p:nvPr/>
        </p:nvPicPr>
        <p:blipFill>
          <a:blip r:embed="rId2"/>
          <a:srcRect/>
          <a:stretch>
            <a:fillRect/>
          </a:stretch>
        </p:blipFill>
        <p:spPr bwMode="auto">
          <a:xfrm>
            <a:off x="4077392" y="2036633"/>
            <a:ext cx="3995738" cy="409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4072843" y="6144173"/>
            <a:ext cx="4186930" cy="523220"/>
          </a:xfrm>
          <a:prstGeom prst="rect">
            <a:avLst/>
          </a:prstGeom>
          <a:solidFill>
            <a:srgbClr val="404040"/>
          </a:solidFill>
        </p:spPr>
        <p:txBody>
          <a:bodyPr wrap="square" rtlCol="0">
            <a:spAutoFit/>
          </a:bodyPr>
          <a:lstStyle/>
          <a:p>
            <a:r>
              <a:rPr lang="en-US" sz="1400" dirty="0">
                <a:solidFill>
                  <a:srgbClr val="D9D9D9"/>
                </a:solidFill>
              </a:rPr>
              <a:t>*Not all shown here.  For a complete list, search online for: Geometry object </a:t>
            </a:r>
            <a:r>
              <a:rPr lang="en-US" sz="1400" dirty="0" err="1">
                <a:solidFill>
                  <a:srgbClr val="D9D9D9"/>
                </a:solidFill>
              </a:rPr>
              <a:t>arcpy</a:t>
            </a:r>
            <a:endParaRPr lang="en-US" sz="1400" dirty="0">
              <a:solidFill>
                <a:srgbClr val="D9D9D9"/>
              </a:solidFill>
            </a:endParaRPr>
          </a:p>
        </p:txBody>
      </p:sp>
      <p:sp>
        <p:nvSpPr>
          <p:cNvPr id="8" name="TextBox 7"/>
          <p:cNvSpPr txBox="1"/>
          <p:nvPr/>
        </p:nvSpPr>
        <p:spPr>
          <a:xfrm>
            <a:off x="4343400" y="1629201"/>
            <a:ext cx="3365024" cy="369332"/>
          </a:xfrm>
          <a:prstGeom prst="rect">
            <a:avLst/>
          </a:prstGeom>
          <a:noFill/>
        </p:spPr>
        <p:txBody>
          <a:bodyPr wrap="none" rtlCol="0">
            <a:spAutoFit/>
          </a:bodyPr>
          <a:lstStyle/>
          <a:p>
            <a:r>
              <a:rPr lang="en-US" dirty="0">
                <a:solidFill>
                  <a:srgbClr val="D9D9D9"/>
                </a:solidFill>
              </a:rPr>
              <a:t>  Geometry objects properties*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Required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521146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Optional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1899549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err="1"/>
              <a:t>where_clause</a:t>
            </a:r>
            <a:endParaRPr lang="en-US" altLang="en-US" b="0" dirty="0"/>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2833358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1066800" y="1371600"/>
            <a:ext cx="7848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"C:/gispy/data/ch02"</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data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fires.shp</a:t>
            </a:r>
            <a:r>
              <a:rPr lang="en-US" sz="1400" dirty="0">
                <a:solidFill>
                  <a:srgbClr val="CE9178"/>
                </a:solidFill>
                <a:latin typeface="Consolas" panose="020B0609020204030204" pitchFamily="49" charset="0"/>
              </a:rPr>
              <a:t>“</a:t>
            </a:r>
          </a:p>
          <a:p>
            <a:pPr marL="0" indent="0">
              <a:buNone/>
            </a:pP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 Specify a condition with SQL in a Python string.</a:t>
            </a:r>
          </a:p>
          <a:p>
            <a:pPr marL="0" indent="0">
              <a:buNone/>
            </a:pPr>
            <a:r>
              <a:rPr lang="en-US" sz="1400" dirty="0">
                <a:solidFill>
                  <a:srgbClr val="D4D4D4"/>
                </a:solidFill>
                <a:latin typeface="Consolas" panose="020B0609020204030204" pitchFamily="49" charset="0"/>
              </a:rPr>
              <a:t>query</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where_clause</a:t>
            </a:r>
            <a:r>
              <a:rPr lang="en-US" sz="1400" dirty="0">
                <a:solidFill>
                  <a:srgbClr val="D4D4D4"/>
                </a:solidFill>
                <a:latin typeface="Consolas" panose="020B0609020204030204" pitchFamily="49" charset="0"/>
              </a:rPr>
              <a:t> = </a:t>
            </a:r>
            <a:r>
              <a:rPr lang="en-US" sz="1400" b="0" dirty="0">
                <a:solidFill>
                  <a:srgbClr val="D4D4D4"/>
                </a:solidFill>
                <a:effectLst/>
                <a:latin typeface="Consolas" panose="020B0609020204030204" pitchFamily="49" charset="0"/>
              </a:rPr>
              <a:t>query)</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print(</a:t>
            </a:r>
            <a:r>
              <a:rPr lang="en-US" sz="1400" b="0" dirty="0" err="1">
                <a:solidFill>
                  <a:srgbClr val="D4D4D4"/>
                </a:solidFill>
                <a:effectLst/>
                <a:latin typeface="Consolas" panose="020B0609020204030204" pitchFamily="49" charset="0"/>
              </a:rPr>
              <a:t>f</a:t>
            </a:r>
            <a:r>
              <a:rPr lang="en-US" sz="1400" dirty="0" err="1">
                <a:solidFill>
                  <a:srgbClr val="CE9178"/>
                </a:solidFill>
                <a:latin typeface="Consolas" panose="020B0609020204030204" pitchFamily="49" charset="0"/>
              </a:rPr>
              <a:t>"</a:t>
            </a:r>
            <a:r>
              <a:rPr lang="en-US" sz="1400" b="0" dirty="0" err="1">
                <a:solidFill>
                  <a:srgbClr val="D4D4D4"/>
                </a:solidFill>
                <a:effectLst/>
                <a:latin typeface="Consolas" panose="020B0609020204030204" pitchFamily="49" charset="0"/>
              </a:rPr>
              <a:t>row</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r>
              <a:rPr lang="en-US" sz="1400" dirty="0">
                <a:solidFill>
                  <a:srgbClr val="CE9178"/>
                </a:solidFill>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endParaRPr lang="en-US" sz="1400" b="0" dirty="0">
              <a:solidFill>
                <a:srgbClr val="B5CEA8"/>
              </a:solidFill>
              <a:effectLst/>
              <a:latin typeface="Consolas" panose="020B0609020204030204" pitchFamily="49" charset="0"/>
            </a:endParaRPr>
          </a:p>
          <a:p>
            <a:pPr marL="0" indent="0">
              <a:buNone/>
            </a:pPr>
            <a:r>
              <a:rPr lang="en-US" sz="1400" b="0" dirty="0">
                <a:solidFill>
                  <a:srgbClr val="B5CEA8"/>
                </a:solidFill>
                <a:effectLst/>
                <a:latin typeface="Consolas" panose="020B0609020204030204" pitchFamily="49" charset="0"/>
              </a:rPr>
              <a:t>row =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Tree>
    <p:extLst>
      <p:ext uri="{BB962C8B-B14F-4D97-AF65-F5344CB8AC3E}">
        <p14:creationId xmlns:p14="http://schemas.microsoft.com/office/powerpoint/2010/main" val="273747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864B081-4BDB-D958-6B99-129F82312746}"/>
              </a:ext>
            </a:extLst>
          </p:cNvPr>
          <p:cNvSpPr>
            <a:spLocks noChangeArrowheads="1"/>
          </p:cNvSpPr>
          <p:nvPr/>
        </p:nvSpPr>
        <p:spPr bwMode="auto">
          <a:xfrm>
            <a:off x="381000" y="4038600"/>
            <a:ext cx="8458200" cy="18288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 y="10668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sz="2400" kern="0" dirty="0">
                <a:solidFill>
                  <a:schemeClr val="bg1">
                    <a:lumMod val="85000"/>
                  </a:schemeClr>
                </a:solidFill>
                <a:ea typeface="ＭＳ Ｐゴシック" pitchFamily="34" charset="-128"/>
              </a:rPr>
              <a:t>SQL statement as a Python string</a:t>
            </a:r>
            <a:endParaRPr lang="en-US" sz="2000" kern="0" dirty="0">
              <a:solidFill>
                <a:schemeClr val="bg1">
                  <a:lumMod val="85000"/>
                </a:schemeClr>
              </a:solidFill>
              <a:ea typeface="ＭＳ Ｐゴシック" pitchFamily="34" charset="-128"/>
            </a:endParaRPr>
          </a:p>
          <a:p>
            <a:pPr marL="0" indent="0">
              <a:buNone/>
            </a:pP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"FIREID &gt; 50"</a:t>
            </a: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"FIRENAME </a:t>
            </a: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'Meadow</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"COVER &lt;&gt; 'woods</a:t>
            </a:r>
            <a:r>
              <a:rPr lang="en-US" sz="1400" dirty="0">
                <a:solidFill>
                  <a:srgbClr val="CE9178"/>
                </a:solidFill>
                <a:latin typeface="Consolas" panose="020B0609020204030204" pitchFamily="49" charset="0"/>
              </a:rPr>
              <a:t>'"</a:t>
            </a:r>
            <a:br>
              <a:rPr lang="en-US" sz="1400" dirty="0">
                <a:solidFill>
                  <a:srgbClr val="CE9178"/>
                </a:solidFill>
                <a:latin typeface="Consolas" panose="020B0609020204030204" pitchFamily="49" charset="0"/>
              </a:rPr>
            </a:br>
            <a:r>
              <a:rPr lang="en-US" sz="1400" dirty="0">
                <a:solidFill>
                  <a:srgbClr val="CE9178"/>
                </a:solidFill>
                <a:latin typeface="Consolas" panose="020B0609020204030204" pitchFamily="49" charset="0"/>
              </a:rPr>
              <a:t>         "WATERBODY LIKE 'Lake%'"</a:t>
            </a:r>
            <a:endParaRPr lang="en-US" sz="1400" b="0" dirty="0">
              <a:solidFill>
                <a:srgbClr val="CE9178"/>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"UPPER(AUTHOR) = 'ROWLING'"</a:t>
            </a:r>
          </a:p>
          <a:p>
            <a:pPr marL="0" indent="0">
              <a:buNone/>
            </a:pPr>
            <a:r>
              <a:rPr lang="en-US" sz="1400" dirty="0">
                <a:solidFill>
                  <a:srgbClr val="CE9178"/>
                </a:solidFill>
                <a:latin typeface="Consolas" panose="020B0609020204030204" pitchFamily="49" charset="0"/>
              </a:rPr>
              <a:t>         "NAME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lvl="0" indent="0" eaLnBrk="1" hangingPunct="1">
              <a:spcBef>
                <a:spcPct val="0"/>
              </a:spcBef>
              <a:buNone/>
              <a:defRPr/>
            </a:pPr>
            <a:r>
              <a:rPr lang="en-US" sz="2400" kern="0" dirty="0">
                <a:solidFill>
                  <a:srgbClr val="FFFFFF">
                    <a:lumMod val="85000"/>
                  </a:srgbClr>
                </a:solidFill>
                <a:latin typeface="Arial" panose="020B0604020202020204" pitchFamily="34" charset="0"/>
                <a:ea typeface="ＭＳ Ｐゴシック" pitchFamily="34" charset="-128"/>
                <a:cs typeface="+mn-cs"/>
              </a:rPr>
              <a:t>Use as </a:t>
            </a:r>
            <a:r>
              <a:rPr lang="en-US" sz="2400" kern="0" dirty="0" err="1">
                <a:solidFill>
                  <a:srgbClr val="FFFFFF">
                    <a:lumMod val="85000"/>
                  </a:srgbClr>
                </a:solidFill>
                <a:latin typeface="Arial" panose="020B0604020202020204" pitchFamily="34" charset="0"/>
                <a:ea typeface="ＭＳ Ｐゴシック" pitchFamily="34" charset="-128"/>
                <a:cs typeface="+mn-cs"/>
              </a:rPr>
              <a:t>where_clause</a:t>
            </a:r>
            <a:r>
              <a:rPr lang="en-US" sz="2400" kern="0" dirty="0">
                <a:solidFill>
                  <a:srgbClr val="FFFFFF">
                    <a:lumMod val="85000"/>
                  </a:srgbClr>
                </a:solidFill>
                <a:latin typeface="Arial" panose="020B0604020202020204" pitchFamily="34" charset="0"/>
                <a:ea typeface="ＭＳ Ｐゴシック" pitchFamily="34" charset="-128"/>
                <a:cs typeface="+mn-cs"/>
              </a:rPr>
              <a:t> parameter</a:t>
            </a:r>
            <a:endParaRPr lang="en-US" sz="2000" kern="0" dirty="0">
              <a:solidFill>
                <a:srgbClr val="FFFFFF">
                  <a:lumMod val="85000"/>
                </a:srgbClr>
              </a:solidFill>
              <a:latin typeface="Arial" panose="020B0604020202020204" pitchFamily="34" charset="0"/>
              <a:ea typeface="ＭＳ Ｐゴシック" pitchFamily="34" charset="-128"/>
              <a:cs typeface="+mn-cs"/>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&gt;&gt;&gt; query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&gt;&gt;&gt; </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query)</a:t>
            </a:r>
          </a:p>
          <a:p>
            <a:pPr marL="0" indent="0">
              <a:buNone/>
            </a:pPr>
            <a:r>
              <a:rPr lang="en-US" sz="1400" b="0" dirty="0">
                <a:solidFill>
                  <a:srgbClr val="D4D4D4"/>
                </a:solidFill>
                <a:effectLst/>
                <a:latin typeface="Consolas" panose="020B0609020204030204" pitchFamily="49" charset="0"/>
              </a:rPr>
              <a:t>	&gt;&gt;&gt; 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9" name="Rectangle 8"/>
          <p:cNvSpPr/>
          <p:nvPr/>
        </p:nvSpPr>
        <p:spPr>
          <a:xfrm>
            <a:off x="952500" y="6248400"/>
            <a:ext cx="7239000" cy="338554"/>
          </a:xfrm>
          <a:prstGeom prst="rect">
            <a:avLst/>
          </a:prstGeom>
        </p:spPr>
        <p:txBody>
          <a:bodyPr wrap="square">
            <a:spAutoFit/>
          </a:bodyPr>
          <a:lstStyle/>
          <a:p>
            <a:pPr algn="ctr"/>
            <a:r>
              <a:rPr lang="en-US" sz="1600" dirty="0">
                <a:solidFill>
                  <a:srgbClr val="ABABAB"/>
                </a:solidFill>
                <a:ea typeface="ＭＳ Ｐゴシック" pitchFamily="34" charset="-128"/>
              </a:rPr>
              <a:t>For </a:t>
            </a:r>
            <a:r>
              <a:rPr lang="en-US" sz="1600" dirty="0" err="1">
                <a:solidFill>
                  <a:srgbClr val="ABABAB"/>
                </a:solidFill>
                <a:ea typeface="ＭＳ Ｐゴシック" pitchFamily="34" charset="-128"/>
              </a:rPr>
              <a:t>where_clause</a:t>
            </a:r>
            <a:r>
              <a:rPr lang="en-US" sz="1600" dirty="0">
                <a:solidFill>
                  <a:srgbClr val="ABABAB"/>
                </a:solidFill>
                <a:ea typeface="ＭＳ Ｐゴシック" pitchFamily="34" charset="-128"/>
              </a:rPr>
              <a:t> documentation, search online for: ArcGIS SQL reference </a:t>
            </a:r>
            <a:endParaRPr lang="en-US" sz="1600" dirty="0">
              <a:solidFill>
                <a:srgbClr val="ABABAB"/>
              </a:solidFill>
            </a:endParaRPr>
          </a:p>
        </p:txBody>
      </p:sp>
    </p:spTree>
    <p:extLst>
      <p:ext uri="{BB962C8B-B14F-4D97-AF65-F5344CB8AC3E}">
        <p14:creationId xmlns:p14="http://schemas.microsoft.com/office/powerpoint/2010/main" val="22339026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Tree>
    <p:extLst>
      <p:ext uri="{BB962C8B-B14F-4D97-AF65-F5344CB8AC3E}">
        <p14:creationId xmlns:p14="http://schemas.microsoft.com/office/powerpoint/2010/main" val="4058888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spTree>
    <p:extLst>
      <p:ext uri="{BB962C8B-B14F-4D97-AF65-F5344CB8AC3E}">
        <p14:creationId xmlns:p14="http://schemas.microsoft.com/office/powerpoint/2010/main" val="29203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
            <a:ext cx="9144000" cy="6781800"/>
          </a:xfrm>
        </p:spPr>
        <p:txBody>
          <a:bodyPr/>
          <a:lstStyle/>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r>
              <a:rPr lang="en-US" sz="9600" dirty="0">
                <a:solidFill>
                  <a:srgbClr val="FF0066"/>
                </a:solidFill>
                <a:ea typeface="ＭＳ Ｐゴシック" charset="0"/>
              </a:rPr>
              <a:t>3</a:t>
            </a:r>
            <a:r>
              <a:rPr lang="en-US" sz="4800" dirty="0">
                <a:ea typeface="ＭＳ Ｐゴシック" charset="0"/>
              </a:rPr>
              <a:t> types of cursors</a:t>
            </a:r>
          </a:p>
        </p:txBody>
      </p:sp>
    </p:spTree>
    <p:extLst>
      <p:ext uri="{BB962C8B-B14F-4D97-AF65-F5344CB8AC3E}">
        <p14:creationId xmlns:p14="http://schemas.microsoft.com/office/powerpoint/2010/main" val="30435981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2679210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1948944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2021686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3183353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spTree>
    <p:extLst>
      <p:ext uri="{BB962C8B-B14F-4D97-AF65-F5344CB8AC3E}">
        <p14:creationId xmlns:p14="http://schemas.microsoft.com/office/powerpoint/2010/main" val="1366752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Tree>
    <p:extLst>
      <p:ext uri="{BB962C8B-B14F-4D97-AF65-F5344CB8AC3E}">
        <p14:creationId xmlns:p14="http://schemas.microsoft.com/office/powerpoint/2010/main" val="3351700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
        <p:nvSpPr>
          <p:cNvPr id="16" name="Rectangle 15"/>
          <p:cNvSpPr/>
          <p:nvPr/>
        </p:nvSpPr>
        <p:spPr>
          <a:xfrm>
            <a:off x="1181100" y="5735473"/>
            <a:ext cx="6515100" cy="369332"/>
          </a:xfrm>
          <a:prstGeom prst="rect">
            <a:avLst/>
          </a:prstGeom>
          <a:ln>
            <a:solidFill>
              <a:srgbClr val="D9D9D9"/>
            </a:solidFill>
          </a:ln>
        </p:spPr>
        <p:txBody>
          <a:bodyPr wrap="square">
            <a:spAutoFit/>
          </a:bodyPr>
          <a:lstStyle/>
          <a:p>
            <a:r>
              <a:rPr lang="en-US" dirty="0">
                <a:solidFill>
                  <a:srgbClr val="D9D9D9"/>
                </a:solidFill>
                <a:ea typeface="ＭＳ Ｐゴシック" pitchFamily="34" charset="-128"/>
              </a:rPr>
              <a:t>Whenever the value being compared is text, use inner quotes. </a:t>
            </a:r>
            <a:endParaRPr lang="en-US" dirty="0">
              <a:solidFill>
                <a:srgbClr val="D9D9D9"/>
              </a:solidFill>
            </a:endParaRPr>
          </a:p>
        </p:txBody>
      </p:sp>
    </p:spTree>
    <p:extLst>
      <p:ext uri="{BB962C8B-B14F-4D97-AF65-F5344CB8AC3E}">
        <p14:creationId xmlns:p14="http://schemas.microsoft.com/office/powerpoint/2010/main" val="23661439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H="1">
            <a:off x="4648200" y="2895600"/>
            <a:ext cx="1508683" cy="43445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H="1">
            <a:off x="5819394" y="3149494"/>
            <a:ext cx="810006" cy="1032555"/>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A1D4E6CA-B8E0-D49A-8E63-63BDB5474993}"/>
              </a:ext>
            </a:extLst>
          </p:cNvPr>
          <p:cNvCxnSpPr>
            <a:cxnSpLocks/>
          </p:cNvCxnSpPr>
          <p:nvPr/>
        </p:nvCxnSpPr>
        <p:spPr bwMode="auto">
          <a:xfrm flipH="1">
            <a:off x="6324600" y="3149494"/>
            <a:ext cx="924890" cy="195142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A1D4E6CA-B8E0-D49A-8E63-63BDB5474993}"/>
              </a:ext>
            </a:extLst>
          </p:cNvPr>
          <p:cNvCxnSpPr>
            <a:cxnSpLocks/>
          </p:cNvCxnSpPr>
          <p:nvPr/>
        </p:nvCxnSpPr>
        <p:spPr bwMode="auto">
          <a:xfrm flipH="1">
            <a:off x="6931452" y="3112826"/>
            <a:ext cx="840948" cy="2640032"/>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62122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A402FE6B-7B8B-BAC9-3470-8618DAAB2F9A}"/>
              </a:ext>
            </a:extLst>
          </p:cNvPr>
          <p:cNvSpPr>
            <a:spLocks noGrp="1" noChangeArrowheads="1"/>
          </p:cNvSpPr>
          <p:nvPr>
            <p:ph type="title"/>
          </p:nvPr>
        </p:nvSpPr>
        <p:spPr/>
        <p:txBody>
          <a:bodyPr/>
          <a:lstStyle/>
          <a:p>
            <a:pPr eaLnBrk="1" hangingPunct="1"/>
            <a:r>
              <a:rPr lang="en-US" altLang="en-US" sz="3600" b="0" dirty="0" err="1"/>
              <a:t>where_clause</a:t>
            </a:r>
            <a:r>
              <a:rPr lang="en-US" altLang="en-US" sz="3600" b="0" dirty="0"/>
              <a:t> with variable</a:t>
            </a:r>
          </a:p>
        </p:txBody>
      </p:sp>
      <p:sp>
        <p:nvSpPr>
          <p:cNvPr id="21508" name="Rectangle 3">
            <a:extLst>
              <a:ext uri="{FF2B5EF4-FFF2-40B4-BE49-F238E27FC236}">
                <a16:creationId xmlns:a16="http://schemas.microsoft.com/office/drawing/2014/main" id="{B1C3CAF5-E14C-FE32-3BA8-FBA19280699F}"/>
              </a:ext>
            </a:extLst>
          </p:cNvPr>
          <p:cNvSpPr>
            <a:spLocks noGrp="1" noChangeArrowheads="1"/>
          </p:cNvSpPr>
          <p:nvPr>
            <p:ph type="body" idx="1"/>
          </p:nvPr>
        </p:nvSpPr>
        <p:spPr>
          <a:xfrm>
            <a:off x="152400" y="914400"/>
            <a:ext cx="9144000" cy="5943600"/>
          </a:xfrm>
        </p:spPr>
        <p:txBody>
          <a:bodyPr/>
          <a:lstStyle/>
          <a:p>
            <a:pPr marL="0" indent="0">
              <a:buNone/>
            </a:pPr>
            <a:r>
              <a:rPr lang="en-US" sz="1400" b="0" dirty="0">
                <a:solidFill>
                  <a:srgbClr val="D4D4D4"/>
                </a:solidFill>
                <a:effectLst/>
                <a:latin typeface="Consolas" panose="020B0609020204030204" pitchFamily="49" charset="0"/>
              </a:rPr>
              <a:t>&gt;&gt;&gt; fs = </a:t>
            </a:r>
            <a:r>
              <a:rPr lang="en-US" sz="1400" b="0" dirty="0" err="1">
                <a:solidFill>
                  <a:srgbClr val="D4D4D4"/>
                </a:solidFill>
                <a:effectLst/>
                <a:latin typeface="Consolas" panose="020B0609020204030204" pitchFamily="49" charset="0"/>
              </a:rPr>
              <a:t>arcpy.ListFields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 = fs[</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f.name</a:t>
            </a:r>
          </a:p>
          <a:p>
            <a:pPr marL="0" indent="0">
              <a:buNone/>
            </a:pPr>
            <a:r>
              <a:rPr lang="en-US" sz="1400" b="0" dirty="0">
                <a:solidFill>
                  <a:srgbClr val="CE9178"/>
                </a:solidFill>
                <a:effectLst/>
                <a:latin typeface="Consolas" panose="020B0609020204030204" pitchFamily="49" charset="0"/>
              </a:rPr>
              <a:t>'FID'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&gt;&gt;&gt; query = </a:t>
            </a:r>
            <a:r>
              <a:rPr lang="en-US" sz="1400" b="0" dirty="0">
                <a:solidFill>
                  <a:srgbClr val="569CD6"/>
                </a:solidFill>
                <a:effectLst/>
                <a:latin typeface="Consolas" panose="020B0609020204030204" pitchFamily="49" charset="0"/>
              </a:rPr>
              <a:t>f</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{f.name}</a:t>
            </a:r>
            <a:r>
              <a:rPr lang="en-US" sz="1400" b="0" dirty="0">
                <a:solidFill>
                  <a:srgbClr val="CE9178"/>
                </a:solidFill>
                <a:effectLst/>
                <a:latin typeface="Consolas" panose="020B0609020204030204" pitchFamily="49" charset="0"/>
              </a:rPr>
              <a:t> &gt; 200"</a:t>
            </a:r>
            <a:endParaRPr lang="en-US" sz="1400" b="0" dirty="0">
              <a:solidFill>
                <a:srgbClr val="D4D4D4"/>
              </a:solidFill>
              <a:effectLst/>
              <a:latin typeface="Consolas" panose="020B0609020204030204" pitchFamily="49" charset="0"/>
            </a:endParaRPr>
          </a:p>
          <a:p>
            <a:pPr marL="0" indent="0">
              <a:buNone/>
            </a:pPr>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 [f.name], query)</a:t>
            </a:r>
          </a:p>
          <a:p>
            <a:pPr marL="0" indent="0">
              <a:buNone/>
            </a:pPr>
            <a:r>
              <a:rPr lang="en-US" sz="1400" b="0" dirty="0">
                <a:solidFill>
                  <a:srgbClr val="D4D4D4"/>
                </a:solidFill>
                <a:effectLst/>
                <a:latin typeface="Consolas" panose="020B0609020204030204" pitchFamily="49" charset="0"/>
              </a:rPr>
              <a:t>&gt;&gt;&gt; row = </a:t>
            </a:r>
            <a:r>
              <a:rPr lang="en-US" sz="1400" b="0" dirty="0" err="1">
                <a:solidFill>
                  <a:srgbClr val="D4D4D4"/>
                </a:solidFill>
                <a:effectLst/>
                <a:latin typeface="Consolas" panose="020B0609020204030204" pitchFamily="49" charset="0"/>
              </a:rPr>
              <a:t>sc.next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201</a:t>
            </a:r>
            <a:endParaRPr lang="en-US" sz="1400" b="0" dirty="0">
              <a:solidFill>
                <a:srgbClr val="D4D4D4"/>
              </a:solidFill>
              <a:effectLst/>
              <a:latin typeface="Consolas" panose="020B0609020204030204" pitchFamily="49" charset="0"/>
            </a:endParaRPr>
          </a:p>
          <a:p>
            <a:pPr eaLnBrk="1" hangingPunct="1">
              <a:lnSpc>
                <a:spcPct val="90000"/>
              </a:lnSpc>
              <a:buFontTx/>
              <a:buNone/>
              <a:defRPr/>
            </a:pPr>
            <a:br>
              <a:rPr lang="en-US" sz="2400" dirty="0">
                <a:solidFill>
                  <a:schemeClr val="hlink"/>
                </a:solidFill>
                <a:ea typeface="ＭＳ Ｐゴシック" pitchFamily="34" charset="-128"/>
              </a:rPr>
            </a:br>
            <a:endParaRPr lang="en-US" sz="2400" dirty="0">
              <a:solidFill>
                <a:schemeClr val="hlink"/>
              </a:solidFill>
              <a:ea typeface="ＭＳ Ｐゴシック" pitchFamily="34" charset="-128"/>
            </a:endParaRPr>
          </a:p>
          <a:p>
            <a:pPr marL="0" indent="0" eaLnBrk="1" hangingPunct="1">
              <a:lnSpc>
                <a:spcPct val="90000"/>
              </a:lnSpc>
              <a:buNone/>
              <a:defRPr/>
            </a:pPr>
            <a:endParaRPr lang="en-US" sz="2400" dirty="0">
              <a:ea typeface="ＭＳ Ｐゴシック" pitchFamily="34" charset="-128"/>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BE796FA-4143-D117-1D61-5A2D6D9D0BD7}"/>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2)</a:t>
            </a:r>
          </a:p>
        </p:txBody>
      </p:sp>
      <p:pic>
        <p:nvPicPr>
          <p:cNvPr id="25604" name="Picture 9">
            <a:extLst>
              <a:ext uri="{FF2B5EF4-FFF2-40B4-BE49-F238E27FC236}">
                <a16:creationId xmlns:a16="http://schemas.microsoft.com/office/drawing/2014/main" id="{3D6FF777-C6F5-C948-F765-96772AB8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5605" name="Picture 2">
            <a:extLst>
              <a:ext uri="{FF2B5EF4-FFF2-40B4-BE49-F238E27FC236}">
                <a16:creationId xmlns:a16="http://schemas.microsoft.com/office/drawing/2014/main" id="{CDEB7ABC-576D-AC6D-CD85-E82C91306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38906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2533" name="Rectangle 6">
            <a:extLst>
              <a:ext uri="{FF2B5EF4-FFF2-40B4-BE49-F238E27FC236}">
                <a16:creationId xmlns:a16="http://schemas.microsoft.com/office/drawing/2014/main" id="{3A1B1A3F-8BD9-3043-2103-B11BC7508335}"/>
              </a:ext>
            </a:extLst>
          </p:cNvPr>
          <p:cNvSpPr>
            <a:spLocks noChangeArrowheads="1"/>
          </p:cNvSpPr>
          <p:nvPr/>
        </p:nvSpPr>
        <p:spPr bwMode="auto">
          <a:xfrm>
            <a:off x="762000" y="2438400"/>
            <a:ext cx="5029200" cy="561975"/>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sp>
        <p:nvSpPr>
          <p:cNvPr id="22534" name="Rectangle 7">
            <a:extLst>
              <a:ext uri="{FF2B5EF4-FFF2-40B4-BE49-F238E27FC236}">
                <a16:creationId xmlns:a16="http://schemas.microsoft.com/office/drawing/2014/main" id="{FCEB8614-A887-7C7D-6FD9-27B2B23E9966}"/>
              </a:ext>
            </a:extLst>
          </p:cNvPr>
          <p:cNvSpPr>
            <a:spLocks noChangeArrowheads="1"/>
          </p:cNvSpPr>
          <p:nvPr/>
        </p:nvSpPr>
        <p:spPr bwMode="auto">
          <a:xfrm>
            <a:off x="685800" y="1481138"/>
            <a:ext cx="2819400" cy="571500"/>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pic>
        <p:nvPicPr>
          <p:cNvPr id="25608" name="Picture 10">
            <a:extLst>
              <a:ext uri="{FF2B5EF4-FFF2-40B4-BE49-F238E27FC236}">
                <a16:creationId xmlns:a16="http://schemas.microsoft.com/office/drawing/2014/main" id="{AD0D5023-EC80-0095-F1CB-F2D870B16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00600"/>
            <a:ext cx="2886075" cy="10382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7826455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7296526-E94E-C3DB-352B-6077E1859A34}"/>
              </a:ext>
            </a:extLst>
          </p:cNvPr>
          <p:cNvSpPr>
            <a:spLocks noGrp="1" noChangeArrowheads="1"/>
          </p:cNvSpPr>
          <p:nvPr>
            <p:ph type="title"/>
          </p:nvPr>
        </p:nvSpPr>
        <p:spPr/>
        <p:txBody>
          <a:bodyPr/>
          <a:lstStyle/>
          <a:p>
            <a:pPr eaLnBrk="1" hangingPunct="1"/>
            <a:r>
              <a:rPr lang="en-US" altLang="en-US" sz="3600" b="0" dirty="0"/>
              <a:t>Updating rows</a:t>
            </a:r>
          </a:p>
        </p:txBody>
      </p:sp>
      <p:pic>
        <p:nvPicPr>
          <p:cNvPr id="26631" name="Picture 9">
            <a:extLst>
              <a:ext uri="{FF2B5EF4-FFF2-40B4-BE49-F238E27FC236}">
                <a16:creationId xmlns:a16="http://schemas.microsoft.com/office/drawing/2014/main" id="{0353281A-5A4C-3805-0E40-AA83EF1D0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17526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6632" name="Picture 9">
            <a:extLst>
              <a:ext uri="{FF2B5EF4-FFF2-40B4-BE49-F238E27FC236}">
                <a16:creationId xmlns:a16="http://schemas.microsoft.com/office/drawing/2014/main" id="{6A86012D-082D-A4A2-D1D0-189BF3A6C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4013454"/>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4" name="TextBox 13">
            <a:extLst>
              <a:ext uri="{FF2B5EF4-FFF2-40B4-BE49-F238E27FC236}">
                <a16:creationId xmlns:a16="http://schemas.microsoft.com/office/drawing/2014/main" id="{8829B7C2-911B-DDDC-2AF0-A2A6CD67551E}"/>
              </a:ext>
            </a:extLst>
          </p:cNvPr>
          <p:cNvSpPr txBox="1"/>
          <p:nvPr/>
        </p:nvSpPr>
        <p:spPr>
          <a:xfrm>
            <a:off x="347661" y="990600"/>
            <a:ext cx="5737879" cy="4524315"/>
          </a:xfrm>
          <a:prstGeom prst="rect">
            <a:avLst/>
          </a:prstGeom>
          <a:noFill/>
        </p:spPr>
        <p:txBody>
          <a:bodyPr wrap="square">
            <a:spAutoFit/>
          </a:bodyPr>
          <a:lstStyle/>
          <a:p>
            <a:pPr marL="0" indent="0">
              <a:buNone/>
            </a:pPr>
            <a:r>
              <a:rPr lang="en-US" dirty="0">
                <a:solidFill>
                  <a:srgbClr val="6A9955"/>
                </a:solidFill>
                <a:latin typeface="Consolas" panose="020B0609020204030204" pitchFamily="49" charset="0"/>
              </a:rPr>
              <a:t># DON’T DO THIS!</a:t>
            </a:r>
          </a:p>
          <a:p>
            <a:pPr marL="0" indent="0">
              <a:buNone/>
            </a:pPr>
            <a:endParaRPr lang="en-US" sz="1800" b="0" dirty="0">
              <a:solidFill>
                <a:srgbClr val="569CD6"/>
              </a:solidFill>
              <a:effectLst/>
              <a:latin typeface="Consolas" panose="020B0609020204030204" pitchFamily="49" charset="0"/>
            </a:endParaRPr>
          </a:p>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 name="Rectangle 1"/>
          <p:cNvSpPr/>
          <p:nvPr/>
        </p:nvSpPr>
        <p:spPr>
          <a:xfrm>
            <a:off x="266700" y="6031468"/>
            <a:ext cx="5448300" cy="369332"/>
          </a:xfrm>
          <a:prstGeom prst="rect">
            <a:avLst/>
          </a:prstGeom>
        </p:spPr>
        <p:txBody>
          <a:bodyPr wrap="square">
            <a:spAutoFit/>
          </a:bodyPr>
          <a:lstStyle/>
          <a:p>
            <a:r>
              <a:rPr lang="en-US" dirty="0">
                <a:solidFill>
                  <a:srgbClr val="D9D9D9"/>
                </a:solidFill>
                <a:ea typeface="ＭＳ Ｐゴシック" pitchFamily="34" charset="-128"/>
              </a:rPr>
              <a:t>NO changes are made to the data attribute table. </a:t>
            </a:r>
            <a:endParaRPr lang="en-US" dirty="0">
              <a:solidFill>
                <a:srgbClr val="D9D9D9"/>
              </a:solidFill>
            </a:endParaRPr>
          </a:p>
        </p:txBody>
      </p:sp>
      <p:sp>
        <p:nvSpPr>
          <p:cNvPr id="15"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a:extLst>
              <a:ext uri="{FF2B5EF4-FFF2-40B4-BE49-F238E27FC236}">
                <a16:creationId xmlns:a16="http://schemas.microsoft.com/office/drawing/2014/main" id="{EBC196D0-D315-B461-71D8-ABAC004676C7}"/>
              </a:ext>
            </a:extLst>
          </p:cNvPr>
          <p:cNvSpPr>
            <a:spLocks noGrp="1" noChangeArrowheads="1"/>
          </p:cNvSpPr>
          <p:nvPr>
            <p:ph type="body" idx="1"/>
          </p:nvPr>
        </p:nvSpPr>
        <p:spPr>
          <a:xfrm>
            <a:off x="76200" y="457200"/>
            <a:ext cx="8077200" cy="6477000"/>
          </a:xfrm>
        </p:spPr>
        <p:txBody>
          <a:bodyPr/>
          <a:lstStyle/>
          <a:p>
            <a:pPr lvl="1" eaLnBrk="1" hangingPunct="1">
              <a:lnSpc>
                <a:spcPct val="80000"/>
              </a:lnSpc>
              <a:defRPr/>
            </a:pPr>
            <a:endParaRPr lang="en-US" sz="2400" i="1" dirty="0">
              <a:solidFill>
                <a:srgbClr val="008000"/>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r>
              <a:rPr lang="en-US" sz="1800" dirty="0">
                <a:ea typeface="ＭＳ Ｐゴシック" pitchFamily="34" charset="-128"/>
              </a:rPr>
              <a:t>NO changes are made to the data attribute table, until they are </a:t>
            </a:r>
          </a:p>
          <a:p>
            <a:pPr marL="0" indent="0" eaLnBrk="1" hangingPunct="1">
              <a:lnSpc>
                <a:spcPct val="80000"/>
              </a:lnSpc>
              <a:buFontTx/>
              <a:buNone/>
              <a:defRPr/>
            </a:pPr>
            <a:r>
              <a:rPr lang="en-US" sz="1800" dirty="0">
                <a:solidFill>
                  <a:srgbClr val="FF0066"/>
                </a:solidFill>
                <a:ea typeface="ＭＳ Ｐゴシック" pitchFamily="34" charset="-128"/>
              </a:rPr>
              <a:t>committed </a:t>
            </a:r>
            <a:r>
              <a:rPr lang="en-US" sz="1800" dirty="0">
                <a:ea typeface="ＭＳ Ｐゴシック" pitchFamily="34" charset="-128"/>
              </a:rPr>
              <a:t>with the </a:t>
            </a:r>
            <a:r>
              <a:rPr lang="en-US" sz="1800" dirty="0" err="1">
                <a:ea typeface="ＭＳ Ｐゴシック" pitchFamily="34" charset="-128"/>
              </a:rPr>
              <a:t>updateRow</a:t>
            </a:r>
            <a:r>
              <a:rPr lang="en-US" sz="1800" dirty="0">
                <a:ea typeface="ＭＳ Ｐゴシック" pitchFamily="34" charset="-128"/>
              </a:rPr>
              <a:t> method.</a:t>
            </a:r>
          </a:p>
          <a:p>
            <a:pPr marL="0" indent="0" eaLnBrk="1" hangingPunct="1">
              <a:lnSpc>
                <a:spcPct val="80000"/>
              </a:lnSpc>
              <a:buFontTx/>
              <a:buNone/>
              <a:defRPr/>
            </a:pPr>
            <a:endParaRPr lang="en-US" sz="2800" dirty="0">
              <a:ea typeface="ＭＳ Ｐゴシック" pitchFamily="34" charset="-128"/>
            </a:endParaRPr>
          </a:p>
        </p:txBody>
      </p:sp>
      <p:sp>
        <p:nvSpPr>
          <p:cNvPr id="15" name="TextBox 14">
            <a:extLst>
              <a:ext uri="{FF2B5EF4-FFF2-40B4-BE49-F238E27FC236}">
                <a16:creationId xmlns:a16="http://schemas.microsoft.com/office/drawing/2014/main" id="{0C66D9A4-930A-19EF-A6B0-CC7A7E4FDB9A}"/>
              </a:ext>
            </a:extLst>
          </p:cNvPr>
          <p:cNvSpPr txBox="1"/>
          <p:nvPr/>
        </p:nvSpPr>
        <p:spPr>
          <a:xfrm>
            <a:off x="347661" y="990600"/>
            <a:ext cx="5737879" cy="4524315"/>
          </a:xfrm>
          <a:prstGeom prst="rect">
            <a:avLst/>
          </a:prstGeom>
          <a:noFill/>
        </p:spPr>
        <p:txBody>
          <a:bodyPr wrap="square">
            <a:spAutoFit/>
          </a:bodyPr>
          <a:lstStyle/>
          <a:p>
            <a:r>
              <a:rPr lang="en-US" dirty="0">
                <a:solidFill>
                  <a:srgbClr val="6A9955"/>
                </a:solidFill>
                <a:latin typeface="Consolas" panose="020B0609020204030204" pitchFamily="49" charset="0"/>
              </a:rPr>
              <a:t># DO THIS.</a:t>
            </a:r>
          </a:p>
          <a:p>
            <a:endParaRPr lang="en-US" sz="1800" b="0" dirty="0">
              <a:solidFill>
                <a:srgbClr val="569CD6"/>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fc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park.shp</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uc.updateRow</a:t>
            </a:r>
            <a:r>
              <a:rPr lang="en-US" b="0" dirty="0">
                <a:solidFill>
                  <a:srgbClr val="D4D4D4"/>
                </a:solidFill>
                <a:effectLst/>
                <a:latin typeface="Consolas" panose="020B0609020204030204" pitchFamily="49" charset="0"/>
              </a:rPr>
              <a:t>(row)</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7651" name="Rectangle 2">
            <a:extLst>
              <a:ext uri="{FF2B5EF4-FFF2-40B4-BE49-F238E27FC236}">
                <a16:creationId xmlns:a16="http://schemas.microsoft.com/office/drawing/2014/main" id="{1C028B0C-4A85-D996-072A-4ED3F3DF3060}"/>
              </a:ext>
            </a:extLst>
          </p:cNvPr>
          <p:cNvSpPr>
            <a:spLocks noGrp="1" noChangeArrowheads="1"/>
          </p:cNvSpPr>
          <p:nvPr>
            <p:ph type="title"/>
          </p:nvPr>
        </p:nvSpPr>
        <p:spPr/>
        <p:txBody>
          <a:bodyPr/>
          <a:lstStyle/>
          <a:p>
            <a:pPr eaLnBrk="1" hangingPunct="1"/>
            <a:r>
              <a:rPr lang="en-US" altLang="en-US" sz="3600" b="0" dirty="0"/>
              <a:t>Updating rows with </a:t>
            </a:r>
            <a:r>
              <a:rPr lang="en-US" altLang="en-US" sz="3600" b="0" dirty="0" err="1"/>
              <a:t>updateRow</a:t>
            </a:r>
            <a:endParaRPr lang="en-US" altLang="en-US" sz="3600" b="0" dirty="0"/>
          </a:p>
        </p:txBody>
      </p:sp>
      <p:sp>
        <p:nvSpPr>
          <p:cNvPr id="3" name="Oval 2">
            <a:extLst>
              <a:ext uri="{FF2B5EF4-FFF2-40B4-BE49-F238E27FC236}">
                <a16:creationId xmlns:a16="http://schemas.microsoft.com/office/drawing/2014/main" id="{1E92AD52-AA9B-E873-303E-54699C92C7C4}"/>
              </a:ext>
            </a:extLst>
          </p:cNvPr>
          <p:cNvSpPr>
            <a:spLocks noChangeArrowheads="1"/>
          </p:cNvSpPr>
          <p:nvPr/>
        </p:nvSpPr>
        <p:spPr bwMode="auto">
          <a:xfrm>
            <a:off x="920609" y="4572000"/>
            <a:ext cx="3657600" cy="381000"/>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27656" name="Picture 9">
            <a:extLst>
              <a:ext uri="{FF2B5EF4-FFF2-40B4-BE49-F238E27FC236}">
                <a16:creationId xmlns:a16="http://schemas.microsoft.com/office/drawing/2014/main" id="{28F2F6F1-D0A3-755B-632B-E071CC92C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25" y="17272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7657" name="Picture 10">
            <a:extLst>
              <a:ext uri="{FF2B5EF4-FFF2-40B4-BE49-F238E27FC236}">
                <a16:creationId xmlns:a16="http://schemas.microsoft.com/office/drawing/2014/main" id="{6F18C06E-0CA2-123B-FDEB-AA3A1BD992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266"/>
          <a:stretch/>
        </p:blipFill>
        <p:spPr bwMode="auto">
          <a:xfrm>
            <a:off x="6029325" y="3962400"/>
            <a:ext cx="2886075" cy="838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9187">
                                            <p:txEl>
                                              <p:pRg st="20" end="2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9187">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
        <p:nvSpPr>
          <p:cNvPr id="2" name="Rectangle 1"/>
          <p:cNvSpPr/>
          <p:nvPr/>
        </p:nvSpPr>
        <p:spPr bwMode="auto">
          <a:xfrm>
            <a:off x="838200" y="3581400"/>
            <a:ext cx="2057400" cy="457200"/>
          </a:xfrm>
          <a:prstGeom prst="rect">
            <a:avLst/>
          </a:prstGeom>
          <a:noFill/>
          <a:ln w="3175"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p:cNvSpPr/>
          <p:nvPr/>
        </p:nvSpPr>
        <p:spPr>
          <a:xfrm>
            <a:off x="609600" y="5486400"/>
            <a:ext cx="6705600" cy="313932"/>
          </a:xfrm>
          <a:prstGeom prst="rect">
            <a:avLst/>
          </a:prstGeom>
        </p:spPr>
        <p:txBody>
          <a:bodyPr wrap="square">
            <a:spAutoFit/>
          </a:bodyPr>
          <a:lstStyle/>
          <a:p>
            <a:pPr lvl="0" eaLnBrk="1" hangingPunct="1">
              <a:lnSpc>
                <a:spcPct val="80000"/>
              </a:lnSpc>
              <a:spcBef>
                <a:spcPct val="20000"/>
              </a:spcBef>
              <a:defRPr/>
            </a:pPr>
            <a:r>
              <a:rPr lang="en-US" kern="0" dirty="0" err="1">
                <a:solidFill>
                  <a:srgbClr val="D9D9D9"/>
                </a:solidFill>
                <a:latin typeface="Arial"/>
                <a:ea typeface="ＭＳ Ｐゴシック" pitchFamily="34" charset="-128"/>
              </a:rPr>
              <a:t>deleteRow</a:t>
            </a:r>
            <a:r>
              <a:rPr lang="en-US" kern="0" dirty="0">
                <a:solidFill>
                  <a:srgbClr val="D9D9D9"/>
                </a:solidFill>
                <a:latin typeface="Arial"/>
                <a:ea typeface="ＭＳ Ｐゴシック" pitchFamily="34" charset="-128"/>
              </a:rPr>
              <a:t>, like </a:t>
            </a:r>
            <a:r>
              <a:rPr lang="en-US" kern="0" dirty="0" err="1">
                <a:solidFill>
                  <a:srgbClr val="D9D9D9"/>
                </a:solidFill>
                <a:latin typeface="Arial"/>
                <a:ea typeface="ＭＳ Ｐゴシック" pitchFamily="34" charset="-128"/>
              </a:rPr>
              <a:t>updateRow</a:t>
            </a:r>
            <a:r>
              <a:rPr lang="en-US" kern="0" dirty="0">
                <a:solidFill>
                  <a:srgbClr val="D9D9D9"/>
                </a:solidFill>
                <a:latin typeface="Arial"/>
                <a:ea typeface="ＭＳ Ｐゴシック" pitchFamily="34" charset="-128"/>
              </a:rPr>
              <a:t> is an </a:t>
            </a:r>
            <a:r>
              <a:rPr lang="en-US" kern="0" dirty="0" err="1">
                <a:solidFill>
                  <a:srgbClr val="FF0066"/>
                </a:solidFill>
                <a:latin typeface="Arial"/>
                <a:ea typeface="ＭＳ Ｐゴシック" pitchFamily="34" charset="-128"/>
              </a:rPr>
              <a:t>UpdateCursor</a:t>
            </a:r>
            <a:r>
              <a:rPr lang="en-US" kern="0" dirty="0">
                <a:solidFill>
                  <a:srgbClr val="D9D9D9"/>
                </a:solidFill>
                <a:latin typeface="Arial"/>
                <a:ea typeface="ＭＳ Ｐゴシック" pitchFamily="34" charset="-128"/>
              </a:rPr>
              <a:t> method.</a:t>
            </a:r>
          </a:p>
        </p:txBody>
      </p:sp>
    </p:spTree>
    <p:extLst>
      <p:ext uri="{BB962C8B-B14F-4D97-AF65-F5344CB8AC3E}">
        <p14:creationId xmlns:p14="http://schemas.microsoft.com/office/powerpoint/2010/main" val="17223314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rows</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9" name="TextBox 8">
            <a:extLst>
              <a:ext uri="{FF2B5EF4-FFF2-40B4-BE49-F238E27FC236}">
                <a16:creationId xmlns:a16="http://schemas.microsoft.com/office/drawing/2014/main" id="{5BAA78C1-7635-92FE-BF4D-0AC30D916C72}"/>
              </a:ext>
            </a:extLst>
          </p:cNvPr>
          <p:cNvSpPr txBox="1"/>
          <p:nvPr/>
        </p:nvSpPr>
        <p:spPr>
          <a:xfrm>
            <a:off x="304800" y="1143000"/>
            <a:ext cx="6553200" cy="3693319"/>
          </a:xfrm>
          <a:prstGeom prst="rect">
            <a:avLst/>
          </a:prstGeom>
          <a:noFill/>
        </p:spPr>
        <p:txBody>
          <a:bodyPr wrap="square">
            <a:spAutoFit/>
          </a:bodyPr>
          <a:lstStyle/>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dirty="0">
                <a:solidFill>
                  <a:srgbClr val="6A9955"/>
                </a:solidFill>
                <a:latin typeface="Consolas" panose="020B0609020204030204" pitchFamily="49" charset="0"/>
              </a:rPr>
              <a:t># Get only the rows to delete.</a:t>
            </a:r>
            <a:endParaRPr lang="en-US" b="0" dirty="0">
              <a:solidFill>
                <a:srgbClr val="D4D4D4"/>
              </a:solidFill>
              <a:effectLst/>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where_clause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"RECNO &gt; 10"</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row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b="0" dirty="0">
              <a:solidFill>
                <a:srgbClr val="D4D4D4"/>
              </a:solidFill>
              <a:effectLst/>
              <a:latin typeface="Consolas" panose="020B0609020204030204" pitchFamily="49" charset="0"/>
            </a:endParaRPr>
          </a:p>
        </p:txBody>
      </p:sp>
      <p:pic>
        <p:nvPicPr>
          <p:cNvPr id="2" name="Picture 1"/>
          <p:cNvPicPr>
            <a:picLocks noChangeAspect="1"/>
          </p:cNvPicPr>
          <p:nvPr/>
        </p:nvPicPr>
        <p:blipFill rotWithShape="1">
          <a:blip r:embed="rId2"/>
          <a:srcRect l="710" r="532"/>
          <a:stretch/>
        </p:blipFill>
        <p:spPr>
          <a:xfrm>
            <a:off x="5715000" y="609600"/>
            <a:ext cx="2782805" cy="2443073"/>
          </a:xfrm>
          <a:prstGeom prst="rect">
            <a:avLst/>
          </a:prstGeom>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pic>
        <p:nvPicPr>
          <p:cNvPr id="5" name="Picture 4"/>
          <p:cNvPicPr>
            <a:picLocks noChangeAspect="1"/>
          </p:cNvPicPr>
          <p:nvPr/>
        </p:nvPicPr>
        <p:blipFill>
          <a:blip r:embed="rId3"/>
          <a:stretch>
            <a:fillRect/>
          </a:stretch>
        </p:blipFill>
        <p:spPr>
          <a:xfrm>
            <a:off x="5791200" y="4012776"/>
            <a:ext cx="2792228" cy="2435481"/>
          </a:xfrm>
          <a:prstGeom prst="rect">
            <a:avLst/>
          </a:prstGeom>
        </p:spPr>
      </p:pic>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2286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pic>
        <p:nvPicPr>
          <p:cNvPr id="29702" name="Picture 5">
            <a:extLst>
              <a:ext uri="{FF2B5EF4-FFF2-40B4-BE49-F238E27FC236}">
                <a16:creationId xmlns:a16="http://schemas.microsoft.com/office/drawing/2014/main" id="{2D2EB246-D242-F73F-D06E-84F1D2DB5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160363"/>
            <a:ext cx="2057400" cy="139772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extLst>
      <p:ext uri="{BB962C8B-B14F-4D97-AF65-F5344CB8AC3E}">
        <p14:creationId xmlns:p14="http://schemas.microsoft.com/office/powerpoint/2010/main" val="1351315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34217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Tree>
    <p:extLst>
      <p:ext uri="{BB962C8B-B14F-4D97-AF65-F5344CB8AC3E}">
        <p14:creationId xmlns:p14="http://schemas.microsoft.com/office/powerpoint/2010/main" val="1868489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
        <p:nvSpPr>
          <p:cNvPr id="7" name="Rectangle 6"/>
          <p:cNvSpPr/>
          <p:nvPr/>
        </p:nvSpPr>
        <p:spPr>
          <a:xfrm>
            <a:off x="5410200" y="5023002"/>
            <a:ext cx="3810000" cy="535531"/>
          </a:xfrm>
          <a:prstGeom prst="rect">
            <a:avLst/>
          </a:prstGeom>
        </p:spPr>
        <p:txBody>
          <a:bodyPr wrap="square">
            <a:spAutoFit/>
          </a:bodyPr>
          <a:lstStyle/>
          <a:p>
            <a:pPr lvl="0" eaLnBrk="1" hangingPunct="1">
              <a:lnSpc>
                <a:spcPct val="80000"/>
              </a:lnSpc>
              <a:spcBef>
                <a:spcPct val="20000"/>
              </a:spcBef>
              <a:defRPr/>
            </a:pPr>
            <a:r>
              <a:rPr lang="en-US" kern="0" dirty="0">
                <a:solidFill>
                  <a:srgbClr val="D9D9D9"/>
                </a:solidFill>
                <a:latin typeface="Arial"/>
                <a:ea typeface="ＭＳ Ｐゴシック" pitchFamily="34" charset="-128"/>
              </a:rPr>
              <a:t>The update is only </a:t>
            </a:r>
            <a:r>
              <a:rPr lang="en-US" kern="0" dirty="0">
                <a:solidFill>
                  <a:srgbClr val="FF0066"/>
                </a:solidFill>
                <a:latin typeface="Arial"/>
                <a:ea typeface="ＭＳ Ｐゴシック" pitchFamily="34" charset="-128"/>
              </a:rPr>
              <a:t>committed</a:t>
            </a:r>
            <a:r>
              <a:rPr lang="en-US" kern="0" dirty="0">
                <a:solidFill>
                  <a:srgbClr val="D9D9D9"/>
                </a:solidFill>
                <a:latin typeface="Arial"/>
                <a:ea typeface="ＭＳ Ｐゴシック" pitchFamily="34" charset="-128"/>
              </a:rPr>
              <a:t> </a:t>
            </a:r>
            <a:r>
              <a:rPr lang="en-US" i="1" kern="0" dirty="0">
                <a:solidFill>
                  <a:srgbClr val="D9D9D9"/>
                </a:solidFill>
                <a:latin typeface="Arial"/>
                <a:ea typeface="ＭＳ Ｐゴシック" pitchFamily="34" charset="-128"/>
              </a:rPr>
              <a:t>after</a:t>
            </a:r>
            <a:r>
              <a:rPr lang="en-US" kern="0" dirty="0">
                <a:solidFill>
                  <a:srgbClr val="D9D9D9"/>
                </a:solidFill>
                <a:latin typeface="Arial"/>
                <a:ea typeface="ＭＳ Ｐゴシック" pitchFamily="34" charset="-128"/>
              </a:rPr>
              <a:t> the cursor object is destroyed.</a:t>
            </a:r>
          </a:p>
        </p:txBody>
      </p:sp>
    </p:spTree>
    <p:extLst>
      <p:ext uri="{BB962C8B-B14F-4D97-AF65-F5344CB8AC3E}">
        <p14:creationId xmlns:p14="http://schemas.microsoft.com/office/powerpoint/2010/main" val="24424298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57BCCE4-9B4B-2839-9A8B-BC84F9809CB3}"/>
              </a:ext>
            </a:extLst>
          </p:cNvPr>
          <p:cNvSpPr>
            <a:spLocks noGrp="1" noChangeArrowheads="1"/>
          </p:cNvSpPr>
          <p:nvPr>
            <p:ph type="title"/>
          </p:nvPr>
        </p:nvSpPr>
        <p:spPr/>
        <p:txBody>
          <a:bodyPr/>
          <a:lstStyle/>
          <a:p>
            <a:pPr eaLnBrk="1" hangingPunct="1"/>
            <a:r>
              <a:rPr lang="en-US" altLang="en-US" sz="3600" b="0" dirty="0"/>
              <a:t>Deleting the cursor object</a:t>
            </a:r>
          </a:p>
        </p:txBody>
      </p:sp>
      <p:sp>
        <p:nvSpPr>
          <p:cNvPr id="27652" name="Rectangle 3">
            <a:extLst>
              <a:ext uri="{FF2B5EF4-FFF2-40B4-BE49-F238E27FC236}">
                <a16:creationId xmlns:a16="http://schemas.microsoft.com/office/drawing/2014/main" id="{FC6C282C-3CE2-6957-342E-C05E4EFC8A68}"/>
              </a:ext>
            </a:extLst>
          </p:cNvPr>
          <p:cNvSpPr>
            <a:spLocks noGrp="1" noChangeArrowheads="1"/>
          </p:cNvSpPr>
          <p:nvPr>
            <p:ph type="body" idx="1"/>
          </p:nvPr>
        </p:nvSpPr>
        <p:spPr>
          <a:xfrm>
            <a:off x="152400" y="914400"/>
            <a:ext cx="8991600" cy="5943600"/>
          </a:xfrm>
        </p:spPr>
        <p:txBody>
          <a:bodyPr/>
          <a:lstStyle/>
          <a:p>
            <a:pPr marL="0" indent="0">
              <a:buNone/>
            </a:pPr>
            <a:r>
              <a:rPr lang="en-US" sz="2800" b="0" dirty="0">
                <a:solidFill>
                  <a:srgbClr val="D4D4D4"/>
                </a:solidFill>
                <a:effectLst/>
                <a:latin typeface="Consolas" panose="020B0609020204030204" pitchFamily="49" charset="0"/>
              </a:rPr>
              <a:t>fc = </a:t>
            </a:r>
            <a:r>
              <a:rPr lang="en-US" sz="2800" b="0" dirty="0">
                <a:solidFill>
                  <a:srgbClr val="CE9178"/>
                </a:solidFill>
                <a:effectLst/>
                <a:latin typeface="Consolas" panose="020B0609020204030204" pitchFamily="49" charset="0"/>
              </a:rPr>
              <a:t>"</a:t>
            </a:r>
            <a:r>
              <a:rPr lang="en-US" sz="2800" dirty="0">
                <a:solidFill>
                  <a:srgbClr val="CE9178"/>
                </a:solidFill>
                <a:latin typeface="Consolas" panose="020B0609020204030204" pitchFamily="49" charset="0"/>
              </a:rPr>
              <a:t> C:/gispy/scratch/</a:t>
            </a:r>
            <a:r>
              <a:rPr lang="en-US" sz="2800" b="0" dirty="0">
                <a:solidFill>
                  <a:srgbClr val="CE9178"/>
                </a:solidFill>
                <a:effectLst/>
                <a:latin typeface="Consolas" panose="020B0609020204030204" pitchFamily="49" charset="0"/>
              </a:rPr>
              <a:t>park.shp"</a:t>
            </a:r>
            <a:endParaRPr lang="en-US" sz="2800" b="0" dirty="0">
              <a:solidFill>
                <a:srgbClr val="D4D4D4"/>
              </a:solidFill>
              <a:effectLst/>
              <a:latin typeface="Consolas" panose="020B0609020204030204" pitchFamily="49" charset="0"/>
            </a:endParaRPr>
          </a:p>
          <a:p>
            <a:pPr marL="0" indent="0">
              <a:buNone/>
            </a:pPr>
            <a:r>
              <a:rPr lang="en-US" sz="2800" b="0" dirty="0">
                <a:solidFill>
                  <a:srgbClr val="D4D4D4"/>
                </a:solidFill>
                <a:effectLst/>
                <a:latin typeface="Consolas" panose="020B0609020204030204" pitchFamily="49" charset="0"/>
              </a:rPr>
              <a:t>cursor = </a:t>
            </a:r>
            <a:r>
              <a:rPr lang="en-US" sz="2800" b="0" dirty="0" err="1">
                <a:solidFill>
                  <a:srgbClr val="D4D4D4"/>
                </a:solidFill>
                <a:effectLst/>
                <a:latin typeface="Consolas" panose="020B0609020204030204" pitchFamily="49" charset="0"/>
              </a:rPr>
              <a:t>arcpy.da.InsertCursor</a:t>
            </a:r>
            <a:r>
              <a:rPr lang="en-US" sz="2800" b="0" dirty="0">
                <a:solidFill>
                  <a:srgbClr val="D4D4D4"/>
                </a:solidFill>
                <a:effectLst/>
                <a:latin typeface="Consolas" panose="020B0609020204030204" pitchFamily="49" charset="0"/>
              </a:rPr>
              <a:t>(fc, </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marL="0" indent="0">
              <a:buNone/>
            </a:pPr>
            <a:r>
              <a:rPr lang="en-US" sz="2800" b="0" dirty="0">
                <a:solidFill>
                  <a:srgbClr val="569CD6"/>
                </a:solidFill>
                <a:effectLst/>
                <a:latin typeface="Consolas" panose="020B0609020204030204" pitchFamily="49" charset="0"/>
              </a:rPr>
              <a:t>del</a:t>
            </a:r>
            <a:r>
              <a:rPr lang="en-US" sz="2800" b="0" dirty="0">
                <a:solidFill>
                  <a:srgbClr val="D4D4D4"/>
                </a:solidFill>
                <a:effectLst/>
                <a:latin typeface="Consolas" panose="020B0609020204030204" pitchFamily="49" charset="0"/>
              </a:rPr>
              <a:t> cursor</a:t>
            </a: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p:txBody>
      </p:sp>
      <p:sp>
        <p:nvSpPr>
          <p:cNvPr id="27654" name="Line 7">
            <a:extLst>
              <a:ext uri="{FF2B5EF4-FFF2-40B4-BE49-F238E27FC236}">
                <a16:creationId xmlns:a16="http://schemas.microsoft.com/office/drawing/2014/main" id="{A7703169-FA6D-771D-D8D8-5342854FB27B}"/>
              </a:ext>
            </a:extLst>
          </p:cNvPr>
          <p:cNvSpPr>
            <a:spLocks noChangeShapeType="1"/>
          </p:cNvSpPr>
          <p:nvPr/>
        </p:nvSpPr>
        <p:spPr bwMode="auto">
          <a:xfrm>
            <a:off x="609600" y="55626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7656" name="Line 10">
            <a:extLst>
              <a:ext uri="{FF2B5EF4-FFF2-40B4-BE49-F238E27FC236}">
                <a16:creationId xmlns:a16="http://schemas.microsoft.com/office/drawing/2014/main" id="{91EB47E0-8C7B-52E1-5699-5FE301B7D26C}"/>
              </a:ext>
            </a:extLst>
          </p:cNvPr>
          <p:cNvSpPr>
            <a:spLocks noChangeShapeType="1"/>
          </p:cNvSpPr>
          <p:nvPr/>
        </p:nvSpPr>
        <p:spPr bwMode="auto">
          <a:xfrm>
            <a:off x="533400" y="3429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pic>
        <p:nvPicPr>
          <p:cNvPr id="3" name="Picture 2">
            <a:extLst>
              <a:ext uri="{FF2B5EF4-FFF2-40B4-BE49-F238E27FC236}">
                <a16:creationId xmlns:a16="http://schemas.microsoft.com/office/drawing/2014/main" id="{4A9963E7-8287-C460-12F6-D01E173EF3DD}"/>
              </a:ext>
            </a:extLst>
          </p:cNvPr>
          <p:cNvPicPr>
            <a:picLocks noChangeAspect="1"/>
          </p:cNvPicPr>
          <p:nvPr/>
        </p:nvPicPr>
        <p:blipFill>
          <a:blip r:embed="rId2"/>
          <a:stretch>
            <a:fillRect/>
          </a:stretch>
        </p:blipFill>
        <p:spPr>
          <a:xfrm>
            <a:off x="1219200" y="4605182"/>
            <a:ext cx="2819400" cy="1400486"/>
          </a:xfrm>
          <a:prstGeom prst="rect">
            <a:avLst/>
          </a:prstGeom>
        </p:spPr>
      </p:pic>
      <p:pic>
        <p:nvPicPr>
          <p:cNvPr id="5" name="Picture 4">
            <a:extLst>
              <a:ext uri="{FF2B5EF4-FFF2-40B4-BE49-F238E27FC236}">
                <a16:creationId xmlns:a16="http://schemas.microsoft.com/office/drawing/2014/main" id="{97C42F08-E2C2-2539-FA76-0F3A04158E92}"/>
              </a:ext>
            </a:extLst>
          </p:cNvPr>
          <p:cNvPicPr>
            <a:picLocks noChangeAspect="1"/>
          </p:cNvPicPr>
          <p:nvPr/>
        </p:nvPicPr>
        <p:blipFill rotWithShape="1">
          <a:blip r:embed="rId3"/>
          <a:srcRect r="8093"/>
          <a:stretch/>
        </p:blipFill>
        <p:spPr>
          <a:xfrm>
            <a:off x="1159565" y="2332333"/>
            <a:ext cx="2819400" cy="1553867"/>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57BCCE4-9B4B-2839-9A8B-BC84F9809CB3}"/>
              </a:ext>
            </a:extLst>
          </p:cNvPr>
          <p:cNvSpPr>
            <a:spLocks noGrp="1" noChangeArrowheads="1"/>
          </p:cNvSpPr>
          <p:nvPr>
            <p:ph type="title"/>
          </p:nvPr>
        </p:nvSpPr>
        <p:spPr/>
        <p:txBody>
          <a:bodyPr/>
          <a:lstStyle/>
          <a:p>
            <a:pPr eaLnBrk="1" hangingPunct="1"/>
            <a:r>
              <a:rPr lang="en-US" altLang="en-US" sz="3600" b="0" dirty="0"/>
              <a:t>Deleting the cursor object</a:t>
            </a:r>
          </a:p>
        </p:txBody>
      </p:sp>
      <p:sp>
        <p:nvSpPr>
          <p:cNvPr id="27652" name="Rectangle 3">
            <a:extLst>
              <a:ext uri="{FF2B5EF4-FFF2-40B4-BE49-F238E27FC236}">
                <a16:creationId xmlns:a16="http://schemas.microsoft.com/office/drawing/2014/main" id="{FC6C282C-3CE2-6957-342E-C05E4EFC8A68}"/>
              </a:ext>
            </a:extLst>
          </p:cNvPr>
          <p:cNvSpPr>
            <a:spLocks noGrp="1" noChangeArrowheads="1"/>
          </p:cNvSpPr>
          <p:nvPr>
            <p:ph type="body" idx="1"/>
          </p:nvPr>
        </p:nvSpPr>
        <p:spPr>
          <a:xfrm>
            <a:off x="152400" y="914400"/>
            <a:ext cx="8991600" cy="5943600"/>
          </a:xfrm>
        </p:spPr>
        <p:txBody>
          <a:bodyPr/>
          <a:lstStyle/>
          <a:p>
            <a:pPr marL="0" indent="0">
              <a:buNone/>
            </a:pPr>
            <a:r>
              <a:rPr lang="en-US" sz="2800" b="0" dirty="0">
                <a:solidFill>
                  <a:srgbClr val="D4D4D4"/>
                </a:solidFill>
                <a:effectLst/>
                <a:latin typeface="Consolas" panose="020B0609020204030204" pitchFamily="49" charset="0"/>
              </a:rPr>
              <a:t>fc = </a:t>
            </a:r>
            <a:r>
              <a:rPr lang="en-US" sz="2800" b="0" dirty="0">
                <a:solidFill>
                  <a:srgbClr val="CE9178"/>
                </a:solidFill>
                <a:effectLst/>
                <a:latin typeface="Consolas" panose="020B0609020204030204" pitchFamily="49" charset="0"/>
              </a:rPr>
              <a:t>"</a:t>
            </a:r>
            <a:r>
              <a:rPr lang="en-US" sz="2800" dirty="0">
                <a:solidFill>
                  <a:srgbClr val="CE9178"/>
                </a:solidFill>
                <a:latin typeface="Consolas" panose="020B0609020204030204" pitchFamily="49" charset="0"/>
              </a:rPr>
              <a:t> C:/gispy/scratch/</a:t>
            </a:r>
            <a:r>
              <a:rPr lang="en-US" sz="2800" b="0" dirty="0">
                <a:solidFill>
                  <a:srgbClr val="CE9178"/>
                </a:solidFill>
                <a:effectLst/>
                <a:latin typeface="Consolas" panose="020B0609020204030204" pitchFamily="49" charset="0"/>
              </a:rPr>
              <a:t>park.shp"</a:t>
            </a:r>
            <a:endParaRPr lang="en-US" sz="2800" b="0" dirty="0">
              <a:solidFill>
                <a:srgbClr val="D4D4D4"/>
              </a:solidFill>
              <a:effectLst/>
              <a:latin typeface="Consolas" panose="020B0609020204030204" pitchFamily="49" charset="0"/>
            </a:endParaRPr>
          </a:p>
          <a:p>
            <a:pPr marL="0" indent="0">
              <a:buNone/>
            </a:pPr>
            <a:r>
              <a:rPr lang="en-US" sz="2800" b="0" dirty="0">
                <a:solidFill>
                  <a:srgbClr val="D4D4D4"/>
                </a:solidFill>
                <a:effectLst/>
                <a:latin typeface="Consolas" panose="020B0609020204030204" pitchFamily="49" charset="0"/>
              </a:rPr>
              <a:t>cursor = </a:t>
            </a:r>
            <a:r>
              <a:rPr lang="en-US" sz="2800" b="0" dirty="0" err="1">
                <a:solidFill>
                  <a:srgbClr val="D4D4D4"/>
                </a:solidFill>
                <a:effectLst/>
                <a:latin typeface="Consolas" panose="020B0609020204030204" pitchFamily="49" charset="0"/>
              </a:rPr>
              <a:t>arcpy.da.InsertCursor</a:t>
            </a:r>
            <a:r>
              <a:rPr lang="en-US" sz="2800" b="0" dirty="0">
                <a:solidFill>
                  <a:srgbClr val="D4D4D4"/>
                </a:solidFill>
                <a:effectLst/>
                <a:latin typeface="Consolas" panose="020B0609020204030204" pitchFamily="49" charset="0"/>
              </a:rPr>
              <a:t>(fc, </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marL="0" indent="0">
              <a:buNone/>
            </a:pPr>
            <a:r>
              <a:rPr lang="en-US" sz="2800" b="0" dirty="0">
                <a:solidFill>
                  <a:srgbClr val="569CD6"/>
                </a:solidFill>
                <a:effectLst/>
                <a:latin typeface="Consolas" panose="020B0609020204030204" pitchFamily="49" charset="0"/>
              </a:rPr>
              <a:t>del</a:t>
            </a:r>
            <a:r>
              <a:rPr lang="en-US" sz="2800" b="0" dirty="0">
                <a:solidFill>
                  <a:srgbClr val="D4D4D4"/>
                </a:solidFill>
                <a:effectLst/>
                <a:latin typeface="Consolas" panose="020B0609020204030204" pitchFamily="49" charset="0"/>
              </a:rPr>
              <a:t> cursor</a:t>
            </a: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p:txBody>
      </p:sp>
      <p:sp>
        <p:nvSpPr>
          <p:cNvPr id="27654" name="Line 7">
            <a:extLst>
              <a:ext uri="{FF2B5EF4-FFF2-40B4-BE49-F238E27FC236}">
                <a16:creationId xmlns:a16="http://schemas.microsoft.com/office/drawing/2014/main" id="{A7703169-FA6D-771D-D8D8-5342854FB27B}"/>
              </a:ext>
            </a:extLst>
          </p:cNvPr>
          <p:cNvSpPr>
            <a:spLocks noChangeShapeType="1"/>
          </p:cNvSpPr>
          <p:nvPr/>
        </p:nvSpPr>
        <p:spPr bwMode="auto">
          <a:xfrm>
            <a:off x="609600" y="55626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7656" name="Line 10">
            <a:extLst>
              <a:ext uri="{FF2B5EF4-FFF2-40B4-BE49-F238E27FC236}">
                <a16:creationId xmlns:a16="http://schemas.microsoft.com/office/drawing/2014/main" id="{91EB47E0-8C7B-52E1-5699-5FE301B7D26C}"/>
              </a:ext>
            </a:extLst>
          </p:cNvPr>
          <p:cNvSpPr>
            <a:spLocks noChangeShapeType="1"/>
          </p:cNvSpPr>
          <p:nvPr/>
        </p:nvSpPr>
        <p:spPr bwMode="auto">
          <a:xfrm>
            <a:off x="533400" y="3429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pic>
        <p:nvPicPr>
          <p:cNvPr id="3" name="Picture 2">
            <a:extLst>
              <a:ext uri="{FF2B5EF4-FFF2-40B4-BE49-F238E27FC236}">
                <a16:creationId xmlns:a16="http://schemas.microsoft.com/office/drawing/2014/main" id="{4A9963E7-8287-C460-12F6-D01E173EF3DD}"/>
              </a:ext>
            </a:extLst>
          </p:cNvPr>
          <p:cNvPicPr>
            <a:picLocks noChangeAspect="1"/>
          </p:cNvPicPr>
          <p:nvPr/>
        </p:nvPicPr>
        <p:blipFill>
          <a:blip r:embed="rId2"/>
          <a:stretch>
            <a:fillRect/>
          </a:stretch>
        </p:blipFill>
        <p:spPr>
          <a:xfrm>
            <a:off x="1219200" y="4605182"/>
            <a:ext cx="2819400" cy="1400486"/>
          </a:xfrm>
          <a:prstGeom prst="rect">
            <a:avLst/>
          </a:prstGeom>
        </p:spPr>
      </p:pic>
      <p:pic>
        <p:nvPicPr>
          <p:cNvPr id="5" name="Picture 4">
            <a:extLst>
              <a:ext uri="{FF2B5EF4-FFF2-40B4-BE49-F238E27FC236}">
                <a16:creationId xmlns:a16="http://schemas.microsoft.com/office/drawing/2014/main" id="{97C42F08-E2C2-2539-FA76-0F3A04158E92}"/>
              </a:ext>
            </a:extLst>
          </p:cNvPr>
          <p:cNvPicPr>
            <a:picLocks noChangeAspect="1"/>
          </p:cNvPicPr>
          <p:nvPr/>
        </p:nvPicPr>
        <p:blipFill rotWithShape="1">
          <a:blip r:embed="rId3"/>
          <a:srcRect r="8093"/>
          <a:stretch/>
        </p:blipFill>
        <p:spPr>
          <a:xfrm>
            <a:off x="1159565" y="2332333"/>
            <a:ext cx="2819400" cy="1553867"/>
          </a:xfrm>
          <a:prstGeom prst="rect">
            <a:avLst/>
          </a:prstGeom>
        </p:spPr>
      </p:pic>
      <p:sp>
        <p:nvSpPr>
          <p:cNvPr id="11" name="Rectangle 10"/>
          <p:cNvSpPr/>
          <p:nvPr/>
        </p:nvSpPr>
        <p:spPr>
          <a:xfrm>
            <a:off x="5791200" y="6285611"/>
            <a:ext cx="3200400" cy="369332"/>
          </a:xfrm>
          <a:prstGeom prst="rect">
            <a:avLst/>
          </a:prstGeom>
          <a:solidFill>
            <a:srgbClr val="404040"/>
          </a:solidFill>
          <a:ln>
            <a:solidFill>
              <a:srgbClr val="D9D9D9"/>
            </a:solidFill>
          </a:ln>
        </p:spPr>
        <p:txBody>
          <a:bodyPr wrap="square">
            <a:spAutoFit/>
          </a:bodyPr>
          <a:lstStyle/>
          <a:p>
            <a:pPr eaLnBrk="1" hangingPunct="1"/>
            <a:r>
              <a:rPr lang="en-US" dirty="0">
                <a:solidFill>
                  <a:srgbClr val="D9D9D9"/>
                </a:solidFill>
              </a:rPr>
              <a:t>All cursor types lock the data.</a:t>
            </a:r>
            <a:endParaRPr lang="en-US" dirty="0">
              <a:solidFill>
                <a:srgbClr val="D9D9D9"/>
              </a:solidFill>
              <a:effectLst/>
            </a:endParaRPr>
          </a:p>
        </p:txBody>
      </p:sp>
    </p:spTree>
    <p:extLst>
      <p:ext uri="{BB962C8B-B14F-4D97-AF65-F5344CB8AC3E}">
        <p14:creationId xmlns:p14="http://schemas.microsoft.com/office/powerpoint/2010/main" val="427913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455724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17F1B57C-4F38-4D79-9B56-1EDCDB8CE678}"/>
              </a:ext>
            </a:extLst>
          </p:cNvPr>
          <p:cNvSpPr>
            <a:spLocks noGrp="1" noChangeArrowheads="1"/>
          </p:cNvSpPr>
          <p:nvPr>
            <p:ph type="title"/>
          </p:nvPr>
        </p:nvSpPr>
        <p:spPr/>
        <p:txBody>
          <a:bodyPr/>
          <a:lstStyle/>
          <a:p>
            <a:pPr eaLnBrk="1" hangingPunct="1">
              <a:defRPr/>
            </a:pPr>
            <a:r>
              <a:rPr lang="en-US" sz="3600" b="0" dirty="0" err="1">
                <a:latin typeface="Consolas" panose="020B0609020204030204" pitchFamily="49" charset="0"/>
                <a:ea typeface="+mj-ea"/>
                <a:cs typeface="+mj-cs"/>
              </a:rPr>
              <a:t>deleteRow</a:t>
            </a:r>
            <a:r>
              <a:rPr lang="en-US" sz="3600" dirty="0">
                <a:ea typeface="+mj-ea"/>
                <a:cs typeface="+mj-cs"/>
              </a:rPr>
              <a:t> </a:t>
            </a:r>
            <a:r>
              <a:rPr lang="en-US" sz="3600" b="0" dirty="0">
                <a:ea typeface="+mj-ea"/>
                <a:cs typeface="+mj-cs"/>
              </a:rPr>
              <a:t>versus</a:t>
            </a:r>
            <a:r>
              <a:rPr lang="en-US" sz="3600" dirty="0">
                <a:ea typeface="+mj-ea"/>
                <a:cs typeface="+mj-cs"/>
              </a:rPr>
              <a:t> </a:t>
            </a:r>
            <a:r>
              <a:rPr lang="en-US" sz="3600" b="0" dirty="0">
                <a:solidFill>
                  <a:srgbClr val="569CD6"/>
                </a:solidFill>
                <a:latin typeface="Consolas" panose="020B0609020204030204" pitchFamily="49" charset="0"/>
                <a:ea typeface="+mj-ea"/>
                <a:cs typeface="+mj-cs"/>
              </a:rPr>
              <a:t>del</a:t>
            </a:r>
          </a:p>
        </p:txBody>
      </p:sp>
      <p:sp>
        <p:nvSpPr>
          <p:cNvPr id="339971" name="Rectangle 3">
            <a:extLst>
              <a:ext uri="{FF2B5EF4-FFF2-40B4-BE49-F238E27FC236}">
                <a16:creationId xmlns:a16="http://schemas.microsoft.com/office/drawing/2014/main" id="{40535172-7E30-95DA-B144-8D6574A77F67}"/>
              </a:ext>
            </a:extLst>
          </p:cNvPr>
          <p:cNvSpPr>
            <a:spLocks noGrp="1" noChangeArrowheads="1"/>
          </p:cNvSpPr>
          <p:nvPr>
            <p:ph type="body" idx="1"/>
          </p:nvPr>
        </p:nvSpPr>
        <p:spPr>
          <a:xfrm>
            <a:off x="152400" y="914400"/>
            <a:ext cx="5029200" cy="5943600"/>
          </a:xfrm>
        </p:spPr>
        <p:txBody>
          <a:bodyPr/>
          <a:lstStyle/>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Deletes GIS tabular data records</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It’s an </a:t>
            </a:r>
            <a:r>
              <a:rPr lang="en-US" sz="1600" dirty="0" err="1">
                <a:ea typeface="ＭＳ Ｐゴシック" pitchFamily="34" charset="-128"/>
              </a:rPr>
              <a:t>arcpy</a:t>
            </a:r>
            <a:r>
              <a:rPr lang="en-US" sz="1600" dirty="0">
                <a:ea typeface="ＭＳ Ｐゴシック" pitchFamily="34" charset="-128"/>
              </a:rPr>
              <a:t> </a:t>
            </a:r>
            <a:r>
              <a:rPr lang="en-US" sz="1600" dirty="0" err="1">
                <a:ea typeface="ＭＳ Ｐゴシック" pitchFamily="34" charset="-128"/>
              </a:rPr>
              <a:t>UpdateCursor</a:t>
            </a:r>
            <a:r>
              <a:rPr lang="en-US" sz="1600" dirty="0">
                <a:ea typeface="ＭＳ Ｐゴシック" pitchFamily="34" charset="-128"/>
              </a:rPr>
              <a:t> method.</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 is defined by the </a:t>
            </a:r>
            <a:r>
              <a:rPr lang="en-US" sz="1600" dirty="0" err="1">
                <a:ea typeface="ＭＳ Ｐゴシック" pitchFamily="34" charset="-128"/>
              </a:rPr>
              <a:t>arcpy</a:t>
            </a:r>
            <a:r>
              <a:rPr lang="en-US" sz="1600" dirty="0">
                <a:ea typeface="ＭＳ Ｐゴシック" pitchFamily="34" charset="-128"/>
              </a:rPr>
              <a:t> package.</a:t>
            </a:r>
          </a:p>
        </p:txBody>
      </p:sp>
      <p:sp>
        <p:nvSpPr>
          <p:cNvPr id="6" name="TextBox 5">
            <a:extLst>
              <a:ext uri="{FF2B5EF4-FFF2-40B4-BE49-F238E27FC236}">
                <a16:creationId xmlns:a16="http://schemas.microsoft.com/office/drawing/2014/main" id="{1AC34595-7905-D889-04D4-E43A32484465}"/>
              </a:ext>
            </a:extLst>
          </p:cNvPr>
          <p:cNvSpPr txBox="1"/>
          <p:nvPr/>
        </p:nvSpPr>
        <p:spPr>
          <a:xfrm>
            <a:off x="457200" y="838200"/>
            <a:ext cx="37338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a row in the attribute table.</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uc.deleteRow</a:t>
            </a:r>
            <a:r>
              <a:rPr lang="en-US" b="0" dirty="0">
                <a:solidFill>
                  <a:srgbClr val="D4D4D4"/>
                </a:solidFill>
                <a:effectLst/>
                <a:latin typeface="Consolas" panose="020B0609020204030204" pitchFamily="49" charset="0"/>
              </a:rPr>
              <a:t>()</a:t>
            </a:r>
          </a:p>
        </p:txBody>
      </p:sp>
      <p:sp>
        <p:nvSpPr>
          <p:cNvPr id="7" name="Rectangle 3">
            <a:extLst>
              <a:ext uri="{FF2B5EF4-FFF2-40B4-BE49-F238E27FC236}">
                <a16:creationId xmlns:a16="http://schemas.microsoft.com/office/drawing/2014/main" id="{40535172-7E30-95DA-B144-8D6574A77F67}"/>
              </a:ext>
            </a:extLst>
          </p:cNvPr>
          <p:cNvSpPr txBox="1">
            <a:spLocks noChangeArrowheads="1"/>
          </p:cNvSpPr>
          <p:nvPr/>
        </p:nvSpPr>
        <p:spPr bwMode="auto">
          <a:xfrm>
            <a:off x="5181600" y="1066800"/>
            <a:ext cx="3810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eaLnBrk="1" hangingPunct="1">
              <a:lnSpc>
                <a:spcPct val="80000"/>
              </a:lnSpc>
              <a:defRPr/>
            </a:pPr>
            <a:r>
              <a:rPr lang="en-US" sz="1600" kern="0" dirty="0">
                <a:ea typeface="ＭＳ Ｐゴシック" pitchFamily="34" charset="-128"/>
              </a:rPr>
              <a:t>Deletes the Python object created during code execution.</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del is a Python keyword</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It is not defined by the </a:t>
            </a:r>
            <a:r>
              <a:rPr lang="en-US" sz="1600" kern="0" dirty="0" err="1">
                <a:ea typeface="ＭＳ Ｐゴシック" pitchFamily="34" charset="-128"/>
              </a:rPr>
              <a:t>arcpy</a:t>
            </a:r>
            <a:r>
              <a:rPr lang="en-US" sz="1600" kern="0" dirty="0">
                <a:ea typeface="ＭＳ Ｐゴシック" pitchFamily="34" charset="-128"/>
              </a:rPr>
              <a:t> package.</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All pending changes to the data (caused by an update or insert cursor) are committed and all locks on the dataset are removed.</a:t>
            </a:r>
            <a:br>
              <a:rPr lang="en-US" sz="1600" kern="0" dirty="0">
                <a:ea typeface="ＭＳ Ｐゴシック" pitchFamily="34" charset="-128"/>
              </a:rPr>
            </a:b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Always delete </a:t>
            </a:r>
            <a:r>
              <a:rPr lang="en-US" sz="1600" kern="0" dirty="0" err="1">
                <a:ea typeface="ＭＳ Ｐゴシック" pitchFamily="34" charset="-128"/>
              </a:rPr>
              <a:t>arcpy</a:t>
            </a:r>
            <a:r>
              <a:rPr lang="en-US" sz="1600" kern="0" dirty="0">
                <a:ea typeface="ＭＳ Ｐゴシック" pitchFamily="34" charset="-128"/>
              </a:rPr>
              <a:t> cursors.  </a:t>
            </a:r>
          </a:p>
          <a:p>
            <a:pPr eaLnBrk="1" hangingPunct="1">
              <a:lnSpc>
                <a:spcPct val="80000"/>
              </a:lnSpc>
              <a:defRPr/>
            </a:pPr>
            <a:endParaRPr lang="en-US" sz="1600" kern="0" dirty="0">
              <a:ea typeface="ＭＳ Ｐゴシック" pitchFamily="34" charset="-128"/>
            </a:endParaRPr>
          </a:p>
        </p:txBody>
      </p:sp>
      <p:sp>
        <p:nvSpPr>
          <p:cNvPr id="8" name="TextBox 7">
            <a:extLst>
              <a:ext uri="{FF2B5EF4-FFF2-40B4-BE49-F238E27FC236}">
                <a16:creationId xmlns:a16="http://schemas.microsoft.com/office/drawing/2014/main" id="{1AC34595-7905-D889-04D4-E43A32484465}"/>
              </a:ext>
            </a:extLst>
          </p:cNvPr>
          <p:cNvSpPr txBox="1"/>
          <p:nvPr/>
        </p:nvSpPr>
        <p:spPr>
          <a:xfrm>
            <a:off x="5343144" y="816864"/>
            <a:ext cx="38862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cursor objects to avoid locking issues.</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pic>
        <p:nvPicPr>
          <p:cNvPr id="32772" name="Picture 2">
            <a:extLst>
              <a:ext uri="{FF2B5EF4-FFF2-40B4-BE49-F238E27FC236}">
                <a16:creationId xmlns:a16="http://schemas.microsoft.com/office/drawing/2014/main" id="{51F8DA6F-0099-2C54-2FEE-E35DCD2A8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1264580"/>
            <a:ext cx="2762250" cy="156091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2773" name="Picture 3">
            <a:extLst>
              <a:ext uri="{FF2B5EF4-FFF2-40B4-BE49-F238E27FC236}">
                <a16:creationId xmlns:a16="http://schemas.microsoft.com/office/drawing/2014/main" id="{45D0C9FB-D62B-7B85-9038-4F5CBB653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325" y="4499127"/>
            <a:ext cx="2733675" cy="121587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3CCA54FD-ACF9-5599-64EB-CC7AD765FF12}"/>
              </a:ext>
            </a:extLst>
          </p:cNvPr>
          <p:cNvSpPr txBox="1"/>
          <p:nvPr/>
        </p:nvSpPr>
        <p:spPr>
          <a:xfrm>
            <a:off x="-76200" y="3093348"/>
            <a:ext cx="6172200" cy="757130"/>
          </a:xfrm>
          <a:prstGeom prst="rect">
            <a:avLst/>
          </a:prstGeom>
          <a:noFill/>
        </p:spPr>
        <p:txBody>
          <a:bodyPr wrap="square">
            <a:spAutoFit/>
          </a:bodyPr>
          <a:lstStyle/>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Traceback (most recent call last):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File "c:/gispy/scratch/proTest.py", line 5, in &lt;module&gt;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print(row[150])</a:t>
            </a:r>
          </a:p>
          <a:p>
            <a:pPr lvl="1" eaLnBrk="1" hangingPunct="1">
              <a:lnSpc>
                <a:spcPct val="90000"/>
              </a:lnSpc>
              <a:defRPr/>
            </a:pPr>
            <a:r>
              <a:rPr lang="en-US" sz="1200" dirty="0" err="1">
                <a:solidFill>
                  <a:srgbClr val="FF0000"/>
                </a:solidFill>
                <a:latin typeface="Consolas" panose="020B0609020204030204" pitchFamily="49" charset="0"/>
                <a:ea typeface="ＭＳ Ｐゴシック" pitchFamily="34" charset="-128"/>
              </a:rPr>
              <a:t>IndexError</a:t>
            </a:r>
            <a:r>
              <a:rPr lang="en-US" sz="1200" dirty="0">
                <a:solidFill>
                  <a:srgbClr val="FF0000"/>
                </a:solidFill>
                <a:latin typeface="Consolas" panose="020B0609020204030204" pitchFamily="49" charset="0"/>
                <a:ea typeface="ＭＳ Ｐゴシック" pitchFamily="34" charset="-128"/>
              </a:rPr>
              <a:t>: tuple index out of range</a:t>
            </a:r>
            <a:endParaRPr lang="en-US" sz="1600" dirty="0">
              <a:latin typeface="Consolas" panose="020B0609020204030204" pitchFamily="49" charset="0"/>
              <a:ea typeface="ＭＳ Ｐゴシック" pitchFamily="34" charset="-128"/>
            </a:endParaRPr>
          </a:p>
        </p:txBody>
      </p:sp>
      <p:sp>
        <p:nvSpPr>
          <p:cNvPr id="14" name="Rectangle 3">
            <a:extLst>
              <a:ext uri="{FF2B5EF4-FFF2-40B4-BE49-F238E27FC236}">
                <a16:creationId xmlns:a16="http://schemas.microsoft.com/office/drawing/2014/main" id="{17158DB2-455A-B7E4-F48E-18017AD65F44}"/>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kern="0" dirty="0">
                <a:solidFill>
                  <a:srgbClr val="D9D9D9"/>
                </a:solidFill>
                <a:ea typeface="ＭＳ Ｐゴシック" pitchFamily="34" charset="-128"/>
              </a:rPr>
              <a:t>Locks still not always released—e.g., In a </a:t>
            </a:r>
            <a:r>
              <a:rPr lang="en-US" sz="1600" kern="0" dirty="0" err="1">
                <a:solidFill>
                  <a:srgbClr val="D9D9D9"/>
                </a:solidFill>
                <a:ea typeface="ＭＳ Ｐゴシック" pitchFamily="34" charset="-128"/>
              </a:rPr>
              <a:t>Jupyter</a:t>
            </a:r>
            <a:r>
              <a:rPr lang="en-US" sz="1600" kern="0" dirty="0">
                <a:solidFill>
                  <a:srgbClr val="D9D9D9"/>
                </a:solidFill>
                <a:ea typeface="ＭＳ Ｐゴシック" pitchFamily="34" charset="-128"/>
              </a:rPr>
              <a:t> Notebook run from VS Code. </a:t>
            </a:r>
          </a:p>
          <a:p>
            <a:pPr lvl="1" eaLnBrk="1" hangingPunct="1">
              <a:lnSpc>
                <a:spcPct val="90000"/>
              </a:lnSpc>
              <a:defRPr/>
            </a:pPr>
            <a:r>
              <a:rPr lang="en-US" sz="1600" kern="0" dirty="0">
                <a:solidFill>
                  <a:srgbClr val="D9D9D9"/>
                </a:solidFill>
                <a:ea typeface="ＭＳ Ｐゴシック" pitchFamily="34" charset="-128"/>
              </a:rPr>
              <a:t>Restart VS Code to unlock.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43EB-D8B9-54AB-23A3-4E4B4A8445EE}"/>
              </a:ext>
            </a:extLst>
          </p:cNvPr>
          <p:cNvSpPr>
            <a:spLocks noGrp="1"/>
          </p:cNvSpPr>
          <p:nvPr>
            <p:ph type="title"/>
          </p:nvPr>
        </p:nvSpPr>
        <p:spPr/>
        <p:txBody>
          <a:bodyPr/>
          <a:lstStyle/>
          <a:p>
            <a:r>
              <a:rPr lang="en-US" dirty="0"/>
              <a:t>Error handling with cursors</a:t>
            </a:r>
          </a:p>
        </p:txBody>
      </p:sp>
      <p:sp>
        <p:nvSpPr>
          <p:cNvPr id="5" name="Rectangle: Rounded Corners 4">
            <a:extLst>
              <a:ext uri="{FF2B5EF4-FFF2-40B4-BE49-F238E27FC236}">
                <a16:creationId xmlns:a16="http://schemas.microsoft.com/office/drawing/2014/main" id="{4139F21F-5314-EC8B-974E-E4BE7CB109BC}"/>
              </a:ext>
            </a:extLst>
          </p:cNvPr>
          <p:cNvSpPr/>
          <p:nvPr/>
        </p:nvSpPr>
        <p:spPr>
          <a:xfrm>
            <a:off x="2485446" y="191626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6" name="Rectangle: Rounded Corners 5">
            <a:extLst>
              <a:ext uri="{FF2B5EF4-FFF2-40B4-BE49-F238E27FC236}">
                <a16:creationId xmlns:a16="http://schemas.microsoft.com/office/drawing/2014/main" id="{C9670DB4-5C03-F85F-5EA0-EB05BC279B14}"/>
              </a:ext>
            </a:extLst>
          </p:cNvPr>
          <p:cNvSpPr/>
          <p:nvPr/>
        </p:nvSpPr>
        <p:spPr>
          <a:xfrm>
            <a:off x="2485446" y="327262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a:t>
            </a:r>
          </a:p>
        </p:txBody>
      </p:sp>
      <p:sp>
        <p:nvSpPr>
          <p:cNvPr id="7" name="Rectangle: Rounded Corners 6">
            <a:extLst>
              <a:ext uri="{FF2B5EF4-FFF2-40B4-BE49-F238E27FC236}">
                <a16:creationId xmlns:a16="http://schemas.microsoft.com/office/drawing/2014/main" id="{A493FC21-1155-0B45-7055-C90727FA3132}"/>
              </a:ext>
            </a:extLst>
          </p:cNvPr>
          <p:cNvSpPr/>
          <p:nvPr/>
        </p:nvSpPr>
        <p:spPr>
          <a:xfrm>
            <a:off x="3323646" y="25146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 the cursor</a:t>
            </a:r>
          </a:p>
        </p:txBody>
      </p:sp>
      <p:sp>
        <p:nvSpPr>
          <p:cNvPr id="8" name="Rectangle: Rounded Corners 7">
            <a:extLst>
              <a:ext uri="{FF2B5EF4-FFF2-40B4-BE49-F238E27FC236}">
                <a16:creationId xmlns:a16="http://schemas.microsoft.com/office/drawing/2014/main" id="{5B896469-B100-20AF-0FB7-6C3A37D5AD68}"/>
              </a:ext>
            </a:extLst>
          </p:cNvPr>
          <p:cNvSpPr/>
          <p:nvPr/>
        </p:nvSpPr>
        <p:spPr>
          <a:xfrm>
            <a:off x="3323646" y="388520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the traceback</a:t>
            </a:r>
          </a:p>
        </p:txBody>
      </p:sp>
      <p:sp>
        <p:nvSpPr>
          <p:cNvPr id="4" name="Rectangle: Rounded Corners 3">
            <a:extLst>
              <a:ext uri="{FF2B5EF4-FFF2-40B4-BE49-F238E27FC236}">
                <a16:creationId xmlns:a16="http://schemas.microsoft.com/office/drawing/2014/main" id="{C5391DB8-745A-85A2-C94E-131E97B5DCEB}"/>
              </a:ext>
            </a:extLst>
          </p:cNvPr>
          <p:cNvSpPr/>
          <p:nvPr/>
        </p:nvSpPr>
        <p:spPr>
          <a:xfrm>
            <a:off x="2438400" y="10287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the cursor</a:t>
            </a:r>
          </a:p>
        </p:txBody>
      </p:sp>
      <p:sp>
        <p:nvSpPr>
          <p:cNvPr id="9" name="Rectangle: Rounded Corners 8">
            <a:extLst>
              <a:ext uri="{FF2B5EF4-FFF2-40B4-BE49-F238E27FC236}">
                <a16:creationId xmlns:a16="http://schemas.microsoft.com/office/drawing/2014/main" id="{7D86B5BA-9F9D-BFAC-EFEA-07B6D9AD54DB}"/>
              </a:ext>
            </a:extLst>
          </p:cNvPr>
          <p:cNvSpPr/>
          <p:nvPr/>
        </p:nvSpPr>
        <p:spPr>
          <a:xfrm>
            <a:off x="2438400" y="4648200"/>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10" name="Rectangle: Rounded Corners 9">
            <a:extLst>
              <a:ext uri="{FF2B5EF4-FFF2-40B4-BE49-F238E27FC236}">
                <a16:creationId xmlns:a16="http://schemas.microsoft.com/office/drawing/2014/main" id="{B01AD6B8-8E1B-0B34-1ED8-9E47CD3B9C6D}"/>
              </a:ext>
            </a:extLst>
          </p:cNvPr>
          <p:cNvSpPr/>
          <p:nvPr/>
        </p:nvSpPr>
        <p:spPr>
          <a:xfrm>
            <a:off x="3323646" y="527447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the cursor</a:t>
            </a:r>
          </a:p>
        </p:txBody>
      </p:sp>
      <p:sp>
        <p:nvSpPr>
          <p:cNvPr id="11" name="Line 7">
            <a:extLst>
              <a:ext uri="{FF2B5EF4-FFF2-40B4-BE49-F238E27FC236}">
                <a16:creationId xmlns:a16="http://schemas.microsoft.com/office/drawing/2014/main" id="{5B038B1C-43A0-3C3A-BC75-8CD9FC44F188}"/>
              </a:ext>
            </a:extLst>
          </p:cNvPr>
          <p:cNvSpPr>
            <a:spLocks noChangeShapeType="1"/>
          </p:cNvSpPr>
          <p:nvPr/>
        </p:nvSpPr>
        <p:spPr bwMode="auto">
          <a:xfrm>
            <a:off x="1447800" y="4953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12" name="Rectangle 3">
            <a:extLst>
              <a:ext uri="{FF2B5EF4-FFF2-40B4-BE49-F238E27FC236}">
                <a16:creationId xmlns:a16="http://schemas.microsoft.com/office/drawing/2014/main" id="{EB4476D7-C850-A320-1184-02693A6956C5}"/>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i="1" kern="0" dirty="0">
                <a:solidFill>
                  <a:srgbClr val="D9D9D9"/>
                </a:solidFill>
                <a:ea typeface="ＭＳ Ｐゴシック" pitchFamily="34" charset="-128"/>
              </a:rPr>
              <a:t>finally</a:t>
            </a:r>
            <a:r>
              <a:rPr lang="en-US" sz="1600" kern="0" dirty="0">
                <a:solidFill>
                  <a:srgbClr val="D9D9D9"/>
                </a:solidFill>
                <a:ea typeface="ＭＳ Ｐゴシック" pitchFamily="34" charset="-128"/>
              </a:rPr>
              <a:t> is a Python keyword. b</a:t>
            </a:r>
          </a:p>
          <a:p>
            <a:pPr lvl="1" eaLnBrk="1" hangingPunct="1">
              <a:lnSpc>
                <a:spcPct val="90000"/>
              </a:lnSpc>
              <a:defRPr/>
            </a:pPr>
            <a:r>
              <a:rPr lang="en-US" sz="1600" kern="0" dirty="0">
                <a:solidFill>
                  <a:srgbClr val="D9D9D9"/>
                </a:solidFill>
                <a:ea typeface="ＭＳ Ｐゴシック" pitchFamily="34" charset="-128"/>
              </a:rPr>
              <a:t>finally block is always executed, regardless of whether an exception is thrown.</a:t>
            </a:r>
          </a:p>
        </p:txBody>
      </p:sp>
    </p:spTree>
    <p:extLst>
      <p:ext uri="{BB962C8B-B14F-4D97-AF65-F5344CB8AC3E}">
        <p14:creationId xmlns:p14="http://schemas.microsoft.com/office/powerpoint/2010/main" val="41728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34B02A6-D5E5-57F5-84E4-9B0B3A20D3B6}"/>
              </a:ext>
            </a:extLst>
          </p:cNvPr>
          <p:cNvSpPr>
            <a:spLocks noGrp="1"/>
          </p:cNvSpPr>
          <p:nvPr>
            <p:ph type="title"/>
          </p:nvPr>
        </p:nvSpPr>
        <p:spPr/>
        <p:txBody>
          <a:bodyPr/>
          <a:lstStyle/>
          <a:p>
            <a:r>
              <a:rPr lang="en-US" altLang="en-US" sz="3600" b="0" dirty="0"/>
              <a:t>Error handling and removing locks</a:t>
            </a:r>
          </a:p>
        </p:txBody>
      </p:sp>
      <p:sp>
        <p:nvSpPr>
          <p:cNvPr id="3" name="Content Placeholder 2">
            <a:extLst>
              <a:ext uri="{FF2B5EF4-FFF2-40B4-BE49-F238E27FC236}">
                <a16:creationId xmlns:a16="http://schemas.microsoft.com/office/drawing/2014/main" id="{0179C417-46ED-97A8-B19D-757E29825406}"/>
              </a:ext>
            </a:extLst>
          </p:cNvPr>
          <p:cNvSpPr>
            <a:spLocks noGrp="1"/>
          </p:cNvSpPr>
          <p:nvPr>
            <p:ph idx="1"/>
          </p:nvPr>
        </p:nvSpPr>
        <p:spPr>
          <a:xfrm>
            <a:off x="152400" y="914400"/>
            <a:ext cx="8991600" cy="5410200"/>
          </a:xfrm>
        </p:spPr>
        <p:txBody>
          <a:bodyPr/>
          <a:lstStyle/>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traceback</a:t>
            </a:r>
            <a:endParaRPr lang="en-US" sz="1800" b="0" dirty="0">
              <a:solidFill>
                <a:srgbClr val="D4D4D4"/>
              </a:solidFill>
              <a:effectLst/>
              <a:latin typeface="Consolas" panose="020B0609020204030204" pitchFamily="49" charset="0"/>
            </a:endParaRPr>
          </a:p>
          <a:p>
            <a:pPr marL="0" indent="0">
              <a:buNone/>
            </a:pPr>
            <a:br>
              <a:rPr lang="en-US" sz="1800" b="0" dirty="0">
                <a:solidFill>
                  <a:srgbClr val="D4D4D4"/>
                </a:solidFill>
                <a:effectLst/>
                <a:latin typeface="Consolas" panose="020B0609020204030204" pitchFamily="49" charset="0"/>
              </a:rPr>
            </a:br>
            <a:r>
              <a:rPr lang="en-US" sz="1800" dirty="0" err="1">
                <a:solidFill>
                  <a:srgbClr val="D4D4D4"/>
                </a:solidFill>
                <a:latin typeface="Consolas" panose="020B0609020204030204" pitchFamily="49" charset="0"/>
              </a:rPr>
              <a:t>arcpy.env.workspace</a:t>
            </a:r>
            <a:r>
              <a:rPr lang="en-US" sz="1800" dirty="0">
                <a:solidFill>
                  <a:srgbClr val="D4D4D4"/>
                </a:solidFill>
                <a:latin typeface="Consolas" panose="020B0609020204030204" pitchFamily="49" charset="0"/>
              </a:rPr>
              <a:t> = </a:t>
            </a:r>
            <a:r>
              <a:rPr lang="en-US" sz="1800" dirty="0">
                <a:solidFill>
                  <a:srgbClr val="CE9178"/>
                </a:solidFill>
                <a:latin typeface="Consolas" panose="020B0609020204030204" pitchFamily="49" charset="0"/>
              </a:rPr>
              <a:t>"C:/gispy/scratch/"</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fc = </a:t>
            </a:r>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park.shp</a:t>
            </a:r>
            <a:r>
              <a:rPr lang="en-US" sz="1800" dirty="0">
                <a:solidFill>
                  <a:srgbClr val="CE9178"/>
                </a:solidFill>
                <a:latin typeface="Consolas" panose="020B0609020204030204" pitchFamily="49" charset="0"/>
              </a:rPr>
              <a:t>"</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a:t>
            </a:r>
            <a:r>
              <a:rPr lang="en-US" sz="1800" dirty="0" err="1">
                <a:solidFill>
                  <a:srgbClr val="D4D4D4"/>
                </a:solidFill>
                <a:latin typeface="Consolas" panose="020B0609020204030204" pitchFamily="49" charset="0"/>
              </a:rPr>
              <a:t>Cursor</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in_table</a:t>
            </a:r>
            <a:r>
              <a:rPr lang="en-US" sz="1800" dirty="0">
                <a:solidFill>
                  <a:srgbClr val="D4D4D4"/>
                </a:solidFill>
                <a:latin typeface="Consolas" panose="020B0609020204030204" pitchFamily="49" charset="0"/>
              </a:rPr>
              <a:t>=fc, </a:t>
            </a:r>
            <a:r>
              <a:rPr lang="en-US" sz="1800" dirty="0" err="1">
                <a:solidFill>
                  <a:srgbClr val="D4D4D4"/>
                </a:solidFill>
                <a:latin typeface="Consolas" panose="020B0609020204030204" pitchFamily="49" charset="0"/>
              </a:rPr>
              <a:t>field_names</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"FID"</a:t>
            </a:r>
            <a:r>
              <a:rPr lang="en-US" sz="1800" dirty="0">
                <a:solidFill>
                  <a:srgbClr val="D4D4D4"/>
                </a:solidFill>
                <a:latin typeface="Consolas" panose="020B0609020204030204" pitchFamily="49" charset="0"/>
              </a:rPr>
              <a:t>])</a:t>
            </a: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try</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print(</a:t>
            </a:r>
            <a:r>
              <a:rPr lang="en-US" sz="1800" b="0" dirty="0" err="1">
                <a:solidFill>
                  <a:srgbClr val="D4D4D4"/>
                </a:solidFill>
                <a:effectLst/>
                <a:latin typeface="Consolas" panose="020B0609020204030204" pitchFamily="49" charset="0"/>
              </a:rPr>
              <a:t>row_bogus</a:t>
            </a:r>
            <a:r>
              <a:rPr lang="en-US" sz="1800" b="0" dirty="0">
                <a:solidFill>
                  <a:srgbClr val="D4D4D4"/>
                </a:solidFill>
                <a:effectLst/>
                <a:latin typeface="Consolas" panose="020B0609020204030204" pitchFamily="49" charset="0"/>
              </a:rPr>
              <a:t>)</a:t>
            </a:r>
          </a:p>
          <a:p>
            <a:pPr marL="0" indent="0">
              <a:buNone/>
            </a:pPr>
            <a:r>
              <a:rPr lang="en-US" sz="1800" dirty="0">
                <a:solidFill>
                  <a:srgbClr val="569CD6"/>
                </a:solidFill>
                <a:latin typeface="Consolas" panose="020B0609020204030204" pitchFamily="49" charset="0"/>
              </a:rPr>
              <a:t>except</a:t>
            </a:r>
            <a:r>
              <a:rPr lang="en-US" sz="1800" dirty="0">
                <a:solidFill>
                  <a:srgbClr val="D4D4D4"/>
                </a:solidFill>
                <a:latin typeface="Consolas" panose="020B0609020204030204" pitchFamily="49" charset="0"/>
              </a:rPr>
              <a:t>:</a:t>
            </a:r>
          </a:p>
          <a:p>
            <a:pPr marL="0" indent="0">
              <a:buNone/>
            </a:pPr>
            <a:r>
              <a:rPr lang="en-US" sz="1800" dirty="0">
                <a:solidFill>
                  <a:srgbClr val="6A9955"/>
                </a:solidFill>
                <a:latin typeface="Consolas" panose="020B0609020204030204" pitchFamily="49" charset="0"/>
              </a:rPr>
              <a:t>    # Add a specific message for locating the issue.</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print(</a:t>
            </a:r>
            <a:r>
              <a:rPr lang="en-US" sz="1800" dirty="0" err="1">
                <a:solidFill>
                  <a:srgbClr val="569CD6"/>
                </a:solidFill>
                <a:latin typeface="Consolas" panose="020B0609020204030204" pitchFamily="49" charset="0"/>
              </a:rPr>
              <a:t>f</a:t>
            </a:r>
            <a:r>
              <a:rPr lang="en-US" sz="1800" dirty="0" err="1">
                <a:solidFill>
                  <a:srgbClr val="CE9178"/>
                </a:solidFill>
                <a:latin typeface="Consolas" panose="020B0609020204030204" pitchFamily="49" charset="0"/>
              </a:rPr>
              <a:t>"An</a:t>
            </a:r>
            <a:r>
              <a:rPr lang="en-US" sz="1800" dirty="0">
                <a:solidFill>
                  <a:srgbClr val="CE9178"/>
                </a:solidFill>
                <a:latin typeface="Consolas" panose="020B0609020204030204" pitchFamily="49" charset="0"/>
              </a:rPr>
              <a:t> error occurred when trying to read </a:t>
            </a:r>
            <a:r>
              <a:rPr lang="en-US" sz="1800" dirty="0">
                <a:solidFill>
                  <a:srgbClr val="D4D4D4"/>
                </a:solidFill>
                <a:latin typeface="Consolas" panose="020B0609020204030204" pitchFamily="49" charset="0"/>
              </a:rPr>
              <a:t>{fc}</a:t>
            </a:r>
            <a:r>
              <a:rPr lang="en-US" sz="1800" dirty="0">
                <a:solidFill>
                  <a:srgbClr val="CE9178"/>
                </a:solidFill>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Print the exception.</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traceback.print_exc</a:t>
            </a:r>
            <a:r>
              <a:rPr lang="en-US" sz="1800" dirty="0">
                <a:solidFill>
                  <a:srgbClr val="D4D4D4"/>
                </a:solidFill>
                <a:latin typeface="Consolas" panose="020B0609020204030204" pitchFamily="49" charset="0"/>
              </a:rPr>
              <a:t>()</a:t>
            </a:r>
          </a:p>
          <a:p>
            <a:pPr marL="0" indent="0">
              <a:buNone/>
            </a:pPr>
            <a:r>
              <a:rPr lang="en-US" sz="1800" dirty="0">
                <a:solidFill>
                  <a:srgbClr val="569CD6"/>
                </a:solidFill>
                <a:latin typeface="Consolas" panose="020B0609020204030204" pitchFamily="49" charset="0"/>
              </a:rPr>
              <a:t>finally</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del</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sc</a:t>
            </a:r>
            <a:endParaRPr lang="en-US" sz="1800" dirty="0">
              <a:solidFill>
                <a:srgbClr val="D4D4D4"/>
              </a:solidFill>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p:txBody>
      </p:sp>
      <p:sp>
        <p:nvSpPr>
          <p:cNvPr id="5" name="Rectangle 3">
            <a:extLst>
              <a:ext uri="{FF2B5EF4-FFF2-40B4-BE49-F238E27FC236}">
                <a16:creationId xmlns:a16="http://schemas.microsoft.com/office/drawing/2014/main" id="{17158DB2-455A-B7E4-F48E-18017AD65F44}"/>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kern="0" dirty="0">
                <a:solidFill>
                  <a:srgbClr val="D9D9D9"/>
                </a:solidFill>
                <a:ea typeface="ＭＳ Ｐゴシック" pitchFamily="34" charset="-128"/>
              </a:rPr>
              <a:t>Locks still not always released—e.g., In a </a:t>
            </a:r>
            <a:r>
              <a:rPr lang="en-US" sz="1600" kern="0" dirty="0" err="1">
                <a:solidFill>
                  <a:srgbClr val="D9D9D9"/>
                </a:solidFill>
                <a:ea typeface="ＭＳ Ｐゴシック" pitchFamily="34" charset="-128"/>
              </a:rPr>
              <a:t>Jupyter</a:t>
            </a:r>
            <a:r>
              <a:rPr lang="en-US" sz="1600" kern="0" dirty="0">
                <a:solidFill>
                  <a:srgbClr val="D9D9D9"/>
                </a:solidFill>
                <a:ea typeface="ＭＳ Ｐゴシック" pitchFamily="34" charset="-128"/>
              </a:rPr>
              <a:t> Notebook run from VS Code. </a:t>
            </a:r>
          </a:p>
          <a:p>
            <a:pPr lvl="1" eaLnBrk="1" hangingPunct="1">
              <a:lnSpc>
                <a:spcPct val="90000"/>
              </a:lnSpc>
              <a:defRPr/>
            </a:pPr>
            <a:r>
              <a:rPr lang="en-US" sz="1600" kern="0" dirty="0">
                <a:solidFill>
                  <a:srgbClr val="D9D9D9"/>
                </a:solidFill>
                <a:ea typeface="ＭＳ Ｐゴシック" pitchFamily="34" charset="-128"/>
              </a:rPr>
              <a:t>Restart VS Code to unlock.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400" y="213360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Get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Insert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838200"/>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or tuple with row values.* </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a:t>
            </a:r>
            <a:r>
              <a:rPr lang="en-US" kern="0" dirty="0">
                <a:solidFill>
                  <a:srgbClr val="D9D9D9"/>
                </a:solidFill>
                <a:latin typeface="Arial"/>
                <a:ea typeface="ＭＳ Ｐゴシック" pitchFamily="34" charset="-128"/>
              </a:rPr>
              <a:t>rt </a:t>
            </a:r>
            <a:r>
              <a:rPr lang="en-US" kern="0" dirty="0">
                <a:solidFill>
                  <a:srgbClr val="FFFFFF">
                    <a:lumMod val="85000"/>
                  </a:srgbClr>
                </a:solidFill>
                <a:latin typeface="Arial"/>
                <a:ea typeface="ＭＳ Ｐゴシック" pitchFamily="34" charset="-128"/>
              </a:rPr>
              <a:t>the new row.</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400" y="213360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"C:/gispy/scratch"</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Get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Insert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838200"/>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or tuple with row values.* </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Insert the new row.</a:t>
            </a:r>
            <a:endParaRPr lang="en-US" dirty="0"/>
          </a:p>
        </p:txBody>
      </p:sp>
      <p:sp>
        <p:nvSpPr>
          <p:cNvPr id="13" name="Rectangle 3">
            <a:extLst>
              <a:ext uri="{FF2B5EF4-FFF2-40B4-BE49-F238E27FC236}">
                <a16:creationId xmlns:a16="http://schemas.microsoft.com/office/drawing/2014/main" id="{17158DB2-455A-B7E4-F48E-18017AD65F44}"/>
              </a:ext>
            </a:extLst>
          </p:cNvPr>
          <p:cNvSpPr txBox="1">
            <a:spLocks noChangeArrowheads="1"/>
          </p:cNvSpPr>
          <p:nvPr/>
        </p:nvSpPr>
        <p:spPr bwMode="auto">
          <a:xfrm>
            <a:off x="152400" y="6312092"/>
            <a:ext cx="8839200" cy="3524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kern="0" dirty="0">
                <a:solidFill>
                  <a:srgbClr val="D9D9D9"/>
                </a:solidFill>
                <a:ea typeface="ＭＳ Ｐゴシック" pitchFamily="34" charset="-128"/>
              </a:rPr>
              <a:t>* </a:t>
            </a:r>
            <a:r>
              <a:rPr lang="en-US" sz="1600" dirty="0">
                <a:solidFill>
                  <a:srgbClr val="D9D9D9"/>
                </a:solidFill>
                <a:latin typeface="Arial" charset="0"/>
                <a:cs typeface="ＭＳ Ｐゴシック" charset="0"/>
              </a:rPr>
              <a:t>The order of values must be in the same order as specified when creating the cursor.</a:t>
            </a:r>
            <a:r>
              <a:rPr lang="en-US" sz="1600" kern="0" dirty="0">
                <a:solidFill>
                  <a:srgbClr val="D9D9D9"/>
                </a:solidFill>
                <a:ea typeface="ＭＳ Ｐゴシック" pitchFamily="34" charset="-128"/>
              </a:rPr>
              <a:t> </a:t>
            </a:r>
          </a:p>
        </p:txBody>
      </p:sp>
    </p:spTree>
    <p:extLst>
      <p:ext uri="{BB962C8B-B14F-4D97-AF65-F5344CB8AC3E}">
        <p14:creationId xmlns:p14="http://schemas.microsoft.com/office/powerpoint/2010/main" val="699889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400" y="213360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"C:/gispy/scratch"</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Get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Insert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838200"/>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or tuple with row values.* </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Insert the new row.</a:t>
            </a:r>
            <a:endParaRPr lang="en-US" dirty="0"/>
          </a:p>
        </p:txBody>
      </p:sp>
      <p:sp>
        <p:nvSpPr>
          <p:cNvPr id="11" name="TextBox 2">
            <a:extLst>
              <a:ext uri="{FF2B5EF4-FFF2-40B4-BE49-F238E27FC236}">
                <a16:creationId xmlns:a16="http://schemas.microsoft.com/office/drawing/2014/main" id="{EECD6984-0236-65C4-06BA-55F4CC91DFDD}"/>
              </a:ext>
            </a:extLst>
          </p:cNvPr>
          <p:cNvSpPr txBox="1">
            <a:spLocks noChangeArrowheads="1"/>
          </p:cNvSpPr>
          <p:nvPr/>
        </p:nvSpPr>
        <p:spPr bwMode="auto">
          <a:xfrm>
            <a:off x="3482456" y="5701731"/>
            <a:ext cx="396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dirty="0">
                <a:solidFill>
                  <a:srgbClr val="D9D9D9"/>
                </a:solidFill>
              </a:rPr>
              <a:t>New row in table </a:t>
            </a:r>
          </a:p>
          <a:p>
            <a:pPr eaLnBrk="1" hangingPunct="1">
              <a:spcBef>
                <a:spcPct val="0"/>
              </a:spcBef>
              <a:buFontTx/>
              <a:buNone/>
            </a:pPr>
            <a:endParaRPr lang="en-US" altLang="en-US" sz="1600" dirty="0">
              <a:solidFill>
                <a:srgbClr val="D9D9D9"/>
              </a:solidFill>
            </a:endParaRPr>
          </a:p>
          <a:p>
            <a:pPr eaLnBrk="1" hangingPunct="1">
              <a:spcBef>
                <a:spcPct val="0"/>
              </a:spcBef>
              <a:buFontTx/>
              <a:buNone/>
            </a:pPr>
            <a:r>
              <a:rPr lang="en-US" altLang="en-US" sz="1600" dirty="0">
                <a:solidFill>
                  <a:srgbClr val="D9D9D9"/>
                </a:solidFill>
              </a:rPr>
              <a:t>Polygon geometry is not defined.  </a:t>
            </a:r>
          </a:p>
          <a:p>
            <a:pPr eaLnBrk="1" hangingPunct="1">
              <a:spcBef>
                <a:spcPct val="0"/>
              </a:spcBef>
              <a:buFontTx/>
              <a:buNone/>
            </a:pPr>
            <a:r>
              <a:rPr lang="en-US" altLang="en-US" sz="1600" dirty="0">
                <a:solidFill>
                  <a:srgbClr val="D9D9D9"/>
                </a:solidFill>
              </a:rPr>
              <a:t>No Polygon will be displayed.</a:t>
            </a:r>
          </a:p>
        </p:txBody>
      </p:sp>
      <p:cxnSp>
        <p:nvCxnSpPr>
          <p:cNvPr id="14" name="Straight Arrow Connector 13">
            <a:extLst>
              <a:ext uri="{FF2B5EF4-FFF2-40B4-BE49-F238E27FC236}">
                <a16:creationId xmlns:a16="http://schemas.microsoft.com/office/drawing/2014/main" id="{23FEA73E-A7D0-4172-802E-1D96FE84F5BE}"/>
              </a:ext>
            </a:extLst>
          </p:cNvPr>
          <p:cNvCxnSpPr/>
          <p:nvPr/>
        </p:nvCxnSpPr>
        <p:spPr bwMode="auto">
          <a:xfrm flipV="1">
            <a:off x="5241309" y="5867399"/>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57331"/>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80450A0-F9CE-CD89-011C-5E056EE54B98}"/>
              </a:ext>
            </a:extLst>
          </p:cNvPr>
          <p:cNvSpPr>
            <a:spLocks noGrp="1"/>
          </p:cNvSpPr>
          <p:nvPr>
            <p:ph type="title"/>
          </p:nvPr>
        </p:nvSpPr>
        <p:spPr/>
        <p:txBody>
          <a:bodyPr/>
          <a:lstStyle/>
          <a:p>
            <a:pPr eaLnBrk="1" hangingPunct="1"/>
            <a:r>
              <a:rPr lang="en-US" altLang="en-US" b="0" dirty="0"/>
              <a:t>To set the Shape field</a:t>
            </a:r>
          </a:p>
        </p:txBody>
      </p:sp>
      <p:sp>
        <p:nvSpPr>
          <p:cNvPr id="3" name="Content Placeholder 2">
            <a:extLst>
              <a:ext uri="{FF2B5EF4-FFF2-40B4-BE49-F238E27FC236}">
                <a16:creationId xmlns:a16="http://schemas.microsoft.com/office/drawing/2014/main" id="{E74CB971-C769-B85C-D203-D95675B3929F}"/>
              </a:ext>
            </a:extLst>
          </p:cNvPr>
          <p:cNvSpPr>
            <a:spLocks noGrp="1"/>
          </p:cNvSpPr>
          <p:nvPr>
            <p:ph idx="1"/>
          </p:nvPr>
        </p:nvSpPr>
        <p:spPr>
          <a:xfrm>
            <a:off x="152400" y="1295400"/>
            <a:ext cx="8991600" cy="5410200"/>
          </a:xfrm>
        </p:spPr>
        <p:txBody>
          <a:bodyPr/>
          <a:lstStyle/>
          <a:p>
            <a:pPr marL="514350" lvl="1" indent="-457200" eaLnBrk="1" hangingPunct="1">
              <a:buFont typeface="Arial" pitchFamily="34" charset="0"/>
              <a:buChar char="•"/>
              <a:defRPr/>
            </a:pPr>
            <a:r>
              <a:rPr lang="en-US" sz="2400" dirty="0">
                <a:ea typeface="ＭＳ Ｐゴシック" pitchFamily="34" charset="-128"/>
              </a:rPr>
              <a:t>Need to create a Geometry object </a:t>
            </a:r>
          </a:p>
          <a:p>
            <a:pPr marL="514350" lvl="1" indent="-457200" eaLnBrk="1" hangingPunct="1">
              <a:buFont typeface="Arial" pitchFamily="34" charset="0"/>
              <a:buChar char="•"/>
              <a:defRPr/>
            </a:pPr>
            <a:r>
              <a:rPr lang="en-US" sz="2400" dirty="0">
                <a:ea typeface="ＭＳ Ｐゴシック" pitchFamily="34" charset="-128"/>
              </a:rPr>
              <a:t>Point, Multipoint, Polyline, or Polygon</a:t>
            </a:r>
          </a:p>
          <a:p>
            <a:pPr marL="514350" lvl="1" indent="-457200" eaLnBrk="1" hangingPunct="1">
              <a:defRPr/>
            </a:pPr>
            <a:endParaRPr lang="en-US" sz="1800" dirty="0">
              <a:ea typeface="ＭＳ Ｐゴシック" pitchFamily="34" charset="-128"/>
            </a:endParaRPr>
          </a:p>
          <a:p>
            <a:pPr marL="514350" lvl="1" indent="-457200" eaLnBrk="1" hangingPunct="1">
              <a:defRPr/>
            </a:pPr>
            <a:endParaRPr lang="en-US" sz="1800" dirty="0">
              <a:ea typeface="ＭＳ Ｐゴシック" pitchFamily="34" charset="-128"/>
            </a:endParaRPr>
          </a:p>
          <a:p>
            <a:pPr marL="0" indent="0">
              <a:buNone/>
            </a:pPr>
            <a:r>
              <a:rPr lang="en-US" sz="1800" dirty="0" err="1">
                <a:solidFill>
                  <a:srgbClr val="D4D4D4"/>
                </a:solidFill>
                <a:latin typeface="Consolas" panose="020B0609020204030204" pitchFamily="49" charset="0"/>
              </a:rPr>
              <a:t>hospital_point</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70.1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42.07</a:t>
            </a:r>
            <a:r>
              <a:rPr lang="en-US" sz="1800" dirty="0">
                <a:solidFill>
                  <a:srgbClr val="D4D4D4"/>
                </a:solidFill>
                <a:latin typeface="Consolas" panose="020B0609020204030204" pitchFamily="49" charset="0"/>
              </a:rPr>
              <a:t>)</a:t>
            </a:r>
          </a:p>
          <a:p>
            <a:pPr marL="0" indent="0">
              <a:buNone/>
            </a:pPr>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arcpy.Array</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459111.66</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5010433.12</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472516.38</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5001431.08</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477710.81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4986587.10</a:t>
            </a:r>
            <a:r>
              <a:rPr lang="en-US" sz="1800" dirty="0">
                <a:solidFill>
                  <a:srgbClr val="D4D4D4"/>
                </a:solidFill>
                <a:latin typeface="Consolas" panose="020B0609020204030204" pitchFamily="49" charset="0"/>
              </a:rPr>
              <a:t>)]) </a:t>
            </a:r>
          </a:p>
          <a:p>
            <a:pPr marL="0" indent="0">
              <a:buNone/>
            </a:pPr>
            <a:r>
              <a:rPr lang="en-US" sz="1800" dirty="0" err="1">
                <a:solidFill>
                  <a:srgbClr val="D4D4D4"/>
                </a:solidFill>
                <a:latin typeface="Consolas" panose="020B0609020204030204" pitchFamily="49" charset="0"/>
              </a:rPr>
              <a:t>rail_polyline</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arcpy.Polyline</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a:t>
            </a:r>
            <a:endParaRPr lang="en-US" sz="1800" b="0" dirty="0">
              <a:solidFill>
                <a:srgbClr val="D4D4D4"/>
              </a:solidFill>
              <a:effectLst/>
              <a:latin typeface="Consolas" panose="020B0609020204030204" pitchFamily="49" charset="0"/>
            </a:endParaRPr>
          </a:p>
        </p:txBody>
      </p:sp>
      <p:pic>
        <p:nvPicPr>
          <p:cNvPr id="30725" name="Picture 5">
            <a:extLst>
              <a:ext uri="{FF2B5EF4-FFF2-40B4-BE49-F238E27FC236}">
                <a16:creationId xmlns:a16="http://schemas.microsoft.com/office/drawing/2014/main" id="{0FF8A9A6-EDE3-F75B-E3FE-8CEC22E95CF8}"/>
              </a:ext>
            </a:extLst>
          </p:cNvPr>
          <p:cNvPicPr>
            <a:picLocks noChangeAspect="1" noChangeArrowheads="1"/>
          </p:cNvPicPr>
          <p:nvPr/>
        </p:nvPicPr>
        <p:blipFill rotWithShape="1">
          <a:blip r:embed="rId3"/>
          <a:srcRect l="13514" t="38609"/>
          <a:stretch/>
        </p:blipFill>
        <p:spPr bwMode="auto">
          <a:xfrm>
            <a:off x="6553200" y="1300162"/>
            <a:ext cx="24384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Oval 3">
            <a:extLst>
              <a:ext uri="{FF2B5EF4-FFF2-40B4-BE49-F238E27FC236}">
                <a16:creationId xmlns:a16="http://schemas.microsoft.com/office/drawing/2014/main" id="{1B5EC536-F040-D0F8-132E-8450ADA3F865}"/>
              </a:ext>
            </a:extLst>
          </p:cNvPr>
          <p:cNvSpPr/>
          <p:nvPr/>
        </p:nvSpPr>
        <p:spPr bwMode="auto">
          <a:xfrm>
            <a:off x="6896100" y="1219200"/>
            <a:ext cx="723900" cy="457200"/>
          </a:xfrm>
          <a:prstGeom prst="ellipse">
            <a:avLst/>
          </a:prstGeom>
          <a:noFill/>
          <a:ln w="38100" cap="flat" cmpd="sng" algn="ctr">
            <a:solidFill>
              <a:srgbClr val="FF0066"/>
            </a:solidFill>
            <a:prstDash val="solid"/>
            <a:round/>
            <a:headEnd type="none" w="med" len="med"/>
            <a:tailEnd type="none" w="med" len="med"/>
          </a:ln>
          <a:effectLst/>
        </p:spPr>
        <p:txBody>
          <a:bodyPr/>
          <a:lstStyle/>
          <a:p>
            <a:pPr eaLnBrk="1" hangingPunct="1">
              <a:defRPr/>
            </a:pPr>
            <a:endParaRPr lang="en-US">
              <a:ln>
                <a:solidFill>
                  <a:srgbClr val="FF0000"/>
                </a:solidFill>
              </a:ln>
              <a:latin typeface="Arial" charset="0"/>
              <a:ea typeface="+mn-ea"/>
            </a:endParaRPr>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1" name="Picture 12">
            <a:extLst>
              <a:ext uri="{FF2B5EF4-FFF2-40B4-BE49-F238E27FC236}">
                <a16:creationId xmlns:a16="http://schemas.microsoft.com/office/drawing/2014/main" id="{6DFFEF57-6D75-93BF-5276-CB6527F8A9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9" t="10172"/>
          <a:stretch/>
        </p:blipFill>
        <p:spPr bwMode="auto">
          <a:xfrm>
            <a:off x="6400799" y="664002"/>
            <a:ext cx="2600325" cy="207915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 name="Rectangle 1"/>
          <p:cNvSpPr/>
          <p:nvPr/>
        </p:nvSpPr>
        <p:spPr>
          <a:xfrm>
            <a:off x="152400" y="752118"/>
            <a:ext cx="4572000" cy="4801314"/>
          </a:xfrm>
          <a:prstGeom prst="rect">
            <a:avLst/>
          </a:prstGeom>
        </p:spPr>
        <p:txBody>
          <a:bodyPr>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fires.shp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ic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arcpy.da.InsertCursor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"FIREID"</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"SHAPE@"</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Create Point object.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arcpy.Point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70.10</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42.07</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Put the row FIREID and Point in a list.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500000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Insert the new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ic.insertRow</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ic</a:t>
            </a:r>
            <a:endParaRPr lang="en-US" sz="1600" b="0" dirty="0">
              <a:solidFill>
                <a:srgbClr val="D4D4D4"/>
              </a:solidFill>
              <a:effectLst/>
              <a:latin typeface="Consolas" panose="020B0609020204030204" pitchFamily="49" charset="0"/>
            </a:endParaRPr>
          </a:p>
        </p:txBody>
      </p:sp>
      <p:sp>
        <p:nvSpPr>
          <p:cNvPr id="38915" name="Title 1">
            <a:extLst>
              <a:ext uri="{FF2B5EF4-FFF2-40B4-BE49-F238E27FC236}">
                <a16:creationId xmlns:a16="http://schemas.microsoft.com/office/drawing/2014/main" id="{62210838-D8F1-FB44-3630-60B9F12F18F0}"/>
              </a:ext>
            </a:extLst>
          </p:cNvPr>
          <p:cNvSpPr>
            <a:spLocks noGrp="1"/>
          </p:cNvSpPr>
          <p:nvPr>
            <p:ph type="title"/>
          </p:nvPr>
        </p:nvSpPr>
        <p:spPr/>
        <p:txBody>
          <a:bodyPr/>
          <a:lstStyle/>
          <a:p>
            <a:pPr eaLnBrk="1" hangingPunct="1"/>
            <a:r>
              <a:rPr lang="en-US" altLang="en-US" b="0" dirty="0"/>
              <a:t>Inserting a point</a:t>
            </a:r>
          </a:p>
        </p:txBody>
      </p:sp>
      <p:pic>
        <p:nvPicPr>
          <p:cNvPr id="31750" name="Picture 2">
            <a:extLst>
              <a:ext uri="{FF2B5EF4-FFF2-40B4-BE49-F238E27FC236}">
                <a16:creationId xmlns:a16="http://schemas.microsoft.com/office/drawing/2014/main" id="{0638FAF4-CD4D-D116-3C62-160B43B03C94}"/>
              </a:ext>
            </a:extLst>
          </p:cNvPr>
          <p:cNvPicPr>
            <a:picLocks noChangeAspect="1" noChangeArrowheads="1"/>
          </p:cNvPicPr>
          <p:nvPr/>
        </p:nvPicPr>
        <p:blipFill rotWithShape="1">
          <a:blip r:embed="rId4"/>
          <a:srcRect l="57936" t="4200"/>
          <a:stretch/>
        </p:blipFill>
        <p:spPr bwMode="auto">
          <a:xfrm>
            <a:off x="6400800" y="3352800"/>
            <a:ext cx="2600325" cy="3476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8918" name="TextBox 2">
            <a:extLst>
              <a:ext uri="{FF2B5EF4-FFF2-40B4-BE49-F238E27FC236}">
                <a16:creationId xmlns:a16="http://schemas.microsoft.com/office/drawing/2014/main" id="{EECD6984-0236-65C4-06BA-55F4CC91DFDD}"/>
              </a:ext>
            </a:extLst>
          </p:cNvPr>
          <p:cNvSpPr txBox="1">
            <a:spLocks noChangeArrowheads="1"/>
          </p:cNvSpPr>
          <p:nvPr/>
        </p:nvSpPr>
        <p:spPr bwMode="auto">
          <a:xfrm>
            <a:off x="4419600" y="4374015"/>
            <a:ext cx="3048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solidFill>
                  <a:srgbClr val="D9D9D9"/>
                </a:solidFill>
              </a:rPr>
              <a:t>New point </a:t>
            </a:r>
          </a:p>
          <a:p>
            <a:pPr eaLnBrk="1" hangingPunct="1">
              <a:spcBef>
                <a:spcPct val="0"/>
              </a:spcBef>
              <a:buFontTx/>
              <a:buNone/>
            </a:pPr>
            <a:r>
              <a:rPr lang="en-US" altLang="en-US" sz="1800" dirty="0">
                <a:solidFill>
                  <a:srgbClr val="D9D9D9"/>
                </a:solidFill>
              </a:rPr>
              <a:t>    and </a:t>
            </a:r>
          </a:p>
          <a:p>
            <a:pPr eaLnBrk="1" hangingPunct="1">
              <a:spcBef>
                <a:spcPct val="0"/>
              </a:spcBef>
              <a:buFontTx/>
              <a:buNone/>
            </a:pPr>
            <a:r>
              <a:rPr lang="en-US" altLang="en-US" sz="1800" dirty="0">
                <a:solidFill>
                  <a:srgbClr val="D9D9D9"/>
                </a:solidFill>
              </a:rPr>
              <a:t>row in table</a:t>
            </a:r>
          </a:p>
        </p:txBody>
      </p:sp>
      <p:cxnSp>
        <p:nvCxnSpPr>
          <p:cNvPr id="5" name="Straight Arrow Connector 4">
            <a:extLst>
              <a:ext uri="{FF2B5EF4-FFF2-40B4-BE49-F238E27FC236}">
                <a16:creationId xmlns:a16="http://schemas.microsoft.com/office/drawing/2014/main" id="{68FC6BB1-5C0B-8220-2B66-1694D7738357}"/>
              </a:ext>
            </a:extLst>
          </p:cNvPr>
          <p:cNvCxnSpPr/>
          <p:nvPr/>
        </p:nvCxnSpPr>
        <p:spPr bwMode="auto">
          <a:xfrm flipV="1">
            <a:off x="5562600" y="3629025"/>
            <a:ext cx="1301087" cy="684665"/>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3FEA73E-A7D0-4172-802E-1D96FE84F5BE}"/>
              </a:ext>
            </a:extLst>
          </p:cNvPr>
          <p:cNvCxnSpPr/>
          <p:nvPr/>
        </p:nvCxnSpPr>
        <p:spPr bwMode="auto">
          <a:xfrm>
            <a:off x="6172200" y="5473463"/>
            <a:ext cx="1050594" cy="1131887"/>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934200" y="2971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16">
            <a:extLst>
              <a:ext uri="{FF2B5EF4-FFF2-40B4-BE49-F238E27FC236}">
                <a16:creationId xmlns:a16="http://schemas.microsoft.com/office/drawing/2014/main" id="{FDD32D3E-68CC-F8F2-75CE-76B9D4EAC44E}"/>
              </a:ext>
            </a:extLst>
          </p:cNvPr>
          <p:cNvSpPr>
            <a:spLocks noChangeArrowheads="1"/>
          </p:cNvSpPr>
          <p:nvPr/>
        </p:nvSpPr>
        <p:spPr bwMode="auto">
          <a:xfrm>
            <a:off x="6934200" y="304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b="0" dirty="0"/>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and update cursors</a:t>
            </a:r>
          </a:p>
          <a:p>
            <a:pPr lvl="2" eaLnBrk="1" hangingPunct="1">
              <a:defRPr/>
            </a:pPr>
            <a:r>
              <a:rPr lang="en-US" dirty="0">
                <a:ea typeface="ＭＳ Ｐゴシック" charset="0"/>
              </a:rPr>
              <a:t>geometry object</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keyword</a:t>
            </a:r>
          </a:p>
          <a:p>
            <a:pPr lvl="2" eaLnBrk="1" hangingPunct="1">
              <a:defRPr/>
            </a:pPr>
            <a:r>
              <a:rPr lang="en-US" dirty="0">
                <a:ea typeface="ＭＳ Ｐゴシック" charset="0"/>
              </a:rPr>
              <a:t>handling exceptions with try/except/finally</a:t>
            </a:r>
            <a:r>
              <a:rPr lang="en-US" altLang="en-US" dirty="0">
                <a:ea typeface="ＭＳ Ｐゴシック" pitchFamily="34" charset="-128"/>
              </a:rPr>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arkGray">
  <a:themeElements>
    <a:clrScheme name="Dark Gray Background">
      <a:dk1>
        <a:srgbClr val="404040"/>
      </a:dk1>
      <a:lt1>
        <a:srgbClr val="D9D9D9"/>
      </a:lt1>
      <a:dk2>
        <a:srgbClr val="4A452A"/>
      </a:dk2>
      <a:lt2>
        <a:srgbClr val="D9D9FF"/>
      </a:lt2>
      <a:accent1>
        <a:srgbClr val="FF0066"/>
      </a:accent1>
      <a:accent2>
        <a:srgbClr val="FFFF00"/>
      </a:accent2>
      <a:accent3>
        <a:srgbClr val="9BBB59"/>
      </a:accent3>
      <a:accent4>
        <a:srgbClr val="8064A2"/>
      </a:accent4>
      <a:accent5>
        <a:srgbClr val="4BACC6"/>
      </a:accent5>
      <a:accent6>
        <a:srgbClr val="F79646"/>
      </a:accent6>
      <a:hlink>
        <a:srgbClr val="548DD4"/>
      </a:hlink>
      <a:folHlink>
        <a:srgbClr val="C6D9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arkGray" id="{DD07916B-B922-41C8-A0BD-2B62AD19FAEB}" vid="{88E25944-78C2-4916-9367-9F1CEDC951B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4CFCC2C4B8A04D8365FF380D80C6F8" ma:contentTypeVersion="6" ma:contentTypeDescription="Create a new document." ma:contentTypeScope="" ma:versionID="bf69fa18e4da8a51cd7c72f3278f5086">
  <xsd:schema xmlns:xsd="http://www.w3.org/2001/XMLSchema" xmlns:xs="http://www.w3.org/2001/XMLSchema" xmlns:p="http://schemas.microsoft.com/office/2006/metadata/properties" xmlns:ns3="98953c36-47f9-4038-aad2-41074b9cf7cc" targetNamespace="http://schemas.microsoft.com/office/2006/metadata/properties" ma:root="true" ma:fieldsID="9924bac9c27d2898e6fcfc81ba06fb77" ns3:_="">
    <xsd:import namespace="98953c36-47f9-4038-aad2-41074b9cf7c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53c36-47f9-4038-aad2-41074b9cf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2FDE9E-B4E0-4F85-A9C6-9A5FA89D6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53c36-47f9-4038-aad2-41074b9cf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FB0B90-6BC2-4D45-AA64-97CBE9808C17}">
  <ds:schemaRefs>
    <ds:schemaRef ds:uri="http://schemas.microsoft.com/sharepoint/v3/contenttype/forms"/>
  </ds:schemaRefs>
</ds:datastoreItem>
</file>

<file path=customXml/itemProps3.xml><?xml version="1.0" encoding="utf-8"?>
<ds:datastoreItem xmlns:ds="http://schemas.openxmlformats.org/officeDocument/2006/customXml" ds:itemID="{8C7B09AC-7869-4C7E-A169-5E24AE06F3E9}">
  <ds:schemaRefs>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98953c36-47f9-4038-aad2-41074b9cf7cc"/>
    <ds:schemaRef ds:uri="http://www.w3.org/XML/1998/namespace"/>
    <ds:schemaRef ds:uri="http://purl.org/dc/elements/1.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47290</TotalTime>
  <Words>9094</Words>
  <Application>Microsoft Office PowerPoint</Application>
  <PresentationFormat>On-screen Show (4:3)</PresentationFormat>
  <Paragraphs>1531</Paragraphs>
  <Slides>110</Slides>
  <Notes>26</Notes>
  <HiddenSlides>9</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110</vt:i4>
      </vt:variant>
    </vt:vector>
  </HeadingPairs>
  <TitlesOfParts>
    <vt:vector size="120" baseType="lpstr">
      <vt:lpstr>Arial</vt:lpstr>
      <vt:lpstr>Avenir Next W01</vt:lpstr>
      <vt:lpstr>Calibri</vt:lpstr>
      <vt:lpstr>Consolas</vt:lpstr>
      <vt:lpstr>Courier New</vt:lpstr>
      <vt:lpstr>Garamond</vt:lpstr>
      <vt:lpstr>Verdana</vt:lpstr>
      <vt:lpstr>Wingdings</vt:lpstr>
      <vt:lpstr>Default Design</vt:lpstr>
      <vt:lpstr>darkGray</vt:lpstr>
      <vt:lpstr>PowerPoint Presentation</vt:lpstr>
      <vt:lpstr>arcpy cursors for GIS data</vt:lpstr>
      <vt:lpstr>Cursors --------------- Read/write GIS attribute table rows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access cursor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cursor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Iteration terms</vt:lpstr>
      <vt:lpstr>Cursor objects are iterators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 Python Notebook in ArcGIS Pro</vt:lpstr>
      <vt:lpstr>Open a Python Notebook in ArcGIS Pro</vt:lpstr>
      <vt:lpstr>In class - Exploring cursor objects (Part 1)</vt:lpstr>
      <vt:lpstr>In class follow-up</vt:lpstr>
      <vt:lpstr>Accessing fields</vt:lpstr>
      <vt:lpstr>Geometry Object</vt:lpstr>
      <vt:lpstr>Required parameters</vt:lpstr>
      <vt:lpstr>Optional parameters</vt:lpstr>
      <vt:lpstr>where_clause</vt:lpstr>
      <vt:lpstr>where_clause for filtering records</vt:lpstr>
      <vt:lpstr>where_clause for filtering records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with variable</vt:lpstr>
      <vt:lpstr>In class - Exploring cursor objects (Part 2)</vt:lpstr>
      <vt:lpstr>Updating rows</vt:lpstr>
      <vt:lpstr>Updating rows with updateRow</vt:lpstr>
      <vt:lpstr>Deleting a row</vt:lpstr>
      <vt:lpstr>Deleting a row</vt:lpstr>
      <vt:lpstr>Deleting rows</vt:lpstr>
      <vt:lpstr>Delete row &amp; check the count</vt:lpstr>
      <vt:lpstr>Delete row &amp; check the count</vt:lpstr>
      <vt:lpstr>Delete row &amp; check the count</vt:lpstr>
      <vt:lpstr>Deleting the cursor object</vt:lpstr>
      <vt:lpstr>Deleting the cursor object</vt:lpstr>
      <vt:lpstr>deleteRow versus del</vt:lpstr>
      <vt:lpstr>Using with … as</vt:lpstr>
      <vt:lpstr>Error handling with cursors</vt:lpstr>
      <vt:lpstr>Error handling and removing locks</vt:lpstr>
      <vt:lpstr>Insert cursor</vt:lpstr>
      <vt:lpstr>Insert cursor</vt:lpstr>
      <vt:lpstr>Insert cursor</vt:lpstr>
      <vt:lpstr>To set the Shape field</vt:lpstr>
      <vt:lpstr>Inserting a point</vt:lpstr>
      <vt:lpstr>Summing up</vt:lpstr>
      <vt:lpstr>Appendix</vt:lpstr>
      <vt:lpstr>RuntimeError you might encounter</vt:lpstr>
      <vt:lpstr>Edit session example</vt:lpstr>
      <vt:lpstr>When is an edit session needed?</vt:lpstr>
      <vt:lpstr>Edit session</vt:lpstr>
      <vt:lpstr>Summing up</vt:lpstr>
      <vt:lpstr>More looping</vt:lpstr>
      <vt:lpstr>Find 7 mistakes </vt:lpstr>
      <vt:lpstr>Update a field based on another field</vt:lpstr>
      <vt:lpstr>Update a field based on another field</vt:lpstr>
      <vt:lpstr>Spatial Reference object</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426</cp:revision>
  <dcterms:created xsi:type="dcterms:W3CDTF">2004-10-22T02:24:14Z</dcterms:created>
  <dcterms:modified xsi:type="dcterms:W3CDTF">2023-03-20T02:45:29Z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0x0101000A4CFCC2C4B8A04D8365FF380D80C6F8</vt:lpwstr>
  </property>
</Properties>
</file>