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460" r:id="rId6"/>
    <p:sldId id="443" r:id="rId7"/>
    <p:sldId id="403" r:id="rId8"/>
    <p:sldId id="404" r:id="rId9"/>
    <p:sldId id="405" r:id="rId10"/>
    <p:sldId id="402" r:id="rId11"/>
    <p:sldId id="446" r:id="rId12"/>
    <p:sldId id="468" r:id="rId13"/>
    <p:sldId id="473" r:id="rId14"/>
    <p:sldId id="456" r:id="rId15"/>
    <p:sldId id="464" r:id="rId16"/>
    <p:sldId id="465" r:id="rId17"/>
    <p:sldId id="466" r:id="rId18"/>
    <p:sldId id="467" r:id="rId19"/>
    <p:sldId id="449" r:id="rId20"/>
    <p:sldId id="450" r:id="rId21"/>
    <p:sldId id="451" r:id="rId22"/>
    <p:sldId id="452" r:id="rId23"/>
    <p:sldId id="455" r:id="rId24"/>
    <p:sldId id="474" r:id="rId25"/>
    <p:sldId id="471" r:id="rId26"/>
    <p:sldId id="429" r:id="rId27"/>
    <p:sldId id="462" r:id="rId28"/>
    <p:sldId id="463" r:id="rId29"/>
    <p:sldId id="47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0000FF"/>
    <a:srgbClr val="FF0066"/>
    <a:srgbClr val="FFE393"/>
    <a:srgbClr val="669900"/>
    <a:srgbClr val="9F7705"/>
    <a:srgbClr val="B2B06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CCB6F-251E-4171-988B-67FFA51B0440}" v="51" dt="2024-02-02T21:55:5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83" autoAdjust="0"/>
  </p:normalViewPr>
  <p:slideViewPr>
    <p:cSldViewPr>
      <p:cViewPr varScale="1">
        <p:scale>
          <a:sx n="121" d="100"/>
          <a:sy n="121" d="100"/>
        </p:scale>
        <p:origin x="102" y="3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8" d="100"/>
        <a:sy n="8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ED383281-CF80-3D8F-214F-9B091EFAF63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9F37C175-ACAE-10CB-9C1F-F90E92C0D7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77648DB2-2F53-C9E8-F849-849F6FE1F9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73392FD0-A588-0CAF-5545-023B0516C6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9BCAE3A6-5E4F-A906-7BE8-7595975C511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D8D934C8-8E4D-A26A-2D35-813692159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9B26CFF-B6E6-49F8-BBAD-C4B4D46A8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1E6F2-6697-A5FF-0268-B2405F04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61DAF315-54C3-7FF7-431E-AB8B766CF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myList.append( 4 )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mystr.endswith(</a:t>
            </a:r>
            <a:r>
              <a:rPr lang="en-US" altLang="ja-JP">
                <a:latin typeface="Arial" panose="020B0604020202020204" pitchFamily="34" charset="0"/>
              </a:rPr>
              <a:t>'shp')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arcpy.env.overwriteOutput = 1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arcpy.compact_management(filename)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rc = arcpy.AverageNearestNeighbor_stats('C://points.shp', 'Euclidean Distance')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a. print rc.outputcount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b. print rc.getOutput(0)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4723699-D84A-F888-DB9A-B5E682D04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9E4E39-81F0-40CD-9539-DE627B80052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BF5F2-B108-3F89-570D-CE1E2FDD4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F588ECDD-05CF-92ED-BD3E-16EC3ACCB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3151AD83-55AD-1683-C8FF-5F0B400DB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7076947-3FF9-4D81-AE91-1AA11D39E0C8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>
            <a:extLst>
              <a:ext uri="{FF2B5EF4-FFF2-40B4-BE49-F238E27FC236}">
                <a16:creationId xmlns:a16="http://schemas.microsoft.com/office/drawing/2014/main" id="{924E2E05-D043-61C3-2418-A3E6809C2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89C2FD71-8BCA-4380-9077-47DA4C21D6AF}" type="slidenum">
              <a:rPr lang="en-US" altLang="en-US" smtClean="0"/>
              <a:pPr>
                <a:spcBef>
                  <a:spcPct val="0"/>
                </a:spcBef>
                <a:defRPr/>
              </a:pPr>
              <a:t>6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A7E3642-BF6D-74CD-0B64-60A630653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2A4F4B6-EB1C-467B-36CE-042EB2972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import arcpy</a:t>
            </a: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file = '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park.shp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'</a:t>
            </a: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dsc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 =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arcpy.Describe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(file)</a:t>
            </a: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dsc.Format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Traceback (most recent call last):  File "&lt;interactive input&gt;", line 1, in ?</a:t>
            </a:r>
          </a:p>
          <a:p>
            <a:pPr eaLnBrk="1" hangingPunct="1">
              <a:defRPr/>
            </a:pPr>
            <a:r>
              <a:rPr lang="en-US" dirty="0" err="1">
                <a:latin typeface="Arial" pitchFamily="34" charset="0"/>
                <a:ea typeface="ＭＳ Ｐゴシック" pitchFamily="34" charset="-128"/>
              </a:rPr>
              <a:t>RuntimeError</a:t>
            </a:r>
            <a:r>
              <a:rPr lang="en-US" dirty="0">
                <a:latin typeface="Arial" pitchFamily="34" charset="0"/>
                <a:ea typeface="ＭＳ Ｐゴシック" pitchFamily="34" charset="-128"/>
              </a:rPr>
              <a:t>: describe method: Format does not exist</a:t>
            </a: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dsc.ShapeType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 err="1">
                <a:latin typeface="Arial" pitchFamily="34" charset="0"/>
                <a:ea typeface="ＭＳ Ｐゴシック" pitchFamily="34" charset="-128"/>
              </a:rPr>
              <a:t>u'Polygon</a:t>
            </a:r>
            <a:r>
              <a:rPr lang="ja-JP" altLang="en-US" dirty="0">
                <a:latin typeface="Arial" pitchFamily="34" charset="0"/>
                <a:ea typeface="ＭＳ Ｐゴシック" pitchFamily="34" charset="-128"/>
              </a:rPr>
              <a:t>‘</a:t>
            </a:r>
            <a:endParaRPr lang="en-US" altLang="ja-JP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dsc.HasOID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True</a:t>
            </a:r>
          </a:p>
          <a:p>
            <a:pPr eaLnBrk="1" hangingPunct="1">
              <a:defRPr/>
            </a:pPr>
            <a:r>
              <a:rPr lang="en-US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dirty="0" err="1">
                <a:latin typeface="Arial" pitchFamily="34" charset="0"/>
                <a:ea typeface="ＭＳ Ｐゴシック" pitchFamily="34" charset="-128"/>
              </a:rPr>
              <a:t>dsc.DatasetType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ja-JP" altLang="en-US" dirty="0">
                <a:latin typeface="Arial" pitchFamily="34" charset="0"/>
                <a:ea typeface="ＭＳ Ｐゴシック" pitchFamily="34" charset="-128"/>
              </a:rPr>
              <a:t>‘</a:t>
            </a:r>
            <a:r>
              <a:rPr lang="en-US" altLang="ja-JP" dirty="0" err="1">
                <a:latin typeface="Arial" pitchFamily="34" charset="0"/>
                <a:ea typeface="ＭＳ Ｐゴシック" pitchFamily="34" charset="-128"/>
              </a:rPr>
              <a:t>Shapefile</a:t>
            </a:r>
            <a:r>
              <a:rPr lang="en-US" altLang="ja-JP" dirty="0">
                <a:latin typeface="Arial" pitchFamily="34" charset="0"/>
                <a:ea typeface="ＭＳ Ｐゴシック" pitchFamily="34" charset="-128"/>
              </a:rPr>
              <a:t>'</a:t>
            </a: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37700-9F91-49F8-3F1C-32D8B95CAC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FA5FBEFB-F7FB-540B-6E31-D603E4358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F47ECAE-A494-10F3-B307-CD5D89458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9E66C9-B6AB-40CC-BCF8-BF830E80227A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>
            <a:extLst>
              <a:ext uri="{FF2B5EF4-FFF2-40B4-BE49-F238E27FC236}">
                <a16:creationId xmlns:a16="http://schemas.microsoft.com/office/drawing/2014/main" id="{6C838D46-BB2E-171B-FAF6-65440B862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fld id="{287F80DB-B6B2-44F6-A03E-5D3A46F43B14}" type="slidenum">
              <a:rPr lang="en-US" altLang="en-US" smtClean="0"/>
              <a:pPr>
                <a:spcBef>
                  <a:spcPct val="0"/>
                </a:spcBef>
                <a:defRPr/>
              </a:pPr>
              <a:t>26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0373A4D-27ED-28B4-5386-387EEF395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AF467ED-F5AB-5027-A38D-C00EB2038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#Complete example of code.</a:t>
            </a:r>
          </a:p>
          <a:p>
            <a:pPr eaLnBrk="1" hangingPunct="1">
              <a:defRPr/>
            </a:pPr>
            <a:endParaRPr lang="en-US" sz="10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import arcpy</a:t>
            </a:r>
          </a:p>
          <a:p>
            <a:pPr eaLnBrk="1" hangingPunct="1">
              <a:defRPr/>
            </a:pPr>
            <a:endParaRPr lang="en-US" sz="10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fileName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= 'C:/Temp/COVER63p.shp'</a:t>
            </a:r>
          </a:p>
          <a:p>
            <a:pPr eaLnBrk="1" hangingPunct="1">
              <a:defRPr/>
            </a:pP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= 'Square'</a:t>
            </a:r>
          </a:p>
          <a:p>
            <a:pPr eaLnBrk="1" hangingPunct="1">
              <a:defRPr/>
            </a:pP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fieldObjs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=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arcpy.listFields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(filename)  #we haven</a:t>
            </a:r>
            <a:r>
              <a:rPr lang="ja-JP" altLang="en-US" sz="1000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sz="1000" dirty="0">
                <a:latin typeface="Arial" pitchFamily="34" charset="0"/>
                <a:ea typeface="ＭＳ Ｐゴシック" pitchFamily="34" charset="-128"/>
              </a:rPr>
              <a:t>t gone over this yet.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fields=[]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for f in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fieldObjs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:  #we haven</a:t>
            </a:r>
            <a:r>
              <a:rPr lang="ja-JP" altLang="en-US" sz="1000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sz="1000" dirty="0">
                <a:latin typeface="Arial" pitchFamily="34" charset="0"/>
                <a:ea typeface="ＭＳ Ｐゴシック" pitchFamily="34" charset="-128"/>
              </a:rPr>
              <a:t>t gone over </a:t>
            </a:r>
            <a:r>
              <a:rPr lang="ja-JP" altLang="en-US" sz="1000" dirty="0">
                <a:latin typeface="Arial" pitchFamily="34" charset="0"/>
                <a:ea typeface="ＭＳ Ｐゴシック" pitchFamily="34" charset="-128"/>
              </a:rPr>
              <a:t>‘</a:t>
            </a:r>
            <a:r>
              <a:rPr lang="en-US" altLang="ja-JP" sz="1000" dirty="0">
                <a:latin typeface="Arial" pitchFamily="34" charset="0"/>
                <a:ea typeface="ＭＳ Ｐゴシック" pitchFamily="34" charset="-128"/>
              </a:rPr>
              <a:t>for</a:t>
            </a:r>
            <a:r>
              <a:rPr lang="ja-JP" altLang="en-US" sz="1000" dirty="0">
                <a:latin typeface="Arial" pitchFamily="34" charset="0"/>
                <a:ea typeface="ＭＳ Ｐゴシック" pitchFamily="34" charset="-128"/>
              </a:rPr>
              <a:t>’</a:t>
            </a:r>
            <a:r>
              <a:rPr lang="en-US" altLang="ja-JP" sz="1000" dirty="0">
                <a:latin typeface="Arial" pitchFamily="34" charset="0"/>
                <a:ea typeface="ＭＳ Ｐゴシック" pitchFamily="34" charset="-128"/>
              </a:rPr>
              <a:t> loops yet.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  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fields.append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(f.name)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if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not in fields: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  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arcpy.addField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fileName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   print 'New field created.'</a:t>
            </a:r>
          </a:p>
          <a:p>
            <a:pPr eaLnBrk="1" hangingPunct="1">
              <a:defRPr/>
            </a:pP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arcpy.CalculateField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fileName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fieldName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, \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                  '[RECNO]*[RECNO]') </a:t>
            </a:r>
          </a:p>
          <a:p>
            <a:pPr eaLnBrk="1" hangingPunct="1">
              <a:defRPr/>
            </a:pPr>
            <a:endParaRPr lang="en-US" sz="1000" dirty="0">
              <a:latin typeface="Arial" pitchFamily="34" charset="0"/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#another way to get the field name list is to use list comprehension:</a:t>
            </a:r>
          </a:p>
          <a:p>
            <a:pPr eaLnBrk="1" hangingPunct="1">
              <a:defRPr/>
            </a:pP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fields = [f.name for f in </a:t>
            </a:r>
            <a:r>
              <a:rPr lang="en-US" sz="1000" dirty="0" err="1">
                <a:latin typeface="Arial" pitchFamily="34" charset="0"/>
                <a:ea typeface="ＭＳ Ｐゴシック" pitchFamily="34" charset="-128"/>
              </a:rPr>
              <a:t>fieldObjs</a:t>
            </a:r>
            <a:r>
              <a:rPr lang="en-US" sz="1000" dirty="0">
                <a:latin typeface="Arial" pitchFamily="34" charset="0"/>
                <a:ea typeface="ＭＳ Ｐゴシック" pitchFamily="34" charset="-128"/>
              </a:rPr>
              <a:t>]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3276600" cy="2838450"/>
          </a:xfrm>
        </p:spPr>
        <p:txBody>
          <a:bodyPr/>
          <a:lstStyle>
            <a:lvl1pPr>
              <a:defRPr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83349D-6042-31CF-EBB8-3B0030B5D3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67A38E-823F-EBA1-D11E-0B3FE54DA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236740-9D5F-5297-BF1A-93B1D29C3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9D9E7-0568-47CE-AC44-00CAABA78D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754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5753E3-10DA-A084-CC46-579A330FA7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AA219C-092C-A25C-3457-F28AAB2E4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01F5BC-8D24-3C2A-BF36-B77845485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6DD-C9A4-476B-9FCF-F16003A48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51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31A028-E750-C266-B11C-A8A4C7F2E4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1DB88-EFE7-3FF1-8DA0-7C6020CB20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61356-3D9B-FA0B-E790-077DADBBD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80E07-C59B-4AD8-9217-238299C1B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633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3F2FFD-86E9-F34F-B51F-8E7F1EDF8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895C5B-FDEB-F870-833D-1D6BEE24F3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325723-7649-D4A8-A885-B37A095230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FCCD89-9BF2-4D79-9BE8-F03A349CD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18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F7CD85-5103-4515-8B3A-AAC1EA426A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9550D6-FB6C-E426-DEAA-54055EE7E4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78DEAA-5EA6-D77B-DD8B-880D240B9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B61814-CB38-4EE8-A046-3765758528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702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5B500-F87B-06AE-C152-59202C9C1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9AAC5-A68B-E9F9-F8F9-AA236505AE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A90CCE-C818-3794-EEE2-91EEAEF30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D0205-FF25-4BF6-A98E-87FC57CCFD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2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39B592-279B-E6FF-9510-1754B4F30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4F64E0-C112-7139-2FD7-EA50F4B95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9DCE3C3-9C7D-8497-3269-1A613EEEF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9389A-5254-41A4-A238-5EFC9D7ABA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61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A26704-727E-7278-CC97-9B1BF2F224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C1E229-9546-6002-7D22-F6DF0F42E1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98D3A06-72A9-BC59-F8B8-8E3258D5FC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57C4D-3072-4B93-9E92-1D3D40878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9A3E49-9312-E89A-D6AE-9D93FFA384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CA960B-9439-33ED-3C6F-2903372136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2F40B8-B7E2-467F-CC4C-4D0C4D54E6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00760-8BB2-4898-9C72-5298E472F5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059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886D2-A0DC-2EAA-79ED-94278114A0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50569E-6BF9-41CF-20EC-94DEF7B736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672FFD-33D1-678B-F65E-FB5F64016F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4D047-1466-4984-A12E-4217532254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20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4205-B900-8ED6-2A83-FAAC11C84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929DE1-8DCB-8226-DF03-7C4BC2BDF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1C390-733A-9D12-1159-CC2C550BD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C070E-1C6E-4959-AB00-A60E2EFDC6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CA8E8F-E19A-0291-F194-674BE0BDA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905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5485603-1551-303D-1104-FDFB5994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5E5219-98A6-9F0D-23BA-8F5278FE4E9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7F44BB-C5A6-24A8-93E9-A37012311E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FBF3D4-254A-34A8-B5D9-483AF57610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fld id="{741707A2-2D42-485B-86FC-8AA57D302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70C0"/>
          </a:solidFill>
          <a:latin typeface="Calibri Light" panose="020F0302020204030204" pitchFamily="34" charset="0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70C0"/>
          </a:solidFill>
          <a:effectLst>
            <a:outerShdw blurRad="38100" dist="38100" dir="2700000" algn="tl">
              <a:srgbClr val="000000"/>
            </a:outerShdw>
          </a:effectLst>
          <a:latin typeface="Calibri Light" panose="020F0302020204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70C0"/>
          </a:solidFill>
          <a:effectLst>
            <a:outerShdw blurRad="38100" dist="38100" dir="2700000" algn="tl">
              <a:srgbClr val="000000"/>
            </a:outerShdw>
          </a:effectLst>
          <a:latin typeface="Calibri Light" panose="020F0302020204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70C0"/>
          </a:solidFill>
          <a:effectLst>
            <a:outerShdw blurRad="38100" dist="38100" dir="2700000" algn="tl">
              <a:srgbClr val="000000"/>
            </a:outerShdw>
          </a:effectLst>
          <a:latin typeface="Calibri Light" panose="020F0302020204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70C0"/>
          </a:solidFill>
          <a:effectLst>
            <a:outerShdw blurRad="38100" dist="38100" dir="2700000" algn="tl">
              <a:srgbClr val="000000"/>
            </a:outerShdw>
          </a:effectLst>
          <a:latin typeface="Calibri Light" panose="020F030202020403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234118A-B665-0FDA-9A77-1991DF9960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38600" y="1219200"/>
            <a:ext cx="4800600" cy="32766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5400" dirty="0">
                <a:solidFill>
                  <a:srgbClr val="0070C0"/>
                </a:solidFill>
                <a:ea typeface="ＭＳ Ｐゴシック" pitchFamily="34" charset="-128"/>
              </a:rPr>
              <a:t>Decision making &amp; </a:t>
            </a:r>
            <a:br>
              <a:rPr lang="en-US" sz="5400" dirty="0">
                <a:solidFill>
                  <a:srgbClr val="0070C0"/>
                </a:solidFill>
                <a:ea typeface="ＭＳ Ｐゴシック" pitchFamily="34" charset="-128"/>
              </a:rPr>
            </a:br>
            <a:r>
              <a:rPr lang="en-US" sz="5400" dirty="0">
                <a:solidFill>
                  <a:srgbClr val="0070C0"/>
                </a:solidFill>
                <a:ea typeface="ＭＳ Ｐゴシック" pitchFamily="34" charset="-128"/>
              </a:rPr>
              <a:t>with Describe object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3B03D98-21B1-BF3E-23D2-2E1A03C801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10200" y="5894388"/>
            <a:ext cx="3581400" cy="811212"/>
          </a:xfrm>
        </p:spPr>
        <p:txBody>
          <a:bodyPr/>
          <a:lstStyle/>
          <a:p>
            <a:pPr algn="l">
              <a:spcBef>
                <a:spcPct val="0"/>
              </a:spcBef>
              <a:defRPr/>
            </a:pPr>
            <a:r>
              <a:rPr lang="en-US" altLang="en-US" sz="4000" kern="1200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+mn-ea"/>
              </a:rPr>
              <a:t>Dr. </a:t>
            </a:r>
            <a:r>
              <a:rPr lang="en-US" altLang="en-US" sz="4000" kern="1200" dirty="0" err="1">
                <a:solidFill>
                  <a:srgbClr val="5B9BD5">
                    <a:lumMod val="75000"/>
                  </a:srgbClr>
                </a:solidFill>
                <a:latin typeface="Calibri" panose="020F0502020204030204"/>
                <a:ea typeface="+mn-ea"/>
              </a:rPr>
              <a:t>Tateosian</a:t>
            </a:r>
            <a:endParaRPr lang="en-US" sz="4000" kern="1200" dirty="0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</a:endParaRPr>
          </a:p>
        </p:txBody>
      </p:sp>
      <p:pic>
        <p:nvPicPr>
          <p:cNvPr id="8196" name="Picture 3">
            <a:extLst>
              <a:ext uri="{FF2B5EF4-FFF2-40B4-BE49-F238E27FC236}">
                <a16:creationId xmlns:a16="http://schemas.microsoft.com/office/drawing/2014/main" id="{7771EA52-EC89-86A1-C375-0570301C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152400"/>
            <a:ext cx="358616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7B8E-3520-3DF3-8CF6-F8383422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In class – conditionalSound.py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680F-CF98-8F69-8CA6-875112E4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B4628990-D176-D2B7-58BA-8783269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0FB29E-BF7F-4FD5-970C-831B085147F5}" type="slidenum">
              <a:rPr lang="en-US" altLang="en-US">
                <a:solidFill>
                  <a:srgbClr val="008000"/>
                </a:solidFill>
              </a:rPr>
              <a:pPr/>
              <a:t>10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01552D06-7A5F-4711-D058-E7C7C3DF8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66"/>
          <a:stretch>
            <a:fillRect/>
          </a:stretch>
        </p:blipFill>
        <p:spPr bwMode="auto">
          <a:xfrm>
            <a:off x="127000" y="838200"/>
            <a:ext cx="6862763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2050232B-25CE-C817-5EDE-09C54AB73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55" r="14949"/>
          <a:stretch>
            <a:fillRect/>
          </a:stretch>
        </p:blipFill>
        <p:spPr bwMode="auto">
          <a:xfrm>
            <a:off x="4848225" y="5400675"/>
            <a:ext cx="42672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B455-AC48-CA09-AB7C-D9DD54C2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Appendix 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4743A-0BBB-1669-BFB2-350F34B5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CF994AE9-D263-9E76-21BC-6D09484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FD6D8A8F-8FF3-44C1-9CBA-550C60A488CE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11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35DE7890-A6A2-F9C6-3B5D-97BAD1386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In class – Poor form! FIX IT</a:t>
            </a:r>
          </a:p>
        </p:txBody>
      </p:sp>
      <p:sp>
        <p:nvSpPr>
          <p:cNvPr id="27652" name="AutoShape 3">
            <a:extLst>
              <a:ext uri="{FF2B5EF4-FFF2-40B4-BE49-F238E27FC236}">
                <a16:creationId xmlns:a16="http://schemas.microsoft.com/office/drawing/2014/main" id="{3174B178-3530-5BC2-8126-2E4DB80A4D2E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000">
                <a:ea typeface="ＭＳ Ｐゴシック" charset="0"/>
              </a:rPr>
              <a:t>Point statistics</a:t>
            </a:r>
          </a:p>
          <a:p>
            <a:pPr marL="0" indent="0" eaLnBrk="1" hangingPunct="1">
              <a:buFontTx/>
              <a:buNone/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>
              <a:ea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400">
                <a:ea typeface="ＭＳ Ｐゴシック" charset="0"/>
              </a:rPr>
              <a:t>2. </a:t>
            </a:r>
            <a:r>
              <a:rPr lang="en-US" sz="2000">
                <a:ea typeface="ＭＳ Ｐゴシック" charset="0"/>
              </a:rPr>
              <a:t>Currency conversion</a:t>
            </a: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3E878A1-856C-C4D7-AF5D-AF2D8729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6BD4C39-2F70-41AD-BB26-E1088FB7080E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7653" name="Picture 5">
            <a:extLst>
              <a:ext uri="{FF2B5EF4-FFF2-40B4-BE49-F238E27FC236}">
                <a16:creationId xmlns:a16="http://schemas.microsoft.com/office/drawing/2014/main" id="{9B819E05-E7A3-A6C9-6485-25EA3629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41852"/>
          <a:stretch>
            <a:fillRect/>
          </a:stretch>
        </p:blipFill>
        <p:spPr bwMode="auto">
          <a:xfrm>
            <a:off x="755650" y="3163888"/>
            <a:ext cx="3168650" cy="225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7654" name="Picture 4">
            <a:extLst>
              <a:ext uri="{FF2B5EF4-FFF2-40B4-BE49-F238E27FC236}">
                <a16:creationId xmlns:a16="http://schemas.microsoft.com/office/drawing/2014/main" id="{D3D59CB0-5343-49FA-5BF6-EAEA5F5A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r="45024"/>
          <a:stretch>
            <a:fillRect/>
          </a:stretch>
        </p:blipFill>
        <p:spPr bwMode="auto">
          <a:xfrm>
            <a:off x="755650" y="1309688"/>
            <a:ext cx="3168650" cy="1628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799" name="TextBox 1">
            <a:extLst>
              <a:ext uri="{FF2B5EF4-FFF2-40B4-BE49-F238E27FC236}">
                <a16:creationId xmlns:a16="http://schemas.microsoft.com/office/drawing/2014/main" id="{D2593C2A-E46C-07AA-9EC9-B14A82261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486400"/>
            <a:ext cx="37655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  Grader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200"/>
              <a:t>IF average &lt; 60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200"/>
              <a:t>	NULL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200"/>
              <a:t>ELSE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200"/>
              <a:t>	DO GivePassingGrade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200"/>
              <a:t>ENDIF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800" name="Rectangle 2">
            <a:extLst>
              <a:ext uri="{FF2B5EF4-FFF2-40B4-BE49-F238E27FC236}">
                <a16:creationId xmlns:a16="http://schemas.microsoft.com/office/drawing/2014/main" id="{6B711B26-1342-2672-05F9-FB17B072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723900" cy="1524000"/>
          </a:xfrm>
          <a:prstGeom prst="rect">
            <a:avLst/>
          </a:prstGeom>
          <a:solidFill>
            <a:srgbClr val="FFE3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94E272E6-8701-1421-C80E-FC1AD3191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FIX IT</a:t>
            </a:r>
          </a:p>
        </p:txBody>
      </p:sp>
      <p:sp>
        <p:nvSpPr>
          <p:cNvPr id="28676" name="AutoShape 3">
            <a:extLst>
              <a:ext uri="{FF2B5EF4-FFF2-40B4-BE49-F238E27FC236}">
                <a16:creationId xmlns:a16="http://schemas.microsoft.com/office/drawing/2014/main" id="{2118578A-2F5A-2739-FC6A-EFF016BAF864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000">
                <a:ea typeface="ＭＳ Ｐゴシック" charset="0"/>
              </a:rPr>
              <a:t>Point statistics</a:t>
            </a:r>
          </a:p>
          <a:p>
            <a:pPr eaLnBrk="1" hangingPunct="1">
              <a:defRPr/>
            </a:pPr>
            <a:endParaRPr lang="en-US" sz="2000">
              <a:ea typeface="ＭＳ Ｐゴシック" charset="0"/>
            </a:endParaRPr>
          </a:p>
          <a:p>
            <a:pPr eaLnBrk="1" hangingPunct="1">
              <a:defRPr/>
            </a:pPr>
            <a:endParaRPr lang="en-US" sz="2000">
              <a:ea typeface="ＭＳ Ｐゴシック" charset="0"/>
            </a:endParaRPr>
          </a:p>
          <a:p>
            <a:pPr eaLnBrk="1" hangingPunct="1">
              <a:defRPr/>
            </a:pPr>
            <a:endParaRPr lang="en-US" sz="2000">
              <a:ea typeface="ＭＳ Ｐゴシック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000">
                <a:ea typeface="ＭＳ Ｐゴシック" charset="0"/>
              </a:rPr>
              <a:t>2. Currency conversion</a:t>
            </a:r>
          </a:p>
        </p:txBody>
      </p:sp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3DE07679-A576-8659-2A93-FC11DD4E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11230FB1-A897-41A2-82F6-B361E29B2857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13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03CA99DD-8775-E9C7-1488-B6204ECF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1325" y="2438400"/>
            <a:ext cx="5448300" cy="22574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8678" name="Picture 4">
            <a:extLst>
              <a:ext uri="{FF2B5EF4-FFF2-40B4-BE49-F238E27FC236}">
                <a16:creationId xmlns:a16="http://schemas.microsoft.com/office/drawing/2014/main" id="{B7AA62B2-6025-3AB3-7991-EB23E8DA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685800"/>
            <a:ext cx="5762625" cy="16287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4823" name="Rectangle 1">
            <a:extLst>
              <a:ext uri="{FF2B5EF4-FFF2-40B4-BE49-F238E27FC236}">
                <a16:creationId xmlns:a16="http://schemas.microsoft.com/office/drawing/2014/main" id="{278F72B3-6A98-F732-E9CA-B23DA9B23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826000"/>
            <a:ext cx="82010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3. It is considered </a:t>
            </a:r>
            <a:r>
              <a:rPr lang="en-US" altLang="en-US" sz="1800" b="1"/>
              <a:t>poor form </a:t>
            </a:r>
            <a:r>
              <a:rPr lang="en-US" altLang="en-US" sz="1800"/>
              <a:t>to have a 1-sided IF stmt where the action is on the 'no' or ELSE side. This could (</a:t>
            </a:r>
            <a:r>
              <a:rPr lang="en-US" altLang="en-US" sz="1800" b="1"/>
              <a:t>and should</a:t>
            </a:r>
            <a:r>
              <a:rPr lang="en-US" altLang="en-US" sz="1800"/>
              <a:t>) be rewritten to eliminate the NULL 'yes' part. To do that, we change the &lt; to its opposite: &gt;= as follows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IF average &gt;= 60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	DO GivePassingGrade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ENDIF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8ABCEC6-BA64-18B2-A387-E80BF2181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Polygon to raster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FDE90BE-0D90-3547-A2AE-90646499A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i="1">
                <a:ea typeface="ＭＳ Ｐゴシック" pitchFamily="34" charset="-128"/>
              </a:rPr>
              <a:t>Purpose: </a:t>
            </a:r>
            <a:r>
              <a:rPr lang="en-US" sz="1800">
                <a:ea typeface="ＭＳ Ｐゴシック" pitchFamily="34" charset="-128"/>
              </a:rPr>
              <a:t>If the given input is a polygon shapefile, perform polygon to raster conversion using the given field to assign raster values, otherwise inform the user that the conversion did not occur.</a:t>
            </a: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180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1800">
                <a:ea typeface="ＭＳ Ｐゴシック" pitchFamily="34" charset="-128"/>
              </a:rPr>
              <a:t>What will happen if the input file is…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a polygon shapefile?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	convert the data to raster (</a:t>
            </a:r>
            <a:r>
              <a:rPr lang="en-US" sz="1400" b="1">
                <a:ea typeface="ＭＳ Ｐゴシック" pitchFamily="34" charset="-128"/>
              </a:rPr>
              <a:t>success</a:t>
            </a:r>
            <a:r>
              <a:rPr lang="en-US" sz="1400">
                <a:ea typeface="ＭＳ Ｐゴシック" pitchFamily="34" charset="-128"/>
              </a:rPr>
              <a:t>)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a point shapefile?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	attempt to convert the data to raster, but will </a:t>
            </a:r>
            <a:r>
              <a:rPr lang="en-US" sz="1400" b="1">
                <a:ea typeface="ＭＳ Ｐゴシック" pitchFamily="34" charset="-128"/>
              </a:rPr>
              <a:t>fail</a:t>
            </a:r>
            <a:r>
              <a:rPr lang="en-US" sz="1400">
                <a:ea typeface="ＭＳ Ｐゴシック" pitchFamily="34" charset="-128"/>
              </a:rPr>
              <a:t>, since it</a:t>
            </a:r>
            <a:r>
              <a:rPr lang="ja-JP" altLang="en-US" sz="1400">
                <a:ea typeface="ＭＳ Ｐゴシック" pitchFamily="34" charset="-128"/>
              </a:rPr>
              <a:t>’</a:t>
            </a:r>
            <a:r>
              <a:rPr lang="en-US" altLang="ja-JP" sz="1400">
                <a:ea typeface="ＭＳ Ｐゴシック" pitchFamily="34" charset="-128"/>
              </a:rPr>
              <a:t>s not polygon input but it is a shapefile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a raster file?</a:t>
            </a:r>
          </a:p>
          <a:p>
            <a:pPr lvl="1" eaLnBrk="1" hangingPunct="1">
              <a:defRPr/>
            </a:pPr>
            <a:r>
              <a:rPr lang="en-US" sz="1400">
                <a:ea typeface="ＭＳ Ｐゴシック" pitchFamily="34" charset="-128"/>
              </a:rPr>
              <a:t>      attempt to check the geometry of the inputfile and </a:t>
            </a:r>
            <a:r>
              <a:rPr lang="en-US" sz="1400" b="1">
                <a:ea typeface="ＭＳ Ｐゴシック" pitchFamily="34" charset="-128"/>
              </a:rPr>
              <a:t>fail</a:t>
            </a:r>
            <a:r>
              <a:rPr lang="en-US" sz="1400">
                <a:ea typeface="ＭＳ Ｐゴシック" pitchFamily="34" charset="-128"/>
              </a:rPr>
              <a:t>, since raster files don’</a:t>
            </a:r>
            <a:r>
              <a:rPr lang="en-US" altLang="ja-JP" sz="1400">
                <a:ea typeface="ＭＳ Ｐゴシック" pitchFamily="34" charset="-128"/>
              </a:rPr>
              <a:t>t have a geometry</a:t>
            </a:r>
          </a:p>
          <a:p>
            <a:pPr eaLnBrk="1" hangingPunct="1">
              <a:defRPr/>
            </a:pPr>
            <a:r>
              <a:rPr lang="en-US" sz="1800">
                <a:ea typeface="ＭＳ Ｐゴシック" pitchFamily="34" charset="-128"/>
              </a:rPr>
              <a:t>When does it give a warning? 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400">
                <a:ea typeface="ＭＳ Ｐゴシック" pitchFamily="34" charset="-128"/>
              </a:rPr>
              <a:t>never</a:t>
            </a:r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6DA18426-B458-229D-55F0-55F50DD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0F58D1A-C660-4992-9C5C-642DB6DDEE17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0726" name="Picture 6">
            <a:extLst>
              <a:ext uri="{FF2B5EF4-FFF2-40B4-BE49-F238E27FC236}">
                <a16:creationId xmlns:a16="http://schemas.microsoft.com/office/drawing/2014/main" id="{0BE17CCB-1F13-AC33-C95C-E4804828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22446" r="44922"/>
          <a:stretch>
            <a:fillRect/>
          </a:stretch>
        </p:blipFill>
        <p:spPr bwMode="auto">
          <a:xfrm>
            <a:off x="609600" y="2081213"/>
            <a:ext cx="4086225" cy="1898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DCC17DE4-4D97-D7D2-0B26-040F0583E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Polygon to raster pseudocode corrected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8058781-33A3-64A2-D332-1601ACF44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marL="0" indent="0" eaLnBrk="1" hangingPunct="1">
              <a:defRPr/>
            </a:pPr>
            <a:r>
              <a:rPr lang="en-US" sz="2800" dirty="0">
                <a:ea typeface="ＭＳ Ｐゴシック" pitchFamily="34" charset="-128"/>
              </a:rPr>
              <a:t>Instead of else if, use a compound conditional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IF input file is a shapefile AND input file geometry is polygon THEN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        CALL convert polygon to raster using field to assign raster values.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ELSE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        PRINT Warning: Conversion not performed.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        PRINT Input file data type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4000" dirty="0">
                <a:solidFill>
                  <a:srgbClr val="FF0000"/>
                </a:solidFill>
                <a:ea typeface="ＭＳ Ｐゴシック" pitchFamily="34" charset="-128"/>
              </a:rPr>
              <a:t>Moral:  TEST ALL CONDITIONS</a:t>
            </a: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653B06AA-10BB-8BA1-855F-AD921FCE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31D9777-D917-466C-BD3C-069325B2234C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0725" name="Picture 6">
            <a:extLst>
              <a:ext uri="{FF2B5EF4-FFF2-40B4-BE49-F238E27FC236}">
                <a16:creationId xmlns:a16="http://schemas.microsoft.com/office/drawing/2014/main" id="{18D50EC1-A0D9-DF93-47D1-F8EADE4F2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3" y="838200"/>
            <a:ext cx="7419975" cy="2447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id="{AABBA14A-60D6-53E0-8ECA-E583AAEE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Distance converter example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F9DFAA6-6077-57B3-AC98-97601B053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>
                <a:ea typeface="ＭＳ Ｐゴシック" charset="0"/>
              </a:rPr>
              <a:t>Convert miles to km or km to miles and handle user input of 2, 1, or 0 arguments: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Arguments: 50 miles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&gt;&gt;&gt; </a:t>
            </a:r>
            <a:r>
              <a:rPr lang="en-US" sz="2400">
                <a:solidFill>
                  <a:srgbClr val="009999"/>
                </a:solidFill>
                <a:ea typeface="ＭＳ Ｐゴシック" charset="0"/>
              </a:rPr>
              <a:t>50 miles is equivalent to 80.0 kilometers.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Arguments: 100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&gt;&gt;&gt; </a:t>
            </a:r>
            <a:r>
              <a:rPr lang="en-US" sz="2400">
                <a:solidFill>
                  <a:srgbClr val="009999"/>
                </a:solidFill>
                <a:ea typeface="ＭＳ Ｐゴシック" charset="0"/>
              </a:rPr>
              <a:t>Warning: No distance unit provided. Assuming input is in miles.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solidFill>
                  <a:srgbClr val="009999"/>
                </a:solidFill>
                <a:ea typeface="ＭＳ Ｐゴシック" charset="0"/>
              </a:rPr>
              <a:t>100.0 miles is equivalent to 160.0 kilometers.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Arguments: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>
                <a:ea typeface="ＭＳ Ｐゴシック" charset="0"/>
              </a:rPr>
              <a:t>&gt;&gt;&gt; </a:t>
            </a:r>
            <a:r>
              <a:rPr lang="en-US" sz="2400">
                <a:solidFill>
                  <a:srgbClr val="009999"/>
                </a:solidFill>
                <a:ea typeface="ＭＳ Ｐゴシック" charset="0"/>
              </a:rPr>
              <a:t>Usage: &lt;numeric_distance&gt; &lt;distance_unit(miles or km)&gt;</a:t>
            </a:r>
            <a:r>
              <a:rPr lang="en-US" sz="2400">
                <a:ea typeface="ＭＳ Ｐゴシック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400">
              <a:ea typeface="ＭＳ Ｐゴシック" charset="0"/>
            </a:endParaRPr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F19FD336-0AAA-F39C-8189-519E1546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C12FCA4-5F26-4731-85A5-B21C7F9A5D12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4821" name="Picture 4">
            <a:extLst>
              <a:ext uri="{FF2B5EF4-FFF2-40B4-BE49-F238E27FC236}">
                <a16:creationId xmlns:a16="http://schemas.microsoft.com/office/drawing/2014/main" id="{0130C078-75A9-DDE2-745F-9099CB89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200400"/>
            <a:ext cx="3638550" cy="4286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822" name="Picture 5">
            <a:extLst>
              <a:ext uri="{FF2B5EF4-FFF2-40B4-BE49-F238E27FC236}">
                <a16:creationId xmlns:a16="http://schemas.microsoft.com/office/drawing/2014/main" id="{8919E680-9A13-3D0B-5111-E9962539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953000"/>
            <a:ext cx="3629025" cy="3905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4823" name="Picture 6">
            <a:extLst>
              <a:ext uri="{FF2B5EF4-FFF2-40B4-BE49-F238E27FC236}">
                <a16:creationId xmlns:a16="http://schemas.microsoft.com/office/drawing/2014/main" id="{75D0D4E9-130C-3972-E052-1C932ED1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057400"/>
            <a:ext cx="3667125" cy="4762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4C8BE30D-3A33-9695-E31D-C2EB3E701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Distance Conversion Pseudocode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72A5E4D-5D39-3B0F-31AD-6FCEE4DFD8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GET numeric </a:t>
            </a:r>
            <a:r>
              <a:rPr lang="en-US" sz="2800" dirty="0" err="1">
                <a:ea typeface="ＭＳ Ｐゴシック" pitchFamily="34" charset="-128"/>
              </a:rPr>
              <a:t>dist</a:t>
            </a:r>
            <a:r>
              <a:rPr lang="en-US" sz="2800" dirty="0">
                <a:ea typeface="ＭＳ Ｐゴシック" pitchFamily="34" charset="-128"/>
              </a:rPr>
              <a:t> from </a:t>
            </a:r>
            <a:r>
              <a:rPr lang="en-US" sz="2800" dirty="0" err="1">
                <a:ea typeface="ＭＳ Ｐゴシック" pitchFamily="34" charset="-128"/>
              </a:rPr>
              <a:t>args</a:t>
            </a:r>
            <a:endParaRPr lang="en-US" sz="2800" dirty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GET unit from </a:t>
            </a:r>
            <a:r>
              <a:rPr lang="en-US" sz="2800" dirty="0" err="1">
                <a:ea typeface="ＭＳ Ｐゴシック" pitchFamily="34" charset="-128"/>
              </a:rPr>
              <a:t>args</a:t>
            </a:r>
            <a:endParaRPr lang="en-US" sz="2800" dirty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IF unit is miles THEN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    COMPUTE km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    PRINT results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ELSE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    COMPUTE miles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    PRINT results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ENDIF</a:t>
            </a:r>
            <a:br>
              <a:rPr lang="en-US" sz="2800" dirty="0">
                <a:ea typeface="ＭＳ Ｐゴシック" pitchFamily="34" charset="-128"/>
              </a:rPr>
            </a:br>
            <a:endParaRPr lang="en-US" sz="2800" dirty="0">
              <a:ea typeface="ＭＳ Ｐゴシック" pitchFamily="34" charset="-128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Add to the </a:t>
            </a:r>
            <a:r>
              <a:rPr lang="en-US" sz="2800" dirty="0" err="1">
                <a:ea typeface="ＭＳ Ｐゴシック" pitchFamily="34" charset="-128"/>
              </a:rPr>
              <a:t>pseudocode</a:t>
            </a:r>
            <a:r>
              <a:rPr lang="en-US" sz="2800" dirty="0">
                <a:ea typeface="ＭＳ Ｐゴシック" pitchFamily="34" charset="-128"/>
              </a:rPr>
              <a:t> to handle case of 'no user arguments'.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Add </a:t>
            </a:r>
            <a:r>
              <a:rPr lang="en-US" sz="2800" dirty="0" err="1">
                <a:ea typeface="ＭＳ Ｐゴシック" pitchFamily="34" charset="-128"/>
              </a:rPr>
              <a:t>pseudocode</a:t>
            </a:r>
            <a:r>
              <a:rPr lang="en-US" sz="2800" dirty="0">
                <a:ea typeface="ＭＳ Ｐゴシック" pitchFamily="34" charset="-128"/>
              </a:rPr>
              <a:t> to part 1 to handle the '1 argument' case. 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352BB698-64E1-52A2-8221-20CF9D6D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C6CF1FE-19AD-4387-861B-CC86AB583054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17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68A29524-8630-A404-96FB-9CCB71D88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Handle no user arguments case</a:t>
            </a:r>
          </a:p>
        </p:txBody>
      </p:sp>
      <p:pic>
        <p:nvPicPr>
          <p:cNvPr id="36868" name="Picture 6">
            <a:extLst>
              <a:ext uri="{FF2B5EF4-FFF2-40B4-BE49-F238E27FC236}">
                <a16:creationId xmlns:a16="http://schemas.microsoft.com/office/drawing/2014/main" id="{BEB4878D-9AC1-58E6-6488-4E77BFF900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50" y="2266950"/>
            <a:ext cx="5829300" cy="2705100"/>
          </a:xfrm>
        </p:spPr>
      </p:pic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81745E8A-1812-7A1E-79AB-6B7E1843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8CF7142-67EF-48E7-AE6E-44C9DF7A8037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98006DD1-2D88-AEC1-83E3-F4EEDD1D8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Distance conversion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2A58-F257-2566-16E9-5587E4B42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1EDBC554-1860-34FB-73B7-D852687E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3013EE97-C2EC-4D0C-948E-A8E2C75B54B6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7893" name="Picture 8">
            <a:extLst>
              <a:ext uri="{FF2B5EF4-FFF2-40B4-BE49-F238E27FC236}">
                <a16:creationId xmlns:a16="http://schemas.microsoft.com/office/drawing/2014/main" id="{C06109BF-F3B2-5072-CB36-AF98EB1E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" y="990600"/>
            <a:ext cx="9029700" cy="51720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966" name="TextBox 1">
            <a:extLst>
              <a:ext uri="{FF2B5EF4-FFF2-40B4-BE49-F238E27FC236}">
                <a16:creationId xmlns:a16="http://schemas.microsoft.com/office/drawing/2014/main" id="{36EAD63F-960F-8CEA-4C19-487570FA6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400800"/>
            <a:ext cx="6186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Related code given in examples 9.12 and 9.13 in the book.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9F1-AE53-5886-3222-C374DEBE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9F43-EC62-60CE-8D05-DADDA4A3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Conditional statements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Decision-making syntax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Boolean Expressions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Logical operators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Comparison operators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Describing ArcGIS data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24E4B72-5748-8772-C212-E9FE440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E91D6-BC7B-4B9E-9F66-AA49B2CFAC44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F6EEEFF9-CF4D-835B-A9B5-049C0BAEB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Buffer_clip pseudocode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26F1C5A-6C15-500F-0848-E5C521C2E7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GET number of arguments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IF number of </a:t>
            </a:r>
            <a:r>
              <a:rPr lang="en-US" sz="2400" dirty="0" err="1">
                <a:ea typeface="ＭＳ Ｐゴシック" pitchFamily="34" charset="-128"/>
              </a:rPr>
              <a:t>args</a:t>
            </a:r>
            <a:r>
              <a:rPr lang="en-US" sz="2400" dirty="0">
                <a:ea typeface="ＭＳ Ｐゴシック" pitchFamily="34" charset="-128"/>
              </a:rPr>
              <a:t> &lt; 5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           PRINT usage</a:t>
            </a:r>
            <a:br>
              <a:rPr lang="en-US" sz="2400" dirty="0">
                <a:ea typeface="ＭＳ Ｐゴシック" pitchFamily="34" charset="-128"/>
              </a:rPr>
            </a:br>
            <a:r>
              <a:rPr lang="en-US" sz="2400" dirty="0">
                <a:ea typeface="ＭＳ Ｐゴシック" pitchFamily="34" charset="-128"/>
              </a:rPr>
              <a:t>       EXIT code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ENDIF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SET fire damage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SET park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SET buffer distance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</a:rPr>
              <a:t>SET workspace</a:t>
            </a:r>
          </a:p>
        </p:txBody>
      </p:sp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28739302-FB47-30AD-BF9F-0C812FE0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27EC25A-195B-429F-9480-1A4F0EE2B32C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20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62A186B5-7C60-6DFA-F27F-4964A91EE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366395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400">
                <a:solidFill>
                  <a:srgbClr val="FF0066"/>
                </a:solidFill>
              </a:rPr>
              <a:t>All or nothing.  </a:t>
            </a:r>
          </a:p>
          <a:p>
            <a:pPr eaLnBrk="1" hangingPunct="1">
              <a:defRPr/>
            </a:pPr>
            <a:r>
              <a:rPr lang="en-US" sz="2400">
                <a:solidFill>
                  <a:srgbClr val="FF0066"/>
                </a:solidFill>
              </a:rPr>
              <a:t>How could we make</a:t>
            </a:r>
          </a:p>
          <a:p>
            <a:pPr eaLnBrk="1" hangingPunct="1">
              <a:defRPr/>
            </a:pPr>
            <a:r>
              <a:rPr lang="en-US" sz="2400">
                <a:solidFill>
                  <a:srgbClr val="FF0066"/>
                </a:solidFill>
              </a:rPr>
              <a:t>the last argument  (the workspace) optional?</a:t>
            </a:r>
          </a:p>
        </p:txBody>
      </p:sp>
      <p:sp>
        <p:nvSpPr>
          <p:cNvPr id="279560" name="Rectangle 8">
            <a:extLst>
              <a:ext uri="{FF2B5EF4-FFF2-40B4-BE49-F238E27FC236}">
                <a16:creationId xmlns:a16="http://schemas.microsoft.com/office/drawing/2014/main" id="{482EF128-0A91-1DF7-AE36-E3785CEA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62000"/>
            <a:ext cx="47244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9557" name="Rectangle 5">
            <a:extLst>
              <a:ext uri="{FF2B5EF4-FFF2-40B4-BE49-F238E27FC236}">
                <a16:creationId xmlns:a16="http://schemas.microsoft.com/office/drawing/2014/main" id="{708CF29F-4490-CC12-2DDC-7110B9A6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914400"/>
            <a:ext cx="4953000" cy="5410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GET number of arguments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IF number of arguments &lt; 4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        PRINT usage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        EXIT code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400">
              <a:ea typeface="ＭＳ Ｐゴシック" pitchFamily="34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IF number of args is 4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           PRINT warning</a:t>
            </a:r>
            <a:br>
              <a:rPr lang="en-US" sz="2400">
                <a:ea typeface="ＭＳ Ｐゴシック" pitchFamily="34" charset="-128"/>
              </a:rPr>
            </a:br>
            <a:r>
              <a:rPr lang="en-US" sz="2400">
                <a:ea typeface="ＭＳ Ｐゴシック" pitchFamily="34" charset="-128"/>
              </a:rPr>
              <a:t>       SET workspace to default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ELSE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           SET workspace to last arg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ENDIF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2400">
              <a:ea typeface="ＭＳ Ｐゴシック" pitchFamily="34" charset="-128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SET fire damage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SET park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>
                <a:ea typeface="ＭＳ Ｐゴシック" pitchFamily="34" charset="-128"/>
              </a:rPr>
              <a:t>SET buffer distance</a:t>
            </a:r>
          </a:p>
        </p:txBody>
      </p:sp>
      <p:sp>
        <p:nvSpPr>
          <p:cNvPr id="279561" name="Line 9">
            <a:extLst>
              <a:ext uri="{FF2B5EF4-FFF2-40B4-BE49-F238E27FC236}">
                <a16:creationId xmlns:a16="http://schemas.microsoft.com/office/drawing/2014/main" id="{5678A784-2046-EA2A-F44B-DF1F84412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4038600"/>
            <a:ext cx="1066800" cy="1371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6" grpId="0"/>
      <p:bldP spid="2795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6DBB-7C7A-CD28-B9D0-8EB5E7AB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Appendix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A0DB-4112-A30A-B69A-1EBD0CA4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299B31A-E176-2EF2-5392-7E3D22B2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1179F3-61E8-4434-B62C-ABB815A6CB9A}" type="slidenum">
              <a:rPr lang="en-US" altLang="en-US">
                <a:solidFill>
                  <a:srgbClr val="008000"/>
                </a:solidFill>
              </a:rPr>
              <a:pPr/>
              <a:t>21</a:t>
            </a:fld>
            <a:endParaRPr lang="en-US" altLang="en-US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526F-BFDA-07FB-833D-7CC351F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pitchFamily="34" charset="-128"/>
              </a:rPr>
              <a:t>In class – conditionalSound.py (</a:t>
            </a:r>
            <a:r>
              <a:rPr lang="en-US" dirty="0" err="1">
                <a:ea typeface="ＭＳ Ｐゴシック" pitchFamily="34" charset="-128"/>
              </a:rPr>
              <a:t>orig</a:t>
            </a:r>
            <a:r>
              <a:rPr lang="en-US" dirty="0">
                <a:ea typeface="ＭＳ Ｐゴシック" pitchFamily="34" charset="-128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10F4-BDBB-00B4-6FC1-7D362F144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C5ABDB4-B015-1DDB-EB64-0992E52B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4E6DAD8-742D-4E16-A038-1DE02E55F5A4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45061" name="Picture 8" descr="conditional sound script">
            <a:extLst>
              <a:ext uri="{FF2B5EF4-FFF2-40B4-BE49-F238E27FC236}">
                <a16:creationId xmlns:a16="http://schemas.microsoft.com/office/drawing/2014/main" id="{B2BF0C73-7068-5F25-ACF5-546EA6C23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58"/>
          <a:stretch>
            <a:fillRect/>
          </a:stretch>
        </p:blipFill>
        <p:spPr bwMode="auto">
          <a:xfrm>
            <a:off x="304800" y="762000"/>
            <a:ext cx="6562725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2" name="Picture 8" descr="conditional sound script">
            <a:extLst>
              <a:ext uri="{FF2B5EF4-FFF2-40B4-BE49-F238E27FC236}">
                <a16:creationId xmlns:a16="http://schemas.microsoft.com/office/drawing/2014/main" id="{20C44D7B-404B-0C95-DB68-D20988F5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01" r="53555"/>
          <a:stretch>
            <a:fillRect/>
          </a:stretch>
        </p:blipFill>
        <p:spPr bwMode="auto">
          <a:xfrm>
            <a:off x="5238750" y="4900613"/>
            <a:ext cx="3048000" cy="195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873BB2F9-1240-5332-2805-064CFBC2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ea typeface="ＭＳ Ｐゴシック" pitchFamily="34" charset="-128"/>
              </a:rPr>
              <a:t>Buffer_clip</a:t>
            </a:r>
            <a:r>
              <a:rPr lang="en-US" dirty="0">
                <a:ea typeface="ＭＳ Ｐゴシック" pitchFamily="34" charset="-128"/>
              </a:rPr>
              <a:t>… avoid </a:t>
            </a:r>
            <a:r>
              <a:rPr lang="en-US" dirty="0" err="1">
                <a:ea typeface="ＭＳ Ｐゴシック" pitchFamily="34" charset="-128"/>
              </a:rPr>
              <a:t>argv</a:t>
            </a:r>
            <a:r>
              <a:rPr lang="en-US" dirty="0">
                <a:ea typeface="ＭＳ Ｐゴシック" pitchFamily="34" charset="-128"/>
              </a:rPr>
              <a:t> index error</a:t>
            </a: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7BCCACC9-F9EF-DCE9-A807-FA0554353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Check the list length before indexing it, give feedback, and exit if necessary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use try/except (discuss later)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solidFill>
                  <a:srgbClr val="3333FF"/>
                </a:solidFill>
                <a:ea typeface="ＭＳ Ｐゴシック" pitchFamily="34" charset="-128"/>
              </a:rPr>
              <a:t>import</a:t>
            </a:r>
            <a:r>
              <a:rPr lang="en-US" sz="2000" dirty="0">
                <a:ea typeface="ＭＳ Ｐゴシック" pitchFamily="34" charset="-128"/>
              </a:rPr>
              <a:t> sys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</a:rPr>
              <a:t>listLength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len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dirty="0" err="1">
                <a:ea typeface="ＭＳ Ｐゴシック" pitchFamily="34" charset="-128"/>
              </a:rPr>
              <a:t>sys.argv</a:t>
            </a:r>
            <a:r>
              <a:rPr lang="en-US" sz="2000" dirty="0">
                <a:ea typeface="ＭＳ Ｐゴシック" pitchFamily="34" charset="-128"/>
              </a:rPr>
              <a:t>) </a:t>
            </a:r>
            <a:r>
              <a:rPr lang="en-US" sz="2000" i="1" dirty="0">
                <a:solidFill>
                  <a:srgbClr val="009900"/>
                </a:solidFill>
                <a:ea typeface="ＭＳ Ｐゴシック" pitchFamily="34" charset="-128"/>
              </a:rPr>
              <a:t># count the number of arguments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solidFill>
                <a:srgbClr val="0000FF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</a:rPr>
              <a:t>if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listLength</a:t>
            </a:r>
            <a:r>
              <a:rPr lang="en-US" sz="2000" dirty="0">
                <a:ea typeface="ＭＳ Ｐゴシック" pitchFamily="34" charset="-128"/>
              </a:rPr>
              <a:t> &lt; 5: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</a:rPr>
              <a:t>print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altLang="ja-JP" sz="2000" dirty="0">
                <a:ea typeface="ＭＳ Ｐゴシック" pitchFamily="34" charset="-128"/>
              </a:rPr>
              <a:t>'Usage: &lt;shapefile to buffer&gt;, &lt;buffer distance&gt;, &lt;shapefile to \</a:t>
            </a:r>
            <a:br>
              <a:rPr lang="en-US" altLang="ja-JP" sz="2000" dirty="0">
                <a:ea typeface="ＭＳ Ｐゴシック" pitchFamily="34" charset="-128"/>
              </a:rPr>
            </a:br>
            <a:r>
              <a:rPr lang="en-US" altLang="ja-JP" sz="2000" dirty="0">
                <a:ea typeface="ＭＳ Ｐゴシック" pitchFamily="34" charset="-128"/>
              </a:rPr>
              <a:t>             clip&gt;,  &lt;the workspace &gt;' </a:t>
            </a:r>
            <a:r>
              <a:rPr lang="en-US" altLang="ja-JP" sz="2000" i="1" dirty="0">
                <a:solidFill>
                  <a:srgbClr val="009900"/>
                </a:solidFill>
                <a:ea typeface="ＭＳ Ｐゴシック" pitchFamily="34" charset="-128"/>
              </a:rPr>
              <a:t># explain the problem to the user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	</a:t>
            </a:r>
            <a:r>
              <a:rPr lang="en-US" sz="2000" dirty="0" err="1">
                <a:ea typeface="ＭＳ Ｐゴシック" pitchFamily="34" charset="-128"/>
              </a:rPr>
              <a:t>sys.exit</a:t>
            </a:r>
            <a:r>
              <a:rPr lang="en-US" sz="2000" dirty="0">
                <a:ea typeface="ＭＳ Ｐゴシック" pitchFamily="34" charset="-128"/>
              </a:rPr>
              <a:t>(0)  </a:t>
            </a:r>
            <a:r>
              <a:rPr lang="en-US" sz="2000" i="1" dirty="0">
                <a:solidFill>
                  <a:srgbClr val="009900"/>
                </a:solidFill>
                <a:ea typeface="ＭＳ Ｐゴシック" pitchFamily="34" charset="-128"/>
              </a:rPr>
              <a:t># exit the program.</a:t>
            </a:r>
            <a:br>
              <a:rPr lang="en-US" sz="2000" i="1" dirty="0">
                <a:solidFill>
                  <a:srgbClr val="009900"/>
                </a:solidFill>
                <a:ea typeface="ＭＳ Ｐゴシック" pitchFamily="34" charset="-128"/>
              </a:rPr>
            </a:br>
            <a:endParaRPr lang="en-US" sz="2000" i="1" dirty="0">
              <a:solidFill>
                <a:srgbClr val="0099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i="1" dirty="0">
                <a:solidFill>
                  <a:srgbClr val="009900"/>
                </a:solidFill>
                <a:ea typeface="ＭＳ Ｐゴシック" pitchFamily="34" charset="-128"/>
              </a:rPr>
              <a:t># buffer_clip.py arguments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</a:rPr>
              <a:t>fireDamage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sys.argv</a:t>
            </a:r>
            <a:r>
              <a:rPr lang="en-US" sz="2000" dirty="0">
                <a:ea typeface="ＭＳ Ｐゴシック" pitchFamily="34" charset="-128"/>
              </a:rPr>
              <a:t>[1]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park = </a:t>
            </a:r>
            <a:r>
              <a:rPr lang="en-US" sz="2000" dirty="0" err="1">
                <a:ea typeface="ＭＳ Ｐゴシック" pitchFamily="34" charset="-128"/>
              </a:rPr>
              <a:t>sys.argv</a:t>
            </a:r>
            <a:r>
              <a:rPr lang="en-US" sz="2000" dirty="0">
                <a:ea typeface="ＭＳ Ｐゴシック" pitchFamily="34" charset="-128"/>
              </a:rPr>
              <a:t>[2]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</a:rPr>
              <a:t>bufferDist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sys.argv</a:t>
            </a:r>
            <a:r>
              <a:rPr lang="en-US" sz="2000" dirty="0">
                <a:ea typeface="ＭＳ Ｐゴシック" pitchFamily="34" charset="-128"/>
              </a:rPr>
              <a:t>[3]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</a:rPr>
              <a:t>arcpy.env.workspace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sys.argv</a:t>
            </a:r>
            <a:r>
              <a:rPr lang="en-US" sz="2000" dirty="0">
                <a:ea typeface="ＭＳ Ｐゴシック" pitchFamily="34" charset="-128"/>
              </a:rPr>
              <a:t>[4]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i="1" dirty="0">
                <a:solidFill>
                  <a:srgbClr val="009900"/>
                </a:solidFill>
                <a:ea typeface="ＭＳ Ｐゴシック" pitchFamily="34" charset="-128"/>
              </a:rPr>
              <a:t># Buffer and clip code below here…</a:t>
            </a:r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3C0F11B0-192F-BE18-28F5-5F814EF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FD153ED-0319-4A4E-91B4-05BC458D2700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23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76711942-5BEE-3ECC-01AF-47FDF22C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76400"/>
            <a:ext cx="79248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5A93277E-5FA4-7F3A-E5D6-2D5B763C1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Using if/elif/else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529F074-1AA2-45D7-EC94-CF5C57316F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Use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if</a:t>
            </a:r>
            <a:r>
              <a:rPr lang="en-US" sz="2400" dirty="0">
                <a:ea typeface="ＭＳ Ｐゴシック" pitchFamily="34" charset="-128"/>
              </a:rPr>
              <a:t> alone when you only want do y if x is true, and you want to continue with the rest of the script in either case.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solidFill>
                  <a:srgbClr val="669900"/>
                </a:solidFill>
                <a:ea typeface="ＭＳ Ｐゴシック" pitchFamily="34" charset="-128"/>
              </a:rPr>
              <a:t>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3333FF"/>
                </a:solidFill>
                <a:ea typeface="ＭＳ Ｐゴシック" pitchFamily="34" charset="-128"/>
              </a:rPr>
              <a:t>if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err="1">
                <a:ea typeface="ＭＳ Ｐゴシック" pitchFamily="34" charset="-128"/>
              </a:rPr>
              <a:t>field_name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>
                <a:solidFill>
                  <a:srgbClr val="3333FF"/>
                </a:solidFill>
                <a:ea typeface="ＭＳ Ｐゴシック" pitchFamily="34" charset="-128"/>
              </a:rPr>
              <a:t>not in</a:t>
            </a:r>
            <a:r>
              <a:rPr lang="en-US" sz="1800" dirty="0">
                <a:ea typeface="ＭＳ Ｐゴシック" pitchFamily="34" charset="-128"/>
              </a:rPr>
              <a:t> fields: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1800" dirty="0">
                <a:ea typeface="ＭＳ Ｐゴシック" pitchFamily="34" charset="-128"/>
              </a:rPr>
              <a:t>         </a:t>
            </a:r>
            <a:r>
              <a:rPr lang="en-US" sz="1800" dirty="0" err="1">
                <a:ea typeface="ＭＳ Ｐゴシック" pitchFamily="34" charset="-128"/>
              </a:rPr>
              <a:t>arcpy.addField</a:t>
            </a:r>
            <a:r>
              <a:rPr lang="en-US" sz="1800" dirty="0">
                <a:ea typeface="ＭＳ Ｐゴシック" pitchFamily="34" charset="-128"/>
              </a:rPr>
              <a:t>(filename, </a:t>
            </a:r>
            <a:r>
              <a:rPr lang="en-US" sz="1800" dirty="0" err="1">
                <a:ea typeface="ＭＳ Ｐゴシック" pitchFamily="34" charset="-128"/>
              </a:rPr>
              <a:t>field_name</a:t>
            </a:r>
            <a:r>
              <a:rPr lang="en-US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i="1" dirty="0">
                <a:solidFill>
                  <a:srgbClr val="33CC33"/>
                </a:solidFill>
                <a:ea typeface="ＭＳ Ｐゴシック" pitchFamily="34" charset="-128"/>
              </a:rPr>
              <a:t># Update field values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Use </a:t>
            </a:r>
            <a:r>
              <a:rPr lang="en-US" sz="2400" dirty="0" err="1">
                <a:solidFill>
                  <a:srgbClr val="0000FF"/>
                </a:solidFill>
                <a:ea typeface="ＭＳ Ｐゴシック" pitchFamily="34" charset="-128"/>
              </a:rPr>
              <a:t>elif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ea typeface="ＭＳ Ｐゴシック" pitchFamily="34" charset="-128"/>
              </a:rPr>
              <a:t>to check another conditional statement. Follows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if</a:t>
            </a:r>
            <a:r>
              <a:rPr lang="en-US" sz="2400" dirty="0">
                <a:ea typeface="ＭＳ Ｐゴシック" pitchFamily="34" charset="-128"/>
              </a:rPr>
              <a:t> or </a:t>
            </a:r>
            <a:r>
              <a:rPr lang="en-US" sz="2400" dirty="0" err="1">
                <a:solidFill>
                  <a:srgbClr val="0000FF"/>
                </a:solidFill>
                <a:ea typeface="ＭＳ Ｐゴシック" pitchFamily="34" charset="-128"/>
              </a:rPr>
              <a:t>elif</a:t>
            </a:r>
            <a:r>
              <a:rPr lang="en-US" sz="2400" dirty="0">
                <a:ea typeface="ＭＳ Ｐゴシック" pitchFamily="34" charset="-128"/>
              </a:rPr>
              <a:t> block.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Use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  <a:r>
              <a:rPr lang="en-US" sz="2400" dirty="0">
                <a:ea typeface="ＭＳ Ｐゴシック" pitchFamily="34" charset="-128"/>
              </a:rPr>
              <a:t> to enact a default action. If none of the previous conditions are true, do what I say. Follows </a:t>
            </a:r>
            <a:r>
              <a:rPr lang="en-US" sz="2400" dirty="0">
                <a:solidFill>
                  <a:srgbClr val="0000FF"/>
                </a:solidFill>
                <a:ea typeface="ＭＳ Ｐゴシック" pitchFamily="34" charset="-128"/>
              </a:rPr>
              <a:t>if</a:t>
            </a:r>
            <a:r>
              <a:rPr lang="en-US" sz="2400" dirty="0">
                <a:ea typeface="ＭＳ Ｐゴシック" pitchFamily="34" charset="-128"/>
              </a:rPr>
              <a:t> or </a:t>
            </a:r>
            <a:r>
              <a:rPr lang="en-US" sz="2400" dirty="0" err="1">
                <a:solidFill>
                  <a:srgbClr val="0000FF"/>
                </a:solidFill>
                <a:ea typeface="ＭＳ Ｐゴシック" pitchFamily="34" charset="-128"/>
              </a:rPr>
              <a:t>elif</a:t>
            </a:r>
            <a:r>
              <a:rPr lang="en-US" sz="2400" dirty="0">
                <a:ea typeface="ＭＳ Ｐゴシック" pitchFamily="34" charset="-128"/>
              </a:rPr>
              <a:t> block.</a:t>
            </a:r>
            <a:endParaRPr lang="en-US" sz="2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ea typeface="ＭＳ Ｐゴシック" pitchFamily="34" charset="-128"/>
              </a:rPr>
              <a:t> 		     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</a:rPr>
              <a:t>if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>
                <a:ea typeface="ＭＳ Ｐゴシック" pitchFamily="34" charset="-128"/>
              </a:rPr>
              <a:t>shapeType</a:t>
            </a:r>
            <a:r>
              <a:rPr lang="en-US" sz="2000" dirty="0">
                <a:ea typeface="ＭＳ Ｐゴシック" pitchFamily="34" charset="-128"/>
              </a:rPr>
              <a:t> == </a:t>
            </a:r>
            <a:r>
              <a:rPr lang="ja-JP" altLang="en-US" sz="2000" dirty="0">
                <a:ea typeface="ＭＳ Ｐゴシック" pitchFamily="34" charset="-128"/>
              </a:rPr>
              <a:t>‘</a:t>
            </a:r>
            <a:r>
              <a:rPr lang="en-US" altLang="ja-JP" sz="2000" dirty="0">
                <a:ea typeface="ＭＳ Ｐゴシック" pitchFamily="34" charset="-128"/>
              </a:rPr>
              <a:t>polygon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: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ea typeface="ＭＳ Ｐゴシック" pitchFamily="34" charset="-128"/>
              </a:rPr>
              <a:t>    </a:t>
            </a:r>
            <a:r>
              <a:rPr lang="en-US" sz="1800" b="1" dirty="0">
                <a:solidFill>
                  <a:srgbClr val="3333FF"/>
                </a:solidFill>
                <a:ea typeface="ＭＳ Ｐゴシック" pitchFamily="34" charset="-128"/>
              </a:rPr>
              <a:t>print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altLang="ja-JP" sz="1800" dirty="0">
                <a:ea typeface="ＭＳ Ｐゴシック" pitchFamily="34" charset="-128"/>
              </a:rPr>
              <a:t>'Shape is polygon'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b="1" dirty="0" err="1">
                <a:solidFill>
                  <a:srgbClr val="0000FF"/>
                </a:solidFill>
                <a:ea typeface="ＭＳ Ｐゴシック" pitchFamily="34" charset="-128"/>
              </a:rPr>
              <a:t>elif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err="1">
                <a:ea typeface="ＭＳ Ｐゴシック" pitchFamily="34" charset="-128"/>
              </a:rPr>
              <a:t>shapeType</a:t>
            </a:r>
            <a:r>
              <a:rPr lang="en-US" sz="1800" dirty="0">
                <a:ea typeface="ＭＳ Ｐゴシック" pitchFamily="34" charset="-128"/>
              </a:rPr>
              <a:t> == </a:t>
            </a:r>
            <a:r>
              <a:rPr lang="ja-JP" altLang="en-US" sz="1800" dirty="0">
                <a:ea typeface="ＭＳ Ｐゴシック" pitchFamily="34" charset="-128"/>
              </a:rPr>
              <a:t>‘</a:t>
            </a:r>
            <a:r>
              <a:rPr lang="en-US" altLang="ja-JP" sz="1800" dirty="0">
                <a:ea typeface="ＭＳ Ｐゴシック" pitchFamily="34" charset="-128"/>
              </a:rPr>
              <a:t>line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: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ea typeface="ＭＳ Ｐゴシック" pitchFamily="34" charset="-128"/>
              </a:rPr>
              <a:t>    </a:t>
            </a:r>
            <a:r>
              <a:rPr lang="en-US" sz="1800" b="1" dirty="0">
                <a:solidFill>
                  <a:srgbClr val="3333FF"/>
                </a:solidFill>
                <a:ea typeface="ＭＳ Ｐゴシック" pitchFamily="34" charset="-128"/>
              </a:rPr>
              <a:t>print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altLang="ja-JP" sz="1800" dirty="0">
                <a:ea typeface="ＭＳ Ｐゴシック" pitchFamily="34" charset="-128"/>
              </a:rPr>
              <a:t>'Shape is line'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solidFill>
                  <a:srgbClr val="0000FF"/>
                </a:solidFill>
                <a:ea typeface="ＭＳ Ｐゴシック" pitchFamily="34" charset="-128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a typeface="ＭＳ Ｐゴシック" pitchFamily="34" charset="-128"/>
              </a:rPr>
              <a:t>else</a:t>
            </a:r>
            <a:r>
              <a:rPr lang="en-US" sz="1800" dirty="0">
                <a:ea typeface="ＭＳ Ｐゴシック" pitchFamily="34" charset="-128"/>
              </a:rPr>
              <a:t>:</a:t>
            </a:r>
            <a:r>
              <a:rPr lang="en-US" sz="2000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</a:p>
          <a:p>
            <a:pPr lvl="3"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ea typeface="ＭＳ Ｐゴシック" pitchFamily="34" charset="-128"/>
              </a:rPr>
              <a:t>    </a:t>
            </a:r>
            <a:r>
              <a:rPr lang="en-US" sz="1800" b="1" dirty="0">
                <a:solidFill>
                  <a:srgbClr val="3333FF"/>
                </a:solidFill>
                <a:ea typeface="ＭＳ Ｐゴシック" pitchFamily="34" charset="-128"/>
              </a:rPr>
              <a:t>print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altLang="ja-JP" sz="1800" dirty="0">
                <a:ea typeface="ＭＳ Ｐゴシック" pitchFamily="34" charset="-128"/>
              </a:rPr>
              <a:t>'Shape is not line or polygon'</a:t>
            </a: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1691FEE-56F3-D58B-F2B2-2ED6E5A3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C5C9286-C30B-475B-80B7-4DF0328AE107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24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CA35541-EF57-0CB2-E80D-9F843000F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Ways not to use if, elif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07E131F5-5349-D359-CD46-CC68104AD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ea typeface="ＭＳ Ｐゴシック" pitchFamily="34" charset="-128"/>
              </a:rPr>
              <a:t>	#do stuff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2:</a:t>
            </a:r>
            <a:endParaRPr lang="en-US" sz="12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 	#do special stuff</a:t>
            </a:r>
            <a:r>
              <a:rPr lang="en-US" sz="1200">
                <a:ea typeface="ＭＳ Ｐゴシック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3: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very weird thing 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if x == 1: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a 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2: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b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3: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c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4: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with d 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5: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 with e</a:t>
            </a:r>
            <a:endParaRPr lang="en-US" sz="24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elif x == 6: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200">
                <a:solidFill>
                  <a:srgbClr val="000000"/>
                </a:solidFill>
                <a:ea typeface="ＭＳ Ｐゴシック" pitchFamily="34" charset="-128"/>
              </a:rPr>
              <a:t>	#do stuff  with f</a:t>
            </a:r>
            <a:endParaRPr lang="en-US" sz="2400">
              <a:solidFill>
                <a:srgbClr val="000000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>
                <a:ea typeface="ＭＳ Ｐゴシック" pitchFamily="34" charset="-128"/>
              </a:rPr>
              <a:t>…</a:t>
            </a:r>
          </a:p>
        </p:txBody>
      </p:sp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4A8471E4-6B36-A95E-51A1-BE5E5CB9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D0A5AF3-D34F-43D2-A366-BB9F33F23923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0F9AD9F7-DBBB-544C-3EBE-90104CB3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895600"/>
            <a:ext cx="6019800" cy="381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9CB7CD44-BA6F-E36F-BC9F-81A6BCC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838200"/>
            <a:ext cx="60198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48" name="Line 4">
            <a:extLst>
              <a:ext uri="{FF2B5EF4-FFF2-40B4-BE49-F238E27FC236}">
                <a16:creationId xmlns:a16="http://schemas.microsoft.com/office/drawing/2014/main" id="{68A09FE3-0415-9691-9713-692C950054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6363" y="1219200"/>
            <a:ext cx="762000" cy="152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305DE5EF-0D52-1017-3FFF-606E9DF3C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685800"/>
            <a:ext cx="1987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FF0066"/>
                </a:solidFill>
              </a:rPr>
              <a:t>Instead should be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B39CCAFC-86AB-DEEE-C3DE-CB694FC35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990600"/>
            <a:ext cx="2479675" cy="203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ea typeface="+mn-ea"/>
              </a:rPr>
              <a:t>if x == 1: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latin typeface="+mn-lt"/>
                <a:ea typeface="+mn-ea"/>
              </a:rPr>
              <a:t>#do stuff</a:t>
            </a:r>
          </a:p>
          <a:p>
            <a:pPr eaLnBrk="1" hangingPunct="1">
              <a:defRPr/>
            </a:pPr>
            <a:r>
              <a:rPr lang="en-US" dirty="0" err="1">
                <a:ea typeface="+mn-ea"/>
              </a:rPr>
              <a:t>elif</a:t>
            </a:r>
            <a:r>
              <a:rPr lang="en-US" dirty="0">
                <a:ea typeface="+mn-ea"/>
              </a:rPr>
              <a:t> x == 2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latin typeface="+mn-lt"/>
                <a:ea typeface="+mn-ea"/>
              </a:rPr>
              <a:t>#do special stuff</a:t>
            </a:r>
          </a:p>
          <a:p>
            <a:pPr eaLnBrk="1" hangingPunct="1">
              <a:defRPr/>
            </a:pPr>
            <a:r>
              <a:rPr lang="en-US" dirty="0" err="1">
                <a:ea typeface="+mn-ea"/>
              </a:rPr>
              <a:t>elif</a:t>
            </a:r>
            <a:r>
              <a:rPr lang="en-US" dirty="0">
                <a:ea typeface="+mn-ea"/>
              </a:rPr>
              <a:t> x == 3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	</a:t>
            </a:r>
            <a:r>
              <a:rPr lang="en-US" sz="1200" dirty="0">
                <a:ea typeface="+mn-ea"/>
              </a:rPr>
              <a:t>#do very weird thing</a:t>
            </a:r>
            <a:endParaRPr lang="en-US" dirty="0">
              <a:ea typeface="+mn-ea"/>
            </a:endParaRP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262154" name="Line 10">
            <a:extLst>
              <a:ext uri="{FF2B5EF4-FFF2-40B4-BE49-F238E27FC236}">
                <a16:creationId xmlns:a16="http://schemas.microsoft.com/office/drawing/2014/main" id="{E1B1C2AB-9BAC-75CA-ED34-D9E10FAC05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1813" y="4067175"/>
            <a:ext cx="838200" cy="228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2155" name="Text Box 11">
            <a:extLst>
              <a:ext uri="{FF2B5EF4-FFF2-40B4-BE49-F238E27FC236}">
                <a16:creationId xmlns:a16="http://schemas.microsoft.com/office/drawing/2014/main" id="{25F91673-6BD4-4F1A-8D70-01AEF85B6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609975"/>
            <a:ext cx="2338387" cy="2308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Instead should be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using Python 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built-in data structure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called a dictionary.</a:t>
            </a:r>
          </a:p>
          <a:p>
            <a:pPr eaLnBrk="1" hangingPunct="1">
              <a:defRPr/>
            </a:pPr>
            <a:endParaRPr lang="en-US" dirty="0">
              <a:solidFill>
                <a:srgbClr val="FF0066"/>
              </a:solidFill>
            </a:endParaRP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--Dictionaries will be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discussed in a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</a:rPr>
              <a:t>later lecture.</a:t>
            </a:r>
          </a:p>
        </p:txBody>
      </p:sp>
      <p:sp>
        <p:nvSpPr>
          <p:cNvPr id="262156" name="Text Box 12">
            <a:extLst>
              <a:ext uri="{FF2B5EF4-FFF2-40B4-BE49-F238E27FC236}">
                <a16:creationId xmlns:a16="http://schemas.microsoft.com/office/drawing/2014/main" id="{AF34FD9D-2ED5-205B-9EC0-DA394A19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917575"/>
            <a:ext cx="1981200" cy="1477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Don</a:t>
            </a:r>
            <a:r>
              <a:rPr lang="ja-JP" altLang="en-US" sz="1800" dirty="0"/>
              <a:t>’</a:t>
            </a:r>
            <a:r>
              <a:rPr lang="en-US" altLang="ja-JP" sz="1800" dirty="0"/>
              <a:t>t use repeated if to check mutually exclusive conditions.</a:t>
            </a:r>
            <a:endParaRPr lang="en-US" sz="1800" dirty="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F12AD74-FA7B-2728-9652-9DB172472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3011488"/>
            <a:ext cx="1981200" cy="3416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Don</a:t>
            </a:r>
            <a:r>
              <a:rPr lang="ja-JP" altLang="en-US" sz="1800" dirty="0"/>
              <a:t>’</a:t>
            </a:r>
            <a:r>
              <a:rPr lang="en-US" altLang="ja-JP" sz="1800" dirty="0"/>
              <a:t>t use a large number of </a:t>
            </a:r>
            <a:r>
              <a:rPr lang="ja-JP" altLang="en-US" sz="1800" dirty="0"/>
              <a:t>‘</a:t>
            </a:r>
            <a:r>
              <a:rPr lang="en-US" altLang="ja-JP" sz="1800" dirty="0" err="1"/>
              <a:t>elif</a:t>
            </a:r>
            <a:r>
              <a:rPr lang="ja-JP" altLang="en-US" sz="1800" dirty="0"/>
              <a:t>’</a:t>
            </a:r>
            <a:r>
              <a:rPr lang="en-US" altLang="ja-JP" sz="1800" dirty="0"/>
              <a:t> conditions when consistently testing the same variable</a:t>
            </a:r>
            <a:r>
              <a:rPr lang="ja-JP" altLang="en-US" sz="1800" dirty="0"/>
              <a:t>’</a:t>
            </a:r>
            <a:r>
              <a:rPr lang="en-US" altLang="ja-JP" sz="1800" dirty="0"/>
              <a:t>s value and performing the same operation inside.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There are better ways to do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1" grpId="0"/>
      <p:bldP spid="262152" grpId="0"/>
      <p:bldP spid="262155" grpId="0"/>
      <p:bldP spid="262156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FDCEC9F5-7FD6-1EB1-91AF-B011F5D47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Condition with </a:t>
            </a:r>
            <a:r>
              <a:rPr lang="ja-JP" altLang="en-US" sz="3600">
                <a:ea typeface="ＭＳ Ｐゴシック" pitchFamily="34" charset="-128"/>
              </a:rPr>
              <a:t>‘</a:t>
            </a:r>
            <a:r>
              <a:rPr lang="en-US" altLang="ja-JP" sz="3600">
                <a:ea typeface="ＭＳ Ｐゴシック" pitchFamily="34" charset="-128"/>
              </a:rPr>
              <a:t>not</a:t>
            </a:r>
            <a:r>
              <a:rPr lang="ja-JP" altLang="en-US" sz="3600">
                <a:ea typeface="ＭＳ Ｐゴシック" pitchFamily="34" charset="-128"/>
              </a:rPr>
              <a:t>’</a:t>
            </a:r>
            <a:r>
              <a:rPr lang="en-US" altLang="ja-JP" sz="3600">
                <a:ea typeface="ＭＳ Ｐゴシック" pitchFamily="34" charset="-128"/>
              </a:rPr>
              <a:t> keyword</a:t>
            </a:r>
            <a:endParaRPr lang="en-US" sz="3600">
              <a:ea typeface="ＭＳ Ｐゴシック" pitchFamily="34" charset="-128"/>
            </a:endParaRP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0A58FCF6-7A49-6CE9-9DD1-90B15FC6B5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" y="1106488"/>
            <a:ext cx="4248150" cy="1781175"/>
          </a:xfrm>
        </p:spPr>
      </p:pic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28D6FAA-011E-E0D1-2E22-6D9980E2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A112449-1826-48D9-9AEB-46F87B2E9A4C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26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6E3ABD67-2F01-D94C-7578-4EB74297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267200" cy="24415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800">
                <a:solidFill>
                  <a:srgbClr val="FF0066"/>
                </a:solidFill>
                <a:latin typeface="Comic Sans MS" pitchFamily="66" charset="0"/>
              </a:rPr>
              <a:t>Pseudocode</a:t>
            </a:r>
            <a:br>
              <a:rPr lang="en-US" sz="2800">
                <a:solidFill>
                  <a:srgbClr val="FF0066"/>
                </a:solidFill>
                <a:latin typeface="Comic Sans MS" pitchFamily="66" charset="0"/>
              </a:rPr>
            </a:br>
            <a:br>
              <a:rPr lang="en-US" sz="1800"/>
            </a:br>
            <a:endParaRPr lang="en-US" sz="1800"/>
          </a:p>
          <a:p>
            <a:pPr eaLnBrk="1" hangingPunct="1">
              <a:defRPr/>
            </a:pPr>
            <a:r>
              <a:rPr lang="en-US" sz="1800"/>
              <a:t>IF field name does not exist THEN</a:t>
            </a:r>
            <a:br>
              <a:rPr lang="en-US" sz="1800"/>
            </a:br>
            <a:r>
              <a:rPr lang="en-US" sz="1800"/>
              <a:t>         CALL Add field</a:t>
            </a:r>
            <a:br>
              <a:rPr lang="en-US" sz="1800"/>
            </a:br>
            <a:r>
              <a:rPr lang="en-US" sz="1800"/>
              <a:t>ENDIF</a:t>
            </a:r>
            <a:br>
              <a:rPr lang="en-US" sz="1800"/>
            </a:br>
            <a:endParaRPr lang="en-US" sz="1800"/>
          </a:p>
          <a:p>
            <a:pPr eaLnBrk="1" hangingPunct="1">
              <a:defRPr/>
            </a:pPr>
            <a:r>
              <a:rPr lang="en-US" sz="1800"/>
              <a:t>CALCULATE FIELD 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940A9C38-A527-DC53-6547-CECB96AF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29000"/>
            <a:ext cx="4876800" cy="3016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800" dirty="0">
                <a:solidFill>
                  <a:srgbClr val="FF0066"/>
                </a:solidFill>
                <a:latin typeface="Comic Sans MS" pitchFamily="66" charset="0"/>
              </a:rPr>
              <a:t>Python code</a:t>
            </a:r>
            <a:br>
              <a:rPr lang="en-US" sz="2800" dirty="0">
                <a:solidFill>
                  <a:srgbClr val="FF0066"/>
                </a:solidFill>
                <a:latin typeface="Comic Sans MS" pitchFamily="66" charset="0"/>
              </a:rPr>
            </a:br>
            <a:endParaRPr lang="en-US" sz="1800" dirty="0"/>
          </a:p>
          <a:p>
            <a:pPr eaLnBrk="1" hangingPunct="1">
              <a:defRPr/>
            </a:pPr>
            <a:r>
              <a:rPr lang="en-US" sz="1800" dirty="0" err="1"/>
              <a:t>fileName</a:t>
            </a:r>
            <a:r>
              <a:rPr lang="en-US" sz="1800" dirty="0"/>
              <a:t> = </a:t>
            </a:r>
            <a:r>
              <a:rPr lang="en-US" altLang="ja-JP" sz="1800" dirty="0"/>
              <a:t>'C:/</a:t>
            </a:r>
            <a:r>
              <a:rPr lang="en-US" altLang="ja-JP" sz="1800" dirty="0" err="1"/>
              <a:t>data.shp</a:t>
            </a:r>
            <a:r>
              <a:rPr lang="en-US" altLang="ja-JP" sz="1800" dirty="0"/>
              <a:t>'</a:t>
            </a:r>
          </a:p>
          <a:p>
            <a:pPr eaLnBrk="1" hangingPunct="1">
              <a:defRPr/>
            </a:pPr>
            <a:r>
              <a:rPr lang="en-US" sz="1800" dirty="0" err="1"/>
              <a:t>fieldName</a:t>
            </a:r>
            <a:r>
              <a:rPr lang="en-US" sz="1800" dirty="0"/>
              <a:t> = </a:t>
            </a:r>
            <a:r>
              <a:rPr lang="en-US" altLang="ja-JP" sz="1800" dirty="0"/>
              <a:t>'slope'</a:t>
            </a:r>
          </a:p>
          <a:p>
            <a:pPr eaLnBrk="1" hangingPunct="1">
              <a:defRPr/>
            </a:pPr>
            <a:r>
              <a:rPr lang="en-US" sz="1800" dirty="0"/>
              <a:t>fields =[</a:t>
            </a:r>
            <a:r>
              <a:rPr lang="en-US" altLang="ja-JP" sz="1800" dirty="0"/>
              <a:t>'FID', 'rise', 'run']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3333FF"/>
                </a:solidFill>
                <a:latin typeface="Comic Sans MS" pitchFamily="66" charset="0"/>
              </a:rPr>
              <a:t>if</a:t>
            </a:r>
            <a:r>
              <a:rPr lang="en-US" sz="1800" dirty="0"/>
              <a:t> </a:t>
            </a:r>
            <a:r>
              <a:rPr lang="en-US" sz="1800" dirty="0" err="1"/>
              <a:t>fieldName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33FF"/>
                </a:solidFill>
                <a:latin typeface="Comic Sans MS" pitchFamily="66" charset="0"/>
              </a:rPr>
              <a:t>not in</a:t>
            </a:r>
            <a:r>
              <a:rPr lang="en-US" sz="1800" dirty="0"/>
              <a:t> fields:</a:t>
            </a:r>
            <a:br>
              <a:rPr lang="en-US" sz="1800" dirty="0"/>
            </a:br>
            <a:r>
              <a:rPr lang="en-US" sz="1800" dirty="0"/>
              <a:t>         </a:t>
            </a:r>
            <a:r>
              <a:rPr lang="en-US" sz="1800" dirty="0" err="1"/>
              <a:t>arcpy.addField</a:t>
            </a:r>
            <a:r>
              <a:rPr lang="en-US" sz="1800" dirty="0"/>
              <a:t>(</a:t>
            </a:r>
            <a:r>
              <a:rPr lang="en-US" sz="1800" dirty="0" err="1"/>
              <a:t>fileName</a:t>
            </a:r>
            <a:r>
              <a:rPr lang="en-US" sz="1800" dirty="0"/>
              <a:t>, </a:t>
            </a:r>
            <a:r>
              <a:rPr lang="en-US" sz="1800" dirty="0" err="1"/>
              <a:t>fieldName</a:t>
            </a:r>
            <a:r>
              <a:rPr lang="en-US" sz="1800" dirty="0"/>
              <a:t>)</a:t>
            </a:r>
          </a:p>
          <a:p>
            <a:pPr eaLnBrk="1" hangingPunct="1">
              <a:defRPr/>
            </a:pPr>
            <a:r>
              <a:rPr lang="en-US" sz="1800" dirty="0"/>
              <a:t>         print </a:t>
            </a:r>
            <a:r>
              <a:rPr lang="en-US" altLang="ja-JP" sz="1800" dirty="0"/>
              <a:t>'New field created.'</a:t>
            </a:r>
          </a:p>
          <a:p>
            <a:pPr eaLnBrk="1" hangingPunct="1">
              <a:defRPr/>
            </a:pPr>
            <a:r>
              <a:rPr lang="en-US" sz="1800" dirty="0" err="1"/>
              <a:t>arcpy.CalculateField</a:t>
            </a:r>
            <a:r>
              <a:rPr lang="en-US" sz="1800" dirty="0"/>
              <a:t>(</a:t>
            </a:r>
            <a:r>
              <a:rPr lang="en-US" sz="1800" dirty="0" err="1"/>
              <a:t>fileName</a:t>
            </a:r>
            <a:r>
              <a:rPr lang="en-US" sz="1800" dirty="0"/>
              <a:t>, </a:t>
            </a:r>
            <a:r>
              <a:rPr lang="en-US" sz="1800" dirty="0" err="1"/>
              <a:t>fieldName</a:t>
            </a:r>
            <a:r>
              <a:rPr lang="en-US" sz="1800" dirty="0"/>
              <a:t>, \  '[rise] / [run]</a:t>
            </a:r>
            <a:r>
              <a:rPr lang="ja-JP" altLang="en-US" sz="1800" dirty="0"/>
              <a:t>‘</a:t>
            </a:r>
            <a:r>
              <a:rPr lang="en-US" altLang="ja-JP" sz="1800" dirty="0"/>
              <a:t>) </a:t>
            </a:r>
            <a:endParaRPr lang="en-US" sz="1800" dirty="0"/>
          </a:p>
        </p:txBody>
      </p:sp>
      <p:sp>
        <p:nvSpPr>
          <p:cNvPr id="234504" name="Line 8">
            <a:extLst>
              <a:ext uri="{FF2B5EF4-FFF2-40B4-BE49-F238E27FC236}">
                <a16:creationId xmlns:a16="http://schemas.microsoft.com/office/drawing/2014/main" id="{7B5F6B26-AE76-A8D0-6555-451EC6D2F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257800"/>
            <a:ext cx="160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4505" name="Line 9">
            <a:extLst>
              <a:ext uri="{FF2B5EF4-FFF2-40B4-BE49-F238E27FC236}">
                <a16:creationId xmlns:a16="http://schemas.microsoft.com/office/drawing/2014/main" id="{7639CA68-652A-84D1-FCBE-64B4C79CD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62400"/>
            <a:ext cx="1066800" cy="914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4506" name="Text Box 10">
            <a:extLst>
              <a:ext uri="{FF2B5EF4-FFF2-40B4-BE49-F238E27FC236}">
                <a16:creationId xmlns:a16="http://schemas.microsoft.com/office/drawing/2014/main" id="{C4BAD7BE-70AF-B8B3-2DC7-4B8ED5B53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3321050"/>
            <a:ext cx="13398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FF0066"/>
                </a:solidFill>
              </a:rPr>
              <a:t>conditional </a:t>
            </a:r>
          </a:p>
          <a:p>
            <a:pPr eaLnBrk="1" hangingPunct="1">
              <a:defRPr/>
            </a:pPr>
            <a:r>
              <a:rPr lang="en-US">
                <a:solidFill>
                  <a:srgbClr val="FF0066"/>
                </a:solidFill>
              </a:rPr>
              <a:t>statement</a:t>
            </a:r>
          </a:p>
        </p:txBody>
      </p:sp>
      <p:sp>
        <p:nvSpPr>
          <p:cNvPr id="234509" name="Oval 13">
            <a:extLst>
              <a:ext uri="{FF2B5EF4-FFF2-40B4-BE49-F238E27FC236}">
                <a16:creationId xmlns:a16="http://schemas.microsoft.com/office/drawing/2014/main" id="{2FAB5DDA-08E8-CBFA-856B-492EB11C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76800"/>
            <a:ext cx="457200" cy="4572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4511" name="Text Box 15">
            <a:extLst>
              <a:ext uri="{FF2B5EF4-FFF2-40B4-BE49-F238E27FC236}">
                <a16:creationId xmlns:a16="http://schemas.microsoft.com/office/drawing/2014/main" id="{8B2A9733-C122-237C-1F20-E3286891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724400"/>
            <a:ext cx="7302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9F7705"/>
                </a:solidFill>
              </a:rPr>
              <a:t>colon</a:t>
            </a:r>
          </a:p>
        </p:txBody>
      </p:sp>
      <p:sp>
        <p:nvSpPr>
          <p:cNvPr id="234512" name="Text Box 16">
            <a:extLst>
              <a:ext uri="{FF2B5EF4-FFF2-40B4-BE49-F238E27FC236}">
                <a16:creationId xmlns:a16="http://schemas.microsoft.com/office/drawing/2014/main" id="{DE85EA89-B3EC-83A7-DCFB-A98953C3E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356870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9F7705"/>
                </a:solidFill>
              </a:rPr>
              <a:t>indent entire</a:t>
            </a:r>
            <a:r>
              <a:rPr lang="en-US">
                <a:solidFill>
                  <a:srgbClr val="FFF575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if</a:t>
            </a:r>
            <a:r>
              <a:rPr lang="en-US">
                <a:solidFill>
                  <a:srgbClr val="FFF575"/>
                </a:solidFill>
              </a:rPr>
              <a:t> </a:t>
            </a:r>
            <a:r>
              <a:rPr lang="en-US">
                <a:solidFill>
                  <a:srgbClr val="9F7705"/>
                </a:solidFill>
              </a:rPr>
              <a:t>code block</a:t>
            </a:r>
            <a:br>
              <a:rPr lang="en-US">
                <a:solidFill>
                  <a:srgbClr val="FFF575"/>
                </a:solidFill>
              </a:rPr>
            </a:br>
            <a:r>
              <a:rPr lang="en-US">
                <a:solidFill>
                  <a:srgbClr val="9F7705"/>
                </a:solidFill>
              </a:rPr>
              <a:t>(code block = set of related code)</a:t>
            </a:r>
          </a:p>
        </p:txBody>
      </p:sp>
      <p:sp>
        <p:nvSpPr>
          <p:cNvPr id="9229" name="Line 18">
            <a:extLst>
              <a:ext uri="{FF2B5EF4-FFF2-40B4-BE49-F238E27FC236}">
                <a16:creationId xmlns:a16="http://schemas.microsoft.com/office/drawing/2014/main" id="{8B418CD9-5533-C8D5-C86A-B4A0A889F8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5562600"/>
            <a:ext cx="1524000" cy="4572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/>
      <p:bldP spid="234506" grpId="0"/>
      <p:bldP spid="2345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88CD-7264-EA50-2841-117EE49FE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pitchFamily="34" charset="-128"/>
              </a:rPr>
              <a:t>Branching workflow example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51138872-2B07-5E1C-E8B8-7E17BEC7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 err="1">
                <a:ea typeface="ＭＳ Ｐゴシック" charset="0"/>
              </a:rPr>
              <a:t>kml</a:t>
            </a:r>
            <a:r>
              <a:rPr lang="en-US" sz="1600" dirty="0">
                <a:ea typeface="ＭＳ Ｐゴシック" charset="0"/>
              </a:rPr>
              <a:t> preparation tool.  Different for vector/raster/other datatypes. Different for points/lines/polygon.  Different for TIFs and other formats. </a:t>
            </a:r>
            <a:endParaRPr lang="en-US" sz="2400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chemeClr val="accent2"/>
                </a:solidFill>
                <a:ea typeface="ＭＳ Ｐゴシック" charset="0"/>
              </a:rPr>
              <a:t>How can I determine what type of data I have?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B6DFAEE-68B6-178B-ABCC-AFEC3211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CB6DA7B-2AEE-4C3B-90F9-B9AA7252F058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680AC-DD86-932E-48D2-9B259C845172}"/>
              </a:ext>
            </a:extLst>
          </p:cNvPr>
          <p:cNvSpPr/>
          <p:nvPr/>
        </p:nvSpPr>
        <p:spPr bwMode="auto">
          <a:xfrm>
            <a:off x="685800" y="2513013"/>
            <a:ext cx="1752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feature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31A91-F71C-89CB-149F-F6E9B9DAB3C9}"/>
              </a:ext>
            </a:extLst>
          </p:cNvPr>
          <p:cNvSpPr/>
          <p:nvPr/>
        </p:nvSpPr>
        <p:spPr bwMode="auto">
          <a:xfrm>
            <a:off x="4957763" y="2509838"/>
            <a:ext cx="1752600" cy="373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raster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A4292-BB82-180D-81D7-B6D977E3CE61}"/>
              </a:ext>
            </a:extLst>
          </p:cNvPr>
          <p:cNvSpPr/>
          <p:nvPr/>
        </p:nvSpPr>
        <p:spPr bwMode="auto">
          <a:xfrm>
            <a:off x="342900" y="4025900"/>
            <a:ext cx="876300" cy="382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18A03-9FF2-5970-1A99-F291B31F8A59}"/>
              </a:ext>
            </a:extLst>
          </p:cNvPr>
          <p:cNvSpPr/>
          <p:nvPr/>
        </p:nvSpPr>
        <p:spPr bwMode="auto">
          <a:xfrm>
            <a:off x="1371600" y="4027488"/>
            <a:ext cx="8763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65017-B126-EF31-90E4-1631C7F0CCE9}"/>
              </a:ext>
            </a:extLst>
          </p:cNvPr>
          <p:cNvSpPr/>
          <p:nvPr/>
        </p:nvSpPr>
        <p:spPr bwMode="auto">
          <a:xfrm>
            <a:off x="2438400" y="4027488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polygon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FAB159-B224-E649-73C4-5410D3127C5D}"/>
              </a:ext>
            </a:extLst>
          </p:cNvPr>
          <p:cNvSpPr/>
          <p:nvPr/>
        </p:nvSpPr>
        <p:spPr bwMode="auto">
          <a:xfrm>
            <a:off x="6602413" y="4092575"/>
            <a:ext cx="1246187" cy="314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77685-9C91-9644-C872-E00C68AE853E}"/>
              </a:ext>
            </a:extLst>
          </p:cNvPr>
          <p:cNvSpPr/>
          <p:nvPr/>
        </p:nvSpPr>
        <p:spPr bwMode="auto">
          <a:xfrm>
            <a:off x="5002213" y="4092575"/>
            <a:ext cx="1246187" cy="314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TIF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90AA0-2038-396A-EA1A-2B0678A8E2E1}"/>
              </a:ext>
            </a:extLst>
          </p:cNvPr>
          <p:cNvSpPr/>
          <p:nvPr/>
        </p:nvSpPr>
        <p:spPr bwMode="auto">
          <a:xfrm>
            <a:off x="3671888" y="4032250"/>
            <a:ext cx="876300" cy="3762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58DF1C-774C-C9C6-3A9E-2FB75B0A877D}"/>
              </a:ext>
            </a:extLst>
          </p:cNvPr>
          <p:cNvSpPr/>
          <p:nvPr/>
        </p:nvSpPr>
        <p:spPr bwMode="auto">
          <a:xfrm>
            <a:off x="1254125" y="3335338"/>
            <a:ext cx="1946275" cy="3857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GET shape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0EB7B1-9C75-A369-D189-62F7158E34BA}"/>
              </a:ext>
            </a:extLst>
          </p:cNvPr>
          <p:cNvSpPr/>
          <p:nvPr/>
        </p:nvSpPr>
        <p:spPr bwMode="auto">
          <a:xfrm>
            <a:off x="3810000" y="1587500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GET data type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B67333-8C0F-E989-538A-F138DFDE20E9}"/>
              </a:ext>
            </a:extLst>
          </p:cNvPr>
          <p:cNvSpPr/>
          <p:nvPr/>
        </p:nvSpPr>
        <p:spPr bwMode="auto">
          <a:xfrm>
            <a:off x="4995863" y="3306763"/>
            <a:ext cx="1714500" cy="314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GET format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85216-BCC1-E2C7-655C-559A6C4CE5C8}"/>
              </a:ext>
            </a:extLst>
          </p:cNvPr>
          <p:cNvSpPr/>
          <p:nvPr/>
        </p:nvSpPr>
        <p:spPr bwMode="auto">
          <a:xfrm>
            <a:off x="7086600" y="2511425"/>
            <a:ext cx="1752600" cy="37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cxnSp>
        <p:nvCxnSpPr>
          <p:cNvPr id="13329" name="Straight Connector 21">
            <a:extLst>
              <a:ext uri="{FF2B5EF4-FFF2-40B4-BE49-F238E27FC236}">
                <a16:creationId xmlns:a16="http://schemas.microsoft.com/office/drawing/2014/main" id="{3141483B-5D35-083F-5466-0F75023E08F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62200" y="2058988"/>
            <a:ext cx="1735138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0" name="Straight Connector 22">
            <a:extLst>
              <a:ext uri="{FF2B5EF4-FFF2-40B4-BE49-F238E27FC236}">
                <a16:creationId xmlns:a16="http://schemas.microsoft.com/office/drawing/2014/main" id="{FD1A654E-C4F9-E8D5-EF21-F1DA463A63CC}"/>
              </a:ext>
            </a:extLst>
          </p:cNvPr>
          <p:cNvCxnSpPr>
            <a:cxnSpLocks noChangeShapeType="1"/>
            <a:endCxn id="6" idx="0"/>
          </p:cNvCxnSpPr>
          <p:nvPr/>
        </p:nvCxnSpPr>
        <p:spPr bwMode="auto">
          <a:xfrm>
            <a:off x="4686300" y="2058988"/>
            <a:ext cx="1147763" cy="450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1" name="Straight Connector 26">
            <a:extLst>
              <a:ext uri="{FF2B5EF4-FFF2-40B4-BE49-F238E27FC236}">
                <a16:creationId xmlns:a16="http://schemas.microsoft.com/office/drawing/2014/main" id="{A61A4488-3DEB-5541-3EEB-1F59CB6B9A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2058988"/>
            <a:ext cx="2514600" cy="442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Straight Connector 28">
            <a:extLst>
              <a:ext uri="{FF2B5EF4-FFF2-40B4-BE49-F238E27FC236}">
                <a16:creationId xmlns:a16="http://schemas.microsoft.com/office/drawing/2014/main" id="{E98FEFC6-1DB5-C192-0693-6731DB292D0A}"/>
              </a:ext>
            </a:extLst>
          </p:cNvPr>
          <p:cNvCxnSpPr>
            <a:cxnSpLocks noChangeShapeType="1"/>
            <a:endCxn id="14" idx="0"/>
          </p:cNvCxnSpPr>
          <p:nvPr/>
        </p:nvCxnSpPr>
        <p:spPr bwMode="auto">
          <a:xfrm>
            <a:off x="1562100" y="2894013"/>
            <a:ext cx="665163" cy="441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Straight Connector 30">
            <a:extLst>
              <a:ext uri="{FF2B5EF4-FFF2-40B4-BE49-F238E27FC236}">
                <a16:creationId xmlns:a16="http://schemas.microsoft.com/office/drawing/2014/main" id="{DB2D2C4A-8AB9-7FA1-7FDA-F2092E8EAA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54713" y="2892425"/>
            <a:ext cx="0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Straight Connector 32">
            <a:extLst>
              <a:ext uri="{FF2B5EF4-FFF2-40B4-BE49-F238E27FC236}">
                <a16:creationId xmlns:a16="http://schemas.microsoft.com/office/drawing/2014/main" id="{EB08D633-4D82-85EB-E1A3-E04ED15EC7D5}"/>
              </a:ext>
            </a:extLst>
          </p:cNvPr>
          <p:cNvCxnSpPr>
            <a:cxnSpLocks noChangeShapeType="1"/>
            <a:endCxn id="8" idx="0"/>
          </p:cNvCxnSpPr>
          <p:nvPr/>
        </p:nvCxnSpPr>
        <p:spPr bwMode="auto">
          <a:xfrm flipH="1">
            <a:off x="781050" y="3721100"/>
            <a:ext cx="89535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5" name="Straight Connector 35">
            <a:extLst>
              <a:ext uri="{FF2B5EF4-FFF2-40B4-BE49-F238E27FC236}">
                <a16:creationId xmlns:a16="http://schemas.microsoft.com/office/drawing/2014/main" id="{56BC0E7A-C2F1-0D64-39EE-EEBA163551AE}"/>
              </a:ext>
            </a:extLst>
          </p:cNvPr>
          <p:cNvCxnSpPr>
            <a:cxnSpLocks noChangeShapeType="1"/>
            <a:stCxn id="18" idx="2"/>
          </p:cNvCxnSpPr>
          <p:nvPr/>
        </p:nvCxnSpPr>
        <p:spPr bwMode="auto">
          <a:xfrm flipH="1">
            <a:off x="5259388" y="3621088"/>
            <a:ext cx="593725" cy="471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6" name="Straight Connector 37">
            <a:extLst>
              <a:ext uri="{FF2B5EF4-FFF2-40B4-BE49-F238E27FC236}">
                <a16:creationId xmlns:a16="http://schemas.microsoft.com/office/drawing/2014/main" id="{4942DF00-857E-B968-4C1F-B6061DDEB4E6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6270625" y="3649663"/>
            <a:ext cx="954088" cy="4429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7" name="Straight Connector 39">
            <a:extLst>
              <a:ext uri="{FF2B5EF4-FFF2-40B4-BE49-F238E27FC236}">
                <a16:creationId xmlns:a16="http://schemas.microsoft.com/office/drawing/2014/main" id="{F5F2E1EC-FAA3-1BD1-051B-7E2709ED0E73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2971800" y="3721100"/>
            <a:ext cx="1138238" cy="311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8" name="Straight Connector 41">
            <a:extLst>
              <a:ext uri="{FF2B5EF4-FFF2-40B4-BE49-F238E27FC236}">
                <a16:creationId xmlns:a16="http://schemas.microsoft.com/office/drawing/2014/main" id="{4391168A-DD89-174D-B2E7-06B2FA5B0B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3721100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9" name="Straight Connector 43">
            <a:extLst>
              <a:ext uri="{FF2B5EF4-FFF2-40B4-BE49-F238E27FC236}">
                <a16:creationId xmlns:a16="http://schemas.microsoft.com/office/drawing/2014/main" id="{6CFC0FEF-D3C7-0395-A5BD-F4649EEE0A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0" y="3681413"/>
            <a:ext cx="0" cy="357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A41DDA-940D-208C-D56D-2DDD790C4E8B}"/>
              </a:ext>
            </a:extLst>
          </p:cNvPr>
          <p:cNvSpPr/>
          <p:nvPr/>
        </p:nvSpPr>
        <p:spPr bwMode="auto">
          <a:xfrm>
            <a:off x="377825" y="4940300"/>
            <a:ext cx="8763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CALL point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kml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6BB7CB-A737-EA27-FC2D-1CB5F420E566}"/>
              </a:ext>
            </a:extLst>
          </p:cNvPr>
          <p:cNvSpPr/>
          <p:nvPr/>
        </p:nvSpPr>
        <p:spPr bwMode="auto">
          <a:xfrm>
            <a:off x="6777038" y="4943475"/>
            <a:ext cx="971550" cy="923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CALL 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convert to TIFF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0CD2C4-14AB-743C-A0D2-3CB375E069B7}"/>
              </a:ext>
            </a:extLst>
          </p:cNvPr>
          <p:cNvSpPr/>
          <p:nvPr/>
        </p:nvSpPr>
        <p:spPr bwMode="auto">
          <a:xfrm>
            <a:off x="1371600" y="4953000"/>
            <a:ext cx="8763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CALL line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kml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8A1569D-5119-E9CF-8182-7D7CC2F2AC87}"/>
              </a:ext>
            </a:extLst>
          </p:cNvPr>
          <p:cNvSpPr/>
          <p:nvPr/>
        </p:nvSpPr>
        <p:spPr bwMode="auto">
          <a:xfrm>
            <a:off x="2438400" y="4940300"/>
            <a:ext cx="9906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CALL polygon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kml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4D2CF2-65CB-4DDD-70A8-14071FA9DE16}"/>
              </a:ext>
            </a:extLst>
          </p:cNvPr>
          <p:cNvSpPr/>
          <p:nvPr/>
        </p:nvSpPr>
        <p:spPr bwMode="auto">
          <a:xfrm>
            <a:off x="3671888" y="4953000"/>
            <a:ext cx="8763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CALL layer</a:t>
            </a:r>
          </a:p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 err="1">
                <a:solidFill>
                  <a:schemeClr val="tx1"/>
                </a:solidFill>
              </a:rPr>
              <a:t>kml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45" name="Straight Connector 54">
            <a:extLst>
              <a:ext uri="{FF2B5EF4-FFF2-40B4-BE49-F238E27FC236}">
                <a16:creationId xmlns:a16="http://schemas.microsoft.com/office/drawing/2014/main" id="{CB892C01-B5C8-C45C-1228-8FE33A0C7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513" y="4408488"/>
            <a:ext cx="0" cy="531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46" name="Straight Connector 57">
            <a:extLst>
              <a:ext uri="{FF2B5EF4-FFF2-40B4-BE49-F238E27FC236}">
                <a16:creationId xmlns:a16="http://schemas.microsoft.com/office/drawing/2014/main" id="{BA37CF5E-B3B9-9422-3900-69EA159D3B7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31975" y="4421188"/>
            <a:ext cx="0" cy="531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47" name="Straight Connector 58">
            <a:extLst>
              <a:ext uri="{FF2B5EF4-FFF2-40B4-BE49-F238E27FC236}">
                <a16:creationId xmlns:a16="http://schemas.microsoft.com/office/drawing/2014/main" id="{D376B60E-CD69-D3C6-0980-DCC2678679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1800" y="4421188"/>
            <a:ext cx="0" cy="531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48" name="Straight Connector 59">
            <a:extLst>
              <a:ext uri="{FF2B5EF4-FFF2-40B4-BE49-F238E27FC236}">
                <a16:creationId xmlns:a16="http://schemas.microsoft.com/office/drawing/2014/main" id="{1F36AB65-38F5-B3B2-42D3-E8F8747D34F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1625" y="4406900"/>
            <a:ext cx="0" cy="531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49" name="Straight Connector 60">
            <a:extLst>
              <a:ext uri="{FF2B5EF4-FFF2-40B4-BE49-F238E27FC236}">
                <a16:creationId xmlns:a16="http://schemas.microsoft.com/office/drawing/2014/main" id="{2315D392-04A8-1491-DD7C-1955A08901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62813" y="4421188"/>
            <a:ext cx="0" cy="531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452A176-0688-26C0-A7A8-25E9EC389499}"/>
              </a:ext>
            </a:extLst>
          </p:cNvPr>
          <p:cNvSpPr/>
          <p:nvPr/>
        </p:nvSpPr>
        <p:spPr bwMode="auto">
          <a:xfrm>
            <a:off x="7262813" y="3079750"/>
            <a:ext cx="1728787" cy="9255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PRINT </a:t>
            </a:r>
          </a:p>
          <a:p>
            <a:pPr algn="ctr" eaLnBrk="1" hangingPunct="1">
              <a:defRPr/>
            </a:pPr>
            <a:r>
              <a:rPr lang="en-US" altLang="ja-JP" dirty="0">
                <a:solidFill>
                  <a:schemeClr val="tx1"/>
                </a:solidFill>
                <a:ea typeface="ＭＳ Ｐゴシック" pitchFamily="34" charset="-128"/>
              </a:rPr>
              <a:t>'warning, knuckle head'</a:t>
            </a:r>
            <a:endParaRPr lang="en-US" dirty="0">
              <a:solidFill>
                <a:schemeClr val="tx1"/>
              </a:solidFill>
              <a:ea typeface="ＭＳ Ｐゴシック" pitchFamily="34" charset="-128"/>
            </a:endParaRPr>
          </a:p>
        </p:txBody>
      </p:sp>
      <p:cxnSp>
        <p:nvCxnSpPr>
          <p:cNvPr id="13351" name="Straight Connector 63">
            <a:extLst>
              <a:ext uri="{FF2B5EF4-FFF2-40B4-BE49-F238E27FC236}">
                <a16:creationId xmlns:a16="http://schemas.microsoft.com/office/drawing/2014/main" id="{AE428ACA-1B2E-DAC0-DF15-0139D60408C7}"/>
              </a:ext>
            </a:extLst>
          </p:cNvPr>
          <p:cNvCxnSpPr>
            <a:cxnSpLocks noChangeShapeType="1"/>
            <a:stCxn id="20" idx="2"/>
          </p:cNvCxnSpPr>
          <p:nvPr/>
        </p:nvCxnSpPr>
        <p:spPr bwMode="auto">
          <a:xfrm>
            <a:off x="7962900" y="2882900"/>
            <a:ext cx="42863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162CB7F0-E786-5F8F-344D-0B09487F8ABB}"/>
              </a:ext>
            </a:extLst>
          </p:cNvPr>
          <p:cNvSpPr/>
          <p:nvPr/>
        </p:nvSpPr>
        <p:spPr bwMode="auto">
          <a:xfrm>
            <a:off x="2628900" y="2522538"/>
            <a:ext cx="1752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 err="1">
                <a:solidFill>
                  <a:schemeClr val="tx1"/>
                </a:solidFill>
              </a:rPr>
              <a:t>shapefile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353" name="Straight Connector 70">
            <a:extLst>
              <a:ext uri="{FF2B5EF4-FFF2-40B4-BE49-F238E27FC236}">
                <a16:creationId xmlns:a16="http://schemas.microsoft.com/office/drawing/2014/main" id="{69A657CC-45D8-D176-8FE8-90E9C764A11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451225" y="2058988"/>
            <a:ext cx="660400" cy="463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54" name="Straight Connector 73">
            <a:extLst>
              <a:ext uri="{FF2B5EF4-FFF2-40B4-BE49-F238E27FC236}">
                <a16:creationId xmlns:a16="http://schemas.microsoft.com/office/drawing/2014/main" id="{1E498629-54D6-BC98-5203-E27C656E51C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438400" y="2903538"/>
            <a:ext cx="1103313" cy="403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5CBD18C-CC2B-304F-2BAF-8B8F3CF5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Describe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D878-9D60-6E8E-7E50-124CAC02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88A4FA7-6D54-74CA-3640-3FAE3F7F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72B5975-FF92-4316-9B65-A3261470332A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AB8AB73D-1C8D-31A1-295B-46DD9786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327775"/>
            <a:ext cx="4329113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>
                <a:latin typeface="Arial" charset="0"/>
                <a:ea typeface="ＭＳ Ｐゴシック" charset="0"/>
              </a:rPr>
              <a:t>desc = arcpy.Describe(rastfile)</a:t>
            </a:r>
          </a:p>
        </p:txBody>
      </p:sp>
      <p:pic>
        <p:nvPicPr>
          <p:cNvPr id="24582" name="Picture 3">
            <a:extLst>
              <a:ext uri="{FF2B5EF4-FFF2-40B4-BE49-F238E27FC236}">
                <a16:creationId xmlns:a16="http://schemas.microsoft.com/office/drawing/2014/main" id="{0D721761-85FF-073D-F432-0F3552F9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723900"/>
            <a:ext cx="7086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80B1F718-2116-729B-E0AB-2670DEDAD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Creating a describe object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B279C1BE-53D8-3D82-7A67-F74B3A57C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&gt;&gt;&gt; </a:t>
            </a:r>
            <a: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  <a:t># Create </a:t>
            </a:r>
            <a:r>
              <a:rPr lang="en-US" sz="2000" i="1" dirty="0" err="1">
                <a:solidFill>
                  <a:srgbClr val="669900"/>
                </a:solidFill>
                <a:ea typeface="ＭＳ Ｐゴシック" pitchFamily="34" charset="-128"/>
              </a:rPr>
              <a:t>geoprocessing</a:t>
            </a:r>
            <a: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  <a:t> objects</a:t>
            </a:r>
            <a:br>
              <a:rPr lang="en-US" sz="2000" i="1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>
                <a:solidFill>
                  <a:srgbClr val="3333FF"/>
                </a:solidFill>
                <a:ea typeface="ＭＳ Ｐゴシック" pitchFamily="34" charset="-128"/>
              </a:rPr>
              <a:t>import</a:t>
            </a:r>
            <a:r>
              <a:rPr lang="en-US" sz="2000" dirty="0">
                <a:ea typeface="ＭＳ Ｐゴシック" pitchFamily="34" charset="-128"/>
              </a:rPr>
              <a:t> arcpy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  <a:t># Set the data element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rastfile</a:t>
            </a:r>
            <a:r>
              <a:rPr lang="en-US" sz="2000" dirty="0">
                <a:ea typeface="ＭＳ Ｐゴシック" pitchFamily="34" charset="-128"/>
              </a:rPr>
              <a:t> = 'C:/</a:t>
            </a:r>
            <a:r>
              <a:rPr lang="en-US" sz="2000" dirty="0" err="1">
                <a:ea typeface="ＭＳ Ｐゴシック" pitchFamily="34" charset="-128"/>
              </a:rPr>
              <a:t>gispy</a:t>
            </a:r>
            <a:r>
              <a:rPr lang="en-US" sz="2000" dirty="0">
                <a:ea typeface="ＭＳ Ｐゴシック" pitchFamily="34" charset="-128"/>
              </a:rPr>
              <a:t>/data/ch09/jack.jpg'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</a:t>
            </a:r>
            <a:br>
              <a:rPr lang="en-US" sz="2000" dirty="0">
                <a:ea typeface="ＭＳ Ｐゴシック" pitchFamily="34" charset="-128"/>
              </a:rPr>
            </a:br>
            <a:br>
              <a:rPr lang="en-US" sz="2000" dirty="0">
                <a:ea typeface="ＭＳ Ｐゴシック" pitchFamily="34" charset="-128"/>
              </a:rPr>
            </a:b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  <a:t># Call describe method</a:t>
            </a:r>
            <a:br>
              <a:rPr lang="en-US" sz="2000" i="1" dirty="0">
                <a:solidFill>
                  <a:srgbClr val="669900"/>
                </a:solidFill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dsc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arcpy.Describe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dirty="0" err="1">
                <a:ea typeface="ＭＳ Ｐゴシック" pitchFamily="34" charset="-128"/>
              </a:rPr>
              <a:t>rastfile</a:t>
            </a:r>
            <a:r>
              <a:rPr lang="en-US" sz="2000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 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    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&gt;&gt;&gt;  </a:t>
            </a:r>
            <a:r>
              <a:rPr lang="en-US" sz="2000" dirty="0">
                <a:solidFill>
                  <a:srgbClr val="3333FF"/>
                </a:solidFill>
                <a:ea typeface="ＭＳ Ｐゴシック" pitchFamily="34" charset="-128"/>
              </a:rPr>
              <a:t>print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dirty="0" err="1">
                <a:ea typeface="ＭＳ Ｐゴシック" pitchFamily="34" charset="-128"/>
              </a:rPr>
              <a:t>dsc</a:t>
            </a:r>
            <a:r>
              <a:rPr lang="en-US" sz="2000" dirty="0">
                <a:ea typeface="ＭＳ Ｐゴシック" pitchFamily="34" charset="-128"/>
              </a:rPr>
              <a:t> )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&lt;geoprocessing describe data object </a:t>
            </a:r>
            <a:r>
              <a:rPr lang="en-US" sz="2000" dirty="0" err="1">
                <a:ea typeface="ＭＳ Ｐゴシック" pitchFamily="34" charset="-128"/>
              </a:rPr>
              <a:t>object</a:t>
            </a:r>
            <a:r>
              <a:rPr lang="en-US" sz="2000" dirty="0">
                <a:ea typeface="ＭＳ Ｐゴシック" pitchFamily="34" charset="-128"/>
              </a:rPr>
              <a:t> at 0x0092D2D0&gt; 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DA0CE0E-517E-080D-A011-D7F0989E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5A733AD2-056F-43FC-851D-7F406F6A9C86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37572" name="Line 4">
            <a:extLst>
              <a:ext uri="{FF2B5EF4-FFF2-40B4-BE49-F238E27FC236}">
                <a16:creationId xmlns:a16="http://schemas.microsoft.com/office/drawing/2014/main" id="{8DD6447D-E5FD-9867-B48B-D0BB3034F1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678363"/>
            <a:ext cx="3048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7573" name="Rectangle 5">
            <a:extLst>
              <a:ext uri="{FF2B5EF4-FFF2-40B4-BE49-F238E27FC236}">
                <a16:creationId xmlns:a16="http://schemas.microsoft.com/office/drawing/2014/main" id="{03398C3D-CCB4-C6BE-F0E5-AB86D9FC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251200"/>
            <a:ext cx="457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b="1" dirty="0" err="1">
                <a:solidFill>
                  <a:srgbClr val="FF0066"/>
                </a:solidFill>
                <a:latin typeface="Comic Sans MS" pitchFamily="66" charset="0"/>
                <a:ea typeface="ＭＳ Ｐゴシック" pitchFamily="34" charset="-128"/>
              </a:rPr>
              <a:t>object.method</a:t>
            </a:r>
            <a:r>
              <a:rPr lang="en-US" sz="2400" b="1" dirty="0">
                <a:solidFill>
                  <a:srgbClr val="FF0066"/>
                </a:solidFill>
                <a:latin typeface="Comic Sans MS" pitchFamily="66" charset="0"/>
                <a:ea typeface="ＭＳ Ｐゴシック" pitchFamily="34" charset="-128"/>
              </a:rPr>
              <a:t>(arg1,arg2, …)</a:t>
            </a:r>
            <a:endParaRPr lang="en-US" sz="2400" dirty="0">
              <a:solidFill>
                <a:srgbClr val="FF0066"/>
              </a:solidFill>
              <a:latin typeface="Comic Sans MS" pitchFamily="66" charset="0"/>
              <a:ea typeface="ＭＳ Ｐゴシック" pitchFamily="34" charset="-128"/>
            </a:endParaRP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58D2513D-C411-9E15-BED3-3079DA6B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108575"/>
            <a:ext cx="31305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FF0066"/>
                </a:solidFill>
              </a:rPr>
              <a:t>data element to be described</a:t>
            </a:r>
          </a:p>
        </p:txBody>
      </p:sp>
      <p:sp>
        <p:nvSpPr>
          <p:cNvPr id="237576" name="Line 8">
            <a:extLst>
              <a:ext uri="{FF2B5EF4-FFF2-40B4-BE49-F238E27FC236}">
                <a16:creationId xmlns:a16="http://schemas.microsoft.com/office/drawing/2014/main" id="{191C19F7-0DF0-B611-8378-BD9496D42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4724400"/>
            <a:ext cx="22860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7577" name="Text Box 9">
            <a:extLst>
              <a:ext uri="{FF2B5EF4-FFF2-40B4-BE49-F238E27FC236}">
                <a16:creationId xmlns:a16="http://schemas.microsoft.com/office/drawing/2014/main" id="{EC285DE7-95F2-0F7C-8934-FF7527A2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105400"/>
            <a:ext cx="1720850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>
                <a:solidFill>
                  <a:srgbClr val="FF0066"/>
                </a:solidFill>
              </a:rPr>
              <a:t>describe object</a:t>
            </a:r>
          </a:p>
        </p:txBody>
      </p:sp>
      <p:sp>
        <p:nvSpPr>
          <p:cNvPr id="237578" name="Line 10">
            <a:extLst>
              <a:ext uri="{FF2B5EF4-FFF2-40B4-BE49-F238E27FC236}">
                <a16:creationId xmlns:a16="http://schemas.microsoft.com/office/drawing/2014/main" id="{D38A661F-01D2-EC50-FBDE-B463E5D3F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0" cy="3810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 animBg="1"/>
      <p:bldP spid="237575" grpId="0"/>
      <p:bldP spid="2375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5DFF3371-DA70-BCBF-9289-E0411CD5D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Using a describe object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9A45B9AE-1968-39E3-C022-39C862A6C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>
                <a:ea typeface="ＭＳ Ｐゴシック" pitchFamily="34" charset="-128"/>
              </a:rPr>
              <a:t>      &gt;&gt;&gt; import arcpy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1800" dirty="0">
                <a:ea typeface="ＭＳ Ｐゴシック" pitchFamily="34" charset="-128"/>
              </a:rPr>
              <a:t>&gt;&gt;&gt; </a:t>
            </a:r>
            <a:r>
              <a:rPr lang="en-US" sz="1800" dirty="0" err="1">
                <a:ea typeface="ＭＳ Ｐゴシック" pitchFamily="34" charset="-128"/>
              </a:rPr>
              <a:t>rastfile</a:t>
            </a:r>
            <a:r>
              <a:rPr lang="en-US" sz="1800" dirty="0">
                <a:ea typeface="ＭＳ Ｐゴシック" pitchFamily="34" charset="-128"/>
              </a:rPr>
              <a:t> = 'C:/</a:t>
            </a:r>
            <a:r>
              <a:rPr lang="en-US" sz="1800" dirty="0" err="1">
                <a:ea typeface="ＭＳ Ｐゴシック" pitchFamily="34" charset="-128"/>
              </a:rPr>
              <a:t>gispy</a:t>
            </a:r>
            <a:r>
              <a:rPr lang="en-US" sz="1800" dirty="0">
                <a:ea typeface="ＭＳ Ｐゴシック" pitchFamily="34" charset="-128"/>
              </a:rPr>
              <a:t>/data/ch09/jack.jpg' 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sz="1800" dirty="0">
                <a:ea typeface="ＭＳ Ｐゴシック" pitchFamily="34" charset="-128"/>
              </a:rPr>
              <a:t>&gt;&gt;&gt; </a:t>
            </a:r>
            <a:r>
              <a:rPr lang="en-US" sz="1800" dirty="0" err="1">
                <a:ea typeface="ＭＳ Ｐゴシック" pitchFamily="34" charset="-128"/>
              </a:rPr>
              <a:t>dsc</a:t>
            </a:r>
            <a:r>
              <a:rPr lang="en-US" sz="1800" dirty="0">
                <a:ea typeface="ＭＳ Ｐゴシック" pitchFamily="34" charset="-128"/>
              </a:rPr>
              <a:t> = </a:t>
            </a:r>
            <a:r>
              <a:rPr lang="en-US" sz="1800" dirty="0" err="1">
                <a:ea typeface="ＭＳ Ｐゴシック" pitchFamily="34" charset="-128"/>
              </a:rPr>
              <a:t>arcpy.Describe</a:t>
            </a:r>
            <a:r>
              <a:rPr lang="en-US" sz="1800" dirty="0">
                <a:ea typeface="ＭＳ Ｐゴシック" pitchFamily="34" charset="-128"/>
              </a:rPr>
              <a:t>(</a:t>
            </a:r>
            <a:r>
              <a:rPr lang="en-US" sz="1800" dirty="0" err="1">
                <a:ea typeface="ＭＳ Ｐゴシック" pitchFamily="34" charset="-128"/>
              </a:rPr>
              <a:t>rastfile</a:t>
            </a:r>
            <a:r>
              <a:rPr lang="en-US" sz="1800" dirty="0">
                <a:ea typeface="ＭＳ Ｐゴシック" pitchFamily="34" charset="-128"/>
              </a:rPr>
              <a:t>) </a:t>
            </a:r>
            <a:br>
              <a:rPr lang="en-US" sz="1800" dirty="0">
                <a:ea typeface="ＭＳ Ｐゴシック" pitchFamily="34" charset="-128"/>
              </a:rPr>
            </a:br>
            <a:br>
              <a:rPr lang="en-US" sz="1800" dirty="0">
                <a:ea typeface="ＭＳ Ｐゴシック" pitchFamily="34" charset="-128"/>
              </a:rPr>
            </a:br>
            <a:r>
              <a:rPr lang="en-US" dirty="0">
                <a:ea typeface="ＭＳ Ｐゴシック" pitchFamily="34" charset="-128"/>
              </a:rPr>
              <a:t>&gt;&gt;&gt; print(</a:t>
            </a:r>
            <a:r>
              <a:rPr lang="en-US" dirty="0" err="1">
                <a:ea typeface="ＭＳ Ｐゴシック" pitchFamily="34" charset="-128"/>
              </a:rPr>
              <a:t>dsc.dataType</a:t>
            </a:r>
            <a:r>
              <a:rPr lang="en-US" dirty="0">
                <a:ea typeface="ＭＳ Ｐゴシック" pitchFamily="34" charset="-128"/>
              </a:rPr>
              <a:t>)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solidFill>
                  <a:srgbClr val="009999"/>
                </a:solidFill>
                <a:ea typeface="ＭＳ Ｐゴシック" pitchFamily="34" charset="-128"/>
              </a:rPr>
              <a:t>'RasterDataset' </a:t>
            </a:r>
          </a:p>
          <a:p>
            <a:pPr eaLnBrk="1" hangingPunct="1">
              <a:buFontTx/>
              <a:buNone/>
              <a:defRPr/>
            </a:pPr>
            <a:endParaRPr lang="en-US" dirty="0">
              <a:solidFill>
                <a:srgbClr val="009999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ＭＳ Ｐゴシック" pitchFamily="34" charset="-128"/>
              </a:rPr>
              <a:t>    &gt;&gt;&gt;  print(</a:t>
            </a:r>
            <a:r>
              <a:rPr lang="en-US" dirty="0" err="1">
                <a:ea typeface="ＭＳ Ｐゴシック" pitchFamily="34" charset="-128"/>
              </a:rPr>
              <a:t>dsc.format</a:t>
            </a:r>
            <a:r>
              <a:rPr lang="en-US" dirty="0">
                <a:ea typeface="ＭＳ Ｐゴシック" pitchFamily="34" charset="-128"/>
              </a:rPr>
              <a:t>)</a:t>
            </a:r>
            <a:br>
              <a:rPr lang="en-US" dirty="0">
                <a:ea typeface="ＭＳ Ｐゴシック" pitchFamily="34" charset="-128"/>
              </a:rPr>
            </a:br>
            <a:r>
              <a:rPr lang="en-US" dirty="0">
                <a:solidFill>
                  <a:srgbClr val="009999"/>
                </a:solidFill>
                <a:ea typeface="ＭＳ Ｐゴシック" pitchFamily="34" charset="-128"/>
              </a:rPr>
              <a:t>'JFIF</a:t>
            </a:r>
            <a:r>
              <a:rPr lang="en-US" altLang="ja-JP" dirty="0">
                <a:solidFill>
                  <a:srgbClr val="009999"/>
                </a:solidFill>
                <a:ea typeface="ＭＳ Ｐゴシック" pitchFamily="34" charset="-128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See note view for demo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3FCBF59A-1254-3C00-5A80-DDF990CD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068EC81-D28A-481A-9645-9F163B34C665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6629" name="Picture 7">
            <a:extLst>
              <a:ext uri="{FF2B5EF4-FFF2-40B4-BE49-F238E27FC236}">
                <a16:creationId xmlns:a16="http://schemas.microsoft.com/office/drawing/2014/main" id="{C6838289-3004-E769-7F92-E459F02F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96863"/>
            <a:ext cx="2914650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20C43142-FC5C-8956-6D66-C1338302A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>
                <a:ea typeface="ＭＳ Ｐゴシック" pitchFamily="34" charset="-128"/>
              </a:rPr>
              <a:t>Selection Syntax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1E10CB5-8E31-1E86-5CBF-D1C56C14A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>
                <a:ea typeface="ＭＳ Ｐゴシック" charset="0"/>
              </a:rPr>
              <a:t>Convert the pseudocode to Python </a:t>
            </a:r>
          </a:p>
          <a:p>
            <a:pPr eaLnBrk="1" hangingPunct="1">
              <a:defRPr/>
            </a:pPr>
            <a:r>
              <a:rPr lang="en-US" sz="2800">
                <a:ea typeface="ＭＳ Ｐゴシック" charset="0"/>
              </a:rPr>
              <a:t>Python conditional keywords: </a:t>
            </a:r>
            <a:r>
              <a:rPr lang="en-US" sz="2800">
                <a:solidFill>
                  <a:srgbClr val="0000FF"/>
                </a:solidFill>
                <a:ea typeface="ＭＳ Ｐゴシック" charset="0"/>
              </a:rPr>
              <a:t>if</a:t>
            </a:r>
            <a:r>
              <a:rPr lang="en-US" sz="2800"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ea typeface="ＭＳ Ｐゴシック" charset="0"/>
              </a:rPr>
              <a:t>elif</a:t>
            </a:r>
            <a:r>
              <a:rPr lang="en-US" sz="2800">
                <a:ea typeface="ＭＳ Ｐゴシック" charset="0"/>
              </a:rPr>
              <a:t>, </a:t>
            </a:r>
            <a:r>
              <a:rPr lang="en-US" sz="2800">
                <a:solidFill>
                  <a:srgbClr val="0000FF"/>
                </a:solidFill>
                <a:ea typeface="ＭＳ Ｐゴシック" charset="0"/>
              </a:rPr>
              <a:t>else</a:t>
            </a:r>
          </a:p>
          <a:p>
            <a:pPr eaLnBrk="1" hangingPunct="1">
              <a:defRPr/>
            </a:pPr>
            <a:r>
              <a:rPr lang="en-US" sz="2800">
                <a:ea typeface="ＭＳ Ｐゴシック" charset="0"/>
              </a:rPr>
              <a:t>Use a describe object to get the shapeType</a:t>
            </a: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8211A42C-70CB-2DBA-9DD8-E8156F1D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4B577BCD-5E34-484C-B371-526666C5FB83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7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9822DC41-B9C6-1848-8210-E3750F9A2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2438400"/>
            <a:ext cx="5410200" cy="34470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Python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</a:t>
            </a:r>
            <a:r>
              <a:rPr lang="en-US" sz="1800" dirty="0">
                <a:solidFill>
                  <a:srgbClr val="3333FF"/>
                </a:solidFill>
              </a:rPr>
              <a:t>import</a:t>
            </a:r>
            <a:r>
              <a:rPr lang="en-US" sz="1800" dirty="0"/>
              <a:t> arcpy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1800" dirty="0" err="1"/>
              <a:t>mydata</a:t>
            </a:r>
            <a:r>
              <a:rPr lang="en-US" sz="1800" dirty="0"/>
              <a:t> = "C:/Temp/data.shp"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1800" dirty="0" err="1"/>
              <a:t>dsc</a:t>
            </a:r>
            <a:r>
              <a:rPr lang="en-US" sz="1800" dirty="0"/>
              <a:t> = </a:t>
            </a:r>
            <a:r>
              <a:rPr lang="en-US" sz="1800" dirty="0" err="1"/>
              <a:t>arcpy.Describe</a:t>
            </a:r>
            <a:r>
              <a:rPr lang="en-US" sz="1800" dirty="0"/>
              <a:t>(</a:t>
            </a:r>
            <a:r>
              <a:rPr lang="en-US" sz="1800" dirty="0" err="1"/>
              <a:t>mydata</a:t>
            </a:r>
            <a:r>
              <a:rPr lang="en-US" sz="1800" dirty="0"/>
              <a:t>)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1800" dirty="0"/>
              <a:t>shapeType = </a:t>
            </a:r>
            <a:r>
              <a:rPr lang="en-US" sz="1800" dirty="0" err="1"/>
              <a:t>dsc.shapeType</a:t>
            </a:r>
            <a:br>
              <a:rPr lang="en-US" sz="2000" dirty="0">
                <a:solidFill>
                  <a:srgbClr val="FF0066"/>
                </a:solidFill>
                <a:latin typeface="Comic Sans MS" pitchFamily="66" charset="0"/>
              </a:rPr>
            </a:br>
            <a:endParaRPr lang="en-US" sz="1600" dirty="0"/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if</a:t>
            </a:r>
            <a:r>
              <a:rPr lang="en-US" sz="1800" dirty="0"/>
              <a:t> shapeType == "</a:t>
            </a:r>
            <a:r>
              <a:rPr lang="en-US" altLang="ja-JP" sz="1800" dirty="0"/>
              <a:t>Polygon":</a:t>
            </a:r>
          </a:p>
          <a:p>
            <a:pPr lvl="2" eaLnBrk="1" hangingPunct="1"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3333FF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altLang="ja-JP" sz="1800" dirty="0"/>
              <a:t>"Shape is polygon")</a:t>
            </a:r>
          </a:p>
          <a:p>
            <a:pPr lvl="1" eaLnBrk="1" hangingPunct="1">
              <a:defRPr/>
            </a:pPr>
            <a:r>
              <a:rPr lang="en-US" sz="1800" dirty="0" err="1">
                <a:solidFill>
                  <a:srgbClr val="0000FF"/>
                </a:solidFill>
              </a:rPr>
              <a:t>elif</a:t>
            </a:r>
            <a:r>
              <a:rPr lang="en-US" sz="1800" dirty="0"/>
              <a:t> shapeType == </a:t>
            </a:r>
            <a:r>
              <a:rPr lang="en-US" altLang="ja-JP" sz="1800" dirty="0"/>
              <a:t>"Polyline":</a:t>
            </a:r>
          </a:p>
          <a:p>
            <a:pPr lvl="2" eaLnBrk="1" hangingPunct="1"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3333FF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altLang="ja-JP" sz="1800" dirty="0"/>
              <a:t>"Shape is line")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else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</a:p>
          <a:p>
            <a:pPr lvl="2" eaLnBrk="1" hangingPunct="1">
              <a:defRPr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3333FF"/>
                </a:solidFill>
              </a:rPr>
              <a:t>print</a:t>
            </a:r>
            <a:r>
              <a:rPr lang="en-US" sz="1800" dirty="0"/>
              <a:t>(</a:t>
            </a:r>
            <a:r>
              <a:rPr lang="en-US" altLang="ja-JP" sz="1800" dirty="0"/>
              <a:t>"Shape is not line or polygon")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31835127-9F09-5C72-385E-CE07E613A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" y="2674938"/>
            <a:ext cx="4027706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 err="1">
                <a:solidFill>
                  <a:srgbClr val="FF0066"/>
                </a:solidFill>
                <a:latin typeface="Comic Sans MS" pitchFamily="66" charset="0"/>
              </a:rPr>
              <a:t>Pseudocode</a:t>
            </a:r>
            <a:br>
              <a:rPr lang="en-US" dirty="0">
                <a:solidFill>
                  <a:srgbClr val="FF0066"/>
                </a:solidFill>
                <a:latin typeface="Comic Sans MS" pitchFamily="66" charset="0"/>
              </a:rPr>
            </a:br>
            <a:endParaRPr lang="en-US" sz="1600" dirty="0"/>
          </a:p>
          <a:p>
            <a:pPr eaLnBrk="1" hangingPunct="1">
              <a:defRPr/>
            </a:pPr>
            <a:r>
              <a:rPr lang="en-US" sz="1800" dirty="0"/>
              <a:t>GET </a:t>
            </a:r>
            <a:r>
              <a:rPr lang="en-US" sz="1800" dirty="0" err="1"/>
              <a:t>shapefile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GET shape type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IF shape type is Polygon THEN</a:t>
            </a:r>
            <a:br>
              <a:rPr lang="en-US" sz="1800" dirty="0"/>
            </a:br>
            <a:r>
              <a:rPr lang="en-US" sz="1800" dirty="0"/>
              <a:t>     PRINT shape is polygon</a:t>
            </a:r>
          </a:p>
          <a:p>
            <a:pPr eaLnBrk="1" hangingPunct="1">
              <a:defRPr/>
            </a:pPr>
            <a:r>
              <a:rPr lang="en-US" sz="1800" dirty="0"/>
              <a:t>ELSE IF shape type is Polyline THEN</a:t>
            </a:r>
            <a:br>
              <a:rPr lang="en-US" sz="1800" dirty="0"/>
            </a:br>
            <a:r>
              <a:rPr lang="en-US" sz="1800" dirty="0"/>
              <a:t>     PRINT shape is line</a:t>
            </a:r>
          </a:p>
          <a:p>
            <a:pPr eaLnBrk="1" hangingPunct="1">
              <a:defRPr/>
            </a:pPr>
            <a:r>
              <a:rPr lang="en-US" sz="1800" dirty="0"/>
              <a:t>ELSE</a:t>
            </a:r>
          </a:p>
          <a:p>
            <a:pPr eaLnBrk="1" hangingPunct="1">
              <a:defRPr/>
            </a:pPr>
            <a:r>
              <a:rPr lang="en-US" sz="1800" dirty="0"/>
              <a:t>     PRINT shape isn’</a:t>
            </a:r>
            <a:r>
              <a:rPr lang="en-US" altLang="ja-JP" sz="1800" dirty="0"/>
              <a:t>t line or polygon</a:t>
            </a:r>
            <a:br>
              <a:rPr lang="en-US" altLang="ja-JP" sz="1800" dirty="0"/>
            </a:br>
            <a:r>
              <a:rPr lang="en-US" altLang="ja-JP" sz="1800" dirty="0"/>
              <a:t>ENDIF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7E7FB8DC-0F8D-BAEA-9342-ABDE3D432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ea typeface="ＭＳ Ｐゴシック" pitchFamily="34" charset="-128"/>
              </a:rPr>
              <a:t>Using describe with caution</a:t>
            </a:r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5C7984B-D256-80A7-B041-484C660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06EC9F5D-6667-4EB3-B49F-075EE8A691AB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8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AF866F63-E227-EFBA-AE1A-B17A2B6D9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4800" y="1143000"/>
            <a:ext cx="4191000" cy="44624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     Previous slide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     </a:t>
            </a:r>
            <a:r>
              <a:rPr lang="en-US" sz="2000" dirty="0">
                <a:solidFill>
                  <a:srgbClr val="3333FF"/>
                </a:solidFill>
              </a:rPr>
              <a:t>import</a:t>
            </a:r>
            <a:r>
              <a:rPr lang="en-US" sz="2000" dirty="0"/>
              <a:t> arcpy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 err="1"/>
              <a:t>mydata</a:t>
            </a:r>
            <a:r>
              <a:rPr lang="en-US" sz="2000" dirty="0"/>
              <a:t> = "C:/Temp/data.shp"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 err="1"/>
              <a:t>dsc</a:t>
            </a:r>
            <a:r>
              <a:rPr lang="en-US" sz="2000" dirty="0"/>
              <a:t> = </a:t>
            </a:r>
            <a:r>
              <a:rPr lang="en-US" sz="2000" dirty="0" err="1"/>
              <a:t>arcpy.Describe</a:t>
            </a:r>
            <a:r>
              <a:rPr lang="en-US" sz="2000" dirty="0"/>
              <a:t>(</a:t>
            </a:r>
            <a:r>
              <a:rPr lang="en-US" sz="2000" dirty="0" err="1"/>
              <a:t>mydata</a:t>
            </a:r>
            <a:r>
              <a:rPr lang="en-US" sz="2000" dirty="0"/>
              <a:t>)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/>
              <a:t>shapeType = </a:t>
            </a:r>
            <a:r>
              <a:rPr lang="en-US" sz="2000" dirty="0" err="1"/>
              <a:t>dsc.ShapeType</a:t>
            </a:r>
            <a:br>
              <a:rPr lang="en-US" dirty="0">
                <a:solidFill>
                  <a:srgbClr val="FF0066"/>
                </a:solidFill>
                <a:latin typeface="Comic Sans MS" pitchFamily="66" charset="0"/>
              </a:rPr>
            </a:br>
            <a:endParaRPr lang="en-US" sz="1800" dirty="0"/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shapeType</a:t>
            </a:r>
            <a:r>
              <a:rPr lang="en-US" sz="2000" dirty="0"/>
              <a:t> == "</a:t>
            </a:r>
            <a:r>
              <a:rPr lang="en-US" altLang="ja-JP" sz="2000" dirty="0"/>
              <a:t>Polygon":</a:t>
            </a:r>
          </a:p>
          <a:p>
            <a:pPr lvl="2" eaLnBrk="1" hangingPunct="1"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polygon")</a:t>
            </a:r>
          </a:p>
          <a:p>
            <a:pPr lvl="1" eaLnBrk="1" hangingPunct="1">
              <a:defRPr/>
            </a:pPr>
            <a:r>
              <a:rPr lang="en-US" sz="2000" dirty="0" err="1">
                <a:solidFill>
                  <a:srgbClr val="0000FF"/>
                </a:solidFill>
              </a:rPr>
              <a:t>elif</a:t>
            </a:r>
            <a:r>
              <a:rPr lang="en-US" sz="2000" dirty="0"/>
              <a:t> </a:t>
            </a:r>
            <a:r>
              <a:rPr lang="en-US" sz="2000" dirty="0" err="1"/>
              <a:t>shapeType</a:t>
            </a:r>
            <a:r>
              <a:rPr lang="en-US" sz="2000" dirty="0"/>
              <a:t> == </a:t>
            </a:r>
            <a:r>
              <a:rPr lang="en-US" altLang="ja-JP" sz="2000" dirty="0"/>
              <a:t>"Polyline":</a:t>
            </a:r>
          </a:p>
          <a:p>
            <a:pPr lvl="2" eaLnBrk="1" hangingPunct="1"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line")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</a:rPr>
              <a:t>else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 lvl="2" eaLnBrk="1" hangingPunct="1">
              <a:defRPr/>
            </a:pPr>
            <a:r>
              <a:rPr lang="en-US" sz="2000" dirty="0"/>
              <a:t>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not \</a:t>
            </a:r>
          </a:p>
          <a:p>
            <a:pPr lvl="2" eaLnBrk="1" hangingPunct="1">
              <a:defRPr/>
            </a:pPr>
            <a:r>
              <a:rPr lang="en-US" altLang="ja-JP" sz="2000" dirty="0"/>
              <a:t>             line or polygon")</a:t>
            </a:r>
          </a:p>
          <a:p>
            <a:pPr eaLnBrk="1" hangingPunct="1">
              <a:defRPr/>
            </a:pPr>
            <a:endParaRPr lang="en-US" sz="18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F08C3D1-E86E-05BE-3E76-9025E0801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100138"/>
            <a:ext cx="4800600" cy="44942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     More cautiously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FF0066"/>
                </a:solidFill>
                <a:latin typeface="Comic Sans MS" pitchFamily="66" charset="0"/>
              </a:rPr>
              <a:t>     </a:t>
            </a:r>
            <a:r>
              <a:rPr lang="en-US" sz="2000" dirty="0">
                <a:solidFill>
                  <a:srgbClr val="3333FF"/>
                </a:solidFill>
              </a:rPr>
              <a:t>import</a:t>
            </a:r>
            <a:r>
              <a:rPr lang="en-US" sz="2000" dirty="0"/>
              <a:t> arcpy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 err="1"/>
              <a:t>mydata</a:t>
            </a:r>
            <a:r>
              <a:rPr lang="en-US" sz="2000" dirty="0"/>
              <a:t> = "C:/Temp/data.shp"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 err="1"/>
              <a:t>dsc</a:t>
            </a:r>
            <a:r>
              <a:rPr lang="en-US" sz="2000" dirty="0"/>
              <a:t> = </a:t>
            </a:r>
            <a:r>
              <a:rPr lang="en-US" sz="2000" dirty="0" err="1"/>
              <a:t>arcpy.Describe</a:t>
            </a:r>
            <a:r>
              <a:rPr lang="en-US" sz="2000" dirty="0"/>
              <a:t>(</a:t>
            </a:r>
            <a:r>
              <a:rPr lang="en-US" sz="2000" dirty="0" err="1"/>
              <a:t>mydata</a:t>
            </a:r>
            <a:r>
              <a:rPr lang="en-US" sz="2000" dirty="0"/>
              <a:t>) 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66"/>
                </a:solidFill>
                <a:latin typeface="Comic Sans MS" pitchFamily="66" charset="0"/>
              </a:rPr>
              <a:t>      </a:t>
            </a: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dirty="0" err="1"/>
              <a:t>dsc.dataType</a:t>
            </a:r>
            <a:r>
              <a:rPr lang="en-US" sz="2000" dirty="0"/>
              <a:t> == </a:t>
            </a:r>
            <a:r>
              <a:rPr lang="en-US" altLang="ja-JP" sz="2000" dirty="0"/>
              <a:t>"</a:t>
            </a:r>
            <a:r>
              <a:rPr lang="en-US" altLang="ja-JP" sz="2000" dirty="0" err="1"/>
              <a:t>ShapeFile</a:t>
            </a:r>
            <a:r>
              <a:rPr lang="en-US" altLang="ja-JP" sz="2000" dirty="0"/>
              <a:t>":</a:t>
            </a:r>
          </a:p>
          <a:p>
            <a:pPr eaLnBrk="1" hangingPunct="1">
              <a:defRPr/>
            </a:pPr>
            <a:r>
              <a:rPr lang="en-US" sz="2000" dirty="0"/>
              <a:t> 	shapeType = </a:t>
            </a:r>
            <a:r>
              <a:rPr lang="en-US" sz="2000" dirty="0" err="1"/>
              <a:t>dsc.ShapeType</a:t>
            </a:r>
            <a:br>
              <a:rPr lang="en-US" dirty="0">
                <a:solidFill>
                  <a:srgbClr val="FF0066"/>
                </a:solidFill>
                <a:latin typeface="Comic Sans MS" pitchFamily="66" charset="0"/>
              </a:rPr>
            </a:br>
            <a:endParaRPr lang="en-US" sz="1800" dirty="0"/>
          </a:p>
          <a:p>
            <a:pPr lvl="2" eaLnBrk="1" hangingPunct="1">
              <a:defRPr/>
            </a:pPr>
            <a:r>
              <a:rPr lang="en-US" sz="2000" dirty="0">
                <a:solidFill>
                  <a:srgbClr val="0000FF"/>
                </a:solidFill>
              </a:rPr>
              <a:t>if</a:t>
            </a:r>
            <a:r>
              <a:rPr lang="en-US" sz="2000" dirty="0"/>
              <a:t> shapeType == </a:t>
            </a:r>
            <a:r>
              <a:rPr lang="en-US" altLang="ja-JP" sz="2000" dirty="0"/>
              <a:t>"polygon":</a:t>
            </a:r>
          </a:p>
          <a:p>
            <a:pPr lvl="2" eaLnBrk="1" hangingPunct="1">
              <a:defRPr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polygon")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</a:rPr>
              <a:t>		</a:t>
            </a:r>
            <a:r>
              <a:rPr lang="en-US" sz="2000" dirty="0" err="1">
                <a:solidFill>
                  <a:srgbClr val="0000FF"/>
                </a:solidFill>
              </a:rPr>
              <a:t>elif</a:t>
            </a:r>
            <a:r>
              <a:rPr lang="en-US" sz="2000" dirty="0"/>
              <a:t> </a:t>
            </a:r>
            <a:r>
              <a:rPr lang="en-US" sz="2000" dirty="0" err="1"/>
              <a:t>shapeType</a:t>
            </a:r>
            <a:r>
              <a:rPr lang="en-US" sz="2000" dirty="0"/>
              <a:t> == </a:t>
            </a:r>
            <a:r>
              <a:rPr lang="en-US" altLang="ja-JP" sz="2000" dirty="0"/>
              <a:t>"Polyline":</a:t>
            </a:r>
          </a:p>
          <a:p>
            <a:pPr lvl="2" eaLnBrk="1" hangingPunct="1">
              <a:defRPr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line")</a:t>
            </a:r>
          </a:p>
          <a:p>
            <a:pPr lvl="1" eaLnBrk="1" hangingPunct="1">
              <a:defRPr/>
            </a:pPr>
            <a:r>
              <a:rPr lang="en-US" sz="2000" dirty="0">
                <a:solidFill>
                  <a:srgbClr val="0000FF"/>
                </a:solidFill>
              </a:rPr>
              <a:t>		else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</a:p>
          <a:p>
            <a:pPr lvl="2" eaLnBrk="1" hangingPunct="1">
              <a:defRPr/>
            </a:pPr>
            <a:r>
              <a:rPr lang="en-US" sz="2000" dirty="0"/>
              <a:t>     </a:t>
            </a:r>
            <a:r>
              <a:rPr lang="en-US" sz="2000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(</a:t>
            </a:r>
            <a:r>
              <a:rPr lang="en-US" altLang="ja-JP" sz="2000" dirty="0"/>
              <a:t>"Shape is not \</a:t>
            </a:r>
          </a:p>
          <a:p>
            <a:pPr lvl="2" eaLnBrk="1" hangingPunct="1">
              <a:defRPr/>
            </a:pPr>
            <a:r>
              <a:rPr lang="en-US" altLang="ja-JP" sz="2000" dirty="0"/>
              <a:t>             line or polygon")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36DD04-B116-4DCF-08A7-8AF81CE0F439}"/>
              </a:ext>
            </a:extLst>
          </p:cNvPr>
          <p:cNvSpPr/>
          <p:nvPr/>
        </p:nvSpPr>
        <p:spPr bwMode="auto">
          <a:xfrm>
            <a:off x="4343400" y="2438400"/>
            <a:ext cx="4114800" cy="316706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D9D7-4D9E-C2D9-5210-7C276358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7825-F758-CCAF-207D-AC748116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Topics discussed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Conditional statements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Decision-making syntax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Boolean Expressions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Logical operators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Comparison operators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Describing ArcGIS data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Coming up</a:t>
            </a:r>
          </a:p>
          <a:p>
            <a:pPr marL="1314450" lvl="2" indent="-4572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ea typeface="ＭＳ Ｐゴシック" charset="0"/>
              </a:rPr>
              <a:t>Looping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Additional topics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Tools that make selections 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Select by attributes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Compound vs. nested conditions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Testing conditions</a:t>
            </a:r>
          </a:p>
          <a:p>
            <a:pPr lvl="2">
              <a:defRPr/>
            </a:pPr>
            <a:r>
              <a:rPr lang="en-US" sz="2000" dirty="0">
                <a:ea typeface="ＭＳ Ｐゴシック" charset="0"/>
              </a:rPr>
              <a:t>Using </a:t>
            </a:r>
            <a:r>
              <a:rPr lang="en-US" sz="2000" dirty="0" err="1">
                <a:ea typeface="ＭＳ Ｐゴシック" charset="0"/>
              </a:rPr>
              <a:t>os</a:t>
            </a:r>
            <a:r>
              <a:rPr lang="en-US" sz="2000" dirty="0">
                <a:ea typeface="ＭＳ Ｐゴシック" charset="0"/>
              </a:rPr>
              <a:t> module to check for files</a:t>
            </a:r>
          </a:p>
          <a:p>
            <a:pPr>
              <a:defRPr/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41CC4C71-1FDE-869A-CC17-5AD1B5B4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3B539-D957-4D6D-894C-22E2DD1A5C23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CFCC2C4B8A04D8365FF380D80C6F8" ma:contentTypeVersion="7" ma:contentTypeDescription="Create a new document." ma:contentTypeScope="" ma:versionID="8e0ee9b95f965d5b171909dba1cfffd8">
  <xsd:schema xmlns:xsd="http://www.w3.org/2001/XMLSchema" xmlns:xs="http://www.w3.org/2001/XMLSchema" xmlns:p="http://schemas.microsoft.com/office/2006/metadata/properties" xmlns:ns3="98953c36-47f9-4038-aad2-41074b9cf7cc" targetNamespace="http://schemas.microsoft.com/office/2006/metadata/properties" ma:root="true" ma:fieldsID="0de9e230d6dc75733c0b8b33c2f4a8f8" ns3:_="">
    <xsd:import namespace="98953c36-47f9-4038-aad2-41074b9cf7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53c36-47f9-4038-aad2-41074b9cf7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45A8D3-A6B1-4B49-A750-3F7E6D9BD0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53c36-47f9-4038-aad2-41074b9cf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AE9032-20D3-4F19-B8D0-CD8B776F05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2FEE62-5E6D-4E32-B7E9-4FACD4A69811}">
  <ds:schemaRefs>
    <ds:schemaRef ds:uri="98953c36-47f9-4038-aad2-41074b9cf7cc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36920</TotalTime>
  <Words>2080</Words>
  <Application>Microsoft Office PowerPoint</Application>
  <PresentationFormat>On-screen Show (4:3)</PresentationFormat>
  <Paragraphs>388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MS PGothic</vt:lpstr>
      <vt:lpstr>Calibri Light</vt:lpstr>
      <vt:lpstr>Calibri</vt:lpstr>
      <vt:lpstr>Garamond</vt:lpstr>
      <vt:lpstr>Comic Sans MS</vt:lpstr>
      <vt:lpstr>Default Design</vt:lpstr>
      <vt:lpstr>Decision making &amp;  with Describe object </vt:lpstr>
      <vt:lpstr>Outline</vt:lpstr>
      <vt:lpstr>Branching workflow example</vt:lpstr>
      <vt:lpstr>Describe Object</vt:lpstr>
      <vt:lpstr>Creating a describe object</vt:lpstr>
      <vt:lpstr>Using a describe object</vt:lpstr>
      <vt:lpstr>Selection Syntax</vt:lpstr>
      <vt:lpstr>Using describe with caution</vt:lpstr>
      <vt:lpstr>Summing up</vt:lpstr>
      <vt:lpstr>In class – conditionalSound.py</vt:lpstr>
      <vt:lpstr>Appendix I</vt:lpstr>
      <vt:lpstr>In class – Poor form! FIX IT</vt:lpstr>
      <vt:lpstr>FIX IT</vt:lpstr>
      <vt:lpstr>Polygon to raster</vt:lpstr>
      <vt:lpstr>Polygon to raster pseudocode corrected</vt:lpstr>
      <vt:lpstr>Distance converter example</vt:lpstr>
      <vt:lpstr>Distance Conversion Pseudocode</vt:lpstr>
      <vt:lpstr>Handle no user arguments case</vt:lpstr>
      <vt:lpstr>Distance conversion pseudocode</vt:lpstr>
      <vt:lpstr>Buffer_clip pseudocode</vt:lpstr>
      <vt:lpstr>Appendix II</vt:lpstr>
      <vt:lpstr>In class – conditionalSound.py (orig)</vt:lpstr>
      <vt:lpstr>Buffer_clip… avoid argv index error</vt:lpstr>
      <vt:lpstr>Using if/elif/else</vt:lpstr>
      <vt:lpstr>Ways not to use if, elif</vt:lpstr>
      <vt:lpstr>Condition with ‘not’ keyword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327</cp:revision>
  <dcterms:created xsi:type="dcterms:W3CDTF">2004-10-22T02:24:14Z</dcterms:created>
  <dcterms:modified xsi:type="dcterms:W3CDTF">2024-02-02T22:24:38Z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0x0101000A4CFCC2C4B8A04D8365FF380D80C6F8</vt:lpwstr>
  </property>
</Properties>
</file>