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442" r:id="rId3"/>
    <p:sldId id="440" r:id="rId4"/>
    <p:sldId id="473" r:id="rId5"/>
    <p:sldId id="462" r:id="rId6"/>
    <p:sldId id="463" r:id="rId7"/>
    <p:sldId id="484" r:id="rId8"/>
    <p:sldId id="485" r:id="rId9"/>
    <p:sldId id="486" r:id="rId10"/>
    <p:sldId id="464" r:id="rId11"/>
    <p:sldId id="465" r:id="rId12"/>
    <p:sldId id="441" r:id="rId13"/>
    <p:sldId id="478" r:id="rId14"/>
    <p:sldId id="476" r:id="rId15"/>
    <p:sldId id="479" r:id="rId16"/>
    <p:sldId id="480" r:id="rId17"/>
    <p:sldId id="477" r:id="rId18"/>
    <p:sldId id="481" r:id="rId19"/>
    <p:sldId id="482" r:id="rId20"/>
    <p:sldId id="483" r:id="rId21"/>
    <p:sldId id="466" r:id="rId22"/>
    <p:sldId id="467" r:id="rId23"/>
    <p:sldId id="468" r:id="rId24"/>
    <p:sldId id="450" r:id="rId25"/>
    <p:sldId id="456" r:id="rId26"/>
    <p:sldId id="457" r:id="rId27"/>
    <p:sldId id="471" r:id="rId28"/>
    <p:sldId id="470" r:id="rId29"/>
    <p:sldId id="472" r:id="rId30"/>
    <p:sldId id="461" r:id="rId31"/>
    <p:sldId id="460" r:id="rId32"/>
    <p:sldId id="454" r:id="rId33"/>
    <p:sldId id="455" r:id="rId3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E85E50"/>
    <a:srgbClr val="CC7A6C"/>
    <a:srgbClr val="DEF840"/>
    <a:srgbClr val="FB6CA5"/>
    <a:srgbClr val="F5F5F6"/>
    <a:srgbClr val="676F7C"/>
    <a:srgbClr val="F5F5F5"/>
    <a:srgbClr val="F0F0F0"/>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515" autoAdjust="0"/>
  </p:normalViewPr>
  <p:slideViewPr>
    <p:cSldViewPr>
      <p:cViewPr varScale="1">
        <p:scale>
          <a:sx n="91" d="100"/>
          <a:sy n="91" d="100"/>
        </p:scale>
        <p:origin x="1626" y="90"/>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1026">
            <a:extLst>
              <a:ext uri="{FF2B5EF4-FFF2-40B4-BE49-F238E27FC236}">
                <a16:creationId xmlns:a16="http://schemas.microsoft.com/office/drawing/2014/main" id="{F09CF7C5-A7C3-B430-8B32-7CF79EF5B6A8}"/>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111619" name="Rectangle 1027">
            <a:extLst>
              <a:ext uri="{FF2B5EF4-FFF2-40B4-BE49-F238E27FC236}">
                <a16:creationId xmlns:a16="http://schemas.microsoft.com/office/drawing/2014/main" id="{36ED773A-F080-A6E5-37A2-A87F26FA2D03}"/>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26628" name="Rectangle 1028">
            <a:extLst>
              <a:ext uri="{FF2B5EF4-FFF2-40B4-BE49-F238E27FC236}">
                <a16:creationId xmlns:a16="http://schemas.microsoft.com/office/drawing/2014/main" id="{1F3954C6-5BBC-E120-93AE-308686602B90}"/>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1621" name="Rectangle 1029">
            <a:extLst>
              <a:ext uri="{FF2B5EF4-FFF2-40B4-BE49-F238E27FC236}">
                <a16:creationId xmlns:a16="http://schemas.microsoft.com/office/drawing/2014/main" id="{DBB8F4E3-93A2-3C8E-9304-1688F8C2C7D1}"/>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1030">
            <a:extLst>
              <a:ext uri="{FF2B5EF4-FFF2-40B4-BE49-F238E27FC236}">
                <a16:creationId xmlns:a16="http://schemas.microsoft.com/office/drawing/2014/main" id="{98A6F14E-30E8-251B-6FAA-9E01565A7220}"/>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111623" name="Rectangle 1031">
            <a:extLst>
              <a:ext uri="{FF2B5EF4-FFF2-40B4-BE49-F238E27FC236}">
                <a16:creationId xmlns:a16="http://schemas.microsoft.com/office/drawing/2014/main" id="{1B20BE28-9ED1-A1C1-1148-7297DEFB2381}"/>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cs typeface="Arial" panose="020B0604020202020204" pitchFamily="34" charset="0"/>
              </a:defRPr>
            </a:lvl1pPr>
          </a:lstStyle>
          <a:p>
            <a:pPr>
              <a:defRPr/>
            </a:pPr>
            <a:fld id="{E1E05847-A66E-4FA7-BF64-34773B9A728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ECDEFB-B395-6E2F-8090-7A48DDB724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6AAB2D-3F30-A67D-803F-D083B984EFF0}"/>
              </a:ext>
            </a:extLst>
          </p:cNvPr>
          <p:cNvSpPr>
            <a:spLocks noGrp="1"/>
          </p:cNvSpPr>
          <p:nvPr>
            <p:ph type="body" idx="1"/>
          </p:nvPr>
        </p:nvSpPr>
        <p:spPr/>
        <p:txBody>
          <a:bodyPr/>
          <a:lstStyle/>
          <a:p>
            <a:pPr marL="514350" indent="-457200" eaLnBrk="1" hangingPunct="1">
              <a:buFont typeface="+mj-lt"/>
              <a:buAutoNum type="arabicPeriod"/>
              <a:defRPr/>
            </a:pPr>
            <a:r>
              <a:rPr lang="en-US" sz="1600" dirty="0">
                <a:ea typeface="ＭＳ Ｐゴシック" charset="0"/>
                <a:cs typeface="+mn-cs"/>
              </a:rPr>
              <a:t>Create an empty Python list named </a:t>
            </a:r>
            <a:r>
              <a:rPr lang="en-US" sz="1600" dirty="0" err="1">
                <a:ea typeface="ＭＳ Ｐゴシック" charset="0"/>
                <a:cs typeface="+mn-cs"/>
              </a:rPr>
              <a:t>mylist</a:t>
            </a:r>
            <a:r>
              <a:rPr lang="en-US" sz="1600" dirty="0">
                <a:ea typeface="ＭＳ Ｐゴシック" charset="0"/>
                <a:cs typeface="+mn-cs"/>
              </a:rPr>
              <a:t>.</a:t>
            </a:r>
            <a:br>
              <a:rPr lang="en-US" sz="1600" dirty="0">
                <a:ea typeface="ＭＳ Ｐゴシック" charset="0"/>
                <a:cs typeface="+mn-cs"/>
              </a:rPr>
            </a:br>
            <a:r>
              <a:rPr lang="en-US" sz="1600" dirty="0" err="1">
                <a:ea typeface="ＭＳ Ｐゴシック" charset="0"/>
                <a:cs typeface="+mn-cs"/>
              </a:rPr>
              <a:t>mylist</a:t>
            </a:r>
            <a:r>
              <a:rPr lang="en-US" sz="1600" dirty="0">
                <a:ea typeface="ＭＳ Ｐゴシック" charset="0"/>
                <a:cs typeface="+mn-cs"/>
              </a:rPr>
              <a:t> = [ ]</a:t>
            </a:r>
          </a:p>
          <a:p>
            <a:pPr marL="514350" indent="-457200" eaLnBrk="1" hangingPunct="1">
              <a:buFont typeface="+mj-lt"/>
              <a:buAutoNum type="arabicPeriod"/>
              <a:defRPr/>
            </a:pPr>
            <a:r>
              <a:rPr lang="en-US" sz="1600" dirty="0">
                <a:ea typeface="ＭＳ Ｐゴシック" charset="0"/>
                <a:cs typeface="+mn-cs"/>
              </a:rPr>
              <a:t>Append 8 and 5 to your new list.</a:t>
            </a:r>
            <a:br>
              <a:rPr lang="en-US" sz="1600" dirty="0">
                <a:ea typeface="ＭＳ Ｐゴシック" charset="0"/>
                <a:cs typeface="+mn-cs"/>
              </a:rPr>
            </a:br>
            <a:r>
              <a:rPr lang="en-US" sz="1600" dirty="0" err="1">
                <a:ea typeface="ＭＳ Ｐゴシック" charset="0"/>
                <a:cs typeface="+mn-cs"/>
              </a:rPr>
              <a:t>mylist.append</a:t>
            </a:r>
            <a:r>
              <a:rPr lang="en-US" sz="1600" dirty="0">
                <a:ea typeface="ＭＳ Ｐゴシック" charset="0"/>
                <a:cs typeface="+mn-cs"/>
              </a:rPr>
              <a:t>(8)</a:t>
            </a:r>
            <a:br>
              <a:rPr lang="en-US" sz="1600" dirty="0">
                <a:ea typeface="ＭＳ Ｐゴシック" charset="0"/>
                <a:cs typeface="+mn-cs"/>
              </a:rPr>
            </a:br>
            <a:r>
              <a:rPr lang="en-US" sz="1600" dirty="0" err="1">
                <a:ea typeface="ＭＳ Ｐゴシック" charset="0"/>
                <a:cs typeface="+mn-cs"/>
              </a:rPr>
              <a:t>mylist.append</a:t>
            </a:r>
            <a:r>
              <a:rPr lang="en-US" sz="1600" dirty="0">
                <a:ea typeface="ＭＳ Ｐゴシック" charset="0"/>
                <a:cs typeface="+mn-cs"/>
              </a:rPr>
              <a:t>(5)</a:t>
            </a:r>
          </a:p>
          <a:p>
            <a:pPr marL="57150" eaLnBrk="1" hangingPunct="1">
              <a:buFont typeface="+mj-lt"/>
              <a:buNone/>
              <a:defRPr/>
            </a:pPr>
            <a:r>
              <a:rPr lang="en-US" sz="1600" dirty="0">
                <a:ea typeface="ＭＳ Ｐゴシック" charset="0"/>
                <a:cs typeface="+mn-cs"/>
              </a:rPr>
              <a:t>            --or– </a:t>
            </a:r>
            <a:br>
              <a:rPr lang="en-US" sz="1600" dirty="0">
                <a:ea typeface="ＭＳ Ｐゴシック" charset="0"/>
                <a:cs typeface="+mn-cs"/>
              </a:rPr>
            </a:br>
            <a:r>
              <a:rPr lang="en-US" sz="1600" dirty="0">
                <a:ea typeface="ＭＳ Ｐゴシック" charset="0"/>
                <a:cs typeface="+mn-cs"/>
              </a:rPr>
              <a:t>            </a:t>
            </a:r>
            <a:r>
              <a:rPr lang="en-US" sz="1600" dirty="0" err="1">
                <a:ea typeface="ＭＳ Ｐゴシック" charset="0"/>
                <a:cs typeface="+mn-cs"/>
              </a:rPr>
              <a:t>mylist.extend</a:t>
            </a:r>
            <a:r>
              <a:rPr lang="en-US" sz="1600" dirty="0">
                <a:ea typeface="ＭＳ Ｐゴシック" charset="0"/>
                <a:cs typeface="+mn-cs"/>
              </a:rPr>
              <a:t>([8, 5])</a:t>
            </a:r>
          </a:p>
          <a:p>
            <a:pPr marL="514350" indent="-457200" eaLnBrk="1" hangingPunct="1">
              <a:buFont typeface="+mj-lt"/>
              <a:buAutoNum type="arabicPeriod"/>
              <a:defRPr/>
            </a:pPr>
            <a:r>
              <a:rPr lang="en-US" sz="1600" dirty="0">
                <a:ea typeface="ＭＳ Ｐゴシック" charset="0"/>
                <a:cs typeface="+mn-cs"/>
              </a:rPr>
              <a:t>Set x to the second item in your list by using list indexing.</a:t>
            </a:r>
            <a:br>
              <a:rPr lang="en-US" sz="1600" dirty="0">
                <a:ea typeface="ＭＳ Ｐゴシック" charset="0"/>
                <a:cs typeface="+mn-cs"/>
              </a:rPr>
            </a:br>
            <a:r>
              <a:rPr lang="en-US" sz="1600" dirty="0">
                <a:ea typeface="ＭＳ Ｐゴシック" charset="0"/>
                <a:cs typeface="+mn-cs"/>
              </a:rPr>
              <a:t>x = </a:t>
            </a:r>
            <a:r>
              <a:rPr lang="en-US" sz="1600" dirty="0" err="1">
                <a:ea typeface="ＭＳ Ｐゴシック" charset="0"/>
                <a:cs typeface="+mn-cs"/>
              </a:rPr>
              <a:t>mylist</a:t>
            </a:r>
            <a:r>
              <a:rPr lang="en-US" sz="1600" dirty="0">
                <a:ea typeface="ＭＳ Ｐゴシック" charset="0"/>
                <a:cs typeface="+mn-cs"/>
              </a:rPr>
              <a:t>[1]</a:t>
            </a:r>
          </a:p>
          <a:p>
            <a:pPr marL="514350" indent="-457200" eaLnBrk="1" hangingPunct="1">
              <a:buFont typeface="+mj-lt"/>
              <a:buAutoNum type="arabicPeriod"/>
              <a:defRPr/>
            </a:pPr>
            <a:r>
              <a:rPr lang="en-US" sz="1600" dirty="0">
                <a:ea typeface="ＭＳ Ｐゴシック" charset="0"/>
                <a:cs typeface="+mn-cs"/>
              </a:rPr>
              <a:t>Check if 3 is in your list.</a:t>
            </a:r>
            <a:br>
              <a:rPr lang="en-US" sz="1600" dirty="0">
                <a:ea typeface="ＭＳ Ｐゴシック" charset="0"/>
                <a:cs typeface="+mn-cs"/>
              </a:rPr>
            </a:br>
            <a:r>
              <a:rPr lang="en-US" sz="1600" dirty="0">
                <a:ea typeface="ＭＳ Ｐゴシック" charset="0"/>
                <a:cs typeface="+mn-cs"/>
              </a:rPr>
              <a:t>3 in </a:t>
            </a:r>
            <a:r>
              <a:rPr lang="en-US" sz="1600" dirty="0" err="1">
                <a:ea typeface="ＭＳ Ｐゴシック" charset="0"/>
                <a:cs typeface="+mn-cs"/>
              </a:rPr>
              <a:t>mylist</a:t>
            </a:r>
            <a:endParaRPr lang="en-US" sz="1600" dirty="0">
              <a:ea typeface="ＭＳ Ｐゴシック" charset="0"/>
              <a:cs typeface="+mn-cs"/>
            </a:endParaRPr>
          </a:p>
          <a:p>
            <a:pPr marL="514350" indent="-457200" eaLnBrk="1" hangingPunct="1">
              <a:buFont typeface="+mj-lt"/>
              <a:buAutoNum type="arabicPeriod"/>
              <a:defRPr/>
            </a:pPr>
            <a:r>
              <a:rPr lang="en-US" sz="1600" dirty="0">
                <a:ea typeface="ＭＳ Ｐゴシック" charset="0"/>
                <a:cs typeface="+mn-cs"/>
              </a:rPr>
              <a:t>Loop through your list and print each item.</a:t>
            </a:r>
            <a:br>
              <a:rPr lang="en-US" sz="1600" dirty="0">
                <a:ea typeface="ＭＳ Ｐゴシック" charset="0"/>
                <a:cs typeface="+mn-cs"/>
              </a:rPr>
            </a:br>
            <a:r>
              <a:rPr lang="en-US" sz="1600" dirty="0">
                <a:ea typeface="ＭＳ Ｐゴシック" charset="0"/>
                <a:cs typeface="+mn-cs"/>
              </a:rPr>
              <a:t>for item in </a:t>
            </a:r>
            <a:r>
              <a:rPr lang="en-US" sz="1600" dirty="0" err="1">
                <a:ea typeface="ＭＳ Ｐゴシック" charset="0"/>
                <a:cs typeface="+mn-cs"/>
              </a:rPr>
              <a:t>mylist</a:t>
            </a:r>
            <a:r>
              <a:rPr lang="en-US" sz="1600" dirty="0">
                <a:ea typeface="ＭＳ Ｐゴシック" charset="0"/>
                <a:cs typeface="+mn-cs"/>
              </a:rPr>
              <a:t>:</a:t>
            </a:r>
          </a:p>
          <a:p>
            <a:pPr marL="57150" eaLnBrk="1" hangingPunct="1">
              <a:defRPr/>
            </a:pPr>
            <a:r>
              <a:rPr lang="en-US" sz="1600" dirty="0">
                <a:ea typeface="ＭＳ Ｐゴシック" charset="0"/>
                <a:cs typeface="+mn-cs"/>
              </a:rPr>
              <a:t>               print(item)</a:t>
            </a:r>
          </a:p>
          <a:p>
            <a:pPr>
              <a:defRPr/>
            </a:pPr>
            <a:endParaRPr lang="en-US" dirty="0">
              <a:ea typeface="ＭＳ Ｐゴシック" charset="0"/>
              <a:cs typeface="+mn-cs"/>
            </a:endParaRPr>
          </a:p>
        </p:txBody>
      </p:sp>
      <p:sp>
        <p:nvSpPr>
          <p:cNvPr id="5124" name="Slide Number Placeholder 3">
            <a:extLst>
              <a:ext uri="{FF2B5EF4-FFF2-40B4-BE49-F238E27FC236}">
                <a16:creationId xmlns:a16="http://schemas.microsoft.com/office/drawing/2014/main" id="{05BB9E7A-211A-5B5E-2151-77D8B6B7C355}"/>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A260523-0663-434E-8092-6DEB033263BC}" type="slidenum">
              <a:rPr lang="en-US" altLang="en-US"/>
              <a:pPr>
                <a:spcBef>
                  <a:spcPct val="0"/>
                </a:spcBef>
              </a:pPr>
              <a:t>2</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Geospatial data can be extensive and complex, involving numerous attributes and spatial information. Dictionaries offer efficient data storage and retrieval, allowing you to associate attributes and spatial data with feature IDs, making it easier to access, manipulate, and analyze this information.</a:t>
            </a:r>
            <a:endParaRPr lang="en-US" dirty="0"/>
          </a:p>
        </p:txBody>
      </p:sp>
      <p:sp>
        <p:nvSpPr>
          <p:cNvPr id="4" name="Slide Number Placeholder 3"/>
          <p:cNvSpPr>
            <a:spLocks noGrp="1"/>
          </p:cNvSpPr>
          <p:nvPr>
            <p:ph type="sldNum" sz="quarter" idx="5"/>
          </p:nvPr>
        </p:nvSpPr>
        <p:spPr/>
        <p:txBody>
          <a:bodyPr/>
          <a:lstStyle/>
          <a:p>
            <a:pPr>
              <a:defRPr/>
            </a:pPr>
            <a:fld id="{E1E05847-A66E-4FA7-BF64-34773B9A7285}" type="slidenum">
              <a:rPr lang="en-US" altLang="en-US" smtClean="0"/>
              <a:pPr>
                <a:defRPr/>
              </a:pPr>
              <a:t>3</a:t>
            </a:fld>
            <a:endParaRPr lang="en-US" altLang="en-US"/>
          </a:p>
        </p:txBody>
      </p:sp>
    </p:spTree>
    <p:extLst>
      <p:ext uri="{BB962C8B-B14F-4D97-AF65-F5344CB8AC3E}">
        <p14:creationId xmlns:p14="http://schemas.microsoft.com/office/powerpoint/2010/main" val="2773763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Adding and modifying look the same!</a:t>
            </a:r>
          </a:p>
        </p:txBody>
      </p:sp>
      <p:sp>
        <p:nvSpPr>
          <p:cNvPr id="4" name="Slide Number Placeholder 3"/>
          <p:cNvSpPr>
            <a:spLocks noGrp="1"/>
          </p:cNvSpPr>
          <p:nvPr>
            <p:ph type="sldNum" sz="quarter" idx="5"/>
          </p:nvPr>
        </p:nvSpPr>
        <p:spPr/>
        <p:txBody>
          <a:bodyPr/>
          <a:lstStyle/>
          <a:p>
            <a:pPr>
              <a:defRPr/>
            </a:pPr>
            <a:fld id="{E1E05847-A66E-4FA7-BF64-34773B9A7285}" type="slidenum">
              <a:rPr lang="en-US" altLang="en-US" smtClean="0"/>
              <a:pPr>
                <a:defRPr/>
              </a:pPr>
              <a:t>9</a:t>
            </a:fld>
            <a:endParaRPr lang="en-US" altLang="en-US"/>
          </a:p>
        </p:txBody>
      </p:sp>
    </p:spTree>
    <p:extLst>
      <p:ext uri="{BB962C8B-B14F-4D97-AF65-F5344CB8AC3E}">
        <p14:creationId xmlns:p14="http://schemas.microsoft.com/office/powerpoint/2010/main" val="802907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1E05847-A66E-4FA7-BF64-34773B9A7285}" type="slidenum">
              <a:rPr lang="en-US" altLang="en-US" smtClean="0"/>
              <a:pPr>
                <a:defRPr/>
              </a:pPr>
              <a:t>12</a:t>
            </a:fld>
            <a:endParaRPr lang="en-US" altLang="en-US"/>
          </a:p>
        </p:txBody>
      </p:sp>
    </p:spTree>
    <p:extLst>
      <p:ext uri="{BB962C8B-B14F-4D97-AF65-F5344CB8AC3E}">
        <p14:creationId xmlns:p14="http://schemas.microsoft.com/office/powerpoint/2010/main" val="565999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3E21B2-6F03-B280-5659-1405947E4E53}"/>
              </a:ext>
            </a:extLst>
          </p:cNvPr>
          <p:cNvSpPr>
            <a:spLocks noGrp="1" noRot="1" noChangeAspect="1"/>
          </p:cNvSpPr>
          <p:nvPr>
            <p:ph type="sldImg"/>
          </p:nvPr>
        </p:nvSpPr>
        <p:spPr/>
      </p:sp>
      <p:sp>
        <p:nvSpPr>
          <p:cNvPr id="15363" name="Notes Placeholder 2">
            <a:extLst>
              <a:ext uri="{FF2B5EF4-FFF2-40B4-BE49-F238E27FC236}">
                <a16:creationId xmlns:a16="http://schemas.microsoft.com/office/drawing/2014/main" id="{B74B1092-BED2-7896-3184-682A4AAB6ABD}"/>
              </a:ext>
            </a:extLst>
          </p:cNvPr>
          <p:cNvSpPr>
            <a:spLocks noGrp="1"/>
          </p:cNvSpPr>
          <p:nvPr>
            <p:ph type="body" idx="1"/>
          </p:nvPr>
        </p:nvSpPr>
        <p:spPr/>
        <p:txBody>
          <a:bodyPr/>
          <a:lstStyle/>
          <a:p>
            <a:pPr marL="228600" indent="-228600">
              <a:buFontTx/>
              <a:buAutoNum type="arabicPeriod"/>
              <a:defRPr/>
            </a:pPr>
            <a:r>
              <a:rPr lang="en-US" altLang="en-US" dirty="0">
                <a:latin typeface="Arial" panose="020B0604020202020204" pitchFamily="34" charset="0"/>
              </a:rPr>
              <a:t>Creates an empty dictionary named myD2.</a:t>
            </a:r>
          </a:p>
          <a:p>
            <a:pPr marL="228600" indent="-228600">
              <a:buFontTx/>
              <a:buAutoNum type="arabicPeriod"/>
              <a:defRPr/>
            </a:pPr>
            <a:r>
              <a:rPr lang="en-US" altLang="en-US" dirty="0">
                <a:latin typeface="Arial" panose="020B0604020202020204" pitchFamily="34" charset="0"/>
              </a:rPr>
              <a:t>Before these commands, the dictionary looked like this  </a:t>
            </a:r>
            <a:r>
              <a:rPr lang="en-US" dirty="0" err="1"/>
              <a:t>myD</a:t>
            </a:r>
            <a:r>
              <a:rPr lang="en-US" dirty="0"/>
              <a:t> = {0:"woods", 1:"park", 5:"orch"}</a:t>
            </a:r>
            <a:endParaRPr lang="en-US" altLang="en-US" dirty="0">
              <a:latin typeface="Arial" panose="020B0604020202020204" pitchFamily="34" charset="0"/>
            </a:endParaRPr>
          </a:p>
          <a:p>
            <a:pPr>
              <a:defRPr/>
            </a:pPr>
            <a:r>
              <a:rPr lang="en-US" altLang="en-US" dirty="0" err="1">
                <a:latin typeface="Arial" panose="020B0604020202020204" pitchFamily="34" charset="0"/>
              </a:rPr>
              <a:t>myD</a:t>
            </a:r>
            <a:r>
              <a:rPr lang="en-US" altLang="en-US" dirty="0">
                <a:latin typeface="Arial" panose="020B0604020202020204" pitchFamily="34" charset="0"/>
              </a:rPr>
              <a:t>[1] = "other" modified the item which has key 1</a:t>
            </a:r>
            <a:br>
              <a:rPr lang="en-US" altLang="en-US" dirty="0">
                <a:latin typeface="Arial" panose="020B0604020202020204" pitchFamily="34" charset="0"/>
              </a:rPr>
            </a:br>
            <a:r>
              <a:rPr lang="en-US" altLang="en-US" dirty="0" err="1">
                <a:latin typeface="Arial" panose="020B0604020202020204" pitchFamily="34" charset="0"/>
              </a:rPr>
              <a:t>myD</a:t>
            </a:r>
            <a:r>
              <a:rPr lang="en-US" altLang="en-US" dirty="0">
                <a:latin typeface="Arial" panose="020B0604020202020204" pitchFamily="34" charset="0"/>
              </a:rPr>
              <a:t>[3] = "lake” added a new item to the dictionary.</a:t>
            </a:r>
          </a:p>
          <a:p>
            <a:pPr marL="228600" indent="-228600">
              <a:buFont typeface="+mj-lt"/>
              <a:buAutoNum type="arabicPeriod" startAt="3"/>
              <a:defRPr/>
            </a:pPr>
            <a:r>
              <a:rPr lang="en-US" altLang="en-US" dirty="0" err="1">
                <a:latin typeface="Arial" panose="020B0604020202020204" pitchFamily="34" charset="0"/>
              </a:rPr>
              <a:t>myList</a:t>
            </a:r>
            <a:r>
              <a:rPr lang="en-US" altLang="en-US" dirty="0">
                <a:latin typeface="Arial" panose="020B0604020202020204" pitchFamily="34" charset="0"/>
              </a:rPr>
              <a:t>[2] is indexing into a list.  It returns the 3</a:t>
            </a:r>
            <a:r>
              <a:rPr lang="en-US" altLang="en-US" baseline="30000" dirty="0">
                <a:latin typeface="Arial" panose="020B0604020202020204" pitchFamily="34" charset="0"/>
              </a:rPr>
              <a:t>rd</a:t>
            </a:r>
            <a:r>
              <a:rPr lang="en-US" altLang="en-US" dirty="0">
                <a:latin typeface="Arial" panose="020B0604020202020204" pitchFamily="34" charset="0"/>
              </a:rPr>
              <a:t> item in the list.  </a:t>
            </a:r>
            <a:br>
              <a:rPr lang="en-US" altLang="en-US" dirty="0">
                <a:latin typeface="Arial" panose="020B0604020202020204" pitchFamily="34" charset="0"/>
              </a:rPr>
            </a:br>
            <a:r>
              <a:rPr lang="en-US" altLang="en-US" dirty="0" err="1">
                <a:latin typeface="Arial" panose="020B0604020202020204" pitchFamily="34" charset="0"/>
              </a:rPr>
              <a:t>myD</a:t>
            </a:r>
            <a:r>
              <a:rPr lang="en-US" altLang="en-US" dirty="0">
                <a:latin typeface="Arial" panose="020B0604020202020204" pitchFamily="34" charset="0"/>
              </a:rPr>
              <a:t>[2] returns the value of the dictionary item with key of 2.  But this dictionary doesn’t have one, so it returns an error.</a:t>
            </a:r>
          </a:p>
          <a:p>
            <a:pPr marL="228600" indent="-228600">
              <a:buFontTx/>
              <a:buAutoNum type="arabicPeriod" startAt="3"/>
              <a:defRPr/>
            </a:pPr>
            <a:r>
              <a:rPr lang="en-US" altLang="en-US" dirty="0" err="1">
                <a:latin typeface="Arial" panose="020B0604020202020204" pitchFamily="34" charset="0"/>
              </a:rPr>
              <a:t>myD</a:t>
            </a:r>
            <a:r>
              <a:rPr lang="en-US" altLang="en-US" dirty="0">
                <a:latin typeface="Arial" panose="020B0604020202020204" pitchFamily="34" charset="0"/>
              </a:rPr>
              <a:t>[“London”] = “Heathrow”</a:t>
            </a:r>
          </a:p>
          <a:p>
            <a:pPr marL="228600" indent="-228600">
              <a:buFontTx/>
              <a:buAutoNum type="arabicPeriod" startAt="3"/>
              <a:defRPr/>
            </a:pPr>
            <a:r>
              <a:rPr lang="en-US" altLang="en-US" dirty="0" err="1">
                <a:latin typeface="Arial" panose="020B0604020202020204" pitchFamily="34" charset="0"/>
              </a:rPr>
              <a:t>myD</a:t>
            </a:r>
            <a:r>
              <a:rPr lang="en-US" altLang="en-US" dirty="0">
                <a:latin typeface="Arial" panose="020B0604020202020204" pitchFamily="34" charset="0"/>
              </a:rPr>
              <a:t>[“beer”] =  ["Bass", "Corona", "</a:t>
            </a:r>
            <a:r>
              <a:rPr lang="en-US" altLang="en-US" dirty="0" err="1">
                <a:latin typeface="Arial" panose="020B0604020202020204" pitchFamily="34" charset="0"/>
              </a:rPr>
              <a:t>Dunkle</a:t>
            </a:r>
            <a:r>
              <a:rPr lang="en-US" altLang="en-US" dirty="0">
                <a:latin typeface="Arial" panose="020B0604020202020204" pitchFamily="34" charset="0"/>
              </a:rPr>
              <a:t>"] </a:t>
            </a:r>
          </a:p>
          <a:p>
            <a:pPr marL="228600" indent="-228600">
              <a:buFontTx/>
              <a:buAutoNum type="arabicPeriod" startAt="3"/>
              <a:defRPr/>
            </a:pPr>
            <a:r>
              <a:rPr lang="en-US" altLang="en-US" dirty="0" err="1">
                <a:latin typeface="Arial" panose="020B0604020202020204" pitchFamily="34" charset="0"/>
              </a:rPr>
              <a:t>myD</a:t>
            </a:r>
            <a:r>
              <a:rPr lang="en-US" altLang="en-US" dirty="0">
                <a:latin typeface="Arial" panose="020B0604020202020204" pitchFamily="34" charset="0"/>
              </a:rPr>
              <a:t>[“beer”].append(“Pale Ale”)</a:t>
            </a:r>
          </a:p>
          <a:p>
            <a:pPr marL="228600" indent="-228600">
              <a:buFontTx/>
              <a:buAutoNum type="arabicPeriod" startAt="3"/>
              <a:defRPr/>
            </a:pPr>
            <a:r>
              <a:rPr lang="en-US" altLang="en-US" dirty="0">
                <a:latin typeface="Arial" panose="020B0604020202020204" pitchFamily="34" charset="0"/>
              </a:rPr>
              <a:t>x = “5 </a:t>
            </a:r>
            <a:r>
              <a:rPr lang="en-US" altLang="en-US" dirty="0" err="1">
                <a:latin typeface="Arial" panose="020B0604020202020204" pitchFamily="34" charset="0"/>
              </a:rPr>
              <a:t>hrs</a:t>
            </a:r>
            <a:r>
              <a:rPr lang="en-US" altLang="en-US" dirty="0">
                <a:latin typeface="Arial" panose="020B0604020202020204" pitchFamily="34" charset="0"/>
              </a:rPr>
              <a:t>”</a:t>
            </a:r>
            <a:br>
              <a:rPr lang="en-US" altLang="en-US" dirty="0">
                <a:latin typeface="Arial" panose="020B0604020202020204" pitchFamily="34" charset="0"/>
              </a:rPr>
            </a:br>
            <a:r>
              <a:rPr lang="en-US" altLang="en-US" dirty="0" err="1">
                <a:latin typeface="Arial" panose="020B0604020202020204" pitchFamily="34" charset="0"/>
              </a:rPr>
              <a:t>myD</a:t>
            </a:r>
            <a:r>
              <a:rPr lang="en-US" altLang="en-US" dirty="0">
                <a:latin typeface="Arial" panose="020B0604020202020204" pitchFamily="34" charset="0"/>
              </a:rPr>
              <a:t>[“sleep”] = [x]</a:t>
            </a:r>
          </a:p>
        </p:txBody>
      </p:sp>
      <p:sp>
        <p:nvSpPr>
          <p:cNvPr id="15364" name="Slide Number Placeholder 3">
            <a:extLst>
              <a:ext uri="{FF2B5EF4-FFF2-40B4-BE49-F238E27FC236}">
                <a16:creationId xmlns:a16="http://schemas.microsoft.com/office/drawing/2014/main" id="{820DD8EE-839F-5F03-8689-16E69BD1E455}"/>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5FF8BFE-FA00-4B56-A735-A2A083B77897}" type="slidenum">
              <a:rPr lang="en-US" altLang="en-US"/>
              <a:pPr>
                <a:spcBef>
                  <a:spcPct val="0"/>
                </a:spcBef>
              </a:pPr>
              <a:t>21</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0C45B0-7BD7-5958-D73B-D5F5FCD6DB3A}"/>
              </a:ext>
            </a:extLst>
          </p:cNvPr>
          <p:cNvSpPr>
            <a:spLocks noGrp="1" noRot="1" noChangeAspect="1"/>
          </p:cNvSpPr>
          <p:nvPr>
            <p:ph type="sldImg"/>
          </p:nvPr>
        </p:nvSpPr>
        <p:spPr/>
      </p:sp>
      <p:sp>
        <p:nvSpPr>
          <p:cNvPr id="18435" name="Notes Placeholder 2">
            <a:extLst>
              <a:ext uri="{FF2B5EF4-FFF2-40B4-BE49-F238E27FC236}">
                <a16:creationId xmlns:a16="http://schemas.microsoft.com/office/drawing/2014/main" id="{368CBA75-312C-CDF1-272B-6265116782A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en-US">
                <a:latin typeface="Arial" panose="020B0604020202020204" pitchFamily="34" charset="0"/>
              </a:rPr>
              <a:t>&gt;&gt;&gt; print(myD)</a:t>
            </a:r>
          </a:p>
          <a:p>
            <a:r>
              <a:rPr lang="en-US" altLang="en-US">
                <a:latin typeface="Arial" panose="020B0604020202020204" pitchFamily="34" charset="0"/>
              </a:rPr>
              <a:t>{“woods”:9, “orch”:3,”other:3}</a:t>
            </a:r>
          </a:p>
        </p:txBody>
      </p:sp>
      <p:sp>
        <p:nvSpPr>
          <p:cNvPr id="18436" name="Slide Number Placeholder 3">
            <a:extLst>
              <a:ext uri="{FF2B5EF4-FFF2-40B4-BE49-F238E27FC236}">
                <a16:creationId xmlns:a16="http://schemas.microsoft.com/office/drawing/2014/main" id="{BDD56934-9922-39DA-D465-A526E1173D4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7E3A4A66-AD13-438D-BE21-B1E193DED396}" type="slidenum">
              <a:rPr lang="en-US" altLang="en-US"/>
              <a:pPr>
                <a:spcBef>
                  <a:spcPct val="0"/>
                </a:spcBef>
              </a:pPr>
              <a:t>23</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F0F0F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2">
                    <a:lumMod val="75000"/>
                  </a:schemeClr>
                </a:solidFill>
                <a:effectLst/>
                <a:latin typeface="+mn-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EC77FB13-1540-BEA0-89B7-46263C85B06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162C53E-008E-951C-F124-5F4AF281B9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4DED9E6-6FDB-800B-5104-E6A68643EBA6}"/>
              </a:ext>
            </a:extLst>
          </p:cNvPr>
          <p:cNvSpPr>
            <a:spLocks noGrp="1" noChangeArrowheads="1"/>
          </p:cNvSpPr>
          <p:nvPr>
            <p:ph type="sldNum" sz="quarter" idx="12"/>
          </p:nvPr>
        </p:nvSpPr>
        <p:spPr>
          <a:ln/>
        </p:spPr>
        <p:txBody>
          <a:bodyPr/>
          <a:lstStyle>
            <a:lvl1pPr>
              <a:defRPr/>
            </a:lvl1pPr>
          </a:lstStyle>
          <a:p>
            <a:pPr>
              <a:defRPr/>
            </a:pPr>
            <a:fld id="{5B94333F-D408-4317-A4D0-BF5C135482F9}" type="slidenum">
              <a:rPr lang="en-US" altLang="en-US"/>
              <a:pPr>
                <a:defRPr/>
              </a:pPr>
              <a:t>‹#›</a:t>
            </a:fld>
            <a:endParaRPr lang="en-US" altLang="en-US"/>
          </a:p>
        </p:txBody>
      </p:sp>
    </p:spTree>
    <p:extLst>
      <p:ext uri="{BB962C8B-B14F-4D97-AF65-F5344CB8AC3E}">
        <p14:creationId xmlns:p14="http://schemas.microsoft.com/office/powerpoint/2010/main" val="1960695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F0F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5C811D4-D259-407C-43FF-615D11D3C6F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A5E40F7-BCF5-A47E-55B4-B651D747286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0AC9E30-A69D-F189-CDA2-F97353BA3D0F}"/>
              </a:ext>
            </a:extLst>
          </p:cNvPr>
          <p:cNvSpPr>
            <a:spLocks noGrp="1" noChangeArrowheads="1"/>
          </p:cNvSpPr>
          <p:nvPr>
            <p:ph type="sldNum" sz="quarter" idx="12"/>
          </p:nvPr>
        </p:nvSpPr>
        <p:spPr>
          <a:ln/>
        </p:spPr>
        <p:txBody>
          <a:bodyPr/>
          <a:lstStyle>
            <a:lvl1pPr>
              <a:defRPr/>
            </a:lvl1pPr>
          </a:lstStyle>
          <a:p>
            <a:pPr>
              <a:defRPr/>
            </a:pPr>
            <a:fld id="{28CF53D1-CF9A-43E5-AA90-D5D8DAD62D8C}" type="slidenum">
              <a:rPr lang="en-US" altLang="en-US"/>
              <a:pPr>
                <a:defRPr/>
              </a:pPr>
              <a:t>‹#›</a:t>
            </a:fld>
            <a:endParaRPr lang="en-US" altLang="en-US"/>
          </a:p>
        </p:txBody>
      </p:sp>
    </p:spTree>
    <p:extLst>
      <p:ext uri="{BB962C8B-B14F-4D97-AF65-F5344CB8AC3E}">
        <p14:creationId xmlns:p14="http://schemas.microsoft.com/office/powerpoint/2010/main" val="2772332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F0F0F0"/>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152400"/>
            <a:ext cx="21717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152400"/>
            <a:ext cx="63627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D6E9CF0-36FE-BBA7-E5AE-25C7E4B7F38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F94AA41-8DFD-B0D2-6366-47549B90282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632DFCB-B23B-C3EE-0534-B577D83B9B8D}"/>
              </a:ext>
            </a:extLst>
          </p:cNvPr>
          <p:cNvSpPr>
            <a:spLocks noGrp="1" noChangeArrowheads="1"/>
          </p:cNvSpPr>
          <p:nvPr>
            <p:ph type="sldNum" sz="quarter" idx="12"/>
          </p:nvPr>
        </p:nvSpPr>
        <p:spPr>
          <a:ln/>
        </p:spPr>
        <p:txBody>
          <a:bodyPr/>
          <a:lstStyle>
            <a:lvl1pPr>
              <a:defRPr/>
            </a:lvl1pPr>
          </a:lstStyle>
          <a:p>
            <a:pPr>
              <a:defRPr/>
            </a:pPr>
            <a:fld id="{A4257F64-D4FF-4F26-B604-620B0EB6FC0D}" type="slidenum">
              <a:rPr lang="en-US" altLang="en-US"/>
              <a:pPr>
                <a:defRPr/>
              </a:pPr>
              <a:t>‹#›</a:t>
            </a:fld>
            <a:endParaRPr lang="en-US" altLang="en-US"/>
          </a:p>
        </p:txBody>
      </p:sp>
    </p:spTree>
    <p:extLst>
      <p:ext uri="{BB962C8B-B14F-4D97-AF65-F5344CB8AC3E}">
        <p14:creationId xmlns:p14="http://schemas.microsoft.com/office/powerpoint/2010/main" val="431444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F5F5F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lumMod val="7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68C9CD4-EF74-0E59-F8F4-063BBB1988C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A9A17EA-5706-14E5-4703-8AF1545067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7D57A26-6A12-6C15-314E-0DA152A851FB}"/>
              </a:ext>
            </a:extLst>
          </p:cNvPr>
          <p:cNvSpPr>
            <a:spLocks noGrp="1" noChangeArrowheads="1"/>
          </p:cNvSpPr>
          <p:nvPr>
            <p:ph type="sldNum" sz="quarter" idx="12"/>
          </p:nvPr>
        </p:nvSpPr>
        <p:spPr>
          <a:ln/>
        </p:spPr>
        <p:txBody>
          <a:bodyPr/>
          <a:lstStyle>
            <a:lvl1pPr>
              <a:defRPr/>
            </a:lvl1pPr>
          </a:lstStyle>
          <a:p>
            <a:pPr>
              <a:defRPr/>
            </a:pPr>
            <a:fld id="{F419D49E-10E2-412E-9C57-C78CE4466152}" type="slidenum">
              <a:rPr lang="en-US" altLang="en-US"/>
              <a:pPr>
                <a:defRPr/>
              </a:pPr>
              <a:t>‹#›</a:t>
            </a:fld>
            <a:endParaRPr lang="en-US" altLang="en-US"/>
          </a:p>
        </p:txBody>
      </p:sp>
    </p:spTree>
    <p:extLst>
      <p:ext uri="{BB962C8B-B14F-4D97-AF65-F5344CB8AC3E}">
        <p14:creationId xmlns:p14="http://schemas.microsoft.com/office/powerpoint/2010/main" val="372560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F0F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BDDD95F6-91E9-32E1-9197-4AD12A56A1A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E7CF6F7-F9B6-3B2B-6707-1F71D34DF06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8D58361-D946-FBEE-A9E2-3F3F37B63082}"/>
              </a:ext>
            </a:extLst>
          </p:cNvPr>
          <p:cNvSpPr>
            <a:spLocks noGrp="1" noChangeArrowheads="1"/>
          </p:cNvSpPr>
          <p:nvPr>
            <p:ph type="sldNum" sz="quarter" idx="12"/>
          </p:nvPr>
        </p:nvSpPr>
        <p:spPr>
          <a:ln/>
        </p:spPr>
        <p:txBody>
          <a:bodyPr/>
          <a:lstStyle>
            <a:lvl1pPr>
              <a:defRPr/>
            </a:lvl1pPr>
          </a:lstStyle>
          <a:p>
            <a:pPr>
              <a:defRPr/>
            </a:pPr>
            <a:fld id="{2F4584F8-B9E3-42DE-B529-82AB755D72A0}" type="slidenum">
              <a:rPr lang="en-US" altLang="en-US"/>
              <a:pPr>
                <a:defRPr/>
              </a:pPr>
              <a:t>‹#›</a:t>
            </a:fld>
            <a:endParaRPr lang="en-US" altLang="en-US"/>
          </a:p>
        </p:txBody>
      </p:sp>
    </p:spTree>
    <p:extLst>
      <p:ext uri="{BB962C8B-B14F-4D97-AF65-F5344CB8AC3E}">
        <p14:creationId xmlns:p14="http://schemas.microsoft.com/office/powerpoint/2010/main" val="327284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F0F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9FF33E23-3605-B8FC-484D-0112EB06EE1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731FC0A-0C31-AD2C-E570-9CAAA9C3952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0B49858-4B4C-2C1C-0415-2CECEDB85D9E}"/>
              </a:ext>
            </a:extLst>
          </p:cNvPr>
          <p:cNvSpPr>
            <a:spLocks noGrp="1" noChangeArrowheads="1"/>
          </p:cNvSpPr>
          <p:nvPr>
            <p:ph type="sldNum" sz="quarter" idx="12"/>
          </p:nvPr>
        </p:nvSpPr>
        <p:spPr>
          <a:ln/>
        </p:spPr>
        <p:txBody>
          <a:bodyPr/>
          <a:lstStyle>
            <a:lvl1pPr>
              <a:defRPr/>
            </a:lvl1pPr>
          </a:lstStyle>
          <a:p>
            <a:pPr>
              <a:defRPr/>
            </a:pPr>
            <a:fld id="{17C7784C-E20A-4576-A533-75B1BF6F355E}" type="slidenum">
              <a:rPr lang="en-US" altLang="en-US"/>
              <a:pPr>
                <a:defRPr/>
              </a:pPr>
              <a:t>‹#›</a:t>
            </a:fld>
            <a:endParaRPr lang="en-US" altLang="en-US"/>
          </a:p>
        </p:txBody>
      </p:sp>
    </p:spTree>
    <p:extLst>
      <p:ext uri="{BB962C8B-B14F-4D97-AF65-F5344CB8AC3E}">
        <p14:creationId xmlns:p14="http://schemas.microsoft.com/office/powerpoint/2010/main" val="1782628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F0F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B5EA29D6-4DD4-1A79-2757-E0801B24ED11}"/>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10897EFD-A8CD-47AF-09BB-19C13FB7AC1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41CDB2B7-E71F-FF68-AE9C-3B6EFBDAA2BA}"/>
              </a:ext>
            </a:extLst>
          </p:cNvPr>
          <p:cNvSpPr>
            <a:spLocks noGrp="1" noChangeArrowheads="1"/>
          </p:cNvSpPr>
          <p:nvPr>
            <p:ph type="sldNum" sz="quarter" idx="12"/>
          </p:nvPr>
        </p:nvSpPr>
        <p:spPr>
          <a:ln/>
        </p:spPr>
        <p:txBody>
          <a:bodyPr/>
          <a:lstStyle>
            <a:lvl1pPr>
              <a:defRPr/>
            </a:lvl1pPr>
          </a:lstStyle>
          <a:p>
            <a:pPr>
              <a:defRPr/>
            </a:pPr>
            <a:fld id="{A57B277A-CC96-4A88-ACA7-C220C62E116C}" type="slidenum">
              <a:rPr lang="en-US" altLang="en-US"/>
              <a:pPr>
                <a:defRPr/>
              </a:pPr>
              <a:t>‹#›</a:t>
            </a:fld>
            <a:endParaRPr lang="en-US" altLang="en-US"/>
          </a:p>
        </p:txBody>
      </p:sp>
    </p:spTree>
    <p:extLst>
      <p:ext uri="{BB962C8B-B14F-4D97-AF65-F5344CB8AC3E}">
        <p14:creationId xmlns:p14="http://schemas.microsoft.com/office/powerpoint/2010/main" val="298179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F0F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2">
                    <a:lumMod val="75000"/>
                  </a:schemeClr>
                </a:solidFill>
              </a:defRPr>
            </a:lvl1pPr>
          </a:lstStyle>
          <a:p>
            <a:r>
              <a:rPr lang="en-US" dirty="0"/>
              <a:t>Click to edit Master title style</a:t>
            </a:r>
          </a:p>
        </p:txBody>
      </p:sp>
      <p:sp>
        <p:nvSpPr>
          <p:cNvPr id="3" name="Rectangle 4">
            <a:extLst>
              <a:ext uri="{FF2B5EF4-FFF2-40B4-BE49-F238E27FC236}">
                <a16:creationId xmlns:a16="http://schemas.microsoft.com/office/drawing/2014/main" id="{51EBA93E-8CB6-F2A4-D690-94AD284DDD3F}"/>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D47AAFE9-E31E-B285-EBED-1AE242B718F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E8949536-8051-9B66-01CF-10841382420E}"/>
              </a:ext>
            </a:extLst>
          </p:cNvPr>
          <p:cNvSpPr>
            <a:spLocks noGrp="1" noChangeArrowheads="1"/>
          </p:cNvSpPr>
          <p:nvPr>
            <p:ph type="sldNum" sz="quarter" idx="12"/>
          </p:nvPr>
        </p:nvSpPr>
        <p:spPr>
          <a:ln/>
        </p:spPr>
        <p:txBody>
          <a:bodyPr/>
          <a:lstStyle>
            <a:lvl1pPr>
              <a:defRPr/>
            </a:lvl1pPr>
          </a:lstStyle>
          <a:p>
            <a:pPr>
              <a:defRPr/>
            </a:pPr>
            <a:fld id="{3781355E-33C1-4A6D-B265-B334291B79F5}" type="slidenum">
              <a:rPr lang="en-US" altLang="en-US"/>
              <a:pPr>
                <a:defRPr/>
              </a:pPr>
              <a:t>‹#›</a:t>
            </a:fld>
            <a:endParaRPr lang="en-US" altLang="en-US"/>
          </a:p>
        </p:txBody>
      </p:sp>
    </p:spTree>
    <p:extLst>
      <p:ext uri="{BB962C8B-B14F-4D97-AF65-F5344CB8AC3E}">
        <p14:creationId xmlns:p14="http://schemas.microsoft.com/office/powerpoint/2010/main" val="16735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0F0F0"/>
        </a:solidFill>
        <a:effectLst/>
      </p:bgPr>
    </p:bg>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80CB986-EF5A-5631-48EC-43F8FF869E14}"/>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6E0FD566-67B9-6103-2E05-1FA26A2DBBA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8385A35B-504A-56B4-DCF1-FA9817E4BB68}"/>
              </a:ext>
            </a:extLst>
          </p:cNvPr>
          <p:cNvSpPr>
            <a:spLocks noGrp="1" noChangeArrowheads="1"/>
          </p:cNvSpPr>
          <p:nvPr>
            <p:ph type="sldNum" sz="quarter" idx="12"/>
          </p:nvPr>
        </p:nvSpPr>
        <p:spPr>
          <a:ln/>
        </p:spPr>
        <p:txBody>
          <a:bodyPr/>
          <a:lstStyle>
            <a:lvl1pPr>
              <a:defRPr/>
            </a:lvl1pPr>
          </a:lstStyle>
          <a:p>
            <a:pPr>
              <a:defRPr/>
            </a:pPr>
            <a:fld id="{E2F57839-9B8B-4495-9B5F-8A172D2E1D58}" type="slidenum">
              <a:rPr lang="en-US" altLang="en-US"/>
              <a:pPr>
                <a:defRPr/>
              </a:pPr>
              <a:t>‹#›</a:t>
            </a:fld>
            <a:endParaRPr lang="en-US" altLang="en-US"/>
          </a:p>
        </p:txBody>
      </p:sp>
    </p:spTree>
    <p:extLst>
      <p:ext uri="{BB962C8B-B14F-4D97-AF65-F5344CB8AC3E}">
        <p14:creationId xmlns:p14="http://schemas.microsoft.com/office/powerpoint/2010/main" val="815220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F0F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360DEDE-E9A4-9C2A-07E4-C71F7FE1A32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99AB4C6-C27B-D680-2460-FA97AD62852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40DE0659-2BD8-264A-4BAA-DB684FCEF2E8}"/>
              </a:ext>
            </a:extLst>
          </p:cNvPr>
          <p:cNvSpPr>
            <a:spLocks noGrp="1" noChangeArrowheads="1"/>
          </p:cNvSpPr>
          <p:nvPr>
            <p:ph type="sldNum" sz="quarter" idx="12"/>
          </p:nvPr>
        </p:nvSpPr>
        <p:spPr>
          <a:ln/>
        </p:spPr>
        <p:txBody>
          <a:bodyPr/>
          <a:lstStyle>
            <a:lvl1pPr>
              <a:defRPr/>
            </a:lvl1pPr>
          </a:lstStyle>
          <a:p>
            <a:pPr>
              <a:defRPr/>
            </a:pPr>
            <a:fld id="{89B045BC-5C0F-46AB-9392-C605D9C0CA97}" type="slidenum">
              <a:rPr lang="en-US" altLang="en-US"/>
              <a:pPr>
                <a:defRPr/>
              </a:pPr>
              <a:t>‹#›</a:t>
            </a:fld>
            <a:endParaRPr lang="en-US" altLang="en-US"/>
          </a:p>
        </p:txBody>
      </p:sp>
    </p:spTree>
    <p:extLst>
      <p:ext uri="{BB962C8B-B14F-4D97-AF65-F5344CB8AC3E}">
        <p14:creationId xmlns:p14="http://schemas.microsoft.com/office/powerpoint/2010/main" val="1823801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F0F0F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AA7A552-63C4-5636-C7F3-F8805F5877F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E6E47FE-B7BB-7269-DE52-C26B8C6329D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B134FC6-460F-D45A-D6E4-DF82D0EBD7F9}"/>
              </a:ext>
            </a:extLst>
          </p:cNvPr>
          <p:cNvSpPr>
            <a:spLocks noGrp="1" noChangeArrowheads="1"/>
          </p:cNvSpPr>
          <p:nvPr>
            <p:ph type="sldNum" sz="quarter" idx="12"/>
          </p:nvPr>
        </p:nvSpPr>
        <p:spPr>
          <a:ln/>
        </p:spPr>
        <p:txBody>
          <a:bodyPr/>
          <a:lstStyle>
            <a:lvl1pPr>
              <a:defRPr/>
            </a:lvl1pPr>
          </a:lstStyle>
          <a:p>
            <a:pPr>
              <a:defRPr/>
            </a:pPr>
            <a:fld id="{BBE4D905-E618-4502-97AD-F406280E9250}" type="slidenum">
              <a:rPr lang="en-US" altLang="en-US"/>
              <a:pPr>
                <a:defRPr/>
              </a:pPr>
              <a:t>‹#›</a:t>
            </a:fld>
            <a:endParaRPr lang="en-US" altLang="en-US"/>
          </a:p>
        </p:txBody>
      </p:sp>
    </p:spTree>
    <p:extLst>
      <p:ext uri="{BB962C8B-B14F-4D97-AF65-F5344CB8AC3E}">
        <p14:creationId xmlns:p14="http://schemas.microsoft.com/office/powerpoint/2010/main" val="70694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1EDE62E-C15A-517B-F3BE-58C92637C483}"/>
              </a:ext>
            </a:extLst>
          </p:cNvPr>
          <p:cNvSpPr>
            <a:spLocks noGrp="1" noChangeArrowheads="1"/>
          </p:cNvSpPr>
          <p:nvPr>
            <p:ph type="title"/>
          </p:nvPr>
        </p:nvSpPr>
        <p:spPr bwMode="auto">
          <a:xfrm>
            <a:off x="838200" y="1524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A38870A5-8B23-6F8B-CB85-29F1FFE398BA}"/>
              </a:ext>
            </a:extLst>
          </p:cNvPr>
          <p:cNvSpPr>
            <a:spLocks noGrp="1" noChangeArrowheads="1"/>
          </p:cNvSpPr>
          <p:nvPr>
            <p:ph type="body" idx="1"/>
          </p:nvPr>
        </p:nvSpPr>
        <p:spPr bwMode="auto">
          <a:xfrm>
            <a:off x="152400" y="914400"/>
            <a:ext cx="8686800" cy="54102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a:extLst>
              <a:ext uri="{FF2B5EF4-FFF2-40B4-BE49-F238E27FC236}">
                <a16:creationId xmlns:a16="http://schemas.microsoft.com/office/drawing/2014/main" id="{5789E2D5-9884-753A-878C-65321179FF7C}"/>
              </a:ext>
            </a:extLst>
          </p:cNvPr>
          <p:cNvSpPr>
            <a:spLocks noGrp="1" noChangeArrowheads="1"/>
          </p:cNvSpPr>
          <p:nvPr>
            <p:ph type="dt" sz="half" idx="2"/>
          </p:nvPr>
        </p:nvSpPr>
        <p:spPr bwMode="auto">
          <a:xfrm>
            <a:off x="152400" y="6400800"/>
            <a:ext cx="2438400" cy="320675"/>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solidFill>
                  <a:srgbClr val="008000"/>
                </a:solidFill>
                <a:latin typeface="Arial" charset="0"/>
                <a:ea typeface="+mn-ea"/>
                <a:cs typeface="+mn-cs"/>
              </a:defRPr>
            </a:lvl1pPr>
          </a:lstStyle>
          <a:p>
            <a:pPr>
              <a:defRPr/>
            </a:pPr>
            <a:endParaRPr lang="en-US"/>
          </a:p>
        </p:txBody>
      </p:sp>
      <p:sp>
        <p:nvSpPr>
          <p:cNvPr id="1029" name="Rectangle 5">
            <a:extLst>
              <a:ext uri="{FF2B5EF4-FFF2-40B4-BE49-F238E27FC236}">
                <a16:creationId xmlns:a16="http://schemas.microsoft.com/office/drawing/2014/main" id="{BE2829AD-B0C7-D4E8-C05D-217C0E477ED7}"/>
              </a:ext>
            </a:extLst>
          </p:cNvPr>
          <p:cNvSpPr>
            <a:spLocks noGrp="1" noChangeArrowheads="1"/>
          </p:cNvSpPr>
          <p:nvPr>
            <p:ph type="ftr" sz="quarter" idx="3"/>
          </p:nvPr>
        </p:nvSpPr>
        <p:spPr bwMode="auto">
          <a:xfrm>
            <a:off x="2667000" y="6400800"/>
            <a:ext cx="3810000" cy="3206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solidFill>
                  <a:srgbClr val="008000"/>
                </a:solidFill>
                <a:latin typeface="Arial" charset="0"/>
                <a:ea typeface="+mn-ea"/>
                <a:cs typeface="+mn-cs"/>
              </a:defRPr>
            </a:lvl1pPr>
          </a:lstStyle>
          <a:p>
            <a:pPr>
              <a:defRPr/>
            </a:pPr>
            <a:endParaRPr lang="en-US"/>
          </a:p>
        </p:txBody>
      </p:sp>
      <p:sp>
        <p:nvSpPr>
          <p:cNvPr id="1030" name="Rectangle 6">
            <a:extLst>
              <a:ext uri="{FF2B5EF4-FFF2-40B4-BE49-F238E27FC236}">
                <a16:creationId xmlns:a16="http://schemas.microsoft.com/office/drawing/2014/main" id="{85B72A4C-E92D-FC17-EDFC-9B8BB0C57E56}"/>
              </a:ext>
            </a:extLst>
          </p:cNvPr>
          <p:cNvSpPr>
            <a:spLocks noGrp="1" noChangeArrowheads="1"/>
          </p:cNvSpPr>
          <p:nvPr>
            <p:ph type="sldNum" sz="quarter" idx="4"/>
          </p:nvPr>
        </p:nvSpPr>
        <p:spPr bwMode="auto">
          <a:xfrm>
            <a:off x="6553200" y="6400800"/>
            <a:ext cx="2286000" cy="320675"/>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smtClean="0">
                <a:solidFill>
                  <a:srgbClr val="008000"/>
                </a:solidFill>
                <a:cs typeface="Arial" panose="020B0604020202020204" pitchFamily="34" charset="0"/>
              </a:defRPr>
            </a:lvl1pPr>
          </a:lstStyle>
          <a:p>
            <a:pPr>
              <a:defRPr/>
            </a:pPr>
            <a:fld id="{EAD84350-367F-4C91-B171-515F7CF29D3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000" b="1">
          <a:solidFill>
            <a:srgbClr val="262673"/>
          </a:solidFill>
          <a:latin typeface="+mn-lt"/>
          <a:ea typeface="MS PGothic" panose="020B0600070205080204" pitchFamily="34" charset="-128"/>
          <a:cs typeface="ＭＳ Ｐゴシック" charset="0"/>
        </a:defRPr>
      </a:lvl1pPr>
      <a:lvl2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itchFamily="34" charset="0"/>
          <a:ea typeface="MS PGothic" panose="020B0600070205080204" pitchFamily="34" charset="-128"/>
          <a:cs typeface="ＭＳ Ｐゴシック" charset="0"/>
        </a:defRPr>
      </a:lvl5pPr>
      <a:lvl6pPr marL="4572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6pPr>
      <a:lvl7pPr marL="9144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7pPr>
      <a:lvl8pPr marL="13716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8pPr>
      <a:lvl9pPr marL="18288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5F5F5"/>
        </a:solidFill>
        <a:effectLst/>
      </p:bgPr>
    </p:bg>
    <p:spTree>
      <p:nvGrpSpPr>
        <p:cNvPr id="1" name=""/>
        <p:cNvGrpSpPr/>
        <p:nvPr/>
      </p:nvGrpSpPr>
      <p:grpSpPr>
        <a:xfrm>
          <a:off x="0" y="0"/>
          <a:ext cx="0" cy="0"/>
          <a:chOff x="0" y="0"/>
          <a:chExt cx="0" cy="0"/>
        </a:xfrm>
      </p:grpSpPr>
      <p:pic>
        <p:nvPicPr>
          <p:cNvPr id="27" name="Picture 26" descr="A book on a table&#10;&#10;Description automatically generated">
            <a:extLst>
              <a:ext uri="{FF2B5EF4-FFF2-40B4-BE49-F238E27FC236}">
                <a16:creationId xmlns:a16="http://schemas.microsoft.com/office/drawing/2014/main" id="{63681B7B-7DE4-F8ED-19F2-2C35A605AF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137" y="228600"/>
            <a:ext cx="5991726" cy="6858000"/>
          </a:xfrm>
          <a:prstGeom prst="rect">
            <a:avLst/>
          </a:prstGeom>
        </p:spPr>
      </p:pic>
      <p:sp>
        <p:nvSpPr>
          <p:cNvPr id="3074" name="Rectangle 2">
            <a:extLst>
              <a:ext uri="{FF2B5EF4-FFF2-40B4-BE49-F238E27FC236}">
                <a16:creationId xmlns:a16="http://schemas.microsoft.com/office/drawing/2014/main" id="{3ED842D6-5D6F-8C8C-E1D6-7D0955E4A46D}"/>
              </a:ext>
            </a:extLst>
          </p:cNvPr>
          <p:cNvSpPr>
            <a:spLocks noGrp="1" noChangeArrowheads="1"/>
          </p:cNvSpPr>
          <p:nvPr>
            <p:ph type="ctrTitle"/>
          </p:nvPr>
        </p:nvSpPr>
        <p:spPr>
          <a:xfrm>
            <a:off x="1104900" y="228600"/>
            <a:ext cx="6934200" cy="1600200"/>
          </a:xfrm>
        </p:spPr>
        <p:txBody>
          <a:bodyPr/>
          <a:lstStyle/>
          <a:p>
            <a:pPr algn="ctr" eaLnBrk="1" hangingPunct="1"/>
            <a:r>
              <a:rPr lang="en-US" altLang="en-US" sz="5400" b="0" dirty="0">
                <a:solidFill>
                  <a:srgbClr val="262673"/>
                </a:solidFill>
                <a:latin typeface="Calibri" panose="020F0502020204030204" pitchFamily="34" charset="0"/>
              </a:rPr>
              <a:t>Python dictionaries</a:t>
            </a:r>
          </a:p>
        </p:txBody>
      </p:sp>
      <p:sp>
        <p:nvSpPr>
          <p:cNvPr id="2051" name="Rectangle 3">
            <a:extLst>
              <a:ext uri="{FF2B5EF4-FFF2-40B4-BE49-F238E27FC236}">
                <a16:creationId xmlns:a16="http://schemas.microsoft.com/office/drawing/2014/main" id="{4EC99E4E-D384-CD42-D63C-DBA3EFCA71EE}"/>
              </a:ext>
            </a:extLst>
          </p:cNvPr>
          <p:cNvSpPr>
            <a:spLocks noGrp="1" noChangeArrowheads="1"/>
          </p:cNvSpPr>
          <p:nvPr>
            <p:ph type="subTitle" idx="1"/>
          </p:nvPr>
        </p:nvSpPr>
        <p:spPr>
          <a:xfrm>
            <a:off x="304800" y="6457950"/>
            <a:ext cx="1752600" cy="342900"/>
          </a:xfrm>
        </p:spPr>
        <p:txBody>
          <a:bodyPr/>
          <a:lstStyle/>
          <a:p>
            <a:pPr algn="r" eaLnBrk="1" hangingPunct="1">
              <a:lnSpc>
                <a:spcPct val="80000"/>
              </a:lnSpc>
              <a:defRPr/>
            </a:pPr>
            <a:r>
              <a:rPr lang="en-US" sz="2000" dirty="0">
                <a:solidFill>
                  <a:srgbClr val="262673"/>
                </a:solidFill>
                <a:ea typeface="ＭＳ Ｐゴシック" charset="0"/>
              </a:rPr>
              <a:t>Dr. Tateosian</a:t>
            </a:r>
          </a:p>
        </p:txBody>
      </p:sp>
      <p:sp>
        <p:nvSpPr>
          <p:cNvPr id="3076" name="TextBox 3">
            <a:extLst>
              <a:ext uri="{FF2B5EF4-FFF2-40B4-BE49-F238E27FC236}">
                <a16:creationId xmlns:a16="http://schemas.microsoft.com/office/drawing/2014/main" id="{F8B6C360-2F5D-A194-56B4-49E52A40FB52}"/>
              </a:ext>
            </a:extLst>
          </p:cNvPr>
          <p:cNvSpPr txBox="1">
            <a:spLocks noChangeArrowheads="1"/>
          </p:cNvSpPr>
          <p:nvPr/>
        </p:nvSpPr>
        <p:spPr bwMode="auto">
          <a:xfrm>
            <a:off x="-457200" y="3694386"/>
            <a:ext cx="2514600"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lvl="1" algn="r" eaLnBrk="1" hangingPunct="1">
              <a:spcBef>
                <a:spcPct val="0"/>
              </a:spcBef>
            </a:pPr>
            <a:r>
              <a:rPr lang="en-US" altLang="en-US" sz="1800" dirty="0"/>
              <a:t>What are they?</a:t>
            </a:r>
          </a:p>
          <a:p>
            <a:pPr lvl="1" algn="r" eaLnBrk="1" hangingPunct="1">
              <a:spcBef>
                <a:spcPct val="0"/>
              </a:spcBef>
            </a:pPr>
            <a:r>
              <a:rPr lang="en-US" altLang="en-US" sz="1800" dirty="0"/>
              <a:t>Syntax</a:t>
            </a:r>
          </a:p>
          <a:p>
            <a:pPr lvl="1" algn="r" eaLnBrk="1" hangingPunct="1">
              <a:spcBef>
                <a:spcPct val="0"/>
              </a:spcBef>
            </a:pPr>
            <a:r>
              <a:rPr lang="en-US" altLang="en-US" sz="1800" dirty="0"/>
              <a:t>Methods</a:t>
            </a:r>
          </a:p>
          <a:p>
            <a:pPr lvl="1" algn="r" eaLnBrk="1" hangingPunct="1">
              <a:spcBef>
                <a:spcPct val="0"/>
              </a:spcBef>
            </a:pPr>
            <a:r>
              <a:rPr lang="en-US" altLang="en-US" sz="1800" dirty="0"/>
              <a:t>Operations</a:t>
            </a:r>
          </a:p>
          <a:p>
            <a:pPr lvl="1" algn="r" eaLnBrk="1" hangingPunct="1">
              <a:spcBef>
                <a:spcPct val="0"/>
              </a:spcBef>
            </a:pPr>
            <a:r>
              <a:rPr lang="en-US" altLang="en-US" sz="1800" dirty="0"/>
              <a:t>Looping</a:t>
            </a:r>
          </a:p>
          <a:p>
            <a:pPr algn="r">
              <a:spcBef>
                <a:spcPct val="0"/>
              </a:spcBef>
              <a:buFontTx/>
              <a:buNone/>
            </a:pPr>
            <a:endParaRPr lang="en-US" alt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D9E2B079-349F-F026-52AE-13E5525DA174}"/>
              </a:ext>
            </a:extLst>
          </p:cNvPr>
          <p:cNvSpPr>
            <a:spLocks noGrp="1" noChangeArrowheads="1"/>
          </p:cNvSpPr>
          <p:nvPr>
            <p:ph type="title"/>
          </p:nvPr>
        </p:nvSpPr>
        <p:spPr/>
        <p:txBody>
          <a:bodyPr/>
          <a:lstStyle/>
          <a:p>
            <a:pPr eaLnBrk="1" hangingPunct="1"/>
            <a:r>
              <a:rPr lang="en-US" altLang="en-US" sz="3600">
                <a:solidFill>
                  <a:srgbClr val="262673"/>
                </a:solidFill>
              </a:rPr>
              <a:t>Add item vs. modify existing item</a:t>
            </a:r>
          </a:p>
        </p:txBody>
      </p:sp>
      <p:sp>
        <p:nvSpPr>
          <p:cNvPr id="9219" name="Content Placeholder 2">
            <a:extLst>
              <a:ext uri="{FF2B5EF4-FFF2-40B4-BE49-F238E27FC236}">
                <a16:creationId xmlns:a16="http://schemas.microsoft.com/office/drawing/2014/main" id="{1018C29E-A5DE-CB2E-AAD1-C3783C4C0C55}"/>
              </a:ext>
            </a:extLst>
          </p:cNvPr>
          <p:cNvSpPr>
            <a:spLocks noGrp="1"/>
          </p:cNvSpPr>
          <p:nvPr>
            <p:ph idx="1"/>
          </p:nvPr>
        </p:nvSpPr>
        <p:spPr/>
        <p:txBody>
          <a:bodyPr/>
          <a:lstStyle/>
          <a:p>
            <a:pPr eaLnBrk="1" hangingPunct="1">
              <a:defRPr/>
            </a:pPr>
            <a:r>
              <a:rPr lang="en-US" sz="2400" dirty="0">
                <a:ea typeface="ＭＳ Ｐゴシック" pitchFamily="34" charset="-128"/>
              </a:rPr>
              <a:t>Dictionary items can be </a:t>
            </a:r>
            <a:r>
              <a:rPr lang="en-US" sz="2400" b="1" dirty="0">
                <a:ea typeface="ＭＳ Ｐゴシック" pitchFamily="34" charset="-128"/>
              </a:rPr>
              <a:t>added</a:t>
            </a:r>
            <a:r>
              <a:rPr lang="en-US" sz="2400" dirty="0">
                <a:ea typeface="ＭＳ Ｐゴシック" pitchFamily="34" charset="-128"/>
              </a:rPr>
              <a:t> in 2 ways:</a:t>
            </a:r>
          </a:p>
          <a:p>
            <a:pPr marL="914400" lvl="1" indent="-457200" eaLnBrk="1" hangingPunct="1">
              <a:buFont typeface="Garamond" pitchFamily="18" charset="0"/>
              <a:buAutoNum type="arabicPeriod"/>
              <a:defRPr/>
            </a:pPr>
            <a:r>
              <a:rPr lang="en-US" sz="2000" dirty="0">
                <a:ea typeface="ＭＳ Ｐゴシック" pitchFamily="34" charset="-128"/>
              </a:rPr>
              <a:t>when the dictionary is created:</a:t>
            </a:r>
          </a:p>
          <a:p>
            <a:pPr marL="914400" lvl="2" indent="0" eaLnBrk="1" hangingPunct="1">
              <a:buFontTx/>
              <a:buNone/>
              <a:defRPr/>
            </a:pPr>
            <a:r>
              <a:rPr lang="en-US" sz="1800" dirty="0">
                <a:latin typeface="Courier New" panose="02070309020205020404" pitchFamily="49" charset="0"/>
                <a:ea typeface="ＭＳ Ｐゴシック" pitchFamily="34" charset="-128"/>
                <a:cs typeface="Courier New" panose="02070309020205020404" pitchFamily="49" charset="0"/>
              </a:rPr>
              <a:t>&gt;&gt;&gt; </a:t>
            </a:r>
            <a:r>
              <a:rPr lang="en-US" sz="1800" dirty="0" err="1">
                <a:latin typeface="Courier New" panose="02070309020205020404" pitchFamily="49" charset="0"/>
                <a:ea typeface="ＭＳ Ｐゴシック" pitchFamily="34" charset="-128"/>
                <a:cs typeface="Courier New" panose="02070309020205020404" pitchFamily="49" charset="0"/>
              </a:rPr>
              <a:t>myD</a:t>
            </a:r>
            <a:r>
              <a:rPr lang="en-US" sz="1800" dirty="0">
                <a:latin typeface="Courier New" panose="02070309020205020404" pitchFamily="49" charset="0"/>
                <a:ea typeface="ＭＳ Ｐゴシック" pitchFamily="34" charset="-128"/>
                <a:cs typeface="Courier New" panose="02070309020205020404" pitchFamily="49" charset="0"/>
              </a:rPr>
              <a:t> = {0:'woods', 5:'park', 'foo':'</a:t>
            </a:r>
            <a:r>
              <a:rPr lang="en-US" sz="1800" dirty="0" err="1">
                <a:latin typeface="Courier New" panose="02070309020205020404" pitchFamily="49" charset="0"/>
                <a:ea typeface="ＭＳ Ｐゴシック" pitchFamily="34" charset="-128"/>
                <a:cs typeface="Courier New" panose="02070309020205020404" pitchFamily="49" charset="0"/>
              </a:rPr>
              <a:t>orch</a:t>
            </a:r>
            <a:r>
              <a:rPr lang="en-US" sz="1800" dirty="0">
                <a:latin typeface="Courier New" panose="02070309020205020404" pitchFamily="49" charset="0"/>
                <a:ea typeface="ＭＳ Ｐゴシック" pitchFamily="34" charset="-128"/>
                <a:cs typeface="Courier New" panose="02070309020205020404" pitchFamily="49" charset="0"/>
              </a:rPr>
              <a:t>'}</a:t>
            </a:r>
          </a:p>
          <a:p>
            <a:pPr marL="914400" lvl="2" indent="0" eaLnBrk="1" hangingPunct="1">
              <a:buFontTx/>
              <a:buNone/>
              <a:defRPr/>
            </a:pPr>
            <a:r>
              <a:rPr lang="en-US" sz="1800" dirty="0">
                <a:latin typeface="Courier New" panose="02070309020205020404" pitchFamily="49" charset="0"/>
                <a:ea typeface="ＭＳ Ｐゴシック" pitchFamily="34" charset="-128"/>
                <a:cs typeface="Courier New" panose="02070309020205020404" pitchFamily="49" charset="0"/>
              </a:rPr>
              <a:t>&gt;&gt;&gt; </a:t>
            </a:r>
            <a:r>
              <a:rPr lang="en-US" sz="1800" dirty="0" err="1">
                <a:latin typeface="Courier New" panose="02070309020205020404" pitchFamily="49" charset="0"/>
                <a:ea typeface="ＭＳ Ｐゴシック" pitchFamily="34" charset="-128"/>
                <a:cs typeface="Courier New" panose="02070309020205020404" pitchFamily="49" charset="0"/>
              </a:rPr>
              <a:t>myD</a:t>
            </a:r>
            <a:endParaRPr lang="en-US" sz="1800" dirty="0">
              <a:latin typeface="Courier New" panose="02070309020205020404" pitchFamily="49" charset="0"/>
              <a:ea typeface="ＭＳ Ｐゴシック" pitchFamily="34" charset="-128"/>
              <a:cs typeface="Courier New" panose="02070309020205020404" pitchFamily="49" charset="0"/>
            </a:endParaRPr>
          </a:p>
          <a:p>
            <a:pPr marL="914400" lvl="2" indent="0" eaLnBrk="1" hangingPunct="1">
              <a:buFontTx/>
              <a:buNone/>
              <a:defRPr/>
            </a:pPr>
            <a:r>
              <a:rPr lang="en-US" sz="1800" dirty="0">
                <a:solidFill>
                  <a:srgbClr val="3C8C93"/>
                </a:solidFill>
                <a:latin typeface="Courier New" panose="02070309020205020404" pitchFamily="49" charset="0"/>
                <a:ea typeface="ＭＳ Ｐゴシック" pitchFamily="34" charset="-128"/>
                <a:cs typeface="Courier New" panose="02070309020205020404" pitchFamily="49" charset="0"/>
              </a:rPr>
              <a:t>{0: 'woods', 5: 'park‘, 'foo': '</a:t>
            </a:r>
            <a:r>
              <a:rPr lang="en-US" sz="1800" dirty="0" err="1">
                <a:solidFill>
                  <a:srgbClr val="3C8C93"/>
                </a:solidFill>
                <a:latin typeface="Courier New" panose="02070309020205020404" pitchFamily="49" charset="0"/>
                <a:ea typeface="ＭＳ Ｐゴシック" pitchFamily="34" charset="-128"/>
                <a:cs typeface="Courier New" panose="02070309020205020404" pitchFamily="49" charset="0"/>
              </a:rPr>
              <a:t>orch</a:t>
            </a:r>
            <a:r>
              <a:rPr lang="en-US" sz="1800" dirty="0">
                <a:solidFill>
                  <a:srgbClr val="3C8C93"/>
                </a:solidFill>
                <a:latin typeface="Courier New" panose="02070309020205020404" pitchFamily="49" charset="0"/>
                <a:ea typeface="ＭＳ Ｐゴシック" pitchFamily="34" charset="-128"/>
                <a:cs typeface="Courier New" panose="02070309020205020404" pitchFamily="49" charset="0"/>
              </a:rPr>
              <a:t>‘}</a:t>
            </a:r>
          </a:p>
          <a:p>
            <a:pPr marL="914400" lvl="2" indent="0" eaLnBrk="1" hangingPunct="1">
              <a:buFontTx/>
              <a:buNone/>
              <a:defRPr/>
            </a:pPr>
            <a:endParaRPr lang="en-US" sz="1800" dirty="0">
              <a:solidFill>
                <a:srgbClr val="3C8C93"/>
              </a:solidFill>
              <a:ea typeface="ＭＳ Ｐゴシック" pitchFamily="34" charset="-128"/>
            </a:endParaRPr>
          </a:p>
          <a:p>
            <a:pPr marL="914400" lvl="1" indent="-457200" eaLnBrk="1" hangingPunct="1">
              <a:buFont typeface="Garamond" pitchFamily="18" charset="0"/>
              <a:buAutoNum type="arabicPeriod"/>
              <a:defRPr/>
            </a:pPr>
            <a:r>
              <a:rPr lang="en-US" sz="2000" dirty="0">
                <a:ea typeface="ＭＳ Ｐゴシック" pitchFamily="34" charset="-128"/>
              </a:rPr>
              <a:t>individually after the dictionary has already been created: </a:t>
            </a:r>
          </a:p>
          <a:p>
            <a:pPr marL="914400" lvl="2" indent="0" eaLnBrk="1" hangingPunct="1">
              <a:buFontTx/>
              <a:buNone/>
              <a:defRPr/>
            </a:pPr>
            <a:r>
              <a:rPr lang="en-US" sz="1800" dirty="0">
                <a:latin typeface="Courier New" panose="02070309020205020404" pitchFamily="49" charset="0"/>
                <a:ea typeface="ＭＳ Ｐゴシック" pitchFamily="34" charset="-128"/>
                <a:cs typeface="Courier New" panose="02070309020205020404" pitchFamily="49" charset="0"/>
              </a:rPr>
              <a:t>&gt;&gt;&gt; </a:t>
            </a:r>
            <a:r>
              <a:rPr lang="en-US" sz="1800" dirty="0" err="1">
                <a:latin typeface="Courier New" panose="02070309020205020404" pitchFamily="49" charset="0"/>
                <a:ea typeface="ＭＳ Ｐゴシック" pitchFamily="34" charset="-128"/>
                <a:cs typeface="Courier New" panose="02070309020205020404" pitchFamily="49" charset="0"/>
              </a:rPr>
              <a:t>myD</a:t>
            </a:r>
            <a:r>
              <a:rPr lang="en-US" sz="1800" dirty="0">
                <a:latin typeface="Courier New" panose="02070309020205020404" pitchFamily="49" charset="0"/>
                <a:ea typeface="ＭＳ Ｐゴシック" pitchFamily="34" charset="-128"/>
                <a:cs typeface="Courier New" panose="02070309020205020404" pitchFamily="49" charset="0"/>
              </a:rPr>
              <a:t>[10] = 'lake'  </a:t>
            </a:r>
            <a:r>
              <a:rPr lang="en-US" altLang="ja-JP" sz="1800" i="1" dirty="0">
                <a:latin typeface="Courier New" panose="02070309020205020404" pitchFamily="49" charset="0"/>
                <a:ea typeface="ＭＳ Ｐゴシック" pitchFamily="34" charset="-128"/>
                <a:cs typeface="Courier New" panose="02070309020205020404" pitchFamily="49" charset="0"/>
              </a:rPr>
              <a:t># access-by-key syntax</a:t>
            </a:r>
            <a:endParaRPr lang="en-US" sz="1800" dirty="0">
              <a:latin typeface="Courier New" panose="02070309020205020404" pitchFamily="49" charset="0"/>
              <a:ea typeface="ＭＳ Ｐゴシック" pitchFamily="34" charset="-128"/>
              <a:cs typeface="Courier New" panose="02070309020205020404" pitchFamily="49" charset="0"/>
            </a:endParaRPr>
          </a:p>
          <a:p>
            <a:pPr marL="914400" lvl="2" indent="0" eaLnBrk="1" hangingPunct="1">
              <a:buFontTx/>
              <a:buNone/>
              <a:defRPr/>
            </a:pPr>
            <a:r>
              <a:rPr lang="en-US" sz="1800" dirty="0">
                <a:latin typeface="Courier New" panose="02070309020205020404" pitchFamily="49" charset="0"/>
                <a:ea typeface="ＭＳ Ｐゴシック" pitchFamily="34" charset="-128"/>
                <a:cs typeface="Courier New" panose="02070309020205020404" pitchFamily="49" charset="0"/>
              </a:rPr>
              <a:t>&gt;&gt;&gt; </a:t>
            </a:r>
            <a:r>
              <a:rPr lang="en-US" sz="1800" dirty="0" err="1">
                <a:latin typeface="Courier New" panose="02070309020205020404" pitchFamily="49" charset="0"/>
                <a:ea typeface="ＭＳ Ｐゴシック" pitchFamily="34" charset="-128"/>
                <a:cs typeface="Courier New" panose="02070309020205020404" pitchFamily="49" charset="0"/>
              </a:rPr>
              <a:t>myD</a:t>
            </a:r>
            <a:endParaRPr lang="en-US" sz="1800" dirty="0">
              <a:latin typeface="Courier New" panose="02070309020205020404" pitchFamily="49" charset="0"/>
              <a:ea typeface="ＭＳ Ｐゴシック" pitchFamily="34" charset="-128"/>
              <a:cs typeface="Courier New" panose="02070309020205020404" pitchFamily="49" charset="0"/>
            </a:endParaRPr>
          </a:p>
          <a:p>
            <a:pPr marL="914400" lvl="2" indent="0" eaLnBrk="1" hangingPunct="1">
              <a:buFontTx/>
              <a:buNone/>
              <a:defRPr/>
            </a:pPr>
            <a:r>
              <a:rPr lang="en-US" sz="1800" dirty="0">
                <a:solidFill>
                  <a:srgbClr val="3C8C93"/>
                </a:solidFill>
                <a:latin typeface="Courier New" panose="02070309020205020404" pitchFamily="49" charset="0"/>
                <a:ea typeface="ＭＳ Ｐゴシック" pitchFamily="34" charset="-128"/>
                <a:cs typeface="Courier New" panose="02070309020205020404" pitchFamily="49" charset="0"/>
              </a:rPr>
              <a:t>{0: 'woods', 10: 'lake', 'foo': '</a:t>
            </a:r>
            <a:r>
              <a:rPr lang="en-US" sz="1800" dirty="0" err="1">
                <a:solidFill>
                  <a:srgbClr val="3C8C93"/>
                </a:solidFill>
                <a:latin typeface="Courier New" panose="02070309020205020404" pitchFamily="49" charset="0"/>
                <a:ea typeface="ＭＳ Ｐゴシック" pitchFamily="34" charset="-128"/>
                <a:cs typeface="Courier New" panose="02070309020205020404" pitchFamily="49" charset="0"/>
              </a:rPr>
              <a:t>orch</a:t>
            </a:r>
            <a:r>
              <a:rPr lang="en-US" sz="1800" dirty="0">
                <a:solidFill>
                  <a:srgbClr val="3C8C93"/>
                </a:solidFill>
                <a:latin typeface="Courier New" panose="02070309020205020404" pitchFamily="49" charset="0"/>
                <a:ea typeface="ＭＳ Ｐゴシック" pitchFamily="34" charset="-128"/>
                <a:cs typeface="Courier New" panose="02070309020205020404" pitchFamily="49" charset="0"/>
              </a:rPr>
              <a:t>', 5: 'park'}</a:t>
            </a:r>
          </a:p>
          <a:p>
            <a:pPr marL="914400" lvl="2" indent="0" eaLnBrk="1" hangingPunct="1">
              <a:buFontTx/>
              <a:buNone/>
              <a:defRPr/>
            </a:pPr>
            <a:endParaRPr lang="en-US" sz="1800" dirty="0">
              <a:solidFill>
                <a:srgbClr val="3C8C93"/>
              </a:solidFill>
              <a:ea typeface="ＭＳ Ｐゴシック" pitchFamily="34" charset="-128"/>
            </a:endParaRPr>
          </a:p>
          <a:p>
            <a:pPr eaLnBrk="1" hangingPunct="1">
              <a:defRPr/>
            </a:pPr>
            <a:r>
              <a:rPr lang="en-US" sz="2400" b="1" dirty="0">
                <a:ea typeface="ＭＳ Ｐゴシック" pitchFamily="34" charset="-128"/>
              </a:rPr>
              <a:t>Modifying </a:t>
            </a:r>
            <a:r>
              <a:rPr lang="en-US" sz="2400" dirty="0">
                <a:ea typeface="ＭＳ Ｐゴシック" pitchFamily="34" charset="-128"/>
              </a:rPr>
              <a:t>items looks just like #2.  Only difference is using a key that is </a:t>
            </a:r>
            <a:r>
              <a:rPr lang="en-US" sz="2400" i="1" dirty="0">
                <a:solidFill>
                  <a:srgbClr val="FF0000"/>
                </a:solidFill>
                <a:ea typeface="ＭＳ Ｐゴシック" pitchFamily="34" charset="-128"/>
              </a:rPr>
              <a:t>already in the dictionary</a:t>
            </a:r>
          </a:p>
          <a:p>
            <a:pPr marL="914400" lvl="1" indent="-457200" eaLnBrk="1" hangingPunct="1">
              <a:defRPr/>
            </a:pPr>
            <a:r>
              <a:rPr lang="en-US" sz="1800" i="1" dirty="0">
                <a:solidFill>
                  <a:srgbClr val="FF0000"/>
                </a:solidFill>
                <a:ea typeface="ＭＳ Ｐゴシック" pitchFamily="34" charset="-128"/>
              </a:rPr>
              <a:t>	</a:t>
            </a:r>
            <a:r>
              <a:rPr lang="en-US" sz="1800" i="1" dirty="0">
                <a:latin typeface="Courier New" panose="02070309020205020404" pitchFamily="49" charset="0"/>
                <a:ea typeface="ＭＳ Ｐゴシック" pitchFamily="34" charset="-128"/>
                <a:cs typeface="Courier New" panose="02070309020205020404" pitchFamily="49" charset="0"/>
              </a:rPr>
              <a:t>&gt;&gt;&gt; </a:t>
            </a:r>
            <a:r>
              <a:rPr lang="en-US" sz="1800" dirty="0" err="1">
                <a:latin typeface="Courier New" panose="02070309020205020404" pitchFamily="49" charset="0"/>
                <a:ea typeface="ＭＳ Ｐゴシック" pitchFamily="34" charset="-128"/>
                <a:cs typeface="Courier New" panose="02070309020205020404" pitchFamily="49" charset="0"/>
              </a:rPr>
              <a:t>myD</a:t>
            </a:r>
            <a:r>
              <a:rPr lang="en-US" sz="1800" dirty="0">
                <a:latin typeface="Courier New" panose="02070309020205020404" pitchFamily="49" charset="0"/>
                <a:ea typeface="ＭＳ Ｐゴシック" pitchFamily="34" charset="-128"/>
                <a:cs typeface="Courier New" panose="02070309020205020404" pitchFamily="49" charset="0"/>
              </a:rPr>
              <a:t>[5] = '</a:t>
            </a:r>
            <a:r>
              <a:rPr lang="en-US" altLang="ja-JP" sz="1800" dirty="0">
                <a:latin typeface="Courier New" panose="02070309020205020404" pitchFamily="49" charset="0"/>
                <a:ea typeface="ＭＳ Ｐゴシック" pitchFamily="34" charset="-128"/>
                <a:cs typeface="Courier New" panose="02070309020205020404" pitchFamily="49" charset="0"/>
              </a:rPr>
              <a:t>hurray!</a:t>
            </a:r>
            <a:r>
              <a:rPr lang="en-US" sz="1800" dirty="0">
                <a:latin typeface="Courier New" panose="02070309020205020404" pitchFamily="49" charset="0"/>
                <a:ea typeface="ＭＳ Ｐゴシック" pitchFamily="34" charset="-128"/>
                <a:cs typeface="Courier New" panose="02070309020205020404" pitchFamily="49" charset="0"/>
              </a:rPr>
              <a:t>'</a:t>
            </a:r>
            <a:r>
              <a:rPr lang="en-US" altLang="ja-JP" sz="1800" dirty="0">
                <a:latin typeface="Courier New" panose="02070309020205020404" pitchFamily="49" charset="0"/>
                <a:ea typeface="ＭＳ Ｐゴシック" pitchFamily="34" charset="-128"/>
                <a:cs typeface="Courier New" panose="02070309020205020404" pitchFamily="49" charset="0"/>
              </a:rPr>
              <a:t>  </a:t>
            </a:r>
            <a:r>
              <a:rPr lang="en-US" altLang="ja-JP" sz="1800" i="1" dirty="0">
                <a:latin typeface="Courier New" panose="02070309020205020404" pitchFamily="49" charset="0"/>
                <a:ea typeface="ＭＳ Ｐゴシック" pitchFamily="34" charset="-128"/>
                <a:cs typeface="Courier New" panose="02070309020205020404" pitchFamily="49" charset="0"/>
              </a:rPr>
              <a:t># access-by-key syntax</a:t>
            </a:r>
          </a:p>
          <a:p>
            <a:pPr marL="914400" lvl="1" indent="-457200" eaLnBrk="1" hangingPunct="1">
              <a:defRPr/>
            </a:pPr>
            <a:r>
              <a:rPr lang="en-US" sz="1800" i="1" dirty="0">
                <a:latin typeface="Courier New" panose="02070309020205020404" pitchFamily="49" charset="0"/>
                <a:ea typeface="ＭＳ Ｐゴシック" pitchFamily="34" charset="-128"/>
                <a:cs typeface="Courier New" panose="02070309020205020404" pitchFamily="49" charset="0"/>
              </a:rPr>
              <a:t>	&gt;&gt;&gt; </a:t>
            </a:r>
            <a:r>
              <a:rPr lang="en-US" sz="1800" i="1" dirty="0" err="1">
                <a:latin typeface="Courier New" panose="02070309020205020404" pitchFamily="49" charset="0"/>
                <a:ea typeface="ＭＳ Ｐゴシック" pitchFamily="34" charset="-128"/>
                <a:cs typeface="Courier New" panose="02070309020205020404" pitchFamily="49" charset="0"/>
              </a:rPr>
              <a:t>myD</a:t>
            </a:r>
            <a:endParaRPr lang="en-US" sz="1800" i="1" dirty="0">
              <a:latin typeface="Courier New" panose="02070309020205020404" pitchFamily="49" charset="0"/>
              <a:ea typeface="ＭＳ Ｐゴシック" pitchFamily="34" charset="-128"/>
              <a:cs typeface="Courier New" panose="02070309020205020404" pitchFamily="49" charset="0"/>
            </a:endParaRPr>
          </a:p>
          <a:p>
            <a:pPr marL="914400" lvl="1" indent="-457200" eaLnBrk="1" hangingPunct="1">
              <a:defRPr/>
            </a:pPr>
            <a:r>
              <a:rPr lang="en-US" sz="1800" i="1" dirty="0">
                <a:latin typeface="Courier New" panose="02070309020205020404" pitchFamily="49" charset="0"/>
                <a:ea typeface="ＭＳ Ｐゴシック" pitchFamily="34" charset="-128"/>
                <a:cs typeface="Courier New" panose="02070309020205020404" pitchFamily="49" charset="0"/>
              </a:rPr>
              <a:t>	</a:t>
            </a:r>
            <a:r>
              <a:rPr lang="en-US" sz="1800" dirty="0">
                <a:solidFill>
                  <a:srgbClr val="3C8C93"/>
                </a:solidFill>
                <a:latin typeface="Courier New" panose="02070309020205020404" pitchFamily="49" charset="0"/>
                <a:ea typeface="ＭＳ Ｐゴシック" pitchFamily="34" charset="-128"/>
                <a:cs typeface="Courier New" panose="02070309020205020404" pitchFamily="49" charset="0"/>
              </a:rPr>
              <a:t>{0: 'woods', 10: 'lake', 'foo': '</a:t>
            </a:r>
            <a:r>
              <a:rPr lang="en-US" sz="1800" dirty="0" err="1">
                <a:solidFill>
                  <a:srgbClr val="3C8C93"/>
                </a:solidFill>
                <a:latin typeface="Courier New" panose="02070309020205020404" pitchFamily="49" charset="0"/>
                <a:ea typeface="ＭＳ Ｐゴシック" pitchFamily="34" charset="-128"/>
                <a:cs typeface="Courier New" panose="02070309020205020404" pitchFamily="49" charset="0"/>
              </a:rPr>
              <a:t>orch</a:t>
            </a:r>
            <a:r>
              <a:rPr lang="en-US" sz="1800" dirty="0">
                <a:solidFill>
                  <a:srgbClr val="3C8C93"/>
                </a:solidFill>
                <a:latin typeface="Courier New" panose="02070309020205020404" pitchFamily="49" charset="0"/>
                <a:ea typeface="ＭＳ Ｐゴシック" pitchFamily="34" charset="-128"/>
                <a:cs typeface="Courier New" panose="02070309020205020404" pitchFamily="49" charset="0"/>
              </a:rPr>
              <a:t>', 5: 'hurray!'}</a:t>
            </a:r>
          </a:p>
          <a:p>
            <a:pPr eaLnBrk="1" hangingPunct="1">
              <a:defRPr/>
            </a:pPr>
            <a:endParaRPr lang="en-US" sz="2800" b="1" dirty="0">
              <a:ea typeface="ＭＳ Ｐゴシック"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5FE86486-5CF2-B418-9A73-500066EB3DE9}"/>
              </a:ext>
            </a:extLst>
          </p:cNvPr>
          <p:cNvSpPr>
            <a:spLocks noGrp="1" noChangeArrowheads="1"/>
          </p:cNvSpPr>
          <p:nvPr>
            <p:ph type="title"/>
          </p:nvPr>
        </p:nvSpPr>
        <p:spPr>
          <a:xfrm>
            <a:off x="838200" y="304800"/>
            <a:ext cx="8001000" cy="457200"/>
          </a:xfrm>
        </p:spPr>
        <p:txBody>
          <a:bodyPr/>
          <a:lstStyle/>
          <a:p>
            <a:pPr eaLnBrk="1" hangingPunct="1"/>
            <a:r>
              <a:rPr lang="en-US" altLang="en-US" sz="3200" dirty="0">
                <a:solidFill>
                  <a:srgbClr val="262673"/>
                </a:solidFill>
              </a:rPr>
              <a:t>Access-by-key</a:t>
            </a:r>
          </a:p>
        </p:txBody>
      </p:sp>
      <p:sp>
        <p:nvSpPr>
          <p:cNvPr id="358403" name="Rectangle 3">
            <a:extLst>
              <a:ext uri="{FF2B5EF4-FFF2-40B4-BE49-F238E27FC236}">
                <a16:creationId xmlns:a16="http://schemas.microsoft.com/office/drawing/2014/main" id="{CA5D91D3-C2AB-AC15-B33D-DD4F00249FDF}"/>
              </a:ext>
            </a:extLst>
          </p:cNvPr>
          <p:cNvSpPr>
            <a:spLocks noGrp="1" noChangeArrowheads="1"/>
          </p:cNvSpPr>
          <p:nvPr>
            <p:ph type="body" idx="1"/>
          </p:nvPr>
        </p:nvSpPr>
        <p:spPr>
          <a:xfrm>
            <a:off x="152400" y="1143000"/>
            <a:ext cx="8686800" cy="5410200"/>
          </a:xfrm>
          <a:ln w="76200"/>
        </p:spPr>
        <p:txBody>
          <a:bodyPr/>
          <a:lstStyle/>
          <a:p>
            <a:pPr marL="0" indent="0" eaLnBrk="1" hangingPunct="1">
              <a:buNone/>
              <a:defRPr/>
            </a:pPr>
            <a:r>
              <a:rPr lang="en-US" sz="2400" dirty="0">
                <a:ea typeface="ＭＳ Ｐゴシック" pitchFamily="34" charset="-128"/>
              </a:rPr>
              <a:t>Get the value of the item which has key 5    </a:t>
            </a:r>
          </a:p>
          <a:p>
            <a:pPr lvl="1" eaLnBrk="1" hangingPunct="1">
              <a:defRPr/>
            </a:pPr>
            <a:r>
              <a:rPr lang="en-US" sz="2000" dirty="0">
                <a:ea typeface="ＭＳ Ｐゴシック" pitchFamily="34" charset="-128"/>
              </a:rPr>
              <a:t>	</a:t>
            </a:r>
            <a:r>
              <a:rPr lang="en-US" sz="2000" dirty="0">
                <a:latin typeface="Courier New" panose="02070309020205020404" pitchFamily="49" charset="0"/>
                <a:ea typeface="ＭＳ Ｐゴシック" pitchFamily="34" charset="-128"/>
                <a:cs typeface="Courier New" panose="02070309020205020404" pitchFamily="49" charset="0"/>
              </a:rPr>
              <a:t>	&gt;&gt;&gt; </a:t>
            </a:r>
            <a:r>
              <a:rPr lang="en-US" sz="2000" dirty="0" err="1">
                <a:latin typeface="Courier New" panose="02070309020205020404" pitchFamily="49" charset="0"/>
                <a:ea typeface="ＭＳ Ｐゴシック" pitchFamily="34" charset="-128"/>
                <a:cs typeface="Courier New" panose="02070309020205020404" pitchFamily="49" charset="0"/>
              </a:rPr>
              <a:t>myD</a:t>
            </a:r>
            <a:r>
              <a:rPr lang="en-US" sz="2000" dirty="0">
                <a:latin typeface="Courier New" panose="02070309020205020404" pitchFamily="49" charset="0"/>
                <a:ea typeface="ＭＳ Ｐゴシック" pitchFamily="34" charset="-128"/>
                <a:cs typeface="Courier New" panose="02070309020205020404" pitchFamily="49" charset="0"/>
              </a:rPr>
              <a:t> = {0:"woods", 5:"park", "foo":"</a:t>
            </a:r>
            <a:r>
              <a:rPr lang="en-US" sz="2000" dirty="0" err="1">
                <a:latin typeface="Courier New" panose="02070309020205020404" pitchFamily="49" charset="0"/>
                <a:ea typeface="ＭＳ Ｐゴシック" pitchFamily="34" charset="-128"/>
                <a:cs typeface="Courier New" panose="02070309020205020404" pitchFamily="49" charset="0"/>
              </a:rPr>
              <a:t>orch</a:t>
            </a:r>
            <a:r>
              <a:rPr lang="en-US" sz="2000" dirty="0">
                <a:latin typeface="Courier New" panose="02070309020205020404" pitchFamily="49" charset="0"/>
                <a:ea typeface="ＭＳ Ｐゴシック" pitchFamily="34" charset="-128"/>
                <a:cs typeface="Courier New" panose="02070309020205020404" pitchFamily="49" charset="0"/>
              </a:rPr>
              <a:t>"}</a:t>
            </a:r>
          </a:p>
          <a:p>
            <a:pPr lvl="1" eaLnBrk="1" hangingPunct="1">
              <a:defRPr/>
            </a:pPr>
            <a:r>
              <a:rPr lang="en-US" sz="2000" dirty="0">
                <a:latin typeface="Courier New" panose="02070309020205020404" pitchFamily="49" charset="0"/>
                <a:ea typeface="ＭＳ Ｐゴシック" pitchFamily="34" charset="-128"/>
                <a:cs typeface="Courier New" panose="02070309020205020404" pitchFamily="49" charset="0"/>
              </a:rPr>
              <a:t>		&gt;&gt;&gt; val1 = </a:t>
            </a:r>
            <a:r>
              <a:rPr lang="en-US" sz="2000" dirty="0" err="1">
                <a:latin typeface="Courier New" panose="02070309020205020404" pitchFamily="49" charset="0"/>
                <a:ea typeface="ＭＳ Ｐゴシック" pitchFamily="34" charset="-128"/>
                <a:cs typeface="Courier New" panose="02070309020205020404" pitchFamily="49" charset="0"/>
              </a:rPr>
              <a:t>myD</a:t>
            </a:r>
            <a:r>
              <a:rPr lang="en-US" sz="2000" dirty="0">
                <a:latin typeface="Courier New" panose="02070309020205020404" pitchFamily="49" charset="0"/>
                <a:ea typeface="ＭＳ Ｐゴシック" pitchFamily="34" charset="-128"/>
                <a:cs typeface="Courier New" panose="02070309020205020404" pitchFamily="49" charset="0"/>
              </a:rPr>
              <a:t>[5]</a:t>
            </a:r>
          </a:p>
          <a:p>
            <a:pPr lvl="1" eaLnBrk="1" hangingPunct="1">
              <a:defRPr/>
            </a:pPr>
            <a:r>
              <a:rPr lang="en-US" sz="2000" dirty="0">
                <a:latin typeface="Courier New" panose="02070309020205020404" pitchFamily="49" charset="0"/>
                <a:ea typeface="ＭＳ Ｐゴシック" pitchFamily="34" charset="-128"/>
                <a:cs typeface="Courier New" panose="02070309020205020404" pitchFamily="49" charset="0"/>
              </a:rPr>
              <a:t>		&gt;&gt;&gt; val1</a:t>
            </a:r>
          </a:p>
          <a:p>
            <a:pPr lvl="1" eaLnBrk="1" hangingPunct="1">
              <a:defRPr/>
            </a:pPr>
            <a:r>
              <a:rPr lang="en-US" sz="2000" dirty="0">
                <a:latin typeface="Courier New" panose="02070309020205020404" pitchFamily="49" charset="0"/>
                <a:ea typeface="ＭＳ Ｐゴシック" pitchFamily="34" charset="-128"/>
                <a:cs typeface="Courier New" panose="02070309020205020404" pitchFamily="49" charset="0"/>
              </a:rPr>
              <a:t>		</a:t>
            </a:r>
            <a:r>
              <a:rPr lang="en-US" sz="2000" dirty="0">
                <a:solidFill>
                  <a:srgbClr val="3C8C93"/>
                </a:solidFill>
                <a:latin typeface="Courier New" panose="02070309020205020404" pitchFamily="49" charset="0"/>
                <a:ea typeface="ＭＳ Ｐゴシック" pitchFamily="34" charset="-128"/>
                <a:cs typeface="Courier New" panose="02070309020205020404" pitchFamily="49" charset="0"/>
              </a:rPr>
              <a:t>'park'</a:t>
            </a:r>
          </a:p>
          <a:p>
            <a:pPr eaLnBrk="1" hangingPunct="1">
              <a:defRPr/>
            </a:pPr>
            <a:endParaRPr lang="en-US" sz="2400" dirty="0">
              <a:ea typeface="ＭＳ Ｐゴシック" pitchFamily="34" charset="-128"/>
            </a:endParaRPr>
          </a:p>
          <a:p>
            <a:pPr marL="0" indent="0" eaLnBrk="1" hangingPunct="1">
              <a:buNone/>
              <a:defRPr/>
            </a:pPr>
            <a:r>
              <a:rPr lang="en-US" sz="2400" dirty="0">
                <a:ea typeface="ＭＳ Ｐゴシック" pitchFamily="34" charset="-128"/>
              </a:rPr>
              <a:t>Get the value of the item which has key </a:t>
            </a:r>
            <a:r>
              <a:rPr lang="ja-JP" altLang="en-US" sz="2400" dirty="0">
                <a:ea typeface="ＭＳ Ｐゴシック" pitchFamily="34" charset="-128"/>
              </a:rPr>
              <a:t>“</a:t>
            </a:r>
            <a:r>
              <a:rPr lang="en-US" altLang="ja-JP" sz="2400" dirty="0">
                <a:ea typeface="ＭＳ Ｐゴシック" pitchFamily="34" charset="-128"/>
              </a:rPr>
              <a:t>foo</a:t>
            </a:r>
            <a:r>
              <a:rPr lang="ja-JP" altLang="en-US" sz="2400" dirty="0">
                <a:ea typeface="ＭＳ Ｐゴシック" pitchFamily="34" charset="-128"/>
              </a:rPr>
              <a:t>”</a:t>
            </a:r>
            <a:endParaRPr lang="en-US" altLang="ja-JP" sz="2400" dirty="0">
              <a:ea typeface="ＭＳ Ｐゴシック" pitchFamily="34" charset="-128"/>
            </a:endParaRPr>
          </a:p>
          <a:p>
            <a:pPr lvl="1" eaLnBrk="1" hangingPunct="1">
              <a:defRPr/>
            </a:pPr>
            <a:r>
              <a:rPr lang="en-US" sz="2000" dirty="0">
                <a:latin typeface="Courier New" panose="02070309020205020404" pitchFamily="49" charset="0"/>
                <a:ea typeface="ＭＳ Ｐゴシック" pitchFamily="34" charset="-128"/>
                <a:cs typeface="Courier New" panose="02070309020205020404" pitchFamily="49" charset="0"/>
              </a:rPr>
              <a:t>		&gt;&gt;&gt; val2 = </a:t>
            </a:r>
            <a:r>
              <a:rPr lang="en-US" sz="2000" dirty="0" err="1">
                <a:latin typeface="Courier New" panose="02070309020205020404" pitchFamily="49" charset="0"/>
                <a:ea typeface="ＭＳ Ｐゴシック" pitchFamily="34" charset="-128"/>
                <a:cs typeface="Courier New" panose="02070309020205020404" pitchFamily="49" charset="0"/>
              </a:rPr>
              <a:t>myD</a:t>
            </a:r>
            <a:r>
              <a:rPr lang="en-US" sz="2000" dirty="0">
                <a:latin typeface="Courier New" panose="02070309020205020404" pitchFamily="49" charset="0"/>
                <a:ea typeface="ＭＳ Ｐゴシック" pitchFamily="34" charset="-128"/>
                <a:cs typeface="Courier New" panose="02070309020205020404" pitchFamily="49" charset="0"/>
              </a:rPr>
              <a:t>[</a:t>
            </a:r>
            <a:r>
              <a:rPr lang="ja-JP" altLang="en-US" sz="2000" dirty="0">
                <a:latin typeface="Courier New" panose="02070309020205020404" pitchFamily="49" charset="0"/>
                <a:ea typeface="ＭＳ Ｐゴシック" pitchFamily="34" charset="-128"/>
                <a:cs typeface="Courier New" panose="02070309020205020404" pitchFamily="49" charset="0"/>
              </a:rPr>
              <a:t>“</a:t>
            </a:r>
            <a:r>
              <a:rPr lang="en-US" altLang="ja-JP" sz="2000" dirty="0">
                <a:latin typeface="Courier New" panose="02070309020205020404" pitchFamily="49" charset="0"/>
                <a:ea typeface="ＭＳ Ｐゴシック" pitchFamily="34" charset="-128"/>
                <a:cs typeface="Courier New" panose="02070309020205020404" pitchFamily="49" charset="0"/>
              </a:rPr>
              <a:t>foo</a:t>
            </a:r>
            <a:r>
              <a:rPr lang="ja-JP" altLang="en-US" sz="2000" dirty="0">
                <a:latin typeface="Courier New" panose="02070309020205020404" pitchFamily="49" charset="0"/>
                <a:ea typeface="ＭＳ Ｐゴシック" pitchFamily="34" charset="-128"/>
                <a:cs typeface="Courier New" panose="02070309020205020404" pitchFamily="49" charset="0"/>
              </a:rPr>
              <a:t>”</a:t>
            </a:r>
            <a:r>
              <a:rPr lang="en-US" altLang="ja-JP" sz="2000" dirty="0">
                <a:latin typeface="Courier New" panose="02070309020205020404" pitchFamily="49" charset="0"/>
                <a:ea typeface="ＭＳ Ｐゴシック" pitchFamily="34" charset="-128"/>
                <a:cs typeface="Courier New" panose="02070309020205020404" pitchFamily="49" charset="0"/>
              </a:rPr>
              <a:t>]</a:t>
            </a:r>
          </a:p>
          <a:p>
            <a:pPr lvl="1" eaLnBrk="1" hangingPunct="1">
              <a:defRPr/>
            </a:pPr>
            <a:r>
              <a:rPr lang="en-US" sz="2000" dirty="0">
                <a:solidFill>
                  <a:srgbClr val="669900"/>
                </a:solidFill>
                <a:latin typeface="Courier New" panose="02070309020205020404" pitchFamily="49" charset="0"/>
                <a:ea typeface="ＭＳ Ｐゴシック" pitchFamily="34" charset="-128"/>
                <a:cs typeface="Courier New" panose="02070309020205020404" pitchFamily="49" charset="0"/>
              </a:rPr>
              <a:t>		</a:t>
            </a:r>
            <a:r>
              <a:rPr lang="en-US" sz="2000" dirty="0">
                <a:latin typeface="Courier New" panose="02070309020205020404" pitchFamily="49" charset="0"/>
                <a:ea typeface="ＭＳ Ｐゴシック" pitchFamily="34" charset="-128"/>
                <a:cs typeface="Courier New" panose="02070309020205020404" pitchFamily="49" charset="0"/>
              </a:rPr>
              <a:t>&gt;&gt;&gt; val2</a:t>
            </a:r>
          </a:p>
          <a:p>
            <a:pPr lvl="1" eaLnBrk="1" hangingPunct="1">
              <a:defRPr/>
            </a:pPr>
            <a:r>
              <a:rPr lang="en-US" sz="2000" dirty="0">
                <a:latin typeface="Courier New" panose="02070309020205020404" pitchFamily="49" charset="0"/>
                <a:ea typeface="ＭＳ Ｐゴシック" pitchFamily="34" charset="-128"/>
                <a:cs typeface="Courier New" panose="02070309020205020404" pitchFamily="49" charset="0"/>
              </a:rPr>
              <a:t>		</a:t>
            </a:r>
            <a:r>
              <a:rPr lang="en-US" sz="1800" dirty="0">
                <a:solidFill>
                  <a:srgbClr val="3C8C93"/>
                </a:solidFill>
                <a:latin typeface="Courier New" panose="02070309020205020404" pitchFamily="49" charset="0"/>
                <a:ea typeface="ＭＳ Ｐゴシック" pitchFamily="34" charset="-128"/>
                <a:cs typeface="Courier New" panose="02070309020205020404" pitchFamily="49" charset="0"/>
              </a:rPr>
              <a:t>'</a:t>
            </a:r>
            <a:r>
              <a:rPr lang="en-US" sz="1800" dirty="0" err="1">
                <a:solidFill>
                  <a:srgbClr val="3C8C93"/>
                </a:solidFill>
                <a:latin typeface="Courier New" panose="02070309020205020404" pitchFamily="49" charset="0"/>
                <a:ea typeface="ＭＳ Ｐゴシック" pitchFamily="34" charset="-128"/>
                <a:cs typeface="Courier New" panose="02070309020205020404" pitchFamily="49" charset="0"/>
              </a:rPr>
              <a:t>orch</a:t>
            </a:r>
            <a:r>
              <a:rPr lang="en-US" sz="1800" dirty="0">
                <a:solidFill>
                  <a:srgbClr val="3C8C93"/>
                </a:solidFill>
                <a:latin typeface="Courier New" panose="02070309020205020404" pitchFamily="49" charset="0"/>
                <a:ea typeface="ＭＳ Ｐゴシック" pitchFamily="34" charset="-128"/>
                <a:cs typeface="Courier New" panose="02070309020205020404" pitchFamily="49" charset="0"/>
              </a:rPr>
              <a:t>'</a:t>
            </a:r>
          </a:p>
          <a:p>
            <a:pPr eaLnBrk="1" hangingPunct="1">
              <a:defRPr/>
            </a:pPr>
            <a:endParaRPr lang="en-US" sz="2400" dirty="0">
              <a:ea typeface="ＭＳ Ｐゴシック" pitchFamily="34" charset="-128"/>
            </a:endParaRPr>
          </a:p>
          <a:p>
            <a:pPr marL="0" indent="0" eaLnBrk="1" hangingPunct="1">
              <a:buNone/>
              <a:defRPr/>
            </a:pPr>
            <a:r>
              <a:rPr lang="en-US" sz="2400" dirty="0">
                <a:ea typeface="ＭＳ Ｐゴシック" pitchFamily="34" charset="-128"/>
              </a:rPr>
              <a:t>What will val3 be?</a:t>
            </a:r>
          </a:p>
          <a:p>
            <a:pPr lvl="1" eaLnBrk="1" hangingPunct="1">
              <a:defRPr/>
            </a:pPr>
            <a:r>
              <a:rPr lang="en-US" sz="2000" dirty="0">
                <a:solidFill>
                  <a:srgbClr val="669900"/>
                </a:solidFill>
                <a:ea typeface="ＭＳ Ｐゴシック" pitchFamily="34" charset="-128"/>
              </a:rPr>
              <a:t>		</a:t>
            </a:r>
            <a:r>
              <a:rPr lang="en-US" sz="2000" dirty="0">
                <a:latin typeface="Courier New" panose="02070309020205020404" pitchFamily="49" charset="0"/>
                <a:ea typeface="ＭＳ Ｐゴシック" pitchFamily="34" charset="-128"/>
                <a:cs typeface="Courier New" panose="02070309020205020404" pitchFamily="49" charset="0"/>
              </a:rPr>
              <a:t>&gt;&gt;&gt; val3 = </a:t>
            </a:r>
            <a:r>
              <a:rPr lang="en-US" sz="2000" dirty="0" err="1">
                <a:latin typeface="Courier New" panose="02070309020205020404" pitchFamily="49" charset="0"/>
                <a:ea typeface="ＭＳ Ｐゴシック" pitchFamily="34" charset="-128"/>
                <a:cs typeface="Courier New" panose="02070309020205020404" pitchFamily="49" charset="0"/>
              </a:rPr>
              <a:t>myD</a:t>
            </a:r>
            <a:r>
              <a:rPr lang="en-US" sz="2000" dirty="0">
                <a:latin typeface="Courier New" panose="02070309020205020404" pitchFamily="49" charset="0"/>
                <a:ea typeface="ＭＳ Ｐゴシック" pitchFamily="34" charset="-128"/>
                <a:cs typeface="Courier New" panose="02070309020205020404" pitchFamily="49" charset="0"/>
              </a:rPr>
              <a:t>[2]</a:t>
            </a:r>
          </a:p>
          <a:p>
            <a:pPr lvl="1" eaLnBrk="1" hangingPunct="1">
              <a:defRPr/>
            </a:pPr>
            <a:r>
              <a:rPr lang="en-US" sz="1400" dirty="0">
                <a:solidFill>
                  <a:srgbClr val="669900"/>
                </a:solidFill>
                <a:ea typeface="ＭＳ Ｐゴシック" pitchFamily="34" charset="-128"/>
              </a:rPr>
              <a:t>		</a:t>
            </a:r>
            <a:r>
              <a:rPr lang="en-US" sz="1200" dirty="0">
                <a:solidFill>
                  <a:srgbClr val="669900"/>
                </a:solidFill>
                <a:ea typeface="ＭＳ Ｐゴシック" pitchFamily="34" charset="-128"/>
              </a:rPr>
              <a:t>There are 3 items in the dictionary… with zero-based indexing, why doesn'</a:t>
            </a:r>
            <a:r>
              <a:rPr lang="en-US" altLang="ja-JP" sz="1200" dirty="0">
                <a:solidFill>
                  <a:srgbClr val="669900"/>
                </a:solidFill>
                <a:ea typeface="ＭＳ Ｐゴシック" pitchFamily="34" charset="-128"/>
              </a:rPr>
              <a:t>t this give the 3</a:t>
            </a:r>
            <a:r>
              <a:rPr lang="en-US" altLang="ja-JP" sz="1200" baseline="30000" dirty="0">
                <a:solidFill>
                  <a:srgbClr val="669900"/>
                </a:solidFill>
                <a:ea typeface="ＭＳ Ｐゴシック" pitchFamily="34" charset="-128"/>
              </a:rPr>
              <a:t>rd</a:t>
            </a:r>
            <a:r>
              <a:rPr lang="en-US" altLang="ja-JP" sz="1200" dirty="0">
                <a:solidFill>
                  <a:srgbClr val="669900"/>
                </a:solidFill>
                <a:ea typeface="ＭＳ Ｐゴシック" pitchFamily="34" charset="-128"/>
              </a:rPr>
              <a:t> item?</a:t>
            </a:r>
          </a:p>
          <a:p>
            <a:pPr eaLnBrk="1" hangingPunct="1">
              <a:defRPr/>
            </a:pPr>
            <a:endParaRPr lang="en-US" sz="1800" dirty="0">
              <a:ea typeface="ＭＳ Ｐゴシック" pitchFamily="34" charset="-128"/>
            </a:endParaRPr>
          </a:p>
          <a:p>
            <a:pPr eaLnBrk="1" hangingPunct="1">
              <a:defRPr/>
            </a:pPr>
            <a:endParaRPr lang="en-US" sz="1800" dirty="0">
              <a:solidFill>
                <a:srgbClr val="669900"/>
              </a:solidFill>
              <a:ea typeface="ＭＳ Ｐゴシック" pitchFamily="34" charset="-128"/>
            </a:endParaRPr>
          </a:p>
        </p:txBody>
      </p:sp>
      <p:sp>
        <p:nvSpPr>
          <p:cNvPr id="7" name="TextBox 6">
            <a:extLst>
              <a:ext uri="{FF2B5EF4-FFF2-40B4-BE49-F238E27FC236}">
                <a16:creationId xmlns:a16="http://schemas.microsoft.com/office/drawing/2014/main" id="{B99813B3-9221-3F5B-4B8D-5F161EE0F0FE}"/>
              </a:ext>
            </a:extLst>
          </p:cNvPr>
          <p:cNvSpPr txBox="1">
            <a:spLocks noChangeArrowheads="1"/>
          </p:cNvSpPr>
          <p:nvPr/>
        </p:nvSpPr>
        <p:spPr bwMode="auto">
          <a:xfrm>
            <a:off x="4876800" y="1988179"/>
            <a:ext cx="3962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ea typeface="MS PGothic" panose="020B0600070205080204" pitchFamily="34" charset="-128"/>
              </a:defRPr>
            </a:lvl1pPr>
            <a:lvl2pPr>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lvl="1" eaLnBrk="1" hangingPunct="1">
              <a:spcBef>
                <a:spcPct val="0"/>
              </a:spcBef>
            </a:pPr>
            <a:r>
              <a:rPr lang="en-US" altLang="en-US" sz="1400" dirty="0">
                <a:solidFill>
                  <a:srgbClr val="FF0000"/>
                </a:solidFill>
              </a:rPr>
              <a:t># Looks like indexing but it</a:t>
            </a:r>
            <a:r>
              <a:rPr lang="ja-JP" altLang="en-US" sz="1400" dirty="0">
                <a:solidFill>
                  <a:srgbClr val="FF0000"/>
                </a:solidFill>
              </a:rPr>
              <a:t>’</a:t>
            </a:r>
            <a:r>
              <a:rPr lang="en-US" altLang="ja-JP" sz="1400" dirty="0">
                <a:solidFill>
                  <a:srgbClr val="FF0000"/>
                </a:solidFill>
              </a:rPr>
              <a:t>s NOT</a:t>
            </a:r>
          </a:p>
          <a:p>
            <a:pPr lvl="1" eaLnBrk="1" hangingPunct="1">
              <a:spcBef>
                <a:spcPct val="0"/>
              </a:spcBef>
            </a:pPr>
            <a:r>
              <a:rPr lang="en-US" altLang="en-US" sz="1400" dirty="0"/>
              <a:t>5:"park</a:t>
            </a:r>
            <a:r>
              <a:rPr lang="ja-JP" altLang="en-US" sz="1400" dirty="0"/>
              <a:t>“</a:t>
            </a:r>
            <a:r>
              <a:rPr lang="en-US" altLang="ja-JP" sz="1400" dirty="0"/>
              <a:t> is NOT necessarily the 6</a:t>
            </a:r>
            <a:r>
              <a:rPr lang="en-US" altLang="ja-JP" sz="1400" baseline="30000" dirty="0"/>
              <a:t>th</a:t>
            </a:r>
            <a:r>
              <a:rPr lang="en-US" altLang="ja-JP" sz="1400" dirty="0"/>
              <a:t> item!</a:t>
            </a:r>
            <a:endParaRPr lang="en-US" altLang="en-US" sz="1400" dirty="0"/>
          </a:p>
        </p:txBody>
      </p:sp>
      <p:pic>
        <p:nvPicPr>
          <p:cNvPr id="25602" name="Picture 2">
            <a:extLst>
              <a:ext uri="{FF2B5EF4-FFF2-40B4-BE49-F238E27FC236}">
                <a16:creationId xmlns:a16="http://schemas.microsoft.com/office/drawing/2014/main" id="{C58A468A-A5A9-09EC-ACFB-568CB7276FFB}"/>
              </a:ext>
            </a:extLst>
          </p:cNvPr>
          <p:cNvPicPr>
            <a:picLocks noChangeAspect="1" noChangeArrowheads="1"/>
          </p:cNvPicPr>
          <p:nvPr/>
        </p:nvPicPr>
        <p:blipFill>
          <a:blip r:embed="rId2"/>
          <a:srcRect/>
          <a:stretch>
            <a:fillRect/>
          </a:stretch>
        </p:blipFill>
        <p:spPr bwMode="auto">
          <a:xfrm>
            <a:off x="4307971" y="5486400"/>
            <a:ext cx="3810000" cy="666750"/>
          </a:xfrm>
          <a:prstGeom prst="rect">
            <a:avLst/>
          </a:prstGeom>
          <a:noFill/>
          <a:ln>
            <a:noFill/>
          </a:ln>
          <a:effectLst/>
        </p:spPr>
      </p:pic>
      <p:sp>
        <p:nvSpPr>
          <p:cNvPr id="11274" name="Rectangle 15">
            <a:extLst>
              <a:ext uri="{FF2B5EF4-FFF2-40B4-BE49-F238E27FC236}">
                <a16:creationId xmlns:a16="http://schemas.microsoft.com/office/drawing/2014/main" id="{2FD1CB04-7A7C-0130-DB57-2B7AF78442C8}"/>
              </a:ext>
            </a:extLst>
          </p:cNvPr>
          <p:cNvSpPr>
            <a:spLocks noChangeArrowheads="1"/>
          </p:cNvSpPr>
          <p:nvPr/>
        </p:nvSpPr>
        <p:spPr bwMode="auto">
          <a:xfrm>
            <a:off x="5943600" y="1192924"/>
            <a:ext cx="2971800" cy="381000"/>
          </a:xfrm>
          <a:prstGeom prst="rect">
            <a:avLst/>
          </a:prstGeom>
          <a:solidFill>
            <a:srgbClr val="F5F5F6"/>
          </a:solidFill>
          <a:ln w="38100" algn="ctr">
            <a:solidFill>
              <a:srgbClr val="FAFADF"/>
            </a:solidFill>
            <a:round/>
            <a:headEnd/>
            <a:tailEnd/>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800" dirty="0"/>
              <a:t>(use </a:t>
            </a:r>
            <a:r>
              <a:rPr lang="en-US" altLang="en-US" sz="1800" i="1" dirty="0"/>
              <a:t>access-by-key syntax</a:t>
            </a:r>
            <a:r>
              <a:rPr lang="en-US" altLang="en-US" sz="1800" dirty="0"/>
              <a:t>)</a:t>
            </a:r>
          </a:p>
        </p:txBody>
      </p:sp>
      <p:pic>
        <p:nvPicPr>
          <p:cNvPr id="2" name="Picture 1" descr="A hand pointing at something&#10;&#10;Description automatically generated">
            <a:extLst>
              <a:ext uri="{FF2B5EF4-FFF2-40B4-BE49-F238E27FC236}">
                <a16:creationId xmlns:a16="http://schemas.microsoft.com/office/drawing/2014/main" id="{B0B97FBE-136A-08FD-EA62-DB2C31442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358209">
            <a:off x="3739429" y="2092003"/>
            <a:ext cx="1058257" cy="636273"/>
          </a:xfrm>
          <a:prstGeom prst="rect">
            <a:avLst/>
          </a:prstGeom>
        </p:spPr>
      </p:pic>
      <p:pic>
        <p:nvPicPr>
          <p:cNvPr id="13" name="Graphic 12" descr="Close with solid fill">
            <a:extLst>
              <a:ext uri="{FF2B5EF4-FFF2-40B4-BE49-F238E27FC236}">
                <a16:creationId xmlns:a16="http://schemas.microsoft.com/office/drawing/2014/main" id="{13DF69D1-494C-6A7A-2CD5-86167BD2776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48143" y="1994793"/>
            <a:ext cx="914400" cy="914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840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0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0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840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5"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2000"/>
                                        <p:tgtEl>
                                          <p:spTgt spid="2"/>
                                        </p:tgtEl>
                                      </p:cBhvr>
                                    </p:animEffect>
                                    <p:anim calcmode="lin" valueType="num">
                                      <p:cBhvr>
                                        <p:cTn id="36" dur="2000" fill="hold"/>
                                        <p:tgtEl>
                                          <p:spTgt spid="2"/>
                                        </p:tgtEl>
                                        <p:attrNameLst>
                                          <p:attrName>ppt_w</p:attrName>
                                        </p:attrNameLst>
                                      </p:cBhvr>
                                      <p:tavLst>
                                        <p:tav tm="0" fmla="#ppt_w*sin(2.5*pi*$)">
                                          <p:val>
                                            <p:fltVal val="0"/>
                                          </p:val>
                                        </p:tav>
                                        <p:tav tm="100000">
                                          <p:val>
                                            <p:fltVal val="1"/>
                                          </p:val>
                                        </p:tav>
                                      </p:tavLst>
                                    </p:anim>
                                    <p:anim calcmode="lin" valueType="num">
                                      <p:cBhvr>
                                        <p:cTn id="37" dur="2000" fill="hold"/>
                                        <p:tgtEl>
                                          <p:spTgt spid="2"/>
                                        </p:tgtEl>
                                        <p:attrNameLst>
                                          <p:attrName>ppt_h</p:attrName>
                                        </p:attrNameLst>
                                      </p:cBhvr>
                                      <p:tavLst>
                                        <p:tav tm="0">
                                          <p:val>
                                            <p:strVal val="#ppt_h"/>
                                          </p:val>
                                        </p:tav>
                                        <p:tav tm="100000">
                                          <p:val>
                                            <p:strVal val="#ppt_h"/>
                                          </p:val>
                                        </p:tav>
                                      </p:tavLst>
                                    </p:anim>
                                  </p:childTnLst>
                                </p:cTn>
                              </p:par>
                              <p:par>
                                <p:cTn id="38" presetID="45" presetClass="entr" presetSubtype="0" fill="hold"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2000"/>
                                        <p:tgtEl>
                                          <p:spTgt spid="13"/>
                                        </p:tgtEl>
                                      </p:cBhvr>
                                    </p:animEffect>
                                    <p:anim calcmode="lin" valueType="num">
                                      <p:cBhvr>
                                        <p:cTn id="41" dur="2000" fill="hold"/>
                                        <p:tgtEl>
                                          <p:spTgt spid="13"/>
                                        </p:tgtEl>
                                        <p:attrNameLst>
                                          <p:attrName>ppt_w</p:attrName>
                                        </p:attrNameLst>
                                      </p:cBhvr>
                                      <p:tavLst>
                                        <p:tav tm="0" fmla="#ppt_w*sin(2.5*pi*$)">
                                          <p:val>
                                            <p:fltVal val="0"/>
                                          </p:val>
                                        </p:tav>
                                        <p:tav tm="100000">
                                          <p:val>
                                            <p:fltVal val="1"/>
                                          </p:val>
                                        </p:tav>
                                      </p:tavLst>
                                    </p:anim>
                                    <p:anim calcmode="lin" valueType="num">
                                      <p:cBhvr>
                                        <p:cTn id="42" dur="2000" fill="hold"/>
                                        <p:tgtEl>
                                          <p:spTgt spid="13"/>
                                        </p:tgtEl>
                                        <p:attrNameLst>
                                          <p:attrName>ppt_h</p:attrName>
                                        </p:attrNameLst>
                                      </p:cBhvr>
                                      <p:tavLst>
                                        <p:tav tm="0">
                                          <p:val>
                                            <p:strVal val="#ppt_h"/>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5840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58403">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58403">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58403">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58403">
                                            <p:txEl>
                                              <p:pRg st="11" end="1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58403">
                                            <p:txEl>
                                              <p:pRg st="12" end="1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25602"/>
                                        </p:tgtEl>
                                        <p:attrNameLst>
                                          <p:attrName>style.visibility</p:attrName>
                                        </p:attrNameLst>
                                      </p:cBhvr>
                                      <p:to>
                                        <p:strVal val="visible"/>
                                      </p:to>
                                    </p:set>
                                    <p:animEffect transition="in" filter="fade">
                                      <p:cBhvr>
                                        <p:cTn id="73" dur="500"/>
                                        <p:tgtEl>
                                          <p:spTgt spid="25602"/>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5840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2C707DFD-D669-EEB0-27F4-295B1443FA9A}"/>
              </a:ext>
            </a:extLst>
          </p:cNvPr>
          <p:cNvSpPr>
            <a:spLocks noGrp="1" noChangeArrowheads="1"/>
          </p:cNvSpPr>
          <p:nvPr>
            <p:ph type="title"/>
          </p:nvPr>
        </p:nvSpPr>
        <p:spPr>
          <a:xfrm>
            <a:off x="838200" y="228600"/>
            <a:ext cx="8001000" cy="457200"/>
          </a:xfrm>
        </p:spPr>
        <p:txBody>
          <a:bodyPr/>
          <a:lstStyle/>
          <a:p>
            <a:pPr eaLnBrk="1" hangingPunct="1"/>
            <a:r>
              <a:rPr lang="en-US" altLang="en-US" sz="3600" dirty="0">
                <a:solidFill>
                  <a:srgbClr val="262673"/>
                </a:solidFill>
              </a:rPr>
              <a:t>Check for membership in</a:t>
            </a:r>
          </a:p>
        </p:txBody>
      </p:sp>
      <p:sp>
        <p:nvSpPr>
          <p:cNvPr id="358403" name="Rectangle 3">
            <a:extLst>
              <a:ext uri="{FF2B5EF4-FFF2-40B4-BE49-F238E27FC236}">
                <a16:creationId xmlns:a16="http://schemas.microsoft.com/office/drawing/2014/main" id="{7DAAAB32-C776-0A16-6580-D39D2D335703}"/>
              </a:ext>
            </a:extLst>
          </p:cNvPr>
          <p:cNvSpPr>
            <a:spLocks noGrp="1" noChangeArrowheads="1"/>
          </p:cNvSpPr>
          <p:nvPr>
            <p:ph type="body" idx="1"/>
          </p:nvPr>
        </p:nvSpPr>
        <p:spPr>
          <a:xfrm>
            <a:off x="304800" y="533400"/>
            <a:ext cx="8686800" cy="5410200"/>
          </a:xfrm>
          <a:ln w="76200"/>
        </p:spPr>
        <p:txBody>
          <a:bodyPr/>
          <a:lstStyle/>
          <a:p>
            <a:pPr lvl="1" eaLnBrk="1" hangingPunct="1">
              <a:defRPr/>
            </a:pPr>
            <a:endParaRPr lang="en-US" sz="1600" dirty="0">
              <a:solidFill>
                <a:srgbClr val="3C8C93"/>
              </a:solidFill>
              <a:ea typeface="ＭＳ Ｐゴシック" pitchFamily="34" charset="-128"/>
            </a:endParaRPr>
          </a:p>
          <a:p>
            <a:pPr lvl="1" eaLnBrk="1" hangingPunct="1">
              <a:defRPr/>
            </a:pPr>
            <a:r>
              <a:rPr lang="en-US" sz="1800" dirty="0">
                <a:ea typeface="ＭＳ Ｐゴシック" pitchFamily="34" charset="-128"/>
              </a:rPr>
              <a:t> </a:t>
            </a:r>
          </a:p>
          <a:p>
            <a:pPr lvl="1" eaLnBrk="1" hangingPunct="1">
              <a:defRPr/>
            </a:pPr>
            <a:endParaRPr lang="en-US" sz="1800" dirty="0">
              <a:ea typeface="ＭＳ Ｐゴシック" pitchFamily="34" charset="-128"/>
            </a:endParaRPr>
          </a:p>
          <a:p>
            <a:pPr marL="0" indent="0" eaLnBrk="1" hangingPunct="1">
              <a:buNone/>
              <a:defRPr/>
            </a:pPr>
            <a:endParaRPr lang="en-US" sz="2000" dirty="0">
              <a:ea typeface="ＭＳ Ｐゴシック" pitchFamily="34" charset="-128"/>
            </a:endParaRPr>
          </a:p>
          <a:p>
            <a:pPr marL="0" indent="0" eaLnBrk="1" hangingPunct="1">
              <a:buNone/>
              <a:defRPr/>
            </a:pPr>
            <a:r>
              <a:rPr lang="en-US" sz="2000" dirty="0">
                <a:ea typeface="ＭＳ Ｐゴシック" pitchFamily="34" charset="-128"/>
              </a:rPr>
              <a:t>Check if soils has an item with a key of 5</a:t>
            </a:r>
            <a:r>
              <a:rPr lang="en-US" altLang="ja-JP" sz="2000" dirty="0">
                <a:ea typeface="ＭＳ Ｐゴシック" pitchFamily="34" charset="-128"/>
              </a:rPr>
              <a:t>. </a:t>
            </a:r>
          </a:p>
          <a:p>
            <a:pPr marL="0" indent="0" eaLnBrk="1" hangingPunct="1">
              <a:buFontTx/>
              <a:buNone/>
              <a:defRPr/>
            </a:pPr>
            <a:r>
              <a:rPr lang="en-US" sz="1800" dirty="0">
                <a:latin typeface="Courier New" panose="02070309020205020404" pitchFamily="49" charset="0"/>
                <a:ea typeface="ＭＳ Ｐゴシック" pitchFamily="34" charset="-128"/>
                <a:cs typeface="Courier New" panose="02070309020205020404" pitchFamily="49" charset="0"/>
              </a:rPr>
              <a:t>      &gt;&gt;&gt; </a:t>
            </a:r>
            <a:r>
              <a:rPr lang="en-US" altLang="ja-JP" sz="1800" dirty="0">
                <a:latin typeface="Courier New" panose="02070309020205020404" pitchFamily="49" charset="0"/>
                <a:ea typeface="ＭＳ Ｐゴシック" pitchFamily="34" charset="-128"/>
                <a:cs typeface="Courier New" panose="02070309020205020404" pitchFamily="49" charset="0"/>
              </a:rPr>
              <a:t>5 </a:t>
            </a:r>
            <a:r>
              <a:rPr lang="en-US" altLang="ja-JP" sz="1800" b="1" dirty="0">
                <a:solidFill>
                  <a:schemeClr val="tx1">
                    <a:lumMod val="85000"/>
                    <a:lumOff val="15000"/>
                  </a:schemeClr>
                </a:solidFill>
                <a:latin typeface="Courier New" panose="02070309020205020404" pitchFamily="49" charset="0"/>
                <a:ea typeface="ＭＳ Ｐゴシック" pitchFamily="34" charset="-128"/>
                <a:cs typeface="Courier New" panose="02070309020205020404" pitchFamily="49" charset="0"/>
              </a:rPr>
              <a:t>in</a:t>
            </a:r>
            <a:r>
              <a:rPr lang="en-US" altLang="ja-JP" sz="1800" dirty="0">
                <a:latin typeface="Courier New" panose="02070309020205020404" pitchFamily="49" charset="0"/>
                <a:ea typeface="ＭＳ Ｐゴシック" pitchFamily="34" charset="-128"/>
                <a:cs typeface="Courier New" panose="02070309020205020404" pitchFamily="49" charset="0"/>
              </a:rPr>
              <a:t> soils   </a:t>
            </a:r>
            <a:endParaRPr lang="en-US" altLang="ja-JP" sz="1800" i="1" dirty="0">
              <a:solidFill>
                <a:srgbClr val="669900"/>
              </a:solidFill>
              <a:latin typeface="Courier New" panose="02070309020205020404" pitchFamily="49" charset="0"/>
              <a:ea typeface="ＭＳ Ｐゴシック" pitchFamily="34" charset="-128"/>
              <a:cs typeface="Courier New" panose="02070309020205020404" pitchFamily="49" charset="0"/>
            </a:endParaRPr>
          </a:p>
          <a:p>
            <a:pPr lvl="1" eaLnBrk="1" hangingPunct="1">
              <a:defRPr/>
            </a:pPr>
            <a:r>
              <a:rPr lang="en-US" sz="1800" i="1" dirty="0">
                <a:solidFill>
                  <a:srgbClr val="669900"/>
                </a:solidFill>
                <a:latin typeface="Courier New" panose="02070309020205020404" pitchFamily="49" charset="0"/>
                <a:ea typeface="ＭＳ Ｐゴシック" pitchFamily="34" charset="-128"/>
                <a:cs typeface="Courier New" panose="02070309020205020404" pitchFamily="49" charset="0"/>
              </a:rPr>
              <a:t>   </a:t>
            </a:r>
            <a:r>
              <a:rPr lang="en-US" sz="1600" dirty="0">
                <a:solidFill>
                  <a:srgbClr val="3C8C93"/>
                </a:solidFill>
                <a:latin typeface="Courier New" panose="02070309020205020404" pitchFamily="49" charset="0"/>
                <a:ea typeface="ＭＳ Ｐゴシック" pitchFamily="34" charset="-128"/>
                <a:cs typeface="Courier New" panose="02070309020205020404" pitchFamily="49" charset="0"/>
              </a:rPr>
              <a:t>True</a:t>
            </a:r>
          </a:p>
          <a:p>
            <a:pPr lvl="1" eaLnBrk="1" hangingPunct="1">
              <a:defRPr/>
            </a:pPr>
            <a:endParaRPr lang="en-US" sz="1600" dirty="0">
              <a:solidFill>
                <a:srgbClr val="3C8C93"/>
              </a:solidFill>
              <a:latin typeface="Courier New" panose="02070309020205020404" pitchFamily="49" charset="0"/>
              <a:ea typeface="ＭＳ Ｐゴシック" pitchFamily="34" charset="-128"/>
              <a:cs typeface="Courier New" panose="02070309020205020404" pitchFamily="49" charset="0"/>
            </a:endParaRPr>
          </a:p>
          <a:p>
            <a:pPr marL="0" indent="0" eaLnBrk="1" hangingPunct="1">
              <a:buNone/>
              <a:defRPr/>
            </a:pPr>
            <a:r>
              <a:rPr lang="en-US" sz="2000" dirty="0">
                <a:ea typeface="ＭＳ Ｐゴシック" pitchFamily="34" charset="-128"/>
              </a:rPr>
              <a:t>Check if soils has an item with a key of 'Fill'</a:t>
            </a:r>
            <a:r>
              <a:rPr lang="en-US" altLang="ja-JP" sz="2000" dirty="0">
                <a:ea typeface="ＭＳ Ｐゴシック" pitchFamily="34" charset="-128"/>
              </a:rPr>
              <a:t>. </a:t>
            </a:r>
          </a:p>
          <a:p>
            <a:pPr lvl="1" eaLnBrk="1" hangingPunct="1">
              <a:defRPr/>
            </a:pPr>
            <a:r>
              <a:rPr lang="en-US" sz="1800" dirty="0">
                <a:latin typeface="Courier New" panose="02070309020205020404" pitchFamily="49" charset="0"/>
                <a:ea typeface="ＭＳ Ｐゴシック" pitchFamily="34" charset="-128"/>
                <a:cs typeface="Courier New" panose="02070309020205020404" pitchFamily="49" charset="0"/>
              </a:rPr>
              <a:t>   &gt;&gt;&gt; </a:t>
            </a:r>
            <a:r>
              <a:rPr lang="en-US" sz="1800" dirty="0">
                <a:ea typeface="ＭＳ Ｐゴシック" pitchFamily="34" charset="-128"/>
              </a:rPr>
              <a:t>'</a:t>
            </a:r>
            <a:r>
              <a:rPr lang="en-US" altLang="ja-JP" sz="1800" dirty="0">
                <a:latin typeface="Courier New" panose="02070309020205020404" pitchFamily="49" charset="0"/>
                <a:ea typeface="ＭＳ Ｐゴシック" pitchFamily="34" charset="-128"/>
                <a:cs typeface="Courier New" panose="02070309020205020404" pitchFamily="49" charset="0"/>
              </a:rPr>
              <a:t>Fill</a:t>
            </a:r>
            <a:r>
              <a:rPr lang="en-US" sz="1800" dirty="0">
                <a:ea typeface="ＭＳ Ｐゴシック" pitchFamily="34" charset="-128"/>
              </a:rPr>
              <a:t>'</a:t>
            </a:r>
            <a:r>
              <a:rPr lang="en-US" sz="1800" dirty="0">
                <a:latin typeface="Courier New" panose="02070309020205020404" pitchFamily="49" charset="0"/>
                <a:ea typeface="ＭＳ Ｐゴシック" pitchFamily="34" charset="-128"/>
                <a:cs typeface="Courier New" panose="02070309020205020404" pitchFamily="49" charset="0"/>
              </a:rPr>
              <a:t> </a:t>
            </a:r>
            <a:r>
              <a:rPr lang="en-US" altLang="ja-JP" sz="1800" b="1" dirty="0">
                <a:solidFill>
                  <a:schemeClr val="tx1">
                    <a:lumMod val="85000"/>
                    <a:lumOff val="15000"/>
                  </a:schemeClr>
                </a:solidFill>
                <a:latin typeface="Courier New" panose="02070309020205020404" pitchFamily="49" charset="0"/>
                <a:ea typeface="ＭＳ Ｐゴシック" pitchFamily="34" charset="-128"/>
                <a:cs typeface="Courier New" panose="02070309020205020404" pitchFamily="49" charset="0"/>
              </a:rPr>
              <a:t>in</a:t>
            </a:r>
            <a:r>
              <a:rPr lang="en-US" sz="1800" dirty="0">
                <a:latin typeface="Courier New" panose="02070309020205020404" pitchFamily="49" charset="0"/>
                <a:ea typeface="ＭＳ Ｐゴシック" pitchFamily="34" charset="-128"/>
                <a:cs typeface="Courier New" panose="02070309020205020404" pitchFamily="49" charset="0"/>
              </a:rPr>
              <a:t> soils</a:t>
            </a:r>
            <a:r>
              <a:rPr lang="en-US" altLang="ja-JP" sz="1800" dirty="0">
                <a:latin typeface="Courier New" panose="02070309020205020404" pitchFamily="49" charset="0"/>
                <a:ea typeface="ＭＳ Ｐゴシック" pitchFamily="34" charset="-128"/>
                <a:cs typeface="Courier New" panose="02070309020205020404" pitchFamily="49" charset="0"/>
              </a:rPr>
              <a:t> </a:t>
            </a:r>
          </a:p>
          <a:p>
            <a:pPr lvl="1" eaLnBrk="1" hangingPunct="1">
              <a:defRPr/>
            </a:pPr>
            <a:r>
              <a:rPr lang="en-US" sz="1800" dirty="0">
                <a:latin typeface="Courier New" panose="02070309020205020404" pitchFamily="49" charset="0"/>
                <a:ea typeface="ＭＳ Ｐゴシック" pitchFamily="34" charset="-128"/>
                <a:cs typeface="Courier New" panose="02070309020205020404" pitchFamily="49" charset="0"/>
              </a:rPr>
              <a:t>	 </a:t>
            </a:r>
            <a:r>
              <a:rPr lang="en-US" sz="1600" dirty="0">
                <a:solidFill>
                  <a:srgbClr val="3C8C93"/>
                </a:solidFill>
                <a:latin typeface="Courier New" panose="02070309020205020404" pitchFamily="49" charset="0"/>
                <a:ea typeface="ＭＳ Ｐゴシック" pitchFamily="34" charset="-128"/>
                <a:cs typeface="Courier New" panose="02070309020205020404" pitchFamily="49" charset="0"/>
              </a:rPr>
              <a:t>False</a:t>
            </a:r>
          </a:p>
          <a:p>
            <a:pPr lvl="1" eaLnBrk="1" hangingPunct="1">
              <a:defRPr/>
            </a:pPr>
            <a:endParaRPr lang="en-US" sz="1600" dirty="0">
              <a:solidFill>
                <a:srgbClr val="3C8C93"/>
              </a:solidFill>
              <a:latin typeface="Courier New" panose="02070309020205020404" pitchFamily="49" charset="0"/>
              <a:ea typeface="ＭＳ Ｐゴシック" pitchFamily="34" charset="-128"/>
              <a:cs typeface="Courier New" panose="02070309020205020404" pitchFamily="49" charset="0"/>
            </a:endParaRPr>
          </a:p>
          <a:p>
            <a:pPr marL="0" indent="0" eaLnBrk="1" hangingPunct="1">
              <a:buNone/>
              <a:defRPr/>
            </a:pPr>
            <a:r>
              <a:rPr lang="en-US" sz="2000" dirty="0">
                <a:ea typeface="ＭＳ Ｐゴシック" pitchFamily="34" charset="-128"/>
              </a:rPr>
              <a:t>Check if soils does not have an item with a key of 4</a:t>
            </a:r>
            <a:r>
              <a:rPr lang="en-US" altLang="ja-JP" sz="2000" dirty="0">
                <a:ea typeface="ＭＳ Ｐゴシック" pitchFamily="34" charset="-128"/>
              </a:rPr>
              <a:t>. </a:t>
            </a:r>
            <a:endParaRPr lang="en-US" sz="1600" dirty="0">
              <a:solidFill>
                <a:srgbClr val="3C8C93"/>
              </a:solidFill>
              <a:latin typeface="Courier New" panose="02070309020205020404" pitchFamily="49" charset="0"/>
              <a:ea typeface="ＭＳ Ｐゴシック" pitchFamily="34" charset="-128"/>
              <a:cs typeface="Courier New" panose="02070309020205020404" pitchFamily="49" charset="0"/>
            </a:endParaRPr>
          </a:p>
          <a:p>
            <a:pPr lvl="1" eaLnBrk="1" hangingPunct="1">
              <a:defRPr/>
            </a:pPr>
            <a:r>
              <a:rPr lang="en-US" sz="1600" dirty="0">
                <a:latin typeface="Courier New" panose="02070309020205020404" pitchFamily="49" charset="0"/>
                <a:ea typeface="ＭＳ Ｐゴシック" pitchFamily="34" charset="-128"/>
                <a:cs typeface="Courier New" panose="02070309020205020404" pitchFamily="49" charset="0"/>
              </a:rPr>
              <a:t>   </a:t>
            </a:r>
            <a:r>
              <a:rPr lang="en-US" sz="1800" dirty="0">
                <a:latin typeface="Courier New" panose="02070309020205020404" pitchFamily="49" charset="0"/>
                <a:ea typeface="ＭＳ Ｐゴシック" pitchFamily="34" charset="-128"/>
                <a:cs typeface="Courier New" panose="02070309020205020404" pitchFamily="49" charset="0"/>
              </a:rPr>
              <a:t>&gt;&gt;&gt; 4 </a:t>
            </a:r>
            <a:r>
              <a:rPr lang="en-US" sz="1800" b="1" dirty="0">
                <a:solidFill>
                  <a:schemeClr val="tx1">
                    <a:lumMod val="85000"/>
                    <a:lumOff val="15000"/>
                  </a:schemeClr>
                </a:solidFill>
                <a:latin typeface="Courier New" panose="02070309020205020404" pitchFamily="49" charset="0"/>
                <a:ea typeface="ＭＳ Ｐゴシック" pitchFamily="34" charset="-128"/>
                <a:cs typeface="Courier New" panose="02070309020205020404" pitchFamily="49" charset="0"/>
              </a:rPr>
              <a:t>not </a:t>
            </a:r>
            <a:r>
              <a:rPr lang="en-US" altLang="ja-JP" sz="1800" b="1" dirty="0">
                <a:solidFill>
                  <a:schemeClr val="tx1">
                    <a:lumMod val="85000"/>
                    <a:lumOff val="15000"/>
                  </a:schemeClr>
                </a:solidFill>
                <a:latin typeface="Courier New" panose="02070309020205020404" pitchFamily="49" charset="0"/>
                <a:ea typeface="ＭＳ Ｐゴシック" pitchFamily="34" charset="-128"/>
                <a:cs typeface="Courier New" panose="02070309020205020404" pitchFamily="49" charset="0"/>
              </a:rPr>
              <a:t>in</a:t>
            </a:r>
            <a:r>
              <a:rPr lang="en-US" sz="1800" b="1" dirty="0">
                <a:solidFill>
                  <a:schemeClr val="tx1">
                    <a:lumMod val="85000"/>
                    <a:lumOff val="15000"/>
                  </a:schemeClr>
                </a:solidFill>
                <a:latin typeface="Courier New" panose="02070309020205020404" pitchFamily="49" charset="0"/>
                <a:ea typeface="ＭＳ Ｐゴシック" pitchFamily="34" charset="-128"/>
                <a:cs typeface="Courier New" panose="02070309020205020404" pitchFamily="49" charset="0"/>
              </a:rPr>
              <a:t> </a:t>
            </a:r>
            <a:r>
              <a:rPr lang="en-US" sz="1800" dirty="0">
                <a:latin typeface="Courier New" panose="02070309020205020404" pitchFamily="49" charset="0"/>
                <a:ea typeface="ＭＳ Ｐゴシック" pitchFamily="34" charset="-128"/>
                <a:cs typeface="Courier New" panose="02070309020205020404" pitchFamily="49" charset="0"/>
              </a:rPr>
              <a:t>soils</a:t>
            </a:r>
            <a:endParaRPr lang="en-US" altLang="ja-JP" sz="1400" dirty="0">
              <a:latin typeface="Courier New" panose="02070309020205020404" pitchFamily="49" charset="0"/>
              <a:ea typeface="ＭＳ Ｐゴシック" pitchFamily="34" charset="-128"/>
              <a:cs typeface="Courier New" panose="02070309020205020404" pitchFamily="49" charset="0"/>
            </a:endParaRPr>
          </a:p>
          <a:p>
            <a:pPr lvl="1" eaLnBrk="1" hangingPunct="1">
              <a:defRPr/>
            </a:pPr>
            <a:r>
              <a:rPr lang="en-US" sz="1600" dirty="0">
                <a:latin typeface="Courier New" panose="02070309020205020404" pitchFamily="49" charset="0"/>
                <a:ea typeface="ＭＳ Ｐゴシック" pitchFamily="34" charset="-128"/>
                <a:cs typeface="Courier New" panose="02070309020205020404" pitchFamily="49" charset="0"/>
              </a:rPr>
              <a:t>	 </a:t>
            </a:r>
            <a:r>
              <a:rPr lang="en-US" sz="1600" dirty="0">
                <a:solidFill>
                  <a:srgbClr val="3C8C93"/>
                </a:solidFill>
                <a:latin typeface="Courier New" panose="02070309020205020404" pitchFamily="49" charset="0"/>
                <a:ea typeface="ＭＳ Ｐゴシック" pitchFamily="34" charset="-128"/>
                <a:cs typeface="Courier New" panose="02070309020205020404" pitchFamily="49" charset="0"/>
              </a:rPr>
              <a:t>True</a:t>
            </a:r>
          </a:p>
          <a:p>
            <a:pPr lvl="1" eaLnBrk="1" hangingPunct="1">
              <a:defRPr/>
            </a:pPr>
            <a:endParaRPr lang="en-US" sz="2000" dirty="0">
              <a:ea typeface="ＭＳ Ｐゴシック" pitchFamily="34" charset="-128"/>
            </a:endParaRPr>
          </a:p>
        </p:txBody>
      </p:sp>
      <p:sp>
        <p:nvSpPr>
          <p:cNvPr id="2" name="TextBox 1">
            <a:extLst>
              <a:ext uri="{FF2B5EF4-FFF2-40B4-BE49-F238E27FC236}">
                <a16:creationId xmlns:a16="http://schemas.microsoft.com/office/drawing/2014/main" id="{82DF889C-09ED-2956-6502-244DEAC77BDE}"/>
              </a:ext>
            </a:extLst>
          </p:cNvPr>
          <p:cNvSpPr txBox="1"/>
          <p:nvPr/>
        </p:nvSpPr>
        <p:spPr>
          <a:xfrm>
            <a:off x="325820" y="1066800"/>
            <a:ext cx="8686799" cy="400110"/>
          </a:xfrm>
          <a:prstGeom prst="rect">
            <a:avLst/>
          </a:prstGeom>
          <a:noFill/>
        </p:spPr>
        <p:txBody>
          <a:bodyPr wrap="square">
            <a:spAutoFit/>
          </a:bodyPr>
          <a:lstStyle/>
          <a:p>
            <a:pPr marL="0" indent="0">
              <a:buNone/>
            </a:pPr>
            <a:r>
              <a:rPr lang="en-US" sz="2000" dirty="0">
                <a:latin typeface="Courier New" panose="02070309020205020404" pitchFamily="49" charset="0"/>
                <a:ea typeface="ＭＳ Ｐゴシック" pitchFamily="34" charset="-128"/>
                <a:cs typeface="Courier New" panose="02070309020205020404" pitchFamily="49" charset="0"/>
              </a:rPr>
              <a:t>&gt;&gt;&gt; soils = {0:'Fill', 2:'Clay', 5:'Other'}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0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840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5840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03">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5840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840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40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840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840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8D8996B3-22CA-076C-6FA0-E41E0B195808}"/>
              </a:ext>
            </a:extLst>
          </p:cNvPr>
          <p:cNvSpPr>
            <a:spLocks noGrp="1" noChangeArrowheads="1"/>
          </p:cNvSpPr>
          <p:nvPr>
            <p:ph type="title"/>
          </p:nvPr>
        </p:nvSpPr>
        <p:spPr/>
        <p:txBody>
          <a:bodyPr/>
          <a:lstStyle/>
          <a:p>
            <a:pPr eaLnBrk="1" hangingPunct="1"/>
            <a:r>
              <a:rPr lang="en-US" altLang="en-US" sz="3600" dirty="0">
                <a:solidFill>
                  <a:srgbClr val="262673"/>
                </a:solidFill>
              </a:rPr>
              <a:t>Dictionary operations</a:t>
            </a:r>
          </a:p>
        </p:txBody>
      </p:sp>
      <p:graphicFrame>
        <p:nvGraphicFramePr>
          <p:cNvPr id="5" name="Table 4">
            <a:extLst>
              <a:ext uri="{FF2B5EF4-FFF2-40B4-BE49-F238E27FC236}">
                <a16:creationId xmlns:a16="http://schemas.microsoft.com/office/drawing/2014/main" id="{881EB632-43AD-04B0-E7F6-C1DE4E50118E}"/>
              </a:ext>
            </a:extLst>
          </p:cNvPr>
          <p:cNvGraphicFramePr>
            <a:graphicFrameLocks noGrp="1"/>
          </p:cNvGraphicFramePr>
          <p:nvPr>
            <p:extLst>
              <p:ext uri="{D42A27DB-BD31-4B8C-83A1-F6EECF244321}">
                <p14:modId xmlns:p14="http://schemas.microsoft.com/office/powerpoint/2010/main" val="4190440011"/>
              </p:ext>
            </p:extLst>
          </p:nvPr>
        </p:nvGraphicFramePr>
        <p:xfrm>
          <a:off x="152400" y="914400"/>
          <a:ext cx="8686800" cy="1371600"/>
        </p:xfrm>
        <a:graphic>
          <a:graphicData uri="http://schemas.openxmlformats.org/drawingml/2006/table">
            <a:tbl>
              <a:tblPr/>
              <a:tblGrid>
                <a:gridCol w="1752600">
                  <a:extLst>
                    <a:ext uri="{9D8B030D-6E8A-4147-A177-3AD203B41FA5}">
                      <a16:colId xmlns:a16="http://schemas.microsoft.com/office/drawing/2014/main" val="2082512799"/>
                    </a:ext>
                  </a:extLst>
                </a:gridCol>
                <a:gridCol w="6934200">
                  <a:extLst>
                    <a:ext uri="{9D8B030D-6E8A-4147-A177-3AD203B41FA5}">
                      <a16:colId xmlns:a16="http://schemas.microsoft.com/office/drawing/2014/main" val="1793773656"/>
                    </a:ext>
                  </a:extLst>
                </a:gridCol>
              </a:tblGrid>
              <a:tr h="0">
                <a:tc>
                  <a:txBody>
                    <a:bodyPr/>
                    <a:lstStyle/>
                    <a:p>
                      <a:pPr fontAlgn="t"/>
                      <a:r>
                        <a:rPr lang="en-US" sz="1200" b="1" dirty="0">
                          <a:effectLst/>
                        </a:rPr>
                        <a:t>Operation</a:t>
                      </a:r>
                    </a:p>
                  </a:txBody>
                  <a:tcPr>
                    <a:lnL>
                      <a:noFill/>
                    </a:lnL>
                    <a:lnR>
                      <a:noFill/>
                    </a:lnR>
                    <a:lnT>
                      <a:noFill/>
                    </a:lnT>
                    <a:lnB w="9525" cap="flat" cmpd="sng" algn="ctr">
                      <a:solidFill>
                        <a:srgbClr val="999999"/>
                      </a:solidFill>
                      <a:prstDash val="solid"/>
                      <a:round/>
                      <a:headEnd type="none" w="med" len="med"/>
                      <a:tailEnd type="none" w="med" len="med"/>
                    </a:lnB>
                  </a:tcPr>
                </a:tc>
                <a:tc>
                  <a:txBody>
                    <a:bodyPr/>
                    <a:lstStyle/>
                    <a:p>
                      <a:pPr fontAlgn="t"/>
                      <a:r>
                        <a:rPr lang="en-US" sz="1200" b="1" dirty="0">
                          <a:effectLst/>
                        </a:rPr>
                        <a:t>Explanation</a:t>
                      </a:r>
                    </a:p>
                  </a:txBody>
                  <a:tcPr>
                    <a:lnL>
                      <a:noFill/>
                    </a:lnL>
                    <a:lnR>
                      <a:noFill/>
                    </a:lnR>
                    <a:lnT>
                      <a:noFill/>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3197911722"/>
                  </a:ext>
                </a:extLst>
              </a:tr>
              <a:tr h="0">
                <a:tc>
                  <a:txBody>
                    <a:bodyPr/>
                    <a:lstStyle/>
                    <a:p>
                      <a:pPr fontAlgn="t"/>
                      <a:r>
                        <a:rPr lang="en-US" sz="1200">
                          <a:effectLst/>
                        </a:rPr>
                        <a:t>len(d)</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1200" b="0" kern="1200" dirty="0">
                          <a:solidFill>
                            <a:schemeClr val="tx1"/>
                          </a:solidFill>
                          <a:effectLst/>
                          <a:latin typeface="+mn-lt"/>
                          <a:ea typeface="+mn-ea"/>
                          <a:cs typeface="+mn-cs"/>
                        </a:rPr>
                        <a:t>Returns the number of items, i.e. the number of (</a:t>
                      </a:r>
                      <a:r>
                        <a:rPr lang="en-US" sz="1200" b="0" kern="1200" dirty="0" err="1">
                          <a:solidFill>
                            <a:schemeClr val="tx1"/>
                          </a:solidFill>
                          <a:effectLst/>
                          <a:latin typeface="+mn-lt"/>
                          <a:ea typeface="+mn-ea"/>
                          <a:cs typeface="+mn-cs"/>
                        </a:rPr>
                        <a:t>key,value</a:t>
                      </a:r>
                      <a:r>
                        <a:rPr lang="en-US" sz="1200" b="0" kern="1200" dirty="0">
                          <a:solidFill>
                            <a:schemeClr val="tx1"/>
                          </a:solidFill>
                          <a:effectLst/>
                          <a:latin typeface="+mn-lt"/>
                          <a:ea typeface="+mn-ea"/>
                          <a:cs typeface="+mn-cs"/>
                        </a:rPr>
                        <a:t>) pairs.</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729058592"/>
                  </a:ext>
                </a:extLst>
              </a:tr>
              <a:tr h="0">
                <a:tc>
                  <a:txBody>
                    <a:bodyPr/>
                    <a:lstStyle/>
                    <a:p>
                      <a:pPr fontAlgn="t"/>
                      <a:r>
                        <a:rPr lang="en-US" sz="1200">
                          <a:effectLst/>
                        </a:rPr>
                        <a:t>del d[k]</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1200" b="0" kern="1200" dirty="0">
                          <a:solidFill>
                            <a:schemeClr val="tx1"/>
                          </a:solidFill>
                          <a:effectLst/>
                          <a:latin typeface="+mn-lt"/>
                          <a:ea typeface="+mn-ea"/>
                          <a:cs typeface="+mn-cs"/>
                        </a:rPr>
                        <a:t>Deletes the key, k, together with its value.</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718269173"/>
                  </a:ext>
                </a:extLst>
              </a:tr>
              <a:tr h="0">
                <a:tc>
                  <a:txBody>
                    <a:bodyPr/>
                    <a:lstStyle/>
                    <a:p>
                      <a:pPr fontAlgn="t"/>
                      <a:r>
                        <a:rPr lang="en-US" sz="1200">
                          <a:effectLst/>
                        </a:rPr>
                        <a:t>k in d</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1200" b="0" kern="1200" dirty="0">
                          <a:solidFill>
                            <a:schemeClr val="tx1"/>
                          </a:solidFill>
                          <a:effectLst/>
                          <a:latin typeface="+mn-lt"/>
                          <a:ea typeface="+mn-ea"/>
                          <a:cs typeface="+mn-cs"/>
                        </a:rPr>
                        <a:t>True, if a key, k, exists in the dictionary d.</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1127198044"/>
                  </a:ext>
                </a:extLst>
              </a:tr>
              <a:tr h="0">
                <a:tc>
                  <a:txBody>
                    <a:bodyPr/>
                    <a:lstStyle/>
                    <a:p>
                      <a:pPr fontAlgn="t"/>
                      <a:r>
                        <a:rPr lang="en-US" sz="1200">
                          <a:effectLst/>
                        </a:rPr>
                        <a:t>k not in d</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tc>
                  <a:txBody>
                    <a:bodyPr/>
                    <a:lstStyle/>
                    <a:p>
                      <a:r>
                        <a:rPr lang="en-US" sz="1200" b="0" kern="1200" dirty="0">
                          <a:solidFill>
                            <a:schemeClr val="tx1"/>
                          </a:solidFill>
                          <a:effectLst/>
                          <a:latin typeface="+mn-lt"/>
                          <a:ea typeface="+mn-ea"/>
                          <a:cs typeface="+mn-cs"/>
                        </a:rPr>
                        <a:t>True, if a key, k, doesn't exist in the dictionary d.</a:t>
                      </a:r>
                    </a:p>
                  </a:txBody>
                  <a:tcPr>
                    <a:lnL w="9525" cap="flat" cmpd="sng" algn="ctr">
                      <a:solidFill>
                        <a:srgbClr val="999999"/>
                      </a:solidFill>
                      <a:prstDash val="solid"/>
                      <a:round/>
                      <a:headEnd type="none" w="med" len="med"/>
                      <a:tailEnd type="none" w="med" len="med"/>
                    </a:lnL>
                    <a:lnR w="9525" cap="flat" cmpd="sng" algn="ctr">
                      <a:solidFill>
                        <a:srgbClr val="999999"/>
                      </a:solidFill>
                      <a:prstDash val="solid"/>
                      <a:round/>
                      <a:headEnd type="none" w="med" len="med"/>
                      <a:tailEnd type="none" w="med" len="med"/>
                    </a:lnR>
                    <a:lnT w="9525" cap="flat" cmpd="sng" algn="ctr">
                      <a:solidFill>
                        <a:srgbClr val="999999"/>
                      </a:solidFill>
                      <a:prstDash val="solid"/>
                      <a:round/>
                      <a:headEnd type="none" w="med" len="med"/>
                      <a:tailEnd type="none" w="med" len="med"/>
                    </a:lnT>
                    <a:lnB w="9525" cap="flat" cmpd="sng" algn="ctr">
                      <a:solidFill>
                        <a:srgbClr val="999999"/>
                      </a:solidFill>
                      <a:prstDash val="solid"/>
                      <a:round/>
                      <a:headEnd type="none" w="med" len="med"/>
                      <a:tailEnd type="none" w="med" len="med"/>
                    </a:lnB>
                  </a:tcPr>
                </a:tc>
                <a:extLst>
                  <a:ext uri="{0D108BD9-81ED-4DB2-BD59-A6C34878D82A}">
                    <a16:rowId xmlns:a16="http://schemas.microsoft.com/office/drawing/2014/main" val="2801067818"/>
                  </a:ext>
                </a:extLst>
              </a:tr>
            </a:tbl>
          </a:graphicData>
        </a:graphic>
      </p:graphicFrame>
      <p:sp>
        <p:nvSpPr>
          <p:cNvPr id="7" name="TextBox 6">
            <a:extLst>
              <a:ext uri="{FF2B5EF4-FFF2-40B4-BE49-F238E27FC236}">
                <a16:creationId xmlns:a16="http://schemas.microsoft.com/office/drawing/2014/main" id="{F93F9E57-8215-331D-C875-558D63B99FC4}"/>
              </a:ext>
            </a:extLst>
          </p:cNvPr>
          <p:cNvSpPr txBox="1"/>
          <p:nvPr/>
        </p:nvSpPr>
        <p:spPr>
          <a:xfrm>
            <a:off x="609600" y="2819400"/>
            <a:ext cx="4572000" cy="4031873"/>
          </a:xfrm>
          <a:prstGeom prst="rect">
            <a:avLst/>
          </a:prstGeom>
          <a:noFill/>
        </p:spPr>
        <p:txBody>
          <a:bodyPr wrap="square">
            <a:spAutoFit/>
          </a:bodyPr>
          <a:lstStyle/>
          <a:p>
            <a:r>
              <a:rPr lang="en-US" sz="1600" dirty="0">
                <a:latin typeface="Courier New" panose="02070309020205020404" pitchFamily="49" charset="0"/>
                <a:ea typeface="ＭＳ Ｐゴシック" pitchFamily="34" charset="-128"/>
                <a:cs typeface="Courier New" panose="02070309020205020404" pitchFamily="49" charset="0"/>
              </a:rPr>
              <a:t>&gt;&gt;&gt; </a:t>
            </a:r>
            <a:r>
              <a:rPr lang="en-US" sz="1600" dirty="0" err="1">
                <a:latin typeface="Courier New" panose="02070309020205020404" pitchFamily="49" charset="0"/>
                <a:ea typeface="ＭＳ Ｐゴシック" pitchFamily="34" charset="-128"/>
                <a:cs typeface="Courier New" panose="02070309020205020404" pitchFamily="49" charset="0"/>
              </a:rPr>
              <a:t>len</a:t>
            </a:r>
            <a:r>
              <a:rPr lang="en-US" sz="1600" dirty="0">
                <a:latin typeface="Courier New" panose="02070309020205020404" pitchFamily="49" charset="0"/>
                <a:ea typeface="ＭＳ Ｐゴシック" pitchFamily="34" charset="-128"/>
                <a:cs typeface="Courier New" panose="02070309020205020404" pitchFamily="49" charset="0"/>
              </a:rPr>
              <a:t>(</a:t>
            </a:r>
            <a:r>
              <a:rPr lang="en-US" sz="1600" dirty="0" err="1">
                <a:latin typeface="Courier New" panose="02070309020205020404" pitchFamily="49" charset="0"/>
                <a:ea typeface="ＭＳ Ｐゴシック" pitchFamily="34" charset="-128"/>
                <a:cs typeface="Courier New" panose="02070309020205020404" pitchFamily="49" charset="0"/>
              </a:rPr>
              <a:t>myD</a:t>
            </a:r>
            <a:r>
              <a:rPr lang="en-US" sz="1600" dirty="0">
                <a:latin typeface="Courier New" panose="02070309020205020404" pitchFamily="49" charset="0"/>
                <a:ea typeface="ＭＳ Ｐゴシック" pitchFamily="34" charset="-128"/>
                <a:cs typeface="Courier New" panose="02070309020205020404" pitchFamily="49" charset="0"/>
              </a:rPr>
              <a:t>)</a:t>
            </a:r>
          </a:p>
          <a:p>
            <a:r>
              <a:rPr lang="en-US" sz="1600" dirty="0">
                <a:latin typeface="Courier New" panose="02070309020205020404" pitchFamily="49" charset="0"/>
                <a:ea typeface="ＭＳ Ｐゴシック" pitchFamily="34" charset="-128"/>
                <a:cs typeface="Courier New" panose="02070309020205020404" pitchFamily="49" charset="0"/>
              </a:rPr>
              <a:t>3</a:t>
            </a:r>
          </a:p>
          <a:p>
            <a:endParaRPr lang="en-US" sz="1600" dirty="0">
              <a:latin typeface="Courier New" panose="02070309020205020404" pitchFamily="49" charset="0"/>
              <a:ea typeface="ＭＳ Ｐゴシック" pitchFamily="34" charset="-128"/>
              <a:cs typeface="Courier New" panose="02070309020205020404" pitchFamily="49" charset="0"/>
            </a:endParaRPr>
          </a:p>
          <a:p>
            <a:r>
              <a:rPr lang="en-US" sz="1600" dirty="0">
                <a:latin typeface="Courier New" panose="02070309020205020404" pitchFamily="49" charset="0"/>
                <a:ea typeface="ＭＳ Ｐゴシック" pitchFamily="34" charset="-128"/>
                <a:cs typeface="Courier New" panose="02070309020205020404" pitchFamily="49" charset="0"/>
              </a:rPr>
              <a:t>&gt;&gt;&gt; 5 </a:t>
            </a:r>
            <a:r>
              <a:rPr lang="en-US" sz="1600" b="1" dirty="0">
                <a:latin typeface="Courier New" panose="02070309020205020404" pitchFamily="49" charset="0"/>
                <a:ea typeface="ＭＳ Ｐゴシック" pitchFamily="34" charset="-128"/>
                <a:cs typeface="Courier New" panose="02070309020205020404" pitchFamily="49" charset="0"/>
              </a:rPr>
              <a:t>in</a:t>
            </a:r>
            <a:r>
              <a:rPr lang="en-US" sz="1600" dirty="0">
                <a:latin typeface="Courier New" panose="02070309020205020404" pitchFamily="49" charset="0"/>
                <a:ea typeface="ＭＳ Ｐゴシック" pitchFamily="34" charset="-128"/>
                <a:cs typeface="Courier New" panose="02070309020205020404" pitchFamily="49" charset="0"/>
              </a:rPr>
              <a:t> </a:t>
            </a:r>
            <a:r>
              <a:rPr lang="en-US" sz="1600" dirty="0" err="1">
                <a:latin typeface="Courier New" panose="02070309020205020404" pitchFamily="49" charset="0"/>
                <a:ea typeface="ＭＳ Ｐゴシック" pitchFamily="34" charset="-128"/>
                <a:cs typeface="Courier New" panose="02070309020205020404" pitchFamily="49" charset="0"/>
              </a:rPr>
              <a:t>myD</a:t>
            </a:r>
            <a:endParaRPr lang="en-US" sz="1600" dirty="0">
              <a:latin typeface="Courier New" panose="02070309020205020404" pitchFamily="49" charset="0"/>
              <a:ea typeface="ＭＳ Ｐゴシック" pitchFamily="34" charset="-128"/>
              <a:cs typeface="Courier New" panose="02070309020205020404" pitchFamily="49" charset="0"/>
            </a:endParaRPr>
          </a:p>
          <a:p>
            <a:r>
              <a:rPr lang="en-US" sz="1600" dirty="0">
                <a:latin typeface="Courier New" panose="02070309020205020404" pitchFamily="49" charset="0"/>
                <a:ea typeface="ＭＳ Ｐゴシック" pitchFamily="34" charset="-128"/>
                <a:cs typeface="Courier New" panose="02070309020205020404" pitchFamily="49" charset="0"/>
              </a:rPr>
              <a:t>True</a:t>
            </a:r>
          </a:p>
          <a:p>
            <a:endParaRPr lang="en-US" sz="1600" dirty="0">
              <a:latin typeface="Courier New" panose="02070309020205020404" pitchFamily="49" charset="0"/>
              <a:ea typeface="ＭＳ Ｐゴシック" pitchFamily="34" charset="-128"/>
              <a:cs typeface="Courier New" panose="02070309020205020404" pitchFamily="49" charset="0"/>
            </a:endParaRPr>
          </a:p>
          <a:p>
            <a:r>
              <a:rPr lang="en-US" sz="1600" dirty="0">
                <a:latin typeface="Courier New" panose="02070309020205020404" pitchFamily="49" charset="0"/>
                <a:ea typeface="ＭＳ Ｐゴシック" pitchFamily="34" charset="-128"/>
                <a:cs typeface="Courier New" panose="02070309020205020404" pitchFamily="49" charset="0"/>
              </a:rPr>
              <a:t>&gt;&gt;&gt; </a:t>
            </a:r>
            <a:r>
              <a:rPr lang="en-US" sz="1600" b="1" dirty="0">
                <a:latin typeface="Courier New" panose="02070309020205020404" pitchFamily="49" charset="0"/>
                <a:ea typeface="ＭＳ Ｐゴシック" pitchFamily="34" charset="-128"/>
                <a:cs typeface="Courier New" panose="02070309020205020404" pitchFamily="49" charset="0"/>
              </a:rPr>
              <a:t>del</a:t>
            </a:r>
            <a:r>
              <a:rPr lang="en-US" sz="1600" dirty="0">
                <a:latin typeface="Courier New" panose="02070309020205020404" pitchFamily="49" charset="0"/>
                <a:ea typeface="ＭＳ Ｐゴシック" pitchFamily="34" charset="-128"/>
                <a:cs typeface="Courier New" panose="02070309020205020404" pitchFamily="49" charset="0"/>
              </a:rPr>
              <a:t> </a:t>
            </a:r>
            <a:r>
              <a:rPr lang="en-US" sz="1600" dirty="0" err="1">
                <a:latin typeface="Courier New" panose="02070309020205020404" pitchFamily="49" charset="0"/>
                <a:ea typeface="ＭＳ Ｐゴシック" pitchFamily="34" charset="-128"/>
                <a:cs typeface="Courier New" panose="02070309020205020404" pitchFamily="49" charset="0"/>
              </a:rPr>
              <a:t>myD</a:t>
            </a:r>
            <a:r>
              <a:rPr lang="en-US" sz="1600" dirty="0">
                <a:latin typeface="Courier New" panose="02070309020205020404" pitchFamily="49" charset="0"/>
                <a:ea typeface="ＭＳ Ｐゴシック" pitchFamily="34" charset="-128"/>
                <a:cs typeface="Courier New" panose="02070309020205020404" pitchFamily="49" charset="0"/>
              </a:rPr>
              <a:t>[5]</a:t>
            </a:r>
          </a:p>
          <a:p>
            <a:endParaRPr lang="en-US" sz="1600" dirty="0">
              <a:latin typeface="Courier New" panose="02070309020205020404" pitchFamily="49" charset="0"/>
              <a:ea typeface="ＭＳ Ｐゴシック" pitchFamily="34" charset="-128"/>
              <a:cs typeface="Courier New" panose="02070309020205020404" pitchFamily="49" charset="0"/>
            </a:endParaRPr>
          </a:p>
          <a:p>
            <a:r>
              <a:rPr lang="en-US" sz="1600" dirty="0">
                <a:latin typeface="Courier New" panose="02070309020205020404" pitchFamily="49" charset="0"/>
                <a:ea typeface="ＭＳ Ｐゴシック" pitchFamily="34" charset="-128"/>
                <a:cs typeface="Courier New" panose="02070309020205020404" pitchFamily="49" charset="0"/>
              </a:rPr>
              <a:t>&gt;&gt;&gt; </a:t>
            </a:r>
            <a:r>
              <a:rPr lang="en-US" sz="1600" dirty="0" err="1">
                <a:latin typeface="Courier New" panose="02070309020205020404" pitchFamily="49" charset="0"/>
                <a:ea typeface="ＭＳ Ｐゴシック" pitchFamily="34" charset="-128"/>
                <a:cs typeface="Courier New" panose="02070309020205020404" pitchFamily="49" charset="0"/>
              </a:rPr>
              <a:t>myD</a:t>
            </a:r>
            <a:endParaRPr lang="en-US" sz="1600" dirty="0">
              <a:latin typeface="Courier New" panose="02070309020205020404" pitchFamily="49" charset="0"/>
              <a:ea typeface="ＭＳ Ｐゴシック" pitchFamily="34" charset="-128"/>
              <a:cs typeface="Courier New" panose="02070309020205020404" pitchFamily="49" charset="0"/>
            </a:endParaRPr>
          </a:p>
          <a:p>
            <a:r>
              <a:rPr lang="en-US" sz="1600" dirty="0">
                <a:latin typeface="Courier New" panose="02070309020205020404" pitchFamily="49" charset="0"/>
                <a:ea typeface="ＭＳ Ｐゴシック" pitchFamily="34" charset="-128"/>
                <a:cs typeface="Courier New" panose="02070309020205020404" pitchFamily="49" charset="0"/>
              </a:rPr>
              <a:t>{0: 'woods', 'foo': '</a:t>
            </a:r>
            <a:r>
              <a:rPr lang="en-US" sz="1600" dirty="0" err="1">
                <a:latin typeface="Courier New" panose="02070309020205020404" pitchFamily="49" charset="0"/>
                <a:ea typeface="ＭＳ Ｐゴシック" pitchFamily="34" charset="-128"/>
                <a:cs typeface="Courier New" panose="02070309020205020404" pitchFamily="49" charset="0"/>
              </a:rPr>
              <a:t>orch</a:t>
            </a:r>
            <a:r>
              <a:rPr lang="en-US" sz="1600" dirty="0">
                <a:latin typeface="Courier New" panose="02070309020205020404" pitchFamily="49" charset="0"/>
                <a:ea typeface="ＭＳ Ｐゴシック" pitchFamily="34" charset="-128"/>
                <a:cs typeface="Courier New" panose="02070309020205020404" pitchFamily="49" charset="0"/>
              </a:rPr>
              <a:t>'}</a:t>
            </a:r>
          </a:p>
          <a:p>
            <a:endParaRPr lang="en-US" sz="1600" dirty="0">
              <a:latin typeface="Courier New" panose="02070309020205020404" pitchFamily="49" charset="0"/>
              <a:ea typeface="ＭＳ Ｐゴシック" pitchFamily="34" charset="-128"/>
              <a:cs typeface="Courier New" panose="02070309020205020404" pitchFamily="49" charset="0"/>
            </a:endParaRPr>
          </a:p>
          <a:p>
            <a:r>
              <a:rPr lang="en-US" sz="1600" dirty="0">
                <a:latin typeface="Courier New" panose="02070309020205020404" pitchFamily="49" charset="0"/>
                <a:ea typeface="ＭＳ Ｐゴシック" pitchFamily="34" charset="-128"/>
                <a:cs typeface="Courier New" panose="02070309020205020404" pitchFamily="49" charset="0"/>
              </a:rPr>
              <a:t>&gt;&gt;&gt; 5 </a:t>
            </a:r>
            <a:r>
              <a:rPr lang="en-US" sz="1600" b="1" dirty="0">
                <a:latin typeface="Courier New" panose="02070309020205020404" pitchFamily="49" charset="0"/>
                <a:ea typeface="ＭＳ Ｐゴシック" pitchFamily="34" charset="-128"/>
                <a:cs typeface="Courier New" panose="02070309020205020404" pitchFamily="49" charset="0"/>
              </a:rPr>
              <a:t>not in</a:t>
            </a:r>
            <a:r>
              <a:rPr lang="en-US" sz="1600" dirty="0">
                <a:latin typeface="Courier New" panose="02070309020205020404" pitchFamily="49" charset="0"/>
                <a:ea typeface="ＭＳ Ｐゴシック" pitchFamily="34" charset="-128"/>
                <a:cs typeface="Courier New" panose="02070309020205020404" pitchFamily="49" charset="0"/>
              </a:rPr>
              <a:t> </a:t>
            </a:r>
            <a:r>
              <a:rPr lang="en-US" sz="1600" dirty="0" err="1">
                <a:latin typeface="Courier New" panose="02070309020205020404" pitchFamily="49" charset="0"/>
                <a:ea typeface="ＭＳ Ｐゴシック" pitchFamily="34" charset="-128"/>
                <a:cs typeface="Courier New" panose="02070309020205020404" pitchFamily="49" charset="0"/>
              </a:rPr>
              <a:t>myD</a:t>
            </a:r>
            <a:endParaRPr lang="en-US" sz="1600" dirty="0">
              <a:latin typeface="Courier New" panose="02070309020205020404" pitchFamily="49" charset="0"/>
              <a:ea typeface="ＭＳ Ｐゴシック" pitchFamily="34" charset="-128"/>
              <a:cs typeface="Courier New" panose="02070309020205020404" pitchFamily="49" charset="0"/>
            </a:endParaRPr>
          </a:p>
          <a:p>
            <a:r>
              <a:rPr lang="en-US" sz="1600" dirty="0">
                <a:latin typeface="Courier New" panose="02070309020205020404" pitchFamily="49" charset="0"/>
                <a:ea typeface="ＭＳ Ｐゴシック" pitchFamily="34" charset="-128"/>
                <a:cs typeface="Courier New" panose="02070309020205020404" pitchFamily="49" charset="0"/>
              </a:rPr>
              <a:t>True</a:t>
            </a:r>
          </a:p>
          <a:p>
            <a:endParaRPr lang="en-US" sz="1600" dirty="0">
              <a:latin typeface="Courier New" panose="02070309020205020404" pitchFamily="49" charset="0"/>
              <a:ea typeface="ＭＳ Ｐゴシック" pitchFamily="34" charset="-128"/>
              <a:cs typeface="Courier New" panose="02070309020205020404" pitchFamily="49" charset="0"/>
            </a:endParaRPr>
          </a:p>
          <a:p>
            <a:r>
              <a:rPr lang="en-US" sz="1600" dirty="0">
                <a:latin typeface="Courier New" panose="02070309020205020404" pitchFamily="49" charset="0"/>
                <a:ea typeface="ＭＳ Ｐゴシック" pitchFamily="34" charset="-128"/>
                <a:cs typeface="Courier New" panose="02070309020205020404" pitchFamily="49" charset="0"/>
              </a:rPr>
              <a:t>&gt;&gt;&gt; </a:t>
            </a:r>
            <a:r>
              <a:rPr lang="en-US" sz="1600" dirty="0" err="1">
                <a:latin typeface="Courier New" panose="02070309020205020404" pitchFamily="49" charset="0"/>
                <a:ea typeface="ＭＳ Ｐゴシック" pitchFamily="34" charset="-128"/>
                <a:cs typeface="Courier New" panose="02070309020205020404" pitchFamily="49" charset="0"/>
              </a:rPr>
              <a:t>len</a:t>
            </a:r>
            <a:r>
              <a:rPr lang="en-US" sz="1600" dirty="0">
                <a:latin typeface="Courier New" panose="02070309020205020404" pitchFamily="49" charset="0"/>
                <a:ea typeface="ＭＳ Ｐゴシック" pitchFamily="34" charset="-128"/>
                <a:cs typeface="Courier New" panose="02070309020205020404" pitchFamily="49" charset="0"/>
              </a:rPr>
              <a:t>(</a:t>
            </a:r>
            <a:r>
              <a:rPr lang="en-US" sz="1600" dirty="0" err="1">
                <a:latin typeface="Courier New" panose="02070309020205020404" pitchFamily="49" charset="0"/>
                <a:ea typeface="ＭＳ Ｐゴシック" pitchFamily="34" charset="-128"/>
                <a:cs typeface="Courier New" panose="02070309020205020404" pitchFamily="49" charset="0"/>
              </a:rPr>
              <a:t>myD</a:t>
            </a:r>
            <a:r>
              <a:rPr lang="en-US" sz="1600" dirty="0">
                <a:latin typeface="Courier New" panose="02070309020205020404" pitchFamily="49" charset="0"/>
                <a:ea typeface="ＭＳ Ｐゴシック" pitchFamily="34" charset="-128"/>
                <a:cs typeface="Courier New" panose="02070309020205020404" pitchFamily="49" charset="0"/>
              </a:rPr>
              <a:t>)</a:t>
            </a:r>
          </a:p>
          <a:p>
            <a:r>
              <a:rPr lang="en-US" sz="1600" dirty="0">
                <a:latin typeface="Courier New" panose="02070309020205020404" pitchFamily="49" charset="0"/>
                <a:ea typeface="ＭＳ Ｐゴシック" pitchFamily="34" charset="-128"/>
                <a:cs typeface="Courier New" panose="02070309020205020404" pitchFamily="49" charset="0"/>
              </a:rPr>
              <a:t>2</a:t>
            </a:r>
          </a:p>
        </p:txBody>
      </p:sp>
      <p:sp>
        <p:nvSpPr>
          <p:cNvPr id="3" name="TextBox 2">
            <a:extLst>
              <a:ext uri="{FF2B5EF4-FFF2-40B4-BE49-F238E27FC236}">
                <a16:creationId xmlns:a16="http://schemas.microsoft.com/office/drawing/2014/main" id="{15725EE6-016C-2DF3-E617-4F7077C823F3}"/>
              </a:ext>
            </a:extLst>
          </p:cNvPr>
          <p:cNvSpPr txBox="1"/>
          <p:nvPr/>
        </p:nvSpPr>
        <p:spPr>
          <a:xfrm>
            <a:off x="627993" y="2421523"/>
            <a:ext cx="6400800" cy="338554"/>
          </a:xfrm>
          <a:prstGeom prst="rect">
            <a:avLst/>
          </a:prstGeom>
          <a:noFill/>
        </p:spPr>
        <p:txBody>
          <a:bodyPr wrap="square">
            <a:spAutoFit/>
          </a:bodyPr>
          <a:lstStyle/>
          <a:p>
            <a:pPr marL="0" indent="0">
              <a:buNone/>
            </a:pPr>
            <a:r>
              <a:rPr lang="en-US" sz="1600" dirty="0">
                <a:latin typeface="Courier New" panose="02070309020205020404" pitchFamily="49" charset="0"/>
                <a:ea typeface="ＭＳ Ｐゴシック" pitchFamily="34" charset="-128"/>
                <a:cs typeface="Courier New" panose="02070309020205020404" pitchFamily="49" charset="0"/>
              </a:rPr>
              <a:t>&gt;&gt;&gt; </a:t>
            </a:r>
            <a:r>
              <a:rPr lang="en-US" sz="1600" dirty="0" err="1">
                <a:latin typeface="Courier New" panose="02070309020205020404" pitchFamily="49" charset="0"/>
                <a:ea typeface="ＭＳ Ｐゴシック" pitchFamily="34" charset="-128"/>
                <a:cs typeface="Courier New" panose="02070309020205020404" pitchFamily="49" charset="0"/>
              </a:rPr>
              <a:t>myD</a:t>
            </a:r>
            <a:r>
              <a:rPr lang="en-US" sz="1600" dirty="0">
                <a:latin typeface="Courier New" panose="02070309020205020404" pitchFamily="49" charset="0"/>
                <a:ea typeface="ＭＳ Ｐゴシック" pitchFamily="34" charset="-128"/>
                <a:cs typeface="Courier New" panose="02070309020205020404" pitchFamily="49" charset="0"/>
              </a:rPr>
              <a:t> = {0:'woods', 5:'park', 'foo':'</a:t>
            </a:r>
            <a:r>
              <a:rPr lang="en-US" sz="1600" dirty="0" err="1">
                <a:latin typeface="Courier New" panose="02070309020205020404" pitchFamily="49" charset="0"/>
                <a:ea typeface="ＭＳ Ｐゴシック" pitchFamily="34" charset="-128"/>
                <a:cs typeface="Courier New" panose="02070309020205020404" pitchFamily="49" charset="0"/>
              </a:rPr>
              <a:t>orch</a:t>
            </a:r>
            <a:r>
              <a:rPr lang="en-US" sz="1600" dirty="0">
                <a:latin typeface="Courier New" panose="02070309020205020404" pitchFamily="49" charset="0"/>
                <a:ea typeface="ＭＳ Ｐゴシック" pitchFamily="34" charset="-128"/>
                <a:cs typeface="Courier New" panose="02070309020205020404" pitchFamily="49" charset="0"/>
              </a:rPr>
              <a:t>'}</a:t>
            </a:r>
          </a:p>
        </p:txBody>
      </p:sp>
      <p:sp>
        <p:nvSpPr>
          <p:cNvPr id="4" name="TextBox 3">
            <a:extLst>
              <a:ext uri="{FF2B5EF4-FFF2-40B4-BE49-F238E27FC236}">
                <a16:creationId xmlns:a16="http://schemas.microsoft.com/office/drawing/2014/main" id="{CA767572-8350-1EDB-6300-8C30ED91522E}"/>
              </a:ext>
            </a:extLst>
          </p:cNvPr>
          <p:cNvSpPr txBox="1">
            <a:spLocks noChangeArrowheads="1"/>
          </p:cNvSpPr>
          <p:nvPr/>
        </p:nvSpPr>
        <p:spPr bwMode="auto">
          <a:xfrm>
            <a:off x="4019047" y="4293295"/>
            <a:ext cx="4495800"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ea typeface="MS PGothic" panose="020B0600070205080204" pitchFamily="34" charset="-128"/>
              </a:defRPr>
            </a:lvl1pPr>
            <a:lvl2pPr>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lvl="1" eaLnBrk="1" hangingPunct="1">
              <a:spcBef>
                <a:spcPct val="0"/>
              </a:spcBef>
            </a:pPr>
            <a:r>
              <a:rPr lang="en-US" altLang="en-US" sz="1100" dirty="0">
                <a:solidFill>
                  <a:srgbClr val="FF0000"/>
                </a:solidFill>
              </a:rPr>
              <a:t># Again…not indexing!</a:t>
            </a:r>
          </a:p>
          <a:p>
            <a:pPr lvl="1" eaLnBrk="1" hangingPunct="1">
              <a:spcBef>
                <a:spcPct val="0"/>
              </a:spcBef>
            </a:pPr>
            <a:r>
              <a:rPr lang="en-US" altLang="en-US" sz="1400" dirty="0"/>
              <a:t>For dictionaries always remember to use a KEY in the square braces, not an index.</a:t>
            </a:r>
          </a:p>
        </p:txBody>
      </p:sp>
      <p:pic>
        <p:nvPicPr>
          <p:cNvPr id="8" name="Picture 7" descr="A hand pointing at something&#10;&#10;Description automatically generated">
            <a:extLst>
              <a:ext uri="{FF2B5EF4-FFF2-40B4-BE49-F238E27FC236}">
                <a16:creationId xmlns:a16="http://schemas.microsoft.com/office/drawing/2014/main" id="{DEA45404-5FA3-9FF1-1F40-4392DF304E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358209">
            <a:off x="2365114" y="4358324"/>
            <a:ext cx="1058257" cy="636273"/>
          </a:xfrm>
          <a:prstGeom prst="rect">
            <a:avLst/>
          </a:prstGeom>
        </p:spPr>
      </p:pic>
      <p:pic>
        <p:nvPicPr>
          <p:cNvPr id="6" name="Graphic 5" descr="Close with solid fill">
            <a:extLst>
              <a:ext uri="{FF2B5EF4-FFF2-40B4-BE49-F238E27FC236}">
                <a16:creationId xmlns:a16="http://schemas.microsoft.com/office/drawing/2014/main" id="{7C89CBA6-8EEC-2B11-3921-2ABFC67F2D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14600" y="4267200"/>
            <a:ext cx="914400" cy="914400"/>
          </a:xfrm>
          <a:prstGeom prst="rect">
            <a:avLst/>
          </a:prstGeom>
        </p:spPr>
      </p:pic>
    </p:spTree>
    <p:extLst>
      <p:ext uri="{BB962C8B-B14F-4D97-AF65-F5344CB8AC3E}">
        <p14:creationId xmlns:p14="http://schemas.microsoft.com/office/powerpoint/2010/main" val="261195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down)">
                                      <p:cBhvr>
                                        <p:cTn id="51" dur="580">
                                          <p:stCondLst>
                                            <p:cond delay="0"/>
                                          </p:stCondLst>
                                        </p:cTn>
                                        <p:tgtEl>
                                          <p:spTgt spid="6"/>
                                        </p:tgtEl>
                                      </p:cBhvr>
                                    </p:animEffect>
                                    <p:anim calcmode="lin" valueType="num">
                                      <p:cBhvr>
                                        <p:cTn id="52"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57" dur="26">
                                          <p:stCondLst>
                                            <p:cond delay="650"/>
                                          </p:stCondLst>
                                        </p:cTn>
                                        <p:tgtEl>
                                          <p:spTgt spid="6"/>
                                        </p:tgtEl>
                                      </p:cBhvr>
                                      <p:to x="100000" y="60000"/>
                                    </p:animScale>
                                    <p:animScale>
                                      <p:cBhvr>
                                        <p:cTn id="58" dur="166" decel="50000">
                                          <p:stCondLst>
                                            <p:cond delay="676"/>
                                          </p:stCondLst>
                                        </p:cTn>
                                        <p:tgtEl>
                                          <p:spTgt spid="6"/>
                                        </p:tgtEl>
                                      </p:cBhvr>
                                      <p:to x="100000" y="100000"/>
                                    </p:animScale>
                                    <p:animScale>
                                      <p:cBhvr>
                                        <p:cTn id="59" dur="26">
                                          <p:stCondLst>
                                            <p:cond delay="1312"/>
                                          </p:stCondLst>
                                        </p:cTn>
                                        <p:tgtEl>
                                          <p:spTgt spid="6"/>
                                        </p:tgtEl>
                                      </p:cBhvr>
                                      <p:to x="100000" y="80000"/>
                                    </p:animScale>
                                    <p:animScale>
                                      <p:cBhvr>
                                        <p:cTn id="60" dur="166" decel="50000">
                                          <p:stCondLst>
                                            <p:cond delay="1338"/>
                                          </p:stCondLst>
                                        </p:cTn>
                                        <p:tgtEl>
                                          <p:spTgt spid="6"/>
                                        </p:tgtEl>
                                      </p:cBhvr>
                                      <p:to x="100000" y="100000"/>
                                    </p:animScale>
                                    <p:animScale>
                                      <p:cBhvr>
                                        <p:cTn id="61" dur="26">
                                          <p:stCondLst>
                                            <p:cond delay="1642"/>
                                          </p:stCondLst>
                                        </p:cTn>
                                        <p:tgtEl>
                                          <p:spTgt spid="6"/>
                                        </p:tgtEl>
                                      </p:cBhvr>
                                      <p:to x="100000" y="90000"/>
                                    </p:animScale>
                                    <p:animScale>
                                      <p:cBhvr>
                                        <p:cTn id="62" dur="166" decel="50000">
                                          <p:stCondLst>
                                            <p:cond delay="1668"/>
                                          </p:stCondLst>
                                        </p:cTn>
                                        <p:tgtEl>
                                          <p:spTgt spid="6"/>
                                        </p:tgtEl>
                                      </p:cBhvr>
                                      <p:to x="100000" y="100000"/>
                                    </p:animScale>
                                    <p:animScale>
                                      <p:cBhvr>
                                        <p:cTn id="63" dur="26">
                                          <p:stCondLst>
                                            <p:cond delay="1808"/>
                                          </p:stCondLst>
                                        </p:cTn>
                                        <p:tgtEl>
                                          <p:spTgt spid="6"/>
                                        </p:tgtEl>
                                      </p:cBhvr>
                                      <p:to x="100000" y="95000"/>
                                    </p:animScale>
                                    <p:animScale>
                                      <p:cBhvr>
                                        <p:cTn id="64" dur="166" decel="50000">
                                          <p:stCondLst>
                                            <p:cond delay="1834"/>
                                          </p:stCondLst>
                                        </p:cTn>
                                        <p:tgtEl>
                                          <p:spTgt spid="6"/>
                                        </p:tgtEl>
                                      </p:cBhvr>
                                      <p:to x="100000" y="100000"/>
                                    </p:animScale>
                                  </p:childTnLst>
                                </p:cTn>
                              </p:par>
                              <p:par>
                                <p:cTn id="65" presetID="26" presetClass="entr" presetSubtype="0" fill="hold" nodeType="withEffect">
                                  <p:stCondLst>
                                    <p:cond delay="0"/>
                                  </p:stCondLst>
                                  <p:childTnLst>
                                    <p:set>
                                      <p:cBhvr>
                                        <p:cTn id="66" dur="1" fill="hold">
                                          <p:stCondLst>
                                            <p:cond delay="0"/>
                                          </p:stCondLst>
                                        </p:cTn>
                                        <p:tgtEl>
                                          <p:spTgt spid="8"/>
                                        </p:tgtEl>
                                        <p:attrNameLst>
                                          <p:attrName>style.visibility</p:attrName>
                                        </p:attrNameLst>
                                      </p:cBhvr>
                                      <p:to>
                                        <p:strVal val="visible"/>
                                      </p:to>
                                    </p:set>
                                    <p:animEffect transition="in" filter="wipe(down)">
                                      <p:cBhvr>
                                        <p:cTn id="67" dur="580">
                                          <p:stCondLst>
                                            <p:cond delay="0"/>
                                          </p:stCondLst>
                                        </p:cTn>
                                        <p:tgtEl>
                                          <p:spTgt spid="8"/>
                                        </p:tgtEl>
                                      </p:cBhvr>
                                    </p:animEffect>
                                    <p:anim calcmode="lin" valueType="num">
                                      <p:cBhvr>
                                        <p:cTn id="6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73" dur="26">
                                          <p:stCondLst>
                                            <p:cond delay="650"/>
                                          </p:stCondLst>
                                        </p:cTn>
                                        <p:tgtEl>
                                          <p:spTgt spid="8"/>
                                        </p:tgtEl>
                                      </p:cBhvr>
                                      <p:to x="100000" y="60000"/>
                                    </p:animScale>
                                    <p:animScale>
                                      <p:cBhvr>
                                        <p:cTn id="74" dur="166" decel="50000">
                                          <p:stCondLst>
                                            <p:cond delay="676"/>
                                          </p:stCondLst>
                                        </p:cTn>
                                        <p:tgtEl>
                                          <p:spTgt spid="8"/>
                                        </p:tgtEl>
                                      </p:cBhvr>
                                      <p:to x="100000" y="100000"/>
                                    </p:animScale>
                                    <p:animScale>
                                      <p:cBhvr>
                                        <p:cTn id="75" dur="26">
                                          <p:stCondLst>
                                            <p:cond delay="1312"/>
                                          </p:stCondLst>
                                        </p:cTn>
                                        <p:tgtEl>
                                          <p:spTgt spid="8"/>
                                        </p:tgtEl>
                                      </p:cBhvr>
                                      <p:to x="100000" y="80000"/>
                                    </p:animScale>
                                    <p:animScale>
                                      <p:cBhvr>
                                        <p:cTn id="76" dur="166" decel="50000">
                                          <p:stCondLst>
                                            <p:cond delay="1338"/>
                                          </p:stCondLst>
                                        </p:cTn>
                                        <p:tgtEl>
                                          <p:spTgt spid="8"/>
                                        </p:tgtEl>
                                      </p:cBhvr>
                                      <p:to x="100000" y="100000"/>
                                    </p:animScale>
                                    <p:animScale>
                                      <p:cBhvr>
                                        <p:cTn id="77" dur="26">
                                          <p:stCondLst>
                                            <p:cond delay="1642"/>
                                          </p:stCondLst>
                                        </p:cTn>
                                        <p:tgtEl>
                                          <p:spTgt spid="8"/>
                                        </p:tgtEl>
                                      </p:cBhvr>
                                      <p:to x="100000" y="90000"/>
                                    </p:animScale>
                                    <p:animScale>
                                      <p:cBhvr>
                                        <p:cTn id="78" dur="166" decel="50000">
                                          <p:stCondLst>
                                            <p:cond delay="1668"/>
                                          </p:stCondLst>
                                        </p:cTn>
                                        <p:tgtEl>
                                          <p:spTgt spid="8"/>
                                        </p:tgtEl>
                                      </p:cBhvr>
                                      <p:to x="100000" y="100000"/>
                                    </p:animScale>
                                    <p:animScale>
                                      <p:cBhvr>
                                        <p:cTn id="79" dur="26">
                                          <p:stCondLst>
                                            <p:cond delay="1808"/>
                                          </p:stCondLst>
                                        </p:cTn>
                                        <p:tgtEl>
                                          <p:spTgt spid="8"/>
                                        </p:tgtEl>
                                      </p:cBhvr>
                                      <p:to x="100000" y="95000"/>
                                    </p:animScale>
                                    <p:animScale>
                                      <p:cBhvr>
                                        <p:cTn id="80" dur="166" decel="50000">
                                          <p:stCondLst>
                                            <p:cond delay="1834"/>
                                          </p:stCondLst>
                                        </p:cTn>
                                        <p:tgtEl>
                                          <p:spTgt spid="8"/>
                                        </p:tgtEl>
                                      </p:cBhvr>
                                      <p:to x="100000" y="100000"/>
                                    </p:animScale>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8D8996B3-22CA-076C-6FA0-E41E0B195808}"/>
              </a:ext>
            </a:extLst>
          </p:cNvPr>
          <p:cNvSpPr>
            <a:spLocks noGrp="1" noChangeArrowheads="1"/>
          </p:cNvSpPr>
          <p:nvPr>
            <p:ph type="title"/>
          </p:nvPr>
        </p:nvSpPr>
        <p:spPr/>
        <p:txBody>
          <a:bodyPr/>
          <a:lstStyle/>
          <a:p>
            <a:pPr eaLnBrk="1" hangingPunct="1"/>
            <a:r>
              <a:rPr lang="en-US" altLang="en-US" sz="3600" dirty="0">
                <a:solidFill>
                  <a:srgbClr val="262673"/>
                </a:solidFill>
              </a:rPr>
              <a:t>Dictionary methods</a:t>
            </a:r>
          </a:p>
        </p:txBody>
      </p:sp>
      <p:sp>
        <p:nvSpPr>
          <p:cNvPr id="11268" name="Rectangle 3">
            <a:extLst>
              <a:ext uri="{FF2B5EF4-FFF2-40B4-BE49-F238E27FC236}">
                <a16:creationId xmlns:a16="http://schemas.microsoft.com/office/drawing/2014/main" id="{9E302400-0D3E-7BA0-5697-BBE22181D5D5}"/>
              </a:ext>
            </a:extLst>
          </p:cNvPr>
          <p:cNvSpPr>
            <a:spLocks noGrp="1" noChangeArrowheads="1"/>
          </p:cNvSpPr>
          <p:nvPr>
            <p:ph type="body" idx="1"/>
          </p:nvPr>
        </p:nvSpPr>
        <p:spPr>
          <a:xfrm>
            <a:off x="152400" y="838200"/>
            <a:ext cx="8686800" cy="5410200"/>
          </a:xfrm>
        </p:spPr>
        <p:txBody>
          <a:bodyPr/>
          <a:lstStyle/>
          <a:p>
            <a:pPr marL="342900" lvl="1" indent="-342900" eaLnBrk="1" hangingPunct="1">
              <a:lnSpc>
                <a:spcPct val="90000"/>
              </a:lnSpc>
              <a:defRPr/>
            </a:pPr>
            <a:r>
              <a:rPr lang="en-US" sz="1800" dirty="0">
                <a:latin typeface="Courier New" panose="02070309020205020404" pitchFamily="49" charset="0"/>
                <a:ea typeface="ＭＳ Ｐゴシック" pitchFamily="34" charset="-128"/>
                <a:cs typeface="Courier New" panose="02070309020205020404" pitchFamily="49" charset="0"/>
              </a:rPr>
              <a:t>                    </a:t>
            </a:r>
            <a:r>
              <a:rPr lang="en-US" sz="1800" dirty="0" err="1">
                <a:solidFill>
                  <a:schemeClr val="tx1">
                    <a:lumMod val="85000"/>
                    <a:lumOff val="15000"/>
                  </a:schemeClr>
                </a:solidFill>
                <a:latin typeface="Consolas" panose="020B0609020204030204" pitchFamily="49" charset="0"/>
                <a:ea typeface="ＭＳ Ｐゴシック" pitchFamily="34" charset="-128"/>
                <a:cs typeface="Courier New" panose="02070309020205020404" pitchFamily="49" charset="0"/>
              </a:rPr>
              <a:t>object</a:t>
            </a:r>
            <a:r>
              <a:rPr lang="en-US" dirty="0" err="1">
                <a:solidFill>
                  <a:schemeClr val="tx1">
                    <a:lumMod val="85000"/>
                    <a:lumOff val="15000"/>
                  </a:schemeClr>
                </a:solidFill>
                <a:latin typeface="Consolas" panose="020B0609020204030204" pitchFamily="49" charset="0"/>
                <a:ea typeface="ＭＳ Ｐゴシック" pitchFamily="34" charset="-128"/>
                <a:cs typeface="Courier New" panose="02070309020205020404" pitchFamily="49" charset="0"/>
              </a:rPr>
              <a:t>.</a:t>
            </a:r>
            <a:r>
              <a:rPr lang="en-US" sz="1800" dirty="0" err="1">
                <a:solidFill>
                  <a:schemeClr val="tx1">
                    <a:lumMod val="85000"/>
                    <a:lumOff val="15000"/>
                  </a:schemeClr>
                </a:solidFill>
                <a:latin typeface="Consolas" panose="020B0609020204030204" pitchFamily="49" charset="0"/>
                <a:ea typeface="ＭＳ Ｐゴシック" pitchFamily="34" charset="-128"/>
                <a:cs typeface="Courier New" panose="02070309020205020404" pitchFamily="49" charset="0"/>
              </a:rPr>
              <a:t>method</a:t>
            </a:r>
            <a:r>
              <a:rPr lang="en-US" sz="1800" dirty="0">
                <a:solidFill>
                  <a:schemeClr val="tx1">
                    <a:lumMod val="85000"/>
                    <a:lumOff val="15000"/>
                  </a:schemeClr>
                </a:solidFill>
                <a:latin typeface="Consolas" panose="020B0609020204030204" pitchFamily="49" charset="0"/>
                <a:ea typeface="ＭＳ Ｐゴシック" pitchFamily="34" charset="-128"/>
                <a:cs typeface="Courier New" panose="02070309020205020404" pitchFamily="49" charset="0"/>
              </a:rPr>
              <a:t>()</a:t>
            </a:r>
          </a:p>
          <a:p>
            <a:pPr marL="342900" lvl="1" indent="-342900" eaLnBrk="1" hangingPunct="1">
              <a:lnSpc>
                <a:spcPct val="90000"/>
              </a:lnSpc>
              <a:defRPr/>
            </a:pPr>
            <a:endParaRPr lang="en-US" sz="1800" dirty="0">
              <a:latin typeface="Courier New" panose="02070309020205020404" pitchFamily="49" charset="0"/>
              <a:ea typeface="ＭＳ Ｐゴシック" pitchFamily="34" charset="-128"/>
              <a:cs typeface="Courier New" panose="02070309020205020404" pitchFamily="49" charset="0"/>
            </a:endParaRPr>
          </a:p>
          <a:p>
            <a:pPr marL="342900" lvl="1" indent="-342900" eaLnBrk="1" hangingPunct="1">
              <a:lnSpc>
                <a:spcPct val="90000"/>
              </a:lnSpc>
              <a:defRPr/>
            </a:pPr>
            <a:r>
              <a:rPr lang="en-US" sz="1800" dirty="0">
                <a:ea typeface="ＭＳ Ｐゴシック" pitchFamily="34" charset="-128"/>
              </a:rPr>
              <a:t>Dictionaries methods:  clear, copy, </a:t>
            </a:r>
            <a:r>
              <a:rPr lang="en-US" sz="1800" dirty="0" err="1">
                <a:ea typeface="ＭＳ Ｐゴシック" pitchFamily="34" charset="-128"/>
              </a:rPr>
              <a:t>fromkeys</a:t>
            </a:r>
            <a:r>
              <a:rPr lang="en-US" sz="1800" dirty="0">
                <a:ea typeface="ＭＳ Ｐゴシック" pitchFamily="34" charset="-128"/>
              </a:rPr>
              <a:t>, get, items, keys, pop, </a:t>
            </a:r>
            <a:r>
              <a:rPr lang="en-US" sz="1800" dirty="0" err="1">
                <a:ea typeface="ＭＳ Ｐゴシック" pitchFamily="34" charset="-128"/>
              </a:rPr>
              <a:t>popitem</a:t>
            </a:r>
            <a:r>
              <a:rPr lang="en-US" sz="1800" dirty="0">
                <a:ea typeface="ＭＳ Ｐゴシック" pitchFamily="34" charset="-128"/>
              </a:rPr>
              <a:t>, </a:t>
            </a:r>
            <a:r>
              <a:rPr lang="en-US" sz="1800" dirty="0" err="1">
                <a:ea typeface="ＭＳ Ｐゴシック" pitchFamily="34" charset="-128"/>
              </a:rPr>
              <a:t>setdefault</a:t>
            </a:r>
            <a:r>
              <a:rPr lang="en-US" sz="1800" dirty="0">
                <a:ea typeface="ＭＳ Ｐゴシック" pitchFamily="34" charset="-128"/>
              </a:rPr>
              <a:t>, update, values</a:t>
            </a:r>
          </a:p>
          <a:p>
            <a:pPr marL="342900" lvl="1" indent="-342900" eaLnBrk="1" hangingPunct="1">
              <a:lnSpc>
                <a:spcPct val="90000"/>
              </a:lnSpc>
              <a:defRPr/>
            </a:pPr>
            <a:endParaRPr lang="en-US" sz="1800" dirty="0">
              <a:latin typeface="Courier New" panose="02070309020205020404" pitchFamily="49" charset="0"/>
              <a:ea typeface="ＭＳ Ｐゴシック" pitchFamily="34" charset="-128"/>
              <a:cs typeface="Courier New" panose="02070309020205020404" pitchFamily="49" charset="0"/>
            </a:endParaRPr>
          </a:p>
          <a:p>
            <a:pPr marL="342900" lvl="1" indent="-342900" eaLnBrk="1" hangingPunct="1">
              <a:lnSpc>
                <a:spcPct val="90000"/>
              </a:lnSpc>
              <a:defRPr/>
            </a:pPr>
            <a:r>
              <a:rPr lang="en-US" sz="1800" dirty="0">
                <a:latin typeface="Courier New" panose="02070309020205020404" pitchFamily="49" charset="0"/>
                <a:ea typeface="ＭＳ Ｐゴシック" pitchFamily="34" charset="-128"/>
                <a:cs typeface="Courier New" panose="02070309020205020404" pitchFamily="49" charset="0"/>
              </a:rPr>
              <a:t>&gt;&gt;&gt; </a:t>
            </a:r>
            <a:r>
              <a:rPr lang="en-US" sz="1800" dirty="0" err="1">
                <a:latin typeface="Courier New" panose="02070309020205020404" pitchFamily="49" charset="0"/>
                <a:ea typeface="ＭＳ Ｐゴシック" pitchFamily="34" charset="-128"/>
                <a:cs typeface="Courier New" panose="02070309020205020404" pitchFamily="49" charset="0"/>
              </a:rPr>
              <a:t>myD</a:t>
            </a:r>
            <a:r>
              <a:rPr lang="en-US" sz="1800" dirty="0">
                <a:latin typeface="Courier New" panose="02070309020205020404" pitchFamily="49" charset="0"/>
                <a:ea typeface="ＭＳ Ｐゴシック" pitchFamily="34" charset="-128"/>
                <a:cs typeface="Courier New" panose="02070309020205020404" pitchFamily="49" charset="0"/>
              </a:rPr>
              <a:t> = {0:"woods", 5:"park", "foo":"</a:t>
            </a:r>
            <a:r>
              <a:rPr lang="en-US" sz="1800" dirty="0" err="1">
                <a:latin typeface="Courier New" panose="02070309020205020404" pitchFamily="49" charset="0"/>
                <a:ea typeface="ＭＳ Ｐゴシック" pitchFamily="34" charset="-128"/>
                <a:cs typeface="Courier New" panose="02070309020205020404" pitchFamily="49" charset="0"/>
              </a:rPr>
              <a:t>orch</a:t>
            </a:r>
            <a:r>
              <a:rPr lang="en-US" sz="1800" dirty="0">
                <a:latin typeface="Courier New" panose="02070309020205020404" pitchFamily="49" charset="0"/>
                <a:ea typeface="ＭＳ Ｐゴシック" pitchFamily="34" charset="-128"/>
                <a:cs typeface="Courier New" panose="02070309020205020404" pitchFamily="49" charset="0"/>
              </a:rPr>
              <a:t>"}</a:t>
            </a:r>
          </a:p>
          <a:p>
            <a:pPr marL="342900" lvl="1" indent="-342900" eaLnBrk="1" hangingPunct="1">
              <a:lnSpc>
                <a:spcPct val="90000"/>
              </a:lnSpc>
              <a:defRPr/>
            </a:pPr>
            <a:r>
              <a:rPr lang="en-US" sz="1800" dirty="0">
                <a:latin typeface="Courier New" panose="02070309020205020404" pitchFamily="49" charset="0"/>
                <a:ea typeface="ＭＳ Ｐゴシック" pitchFamily="34" charset="-128"/>
                <a:cs typeface="Courier New" panose="02070309020205020404" pitchFamily="49" charset="0"/>
              </a:rPr>
              <a:t>&gt;&gt;&gt; </a:t>
            </a:r>
            <a:r>
              <a:rPr lang="en-US" sz="1800" dirty="0" err="1">
                <a:latin typeface="Courier New" panose="02070309020205020404" pitchFamily="49" charset="0"/>
                <a:ea typeface="ＭＳ Ｐゴシック" pitchFamily="34" charset="-128"/>
                <a:cs typeface="Courier New" panose="02070309020205020404" pitchFamily="49" charset="0"/>
              </a:rPr>
              <a:t>myD.keys</a:t>
            </a:r>
            <a:r>
              <a:rPr lang="en-US" sz="1800" dirty="0">
                <a:latin typeface="Courier New" panose="02070309020205020404" pitchFamily="49" charset="0"/>
                <a:ea typeface="ＭＳ Ｐゴシック" pitchFamily="34" charset="-128"/>
                <a:cs typeface="Courier New" panose="02070309020205020404" pitchFamily="49" charset="0"/>
              </a:rPr>
              <a:t>()</a:t>
            </a:r>
          </a:p>
          <a:p>
            <a:pPr marL="342900" lvl="1" indent="-342900" eaLnBrk="1" hangingPunct="1">
              <a:lnSpc>
                <a:spcPct val="90000"/>
              </a:lnSpc>
              <a:defRPr/>
            </a:pPr>
            <a:r>
              <a:rPr lang="en-US" sz="1800" dirty="0" err="1">
                <a:latin typeface="Courier New" panose="02070309020205020404" pitchFamily="49" charset="0"/>
                <a:ea typeface="ＭＳ Ｐゴシック" pitchFamily="34" charset="-128"/>
                <a:cs typeface="Courier New" panose="02070309020205020404" pitchFamily="49" charset="0"/>
              </a:rPr>
              <a:t>dict_keys</a:t>
            </a:r>
            <a:r>
              <a:rPr lang="en-US" sz="1800" dirty="0">
                <a:latin typeface="Courier New" panose="02070309020205020404" pitchFamily="49" charset="0"/>
                <a:ea typeface="ＭＳ Ｐゴシック" pitchFamily="34" charset="-128"/>
                <a:cs typeface="Courier New" panose="02070309020205020404" pitchFamily="49" charset="0"/>
              </a:rPr>
              <a:t>([0, 5, 'foo']) </a:t>
            </a:r>
          </a:p>
          <a:p>
            <a:pPr marL="342900" lvl="1" indent="-342900" eaLnBrk="1" hangingPunct="1">
              <a:lnSpc>
                <a:spcPct val="90000"/>
              </a:lnSpc>
              <a:defRPr/>
            </a:pPr>
            <a:endParaRPr lang="en-US" sz="1800" dirty="0">
              <a:latin typeface="Courier New" panose="02070309020205020404" pitchFamily="49" charset="0"/>
              <a:ea typeface="ＭＳ Ｐゴシック" pitchFamily="34" charset="-128"/>
              <a:cs typeface="Courier New" panose="02070309020205020404" pitchFamily="49" charset="0"/>
            </a:endParaRPr>
          </a:p>
          <a:p>
            <a:pPr marL="342900" lvl="1" indent="-342900" eaLnBrk="1" hangingPunct="1">
              <a:lnSpc>
                <a:spcPct val="90000"/>
              </a:lnSpc>
              <a:defRPr/>
            </a:pPr>
            <a:r>
              <a:rPr lang="en-US" sz="1800" dirty="0">
                <a:latin typeface="Courier New" panose="02070309020205020404" pitchFamily="49" charset="0"/>
                <a:ea typeface="ＭＳ Ｐゴシック" pitchFamily="34" charset="-128"/>
                <a:cs typeface="Courier New" panose="02070309020205020404" pitchFamily="49" charset="0"/>
              </a:rPr>
              <a:t>&gt;&gt;&gt; </a:t>
            </a:r>
            <a:r>
              <a:rPr lang="en-US" sz="1800" dirty="0" err="1">
                <a:latin typeface="Courier New" panose="02070309020205020404" pitchFamily="49" charset="0"/>
                <a:ea typeface="ＭＳ Ｐゴシック" pitchFamily="34" charset="-128"/>
                <a:cs typeface="Courier New" panose="02070309020205020404" pitchFamily="49" charset="0"/>
              </a:rPr>
              <a:t>myD.pop</a:t>
            </a:r>
            <a:r>
              <a:rPr lang="en-US" sz="1800" dirty="0">
                <a:latin typeface="Courier New" panose="02070309020205020404" pitchFamily="49" charset="0"/>
                <a:ea typeface="ＭＳ Ｐゴシック" pitchFamily="34" charset="-128"/>
                <a:cs typeface="Courier New" panose="02070309020205020404" pitchFamily="49" charset="0"/>
              </a:rPr>
              <a:t>("foo")</a:t>
            </a:r>
          </a:p>
          <a:p>
            <a:pPr marL="342900" lvl="1" indent="-342900" eaLnBrk="1" hangingPunct="1">
              <a:lnSpc>
                <a:spcPct val="90000"/>
              </a:lnSpc>
              <a:defRPr/>
            </a:pPr>
            <a:r>
              <a:rPr lang="en-US" sz="1800" dirty="0">
                <a:latin typeface="Courier New" panose="02070309020205020404" pitchFamily="49" charset="0"/>
                <a:ea typeface="ＭＳ Ｐゴシック" pitchFamily="34" charset="-128"/>
                <a:cs typeface="Courier New" panose="02070309020205020404" pitchFamily="49" charset="0"/>
              </a:rPr>
              <a:t>'</a:t>
            </a:r>
            <a:r>
              <a:rPr lang="en-US" sz="1800" dirty="0" err="1">
                <a:latin typeface="Courier New" panose="02070309020205020404" pitchFamily="49" charset="0"/>
                <a:ea typeface="ＭＳ Ｐゴシック" pitchFamily="34" charset="-128"/>
                <a:cs typeface="Courier New" panose="02070309020205020404" pitchFamily="49" charset="0"/>
              </a:rPr>
              <a:t>orch</a:t>
            </a:r>
            <a:r>
              <a:rPr lang="en-US" sz="1800" dirty="0">
                <a:latin typeface="Courier New" panose="02070309020205020404" pitchFamily="49" charset="0"/>
                <a:ea typeface="ＭＳ Ｐゴシック" pitchFamily="34" charset="-128"/>
                <a:cs typeface="Courier New" panose="02070309020205020404" pitchFamily="49" charset="0"/>
              </a:rPr>
              <a:t>’</a:t>
            </a:r>
          </a:p>
          <a:p>
            <a:pPr marL="342900" lvl="1" indent="-342900" eaLnBrk="1" hangingPunct="1">
              <a:lnSpc>
                <a:spcPct val="90000"/>
              </a:lnSpc>
              <a:defRPr/>
            </a:pPr>
            <a:r>
              <a:rPr lang="en-US" sz="1800" dirty="0">
                <a:latin typeface="Courier New" panose="02070309020205020404" pitchFamily="49" charset="0"/>
                <a:ea typeface="ＭＳ Ｐゴシック" pitchFamily="34" charset="-128"/>
                <a:cs typeface="Courier New" panose="02070309020205020404" pitchFamily="49" charset="0"/>
              </a:rPr>
              <a:t>&gt;&gt;&gt; </a:t>
            </a:r>
            <a:r>
              <a:rPr lang="en-US" sz="1800" dirty="0" err="1">
                <a:latin typeface="Courier New" panose="02070309020205020404" pitchFamily="49" charset="0"/>
                <a:ea typeface="ＭＳ Ｐゴシック" pitchFamily="34" charset="-128"/>
                <a:cs typeface="Courier New" panose="02070309020205020404" pitchFamily="49" charset="0"/>
              </a:rPr>
              <a:t>myD</a:t>
            </a:r>
            <a:endParaRPr lang="en-US" sz="1800" dirty="0">
              <a:latin typeface="Courier New" panose="02070309020205020404" pitchFamily="49" charset="0"/>
              <a:ea typeface="ＭＳ Ｐゴシック" pitchFamily="34" charset="-128"/>
              <a:cs typeface="Courier New" panose="02070309020205020404" pitchFamily="49" charset="0"/>
            </a:endParaRPr>
          </a:p>
          <a:p>
            <a:pPr marL="342900" lvl="1" indent="-342900" eaLnBrk="1" hangingPunct="1">
              <a:lnSpc>
                <a:spcPct val="90000"/>
              </a:lnSpc>
              <a:defRPr/>
            </a:pPr>
            <a:r>
              <a:rPr lang="en-US" sz="1800" dirty="0">
                <a:latin typeface="Courier New" panose="02070309020205020404" pitchFamily="49" charset="0"/>
                <a:ea typeface="ＭＳ Ｐゴシック" pitchFamily="34" charset="-128"/>
                <a:cs typeface="Courier New" panose="02070309020205020404" pitchFamily="49" charset="0"/>
              </a:rPr>
              <a:t>{0: 'woods', 5: 'park'}</a:t>
            </a:r>
          </a:p>
          <a:p>
            <a:pPr eaLnBrk="1" hangingPunct="1">
              <a:lnSpc>
                <a:spcPct val="90000"/>
              </a:lnSpc>
              <a:buNone/>
              <a:defRPr/>
            </a:pPr>
            <a:endParaRPr lang="en-US" sz="1800" dirty="0">
              <a:ea typeface="ＭＳ Ｐゴシック" pitchFamily="34" charset="-128"/>
            </a:endParaRPr>
          </a:p>
          <a:p>
            <a:pPr eaLnBrk="1" hangingPunct="1">
              <a:lnSpc>
                <a:spcPct val="90000"/>
              </a:lnSpc>
              <a:buNone/>
              <a:defRPr/>
            </a:pPr>
            <a:endParaRPr lang="en-US" sz="1800" dirty="0">
              <a:ea typeface="ＭＳ Ｐゴシック" pitchFamily="34" charset="-128"/>
            </a:endParaRPr>
          </a:p>
          <a:p>
            <a:pPr eaLnBrk="1" hangingPunct="1">
              <a:lnSpc>
                <a:spcPct val="90000"/>
              </a:lnSpc>
              <a:buFontTx/>
              <a:buNone/>
              <a:defRPr/>
            </a:pPr>
            <a:endParaRPr lang="en-US" sz="2400" dirty="0">
              <a:ea typeface="ＭＳ Ｐゴシック" pitchFamily="34" charset="-128"/>
            </a:endParaRPr>
          </a:p>
        </p:txBody>
      </p:sp>
      <p:sp>
        <p:nvSpPr>
          <p:cNvPr id="2" name="Rectangle 1">
            <a:extLst>
              <a:ext uri="{FF2B5EF4-FFF2-40B4-BE49-F238E27FC236}">
                <a16:creationId xmlns:a16="http://schemas.microsoft.com/office/drawing/2014/main" id="{B5D330C9-C8E6-D89A-B146-DDE9F0DA86C9}"/>
              </a:ext>
            </a:extLst>
          </p:cNvPr>
          <p:cNvSpPr/>
          <p:nvPr/>
        </p:nvSpPr>
        <p:spPr bwMode="auto">
          <a:xfrm>
            <a:off x="2743200" y="838200"/>
            <a:ext cx="2514600" cy="533400"/>
          </a:xfrm>
          <a:prstGeom prst="rect">
            <a:avLst/>
          </a:prstGeom>
          <a:noFill/>
          <a:ln w="38100" cap="flat" cmpd="sng" algn="ctr">
            <a:solidFill>
              <a:srgbClr val="FF0066">
                <a:alpha val="56078"/>
              </a:srgb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4" name="Straight Arrow Connector 3">
            <a:extLst>
              <a:ext uri="{FF2B5EF4-FFF2-40B4-BE49-F238E27FC236}">
                <a16:creationId xmlns:a16="http://schemas.microsoft.com/office/drawing/2014/main" id="{2F341C0D-324B-DF74-0E5A-9E5C24C3992E}"/>
              </a:ext>
            </a:extLst>
          </p:cNvPr>
          <p:cNvCxnSpPr/>
          <p:nvPr/>
        </p:nvCxnSpPr>
        <p:spPr bwMode="auto">
          <a:xfrm flipH="1">
            <a:off x="1143000" y="1219200"/>
            <a:ext cx="2057400" cy="1600200"/>
          </a:xfrm>
          <a:prstGeom prst="straightConnector1">
            <a:avLst/>
          </a:prstGeom>
          <a:noFill/>
          <a:ln w="38100" cap="flat" cmpd="sng" algn="ctr">
            <a:solidFill>
              <a:srgbClr val="FF0066">
                <a:alpha val="63922"/>
              </a:srgbClr>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Arrow Connector 4">
            <a:extLst>
              <a:ext uri="{FF2B5EF4-FFF2-40B4-BE49-F238E27FC236}">
                <a16:creationId xmlns:a16="http://schemas.microsoft.com/office/drawing/2014/main" id="{6D196723-5FCC-C541-7491-5390E82CF803}"/>
              </a:ext>
            </a:extLst>
          </p:cNvPr>
          <p:cNvCxnSpPr/>
          <p:nvPr/>
        </p:nvCxnSpPr>
        <p:spPr bwMode="auto">
          <a:xfrm flipH="1">
            <a:off x="1752600" y="1232338"/>
            <a:ext cx="2476500" cy="1587062"/>
          </a:xfrm>
          <a:prstGeom prst="straightConnector1">
            <a:avLst/>
          </a:prstGeom>
          <a:noFill/>
          <a:ln w="38100" cap="flat" cmpd="sng" algn="ctr">
            <a:solidFill>
              <a:srgbClr val="FF0066">
                <a:alpha val="63922"/>
              </a:srgbClr>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613690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8">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268">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26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8D8996B3-22CA-076C-6FA0-E41E0B195808}"/>
              </a:ext>
            </a:extLst>
          </p:cNvPr>
          <p:cNvSpPr>
            <a:spLocks noGrp="1" noChangeArrowheads="1"/>
          </p:cNvSpPr>
          <p:nvPr>
            <p:ph type="title"/>
          </p:nvPr>
        </p:nvSpPr>
        <p:spPr/>
        <p:txBody>
          <a:bodyPr/>
          <a:lstStyle/>
          <a:p>
            <a:pPr eaLnBrk="1" hangingPunct="1"/>
            <a:r>
              <a:rPr lang="en-US" altLang="en-US" sz="3600" dirty="0">
                <a:solidFill>
                  <a:srgbClr val="262673"/>
                </a:solidFill>
              </a:rPr>
              <a:t>Dictionary methods</a:t>
            </a:r>
          </a:p>
        </p:txBody>
      </p:sp>
      <p:sp>
        <p:nvSpPr>
          <p:cNvPr id="11268" name="Rectangle 3">
            <a:extLst>
              <a:ext uri="{FF2B5EF4-FFF2-40B4-BE49-F238E27FC236}">
                <a16:creationId xmlns:a16="http://schemas.microsoft.com/office/drawing/2014/main" id="{9E302400-0D3E-7BA0-5697-BBE22181D5D5}"/>
              </a:ext>
            </a:extLst>
          </p:cNvPr>
          <p:cNvSpPr>
            <a:spLocks noGrp="1" noChangeArrowheads="1"/>
          </p:cNvSpPr>
          <p:nvPr>
            <p:ph type="body" idx="1"/>
          </p:nvPr>
        </p:nvSpPr>
        <p:spPr>
          <a:xfrm>
            <a:off x="152400" y="838200"/>
            <a:ext cx="8686800" cy="5410200"/>
          </a:xfrm>
        </p:spPr>
        <p:txBody>
          <a:bodyPr/>
          <a:lstStyle/>
          <a:p>
            <a:pPr marL="342900" lvl="1" indent="-342900" eaLnBrk="1" hangingPunct="1">
              <a:lnSpc>
                <a:spcPct val="90000"/>
              </a:lnSpc>
              <a:defRPr/>
            </a:pPr>
            <a:r>
              <a:rPr lang="en-US" sz="1800" dirty="0">
                <a:latin typeface="Courier New" panose="02070309020205020404" pitchFamily="49" charset="0"/>
                <a:ea typeface="ＭＳ Ｐゴシック" pitchFamily="34" charset="-128"/>
                <a:cs typeface="Courier New" panose="02070309020205020404" pitchFamily="49" charset="0"/>
              </a:rPr>
              <a:t>                    </a:t>
            </a:r>
            <a:r>
              <a:rPr lang="en-US" sz="1800" b="1" dirty="0" err="1">
                <a:latin typeface="Courier New" panose="02070309020205020404" pitchFamily="49" charset="0"/>
                <a:ea typeface="ＭＳ Ｐゴシック" pitchFamily="34" charset="-128"/>
                <a:cs typeface="Courier New" panose="02070309020205020404" pitchFamily="49" charset="0"/>
              </a:rPr>
              <a:t>object</a:t>
            </a:r>
            <a:r>
              <a:rPr lang="en-US" b="1" dirty="0" err="1">
                <a:latin typeface="Courier New" panose="02070309020205020404" pitchFamily="49" charset="0"/>
                <a:ea typeface="ＭＳ Ｐゴシック" pitchFamily="34" charset="-128"/>
                <a:cs typeface="Courier New" panose="02070309020205020404" pitchFamily="49" charset="0"/>
              </a:rPr>
              <a:t>.</a:t>
            </a:r>
            <a:r>
              <a:rPr lang="en-US" sz="1800" b="1" dirty="0" err="1">
                <a:latin typeface="Courier New" panose="02070309020205020404" pitchFamily="49" charset="0"/>
                <a:ea typeface="ＭＳ Ｐゴシック" pitchFamily="34" charset="-128"/>
                <a:cs typeface="Courier New" panose="02070309020205020404" pitchFamily="49" charset="0"/>
              </a:rPr>
              <a:t>method</a:t>
            </a:r>
            <a:r>
              <a:rPr lang="en-US" sz="1800" b="1" dirty="0">
                <a:latin typeface="Courier New" panose="02070309020205020404" pitchFamily="49" charset="0"/>
                <a:ea typeface="ＭＳ Ｐゴシック" pitchFamily="34" charset="-128"/>
                <a:cs typeface="Courier New" panose="02070309020205020404" pitchFamily="49" charset="0"/>
              </a:rPr>
              <a:t>()</a:t>
            </a:r>
          </a:p>
          <a:p>
            <a:pPr marL="342900" lvl="1" indent="-342900" eaLnBrk="1" hangingPunct="1">
              <a:lnSpc>
                <a:spcPct val="90000"/>
              </a:lnSpc>
              <a:defRPr/>
            </a:pPr>
            <a:endParaRPr lang="en-US" sz="1800" dirty="0">
              <a:latin typeface="Courier New" panose="02070309020205020404" pitchFamily="49" charset="0"/>
              <a:ea typeface="ＭＳ Ｐゴシック" pitchFamily="34" charset="-128"/>
              <a:cs typeface="Courier New" panose="02070309020205020404" pitchFamily="49" charset="0"/>
            </a:endParaRPr>
          </a:p>
          <a:p>
            <a:pPr marL="342900" lvl="1" indent="-342900" eaLnBrk="1" hangingPunct="1">
              <a:lnSpc>
                <a:spcPct val="90000"/>
              </a:lnSpc>
              <a:defRPr/>
            </a:pPr>
            <a:r>
              <a:rPr lang="en-US" sz="1800" dirty="0">
                <a:ea typeface="ＭＳ Ｐゴシック" pitchFamily="34" charset="-128"/>
              </a:rPr>
              <a:t>Dictionaries methods:  clear, copy, </a:t>
            </a:r>
            <a:r>
              <a:rPr lang="en-US" sz="1800" dirty="0" err="1">
                <a:ea typeface="ＭＳ Ｐゴシック" pitchFamily="34" charset="-128"/>
              </a:rPr>
              <a:t>fromkeys</a:t>
            </a:r>
            <a:r>
              <a:rPr lang="en-US" sz="1800" dirty="0">
                <a:ea typeface="ＭＳ Ｐゴシック" pitchFamily="34" charset="-128"/>
              </a:rPr>
              <a:t>, get, items, keys, pop, </a:t>
            </a:r>
            <a:r>
              <a:rPr lang="en-US" sz="1800" dirty="0" err="1">
                <a:ea typeface="ＭＳ Ｐゴシック" pitchFamily="34" charset="-128"/>
              </a:rPr>
              <a:t>popitem</a:t>
            </a:r>
            <a:r>
              <a:rPr lang="en-US" sz="1800" dirty="0">
                <a:ea typeface="ＭＳ Ｐゴシック" pitchFamily="34" charset="-128"/>
              </a:rPr>
              <a:t>, </a:t>
            </a:r>
            <a:r>
              <a:rPr lang="en-US" sz="1800" dirty="0" err="1">
                <a:ea typeface="ＭＳ Ｐゴシック" pitchFamily="34" charset="-128"/>
              </a:rPr>
              <a:t>setdefault</a:t>
            </a:r>
            <a:r>
              <a:rPr lang="en-US" sz="1800" dirty="0">
                <a:ea typeface="ＭＳ Ｐゴシック" pitchFamily="34" charset="-128"/>
              </a:rPr>
              <a:t>, update, values</a:t>
            </a:r>
          </a:p>
          <a:p>
            <a:pPr marL="342900" lvl="1" indent="-342900" eaLnBrk="1" hangingPunct="1">
              <a:lnSpc>
                <a:spcPct val="90000"/>
              </a:lnSpc>
              <a:defRPr/>
            </a:pPr>
            <a:endParaRPr lang="en-US" sz="1800" dirty="0">
              <a:latin typeface="Courier New" panose="02070309020205020404" pitchFamily="49" charset="0"/>
              <a:ea typeface="ＭＳ Ｐゴシック" pitchFamily="34" charset="-128"/>
              <a:cs typeface="Courier New" panose="02070309020205020404" pitchFamily="49" charset="0"/>
            </a:endParaRPr>
          </a:p>
          <a:p>
            <a:pPr marL="342900" lvl="1" indent="-342900" eaLnBrk="1" hangingPunct="1">
              <a:lnSpc>
                <a:spcPct val="90000"/>
              </a:lnSpc>
              <a:defRPr/>
            </a:pPr>
            <a:r>
              <a:rPr lang="en-US" sz="1800" dirty="0">
                <a:latin typeface="Courier New" panose="02070309020205020404" pitchFamily="49" charset="0"/>
                <a:ea typeface="ＭＳ Ｐゴシック" pitchFamily="34" charset="-128"/>
                <a:cs typeface="Courier New" panose="02070309020205020404" pitchFamily="49" charset="0"/>
              </a:rPr>
              <a:t>&gt;&gt;&gt; </a:t>
            </a:r>
            <a:r>
              <a:rPr lang="en-US" sz="1800" dirty="0" err="1">
                <a:latin typeface="Courier New" panose="02070309020205020404" pitchFamily="49" charset="0"/>
                <a:ea typeface="ＭＳ Ｐゴシック" pitchFamily="34" charset="-128"/>
                <a:cs typeface="Courier New" panose="02070309020205020404" pitchFamily="49" charset="0"/>
              </a:rPr>
              <a:t>myD</a:t>
            </a:r>
            <a:r>
              <a:rPr lang="en-US" sz="1800" dirty="0">
                <a:latin typeface="Courier New" panose="02070309020205020404" pitchFamily="49" charset="0"/>
                <a:ea typeface="ＭＳ Ｐゴシック" pitchFamily="34" charset="-128"/>
                <a:cs typeface="Courier New" panose="02070309020205020404" pitchFamily="49" charset="0"/>
              </a:rPr>
              <a:t> = {0:"woods", 5:"park", "foo":"</a:t>
            </a:r>
            <a:r>
              <a:rPr lang="en-US" sz="1800" dirty="0" err="1">
                <a:latin typeface="Courier New" panose="02070309020205020404" pitchFamily="49" charset="0"/>
                <a:ea typeface="ＭＳ Ｐゴシック" pitchFamily="34" charset="-128"/>
                <a:cs typeface="Courier New" panose="02070309020205020404" pitchFamily="49" charset="0"/>
              </a:rPr>
              <a:t>orch</a:t>
            </a:r>
            <a:r>
              <a:rPr lang="en-US" sz="1800" dirty="0">
                <a:latin typeface="Courier New" panose="02070309020205020404" pitchFamily="49" charset="0"/>
                <a:ea typeface="ＭＳ Ｐゴシック" pitchFamily="34" charset="-128"/>
                <a:cs typeface="Courier New" panose="02070309020205020404" pitchFamily="49" charset="0"/>
              </a:rPr>
              <a:t>"}</a:t>
            </a:r>
          </a:p>
          <a:p>
            <a:pPr marL="342900" lvl="1" indent="-342900" eaLnBrk="1" hangingPunct="1">
              <a:lnSpc>
                <a:spcPct val="90000"/>
              </a:lnSpc>
              <a:defRPr/>
            </a:pPr>
            <a:r>
              <a:rPr lang="en-US" sz="1800" dirty="0">
                <a:latin typeface="Courier New" panose="02070309020205020404" pitchFamily="49" charset="0"/>
                <a:ea typeface="ＭＳ Ｐゴシック" pitchFamily="34" charset="-128"/>
                <a:cs typeface="Courier New" panose="02070309020205020404" pitchFamily="49" charset="0"/>
              </a:rPr>
              <a:t>&gt;&gt;&gt; </a:t>
            </a:r>
            <a:r>
              <a:rPr lang="en-US" sz="1800" dirty="0" err="1">
                <a:latin typeface="Courier New" panose="02070309020205020404" pitchFamily="49" charset="0"/>
                <a:ea typeface="ＭＳ Ｐゴシック" pitchFamily="34" charset="-128"/>
                <a:cs typeface="Courier New" panose="02070309020205020404" pitchFamily="49" charset="0"/>
              </a:rPr>
              <a:t>myD.keys</a:t>
            </a:r>
            <a:r>
              <a:rPr lang="en-US" sz="1800" dirty="0">
                <a:latin typeface="Courier New" panose="02070309020205020404" pitchFamily="49" charset="0"/>
                <a:ea typeface="ＭＳ Ｐゴシック" pitchFamily="34" charset="-128"/>
                <a:cs typeface="Courier New" panose="02070309020205020404" pitchFamily="49" charset="0"/>
              </a:rPr>
              <a:t>()</a:t>
            </a:r>
          </a:p>
          <a:p>
            <a:pPr marL="342900" lvl="1" indent="-342900" eaLnBrk="1" hangingPunct="1">
              <a:lnSpc>
                <a:spcPct val="90000"/>
              </a:lnSpc>
              <a:defRPr/>
            </a:pPr>
            <a:r>
              <a:rPr lang="en-US" sz="1800" dirty="0" err="1">
                <a:latin typeface="Courier New" panose="02070309020205020404" pitchFamily="49" charset="0"/>
                <a:ea typeface="ＭＳ Ｐゴシック" pitchFamily="34" charset="-128"/>
                <a:cs typeface="Courier New" panose="02070309020205020404" pitchFamily="49" charset="0"/>
              </a:rPr>
              <a:t>dict_keys</a:t>
            </a:r>
            <a:r>
              <a:rPr lang="en-US" sz="1800" dirty="0">
                <a:latin typeface="Courier New" panose="02070309020205020404" pitchFamily="49" charset="0"/>
                <a:ea typeface="ＭＳ Ｐゴシック" pitchFamily="34" charset="-128"/>
                <a:cs typeface="Courier New" panose="02070309020205020404" pitchFamily="49" charset="0"/>
              </a:rPr>
              <a:t>([0, 5, 'foo']) </a:t>
            </a:r>
          </a:p>
          <a:p>
            <a:pPr marL="342900" lvl="1" indent="-342900" eaLnBrk="1" hangingPunct="1">
              <a:lnSpc>
                <a:spcPct val="90000"/>
              </a:lnSpc>
              <a:defRPr/>
            </a:pPr>
            <a:endParaRPr lang="en-US" sz="1800" dirty="0">
              <a:latin typeface="Courier New" panose="02070309020205020404" pitchFamily="49" charset="0"/>
              <a:ea typeface="ＭＳ Ｐゴシック" pitchFamily="34" charset="-128"/>
              <a:cs typeface="Courier New" panose="02070309020205020404" pitchFamily="49" charset="0"/>
            </a:endParaRPr>
          </a:p>
          <a:p>
            <a:pPr marL="342900" lvl="1" indent="-342900" eaLnBrk="1" hangingPunct="1">
              <a:lnSpc>
                <a:spcPct val="90000"/>
              </a:lnSpc>
              <a:defRPr/>
            </a:pPr>
            <a:r>
              <a:rPr lang="en-US" sz="1800" dirty="0">
                <a:latin typeface="Courier New" panose="02070309020205020404" pitchFamily="49" charset="0"/>
                <a:ea typeface="ＭＳ Ｐゴシック" pitchFamily="34" charset="-128"/>
                <a:cs typeface="Courier New" panose="02070309020205020404" pitchFamily="49" charset="0"/>
              </a:rPr>
              <a:t>&gt;&gt;&gt; </a:t>
            </a:r>
            <a:r>
              <a:rPr lang="en-US" sz="1800" dirty="0" err="1">
                <a:latin typeface="Courier New" panose="02070309020205020404" pitchFamily="49" charset="0"/>
                <a:ea typeface="ＭＳ Ｐゴシック" pitchFamily="34" charset="-128"/>
                <a:cs typeface="Courier New" panose="02070309020205020404" pitchFamily="49" charset="0"/>
              </a:rPr>
              <a:t>myD.pop</a:t>
            </a:r>
            <a:r>
              <a:rPr lang="en-US" sz="1800" dirty="0">
                <a:latin typeface="Courier New" panose="02070309020205020404" pitchFamily="49" charset="0"/>
                <a:ea typeface="ＭＳ Ｐゴシック" pitchFamily="34" charset="-128"/>
                <a:cs typeface="Courier New" panose="02070309020205020404" pitchFamily="49" charset="0"/>
              </a:rPr>
              <a:t>("foo")</a:t>
            </a:r>
          </a:p>
          <a:p>
            <a:pPr marL="342900" lvl="1" indent="-342900" eaLnBrk="1" hangingPunct="1">
              <a:lnSpc>
                <a:spcPct val="90000"/>
              </a:lnSpc>
              <a:defRPr/>
            </a:pPr>
            <a:r>
              <a:rPr lang="en-US" sz="1800" dirty="0">
                <a:latin typeface="Courier New" panose="02070309020205020404" pitchFamily="49" charset="0"/>
                <a:ea typeface="ＭＳ Ｐゴシック" pitchFamily="34" charset="-128"/>
                <a:cs typeface="Courier New" panose="02070309020205020404" pitchFamily="49" charset="0"/>
              </a:rPr>
              <a:t>'</a:t>
            </a:r>
            <a:r>
              <a:rPr lang="en-US" sz="1800" dirty="0" err="1">
                <a:latin typeface="Courier New" panose="02070309020205020404" pitchFamily="49" charset="0"/>
                <a:ea typeface="ＭＳ Ｐゴシック" pitchFamily="34" charset="-128"/>
                <a:cs typeface="Courier New" panose="02070309020205020404" pitchFamily="49" charset="0"/>
              </a:rPr>
              <a:t>orch</a:t>
            </a:r>
            <a:r>
              <a:rPr lang="en-US" sz="1800" dirty="0">
                <a:latin typeface="Courier New" panose="02070309020205020404" pitchFamily="49" charset="0"/>
                <a:ea typeface="ＭＳ Ｐゴシック" pitchFamily="34" charset="-128"/>
                <a:cs typeface="Courier New" panose="02070309020205020404" pitchFamily="49" charset="0"/>
              </a:rPr>
              <a:t>’</a:t>
            </a:r>
          </a:p>
          <a:p>
            <a:pPr marL="342900" lvl="1" indent="-342900" eaLnBrk="1" hangingPunct="1">
              <a:lnSpc>
                <a:spcPct val="90000"/>
              </a:lnSpc>
              <a:defRPr/>
            </a:pPr>
            <a:r>
              <a:rPr lang="en-US" sz="1800" dirty="0">
                <a:latin typeface="Courier New" panose="02070309020205020404" pitchFamily="49" charset="0"/>
                <a:ea typeface="ＭＳ Ｐゴシック" pitchFamily="34" charset="-128"/>
                <a:cs typeface="Courier New" panose="02070309020205020404" pitchFamily="49" charset="0"/>
              </a:rPr>
              <a:t>&gt;&gt;&gt; </a:t>
            </a:r>
            <a:r>
              <a:rPr lang="en-US" sz="1800" dirty="0" err="1">
                <a:latin typeface="Courier New" panose="02070309020205020404" pitchFamily="49" charset="0"/>
                <a:ea typeface="ＭＳ Ｐゴシック" pitchFamily="34" charset="-128"/>
                <a:cs typeface="Courier New" panose="02070309020205020404" pitchFamily="49" charset="0"/>
              </a:rPr>
              <a:t>myD</a:t>
            </a:r>
            <a:endParaRPr lang="en-US" sz="1800" dirty="0">
              <a:latin typeface="Courier New" panose="02070309020205020404" pitchFamily="49" charset="0"/>
              <a:ea typeface="ＭＳ Ｐゴシック" pitchFamily="34" charset="-128"/>
              <a:cs typeface="Courier New" panose="02070309020205020404" pitchFamily="49" charset="0"/>
            </a:endParaRPr>
          </a:p>
          <a:p>
            <a:pPr marL="342900" lvl="1" indent="-342900" eaLnBrk="1" hangingPunct="1">
              <a:lnSpc>
                <a:spcPct val="90000"/>
              </a:lnSpc>
              <a:defRPr/>
            </a:pPr>
            <a:r>
              <a:rPr lang="en-US" sz="1800" dirty="0">
                <a:latin typeface="Courier New" panose="02070309020205020404" pitchFamily="49" charset="0"/>
                <a:ea typeface="ＭＳ Ｐゴシック" pitchFamily="34" charset="-128"/>
                <a:cs typeface="Courier New" panose="02070309020205020404" pitchFamily="49" charset="0"/>
              </a:rPr>
              <a:t>{0: 'woods', 5: 'park'}</a:t>
            </a:r>
          </a:p>
          <a:p>
            <a:pPr eaLnBrk="1" hangingPunct="1">
              <a:lnSpc>
                <a:spcPct val="90000"/>
              </a:lnSpc>
              <a:buNone/>
              <a:defRPr/>
            </a:pPr>
            <a:endParaRPr lang="en-US" sz="1800" dirty="0">
              <a:ea typeface="ＭＳ Ｐゴシック" pitchFamily="34" charset="-128"/>
            </a:endParaRPr>
          </a:p>
          <a:p>
            <a:pPr eaLnBrk="1" hangingPunct="1">
              <a:lnSpc>
                <a:spcPct val="90000"/>
              </a:lnSpc>
              <a:buNone/>
              <a:defRPr/>
            </a:pPr>
            <a:endParaRPr lang="en-US" sz="1800" dirty="0">
              <a:ea typeface="ＭＳ Ｐゴシック" pitchFamily="34" charset="-128"/>
            </a:endParaRPr>
          </a:p>
          <a:p>
            <a:pPr eaLnBrk="1" hangingPunct="1">
              <a:lnSpc>
                <a:spcPct val="90000"/>
              </a:lnSpc>
              <a:buFontTx/>
              <a:buNone/>
              <a:defRPr/>
            </a:pPr>
            <a:endParaRPr lang="en-US" sz="2400" dirty="0">
              <a:ea typeface="ＭＳ Ｐゴシック" pitchFamily="34" charset="-128"/>
            </a:endParaRPr>
          </a:p>
        </p:txBody>
      </p:sp>
      <p:sp>
        <p:nvSpPr>
          <p:cNvPr id="2" name="Rectangle 1">
            <a:extLst>
              <a:ext uri="{FF2B5EF4-FFF2-40B4-BE49-F238E27FC236}">
                <a16:creationId xmlns:a16="http://schemas.microsoft.com/office/drawing/2014/main" id="{B5D330C9-C8E6-D89A-B146-DDE9F0DA86C9}"/>
              </a:ext>
            </a:extLst>
          </p:cNvPr>
          <p:cNvSpPr/>
          <p:nvPr/>
        </p:nvSpPr>
        <p:spPr bwMode="auto">
          <a:xfrm>
            <a:off x="2743200" y="838200"/>
            <a:ext cx="2514600" cy="533400"/>
          </a:xfrm>
          <a:prstGeom prst="rect">
            <a:avLst/>
          </a:prstGeom>
          <a:noFill/>
          <a:ln w="38100" cap="flat" cmpd="sng" algn="ctr">
            <a:solidFill>
              <a:srgbClr val="FF0066">
                <a:alpha val="56078"/>
              </a:srgb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Rectangle 2">
            <a:extLst>
              <a:ext uri="{FF2B5EF4-FFF2-40B4-BE49-F238E27FC236}">
                <a16:creationId xmlns:a16="http://schemas.microsoft.com/office/drawing/2014/main" id="{385FA2FF-5047-8EE4-0643-112F89A496C1}"/>
              </a:ext>
            </a:extLst>
          </p:cNvPr>
          <p:cNvSpPr/>
          <p:nvPr/>
        </p:nvSpPr>
        <p:spPr bwMode="auto">
          <a:xfrm>
            <a:off x="144516" y="2895600"/>
            <a:ext cx="3436883" cy="533400"/>
          </a:xfrm>
          <a:prstGeom prst="rect">
            <a:avLst/>
          </a:prstGeom>
          <a:noFill/>
          <a:ln w="38100" cap="flat" cmpd="sng" algn="ctr">
            <a:solidFill>
              <a:srgbClr val="FF0066">
                <a:alpha val="56078"/>
              </a:srgb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4211138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8D8996B3-22CA-076C-6FA0-E41E0B195808}"/>
              </a:ext>
            </a:extLst>
          </p:cNvPr>
          <p:cNvSpPr>
            <a:spLocks noGrp="1" noChangeArrowheads="1"/>
          </p:cNvSpPr>
          <p:nvPr>
            <p:ph type="title"/>
          </p:nvPr>
        </p:nvSpPr>
        <p:spPr/>
        <p:txBody>
          <a:bodyPr/>
          <a:lstStyle/>
          <a:p>
            <a:pPr eaLnBrk="1" hangingPunct="1"/>
            <a:r>
              <a:rPr lang="en-US" altLang="en-US" sz="3600" dirty="0">
                <a:solidFill>
                  <a:srgbClr val="262673"/>
                </a:solidFill>
              </a:rPr>
              <a:t>Dictionary methods</a:t>
            </a:r>
          </a:p>
        </p:txBody>
      </p:sp>
      <p:sp>
        <p:nvSpPr>
          <p:cNvPr id="11268" name="Rectangle 3">
            <a:extLst>
              <a:ext uri="{FF2B5EF4-FFF2-40B4-BE49-F238E27FC236}">
                <a16:creationId xmlns:a16="http://schemas.microsoft.com/office/drawing/2014/main" id="{9E302400-0D3E-7BA0-5697-BBE22181D5D5}"/>
              </a:ext>
            </a:extLst>
          </p:cNvPr>
          <p:cNvSpPr>
            <a:spLocks noGrp="1" noChangeArrowheads="1"/>
          </p:cNvSpPr>
          <p:nvPr>
            <p:ph type="body" idx="1"/>
          </p:nvPr>
        </p:nvSpPr>
        <p:spPr>
          <a:xfrm>
            <a:off x="152400" y="838200"/>
            <a:ext cx="8686800" cy="5410200"/>
          </a:xfrm>
        </p:spPr>
        <p:txBody>
          <a:bodyPr/>
          <a:lstStyle/>
          <a:p>
            <a:pPr marL="342900" lvl="1" indent="-342900" eaLnBrk="1" hangingPunct="1">
              <a:lnSpc>
                <a:spcPct val="90000"/>
              </a:lnSpc>
              <a:defRPr/>
            </a:pPr>
            <a:r>
              <a:rPr lang="en-US" sz="1800" dirty="0">
                <a:latin typeface="Courier New" panose="02070309020205020404" pitchFamily="49" charset="0"/>
                <a:ea typeface="ＭＳ Ｐゴシック" pitchFamily="34" charset="-128"/>
                <a:cs typeface="Courier New" panose="02070309020205020404" pitchFamily="49" charset="0"/>
              </a:rPr>
              <a:t>                    </a:t>
            </a:r>
            <a:r>
              <a:rPr lang="en-US" sz="1800" b="1" dirty="0" err="1">
                <a:latin typeface="Courier New" panose="02070309020205020404" pitchFamily="49" charset="0"/>
                <a:ea typeface="ＭＳ Ｐゴシック" pitchFamily="34" charset="-128"/>
                <a:cs typeface="Courier New" panose="02070309020205020404" pitchFamily="49" charset="0"/>
              </a:rPr>
              <a:t>object</a:t>
            </a:r>
            <a:r>
              <a:rPr lang="en-US" b="1" dirty="0" err="1">
                <a:latin typeface="Courier New" panose="02070309020205020404" pitchFamily="49" charset="0"/>
                <a:ea typeface="ＭＳ Ｐゴシック" pitchFamily="34" charset="-128"/>
                <a:cs typeface="Courier New" panose="02070309020205020404" pitchFamily="49" charset="0"/>
              </a:rPr>
              <a:t>.</a:t>
            </a:r>
            <a:r>
              <a:rPr lang="en-US" sz="1800" b="1" dirty="0" err="1">
                <a:latin typeface="Courier New" panose="02070309020205020404" pitchFamily="49" charset="0"/>
                <a:ea typeface="ＭＳ Ｐゴシック" pitchFamily="34" charset="-128"/>
                <a:cs typeface="Courier New" panose="02070309020205020404" pitchFamily="49" charset="0"/>
              </a:rPr>
              <a:t>method</a:t>
            </a:r>
            <a:r>
              <a:rPr lang="en-US" sz="1800" b="1" dirty="0">
                <a:latin typeface="Courier New" panose="02070309020205020404" pitchFamily="49" charset="0"/>
                <a:ea typeface="ＭＳ Ｐゴシック" pitchFamily="34" charset="-128"/>
                <a:cs typeface="Courier New" panose="02070309020205020404" pitchFamily="49" charset="0"/>
              </a:rPr>
              <a:t>()</a:t>
            </a:r>
          </a:p>
          <a:p>
            <a:pPr marL="342900" lvl="1" indent="-342900" eaLnBrk="1" hangingPunct="1">
              <a:lnSpc>
                <a:spcPct val="90000"/>
              </a:lnSpc>
              <a:defRPr/>
            </a:pPr>
            <a:endParaRPr lang="en-US" sz="1800" dirty="0">
              <a:latin typeface="Courier New" panose="02070309020205020404" pitchFamily="49" charset="0"/>
              <a:ea typeface="ＭＳ Ｐゴシック" pitchFamily="34" charset="-128"/>
              <a:cs typeface="Courier New" panose="02070309020205020404" pitchFamily="49" charset="0"/>
            </a:endParaRPr>
          </a:p>
          <a:p>
            <a:pPr marL="342900" lvl="1" indent="-342900" eaLnBrk="1" hangingPunct="1">
              <a:lnSpc>
                <a:spcPct val="90000"/>
              </a:lnSpc>
              <a:defRPr/>
            </a:pPr>
            <a:r>
              <a:rPr lang="en-US" sz="1800" dirty="0">
                <a:ea typeface="ＭＳ Ｐゴシック" pitchFamily="34" charset="-128"/>
              </a:rPr>
              <a:t>Dictionaries methods:  clear, copy, </a:t>
            </a:r>
            <a:r>
              <a:rPr lang="en-US" sz="1800" dirty="0" err="1">
                <a:ea typeface="ＭＳ Ｐゴシック" pitchFamily="34" charset="-128"/>
              </a:rPr>
              <a:t>fromkeys</a:t>
            </a:r>
            <a:r>
              <a:rPr lang="en-US" sz="1800" dirty="0">
                <a:ea typeface="ＭＳ Ｐゴシック" pitchFamily="34" charset="-128"/>
              </a:rPr>
              <a:t>, get, </a:t>
            </a:r>
            <a:r>
              <a:rPr lang="en-US" sz="1800" b="1" dirty="0">
                <a:highlight>
                  <a:srgbClr val="FFFF00"/>
                </a:highlight>
                <a:ea typeface="ＭＳ Ｐゴシック" pitchFamily="34" charset="-128"/>
              </a:rPr>
              <a:t>items</a:t>
            </a:r>
            <a:r>
              <a:rPr lang="en-US" sz="1800" dirty="0">
                <a:ea typeface="ＭＳ Ｐゴシック" pitchFamily="34" charset="-128"/>
              </a:rPr>
              <a:t>, </a:t>
            </a:r>
            <a:r>
              <a:rPr lang="en-US" sz="1800" b="1" dirty="0">
                <a:highlight>
                  <a:srgbClr val="FFFF00"/>
                </a:highlight>
                <a:ea typeface="ＭＳ Ｐゴシック" pitchFamily="34" charset="-128"/>
              </a:rPr>
              <a:t>keys</a:t>
            </a:r>
            <a:r>
              <a:rPr lang="en-US" sz="1800" dirty="0">
                <a:ea typeface="ＭＳ Ｐゴシック" pitchFamily="34" charset="-128"/>
              </a:rPr>
              <a:t>, pop, </a:t>
            </a:r>
            <a:r>
              <a:rPr lang="en-US" sz="1800" dirty="0" err="1">
                <a:ea typeface="ＭＳ Ｐゴシック" pitchFamily="34" charset="-128"/>
              </a:rPr>
              <a:t>popitem</a:t>
            </a:r>
            <a:r>
              <a:rPr lang="en-US" sz="1800" dirty="0">
                <a:ea typeface="ＭＳ Ｐゴシック" pitchFamily="34" charset="-128"/>
              </a:rPr>
              <a:t>, </a:t>
            </a:r>
            <a:r>
              <a:rPr lang="en-US" sz="1800" dirty="0" err="1">
                <a:ea typeface="ＭＳ Ｐゴシック" pitchFamily="34" charset="-128"/>
              </a:rPr>
              <a:t>setdefault</a:t>
            </a:r>
            <a:r>
              <a:rPr lang="en-US" sz="1800" dirty="0">
                <a:ea typeface="ＭＳ Ｐゴシック" pitchFamily="34" charset="-128"/>
              </a:rPr>
              <a:t>, update, </a:t>
            </a:r>
            <a:r>
              <a:rPr lang="en-US" sz="1800" b="1" dirty="0">
                <a:highlight>
                  <a:srgbClr val="FFFF00"/>
                </a:highlight>
                <a:ea typeface="ＭＳ Ｐゴシック" pitchFamily="34" charset="-128"/>
              </a:rPr>
              <a:t>values</a:t>
            </a:r>
          </a:p>
          <a:p>
            <a:pPr marL="342900" lvl="1" indent="-342900" eaLnBrk="1" hangingPunct="1">
              <a:lnSpc>
                <a:spcPct val="90000"/>
              </a:lnSpc>
              <a:defRPr/>
            </a:pPr>
            <a:endParaRPr lang="en-US" sz="1800" dirty="0">
              <a:latin typeface="Courier New" panose="02070309020205020404" pitchFamily="49" charset="0"/>
              <a:ea typeface="ＭＳ Ｐゴシック" pitchFamily="34" charset="-128"/>
              <a:cs typeface="Courier New" panose="02070309020205020404" pitchFamily="49" charset="0"/>
            </a:endParaRPr>
          </a:p>
          <a:p>
            <a:pPr marL="342900" lvl="1" indent="-342900" eaLnBrk="1" hangingPunct="1">
              <a:lnSpc>
                <a:spcPct val="90000"/>
              </a:lnSpc>
              <a:defRPr/>
            </a:pPr>
            <a:r>
              <a:rPr lang="en-US" sz="1800" dirty="0">
                <a:latin typeface="Courier New" panose="02070309020205020404" pitchFamily="49" charset="0"/>
                <a:ea typeface="ＭＳ Ｐゴシック" pitchFamily="34" charset="-128"/>
                <a:cs typeface="Courier New" panose="02070309020205020404" pitchFamily="49" charset="0"/>
              </a:rPr>
              <a:t>&gt;&gt;&gt; </a:t>
            </a:r>
            <a:r>
              <a:rPr lang="en-US" sz="1800" dirty="0" err="1">
                <a:latin typeface="Courier New" panose="02070309020205020404" pitchFamily="49" charset="0"/>
                <a:ea typeface="ＭＳ Ｐゴシック" pitchFamily="34" charset="-128"/>
                <a:cs typeface="Courier New" panose="02070309020205020404" pitchFamily="49" charset="0"/>
              </a:rPr>
              <a:t>myD</a:t>
            </a:r>
            <a:r>
              <a:rPr lang="en-US" sz="1800" dirty="0">
                <a:latin typeface="Courier New" panose="02070309020205020404" pitchFamily="49" charset="0"/>
                <a:ea typeface="ＭＳ Ｐゴシック" pitchFamily="34" charset="-128"/>
                <a:cs typeface="Courier New" panose="02070309020205020404" pitchFamily="49" charset="0"/>
              </a:rPr>
              <a:t> = {0:"woods", 5:"park", "foo":"</a:t>
            </a:r>
            <a:r>
              <a:rPr lang="en-US" sz="1800" dirty="0" err="1">
                <a:latin typeface="Courier New" panose="02070309020205020404" pitchFamily="49" charset="0"/>
                <a:ea typeface="ＭＳ Ｐゴシック" pitchFamily="34" charset="-128"/>
                <a:cs typeface="Courier New" panose="02070309020205020404" pitchFamily="49" charset="0"/>
              </a:rPr>
              <a:t>orch</a:t>
            </a:r>
            <a:r>
              <a:rPr lang="en-US" sz="1800" dirty="0">
                <a:latin typeface="Courier New" panose="02070309020205020404" pitchFamily="49" charset="0"/>
                <a:ea typeface="ＭＳ Ｐゴシック" pitchFamily="34" charset="-128"/>
                <a:cs typeface="Courier New" panose="02070309020205020404" pitchFamily="49" charset="0"/>
              </a:rPr>
              <a:t>"}</a:t>
            </a:r>
          </a:p>
          <a:p>
            <a:pPr marL="342900" lvl="1" indent="-342900" eaLnBrk="1" hangingPunct="1">
              <a:lnSpc>
                <a:spcPct val="90000"/>
              </a:lnSpc>
              <a:defRPr/>
            </a:pPr>
            <a:r>
              <a:rPr lang="en-US" sz="1800" dirty="0">
                <a:latin typeface="Courier New" panose="02070309020205020404" pitchFamily="49" charset="0"/>
                <a:ea typeface="ＭＳ Ｐゴシック" pitchFamily="34" charset="-128"/>
                <a:cs typeface="Courier New" panose="02070309020205020404" pitchFamily="49" charset="0"/>
              </a:rPr>
              <a:t>&gt;&gt;&gt; </a:t>
            </a:r>
            <a:r>
              <a:rPr lang="en-US" sz="1800" dirty="0" err="1">
                <a:latin typeface="Courier New" panose="02070309020205020404" pitchFamily="49" charset="0"/>
                <a:ea typeface="ＭＳ Ｐゴシック" pitchFamily="34" charset="-128"/>
                <a:cs typeface="Courier New" panose="02070309020205020404" pitchFamily="49" charset="0"/>
              </a:rPr>
              <a:t>myD.keys</a:t>
            </a:r>
            <a:r>
              <a:rPr lang="en-US" sz="1800" dirty="0">
                <a:latin typeface="Courier New" panose="02070309020205020404" pitchFamily="49" charset="0"/>
                <a:ea typeface="ＭＳ Ｐゴシック" pitchFamily="34" charset="-128"/>
                <a:cs typeface="Courier New" panose="02070309020205020404" pitchFamily="49" charset="0"/>
              </a:rPr>
              <a:t>()</a:t>
            </a:r>
          </a:p>
          <a:p>
            <a:pPr marL="342900" lvl="1" indent="-342900" eaLnBrk="1" hangingPunct="1">
              <a:lnSpc>
                <a:spcPct val="90000"/>
              </a:lnSpc>
              <a:defRPr/>
            </a:pPr>
            <a:r>
              <a:rPr lang="en-US" sz="1800" dirty="0" err="1">
                <a:latin typeface="Courier New" panose="02070309020205020404" pitchFamily="49" charset="0"/>
                <a:ea typeface="ＭＳ Ｐゴシック" pitchFamily="34" charset="-128"/>
                <a:cs typeface="Courier New" panose="02070309020205020404" pitchFamily="49" charset="0"/>
              </a:rPr>
              <a:t>dict_keys</a:t>
            </a:r>
            <a:r>
              <a:rPr lang="en-US" sz="1800" dirty="0">
                <a:latin typeface="Courier New" panose="02070309020205020404" pitchFamily="49" charset="0"/>
                <a:ea typeface="ＭＳ Ｐゴシック" pitchFamily="34" charset="-128"/>
                <a:cs typeface="Courier New" panose="02070309020205020404" pitchFamily="49" charset="0"/>
              </a:rPr>
              <a:t>([0, 5, 'foo']) </a:t>
            </a:r>
          </a:p>
          <a:p>
            <a:pPr marL="342900" lvl="1" indent="-342900" eaLnBrk="1" hangingPunct="1">
              <a:lnSpc>
                <a:spcPct val="90000"/>
              </a:lnSpc>
              <a:defRPr/>
            </a:pPr>
            <a:endParaRPr lang="en-US" sz="1800" dirty="0">
              <a:latin typeface="Courier New" panose="02070309020205020404" pitchFamily="49" charset="0"/>
              <a:ea typeface="ＭＳ Ｐゴシック" pitchFamily="34" charset="-128"/>
              <a:cs typeface="Courier New" panose="02070309020205020404" pitchFamily="49" charset="0"/>
            </a:endParaRPr>
          </a:p>
          <a:p>
            <a:pPr marL="342900" lvl="1" indent="-342900" eaLnBrk="1" hangingPunct="1">
              <a:lnSpc>
                <a:spcPct val="90000"/>
              </a:lnSpc>
              <a:defRPr/>
            </a:pPr>
            <a:r>
              <a:rPr lang="en-US" sz="1800" dirty="0">
                <a:latin typeface="Courier New" panose="02070309020205020404" pitchFamily="49" charset="0"/>
                <a:ea typeface="ＭＳ Ｐゴシック" pitchFamily="34" charset="-128"/>
                <a:cs typeface="Courier New" panose="02070309020205020404" pitchFamily="49" charset="0"/>
              </a:rPr>
              <a:t>&gt;&gt;&gt; </a:t>
            </a:r>
            <a:r>
              <a:rPr lang="en-US" sz="1800" dirty="0" err="1">
                <a:latin typeface="Courier New" panose="02070309020205020404" pitchFamily="49" charset="0"/>
                <a:ea typeface="ＭＳ Ｐゴシック" pitchFamily="34" charset="-128"/>
                <a:cs typeface="Courier New" panose="02070309020205020404" pitchFamily="49" charset="0"/>
              </a:rPr>
              <a:t>myD.pop</a:t>
            </a:r>
            <a:r>
              <a:rPr lang="en-US" sz="1800" dirty="0">
                <a:latin typeface="Courier New" panose="02070309020205020404" pitchFamily="49" charset="0"/>
                <a:ea typeface="ＭＳ Ｐゴシック" pitchFamily="34" charset="-128"/>
                <a:cs typeface="Courier New" panose="02070309020205020404" pitchFamily="49" charset="0"/>
              </a:rPr>
              <a:t>("foo")</a:t>
            </a:r>
          </a:p>
          <a:p>
            <a:pPr marL="342900" lvl="1" indent="-342900" eaLnBrk="1" hangingPunct="1">
              <a:lnSpc>
                <a:spcPct val="90000"/>
              </a:lnSpc>
              <a:defRPr/>
            </a:pPr>
            <a:r>
              <a:rPr lang="en-US" sz="1800" dirty="0">
                <a:latin typeface="Courier New" panose="02070309020205020404" pitchFamily="49" charset="0"/>
                <a:ea typeface="ＭＳ Ｐゴシック" pitchFamily="34" charset="-128"/>
                <a:cs typeface="Courier New" panose="02070309020205020404" pitchFamily="49" charset="0"/>
              </a:rPr>
              <a:t>'</a:t>
            </a:r>
            <a:r>
              <a:rPr lang="en-US" sz="1800" dirty="0" err="1">
                <a:latin typeface="Courier New" panose="02070309020205020404" pitchFamily="49" charset="0"/>
                <a:ea typeface="ＭＳ Ｐゴシック" pitchFamily="34" charset="-128"/>
                <a:cs typeface="Courier New" panose="02070309020205020404" pitchFamily="49" charset="0"/>
              </a:rPr>
              <a:t>orch</a:t>
            </a:r>
            <a:r>
              <a:rPr lang="en-US" sz="1800" dirty="0">
                <a:latin typeface="Courier New" panose="02070309020205020404" pitchFamily="49" charset="0"/>
                <a:ea typeface="ＭＳ Ｐゴシック" pitchFamily="34" charset="-128"/>
                <a:cs typeface="Courier New" panose="02070309020205020404" pitchFamily="49" charset="0"/>
              </a:rPr>
              <a:t>'</a:t>
            </a:r>
          </a:p>
          <a:p>
            <a:pPr marL="342900" lvl="1" indent="-342900" eaLnBrk="1" hangingPunct="1">
              <a:lnSpc>
                <a:spcPct val="90000"/>
              </a:lnSpc>
              <a:defRPr/>
            </a:pPr>
            <a:r>
              <a:rPr lang="en-US" sz="1800" dirty="0">
                <a:latin typeface="Courier New" panose="02070309020205020404" pitchFamily="49" charset="0"/>
                <a:ea typeface="ＭＳ Ｐゴシック" pitchFamily="34" charset="-128"/>
                <a:cs typeface="Courier New" panose="02070309020205020404" pitchFamily="49" charset="0"/>
              </a:rPr>
              <a:t>&gt;&gt;&gt; </a:t>
            </a:r>
            <a:r>
              <a:rPr lang="en-US" sz="1800" dirty="0" err="1">
                <a:latin typeface="Courier New" panose="02070309020205020404" pitchFamily="49" charset="0"/>
                <a:ea typeface="ＭＳ Ｐゴシック" pitchFamily="34" charset="-128"/>
                <a:cs typeface="Courier New" panose="02070309020205020404" pitchFamily="49" charset="0"/>
              </a:rPr>
              <a:t>myD</a:t>
            </a:r>
            <a:endParaRPr lang="en-US" sz="1800" dirty="0">
              <a:latin typeface="Courier New" panose="02070309020205020404" pitchFamily="49" charset="0"/>
              <a:ea typeface="ＭＳ Ｐゴシック" pitchFamily="34" charset="-128"/>
              <a:cs typeface="Courier New" panose="02070309020205020404" pitchFamily="49" charset="0"/>
            </a:endParaRPr>
          </a:p>
          <a:p>
            <a:pPr marL="342900" lvl="1" indent="-342900" eaLnBrk="1" hangingPunct="1">
              <a:lnSpc>
                <a:spcPct val="90000"/>
              </a:lnSpc>
              <a:defRPr/>
            </a:pPr>
            <a:r>
              <a:rPr lang="en-US" sz="1800" dirty="0">
                <a:latin typeface="Courier New" panose="02070309020205020404" pitchFamily="49" charset="0"/>
                <a:ea typeface="ＭＳ Ｐゴシック" pitchFamily="34" charset="-128"/>
                <a:cs typeface="Courier New" panose="02070309020205020404" pitchFamily="49" charset="0"/>
              </a:rPr>
              <a:t>{0: 'woods', 5: 'park'}</a:t>
            </a:r>
          </a:p>
          <a:p>
            <a:pPr eaLnBrk="1" hangingPunct="1">
              <a:lnSpc>
                <a:spcPct val="90000"/>
              </a:lnSpc>
              <a:buNone/>
              <a:defRPr/>
            </a:pPr>
            <a:endParaRPr lang="en-US" sz="1800" dirty="0">
              <a:ea typeface="ＭＳ Ｐゴシック" pitchFamily="34" charset="-128"/>
            </a:endParaRPr>
          </a:p>
          <a:p>
            <a:pPr eaLnBrk="1" hangingPunct="1">
              <a:lnSpc>
                <a:spcPct val="90000"/>
              </a:lnSpc>
              <a:buNone/>
              <a:defRPr/>
            </a:pPr>
            <a:endParaRPr lang="en-US" sz="1800" dirty="0">
              <a:ea typeface="ＭＳ Ｐゴシック" pitchFamily="34" charset="-128"/>
            </a:endParaRPr>
          </a:p>
          <a:p>
            <a:pPr eaLnBrk="1" hangingPunct="1">
              <a:lnSpc>
                <a:spcPct val="90000"/>
              </a:lnSpc>
              <a:buFontTx/>
              <a:buNone/>
              <a:defRPr/>
            </a:pPr>
            <a:endParaRPr lang="en-US" sz="2400" dirty="0">
              <a:ea typeface="ＭＳ Ｐゴシック" pitchFamily="34" charset="-128"/>
            </a:endParaRPr>
          </a:p>
        </p:txBody>
      </p:sp>
      <p:sp>
        <p:nvSpPr>
          <p:cNvPr id="2" name="Rectangle 1">
            <a:extLst>
              <a:ext uri="{FF2B5EF4-FFF2-40B4-BE49-F238E27FC236}">
                <a16:creationId xmlns:a16="http://schemas.microsoft.com/office/drawing/2014/main" id="{B5D330C9-C8E6-D89A-B146-DDE9F0DA86C9}"/>
              </a:ext>
            </a:extLst>
          </p:cNvPr>
          <p:cNvSpPr/>
          <p:nvPr/>
        </p:nvSpPr>
        <p:spPr bwMode="auto">
          <a:xfrm>
            <a:off x="2743200" y="838200"/>
            <a:ext cx="2514600" cy="533400"/>
          </a:xfrm>
          <a:prstGeom prst="rect">
            <a:avLst/>
          </a:prstGeom>
          <a:noFill/>
          <a:ln w="38100" cap="flat" cmpd="sng" algn="ctr">
            <a:solidFill>
              <a:srgbClr val="FF0066">
                <a:alpha val="56078"/>
              </a:srgb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Rectangle 2">
            <a:extLst>
              <a:ext uri="{FF2B5EF4-FFF2-40B4-BE49-F238E27FC236}">
                <a16:creationId xmlns:a16="http://schemas.microsoft.com/office/drawing/2014/main" id="{385FA2FF-5047-8EE4-0643-112F89A496C1}"/>
              </a:ext>
            </a:extLst>
          </p:cNvPr>
          <p:cNvSpPr/>
          <p:nvPr/>
        </p:nvSpPr>
        <p:spPr bwMode="auto">
          <a:xfrm>
            <a:off x="144516" y="2895600"/>
            <a:ext cx="3436883" cy="533400"/>
          </a:xfrm>
          <a:prstGeom prst="rect">
            <a:avLst/>
          </a:prstGeom>
          <a:noFill/>
          <a:ln w="38100" cap="flat" cmpd="sng" algn="ctr">
            <a:solidFill>
              <a:srgbClr val="FF0066">
                <a:alpha val="56078"/>
              </a:srgb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061325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8D8996B3-22CA-076C-6FA0-E41E0B195808}"/>
              </a:ext>
            </a:extLst>
          </p:cNvPr>
          <p:cNvSpPr>
            <a:spLocks noGrp="1" noChangeArrowheads="1"/>
          </p:cNvSpPr>
          <p:nvPr>
            <p:ph type="title"/>
          </p:nvPr>
        </p:nvSpPr>
        <p:spPr/>
        <p:txBody>
          <a:bodyPr/>
          <a:lstStyle/>
          <a:p>
            <a:pPr eaLnBrk="1" hangingPunct="1"/>
            <a:r>
              <a:rPr lang="en-US" altLang="en-US" sz="3600" dirty="0">
                <a:solidFill>
                  <a:srgbClr val="262673"/>
                </a:solidFill>
              </a:rPr>
              <a:t>Dictionary views</a:t>
            </a:r>
          </a:p>
        </p:txBody>
      </p:sp>
      <p:sp>
        <p:nvSpPr>
          <p:cNvPr id="11268" name="Rectangle 3">
            <a:extLst>
              <a:ext uri="{FF2B5EF4-FFF2-40B4-BE49-F238E27FC236}">
                <a16:creationId xmlns:a16="http://schemas.microsoft.com/office/drawing/2014/main" id="{9E302400-0D3E-7BA0-5697-BBE22181D5D5}"/>
              </a:ext>
            </a:extLst>
          </p:cNvPr>
          <p:cNvSpPr>
            <a:spLocks noGrp="1" noChangeArrowheads="1"/>
          </p:cNvSpPr>
          <p:nvPr>
            <p:ph type="body" idx="1"/>
          </p:nvPr>
        </p:nvSpPr>
        <p:spPr>
          <a:xfrm>
            <a:off x="152400" y="838200"/>
            <a:ext cx="8991600" cy="5410200"/>
          </a:xfrm>
        </p:spPr>
        <p:txBody>
          <a:bodyPr/>
          <a:lstStyle/>
          <a:p>
            <a:pPr marL="342900" lvl="1" indent="-342900" eaLnBrk="1" hangingPunct="1">
              <a:lnSpc>
                <a:spcPct val="90000"/>
              </a:lnSpc>
              <a:defRPr/>
            </a:pPr>
            <a:r>
              <a:rPr lang="en-US" sz="1800" dirty="0">
                <a:latin typeface="Courier New" panose="02070309020205020404" pitchFamily="49" charset="0"/>
                <a:ea typeface="ＭＳ Ｐゴシック" pitchFamily="34" charset="-128"/>
                <a:cs typeface="Courier New" panose="02070309020205020404" pitchFamily="49" charset="0"/>
              </a:rPr>
              <a:t>                    </a:t>
            </a:r>
            <a:r>
              <a:rPr lang="en-US" sz="1800" b="1" dirty="0" err="1">
                <a:latin typeface="Courier New" panose="02070309020205020404" pitchFamily="49" charset="0"/>
                <a:ea typeface="ＭＳ Ｐゴシック" pitchFamily="34" charset="-128"/>
                <a:cs typeface="Courier New" panose="02070309020205020404" pitchFamily="49" charset="0"/>
              </a:rPr>
              <a:t>object</a:t>
            </a:r>
            <a:r>
              <a:rPr lang="en-US" b="1" dirty="0" err="1">
                <a:latin typeface="Courier New" panose="02070309020205020404" pitchFamily="49" charset="0"/>
                <a:ea typeface="ＭＳ Ｐゴシック" pitchFamily="34" charset="-128"/>
                <a:cs typeface="Courier New" panose="02070309020205020404" pitchFamily="49" charset="0"/>
              </a:rPr>
              <a:t>.</a:t>
            </a:r>
            <a:r>
              <a:rPr lang="en-US" sz="1800" b="1" dirty="0" err="1">
                <a:latin typeface="Courier New" panose="02070309020205020404" pitchFamily="49" charset="0"/>
                <a:ea typeface="ＭＳ Ｐゴシック" pitchFamily="34" charset="-128"/>
                <a:cs typeface="Courier New" panose="02070309020205020404" pitchFamily="49" charset="0"/>
              </a:rPr>
              <a:t>method</a:t>
            </a:r>
            <a:r>
              <a:rPr lang="en-US" sz="1800" b="1" dirty="0">
                <a:latin typeface="Courier New" panose="02070309020205020404" pitchFamily="49" charset="0"/>
                <a:ea typeface="ＭＳ Ｐゴシック" pitchFamily="34" charset="-128"/>
                <a:cs typeface="Courier New" panose="02070309020205020404" pitchFamily="49" charset="0"/>
              </a:rPr>
              <a:t>()</a:t>
            </a:r>
          </a:p>
          <a:p>
            <a:pPr marL="342900" lvl="1" indent="-342900" eaLnBrk="1" hangingPunct="1">
              <a:lnSpc>
                <a:spcPct val="90000"/>
              </a:lnSpc>
              <a:defRPr/>
            </a:pPr>
            <a:endParaRPr lang="en-US" sz="1800" dirty="0">
              <a:latin typeface="Courier New" panose="02070309020205020404" pitchFamily="49" charset="0"/>
              <a:ea typeface="ＭＳ Ｐゴシック" pitchFamily="34" charset="-128"/>
              <a:cs typeface="Courier New" panose="02070309020205020404" pitchFamily="49" charset="0"/>
            </a:endParaRPr>
          </a:p>
          <a:p>
            <a:pPr marL="342900" lvl="1" indent="-342900" eaLnBrk="1" hangingPunct="1">
              <a:lnSpc>
                <a:spcPct val="90000"/>
              </a:lnSpc>
              <a:defRPr/>
            </a:pPr>
            <a:r>
              <a:rPr lang="en-US" sz="1800" dirty="0">
                <a:ea typeface="ＭＳ Ｐゴシック" pitchFamily="34" charset="-128"/>
              </a:rPr>
              <a:t>Dictionaries methods that return views: </a:t>
            </a:r>
            <a:r>
              <a:rPr lang="en-US" sz="1800" b="1" dirty="0">
                <a:highlight>
                  <a:srgbClr val="FFFF00"/>
                </a:highlight>
                <a:ea typeface="ＭＳ Ｐゴシック" pitchFamily="34" charset="-128"/>
              </a:rPr>
              <a:t>keys</a:t>
            </a:r>
            <a:r>
              <a:rPr lang="en-US" sz="1800" dirty="0">
                <a:ea typeface="ＭＳ Ｐゴシック" pitchFamily="34" charset="-128"/>
              </a:rPr>
              <a:t>, </a:t>
            </a:r>
            <a:r>
              <a:rPr lang="en-US" sz="1800" b="1" dirty="0">
                <a:highlight>
                  <a:srgbClr val="FFFF00"/>
                </a:highlight>
                <a:ea typeface="ＭＳ Ｐゴシック" pitchFamily="34" charset="-128"/>
              </a:rPr>
              <a:t>values</a:t>
            </a:r>
            <a:r>
              <a:rPr lang="en-US" sz="1800" dirty="0">
                <a:ea typeface="ＭＳ Ｐゴシック" pitchFamily="34" charset="-128"/>
              </a:rPr>
              <a:t>, </a:t>
            </a:r>
            <a:r>
              <a:rPr lang="en-US" sz="1800" b="1" dirty="0">
                <a:highlight>
                  <a:srgbClr val="FFFF00"/>
                </a:highlight>
                <a:ea typeface="ＭＳ Ｐゴシック" pitchFamily="34" charset="-128"/>
              </a:rPr>
              <a:t>items</a:t>
            </a:r>
          </a:p>
          <a:p>
            <a:pPr marL="342900" lvl="1" indent="-342900" eaLnBrk="1" hangingPunct="1">
              <a:lnSpc>
                <a:spcPct val="90000"/>
              </a:lnSpc>
              <a:defRPr/>
            </a:pPr>
            <a:endParaRPr lang="en-US" sz="1600" dirty="0">
              <a:latin typeface="Courier New" panose="02070309020205020404" pitchFamily="49" charset="0"/>
              <a:ea typeface="ＭＳ Ｐゴシック" pitchFamily="34" charset="-128"/>
              <a:cs typeface="Courier New" panose="02070309020205020404" pitchFamily="49" charset="0"/>
            </a:endParaRPr>
          </a:p>
          <a:p>
            <a:pPr marL="342900" lvl="1" indent="-342900" eaLnBrk="1" hangingPunct="1">
              <a:lnSpc>
                <a:spcPct val="90000"/>
              </a:lnSpc>
              <a:defRPr/>
            </a:pPr>
            <a:r>
              <a:rPr lang="en-US" sz="1600" dirty="0">
                <a:latin typeface="Courier New" panose="02070309020205020404" pitchFamily="49" charset="0"/>
                <a:ea typeface="ＭＳ Ｐゴシック" pitchFamily="34" charset="-128"/>
                <a:cs typeface="Courier New" panose="02070309020205020404" pitchFamily="49" charset="0"/>
              </a:rPr>
              <a:t>&gt;&gt;&gt; </a:t>
            </a:r>
            <a:r>
              <a:rPr lang="en-US" sz="1600" dirty="0" err="1">
                <a:latin typeface="Courier New" panose="02070309020205020404" pitchFamily="49" charset="0"/>
                <a:ea typeface="ＭＳ Ｐゴシック" pitchFamily="34" charset="-128"/>
                <a:cs typeface="Courier New" panose="02070309020205020404" pitchFamily="49" charset="0"/>
              </a:rPr>
              <a:t>myD</a:t>
            </a:r>
            <a:r>
              <a:rPr lang="en-US" sz="1600" dirty="0">
                <a:latin typeface="Courier New" panose="02070309020205020404" pitchFamily="49" charset="0"/>
                <a:ea typeface="ＭＳ Ｐゴシック" pitchFamily="34" charset="-128"/>
                <a:cs typeface="Courier New" panose="02070309020205020404" pitchFamily="49" charset="0"/>
              </a:rPr>
              <a:t> = {0:'woods', 5:'park', 'foo':'</a:t>
            </a:r>
            <a:r>
              <a:rPr lang="en-US" sz="1600" dirty="0" err="1">
                <a:latin typeface="Courier New" panose="02070309020205020404" pitchFamily="49" charset="0"/>
                <a:ea typeface="ＭＳ Ｐゴシック" pitchFamily="34" charset="-128"/>
                <a:cs typeface="Courier New" panose="02070309020205020404" pitchFamily="49" charset="0"/>
              </a:rPr>
              <a:t>orch</a:t>
            </a:r>
            <a:r>
              <a:rPr lang="en-US" sz="1600" dirty="0">
                <a:latin typeface="Courier New" panose="02070309020205020404" pitchFamily="49" charset="0"/>
                <a:ea typeface="ＭＳ Ｐゴシック" pitchFamily="34" charset="-128"/>
                <a:cs typeface="Courier New" panose="02070309020205020404" pitchFamily="49" charset="0"/>
              </a:rPr>
              <a:t>'}</a:t>
            </a:r>
          </a:p>
          <a:p>
            <a:pPr marL="342900" lvl="1" indent="-342900" eaLnBrk="1" hangingPunct="1">
              <a:lnSpc>
                <a:spcPct val="90000"/>
              </a:lnSpc>
              <a:defRPr/>
            </a:pPr>
            <a:r>
              <a:rPr lang="en-US" sz="1600" dirty="0">
                <a:latin typeface="Courier New" panose="02070309020205020404" pitchFamily="49" charset="0"/>
                <a:ea typeface="ＭＳ Ｐゴシック" pitchFamily="34" charset="-128"/>
                <a:cs typeface="Courier New" panose="02070309020205020404" pitchFamily="49" charset="0"/>
              </a:rPr>
              <a:t>&gt;&gt;&gt; </a:t>
            </a:r>
            <a:r>
              <a:rPr lang="en-US" sz="1600" dirty="0" err="1">
                <a:latin typeface="Courier New" panose="02070309020205020404" pitchFamily="49" charset="0"/>
                <a:ea typeface="ＭＳ Ｐゴシック" pitchFamily="34" charset="-128"/>
                <a:cs typeface="Courier New" panose="02070309020205020404" pitchFamily="49" charset="0"/>
              </a:rPr>
              <a:t>myD.keys</a:t>
            </a:r>
            <a:r>
              <a:rPr lang="en-US" sz="1600" dirty="0">
                <a:latin typeface="Courier New" panose="02070309020205020404" pitchFamily="49" charset="0"/>
                <a:ea typeface="ＭＳ Ｐゴシック" pitchFamily="34" charset="-128"/>
                <a:cs typeface="Courier New" panose="02070309020205020404" pitchFamily="49" charset="0"/>
              </a:rPr>
              <a:t>() # </a:t>
            </a:r>
            <a:r>
              <a:rPr lang="en-US" sz="1600" b="1" dirty="0">
                <a:ea typeface="ＭＳ Ｐゴシック" pitchFamily="34" charset="-128"/>
              </a:rPr>
              <a:t>keys()</a:t>
            </a:r>
            <a:r>
              <a:rPr lang="en-US" sz="1600" dirty="0">
                <a:ea typeface="ＭＳ Ｐゴシック" pitchFamily="34" charset="-128"/>
              </a:rPr>
              <a:t> returns a view of the keys in the dictionary.</a:t>
            </a:r>
            <a:endParaRPr lang="en-US" sz="1600" dirty="0">
              <a:latin typeface="Courier New" panose="02070309020205020404" pitchFamily="49" charset="0"/>
              <a:ea typeface="ＭＳ Ｐゴシック" pitchFamily="34" charset="-128"/>
              <a:cs typeface="Courier New" panose="02070309020205020404" pitchFamily="49" charset="0"/>
            </a:endParaRPr>
          </a:p>
          <a:p>
            <a:pPr marL="342900" lvl="1" indent="-342900" eaLnBrk="1" hangingPunct="1">
              <a:lnSpc>
                <a:spcPct val="90000"/>
              </a:lnSpc>
              <a:defRPr/>
            </a:pPr>
            <a:r>
              <a:rPr lang="en-US" sz="1600" dirty="0" err="1">
                <a:latin typeface="Courier New" panose="02070309020205020404" pitchFamily="49" charset="0"/>
                <a:ea typeface="ＭＳ Ｐゴシック" pitchFamily="34" charset="-128"/>
                <a:cs typeface="Courier New" panose="02070309020205020404" pitchFamily="49" charset="0"/>
              </a:rPr>
              <a:t>dict_keys</a:t>
            </a:r>
            <a:r>
              <a:rPr lang="en-US" sz="1600" dirty="0">
                <a:latin typeface="Courier New" panose="02070309020205020404" pitchFamily="49" charset="0"/>
                <a:ea typeface="ＭＳ Ｐゴシック" pitchFamily="34" charset="-128"/>
                <a:cs typeface="Courier New" panose="02070309020205020404" pitchFamily="49" charset="0"/>
              </a:rPr>
              <a:t>([0, 5, 'foo’])</a:t>
            </a:r>
          </a:p>
          <a:p>
            <a:pPr marL="342900" lvl="1" indent="-342900" eaLnBrk="1" hangingPunct="1">
              <a:lnSpc>
                <a:spcPct val="90000"/>
              </a:lnSpc>
              <a:defRPr/>
            </a:pPr>
            <a:endParaRPr lang="en-US" sz="1600" dirty="0">
              <a:latin typeface="Courier New" panose="02070309020205020404" pitchFamily="49" charset="0"/>
              <a:ea typeface="ＭＳ Ｐゴシック" pitchFamily="34" charset="-128"/>
              <a:cs typeface="Courier New" panose="02070309020205020404" pitchFamily="49" charset="0"/>
            </a:endParaRPr>
          </a:p>
          <a:p>
            <a:pPr marL="342900" lvl="1" indent="-342900" eaLnBrk="1" hangingPunct="1">
              <a:lnSpc>
                <a:spcPct val="90000"/>
              </a:lnSpc>
              <a:defRPr/>
            </a:pPr>
            <a:r>
              <a:rPr lang="en-US" sz="1600" dirty="0">
                <a:latin typeface="Courier New" panose="02070309020205020404" pitchFamily="49" charset="0"/>
                <a:ea typeface="ＭＳ Ｐゴシック" pitchFamily="34" charset="-128"/>
                <a:cs typeface="Courier New" panose="02070309020205020404" pitchFamily="49" charset="0"/>
              </a:rPr>
              <a:t>&gt;&gt;&gt; </a:t>
            </a:r>
            <a:r>
              <a:rPr lang="en-US" sz="1600" dirty="0" err="1">
                <a:latin typeface="Courier New" panose="02070309020205020404" pitchFamily="49" charset="0"/>
                <a:ea typeface="ＭＳ Ｐゴシック" pitchFamily="34" charset="-128"/>
                <a:cs typeface="Courier New" panose="02070309020205020404" pitchFamily="49" charset="0"/>
              </a:rPr>
              <a:t>myD.values</a:t>
            </a:r>
            <a:r>
              <a:rPr lang="en-US" sz="1600" dirty="0">
                <a:latin typeface="Courier New" panose="02070309020205020404" pitchFamily="49" charset="0"/>
                <a:ea typeface="ＭＳ Ｐゴシック" pitchFamily="34" charset="-128"/>
                <a:cs typeface="Courier New" panose="02070309020205020404" pitchFamily="49" charset="0"/>
              </a:rPr>
              <a:t>() # </a:t>
            </a:r>
            <a:r>
              <a:rPr lang="en-US" sz="1600" b="1" dirty="0">
                <a:ea typeface="ＭＳ Ｐゴシック" pitchFamily="34" charset="-128"/>
              </a:rPr>
              <a:t>values()</a:t>
            </a:r>
            <a:r>
              <a:rPr lang="en-US" sz="1600" dirty="0">
                <a:ea typeface="ＭＳ Ｐゴシック" pitchFamily="34" charset="-128"/>
              </a:rPr>
              <a:t> returns a view of the values in the dictionary. </a:t>
            </a:r>
            <a:endParaRPr lang="en-US" sz="1600" dirty="0">
              <a:latin typeface="Courier New" panose="02070309020205020404" pitchFamily="49" charset="0"/>
              <a:ea typeface="ＭＳ Ｐゴシック" pitchFamily="34" charset="-128"/>
              <a:cs typeface="Courier New" panose="02070309020205020404" pitchFamily="49" charset="0"/>
            </a:endParaRPr>
          </a:p>
          <a:p>
            <a:pPr marL="342900" lvl="1" indent="-342900" eaLnBrk="1" hangingPunct="1">
              <a:lnSpc>
                <a:spcPct val="90000"/>
              </a:lnSpc>
              <a:defRPr/>
            </a:pPr>
            <a:r>
              <a:rPr lang="en-US" sz="1600" dirty="0" err="1">
                <a:latin typeface="Courier New" panose="02070309020205020404" pitchFamily="49" charset="0"/>
                <a:ea typeface="ＭＳ Ｐゴシック" pitchFamily="34" charset="-128"/>
                <a:cs typeface="Courier New" panose="02070309020205020404" pitchFamily="49" charset="0"/>
              </a:rPr>
              <a:t>dict_values</a:t>
            </a:r>
            <a:r>
              <a:rPr lang="en-US" sz="1600" dirty="0">
                <a:latin typeface="Courier New" panose="02070309020205020404" pitchFamily="49" charset="0"/>
                <a:ea typeface="ＭＳ Ｐゴシック" pitchFamily="34" charset="-128"/>
                <a:cs typeface="Courier New" panose="02070309020205020404" pitchFamily="49" charset="0"/>
              </a:rPr>
              <a:t>(['woods', 'park', '</a:t>
            </a:r>
            <a:r>
              <a:rPr lang="en-US" sz="1600" dirty="0" err="1">
                <a:latin typeface="Courier New" panose="02070309020205020404" pitchFamily="49" charset="0"/>
                <a:ea typeface="ＭＳ Ｐゴシック" pitchFamily="34" charset="-128"/>
                <a:cs typeface="Courier New" panose="02070309020205020404" pitchFamily="49" charset="0"/>
              </a:rPr>
              <a:t>orch</a:t>
            </a:r>
            <a:r>
              <a:rPr lang="en-US" sz="1600" dirty="0">
                <a:latin typeface="Courier New" panose="02070309020205020404" pitchFamily="49" charset="0"/>
                <a:ea typeface="ＭＳ Ｐゴシック" pitchFamily="34" charset="-128"/>
                <a:cs typeface="Courier New" panose="02070309020205020404" pitchFamily="49" charset="0"/>
              </a:rPr>
              <a:t>’])</a:t>
            </a:r>
          </a:p>
          <a:p>
            <a:pPr marL="342900" lvl="1" indent="-342900" eaLnBrk="1" hangingPunct="1">
              <a:lnSpc>
                <a:spcPct val="90000"/>
              </a:lnSpc>
              <a:defRPr/>
            </a:pPr>
            <a:endParaRPr lang="en-US" sz="1600" dirty="0">
              <a:latin typeface="Courier New" panose="02070309020205020404" pitchFamily="49" charset="0"/>
              <a:ea typeface="ＭＳ Ｐゴシック" pitchFamily="34" charset="-128"/>
              <a:cs typeface="Courier New" panose="02070309020205020404" pitchFamily="49" charset="0"/>
            </a:endParaRPr>
          </a:p>
          <a:p>
            <a:pPr marL="342900" lvl="1" indent="-342900" eaLnBrk="1" hangingPunct="1">
              <a:lnSpc>
                <a:spcPct val="90000"/>
              </a:lnSpc>
              <a:defRPr/>
            </a:pPr>
            <a:r>
              <a:rPr lang="en-US" sz="1600" dirty="0">
                <a:latin typeface="Courier New" panose="02070309020205020404" pitchFamily="49" charset="0"/>
                <a:ea typeface="ＭＳ Ｐゴシック" pitchFamily="34" charset="-128"/>
                <a:cs typeface="Courier New" panose="02070309020205020404" pitchFamily="49" charset="0"/>
              </a:rPr>
              <a:t>&gt;&gt;&gt; </a:t>
            </a:r>
            <a:r>
              <a:rPr lang="en-US" sz="1600" dirty="0" err="1">
                <a:latin typeface="Courier New" panose="02070309020205020404" pitchFamily="49" charset="0"/>
                <a:ea typeface="ＭＳ Ｐゴシック" pitchFamily="34" charset="-128"/>
                <a:cs typeface="Courier New" panose="02070309020205020404" pitchFamily="49" charset="0"/>
              </a:rPr>
              <a:t>myD.items</a:t>
            </a:r>
            <a:r>
              <a:rPr lang="en-US" sz="1600" dirty="0">
                <a:latin typeface="Courier New" panose="02070309020205020404" pitchFamily="49" charset="0"/>
                <a:ea typeface="ＭＳ Ｐゴシック" pitchFamily="34" charset="-128"/>
                <a:cs typeface="Courier New" panose="02070309020205020404" pitchFamily="49" charset="0"/>
              </a:rPr>
              <a:t>()# </a:t>
            </a:r>
            <a:r>
              <a:rPr lang="en-US" sz="1600" b="1" dirty="0">
                <a:ea typeface="ＭＳ Ｐゴシック" pitchFamily="34" charset="-128"/>
              </a:rPr>
              <a:t>items()</a:t>
            </a:r>
            <a:r>
              <a:rPr lang="en-US" sz="1600" dirty="0">
                <a:ea typeface="ＭＳ Ｐゴシック" pitchFamily="34" charset="-128"/>
              </a:rPr>
              <a:t> returns a view of the items (the key-value pairs) in the dictionary. </a:t>
            </a:r>
            <a:endParaRPr lang="en-US" sz="1600" dirty="0">
              <a:latin typeface="Courier New" panose="02070309020205020404" pitchFamily="49" charset="0"/>
              <a:ea typeface="ＭＳ Ｐゴシック" pitchFamily="34" charset="-128"/>
              <a:cs typeface="Courier New" panose="02070309020205020404" pitchFamily="49" charset="0"/>
            </a:endParaRPr>
          </a:p>
          <a:p>
            <a:pPr marL="342900" lvl="1" indent="-342900" eaLnBrk="1" hangingPunct="1">
              <a:lnSpc>
                <a:spcPct val="90000"/>
              </a:lnSpc>
              <a:defRPr/>
            </a:pPr>
            <a:r>
              <a:rPr lang="en-US" sz="1600" dirty="0" err="1">
                <a:latin typeface="Courier New" panose="02070309020205020404" pitchFamily="49" charset="0"/>
                <a:ea typeface="ＭＳ Ｐゴシック" pitchFamily="34" charset="-128"/>
                <a:cs typeface="Courier New" panose="02070309020205020404" pitchFamily="49" charset="0"/>
              </a:rPr>
              <a:t>dict_items</a:t>
            </a:r>
            <a:r>
              <a:rPr lang="en-US" sz="1600" dirty="0">
                <a:latin typeface="Courier New" panose="02070309020205020404" pitchFamily="49" charset="0"/>
                <a:ea typeface="ＭＳ Ｐゴシック" pitchFamily="34" charset="-128"/>
                <a:cs typeface="Courier New" panose="02070309020205020404" pitchFamily="49" charset="0"/>
              </a:rPr>
              <a:t>([(0, 'woods'), (5, 'park'), ('foo', '</a:t>
            </a:r>
            <a:r>
              <a:rPr lang="en-US" sz="1600" dirty="0" err="1">
                <a:latin typeface="Courier New" panose="02070309020205020404" pitchFamily="49" charset="0"/>
                <a:ea typeface="ＭＳ Ｐゴシック" pitchFamily="34" charset="-128"/>
                <a:cs typeface="Courier New" panose="02070309020205020404" pitchFamily="49" charset="0"/>
              </a:rPr>
              <a:t>orch</a:t>
            </a:r>
            <a:r>
              <a:rPr lang="en-US" sz="1600" dirty="0">
                <a:latin typeface="Courier New" panose="02070309020205020404" pitchFamily="49" charset="0"/>
                <a:ea typeface="ＭＳ Ｐゴシック" pitchFamily="34" charset="-128"/>
                <a:cs typeface="Courier New" panose="02070309020205020404" pitchFamily="49" charset="0"/>
              </a:rPr>
              <a:t>')])</a:t>
            </a:r>
            <a:endParaRPr lang="en-US" sz="2400" dirty="0">
              <a:ea typeface="ＭＳ Ｐゴシック" pitchFamily="34" charset="-128"/>
            </a:endParaRPr>
          </a:p>
          <a:p>
            <a:pPr eaLnBrk="1" hangingPunct="1">
              <a:lnSpc>
                <a:spcPct val="90000"/>
              </a:lnSpc>
              <a:buNone/>
              <a:defRPr/>
            </a:pPr>
            <a:endParaRPr lang="en-US" sz="1600" dirty="0">
              <a:ea typeface="ＭＳ Ｐゴシック" pitchFamily="34" charset="-128"/>
            </a:endParaRPr>
          </a:p>
          <a:p>
            <a:pPr eaLnBrk="1" hangingPunct="1">
              <a:lnSpc>
                <a:spcPct val="90000"/>
              </a:lnSpc>
              <a:buNone/>
              <a:defRPr/>
            </a:pPr>
            <a:r>
              <a:rPr lang="en-US" sz="1600" dirty="0">
                <a:ea typeface="ＭＳ Ｐゴシック" pitchFamily="34" charset="-128"/>
              </a:rPr>
              <a:t>In Python 2.*, keys(), values(), and items() return lists. </a:t>
            </a:r>
          </a:p>
          <a:p>
            <a:pPr eaLnBrk="1" hangingPunct="1">
              <a:lnSpc>
                <a:spcPct val="90000"/>
              </a:lnSpc>
              <a:buNone/>
              <a:defRPr/>
            </a:pPr>
            <a:r>
              <a:rPr lang="en-US" sz="1600" dirty="0">
                <a:ea typeface="ＭＳ Ｐゴシック" pitchFamily="34" charset="-128"/>
              </a:rPr>
              <a:t> </a:t>
            </a:r>
          </a:p>
          <a:p>
            <a:pPr eaLnBrk="1" hangingPunct="1">
              <a:lnSpc>
                <a:spcPct val="90000"/>
              </a:lnSpc>
              <a:buNone/>
              <a:defRPr/>
            </a:pPr>
            <a:r>
              <a:rPr lang="en-US" sz="1600" dirty="0">
                <a:ea typeface="ＭＳ Ｐゴシック" pitchFamily="34" charset="-128"/>
              </a:rPr>
              <a:t>In Python 3.*, keys(), values(), and items() return view objects </a:t>
            </a:r>
          </a:p>
          <a:p>
            <a:pPr eaLnBrk="1" hangingPunct="1">
              <a:lnSpc>
                <a:spcPct val="90000"/>
              </a:lnSpc>
              <a:buNone/>
              <a:defRPr/>
            </a:pPr>
            <a:r>
              <a:rPr lang="en-US" sz="1600" dirty="0">
                <a:ea typeface="ＭＳ Ｐゴシック" pitchFamily="34" charset="-128"/>
              </a:rPr>
              <a:t>    Views stay synchronized with the dictionary.   </a:t>
            </a:r>
          </a:p>
          <a:p>
            <a:pPr eaLnBrk="1" hangingPunct="1">
              <a:lnSpc>
                <a:spcPct val="90000"/>
              </a:lnSpc>
              <a:buNone/>
              <a:defRPr/>
            </a:pPr>
            <a:r>
              <a:rPr lang="en-US" sz="1600" dirty="0">
                <a:ea typeface="ＭＳ Ｐゴシック" pitchFamily="34" charset="-128"/>
              </a:rPr>
              <a:t>    Making a view is more efficient than creating a new list whenever these methods are called.</a:t>
            </a:r>
            <a:endParaRPr lang="en-US" sz="1600" b="1" dirty="0">
              <a:ea typeface="ＭＳ Ｐゴシック" pitchFamily="34" charset="-128"/>
            </a:endParaRPr>
          </a:p>
          <a:p>
            <a:pPr marL="0" indent="0" eaLnBrk="1" hangingPunct="1">
              <a:lnSpc>
                <a:spcPct val="90000"/>
              </a:lnSpc>
              <a:buFontTx/>
              <a:buNone/>
              <a:defRPr/>
            </a:pPr>
            <a:endParaRPr lang="en-US" sz="2000" b="1" dirty="0">
              <a:ea typeface="ＭＳ Ｐゴシック" pitchFamily="34" charset="-128"/>
            </a:endParaRPr>
          </a:p>
          <a:p>
            <a:pPr marL="0" indent="0" eaLnBrk="1" hangingPunct="1">
              <a:lnSpc>
                <a:spcPct val="90000"/>
              </a:lnSpc>
              <a:buFontTx/>
              <a:buNone/>
              <a:defRPr/>
            </a:pPr>
            <a:br>
              <a:rPr lang="en-US" sz="1400" dirty="0">
                <a:ea typeface="ＭＳ Ｐゴシック" pitchFamily="34" charset="-128"/>
              </a:rPr>
            </a:br>
            <a:endParaRPr lang="en-US" sz="1400" dirty="0">
              <a:ea typeface="ＭＳ Ｐゴシック" pitchFamily="34" charset="-128"/>
            </a:endParaRPr>
          </a:p>
          <a:p>
            <a:pPr eaLnBrk="1" hangingPunct="1">
              <a:lnSpc>
                <a:spcPct val="90000"/>
              </a:lnSpc>
              <a:buFontTx/>
              <a:buNone/>
              <a:defRPr/>
            </a:pPr>
            <a:br>
              <a:rPr lang="en-US" sz="1400" b="1" dirty="0">
                <a:ea typeface="ＭＳ Ｐゴシック" pitchFamily="34" charset="-128"/>
              </a:rPr>
            </a:br>
            <a:endParaRPr lang="en-US" sz="1400" b="1" dirty="0">
              <a:ea typeface="ＭＳ Ｐゴシック" pitchFamily="34" charset="-128"/>
            </a:endParaRPr>
          </a:p>
          <a:p>
            <a:pPr eaLnBrk="1" hangingPunct="1">
              <a:lnSpc>
                <a:spcPct val="90000"/>
              </a:lnSpc>
              <a:buFontTx/>
              <a:buNone/>
              <a:defRPr/>
            </a:pPr>
            <a:endParaRPr lang="en-US" sz="2400" dirty="0">
              <a:ea typeface="ＭＳ Ｐゴシック" pitchFamily="34" charset="-128"/>
            </a:endParaRPr>
          </a:p>
        </p:txBody>
      </p:sp>
      <p:sp>
        <p:nvSpPr>
          <p:cNvPr id="2" name="Rectangle 1">
            <a:extLst>
              <a:ext uri="{FF2B5EF4-FFF2-40B4-BE49-F238E27FC236}">
                <a16:creationId xmlns:a16="http://schemas.microsoft.com/office/drawing/2014/main" id="{B5D330C9-C8E6-D89A-B146-DDE9F0DA86C9}"/>
              </a:ext>
            </a:extLst>
          </p:cNvPr>
          <p:cNvSpPr/>
          <p:nvPr/>
        </p:nvSpPr>
        <p:spPr bwMode="auto">
          <a:xfrm>
            <a:off x="2743200" y="838200"/>
            <a:ext cx="2514600" cy="533400"/>
          </a:xfrm>
          <a:prstGeom prst="rect">
            <a:avLst/>
          </a:prstGeom>
          <a:noFill/>
          <a:ln w="38100" cap="flat" cmpd="sng" algn="ctr">
            <a:solidFill>
              <a:srgbClr val="FF0066">
                <a:alpha val="56078"/>
              </a:srgb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700389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8D8996B3-22CA-076C-6FA0-E41E0B195808}"/>
              </a:ext>
            </a:extLst>
          </p:cNvPr>
          <p:cNvSpPr>
            <a:spLocks noGrp="1" noChangeArrowheads="1"/>
          </p:cNvSpPr>
          <p:nvPr>
            <p:ph type="title"/>
          </p:nvPr>
        </p:nvSpPr>
        <p:spPr/>
        <p:txBody>
          <a:bodyPr/>
          <a:lstStyle/>
          <a:p>
            <a:pPr eaLnBrk="1" hangingPunct="1"/>
            <a:r>
              <a:rPr lang="en-US" altLang="en-US" sz="3600" dirty="0">
                <a:solidFill>
                  <a:srgbClr val="262673"/>
                </a:solidFill>
              </a:rPr>
              <a:t>Get </a:t>
            </a:r>
            <a:r>
              <a:rPr lang="en-US" altLang="en-US" sz="3600" i="1" dirty="0">
                <a:solidFill>
                  <a:srgbClr val="262673"/>
                </a:solidFill>
              </a:rPr>
              <a:t>list</a:t>
            </a:r>
            <a:r>
              <a:rPr lang="en-US" altLang="en-US" sz="3600" dirty="0">
                <a:solidFill>
                  <a:srgbClr val="262673"/>
                </a:solidFill>
              </a:rPr>
              <a:t> from </a:t>
            </a:r>
            <a:r>
              <a:rPr lang="en-US" altLang="en-US" sz="3600" dirty="0" err="1">
                <a:solidFill>
                  <a:srgbClr val="262673"/>
                </a:solidFill>
              </a:rPr>
              <a:t>dict</a:t>
            </a:r>
            <a:r>
              <a:rPr lang="en-US" altLang="en-US" sz="3600" dirty="0">
                <a:solidFill>
                  <a:srgbClr val="262673"/>
                </a:solidFill>
              </a:rPr>
              <a:t> view</a:t>
            </a:r>
          </a:p>
        </p:txBody>
      </p:sp>
      <p:sp>
        <p:nvSpPr>
          <p:cNvPr id="11268" name="Rectangle 3">
            <a:extLst>
              <a:ext uri="{FF2B5EF4-FFF2-40B4-BE49-F238E27FC236}">
                <a16:creationId xmlns:a16="http://schemas.microsoft.com/office/drawing/2014/main" id="{9E302400-0D3E-7BA0-5697-BBE22181D5D5}"/>
              </a:ext>
            </a:extLst>
          </p:cNvPr>
          <p:cNvSpPr>
            <a:spLocks noGrp="1" noChangeArrowheads="1"/>
          </p:cNvSpPr>
          <p:nvPr>
            <p:ph type="body" idx="1"/>
          </p:nvPr>
        </p:nvSpPr>
        <p:spPr>
          <a:xfrm>
            <a:off x="152400" y="838200"/>
            <a:ext cx="8991600" cy="5410200"/>
          </a:xfrm>
        </p:spPr>
        <p:txBody>
          <a:bodyPr/>
          <a:lstStyle/>
          <a:p>
            <a:pPr marL="342900" lvl="1" indent="-342900" eaLnBrk="1" hangingPunct="1">
              <a:lnSpc>
                <a:spcPct val="90000"/>
              </a:lnSpc>
              <a:defRPr/>
            </a:pPr>
            <a:r>
              <a:rPr lang="en-US" sz="1800" dirty="0">
                <a:latin typeface="Courier New" panose="02070309020205020404" pitchFamily="49" charset="0"/>
                <a:ea typeface="ＭＳ Ｐゴシック" pitchFamily="34" charset="-128"/>
                <a:cs typeface="Courier New" panose="02070309020205020404" pitchFamily="49" charset="0"/>
              </a:rPr>
              <a:t>                    </a:t>
            </a:r>
            <a:r>
              <a:rPr lang="en-US" sz="1800" b="1" dirty="0" err="1">
                <a:latin typeface="Courier New" panose="02070309020205020404" pitchFamily="49" charset="0"/>
                <a:ea typeface="ＭＳ Ｐゴシック" pitchFamily="34" charset="-128"/>
                <a:cs typeface="Courier New" panose="02070309020205020404" pitchFamily="49" charset="0"/>
              </a:rPr>
              <a:t>object</a:t>
            </a:r>
            <a:r>
              <a:rPr lang="en-US" b="1" dirty="0" err="1">
                <a:latin typeface="Courier New" panose="02070309020205020404" pitchFamily="49" charset="0"/>
                <a:ea typeface="ＭＳ Ｐゴシック" pitchFamily="34" charset="-128"/>
                <a:cs typeface="Courier New" panose="02070309020205020404" pitchFamily="49" charset="0"/>
              </a:rPr>
              <a:t>.</a:t>
            </a:r>
            <a:r>
              <a:rPr lang="en-US" sz="1800" b="1" dirty="0" err="1">
                <a:latin typeface="Courier New" panose="02070309020205020404" pitchFamily="49" charset="0"/>
                <a:ea typeface="ＭＳ Ｐゴシック" pitchFamily="34" charset="-128"/>
                <a:cs typeface="Courier New" panose="02070309020205020404" pitchFamily="49" charset="0"/>
              </a:rPr>
              <a:t>method</a:t>
            </a:r>
            <a:r>
              <a:rPr lang="en-US" sz="1800" b="1" dirty="0">
                <a:latin typeface="Courier New" panose="02070309020205020404" pitchFamily="49" charset="0"/>
                <a:ea typeface="ＭＳ Ｐゴシック" pitchFamily="34" charset="-128"/>
                <a:cs typeface="Courier New" panose="02070309020205020404" pitchFamily="49" charset="0"/>
              </a:rPr>
              <a:t>()</a:t>
            </a:r>
          </a:p>
          <a:p>
            <a:pPr marL="342900" lvl="1" indent="-342900" eaLnBrk="1" hangingPunct="1">
              <a:lnSpc>
                <a:spcPct val="90000"/>
              </a:lnSpc>
              <a:defRPr/>
            </a:pPr>
            <a:endParaRPr lang="en-US" sz="1800" dirty="0">
              <a:latin typeface="Courier New" panose="02070309020205020404" pitchFamily="49" charset="0"/>
              <a:ea typeface="ＭＳ Ｐゴシック" pitchFamily="34" charset="-128"/>
              <a:cs typeface="Courier New" panose="02070309020205020404" pitchFamily="49" charset="0"/>
            </a:endParaRPr>
          </a:p>
          <a:p>
            <a:pPr marL="342900" lvl="1" indent="-342900" eaLnBrk="1" hangingPunct="1">
              <a:lnSpc>
                <a:spcPct val="90000"/>
              </a:lnSpc>
              <a:defRPr/>
            </a:pPr>
            <a:r>
              <a:rPr lang="en-US" sz="1800" dirty="0">
                <a:ea typeface="ＭＳ Ｐゴシック" pitchFamily="34" charset="-128"/>
              </a:rPr>
              <a:t>To get a list of dictionaries </a:t>
            </a:r>
            <a:r>
              <a:rPr lang="en-US" sz="1800" b="1" dirty="0">
                <a:ea typeface="ＭＳ Ｐゴシック" pitchFamily="34" charset="-128"/>
              </a:rPr>
              <a:t>keys</a:t>
            </a:r>
            <a:r>
              <a:rPr lang="en-US" sz="1800" dirty="0">
                <a:ea typeface="ＭＳ Ｐゴシック" pitchFamily="34" charset="-128"/>
              </a:rPr>
              <a:t>, </a:t>
            </a:r>
            <a:r>
              <a:rPr lang="en-US" sz="1800" b="1" dirty="0">
                <a:ea typeface="ＭＳ Ｐゴシック" pitchFamily="34" charset="-128"/>
              </a:rPr>
              <a:t>values</a:t>
            </a:r>
            <a:r>
              <a:rPr lang="en-US" sz="1800" dirty="0">
                <a:ea typeface="ＭＳ Ｐゴシック" pitchFamily="34" charset="-128"/>
              </a:rPr>
              <a:t>, or </a:t>
            </a:r>
            <a:r>
              <a:rPr lang="en-US" sz="1800" b="1" dirty="0">
                <a:ea typeface="ＭＳ Ｐゴシック" pitchFamily="34" charset="-128"/>
              </a:rPr>
              <a:t>items</a:t>
            </a:r>
            <a:r>
              <a:rPr lang="en-US" sz="1800" dirty="0">
                <a:ea typeface="ＭＳ Ｐゴシック" pitchFamily="34" charset="-128"/>
              </a:rPr>
              <a:t>, </a:t>
            </a:r>
            <a:r>
              <a:rPr lang="en-US" sz="1800" dirty="0">
                <a:highlight>
                  <a:srgbClr val="FFFF00"/>
                </a:highlight>
                <a:ea typeface="ＭＳ Ｐゴシック" pitchFamily="34" charset="-128"/>
              </a:rPr>
              <a:t>cast to list</a:t>
            </a:r>
          </a:p>
          <a:p>
            <a:pPr marL="342900" lvl="1" indent="-342900" eaLnBrk="1" hangingPunct="1">
              <a:lnSpc>
                <a:spcPct val="90000"/>
              </a:lnSpc>
              <a:defRPr/>
            </a:pPr>
            <a:endParaRPr lang="en-US" sz="1600" dirty="0">
              <a:latin typeface="Courier New" panose="02070309020205020404" pitchFamily="49" charset="0"/>
              <a:ea typeface="ＭＳ Ｐゴシック" pitchFamily="34" charset="-128"/>
              <a:cs typeface="Courier New" panose="02070309020205020404" pitchFamily="49" charset="0"/>
            </a:endParaRPr>
          </a:p>
          <a:p>
            <a:pPr marL="342900" lvl="1" indent="-342900" eaLnBrk="1" hangingPunct="1">
              <a:lnSpc>
                <a:spcPct val="90000"/>
              </a:lnSpc>
              <a:defRPr/>
            </a:pPr>
            <a:r>
              <a:rPr lang="en-US" sz="1600" dirty="0">
                <a:latin typeface="Courier New" panose="02070309020205020404" pitchFamily="49" charset="0"/>
                <a:ea typeface="ＭＳ Ｐゴシック" pitchFamily="34" charset="-128"/>
                <a:cs typeface="Courier New" panose="02070309020205020404" pitchFamily="49" charset="0"/>
              </a:rPr>
              <a:t>&gt;&gt;&gt; </a:t>
            </a:r>
            <a:r>
              <a:rPr lang="en-US" sz="1600" dirty="0" err="1">
                <a:latin typeface="Courier New" panose="02070309020205020404" pitchFamily="49" charset="0"/>
                <a:ea typeface="ＭＳ Ｐゴシック" pitchFamily="34" charset="-128"/>
                <a:cs typeface="Courier New" panose="02070309020205020404" pitchFamily="49" charset="0"/>
              </a:rPr>
              <a:t>myD</a:t>
            </a:r>
            <a:r>
              <a:rPr lang="en-US" sz="1600" dirty="0">
                <a:latin typeface="Courier New" panose="02070309020205020404" pitchFamily="49" charset="0"/>
                <a:ea typeface="ＭＳ Ｐゴシック" pitchFamily="34" charset="-128"/>
                <a:cs typeface="Courier New" panose="02070309020205020404" pitchFamily="49" charset="0"/>
              </a:rPr>
              <a:t> = {0:'woods', 5:'park', 'foo':'</a:t>
            </a:r>
            <a:r>
              <a:rPr lang="en-US" sz="1600" dirty="0" err="1">
                <a:latin typeface="Courier New" panose="02070309020205020404" pitchFamily="49" charset="0"/>
                <a:ea typeface="ＭＳ Ｐゴシック" pitchFamily="34" charset="-128"/>
                <a:cs typeface="Courier New" panose="02070309020205020404" pitchFamily="49" charset="0"/>
              </a:rPr>
              <a:t>orch</a:t>
            </a:r>
            <a:r>
              <a:rPr lang="en-US" sz="1600" dirty="0">
                <a:latin typeface="Courier New" panose="02070309020205020404" pitchFamily="49" charset="0"/>
                <a:ea typeface="ＭＳ Ｐゴシック" pitchFamily="34" charset="-128"/>
                <a:cs typeface="Courier New" panose="02070309020205020404" pitchFamily="49" charset="0"/>
              </a:rPr>
              <a:t>'}</a:t>
            </a:r>
          </a:p>
          <a:p>
            <a:pPr marL="342900" lvl="1" indent="-342900" eaLnBrk="1" hangingPunct="1">
              <a:lnSpc>
                <a:spcPct val="90000"/>
              </a:lnSpc>
              <a:defRPr/>
            </a:pPr>
            <a:r>
              <a:rPr lang="en-US" sz="1600" dirty="0">
                <a:latin typeface="Courier New" panose="02070309020205020404" pitchFamily="49" charset="0"/>
                <a:ea typeface="ＭＳ Ｐゴシック" pitchFamily="34" charset="-128"/>
                <a:cs typeface="Courier New" panose="02070309020205020404" pitchFamily="49" charset="0"/>
              </a:rPr>
              <a:t>&gt;&gt;&gt; </a:t>
            </a:r>
            <a:r>
              <a:rPr lang="en-US" sz="1600" dirty="0" err="1">
                <a:latin typeface="Courier New" panose="02070309020205020404" pitchFamily="49" charset="0"/>
                <a:ea typeface="ＭＳ Ｐゴシック" pitchFamily="34" charset="-128"/>
                <a:cs typeface="Courier New" panose="02070309020205020404" pitchFamily="49" charset="0"/>
              </a:rPr>
              <a:t>myD.keys</a:t>
            </a:r>
            <a:r>
              <a:rPr lang="en-US" sz="1600" dirty="0">
                <a:latin typeface="Courier New" panose="02070309020205020404" pitchFamily="49" charset="0"/>
                <a:ea typeface="ＭＳ Ｐゴシック" pitchFamily="34" charset="-128"/>
                <a:cs typeface="Courier New" panose="02070309020205020404" pitchFamily="49" charset="0"/>
              </a:rPr>
              <a:t>() # </a:t>
            </a:r>
            <a:r>
              <a:rPr lang="en-US" sz="1600" b="1" dirty="0">
                <a:ea typeface="ＭＳ Ｐゴシック" pitchFamily="34" charset="-128"/>
              </a:rPr>
              <a:t>keys()</a:t>
            </a:r>
            <a:r>
              <a:rPr lang="en-US" sz="1600" dirty="0">
                <a:ea typeface="ＭＳ Ｐゴシック" pitchFamily="34" charset="-128"/>
              </a:rPr>
              <a:t> returns a view of the keys in the dictionary.</a:t>
            </a:r>
            <a:endParaRPr lang="en-US" sz="1600" dirty="0">
              <a:latin typeface="Courier New" panose="02070309020205020404" pitchFamily="49" charset="0"/>
              <a:ea typeface="ＭＳ Ｐゴシック" pitchFamily="34" charset="-128"/>
              <a:cs typeface="Courier New" panose="02070309020205020404" pitchFamily="49" charset="0"/>
            </a:endParaRPr>
          </a:p>
          <a:p>
            <a:pPr marL="342900" lvl="1" indent="-342900" eaLnBrk="1" hangingPunct="1">
              <a:lnSpc>
                <a:spcPct val="90000"/>
              </a:lnSpc>
              <a:defRPr/>
            </a:pPr>
            <a:r>
              <a:rPr lang="en-US" sz="1600" dirty="0" err="1">
                <a:latin typeface="Courier New" panose="02070309020205020404" pitchFamily="49" charset="0"/>
                <a:ea typeface="ＭＳ Ｐゴシック" pitchFamily="34" charset="-128"/>
                <a:cs typeface="Courier New" panose="02070309020205020404" pitchFamily="49" charset="0"/>
              </a:rPr>
              <a:t>dict_keys</a:t>
            </a:r>
            <a:r>
              <a:rPr lang="en-US" sz="1600" dirty="0">
                <a:latin typeface="Courier New" panose="02070309020205020404" pitchFamily="49" charset="0"/>
                <a:ea typeface="ＭＳ Ｐゴシック" pitchFamily="34" charset="-128"/>
                <a:cs typeface="Courier New" panose="02070309020205020404" pitchFamily="49" charset="0"/>
              </a:rPr>
              <a:t>([0, 5, 'foo'])</a:t>
            </a:r>
          </a:p>
          <a:p>
            <a:pPr marL="342900" lvl="1" indent="-342900" eaLnBrk="1" hangingPunct="1">
              <a:lnSpc>
                <a:spcPct val="90000"/>
              </a:lnSpc>
              <a:defRPr/>
            </a:pPr>
            <a:endParaRPr lang="en-US" sz="1600" dirty="0">
              <a:latin typeface="Courier New" panose="02070309020205020404" pitchFamily="49" charset="0"/>
              <a:ea typeface="ＭＳ Ｐゴシック" pitchFamily="34" charset="-128"/>
              <a:cs typeface="Courier New" panose="02070309020205020404" pitchFamily="49" charset="0"/>
            </a:endParaRPr>
          </a:p>
          <a:p>
            <a:pPr marL="342900" lvl="1" indent="-342900" eaLnBrk="1" hangingPunct="1">
              <a:lnSpc>
                <a:spcPct val="90000"/>
              </a:lnSpc>
              <a:defRPr/>
            </a:pPr>
            <a:r>
              <a:rPr lang="en-US" sz="1600" dirty="0">
                <a:latin typeface="Courier New" panose="02070309020205020404" pitchFamily="49" charset="0"/>
                <a:ea typeface="ＭＳ Ｐゴシック" pitchFamily="34" charset="-128"/>
                <a:cs typeface="Courier New" panose="02070309020205020404" pitchFamily="49" charset="0"/>
              </a:rPr>
              <a:t>&gt;&gt;&gt; </a:t>
            </a:r>
            <a:r>
              <a:rPr lang="en-US" sz="1600" dirty="0">
                <a:highlight>
                  <a:srgbClr val="FFFF00"/>
                </a:highlight>
                <a:latin typeface="Courier New" panose="02070309020205020404" pitchFamily="49" charset="0"/>
                <a:ea typeface="ＭＳ Ｐゴシック" pitchFamily="34" charset="-128"/>
                <a:cs typeface="Courier New" panose="02070309020205020404" pitchFamily="49" charset="0"/>
              </a:rPr>
              <a:t>list(</a:t>
            </a:r>
            <a:r>
              <a:rPr lang="en-US" sz="1600" dirty="0" err="1">
                <a:latin typeface="Courier New" panose="02070309020205020404" pitchFamily="49" charset="0"/>
                <a:ea typeface="ＭＳ Ｐゴシック" pitchFamily="34" charset="-128"/>
                <a:cs typeface="Courier New" panose="02070309020205020404" pitchFamily="49" charset="0"/>
              </a:rPr>
              <a:t>myD.keys</a:t>
            </a:r>
            <a:r>
              <a:rPr lang="en-US" sz="1600" dirty="0">
                <a:latin typeface="Courier New" panose="02070309020205020404" pitchFamily="49" charset="0"/>
                <a:ea typeface="ＭＳ Ｐゴシック" pitchFamily="34" charset="-128"/>
                <a:cs typeface="Courier New" panose="02070309020205020404" pitchFamily="49" charset="0"/>
              </a:rPr>
              <a:t>()</a:t>
            </a:r>
            <a:r>
              <a:rPr lang="en-US" sz="1600" dirty="0">
                <a:highlight>
                  <a:srgbClr val="FFFF00"/>
                </a:highlight>
                <a:latin typeface="Courier New" panose="02070309020205020404" pitchFamily="49" charset="0"/>
                <a:ea typeface="ＭＳ Ｐゴシック" pitchFamily="34" charset="-128"/>
                <a:cs typeface="Courier New" panose="02070309020205020404" pitchFamily="49" charset="0"/>
              </a:rPr>
              <a:t>)</a:t>
            </a:r>
            <a:r>
              <a:rPr lang="en-US" sz="1600" dirty="0">
                <a:latin typeface="Courier New" panose="02070309020205020404" pitchFamily="49" charset="0"/>
                <a:ea typeface="ＭＳ Ｐゴシック" pitchFamily="34" charset="-128"/>
                <a:cs typeface="Courier New" panose="02070309020205020404" pitchFamily="49" charset="0"/>
              </a:rPr>
              <a:t> # Returns a </a:t>
            </a:r>
            <a:r>
              <a:rPr lang="en-US" sz="1600" i="1" dirty="0">
                <a:latin typeface="Courier New" panose="02070309020205020404" pitchFamily="49" charset="0"/>
                <a:ea typeface="ＭＳ Ｐゴシック" pitchFamily="34" charset="-128"/>
                <a:cs typeface="Courier New" panose="02070309020205020404" pitchFamily="49" charset="0"/>
              </a:rPr>
              <a:t>list</a:t>
            </a:r>
            <a:r>
              <a:rPr lang="en-US" sz="1600" dirty="0">
                <a:latin typeface="Courier New" panose="02070309020205020404" pitchFamily="49" charset="0"/>
                <a:ea typeface="ＭＳ Ｐゴシック" pitchFamily="34" charset="-128"/>
                <a:cs typeface="Courier New" panose="02070309020205020404" pitchFamily="49" charset="0"/>
              </a:rPr>
              <a:t> of keys.</a:t>
            </a:r>
          </a:p>
          <a:p>
            <a:pPr marL="342900" lvl="1" indent="-342900" eaLnBrk="1" hangingPunct="1">
              <a:lnSpc>
                <a:spcPct val="90000"/>
              </a:lnSpc>
              <a:defRPr/>
            </a:pPr>
            <a:r>
              <a:rPr lang="en-US" sz="1600" dirty="0">
                <a:latin typeface="Courier New" panose="02070309020205020404" pitchFamily="49" charset="0"/>
                <a:ea typeface="ＭＳ Ｐゴシック" pitchFamily="34" charset="-128"/>
                <a:cs typeface="Courier New" panose="02070309020205020404" pitchFamily="49" charset="0"/>
              </a:rPr>
              <a:t>[0, 5, 'foo']</a:t>
            </a:r>
          </a:p>
          <a:p>
            <a:pPr marL="342900" lvl="1" indent="-342900" eaLnBrk="1" hangingPunct="1">
              <a:lnSpc>
                <a:spcPct val="90000"/>
              </a:lnSpc>
              <a:defRPr/>
            </a:pPr>
            <a:endParaRPr lang="en-US" sz="1600" dirty="0">
              <a:latin typeface="Courier New" panose="02070309020205020404" pitchFamily="49" charset="0"/>
              <a:ea typeface="ＭＳ Ｐゴシック" pitchFamily="34" charset="-128"/>
              <a:cs typeface="Courier New" panose="02070309020205020404" pitchFamily="49" charset="0"/>
            </a:endParaRPr>
          </a:p>
          <a:p>
            <a:pPr marL="342900" lvl="1" indent="-342900" eaLnBrk="1" hangingPunct="1">
              <a:lnSpc>
                <a:spcPct val="90000"/>
              </a:lnSpc>
              <a:defRPr/>
            </a:pPr>
            <a:r>
              <a:rPr lang="en-US" sz="1600" dirty="0">
                <a:latin typeface="Courier New" panose="02070309020205020404" pitchFamily="49" charset="0"/>
                <a:ea typeface="ＭＳ Ｐゴシック" pitchFamily="34" charset="-128"/>
                <a:cs typeface="Courier New" panose="02070309020205020404" pitchFamily="49" charset="0"/>
              </a:rPr>
              <a:t>&gt;&gt;&gt; list(</a:t>
            </a:r>
            <a:r>
              <a:rPr lang="en-US" sz="1600" dirty="0" err="1">
                <a:latin typeface="Courier New" panose="02070309020205020404" pitchFamily="49" charset="0"/>
                <a:ea typeface="ＭＳ Ｐゴシック" pitchFamily="34" charset="-128"/>
                <a:cs typeface="Courier New" panose="02070309020205020404" pitchFamily="49" charset="0"/>
              </a:rPr>
              <a:t>myD.values</a:t>
            </a:r>
            <a:r>
              <a:rPr lang="en-US" sz="1600" dirty="0">
                <a:latin typeface="Courier New" panose="02070309020205020404" pitchFamily="49" charset="0"/>
                <a:ea typeface="ＭＳ Ｐゴシック" pitchFamily="34" charset="-128"/>
                <a:cs typeface="Courier New" panose="02070309020205020404" pitchFamily="49" charset="0"/>
              </a:rPr>
              <a:t>()) # Returns a </a:t>
            </a:r>
            <a:r>
              <a:rPr lang="en-US" sz="1600" i="1" dirty="0">
                <a:latin typeface="Courier New" panose="02070309020205020404" pitchFamily="49" charset="0"/>
                <a:ea typeface="ＭＳ Ｐゴシック" pitchFamily="34" charset="-128"/>
                <a:cs typeface="Courier New" panose="02070309020205020404" pitchFamily="49" charset="0"/>
              </a:rPr>
              <a:t>list</a:t>
            </a:r>
            <a:r>
              <a:rPr lang="en-US" sz="1600" dirty="0">
                <a:latin typeface="Courier New" panose="02070309020205020404" pitchFamily="49" charset="0"/>
                <a:ea typeface="ＭＳ Ｐゴシック" pitchFamily="34" charset="-128"/>
                <a:cs typeface="Courier New" panose="02070309020205020404" pitchFamily="49" charset="0"/>
              </a:rPr>
              <a:t> of values.</a:t>
            </a:r>
          </a:p>
          <a:p>
            <a:pPr marL="342900" lvl="1" indent="-342900" eaLnBrk="1" hangingPunct="1">
              <a:lnSpc>
                <a:spcPct val="90000"/>
              </a:lnSpc>
              <a:defRPr/>
            </a:pPr>
            <a:r>
              <a:rPr lang="en-US" sz="1600" dirty="0">
                <a:latin typeface="Courier New" panose="02070309020205020404" pitchFamily="49" charset="0"/>
                <a:ea typeface="ＭＳ Ｐゴシック" pitchFamily="34" charset="-128"/>
                <a:cs typeface="Courier New" panose="02070309020205020404" pitchFamily="49" charset="0"/>
              </a:rPr>
              <a:t>['woods', 'park', '</a:t>
            </a:r>
            <a:r>
              <a:rPr lang="en-US" sz="1600" dirty="0" err="1">
                <a:latin typeface="Courier New" panose="02070309020205020404" pitchFamily="49" charset="0"/>
                <a:ea typeface="ＭＳ Ｐゴシック" pitchFamily="34" charset="-128"/>
                <a:cs typeface="Courier New" panose="02070309020205020404" pitchFamily="49" charset="0"/>
              </a:rPr>
              <a:t>orch</a:t>
            </a:r>
            <a:r>
              <a:rPr lang="en-US" sz="1600" dirty="0">
                <a:latin typeface="Courier New" panose="02070309020205020404" pitchFamily="49" charset="0"/>
                <a:ea typeface="ＭＳ Ｐゴシック" pitchFamily="34" charset="-128"/>
                <a:cs typeface="Courier New" panose="02070309020205020404" pitchFamily="49" charset="0"/>
              </a:rPr>
              <a:t>']</a:t>
            </a:r>
          </a:p>
          <a:p>
            <a:pPr marL="342900" lvl="1" indent="-342900" eaLnBrk="1" hangingPunct="1">
              <a:lnSpc>
                <a:spcPct val="90000"/>
              </a:lnSpc>
              <a:defRPr/>
            </a:pPr>
            <a:endParaRPr lang="en-US" sz="1600" dirty="0">
              <a:latin typeface="Courier New" panose="02070309020205020404" pitchFamily="49" charset="0"/>
              <a:ea typeface="ＭＳ Ｐゴシック" pitchFamily="34" charset="-128"/>
              <a:cs typeface="Courier New" panose="02070309020205020404" pitchFamily="49" charset="0"/>
            </a:endParaRPr>
          </a:p>
          <a:p>
            <a:pPr marL="342900" lvl="1" indent="-342900" eaLnBrk="1" hangingPunct="1">
              <a:lnSpc>
                <a:spcPct val="90000"/>
              </a:lnSpc>
              <a:defRPr/>
            </a:pPr>
            <a:r>
              <a:rPr lang="en-US" sz="1600" dirty="0">
                <a:latin typeface="Courier New" panose="02070309020205020404" pitchFamily="49" charset="0"/>
                <a:ea typeface="ＭＳ Ｐゴシック" pitchFamily="34" charset="-128"/>
                <a:cs typeface="Courier New" panose="02070309020205020404" pitchFamily="49" charset="0"/>
              </a:rPr>
              <a:t>&gt;&gt;&gt; list(</a:t>
            </a:r>
            <a:r>
              <a:rPr lang="en-US" sz="1600" dirty="0" err="1">
                <a:latin typeface="Courier New" panose="02070309020205020404" pitchFamily="49" charset="0"/>
                <a:ea typeface="ＭＳ Ｐゴシック" pitchFamily="34" charset="-128"/>
                <a:cs typeface="Courier New" panose="02070309020205020404" pitchFamily="49" charset="0"/>
              </a:rPr>
              <a:t>myD.items</a:t>
            </a:r>
            <a:r>
              <a:rPr lang="en-US" sz="1600" dirty="0">
                <a:latin typeface="Courier New" panose="02070309020205020404" pitchFamily="49" charset="0"/>
                <a:ea typeface="ＭＳ Ｐゴシック" pitchFamily="34" charset="-128"/>
                <a:cs typeface="Courier New" panose="02070309020205020404" pitchFamily="49" charset="0"/>
              </a:rPr>
              <a:t>())# Returns a </a:t>
            </a:r>
            <a:r>
              <a:rPr lang="en-US" sz="1600" i="1" dirty="0">
                <a:latin typeface="Courier New" panose="02070309020205020404" pitchFamily="49" charset="0"/>
                <a:ea typeface="ＭＳ Ｐゴシック" pitchFamily="34" charset="-128"/>
                <a:cs typeface="Courier New" panose="02070309020205020404" pitchFamily="49" charset="0"/>
              </a:rPr>
              <a:t>list</a:t>
            </a:r>
            <a:r>
              <a:rPr lang="en-US" sz="1600" dirty="0">
                <a:latin typeface="Courier New" panose="02070309020205020404" pitchFamily="49" charset="0"/>
                <a:ea typeface="ＭＳ Ｐゴシック" pitchFamily="34" charset="-128"/>
                <a:cs typeface="Courier New" panose="02070309020205020404" pitchFamily="49" charset="0"/>
              </a:rPr>
              <a:t> of items as </a:t>
            </a:r>
            <a:r>
              <a:rPr lang="en-US" sz="1600" dirty="0">
                <a:highlight>
                  <a:srgbClr val="FFFF00"/>
                </a:highlight>
                <a:latin typeface="Courier New" panose="02070309020205020404" pitchFamily="49" charset="0"/>
                <a:ea typeface="ＭＳ Ｐゴシック" pitchFamily="34" charset="-128"/>
                <a:cs typeface="Courier New" panose="02070309020205020404" pitchFamily="49" charset="0"/>
              </a:rPr>
              <a:t>key-value tuples</a:t>
            </a:r>
            <a:r>
              <a:rPr lang="en-US" sz="1600" dirty="0">
                <a:latin typeface="Courier New" panose="02070309020205020404" pitchFamily="49" charset="0"/>
                <a:ea typeface="ＭＳ Ｐゴシック" pitchFamily="34" charset="-128"/>
                <a:cs typeface="Courier New" panose="02070309020205020404" pitchFamily="49" charset="0"/>
              </a:rPr>
              <a:t>.</a:t>
            </a:r>
          </a:p>
          <a:p>
            <a:pPr marL="342900" lvl="1" indent="-342900" eaLnBrk="1" hangingPunct="1">
              <a:lnSpc>
                <a:spcPct val="90000"/>
              </a:lnSpc>
              <a:defRPr/>
            </a:pPr>
            <a:r>
              <a:rPr lang="en-US" sz="1600" dirty="0">
                <a:latin typeface="Courier New" panose="02070309020205020404" pitchFamily="49" charset="0"/>
                <a:ea typeface="ＭＳ Ｐゴシック" pitchFamily="34" charset="-128"/>
                <a:cs typeface="Courier New" panose="02070309020205020404" pitchFamily="49" charset="0"/>
              </a:rPr>
              <a:t>[(0, 'woods'), (5, 'park'), ('foo', '</a:t>
            </a:r>
            <a:r>
              <a:rPr lang="en-US" sz="1600" dirty="0" err="1">
                <a:latin typeface="Courier New" panose="02070309020205020404" pitchFamily="49" charset="0"/>
                <a:ea typeface="ＭＳ Ｐゴシック" pitchFamily="34" charset="-128"/>
                <a:cs typeface="Courier New" panose="02070309020205020404" pitchFamily="49" charset="0"/>
              </a:rPr>
              <a:t>orch</a:t>
            </a:r>
            <a:r>
              <a:rPr lang="en-US" sz="1600" dirty="0">
                <a:latin typeface="Courier New" panose="02070309020205020404" pitchFamily="49" charset="0"/>
                <a:ea typeface="ＭＳ Ｐゴシック" pitchFamily="34" charset="-128"/>
                <a:cs typeface="Courier New" panose="02070309020205020404" pitchFamily="49" charset="0"/>
              </a:rPr>
              <a:t>')]</a:t>
            </a:r>
            <a:endParaRPr lang="en-US" sz="2400" dirty="0">
              <a:ea typeface="ＭＳ Ｐゴシック" pitchFamily="34" charset="-128"/>
            </a:endParaRPr>
          </a:p>
          <a:p>
            <a:pPr eaLnBrk="1" hangingPunct="1">
              <a:lnSpc>
                <a:spcPct val="90000"/>
              </a:lnSpc>
              <a:buNone/>
              <a:defRPr/>
            </a:pPr>
            <a:endParaRPr lang="en-US" sz="1600" dirty="0">
              <a:ea typeface="ＭＳ Ｐゴシック" pitchFamily="34" charset="-128"/>
            </a:endParaRPr>
          </a:p>
          <a:p>
            <a:pPr marL="0" indent="0" eaLnBrk="1" hangingPunct="1">
              <a:lnSpc>
                <a:spcPct val="90000"/>
              </a:lnSpc>
              <a:buFontTx/>
              <a:buNone/>
              <a:defRPr/>
            </a:pPr>
            <a:br>
              <a:rPr lang="en-US" sz="1400" dirty="0">
                <a:ea typeface="ＭＳ Ｐゴシック" pitchFamily="34" charset="-128"/>
              </a:rPr>
            </a:br>
            <a:endParaRPr lang="en-US" sz="1400" dirty="0">
              <a:ea typeface="ＭＳ Ｐゴシック" pitchFamily="34" charset="-128"/>
            </a:endParaRPr>
          </a:p>
          <a:p>
            <a:pPr eaLnBrk="1" hangingPunct="1">
              <a:lnSpc>
                <a:spcPct val="90000"/>
              </a:lnSpc>
              <a:buFontTx/>
              <a:buNone/>
              <a:defRPr/>
            </a:pPr>
            <a:br>
              <a:rPr lang="en-US" sz="1400" b="1" dirty="0">
                <a:ea typeface="ＭＳ Ｐゴシック" pitchFamily="34" charset="-128"/>
              </a:rPr>
            </a:br>
            <a:endParaRPr lang="en-US" sz="1400" b="1" dirty="0">
              <a:ea typeface="ＭＳ Ｐゴシック" pitchFamily="34" charset="-128"/>
            </a:endParaRPr>
          </a:p>
          <a:p>
            <a:pPr eaLnBrk="1" hangingPunct="1">
              <a:lnSpc>
                <a:spcPct val="90000"/>
              </a:lnSpc>
              <a:buFontTx/>
              <a:buNone/>
              <a:defRPr/>
            </a:pPr>
            <a:endParaRPr lang="en-US" sz="2400" dirty="0">
              <a:ea typeface="ＭＳ Ｐゴシック" pitchFamily="34" charset="-128"/>
            </a:endParaRPr>
          </a:p>
        </p:txBody>
      </p:sp>
      <p:sp>
        <p:nvSpPr>
          <p:cNvPr id="2" name="Rectangle 1">
            <a:extLst>
              <a:ext uri="{FF2B5EF4-FFF2-40B4-BE49-F238E27FC236}">
                <a16:creationId xmlns:a16="http://schemas.microsoft.com/office/drawing/2014/main" id="{B5D330C9-C8E6-D89A-B146-DDE9F0DA86C9}"/>
              </a:ext>
            </a:extLst>
          </p:cNvPr>
          <p:cNvSpPr/>
          <p:nvPr/>
        </p:nvSpPr>
        <p:spPr bwMode="auto">
          <a:xfrm>
            <a:off x="2743200" y="838200"/>
            <a:ext cx="2514600" cy="533400"/>
          </a:xfrm>
          <a:prstGeom prst="rect">
            <a:avLst/>
          </a:prstGeom>
          <a:noFill/>
          <a:ln w="38100" cap="flat" cmpd="sng" algn="ctr">
            <a:solidFill>
              <a:srgbClr val="FF0066">
                <a:alpha val="56078"/>
              </a:srgb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44833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8">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8">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8">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68">
                                            <p:txEl>
                                              <p:pRg st="14" end="1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68">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125F-AB82-2274-95CF-9D1F60C00F22}"/>
              </a:ext>
            </a:extLst>
          </p:cNvPr>
          <p:cNvSpPr>
            <a:spLocks noGrp="1"/>
          </p:cNvSpPr>
          <p:nvPr>
            <p:ph type="title"/>
          </p:nvPr>
        </p:nvSpPr>
        <p:spPr/>
        <p:txBody>
          <a:bodyPr/>
          <a:lstStyle/>
          <a:p>
            <a:r>
              <a:rPr lang="en-US" dirty="0"/>
              <a:t>Iterating over keys or values</a:t>
            </a:r>
          </a:p>
        </p:txBody>
      </p:sp>
      <p:sp>
        <p:nvSpPr>
          <p:cNvPr id="3" name="Content Placeholder 2">
            <a:extLst>
              <a:ext uri="{FF2B5EF4-FFF2-40B4-BE49-F238E27FC236}">
                <a16:creationId xmlns:a16="http://schemas.microsoft.com/office/drawing/2014/main" id="{A9DEF793-91A3-22FA-45C5-F1E7B0490995}"/>
              </a:ext>
            </a:extLst>
          </p:cNvPr>
          <p:cNvSpPr>
            <a:spLocks noGrp="1"/>
          </p:cNvSpPr>
          <p:nvPr>
            <p:ph idx="1"/>
          </p:nvPr>
        </p:nvSpPr>
        <p:spPr/>
        <p:txBody>
          <a:bodyPr/>
          <a:lstStyle/>
          <a:p>
            <a:pPr marL="0" indent="0">
              <a:buNone/>
            </a:pPr>
            <a:r>
              <a:rPr lang="en-US" sz="1800" dirty="0">
                <a:ea typeface="ＭＳ Ｐゴシック" pitchFamily="34" charset="-128"/>
              </a:rPr>
              <a:t>If you loop over the dictionary, it returns the keys. </a:t>
            </a:r>
          </a:p>
          <a:p>
            <a:pPr marL="0" indent="0">
              <a:buNone/>
            </a:pPr>
            <a:r>
              <a:rPr lang="en-US" sz="1800" dirty="0">
                <a:latin typeface="Courier New" panose="02070309020205020404" pitchFamily="49" charset="0"/>
                <a:ea typeface="ＭＳ Ｐゴシック" pitchFamily="34" charset="-128"/>
                <a:cs typeface="Courier New" panose="02070309020205020404" pitchFamily="49" charset="0"/>
              </a:rPr>
              <a:t>&gt;&gt;&gt; </a:t>
            </a:r>
            <a:r>
              <a:rPr lang="en-US" sz="1800" dirty="0" err="1">
                <a:latin typeface="Courier New" panose="02070309020205020404" pitchFamily="49" charset="0"/>
                <a:ea typeface="ＭＳ Ｐゴシック" pitchFamily="34" charset="-128"/>
                <a:cs typeface="Courier New" panose="02070309020205020404" pitchFamily="49" charset="0"/>
              </a:rPr>
              <a:t>myD</a:t>
            </a:r>
            <a:r>
              <a:rPr lang="en-US" sz="1800" dirty="0">
                <a:latin typeface="Courier New" panose="02070309020205020404" pitchFamily="49" charset="0"/>
                <a:ea typeface="ＭＳ Ｐゴシック" pitchFamily="34" charset="-128"/>
                <a:cs typeface="Courier New" panose="02070309020205020404" pitchFamily="49" charset="0"/>
              </a:rPr>
              <a:t> = {0:'woods', 5:'park', 'foo':'</a:t>
            </a:r>
            <a:r>
              <a:rPr lang="en-US" sz="1800" dirty="0" err="1">
                <a:latin typeface="Courier New" panose="02070309020205020404" pitchFamily="49" charset="0"/>
                <a:ea typeface="ＭＳ Ｐゴシック" pitchFamily="34" charset="-128"/>
                <a:cs typeface="Courier New" panose="02070309020205020404" pitchFamily="49" charset="0"/>
              </a:rPr>
              <a:t>orch</a:t>
            </a:r>
            <a:r>
              <a:rPr lang="en-US" sz="1800" dirty="0">
                <a:latin typeface="Courier New" panose="02070309020205020404" pitchFamily="49" charset="0"/>
                <a:ea typeface="ＭＳ Ｐゴシック" pitchFamily="34" charset="-128"/>
                <a:cs typeface="Courier New" panose="02070309020205020404" pitchFamily="49" charset="0"/>
              </a:rPr>
              <a:t>'}</a:t>
            </a:r>
          </a:p>
          <a:p>
            <a:pPr marL="0" indent="0">
              <a:buNone/>
            </a:pPr>
            <a:r>
              <a:rPr lang="en-US" sz="1800" dirty="0">
                <a:latin typeface="Courier New" panose="02070309020205020404" pitchFamily="49" charset="0"/>
                <a:ea typeface="ＭＳ Ｐゴシック" pitchFamily="34" charset="-128"/>
                <a:cs typeface="Courier New" panose="02070309020205020404" pitchFamily="49" charset="0"/>
              </a:rPr>
              <a:t>&gt;&gt;&gt; for key in </a:t>
            </a:r>
            <a:r>
              <a:rPr lang="en-US" sz="1800" dirty="0" err="1">
                <a:latin typeface="Courier New" panose="02070309020205020404" pitchFamily="49" charset="0"/>
                <a:ea typeface="ＭＳ Ｐゴシック" pitchFamily="34" charset="-128"/>
                <a:cs typeface="Courier New" panose="02070309020205020404" pitchFamily="49" charset="0"/>
              </a:rPr>
              <a:t>myD</a:t>
            </a:r>
            <a:r>
              <a:rPr lang="en-US" sz="1800" dirty="0">
                <a:latin typeface="Courier New" panose="02070309020205020404" pitchFamily="49" charset="0"/>
                <a:ea typeface="ＭＳ Ｐゴシック" pitchFamily="34" charset="-128"/>
                <a:cs typeface="Courier New" panose="02070309020205020404" pitchFamily="49" charset="0"/>
              </a:rPr>
              <a:t>:</a:t>
            </a:r>
          </a:p>
          <a:p>
            <a:pPr marL="0" indent="0">
              <a:buNone/>
            </a:pPr>
            <a:r>
              <a:rPr lang="en-US" sz="1800" dirty="0">
                <a:latin typeface="Courier New" panose="02070309020205020404" pitchFamily="49" charset="0"/>
                <a:ea typeface="ＭＳ Ｐゴシック" pitchFamily="34" charset="-128"/>
                <a:cs typeface="Courier New" panose="02070309020205020404" pitchFamily="49" charset="0"/>
              </a:rPr>
              <a:t>... 	print(key)</a:t>
            </a:r>
          </a:p>
          <a:p>
            <a:pPr marL="0" indent="0">
              <a:buNone/>
            </a:pPr>
            <a:r>
              <a:rPr lang="en-US" sz="1800" dirty="0">
                <a:latin typeface="Courier New" panose="02070309020205020404" pitchFamily="49" charset="0"/>
                <a:ea typeface="ＭＳ Ｐゴシック" pitchFamily="34" charset="-128"/>
                <a:cs typeface="Courier New" panose="02070309020205020404" pitchFamily="49" charset="0"/>
              </a:rPr>
              <a:t>... 	</a:t>
            </a:r>
          </a:p>
          <a:p>
            <a:pPr marL="0" indent="0">
              <a:buNone/>
            </a:pPr>
            <a:r>
              <a:rPr lang="en-US" sz="1800" dirty="0">
                <a:latin typeface="Courier New" panose="02070309020205020404" pitchFamily="49" charset="0"/>
                <a:ea typeface="ＭＳ Ｐゴシック" pitchFamily="34" charset="-128"/>
                <a:cs typeface="Courier New" panose="02070309020205020404" pitchFamily="49" charset="0"/>
              </a:rPr>
              <a:t>0</a:t>
            </a:r>
          </a:p>
          <a:p>
            <a:pPr marL="0" indent="0">
              <a:buNone/>
            </a:pPr>
            <a:r>
              <a:rPr lang="en-US" sz="1800" dirty="0">
                <a:latin typeface="Courier New" panose="02070309020205020404" pitchFamily="49" charset="0"/>
                <a:ea typeface="ＭＳ Ｐゴシック" pitchFamily="34" charset="-128"/>
                <a:cs typeface="Courier New" panose="02070309020205020404" pitchFamily="49" charset="0"/>
              </a:rPr>
              <a:t>5</a:t>
            </a:r>
          </a:p>
          <a:p>
            <a:pPr marL="0" indent="0">
              <a:buNone/>
            </a:pPr>
            <a:r>
              <a:rPr lang="en-US" sz="1800" dirty="0">
                <a:latin typeface="Courier New" panose="02070309020205020404" pitchFamily="49" charset="0"/>
                <a:ea typeface="ＭＳ Ｐゴシック" pitchFamily="34" charset="-128"/>
                <a:cs typeface="Courier New" panose="02070309020205020404" pitchFamily="49" charset="0"/>
              </a:rPr>
              <a:t>foo</a:t>
            </a:r>
          </a:p>
          <a:p>
            <a:pPr marL="0" indent="0">
              <a:buNone/>
            </a:pPr>
            <a:endParaRPr lang="en-US" sz="1800" dirty="0">
              <a:ea typeface="ＭＳ Ｐゴシック" pitchFamily="34" charset="-128"/>
            </a:endParaRPr>
          </a:p>
          <a:p>
            <a:pPr marL="0" indent="0">
              <a:buNone/>
            </a:pPr>
            <a:r>
              <a:rPr lang="en-US" sz="1800" dirty="0">
                <a:ea typeface="ＭＳ Ｐゴシック" pitchFamily="34" charset="-128"/>
              </a:rPr>
              <a:t>To loop over the values, use the values method. </a:t>
            </a:r>
          </a:p>
          <a:p>
            <a:pPr marL="0" indent="0">
              <a:buNone/>
            </a:pPr>
            <a:r>
              <a:rPr lang="en-US" sz="1800" dirty="0">
                <a:latin typeface="Courier New" panose="02070309020205020404" pitchFamily="49" charset="0"/>
                <a:ea typeface="ＭＳ Ｐゴシック" pitchFamily="34" charset="-128"/>
                <a:cs typeface="Courier New" panose="02070309020205020404" pitchFamily="49" charset="0"/>
              </a:rPr>
              <a:t>&gt;&gt;&gt; for value in </a:t>
            </a:r>
            <a:r>
              <a:rPr lang="en-US" sz="1800" dirty="0" err="1">
                <a:highlight>
                  <a:srgbClr val="FFFF00"/>
                </a:highlight>
                <a:latin typeface="Courier New" panose="02070309020205020404" pitchFamily="49" charset="0"/>
                <a:ea typeface="ＭＳ Ｐゴシック" pitchFamily="34" charset="-128"/>
                <a:cs typeface="Courier New" panose="02070309020205020404" pitchFamily="49" charset="0"/>
              </a:rPr>
              <a:t>myD.values</a:t>
            </a:r>
            <a:r>
              <a:rPr lang="en-US" sz="1800" dirty="0">
                <a:highlight>
                  <a:srgbClr val="FFFF00"/>
                </a:highlight>
                <a:latin typeface="Courier New" panose="02070309020205020404" pitchFamily="49" charset="0"/>
                <a:ea typeface="ＭＳ Ｐゴシック" pitchFamily="34" charset="-128"/>
                <a:cs typeface="Courier New" panose="02070309020205020404" pitchFamily="49" charset="0"/>
              </a:rPr>
              <a:t>()</a:t>
            </a:r>
            <a:r>
              <a:rPr lang="en-US" sz="1800" dirty="0">
                <a:latin typeface="Courier New" panose="02070309020205020404" pitchFamily="49" charset="0"/>
                <a:ea typeface="ＭＳ Ｐゴシック" pitchFamily="34" charset="-128"/>
                <a:cs typeface="Courier New" panose="02070309020205020404" pitchFamily="49" charset="0"/>
              </a:rPr>
              <a:t>:</a:t>
            </a:r>
          </a:p>
          <a:p>
            <a:pPr marL="0" indent="0">
              <a:buNone/>
            </a:pPr>
            <a:r>
              <a:rPr lang="en-US" sz="1800" dirty="0">
                <a:latin typeface="Courier New" panose="02070309020205020404" pitchFamily="49" charset="0"/>
                <a:ea typeface="ＭＳ Ｐゴシック" pitchFamily="34" charset="-128"/>
                <a:cs typeface="Courier New" panose="02070309020205020404" pitchFamily="49" charset="0"/>
              </a:rPr>
              <a:t>... 	print(value)</a:t>
            </a:r>
          </a:p>
          <a:p>
            <a:pPr marL="0" indent="0">
              <a:buNone/>
            </a:pPr>
            <a:r>
              <a:rPr lang="en-US" sz="1800" dirty="0">
                <a:latin typeface="Courier New" panose="02070309020205020404" pitchFamily="49" charset="0"/>
                <a:ea typeface="ＭＳ Ｐゴシック" pitchFamily="34" charset="-128"/>
                <a:cs typeface="Courier New" panose="02070309020205020404" pitchFamily="49" charset="0"/>
              </a:rPr>
              <a:t>... 	</a:t>
            </a:r>
          </a:p>
          <a:p>
            <a:pPr marL="0" indent="0">
              <a:buNone/>
            </a:pPr>
            <a:r>
              <a:rPr lang="en-US" sz="1800" dirty="0">
                <a:latin typeface="Courier New" panose="02070309020205020404" pitchFamily="49" charset="0"/>
                <a:ea typeface="ＭＳ Ｐゴシック" pitchFamily="34" charset="-128"/>
                <a:cs typeface="Courier New" panose="02070309020205020404" pitchFamily="49" charset="0"/>
              </a:rPr>
              <a:t>woods</a:t>
            </a:r>
          </a:p>
          <a:p>
            <a:pPr marL="0" indent="0">
              <a:buNone/>
            </a:pPr>
            <a:r>
              <a:rPr lang="en-US" sz="1800" dirty="0">
                <a:latin typeface="Courier New" panose="02070309020205020404" pitchFamily="49" charset="0"/>
                <a:ea typeface="ＭＳ Ｐゴシック" pitchFamily="34" charset="-128"/>
                <a:cs typeface="Courier New" panose="02070309020205020404" pitchFamily="49" charset="0"/>
              </a:rPr>
              <a:t>park</a:t>
            </a:r>
          </a:p>
          <a:p>
            <a:pPr marL="0" indent="0">
              <a:buNone/>
            </a:pPr>
            <a:r>
              <a:rPr lang="en-US" sz="1800" dirty="0" err="1">
                <a:latin typeface="Courier New" panose="02070309020205020404" pitchFamily="49" charset="0"/>
                <a:ea typeface="ＭＳ Ｐゴシック" pitchFamily="34" charset="-128"/>
                <a:cs typeface="Courier New" panose="02070309020205020404" pitchFamily="49" charset="0"/>
              </a:rPr>
              <a:t>orch</a:t>
            </a:r>
            <a:endParaRPr lang="en-US" dirty="0"/>
          </a:p>
        </p:txBody>
      </p:sp>
    </p:spTree>
    <p:extLst>
      <p:ext uri="{BB962C8B-B14F-4D97-AF65-F5344CB8AC3E}">
        <p14:creationId xmlns:p14="http://schemas.microsoft.com/office/powerpoint/2010/main" val="132157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9446"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59447" name="Rectangle 359446">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9" name="Rectangle 2">
            <a:extLst>
              <a:ext uri="{FF2B5EF4-FFF2-40B4-BE49-F238E27FC236}">
                <a16:creationId xmlns:a16="http://schemas.microsoft.com/office/drawing/2014/main" id="{CB2DB4C0-8C31-CDD0-FA2A-F134D96A61ED}"/>
              </a:ext>
            </a:extLst>
          </p:cNvPr>
          <p:cNvSpPr>
            <a:spLocks noGrp="1" noChangeArrowheads="1"/>
          </p:cNvSpPr>
          <p:nvPr>
            <p:ph type="title"/>
          </p:nvPr>
        </p:nvSpPr>
        <p:spPr>
          <a:xfrm>
            <a:off x="571352" y="350196"/>
            <a:ext cx="3485178" cy="1624520"/>
          </a:xfrm>
        </p:spPr>
        <p:txBody>
          <a:bodyPr anchor="ctr">
            <a:normAutofit/>
          </a:bodyPr>
          <a:lstStyle/>
          <a:p>
            <a:pPr eaLnBrk="1" hangingPunct="1">
              <a:lnSpc>
                <a:spcPct val="90000"/>
              </a:lnSpc>
            </a:pPr>
            <a:r>
              <a:rPr lang="en-US" altLang="en-US" sz="3500" dirty="0"/>
              <a:t>Review – write a line of code for each</a:t>
            </a:r>
          </a:p>
        </p:txBody>
      </p:sp>
      <p:sp>
        <p:nvSpPr>
          <p:cNvPr id="359427" name="Rectangle 3">
            <a:extLst>
              <a:ext uri="{FF2B5EF4-FFF2-40B4-BE49-F238E27FC236}">
                <a16:creationId xmlns:a16="http://schemas.microsoft.com/office/drawing/2014/main" id="{079819D5-942B-4E74-8CEB-B1361B55C51A}"/>
              </a:ext>
            </a:extLst>
          </p:cNvPr>
          <p:cNvSpPr>
            <a:spLocks noGrp="1" noChangeArrowheads="1"/>
          </p:cNvSpPr>
          <p:nvPr>
            <p:ph type="body" idx="1"/>
          </p:nvPr>
        </p:nvSpPr>
        <p:spPr>
          <a:xfrm>
            <a:off x="571351" y="2743200"/>
            <a:ext cx="3485179" cy="3613149"/>
          </a:xfrm>
        </p:spPr>
        <p:txBody>
          <a:bodyPr anchor="ctr">
            <a:normAutofit/>
          </a:bodyPr>
          <a:lstStyle/>
          <a:p>
            <a:pPr marL="514350" indent="-457200" eaLnBrk="1" hangingPunct="1">
              <a:lnSpc>
                <a:spcPct val="90000"/>
              </a:lnSpc>
              <a:buFont typeface="+mj-lt"/>
              <a:buAutoNum type="arabicPeriod"/>
              <a:defRPr/>
            </a:pPr>
            <a:r>
              <a:rPr lang="en-US" sz="1700">
                <a:ea typeface="+mn-ea"/>
                <a:cs typeface="+mn-cs"/>
              </a:rPr>
              <a:t>Create an empty Python list named mylist.</a:t>
            </a:r>
            <a:br>
              <a:rPr lang="en-US" sz="1700">
                <a:ea typeface="+mn-ea"/>
                <a:cs typeface="+mn-cs"/>
              </a:rPr>
            </a:br>
            <a:endParaRPr lang="en-US" sz="1700">
              <a:ea typeface="+mn-ea"/>
              <a:cs typeface="+mn-cs"/>
            </a:endParaRPr>
          </a:p>
          <a:p>
            <a:pPr marL="514350" indent="-457200" eaLnBrk="1" hangingPunct="1">
              <a:lnSpc>
                <a:spcPct val="90000"/>
              </a:lnSpc>
              <a:buFont typeface="+mj-lt"/>
              <a:buAutoNum type="arabicPeriod"/>
              <a:defRPr/>
            </a:pPr>
            <a:r>
              <a:rPr lang="en-US" sz="1700">
                <a:ea typeface="+mn-ea"/>
                <a:cs typeface="+mn-cs"/>
              </a:rPr>
              <a:t>Append 8 and 5 to your new list.</a:t>
            </a:r>
            <a:br>
              <a:rPr lang="en-US" sz="1700">
                <a:ea typeface="+mn-ea"/>
                <a:cs typeface="+mn-cs"/>
              </a:rPr>
            </a:br>
            <a:endParaRPr lang="en-US" sz="1700">
              <a:ea typeface="+mn-ea"/>
              <a:cs typeface="+mn-cs"/>
            </a:endParaRPr>
          </a:p>
          <a:p>
            <a:pPr marL="514350" indent="-457200" eaLnBrk="1" hangingPunct="1">
              <a:lnSpc>
                <a:spcPct val="90000"/>
              </a:lnSpc>
              <a:buFont typeface="+mj-lt"/>
              <a:buAutoNum type="arabicPeriod"/>
              <a:defRPr/>
            </a:pPr>
            <a:r>
              <a:rPr lang="en-US" sz="1700">
                <a:ea typeface="+mn-ea"/>
                <a:cs typeface="+mn-cs"/>
              </a:rPr>
              <a:t>Set x to the second item in your list by using list indexing.</a:t>
            </a:r>
            <a:br>
              <a:rPr lang="en-US" sz="1700">
                <a:ea typeface="+mn-ea"/>
                <a:cs typeface="+mn-cs"/>
              </a:rPr>
            </a:br>
            <a:endParaRPr lang="en-US" sz="1700">
              <a:ea typeface="+mn-ea"/>
              <a:cs typeface="+mn-cs"/>
            </a:endParaRPr>
          </a:p>
          <a:p>
            <a:pPr marL="514350" indent="-457200" eaLnBrk="1" hangingPunct="1">
              <a:lnSpc>
                <a:spcPct val="90000"/>
              </a:lnSpc>
              <a:buFont typeface="+mj-lt"/>
              <a:buAutoNum type="arabicPeriod"/>
              <a:defRPr/>
            </a:pPr>
            <a:r>
              <a:rPr lang="en-US" sz="1700">
                <a:ea typeface="+mn-ea"/>
                <a:cs typeface="+mn-cs"/>
              </a:rPr>
              <a:t>Check if 3 is in your list.</a:t>
            </a:r>
            <a:br>
              <a:rPr lang="en-US" sz="1700">
                <a:ea typeface="+mn-ea"/>
                <a:cs typeface="+mn-cs"/>
              </a:rPr>
            </a:br>
            <a:endParaRPr lang="en-US" sz="1700">
              <a:ea typeface="+mn-ea"/>
              <a:cs typeface="+mn-cs"/>
            </a:endParaRPr>
          </a:p>
          <a:p>
            <a:pPr marL="514350" indent="-457200" eaLnBrk="1" hangingPunct="1">
              <a:lnSpc>
                <a:spcPct val="90000"/>
              </a:lnSpc>
              <a:buFont typeface="+mj-lt"/>
              <a:buAutoNum type="arabicPeriod"/>
              <a:defRPr/>
            </a:pPr>
            <a:r>
              <a:rPr lang="en-US" sz="1700">
                <a:ea typeface="+mn-ea"/>
                <a:cs typeface="+mn-cs"/>
              </a:rPr>
              <a:t>Loop through your list and print each item.</a:t>
            </a:r>
          </a:p>
        </p:txBody>
      </p:sp>
      <p:pic>
        <p:nvPicPr>
          <p:cNvPr id="359429" name="Picture 359428" descr="Pen placed on top of a signature line">
            <a:extLst>
              <a:ext uri="{FF2B5EF4-FFF2-40B4-BE49-F238E27FC236}">
                <a16:creationId xmlns:a16="http://schemas.microsoft.com/office/drawing/2014/main" id="{D8571F97-C84F-C0B1-E4AF-A7E690898BFF}"/>
              </a:ext>
            </a:extLst>
          </p:cNvPr>
          <p:cNvPicPr>
            <a:picLocks noChangeAspect="1"/>
          </p:cNvPicPr>
          <p:nvPr/>
        </p:nvPicPr>
        <p:blipFill rotWithShape="1">
          <a:blip r:embed="rId3"/>
          <a:srcRect l="52604" r="2846" b="-2"/>
          <a:stretch/>
        </p:blipFill>
        <p:spPr>
          <a:xfrm>
            <a:off x="4572000" y="1"/>
            <a:ext cx="4577118" cy="6858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8125F-AB82-2274-95CF-9D1F60C00F22}"/>
              </a:ext>
            </a:extLst>
          </p:cNvPr>
          <p:cNvSpPr>
            <a:spLocks noGrp="1"/>
          </p:cNvSpPr>
          <p:nvPr>
            <p:ph type="title"/>
          </p:nvPr>
        </p:nvSpPr>
        <p:spPr/>
        <p:txBody>
          <a:bodyPr/>
          <a:lstStyle/>
          <a:p>
            <a:r>
              <a:rPr lang="en-US" dirty="0"/>
              <a:t>Iterating over dictionary items</a:t>
            </a:r>
          </a:p>
        </p:txBody>
      </p:sp>
      <p:sp>
        <p:nvSpPr>
          <p:cNvPr id="3" name="Content Placeholder 2">
            <a:extLst>
              <a:ext uri="{FF2B5EF4-FFF2-40B4-BE49-F238E27FC236}">
                <a16:creationId xmlns:a16="http://schemas.microsoft.com/office/drawing/2014/main" id="{A9DEF793-91A3-22FA-45C5-F1E7B0490995}"/>
              </a:ext>
            </a:extLst>
          </p:cNvPr>
          <p:cNvSpPr>
            <a:spLocks noGrp="1"/>
          </p:cNvSpPr>
          <p:nvPr>
            <p:ph idx="1"/>
          </p:nvPr>
        </p:nvSpPr>
        <p:spPr/>
        <p:txBody>
          <a:bodyPr/>
          <a:lstStyle/>
          <a:p>
            <a:pPr marL="0" indent="0">
              <a:buNone/>
            </a:pPr>
            <a:r>
              <a:rPr lang="en-US" sz="1800" dirty="0">
                <a:ea typeface="ＭＳ Ｐゴシック" pitchFamily="34" charset="-128"/>
              </a:rPr>
              <a:t>To loop over the items, use the items method and </a:t>
            </a:r>
            <a:r>
              <a:rPr lang="en-US" sz="1800" i="1" dirty="0">
                <a:ea typeface="ＭＳ Ｐゴシック" pitchFamily="34" charset="-128"/>
              </a:rPr>
              <a:t>two</a:t>
            </a:r>
            <a:r>
              <a:rPr lang="en-US" sz="1800" dirty="0">
                <a:ea typeface="ＭＳ Ｐゴシック" pitchFamily="34" charset="-128"/>
              </a:rPr>
              <a:t> iterating variables. </a:t>
            </a:r>
          </a:p>
          <a:p>
            <a:pPr marL="0" indent="0">
              <a:buNone/>
            </a:pPr>
            <a:r>
              <a:rPr lang="en-US" sz="1800" dirty="0">
                <a:latin typeface="Courier New" panose="02070309020205020404" pitchFamily="49" charset="0"/>
                <a:ea typeface="ＭＳ Ｐゴシック" pitchFamily="34" charset="-128"/>
                <a:cs typeface="Courier New" panose="02070309020205020404" pitchFamily="49" charset="0"/>
              </a:rPr>
              <a:t>&gt;&gt;&gt; </a:t>
            </a:r>
            <a:r>
              <a:rPr lang="en-US" sz="1800" dirty="0" err="1">
                <a:latin typeface="Courier New" panose="02070309020205020404" pitchFamily="49" charset="0"/>
                <a:ea typeface="ＭＳ Ｐゴシック" pitchFamily="34" charset="-128"/>
                <a:cs typeface="Courier New" panose="02070309020205020404" pitchFamily="49" charset="0"/>
              </a:rPr>
              <a:t>myD</a:t>
            </a:r>
            <a:r>
              <a:rPr lang="en-US" sz="1800" dirty="0">
                <a:latin typeface="Courier New" panose="02070309020205020404" pitchFamily="49" charset="0"/>
                <a:ea typeface="ＭＳ Ｐゴシック" pitchFamily="34" charset="-128"/>
                <a:cs typeface="Courier New" panose="02070309020205020404" pitchFamily="49" charset="0"/>
              </a:rPr>
              <a:t> = {0:'woods', 5:'park', 'foo':'</a:t>
            </a:r>
            <a:r>
              <a:rPr lang="en-US" sz="1800" dirty="0" err="1">
                <a:latin typeface="Courier New" panose="02070309020205020404" pitchFamily="49" charset="0"/>
                <a:ea typeface="ＭＳ Ｐゴシック" pitchFamily="34" charset="-128"/>
                <a:cs typeface="Courier New" panose="02070309020205020404" pitchFamily="49" charset="0"/>
              </a:rPr>
              <a:t>orch</a:t>
            </a:r>
            <a:r>
              <a:rPr lang="en-US" sz="1800" dirty="0">
                <a:latin typeface="Courier New" panose="02070309020205020404" pitchFamily="49" charset="0"/>
                <a:ea typeface="ＭＳ Ｐゴシック" pitchFamily="34" charset="-128"/>
                <a:cs typeface="Courier New" panose="02070309020205020404" pitchFamily="49" charset="0"/>
              </a:rPr>
              <a:t>'}</a:t>
            </a:r>
          </a:p>
          <a:p>
            <a:pPr marL="0" indent="0">
              <a:buNone/>
            </a:pPr>
            <a:r>
              <a:rPr lang="en-US" sz="1800" dirty="0">
                <a:latin typeface="Courier New" panose="02070309020205020404" pitchFamily="49" charset="0"/>
                <a:ea typeface="ＭＳ Ｐゴシック" pitchFamily="34" charset="-128"/>
                <a:cs typeface="Courier New" panose="02070309020205020404" pitchFamily="49" charset="0"/>
              </a:rPr>
              <a:t>&gt;&gt;&gt; for </a:t>
            </a:r>
            <a:r>
              <a:rPr lang="en-US" sz="1800" dirty="0">
                <a:highlight>
                  <a:srgbClr val="FFFF00"/>
                </a:highlight>
                <a:latin typeface="Courier New" panose="02070309020205020404" pitchFamily="49" charset="0"/>
                <a:ea typeface="ＭＳ Ｐゴシック" pitchFamily="34" charset="-128"/>
                <a:cs typeface="Courier New" panose="02070309020205020404" pitchFamily="49" charset="0"/>
              </a:rPr>
              <a:t>key, value </a:t>
            </a:r>
            <a:r>
              <a:rPr lang="en-US" sz="1800" dirty="0">
                <a:latin typeface="Courier New" panose="02070309020205020404" pitchFamily="49" charset="0"/>
                <a:ea typeface="ＭＳ Ｐゴシック" pitchFamily="34" charset="-128"/>
                <a:cs typeface="Courier New" panose="02070309020205020404" pitchFamily="49" charset="0"/>
              </a:rPr>
              <a:t>in </a:t>
            </a:r>
            <a:r>
              <a:rPr lang="en-US" sz="1800" dirty="0" err="1">
                <a:highlight>
                  <a:srgbClr val="FFFF00"/>
                </a:highlight>
                <a:latin typeface="Courier New" panose="02070309020205020404" pitchFamily="49" charset="0"/>
                <a:ea typeface="ＭＳ Ｐゴシック" pitchFamily="34" charset="-128"/>
                <a:cs typeface="Courier New" panose="02070309020205020404" pitchFamily="49" charset="0"/>
              </a:rPr>
              <a:t>myD.items</a:t>
            </a:r>
            <a:r>
              <a:rPr lang="en-US" sz="1800" dirty="0">
                <a:highlight>
                  <a:srgbClr val="FFFF00"/>
                </a:highlight>
                <a:latin typeface="Courier New" panose="02070309020205020404" pitchFamily="49" charset="0"/>
                <a:ea typeface="ＭＳ Ｐゴシック" pitchFamily="34" charset="-128"/>
                <a:cs typeface="Courier New" panose="02070309020205020404" pitchFamily="49" charset="0"/>
              </a:rPr>
              <a:t>()</a:t>
            </a:r>
            <a:r>
              <a:rPr lang="en-US" sz="1800" dirty="0">
                <a:latin typeface="Courier New" panose="02070309020205020404" pitchFamily="49" charset="0"/>
                <a:ea typeface="ＭＳ Ｐゴシック" pitchFamily="34" charset="-128"/>
                <a:cs typeface="Courier New" panose="02070309020205020404" pitchFamily="49" charset="0"/>
              </a:rPr>
              <a:t>:</a:t>
            </a:r>
          </a:p>
          <a:p>
            <a:pPr marL="0" indent="0">
              <a:buNone/>
            </a:pPr>
            <a:r>
              <a:rPr lang="en-US" sz="1800" dirty="0">
                <a:latin typeface="Courier New" panose="02070309020205020404" pitchFamily="49" charset="0"/>
                <a:ea typeface="ＭＳ Ｐゴシック" pitchFamily="34" charset="-128"/>
                <a:cs typeface="Courier New" panose="02070309020205020404" pitchFamily="49" charset="0"/>
              </a:rPr>
              <a:t>... 	print(</a:t>
            </a:r>
            <a:r>
              <a:rPr lang="en-US" sz="1800" dirty="0" err="1">
                <a:latin typeface="Courier New" panose="02070309020205020404" pitchFamily="49" charset="0"/>
                <a:ea typeface="ＭＳ Ｐゴシック" pitchFamily="34" charset="-128"/>
                <a:cs typeface="Courier New" panose="02070309020205020404" pitchFamily="49" charset="0"/>
              </a:rPr>
              <a:t>f"The</a:t>
            </a:r>
            <a:r>
              <a:rPr lang="en-US" sz="1800" dirty="0">
                <a:latin typeface="Courier New" panose="02070309020205020404" pitchFamily="49" charset="0"/>
                <a:ea typeface="ＭＳ Ｐゴシック" pitchFamily="34" charset="-128"/>
                <a:cs typeface="Courier New" panose="02070309020205020404" pitchFamily="49" charset="0"/>
              </a:rPr>
              <a:t> key is {key} and the value is {value}.")</a:t>
            </a:r>
          </a:p>
          <a:p>
            <a:pPr marL="0" indent="0">
              <a:buNone/>
            </a:pPr>
            <a:r>
              <a:rPr lang="en-US" sz="1800" dirty="0">
                <a:latin typeface="Courier New" panose="02070309020205020404" pitchFamily="49" charset="0"/>
                <a:ea typeface="ＭＳ Ｐゴシック" pitchFamily="34" charset="-128"/>
                <a:cs typeface="Courier New" panose="02070309020205020404" pitchFamily="49" charset="0"/>
              </a:rPr>
              <a:t>... 	</a:t>
            </a:r>
          </a:p>
          <a:p>
            <a:pPr marL="0" indent="0">
              <a:buNone/>
            </a:pPr>
            <a:r>
              <a:rPr lang="en-US" sz="1800" dirty="0">
                <a:latin typeface="Courier New" panose="02070309020205020404" pitchFamily="49" charset="0"/>
                <a:ea typeface="ＭＳ Ｐゴシック" pitchFamily="34" charset="-128"/>
                <a:cs typeface="Courier New" panose="02070309020205020404" pitchFamily="49" charset="0"/>
              </a:rPr>
              <a:t>The key is 0 and the value is woods.</a:t>
            </a:r>
          </a:p>
          <a:p>
            <a:pPr marL="0" indent="0">
              <a:buNone/>
            </a:pPr>
            <a:r>
              <a:rPr lang="en-US" sz="1800" dirty="0">
                <a:latin typeface="Courier New" panose="02070309020205020404" pitchFamily="49" charset="0"/>
                <a:ea typeface="ＭＳ Ｐゴシック" pitchFamily="34" charset="-128"/>
                <a:cs typeface="Courier New" panose="02070309020205020404" pitchFamily="49" charset="0"/>
              </a:rPr>
              <a:t>The key is 5 and the value is park.</a:t>
            </a:r>
          </a:p>
          <a:p>
            <a:pPr marL="0" indent="0">
              <a:buNone/>
            </a:pPr>
            <a:r>
              <a:rPr lang="en-US" sz="1800" dirty="0">
                <a:latin typeface="Courier New" panose="02070309020205020404" pitchFamily="49" charset="0"/>
                <a:ea typeface="ＭＳ Ｐゴシック" pitchFamily="34" charset="-128"/>
                <a:cs typeface="Courier New" panose="02070309020205020404" pitchFamily="49" charset="0"/>
              </a:rPr>
              <a:t>The key is foo and the value is orch.</a:t>
            </a:r>
            <a:endParaRPr lang="en-US" dirty="0"/>
          </a:p>
        </p:txBody>
      </p:sp>
    </p:spTree>
    <p:extLst>
      <p:ext uri="{BB962C8B-B14F-4D97-AF65-F5344CB8AC3E}">
        <p14:creationId xmlns:p14="http://schemas.microsoft.com/office/powerpoint/2010/main" val="206228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E975ACD8-A426-62FE-653D-BF88FDE5E231}"/>
              </a:ext>
            </a:extLst>
          </p:cNvPr>
          <p:cNvSpPr>
            <a:spLocks noGrp="1" noChangeArrowheads="1"/>
          </p:cNvSpPr>
          <p:nvPr>
            <p:ph type="title"/>
          </p:nvPr>
        </p:nvSpPr>
        <p:spPr/>
        <p:txBody>
          <a:bodyPr/>
          <a:lstStyle/>
          <a:p>
            <a:pPr eaLnBrk="1" hangingPunct="1"/>
            <a:r>
              <a:rPr lang="en-US" altLang="en-US" sz="3600">
                <a:solidFill>
                  <a:srgbClr val="262673"/>
                </a:solidFill>
              </a:rPr>
              <a:t>In class – Explore dictionaries</a:t>
            </a:r>
          </a:p>
        </p:txBody>
      </p:sp>
      <p:sp>
        <p:nvSpPr>
          <p:cNvPr id="11268" name="Rectangle 3">
            <a:extLst>
              <a:ext uri="{FF2B5EF4-FFF2-40B4-BE49-F238E27FC236}">
                <a16:creationId xmlns:a16="http://schemas.microsoft.com/office/drawing/2014/main" id="{3E9CDBBF-EA43-4131-E344-E1E545F15925}"/>
              </a:ext>
            </a:extLst>
          </p:cNvPr>
          <p:cNvSpPr>
            <a:spLocks noGrp="1" noChangeArrowheads="1"/>
          </p:cNvSpPr>
          <p:nvPr>
            <p:ph type="body" idx="1"/>
          </p:nvPr>
        </p:nvSpPr>
        <p:spPr/>
        <p:txBody>
          <a:bodyPr/>
          <a:lstStyle/>
          <a:p>
            <a:pPr marL="0" indent="0" eaLnBrk="1" hangingPunct="1">
              <a:buNone/>
              <a:defRPr/>
            </a:pPr>
            <a:r>
              <a:rPr lang="en-US" sz="1800" dirty="0">
                <a:ea typeface="+mn-ea"/>
                <a:cs typeface="+mn-cs"/>
              </a:rPr>
              <a:t>Type statements from the in-class page in the Interactive Window and answer the questions.</a:t>
            </a:r>
            <a:br>
              <a:rPr lang="en-US" sz="1800" dirty="0">
                <a:ea typeface="+mn-ea"/>
                <a:cs typeface="+mn-cs"/>
              </a:rPr>
            </a:br>
            <a:endParaRPr lang="en-US" sz="1800" dirty="0">
              <a:ea typeface="+mn-ea"/>
              <a:cs typeface="+mn-cs"/>
            </a:endParaRPr>
          </a:p>
          <a:p>
            <a:pPr marL="514350" indent="-514350">
              <a:buFont typeface="+mj-lt"/>
              <a:buAutoNum type="arabicPeriod"/>
              <a:defRPr/>
            </a:pPr>
            <a:r>
              <a:rPr lang="en-US" sz="1600" dirty="0">
                <a:ea typeface="+mn-ea"/>
                <a:cs typeface="+mn-cs"/>
              </a:rPr>
              <a:t>What does myD2 = {} do?</a:t>
            </a:r>
          </a:p>
          <a:p>
            <a:pPr marL="514350" indent="-514350">
              <a:buFont typeface="+mj-lt"/>
              <a:buAutoNum type="arabicPeriod"/>
              <a:defRPr/>
            </a:pPr>
            <a:endParaRPr lang="en-US" sz="1600" dirty="0">
              <a:ea typeface="+mn-ea"/>
              <a:cs typeface="+mn-cs"/>
            </a:endParaRPr>
          </a:p>
          <a:p>
            <a:pPr marL="514350" indent="-514350">
              <a:buFont typeface="+mj-lt"/>
              <a:buAutoNum type="arabicPeriod"/>
              <a:defRPr/>
            </a:pPr>
            <a:r>
              <a:rPr lang="en-US" sz="1600" dirty="0">
                <a:ea typeface="+mn-ea"/>
                <a:cs typeface="+mn-cs"/>
              </a:rPr>
              <a:t>Explain the difference between what happened when you typed </a:t>
            </a:r>
            <a:r>
              <a:rPr lang="en-US" sz="1600" dirty="0" err="1">
                <a:ea typeface="+mn-ea"/>
                <a:cs typeface="+mn-cs"/>
              </a:rPr>
              <a:t>myD</a:t>
            </a:r>
            <a:r>
              <a:rPr lang="en-US" sz="1600" dirty="0">
                <a:ea typeface="+mn-ea"/>
                <a:cs typeface="+mn-cs"/>
              </a:rPr>
              <a:t>[1] = "other" and when you typed </a:t>
            </a:r>
            <a:r>
              <a:rPr lang="en-US" sz="1600" dirty="0" err="1">
                <a:ea typeface="+mn-ea"/>
                <a:cs typeface="+mn-cs"/>
              </a:rPr>
              <a:t>myD</a:t>
            </a:r>
            <a:r>
              <a:rPr lang="en-US" sz="1600" dirty="0">
                <a:ea typeface="+mn-ea"/>
                <a:cs typeface="+mn-cs"/>
              </a:rPr>
              <a:t>[3] = "lake".</a:t>
            </a:r>
          </a:p>
          <a:p>
            <a:pPr marL="514350" indent="-514350">
              <a:buFont typeface="+mj-lt"/>
              <a:buAutoNum type="arabicPeriod"/>
              <a:defRPr/>
            </a:pPr>
            <a:endParaRPr lang="en-US" sz="1600" dirty="0">
              <a:ea typeface="+mn-ea"/>
              <a:cs typeface="+mn-cs"/>
            </a:endParaRPr>
          </a:p>
          <a:p>
            <a:pPr marL="514350" indent="-514350">
              <a:buFont typeface="+mj-lt"/>
              <a:buAutoNum type="arabicPeriod"/>
              <a:defRPr/>
            </a:pPr>
            <a:r>
              <a:rPr lang="en-US" sz="1600" dirty="0">
                <a:ea typeface="+mn-ea"/>
                <a:cs typeface="+mn-cs"/>
              </a:rPr>
              <a:t>Explain the difference between </a:t>
            </a:r>
            <a:r>
              <a:rPr lang="en-US" sz="1600" dirty="0" err="1">
                <a:ea typeface="+mn-ea"/>
                <a:cs typeface="+mn-cs"/>
              </a:rPr>
              <a:t>myList</a:t>
            </a:r>
            <a:r>
              <a:rPr lang="en-US" sz="1600" dirty="0">
                <a:ea typeface="+mn-ea"/>
                <a:cs typeface="+mn-cs"/>
              </a:rPr>
              <a:t>[2] and </a:t>
            </a:r>
            <a:r>
              <a:rPr lang="en-US" sz="1600" dirty="0" err="1">
                <a:ea typeface="+mn-ea"/>
                <a:cs typeface="+mn-cs"/>
              </a:rPr>
              <a:t>myD</a:t>
            </a:r>
            <a:r>
              <a:rPr lang="en-US" sz="1600" dirty="0">
                <a:ea typeface="+mn-ea"/>
                <a:cs typeface="+mn-cs"/>
              </a:rPr>
              <a:t>[2].</a:t>
            </a:r>
          </a:p>
          <a:p>
            <a:pPr marL="514350" indent="-514350">
              <a:buFont typeface="+mj-lt"/>
              <a:buAutoNum type="arabicPeriod"/>
              <a:defRPr/>
            </a:pPr>
            <a:endParaRPr lang="en-US" sz="1600" dirty="0">
              <a:ea typeface="+mn-ea"/>
              <a:cs typeface="+mn-cs"/>
            </a:endParaRPr>
          </a:p>
          <a:p>
            <a:pPr marL="514350" indent="-514350">
              <a:buFont typeface="+mj-lt"/>
              <a:buAutoNum type="arabicPeriod"/>
              <a:defRPr/>
            </a:pPr>
            <a:r>
              <a:rPr lang="en-US" sz="1600" dirty="0">
                <a:ea typeface="+mn-ea"/>
                <a:cs typeface="+mn-cs"/>
              </a:rPr>
              <a:t>Write a line of code to add an item with key "London" and value "Heathrow" into </a:t>
            </a:r>
            <a:r>
              <a:rPr lang="en-US" sz="1600" dirty="0" err="1">
                <a:ea typeface="+mn-ea"/>
                <a:cs typeface="+mn-cs"/>
              </a:rPr>
              <a:t>myD</a:t>
            </a:r>
            <a:r>
              <a:rPr lang="en-US" sz="1600" dirty="0">
                <a:ea typeface="+mn-ea"/>
                <a:cs typeface="+mn-cs"/>
              </a:rPr>
              <a:t>.</a:t>
            </a:r>
          </a:p>
          <a:p>
            <a:pPr marL="514350" indent="-514350">
              <a:buFont typeface="+mj-lt"/>
              <a:buAutoNum type="arabicPeriod"/>
              <a:defRPr/>
            </a:pPr>
            <a:endParaRPr lang="en-US" sz="1600" dirty="0">
              <a:ea typeface="+mn-ea"/>
              <a:cs typeface="+mn-cs"/>
            </a:endParaRPr>
          </a:p>
          <a:p>
            <a:pPr marL="514350" indent="-514350">
              <a:buFont typeface="+mj-lt"/>
              <a:buAutoNum type="arabicPeriod"/>
              <a:defRPr/>
            </a:pPr>
            <a:r>
              <a:rPr lang="en-US" sz="1600" dirty="0">
                <a:ea typeface="+mn-ea"/>
                <a:cs typeface="+mn-cs"/>
              </a:rPr>
              <a:t>Write a line of code to add an item with key "beer" and value ["Bass", "Corona", "</a:t>
            </a:r>
            <a:r>
              <a:rPr lang="en-US" sz="1600" dirty="0" err="1">
                <a:ea typeface="+mn-ea"/>
                <a:cs typeface="+mn-cs"/>
              </a:rPr>
              <a:t>Dunkle</a:t>
            </a:r>
            <a:r>
              <a:rPr lang="en-US" sz="1600" dirty="0">
                <a:ea typeface="+mn-ea"/>
                <a:cs typeface="+mn-cs"/>
              </a:rPr>
              <a:t>"] to </a:t>
            </a:r>
            <a:r>
              <a:rPr lang="en-US" sz="1600" dirty="0" err="1">
                <a:ea typeface="+mn-ea"/>
                <a:cs typeface="+mn-cs"/>
              </a:rPr>
              <a:t>myD</a:t>
            </a:r>
            <a:r>
              <a:rPr lang="en-US" sz="1600" dirty="0">
                <a:ea typeface="+mn-ea"/>
                <a:cs typeface="+mn-cs"/>
              </a:rPr>
              <a:t>.</a:t>
            </a:r>
          </a:p>
          <a:p>
            <a:pPr marL="514350" indent="-514350">
              <a:buFont typeface="+mj-lt"/>
              <a:buAutoNum type="arabicPeriod"/>
              <a:defRPr/>
            </a:pPr>
            <a:endParaRPr lang="en-US" sz="1600" dirty="0">
              <a:ea typeface="+mn-ea"/>
              <a:cs typeface="+mn-cs"/>
            </a:endParaRPr>
          </a:p>
          <a:p>
            <a:pPr marL="514350" indent="-514350">
              <a:buFont typeface="+mj-lt"/>
              <a:buAutoNum type="arabicPeriod"/>
              <a:defRPr/>
            </a:pPr>
            <a:r>
              <a:rPr lang="en-US" sz="1600" dirty="0">
                <a:ea typeface="+mn-ea"/>
                <a:cs typeface="+mn-cs"/>
              </a:rPr>
              <a:t>Write a line of code to append "Pale Ale" list whose key is "beer".</a:t>
            </a:r>
          </a:p>
          <a:p>
            <a:pPr marL="514350" indent="-514350">
              <a:buFont typeface="+mj-lt"/>
              <a:buAutoNum type="arabicPeriod"/>
              <a:defRPr/>
            </a:pPr>
            <a:endParaRPr lang="en-US" sz="1600" dirty="0">
              <a:ea typeface="+mn-ea"/>
              <a:cs typeface="+mn-cs"/>
            </a:endParaRPr>
          </a:p>
          <a:p>
            <a:pPr marL="514350" indent="-514350">
              <a:buFont typeface="+mj-lt"/>
              <a:buAutoNum type="arabicPeriod"/>
              <a:defRPr/>
            </a:pPr>
            <a:r>
              <a:rPr lang="en-US" sz="1600" dirty="0">
                <a:ea typeface="+mn-ea"/>
                <a:cs typeface="+mn-cs"/>
              </a:rPr>
              <a:t>Set the value of x to "5 </a:t>
            </a:r>
            <a:r>
              <a:rPr lang="en-US" sz="1600" dirty="0" err="1">
                <a:ea typeface="+mn-ea"/>
                <a:cs typeface="+mn-cs"/>
              </a:rPr>
              <a:t>hrs</a:t>
            </a:r>
            <a:r>
              <a:rPr lang="en-US" sz="1600" dirty="0">
                <a:ea typeface="+mn-ea"/>
                <a:cs typeface="+mn-cs"/>
              </a:rPr>
              <a:t>". Write a line of code to add an item with key "sleep" and value a list containing one item, x.</a:t>
            </a:r>
            <a:br>
              <a:rPr lang="en-US" sz="1600" dirty="0">
                <a:ea typeface="+mn-ea"/>
                <a:cs typeface="+mn-cs"/>
              </a:rPr>
            </a:br>
            <a:br>
              <a:rPr lang="en-US" sz="1600" dirty="0">
                <a:ea typeface="+mn-ea"/>
                <a:cs typeface="+mn-cs"/>
              </a:rPr>
            </a:br>
            <a:r>
              <a:rPr lang="en-US" sz="1600" dirty="0">
                <a:ea typeface="ＭＳ Ｐゴシック" charset="0"/>
                <a:cs typeface="+mn-cs"/>
              </a:rPr>
              <a:t>(solutions in note view)</a:t>
            </a:r>
          </a:p>
          <a:p>
            <a:pPr marL="514350" indent="-514350">
              <a:buFont typeface="+mj-lt"/>
              <a:buAutoNum type="arabicPeriod"/>
              <a:defRPr/>
            </a:pPr>
            <a:endParaRPr lang="en-US" sz="1600" dirty="0">
              <a:ea typeface="+mn-ea"/>
              <a:cs typeface="+mn-cs"/>
            </a:endParaRPr>
          </a:p>
          <a:p>
            <a:pPr eaLnBrk="1" hangingPunct="1">
              <a:defRPr/>
            </a:pPr>
            <a:endParaRPr lang="en-US" dirty="0">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CE8BAAA-8436-A117-AA90-5627717E393C}"/>
              </a:ext>
            </a:extLst>
          </p:cNvPr>
          <p:cNvSpPr>
            <a:spLocks noGrp="1" noChangeArrowheads="1"/>
          </p:cNvSpPr>
          <p:nvPr>
            <p:ph type="title"/>
          </p:nvPr>
        </p:nvSpPr>
        <p:spPr/>
        <p:txBody>
          <a:bodyPr/>
          <a:lstStyle/>
          <a:p>
            <a:r>
              <a:rPr lang="en-US" altLang="en-US">
                <a:solidFill>
                  <a:srgbClr val="262673"/>
                </a:solidFill>
              </a:rPr>
              <a:t>Dictionaries and attribute tables</a:t>
            </a:r>
          </a:p>
        </p:txBody>
      </p:sp>
      <p:sp>
        <p:nvSpPr>
          <p:cNvPr id="3" name="Content Placeholder 2">
            <a:extLst>
              <a:ext uri="{FF2B5EF4-FFF2-40B4-BE49-F238E27FC236}">
                <a16:creationId xmlns:a16="http://schemas.microsoft.com/office/drawing/2014/main" id="{FAF4819D-25C6-6BD5-65B8-8769F75EFFF1}"/>
              </a:ext>
            </a:extLst>
          </p:cNvPr>
          <p:cNvSpPr>
            <a:spLocks noGrp="1"/>
          </p:cNvSpPr>
          <p:nvPr>
            <p:ph idx="1"/>
          </p:nvPr>
        </p:nvSpPr>
        <p:spPr>
          <a:xfrm>
            <a:off x="152400" y="914400"/>
            <a:ext cx="9067800" cy="5410200"/>
          </a:xfrm>
        </p:spPr>
        <p:txBody>
          <a:bodyPr/>
          <a:lstStyle/>
          <a:p>
            <a:pPr>
              <a:defRPr/>
            </a:pPr>
            <a:r>
              <a:rPr lang="en-US" dirty="0">
                <a:ea typeface="ＭＳ Ｐゴシック" pitchFamily="34" charset="-128"/>
              </a:rPr>
              <a:t>G</a:t>
            </a:r>
            <a:r>
              <a:rPr lang="en-US" sz="2800" dirty="0">
                <a:ea typeface="ＭＳ Ｐゴシック" pitchFamily="34" charset="-128"/>
              </a:rPr>
              <a:t>ood data type for storing info. from GIS attribute tables.</a:t>
            </a:r>
          </a:p>
          <a:p>
            <a:pPr>
              <a:defRPr/>
            </a:pPr>
            <a:r>
              <a:rPr lang="en-US" sz="2800" dirty="0">
                <a:ea typeface="ＭＳ Ｐゴシック" pitchFamily="34" charset="-128"/>
              </a:rPr>
              <a:t>Simple example - collect FID:COVER items</a:t>
            </a:r>
          </a:p>
          <a:p>
            <a:pPr>
              <a:defRPr/>
            </a:pPr>
            <a:endParaRPr lang="en-US" sz="2800" dirty="0">
              <a:ea typeface="ＭＳ Ｐゴシック" pitchFamily="34" charset="-128"/>
            </a:endParaRPr>
          </a:p>
          <a:p>
            <a:pPr>
              <a:buFontTx/>
              <a:buNone/>
              <a:defRPr/>
            </a:pPr>
            <a:r>
              <a:rPr lang="en-US" sz="2000" dirty="0" err="1">
                <a:latin typeface="Courier New" panose="02070309020205020404" pitchFamily="49" charset="0"/>
                <a:ea typeface="ＭＳ Ｐゴシック" pitchFamily="34" charset="-128"/>
                <a:cs typeface="Courier New" panose="02070309020205020404" pitchFamily="49" charset="0"/>
              </a:rPr>
              <a:t>sc</a:t>
            </a:r>
            <a:r>
              <a:rPr lang="en-US" sz="2000" dirty="0">
                <a:latin typeface="Courier New" panose="02070309020205020404" pitchFamily="49" charset="0"/>
                <a:ea typeface="ＭＳ Ｐゴシック" pitchFamily="34" charset="-128"/>
                <a:cs typeface="Courier New" panose="02070309020205020404" pitchFamily="49" charset="0"/>
              </a:rPr>
              <a:t> = </a:t>
            </a:r>
            <a:r>
              <a:rPr lang="en-US" sz="2000" dirty="0" err="1">
                <a:latin typeface="Courier New" panose="02070309020205020404" pitchFamily="49" charset="0"/>
                <a:ea typeface="ＭＳ Ｐゴシック" pitchFamily="34" charset="-128"/>
                <a:cs typeface="Courier New" panose="02070309020205020404" pitchFamily="49" charset="0"/>
              </a:rPr>
              <a:t>arcpy.da.SearchCursor</a:t>
            </a:r>
            <a:r>
              <a:rPr lang="en-US" sz="2000" dirty="0">
                <a:latin typeface="Courier New" panose="02070309020205020404" pitchFamily="49" charset="0"/>
                <a:ea typeface="ＭＳ Ｐゴシック" pitchFamily="34" charset="-128"/>
                <a:cs typeface="Courier New" panose="02070309020205020404" pitchFamily="49" charset="0"/>
              </a:rPr>
              <a:t>('</a:t>
            </a:r>
            <a:r>
              <a:rPr lang="en-US" sz="2000" dirty="0" err="1">
                <a:latin typeface="Courier New" panose="02070309020205020404" pitchFamily="49" charset="0"/>
                <a:ea typeface="ＭＳ Ｐゴシック" pitchFamily="34" charset="-128"/>
                <a:cs typeface="Courier New" panose="02070309020205020404" pitchFamily="49" charset="0"/>
              </a:rPr>
              <a:t>park.shp</a:t>
            </a:r>
            <a:r>
              <a:rPr lang="en-US" sz="2000" dirty="0">
                <a:latin typeface="Courier New" panose="02070309020205020404" pitchFamily="49" charset="0"/>
                <a:ea typeface="ＭＳ Ｐゴシック" pitchFamily="34" charset="-128"/>
                <a:cs typeface="Courier New" panose="02070309020205020404" pitchFamily="49" charset="0"/>
              </a:rPr>
              <a:t>'</a:t>
            </a:r>
            <a:r>
              <a:rPr lang="en-US" altLang="en-US" sz="2000" dirty="0">
                <a:latin typeface="Courier New" panose="02070309020205020404" pitchFamily="49" charset="0"/>
                <a:ea typeface="ＭＳ Ｐゴシック" pitchFamily="34" charset="-128"/>
                <a:cs typeface="Courier New" panose="02070309020205020404" pitchFamily="49" charset="0"/>
              </a:rPr>
              <a:t>, [</a:t>
            </a:r>
            <a:r>
              <a:rPr lang="en-US" sz="2000" dirty="0">
                <a:latin typeface="Courier New" panose="02070309020205020404" pitchFamily="49" charset="0"/>
                <a:ea typeface="ＭＳ Ｐゴシック" pitchFamily="34" charset="-128"/>
                <a:cs typeface="Courier New" panose="02070309020205020404" pitchFamily="49" charset="0"/>
              </a:rPr>
              <a:t>'</a:t>
            </a:r>
            <a:r>
              <a:rPr lang="en-US" altLang="en-US" sz="2000" dirty="0">
                <a:latin typeface="Courier New" panose="02070309020205020404" pitchFamily="49" charset="0"/>
                <a:ea typeface="ＭＳ Ｐゴシック" pitchFamily="34" charset="-128"/>
                <a:cs typeface="Courier New" panose="02070309020205020404" pitchFamily="49" charset="0"/>
              </a:rPr>
              <a:t>FID</a:t>
            </a:r>
            <a:r>
              <a:rPr lang="en-US" sz="2000" dirty="0">
                <a:latin typeface="Courier New" panose="02070309020205020404" pitchFamily="49" charset="0"/>
                <a:ea typeface="ＭＳ Ｐゴシック" pitchFamily="34" charset="-128"/>
                <a:cs typeface="Courier New" panose="02070309020205020404" pitchFamily="49" charset="0"/>
              </a:rPr>
              <a:t>'</a:t>
            </a:r>
            <a:r>
              <a:rPr lang="en-US" altLang="en-US" sz="2000" dirty="0">
                <a:latin typeface="Courier New" panose="02070309020205020404" pitchFamily="49" charset="0"/>
                <a:ea typeface="ＭＳ Ｐゴシック" pitchFamily="34" charset="-128"/>
                <a:cs typeface="Courier New" panose="02070309020205020404" pitchFamily="49" charset="0"/>
              </a:rPr>
              <a:t>, </a:t>
            </a:r>
            <a:r>
              <a:rPr lang="en-US" sz="2000" dirty="0">
                <a:latin typeface="Courier New" panose="02070309020205020404" pitchFamily="49" charset="0"/>
                <a:ea typeface="ＭＳ Ｐゴシック" pitchFamily="34" charset="-128"/>
                <a:cs typeface="Courier New" panose="02070309020205020404" pitchFamily="49" charset="0"/>
              </a:rPr>
              <a:t>'</a:t>
            </a:r>
            <a:r>
              <a:rPr lang="en-US" altLang="en-US" sz="2000" dirty="0">
                <a:latin typeface="Courier New" panose="02070309020205020404" pitchFamily="49" charset="0"/>
                <a:ea typeface="ＭＳ Ｐゴシック" pitchFamily="34" charset="-128"/>
                <a:cs typeface="Courier New" panose="02070309020205020404" pitchFamily="49" charset="0"/>
              </a:rPr>
              <a:t>COVER</a:t>
            </a:r>
            <a:r>
              <a:rPr lang="en-US" sz="2000" dirty="0">
                <a:latin typeface="Courier New" panose="02070309020205020404" pitchFamily="49" charset="0"/>
                <a:ea typeface="ＭＳ Ｐゴシック" pitchFamily="34" charset="-128"/>
                <a:cs typeface="Courier New" panose="02070309020205020404" pitchFamily="49" charset="0"/>
              </a:rPr>
              <a:t>'</a:t>
            </a:r>
            <a:r>
              <a:rPr lang="en-US" altLang="en-US" sz="2000" dirty="0">
                <a:latin typeface="Courier New" panose="02070309020205020404" pitchFamily="49" charset="0"/>
                <a:ea typeface="ＭＳ Ｐゴシック" pitchFamily="34" charset="-128"/>
                <a:cs typeface="Courier New" panose="02070309020205020404" pitchFamily="49" charset="0"/>
              </a:rPr>
              <a:t>]</a:t>
            </a:r>
            <a:r>
              <a:rPr lang="en-US" sz="2000" dirty="0">
                <a:latin typeface="Courier New" panose="02070309020205020404" pitchFamily="49" charset="0"/>
                <a:ea typeface="ＭＳ Ｐゴシック" pitchFamily="34" charset="-128"/>
                <a:cs typeface="Courier New" panose="02070309020205020404" pitchFamily="49" charset="0"/>
              </a:rPr>
              <a:t>)</a:t>
            </a:r>
          </a:p>
          <a:p>
            <a:pPr>
              <a:buFontTx/>
              <a:buNone/>
              <a:defRPr/>
            </a:pPr>
            <a:r>
              <a:rPr lang="en-US" sz="2000" dirty="0" err="1">
                <a:latin typeface="Courier New" panose="02070309020205020404" pitchFamily="49" charset="0"/>
                <a:ea typeface="ＭＳ Ｐゴシック" pitchFamily="34" charset="-128"/>
                <a:cs typeface="Courier New" panose="02070309020205020404" pitchFamily="49" charset="0"/>
              </a:rPr>
              <a:t>myD</a:t>
            </a:r>
            <a:r>
              <a:rPr lang="en-US" sz="2000" dirty="0">
                <a:latin typeface="Courier New" panose="02070309020205020404" pitchFamily="49" charset="0"/>
                <a:ea typeface="ＭＳ Ｐゴシック" pitchFamily="34" charset="-128"/>
                <a:cs typeface="Courier New" panose="02070309020205020404" pitchFamily="49" charset="0"/>
              </a:rPr>
              <a:t> = {}</a:t>
            </a:r>
          </a:p>
          <a:p>
            <a:pPr>
              <a:buFontTx/>
              <a:buNone/>
              <a:defRPr/>
            </a:pPr>
            <a:r>
              <a:rPr lang="en-US" sz="2000" b="1" dirty="0">
                <a:solidFill>
                  <a:srgbClr val="0000FF"/>
                </a:solidFill>
                <a:latin typeface="Courier New" panose="02070309020205020404" pitchFamily="49" charset="0"/>
                <a:ea typeface="ＭＳ Ｐゴシック" pitchFamily="34" charset="-128"/>
                <a:cs typeface="Courier New" panose="02070309020205020404" pitchFamily="49" charset="0"/>
              </a:rPr>
              <a:t>for</a:t>
            </a:r>
            <a:r>
              <a:rPr lang="en-US" sz="2000" dirty="0">
                <a:latin typeface="Courier New" panose="02070309020205020404" pitchFamily="49" charset="0"/>
                <a:ea typeface="ＭＳ Ｐゴシック" pitchFamily="34" charset="-128"/>
                <a:cs typeface="Courier New" panose="02070309020205020404" pitchFamily="49" charset="0"/>
              </a:rPr>
              <a:t> row </a:t>
            </a:r>
            <a:r>
              <a:rPr lang="en-US" sz="2000" b="1" dirty="0">
                <a:solidFill>
                  <a:srgbClr val="0000FF"/>
                </a:solidFill>
                <a:latin typeface="Courier New" panose="02070309020205020404" pitchFamily="49" charset="0"/>
                <a:ea typeface="ＭＳ Ｐゴシック" pitchFamily="34" charset="-128"/>
                <a:cs typeface="Courier New" panose="02070309020205020404" pitchFamily="49" charset="0"/>
              </a:rPr>
              <a:t>in</a:t>
            </a:r>
            <a:r>
              <a:rPr lang="en-US" sz="2000" dirty="0">
                <a:latin typeface="Courier New" panose="02070309020205020404" pitchFamily="49" charset="0"/>
                <a:ea typeface="ＭＳ Ｐゴシック" pitchFamily="34" charset="-128"/>
                <a:cs typeface="Courier New" panose="02070309020205020404" pitchFamily="49" charset="0"/>
              </a:rPr>
              <a:t> </a:t>
            </a:r>
            <a:r>
              <a:rPr lang="en-US" sz="2000" dirty="0" err="1">
                <a:latin typeface="Courier New" panose="02070309020205020404" pitchFamily="49" charset="0"/>
                <a:ea typeface="ＭＳ Ｐゴシック" pitchFamily="34" charset="-128"/>
                <a:cs typeface="Courier New" panose="02070309020205020404" pitchFamily="49" charset="0"/>
              </a:rPr>
              <a:t>sc</a:t>
            </a:r>
            <a:r>
              <a:rPr lang="en-US" sz="2000" dirty="0">
                <a:latin typeface="Courier New" panose="02070309020205020404" pitchFamily="49" charset="0"/>
                <a:ea typeface="ＭＳ Ｐゴシック" pitchFamily="34" charset="-128"/>
                <a:cs typeface="Courier New" panose="02070309020205020404" pitchFamily="49" charset="0"/>
              </a:rPr>
              <a:t>:</a:t>
            </a:r>
            <a:br>
              <a:rPr lang="en-US" sz="2000" dirty="0">
                <a:latin typeface="Courier New" panose="02070309020205020404" pitchFamily="49" charset="0"/>
                <a:ea typeface="ＭＳ Ｐゴシック" pitchFamily="34" charset="-128"/>
                <a:cs typeface="Courier New" panose="02070309020205020404" pitchFamily="49" charset="0"/>
              </a:rPr>
            </a:br>
            <a:r>
              <a:rPr lang="en-US" sz="2000" dirty="0">
                <a:latin typeface="Courier New" panose="02070309020205020404" pitchFamily="49" charset="0"/>
                <a:ea typeface="ＭＳ Ｐゴシック" pitchFamily="34" charset="-128"/>
                <a:cs typeface="Courier New" panose="02070309020205020404" pitchFamily="49" charset="0"/>
              </a:rPr>
              <a:t>ID = row[0]</a:t>
            </a:r>
            <a:br>
              <a:rPr lang="en-US" sz="2000" dirty="0">
                <a:latin typeface="Courier New" panose="02070309020205020404" pitchFamily="49" charset="0"/>
                <a:ea typeface="ＭＳ Ｐゴシック" pitchFamily="34" charset="-128"/>
                <a:cs typeface="Courier New" panose="02070309020205020404" pitchFamily="49" charset="0"/>
              </a:rPr>
            </a:br>
            <a:r>
              <a:rPr lang="en-US" sz="2000" dirty="0" err="1">
                <a:latin typeface="Courier New" panose="02070309020205020404" pitchFamily="49" charset="0"/>
                <a:ea typeface="ＭＳ Ｐゴシック" pitchFamily="34" charset="-128"/>
                <a:cs typeface="Courier New" panose="02070309020205020404" pitchFamily="49" charset="0"/>
              </a:rPr>
              <a:t>coverType</a:t>
            </a:r>
            <a:r>
              <a:rPr lang="en-US" sz="2000" dirty="0">
                <a:latin typeface="Courier New" panose="02070309020205020404" pitchFamily="49" charset="0"/>
                <a:ea typeface="ＭＳ Ｐゴシック" pitchFamily="34" charset="-128"/>
                <a:cs typeface="Courier New" panose="02070309020205020404" pitchFamily="49" charset="0"/>
              </a:rPr>
              <a:t> = row[1]</a:t>
            </a:r>
          </a:p>
          <a:p>
            <a:pPr>
              <a:buFontTx/>
              <a:buNone/>
              <a:defRPr/>
            </a:pPr>
            <a:r>
              <a:rPr lang="en-US" sz="2000" dirty="0">
                <a:latin typeface="Courier New" panose="02070309020205020404" pitchFamily="49" charset="0"/>
                <a:ea typeface="ＭＳ Ｐゴシック" pitchFamily="34" charset="-128"/>
                <a:cs typeface="Courier New" panose="02070309020205020404" pitchFamily="49" charset="0"/>
              </a:rPr>
              <a:t>	</a:t>
            </a:r>
            <a:r>
              <a:rPr lang="en-US" sz="2000" dirty="0" err="1">
                <a:latin typeface="Courier New" panose="02070309020205020404" pitchFamily="49" charset="0"/>
                <a:ea typeface="ＭＳ Ｐゴシック" pitchFamily="34" charset="-128"/>
                <a:cs typeface="Courier New" panose="02070309020205020404" pitchFamily="49" charset="0"/>
              </a:rPr>
              <a:t>myD</a:t>
            </a:r>
            <a:r>
              <a:rPr lang="en-US" sz="2000" dirty="0">
                <a:latin typeface="Courier New" panose="02070309020205020404" pitchFamily="49" charset="0"/>
                <a:ea typeface="ＭＳ Ｐゴシック" pitchFamily="34" charset="-128"/>
                <a:cs typeface="Courier New" panose="02070309020205020404" pitchFamily="49" charset="0"/>
              </a:rPr>
              <a:t>[ID] = </a:t>
            </a:r>
            <a:r>
              <a:rPr lang="en-US" sz="2000" dirty="0" err="1">
                <a:latin typeface="Courier New" panose="02070309020205020404" pitchFamily="49" charset="0"/>
                <a:ea typeface="ＭＳ Ｐゴシック" pitchFamily="34" charset="-128"/>
                <a:cs typeface="Courier New" panose="02070309020205020404" pitchFamily="49" charset="0"/>
              </a:rPr>
              <a:t>coverType</a:t>
            </a:r>
            <a:r>
              <a:rPr lang="en-US" sz="2000" dirty="0">
                <a:latin typeface="Courier New" panose="02070309020205020404" pitchFamily="49" charset="0"/>
                <a:ea typeface="ＭＳ Ｐゴシック" pitchFamily="34" charset="-128"/>
                <a:cs typeface="Courier New" panose="02070309020205020404" pitchFamily="49" charset="0"/>
              </a:rPr>
              <a:t> </a:t>
            </a:r>
          </a:p>
          <a:p>
            <a:pPr>
              <a:buFontTx/>
              <a:buNone/>
              <a:defRPr/>
            </a:pPr>
            <a:r>
              <a:rPr lang="en-US" sz="2000" b="1" dirty="0">
                <a:solidFill>
                  <a:srgbClr val="0000FF"/>
                </a:solidFill>
                <a:latin typeface="Courier New" panose="02070309020205020404" pitchFamily="49" charset="0"/>
                <a:ea typeface="ＭＳ Ｐゴシック" pitchFamily="34" charset="-128"/>
                <a:cs typeface="Courier New" panose="02070309020205020404" pitchFamily="49" charset="0"/>
              </a:rPr>
              <a:t>del</a:t>
            </a:r>
            <a:r>
              <a:rPr lang="en-US" sz="2000" dirty="0">
                <a:latin typeface="Courier New" panose="02070309020205020404" pitchFamily="49" charset="0"/>
                <a:ea typeface="ＭＳ Ｐゴシック" pitchFamily="34" charset="-128"/>
                <a:cs typeface="Courier New" panose="02070309020205020404" pitchFamily="49" charset="0"/>
              </a:rPr>
              <a:t> </a:t>
            </a:r>
            <a:r>
              <a:rPr lang="en-US" sz="2000" dirty="0" err="1">
                <a:latin typeface="Courier New" panose="02070309020205020404" pitchFamily="49" charset="0"/>
                <a:ea typeface="ＭＳ Ｐゴシック" pitchFamily="34" charset="-128"/>
                <a:cs typeface="Courier New" panose="02070309020205020404" pitchFamily="49" charset="0"/>
              </a:rPr>
              <a:t>sc</a:t>
            </a:r>
            <a:endParaRPr lang="en-US" sz="2000" dirty="0">
              <a:latin typeface="Courier New" panose="02070309020205020404" pitchFamily="49" charset="0"/>
              <a:ea typeface="ＭＳ Ｐゴシック" pitchFamily="34" charset="-128"/>
              <a:cs typeface="Courier New" panose="02070309020205020404" pitchFamily="49" charset="0"/>
            </a:endParaRPr>
          </a:p>
        </p:txBody>
      </p:sp>
      <p:pic>
        <p:nvPicPr>
          <p:cNvPr id="6" name="Picture 5">
            <a:extLst>
              <a:ext uri="{FF2B5EF4-FFF2-40B4-BE49-F238E27FC236}">
                <a16:creationId xmlns:a16="http://schemas.microsoft.com/office/drawing/2014/main" id="{6BD977C1-5AE1-2305-042C-987C68A4B53C}"/>
              </a:ext>
            </a:extLst>
          </p:cNvPr>
          <p:cNvPicPr>
            <a:picLocks noChangeAspect="1" noChangeArrowheads="1"/>
          </p:cNvPicPr>
          <p:nvPr/>
        </p:nvPicPr>
        <p:blipFill rotWithShape="1">
          <a:blip r:embed="rId2"/>
          <a:srcRect l="1802" t="24600" r="56556" b="22784"/>
          <a:stretch/>
        </p:blipFill>
        <p:spPr bwMode="auto">
          <a:xfrm>
            <a:off x="6934200" y="3790950"/>
            <a:ext cx="1760538" cy="2686050"/>
          </a:xfrm>
          <a:prstGeom prst="rect">
            <a:avLst/>
          </a:prstGeom>
          <a:noFill/>
          <a:ln>
            <a:noFill/>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C78EFFC3-2E15-494D-3375-D84D3BBF2C5A}"/>
              </a:ext>
            </a:extLst>
          </p:cNvPr>
          <p:cNvSpPr>
            <a:spLocks noGrp="1" noChangeArrowheads="1"/>
          </p:cNvSpPr>
          <p:nvPr>
            <p:ph type="title"/>
          </p:nvPr>
        </p:nvSpPr>
        <p:spPr/>
        <p:txBody>
          <a:bodyPr/>
          <a:lstStyle/>
          <a:p>
            <a:r>
              <a:rPr lang="en-US" altLang="en-US" sz="2800">
                <a:solidFill>
                  <a:srgbClr val="262673"/>
                </a:solidFill>
              </a:rPr>
              <a:t>Conditional statement for dictionary creation</a:t>
            </a:r>
          </a:p>
        </p:txBody>
      </p:sp>
      <p:sp>
        <p:nvSpPr>
          <p:cNvPr id="3" name="Content Placeholder 2">
            <a:extLst>
              <a:ext uri="{FF2B5EF4-FFF2-40B4-BE49-F238E27FC236}">
                <a16:creationId xmlns:a16="http://schemas.microsoft.com/office/drawing/2014/main" id="{A0DD93FB-615C-39A6-874E-17B82741219B}"/>
              </a:ext>
            </a:extLst>
          </p:cNvPr>
          <p:cNvSpPr>
            <a:spLocks noGrp="1"/>
          </p:cNvSpPr>
          <p:nvPr>
            <p:ph idx="1"/>
          </p:nvPr>
        </p:nvSpPr>
        <p:spPr/>
        <p:txBody>
          <a:bodyPr/>
          <a:lstStyle/>
          <a:p>
            <a:pPr>
              <a:defRPr/>
            </a:pPr>
            <a:r>
              <a:rPr lang="en-US" sz="1800" dirty="0">
                <a:ea typeface="ＭＳ Ｐゴシック" pitchFamily="34" charset="-128"/>
              </a:rPr>
              <a:t>In the previous example keys guaranteed to be unique (because FID is unique)</a:t>
            </a:r>
          </a:p>
          <a:p>
            <a:pPr>
              <a:defRPr/>
            </a:pPr>
            <a:r>
              <a:rPr lang="en-US" sz="1800" dirty="0">
                <a:ea typeface="ＭＳ Ｐゴシック" pitchFamily="34" charset="-128"/>
              </a:rPr>
              <a:t>If key values from input to dictionary is not guaranteed to be unique, must use a conditional statement for cases </a:t>
            </a:r>
            <a:r>
              <a:rPr lang="en-US" altLang="en-US" sz="1800" dirty="0">
                <a:ea typeface="ＭＳ Ｐゴシック" pitchFamily="34" charset="-128"/>
              </a:rPr>
              <a:t>“</a:t>
            </a:r>
            <a:r>
              <a:rPr lang="en-US" sz="1800" dirty="0">
                <a:ea typeface="ＭＳ Ｐゴシック" pitchFamily="34" charset="-128"/>
              </a:rPr>
              <a:t>key in dictionary</a:t>
            </a:r>
            <a:r>
              <a:rPr lang="en-US" altLang="en-US" sz="1800" dirty="0">
                <a:ea typeface="ＭＳ Ｐゴシック" pitchFamily="34" charset="-128"/>
              </a:rPr>
              <a:t>”</a:t>
            </a:r>
            <a:r>
              <a:rPr lang="en-US" sz="1800" dirty="0">
                <a:ea typeface="ＭＳ Ｐゴシック" pitchFamily="34" charset="-128"/>
              </a:rPr>
              <a:t> and </a:t>
            </a:r>
            <a:r>
              <a:rPr lang="en-US" altLang="en-US" sz="1800" dirty="0">
                <a:ea typeface="ＭＳ Ｐゴシック" pitchFamily="34" charset="-128"/>
              </a:rPr>
              <a:t>“</a:t>
            </a:r>
            <a:r>
              <a:rPr lang="en-US" sz="1800" dirty="0">
                <a:ea typeface="ＭＳ Ｐゴシック" pitchFamily="34" charset="-128"/>
              </a:rPr>
              <a:t>key not in dictionary</a:t>
            </a:r>
            <a:r>
              <a:rPr lang="en-US" altLang="en-US" sz="1800" dirty="0">
                <a:ea typeface="ＭＳ Ｐゴシック" pitchFamily="34" charset="-128"/>
              </a:rPr>
              <a:t>”</a:t>
            </a:r>
            <a:endParaRPr lang="en-US" sz="1800" dirty="0">
              <a:ea typeface="ＭＳ Ｐゴシック" pitchFamily="34" charset="-128"/>
            </a:endParaRPr>
          </a:p>
          <a:p>
            <a:pPr>
              <a:defRPr/>
            </a:pPr>
            <a:r>
              <a:rPr lang="en-US" sz="1800" dirty="0">
                <a:ea typeface="ＭＳ Ｐゴシック" pitchFamily="34" charset="-128"/>
              </a:rPr>
              <a:t>In this way, the code can do something different for these 2 cases.  </a:t>
            </a:r>
            <a:br>
              <a:rPr lang="en-US" sz="1800" dirty="0">
                <a:ea typeface="ＭＳ Ｐゴシック" pitchFamily="34" charset="-128"/>
              </a:rPr>
            </a:br>
            <a:r>
              <a:rPr lang="en-US" sz="1800" dirty="0">
                <a:ea typeface="ＭＳ Ｐゴシック" pitchFamily="34" charset="-128"/>
              </a:rPr>
              <a:t>	--For example, create a new dictionary entry and initialize the value to 1 </a:t>
            </a:r>
          </a:p>
          <a:p>
            <a:pPr>
              <a:buFontTx/>
              <a:buNone/>
              <a:defRPr/>
            </a:pPr>
            <a:r>
              <a:rPr lang="en-US" sz="1800" dirty="0">
                <a:ea typeface="ＭＳ Ｐゴシック" pitchFamily="34" charset="-128"/>
              </a:rPr>
              <a:t>	or add 1 to  the existing value for that item.</a:t>
            </a:r>
          </a:p>
          <a:p>
            <a:pPr>
              <a:defRPr/>
            </a:pPr>
            <a:r>
              <a:rPr lang="en-US" sz="1800" dirty="0">
                <a:ea typeface="ＭＳ Ｐゴシック" pitchFamily="34" charset="-128"/>
              </a:rPr>
              <a:t>Frequency example below: </a:t>
            </a:r>
          </a:p>
          <a:p>
            <a:pPr lvl="1">
              <a:defRPr/>
            </a:pPr>
            <a:r>
              <a:rPr lang="en-US" sz="1400" dirty="0">
                <a:ea typeface="ＭＳ Ｐゴシック" pitchFamily="34" charset="-128"/>
              </a:rPr>
              <a:t>Collects the frequency of cover types in a dictionary</a:t>
            </a:r>
          </a:p>
          <a:p>
            <a:pPr lvl="1">
              <a:defRPr/>
            </a:pPr>
            <a:r>
              <a:rPr lang="en-US" sz="1400" dirty="0">
                <a:ea typeface="ＭＳ Ｐゴシック" pitchFamily="34" charset="-128"/>
              </a:rPr>
              <a:t>Each item is </a:t>
            </a:r>
            <a:r>
              <a:rPr lang="en-US" sz="1400" b="1" dirty="0" err="1">
                <a:ea typeface="ＭＳ Ｐゴシック" pitchFamily="34" charset="-128"/>
              </a:rPr>
              <a:t>coverType:frequency</a:t>
            </a:r>
            <a:r>
              <a:rPr lang="en-US" sz="1400" b="1" dirty="0">
                <a:ea typeface="ＭＳ Ｐゴシック" pitchFamily="34" charset="-128"/>
              </a:rPr>
              <a:t> </a:t>
            </a:r>
            <a:br>
              <a:rPr lang="en-US" sz="1400" b="1" dirty="0">
                <a:ea typeface="ＭＳ Ｐゴシック" pitchFamily="34" charset="-128"/>
              </a:rPr>
            </a:br>
            <a:endParaRPr lang="en-US" sz="1400" b="1" dirty="0">
              <a:ea typeface="ＭＳ Ｐゴシック" pitchFamily="34" charset="-128"/>
            </a:endParaRPr>
          </a:p>
          <a:p>
            <a:pPr>
              <a:buFontTx/>
              <a:buNone/>
              <a:defRPr/>
            </a:pPr>
            <a:r>
              <a:rPr lang="en-US" sz="1800" dirty="0" err="1">
                <a:latin typeface="Courier New" panose="02070309020205020404" pitchFamily="49" charset="0"/>
                <a:ea typeface="ＭＳ Ｐゴシック" pitchFamily="34" charset="-128"/>
                <a:cs typeface="Courier New" panose="02070309020205020404" pitchFamily="49" charset="0"/>
              </a:rPr>
              <a:t>sc</a:t>
            </a:r>
            <a:r>
              <a:rPr lang="en-US" sz="1800" dirty="0">
                <a:latin typeface="Courier New" panose="02070309020205020404" pitchFamily="49" charset="0"/>
                <a:ea typeface="ＭＳ Ｐゴシック" pitchFamily="34" charset="-128"/>
                <a:cs typeface="Courier New" panose="02070309020205020404" pitchFamily="49" charset="0"/>
              </a:rPr>
              <a:t> = </a:t>
            </a:r>
            <a:r>
              <a:rPr lang="en-US" sz="1800" dirty="0" err="1">
                <a:latin typeface="Courier New" panose="02070309020205020404" pitchFamily="49" charset="0"/>
                <a:ea typeface="ＭＳ Ｐゴシック" pitchFamily="34" charset="-128"/>
                <a:cs typeface="Courier New" panose="02070309020205020404" pitchFamily="49" charset="0"/>
              </a:rPr>
              <a:t>arcpy.da.SearchCursor</a:t>
            </a:r>
            <a:r>
              <a:rPr lang="en-US" sz="1800" dirty="0">
                <a:latin typeface="Courier New" panose="02070309020205020404" pitchFamily="49" charset="0"/>
                <a:ea typeface="ＭＳ Ｐゴシック" pitchFamily="34" charset="-128"/>
                <a:cs typeface="Courier New" panose="02070309020205020404" pitchFamily="49" charset="0"/>
              </a:rPr>
              <a:t>('</a:t>
            </a:r>
            <a:r>
              <a:rPr lang="en-US" sz="1800" dirty="0" err="1">
                <a:latin typeface="Courier New" panose="02070309020205020404" pitchFamily="49" charset="0"/>
                <a:ea typeface="ＭＳ Ｐゴシック" pitchFamily="34" charset="-128"/>
                <a:cs typeface="Courier New" panose="02070309020205020404" pitchFamily="49" charset="0"/>
              </a:rPr>
              <a:t>park.shp</a:t>
            </a:r>
            <a:r>
              <a:rPr lang="en-US" sz="1800" dirty="0">
                <a:latin typeface="Courier New" panose="02070309020205020404" pitchFamily="49" charset="0"/>
                <a:ea typeface="ＭＳ Ｐゴシック" pitchFamily="34" charset="-128"/>
                <a:cs typeface="Courier New" panose="02070309020205020404" pitchFamily="49" charset="0"/>
              </a:rPr>
              <a:t>'</a:t>
            </a:r>
            <a:r>
              <a:rPr lang="en-US" altLang="en-US" sz="1800" dirty="0">
                <a:latin typeface="Courier New" panose="02070309020205020404" pitchFamily="49" charset="0"/>
                <a:ea typeface="ＭＳ Ｐゴシック" pitchFamily="34" charset="-128"/>
                <a:cs typeface="Courier New" panose="02070309020205020404" pitchFamily="49" charset="0"/>
              </a:rPr>
              <a:t>, [</a:t>
            </a:r>
            <a:r>
              <a:rPr lang="en-US" sz="1800" dirty="0">
                <a:latin typeface="Courier New" panose="02070309020205020404" pitchFamily="49" charset="0"/>
                <a:ea typeface="ＭＳ Ｐゴシック" pitchFamily="34" charset="-128"/>
                <a:cs typeface="Courier New" panose="02070309020205020404" pitchFamily="49" charset="0"/>
              </a:rPr>
              <a:t>'</a:t>
            </a:r>
            <a:r>
              <a:rPr lang="en-US" altLang="en-US" sz="1800" dirty="0">
                <a:latin typeface="Courier New" panose="02070309020205020404" pitchFamily="49" charset="0"/>
                <a:ea typeface="ＭＳ Ｐゴシック" pitchFamily="34" charset="-128"/>
                <a:cs typeface="Courier New" panose="02070309020205020404" pitchFamily="49" charset="0"/>
              </a:rPr>
              <a:t>COVER</a:t>
            </a:r>
            <a:r>
              <a:rPr lang="en-US" sz="1800" dirty="0">
                <a:latin typeface="Courier New" panose="02070309020205020404" pitchFamily="49" charset="0"/>
                <a:ea typeface="ＭＳ Ｐゴシック" pitchFamily="34" charset="-128"/>
                <a:cs typeface="Courier New" panose="02070309020205020404" pitchFamily="49" charset="0"/>
              </a:rPr>
              <a:t>'</a:t>
            </a:r>
            <a:r>
              <a:rPr lang="en-US" altLang="en-US" sz="1800" dirty="0">
                <a:latin typeface="Courier New" panose="02070309020205020404" pitchFamily="49" charset="0"/>
                <a:ea typeface="ＭＳ Ｐゴシック" pitchFamily="34" charset="-128"/>
                <a:cs typeface="Courier New" panose="02070309020205020404" pitchFamily="49" charset="0"/>
              </a:rPr>
              <a:t>]</a:t>
            </a:r>
            <a:r>
              <a:rPr lang="en-US" sz="1800" dirty="0">
                <a:latin typeface="Courier New" panose="02070309020205020404" pitchFamily="49" charset="0"/>
                <a:ea typeface="ＭＳ Ｐゴシック" pitchFamily="34" charset="-128"/>
                <a:cs typeface="Courier New" panose="02070309020205020404" pitchFamily="49" charset="0"/>
              </a:rPr>
              <a:t>)</a:t>
            </a:r>
          </a:p>
          <a:p>
            <a:pPr>
              <a:buFontTx/>
              <a:buNone/>
              <a:defRPr/>
            </a:pPr>
            <a:r>
              <a:rPr lang="en-US" sz="1800" dirty="0" err="1">
                <a:latin typeface="Courier New" panose="02070309020205020404" pitchFamily="49" charset="0"/>
                <a:ea typeface="ＭＳ Ｐゴシック" pitchFamily="34" charset="-128"/>
                <a:cs typeface="Courier New" panose="02070309020205020404" pitchFamily="49" charset="0"/>
              </a:rPr>
              <a:t>myD</a:t>
            </a:r>
            <a:r>
              <a:rPr lang="en-US" sz="1800" dirty="0">
                <a:latin typeface="Courier New" panose="02070309020205020404" pitchFamily="49" charset="0"/>
                <a:ea typeface="ＭＳ Ｐゴシック" pitchFamily="34" charset="-128"/>
                <a:cs typeface="Courier New" panose="02070309020205020404" pitchFamily="49" charset="0"/>
              </a:rPr>
              <a:t> = {}</a:t>
            </a:r>
          </a:p>
          <a:p>
            <a:pPr>
              <a:buFontTx/>
              <a:buNone/>
              <a:defRPr/>
            </a:pPr>
            <a:r>
              <a:rPr lang="en-US" sz="1800" b="1" dirty="0">
                <a:solidFill>
                  <a:srgbClr val="0000FF"/>
                </a:solidFill>
                <a:latin typeface="Courier New" panose="02070309020205020404" pitchFamily="49" charset="0"/>
                <a:ea typeface="ＭＳ Ｐゴシック" pitchFamily="34" charset="-128"/>
                <a:cs typeface="Courier New" panose="02070309020205020404" pitchFamily="49" charset="0"/>
              </a:rPr>
              <a:t>for</a:t>
            </a:r>
            <a:r>
              <a:rPr lang="en-US" sz="1800" dirty="0">
                <a:latin typeface="Courier New" panose="02070309020205020404" pitchFamily="49" charset="0"/>
                <a:ea typeface="ＭＳ Ｐゴシック" pitchFamily="34" charset="-128"/>
                <a:cs typeface="Courier New" panose="02070309020205020404" pitchFamily="49" charset="0"/>
              </a:rPr>
              <a:t> row </a:t>
            </a:r>
            <a:r>
              <a:rPr lang="en-US" sz="1800" b="1" dirty="0">
                <a:solidFill>
                  <a:srgbClr val="0000FF"/>
                </a:solidFill>
                <a:latin typeface="Courier New" panose="02070309020205020404" pitchFamily="49" charset="0"/>
                <a:ea typeface="ＭＳ Ｐゴシック" pitchFamily="34" charset="-128"/>
                <a:cs typeface="Courier New" panose="02070309020205020404" pitchFamily="49" charset="0"/>
              </a:rPr>
              <a:t>in</a:t>
            </a:r>
            <a:r>
              <a:rPr lang="en-US" sz="1800" dirty="0">
                <a:latin typeface="Courier New" panose="02070309020205020404" pitchFamily="49" charset="0"/>
                <a:ea typeface="ＭＳ Ｐゴシック" pitchFamily="34" charset="-128"/>
                <a:cs typeface="Courier New" panose="02070309020205020404" pitchFamily="49" charset="0"/>
              </a:rPr>
              <a:t> </a:t>
            </a:r>
            <a:r>
              <a:rPr lang="en-US" sz="1800" dirty="0" err="1">
                <a:latin typeface="Courier New" panose="02070309020205020404" pitchFamily="49" charset="0"/>
                <a:ea typeface="ＭＳ Ｐゴシック" pitchFamily="34" charset="-128"/>
                <a:cs typeface="Courier New" panose="02070309020205020404" pitchFamily="49" charset="0"/>
              </a:rPr>
              <a:t>sc</a:t>
            </a:r>
            <a:r>
              <a:rPr lang="en-US" sz="1800" dirty="0">
                <a:latin typeface="Courier New" panose="02070309020205020404" pitchFamily="49" charset="0"/>
                <a:ea typeface="ＭＳ Ｐゴシック" pitchFamily="34" charset="-128"/>
                <a:cs typeface="Courier New" panose="02070309020205020404" pitchFamily="49" charset="0"/>
              </a:rPr>
              <a:t>:</a:t>
            </a:r>
          </a:p>
          <a:p>
            <a:pPr>
              <a:buFontTx/>
              <a:buNone/>
              <a:defRPr/>
            </a:pPr>
            <a:r>
              <a:rPr lang="en-US" sz="1800" dirty="0">
                <a:latin typeface="Courier New" panose="02070309020205020404" pitchFamily="49" charset="0"/>
                <a:ea typeface="ＭＳ Ｐゴシック" pitchFamily="34" charset="-128"/>
                <a:cs typeface="Courier New" panose="02070309020205020404" pitchFamily="49" charset="0"/>
              </a:rPr>
              <a:t>    key = row[0]</a:t>
            </a:r>
          </a:p>
          <a:p>
            <a:pPr>
              <a:buFontTx/>
              <a:buNone/>
              <a:defRPr/>
            </a:pPr>
            <a:r>
              <a:rPr lang="en-US" sz="1800" dirty="0">
                <a:latin typeface="Courier New" panose="02070309020205020404" pitchFamily="49" charset="0"/>
                <a:ea typeface="ＭＳ Ｐゴシック" pitchFamily="34" charset="-128"/>
                <a:cs typeface="Courier New" panose="02070309020205020404" pitchFamily="49" charset="0"/>
              </a:rPr>
              <a:t>    </a:t>
            </a:r>
            <a:r>
              <a:rPr lang="en-US" sz="1800" b="1" dirty="0">
                <a:solidFill>
                  <a:srgbClr val="0000FF"/>
                </a:solidFill>
                <a:latin typeface="Courier New" panose="02070309020205020404" pitchFamily="49" charset="0"/>
                <a:ea typeface="ＭＳ Ｐゴシック" pitchFamily="34" charset="-128"/>
                <a:cs typeface="Courier New" panose="02070309020205020404" pitchFamily="49" charset="0"/>
              </a:rPr>
              <a:t>if</a:t>
            </a:r>
            <a:r>
              <a:rPr lang="en-US" sz="1800" dirty="0">
                <a:latin typeface="Courier New" panose="02070309020205020404" pitchFamily="49" charset="0"/>
                <a:ea typeface="ＭＳ Ｐゴシック" pitchFamily="34" charset="-128"/>
                <a:cs typeface="Courier New" panose="02070309020205020404" pitchFamily="49" charset="0"/>
              </a:rPr>
              <a:t> key</a:t>
            </a:r>
            <a:r>
              <a:rPr lang="en-US" sz="1800" b="1" dirty="0">
                <a:solidFill>
                  <a:srgbClr val="0000FF"/>
                </a:solidFill>
                <a:latin typeface="Courier New" panose="02070309020205020404" pitchFamily="49" charset="0"/>
                <a:ea typeface="ＭＳ Ｐゴシック" pitchFamily="34" charset="-128"/>
                <a:cs typeface="Courier New" panose="02070309020205020404" pitchFamily="49" charset="0"/>
              </a:rPr>
              <a:t> in </a:t>
            </a:r>
            <a:r>
              <a:rPr lang="en-US" sz="1800" dirty="0" err="1">
                <a:latin typeface="Courier New" panose="02070309020205020404" pitchFamily="49" charset="0"/>
                <a:ea typeface="ＭＳ Ｐゴシック" pitchFamily="34" charset="-128"/>
                <a:cs typeface="Courier New" panose="02070309020205020404" pitchFamily="49" charset="0"/>
              </a:rPr>
              <a:t>myD</a:t>
            </a:r>
            <a:r>
              <a:rPr lang="en-US" sz="1800" dirty="0">
                <a:latin typeface="Courier New" panose="02070309020205020404" pitchFamily="49" charset="0"/>
                <a:ea typeface="ＭＳ Ｐゴシック" pitchFamily="34" charset="-128"/>
                <a:cs typeface="Courier New" panose="02070309020205020404" pitchFamily="49" charset="0"/>
              </a:rPr>
              <a:t>:</a:t>
            </a:r>
          </a:p>
          <a:p>
            <a:pPr>
              <a:buFontTx/>
              <a:buNone/>
              <a:defRPr/>
            </a:pPr>
            <a:r>
              <a:rPr lang="en-US" sz="1800" dirty="0">
                <a:latin typeface="Courier New" panose="02070309020205020404" pitchFamily="49" charset="0"/>
                <a:ea typeface="ＭＳ Ｐゴシック" pitchFamily="34" charset="-128"/>
                <a:cs typeface="Courier New" panose="02070309020205020404" pitchFamily="49" charset="0"/>
              </a:rPr>
              <a:t>        </a:t>
            </a:r>
            <a:r>
              <a:rPr lang="en-US" sz="1800" dirty="0" err="1">
                <a:latin typeface="Courier New" panose="02070309020205020404" pitchFamily="49" charset="0"/>
                <a:ea typeface="ＭＳ Ｐゴシック" pitchFamily="34" charset="-128"/>
                <a:cs typeface="Courier New" panose="02070309020205020404" pitchFamily="49" charset="0"/>
              </a:rPr>
              <a:t>myD</a:t>
            </a:r>
            <a:r>
              <a:rPr lang="en-US" sz="1800" dirty="0">
                <a:latin typeface="Courier New" panose="02070309020205020404" pitchFamily="49" charset="0"/>
                <a:ea typeface="ＭＳ Ｐゴシック" pitchFamily="34" charset="-128"/>
                <a:cs typeface="Courier New" panose="02070309020205020404" pitchFamily="49" charset="0"/>
              </a:rPr>
              <a:t>[key] = </a:t>
            </a:r>
            <a:r>
              <a:rPr lang="en-US" sz="1800" dirty="0" err="1">
                <a:latin typeface="Courier New" panose="02070309020205020404" pitchFamily="49" charset="0"/>
                <a:ea typeface="ＭＳ Ｐゴシック" pitchFamily="34" charset="-128"/>
                <a:cs typeface="Courier New" panose="02070309020205020404" pitchFamily="49" charset="0"/>
              </a:rPr>
              <a:t>myD</a:t>
            </a:r>
            <a:r>
              <a:rPr lang="en-US" sz="1800" dirty="0">
                <a:latin typeface="Courier New" panose="02070309020205020404" pitchFamily="49" charset="0"/>
                <a:ea typeface="ＭＳ Ｐゴシック" pitchFamily="34" charset="-128"/>
                <a:cs typeface="Courier New" panose="02070309020205020404" pitchFamily="49" charset="0"/>
              </a:rPr>
              <a:t>[key] + 1</a:t>
            </a:r>
          </a:p>
          <a:p>
            <a:pPr>
              <a:buFontTx/>
              <a:buNone/>
              <a:defRPr/>
            </a:pPr>
            <a:r>
              <a:rPr lang="en-US" sz="1800" dirty="0">
                <a:latin typeface="Courier New" panose="02070309020205020404" pitchFamily="49" charset="0"/>
                <a:ea typeface="ＭＳ Ｐゴシック" pitchFamily="34" charset="-128"/>
                <a:cs typeface="Courier New" panose="02070309020205020404" pitchFamily="49" charset="0"/>
              </a:rPr>
              <a:t>    </a:t>
            </a:r>
            <a:r>
              <a:rPr lang="en-US" sz="1800" b="1" dirty="0">
                <a:solidFill>
                  <a:srgbClr val="0000FF"/>
                </a:solidFill>
                <a:latin typeface="Courier New" panose="02070309020205020404" pitchFamily="49" charset="0"/>
                <a:ea typeface="ＭＳ Ｐゴシック" pitchFamily="34" charset="-128"/>
                <a:cs typeface="Courier New" panose="02070309020205020404" pitchFamily="49" charset="0"/>
              </a:rPr>
              <a:t>else</a:t>
            </a:r>
            <a:r>
              <a:rPr lang="en-US" sz="1800" dirty="0">
                <a:latin typeface="Courier New" panose="02070309020205020404" pitchFamily="49" charset="0"/>
                <a:ea typeface="ＭＳ Ｐゴシック" pitchFamily="34" charset="-128"/>
                <a:cs typeface="Courier New" panose="02070309020205020404" pitchFamily="49" charset="0"/>
              </a:rPr>
              <a:t>:</a:t>
            </a:r>
            <a:br>
              <a:rPr lang="en-US" sz="1600" dirty="0">
                <a:latin typeface="Courier New" panose="02070309020205020404" pitchFamily="49" charset="0"/>
                <a:ea typeface="ＭＳ Ｐゴシック" pitchFamily="34" charset="-128"/>
                <a:cs typeface="Courier New" panose="02070309020205020404" pitchFamily="49" charset="0"/>
              </a:rPr>
            </a:br>
            <a:r>
              <a:rPr lang="en-US" sz="1600" dirty="0">
                <a:latin typeface="Courier New" panose="02070309020205020404" pitchFamily="49" charset="0"/>
                <a:ea typeface="ＭＳ Ｐゴシック" pitchFamily="34" charset="-128"/>
                <a:cs typeface="Courier New" panose="02070309020205020404" pitchFamily="49" charset="0"/>
              </a:rPr>
              <a:t>      </a:t>
            </a:r>
            <a:r>
              <a:rPr lang="en-US" sz="1800" dirty="0" err="1">
                <a:latin typeface="Courier New" panose="02070309020205020404" pitchFamily="49" charset="0"/>
                <a:ea typeface="ＭＳ Ｐゴシック" pitchFamily="34" charset="-128"/>
                <a:cs typeface="Courier New" panose="02070309020205020404" pitchFamily="49" charset="0"/>
              </a:rPr>
              <a:t>myD</a:t>
            </a:r>
            <a:r>
              <a:rPr lang="en-US" sz="1800" dirty="0">
                <a:latin typeface="Courier New" panose="02070309020205020404" pitchFamily="49" charset="0"/>
                <a:ea typeface="ＭＳ Ｐゴシック" pitchFamily="34" charset="-128"/>
                <a:cs typeface="Courier New" panose="02070309020205020404" pitchFamily="49" charset="0"/>
              </a:rPr>
              <a:t>[key] = 1</a:t>
            </a:r>
          </a:p>
          <a:p>
            <a:pPr>
              <a:buFontTx/>
              <a:buNone/>
              <a:defRPr/>
            </a:pPr>
            <a:r>
              <a:rPr lang="en-US" sz="1800" b="1" dirty="0">
                <a:solidFill>
                  <a:srgbClr val="0000FF"/>
                </a:solidFill>
                <a:latin typeface="Courier New" panose="02070309020205020404" pitchFamily="49" charset="0"/>
                <a:ea typeface="ＭＳ Ｐゴシック" pitchFamily="34" charset="-128"/>
                <a:cs typeface="Courier New" panose="02070309020205020404" pitchFamily="49" charset="0"/>
              </a:rPr>
              <a:t>del</a:t>
            </a:r>
            <a:r>
              <a:rPr lang="en-US" sz="1800" dirty="0">
                <a:latin typeface="Courier New" panose="02070309020205020404" pitchFamily="49" charset="0"/>
                <a:ea typeface="ＭＳ Ｐゴシック" pitchFamily="34" charset="-128"/>
                <a:cs typeface="Courier New" panose="02070309020205020404" pitchFamily="49" charset="0"/>
              </a:rPr>
              <a:t> </a:t>
            </a:r>
            <a:r>
              <a:rPr lang="en-US" sz="1800" dirty="0" err="1">
                <a:latin typeface="Courier New" panose="02070309020205020404" pitchFamily="49" charset="0"/>
                <a:ea typeface="ＭＳ Ｐゴシック" pitchFamily="34" charset="-128"/>
                <a:cs typeface="Courier New" panose="02070309020205020404" pitchFamily="49" charset="0"/>
              </a:rPr>
              <a:t>sc</a:t>
            </a:r>
            <a:endParaRPr lang="en-US" sz="1800" dirty="0">
              <a:latin typeface="Courier New" panose="02070309020205020404" pitchFamily="49" charset="0"/>
              <a:ea typeface="ＭＳ Ｐゴシック" pitchFamily="34" charset="-128"/>
              <a:cs typeface="Courier New" panose="02070309020205020404" pitchFamily="49" charset="0"/>
            </a:endParaRPr>
          </a:p>
          <a:p>
            <a:pPr>
              <a:buFontTx/>
              <a:buNone/>
              <a:defRPr/>
            </a:pPr>
            <a:endParaRPr lang="en-US" sz="1800" dirty="0">
              <a:ea typeface="ＭＳ Ｐゴシック" pitchFamily="34" charset="-128"/>
            </a:endParaRPr>
          </a:p>
          <a:p>
            <a:pPr>
              <a:buFontTx/>
              <a:buNone/>
              <a:defRPr/>
            </a:pPr>
            <a:endParaRPr lang="en-US" sz="2400" dirty="0">
              <a:ea typeface="ＭＳ Ｐゴシック" pitchFamily="34" charset="-128"/>
            </a:endParaRPr>
          </a:p>
        </p:txBody>
      </p:sp>
      <p:pic>
        <p:nvPicPr>
          <p:cNvPr id="6" name="Picture 5">
            <a:extLst>
              <a:ext uri="{FF2B5EF4-FFF2-40B4-BE49-F238E27FC236}">
                <a16:creationId xmlns:a16="http://schemas.microsoft.com/office/drawing/2014/main" id="{5C4AC210-F5B7-497B-E9E8-E9BD7E466C69}"/>
              </a:ext>
            </a:extLst>
          </p:cNvPr>
          <p:cNvPicPr>
            <a:picLocks noChangeAspect="1" noChangeArrowheads="1"/>
          </p:cNvPicPr>
          <p:nvPr/>
        </p:nvPicPr>
        <p:blipFill rotWithShape="1">
          <a:blip r:embed="rId3"/>
          <a:srcRect l="1802" t="24600" r="64708" b="22784"/>
          <a:stretch/>
        </p:blipFill>
        <p:spPr bwMode="auto">
          <a:xfrm>
            <a:off x="7842250" y="3048000"/>
            <a:ext cx="1265238" cy="2398713"/>
          </a:xfrm>
          <a:prstGeom prst="rect">
            <a:avLst/>
          </a:prstGeom>
          <a:noFill/>
          <a:ln>
            <a:noFill/>
          </a:ln>
          <a:effectLst/>
        </p:spPr>
      </p:pic>
      <p:sp>
        <p:nvSpPr>
          <p:cNvPr id="5" name="TextBox 4">
            <a:extLst>
              <a:ext uri="{FF2B5EF4-FFF2-40B4-BE49-F238E27FC236}">
                <a16:creationId xmlns:a16="http://schemas.microsoft.com/office/drawing/2014/main" id="{41B26086-9CC7-8EBC-A0D1-13247EE454F3}"/>
              </a:ext>
            </a:extLst>
          </p:cNvPr>
          <p:cNvSpPr txBox="1"/>
          <p:nvPr/>
        </p:nvSpPr>
        <p:spPr>
          <a:xfrm>
            <a:off x="4376738" y="6075363"/>
            <a:ext cx="4595812" cy="646112"/>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800" dirty="0">
                <a:solidFill>
                  <a:srgbClr val="000000"/>
                </a:solidFill>
                <a:latin typeface="Courier New" panose="02070309020205020404" pitchFamily="49" charset="0"/>
                <a:cs typeface="Courier New" panose="02070309020205020404" pitchFamily="49" charset="0"/>
              </a:rPr>
              <a:t>&gt;&gt;&gt; print(</a:t>
            </a:r>
            <a:r>
              <a:rPr lang="en-US" sz="1800" dirty="0" err="1">
                <a:solidFill>
                  <a:srgbClr val="000000"/>
                </a:solidFill>
                <a:latin typeface="Courier New" panose="02070309020205020404" pitchFamily="49" charset="0"/>
                <a:cs typeface="Courier New" panose="02070309020205020404" pitchFamily="49" charset="0"/>
              </a:rPr>
              <a:t>myD</a:t>
            </a:r>
            <a:r>
              <a:rPr lang="en-US" sz="1800" dirty="0">
                <a:solidFill>
                  <a:srgbClr val="000000"/>
                </a:solidFill>
                <a:latin typeface="Courier New" panose="02070309020205020404" pitchFamily="49" charset="0"/>
                <a:cs typeface="Courier New" panose="02070309020205020404" pitchFamily="49" charset="0"/>
              </a:rPr>
              <a:t>)</a:t>
            </a:r>
          </a:p>
          <a:p>
            <a:pPr eaLnBrk="1" hangingPunct="1">
              <a:defRPr/>
            </a:pPr>
            <a:r>
              <a:rPr lang="en-US" sz="1800" dirty="0">
                <a:solidFill>
                  <a:srgbClr val="000000"/>
                </a:solidFill>
                <a:latin typeface="Courier New" panose="02070309020205020404" pitchFamily="49" charset="0"/>
                <a:cs typeface="Courier New" panose="02070309020205020404" pitchFamily="49" charset="0"/>
              </a:rPr>
              <a:t>{</a:t>
            </a:r>
            <a:r>
              <a:rPr lang="en-US" sz="1800" dirty="0">
                <a:latin typeface="Courier New" panose="02070309020205020404" pitchFamily="49" charset="0"/>
                <a:cs typeface="Courier New" panose="02070309020205020404" pitchFamily="49" charset="0"/>
              </a:rPr>
              <a:t>'</a:t>
            </a:r>
            <a:r>
              <a:rPr lang="en-US" sz="1800" dirty="0">
                <a:solidFill>
                  <a:srgbClr val="000000"/>
                </a:solidFill>
                <a:latin typeface="Courier New" panose="02070309020205020404" pitchFamily="49" charset="0"/>
                <a:cs typeface="Courier New" panose="02070309020205020404" pitchFamily="49" charset="0"/>
              </a:rPr>
              <a:t>woods</a:t>
            </a:r>
            <a:r>
              <a:rPr lang="en-US" sz="1800" dirty="0">
                <a:latin typeface="Courier New" panose="02070309020205020404" pitchFamily="49" charset="0"/>
                <a:cs typeface="Courier New" panose="02070309020205020404" pitchFamily="49" charset="0"/>
              </a:rPr>
              <a:t>'</a:t>
            </a:r>
            <a:r>
              <a:rPr lang="en-US" sz="1800" dirty="0">
                <a:solidFill>
                  <a:srgbClr val="000000"/>
                </a:solidFill>
                <a:latin typeface="Courier New" panose="02070309020205020404" pitchFamily="49" charset="0"/>
                <a:cs typeface="Courier New" panose="02070309020205020404" pitchFamily="49" charset="0"/>
              </a:rPr>
              <a:t>:9, </a:t>
            </a:r>
            <a:r>
              <a:rPr lang="en-US" sz="1800" dirty="0">
                <a:latin typeface="Courier New" panose="02070309020205020404" pitchFamily="49" charset="0"/>
                <a:cs typeface="Courier New" panose="02070309020205020404" pitchFamily="49" charset="0"/>
              </a:rPr>
              <a:t>'</a:t>
            </a:r>
            <a:r>
              <a:rPr lang="en-US" sz="1800" dirty="0">
                <a:solidFill>
                  <a:srgbClr val="000000"/>
                </a:solidFill>
                <a:latin typeface="Courier New" panose="02070309020205020404" pitchFamily="49" charset="0"/>
                <a:cs typeface="Courier New" panose="02070309020205020404" pitchFamily="49" charset="0"/>
              </a:rPr>
              <a:t>orch</a:t>
            </a:r>
            <a:r>
              <a:rPr lang="en-US" sz="1800" dirty="0">
                <a:latin typeface="Courier New" panose="02070309020205020404" pitchFamily="49" charset="0"/>
                <a:cs typeface="Courier New" panose="02070309020205020404" pitchFamily="49" charset="0"/>
              </a:rPr>
              <a:t>'</a:t>
            </a:r>
            <a:r>
              <a:rPr lang="en-US" sz="1800" dirty="0">
                <a:solidFill>
                  <a:srgbClr val="000000"/>
                </a:solidFill>
                <a:latin typeface="Courier New" panose="02070309020205020404" pitchFamily="49" charset="0"/>
                <a:cs typeface="Courier New" panose="02070309020205020404" pitchFamily="49" charset="0"/>
              </a:rPr>
              <a:t>:4,</a:t>
            </a:r>
            <a:r>
              <a:rPr lang="en-US" sz="1800" dirty="0">
                <a:latin typeface="Courier New" panose="02070309020205020404" pitchFamily="49" charset="0"/>
                <a:cs typeface="Courier New" panose="02070309020205020404" pitchFamily="49" charset="0"/>
              </a:rPr>
              <a:t> '</a:t>
            </a:r>
            <a:r>
              <a:rPr lang="en-US" sz="1800" dirty="0">
                <a:solidFill>
                  <a:srgbClr val="000000"/>
                </a:solidFill>
                <a:latin typeface="Courier New" panose="02070309020205020404" pitchFamily="49" charset="0"/>
                <a:cs typeface="Courier New" panose="02070309020205020404" pitchFamily="49" charset="0"/>
              </a:rPr>
              <a:t>other</a:t>
            </a:r>
            <a:r>
              <a:rPr lang="en-US" sz="1800" dirty="0">
                <a:latin typeface="Courier New" panose="02070309020205020404" pitchFamily="49" charset="0"/>
                <a:cs typeface="Courier New" panose="02070309020205020404" pitchFamily="49" charset="0"/>
              </a:rPr>
              <a:t>'</a:t>
            </a:r>
            <a:r>
              <a:rPr lang="en-US" sz="1800" dirty="0">
                <a:solidFill>
                  <a:srgbClr val="000000"/>
                </a:solidFill>
                <a:latin typeface="Courier New" panose="02070309020205020404" pitchFamily="49" charset="0"/>
                <a:cs typeface="Courier New" panose="02070309020205020404" pitchFamily="49" charset="0"/>
              </a:rPr>
              <a:t>:3}</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8666C9DC-6FF2-DF82-918F-4C3173642916}"/>
              </a:ext>
            </a:extLst>
          </p:cNvPr>
          <p:cNvSpPr>
            <a:spLocks noGrp="1" noChangeArrowheads="1"/>
          </p:cNvSpPr>
          <p:nvPr>
            <p:ph type="title"/>
          </p:nvPr>
        </p:nvSpPr>
        <p:spPr/>
        <p:txBody>
          <a:bodyPr/>
          <a:lstStyle/>
          <a:p>
            <a:pPr eaLnBrk="1" hangingPunct="1"/>
            <a:r>
              <a:rPr lang="en-US" altLang="en-US" sz="3200">
                <a:solidFill>
                  <a:srgbClr val="262673"/>
                </a:solidFill>
              </a:rPr>
              <a:t>Python lists in dictionaries</a:t>
            </a:r>
          </a:p>
        </p:txBody>
      </p:sp>
      <p:sp>
        <p:nvSpPr>
          <p:cNvPr id="15364" name="Rectangle 3">
            <a:extLst>
              <a:ext uri="{FF2B5EF4-FFF2-40B4-BE49-F238E27FC236}">
                <a16:creationId xmlns:a16="http://schemas.microsoft.com/office/drawing/2014/main" id="{BF4B6E54-894A-5A58-0040-2E134A393342}"/>
              </a:ext>
            </a:extLst>
          </p:cNvPr>
          <p:cNvSpPr>
            <a:spLocks noGrp="1" noChangeArrowheads="1"/>
          </p:cNvSpPr>
          <p:nvPr>
            <p:ph type="body" idx="1"/>
          </p:nvPr>
        </p:nvSpPr>
        <p:spPr>
          <a:xfrm>
            <a:off x="152400" y="914400"/>
            <a:ext cx="7010400" cy="5410200"/>
          </a:xfrm>
        </p:spPr>
        <p:txBody>
          <a:bodyPr/>
          <a:lstStyle/>
          <a:p>
            <a:pPr eaLnBrk="1" hangingPunct="1">
              <a:defRPr/>
            </a:pPr>
            <a:r>
              <a:rPr lang="en-US" sz="2400" dirty="0">
                <a:ea typeface="ＭＳ Ｐゴシック" pitchFamily="34" charset="-128"/>
              </a:rPr>
              <a:t>dictionary values can be any Python data type</a:t>
            </a:r>
          </a:p>
          <a:p>
            <a:pPr lvl="1" eaLnBrk="1" hangingPunct="1">
              <a:defRPr/>
            </a:pPr>
            <a:r>
              <a:rPr lang="en-US" sz="2000" dirty="0">
                <a:ea typeface="ＭＳ Ｐゴシック" pitchFamily="34" charset="-128"/>
              </a:rPr>
              <a:t>numbers, strings, lists, dictionaries…</a:t>
            </a:r>
          </a:p>
          <a:p>
            <a:pPr eaLnBrk="1" hangingPunct="1">
              <a:defRPr/>
            </a:pPr>
            <a:r>
              <a:rPr lang="en-US" sz="2400" dirty="0">
                <a:ea typeface="ＭＳ Ｐゴシック" pitchFamily="34" charset="-128"/>
              </a:rPr>
              <a:t>Example below: </a:t>
            </a:r>
          </a:p>
          <a:p>
            <a:pPr lvl="1" eaLnBrk="1" hangingPunct="1">
              <a:defRPr/>
            </a:pPr>
            <a:r>
              <a:rPr lang="en-US" sz="2000" dirty="0">
                <a:ea typeface="ＭＳ Ｐゴシック" pitchFamily="34" charset="-128"/>
              </a:rPr>
              <a:t>A dictionary to store COVER types and their areas.</a:t>
            </a:r>
          </a:p>
          <a:p>
            <a:pPr lvl="1" eaLnBrk="1" hangingPunct="1">
              <a:defRPr/>
            </a:pPr>
            <a:r>
              <a:rPr lang="en-US" sz="2000" dirty="0">
                <a:ea typeface="ＭＳ Ｐゴシック" pitchFamily="34" charset="-128"/>
              </a:rPr>
              <a:t>Each item is </a:t>
            </a:r>
            <a:r>
              <a:rPr lang="en-US" sz="2000" b="1" dirty="0" err="1">
                <a:ea typeface="ＭＳ Ｐゴシック" pitchFamily="34" charset="-128"/>
              </a:rPr>
              <a:t>coverType:listOfAreas</a:t>
            </a:r>
            <a:endParaRPr lang="en-US" sz="2000" b="1" dirty="0">
              <a:ea typeface="ＭＳ Ｐゴシック" pitchFamily="34" charset="-128"/>
            </a:endParaRPr>
          </a:p>
          <a:p>
            <a:pPr eaLnBrk="1" hangingPunct="1">
              <a:buFontTx/>
              <a:buNone/>
              <a:defRPr/>
            </a:pPr>
            <a:r>
              <a:rPr lang="en-US" sz="2000" dirty="0" err="1">
                <a:latin typeface="Courier New" panose="02070309020205020404" pitchFamily="49" charset="0"/>
                <a:ea typeface="ＭＳ Ｐゴシック" pitchFamily="34" charset="-128"/>
                <a:cs typeface="Courier New" panose="02070309020205020404" pitchFamily="49" charset="0"/>
              </a:rPr>
              <a:t>myD</a:t>
            </a:r>
            <a:r>
              <a:rPr lang="en-US" sz="2000" dirty="0">
                <a:latin typeface="Courier New" panose="02070309020205020404" pitchFamily="49" charset="0"/>
                <a:ea typeface="ＭＳ Ｐゴシック" pitchFamily="34" charset="-128"/>
                <a:cs typeface="Courier New" panose="02070309020205020404" pitchFamily="49" charset="0"/>
              </a:rPr>
              <a:t> = {</a:t>
            </a:r>
          </a:p>
          <a:p>
            <a:pPr eaLnBrk="1" hangingPunct="1">
              <a:buFontTx/>
              <a:buNone/>
              <a:defRPr/>
            </a:pPr>
            <a:r>
              <a:rPr lang="en-US" sz="2000" dirty="0">
                <a:latin typeface="Courier New" panose="02070309020205020404" pitchFamily="49" charset="0"/>
                <a:ea typeface="ＭＳ Ｐゴシック" pitchFamily="34" charset="-128"/>
                <a:cs typeface="Courier New" panose="02070309020205020404" pitchFamily="49" charset="0"/>
              </a:rPr>
              <a:t>'woods': [600937, 1589633,…]</a:t>
            </a:r>
          </a:p>
          <a:p>
            <a:pPr eaLnBrk="1" hangingPunct="1">
              <a:buFontTx/>
              <a:buNone/>
              <a:defRPr/>
            </a:pPr>
            <a:r>
              <a:rPr lang="en-US" sz="2000" dirty="0">
                <a:latin typeface="Courier New" panose="02070309020205020404" pitchFamily="49" charset="0"/>
                <a:ea typeface="ＭＳ Ｐゴシック" pitchFamily="34" charset="-128"/>
                <a:cs typeface="Courier New" panose="02070309020205020404" pitchFamily="49" charset="0"/>
              </a:rPr>
              <a:t>'</a:t>
            </a:r>
            <a:r>
              <a:rPr lang="en-US" sz="2000" dirty="0" err="1">
                <a:latin typeface="Courier New" panose="02070309020205020404" pitchFamily="49" charset="0"/>
                <a:ea typeface="ＭＳ Ｐゴシック" pitchFamily="34" charset="-128"/>
                <a:cs typeface="Courier New" panose="02070309020205020404" pitchFamily="49" charset="0"/>
              </a:rPr>
              <a:t>orch</a:t>
            </a:r>
            <a:r>
              <a:rPr lang="en-US" sz="2000" dirty="0">
                <a:latin typeface="Courier New" panose="02070309020205020404" pitchFamily="49" charset="0"/>
                <a:ea typeface="ＭＳ Ｐゴシック" pitchFamily="34" charset="-128"/>
                <a:cs typeface="Courier New" panose="02070309020205020404" pitchFamily="49" charset="0"/>
              </a:rPr>
              <a:t>': [153137.114187, …]</a:t>
            </a:r>
          </a:p>
          <a:p>
            <a:pPr eaLnBrk="1" hangingPunct="1">
              <a:buFontTx/>
              <a:buNone/>
              <a:defRPr/>
            </a:pPr>
            <a:r>
              <a:rPr lang="en-US" sz="2000" dirty="0">
                <a:latin typeface="Courier New" panose="02070309020205020404" pitchFamily="49" charset="0"/>
                <a:ea typeface="ＭＳ Ｐゴシック" pitchFamily="34" charset="-128"/>
                <a:cs typeface="Courier New" panose="02070309020205020404" pitchFamily="49" charset="0"/>
              </a:rPr>
              <a:t>'other'</a:t>
            </a:r>
            <a:r>
              <a:rPr lang="en-US" altLang="ja-JP" sz="2000" dirty="0">
                <a:latin typeface="Courier New" panose="02070309020205020404" pitchFamily="49" charset="0"/>
                <a:ea typeface="ＭＳ Ｐゴシック" pitchFamily="34" charset="-128"/>
                <a:cs typeface="Courier New" panose="02070309020205020404" pitchFamily="49" charset="0"/>
              </a:rPr>
              <a:t>: [100404, 375724, …]</a:t>
            </a:r>
          </a:p>
          <a:p>
            <a:pPr eaLnBrk="1" hangingPunct="1">
              <a:buFontTx/>
              <a:buNone/>
              <a:defRPr/>
            </a:pPr>
            <a:r>
              <a:rPr lang="en-US" sz="2000" dirty="0">
                <a:latin typeface="Courier New" panose="02070309020205020404" pitchFamily="49" charset="0"/>
                <a:ea typeface="ＭＳ Ｐゴシック" pitchFamily="34" charset="-128"/>
                <a:cs typeface="Courier New" panose="02070309020205020404" pitchFamily="49" charset="0"/>
              </a:rPr>
              <a:t>'</a:t>
            </a:r>
            <a:r>
              <a:rPr lang="en-US" altLang="ja-JP" sz="2000" dirty="0">
                <a:latin typeface="Courier New" panose="02070309020205020404" pitchFamily="49" charset="0"/>
                <a:ea typeface="ＭＳ Ｐゴシック" pitchFamily="34" charset="-128"/>
                <a:cs typeface="Courier New" panose="02070309020205020404" pitchFamily="49" charset="0"/>
              </a:rPr>
              <a:t>park</a:t>
            </a:r>
            <a:r>
              <a:rPr lang="en-US" sz="2000" dirty="0">
                <a:latin typeface="Courier New" panose="02070309020205020404" pitchFamily="49" charset="0"/>
                <a:ea typeface="ＭＳ Ｐゴシック" pitchFamily="34" charset="-128"/>
                <a:cs typeface="Courier New" panose="02070309020205020404" pitchFamily="49" charset="0"/>
              </a:rPr>
              <a:t>'</a:t>
            </a:r>
            <a:r>
              <a:rPr lang="en-US" altLang="ja-JP" sz="2000" dirty="0">
                <a:latin typeface="Courier New" panose="02070309020205020404" pitchFamily="49" charset="0"/>
                <a:ea typeface="ＭＳ Ｐゴシック" pitchFamily="34" charset="-128"/>
                <a:cs typeface="Courier New" panose="02070309020205020404" pitchFamily="49" charset="0"/>
              </a:rPr>
              <a:t>: …</a:t>
            </a:r>
          </a:p>
          <a:p>
            <a:pPr eaLnBrk="1" hangingPunct="1">
              <a:buFontTx/>
              <a:buNone/>
              <a:defRPr/>
            </a:pPr>
            <a:r>
              <a:rPr lang="en-US" sz="2000" dirty="0">
                <a:latin typeface="Courier New" panose="02070309020205020404" pitchFamily="49" charset="0"/>
                <a:ea typeface="ＭＳ Ｐゴシック" pitchFamily="34" charset="-128"/>
                <a:cs typeface="Courier New" panose="02070309020205020404" pitchFamily="49" charset="0"/>
              </a:rPr>
              <a:t>}</a:t>
            </a:r>
          </a:p>
          <a:p>
            <a:pPr eaLnBrk="1" hangingPunct="1">
              <a:defRPr/>
            </a:pPr>
            <a:r>
              <a:rPr lang="en-US" sz="2400" dirty="0" err="1">
                <a:ea typeface="ＭＳ Ｐゴシック" pitchFamily="34" charset="-128"/>
              </a:rPr>
              <a:t>myD</a:t>
            </a:r>
            <a:r>
              <a:rPr lang="en-US" sz="2400" dirty="0">
                <a:ea typeface="ＭＳ Ｐゴシック" pitchFamily="34" charset="-128"/>
              </a:rPr>
              <a:t> could be used to calculate statistics about the areas associated with cover types. (mean, </a:t>
            </a:r>
            <a:r>
              <a:rPr lang="en-US" sz="2400" dirty="0" err="1">
                <a:ea typeface="ＭＳ Ｐゴシック" pitchFamily="34" charset="-128"/>
              </a:rPr>
              <a:t>std</a:t>
            </a:r>
            <a:r>
              <a:rPr lang="en-US" sz="2400" dirty="0">
                <a:ea typeface="ＭＳ Ｐゴシック" pitchFamily="34" charset="-128"/>
              </a:rPr>
              <a:t> </a:t>
            </a:r>
            <a:r>
              <a:rPr lang="en-US" sz="2400" dirty="0" err="1">
                <a:ea typeface="ＭＳ Ｐゴシック" pitchFamily="34" charset="-128"/>
              </a:rPr>
              <a:t>dev</a:t>
            </a:r>
            <a:r>
              <a:rPr lang="en-US" sz="2400" dirty="0">
                <a:ea typeface="ＭＳ Ｐゴシック" pitchFamily="34" charset="-128"/>
              </a:rPr>
              <a:t>, variance, etc.)</a:t>
            </a:r>
          </a:p>
          <a:p>
            <a:pPr eaLnBrk="1" hangingPunct="1">
              <a:defRPr/>
            </a:pPr>
            <a:r>
              <a:rPr lang="en-US" sz="2400" dirty="0">
                <a:ea typeface="ＭＳ Ｐゴシック" pitchFamily="34" charset="-128"/>
              </a:rPr>
              <a:t>To create </a:t>
            </a:r>
            <a:r>
              <a:rPr lang="en-US" sz="2400" dirty="0" err="1">
                <a:ea typeface="ＭＳ Ｐゴシック" pitchFamily="34" charset="-128"/>
              </a:rPr>
              <a:t>myD</a:t>
            </a:r>
            <a:r>
              <a:rPr lang="en-US" sz="2400" dirty="0">
                <a:ea typeface="ＭＳ Ｐゴシック" pitchFamily="34" charset="-128"/>
              </a:rPr>
              <a:t>, use conditional statements…</a:t>
            </a:r>
          </a:p>
          <a:p>
            <a:pPr lvl="1" eaLnBrk="1" hangingPunct="1">
              <a:defRPr/>
            </a:pPr>
            <a:endParaRPr lang="en-US" dirty="0">
              <a:ea typeface="ＭＳ Ｐゴシック" pitchFamily="34" charset="-128"/>
            </a:endParaRPr>
          </a:p>
        </p:txBody>
      </p:sp>
      <p:pic>
        <p:nvPicPr>
          <p:cNvPr id="5" name="Picture 5">
            <a:extLst>
              <a:ext uri="{FF2B5EF4-FFF2-40B4-BE49-F238E27FC236}">
                <a16:creationId xmlns:a16="http://schemas.microsoft.com/office/drawing/2014/main" id="{46B4167A-DEAF-44BC-C245-15C74459E3F5}"/>
              </a:ext>
            </a:extLst>
          </p:cNvPr>
          <p:cNvPicPr>
            <a:picLocks noChangeAspect="1" noChangeArrowheads="1"/>
          </p:cNvPicPr>
          <p:nvPr/>
        </p:nvPicPr>
        <p:blipFill>
          <a:blip r:embed="rId2"/>
          <a:srcRect l="1802" t="14925" r="40541"/>
          <a:stretch>
            <a:fillRect/>
          </a:stretch>
        </p:blipFill>
        <p:spPr bwMode="auto">
          <a:xfrm>
            <a:off x="6705600" y="1295400"/>
            <a:ext cx="2438400" cy="4343400"/>
          </a:xfrm>
          <a:prstGeom prst="rect">
            <a:avLst/>
          </a:prstGeom>
          <a:noFill/>
          <a:ln>
            <a:noFill/>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D59F7F9D-7C82-EB40-E2FA-FF19C39532EA}"/>
              </a:ext>
            </a:extLst>
          </p:cNvPr>
          <p:cNvSpPr>
            <a:spLocks noGrp="1" noChangeArrowheads="1"/>
          </p:cNvSpPr>
          <p:nvPr>
            <p:ph type="title"/>
          </p:nvPr>
        </p:nvSpPr>
        <p:spPr/>
        <p:txBody>
          <a:bodyPr/>
          <a:lstStyle/>
          <a:p>
            <a:pPr eaLnBrk="1" hangingPunct="1"/>
            <a:r>
              <a:rPr lang="en-US" altLang="en-US" sz="3600">
                <a:solidFill>
                  <a:srgbClr val="262673"/>
                </a:solidFill>
              </a:rPr>
              <a:t>Using lists as dictionary values </a:t>
            </a:r>
          </a:p>
        </p:txBody>
      </p:sp>
      <p:sp>
        <p:nvSpPr>
          <p:cNvPr id="20484" name="Rectangle 3">
            <a:extLst>
              <a:ext uri="{FF2B5EF4-FFF2-40B4-BE49-F238E27FC236}">
                <a16:creationId xmlns:a16="http://schemas.microsoft.com/office/drawing/2014/main" id="{7168ED43-E71D-4B32-967F-A716B6C9A63D}"/>
              </a:ext>
            </a:extLst>
          </p:cNvPr>
          <p:cNvSpPr>
            <a:spLocks noGrp="1" noChangeArrowheads="1"/>
          </p:cNvSpPr>
          <p:nvPr>
            <p:ph type="body" idx="1"/>
          </p:nvPr>
        </p:nvSpPr>
        <p:spPr/>
        <p:txBody>
          <a:bodyPr/>
          <a:lstStyle/>
          <a:p>
            <a:pPr eaLnBrk="1" hangingPunct="1">
              <a:defRPr/>
            </a:pPr>
            <a:r>
              <a:rPr lang="en-US" sz="2400" dirty="0">
                <a:ea typeface="ＭＳ Ｐゴシック" pitchFamily="34" charset="-128"/>
              </a:rPr>
              <a:t>To create a dictionary from an attribute table and collect lists of multiple items from one field based on another field, use lists and conditional statements…</a:t>
            </a:r>
            <a:r>
              <a:rPr lang="en-US" sz="2400" i="1" dirty="0">
                <a:solidFill>
                  <a:srgbClr val="669900"/>
                </a:solidFill>
                <a:ea typeface="ＭＳ Ｐゴシック" pitchFamily="34" charset="-128"/>
              </a:rPr>
              <a:t> </a:t>
            </a:r>
          </a:p>
          <a:p>
            <a:pPr eaLnBrk="1" hangingPunct="1">
              <a:defRPr/>
            </a:pPr>
            <a:r>
              <a:rPr lang="en-US" sz="2400" dirty="0">
                <a:ea typeface="ＭＳ Ｐゴシック" pitchFamily="34" charset="-128"/>
              </a:rPr>
              <a:t>If the key is already in the table, append the value to the list. </a:t>
            </a:r>
          </a:p>
          <a:p>
            <a:pPr eaLnBrk="1" hangingPunct="1">
              <a:defRPr/>
            </a:pPr>
            <a:r>
              <a:rPr lang="en-US" sz="2400" dirty="0">
                <a:ea typeface="ＭＳ Ｐゴシック" pitchFamily="34" charset="-128"/>
              </a:rPr>
              <a:t>If not, create a new list by surrounding the value with square braces and assigning this to the dictionary item with that key.</a:t>
            </a:r>
          </a:p>
          <a:p>
            <a:pPr eaLnBrk="1" hangingPunct="1">
              <a:buFontTx/>
              <a:buNone/>
              <a:defRPr/>
            </a:pPr>
            <a:endParaRPr lang="en-US" sz="2400" dirty="0">
              <a:solidFill>
                <a:srgbClr val="669900"/>
              </a:solidFill>
              <a:ea typeface="ＭＳ Ｐゴシック" pitchFamily="34" charset="-128"/>
            </a:endParaRPr>
          </a:p>
          <a:p>
            <a:pPr eaLnBrk="1" hangingPunct="1">
              <a:buFontTx/>
              <a:buNone/>
              <a:defRPr/>
            </a:pPr>
            <a:r>
              <a:rPr lang="en-US" sz="2400" i="1" dirty="0">
                <a:solidFill>
                  <a:srgbClr val="669900"/>
                </a:solidFill>
                <a:latin typeface="Courier New" panose="02070309020205020404" pitchFamily="49" charset="0"/>
                <a:ea typeface="ＭＳ Ｐゴシック" pitchFamily="34" charset="-128"/>
                <a:cs typeface="Courier New" panose="02070309020205020404" pitchFamily="49" charset="0"/>
              </a:rPr>
              <a:t># If the key is already in the list, append.  </a:t>
            </a:r>
          </a:p>
          <a:p>
            <a:pPr eaLnBrk="1" hangingPunct="1">
              <a:buFontTx/>
              <a:buNone/>
              <a:defRPr/>
            </a:pPr>
            <a:r>
              <a:rPr lang="en-US" sz="2400" dirty="0">
                <a:latin typeface="Courier New" panose="02070309020205020404" pitchFamily="49" charset="0"/>
                <a:ea typeface="ＭＳ Ｐゴシック" pitchFamily="34" charset="-128"/>
                <a:cs typeface="Courier New" panose="02070309020205020404" pitchFamily="49" charset="0"/>
              </a:rPr>
              <a:t>  </a:t>
            </a:r>
            <a:r>
              <a:rPr lang="en-US" sz="2400" b="1" dirty="0">
                <a:solidFill>
                  <a:srgbClr val="0000FF"/>
                </a:solidFill>
                <a:latin typeface="Courier New" panose="02070309020205020404" pitchFamily="49" charset="0"/>
                <a:ea typeface="ＭＳ Ｐゴシック" pitchFamily="34" charset="-128"/>
                <a:cs typeface="Courier New" panose="02070309020205020404" pitchFamily="49" charset="0"/>
              </a:rPr>
              <a:t>if</a:t>
            </a:r>
            <a:r>
              <a:rPr lang="en-US" sz="2400" dirty="0">
                <a:latin typeface="Courier New" panose="02070309020205020404" pitchFamily="49" charset="0"/>
                <a:ea typeface="ＭＳ Ｐゴシック" pitchFamily="34" charset="-128"/>
                <a:cs typeface="Courier New" panose="02070309020205020404" pitchFamily="49" charset="0"/>
              </a:rPr>
              <a:t> key </a:t>
            </a:r>
            <a:r>
              <a:rPr lang="en-US" sz="2400" b="1" dirty="0">
                <a:solidFill>
                  <a:srgbClr val="0000FF"/>
                </a:solidFill>
                <a:latin typeface="Courier New" panose="02070309020205020404" pitchFamily="49" charset="0"/>
                <a:ea typeface="ＭＳ Ｐゴシック" pitchFamily="34" charset="-128"/>
                <a:cs typeface="Courier New" panose="02070309020205020404" pitchFamily="49" charset="0"/>
              </a:rPr>
              <a:t>in</a:t>
            </a:r>
            <a:r>
              <a:rPr lang="en-US" sz="2400" dirty="0">
                <a:latin typeface="Courier New" panose="02070309020205020404" pitchFamily="49" charset="0"/>
                <a:ea typeface="ＭＳ Ｐゴシック" pitchFamily="34" charset="-128"/>
                <a:cs typeface="Courier New" panose="02070309020205020404" pitchFamily="49" charset="0"/>
              </a:rPr>
              <a:t> </a:t>
            </a:r>
            <a:r>
              <a:rPr lang="en-US" sz="2400" dirty="0" err="1">
                <a:latin typeface="Courier New" panose="02070309020205020404" pitchFamily="49" charset="0"/>
                <a:ea typeface="ＭＳ Ｐゴシック" pitchFamily="34" charset="-128"/>
                <a:cs typeface="Courier New" panose="02070309020205020404" pitchFamily="49" charset="0"/>
              </a:rPr>
              <a:t>myD</a:t>
            </a:r>
            <a:r>
              <a:rPr lang="en-US" sz="2400" dirty="0">
                <a:latin typeface="Courier New" panose="02070309020205020404" pitchFamily="49" charset="0"/>
                <a:ea typeface="ＭＳ Ｐゴシック" pitchFamily="34" charset="-128"/>
                <a:cs typeface="Courier New" panose="02070309020205020404" pitchFamily="49" charset="0"/>
              </a:rPr>
              <a:t>: </a:t>
            </a:r>
            <a:br>
              <a:rPr lang="en-US" sz="2400" dirty="0">
                <a:latin typeface="Courier New" panose="02070309020205020404" pitchFamily="49" charset="0"/>
                <a:ea typeface="ＭＳ Ｐゴシック" pitchFamily="34" charset="-128"/>
                <a:cs typeface="Courier New" panose="02070309020205020404" pitchFamily="49" charset="0"/>
              </a:rPr>
            </a:br>
            <a:r>
              <a:rPr lang="en-US" sz="2400" dirty="0">
                <a:latin typeface="Courier New" panose="02070309020205020404" pitchFamily="49" charset="0"/>
                <a:ea typeface="ＭＳ Ｐゴシック" pitchFamily="34" charset="-128"/>
                <a:cs typeface="Courier New" panose="02070309020205020404" pitchFamily="49" charset="0"/>
              </a:rPr>
              <a:t>    </a:t>
            </a:r>
            <a:r>
              <a:rPr lang="en-US" sz="2400" dirty="0" err="1">
                <a:latin typeface="Courier New" panose="02070309020205020404" pitchFamily="49" charset="0"/>
                <a:ea typeface="ＭＳ Ｐゴシック" pitchFamily="34" charset="-128"/>
                <a:cs typeface="Courier New" panose="02070309020205020404" pitchFamily="49" charset="0"/>
              </a:rPr>
              <a:t>myD</a:t>
            </a:r>
            <a:r>
              <a:rPr lang="en-US" sz="2400" dirty="0">
                <a:latin typeface="Courier New" panose="02070309020205020404" pitchFamily="49" charset="0"/>
                <a:ea typeface="ＭＳ Ｐゴシック" pitchFamily="34" charset="-128"/>
                <a:cs typeface="Courier New" panose="02070309020205020404" pitchFamily="49" charset="0"/>
              </a:rPr>
              <a:t>[key].append(value)</a:t>
            </a:r>
            <a:br>
              <a:rPr lang="en-US" sz="2400" dirty="0">
                <a:latin typeface="Courier New" panose="02070309020205020404" pitchFamily="49" charset="0"/>
                <a:ea typeface="ＭＳ Ｐゴシック" pitchFamily="34" charset="-128"/>
                <a:cs typeface="Courier New" panose="02070309020205020404" pitchFamily="49" charset="0"/>
              </a:rPr>
            </a:br>
            <a:r>
              <a:rPr lang="en-US" sz="2400" b="1" dirty="0">
                <a:solidFill>
                  <a:srgbClr val="0000FF"/>
                </a:solidFill>
                <a:latin typeface="Courier New" panose="02070309020205020404" pitchFamily="49" charset="0"/>
                <a:ea typeface="ＭＳ Ｐゴシック" pitchFamily="34" charset="-128"/>
                <a:cs typeface="Courier New" panose="02070309020205020404" pitchFamily="49" charset="0"/>
              </a:rPr>
              <a:t>else</a:t>
            </a:r>
            <a:r>
              <a:rPr lang="en-US" sz="2400" dirty="0">
                <a:latin typeface="Courier New" panose="02070309020205020404" pitchFamily="49" charset="0"/>
                <a:ea typeface="ＭＳ Ｐゴシック" pitchFamily="34" charset="-128"/>
                <a:cs typeface="Courier New" panose="02070309020205020404" pitchFamily="49" charset="0"/>
              </a:rPr>
              <a:t>: </a:t>
            </a:r>
            <a:r>
              <a:rPr lang="en-US" sz="2400" dirty="0">
                <a:solidFill>
                  <a:srgbClr val="669900"/>
                </a:solidFill>
                <a:latin typeface="Courier New" panose="02070309020205020404" pitchFamily="49" charset="0"/>
                <a:ea typeface="ＭＳ Ｐゴシック" pitchFamily="34" charset="-128"/>
                <a:cs typeface="Courier New" panose="02070309020205020404" pitchFamily="49" charset="0"/>
              </a:rPr>
              <a:t># </a:t>
            </a:r>
            <a:r>
              <a:rPr lang="en-US" sz="2400" i="1" dirty="0">
                <a:solidFill>
                  <a:srgbClr val="669900"/>
                </a:solidFill>
                <a:latin typeface="Courier New" panose="02070309020205020404" pitchFamily="49" charset="0"/>
                <a:ea typeface="ＭＳ Ｐゴシック" pitchFamily="34" charset="-128"/>
                <a:cs typeface="Courier New" panose="02070309020205020404" pitchFamily="49" charset="0"/>
              </a:rPr>
              <a:t>Otherwise create a new list</a:t>
            </a:r>
            <a:endParaRPr lang="en-US" sz="2400" dirty="0">
              <a:latin typeface="Courier New" panose="02070309020205020404" pitchFamily="49" charset="0"/>
              <a:ea typeface="ＭＳ Ｐゴシック" pitchFamily="34" charset="-128"/>
              <a:cs typeface="Courier New" panose="02070309020205020404" pitchFamily="49" charset="0"/>
            </a:endParaRPr>
          </a:p>
          <a:p>
            <a:pPr eaLnBrk="1" hangingPunct="1">
              <a:buFontTx/>
              <a:buNone/>
              <a:defRPr/>
            </a:pPr>
            <a:r>
              <a:rPr lang="en-US" sz="2400" dirty="0">
                <a:latin typeface="Courier New" panose="02070309020205020404" pitchFamily="49" charset="0"/>
                <a:ea typeface="ＭＳ Ｐゴシック" pitchFamily="34" charset="-128"/>
                <a:cs typeface="Courier New" panose="02070309020205020404" pitchFamily="49" charset="0"/>
              </a:rPr>
              <a:t>      </a:t>
            </a:r>
            <a:r>
              <a:rPr lang="en-US" sz="2400" dirty="0" err="1">
                <a:latin typeface="Courier New" panose="02070309020205020404" pitchFamily="49" charset="0"/>
                <a:ea typeface="ＭＳ Ｐゴシック" pitchFamily="34" charset="-128"/>
                <a:cs typeface="Courier New" panose="02070309020205020404" pitchFamily="49" charset="0"/>
              </a:rPr>
              <a:t>myD</a:t>
            </a:r>
            <a:r>
              <a:rPr lang="en-US" sz="2400" dirty="0">
                <a:latin typeface="Courier New" panose="02070309020205020404" pitchFamily="49" charset="0"/>
                <a:ea typeface="ＭＳ Ｐゴシック" pitchFamily="34" charset="-128"/>
                <a:cs typeface="Courier New" panose="02070309020205020404" pitchFamily="49" charset="0"/>
              </a:rPr>
              <a:t>[key] = [value]</a:t>
            </a:r>
            <a:br>
              <a:rPr lang="en-US" sz="2400" dirty="0">
                <a:ea typeface="ＭＳ Ｐゴシック" pitchFamily="34" charset="-128"/>
              </a:rPr>
            </a:br>
            <a:endParaRPr lang="en-US" sz="2400" dirty="0">
              <a:ea typeface="ＭＳ Ｐゴシック" pitchFamily="34"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56013B31-46D8-B891-93CF-CFF46739CB51}"/>
              </a:ext>
            </a:extLst>
          </p:cNvPr>
          <p:cNvSpPr>
            <a:spLocks noGrp="1" noChangeArrowheads="1"/>
          </p:cNvSpPr>
          <p:nvPr>
            <p:ph type="title"/>
          </p:nvPr>
        </p:nvSpPr>
        <p:spPr/>
        <p:txBody>
          <a:bodyPr/>
          <a:lstStyle/>
          <a:p>
            <a:pPr eaLnBrk="1" hangingPunct="1"/>
            <a:r>
              <a:rPr lang="en-US" altLang="en-US" sz="3600">
                <a:solidFill>
                  <a:srgbClr val="262673"/>
                </a:solidFill>
              </a:rPr>
              <a:t>Example using lists in a dictionary</a:t>
            </a:r>
          </a:p>
        </p:txBody>
      </p:sp>
      <p:sp>
        <p:nvSpPr>
          <p:cNvPr id="19460" name="Rectangle 3">
            <a:extLst>
              <a:ext uri="{FF2B5EF4-FFF2-40B4-BE49-F238E27FC236}">
                <a16:creationId xmlns:a16="http://schemas.microsoft.com/office/drawing/2014/main" id="{BF15D241-4E64-BDEB-CA97-AF4F87EF06A1}"/>
              </a:ext>
            </a:extLst>
          </p:cNvPr>
          <p:cNvSpPr>
            <a:spLocks noGrp="1" noChangeArrowheads="1"/>
          </p:cNvSpPr>
          <p:nvPr>
            <p:ph type="body" idx="1"/>
          </p:nvPr>
        </p:nvSpPr>
        <p:spPr>
          <a:xfrm>
            <a:off x="304800" y="914400"/>
            <a:ext cx="7086600" cy="5791200"/>
          </a:xfrm>
        </p:spPr>
        <p:txBody>
          <a:bodyPr/>
          <a:lstStyle/>
          <a:p>
            <a:pPr marL="400050" eaLnBrk="1" hangingPunct="1">
              <a:defRPr/>
            </a:pPr>
            <a:r>
              <a:rPr lang="en-US" sz="2000" dirty="0">
                <a:ea typeface="ＭＳ Ｐゴシック" pitchFamily="34" charset="-128"/>
              </a:rPr>
              <a:t>Create a dictionary to store COVER types &amp; their </a:t>
            </a:r>
          </a:p>
          <a:p>
            <a:pPr marL="57150" indent="0" eaLnBrk="1" hangingPunct="1">
              <a:buFontTx/>
              <a:buNone/>
              <a:defRPr/>
            </a:pPr>
            <a:r>
              <a:rPr lang="en-US" sz="2000" dirty="0">
                <a:ea typeface="ＭＳ Ｐゴシック" pitchFamily="34" charset="-128"/>
              </a:rPr>
              <a:t>areas. Each item is </a:t>
            </a:r>
            <a:r>
              <a:rPr lang="en-US" sz="2000" b="1" dirty="0" err="1">
                <a:ea typeface="ＭＳ Ｐゴシック" pitchFamily="34" charset="-128"/>
              </a:rPr>
              <a:t>coverType:listOfAreas</a:t>
            </a:r>
            <a:br>
              <a:rPr lang="en-US" sz="2000" b="1" dirty="0">
                <a:ea typeface="ＭＳ Ｐゴシック" pitchFamily="34" charset="-128"/>
              </a:rPr>
            </a:br>
            <a:endParaRPr lang="en-US" sz="2000" b="1" dirty="0">
              <a:ea typeface="ＭＳ Ｐゴシック" pitchFamily="34" charset="-128"/>
            </a:endParaRPr>
          </a:p>
          <a:p>
            <a:pPr marL="57150" indent="0" eaLnBrk="1" hangingPunct="1">
              <a:buFontTx/>
              <a:buNone/>
              <a:defRPr/>
            </a:pPr>
            <a:r>
              <a:rPr lang="en-US" sz="1800" b="1" dirty="0">
                <a:solidFill>
                  <a:srgbClr val="0000FF"/>
                </a:solidFill>
                <a:latin typeface="Courier New" panose="02070309020205020404" pitchFamily="49" charset="0"/>
                <a:ea typeface="ＭＳ Ｐゴシック" pitchFamily="34" charset="-128"/>
                <a:cs typeface="Courier New" panose="02070309020205020404" pitchFamily="49" charset="0"/>
              </a:rPr>
              <a:t>import</a:t>
            </a:r>
            <a:r>
              <a:rPr lang="en-US" sz="1800" dirty="0">
                <a:latin typeface="Courier New" panose="02070309020205020404" pitchFamily="49" charset="0"/>
                <a:ea typeface="ＭＳ Ｐゴシック" pitchFamily="34" charset="-128"/>
                <a:cs typeface="Courier New" panose="02070309020205020404" pitchFamily="49" charset="0"/>
              </a:rPr>
              <a:t> </a:t>
            </a:r>
            <a:r>
              <a:rPr lang="en-US" sz="1800" dirty="0" err="1">
                <a:latin typeface="Courier New" panose="02070309020205020404" pitchFamily="49" charset="0"/>
                <a:ea typeface="ＭＳ Ｐゴシック" pitchFamily="34" charset="-128"/>
                <a:cs typeface="Courier New" panose="02070309020205020404" pitchFamily="49" charset="0"/>
              </a:rPr>
              <a:t>arcpy</a:t>
            </a:r>
            <a:endParaRPr lang="en-US" sz="1800" dirty="0">
              <a:latin typeface="Courier New" panose="02070309020205020404" pitchFamily="49" charset="0"/>
              <a:ea typeface="ＭＳ Ｐゴシック" pitchFamily="34" charset="-128"/>
              <a:cs typeface="Courier New" panose="02070309020205020404" pitchFamily="49" charset="0"/>
            </a:endParaRPr>
          </a:p>
          <a:p>
            <a:pPr marL="57150" indent="0" eaLnBrk="1" hangingPunct="1">
              <a:buFontTx/>
              <a:buNone/>
              <a:defRPr/>
            </a:pPr>
            <a:r>
              <a:rPr lang="en-US" sz="1800" dirty="0" err="1">
                <a:latin typeface="Courier New" panose="02070309020205020404" pitchFamily="49" charset="0"/>
                <a:ea typeface="ＭＳ Ｐゴシック" pitchFamily="34" charset="-128"/>
                <a:cs typeface="Courier New" panose="02070309020205020404" pitchFamily="49" charset="0"/>
              </a:rPr>
              <a:t>arcpy.env.workspace</a:t>
            </a:r>
            <a:r>
              <a:rPr lang="en-US" sz="1800" dirty="0">
                <a:latin typeface="Courier New" panose="02070309020205020404" pitchFamily="49" charset="0"/>
                <a:ea typeface="ＭＳ Ｐゴシック" pitchFamily="34" charset="-128"/>
                <a:cs typeface="Courier New" panose="02070309020205020404" pitchFamily="49" charset="0"/>
              </a:rPr>
              <a:t> = 'C:/Temp'</a:t>
            </a:r>
          </a:p>
          <a:p>
            <a:pPr marL="57150" indent="0" eaLnBrk="1" hangingPunct="1">
              <a:buFontTx/>
              <a:buNone/>
              <a:defRPr/>
            </a:pPr>
            <a:r>
              <a:rPr lang="en-US" sz="1800" dirty="0">
                <a:latin typeface="Courier New" panose="02070309020205020404" pitchFamily="49" charset="0"/>
                <a:ea typeface="ＭＳ Ｐゴシック" pitchFamily="34" charset="-128"/>
                <a:cs typeface="Courier New" panose="02070309020205020404" pitchFamily="49" charset="0"/>
              </a:rPr>
              <a:t>fields = </a:t>
            </a:r>
            <a:r>
              <a:rPr lang="en-US" altLang="en-US" sz="1800" dirty="0">
                <a:latin typeface="Courier New" panose="02070309020205020404" pitchFamily="49" charset="0"/>
                <a:ea typeface="ＭＳ Ｐゴシック" pitchFamily="34" charset="-128"/>
                <a:cs typeface="Courier New" panose="02070309020205020404" pitchFamily="49" charset="0"/>
              </a:rPr>
              <a:t>[</a:t>
            </a:r>
            <a:r>
              <a:rPr lang="en-US" sz="1800" dirty="0">
                <a:latin typeface="Courier New" panose="02070309020205020404" pitchFamily="49" charset="0"/>
                <a:ea typeface="ＭＳ Ｐゴシック" pitchFamily="34" charset="-128"/>
                <a:cs typeface="Courier New" panose="02070309020205020404" pitchFamily="49" charset="0"/>
              </a:rPr>
              <a:t>'</a:t>
            </a:r>
            <a:r>
              <a:rPr lang="en-US" altLang="en-US" sz="1800" dirty="0">
                <a:latin typeface="Courier New" panose="02070309020205020404" pitchFamily="49" charset="0"/>
                <a:ea typeface="ＭＳ Ｐゴシック" pitchFamily="34" charset="-128"/>
                <a:cs typeface="Courier New" panose="02070309020205020404" pitchFamily="49" charset="0"/>
              </a:rPr>
              <a:t>COVER</a:t>
            </a:r>
            <a:r>
              <a:rPr lang="en-US" sz="1800" dirty="0">
                <a:latin typeface="Courier New" panose="02070309020205020404" pitchFamily="49" charset="0"/>
                <a:ea typeface="ＭＳ Ｐゴシック" pitchFamily="34" charset="-128"/>
                <a:cs typeface="Courier New" panose="02070309020205020404" pitchFamily="49" charset="0"/>
              </a:rPr>
              <a:t>'</a:t>
            </a:r>
            <a:r>
              <a:rPr lang="en-US" altLang="en-US" sz="1800" dirty="0">
                <a:latin typeface="Courier New" panose="02070309020205020404" pitchFamily="49" charset="0"/>
                <a:ea typeface="ＭＳ Ｐゴシック" pitchFamily="34" charset="-128"/>
                <a:cs typeface="Courier New" panose="02070309020205020404" pitchFamily="49" charset="0"/>
              </a:rPr>
              <a:t>,</a:t>
            </a:r>
            <a:r>
              <a:rPr lang="en-US" sz="1800" dirty="0">
                <a:latin typeface="Courier New" panose="02070309020205020404" pitchFamily="49" charset="0"/>
                <a:ea typeface="ＭＳ Ｐゴシック" pitchFamily="34" charset="-128"/>
                <a:cs typeface="Courier New" panose="02070309020205020404" pitchFamily="49" charset="0"/>
              </a:rPr>
              <a:t> '</a:t>
            </a:r>
            <a:r>
              <a:rPr lang="en-US" altLang="en-US" sz="1800" dirty="0">
                <a:latin typeface="Courier New" panose="02070309020205020404" pitchFamily="49" charset="0"/>
                <a:ea typeface="ＭＳ Ｐゴシック" pitchFamily="34" charset="-128"/>
                <a:cs typeface="Courier New" panose="02070309020205020404" pitchFamily="49" charset="0"/>
              </a:rPr>
              <a:t>F_AREA</a:t>
            </a:r>
            <a:r>
              <a:rPr lang="en-US" sz="1800" dirty="0">
                <a:latin typeface="Courier New" panose="02070309020205020404" pitchFamily="49" charset="0"/>
                <a:ea typeface="ＭＳ Ｐゴシック" pitchFamily="34" charset="-128"/>
                <a:cs typeface="Courier New" panose="02070309020205020404" pitchFamily="49" charset="0"/>
              </a:rPr>
              <a:t>'</a:t>
            </a:r>
            <a:r>
              <a:rPr lang="en-US" altLang="en-US" sz="1800" dirty="0">
                <a:latin typeface="Courier New" panose="02070309020205020404" pitchFamily="49" charset="0"/>
                <a:ea typeface="ＭＳ Ｐゴシック" pitchFamily="34" charset="-128"/>
                <a:cs typeface="Courier New" panose="02070309020205020404" pitchFamily="49" charset="0"/>
              </a:rPr>
              <a:t>]</a:t>
            </a:r>
          </a:p>
          <a:p>
            <a:pPr marL="57150" indent="0" eaLnBrk="1" hangingPunct="1">
              <a:buFontTx/>
              <a:buNone/>
              <a:defRPr/>
            </a:pPr>
            <a:r>
              <a:rPr lang="en-US" sz="1800" dirty="0" err="1">
                <a:latin typeface="Courier New" panose="02070309020205020404" pitchFamily="49" charset="0"/>
                <a:ea typeface="ＭＳ Ｐゴシック" pitchFamily="34" charset="-128"/>
                <a:cs typeface="Courier New" panose="02070309020205020404" pitchFamily="49" charset="0"/>
              </a:rPr>
              <a:t>myD</a:t>
            </a:r>
            <a:r>
              <a:rPr lang="en-US" sz="1800" dirty="0">
                <a:latin typeface="Courier New" panose="02070309020205020404" pitchFamily="49" charset="0"/>
                <a:ea typeface="ＭＳ Ｐゴシック" pitchFamily="34" charset="-128"/>
                <a:cs typeface="Courier New" panose="02070309020205020404" pitchFamily="49" charset="0"/>
              </a:rPr>
              <a:t> = { }</a:t>
            </a:r>
          </a:p>
          <a:p>
            <a:pPr marL="400050" eaLnBrk="1" hangingPunct="1">
              <a:buFontTx/>
              <a:buNone/>
              <a:defRPr/>
            </a:pPr>
            <a:r>
              <a:rPr lang="en-US" sz="1800" dirty="0" err="1">
                <a:latin typeface="Courier New" panose="02070309020205020404" pitchFamily="49" charset="0"/>
                <a:ea typeface="ＭＳ Ｐゴシック" pitchFamily="34" charset="-128"/>
                <a:cs typeface="Courier New" panose="02070309020205020404" pitchFamily="49" charset="0"/>
              </a:rPr>
              <a:t>sc</a:t>
            </a:r>
            <a:r>
              <a:rPr lang="en-US" sz="1800" dirty="0">
                <a:latin typeface="Courier New" panose="02070309020205020404" pitchFamily="49" charset="0"/>
                <a:ea typeface="ＭＳ Ｐゴシック" pitchFamily="34" charset="-128"/>
                <a:cs typeface="Courier New" panose="02070309020205020404" pitchFamily="49" charset="0"/>
              </a:rPr>
              <a:t> = </a:t>
            </a:r>
            <a:r>
              <a:rPr lang="en-US" sz="1800" dirty="0" err="1">
                <a:latin typeface="Courier New" panose="02070309020205020404" pitchFamily="49" charset="0"/>
                <a:ea typeface="ＭＳ Ｐゴシック" pitchFamily="34" charset="-128"/>
                <a:cs typeface="Courier New" panose="02070309020205020404" pitchFamily="49" charset="0"/>
              </a:rPr>
              <a:t>arcpy.da.SearchCursor</a:t>
            </a:r>
            <a:r>
              <a:rPr lang="en-US" sz="1800" dirty="0">
                <a:latin typeface="Courier New" panose="02070309020205020404" pitchFamily="49" charset="0"/>
                <a:ea typeface="ＭＳ Ｐゴシック" pitchFamily="34" charset="-128"/>
                <a:cs typeface="Courier New" panose="02070309020205020404" pitchFamily="49" charset="0"/>
              </a:rPr>
              <a:t>('</a:t>
            </a:r>
            <a:r>
              <a:rPr lang="en-US" sz="1800" dirty="0" err="1">
                <a:latin typeface="Courier New" panose="02070309020205020404" pitchFamily="49" charset="0"/>
                <a:ea typeface="ＭＳ Ｐゴシック" pitchFamily="34" charset="-128"/>
                <a:cs typeface="Courier New" panose="02070309020205020404" pitchFamily="49" charset="0"/>
              </a:rPr>
              <a:t>park.shp</a:t>
            </a:r>
            <a:r>
              <a:rPr lang="en-US" sz="1800" dirty="0">
                <a:latin typeface="Courier New" panose="02070309020205020404" pitchFamily="49" charset="0"/>
                <a:ea typeface="ＭＳ Ｐゴシック" pitchFamily="34" charset="-128"/>
                <a:cs typeface="Courier New" panose="02070309020205020404" pitchFamily="49" charset="0"/>
              </a:rPr>
              <a:t>'</a:t>
            </a:r>
            <a:r>
              <a:rPr lang="en-US" altLang="en-US" sz="1800" dirty="0">
                <a:latin typeface="Courier New" panose="02070309020205020404" pitchFamily="49" charset="0"/>
                <a:ea typeface="ＭＳ Ｐゴシック" pitchFamily="34" charset="-128"/>
                <a:cs typeface="Courier New" panose="02070309020205020404" pitchFamily="49" charset="0"/>
              </a:rPr>
              <a:t>, fields) </a:t>
            </a:r>
            <a:endParaRPr lang="en-US" altLang="en-US" sz="1600" dirty="0">
              <a:latin typeface="Courier New" panose="02070309020205020404" pitchFamily="49" charset="0"/>
              <a:ea typeface="ＭＳ Ｐゴシック" pitchFamily="34" charset="-128"/>
              <a:cs typeface="Courier New" panose="02070309020205020404" pitchFamily="49" charset="0"/>
            </a:endParaRPr>
          </a:p>
          <a:p>
            <a:pPr marL="400050" eaLnBrk="1" hangingPunct="1">
              <a:buFontTx/>
              <a:buNone/>
              <a:defRPr/>
            </a:pPr>
            <a:r>
              <a:rPr lang="en-US" sz="1800" b="1" dirty="0">
                <a:solidFill>
                  <a:srgbClr val="0000FF"/>
                </a:solidFill>
                <a:latin typeface="Courier New" panose="02070309020205020404" pitchFamily="49" charset="0"/>
                <a:ea typeface="ＭＳ Ｐゴシック" pitchFamily="34" charset="-128"/>
                <a:cs typeface="Courier New" panose="02070309020205020404" pitchFamily="49" charset="0"/>
              </a:rPr>
              <a:t>for</a:t>
            </a:r>
            <a:r>
              <a:rPr lang="en-US" sz="1800" dirty="0">
                <a:latin typeface="Courier New" panose="02070309020205020404" pitchFamily="49" charset="0"/>
                <a:ea typeface="ＭＳ Ｐゴシック" pitchFamily="34" charset="-128"/>
                <a:cs typeface="Courier New" panose="02070309020205020404" pitchFamily="49" charset="0"/>
              </a:rPr>
              <a:t> row </a:t>
            </a:r>
            <a:r>
              <a:rPr lang="en-US" sz="1800" b="1" dirty="0">
                <a:solidFill>
                  <a:srgbClr val="0000FF"/>
                </a:solidFill>
                <a:latin typeface="Courier New" panose="02070309020205020404" pitchFamily="49" charset="0"/>
                <a:ea typeface="ＭＳ Ｐゴシック" pitchFamily="34" charset="-128"/>
                <a:cs typeface="Courier New" panose="02070309020205020404" pitchFamily="49" charset="0"/>
              </a:rPr>
              <a:t>in</a:t>
            </a:r>
            <a:r>
              <a:rPr lang="en-US" sz="1800" dirty="0">
                <a:latin typeface="Courier New" panose="02070309020205020404" pitchFamily="49" charset="0"/>
                <a:ea typeface="ＭＳ Ｐゴシック" pitchFamily="34" charset="-128"/>
                <a:cs typeface="Courier New" panose="02070309020205020404" pitchFamily="49" charset="0"/>
              </a:rPr>
              <a:t> </a:t>
            </a:r>
            <a:r>
              <a:rPr lang="en-US" sz="1800" dirty="0" err="1">
                <a:latin typeface="Courier New" panose="02070309020205020404" pitchFamily="49" charset="0"/>
                <a:ea typeface="ＭＳ Ｐゴシック" pitchFamily="34" charset="-128"/>
                <a:cs typeface="Courier New" panose="02070309020205020404" pitchFamily="49" charset="0"/>
              </a:rPr>
              <a:t>sc</a:t>
            </a:r>
            <a:r>
              <a:rPr lang="en-US" sz="1800" dirty="0">
                <a:latin typeface="Courier New" panose="02070309020205020404" pitchFamily="49" charset="0"/>
                <a:ea typeface="ＭＳ Ｐゴシック" pitchFamily="34" charset="-128"/>
                <a:cs typeface="Courier New" panose="02070309020205020404" pitchFamily="49" charset="0"/>
              </a:rPr>
              <a:t>:</a:t>
            </a:r>
          </a:p>
          <a:p>
            <a:pPr marL="400050" eaLnBrk="1" hangingPunct="1">
              <a:buFontTx/>
              <a:buNone/>
              <a:defRPr/>
            </a:pPr>
            <a:r>
              <a:rPr lang="en-US" sz="1800" dirty="0">
                <a:latin typeface="Courier New" panose="02070309020205020404" pitchFamily="49" charset="0"/>
                <a:ea typeface="ＭＳ Ｐゴシック" pitchFamily="34" charset="-128"/>
                <a:cs typeface="Courier New" panose="02070309020205020404" pitchFamily="49" charset="0"/>
              </a:rPr>
              <a:t>    cover = row[0]</a:t>
            </a:r>
          </a:p>
          <a:p>
            <a:pPr marL="400050" eaLnBrk="1" hangingPunct="1">
              <a:buFontTx/>
              <a:buNone/>
              <a:defRPr/>
            </a:pPr>
            <a:r>
              <a:rPr lang="en-US" sz="1800" dirty="0">
                <a:latin typeface="Courier New" panose="02070309020205020404" pitchFamily="49" charset="0"/>
                <a:ea typeface="ＭＳ Ｐゴシック" pitchFamily="34" charset="-128"/>
                <a:cs typeface="Courier New" panose="02070309020205020404" pitchFamily="49" charset="0"/>
              </a:rPr>
              <a:t>    area = row[1]</a:t>
            </a:r>
          </a:p>
          <a:p>
            <a:pPr marL="400050" eaLnBrk="1" hangingPunct="1">
              <a:lnSpc>
                <a:spcPct val="90000"/>
              </a:lnSpc>
              <a:buFontTx/>
              <a:buNone/>
              <a:defRPr/>
            </a:pPr>
            <a:r>
              <a:rPr lang="en-US" sz="1800" b="1" dirty="0">
                <a:solidFill>
                  <a:srgbClr val="0000FF"/>
                </a:solidFill>
                <a:latin typeface="Courier New" panose="02070309020205020404" pitchFamily="49" charset="0"/>
                <a:ea typeface="ＭＳ Ｐゴシック" pitchFamily="34" charset="-128"/>
                <a:cs typeface="Courier New" panose="02070309020205020404" pitchFamily="49" charset="0"/>
              </a:rPr>
              <a:t>    if </a:t>
            </a:r>
            <a:r>
              <a:rPr lang="en-US" sz="1800" dirty="0">
                <a:latin typeface="Courier New" panose="02070309020205020404" pitchFamily="49" charset="0"/>
                <a:ea typeface="ＭＳ Ｐゴシック" pitchFamily="34" charset="-128"/>
                <a:cs typeface="Courier New" panose="02070309020205020404" pitchFamily="49" charset="0"/>
              </a:rPr>
              <a:t>cover </a:t>
            </a:r>
            <a:r>
              <a:rPr lang="en-US" sz="1800" b="1" dirty="0">
                <a:solidFill>
                  <a:srgbClr val="0000FF"/>
                </a:solidFill>
                <a:latin typeface="Courier New" panose="02070309020205020404" pitchFamily="49" charset="0"/>
                <a:ea typeface="ＭＳ Ｐゴシック" pitchFamily="34" charset="-128"/>
                <a:cs typeface="Courier New" panose="02070309020205020404" pitchFamily="49" charset="0"/>
              </a:rPr>
              <a:t>in</a:t>
            </a:r>
            <a:r>
              <a:rPr lang="en-US" sz="1800" dirty="0">
                <a:latin typeface="Courier New" panose="02070309020205020404" pitchFamily="49" charset="0"/>
                <a:ea typeface="ＭＳ Ｐゴシック" pitchFamily="34" charset="-128"/>
                <a:cs typeface="Courier New" panose="02070309020205020404" pitchFamily="49" charset="0"/>
              </a:rPr>
              <a:t> </a:t>
            </a:r>
            <a:r>
              <a:rPr lang="en-US" sz="1800" dirty="0" err="1">
                <a:latin typeface="Courier New" panose="02070309020205020404" pitchFamily="49" charset="0"/>
                <a:ea typeface="ＭＳ Ｐゴシック" pitchFamily="34" charset="-128"/>
                <a:cs typeface="Courier New" panose="02070309020205020404" pitchFamily="49" charset="0"/>
              </a:rPr>
              <a:t>myD</a:t>
            </a:r>
            <a:r>
              <a:rPr lang="en-US" sz="1800" dirty="0">
                <a:latin typeface="Courier New" panose="02070309020205020404" pitchFamily="49" charset="0"/>
                <a:ea typeface="ＭＳ Ｐゴシック" pitchFamily="34" charset="-128"/>
                <a:cs typeface="Courier New" panose="02070309020205020404" pitchFamily="49" charset="0"/>
              </a:rPr>
              <a:t>: </a:t>
            </a:r>
            <a:br>
              <a:rPr lang="en-US" sz="900" dirty="0">
                <a:latin typeface="Courier New" panose="02070309020205020404" pitchFamily="49" charset="0"/>
                <a:ea typeface="ＭＳ Ｐゴシック" pitchFamily="34" charset="-128"/>
                <a:cs typeface="Courier New" panose="02070309020205020404" pitchFamily="49" charset="0"/>
              </a:rPr>
            </a:br>
            <a:r>
              <a:rPr lang="en-US" sz="900" i="1" dirty="0">
                <a:solidFill>
                  <a:srgbClr val="669900"/>
                </a:solidFill>
                <a:latin typeface="Courier New" panose="02070309020205020404" pitchFamily="49" charset="0"/>
                <a:ea typeface="ＭＳ Ｐゴシック" pitchFamily="34" charset="-128"/>
                <a:cs typeface="Courier New" panose="02070309020205020404" pitchFamily="49" charset="0"/>
              </a:rPr>
              <a:t>   # if this cover type is already a key in the dictionary, </a:t>
            </a:r>
          </a:p>
          <a:p>
            <a:pPr marL="400050" eaLnBrk="1" hangingPunct="1">
              <a:lnSpc>
                <a:spcPct val="90000"/>
              </a:lnSpc>
              <a:buFontTx/>
              <a:buNone/>
              <a:defRPr/>
            </a:pPr>
            <a:r>
              <a:rPr lang="en-US" sz="900" i="1" dirty="0">
                <a:solidFill>
                  <a:srgbClr val="669900"/>
                </a:solidFill>
                <a:latin typeface="Courier New" panose="02070309020205020404" pitchFamily="49" charset="0"/>
                <a:ea typeface="ＭＳ Ｐゴシック" pitchFamily="34" charset="-128"/>
                <a:cs typeface="Courier New" panose="02070309020205020404" pitchFamily="49" charset="0"/>
              </a:rPr>
              <a:t>        # append its list of polygon areas </a:t>
            </a:r>
            <a:endParaRPr lang="en-US" sz="900" dirty="0">
              <a:latin typeface="Courier New" panose="02070309020205020404" pitchFamily="49" charset="0"/>
              <a:ea typeface="ＭＳ Ｐゴシック" pitchFamily="34" charset="-128"/>
              <a:cs typeface="Courier New" panose="02070309020205020404" pitchFamily="49" charset="0"/>
            </a:endParaRPr>
          </a:p>
          <a:p>
            <a:pPr marL="400050" eaLnBrk="1" hangingPunct="1">
              <a:lnSpc>
                <a:spcPct val="90000"/>
              </a:lnSpc>
              <a:buFontTx/>
              <a:buNone/>
              <a:defRPr/>
            </a:pPr>
            <a:r>
              <a:rPr lang="en-US" sz="1800" dirty="0">
                <a:latin typeface="Courier New" panose="02070309020205020404" pitchFamily="49" charset="0"/>
                <a:ea typeface="ＭＳ Ｐゴシック" pitchFamily="34" charset="-128"/>
                <a:cs typeface="Courier New" panose="02070309020205020404" pitchFamily="49" charset="0"/>
              </a:rPr>
              <a:t>        </a:t>
            </a:r>
            <a:r>
              <a:rPr lang="en-US" sz="1800" dirty="0" err="1">
                <a:latin typeface="Courier New" panose="02070309020205020404" pitchFamily="49" charset="0"/>
                <a:ea typeface="ＭＳ Ｐゴシック" pitchFamily="34" charset="-128"/>
                <a:cs typeface="Courier New" panose="02070309020205020404" pitchFamily="49" charset="0"/>
              </a:rPr>
              <a:t>myD</a:t>
            </a:r>
            <a:r>
              <a:rPr lang="en-US" sz="1800" dirty="0">
                <a:latin typeface="Courier New" panose="02070309020205020404" pitchFamily="49" charset="0"/>
                <a:ea typeface="ＭＳ Ｐゴシック" pitchFamily="34" charset="-128"/>
                <a:cs typeface="Courier New" panose="02070309020205020404" pitchFamily="49" charset="0"/>
              </a:rPr>
              <a:t>[cover].append(area)</a:t>
            </a:r>
            <a:br>
              <a:rPr lang="en-US" dirty="0">
                <a:latin typeface="Courier New" panose="02070309020205020404" pitchFamily="49" charset="0"/>
                <a:ea typeface="ＭＳ Ｐゴシック" pitchFamily="34" charset="-128"/>
                <a:cs typeface="Courier New" panose="02070309020205020404" pitchFamily="49" charset="0"/>
              </a:rPr>
            </a:br>
            <a:r>
              <a:rPr lang="en-US" dirty="0">
                <a:latin typeface="Courier New" panose="02070309020205020404" pitchFamily="49" charset="0"/>
                <a:ea typeface="ＭＳ Ｐゴシック" pitchFamily="34" charset="-128"/>
                <a:cs typeface="Courier New" panose="02070309020205020404" pitchFamily="49" charset="0"/>
              </a:rPr>
              <a:t> </a:t>
            </a:r>
            <a:r>
              <a:rPr lang="en-US" sz="1800" b="1" dirty="0">
                <a:solidFill>
                  <a:srgbClr val="0000FF"/>
                </a:solidFill>
                <a:latin typeface="Courier New" panose="02070309020205020404" pitchFamily="49" charset="0"/>
                <a:ea typeface="ＭＳ Ｐゴシック" pitchFamily="34" charset="-128"/>
                <a:cs typeface="Courier New" panose="02070309020205020404" pitchFamily="49" charset="0"/>
              </a:rPr>
              <a:t>else</a:t>
            </a:r>
            <a:r>
              <a:rPr lang="en-US" sz="1800" dirty="0">
                <a:latin typeface="Courier New" panose="02070309020205020404" pitchFamily="49" charset="0"/>
                <a:ea typeface="ＭＳ Ｐゴシック" pitchFamily="34" charset="-128"/>
                <a:cs typeface="Courier New" panose="02070309020205020404" pitchFamily="49" charset="0"/>
              </a:rPr>
              <a:t>: </a:t>
            </a:r>
            <a:endParaRPr lang="en-US" sz="1200" dirty="0">
              <a:latin typeface="Courier New" panose="02070309020205020404" pitchFamily="49" charset="0"/>
              <a:ea typeface="ＭＳ Ｐゴシック" pitchFamily="34" charset="-128"/>
              <a:cs typeface="Courier New" panose="02070309020205020404" pitchFamily="49" charset="0"/>
            </a:endParaRPr>
          </a:p>
          <a:p>
            <a:pPr marL="400050" eaLnBrk="1" hangingPunct="1">
              <a:lnSpc>
                <a:spcPct val="90000"/>
              </a:lnSpc>
              <a:buFontTx/>
              <a:buNone/>
              <a:defRPr/>
            </a:pPr>
            <a:r>
              <a:rPr lang="en-US" sz="1200" dirty="0">
                <a:latin typeface="Courier New" panose="02070309020205020404" pitchFamily="49" charset="0"/>
                <a:ea typeface="ＭＳ Ｐゴシック" pitchFamily="34" charset="-128"/>
                <a:cs typeface="Courier New" panose="02070309020205020404" pitchFamily="49" charset="0"/>
              </a:rPr>
              <a:t>      </a:t>
            </a:r>
            <a:r>
              <a:rPr lang="en-US" sz="1050" i="1" dirty="0">
                <a:solidFill>
                  <a:srgbClr val="669900"/>
                </a:solidFill>
                <a:latin typeface="Courier New" panose="02070309020205020404" pitchFamily="49" charset="0"/>
                <a:ea typeface="ＭＳ Ｐゴシック" pitchFamily="34" charset="-128"/>
                <a:cs typeface="Courier New" panose="02070309020205020404" pitchFamily="49" charset="0"/>
              </a:rPr>
              <a:t># else, create a new list by putting the polygon area in square </a:t>
            </a:r>
          </a:p>
          <a:p>
            <a:pPr marL="400050" eaLnBrk="1" hangingPunct="1">
              <a:lnSpc>
                <a:spcPct val="90000"/>
              </a:lnSpc>
              <a:buFontTx/>
              <a:buNone/>
              <a:defRPr/>
            </a:pPr>
            <a:r>
              <a:rPr lang="en-US" sz="1050" i="1" dirty="0">
                <a:solidFill>
                  <a:srgbClr val="669900"/>
                </a:solidFill>
                <a:latin typeface="Courier New" panose="02070309020205020404" pitchFamily="49" charset="0"/>
                <a:ea typeface="ＭＳ Ｐゴシック" pitchFamily="34" charset="-128"/>
                <a:cs typeface="Courier New" panose="02070309020205020404" pitchFamily="49" charset="0"/>
              </a:rPr>
              <a:t>       # braces &amp; assigning it to the dict. with the COVER key.</a:t>
            </a:r>
            <a:endParaRPr lang="en-US" sz="1050" dirty="0">
              <a:latin typeface="Courier New" panose="02070309020205020404" pitchFamily="49" charset="0"/>
              <a:ea typeface="ＭＳ Ｐゴシック" pitchFamily="34" charset="-128"/>
              <a:cs typeface="Courier New" panose="02070309020205020404" pitchFamily="49" charset="0"/>
            </a:endParaRPr>
          </a:p>
          <a:p>
            <a:pPr marL="400050" eaLnBrk="1" hangingPunct="1">
              <a:lnSpc>
                <a:spcPct val="90000"/>
              </a:lnSpc>
              <a:buFontTx/>
              <a:buNone/>
              <a:defRPr/>
            </a:pPr>
            <a:r>
              <a:rPr lang="en-US" sz="1800" dirty="0">
                <a:latin typeface="Courier New" panose="02070309020205020404" pitchFamily="49" charset="0"/>
                <a:ea typeface="ＭＳ Ｐゴシック" pitchFamily="34" charset="-128"/>
                <a:cs typeface="Courier New" panose="02070309020205020404" pitchFamily="49" charset="0"/>
              </a:rPr>
              <a:t>        </a:t>
            </a:r>
            <a:r>
              <a:rPr lang="en-US" sz="1800" dirty="0" err="1">
                <a:latin typeface="Courier New" panose="02070309020205020404" pitchFamily="49" charset="0"/>
                <a:ea typeface="ＭＳ Ｐゴシック" pitchFamily="34" charset="-128"/>
                <a:cs typeface="Courier New" panose="02070309020205020404" pitchFamily="49" charset="0"/>
              </a:rPr>
              <a:t>myD</a:t>
            </a:r>
            <a:r>
              <a:rPr lang="en-US" sz="1800" dirty="0">
                <a:latin typeface="Courier New" panose="02070309020205020404" pitchFamily="49" charset="0"/>
                <a:ea typeface="ＭＳ Ｐゴシック" pitchFamily="34" charset="-128"/>
                <a:cs typeface="Courier New" panose="02070309020205020404" pitchFamily="49" charset="0"/>
              </a:rPr>
              <a:t>[cover] = [area] </a:t>
            </a:r>
          </a:p>
          <a:p>
            <a:pPr marL="400050" eaLnBrk="1" hangingPunct="1">
              <a:buFontTx/>
              <a:buNone/>
              <a:defRPr/>
            </a:pPr>
            <a:r>
              <a:rPr lang="en-US" sz="1800" b="1" dirty="0">
                <a:solidFill>
                  <a:srgbClr val="0000FF"/>
                </a:solidFill>
                <a:latin typeface="Courier New" panose="02070309020205020404" pitchFamily="49" charset="0"/>
                <a:ea typeface="ＭＳ Ｐゴシック" pitchFamily="34" charset="-128"/>
                <a:cs typeface="Courier New" panose="02070309020205020404" pitchFamily="49" charset="0"/>
              </a:rPr>
              <a:t>del </a:t>
            </a:r>
            <a:r>
              <a:rPr lang="en-US" sz="1800" dirty="0" err="1">
                <a:latin typeface="Courier New" panose="02070309020205020404" pitchFamily="49" charset="0"/>
                <a:ea typeface="ＭＳ Ｐゴシック" pitchFamily="34" charset="-128"/>
                <a:cs typeface="Courier New" panose="02070309020205020404" pitchFamily="49" charset="0"/>
              </a:rPr>
              <a:t>sc</a:t>
            </a:r>
            <a:endParaRPr lang="en-US" sz="1800" dirty="0">
              <a:latin typeface="Courier New" panose="02070309020205020404" pitchFamily="49" charset="0"/>
              <a:ea typeface="ＭＳ Ｐゴシック" pitchFamily="34" charset="-128"/>
              <a:cs typeface="Courier New" panose="02070309020205020404" pitchFamily="49" charset="0"/>
            </a:endParaRPr>
          </a:p>
        </p:txBody>
      </p:sp>
      <p:pic>
        <p:nvPicPr>
          <p:cNvPr id="19461" name="Picture 5">
            <a:extLst>
              <a:ext uri="{FF2B5EF4-FFF2-40B4-BE49-F238E27FC236}">
                <a16:creationId xmlns:a16="http://schemas.microsoft.com/office/drawing/2014/main" id="{49A9F81E-DC93-4EEB-7C67-119E9BC7A207}"/>
              </a:ext>
            </a:extLst>
          </p:cNvPr>
          <p:cNvPicPr>
            <a:picLocks noChangeAspect="1" noChangeArrowheads="1"/>
          </p:cNvPicPr>
          <p:nvPr/>
        </p:nvPicPr>
        <p:blipFill>
          <a:blip r:embed="rId2"/>
          <a:srcRect l="1802" t="14925" r="40541"/>
          <a:stretch>
            <a:fillRect/>
          </a:stretch>
        </p:blipFill>
        <p:spPr bwMode="auto">
          <a:xfrm>
            <a:off x="6705600" y="685800"/>
            <a:ext cx="2438400" cy="4343400"/>
          </a:xfrm>
          <a:prstGeom prst="rect">
            <a:avLst/>
          </a:prstGeom>
          <a:noFill/>
          <a:ln>
            <a:noFill/>
          </a:ln>
          <a:effectLst/>
        </p:spPr>
      </p:pic>
      <p:sp>
        <p:nvSpPr>
          <p:cNvPr id="2" name="TextBox 1">
            <a:extLst>
              <a:ext uri="{FF2B5EF4-FFF2-40B4-BE49-F238E27FC236}">
                <a16:creationId xmlns:a16="http://schemas.microsoft.com/office/drawing/2014/main" id="{31333207-4DEE-96C6-0DAE-1FB46E36DEC0}"/>
              </a:ext>
            </a:extLst>
          </p:cNvPr>
          <p:cNvSpPr txBox="1"/>
          <p:nvPr/>
        </p:nvSpPr>
        <p:spPr>
          <a:xfrm>
            <a:off x="6096000" y="5334000"/>
            <a:ext cx="2895600" cy="1016000"/>
          </a:xfrm>
          <a:prstGeom prst="rect">
            <a:avLst/>
          </a:prstGeom>
        </p:spPr>
        <p:style>
          <a:lnRef idx="2">
            <a:schemeClr val="dk1"/>
          </a:lnRef>
          <a:fillRef idx="1">
            <a:schemeClr val="lt1"/>
          </a:fillRef>
          <a:effectRef idx="0">
            <a:schemeClr val="dk1"/>
          </a:effectRef>
          <a:fontRef idx="minor">
            <a:schemeClr val="dk1"/>
          </a:fontRef>
        </p:style>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200" dirty="0">
                <a:solidFill>
                  <a:srgbClr val="000000"/>
                </a:solidFill>
                <a:latin typeface="Courier New" panose="02070309020205020404" pitchFamily="49" charset="0"/>
                <a:cs typeface="Courier New" panose="02070309020205020404" pitchFamily="49" charset="0"/>
              </a:rPr>
              <a:t>&gt;&gt;&gt; print(</a:t>
            </a:r>
            <a:r>
              <a:rPr lang="en-US" sz="1200" dirty="0" err="1">
                <a:solidFill>
                  <a:srgbClr val="000000"/>
                </a:solidFill>
                <a:latin typeface="Courier New" panose="02070309020205020404" pitchFamily="49" charset="0"/>
                <a:cs typeface="Courier New" panose="02070309020205020404" pitchFamily="49" charset="0"/>
              </a:rPr>
              <a:t>myD</a:t>
            </a:r>
            <a:r>
              <a:rPr lang="en-US" sz="1200" dirty="0">
                <a:solidFill>
                  <a:srgbClr val="000000"/>
                </a:solidFill>
                <a:latin typeface="Courier New" panose="02070309020205020404" pitchFamily="49" charset="0"/>
                <a:cs typeface="Courier New" panose="02070309020205020404" pitchFamily="49" charset="0"/>
              </a:rPr>
              <a:t>) </a:t>
            </a:r>
          </a:p>
          <a:p>
            <a:pPr eaLnBrk="1" hangingPunct="1">
              <a:defRPr/>
            </a:pPr>
            <a:r>
              <a:rPr lang="en-US" sz="1200" dirty="0">
                <a:solidFill>
                  <a:srgbClr val="000000"/>
                </a:solidFill>
                <a:latin typeface="Courier New" panose="02070309020205020404" pitchFamily="49" charset="0"/>
                <a:cs typeface="Courier New" panose="02070309020205020404" pitchFamily="49" charset="0"/>
              </a:rPr>
              <a:t>{'woods': [600937, 1589633,…]</a:t>
            </a:r>
          </a:p>
          <a:p>
            <a:pPr eaLnBrk="1" hangingPunct="1">
              <a:defRPr/>
            </a:pPr>
            <a:r>
              <a:rPr lang="en-US" sz="1200" dirty="0">
                <a:solidFill>
                  <a:srgbClr val="000000"/>
                </a:solidFill>
                <a:latin typeface="Courier New" panose="02070309020205020404" pitchFamily="49" charset="0"/>
                <a:cs typeface="Courier New" panose="02070309020205020404" pitchFamily="49" charset="0"/>
              </a:rPr>
              <a:t>'</a:t>
            </a:r>
            <a:r>
              <a:rPr lang="en-US" sz="1200" dirty="0" err="1">
                <a:solidFill>
                  <a:srgbClr val="000000"/>
                </a:solidFill>
                <a:latin typeface="Courier New" panose="02070309020205020404" pitchFamily="49" charset="0"/>
                <a:cs typeface="Courier New" panose="02070309020205020404" pitchFamily="49" charset="0"/>
              </a:rPr>
              <a:t>orch</a:t>
            </a:r>
            <a:r>
              <a:rPr lang="en-US" sz="1200" dirty="0">
                <a:solidFill>
                  <a:srgbClr val="000000"/>
                </a:solidFill>
                <a:latin typeface="Courier New" panose="02070309020205020404" pitchFamily="49" charset="0"/>
                <a:cs typeface="Courier New" panose="02070309020205020404" pitchFamily="49" charset="0"/>
              </a:rPr>
              <a:t>': [153137.114187, …]</a:t>
            </a:r>
          </a:p>
          <a:p>
            <a:pPr eaLnBrk="1" hangingPunct="1">
              <a:defRPr/>
            </a:pPr>
            <a:r>
              <a:rPr lang="en-US" sz="1200" dirty="0">
                <a:solidFill>
                  <a:srgbClr val="000000"/>
                </a:solidFill>
                <a:latin typeface="Courier New" panose="02070309020205020404" pitchFamily="49" charset="0"/>
                <a:cs typeface="Courier New" panose="02070309020205020404" pitchFamily="49" charset="0"/>
              </a:rPr>
              <a:t>'other'</a:t>
            </a:r>
            <a:r>
              <a:rPr lang="en-US" altLang="ja-JP" sz="1200" dirty="0">
                <a:solidFill>
                  <a:srgbClr val="000000"/>
                </a:solidFill>
                <a:latin typeface="Courier New" panose="02070309020205020404" pitchFamily="49" charset="0"/>
                <a:cs typeface="Courier New" panose="02070309020205020404" pitchFamily="49" charset="0"/>
              </a:rPr>
              <a:t>: [100404, 375724, …]</a:t>
            </a:r>
          </a:p>
          <a:p>
            <a:pPr eaLnBrk="1" hangingPunct="1">
              <a:defRPr/>
            </a:pPr>
            <a:r>
              <a:rPr lang="en-US" sz="1200" dirty="0">
                <a:solidFill>
                  <a:srgbClr val="000000"/>
                </a:solidFill>
                <a:latin typeface="Courier New" panose="02070309020205020404" pitchFamily="49" charset="0"/>
                <a:cs typeface="Courier New" panose="02070309020205020404" pitchFamily="49" charset="0"/>
              </a:rPr>
              <a:t>'</a:t>
            </a:r>
            <a:r>
              <a:rPr lang="en-US" altLang="ja-JP" sz="1200" dirty="0">
                <a:solidFill>
                  <a:srgbClr val="000000"/>
                </a:solidFill>
                <a:latin typeface="Courier New" panose="02070309020205020404" pitchFamily="49" charset="0"/>
                <a:cs typeface="Courier New" panose="02070309020205020404" pitchFamily="49" charset="0"/>
              </a:rPr>
              <a:t>park</a:t>
            </a:r>
            <a:r>
              <a:rPr lang="en-US" sz="1200" dirty="0">
                <a:solidFill>
                  <a:srgbClr val="000000"/>
                </a:solidFill>
                <a:latin typeface="Courier New" panose="02070309020205020404" pitchFamily="49" charset="0"/>
                <a:cs typeface="Courier New" panose="02070309020205020404" pitchFamily="49" charset="0"/>
              </a:rPr>
              <a:t>'</a:t>
            </a:r>
            <a:r>
              <a:rPr lang="en-US" altLang="ja-JP" sz="1200" dirty="0">
                <a:solidFill>
                  <a:srgbClr val="000000"/>
                </a:solidFill>
                <a:latin typeface="Courier New" panose="02070309020205020404" pitchFamily="49" charset="0"/>
                <a:cs typeface="Courier New" panose="02070309020205020404" pitchFamily="49" charset="0"/>
              </a:rPr>
              <a:t>: …    }</a:t>
            </a:r>
            <a:endParaRPr lang="en-US" sz="1200" dirty="0">
              <a:solidFill>
                <a:srgbClr val="000000"/>
              </a:solidFill>
              <a:latin typeface="Courier New" panose="02070309020205020404" pitchFamily="49" charset="0"/>
              <a:cs typeface="Courier New" panose="020703090202050204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F5B20ABB-7221-5E5B-76C8-AB5B7F6DD517}"/>
              </a:ext>
            </a:extLst>
          </p:cNvPr>
          <p:cNvSpPr>
            <a:spLocks noGrp="1" noChangeArrowheads="1"/>
          </p:cNvSpPr>
          <p:nvPr>
            <p:ph type="title"/>
          </p:nvPr>
        </p:nvSpPr>
        <p:spPr/>
        <p:txBody>
          <a:bodyPr/>
          <a:lstStyle/>
          <a:p>
            <a:r>
              <a:rPr lang="en-US" altLang="en-US">
                <a:solidFill>
                  <a:srgbClr val="262673"/>
                </a:solidFill>
              </a:rPr>
              <a:t>Summing up</a:t>
            </a:r>
          </a:p>
        </p:txBody>
      </p:sp>
      <p:sp>
        <p:nvSpPr>
          <p:cNvPr id="28675" name="Content Placeholder 2">
            <a:extLst>
              <a:ext uri="{FF2B5EF4-FFF2-40B4-BE49-F238E27FC236}">
                <a16:creationId xmlns:a16="http://schemas.microsoft.com/office/drawing/2014/main" id="{433CEE9E-A877-1A3B-DE9F-DF1560BB9F12}"/>
              </a:ext>
            </a:extLst>
          </p:cNvPr>
          <p:cNvSpPr>
            <a:spLocks noGrp="1"/>
          </p:cNvSpPr>
          <p:nvPr>
            <p:ph idx="1"/>
          </p:nvPr>
        </p:nvSpPr>
        <p:spPr/>
        <p:txBody>
          <a:bodyPr/>
          <a:lstStyle/>
          <a:p>
            <a:pPr>
              <a:defRPr/>
            </a:pPr>
            <a:r>
              <a:rPr lang="en-US" altLang="en-US" dirty="0">
                <a:ea typeface="ＭＳ Ｐゴシック" pitchFamily="34" charset="-128"/>
              </a:rPr>
              <a:t>Topics discussed</a:t>
            </a:r>
          </a:p>
          <a:p>
            <a:pPr lvl="2">
              <a:defRPr/>
            </a:pPr>
            <a:r>
              <a:rPr lang="en-US" altLang="en-US" dirty="0">
                <a:ea typeface="ＭＳ Ｐゴシック" pitchFamily="34" charset="-128"/>
              </a:rPr>
              <a:t>built-in dictionaries</a:t>
            </a:r>
          </a:p>
          <a:p>
            <a:pPr lvl="2">
              <a:defRPr/>
            </a:pPr>
            <a:r>
              <a:rPr lang="en-US" altLang="en-US" dirty="0">
                <a:ea typeface="ＭＳ Ｐゴシック" pitchFamily="34" charset="-128"/>
              </a:rPr>
              <a:t>Access by key, not by index.</a:t>
            </a:r>
          </a:p>
          <a:p>
            <a:pPr lvl="2">
              <a:defRPr/>
            </a:pPr>
            <a:r>
              <a:rPr lang="en-US" altLang="en-US" dirty="0">
                <a:ea typeface="ＭＳ Ｐゴシック" pitchFamily="34" charset="-128"/>
              </a:rPr>
              <a:t>Update/add/delete dictionary items </a:t>
            </a:r>
          </a:p>
          <a:p>
            <a:pPr lvl="2">
              <a:defRPr/>
            </a:pPr>
            <a:r>
              <a:rPr lang="en-US" altLang="en-US" dirty="0">
                <a:ea typeface="ＭＳ Ｐゴシック" pitchFamily="34" charset="-128"/>
              </a:rPr>
              <a:t>Listing keys, values, items</a:t>
            </a:r>
          </a:p>
          <a:p>
            <a:pPr lvl="2">
              <a:defRPr/>
            </a:pPr>
            <a:r>
              <a:rPr lang="en-US" altLang="en-US" dirty="0">
                <a:ea typeface="ＭＳ Ｐゴシック" pitchFamily="34" charset="-128"/>
              </a:rPr>
              <a:t>dictionaries with looping</a:t>
            </a:r>
          </a:p>
          <a:p>
            <a:pPr lvl="2">
              <a:defRPr/>
            </a:pPr>
            <a:r>
              <a:rPr lang="en-US" altLang="en-US" dirty="0">
                <a:ea typeface="ＭＳ Ｐゴシック" pitchFamily="34" charset="-128"/>
              </a:rPr>
              <a:t>Using dictionaries with </a:t>
            </a:r>
            <a:r>
              <a:rPr lang="en-US" altLang="en-US" dirty="0" err="1">
                <a:ea typeface="ＭＳ Ｐゴシック" pitchFamily="34" charset="-128"/>
              </a:rPr>
              <a:t>arcpy</a:t>
            </a:r>
            <a:r>
              <a:rPr lang="en-US" altLang="en-US" dirty="0">
                <a:ea typeface="ＭＳ Ｐゴシック" pitchFamily="34" charset="-128"/>
              </a:rPr>
              <a:t> cursors</a:t>
            </a:r>
          </a:p>
          <a:p>
            <a:pPr>
              <a:defRPr/>
            </a:pPr>
            <a:r>
              <a:rPr lang="en-US" altLang="en-US" dirty="0">
                <a:ea typeface="ＭＳ Ｐゴシック" pitchFamily="34" charset="-128"/>
              </a:rPr>
              <a:t>Up next</a:t>
            </a:r>
          </a:p>
          <a:p>
            <a:pPr lvl="2">
              <a:defRPr/>
            </a:pPr>
            <a:r>
              <a:rPr lang="en-US" altLang="en-US" dirty="0">
                <a:ea typeface="ＭＳ Ｐゴシック" pitchFamily="34" charset="-128"/>
              </a:rPr>
              <a:t>Reading &amp; writing text files</a:t>
            </a:r>
          </a:p>
          <a:p>
            <a:pPr>
              <a:defRPr/>
            </a:pPr>
            <a:r>
              <a:rPr lang="en-US" altLang="en-US" dirty="0">
                <a:ea typeface="ＭＳ Ｐゴシック" pitchFamily="34" charset="-128"/>
              </a:rPr>
              <a:t>Additional topics</a:t>
            </a:r>
          </a:p>
          <a:p>
            <a:pPr lvl="2">
              <a:defRPr/>
            </a:pPr>
            <a:r>
              <a:rPr lang="en-US" altLang="en-US" dirty="0">
                <a:ea typeface="ＭＳ Ｐゴシック" pitchFamily="34" charset="-128"/>
              </a:rPr>
              <a:t>Dictionaries vs. </a:t>
            </a:r>
            <a:r>
              <a:rPr lang="en-US" altLang="en-US" dirty="0" err="1">
                <a:ea typeface="ＭＳ Ｐゴシック" pitchFamily="34" charset="-128"/>
              </a:rPr>
              <a:t>elif</a:t>
            </a:r>
            <a:endParaRPr lang="en-US" altLang="en-US" dirty="0">
              <a:ea typeface="ＭＳ Ｐゴシック" pitchFamily="34" charset="-128"/>
            </a:endParaRPr>
          </a:p>
          <a:p>
            <a:pPr lvl="1">
              <a:defRPr/>
            </a:pPr>
            <a:r>
              <a:rPr lang="en-US" altLang="en-US" dirty="0">
                <a:ea typeface="ＭＳ Ｐゴシック" pitchFamily="34" charset="-128"/>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22360761-5E27-6B10-DFFE-20C60EF5E314}"/>
              </a:ext>
            </a:extLst>
          </p:cNvPr>
          <p:cNvSpPr>
            <a:spLocks noGrp="1" noChangeArrowheads="1"/>
          </p:cNvSpPr>
          <p:nvPr>
            <p:ph type="title"/>
          </p:nvPr>
        </p:nvSpPr>
        <p:spPr/>
        <p:txBody>
          <a:bodyPr/>
          <a:lstStyle/>
          <a:p>
            <a:r>
              <a:rPr lang="en-US" altLang="en-US">
                <a:solidFill>
                  <a:srgbClr val="262673"/>
                </a:solidFill>
              </a:rPr>
              <a:t>Appendix</a:t>
            </a:r>
          </a:p>
        </p:txBody>
      </p:sp>
      <p:sp>
        <p:nvSpPr>
          <p:cNvPr id="3" name="Content Placeholder 2">
            <a:extLst>
              <a:ext uri="{FF2B5EF4-FFF2-40B4-BE49-F238E27FC236}">
                <a16:creationId xmlns:a16="http://schemas.microsoft.com/office/drawing/2014/main" id="{B489D82C-0644-5F1D-AB81-8E6C74613C19}"/>
              </a:ext>
            </a:extLst>
          </p:cNvPr>
          <p:cNvSpPr>
            <a:spLocks noGrp="1"/>
          </p:cNvSpPr>
          <p:nvPr>
            <p:ph idx="1"/>
          </p:nvPr>
        </p:nvSpPr>
        <p:spPr/>
        <p:txBody>
          <a:bodyPr/>
          <a:lstStyle/>
          <a:p>
            <a:pPr>
              <a:defRPr/>
            </a:pPr>
            <a:endParaRPr lang="en-US">
              <a:ea typeface="ＭＳ Ｐゴシック" pitchFamily="34" charset="-128"/>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7B5795AD-BF4E-EAE5-36DC-0B26C08D9CD0}"/>
              </a:ext>
            </a:extLst>
          </p:cNvPr>
          <p:cNvSpPr>
            <a:spLocks noGrp="1" noChangeArrowheads="1"/>
          </p:cNvSpPr>
          <p:nvPr>
            <p:ph type="title"/>
          </p:nvPr>
        </p:nvSpPr>
        <p:spPr/>
        <p:txBody>
          <a:bodyPr/>
          <a:lstStyle/>
          <a:p>
            <a:pPr eaLnBrk="1" hangingPunct="1"/>
            <a:r>
              <a:rPr lang="en-US" altLang="en-US" sz="3600">
                <a:solidFill>
                  <a:srgbClr val="262673"/>
                </a:solidFill>
              </a:rPr>
              <a:t>In class – on a piece of paper…</a:t>
            </a:r>
          </a:p>
        </p:txBody>
      </p:sp>
      <p:sp>
        <p:nvSpPr>
          <p:cNvPr id="13316" name="Rectangle 3">
            <a:extLst>
              <a:ext uri="{FF2B5EF4-FFF2-40B4-BE49-F238E27FC236}">
                <a16:creationId xmlns:a16="http://schemas.microsoft.com/office/drawing/2014/main" id="{DB468A93-F312-5943-2C87-EF06E54917A9}"/>
              </a:ext>
            </a:extLst>
          </p:cNvPr>
          <p:cNvSpPr>
            <a:spLocks noGrp="1" noChangeArrowheads="1"/>
          </p:cNvSpPr>
          <p:nvPr>
            <p:ph type="body" idx="1"/>
          </p:nvPr>
        </p:nvSpPr>
        <p:spPr/>
        <p:txBody>
          <a:bodyPr/>
          <a:lstStyle/>
          <a:p>
            <a:pPr marL="457200" indent="-457200" eaLnBrk="1" hangingPunct="1">
              <a:buFont typeface="+mj-lt"/>
              <a:buAutoNum type="arabicPeriod"/>
              <a:defRPr/>
            </a:pPr>
            <a:r>
              <a:rPr lang="en-US" sz="2400" dirty="0">
                <a:ea typeface="ＭＳ Ｐゴシック" pitchFamily="34" charset="-128"/>
              </a:rPr>
              <a:t>Create a dictionary where the keys are 3 classmates and the values are their favorite beverage.  </a:t>
            </a:r>
          </a:p>
          <a:p>
            <a:pPr marL="457200" indent="-457200" eaLnBrk="1" hangingPunct="1">
              <a:buFont typeface="+mj-lt"/>
              <a:buAutoNum type="arabicPeriod"/>
              <a:defRPr/>
            </a:pPr>
            <a:r>
              <a:rPr lang="en-US" sz="2400" dirty="0">
                <a:ea typeface="ＭＳ Ｐゴシック" pitchFamily="34" charset="-128"/>
              </a:rPr>
              <a:t>Iterate through the keys in the dictionary, printing them</a:t>
            </a:r>
          </a:p>
          <a:p>
            <a:pPr marL="457200" indent="-457200" eaLnBrk="1" hangingPunct="1">
              <a:buFont typeface="+mj-lt"/>
              <a:buAutoNum type="arabicPeriod"/>
              <a:defRPr/>
            </a:pPr>
            <a:r>
              <a:rPr lang="en-US" sz="2400" dirty="0">
                <a:ea typeface="ＭＳ Ｐゴシック" pitchFamily="34" charset="-128"/>
              </a:rPr>
              <a:t>Iterate through the keys in the dictionary, printing the key and the value</a:t>
            </a:r>
            <a:br>
              <a:rPr lang="en-US" sz="2400" dirty="0">
                <a:ea typeface="ＭＳ Ｐゴシック" pitchFamily="34" charset="-128"/>
              </a:rPr>
            </a:br>
            <a:endParaRPr lang="en-US" sz="2400" dirty="0">
              <a:ea typeface="ＭＳ Ｐゴシック" pitchFamily="34" charset="-128"/>
            </a:endParaRPr>
          </a:p>
          <a:p>
            <a:pPr eaLnBrk="1" hangingPunct="1">
              <a:buFontTx/>
              <a:buNone/>
              <a:defRPr/>
            </a:pPr>
            <a:r>
              <a:rPr lang="en-US" sz="2400" dirty="0" err="1">
                <a:ea typeface="ＭＳ Ｐゴシック" pitchFamily="34" charset="-128"/>
              </a:rPr>
              <a:t>bevD</a:t>
            </a:r>
            <a:r>
              <a:rPr lang="en-US" sz="2400" dirty="0">
                <a:ea typeface="ＭＳ Ｐゴシック" pitchFamily="34" charset="-128"/>
              </a:rPr>
              <a:t> = {</a:t>
            </a:r>
            <a:r>
              <a:rPr lang="en-US" altLang="en-US" sz="2400" dirty="0">
                <a:ea typeface="ＭＳ Ｐゴシック" pitchFamily="34" charset="-128"/>
              </a:rPr>
              <a:t>“</a:t>
            </a:r>
            <a:r>
              <a:rPr lang="en-US" sz="2400" dirty="0">
                <a:ea typeface="ＭＳ Ｐゴシック" pitchFamily="34" charset="-128"/>
              </a:rPr>
              <a:t>Tim</a:t>
            </a:r>
            <a:r>
              <a:rPr lang="en-US" altLang="en-US" sz="2400" dirty="0">
                <a:ea typeface="ＭＳ Ｐゴシック" pitchFamily="34" charset="-128"/>
              </a:rPr>
              <a:t>”</a:t>
            </a:r>
            <a:r>
              <a:rPr lang="en-US" sz="2400" dirty="0">
                <a:ea typeface="ＭＳ Ｐゴシック" pitchFamily="34" charset="-128"/>
              </a:rPr>
              <a:t>:</a:t>
            </a:r>
            <a:r>
              <a:rPr lang="en-US" altLang="en-US" sz="2400" dirty="0">
                <a:ea typeface="ＭＳ Ｐゴシック" pitchFamily="34" charset="-128"/>
              </a:rPr>
              <a:t>“</a:t>
            </a:r>
            <a:r>
              <a:rPr lang="en-US" altLang="ja-JP" sz="2400" dirty="0" err="1">
                <a:ea typeface="ＭＳ Ｐゴシック" pitchFamily="34" charset="-128"/>
              </a:rPr>
              <a:t>Sambucus</a:t>
            </a:r>
            <a:r>
              <a:rPr lang="en-US" altLang="en-US" sz="2400" dirty="0">
                <a:ea typeface="ＭＳ Ｐゴシック" pitchFamily="34" charset="-128"/>
              </a:rPr>
              <a:t>”</a:t>
            </a:r>
            <a:r>
              <a:rPr lang="en-US" altLang="ja-JP" sz="2400" dirty="0">
                <a:ea typeface="ＭＳ Ｐゴシック" pitchFamily="34" charset="-128"/>
              </a:rPr>
              <a:t>, </a:t>
            </a:r>
            <a:r>
              <a:rPr lang="en-US" altLang="en-US" sz="2400" dirty="0">
                <a:ea typeface="ＭＳ Ｐゴシック" pitchFamily="34" charset="-128"/>
              </a:rPr>
              <a:t>“</a:t>
            </a:r>
            <a:r>
              <a:rPr lang="en-US" altLang="ja-JP" sz="2400" dirty="0" err="1">
                <a:ea typeface="ＭＳ Ｐゴシック" pitchFamily="34" charset="-128"/>
              </a:rPr>
              <a:t>Paul</a:t>
            </a:r>
            <a:r>
              <a:rPr lang="en-US" altLang="en-US" sz="2400" dirty="0" err="1">
                <a:ea typeface="ＭＳ Ｐゴシック" pitchFamily="34" charset="-128"/>
              </a:rPr>
              <a:t>”</a:t>
            </a:r>
            <a:r>
              <a:rPr lang="en-US" altLang="ja-JP" sz="2400" dirty="0" err="1">
                <a:ea typeface="ＭＳ Ｐゴシック" pitchFamily="34" charset="-128"/>
              </a:rPr>
              <a:t>:</a:t>
            </a:r>
            <a:r>
              <a:rPr lang="en-US" altLang="en-US" sz="2400" dirty="0" err="1">
                <a:ea typeface="ＭＳ Ｐゴシック" pitchFamily="34" charset="-128"/>
              </a:rPr>
              <a:t>“</a:t>
            </a:r>
            <a:r>
              <a:rPr lang="en-US" altLang="ja-JP" sz="2400" dirty="0" err="1">
                <a:ea typeface="ＭＳ Ｐゴシック" pitchFamily="34" charset="-128"/>
              </a:rPr>
              <a:t>Red</a:t>
            </a:r>
            <a:r>
              <a:rPr lang="en-US" altLang="ja-JP" sz="2400" dirty="0">
                <a:ea typeface="ＭＳ Ｐゴシック" pitchFamily="34" charset="-128"/>
              </a:rPr>
              <a:t> Bull</a:t>
            </a:r>
            <a:r>
              <a:rPr lang="en-US" altLang="en-US" sz="2400" dirty="0">
                <a:ea typeface="ＭＳ Ｐゴシック" pitchFamily="34" charset="-128"/>
              </a:rPr>
              <a:t>”</a:t>
            </a:r>
            <a:r>
              <a:rPr lang="en-US" altLang="ja-JP" sz="2400" dirty="0">
                <a:ea typeface="ＭＳ Ｐゴシック" pitchFamily="34" charset="-128"/>
              </a:rPr>
              <a:t>, </a:t>
            </a:r>
            <a:r>
              <a:rPr lang="en-US" altLang="en-US" sz="2400" dirty="0">
                <a:ea typeface="ＭＳ Ｐゴシック" pitchFamily="34" charset="-128"/>
              </a:rPr>
              <a:t>“</a:t>
            </a:r>
            <a:r>
              <a:rPr lang="en-US" altLang="ja-JP" sz="2400" dirty="0" err="1">
                <a:ea typeface="ＭＳ Ｐゴシック" pitchFamily="34" charset="-128"/>
              </a:rPr>
              <a:t>Rahul</a:t>
            </a:r>
            <a:r>
              <a:rPr lang="en-US" altLang="en-US" sz="2400" dirty="0" err="1">
                <a:ea typeface="ＭＳ Ｐゴシック" pitchFamily="34" charset="-128"/>
              </a:rPr>
              <a:t>”</a:t>
            </a:r>
            <a:r>
              <a:rPr lang="en-US" altLang="ja-JP" sz="2400" dirty="0" err="1">
                <a:ea typeface="ＭＳ Ｐゴシック" pitchFamily="34" charset="-128"/>
              </a:rPr>
              <a:t>:</a:t>
            </a:r>
            <a:r>
              <a:rPr lang="en-US" altLang="en-US" sz="2400" dirty="0" err="1">
                <a:ea typeface="ＭＳ Ｐゴシック" pitchFamily="34" charset="-128"/>
              </a:rPr>
              <a:t>”</a:t>
            </a:r>
            <a:r>
              <a:rPr lang="en-US" altLang="ja-JP" sz="2400" dirty="0" err="1">
                <a:ea typeface="ＭＳ Ｐゴシック" pitchFamily="34" charset="-128"/>
              </a:rPr>
              <a:t>vodka</a:t>
            </a:r>
            <a:r>
              <a:rPr lang="en-US" altLang="en-US" sz="2400" dirty="0">
                <a:ea typeface="ＭＳ Ｐゴシック" pitchFamily="34" charset="-128"/>
              </a:rPr>
              <a:t>”</a:t>
            </a:r>
            <a:r>
              <a:rPr lang="en-US" altLang="ja-JP" sz="2400" dirty="0">
                <a:ea typeface="ＭＳ Ｐゴシック" pitchFamily="34" charset="-128"/>
              </a:rPr>
              <a:t>}</a:t>
            </a:r>
          </a:p>
          <a:p>
            <a:pPr eaLnBrk="1" hangingPunct="1">
              <a:buFontTx/>
              <a:buNone/>
              <a:defRPr/>
            </a:pPr>
            <a:br>
              <a:rPr lang="en-US" sz="2000" i="1" dirty="0">
                <a:solidFill>
                  <a:srgbClr val="669900"/>
                </a:solidFill>
                <a:ea typeface="ＭＳ Ｐゴシック" pitchFamily="34" charset="-128"/>
              </a:rPr>
            </a:br>
            <a:r>
              <a:rPr lang="en-US" sz="2000" i="1" dirty="0">
                <a:solidFill>
                  <a:srgbClr val="669900"/>
                </a:solidFill>
                <a:ea typeface="ＭＳ Ｐゴシック" pitchFamily="34" charset="-128"/>
              </a:rPr>
              <a:t>#One solution</a:t>
            </a:r>
            <a:endParaRPr lang="en-US" sz="2000" dirty="0">
              <a:ea typeface="ＭＳ Ｐゴシック" pitchFamily="34" charset="-128"/>
            </a:endParaRPr>
          </a:p>
          <a:p>
            <a:pPr eaLnBrk="1" hangingPunct="1">
              <a:buFontTx/>
              <a:buNone/>
              <a:defRPr/>
            </a:pPr>
            <a:r>
              <a:rPr lang="en-US" sz="2000" dirty="0">
                <a:ea typeface="ＭＳ Ｐゴシック" pitchFamily="34" charset="-128"/>
              </a:rPr>
              <a:t>for person in </a:t>
            </a:r>
            <a:r>
              <a:rPr lang="en-US" sz="2000" dirty="0" err="1">
                <a:ea typeface="ＭＳ Ｐゴシック" pitchFamily="34" charset="-128"/>
              </a:rPr>
              <a:t>bevD</a:t>
            </a:r>
            <a:r>
              <a:rPr lang="en-US" sz="2000" dirty="0">
                <a:ea typeface="ＭＳ Ｐゴシック" pitchFamily="34" charset="-128"/>
              </a:rPr>
              <a:t>:</a:t>
            </a:r>
          </a:p>
          <a:p>
            <a:pPr eaLnBrk="1" hangingPunct="1">
              <a:buFontTx/>
              <a:buNone/>
              <a:defRPr/>
            </a:pPr>
            <a:r>
              <a:rPr lang="en-US" sz="2000" dirty="0">
                <a:ea typeface="ＭＳ Ｐゴシック" pitchFamily="34" charset="-128"/>
              </a:rPr>
              <a:t>		print(person)</a:t>
            </a:r>
          </a:p>
          <a:p>
            <a:pPr eaLnBrk="1" hangingPunct="1">
              <a:buFontTx/>
              <a:buNone/>
              <a:defRPr/>
            </a:pPr>
            <a:endParaRPr lang="en-US" sz="2000" dirty="0">
              <a:ea typeface="ＭＳ Ｐゴシック" pitchFamily="34" charset="-128"/>
            </a:endParaRPr>
          </a:p>
          <a:p>
            <a:pPr eaLnBrk="1" hangingPunct="1">
              <a:buFontTx/>
              <a:buNone/>
              <a:defRPr/>
            </a:pPr>
            <a:r>
              <a:rPr lang="en-US" sz="2000" dirty="0">
                <a:ea typeface="ＭＳ Ｐゴシック" pitchFamily="34" charset="-128"/>
              </a:rPr>
              <a:t>for person in </a:t>
            </a:r>
            <a:r>
              <a:rPr lang="en-US" sz="2000" dirty="0" err="1">
                <a:ea typeface="ＭＳ Ｐゴシック" pitchFamily="34" charset="-128"/>
              </a:rPr>
              <a:t>bevD</a:t>
            </a:r>
            <a:r>
              <a:rPr lang="en-US" sz="2000" dirty="0">
                <a:ea typeface="ＭＳ Ｐゴシック" pitchFamily="34" charset="-128"/>
              </a:rPr>
              <a:t>:</a:t>
            </a:r>
          </a:p>
          <a:p>
            <a:pPr eaLnBrk="1" hangingPunct="1">
              <a:buFontTx/>
              <a:buNone/>
              <a:defRPr/>
            </a:pPr>
            <a:r>
              <a:rPr lang="en-US" sz="2000" dirty="0">
                <a:ea typeface="ＭＳ Ｐゴシック" pitchFamily="34" charset="-128"/>
              </a:rPr>
              <a:t>		print(person, </a:t>
            </a:r>
            <a:r>
              <a:rPr lang="en-US" sz="2000" dirty="0" err="1">
                <a:ea typeface="ＭＳ Ｐゴシック" pitchFamily="34" charset="-128"/>
              </a:rPr>
              <a:t>bevD</a:t>
            </a:r>
            <a:r>
              <a:rPr lang="en-US" sz="2000" dirty="0">
                <a:ea typeface="ＭＳ Ｐゴシック" pitchFamily="34" charset="-128"/>
              </a:rPr>
              <a:t>[person])</a:t>
            </a:r>
          </a:p>
          <a:p>
            <a:pPr eaLnBrk="1" hangingPunct="1">
              <a:defRPr/>
            </a:pPr>
            <a:endParaRPr lang="en-US" sz="2800" dirty="0">
              <a:ea typeface="ＭＳ Ｐゴシック" pitchFamily="34" charset="-128"/>
            </a:endParaRPr>
          </a:p>
        </p:txBody>
      </p:sp>
      <p:sp>
        <p:nvSpPr>
          <p:cNvPr id="2" name="TextBox 1">
            <a:extLst>
              <a:ext uri="{FF2B5EF4-FFF2-40B4-BE49-F238E27FC236}">
                <a16:creationId xmlns:a16="http://schemas.microsoft.com/office/drawing/2014/main" id="{69536362-B6B6-BFAA-4100-CA5C77220AA7}"/>
              </a:ext>
            </a:extLst>
          </p:cNvPr>
          <p:cNvSpPr txBox="1"/>
          <p:nvPr/>
        </p:nvSpPr>
        <p:spPr>
          <a:xfrm>
            <a:off x="4876800" y="4038600"/>
            <a:ext cx="3898900" cy="1938338"/>
          </a:xfrm>
          <a:prstGeom prst="rect">
            <a:avLst/>
          </a:prstGeom>
          <a:noFill/>
        </p:spPr>
        <p:style>
          <a:lnRef idx="2">
            <a:schemeClr val="dk1"/>
          </a:lnRef>
          <a:fillRef idx="1">
            <a:schemeClr val="lt1"/>
          </a:fillRef>
          <a:effectRef idx="0">
            <a:schemeClr val="dk1"/>
          </a:effectRef>
          <a:fontRef idx="minor">
            <a:schemeClr val="dk1"/>
          </a:fontRef>
        </p:style>
        <p:txBody>
          <a:bodyPr wrap="none">
            <a:spAutoFit/>
          </a:bodyPr>
          <a:lstStyle/>
          <a:p>
            <a:pPr eaLnBrk="1" hangingPunct="1">
              <a:defRPr/>
            </a:pPr>
            <a:r>
              <a:rPr lang="en-US" sz="2000" i="1" dirty="0">
                <a:solidFill>
                  <a:srgbClr val="669900"/>
                </a:solidFill>
              </a:rPr>
              <a:t>#Another solution</a:t>
            </a:r>
          </a:p>
          <a:p>
            <a:pPr eaLnBrk="1" hangingPunct="1">
              <a:defRPr/>
            </a:pPr>
            <a:r>
              <a:rPr lang="en-US" sz="2000" dirty="0"/>
              <a:t>for person in </a:t>
            </a:r>
            <a:r>
              <a:rPr lang="en-US" sz="2000" dirty="0" err="1"/>
              <a:t>bevD.keys</a:t>
            </a:r>
            <a:r>
              <a:rPr lang="en-US" sz="2000" dirty="0"/>
              <a:t>():</a:t>
            </a:r>
          </a:p>
          <a:p>
            <a:pPr eaLnBrk="1" hangingPunct="1">
              <a:defRPr/>
            </a:pPr>
            <a:r>
              <a:rPr lang="en-US" sz="2000" dirty="0"/>
              <a:t>        print(person)</a:t>
            </a:r>
          </a:p>
          <a:p>
            <a:pPr eaLnBrk="1" hangingPunct="1">
              <a:defRPr/>
            </a:pPr>
            <a:endParaRPr lang="en-US" sz="2000" dirty="0"/>
          </a:p>
          <a:p>
            <a:pPr eaLnBrk="1" hangingPunct="1">
              <a:defRPr/>
            </a:pPr>
            <a:r>
              <a:rPr lang="en-US" sz="2000" dirty="0"/>
              <a:t>for person, drink in </a:t>
            </a:r>
            <a:r>
              <a:rPr lang="en-US" sz="2000" dirty="0" err="1"/>
              <a:t>bevD.items</a:t>
            </a:r>
            <a:r>
              <a:rPr lang="en-US" sz="2000" dirty="0"/>
              <a:t>():</a:t>
            </a:r>
          </a:p>
          <a:p>
            <a:pPr eaLnBrk="1" hangingPunct="1">
              <a:defRPr/>
            </a:pPr>
            <a:r>
              <a:rPr lang="en-US" sz="2000" dirty="0"/>
              <a:t>        print(person, drink)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6">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6">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1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6">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7384"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57386" name="Rectangle 357385">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7" name="Rectangle 2">
            <a:extLst>
              <a:ext uri="{FF2B5EF4-FFF2-40B4-BE49-F238E27FC236}">
                <a16:creationId xmlns:a16="http://schemas.microsoft.com/office/drawing/2014/main" id="{B1F4349C-5B3C-D0F7-563A-49CD639A099D}"/>
              </a:ext>
            </a:extLst>
          </p:cNvPr>
          <p:cNvSpPr>
            <a:spLocks noGrp="1" noChangeArrowheads="1"/>
          </p:cNvSpPr>
          <p:nvPr>
            <p:ph type="title"/>
          </p:nvPr>
        </p:nvSpPr>
        <p:spPr>
          <a:xfrm>
            <a:off x="571352" y="350196"/>
            <a:ext cx="3485178" cy="1624520"/>
          </a:xfrm>
        </p:spPr>
        <p:txBody>
          <a:bodyPr anchor="ctr">
            <a:normAutofit/>
          </a:bodyPr>
          <a:lstStyle/>
          <a:p>
            <a:pPr eaLnBrk="1" hangingPunct="1"/>
            <a:r>
              <a:rPr lang="en-US" altLang="en-US" sz="3500" dirty="0"/>
              <a:t>Background</a:t>
            </a:r>
          </a:p>
        </p:txBody>
      </p:sp>
      <p:sp>
        <p:nvSpPr>
          <p:cNvPr id="357379" name="Rectangle 3">
            <a:extLst>
              <a:ext uri="{FF2B5EF4-FFF2-40B4-BE49-F238E27FC236}">
                <a16:creationId xmlns:a16="http://schemas.microsoft.com/office/drawing/2014/main" id="{8E171717-5035-A0B7-D0B6-46BB7315B9B9}"/>
              </a:ext>
            </a:extLst>
          </p:cNvPr>
          <p:cNvSpPr>
            <a:spLocks noGrp="1" noChangeArrowheads="1"/>
          </p:cNvSpPr>
          <p:nvPr>
            <p:ph type="body" idx="1"/>
          </p:nvPr>
        </p:nvSpPr>
        <p:spPr>
          <a:xfrm>
            <a:off x="571351" y="2743200"/>
            <a:ext cx="3485179" cy="3613149"/>
          </a:xfrm>
        </p:spPr>
        <p:txBody>
          <a:bodyPr anchor="ctr">
            <a:normAutofit/>
          </a:bodyPr>
          <a:lstStyle/>
          <a:p>
            <a:pPr eaLnBrk="1" hangingPunct="1">
              <a:defRPr/>
            </a:pPr>
            <a:r>
              <a:rPr lang="en-US" sz="1700" dirty="0">
                <a:ea typeface="ＭＳ Ｐゴシック" pitchFamily="34" charset="-128"/>
              </a:rPr>
              <a:t>Describe Webster'</a:t>
            </a:r>
            <a:r>
              <a:rPr lang="en-US" altLang="ja-JP" sz="1700" dirty="0">
                <a:ea typeface="ＭＳ Ｐゴシック" pitchFamily="34" charset="-128"/>
              </a:rPr>
              <a:t>s dictionary</a:t>
            </a:r>
          </a:p>
          <a:p>
            <a:pPr lvl="1" eaLnBrk="1" hangingPunct="1">
              <a:defRPr/>
            </a:pPr>
            <a:r>
              <a:rPr lang="en-US" sz="1700" dirty="0">
                <a:ea typeface="ＭＳ Ｐゴシック" pitchFamily="34" charset="-128"/>
              </a:rPr>
              <a:t>a book alphabetically listing the words and their meanings</a:t>
            </a:r>
          </a:p>
          <a:p>
            <a:pPr lvl="1" eaLnBrk="1" hangingPunct="1">
              <a:defRPr/>
            </a:pPr>
            <a:endParaRPr lang="en-US" sz="1700" dirty="0">
              <a:ea typeface="ＭＳ Ｐゴシック" pitchFamily="34" charset="-128"/>
            </a:endParaRPr>
          </a:p>
          <a:p>
            <a:pPr eaLnBrk="1" hangingPunct="1">
              <a:defRPr/>
            </a:pPr>
            <a:r>
              <a:rPr lang="en-US" sz="1700" dirty="0">
                <a:ea typeface="ＭＳ Ｐゴシック" pitchFamily="34" charset="-128"/>
              </a:rPr>
              <a:t>Geospatial data can be extensive and complex</a:t>
            </a:r>
          </a:p>
          <a:p>
            <a:pPr eaLnBrk="1" hangingPunct="1">
              <a:defRPr/>
            </a:pPr>
            <a:endParaRPr lang="en-US" sz="1700" dirty="0">
              <a:ea typeface="ＭＳ Ｐゴシック" pitchFamily="34" charset="-128"/>
            </a:endParaRPr>
          </a:p>
          <a:p>
            <a:pPr eaLnBrk="1" hangingPunct="1">
              <a:defRPr/>
            </a:pPr>
            <a:r>
              <a:rPr lang="en-US" sz="1700" dirty="0">
                <a:ea typeface="ＭＳ Ｐゴシック" pitchFamily="34" charset="-128"/>
              </a:rPr>
              <a:t>Native Python data types?</a:t>
            </a:r>
          </a:p>
          <a:p>
            <a:pPr lvl="1" eaLnBrk="1" hangingPunct="1">
              <a:defRPr/>
            </a:pPr>
            <a:r>
              <a:rPr lang="en-US" sz="1700" dirty="0">
                <a:ea typeface="ＭＳ Ｐゴシック" pitchFamily="34" charset="-128"/>
              </a:rPr>
              <a:t>strings, lists, …</a:t>
            </a:r>
          </a:p>
          <a:p>
            <a:pPr lvl="1" eaLnBrk="1" hangingPunct="1">
              <a:defRPr/>
            </a:pPr>
            <a:r>
              <a:rPr lang="en-US" sz="1700" i="1" dirty="0">
                <a:ea typeface="ＭＳ Ｐゴシック" pitchFamily="34" charset="-128"/>
              </a:rPr>
              <a:t>and</a:t>
            </a:r>
            <a:r>
              <a:rPr lang="en-US" sz="1700" dirty="0">
                <a:ea typeface="ＭＳ Ｐゴシック" pitchFamily="34" charset="-128"/>
              </a:rPr>
              <a:t> dictionaries </a:t>
            </a:r>
          </a:p>
        </p:txBody>
      </p:sp>
      <p:pic>
        <p:nvPicPr>
          <p:cNvPr id="3" name="Picture 2" descr="A close-up of a book&#10;&#10;Description automatically generated">
            <a:extLst>
              <a:ext uri="{FF2B5EF4-FFF2-40B4-BE49-F238E27FC236}">
                <a16:creationId xmlns:a16="http://schemas.microsoft.com/office/drawing/2014/main" id="{23C230B1-2B46-A44F-4471-BB2AD3921DD6}"/>
              </a:ext>
            </a:extLst>
          </p:cNvPr>
          <p:cNvPicPr>
            <a:picLocks noChangeAspect="1"/>
          </p:cNvPicPr>
          <p:nvPr/>
        </p:nvPicPr>
        <p:blipFill rotWithShape="1">
          <a:blip r:embed="rId3">
            <a:extLst>
              <a:ext uri="{28A0092B-C50C-407E-A947-70E740481C1C}">
                <a14:useLocalDpi xmlns:a14="http://schemas.microsoft.com/office/drawing/2010/main" val="0"/>
              </a:ext>
            </a:extLst>
          </a:blip>
          <a:srcRect r="11012"/>
          <a:stretch/>
        </p:blipFill>
        <p:spPr>
          <a:xfrm rot="10800000">
            <a:off x="4572000" y="1"/>
            <a:ext cx="4577118"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7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73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73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5737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5737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573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E3AEE397-9948-C059-A095-D736091E1E8A}"/>
              </a:ext>
            </a:extLst>
          </p:cNvPr>
          <p:cNvSpPr>
            <a:spLocks noGrp="1" noChangeArrowheads="1"/>
          </p:cNvSpPr>
          <p:nvPr>
            <p:ph type="title"/>
          </p:nvPr>
        </p:nvSpPr>
        <p:spPr/>
        <p:txBody>
          <a:bodyPr/>
          <a:lstStyle/>
          <a:p>
            <a:pPr eaLnBrk="1" hangingPunct="1"/>
            <a:r>
              <a:rPr lang="en-US" altLang="en-US" sz="3600">
                <a:solidFill>
                  <a:srgbClr val="262673"/>
                </a:solidFill>
              </a:rPr>
              <a:t>DrinkDict.py</a:t>
            </a:r>
          </a:p>
        </p:txBody>
      </p:sp>
      <p:sp>
        <p:nvSpPr>
          <p:cNvPr id="22532" name="Rectangle 3">
            <a:extLst>
              <a:ext uri="{FF2B5EF4-FFF2-40B4-BE49-F238E27FC236}">
                <a16:creationId xmlns:a16="http://schemas.microsoft.com/office/drawing/2014/main" id="{00BE94B7-144B-4EB8-8CED-20C20D1C5BE5}"/>
              </a:ext>
            </a:extLst>
          </p:cNvPr>
          <p:cNvSpPr>
            <a:spLocks noGrp="1" noChangeArrowheads="1"/>
          </p:cNvSpPr>
          <p:nvPr>
            <p:ph type="body" idx="1"/>
          </p:nvPr>
        </p:nvSpPr>
        <p:spPr>
          <a:xfrm>
            <a:off x="152400" y="914400"/>
            <a:ext cx="8686800" cy="5943600"/>
          </a:xfrm>
        </p:spPr>
        <p:txBody>
          <a:bodyPr/>
          <a:lstStyle/>
          <a:p>
            <a:pPr eaLnBrk="1" hangingPunct="1">
              <a:lnSpc>
                <a:spcPct val="80000"/>
              </a:lnSpc>
              <a:buFontTx/>
              <a:buNone/>
              <a:defRPr/>
            </a:pPr>
            <a:r>
              <a:rPr lang="en-US" sz="2400">
                <a:ea typeface="ＭＳ Ｐゴシック" pitchFamily="34" charset="-128"/>
              </a:rPr>
              <a:t>Create a dictionary where drinks are the key and a list of people who favor that drink are the value, by completing the code in the given script. The existing code uses the built-in raw_input function to prompt you for 10 people's names and favorite drinks. Example output:</a:t>
            </a:r>
            <a:br>
              <a:rPr lang="en-US" sz="2400">
                <a:ea typeface="ＭＳ Ｐゴシック" pitchFamily="34" charset="-128"/>
              </a:rPr>
            </a:br>
            <a:endParaRPr lang="en-US" sz="2400">
              <a:ea typeface="ＭＳ Ｐゴシック" pitchFamily="34" charset="-128"/>
            </a:endParaRPr>
          </a:p>
          <a:p>
            <a:pPr eaLnBrk="1" hangingPunct="1">
              <a:lnSpc>
                <a:spcPct val="80000"/>
              </a:lnSpc>
              <a:buFontTx/>
              <a:buNone/>
              <a:defRPr/>
            </a:pPr>
            <a:r>
              <a:rPr lang="en-US" sz="2400">
                <a:ea typeface="ＭＳ Ｐゴシック" pitchFamily="34" charset="-128"/>
              </a:rPr>
              <a:t>{   </a:t>
            </a:r>
            <a:r>
              <a:rPr lang="en-US" altLang="en-US" sz="2400">
                <a:ea typeface="ＭＳ Ｐゴシック" pitchFamily="34" charset="-128"/>
              </a:rPr>
              <a:t>‘</a:t>
            </a:r>
            <a:r>
              <a:rPr lang="en-US" sz="2400">
                <a:ea typeface="ＭＳ Ｐゴシック" pitchFamily="34" charset="-128"/>
              </a:rPr>
              <a:t>tea</a:t>
            </a:r>
            <a:r>
              <a:rPr lang="en-US" altLang="en-US" sz="2400">
                <a:ea typeface="ＭＳ Ｐゴシック" pitchFamily="34" charset="-128"/>
              </a:rPr>
              <a:t>’</a:t>
            </a:r>
            <a:r>
              <a:rPr lang="en-US" sz="2400">
                <a:ea typeface="ＭＳ Ｐゴシック" pitchFamily="34" charset="-128"/>
              </a:rPr>
              <a:t>: [</a:t>
            </a:r>
            <a:r>
              <a:rPr lang="en-US" altLang="en-US" sz="2400">
                <a:ea typeface="ＭＳ Ｐゴシック" pitchFamily="34" charset="-128"/>
              </a:rPr>
              <a:t>’Lani‘</a:t>
            </a:r>
            <a:r>
              <a:rPr lang="en-US" sz="2400">
                <a:ea typeface="ＭＳ Ｐゴシック" pitchFamily="34" charset="-128"/>
              </a:rPr>
              <a:t>, </a:t>
            </a:r>
            <a:r>
              <a:rPr lang="en-US" altLang="en-US" sz="2400">
                <a:ea typeface="ＭＳ Ｐゴシック" pitchFamily="34" charset="-128"/>
              </a:rPr>
              <a:t>’Josh‘</a:t>
            </a:r>
            <a:r>
              <a:rPr lang="en-US" sz="2400">
                <a:ea typeface="ＭＳ Ｐゴシック" pitchFamily="34" charset="-128"/>
              </a:rPr>
              <a:t>], </a:t>
            </a:r>
            <a:br>
              <a:rPr lang="en-US" sz="2400">
                <a:ea typeface="ＭＳ Ｐゴシック" pitchFamily="34" charset="-128"/>
              </a:rPr>
            </a:br>
            <a:r>
              <a:rPr lang="en-US" altLang="en-US" sz="2400">
                <a:ea typeface="ＭＳ Ｐゴシック" pitchFamily="34" charset="-128"/>
              </a:rPr>
              <a:t>’</a:t>
            </a:r>
            <a:r>
              <a:rPr lang="en-US" sz="2400">
                <a:ea typeface="ＭＳ Ｐゴシック" pitchFamily="34" charset="-128"/>
              </a:rPr>
              <a:t>water</a:t>
            </a:r>
            <a:r>
              <a:rPr lang="en-US" altLang="en-US" sz="2400">
                <a:ea typeface="ＭＳ Ｐゴシック" pitchFamily="34" charset="-128"/>
              </a:rPr>
              <a:t>‘</a:t>
            </a:r>
            <a:r>
              <a:rPr lang="en-US" sz="2400">
                <a:ea typeface="ＭＳ Ｐゴシック" pitchFamily="34" charset="-128"/>
              </a:rPr>
              <a:t>: [</a:t>
            </a:r>
            <a:r>
              <a:rPr lang="en-US" altLang="en-US" sz="2400">
                <a:ea typeface="ＭＳ Ｐゴシック" pitchFamily="34" charset="-128"/>
              </a:rPr>
              <a:t>’Stew</a:t>
            </a:r>
            <a:r>
              <a:rPr lang="ja-JP" altLang="en-US" sz="2400">
                <a:ea typeface="ＭＳ Ｐゴシック" pitchFamily="34" charset="-128"/>
              </a:rPr>
              <a:t>‘</a:t>
            </a:r>
            <a:r>
              <a:rPr lang="en-US" altLang="ja-JP" sz="2400">
                <a:ea typeface="ＭＳ Ｐゴシック" pitchFamily="34" charset="-128"/>
              </a:rPr>
              <a:t>, ‘Mike</a:t>
            </a:r>
            <a:r>
              <a:rPr lang="ja-JP" altLang="en-US" sz="2400">
                <a:ea typeface="ＭＳ Ｐゴシック" pitchFamily="34" charset="-128"/>
              </a:rPr>
              <a:t>’</a:t>
            </a:r>
            <a:r>
              <a:rPr lang="en-US" altLang="ja-JP" sz="2400">
                <a:ea typeface="ＭＳ Ｐゴシック" pitchFamily="34" charset="-128"/>
              </a:rPr>
              <a:t>], </a:t>
            </a:r>
            <a:br>
              <a:rPr lang="en-US" altLang="ja-JP" sz="2400">
                <a:ea typeface="ＭＳ Ｐゴシック" pitchFamily="34" charset="-128"/>
              </a:rPr>
            </a:br>
            <a:r>
              <a:rPr lang="en-US" altLang="ja-JP" sz="2400">
                <a:ea typeface="ＭＳ Ｐゴシック" pitchFamily="34" charset="-128"/>
              </a:rPr>
              <a:t>'beer': [</a:t>
            </a:r>
            <a:r>
              <a:rPr lang="en-US" altLang="en-US" sz="2400">
                <a:ea typeface="ＭＳ Ｐゴシック" pitchFamily="34" charset="-128"/>
              </a:rPr>
              <a:t>’Ginger</a:t>
            </a:r>
            <a:r>
              <a:rPr lang="en-US" altLang="ja-JP" sz="2400">
                <a:ea typeface="ＭＳ Ｐゴシック" pitchFamily="34" charset="-128"/>
              </a:rPr>
              <a:t>', </a:t>
            </a:r>
            <a:r>
              <a:rPr lang="en-US" altLang="en-US" sz="2400">
                <a:ea typeface="ＭＳ Ｐゴシック" pitchFamily="34" charset="-128"/>
              </a:rPr>
              <a:t>’</a:t>
            </a:r>
            <a:r>
              <a:rPr lang="en-US" altLang="ja-JP" sz="2400">
                <a:ea typeface="ＭＳ Ｐゴシック" pitchFamily="34" charset="-128"/>
              </a:rPr>
              <a:t>Steph', </a:t>
            </a:r>
            <a:r>
              <a:rPr lang="en-US" altLang="en-US" sz="2400">
                <a:ea typeface="ＭＳ Ｐゴシック" pitchFamily="34" charset="-128"/>
              </a:rPr>
              <a:t>’</a:t>
            </a:r>
            <a:r>
              <a:rPr lang="en-US" altLang="ja-JP" sz="2400">
                <a:ea typeface="ＭＳ Ｐゴシック" pitchFamily="34" charset="-128"/>
              </a:rPr>
              <a:t>Latonia', </a:t>
            </a:r>
            <a:r>
              <a:rPr lang="en-US" altLang="en-US" sz="2400">
                <a:ea typeface="ＭＳ Ｐゴシック" pitchFamily="34" charset="-128"/>
              </a:rPr>
              <a:t>’</a:t>
            </a:r>
            <a:r>
              <a:rPr lang="en-US" altLang="ja-JP" sz="2400">
                <a:ea typeface="ＭＳ Ｐゴシック" pitchFamily="34" charset="-128"/>
              </a:rPr>
              <a:t>Brendan'], </a:t>
            </a:r>
            <a:br>
              <a:rPr lang="en-US" altLang="ja-JP" sz="2400">
                <a:ea typeface="ＭＳ Ｐゴシック" pitchFamily="34" charset="-128"/>
              </a:rPr>
            </a:br>
            <a:r>
              <a:rPr lang="en-US" altLang="ja-JP" sz="2400">
                <a:ea typeface="ＭＳ Ｐゴシック" pitchFamily="34" charset="-128"/>
              </a:rPr>
              <a:t>'sweet tea': [</a:t>
            </a:r>
            <a:r>
              <a:rPr lang="en-US" altLang="en-US" sz="2400">
                <a:ea typeface="ＭＳ Ｐゴシック" pitchFamily="34" charset="-128"/>
              </a:rPr>
              <a:t>’Brian</a:t>
            </a:r>
            <a:r>
              <a:rPr lang="en-US" altLang="ja-JP" sz="2400">
                <a:ea typeface="ＭＳ Ｐゴシック" pitchFamily="34" charset="-128"/>
              </a:rPr>
              <a:t>', </a:t>
            </a:r>
            <a:r>
              <a:rPr lang="en-US" altLang="en-US" sz="2400">
                <a:ea typeface="ＭＳ Ｐゴシック" pitchFamily="34" charset="-128"/>
              </a:rPr>
              <a:t>’Steph</a:t>
            </a:r>
            <a:r>
              <a:rPr lang="en-US" altLang="ja-JP" sz="2400">
                <a:ea typeface="ＭＳ Ｐゴシック" pitchFamily="34" charset="-128"/>
              </a:rPr>
              <a:t>']</a:t>
            </a:r>
          </a:p>
          <a:p>
            <a:pPr eaLnBrk="1" hangingPunct="1">
              <a:lnSpc>
                <a:spcPct val="80000"/>
              </a:lnSpc>
              <a:buFontTx/>
              <a:buNone/>
              <a:defRPr/>
            </a:pPr>
            <a:r>
              <a:rPr lang="en-US" sz="2400">
                <a:ea typeface="ＭＳ Ｐゴシック" pitchFamily="34" charset="-128"/>
              </a:rPr>
              <a:t>}</a:t>
            </a:r>
          </a:p>
          <a:p>
            <a:pPr eaLnBrk="1" hangingPunct="1">
              <a:lnSpc>
                <a:spcPct val="80000"/>
              </a:lnSpc>
              <a:buFontTx/>
              <a:buNone/>
              <a:defRPr/>
            </a:pPr>
            <a:endParaRPr lang="en-US" sz="2400">
              <a:ea typeface="ＭＳ Ｐゴシック" pitchFamily="34" charset="-128"/>
            </a:endParaRPr>
          </a:p>
          <a:p>
            <a:pPr eaLnBrk="1" hangingPunct="1">
              <a:lnSpc>
                <a:spcPct val="80000"/>
              </a:lnSpc>
              <a:buFontTx/>
              <a:buNone/>
              <a:defRPr/>
            </a:pPr>
            <a:r>
              <a:rPr lang="en-US" sz="2400">
                <a:ea typeface="ＭＳ Ｐゴシック" pitchFamily="34" charset="-128"/>
              </a:rPr>
              <a:t>myD={}</a:t>
            </a:r>
          </a:p>
          <a:p>
            <a:pPr eaLnBrk="1" hangingPunct="1">
              <a:lnSpc>
                <a:spcPct val="80000"/>
              </a:lnSpc>
              <a:buFontTx/>
              <a:buNone/>
              <a:defRPr/>
            </a:pPr>
            <a:r>
              <a:rPr lang="en-US" sz="2400">
                <a:ea typeface="ＭＳ Ｐゴシック" pitchFamily="34" charset="-128"/>
              </a:rPr>
              <a:t>for i in range(10):</a:t>
            </a:r>
          </a:p>
          <a:p>
            <a:pPr eaLnBrk="1" hangingPunct="1">
              <a:lnSpc>
                <a:spcPct val="80000"/>
              </a:lnSpc>
              <a:buFontTx/>
              <a:buNone/>
              <a:defRPr/>
            </a:pPr>
            <a:r>
              <a:rPr lang="en-US" sz="2400">
                <a:ea typeface="ＭＳ Ｐゴシック" pitchFamily="34" charset="-128"/>
              </a:rPr>
              <a:t>    name = raw_input("Name:")</a:t>
            </a:r>
          </a:p>
          <a:p>
            <a:pPr eaLnBrk="1" hangingPunct="1">
              <a:lnSpc>
                <a:spcPct val="80000"/>
              </a:lnSpc>
              <a:buFontTx/>
              <a:buNone/>
              <a:defRPr/>
            </a:pPr>
            <a:r>
              <a:rPr lang="en-US" sz="2400">
                <a:ea typeface="ＭＳ Ｐゴシック" pitchFamily="34" charset="-128"/>
              </a:rPr>
              <a:t>    drink = raw_input(name +"'s fav. drink:")</a:t>
            </a:r>
          </a:p>
          <a:p>
            <a:pPr eaLnBrk="1" hangingPunct="1">
              <a:lnSpc>
                <a:spcPct val="80000"/>
              </a:lnSpc>
              <a:buFontTx/>
              <a:buNone/>
              <a:defRPr/>
            </a:pPr>
            <a:r>
              <a:rPr lang="en-US" sz="2400" i="1">
                <a:solidFill>
                  <a:srgbClr val="669900"/>
                </a:solidFill>
                <a:ea typeface="ＭＳ Ｐゴシック" pitchFamily="34" charset="-128"/>
              </a:rPr>
              <a:t>    # insert dictionary code here.</a:t>
            </a:r>
          </a:p>
          <a:p>
            <a:pPr eaLnBrk="1" hangingPunct="1">
              <a:lnSpc>
                <a:spcPct val="80000"/>
              </a:lnSpc>
              <a:defRPr/>
            </a:pPr>
            <a:endParaRPr lang="en-US" sz="2400">
              <a:ea typeface="ＭＳ Ｐゴシック" pitchFamily="34" charset="-12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7273E824-039D-D9AD-781D-30CC5767CE45}"/>
              </a:ext>
            </a:extLst>
          </p:cNvPr>
          <p:cNvSpPr>
            <a:spLocks noGrp="1" noChangeArrowheads="1"/>
          </p:cNvSpPr>
          <p:nvPr>
            <p:ph type="title"/>
          </p:nvPr>
        </p:nvSpPr>
        <p:spPr/>
        <p:txBody>
          <a:bodyPr/>
          <a:lstStyle/>
          <a:p>
            <a:pPr eaLnBrk="1" hangingPunct="1"/>
            <a:r>
              <a:rPr lang="en-US" altLang="en-US" sz="3600">
                <a:solidFill>
                  <a:srgbClr val="262673"/>
                </a:solidFill>
              </a:rPr>
              <a:t>DrinkDict.py solution</a:t>
            </a:r>
          </a:p>
        </p:txBody>
      </p:sp>
      <p:sp>
        <p:nvSpPr>
          <p:cNvPr id="23556" name="Rectangle 3">
            <a:extLst>
              <a:ext uri="{FF2B5EF4-FFF2-40B4-BE49-F238E27FC236}">
                <a16:creationId xmlns:a16="http://schemas.microsoft.com/office/drawing/2014/main" id="{DB0C4D3B-857F-ECB9-5C71-0B46B2B0A94E}"/>
              </a:ext>
            </a:extLst>
          </p:cNvPr>
          <p:cNvSpPr>
            <a:spLocks noGrp="1" noChangeArrowheads="1"/>
          </p:cNvSpPr>
          <p:nvPr>
            <p:ph type="body" idx="1"/>
          </p:nvPr>
        </p:nvSpPr>
        <p:spPr/>
        <p:txBody>
          <a:bodyPr/>
          <a:lstStyle/>
          <a:p>
            <a:pPr eaLnBrk="1" hangingPunct="1">
              <a:buFontTx/>
              <a:buNone/>
              <a:defRPr/>
            </a:pPr>
            <a:r>
              <a:rPr lang="en-US" dirty="0">
                <a:ea typeface="ＭＳ Ｐゴシック" charset="0"/>
                <a:cs typeface="+mn-cs"/>
              </a:rPr>
              <a:t>d={}</a:t>
            </a:r>
          </a:p>
          <a:p>
            <a:pPr eaLnBrk="1" hangingPunct="1">
              <a:buFontTx/>
              <a:buNone/>
              <a:defRPr/>
            </a:pPr>
            <a:r>
              <a:rPr lang="en-US" b="1" dirty="0">
                <a:solidFill>
                  <a:srgbClr val="0000FF"/>
                </a:solidFill>
                <a:ea typeface="ＭＳ Ｐゴシック" charset="0"/>
                <a:cs typeface="+mn-cs"/>
              </a:rPr>
              <a:t>for</a:t>
            </a:r>
            <a:r>
              <a:rPr lang="en-US" dirty="0">
                <a:ea typeface="ＭＳ Ｐゴシック" charset="0"/>
                <a:cs typeface="+mn-cs"/>
              </a:rPr>
              <a:t> </a:t>
            </a:r>
            <a:r>
              <a:rPr lang="en-US" dirty="0" err="1">
                <a:ea typeface="ＭＳ Ｐゴシック" charset="0"/>
                <a:cs typeface="+mn-cs"/>
              </a:rPr>
              <a:t>i</a:t>
            </a:r>
            <a:r>
              <a:rPr lang="en-US" dirty="0">
                <a:ea typeface="ＭＳ Ｐゴシック" charset="0"/>
                <a:cs typeface="+mn-cs"/>
              </a:rPr>
              <a:t> </a:t>
            </a:r>
            <a:r>
              <a:rPr lang="en-US" b="1" dirty="0">
                <a:solidFill>
                  <a:srgbClr val="0000FF"/>
                </a:solidFill>
                <a:ea typeface="ＭＳ Ｐゴシック" charset="0"/>
                <a:cs typeface="+mn-cs"/>
              </a:rPr>
              <a:t>in</a:t>
            </a:r>
            <a:r>
              <a:rPr lang="en-US" dirty="0">
                <a:ea typeface="ＭＳ Ｐゴシック" charset="0"/>
                <a:cs typeface="+mn-cs"/>
              </a:rPr>
              <a:t> range(10):</a:t>
            </a:r>
          </a:p>
          <a:p>
            <a:pPr eaLnBrk="1" hangingPunct="1">
              <a:buFontTx/>
              <a:buNone/>
              <a:defRPr/>
            </a:pPr>
            <a:r>
              <a:rPr lang="en-US" dirty="0">
                <a:ea typeface="ＭＳ Ｐゴシック" charset="0"/>
                <a:cs typeface="+mn-cs"/>
              </a:rPr>
              <a:t>    name = </a:t>
            </a:r>
            <a:r>
              <a:rPr lang="en-US" dirty="0" err="1">
                <a:ea typeface="ＭＳ Ｐゴシック" charset="0"/>
                <a:cs typeface="+mn-cs"/>
              </a:rPr>
              <a:t>raw_input</a:t>
            </a:r>
            <a:r>
              <a:rPr lang="en-US" dirty="0">
                <a:ea typeface="ＭＳ Ｐゴシック" charset="0"/>
                <a:cs typeface="+mn-cs"/>
              </a:rPr>
              <a:t>("Name:")</a:t>
            </a:r>
          </a:p>
          <a:p>
            <a:pPr eaLnBrk="1" hangingPunct="1">
              <a:buFontTx/>
              <a:buNone/>
              <a:defRPr/>
            </a:pPr>
            <a:r>
              <a:rPr lang="en-US" dirty="0">
                <a:ea typeface="ＭＳ Ｐゴシック" charset="0"/>
                <a:cs typeface="+mn-cs"/>
              </a:rPr>
              <a:t>    drink = </a:t>
            </a:r>
            <a:r>
              <a:rPr lang="en-US" dirty="0" err="1">
                <a:ea typeface="ＭＳ Ｐゴシック" charset="0"/>
                <a:cs typeface="+mn-cs"/>
              </a:rPr>
              <a:t>raw_input</a:t>
            </a:r>
            <a:r>
              <a:rPr lang="en-US" dirty="0">
                <a:ea typeface="ＭＳ Ｐゴシック" charset="0"/>
                <a:cs typeface="+mn-cs"/>
              </a:rPr>
              <a:t>(name +"'s </a:t>
            </a:r>
            <a:r>
              <a:rPr lang="en-US" dirty="0" err="1">
                <a:ea typeface="ＭＳ Ｐゴシック" charset="0"/>
                <a:cs typeface="+mn-cs"/>
              </a:rPr>
              <a:t>fav</a:t>
            </a:r>
            <a:r>
              <a:rPr lang="en-US" dirty="0">
                <a:ea typeface="ＭＳ Ｐゴシック" charset="0"/>
                <a:cs typeface="+mn-cs"/>
              </a:rPr>
              <a:t>. drink:")</a:t>
            </a:r>
          </a:p>
          <a:p>
            <a:pPr eaLnBrk="1" hangingPunct="1">
              <a:buFontTx/>
              <a:buNone/>
              <a:defRPr/>
            </a:pPr>
            <a:r>
              <a:rPr lang="en-US" dirty="0">
                <a:ea typeface="ＭＳ Ｐゴシック" charset="0"/>
                <a:cs typeface="+mn-cs"/>
              </a:rPr>
              <a:t>    </a:t>
            </a:r>
            <a:r>
              <a:rPr lang="en-US" b="1" dirty="0">
                <a:solidFill>
                  <a:srgbClr val="0000FF"/>
                </a:solidFill>
                <a:ea typeface="ＭＳ Ｐゴシック" charset="0"/>
                <a:cs typeface="+mn-cs"/>
              </a:rPr>
              <a:t>if</a:t>
            </a:r>
            <a:r>
              <a:rPr lang="en-US" dirty="0">
                <a:ea typeface="ＭＳ Ｐゴシック" charset="0"/>
                <a:cs typeface="+mn-cs"/>
              </a:rPr>
              <a:t> drink </a:t>
            </a:r>
            <a:r>
              <a:rPr lang="en-US" b="1" dirty="0">
                <a:solidFill>
                  <a:srgbClr val="0000FF"/>
                </a:solidFill>
                <a:ea typeface="ＭＳ Ｐゴシック" charset="0"/>
                <a:cs typeface="+mn-cs"/>
              </a:rPr>
              <a:t>in</a:t>
            </a:r>
            <a:r>
              <a:rPr lang="en-US" dirty="0">
                <a:ea typeface="ＭＳ Ｐゴシック" charset="0"/>
                <a:cs typeface="+mn-cs"/>
              </a:rPr>
              <a:t> d:</a:t>
            </a:r>
          </a:p>
          <a:p>
            <a:pPr eaLnBrk="1" hangingPunct="1">
              <a:buFontTx/>
              <a:buNone/>
              <a:defRPr/>
            </a:pPr>
            <a:r>
              <a:rPr lang="en-US" dirty="0">
                <a:ea typeface="ＭＳ Ｐゴシック" charset="0"/>
                <a:cs typeface="+mn-cs"/>
              </a:rPr>
              <a:t>        d[drink].append(name)</a:t>
            </a:r>
          </a:p>
          <a:p>
            <a:pPr eaLnBrk="1" hangingPunct="1">
              <a:buFontTx/>
              <a:buNone/>
              <a:defRPr/>
            </a:pPr>
            <a:r>
              <a:rPr lang="en-US" dirty="0">
                <a:ea typeface="ＭＳ Ｐゴシック" charset="0"/>
                <a:cs typeface="+mn-cs"/>
              </a:rPr>
              <a:t>    </a:t>
            </a:r>
            <a:r>
              <a:rPr lang="en-US" b="1" dirty="0">
                <a:solidFill>
                  <a:srgbClr val="0000FF"/>
                </a:solidFill>
                <a:ea typeface="ＭＳ Ｐゴシック" charset="0"/>
                <a:cs typeface="+mn-cs"/>
              </a:rPr>
              <a:t>else</a:t>
            </a:r>
            <a:r>
              <a:rPr lang="en-US" dirty="0">
                <a:ea typeface="ＭＳ Ｐゴシック" charset="0"/>
                <a:cs typeface="+mn-cs"/>
              </a:rPr>
              <a:t>:</a:t>
            </a:r>
          </a:p>
          <a:p>
            <a:pPr eaLnBrk="1" hangingPunct="1">
              <a:buFontTx/>
              <a:buNone/>
              <a:defRPr/>
            </a:pPr>
            <a:r>
              <a:rPr lang="en-US" dirty="0">
                <a:ea typeface="ＭＳ Ｐゴシック" charset="0"/>
                <a:cs typeface="+mn-cs"/>
              </a:rPr>
              <a:t>        d[drink] = [name]</a:t>
            </a:r>
          </a:p>
          <a:p>
            <a:pPr eaLnBrk="1" hangingPunct="1">
              <a:defRPr/>
            </a:pPr>
            <a:endParaRPr lang="en-US" dirty="0">
              <a:ea typeface="ＭＳ Ｐゴシック" charset="0"/>
              <a:cs typeface="+mn-cs"/>
            </a:endParaRPr>
          </a:p>
          <a:p>
            <a:pPr eaLnBrk="1" hangingPunct="1">
              <a:defRPr/>
            </a:pPr>
            <a:endParaRPr lang="en-US" dirty="0">
              <a:ea typeface="ＭＳ Ｐゴシック" charset="0"/>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AFBC1CF4-15EF-1D40-6B33-91CBD0BC4E50}"/>
              </a:ext>
            </a:extLst>
          </p:cNvPr>
          <p:cNvSpPr>
            <a:spLocks noGrp="1" noChangeArrowheads="1"/>
          </p:cNvSpPr>
          <p:nvPr>
            <p:ph type="title"/>
          </p:nvPr>
        </p:nvSpPr>
        <p:spPr/>
        <p:txBody>
          <a:bodyPr/>
          <a:lstStyle/>
          <a:p>
            <a:pPr eaLnBrk="1" hangingPunct="1"/>
            <a:r>
              <a:rPr lang="en-US" altLang="en-US" sz="3600">
                <a:solidFill>
                  <a:srgbClr val="262673"/>
                </a:solidFill>
              </a:rPr>
              <a:t>In class - table2dict.py</a:t>
            </a:r>
          </a:p>
        </p:txBody>
      </p:sp>
      <p:sp>
        <p:nvSpPr>
          <p:cNvPr id="24580" name="Rectangle 3">
            <a:extLst>
              <a:ext uri="{FF2B5EF4-FFF2-40B4-BE49-F238E27FC236}">
                <a16:creationId xmlns:a16="http://schemas.microsoft.com/office/drawing/2014/main" id="{034BD625-82A2-2D11-D7FE-560D2764304E}"/>
              </a:ext>
            </a:extLst>
          </p:cNvPr>
          <p:cNvSpPr>
            <a:spLocks noGrp="1" noChangeArrowheads="1"/>
          </p:cNvSpPr>
          <p:nvPr>
            <p:ph type="body" idx="1"/>
          </p:nvPr>
        </p:nvSpPr>
        <p:spPr/>
        <p:txBody>
          <a:bodyPr/>
          <a:lstStyle/>
          <a:p>
            <a:pPr eaLnBrk="1" hangingPunct="1">
              <a:defRPr/>
            </a:pPr>
            <a:r>
              <a:rPr lang="en-US" dirty="0">
                <a:ea typeface="ＭＳ Ｐゴシック" pitchFamily="34" charset="-128"/>
              </a:rPr>
              <a:t>Create a search cursor for </a:t>
            </a:r>
            <a:r>
              <a:rPr lang="en-US" dirty="0" err="1">
                <a:ea typeface="ＭＳ Ｐゴシック" pitchFamily="34" charset="-128"/>
              </a:rPr>
              <a:t>shapefiles</a:t>
            </a:r>
            <a:r>
              <a:rPr lang="en-US" dirty="0">
                <a:ea typeface="ＭＳ Ｐゴシック" pitchFamily="34" charset="-128"/>
              </a:rPr>
              <a:t>. </a:t>
            </a:r>
          </a:p>
          <a:p>
            <a:pPr eaLnBrk="1" hangingPunct="1">
              <a:defRPr/>
            </a:pPr>
            <a:r>
              <a:rPr lang="en-US" dirty="0">
                <a:ea typeface="ＭＳ Ｐゴシック" pitchFamily="34" charset="-128"/>
              </a:rPr>
              <a:t>Build a dictionary with FID as the key and a tuple of the non-shape fields as the value.</a:t>
            </a:r>
          </a:p>
          <a:p>
            <a:pPr eaLnBrk="1" hangingPunct="1">
              <a:defRPr/>
            </a:pPr>
            <a:r>
              <a:rPr lang="en-US" dirty="0">
                <a:ea typeface="ＭＳ Ｐゴシック" pitchFamily="34" charset="-128"/>
              </a:rPr>
              <a:t>Dictionary item format is </a:t>
            </a:r>
            <a:r>
              <a:rPr lang="en-US" dirty="0" err="1">
                <a:ea typeface="ＭＳ Ｐゴシック" pitchFamily="34" charset="-128"/>
              </a:rPr>
              <a:t>uniqueID</a:t>
            </a:r>
            <a:r>
              <a:rPr lang="en-US" dirty="0">
                <a:ea typeface="ＭＳ Ｐゴシック" pitchFamily="34" charset="-128"/>
                <a:sym typeface="Wingdings" panose="05000000000000000000" pitchFamily="2" charset="2"/>
              </a:rPr>
              <a:t>: (</a:t>
            </a:r>
            <a:r>
              <a:rPr lang="en-US" dirty="0">
                <a:ea typeface="ＭＳ Ｐゴシック" pitchFamily="34" charset="-128"/>
              </a:rPr>
              <a:t>field1,field2, …)</a:t>
            </a:r>
          </a:p>
          <a:p>
            <a:pPr eaLnBrk="1" hangingPunct="1">
              <a:defRPr/>
            </a:pPr>
            <a:r>
              <a:rPr lang="en-US" dirty="0">
                <a:ea typeface="ＭＳ Ｐゴシック" pitchFamily="34" charset="-128"/>
              </a:rPr>
              <a:t>Example input ‘COVER63p.shp’ has output:</a:t>
            </a:r>
          </a:p>
        </p:txBody>
      </p:sp>
      <p:pic>
        <p:nvPicPr>
          <p:cNvPr id="27653" name="Picture 7">
            <a:extLst>
              <a:ext uri="{FF2B5EF4-FFF2-40B4-BE49-F238E27FC236}">
                <a16:creationId xmlns:a16="http://schemas.microsoft.com/office/drawing/2014/main" id="{3FB66090-696E-9BD1-F9FD-8C2E14E2FF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74747"/>
          <a:stretch>
            <a:fillRect/>
          </a:stretch>
        </p:blipFill>
        <p:spPr bwMode="auto">
          <a:xfrm>
            <a:off x="762000" y="4619625"/>
            <a:ext cx="720090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5" name="Picture 8">
            <a:extLst>
              <a:ext uri="{FF2B5EF4-FFF2-40B4-BE49-F238E27FC236}">
                <a16:creationId xmlns:a16="http://schemas.microsoft.com/office/drawing/2014/main" id="{17560F89-2D60-A1CA-3DD8-D0687CFCD7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14400"/>
            <a:ext cx="7724775" cy="499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6" name="Picture 7">
            <a:extLst>
              <a:ext uri="{FF2B5EF4-FFF2-40B4-BE49-F238E27FC236}">
                <a16:creationId xmlns:a16="http://schemas.microsoft.com/office/drawing/2014/main" id="{52D36B85-D968-9197-AF3D-F23352E07F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4747"/>
          <a:stretch>
            <a:fillRect/>
          </a:stretch>
        </p:blipFill>
        <p:spPr bwMode="auto">
          <a:xfrm>
            <a:off x="1104900" y="5429250"/>
            <a:ext cx="7200900" cy="1428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2">
            <a:extLst>
              <a:ext uri="{FF2B5EF4-FFF2-40B4-BE49-F238E27FC236}">
                <a16:creationId xmlns:a16="http://schemas.microsoft.com/office/drawing/2014/main" id="{00BE5732-B978-0908-6AD3-41CC3FB31FF3}"/>
              </a:ext>
            </a:extLst>
          </p:cNvPr>
          <p:cNvSpPr txBox="1">
            <a:spLocks noChangeArrowheads="1"/>
          </p:cNvSpPr>
          <p:nvPr/>
        </p:nvSpPr>
        <p:spPr>
          <a:xfrm>
            <a:off x="838200" y="152400"/>
            <a:ext cx="8001000" cy="457200"/>
          </a:xfrm>
          <a:prstGeom prst="rect">
            <a:avLst/>
          </a:prstGeom>
        </p:spPr>
        <p:txBody>
          <a:bodyPr/>
          <a:lstStyle>
            <a:lvl1pPr algn="l" rtl="0" eaLnBrk="0" fontAlgn="base" hangingPunct="0">
              <a:spcBef>
                <a:spcPct val="0"/>
              </a:spcBef>
              <a:spcAft>
                <a:spcPct val="0"/>
              </a:spcAft>
              <a:defRPr sz="4000" b="1">
                <a:solidFill>
                  <a:srgbClr val="669900"/>
                </a:solidFill>
                <a:latin typeface="+mn-lt"/>
                <a:ea typeface="ＭＳ Ｐゴシック" pitchFamily="34" charset="-128"/>
                <a:cs typeface="ＭＳ Ｐゴシック" charset="0"/>
              </a:defRPr>
            </a:lvl1pPr>
            <a:lvl2pPr algn="l" rtl="0" eaLnBrk="0" fontAlgn="base" hangingPunct="0">
              <a:spcBef>
                <a:spcPct val="0"/>
              </a:spcBef>
              <a:spcAft>
                <a:spcPct val="0"/>
              </a:spcAft>
              <a:defRPr sz="4000" b="1">
                <a:solidFill>
                  <a:srgbClr val="669900"/>
                </a:solidFill>
                <a:effectLst>
                  <a:outerShdw blurRad="38100" dist="38100" dir="2700000" algn="tl">
                    <a:srgbClr val="000000"/>
                  </a:outerShdw>
                </a:effectLst>
                <a:latin typeface="Arial" pitchFamily="34" charset="0"/>
                <a:ea typeface="ＭＳ Ｐゴシック" pitchFamily="34" charset="-128"/>
                <a:cs typeface="ＭＳ Ｐゴシック" charset="0"/>
              </a:defRPr>
            </a:lvl2pPr>
            <a:lvl3pPr algn="l" rtl="0" eaLnBrk="0" fontAlgn="base" hangingPunct="0">
              <a:spcBef>
                <a:spcPct val="0"/>
              </a:spcBef>
              <a:spcAft>
                <a:spcPct val="0"/>
              </a:spcAft>
              <a:defRPr sz="4000" b="1">
                <a:solidFill>
                  <a:srgbClr val="669900"/>
                </a:solidFill>
                <a:effectLst>
                  <a:outerShdw blurRad="38100" dist="38100" dir="2700000" algn="tl">
                    <a:srgbClr val="000000"/>
                  </a:outerShdw>
                </a:effectLst>
                <a:latin typeface="Arial" pitchFamily="34" charset="0"/>
                <a:ea typeface="ＭＳ Ｐゴシック" pitchFamily="34" charset="-128"/>
                <a:cs typeface="ＭＳ Ｐゴシック" charset="0"/>
              </a:defRPr>
            </a:lvl3pPr>
            <a:lvl4pPr algn="l" rtl="0" eaLnBrk="0" fontAlgn="base" hangingPunct="0">
              <a:spcBef>
                <a:spcPct val="0"/>
              </a:spcBef>
              <a:spcAft>
                <a:spcPct val="0"/>
              </a:spcAft>
              <a:defRPr sz="4000" b="1">
                <a:solidFill>
                  <a:srgbClr val="669900"/>
                </a:solidFill>
                <a:effectLst>
                  <a:outerShdw blurRad="38100" dist="38100" dir="2700000" algn="tl">
                    <a:srgbClr val="000000"/>
                  </a:outerShdw>
                </a:effectLst>
                <a:latin typeface="Arial" pitchFamily="34" charset="0"/>
                <a:ea typeface="ＭＳ Ｐゴシック" pitchFamily="34" charset="-128"/>
                <a:cs typeface="ＭＳ Ｐゴシック" charset="0"/>
              </a:defRPr>
            </a:lvl4pPr>
            <a:lvl5pPr algn="l" rtl="0" eaLnBrk="0" fontAlgn="base" hangingPunct="0">
              <a:spcBef>
                <a:spcPct val="0"/>
              </a:spcBef>
              <a:spcAft>
                <a:spcPct val="0"/>
              </a:spcAft>
              <a:defRPr sz="4000" b="1">
                <a:solidFill>
                  <a:srgbClr val="669900"/>
                </a:solidFill>
                <a:effectLst>
                  <a:outerShdw blurRad="38100" dist="38100" dir="2700000" algn="tl">
                    <a:srgbClr val="000000"/>
                  </a:outerShdw>
                </a:effectLst>
                <a:latin typeface="Arial" pitchFamily="34" charset="0"/>
                <a:ea typeface="ＭＳ Ｐゴシック" pitchFamily="34" charset="-128"/>
                <a:cs typeface="ＭＳ Ｐゴシック" charset="0"/>
              </a:defRPr>
            </a:lvl5pPr>
            <a:lvl6pPr marL="4572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6pPr>
            <a:lvl7pPr marL="9144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7pPr>
            <a:lvl8pPr marL="13716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8pPr>
            <a:lvl9pPr marL="18288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9pPr>
          </a:lstStyle>
          <a:p>
            <a:pPr eaLnBrk="1" hangingPunct="1">
              <a:defRPr/>
            </a:pPr>
            <a:r>
              <a:rPr lang="en-US" altLang="en-US" sz="3600" kern="0" dirty="0"/>
              <a:t>table2dict.py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a:extLst>
              <a:ext uri="{FF2B5EF4-FFF2-40B4-BE49-F238E27FC236}">
                <a16:creationId xmlns:a16="http://schemas.microsoft.com/office/drawing/2014/main" id="{613FBB5E-6360-2C60-70CB-C363C6F0C7A5}"/>
              </a:ext>
            </a:extLst>
          </p:cNvPr>
          <p:cNvSpPr>
            <a:spLocks noGrp="1" noChangeArrowheads="1"/>
          </p:cNvSpPr>
          <p:nvPr>
            <p:ph type="title"/>
          </p:nvPr>
        </p:nvSpPr>
        <p:spPr/>
        <p:txBody>
          <a:bodyPr/>
          <a:lstStyle/>
          <a:p>
            <a:pPr eaLnBrk="1" hangingPunct="1">
              <a:defRPr/>
            </a:pPr>
            <a:r>
              <a:rPr lang="en-US" sz="3600">
                <a:ea typeface="ＭＳ Ｐゴシック" pitchFamily="34" charset="-128"/>
              </a:rPr>
              <a:t>Ways not to use if, elif</a:t>
            </a:r>
          </a:p>
        </p:txBody>
      </p:sp>
      <p:sp>
        <p:nvSpPr>
          <p:cNvPr id="20486" name="Rectangle 3">
            <a:extLst>
              <a:ext uri="{FF2B5EF4-FFF2-40B4-BE49-F238E27FC236}">
                <a16:creationId xmlns:a16="http://schemas.microsoft.com/office/drawing/2014/main" id="{A10DBF83-DB77-1595-FF06-39A6780DB6A7}"/>
              </a:ext>
            </a:extLst>
          </p:cNvPr>
          <p:cNvSpPr>
            <a:spLocks noGrp="1" noChangeArrowheads="1"/>
          </p:cNvSpPr>
          <p:nvPr>
            <p:ph idx="1"/>
          </p:nvPr>
        </p:nvSpPr>
        <p:spPr/>
        <p:txBody>
          <a:bodyPr/>
          <a:lstStyle/>
          <a:p>
            <a:pPr eaLnBrk="1" hangingPunct="1">
              <a:lnSpc>
                <a:spcPct val="80000"/>
              </a:lnSpc>
              <a:buFontTx/>
              <a:buNone/>
              <a:defRPr/>
            </a:pPr>
            <a:r>
              <a:rPr lang="en-US" sz="2400">
                <a:ea typeface="ＭＳ Ｐゴシック" pitchFamily="34" charset="-128"/>
              </a:rPr>
              <a:t>if x == 1:</a:t>
            </a:r>
          </a:p>
          <a:p>
            <a:pPr eaLnBrk="1" hangingPunct="1">
              <a:lnSpc>
                <a:spcPct val="80000"/>
              </a:lnSpc>
              <a:buFontTx/>
              <a:buNone/>
              <a:defRPr/>
            </a:pPr>
            <a:r>
              <a:rPr lang="en-US" sz="1200">
                <a:ea typeface="ＭＳ Ｐゴシック" pitchFamily="34" charset="-128"/>
              </a:rPr>
              <a:t>	#do stuff</a:t>
            </a:r>
          </a:p>
          <a:p>
            <a:pPr eaLnBrk="1" hangingPunct="1">
              <a:lnSpc>
                <a:spcPct val="80000"/>
              </a:lnSpc>
              <a:buFontTx/>
              <a:buNone/>
              <a:defRPr/>
            </a:pPr>
            <a:r>
              <a:rPr lang="en-US" sz="2400">
                <a:ea typeface="ＭＳ Ｐゴシック" pitchFamily="34" charset="-128"/>
              </a:rPr>
              <a:t>if x == 2:</a:t>
            </a:r>
            <a:endParaRPr lang="en-US" sz="1200">
              <a:ea typeface="ＭＳ Ｐゴシック" pitchFamily="34" charset="-128"/>
            </a:endParaRPr>
          </a:p>
          <a:p>
            <a:pPr eaLnBrk="1" hangingPunct="1">
              <a:lnSpc>
                <a:spcPct val="80000"/>
              </a:lnSpc>
              <a:buFontTx/>
              <a:buNone/>
              <a:defRPr/>
            </a:pPr>
            <a:r>
              <a:rPr lang="en-US" sz="1200">
                <a:solidFill>
                  <a:srgbClr val="000000"/>
                </a:solidFill>
                <a:ea typeface="ＭＳ Ｐゴシック" pitchFamily="34" charset="-128"/>
              </a:rPr>
              <a:t> 	#do special stuff</a:t>
            </a:r>
            <a:r>
              <a:rPr lang="en-US" sz="1200">
                <a:ea typeface="ＭＳ Ｐゴシック" pitchFamily="34" charset="-128"/>
              </a:rPr>
              <a:t>  </a:t>
            </a:r>
          </a:p>
          <a:p>
            <a:pPr eaLnBrk="1" hangingPunct="1">
              <a:lnSpc>
                <a:spcPct val="80000"/>
              </a:lnSpc>
              <a:buFontTx/>
              <a:buNone/>
              <a:defRPr/>
            </a:pPr>
            <a:r>
              <a:rPr lang="en-US" sz="2400">
                <a:ea typeface="ＭＳ Ｐゴシック" pitchFamily="34" charset="-128"/>
              </a:rPr>
              <a:t>if x == 3:</a:t>
            </a:r>
          </a:p>
          <a:p>
            <a:pPr eaLnBrk="1" hangingPunct="1">
              <a:lnSpc>
                <a:spcPct val="80000"/>
              </a:lnSpc>
              <a:buFontTx/>
              <a:buNone/>
              <a:defRPr/>
            </a:pPr>
            <a:r>
              <a:rPr lang="en-US" sz="1200">
                <a:solidFill>
                  <a:srgbClr val="000000"/>
                </a:solidFill>
                <a:ea typeface="ＭＳ Ｐゴシック" pitchFamily="34" charset="-128"/>
              </a:rPr>
              <a:t>	#do very weird thing  </a:t>
            </a:r>
            <a:endParaRPr lang="en-US" sz="2400">
              <a:ea typeface="ＭＳ Ｐゴシック" pitchFamily="34" charset="-128"/>
            </a:endParaRPr>
          </a:p>
          <a:p>
            <a:pPr eaLnBrk="1" hangingPunct="1">
              <a:lnSpc>
                <a:spcPct val="80000"/>
              </a:lnSpc>
              <a:buFontTx/>
              <a:buNone/>
              <a:defRPr/>
            </a:pPr>
            <a:endParaRPr lang="en-US" sz="2400">
              <a:ea typeface="ＭＳ Ｐゴシック" pitchFamily="34" charset="-128"/>
            </a:endParaRPr>
          </a:p>
          <a:p>
            <a:pPr eaLnBrk="1" hangingPunct="1">
              <a:lnSpc>
                <a:spcPct val="80000"/>
              </a:lnSpc>
              <a:buFontTx/>
              <a:buNone/>
              <a:defRPr/>
            </a:pPr>
            <a:r>
              <a:rPr lang="en-US" sz="2400">
                <a:ea typeface="ＭＳ Ｐゴシック" pitchFamily="34" charset="-128"/>
              </a:rPr>
              <a:t>if x == 1:</a:t>
            </a:r>
          </a:p>
          <a:p>
            <a:pPr eaLnBrk="1" hangingPunct="1">
              <a:lnSpc>
                <a:spcPct val="80000"/>
              </a:lnSpc>
              <a:buFontTx/>
              <a:buNone/>
              <a:defRPr/>
            </a:pPr>
            <a:r>
              <a:rPr lang="en-US" sz="1200">
                <a:solidFill>
                  <a:srgbClr val="000000"/>
                </a:solidFill>
                <a:ea typeface="ＭＳ Ｐゴシック" pitchFamily="34" charset="-128"/>
              </a:rPr>
              <a:t>	#do stuff with a  </a:t>
            </a:r>
            <a:endParaRPr lang="en-US" sz="2400">
              <a:ea typeface="ＭＳ Ｐゴシック" pitchFamily="34" charset="-128"/>
            </a:endParaRPr>
          </a:p>
          <a:p>
            <a:pPr eaLnBrk="1" hangingPunct="1">
              <a:lnSpc>
                <a:spcPct val="80000"/>
              </a:lnSpc>
              <a:buFontTx/>
              <a:buNone/>
              <a:defRPr/>
            </a:pPr>
            <a:r>
              <a:rPr lang="en-US" sz="2400">
                <a:ea typeface="ＭＳ Ｐゴシック" pitchFamily="34" charset="-128"/>
              </a:rPr>
              <a:t>elif x == 2:</a:t>
            </a:r>
          </a:p>
          <a:p>
            <a:pPr eaLnBrk="1" hangingPunct="1">
              <a:lnSpc>
                <a:spcPct val="80000"/>
              </a:lnSpc>
              <a:buFontTx/>
              <a:buNone/>
              <a:defRPr/>
            </a:pPr>
            <a:r>
              <a:rPr lang="en-US" sz="1200">
                <a:solidFill>
                  <a:srgbClr val="000000"/>
                </a:solidFill>
                <a:ea typeface="ＭＳ Ｐゴシック" pitchFamily="34" charset="-128"/>
              </a:rPr>
              <a:t>	#do stuff with b</a:t>
            </a:r>
            <a:endParaRPr lang="en-US" sz="2400">
              <a:ea typeface="ＭＳ Ｐゴシック" pitchFamily="34" charset="-128"/>
            </a:endParaRPr>
          </a:p>
          <a:p>
            <a:pPr eaLnBrk="1" hangingPunct="1">
              <a:lnSpc>
                <a:spcPct val="80000"/>
              </a:lnSpc>
              <a:buFontTx/>
              <a:buNone/>
              <a:defRPr/>
            </a:pPr>
            <a:r>
              <a:rPr lang="en-US" sz="2400">
                <a:ea typeface="ＭＳ Ｐゴシック" pitchFamily="34" charset="-128"/>
              </a:rPr>
              <a:t>elif x == 3:</a:t>
            </a:r>
          </a:p>
          <a:p>
            <a:pPr eaLnBrk="1" hangingPunct="1">
              <a:lnSpc>
                <a:spcPct val="80000"/>
              </a:lnSpc>
              <a:buFontTx/>
              <a:buNone/>
              <a:defRPr/>
            </a:pPr>
            <a:r>
              <a:rPr lang="en-US" sz="1200">
                <a:solidFill>
                  <a:srgbClr val="000000"/>
                </a:solidFill>
                <a:ea typeface="ＭＳ Ｐゴシック" pitchFamily="34" charset="-128"/>
              </a:rPr>
              <a:t>	#do stuff with c</a:t>
            </a:r>
            <a:endParaRPr lang="en-US" sz="2400">
              <a:ea typeface="ＭＳ Ｐゴシック" pitchFamily="34" charset="-128"/>
            </a:endParaRPr>
          </a:p>
          <a:p>
            <a:pPr eaLnBrk="1" hangingPunct="1">
              <a:lnSpc>
                <a:spcPct val="80000"/>
              </a:lnSpc>
              <a:buFontTx/>
              <a:buNone/>
              <a:defRPr/>
            </a:pPr>
            <a:r>
              <a:rPr lang="en-US" sz="2400">
                <a:ea typeface="ＭＳ Ｐゴシック" pitchFamily="34" charset="-128"/>
              </a:rPr>
              <a:t>elif x == 4:</a:t>
            </a:r>
          </a:p>
          <a:p>
            <a:pPr eaLnBrk="1" hangingPunct="1">
              <a:lnSpc>
                <a:spcPct val="80000"/>
              </a:lnSpc>
              <a:buFontTx/>
              <a:buNone/>
              <a:defRPr/>
            </a:pPr>
            <a:r>
              <a:rPr lang="en-US" sz="1200">
                <a:solidFill>
                  <a:srgbClr val="000000"/>
                </a:solidFill>
                <a:ea typeface="ＭＳ Ｐゴシック" pitchFamily="34" charset="-128"/>
              </a:rPr>
              <a:t>	#do stuff with d </a:t>
            </a:r>
            <a:endParaRPr lang="en-US" sz="2400">
              <a:ea typeface="ＭＳ Ｐゴシック" pitchFamily="34" charset="-128"/>
            </a:endParaRPr>
          </a:p>
          <a:p>
            <a:pPr eaLnBrk="1" hangingPunct="1">
              <a:lnSpc>
                <a:spcPct val="80000"/>
              </a:lnSpc>
              <a:buFontTx/>
              <a:buNone/>
              <a:defRPr/>
            </a:pPr>
            <a:r>
              <a:rPr lang="en-US" sz="2400">
                <a:ea typeface="ＭＳ Ｐゴシック" pitchFamily="34" charset="-128"/>
              </a:rPr>
              <a:t>elif x == 5:</a:t>
            </a:r>
          </a:p>
          <a:p>
            <a:pPr eaLnBrk="1" hangingPunct="1">
              <a:lnSpc>
                <a:spcPct val="80000"/>
              </a:lnSpc>
              <a:buFontTx/>
              <a:buNone/>
              <a:defRPr/>
            </a:pPr>
            <a:r>
              <a:rPr lang="en-US" sz="1200">
                <a:solidFill>
                  <a:srgbClr val="000000"/>
                </a:solidFill>
                <a:ea typeface="ＭＳ Ｐゴシック" pitchFamily="34" charset="-128"/>
              </a:rPr>
              <a:t>	#do stuff  with e</a:t>
            </a:r>
            <a:endParaRPr lang="en-US" sz="2400">
              <a:ea typeface="ＭＳ Ｐゴシック" pitchFamily="34" charset="-128"/>
            </a:endParaRPr>
          </a:p>
          <a:p>
            <a:pPr eaLnBrk="1" hangingPunct="1">
              <a:lnSpc>
                <a:spcPct val="80000"/>
              </a:lnSpc>
              <a:buFontTx/>
              <a:buNone/>
              <a:defRPr/>
            </a:pPr>
            <a:r>
              <a:rPr lang="en-US" sz="2400">
                <a:ea typeface="ＭＳ Ｐゴシック" pitchFamily="34" charset="-128"/>
              </a:rPr>
              <a:t>elif x == 6:</a:t>
            </a:r>
          </a:p>
          <a:p>
            <a:pPr eaLnBrk="1" hangingPunct="1">
              <a:lnSpc>
                <a:spcPct val="80000"/>
              </a:lnSpc>
              <a:buFontTx/>
              <a:buNone/>
              <a:defRPr/>
            </a:pPr>
            <a:r>
              <a:rPr lang="en-US" sz="1200">
                <a:solidFill>
                  <a:srgbClr val="000000"/>
                </a:solidFill>
                <a:ea typeface="ＭＳ Ｐゴシック" pitchFamily="34" charset="-128"/>
              </a:rPr>
              <a:t>	#do stuff  with f</a:t>
            </a:r>
            <a:endParaRPr lang="en-US" sz="2400">
              <a:solidFill>
                <a:srgbClr val="000000"/>
              </a:solidFill>
              <a:ea typeface="ＭＳ Ｐゴシック" pitchFamily="34" charset="-128"/>
            </a:endParaRPr>
          </a:p>
          <a:p>
            <a:pPr eaLnBrk="1" hangingPunct="1">
              <a:lnSpc>
                <a:spcPct val="80000"/>
              </a:lnSpc>
              <a:buFontTx/>
              <a:buNone/>
              <a:defRPr/>
            </a:pPr>
            <a:r>
              <a:rPr lang="en-US" sz="2400">
                <a:ea typeface="ＭＳ Ｐゴシック" pitchFamily="34" charset="-128"/>
              </a:rPr>
              <a:t>…</a:t>
            </a:r>
          </a:p>
        </p:txBody>
      </p:sp>
      <p:sp>
        <p:nvSpPr>
          <p:cNvPr id="20483" name="Rectangle 9">
            <a:extLst>
              <a:ext uri="{FF2B5EF4-FFF2-40B4-BE49-F238E27FC236}">
                <a16:creationId xmlns:a16="http://schemas.microsoft.com/office/drawing/2014/main" id="{1EE8D36D-5119-04D1-586B-D0B01A219AAC}"/>
              </a:ext>
            </a:extLst>
          </p:cNvPr>
          <p:cNvSpPr>
            <a:spLocks noChangeArrowheads="1"/>
          </p:cNvSpPr>
          <p:nvPr/>
        </p:nvSpPr>
        <p:spPr bwMode="auto">
          <a:xfrm>
            <a:off x="2362200" y="2895600"/>
            <a:ext cx="6019800" cy="3810000"/>
          </a:xfrm>
          <a:prstGeom prst="rect">
            <a:avLst/>
          </a:prstGeom>
          <a:solidFill>
            <a:schemeClr val="bg1"/>
          </a:solidFill>
          <a:ln>
            <a:noFill/>
          </a:ln>
          <a:effectLst/>
        </p:spPr>
        <p:txBody>
          <a:bodyPr wrap="none" anchor="ctr"/>
          <a:lstStyle/>
          <a:p>
            <a:pPr algn="ctr" eaLnBrk="1" hangingPunct="1">
              <a:defRPr/>
            </a:pPr>
            <a:endParaRPr lang="en-US">
              <a:latin typeface="Arial" charset="0"/>
              <a:ea typeface="ＭＳ Ｐゴシック" charset="0"/>
            </a:endParaRPr>
          </a:p>
        </p:txBody>
      </p:sp>
      <p:sp>
        <p:nvSpPr>
          <p:cNvPr id="20484" name="Rectangle 5">
            <a:extLst>
              <a:ext uri="{FF2B5EF4-FFF2-40B4-BE49-F238E27FC236}">
                <a16:creationId xmlns:a16="http://schemas.microsoft.com/office/drawing/2014/main" id="{0CFAA0EF-848A-892C-24CB-5F7793A87FEB}"/>
              </a:ext>
            </a:extLst>
          </p:cNvPr>
          <p:cNvSpPr>
            <a:spLocks noChangeArrowheads="1"/>
          </p:cNvSpPr>
          <p:nvPr/>
        </p:nvSpPr>
        <p:spPr bwMode="auto">
          <a:xfrm>
            <a:off x="2362200" y="838200"/>
            <a:ext cx="6019800" cy="1905000"/>
          </a:xfrm>
          <a:prstGeom prst="rect">
            <a:avLst/>
          </a:prstGeom>
          <a:solidFill>
            <a:schemeClr val="bg1"/>
          </a:solidFill>
          <a:ln>
            <a:noFill/>
          </a:ln>
          <a:effectLst/>
        </p:spPr>
        <p:txBody>
          <a:bodyPr wrap="none" anchor="ctr"/>
          <a:lstStyle/>
          <a:p>
            <a:pPr algn="ctr" eaLnBrk="1" hangingPunct="1">
              <a:defRPr/>
            </a:pPr>
            <a:endParaRPr lang="en-US">
              <a:latin typeface="Arial" charset="0"/>
              <a:ea typeface="ＭＳ Ｐゴシック" charset="0"/>
            </a:endParaRPr>
          </a:p>
        </p:txBody>
      </p:sp>
      <p:sp>
        <p:nvSpPr>
          <p:cNvPr id="262148" name="Line 4">
            <a:extLst>
              <a:ext uri="{FF2B5EF4-FFF2-40B4-BE49-F238E27FC236}">
                <a16:creationId xmlns:a16="http://schemas.microsoft.com/office/drawing/2014/main" id="{A3E8D1BD-8436-AF43-ADA8-FFA956ECF682}"/>
              </a:ext>
            </a:extLst>
          </p:cNvPr>
          <p:cNvSpPr>
            <a:spLocks noChangeShapeType="1"/>
          </p:cNvSpPr>
          <p:nvPr/>
        </p:nvSpPr>
        <p:spPr bwMode="auto">
          <a:xfrm flipH="1">
            <a:off x="2133600" y="1219200"/>
            <a:ext cx="762000" cy="152400"/>
          </a:xfrm>
          <a:prstGeom prst="line">
            <a:avLst/>
          </a:prstGeom>
          <a:noFill/>
          <a:ln w="38100">
            <a:solidFill>
              <a:srgbClr val="FF0066"/>
            </a:solidFill>
            <a:round/>
            <a:headEnd/>
            <a:tailEnd type="triangle" w="med" len="med"/>
          </a:ln>
          <a:effectLst/>
        </p:spPr>
        <p:txBody>
          <a:bodyPr/>
          <a:lstStyle/>
          <a:p>
            <a:pPr eaLnBrk="1" hangingPunct="1">
              <a:defRPr/>
            </a:pPr>
            <a:endParaRPr lang="en-US">
              <a:latin typeface="Arial" charset="0"/>
              <a:ea typeface="ＭＳ Ｐゴシック" charset="0"/>
            </a:endParaRPr>
          </a:p>
        </p:txBody>
      </p:sp>
      <p:sp>
        <p:nvSpPr>
          <p:cNvPr id="262151" name="Text Box 7">
            <a:extLst>
              <a:ext uri="{FF2B5EF4-FFF2-40B4-BE49-F238E27FC236}">
                <a16:creationId xmlns:a16="http://schemas.microsoft.com/office/drawing/2014/main" id="{10777FB4-ACE9-485A-0236-223B1BA6B092}"/>
              </a:ext>
            </a:extLst>
          </p:cNvPr>
          <p:cNvSpPr txBox="1">
            <a:spLocks noChangeArrowheads="1"/>
          </p:cNvSpPr>
          <p:nvPr/>
        </p:nvSpPr>
        <p:spPr bwMode="auto">
          <a:xfrm>
            <a:off x="2743200" y="685800"/>
            <a:ext cx="1987550" cy="366713"/>
          </a:xfrm>
          <a:prstGeom prst="rect">
            <a:avLst/>
          </a:prstGeom>
          <a:noFill/>
          <a:ln>
            <a:noFill/>
          </a:ln>
          <a:effec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solidFill>
                  <a:srgbClr val="FF0066"/>
                </a:solidFill>
              </a:rPr>
              <a:t>Instead should be</a:t>
            </a:r>
          </a:p>
        </p:txBody>
      </p:sp>
      <p:sp>
        <p:nvSpPr>
          <p:cNvPr id="262152" name="Text Box 8">
            <a:extLst>
              <a:ext uri="{FF2B5EF4-FFF2-40B4-BE49-F238E27FC236}">
                <a16:creationId xmlns:a16="http://schemas.microsoft.com/office/drawing/2014/main" id="{AAF0740A-45FF-126C-7919-8D0C7E3FDA8F}"/>
              </a:ext>
            </a:extLst>
          </p:cNvPr>
          <p:cNvSpPr txBox="1">
            <a:spLocks noChangeArrowheads="1"/>
          </p:cNvSpPr>
          <p:nvPr/>
        </p:nvSpPr>
        <p:spPr bwMode="auto">
          <a:xfrm>
            <a:off x="3200400" y="990600"/>
            <a:ext cx="2479675" cy="2032000"/>
          </a:xfrm>
          <a:prstGeom prst="rect">
            <a:avLst/>
          </a:prstGeom>
          <a:noFill/>
          <a:ln>
            <a:noFill/>
          </a:ln>
          <a:effec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dirty="0">
                <a:ea typeface="+mn-ea"/>
              </a:rPr>
              <a:t>if x == 1:</a:t>
            </a:r>
          </a:p>
          <a:p>
            <a:pPr eaLnBrk="1" hangingPunct="1">
              <a:defRPr/>
            </a:pPr>
            <a:r>
              <a:rPr lang="en-US" dirty="0">
                <a:ea typeface="+mn-ea"/>
              </a:rPr>
              <a:t>	</a:t>
            </a:r>
            <a:r>
              <a:rPr lang="en-US" sz="1200" dirty="0">
                <a:latin typeface="+mn-lt"/>
                <a:ea typeface="+mn-ea"/>
              </a:rPr>
              <a:t>#do stuff</a:t>
            </a:r>
          </a:p>
          <a:p>
            <a:pPr eaLnBrk="1" hangingPunct="1">
              <a:defRPr/>
            </a:pPr>
            <a:r>
              <a:rPr lang="en-US" dirty="0" err="1">
                <a:ea typeface="+mn-ea"/>
              </a:rPr>
              <a:t>elif</a:t>
            </a:r>
            <a:r>
              <a:rPr lang="en-US" dirty="0">
                <a:ea typeface="+mn-ea"/>
              </a:rPr>
              <a:t> x == 2</a:t>
            </a:r>
          </a:p>
          <a:p>
            <a:pPr eaLnBrk="1" hangingPunct="1">
              <a:defRPr/>
            </a:pPr>
            <a:r>
              <a:rPr lang="en-US" dirty="0">
                <a:ea typeface="+mn-ea"/>
              </a:rPr>
              <a:t>	</a:t>
            </a:r>
            <a:r>
              <a:rPr lang="en-US" sz="1200" dirty="0">
                <a:latin typeface="+mn-lt"/>
                <a:ea typeface="+mn-ea"/>
              </a:rPr>
              <a:t>#do special stuff</a:t>
            </a:r>
          </a:p>
          <a:p>
            <a:pPr eaLnBrk="1" hangingPunct="1">
              <a:defRPr/>
            </a:pPr>
            <a:r>
              <a:rPr lang="en-US" dirty="0" err="1">
                <a:ea typeface="+mn-ea"/>
              </a:rPr>
              <a:t>elif</a:t>
            </a:r>
            <a:r>
              <a:rPr lang="en-US" dirty="0">
                <a:ea typeface="+mn-ea"/>
              </a:rPr>
              <a:t> x == 3</a:t>
            </a:r>
          </a:p>
          <a:p>
            <a:pPr eaLnBrk="1" hangingPunct="1">
              <a:defRPr/>
            </a:pPr>
            <a:r>
              <a:rPr lang="en-US" dirty="0">
                <a:ea typeface="+mn-ea"/>
              </a:rPr>
              <a:t>	</a:t>
            </a:r>
            <a:r>
              <a:rPr lang="en-US" sz="1200" dirty="0">
                <a:ea typeface="+mn-ea"/>
              </a:rPr>
              <a:t>#do very weird thing</a:t>
            </a:r>
            <a:endParaRPr lang="en-US" dirty="0">
              <a:ea typeface="+mn-ea"/>
            </a:endParaRPr>
          </a:p>
          <a:p>
            <a:pPr eaLnBrk="1" hangingPunct="1">
              <a:defRPr/>
            </a:pPr>
            <a:endParaRPr lang="en-US" dirty="0">
              <a:ea typeface="+mn-ea"/>
            </a:endParaRPr>
          </a:p>
        </p:txBody>
      </p:sp>
      <p:sp>
        <p:nvSpPr>
          <p:cNvPr id="262154" name="Line 10">
            <a:extLst>
              <a:ext uri="{FF2B5EF4-FFF2-40B4-BE49-F238E27FC236}">
                <a16:creationId xmlns:a16="http://schemas.microsoft.com/office/drawing/2014/main" id="{8C4D9F3B-CC32-E775-DEFF-8447998B53DE}"/>
              </a:ext>
            </a:extLst>
          </p:cNvPr>
          <p:cNvSpPr>
            <a:spLocks noChangeShapeType="1"/>
          </p:cNvSpPr>
          <p:nvPr/>
        </p:nvSpPr>
        <p:spPr bwMode="auto">
          <a:xfrm flipH="1">
            <a:off x="2565400" y="3711575"/>
            <a:ext cx="838200" cy="228600"/>
          </a:xfrm>
          <a:prstGeom prst="line">
            <a:avLst/>
          </a:prstGeom>
          <a:noFill/>
          <a:ln w="38100">
            <a:solidFill>
              <a:srgbClr val="FF0066"/>
            </a:solidFill>
            <a:round/>
            <a:headEnd/>
            <a:tailEnd type="triangle" w="med" len="med"/>
          </a:ln>
          <a:effectLst/>
        </p:spPr>
        <p:txBody>
          <a:bodyPr/>
          <a:lstStyle/>
          <a:p>
            <a:pPr eaLnBrk="1" hangingPunct="1">
              <a:defRPr/>
            </a:pPr>
            <a:endParaRPr lang="en-US">
              <a:latin typeface="Arial" charset="0"/>
              <a:ea typeface="ＭＳ Ｐゴシック" charset="0"/>
            </a:endParaRPr>
          </a:p>
        </p:txBody>
      </p:sp>
      <p:sp>
        <p:nvSpPr>
          <p:cNvPr id="262155" name="Text Box 11">
            <a:extLst>
              <a:ext uri="{FF2B5EF4-FFF2-40B4-BE49-F238E27FC236}">
                <a16:creationId xmlns:a16="http://schemas.microsoft.com/office/drawing/2014/main" id="{9595C537-2776-0209-E145-60AAF95EBC2B}"/>
              </a:ext>
            </a:extLst>
          </p:cNvPr>
          <p:cNvSpPr txBox="1">
            <a:spLocks noChangeArrowheads="1"/>
          </p:cNvSpPr>
          <p:nvPr/>
        </p:nvSpPr>
        <p:spPr bwMode="auto">
          <a:xfrm>
            <a:off x="3403600" y="3254375"/>
            <a:ext cx="2027238" cy="922338"/>
          </a:xfrm>
          <a:prstGeom prst="rect">
            <a:avLst/>
          </a:prstGeom>
          <a:noFill/>
          <a:ln>
            <a:noFill/>
          </a:ln>
          <a:effectLst/>
        </p:spPr>
        <p:txBody>
          <a:bodyPr wrap="none">
            <a:spAutoFit/>
          </a:bodyPr>
          <a:lstStyle>
            <a:lvl1pPr eaLnBrk="0" hangingPunct="0">
              <a:defRPr>
                <a:solidFill>
                  <a:schemeClr val="tx1"/>
                </a:solidFill>
                <a:latin typeface="Arial" charset="0"/>
                <a:ea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defRPr/>
            </a:pPr>
            <a:r>
              <a:rPr lang="en-US" dirty="0">
                <a:solidFill>
                  <a:srgbClr val="FF0066"/>
                </a:solidFill>
              </a:rPr>
              <a:t>Instead should be</a:t>
            </a:r>
          </a:p>
          <a:p>
            <a:pPr eaLnBrk="1" hangingPunct="1">
              <a:defRPr/>
            </a:pPr>
            <a:r>
              <a:rPr lang="en-US" dirty="0">
                <a:solidFill>
                  <a:srgbClr val="FF0066"/>
                </a:solidFill>
              </a:rPr>
              <a:t>using Python </a:t>
            </a:r>
          </a:p>
          <a:p>
            <a:pPr eaLnBrk="1" hangingPunct="1">
              <a:defRPr/>
            </a:pPr>
            <a:r>
              <a:rPr lang="en-US" dirty="0">
                <a:solidFill>
                  <a:srgbClr val="FF0066"/>
                </a:solidFill>
              </a:rPr>
              <a:t>dictionary.</a:t>
            </a:r>
          </a:p>
        </p:txBody>
      </p:sp>
      <p:sp>
        <p:nvSpPr>
          <p:cNvPr id="262156" name="Text Box 12">
            <a:extLst>
              <a:ext uri="{FF2B5EF4-FFF2-40B4-BE49-F238E27FC236}">
                <a16:creationId xmlns:a16="http://schemas.microsoft.com/office/drawing/2014/main" id="{27CA757E-8894-04D9-BCAC-43B5CA859251}"/>
              </a:ext>
            </a:extLst>
          </p:cNvPr>
          <p:cNvSpPr txBox="1">
            <a:spLocks noChangeArrowheads="1"/>
          </p:cNvSpPr>
          <p:nvPr/>
        </p:nvSpPr>
        <p:spPr bwMode="auto">
          <a:xfrm>
            <a:off x="5949950" y="914400"/>
            <a:ext cx="1981200" cy="1477963"/>
          </a:xfrm>
          <a:prstGeom prst="rect">
            <a:avLst/>
          </a:prstGeom>
          <a:noFill/>
          <a:ln>
            <a:noFill/>
          </a:ln>
          <a:effec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800" dirty="0"/>
              <a:t>Don</a:t>
            </a:r>
            <a:r>
              <a:rPr lang="ja-JP" altLang="en-US" sz="1800" dirty="0"/>
              <a:t>’</a:t>
            </a:r>
            <a:r>
              <a:rPr lang="en-US" altLang="ja-JP" sz="1800" dirty="0"/>
              <a:t>t use repeated if to check mutually exclusive conditions.</a:t>
            </a:r>
            <a:endParaRPr lang="en-US" sz="1800" dirty="0"/>
          </a:p>
        </p:txBody>
      </p:sp>
      <p:sp>
        <p:nvSpPr>
          <p:cNvPr id="13" name="Text Box 12">
            <a:extLst>
              <a:ext uri="{FF2B5EF4-FFF2-40B4-BE49-F238E27FC236}">
                <a16:creationId xmlns:a16="http://schemas.microsoft.com/office/drawing/2014/main" id="{642DE50C-8EB0-A1AF-0FE6-BB9261D46ED9}"/>
              </a:ext>
            </a:extLst>
          </p:cNvPr>
          <p:cNvSpPr txBox="1">
            <a:spLocks noChangeArrowheads="1"/>
          </p:cNvSpPr>
          <p:nvPr/>
        </p:nvSpPr>
        <p:spPr bwMode="auto">
          <a:xfrm>
            <a:off x="5911850" y="3098800"/>
            <a:ext cx="1981200" cy="2586038"/>
          </a:xfrm>
          <a:prstGeom prst="rect">
            <a:avLst/>
          </a:prstGeom>
          <a:noFill/>
          <a:ln>
            <a:noFill/>
          </a:ln>
          <a:effec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defRPr/>
            </a:pPr>
            <a:r>
              <a:rPr lang="en-US" sz="1800" dirty="0"/>
              <a:t>Don</a:t>
            </a:r>
            <a:r>
              <a:rPr lang="ja-JP" altLang="en-US" sz="1800" dirty="0"/>
              <a:t>’</a:t>
            </a:r>
            <a:r>
              <a:rPr lang="en-US" altLang="ja-JP" sz="1800" dirty="0"/>
              <a:t>t use a large number of </a:t>
            </a:r>
            <a:r>
              <a:rPr lang="ja-JP" altLang="en-US" sz="1800" dirty="0"/>
              <a:t>‘</a:t>
            </a:r>
            <a:r>
              <a:rPr lang="en-US" altLang="ja-JP" sz="1800" dirty="0" err="1"/>
              <a:t>elif</a:t>
            </a:r>
            <a:r>
              <a:rPr lang="ja-JP" altLang="en-US" sz="1800" dirty="0"/>
              <a:t>’</a:t>
            </a:r>
            <a:r>
              <a:rPr lang="en-US" altLang="ja-JP" sz="1800" dirty="0"/>
              <a:t> conditions when consistently testing the same variable’s value and performing the same operation inside.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21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21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214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215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215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6215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151" grpId="0"/>
      <p:bldP spid="262152" grpId="0"/>
      <p:bldP spid="262155" grpId="0"/>
      <p:bldP spid="262156"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3201AFF7-0262-26AB-5649-5925E284D697}"/>
              </a:ext>
            </a:extLst>
          </p:cNvPr>
          <p:cNvSpPr>
            <a:spLocks noGrp="1" noChangeArrowheads="1"/>
          </p:cNvSpPr>
          <p:nvPr>
            <p:ph type="title"/>
          </p:nvPr>
        </p:nvSpPr>
        <p:spPr>
          <a:xfrm>
            <a:off x="838200" y="304800"/>
            <a:ext cx="8001000" cy="457200"/>
          </a:xfrm>
        </p:spPr>
        <p:txBody>
          <a:bodyPr/>
          <a:lstStyle/>
          <a:p>
            <a:pPr eaLnBrk="1" hangingPunct="1"/>
            <a:r>
              <a:rPr lang="en-US" altLang="en-US" sz="3600" dirty="0">
                <a:solidFill>
                  <a:srgbClr val="262673"/>
                </a:solidFill>
              </a:rPr>
              <a:t>Dictionaries</a:t>
            </a:r>
          </a:p>
        </p:txBody>
      </p:sp>
      <p:sp>
        <p:nvSpPr>
          <p:cNvPr id="6148" name="Rectangle 3">
            <a:extLst>
              <a:ext uri="{FF2B5EF4-FFF2-40B4-BE49-F238E27FC236}">
                <a16:creationId xmlns:a16="http://schemas.microsoft.com/office/drawing/2014/main" id="{353B3A12-5D5E-4DD9-2A80-35683DA39FCF}"/>
              </a:ext>
            </a:extLst>
          </p:cNvPr>
          <p:cNvSpPr>
            <a:spLocks noGrp="1" noChangeArrowheads="1"/>
          </p:cNvSpPr>
          <p:nvPr>
            <p:ph type="body" idx="1"/>
          </p:nvPr>
        </p:nvSpPr>
        <p:spPr/>
        <p:txBody>
          <a:bodyPr/>
          <a:lstStyle/>
          <a:p>
            <a:pPr eaLnBrk="1" hangingPunct="1">
              <a:defRPr/>
            </a:pPr>
            <a:r>
              <a:rPr lang="en-US" sz="2400" dirty="0">
                <a:ea typeface="ＭＳ Ｐゴシック" pitchFamily="34" charset="-128"/>
              </a:rPr>
              <a:t>Built-in data type, like strings, tuples, &amp; lists.</a:t>
            </a:r>
          </a:p>
          <a:p>
            <a:pPr eaLnBrk="1" hangingPunct="1">
              <a:defRPr/>
            </a:pPr>
            <a:endParaRPr lang="en-US" sz="2400" dirty="0">
              <a:ea typeface="ＭＳ Ｐゴシック" pitchFamily="34" charset="-128"/>
            </a:endParaRPr>
          </a:p>
          <a:p>
            <a:pPr eaLnBrk="1" hangingPunct="1">
              <a:defRPr/>
            </a:pPr>
            <a:r>
              <a:rPr lang="en-US" sz="2400" dirty="0">
                <a:ea typeface="ＭＳ Ｐゴシック" pitchFamily="34" charset="-128"/>
              </a:rPr>
              <a:t>A collection of items like lists, but…</a:t>
            </a:r>
          </a:p>
          <a:p>
            <a:pPr eaLnBrk="1" hangingPunct="1">
              <a:defRPr/>
            </a:pPr>
            <a:endParaRPr lang="en-US" sz="2400" dirty="0">
              <a:ea typeface="ＭＳ Ｐゴシック" pitchFamily="34" charset="-128"/>
            </a:endParaRPr>
          </a:p>
          <a:p>
            <a:pPr eaLnBrk="1" hangingPunct="1">
              <a:defRPr/>
            </a:pPr>
            <a:r>
              <a:rPr lang="en-US" sz="2400" dirty="0">
                <a:ea typeface="ＭＳ Ｐゴシック" pitchFamily="34" charset="-128"/>
              </a:rPr>
              <a:t>Each </a:t>
            </a:r>
            <a:r>
              <a:rPr lang="en-US" sz="2400" b="1" dirty="0">
                <a:ea typeface="ＭＳ Ｐゴシック" pitchFamily="34" charset="-128"/>
              </a:rPr>
              <a:t>item</a:t>
            </a:r>
            <a:r>
              <a:rPr lang="en-US" sz="2400" dirty="0">
                <a:ea typeface="ＭＳ Ｐゴシック" pitchFamily="34" charset="-128"/>
              </a:rPr>
              <a:t> is a pair:   </a:t>
            </a:r>
            <a:r>
              <a:rPr lang="en-US" sz="2400" b="1" dirty="0" err="1">
                <a:ea typeface="ＭＳ Ｐゴシック" pitchFamily="34" charset="-128"/>
              </a:rPr>
              <a:t>key:value</a:t>
            </a:r>
            <a:endParaRPr lang="en-US" sz="2400" b="1" dirty="0">
              <a:ea typeface="ＭＳ Ｐゴシック" pitchFamily="34" charset="-128"/>
            </a:endParaRPr>
          </a:p>
          <a:p>
            <a:pPr lvl="1" eaLnBrk="1" hangingPunct="1">
              <a:defRPr/>
            </a:pPr>
            <a:r>
              <a:rPr lang="en-US" sz="2000" dirty="0" err="1">
                <a:ea typeface="ＭＳ Ｐゴシック" pitchFamily="34" charset="-128"/>
              </a:rPr>
              <a:t>myFeature</a:t>
            </a:r>
            <a:r>
              <a:rPr lang="en-US" sz="2000" dirty="0">
                <a:ea typeface="ＭＳ Ｐゴシック" pitchFamily="34" charset="-128"/>
              </a:rPr>
              <a:t> = {'name': 'Lake', 'area': 1000, 'depth': 20}</a:t>
            </a:r>
          </a:p>
          <a:p>
            <a:pPr lvl="1" eaLnBrk="1" hangingPunct="1">
              <a:defRPr/>
            </a:pPr>
            <a:endParaRPr lang="en-US" sz="2000" b="1" dirty="0">
              <a:ea typeface="ＭＳ Ｐゴシック" pitchFamily="34" charset="-128"/>
            </a:endParaRPr>
          </a:p>
          <a:p>
            <a:pPr eaLnBrk="1" hangingPunct="1">
              <a:defRPr/>
            </a:pPr>
            <a:r>
              <a:rPr lang="en-US" sz="2400" dirty="0">
                <a:ea typeface="ＭＳ Ｐゴシック" pitchFamily="34" charset="-128"/>
              </a:rPr>
              <a:t>Each </a:t>
            </a:r>
            <a:r>
              <a:rPr lang="en-US" sz="2400" b="1" dirty="0">
                <a:ea typeface="ＭＳ Ｐゴシック" pitchFamily="34" charset="-128"/>
              </a:rPr>
              <a:t>key</a:t>
            </a:r>
            <a:r>
              <a:rPr lang="en-US" sz="2400" dirty="0">
                <a:ea typeface="ＭＳ Ｐゴシック" pitchFamily="34" charset="-128"/>
              </a:rPr>
              <a:t> is </a:t>
            </a:r>
            <a:r>
              <a:rPr lang="en-US" sz="2400" i="1" dirty="0">
                <a:ea typeface="ＭＳ Ｐゴシック" pitchFamily="34" charset="-128"/>
              </a:rPr>
              <a:t>unique</a:t>
            </a:r>
            <a:r>
              <a:rPr lang="en-US" sz="2400" dirty="0">
                <a:ea typeface="ＭＳ Ｐゴシック" pitchFamily="34" charset="-128"/>
              </a:rPr>
              <a:t>, like an FID.</a:t>
            </a:r>
            <a:br>
              <a:rPr lang="en-US" sz="2400" dirty="0">
                <a:ea typeface="ＭＳ Ｐゴシック" pitchFamily="34" charset="-128"/>
              </a:rPr>
            </a:br>
            <a:endParaRPr lang="en-US" sz="2400" dirty="0">
              <a:ea typeface="ＭＳ Ｐゴシック" pitchFamily="34" charset="-128"/>
            </a:endParaRPr>
          </a:p>
          <a:p>
            <a:pPr eaLnBrk="1" hangingPunct="1">
              <a:defRPr/>
            </a:pPr>
            <a:r>
              <a:rPr lang="en-US" sz="2400" dirty="0">
                <a:ea typeface="ＭＳ Ｐゴシック" pitchFamily="34" charset="-128"/>
              </a:rPr>
              <a:t>Used to store a value with some key and extract the value given the key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4F729EB6-D64A-FA63-03AB-D4B94D52A414}"/>
              </a:ext>
            </a:extLst>
          </p:cNvPr>
          <p:cNvSpPr>
            <a:spLocks noGrp="1" noChangeArrowheads="1"/>
          </p:cNvSpPr>
          <p:nvPr>
            <p:ph type="title"/>
          </p:nvPr>
        </p:nvSpPr>
        <p:spPr>
          <a:xfrm>
            <a:off x="838200" y="229585"/>
            <a:ext cx="8001000" cy="457200"/>
          </a:xfrm>
        </p:spPr>
        <p:txBody>
          <a:bodyPr/>
          <a:lstStyle/>
          <a:p>
            <a:pPr eaLnBrk="1" hangingPunct="1"/>
            <a:r>
              <a:rPr lang="en-US" altLang="en-US" dirty="0">
                <a:solidFill>
                  <a:srgbClr val="262673"/>
                </a:solidFill>
              </a:rPr>
              <a:t>First, review list syntax</a:t>
            </a:r>
          </a:p>
        </p:txBody>
      </p:sp>
      <p:sp>
        <p:nvSpPr>
          <p:cNvPr id="3" name="Content Placeholder 2">
            <a:extLst>
              <a:ext uri="{FF2B5EF4-FFF2-40B4-BE49-F238E27FC236}">
                <a16:creationId xmlns:a16="http://schemas.microsoft.com/office/drawing/2014/main" id="{7C8E0D38-1DF5-C416-014B-DE4EA2FD60A5}"/>
              </a:ext>
            </a:extLst>
          </p:cNvPr>
          <p:cNvSpPr>
            <a:spLocks noGrp="1"/>
          </p:cNvSpPr>
          <p:nvPr>
            <p:ph idx="1"/>
          </p:nvPr>
        </p:nvSpPr>
        <p:spPr/>
        <p:txBody>
          <a:bodyPr/>
          <a:lstStyle/>
          <a:p>
            <a:pPr eaLnBrk="1" hangingPunct="1">
              <a:defRPr/>
            </a:pPr>
            <a:r>
              <a:rPr lang="en-US" sz="2000" dirty="0">
                <a:ea typeface="ＭＳ Ｐゴシック" pitchFamily="34" charset="-128"/>
              </a:rPr>
              <a:t>Create a list </a:t>
            </a:r>
          </a:p>
          <a:p>
            <a:pPr eaLnBrk="1" hangingPunct="1">
              <a:buFontTx/>
              <a:buNone/>
              <a:defRPr/>
            </a:pPr>
            <a:r>
              <a:rPr lang="en-US" sz="1800" dirty="0">
                <a:ea typeface="ＭＳ Ｐゴシック" pitchFamily="34" charset="-128"/>
              </a:rPr>
              <a:t>     --create an empty list:</a:t>
            </a:r>
          </a:p>
          <a:p>
            <a:pPr marL="0" lvl="1" indent="0" eaLnBrk="1" hangingPunct="1">
              <a:defRPr/>
            </a:pPr>
            <a:r>
              <a:rPr lang="en-US" sz="1800" dirty="0">
                <a:ea typeface="ＭＳ Ｐゴシック" pitchFamily="34" charset="-128"/>
              </a:rPr>
              <a:t>	</a:t>
            </a:r>
            <a:r>
              <a:rPr lang="en-US" sz="1800" dirty="0" err="1">
                <a:latin typeface="Courier New" panose="02070309020205020404" pitchFamily="49" charset="0"/>
                <a:ea typeface="ＭＳ Ｐゴシック" pitchFamily="34" charset="-128"/>
                <a:cs typeface="Courier New" panose="02070309020205020404" pitchFamily="49" charset="0"/>
              </a:rPr>
              <a:t>mylist</a:t>
            </a:r>
            <a:r>
              <a:rPr lang="en-US" sz="1800" dirty="0">
                <a:latin typeface="Courier New" panose="02070309020205020404" pitchFamily="49" charset="0"/>
                <a:ea typeface="ＭＳ Ｐゴシック" pitchFamily="34" charset="-128"/>
                <a:cs typeface="Courier New" panose="02070309020205020404" pitchFamily="49" charset="0"/>
              </a:rPr>
              <a:t> = []</a:t>
            </a:r>
          </a:p>
          <a:p>
            <a:pPr eaLnBrk="1" hangingPunct="1">
              <a:buFontTx/>
              <a:buNone/>
              <a:defRPr/>
            </a:pPr>
            <a:r>
              <a:rPr lang="en-US" sz="1800" dirty="0">
                <a:ea typeface="ＭＳ Ｐゴシック" pitchFamily="34" charset="-128"/>
              </a:rPr>
              <a:t>     --a list containing 1,2, and </a:t>
            </a:r>
            <a:r>
              <a:rPr lang="ja-JP" altLang="en-US" sz="1800" dirty="0">
                <a:ea typeface="ＭＳ Ｐゴシック" pitchFamily="34" charset="-128"/>
              </a:rPr>
              <a:t>‘</a:t>
            </a:r>
            <a:r>
              <a:rPr lang="en-US" altLang="ja-JP" sz="1800" dirty="0" err="1">
                <a:ea typeface="ＭＳ Ｐゴシック" pitchFamily="34" charset="-128"/>
              </a:rPr>
              <a:t>bla</a:t>
            </a:r>
            <a:r>
              <a:rPr lang="ja-JP" altLang="en-US" sz="1800" dirty="0">
                <a:ea typeface="ＭＳ Ｐゴシック" pitchFamily="34" charset="-128"/>
              </a:rPr>
              <a:t>’</a:t>
            </a:r>
            <a:endParaRPr lang="en-US" altLang="ja-JP" sz="1800" dirty="0">
              <a:ea typeface="ＭＳ Ｐゴシック" pitchFamily="34" charset="-128"/>
            </a:endParaRPr>
          </a:p>
          <a:p>
            <a:pPr marL="0" lvl="1" indent="0" eaLnBrk="1" hangingPunct="1">
              <a:defRPr/>
            </a:pPr>
            <a:r>
              <a:rPr lang="en-US" sz="1800" dirty="0">
                <a:ea typeface="ＭＳ Ｐゴシック" pitchFamily="34" charset="-128"/>
              </a:rPr>
              <a:t>	</a:t>
            </a:r>
            <a:r>
              <a:rPr lang="en-US" sz="1800" dirty="0" err="1">
                <a:latin typeface="Courier New" panose="02070309020205020404" pitchFamily="49" charset="0"/>
                <a:ea typeface="ＭＳ Ｐゴシック" pitchFamily="34" charset="-128"/>
                <a:cs typeface="Courier New" panose="02070309020205020404" pitchFamily="49" charset="0"/>
              </a:rPr>
              <a:t>mylist</a:t>
            </a:r>
            <a:r>
              <a:rPr lang="en-US" sz="1800" dirty="0">
                <a:latin typeface="Courier New" panose="02070309020205020404" pitchFamily="49" charset="0"/>
                <a:ea typeface="ＭＳ Ｐゴシック" pitchFamily="34" charset="-128"/>
                <a:cs typeface="Courier New" panose="02070309020205020404" pitchFamily="49" charset="0"/>
              </a:rPr>
              <a:t> = [1,2,</a:t>
            </a:r>
            <a:r>
              <a:rPr lang="ja-JP" altLang="en-US" sz="1800" dirty="0">
                <a:latin typeface="Courier New" panose="02070309020205020404" pitchFamily="49" charset="0"/>
                <a:ea typeface="ＭＳ Ｐゴシック" pitchFamily="34" charset="-128"/>
                <a:cs typeface="Courier New" panose="02070309020205020404" pitchFamily="49" charset="0"/>
              </a:rPr>
              <a:t>’</a:t>
            </a:r>
            <a:r>
              <a:rPr lang="en-US" altLang="ja-JP" sz="1800" dirty="0" err="1">
                <a:latin typeface="Courier New" panose="02070309020205020404" pitchFamily="49" charset="0"/>
                <a:ea typeface="ＭＳ Ｐゴシック" pitchFamily="34" charset="-128"/>
                <a:cs typeface="Courier New" panose="02070309020205020404" pitchFamily="49" charset="0"/>
              </a:rPr>
              <a:t>bla</a:t>
            </a:r>
            <a:r>
              <a:rPr lang="ja-JP" altLang="en-US" sz="1800" dirty="0">
                <a:latin typeface="Courier New" panose="02070309020205020404" pitchFamily="49" charset="0"/>
                <a:ea typeface="ＭＳ Ｐゴシック" pitchFamily="34" charset="-128"/>
                <a:cs typeface="Courier New" panose="02070309020205020404" pitchFamily="49" charset="0"/>
              </a:rPr>
              <a:t>’</a:t>
            </a:r>
            <a:r>
              <a:rPr lang="en-US" altLang="ja-JP" sz="1800" dirty="0">
                <a:latin typeface="Courier New" panose="02070309020205020404" pitchFamily="49" charset="0"/>
                <a:ea typeface="ＭＳ Ｐゴシック" pitchFamily="34" charset="-128"/>
                <a:cs typeface="Courier New" panose="02070309020205020404" pitchFamily="49" charset="0"/>
              </a:rPr>
              <a:t>]</a:t>
            </a:r>
          </a:p>
          <a:p>
            <a:pPr marL="0" lvl="1" indent="0" eaLnBrk="1" hangingPunct="1">
              <a:defRPr/>
            </a:pPr>
            <a:endParaRPr lang="en-US" altLang="ja-JP" sz="1800" dirty="0">
              <a:latin typeface="Courier New" panose="02070309020205020404" pitchFamily="49" charset="0"/>
              <a:ea typeface="ＭＳ Ｐゴシック" pitchFamily="34" charset="-128"/>
              <a:cs typeface="Courier New" panose="02070309020205020404" pitchFamily="49" charset="0"/>
            </a:endParaRPr>
          </a:p>
          <a:p>
            <a:pPr eaLnBrk="1" hangingPunct="1">
              <a:defRPr/>
            </a:pPr>
            <a:r>
              <a:rPr lang="en-US" sz="2000" dirty="0">
                <a:ea typeface="ＭＳ Ｐゴシック" pitchFamily="34" charset="-128"/>
              </a:rPr>
              <a:t>Add </a:t>
            </a:r>
            <a:r>
              <a:rPr lang="ja-JP" altLang="en-US" sz="2000" dirty="0">
                <a:ea typeface="ＭＳ Ｐゴシック" pitchFamily="34" charset="-128"/>
              </a:rPr>
              <a:t>‘</a:t>
            </a:r>
            <a:r>
              <a:rPr lang="en-US" altLang="ja-JP" sz="2000" dirty="0">
                <a:ea typeface="ＭＳ Ｐゴシック" pitchFamily="34" charset="-128"/>
              </a:rPr>
              <a:t>foo</a:t>
            </a:r>
            <a:r>
              <a:rPr lang="ja-JP" altLang="en-US" sz="2000" dirty="0">
                <a:ea typeface="ＭＳ Ｐゴシック" pitchFamily="34" charset="-128"/>
              </a:rPr>
              <a:t>’</a:t>
            </a:r>
            <a:r>
              <a:rPr lang="en-US" altLang="ja-JP" sz="2000" dirty="0">
                <a:ea typeface="ＭＳ Ｐゴシック" pitchFamily="34" charset="-128"/>
              </a:rPr>
              <a:t> to an existing list</a:t>
            </a:r>
          </a:p>
          <a:p>
            <a:pPr marL="0" lvl="1" indent="0" eaLnBrk="1" hangingPunct="1">
              <a:defRPr/>
            </a:pPr>
            <a:r>
              <a:rPr lang="en-US" sz="1800" dirty="0">
                <a:ea typeface="ＭＳ Ｐゴシック" pitchFamily="34" charset="-128"/>
              </a:rPr>
              <a:t>	</a:t>
            </a:r>
            <a:r>
              <a:rPr lang="en-US" sz="1800" dirty="0" err="1">
                <a:latin typeface="Courier New" panose="02070309020205020404" pitchFamily="49" charset="0"/>
                <a:ea typeface="ＭＳ Ｐゴシック" pitchFamily="34" charset="-128"/>
                <a:cs typeface="Courier New" panose="02070309020205020404" pitchFamily="49" charset="0"/>
              </a:rPr>
              <a:t>mylist.append</a:t>
            </a:r>
            <a:r>
              <a:rPr lang="en-US" sz="1800" dirty="0">
                <a:latin typeface="Courier New" panose="02070309020205020404" pitchFamily="49" charset="0"/>
                <a:ea typeface="ＭＳ Ｐゴシック" pitchFamily="34" charset="-128"/>
                <a:cs typeface="Courier New" panose="02070309020205020404" pitchFamily="49" charset="0"/>
              </a:rPr>
              <a:t>(</a:t>
            </a:r>
            <a:r>
              <a:rPr lang="ja-JP" altLang="en-US" sz="1800" dirty="0">
                <a:latin typeface="Courier New" panose="02070309020205020404" pitchFamily="49" charset="0"/>
                <a:ea typeface="ＭＳ Ｐゴシック" pitchFamily="34" charset="-128"/>
                <a:cs typeface="Courier New" panose="02070309020205020404" pitchFamily="49" charset="0"/>
              </a:rPr>
              <a:t>‘</a:t>
            </a:r>
            <a:r>
              <a:rPr lang="en-US" altLang="ja-JP" sz="1800" dirty="0">
                <a:latin typeface="Courier New" panose="02070309020205020404" pitchFamily="49" charset="0"/>
                <a:ea typeface="ＭＳ Ｐゴシック" pitchFamily="34" charset="-128"/>
                <a:cs typeface="Courier New" panose="02070309020205020404" pitchFamily="49" charset="0"/>
              </a:rPr>
              <a:t>foo</a:t>
            </a:r>
            <a:r>
              <a:rPr lang="ja-JP" altLang="en-US" sz="1800" dirty="0">
                <a:latin typeface="Courier New" panose="02070309020205020404" pitchFamily="49" charset="0"/>
                <a:ea typeface="ＭＳ Ｐゴシック" pitchFamily="34" charset="-128"/>
                <a:cs typeface="Courier New" panose="02070309020205020404" pitchFamily="49" charset="0"/>
              </a:rPr>
              <a:t>’</a:t>
            </a:r>
            <a:r>
              <a:rPr lang="en-US" altLang="ja-JP" sz="1800" dirty="0">
                <a:latin typeface="Courier New" panose="02070309020205020404" pitchFamily="49" charset="0"/>
                <a:ea typeface="ＭＳ Ｐゴシック" pitchFamily="34" charset="-128"/>
                <a:cs typeface="Courier New" panose="02070309020205020404" pitchFamily="49" charset="0"/>
              </a:rPr>
              <a:t>)</a:t>
            </a:r>
          </a:p>
          <a:p>
            <a:pPr eaLnBrk="1" hangingPunct="1">
              <a:defRPr/>
            </a:pPr>
            <a:endParaRPr lang="en-US" sz="2000" dirty="0">
              <a:ea typeface="ＭＳ Ｐゴシック" pitchFamily="34" charset="-128"/>
            </a:endParaRPr>
          </a:p>
          <a:p>
            <a:pPr eaLnBrk="1" hangingPunct="1">
              <a:defRPr/>
            </a:pPr>
            <a:r>
              <a:rPr lang="en-US" sz="2000" dirty="0">
                <a:ea typeface="ＭＳ Ｐゴシック" pitchFamily="34" charset="-128"/>
              </a:rPr>
              <a:t>Remove an instance of </a:t>
            </a:r>
            <a:r>
              <a:rPr lang="ja-JP" altLang="en-US" sz="2000" dirty="0">
                <a:ea typeface="ＭＳ Ｐゴシック" pitchFamily="34" charset="-128"/>
              </a:rPr>
              <a:t>‘</a:t>
            </a:r>
            <a:r>
              <a:rPr lang="en-US" altLang="ja-JP" sz="2000" dirty="0" err="1">
                <a:ea typeface="ＭＳ Ｐゴシック" pitchFamily="34" charset="-128"/>
              </a:rPr>
              <a:t>bla</a:t>
            </a:r>
            <a:r>
              <a:rPr lang="ja-JP" altLang="en-US" sz="2000" dirty="0">
                <a:ea typeface="ＭＳ Ｐゴシック" pitchFamily="34" charset="-128"/>
              </a:rPr>
              <a:t>’</a:t>
            </a:r>
            <a:r>
              <a:rPr lang="en-US" altLang="ja-JP" sz="2000" dirty="0">
                <a:ea typeface="ＭＳ Ｐゴシック" pitchFamily="34" charset="-128"/>
              </a:rPr>
              <a:t> from the list</a:t>
            </a:r>
          </a:p>
          <a:p>
            <a:pPr marL="0" lvl="1" indent="0" eaLnBrk="1" hangingPunct="1">
              <a:defRPr/>
            </a:pPr>
            <a:r>
              <a:rPr lang="en-US" sz="1600" dirty="0">
                <a:ea typeface="ＭＳ Ｐゴシック" pitchFamily="34" charset="-128"/>
              </a:rPr>
              <a:t>	</a:t>
            </a:r>
            <a:r>
              <a:rPr lang="en-US" sz="1800" dirty="0" err="1">
                <a:latin typeface="Courier New" panose="02070309020205020404" pitchFamily="49" charset="0"/>
                <a:ea typeface="ＭＳ Ｐゴシック" pitchFamily="34" charset="-128"/>
                <a:cs typeface="Courier New" panose="02070309020205020404" pitchFamily="49" charset="0"/>
              </a:rPr>
              <a:t>mylist.remove</a:t>
            </a:r>
            <a:r>
              <a:rPr lang="en-US" sz="1800" dirty="0">
                <a:latin typeface="Courier New" panose="02070309020205020404" pitchFamily="49" charset="0"/>
                <a:ea typeface="ＭＳ Ｐゴシック" pitchFamily="34" charset="-128"/>
                <a:cs typeface="Courier New" panose="02070309020205020404" pitchFamily="49" charset="0"/>
              </a:rPr>
              <a:t>(</a:t>
            </a:r>
            <a:r>
              <a:rPr lang="ja-JP" altLang="en-US" sz="1800" dirty="0">
                <a:latin typeface="Courier New" panose="02070309020205020404" pitchFamily="49" charset="0"/>
                <a:ea typeface="ＭＳ Ｐゴシック" pitchFamily="34" charset="-128"/>
                <a:cs typeface="Courier New" panose="02070309020205020404" pitchFamily="49" charset="0"/>
              </a:rPr>
              <a:t>‘</a:t>
            </a:r>
            <a:r>
              <a:rPr lang="en-US" altLang="ja-JP" sz="1800" dirty="0" err="1">
                <a:latin typeface="Courier New" panose="02070309020205020404" pitchFamily="49" charset="0"/>
                <a:ea typeface="ＭＳ Ｐゴシック" pitchFamily="34" charset="-128"/>
                <a:cs typeface="Courier New" panose="02070309020205020404" pitchFamily="49" charset="0"/>
              </a:rPr>
              <a:t>bla</a:t>
            </a:r>
            <a:r>
              <a:rPr lang="ja-JP" altLang="en-US" sz="1800" dirty="0">
                <a:latin typeface="Courier New" panose="02070309020205020404" pitchFamily="49" charset="0"/>
                <a:ea typeface="ＭＳ Ｐゴシック" pitchFamily="34" charset="-128"/>
                <a:cs typeface="Courier New" panose="02070309020205020404" pitchFamily="49" charset="0"/>
              </a:rPr>
              <a:t>’</a:t>
            </a:r>
            <a:r>
              <a:rPr lang="en-US" altLang="ja-JP" sz="1800" dirty="0">
                <a:latin typeface="Courier New" panose="02070309020205020404" pitchFamily="49" charset="0"/>
                <a:ea typeface="ＭＳ Ｐゴシック" pitchFamily="34" charset="-128"/>
                <a:cs typeface="Courier New" panose="02070309020205020404" pitchFamily="49" charset="0"/>
              </a:rPr>
              <a:t>)</a:t>
            </a:r>
          </a:p>
          <a:p>
            <a:pPr eaLnBrk="1" hangingPunct="1">
              <a:defRPr/>
            </a:pPr>
            <a:endParaRPr lang="en-US" sz="2000" dirty="0">
              <a:ea typeface="ＭＳ Ｐゴシック" pitchFamily="34" charset="-128"/>
            </a:endParaRPr>
          </a:p>
          <a:p>
            <a:pPr eaLnBrk="1" hangingPunct="1">
              <a:defRPr/>
            </a:pPr>
            <a:r>
              <a:rPr lang="en-US" sz="2000" dirty="0">
                <a:ea typeface="ＭＳ Ｐゴシック" pitchFamily="34" charset="-128"/>
              </a:rPr>
              <a:t>Get the third item in the list </a:t>
            </a:r>
          </a:p>
          <a:p>
            <a:pPr marL="0" lvl="1" indent="0" eaLnBrk="1" hangingPunct="1">
              <a:defRPr/>
            </a:pPr>
            <a:r>
              <a:rPr lang="en-US" sz="1600" dirty="0">
                <a:ea typeface="ＭＳ Ｐゴシック" pitchFamily="34" charset="-128"/>
              </a:rPr>
              <a:t>	</a:t>
            </a:r>
            <a:r>
              <a:rPr lang="en-US" sz="1800" dirty="0">
                <a:latin typeface="Courier New" panose="02070309020205020404" pitchFamily="49" charset="0"/>
                <a:ea typeface="ＭＳ Ｐゴシック" pitchFamily="34" charset="-128"/>
                <a:cs typeface="Courier New" panose="02070309020205020404" pitchFamily="49" charset="0"/>
              </a:rPr>
              <a:t>x = </a:t>
            </a:r>
            <a:r>
              <a:rPr lang="en-US" sz="1800" dirty="0" err="1">
                <a:latin typeface="Courier New" panose="02070309020205020404" pitchFamily="49" charset="0"/>
                <a:ea typeface="ＭＳ Ｐゴシック" pitchFamily="34" charset="-128"/>
                <a:cs typeface="Courier New" panose="02070309020205020404" pitchFamily="49" charset="0"/>
              </a:rPr>
              <a:t>mylist</a:t>
            </a:r>
            <a:r>
              <a:rPr lang="en-US" sz="1800" dirty="0">
                <a:latin typeface="Courier New" panose="02070309020205020404" pitchFamily="49" charset="0"/>
                <a:ea typeface="ＭＳ Ｐゴシック" pitchFamily="34" charset="-128"/>
                <a:cs typeface="Courier New" panose="02070309020205020404" pitchFamily="49" charset="0"/>
              </a:rPr>
              <a:t>[2]</a:t>
            </a:r>
          </a:p>
          <a:p>
            <a:pPr eaLnBrk="1" hangingPunct="1">
              <a:defRPr/>
            </a:pPr>
            <a:endParaRPr lang="en-US" sz="2000" dirty="0">
              <a:ea typeface="ＭＳ Ｐゴシック" pitchFamily="34" charset="-128"/>
            </a:endParaRPr>
          </a:p>
          <a:p>
            <a:pPr eaLnBrk="1" hangingPunct="1">
              <a:defRPr/>
            </a:pPr>
            <a:r>
              <a:rPr lang="en-US" sz="2000" dirty="0">
                <a:ea typeface="ＭＳ Ｐゴシック" pitchFamily="34" charset="-128"/>
              </a:rPr>
              <a:t>Check if 3 is in the list</a:t>
            </a:r>
          </a:p>
          <a:p>
            <a:pPr marL="0" lvl="1" indent="0" eaLnBrk="1" hangingPunct="1">
              <a:defRPr/>
            </a:pPr>
            <a:r>
              <a:rPr lang="en-US" sz="2000" dirty="0">
                <a:ea typeface="ＭＳ Ｐゴシック" pitchFamily="34" charset="-128"/>
              </a:rPr>
              <a:t>	</a:t>
            </a:r>
            <a:r>
              <a:rPr lang="en-US" sz="1800" dirty="0">
                <a:latin typeface="Courier New" panose="02070309020205020404" pitchFamily="49" charset="0"/>
                <a:ea typeface="ＭＳ Ｐゴシック" pitchFamily="34" charset="-128"/>
                <a:cs typeface="Courier New" panose="02070309020205020404" pitchFamily="49" charset="0"/>
              </a:rPr>
              <a:t>3 </a:t>
            </a:r>
            <a:r>
              <a:rPr lang="en-US" sz="1800" b="1" dirty="0">
                <a:solidFill>
                  <a:srgbClr val="0000FF"/>
                </a:solidFill>
                <a:latin typeface="Courier New" panose="02070309020205020404" pitchFamily="49" charset="0"/>
                <a:ea typeface="ＭＳ Ｐゴシック" pitchFamily="34" charset="-128"/>
                <a:cs typeface="Courier New" panose="02070309020205020404" pitchFamily="49" charset="0"/>
              </a:rPr>
              <a:t>in</a:t>
            </a:r>
            <a:r>
              <a:rPr lang="en-US" sz="1800" dirty="0">
                <a:latin typeface="Courier New" panose="02070309020205020404" pitchFamily="49" charset="0"/>
                <a:ea typeface="ＭＳ Ｐゴシック" pitchFamily="34" charset="-128"/>
                <a:cs typeface="Courier New" panose="02070309020205020404" pitchFamily="49" charset="0"/>
              </a:rPr>
              <a:t> </a:t>
            </a:r>
            <a:r>
              <a:rPr lang="en-US" sz="1800" dirty="0" err="1">
                <a:latin typeface="Courier New" panose="02070309020205020404" pitchFamily="49" charset="0"/>
                <a:ea typeface="ＭＳ Ｐゴシック" pitchFamily="34" charset="-128"/>
                <a:cs typeface="Courier New" panose="02070309020205020404" pitchFamily="49" charset="0"/>
              </a:rPr>
              <a:t>mylist</a:t>
            </a:r>
            <a:endParaRPr lang="en-US" sz="1800" dirty="0">
              <a:latin typeface="Courier New" panose="02070309020205020404" pitchFamily="49" charset="0"/>
              <a:ea typeface="ＭＳ Ｐゴシック" pitchFamily="34" charset="-128"/>
              <a:cs typeface="Courier New" panose="02070309020205020404" pitchFamily="49" charset="0"/>
            </a:endParaRPr>
          </a:p>
        </p:txBody>
      </p:sp>
      <p:sp>
        <p:nvSpPr>
          <p:cNvPr id="4" name="TextBox 3">
            <a:extLst>
              <a:ext uri="{FF2B5EF4-FFF2-40B4-BE49-F238E27FC236}">
                <a16:creationId xmlns:a16="http://schemas.microsoft.com/office/drawing/2014/main" id="{C0F7F2E7-3DD3-F179-7DB2-72DB15124949}"/>
              </a:ext>
            </a:extLst>
          </p:cNvPr>
          <p:cNvSpPr txBox="1">
            <a:spLocks noChangeArrowheads="1"/>
          </p:cNvSpPr>
          <p:nvPr/>
        </p:nvSpPr>
        <p:spPr bwMode="auto">
          <a:xfrm>
            <a:off x="4419600" y="5181600"/>
            <a:ext cx="28003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800" dirty="0">
                <a:solidFill>
                  <a:srgbClr val="00B050"/>
                </a:solidFill>
              </a:rPr>
              <a:t>What</a:t>
            </a:r>
            <a:r>
              <a:rPr lang="ja-JP" altLang="en-US" sz="1800" dirty="0">
                <a:solidFill>
                  <a:srgbClr val="00B050"/>
                </a:solidFill>
              </a:rPr>
              <a:t>’</a:t>
            </a:r>
            <a:r>
              <a:rPr lang="en-US" altLang="ja-JP" sz="1800" dirty="0">
                <a:solidFill>
                  <a:srgbClr val="00B050"/>
                </a:solidFill>
              </a:rPr>
              <a:t>s the name for this </a:t>
            </a:r>
          </a:p>
          <a:p>
            <a:pPr eaLnBrk="1" hangingPunct="1">
              <a:spcBef>
                <a:spcPct val="0"/>
              </a:spcBef>
              <a:buFontTx/>
              <a:buNone/>
            </a:pPr>
            <a:r>
              <a:rPr lang="en-US" altLang="ja-JP" sz="1800" dirty="0">
                <a:solidFill>
                  <a:srgbClr val="00B050"/>
                </a:solidFill>
              </a:rPr>
              <a:t>type of action?</a:t>
            </a:r>
          </a:p>
          <a:p>
            <a:pPr eaLnBrk="1" hangingPunct="1">
              <a:spcBef>
                <a:spcPct val="0"/>
              </a:spcBef>
              <a:buFontTx/>
              <a:buNone/>
            </a:pPr>
            <a:r>
              <a:rPr lang="en-US" altLang="en-US" sz="1800" dirty="0">
                <a:solidFill>
                  <a:srgbClr val="FF0000"/>
                </a:solidFill>
              </a:rPr>
              <a:t>indexing</a:t>
            </a:r>
          </a:p>
        </p:txBody>
      </p:sp>
      <p:pic>
        <p:nvPicPr>
          <p:cNvPr id="5" name="Picture 4" descr="A hand pointing at something&#10;&#10;Description automatically generated">
            <a:extLst>
              <a:ext uri="{FF2B5EF4-FFF2-40B4-BE49-F238E27FC236}">
                <a16:creationId xmlns:a16="http://schemas.microsoft.com/office/drawing/2014/main" id="{95BFE764-67B4-B71A-0CCF-921A43022E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9757" y="5181600"/>
            <a:ext cx="1148362" cy="6904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6"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wipe(down)">
                                      <p:cBhvr>
                                        <p:cTn id="59" dur="580">
                                          <p:stCondLst>
                                            <p:cond delay="0"/>
                                          </p:stCondLst>
                                        </p:cTn>
                                        <p:tgtEl>
                                          <p:spTgt spid="5"/>
                                        </p:tgtEl>
                                      </p:cBhvr>
                                    </p:animEffect>
                                    <p:anim calcmode="lin" valueType="num">
                                      <p:cBhvr>
                                        <p:cTn id="60"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65" dur="26">
                                          <p:stCondLst>
                                            <p:cond delay="650"/>
                                          </p:stCondLst>
                                        </p:cTn>
                                        <p:tgtEl>
                                          <p:spTgt spid="5"/>
                                        </p:tgtEl>
                                      </p:cBhvr>
                                      <p:to x="100000" y="60000"/>
                                    </p:animScale>
                                    <p:animScale>
                                      <p:cBhvr>
                                        <p:cTn id="66" dur="166" decel="50000">
                                          <p:stCondLst>
                                            <p:cond delay="676"/>
                                          </p:stCondLst>
                                        </p:cTn>
                                        <p:tgtEl>
                                          <p:spTgt spid="5"/>
                                        </p:tgtEl>
                                      </p:cBhvr>
                                      <p:to x="100000" y="100000"/>
                                    </p:animScale>
                                    <p:animScale>
                                      <p:cBhvr>
                                        <p:cTn id="67" dur="26">
                                          <p:stCondLst>
                                            <p:cond delay="1312"/>
                                          </p:stCondLst>
                                        </p:cTn>
                                        <p:tgtEl>
                                          <p:spTgt spid="5"/>
                                        </p:tgtEl>
                                      </p:cBhvr>
                                      <p:to x="100000" y="80000"/>
                                    </p:animScale>
                                    <p:animScale>
                                      <p:cBhvr>
                                        <p:cTn id="68" dur="166" decel="50000">
                                          <p:stCondLst>
                                            <p:cond delay="1338"/>
                                          </p:stCondLst>
                                        </p:cTn>
                                        <p:tgtEl>
                                          <p:spTgt spid="5"/>
                                        </p:tgtEl>
                                      </p:cBhvr>
                                      <p:to x="100000" y="100000"/>
                                    </p:animScale>
                                    <p:animScale>
                                      <p:cBhvr>
                                        <p:cTn id="69" dur="26">
                                          <p:stCondLst>
                                            <p:cond delay="1642"/>
                                          </p:stCondLst>
                                        </p:cTn>
                                        <p:tgtEl>
                                          <p:spTgt spid="5"/>
                                        </p:tgtEl>
                                      </p:cBhvr>
                                      <p:to x="100000" y="90000"/>
                                    </p:animScale>
                                    <p:animScale>
                                      <p:cBhvr>
                                        <p:cTn id="70" dur="166" decel="50000">
                                          <p:stCondLst>
                                            <p:cond delay="1668"/>
                                          </p:stCondLst>
                                        </p:cTn>
                                        <p:tgtEl>
                                          <p:spTgt spid="5"/>
                                        </p:tgtEl>
                                      </p:cBhvr>
                                      <p:to x="100000" y="100000"/>
                                    </p:animScale>
                                    <p:animScale>
                                      <p:cBhvr>
                                        <p:cTn id="71" dur="26">
                                          <p:stCondLst>
                                            <p:cond delay="1808"/>
                                          </p:stCondLst>
                                        </p:cTn>
                                        <p:tgtEl>
                                          <p:spTgt spid="5"/>
                                        </p:tgtEl>
                                      </p:cBhvr>
                                      <p:to x="100000" y="95000"/>
                                    </p:animScale>
                                    <p:animScale>
                                      <p:cBhvr>
                                        <p:cTn id="72" dur="166" decel="50000">
                                          <p:stCondLst>
                                            <p:cond delay="1834"/>
                                          </p:stCondLst>
                                        </p:cTn>
                                        <p:tgtEl>
                                          <p:spTgt spid="5"/>
                                        </p:tgtEl>
                                      </p:cBhvr>
                                      <p:to x="100000" y="100000"/>
                                    </p:animScale>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5"/>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2C707DFD-D669-EEB0-27F4-295B1443FA9A}"/>
              </a:ext>
            </a:extLst>
          </p:cNvPr>
          <p:cNvSpPr>
            <a:spLocks noGrp="1" noChangeArrowheads="1"/>
          </p:cNvSpPr>
          <p:nvPr>
            <p:ph type="title"/>
          </p:nvPr>
        </p:nvSpPr>
        <p:spPr>
          <a:xfrm>
            <a:off x="838200" y="304800"/>
            <a:ext cx="8001000" cy="457200"/>
          </a:xfrm>
        </p:spPr>
        <p:txBody>
          <a:bodyPr/>
          <a:lstStyle/>
          <a:p>
            <a:pPr eaLnBrk="1" hangingPunct="1"/>
            <a:r>
              <a:rPr lang="en-US" altLang="en-US" sz="3600" dirty="0">
                <a:solidFill>
                  <a:srgbClr val="262673"/>
                </a:solidFill>
              </a:rPr>
              <a:t>Create a dictionary</a:t>
            </a:r>
          </a:p>
        </p:txBody>
      </p:sp>
      <p:sp>
        <p:nvSpPr>
          <p:cNvPr id="358403" name="Rectangle 3">
            <a:extLst>
              <a:ext uri="{FF2B5EF4-FFF2-40B4-BE49-F238E27FC236}">
                <a16:creationId xmlns:a16="http://schemas.microsoft.com/office/drawing/2014/main" id="{7DAAAB32-C776-0A16-6580-D39D2D335703}"/>
              </a:ext>
            </a:extLst>
          </p:cNvPr>
          <p:cNvSpPr>
            <a:spLocks noGrp="1" noChangeArrowheads="1"/>
          </p:cNvSpPr>
          <p:nvPr>
            <p:ph type="body" idx="1"/>
          </p:nvPr>
        </p:nvSpPr>
        <p:spPr>
          <a:xfrm>
            <a:off x="304800" y="838200"/>
            <a:ext cx="8686800" cy="5410200"/>
          </a:xfrm>
          <a:ln w="76200"/>
        </p:spPr>
        <p:txBody>
          <a:bodyPr/>
          <a:lstStyle/>
          <a:p>
            <a:pPr marL="0" indent="0" eaLnBrk="1" hangingPunct="1">
              <a:buNone/>
              <a:defRPr/>
            </a:pPr>
            <a:endParaRPr lang="en-US" sz="2400" dirty="0">
              <a:ea typeface="ＭＳ Ｐゴシック" pitchFamily="34" charset="-128"/>
            </a:endParaRPr>
          </a:p>
          <a:p>
            <a:pPr marL="0" indent="0" eaLnBrk="1" hangingPunct="1">
              <a:buNone/>
              <a:defRPr/>
            </a:pPr>
            <a:r>
              <a:rPr lang="en-US" sz="2400" dirty="0">
                <a:ea typeface="ＭＳ Ｐゴシック" pitchFamily="34" charset="-128"/>
              </a:rPr>
              <a:t>Create an empty dictionary.</a:t>
            </a:r>
          </a:p>
          <a:p>
            <a:pPr lvl="1" eaLnBrk="1" hangingPunct="1">
              <a:defRPr/>
            </a:pPr>
            <a:endParaRPr lang="en-US" sz="1800" dirty="0">
              <a:latin typeface="Courier New" panose="02070309020205020404" pitchFamily="49" charset="0"/>
              <a:ea typeface="ＭＳ Ｐゴシック" pitchFamily="34" charset="-128"/>
              <a:cs typeface="Courier New" panose="02070309020205020404" pitchFamily="49" charset="0"/>
            </a:endParaRPr>
          </a:p>
          <a:p>
            <a:pPr lvl="1" eaLnBrk="1" hangingPunct="1">
              <a:defRPr/>
            </a:pPr>
            <a:r>
              <a:rPr lang="en-US" sz="1800" dirty="0">
                <a:latin typeface="Courier New" panose="02070309020205020404" pitchFamily="49" charset="0"/>
                <a:ea typeface="ＭＳ Ｐゴシック" pitchFamily="34" charset="-128"/>
                <a:cs typeface="Courier New" panose="02070309020205020404" pitchFamily="49" charset="0"/>
              </a:rPr>
              <a:t>		&gt;&gt;&gt; </a:t>
            </a:r>
            <a:r>
              <a:rPr lang="en-US" sz="1800" dirty="0" err="1">
                <a:latin typeface="Courier New" panose="02070309020205020404" pitchFamily="49" charset="0"/>
                <a:ea typeface="ＭＳ Ｐゴシック" pitchFamily="34" charset="-128"/>
                <a:cs typeface="Courier New" panose="02070309020205020404" pitchFamily="49" charset="0"/>
              </a:rPr>
              <a:t>myD</a:t>
            </a:r>
            <a:r>
              <a:rPr lang="en-US" sz="1800" dirty="0">
                <a:latin typeface="Courier New" panose="02070309020205020404" pitchFamily="49" charset="0"/>
                <a:ea typeface="ＭＳ Ｐゴシック" pitchFamily="34" charset="-128"/>
                <a:cs typeface="Courier New" panose="02070309020205020404" pitchFamily="49" charset="0"/>
              </a:rPr>
              <a:t> = {}   </a:t>
            </a:r>
          </a:p>
          <a:p>
            <a:pPr lvl="1" eaLnBrk="1" hangingPunct="1">
              <a:defRPr/>
            </a:pPr>
            <a:r>
              <a:rPr lang="en-US" sz="1800" dirty="0">
                <a:latin typeface="Courier New" panose="02070309020205020404" pitchFamily="49" charset="0"/>
                <a:ea typeface="ＭＳ Ｐゴシック" pitchFamily="34" charset="-128"/>
                <a:cs typeface="Courier New" panose="02070309020205020404" pitchFamily="49" charset="0"/>
              </a:rPr>
              <a:t>		&gt;&gt;&gt; </a:t>
            </a:r>
            <a:r>
              <a:rPr lang="en-US" sz="1800" dirty="0" err="1">
                <a:latin typeface="Courier New" panose="02070309020205020404" pitchFamily="49" charset="0"/>
                <a:ea typeface="ＭＳ Ｐゴシック" pitchFamily="34" charset="-128"/>
                <a:cs typeface="Courier New" panose="02070309020205020404" pitchFamily="49" charset="0"/>
              </a:rPr>
              <a:t>myD</a:t>
            </a:r>
            <a:endParaRPr lang="en-US" sz="1800" dirty="0">
              <a:latin typeface="Courier New" panose="02070309020205020404" pitchFamily="49" charset="0"/>
              <a:ea typeface="ＭＳ Ｐゴシック" pitchFamily="34" charset="-128"/>
              <a:cs typeface="Courier New" panose="02070309020205020404" pitchFamily="49" charset="0"/>
            </a:endParaRPr>
          </a:p>
          <a:p>
            <a:pPr lvl="1" eaLnBrk="1" hangingPunct="1">
              <a:defRPr/>
            </a:pPr>
            <a:r>
              <a:rPr lang="en-US" sz="1800" dirty="0">
                <a:latin typeface="Courier New" panose="02070309020205020404" pitchFamily="49" charset="0"/>
                <a:ea typeface="ＭＳ Ｐゴシック" pitchFamily="34" charset="-128"/>
                <a:cs typeface="Courier New" panose="02070309020205020404" pitchFamily="49" charset="0"/>
              </a:rPr>
              <a:t>		</a:t>
            </a:r>
            <a:r>
              <a:rPr lang="en-US" sz="1600" dirty="0">
                <a:solidFill>
                  <a:srgbClr val="3C8C93"/>
                </a:solidFill>
                <a:latin typeface="Courier New" panose="02070309020205020404" pitchFamily="49" charset="0"/>
                <a:ea typeface="ＭＳ Ｐゴシック" pitchFamily="34" charset="-128"/>
                <a:cs typeface="Courier New" panose="02070309020205020404" pitchFamily="49" charset="0"/>
              </a:rPr>
              <a:t>{} </a:t>
            </a:r>
          </a:p>
          <a:p>
            <a:pPr marL="0" indent="0" eaLnBrk="1" hangingPunct="1">
              <a:buNone/>
              <a:defRPr/>
            </a:pPr>
            <a:endParaRPr lang="en-US" sz="2200" dirty="0">
              <a:ea typeface="ＭＳ Ｐゴシック" pitchFamily="34" charset="-128"/>
            </a:endParaRPr>
          </a:p>
          <a:p>
            <a:pPr marL="0" indent="0" eaLnBrk="1" hangingPunct="1">
              <a:buNone/>
              <a:defRPr/>
            </a:pPr>
            <a:endParaRPr lang="en-US" sz="2200" dirty="0">
              <a:ea typeface="ＭＳ Ｐゴシック" pitchFamily="34" charset="-128"/>
            </a:endParaRPr>
          </a:p>
          <a:p>
            <a:pPr marL="0" indent="0" eaLnBrk="1" hangingPunct="1">
              <a:buNone/>
              <a:defRPr/>
            </a:pPr>
            <a:r>
              <a:rPr lang="en-US" sz="2200" dirty="0">
                <a:ea typeface="ＭＳ Ｐゴシック" pitchFamily="34" charset="-128"/>
              </a:rPr>
              <a:t>Create a dictionary with items "</a:t>
            </a:r>
            <a:r>
              <a:rPr lang="en-US" sz="2200" dirty="0" err="1">
                <a:ea typeface="ＭＳ Ｐゴシック" pitchFamily="34" charset="-128"/>
              </a:rPr>
              <a:t>color":"gray</a:t>
            </a:r>
            <a:r>
              <a:rPr lang="en-US" sz="2200" dirty="0">
                <a:ea typeface="ＭＳ Ｐゴシック" pitchFamily="34" charset="-128"/>
              </a:rPr>
              <a:t>" and  "</a:t>
            </a:r>
            <a:r>
              <a:rPr lang="en-US" sz="2200" dirty="0" err="1">
                <a:ea typeface="ＭＳ Ｐゴシック" pitchFamily="34" charset="-128"/>
              </a:rPr>
              <a:t>fill":False</a:t>
            </a:r>
            <a:r>
              <a:rPr lang="en-US" sz="2200" dirty="0">
                <a:ea typeface="ＭＳ Ｐゴシック" pitchFamily="34" charset="-128"/>
              </a:rPr>
              <a:t>.</a:t>
            </a:r>
          </a:p>
          <a:p>
            <a:pPr marL="0" indent="0" eaLnBrk="1" hangingPunct="1">
              <a:buNone/>
              <a:defRPr/>
            </a:pPr>
            <a:endParaRPr lang="en-US" sz="2200" dirty="0">
              <a:ea typeface="ＭＳ Ｐゴシック" pitchFamily="34" charset="-128"/>
            </a:endParaRPr>
          </a:p>
          <a:p>
            <a:pPr lvl="1" eaLnBrk="1" hangingPunct="1">
              <a:defRPr/>
            </a:pPr>
            <a:r>
              <a:rPr lang="en-US" sz="1800" dirty="0">
                <a:solidFill>
                  <a:srgbClr val="669900"/>
                </a:solidFill>
                <a:latin typeface="Courier New" panose="02070309020205020404" pitchFamily="49" charset="0"/>
                <a:ea typeface="ＭＳ Ｐゴシック" pitchFamily="34" charset="-128"/>
                <a:cs typeface="Courier New" panose="02070309020205020404" pitchFamily="49" charset="0"/>
              </a:rPr>
              <a:t>   </a:t>
            </a:r>
            <a:r>
              <a:rPr lang="en-US" sz="1800" dirty="0">
                <a:latin typeface="Courier New" panose="02070309020205020404" pitchFamily="49" charset="0"/>
                <a:ea typeface="ＭＳ Ｐゴシック" pitchFamily="34" charset="-128"/>
                <a:cs typeface="Courier New" panose="02070309020205020404" pitchFamily="49" charset="0"/>
              </a:rPr>
              <a:t>&gt;&gt;&gt; mountain = {'color': 'gray', 'fill': False}	 </a:t>
            </a:r>
          </a:p>
          <a:p>
            <a:pPr lvl="1" eaLnBrk="1" hangingPunct="1">
              <a:defRPr/>
            </a:pPr>
            <a:r>
              <a:rPr lang="en-US" sz="1800" dirty="0">
                <a:latin typeface="Courier New" panose="02070309020205020404" pitchFamily="49" charset="0"/>
                <a:ea typeface="ＭＳ Ｐゴシック" pitchFamily="34" charset="-128"/>
                <a:cs typeface="Courier New" panose="02070309020205020404" pitchFamily="49" charset="0"/>
              </a:rPr>
              <a:t>   &gt;&gt;&gt; mountain</a:t>
            </a:r>
          </a:p>
          <a:p>
            <a:pPr lvl="1" eaLnBrk="1" hangingPunct="1">
              <a:defRPr/>
            </a:pPr>
            <a:r>
              <a:rPr lang="en-US" sz="1800" dirty="0">
                <a:latin typeface="Courier New" panose="02070309020205020404" pitchFamily="49" charset="0"/>
                <a:ea typeface="ＭＳ Ｐゴシック" pitchFamily="34" charset="-128"/>
                <a:cs typeface="Courier New" panose="02070309020205020404" pitchFamily="49" charset="0"/>
              </a:rPr>
              <a:t>	 </a:t>
            </a:r>
            <a:r>
              <a:rPr lang="en-US" sz="1600" dirty="0">
                <a:solidFill>
                  <a:srgbClr val="3C8C93"/>
                </a:solidFill>
                <a:latin typeface="Courier New" panose="02070309020205020404" pitchFamily="49" charset="0"/>
                <a:ea typeface="ＭＳ Ｐゴシック" pitchFamily="34" charset="-128"/>
                <a:cs typeface="Courier New" panose="02070309020205020404" pitchFamily="49" charset="0"/>
              </a:rPr>
              <a:t>{'color': 'gray', 'fill': False}</a:t>
            </a:r>
          </a:p>
          <a:p>
            <a:pPr lvl="1" eaLnBrk="1" hangingPunct="1">
              <a:defRPr/>
            </a:pPr>
            <a:endParaRPr lang="en-US" sz="1600" dirty="0">
              <a:solidFill>
                <a:srgbClr val="3C8C93"/>
              </a:solidFill>
              <a:ea typeface="ＭＳ Ｐゴシック" pitchFamily="34" charset="-128"/>
            </a:endParaRPr>
          </a:p>
        </p:txBody>
      </p:sp>
      <p:cxnSp>
        <p:nvCxnSpPr>
          <p:cNvPr id="3" name="Straight Connector 2">
            <a:extLst>
              <a:ext uri="{FF2B5EF4-FFF2-40B4-BE49-F238E27FC236}">
                <a16:creationId xmlns:a16="http://schemas.microsoft.com/office/drawing/2014/main" id="{6B47A6A3-9BBD-0804-A041-79C6A8BA013D}"/>
              </a:ext>
            </a:extLst>
          </p:cNvPr>
          <p:cNvCxnSpPr/>
          <p:nvPr/>
        </p:nvCxnSpPr>
        <p:spPr bwMode="auto">
          <a:xfrm>
            <a:off x="3581400" y="4953000"/>
            <a:ext cx="1752600" cy="0"/>
          </a:xfrm>
          <a:prstGeom prst="line">
            <a:avLst/>
          </a:prstGeom>
          <a:noFill/>
          <a:ln w="38100" cap="flat" cmpd="sng" algn="ctr">
            <a:solidFill>
              <a:srgbClr val="FF0066">
                <a:alpha val="56000"/>
              </a:srgb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 name="Straight Connector 3">
            <a:extLst>
              <a:ext uri="{FF2B5EF4-FFF2-40B4-BE49-F238E27FC236}">
                <a16:creationId xmlns:a16="http://schemas.microsoft.com/office/drawing/2014/main" id="{7B40DCC1-307F-E44E-8A44-AF584DC3811C}"/>
              </a:ext>
            </a:extLst>
          </p:cNvPr>
          <p:cNvCxnSpPr/>
          <p:nvPr/>
        </p:nvCxnSpPr>
        <p:spPr bwMode="auto">
          <a:xfrm>
            <a:off x="5791200" y="4953000"/>
            <a:ext cx="1752600" cy="0"/>
          </a:xfrm>
          <a:prstGeom prst="line">
            <a:avLst/>
          </a:prstGeom>
          <a:noFill/>
          <a:ln w="38100" cap="flat" cmpd="sng" algn="ctr">
            <a:solidFill>
              <a:srgbClr val="FF0066">
                <a:alpha val="56000"/>
              </a:srgb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Oval 4">
            <a:extLst>
              <a:ext uri="{FF2B5EF4-FFF2-40B4-BE49-F238E27FC236}">
                <a16:creationId xmlns:a16="http://schemas.microsoft.com/office/drawing/2014/main" id="{647AFF25-F3E0-18D8-EDAA-8F37DF019CCF}"/>
              </a:ext>
            </a:extLst>
          </p:cNvPr>
          <p:cNvSpPr/>
          <p:nvPr/>
        </p:nvSpPr>
        <p:spPr bwMode="auto">
          <a:xfrm>
            <a:off x="5431220" y="4769078"/>
            <a:ext cx="228600" cy="228592"/>
          </a:xfrm>
          <a:prstGeom prst="ellipse">
            <a:avLst/>
          </a:prstGeom>
          <a:noFill/>
          <a:ln w="38100" cap="flat" cmpd="sng" algn="ctr">
            <a:solidFill>
              <a:srgbClr val="FFC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effectLst/>
              <a:latin typeface="Arial" charset="0"/>
            </a:endParaRPr>
          </a:p>
        </p:txBody>
      </p:sp>
      <p:sp>
        <p:nvSpPr>
          <p:cNvPr id="6" name="TextBox 5">
            <a:extLst>
              <a:ext uri="{FF2B5EF4-FFF2-40B4-BE49-F238E27FC236}">
                <a16:creationId xmlns:a16="http://schemas.microsoft.com/office/drawing/2014/main" id="{09958687-E7FB-A2CF-AB8C-79D6210538E4}"/>
              </a:ext>
            </a:extLst>
          </p:cNvPr>
          <p:cNvSpPr txBox="1"/>
          <p:nvPr/>
        </p:nvSpPr>
        <p:spPr>
          <a:xfrm>
            <a:off x="5943600" y="5410200"/>
            <a:ext cx="920445" cy="461665"/>
          </a:xfrm>
          <a:prstGeom prst="rect">
            <a:avLst/>
          </a:prstGeom>
          <a:noFill/>
        </p:spPr>
        <p:txBody>
          <a:bodyPr wrap="none" rtlCol="0">
            <a:spAutoFit/>
          </a:bodyPr>
          <a:lstStyle/>
          <a:p>
            <a:r>
              <a:rPr lang="en-US" sz="2400" dirty="0">
                <a:solidFill>
                  <a:srgbClr val="FB6CA5"/>
                </a:solidFill>
              </a:rPr>
              <a:t>items</a:t>
            </a:r>
            <a:endParaRPr lang="en-US" dirty="0">
              <a:solidFill>
                <a:srgbClr val="FB6CA5"/>
              </a:solidFill>
            </a:endParaRPr>
          </a:p>
        </p:txBody>
      </p:sp>
      <p:cxnSp>
        <p:nvCxnSpPr>
          <p:cNvPr id="8" name="Straight Arrow Connector 7">
            <a:extLst>
              <a:ext uri="{FF2B5EF4-FFF2-40B4-BE49-F238E27FC236}">
                <a16:creationId xmlns:a16="http://schemas.microsoft.com/office/drawing/2014/main" id="{DF97BA72-9DFE-2A04-E898-2C35E7E50051}"/>
              </a:ext>
            </a:extLst>
          </p:cNvPr>
          <p:cNvCxnSpPr/>
          <p:nvPr/>
        </p:nvCxnSpPr>
        <p:spPr bwMode="auto">
          <a:xfrm flipH="1" flipV="1">
            <a:off x="5181600" y="4997670"/>
            <a:ext cx="685800" cy="488730"/>
          </a:xfrm>
          <a:prstGeom prst="straightConnector1">
            <a:avLst/>
          </a:prstGeom>
          <a:noFill/>
          <a:ln w="38100" cap="flat" cmpd="sng" algn="ctr">
            <a:solidFill>
              <a:srgbClr val="FF0066">
                <a:alpha val="56000"/>
              </a:srgbClr>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a:extLst>
              <a:ext uri="{FF2B5EF4-FFF2-40B4-BE49-F238E27FC236}">
                <a16:creationId xmlns:a16="http://schemas.microsoft.com/office/drawing/2014/main" id="{E8D0BBFB-1212-7D2C-6872-561615A2938A}"/>
              </a:ext>
            </a:extLst>
          </p:cNvPr>
          <p:cNvCxnSpPr/>
          <p:nvPr/>
        </p:nvCxnSpPr>
        <p:spPr bwMode="auto">
          <a:xfrm flipV="1">
            <a:off x="6629400" y="4997670"/>
            <a:ext cx="0" cy="412530"/>
          </a:xfrm>
          <a:prstGeom prst="straightConnector1">
            <a:avLst/>
          </a:prstGeom>
          <a:noFill/>
          <a:ln w="38100" cap="flat" cmpd="sng" algn="ctr">
            <a:solidFill>
              <a:srgbClr val="FF0066">
                <a:alpha val="56000"/>
              </a:srgbClr>
            </a:solidFill>
            <a:prstDash val="solid"/>
            <a:round/>
            <a:headEnd type="none" w="med" len="med"/>
            <a:tailEnd type="triangle"/>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ectangle 10">
            <a:extLst>
              <a:ext uri="{FF2B5EF4-FFF2-40B4-BE49-F238E27FC236}">
                <a16:creationId xmlns:a16="http://schemas.microsoft.com/office/drawing/2014/main" id="{1E255A53-D095-05D1-ADC6-68D20CF9D7D5}"/>
              </a:ext>
            </a:extLst>
          </p:cNvPr>
          <p:cNvSpPr/>
          <p:nvPr/>
        </p:nvSpPr>
        <p:spPr bwMode="auto">
          <a:xfrm>
            <a:off x="4385440" y="4648201"/>
            <a:ext cx="207580" cy="349468"/>
          </a:xfrm>
          <a:prstGeom prst="rect">
            <a:avLst/>
          </a:prstGeom>
          <a:noFill/>
          <a:ln w="38100" cap="flat" cmpd="sng" algn="ctr">
            <a:solidFill>
              <a:srgbClr val="E85E50">
                <a:alpha val="54902"/>
              </a:srgb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 name="Rectangle 11">
            <a:extLst>
              <a:ext uri="{FF2B5EF4-FFF2-40B4-BE49-F238E27FC236}">
                <a16:creationId xmlns:a16="http://schemas.microsoft.com/office/drawing/2014/main" id="{751DA3EC-24A7-0CF1-D5A5-ED3139CE0401}"/>
              </a:ext>
            </a:extLst>
          </p:cNvPr>
          <p:cNvSpPr/>
          <p:nvPr/>
        </p:nvSpPr>
        <p:spPr bwMode="auto">
          <a:xfrm>
            <a:off x="6574220" y="4603532"/>
            <a:ext cx="207580" cy="349468"/>
          </a:xfrm>
          <a:prstGeom prst="rect">
            <a:avLst/>
          </a:prstGeom>
          <a:noFill/>
          <a:ln w="38100" cap="flat" cmpd="sng" algn="ctr">
            <a:solidFill>
              <a:srgbClr val="E85E50">
                <a:alpha val="54902"/>
              </a:srgb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9045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5840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5840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5840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03">
                                            <p:txEl>
                                              <p:pRg st="8" end="8"/>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5840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403">
                                            <p:txEl>
                                              <p:pRg st="11" end="1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5840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500"/>
                                        <p:tgtEl>
                                          <p:spTgt spid="10"/>
                                        </p:tgtEl>
                                      </p:cBhvr>
                                    </p:animEffect>
                                    <p:set>
                                      <p:cBhvr>
                                        <p:cTn id="51" dur="1" fill="hold">
                                          <p:stCondLst>
                                            <p:cond delay="499"/>
                                          </p:stCondLst>
                                        </p:cTn>
                                        <p:tgtEl>
                                          <p:spTgt spid="10"/>
                                        </p:tgtEl>
                                        <p:attrNameLst>
                                          <p:attrName>style.visibility</p:attrName>
                                        </p:attrNameLst>
                                      </p:cBhvr>
                                      <p:to>
                                        <p:strVal val="hidden"/>
                                      </p:to>
                                    </p:set>
                                  </p:childTnLst>
                                </p:cTn>
                              </p:par>
                              <p:par>
                                <p:cTn id="52" presetID="10" presetClass="exit" presetSubtype="0" fill="hold" nodeType="withEffect">
                                  <p:stCondLst>
                                    <p:cond delay="0"/>
                                  </p:stCondLst>
                                  <p:childTnLst>
                                    <p:animEffect transition="out" filter="fade">
                                      <p:cBhvr>
                                        <p:cTn id="53" dur="500"/>
                                        <p:tgtEl>
                                          <p:spTgt spid="8"/>
                                        </p:tgtEl>
                                      </p:cBhvr>
                                    </p:animEffect>
                                    <p:set>
                                      <p:cBhvr>
                                        <p:cTn id="54" dur="1" fill="hold">
                                          <p:stCondLst>
                                            <p:cond delay="499"/>
                                          </p:stCondLst>
                                        </p:cTn>
                                        <p:tgtEl>
                                          <p:spTgt spid="8"/>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6"/>
                                        </p:tgtEl>
                                      </p:cBhvr>
                                    </p:animEffect>
                                    <p:set>
                                      <p:cBhvr>
                                        <p:cTn id="57" dur="1" fill="hold">
                                          <p:stCondLst>
                                            <p:cond delay="499"/>
                                          </p:stCondLst>
                                        </p:cTn>
                                        <p:tgtEl>
                                          <p:spTgt spid="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5"/>
                                        </p:tgtEl>
                                      </p:cBhvr>
                                    </p:animEffect>
                                    <p:set>
                                      <p:cBhvr>
                                        <p:cTn id="66" dur="1" fill="hold">
                                          <p:stCondLst>
                                            <p:cond delay="499"/>
                                          </p:stCondLst>
                                        </p:cTn>
                                        <p:tgtEl>
                                          <p:spTgt spid="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6" grpId="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2C707DFD-D669-EEB0-27F4-295B1443FA9A}"/>
              </a:ext>
            </a:extLst>
          </p:cNvPr>
          <p:cNvSpPr>
            <a:spLocks noGrp="1" noChangeArrowheads="1"/>
          </p:cNvSpPr>
          <p:nvPr>
            <p:ph type="title"/>
          </p:nvPr>
        </p:nvSpPr>
        <p:spPr>
          <a:xfrm>
            <a:off x="838200" y="304800"/>
            <a:ext cx="8001000" cy="457200"/>
          </a:xfrm>
        </p:spPr>
        <p:txBody>
          <a:bodyPr/>
          <a:lstStyle/>
          <a:p>
            <a:pPr eaLnBrk="1" hangingPunct="1"/>
            <a:r>
              <a:rPr lang="en-US" altLang="en-US" sz="3600" dirty="0">
                <a:solidFill>
                  <a:srgbClr val="262673"/>
                </a:solidFill>
              </a:rPr>
              <a:t>Modify a dictionary*</a:t>
            </a:r>
          </a:p>
        </p:txBody>
      </p:sp>
      <p:sp>
        <p:nvSpPr>
          <p:cNvPr id="358403" name="Rectangle 3">
            <a:extLst>
              <a:ext uri="{FF2B5EF4-FFF2-40B4-BE49-F238E27FC236}">
                <a16:creationId xmlns:a16="http://schemas.microsoft.com/office/drawing/2014/main" id="{7DAAAB32-C776-0A16-6580-D39D2D335703}"/>
              </a:ext>
            </a:extLst>
          </p:cNvPr>
          <p:cNvSpPr>
            <a:spLocks noGrp="1" noChangeArrowheads="1"/>
          </p:cNvSpPr>
          <p:nvPr>
            <p:ph type="body" idx="1"/>
          </p:nvPr>
        </p:nvSpPr>
        <p:spPr>
          <a:xfrm>
            <a:off x="152400" y="914400"/>
            <a:ext cx="8991600" cy="5410200"/>
          </a:xfrm>
          <a:ln w="76200"/>
        </p:spPr>
        <p:txBody>
          <a:bodyPr/>
          <a:lstStyle/>
          <a:p>
            <a:pPr marL="0" indent="0" eaLnBrk="1" hangingPunct="1">
              <a:buNone/>
              <a:defRPr/>
            </a:pPr>
            <a:endParaRPr lang="en-US" sz="2000" dirty="0">
              <a:latin typeface="Courier New" panose="02070309020205020404" pitchFamily="49" charset="0"/>
              <a:ea typeface="ＭＳ Ｐゴシック" pitchFamily="34" charset="-128"/>
              <a:cs typeface="Courier New" panose="02070309020205020404" pitchFamily="49" charset="0"/>
            </a:endParaRPr>
          </a:p>
          <a:p>
            <a:pPr marL="0" indent="0" eaLnBrk="1" hangingPunct="1">
              <a:buNone/>
              <a:defRPr/>
            </a:pPr>
            <a:r>
              <a:rPr lang="en-US" sz="2000" dirty="0">
                <a:latin typeface="Courier New" panose="02070309020205020404" pitchFamily="49" charset="0"/>
                <a:ea typeface="ＭＳ Ｐゴシック" pitchFamily="34" charset="-128"/>
                <a:cs typeface="Courier New" panose="02070309020205020404" pitchFamily="49" charset="0"/>
              </a:rPr>
              <a:t>&gt;&gt;&gt; mountain = {'color': 'gray', 'fill': False}</a:t>
            </a:r>
          </a:p>
          <a:p>
            <a:pPr marL="0" indent="0" eaLnBrk="1" hangingPunct="1">
              <a:buNone/>
              <a:defRPr/>
            </a:pPr>
            <a:endParaRPr lang="en-US" sz="2000" dirty="0">
              <a:ea typeface="ＭＳ Ｐゴシック" pitchFamily="34" charset="-128"/>
            </a:endParaRPr>
          </a:p>
          <a:p>
            <a:pPr marL="0" indent="0" eaLnBrk="1" hangingPunct="1">
              <a:buNone/>
              <a:defRPr/>
            </a:pPr>
            <a:r>
              <a:rPr lang="en-US" sz="2400" dirty="0">
                <a:ea typeface="ＭＳ Ｐゴシック" pitchFamily="34" charset="-128"/>
              </a:rPr>
              <a:t>Add the item "</a:t>
            </a:r>
            <a:r>
              <a:rPr lang="en-US" sz="2400" dirty="0" err="1">
                <a:ea typeface="ＭＳ Ｐゴシック" pitchFamily="34" charset="-128"/>
              </a:rPr>
              <a:t>outline":"solid</a:t>
            </a:r>
            <a:r>
              <a:rPr lang="en-US" sz="2400" dirty="0">
                <a:ea typeface="ＭＳ Ｐゴシック" pitchFamily="34" charset="-128"/>
              </a:rPr>
              <a:t>" to mountain (an existing dictionary).</a:t>
            </a:r>
          </a:p>
          <a:p>
            <a:pPr lvl="1" eaLnBrk="1" hangingPunct="1">
              <a:defRPr/>
            </a:pPr>
            <a:endParaRPr lang="en-US" sz="1800" dirty="0">
              <a:latin typeface="Courier New" panose="02070309020205020404" pitchFamily="49" charset="0"/>
              <a:ea typeface="ＭＳ Ｐゴシック" pitchFamily="34" charset="-128"/>
              <a:cs typeface="Courier New" panose="02070309020205020404" pitchFamily="49" charset="0"/>
            </a:endParaRPr>
          </a:p>
          <a:p>
            <a:pPr lvl="1" eaLnBrk="1" hangingPunct="1">
              <a:defRPr/>
            </a:pPr>
            <a:r>
              <a:rPr lang="en-US" sz="1800" dirty="0">
                <a:latin typeface="Courier New" panose="02070309020205020404" pitchFamily="49" charset="0"/>
                <a:ea typeface="ＭＳ Ｐゴシック" pitchFamily="34" charset="-128"/>
                <a:cs typeface="Courier New" panose="02070309020205020404" pitchFamily="49" charset="0"/>
              </a:rPr>
              <a:t>		</a:t>
            </a:r>
            <a:r>
              <a:rPr lang="en-US" sz="2000" dirty="0">
                <a:latin typeface="Courier New" panose="02070309020205020404" pitchFamily="49" charset="0"/>
                <a:ea typeface="ＭＳ Ｐゴシック" pitchFamily="34" charset="-128"/>
                <a:cs typeface="Courier New" panose="02070309020205020404" pitchFamily="49" charset="0"/>
              </a:rPr>
              <a:t>&gt;&gt;&gt; mountain["outline"] = "solid" </a:t>
            </a:r>
          </a:p>
          <a:p>
            <a:pPr lvl="1" eaLnBrk="1" hangingPunct="1">
              <a:defRPr/>
            </a:pPr>
            <a:r>
              <a:rPr lang="en-US" sz="2000" dirty="0">
                <a:latin typeface="Courier New" panose="02070309020205020404" pitchFamily="49" charset="0"/>
                <a:ea typeface="ＭＳ Ｐゴシック" pitchFamily="34" charset="-128"/>
                <a:cs typeface="Courier New" panose="02070309020205020404" pitchFamily="49" charset="0"/>
              </a:rPr>
              <a:t>   &gt;&gt;&gt; mountain</a:t>
            </a:r>
            <a:endParaRPr lang="en-US" altLang="ja-JP" sz="2000" dirty="0">
              <a:latin typeface="Courier New" panose="02070309020205020404" pitchFamily="49" charset="0"/>
              <a:ea typeface="ＭＳ Ｐゴシック" pitchFamily="34" charset="-128"/>
              <a:cs typeface="Courier New" panose="02070309020205020404" pitchFamily="49" charset="0"/>
            </a:endParaRPr>
          </a:p>
          <a:p>
            <a:pPr lvl="1" eaLnBrk="1" hangingPunct="1">
              <a:defRPr/>
            </a:pPr>
            <a:r>
              <a:rPr lang="en-US" sz="2000" dirty="0">
                <a:latin typeface="Courier New" panose="02070309020205020404" pitchFamily="49" charset="0"/>
                <a:ea typeface="ＭＳ Ｐゴシック" pitchFamily="34" charset="-128"/>
                <a:cs typeface="Courier New" panose="02070309020205020404" pitchFamily="49" charset="0"/>
              </a:rPr>
              <a:t> 		</a:t>
            </a:r>
            <a:r>
              <a:rPr lang="en-US" sz="1800" dirty="0">
                <a:solidFill>
                  <a:srgbClr val="3C8C93"/>
                </a:solidFill>
                <a:latin typeface="Courier New" panose="02070309020205020404" pitchFamily="49" charset="0"/>
                <a:ea typeface="ＭＳ Ｐゴシック" pitchFamily="34" charset="-128"/>
                <a:cs typeface="Courier New" panose="02070309020205020404" pitchFamily="49" charset="0"/>
              </a:rPr>
              <a:t>{'color': 'gray', 'fill': False, 'outline': 'solid'}</a:t>
            </a:r>
          </a:p>
          <a:p>
            <a:pPr marL="0" indent="0" eaLnBrk="1" hangingPunct="1">
              <a:buNone/>
              <a:defRPr/>
            </a:pPr>
            <a:endParaRPr lang="en-US" sz="2200" dirty="0">
              <a:ea typeface="ＭＳ Ｐゴシック" pitchFamily="34" charset="-128"/>
            </a:endParaRPr>
          </a:p>
          <a:p>
            <a:pPr marL="0" indent="0" eaLnBrk="1" hangingPunct="1">
              <a:buNone/>
              <a:defRPr/>
            </a:pPr>
            <a:r>
              <a:rPr lang="en-US" sz="2200" dirty="0">
                <a:ea typeface="ＭＳ Ｐゴシック" pitchFamily="34" charset="-128"/>
              </a:rPr>
              <a:t>Modify the color value to blue.</a:t>
            </a:r>
          </a:p>
          <a:p>
            <a:pPr marL="0" indent="0" eaLnBrk="1" hangingPunct="1">
              <a:buNone/>
              <a:defRPr/>
            </a:pPr>
            <a:endParaRPr lang="en-US" sz="2200" dirty="0">
              <a:ea typeface="ＭＳ Ｐゴシック" pitchFamily="34" charset="-128"/>
            </a:endParaRPr>
          </a:p>
          <a:p>
            <a:pPr lvl="1" eaLnBrk="1" hangingPunct="1">
              <a:defRPr/>
            </a:pPr>
            <a:r>
              <a:rPr lang="en-US" sz="1800" dirty="0">
                <a:solidFill>
                  <a:srgbClr val="669900"/>
                </a:solidFill>
                <a:latin typeface="Courier New" panose="02070309020205020404" pitchFamily="49" charset="0"/>
                <a:ea typeface="ＭＳ Ｐゴシック" pitchFamily="34" charset="-128"/>
                <a:cs typeface="Courier New" panose="02070309020205020404" pitchFamily="49" charset="0"/>
              </a:rPr>
              <a:t>   </a:t>
            </a:r>
            <a:r>
              <a:rPr lang="en-US" sz="1800" dirty="0">
                <a:latin typeface="Courier New" panose="02070309020205020404" pitchFamily="49" charset="0"/>
                <a:ea typeface="ＭＳ Ｐゴシック" pitchFamily="34" charset="-128"/>
                <a:cs typeface="Courier New" panose="02070309020205020404" pitchFamily="49" charset="0"/>
              </a:rPr>
              <a:t>&gt;&gt;&gt; mountain["color"] = "blue"</a:t>
            </a:r>
            <a:endParaRPr lang="en-US" altLang="ja-JP" sz="1800" dirty="0">
              <a:latin typeface="Courier New" panose="02070309020205020404" pitchFamily="49" charset="0"/>
              <a:ea typeface="ＭＳ Ｐゴシック" pitchFamily="34" charset="-128"/>
              <a:cs typeface="Courier New" panose="02070309020205020404" pitchFamily="49" charset="0"/>
            </a:endParaRPr>
          </a:p>
          <a:p>
            <a:pPr lvl="1" eaLnBrk="1" hangingPunct="1">
              <a:defRPr/>
            </a:pPr>
            <a:r>
              <a:rPr lang="en-US" sz="1800" dirty="0">
                <a:latin typeface="Courier New" panose="02070309020205020404" pitchFamily="49" charset="0"/>
                <a:ea typeface="ＭＳ Ｐゴシック" pitchFamily="34" charset="-128"/>
                <a:cs typeface="Courier New" panose="02070309020205020404" pitchFamily="49" charset="0"/>
              </a:rPr>
              <a:t>   &gt;&gt;&gt; mountain</a:t>
            </a:r>
          </a:p>
          <a:p>
            <a:pPr lvl="1" eaLnBrk="1" hangingPunct="1">
              <a:defRPr/>
            </a:pPr>
            <a:r>
              <a:rPr lang="en-US" sz="1800" dirty="0">
                <a:latin typeface="Courier New" panose="02070309020205020404" pitchFamily="49" charset="0"/>
                <a:ea typeface="ＭＳ Ｐゴシック" pitchFamily="34" charset="-128"/>
                <a:cs typeface="Courier New" panose="02070309020205020404" pitchFamily="49" charset="0"/>
              </a:rPr>
              <a:t>	 </a:t>
            </a:r>
            <a:r>
              <a:rPr lang="en-US" sz="1600" dirty="0">
                <a:solidFill>
                  <a:srgbClr val="3C8C93"/>
                </a:solidFill>
                <a:latin typeface="Courier New" panose="02070309020205020404" pitchFamily="49" charset="0"/>
                <a:ea typeface="ＭＳ Ｐゴシック" pitchFamily="34" charset="-128"/>
                <a:cs typeface="Courier New" panose="02070309020205020404" pitchFamily="49" charset="0"/>
              </a:rPr>
              <a:t>{'color': 'blue', 'fill': False, 'outline': 'solid'}</a:t>
            </a:r>
          </a:p>
          <a:p>
            <a:pPr lvl="1" eaLnBrk="1" hangingPunct="1">
              <a:defRPr/>
            </a:pPr>
            <a:endParaRPr lang="en-US" sz="1600" dirty="0">
              <a:solidFill>
                <a:srgbClr val="3C8C93"/>
              </a:solidFill>
              <a:latin typeface="Courier New" panose="02070309020205020404" pitchFamily="49" charset="0"/>
              <a:ea typeface="ＭＳ Ｐゴシック" pitchFamily="34" charset="-128"/>
              <a:cs typeface="Courier New" panose="02070309020205020404" pitchFamily="49" charset="0"/>
            </a:endParaRPr>
          </a:p>
          <a:p>
            <a:pPr marL="0" indent="0" eaLnBrk="1" hangingPunct="1">
              <a:buNone/>
              <a:defRPr/>
            </a:pPr>
            <a:r>
              <a:rPr lang="en-US" sz="2200" dirty="0">
                <a:ea typeface="ＭＳ Ｐゴシック" pitchFamily="34" charset="-128"/>
              </a:rPr>
              <a:t>*You can also remove items. </a:t>
            </a:r>
          </a:p>
          <a:p>
            <a:pPr lvl="1" eaLnBrk="1" hangingPunct="1">
              <a:defRPr/>
            </a:pPr>
            <a:endParaRPr lang="en-US" sz="1600" dirty="0">
              <a:solidFill>
                <a:srgbClr val="3C8C93"/>
              </a:solidFill>
              <a:latin typeface="Courier New" panose="02070309020205020404" pitchFamily="49" charset="0"/>
              <a:ea typeface="ＭＳ Ｐゴシック" pitchFamily="34" charset="-128"/>
              <a:cs typeface="Courier New" panose="02070309020205020404" pitchFamily="49" charset="0"/>
            </a:endParaRPr>
          </a:p>
          <a:p>
            <a:pPr lvl="1" eaLnBrk="1" hangingPunct="1">
              <a:defRPr/>
            </a:pPr>
            <a:endParaRPr lang="en-US" sz="1600" dirty="0">
              <a:solidFill>
                <a:srgbClr val="3C8C93"/>
              </a:solidFill>
              <a:ea typeface="ＭＳ Ｐゴシック" pitchFamily="34" charset="-128"/>
            </a:endParaRPr>
          </a:p>
        </p:txBody>
      </p:sp>
    </p:spTree>
    <p:extLst>
      <p:ext uri="{BB962C8B-B14F-4D97-AF65-F5344CB8AC3E}">
        <p14:creationId xmlns:p14="http://schemas.microsoft.com/office/powerpoint/2010/main" val="35124198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0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0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0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03">
                                            <p:txEl>
                                              <p:pRg st="9" end="9"/>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5840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8403">
                                            <p:txEl>
                                              <p:pRg st="12" end="1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58403">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840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2C707DFD-D669-EEB0-27F4-295B1443FA9A}"/>
              </a:ext>
            </a:extLst>
          </p:cNvPr>
          <p:cNvSpPr>
            <a:spLocks noGrp="1" noChangeArrowheads="1"/>
          </p:cNvSpPr>
          <p:nvPr>
            <p:ph type="title"/>
          </p:nvPr>
        </p:nvSpPr>
        <p:spPr>
          <a:xfrm>
            <a:off x="838200" y="304800"/>
            <a:ext cx="8001000" cy="457200"/>
          </a:xfrm>
        </p:spPr>
        <p:txBody>
          <a:bodyPr/>
          <a:lstStyle/>
          <a:p>
            <a:pPr eaLnBrk="1" hangingPunct="1"/>
            <a:r>
              <a:rPr lang="en-US" altLang="en-US" sz="3600" dirty="0">
                <a:solidFill>
                  <a:srgbClr val="262673"/>
                </a:solidFill>
              </a:rPr>
              <a:t>Add item vs . Modify item</a:t>
            </a:r>
          </a:p>
        </p:txBody>
      </p:sp>
      <p:sp>
        <p:nvSpPr>
          <p:cNvPr id="358403" name="Rectangle 3">
            <a:extLst>
              <a:ext uri="{FF2B5EF4-FFF2-40B4-BE49-F238E27FC236}">
                <a16:creationId xmlns:a16="http://schemas.microsoft.com/office/drawing/2014/main" id="{7DAAAB32-C776-0A16-6580-D39D2D335703}"/>
              </a:ext>
            </a:extLst>
          </p:cNvPr>
          <p:cNvSpPr>
            <a:spLocks noGrp="1" noChangeArrowheads="1"/>
          </p:cNvSpPr>
          <p:nvPr>
            <p:ph type="body" idx="1"/>
          </p:nvPr>
        </p:nvSpPr>
        <p:spPr>
          <a:xfrm>
            <a:off x="304800" y="914400"/>
            <a:ext cx="8839200" cy="5410200"/>
          </a:xfrm>
          <a:ln w="76200"/>
        </p:spPr>
        <p:txBody>
          <a:bodyPr/>
          <a:lstStyle/>
          <a:p>
            <a:pPr marL="0" indent="0" eaLnBrk="1" hangingPunct="1">
              <a:buNone/>
              <a:defRPr/>
            </a:pPr>
            <a:endParaRPr lang="en-US" sz="2000" dirty="0">
              <a:latin typeface="Courier New" panose="02070309020205020404" pitchFamily="49" charset="0"/>
              <a:ea typeface="ＭＳ Ｐゴシック" pitchFamily="34" charset="-128"/>
              <a:cs typeface="Courier New" panose="02070309020205020404" pitchFamily="49" charset="0"/>
            </a:endParaRPr>
          </a:p>
          <a:p>
            <a:pPr marL="0" indent="0" eaLnBrk="1" hangingPunct="1">
              <a:buNone/>
              <a:defRPr/>
            </a:pPr>
            <a:r>
              <a:rPr lang="en-US" sz="2000" dirty="0">
                <a:latin typeface="Courier New" panose="02070309020205020404" pitchFamily="49" charset="0"/>
                <a:ea typeface="ＭＳ Ｐゴシック" pitchFamily="34" charset="-128"/>
                <a:cs typeface="Courier New" panose="02070309020205020404" pitchFamily="49" charset="0"/>
              </a:rPr>
              <a:t>&gt;&gt;&gt; mountain = {'color': 'gray', 'fill': False}</a:t>
            </a:r>
          </a:p>
          <a:p>
            <a:pPr marL="0" indent="0" eaLnBrk="1" hangingPunct="1">
              <a:buNone/>
              <a:defRPr/>
            </a:pPr>
            <a:endParaRPr lang="en-US" sz="2000" dirty="0">
              <a:ea typeface="ＭＳ Ｐゴシック" pitchFamily="34" charset="-128"/>
            </a:endParaRPr>
          </a:p>
          <a:p>
            <a:pPr marL="0" indent="0" eaLnBrk="1" hangingPunct="1">
              <a:buNone/>
              <a:defRPr/>
            </a:pPr>
            <a:r>
              <a:rPr lang="en-US" sz="2400" i="1" dirty="0">
                <a:ea typeface="ＭＳ Ｐゴシック" pitchFamily="34" charset="-128"/>
              </a:rPr>
              <a:t>Add</a:t>
            </a:r>
            <a:r>
              <a:rPr lang="en-US" sz="2400" dirty="0">
                <a:ea typeface="ＭＳ Ｐゴシック" pitchFamily="34" charset="-128"/>
              </a:rPr>
              <a:t> an item</a:t>
            </a:r>
            <a:r>
              <a:rPr lang="en-US" sz="1800" dirty="0">
                <a:latin typeface="Courier New" panose="02070309020205020404" pitchFamily="49" charset="0"/>
                <a:ea typeface="ＭＳ Ｐゴシック" pitchFamily="34" charset="-128"/>
                <a:cs typeface="Courier New" panose="02070309020205020404" pitchFamily="49" charset="0"/>
              </a:rPr>
              <a:t>.</a:t>
            </a:r>
            <a:br>
              <a:rPr lang="en-US" sz="1800" dirty="0">
                <a:latin typeface="Courier New" panose="02070309020205020404" pitchFamily="49" charset="0"/>
                <a:ea typeface="ＭＳ Ｐゴシック" pitchFamily="34" charset="-128"/>
                <a:cs typeface="Courier New" panose="02070309020205020404" pitchFamily="49" charset="0"/>
              </a:rPr>
            </a:br>
            <a:endParaRPr lang="en-US" sz="1800" dirty="0">
              <a:latin typeface="Courier New" panose="02070309020205020404" pitchFamily="49" charset="0"/>
              <a:ea typeface="ＭＳ Ｐゴシック" pitchFamily="34" charset="-128"/>
              <a:cs typeface="Courier New" panose="02070309020205020404" pitchFamily="49" charset="0"/>
            </a:endParaRPr>
          </a:p>
          <a:p>
            <a:pPr lvl="1" eaLnBrk="1" hangingPunct="1">
              <a:defRPr/>
            </a:pPr>
            <a:r>
              <a:rPr lang="en-US" sz="1800" dirty="0">
                <a:latin typeface="Courier New" panose="02070309020205020404" pitchFamily="49" charset="0"/>
                <a:ea typeface="ＭＳ Ｐゴシック" pitchFamily="34" charset="-128"/>
                <a:cs typeface="Courier New" panose="02070309020205020404" pitchFamily="49" charset="0"/>
              </a:rPr>
              <a:t>		&gt;&gt;&gt; mountain["outline"] = "solid"</a:t>
            </a:r>
          </a:p>
          <a:p>
            <a:pPr lvl="1" eaLnBrk="1" hangingPunct="1">
              <a:defRPr/>
            </a:pPr>
            <a:r>
              <a:rPr lang="en-US" altLang="ja-JP" sz="1800" dirty="0">
                <a:latin typeface="Courier New" panose="02070309020205020404" pitchFamily="49" charset="0"/>
                <a:ea typeface="ＭＳ Ｐゴシック" pitchFamily="34" charset="-128"/>
                <a:cs typeface="Courier New" panose="02070309020205020404" pitchFamily="49" charset="0"/>
              </a:rPr>
              <a:t>   &gt;&gt;&gt; mountain</a:t>
            </a:r>
          </a:p>
          <a:p>
            <a:pPr lvl="1" eaLnBrk="1" hangingPunct="1">
              <a:defRPr/>
            </a:pPr>
            <a:r>
              <a:rPr lang="en-US" sz="1800" dirty="0">
                <a:latin typeface="Courier New" panose="02070309020205020404" pitchFamily="49" charset="0"/>
                <a:ea typeface="ＭＳ Ｐゴシック" pitchFamily="34" charset="-128"/>
                <a:cs typeface="Courier New" panose="02070309020205020404" pitchFamily="49" charset="0"/>
              </a:rPr>
              <a:t> 		</a:t>
            </a:r>
            <a:r>
              <a:rPr lang="en-US" sz="1800" dirty="0">
                <a:solidFill>
                  <a:srgbClr val="3C8C93"/>
                </a:solidFill>
                <a:latin typeface="Courier New" panose="02070309020205020404" pitchFamily="49" charset="0"/>
                <a:ea typeface="ＭＳ Ｐゴシック" pitchFamily="34" charset="-128"/>
                <a:cs typeface="Courier New" panose="02070309020205020404" pitchFamily="49" charset="0"/>
              </a:rPr>
              <a:t>{'color': 'gray', 'fill': False, 'outline': 'solid'}</a:t>
            </a:r>
          </a:p>
          <a:p>
            <a:pPr marL="0" indent="0" eaLnBrk="1" hangingPunct="1">
              <a:buNone/>
              <a:defRPr/>
            </a:pPr>
            <a:endParaRPr lang="en-US" sz="2200" dirty="0">
              <a:ea typeface="ＭＳ Ｐゴシック" pitchFamily="34" charset="-128"/>
            </a:endParaRPr>
          </a:p>
          <a:p>
            <a:pPr marL="0" indent="0" eaLnBrk="1" hangingPunct="1">
              <a:buNone/>
              <a:defRPr/>
            </a:pPr>
            <a:endParaRPr lang="en-US" sz="2200" dirty="0">
              <a:ea typeface="ＭＳ Ｐゴシック" pitchFamily="34" charset="-128"/>
            </a:endParaRPr>
          </a:p>
          <a:p>
            <a:pPr marL="0" indent="0" eaLnBrk="1" hangingPunct="1">
              <a:buNone/>
              <a:defRPr/>
            </a:pPr>
            <a:r>
              <a:rPr lang="en-US" sz="2200" i="1" dirty="0">
                <a:ea typeface="ＭＳ Ｐゴシック" pitchFamily="34" charset="-128"/>
              </a:rPr>
              <a:t>Modify</a:t>
            </a:r>
            <a:r>
              <a:rPr lang="en-US" sz="2200" dirty="0">
                <a:ea typeface="ＭＳ Ｐゴシック" pitchFamily="34" charset="-128"/>
              </a:rPr>
              <a:t> that item.</a:t>
            </a:r>
          </a:p>
          <a:p>
            <a:pPr marL="0" indent="0" eaLnBrk="1" hangingPunct="1">
              <a:buNone/>
              <a:defRPr/>
            </a:pPr>
            <a:r>
              <a:rPr lang="en-US" sz="2200" dirty="0">
                <a:ea typeface="ＭＳ Ｐゴシック" pitchFamily="34" charset="-128"/>
              </a:rPr>
              <a:t>          </a:t>
            </a:r>
          </a:p>
          <a:p>
            <a:pPr lvl="1" eaLnBrk="1" hangingPunct="1">
              <a:defRPr/>
            </a:pPr>
            <a:r>
              <a:rPr lang="en-US" sz="1800" dirty="0">
                <a:solidFill>
                  <a:srgbClr val="669900"/>
                </a:solidFill>
                <a:latin typeface="Courier New" panose="02070309020205020404" pitchFamily="49" charset="0"/>
                <a:ea typeface="ＭＳ Ｐゴシック" pitchFamily="34" charset="-128"/>
                <a:cs typeface="Courier New" panose="02070309020205020404" pitchFamily="49" charset="0"/>
              </a:rPr>
              <a:t>   </a:t>
            </a:r>
            <a:r>
              <a:rPr lang="en-US" sz="1800" dirty="0">
                <a:latin typeface="Courier New" panose="02070309020205020404" pitchFamily="49" charset="0"/>
                <a:ea typeface="ＭＳ Ｐゴシック" pitchFamily="34" charset="-128"/>
                <a:cs typeface="Courier New" panose="02070309020205020404" pitchFamily="49" charset="0"/>
              </a:rPr>
              <a:t>&gt;&gt;&gt; mountain["outline"] = "dash"</a:t>
            </a:r>
            <a:endParaRPr lang="en-US" altLang="ja-JP" sz="1800" dirty="0">
              <a:latin typeface="Courier New" panose="02070309020205020404" pitchFamily="49" charset="0"/>
              <a:ea typeface="ＭＳ Ｐゴシック" pitchFamily="34" charset="-128"/>
              <a:cs typeface="Courier New" panose="02070309020205020404" pitchFamily="49" charset="0"/>
            </a:endParaRPr>
          </a:p>
          <a:p>
            <a:pPr lvl="1" eaLnBrk="1" hangingPunct="1">
              <a:defRPr/>
            </a:pPr>
            <a:r>
              <a:rPr lang="en-US" sz="1800" dirty="0">
                <a:latin typeface="Courier New" panose="02070309020205020404" pitchFamily="49" charset="0"/>
                <a:ea typeface="ＭＳ Ｐゴシック" pitchFamily="34" charset="-128"/>
                <a:cs typeface="Courier New" panose="02070309020205020404" pitchFamily="49" charset="0"/>
              </a:rPr>
              <a:t>   &gt;&gt;&gt; mountain</a:t>
            </a:r>
          </a:p>
          <a:p>
            <a:pPr lvl="1" eaLnBrk="1" hangingPunct="1">
              <a:defRPr/>
            </a:pPr>
            <a:r>
              <a:rPr lang="en-US" sz="1800" dirty="0">
                <a:latin typeface="Courier New" panose="02070309020205020404" pitchFamily="49" charset="0"/>
                <a:ea typeface="ＭＳ Ｐゴシック" pitchFamily="34" charset="-128"/>
                <a:cs typeface="Courier New" panose="02070309020205020404" pitchFamily="49" charset="0"/>
              </a:rPr>
              <a:t>	 </a:t>
            </a:r>
            <a:r>
              <a:rPr lang="en-US" sz="1600" dirty="0">
                <a:solidFill>
                  <a:srgbClr val="3C8C93"/>
                </a:solidFill>
                <a:latin typeface="Courier New" panose="02070309020205020404" pitchFamily="49" charset="0"/>
                <a:ea typeface="ＭＳ Ｐゴシック" pitchFamily="34" charset="-128"/>
                <a:cs typeface="Courier New" panose="02070309020205020404" pitchFamily="49" charset="0"/>
              </a:rPr>
              <a:t>{'color': 'gray', 'fill': False, 'outline': 'dash'}</a:t>
            </a:r>
          </a:p>
          <a:p>
            <a:pPr lvl="1" eaLnBrk="1" hangingPunct="1">
              <a:defRPr/>
            </a:pPr>
            <a:endParaRPr lang="en-US" sz="1600" dirty="0">
              <a:solidFill>
                <a:srgbClr val="3C8C93"/>
              </a:solidFill>
              <a:latin typeface="Courier New" panose="02070309020205020404" pitchFamily="49" charset="0"/>
              <a:ea typeface="ＭＳ Ｐゴシック" pitchFamily="34" charset="-128"/>
              <a:cs typeface="Courier New" panose="02070309020205020404" pitchFamily="49" charset="0"/>
            </a:endParaRPr>
          </a:p>
          <a:p>
            <a:pPr lvl="1" eaLnBrk="1" hangingPunct="1">
              <a:defRPr/>
            </a:pPr>
            <a:endParaRPr lang="en-US" sz="1600" dirty="0">
              <a:solidFill>
                <a:srgbClr val="3C8C93"/>
              </a:solidFill>
              <a:latin typeface="Courier New" panose="02070309020205020404" pitchFamily="49" charset="0"/>
              <a:ea typeface="ＭＳ Ｐゴシック" pitchFamily="34" charset="-128"/>
              <a:cs typeface="Courier New" panose="02070309020205020404" pitchFamily="49" charset="0"/>
            </a:endParaRPr>
          </a:p>
          <a:p>
            <a:pPr lvl="1" eaLnBrk="1" hangingPunct="1">
              <a:defRPr/>
            </a:pPr>
            <a:endParaRPr lang="en-US" sz="1600" dirty="0">
              <a:solidFill>
                <a:srgbClr val="3C8C93"/>
              </a:solidFill>
              <a:ea typeface="ＭＳ Ｐゴシック" pitchFamily="34" charset="-128"/>
            </a:endParaRPr>
          </a:p>
        </p:txBody>
      </p:sp>
    </p:spTree>
    <p:extLst>
      <p:ext uri="{BB962C8B-B14F-4D97-AF65-F5344CB8AC3E}">
        <p14:creationId xmlns:p14="http://schemas.microsoft.com/office/powerpoint/2010/main" val="4332099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0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0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0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0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03">
                                            <p:txEl>
                                              <p:pRg st="10" end="1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5840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8403">
                                            <p:txEl>
                                              <p:pRg st="12" end="1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5840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38100" cap="flat" cmpd="sng" algn="ctr">
          <a:solidFill>
            <a:srgbClr val="FF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37109</TotalTime>
  <Words>3656</Words>
  <Application>Microsoft Office PowerPoint</Application>
  <PresentationFormat>On-screen Show (4:3)</PresentationFormat>
  <Paragraphs>494</Paragraphs>
  <Slides>33</Slides>
  <Notes>6</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Consolas</vt:lpstr>
      <vt:lpstr>Courier New</vt:lpstr>
      <vt:lpstr>Garamond</vt:lpstr>
      <vt:lpstr>Söhne</vt:lpstr>
      <vt:lpstr>Default Design</vt:lpstr>
      <vt:lpstr>Python dictionaries</vt:lpstr>
      <vt:lpstr>Review – write a line of code for each</vt:lpstr>
      <vt:lpstr>Background</vt:lpstr>
      <vt:lpstr>Ways not to use if, elif</vt:lpstr>
      <vt:lpstr>Dictionaries</vt:lpstr>
      <vt:lpstr>First, review list syntax</vt:lpstr>
      <vt:lpstr>Create a dictionary</vt:lpstr>
      <vt:lpstr>Modify a dictionary*</vt:lpstr>
      <vt:lpstr>Add item vs . Modify item</vt:lpstr>
      <vt:lpstr>Add item vs. modify existing item</vt:lpstr>
      <vt:lpstr>Access-by-key</vt:lpstr>
      <vt:lpstr>Check for membership in</vt:lpstr>
      <vt:lpstr>Dictionary operations</vt:lpstr>
      <vt:lpstr>Dictionary methods</vt:lpstr>
      <vt:lpstr>Dictionary methods</vt:lpstr>
      <vt:lpstr>Dictionary methods</vt:lpstr>
      <vt:lpstr>Dictionary views</vt:lpstr>
      <vt:lpstr>Get list from dict view</vt:lpstr>
      <vt:lpstr>Iterating over keys or values</vt:lpstr>
      <vt:lpstr>Iterating over dictionary items</vt:lpstr>
      <vt:lpstr>In class – Explore dictionaries</vt:lpstr>
      <vt:lpstr>Dictionaries and attribute tables</vt:lpstr>
      <vt:lpstr>Conditional statement for dictionary creation</vt:lpstr>
      <vt:lpstr>Python lists in dictionaries</vt:lpstr>
      <vt:lpstr>Using lists as dictionary values </vt:lpstr>
      <vt:lpstr>Example using lists in a dictionary</vt:lpstr>
      <vt:lpstr>Summing up</vt:lpstr>
      <vt:lpstr>Appendix</vt:lpstr>
      <vt:lpstr>In class – on a piece of paper…</vt:lpstr>
      <vt:lpstr>DrinkDict.py</vt:lpstr>
      <vt:lpstr>DrinkDict.py solution</vt:lpstr>
      <vt:lpstr>In class - table2dict.py</vt:lpstr>
      <vt:lpstr>PowerPoint Presentation</vt:lpstr>
    </vt:vector>
  </TitlesOfParts>
  <Company>San Diego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Geoprocessing using Python</dc:title>
  <dc:creator>piotr</dc:creator>
  <cp:lastModifiedBy>Laura Gray Tateosian</cp:lastModifiedBy>
  <cp:revision>331</cp:revision>
  <dcterms:created xsi:type="dcterms:W3CDTF">2004-10-22T02:24:14Z</dcterms:created>
  <dcterms:modified xsi:type="dcterms:W3CDTF">2023-10-25T22:32:18Z</dcterms:modified>
</cp:coreProperties>
</file>