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56" r:id="rId2"/>
    <p:sldId id="338" r:id="rId3"/>
    <p:sldId id="332" r:id="rId4"/>
    <p:sldId id="349" r:id="rId5"/>
    <p:sldId id="350" r:id="rId6"/>
    <p:sldId id="339" r:id="rId7"/>
    <p:sldId id="351" r:id="rId8"/>
    <p:sldId id="353" r:id="rId9"/>
    <p:sldId id="337" r:id="rId10"/>
    <p:sldId id="354" r:id="rId11"/>
    <p:sldId id="348" r:id="rId12"/>
    <p:sldId id="352" r:id="rId13"/>
    <p:sldId id="342" r:id="rId14"/>
    <p:sldId id="343" r:id="rId15"/>
    <p:sldId id="333" r:id="rId16"/>
    <p:sldId id="347" r:id="rId17"/>
    <p:sldId id="344" r:id="rId18"/>
    <p:sldId id="334" r:id="rId19"/>
    <p:sldId id="346" r:id="rId20"/>
    <p:sldId id="335" r:id="rId21"/>
    <p:sldId id="336" r:id="rId22"/>
    <p:sldId id="265" r:id="rId23"/>
    <p:sldId id="345" r:id="rId24"/>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8B1"/>
    <a:srgbClr val="5F5F5F"/>
    <a:srgbClr val="669900"/>
    <a:srgbClr val="996600"/>
    <a:srgbClr val="B2B062"/>
    <a:srgbClr val="0000FF"/>
    <a:srgbClr val="3333FF"/>
    <a:srgbClr val="FFF9AF"/>
    <a:srgbClr val="FFF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47" autoAdjust="0"/>
    <p:restoredTop sz="80054" autoAdjust="0"/>
  </p:normalViewPr>
  <p:slideViewPr>
    <p:cSldViewPr>
      <p:cViewPr varScale="1">
        <p:scale>
          <a:sx n="127" d="100"/>
          <a:sy n="127" d="100"/>
        </p:scale>
        <p:origin x="1830"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5" d="100"/>
          <a:sy n="125" d="100"/>
        </p:scale>
        <p:origin x="493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BE7A04C-D1EB-4E84-976B-2D00B65D6A7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F443B387-444F-3759-10A6-2CEBF088B3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3A7A8E2C-0DE6-4FC3-8C01-F533D5E92F6C}" type="datetimeFigureOut">
              <a:rPr lang="en-US"/>
              <a:pPr>
                <a:defRPr/>
              </a:pPr>
              <a:t>11/8/2023</a:t>
            </a:fld>
            <a:endParaRPr lang="en-US"/>
          </a:p>
        </p:txBody>
      </p:sp>
      <p:sp>
        <p:nvSpPr>
          <p:cNvPr id="4" name="Footer Placeholder 3">
            <a:extLst>
              <a:ext uri="{FF2B5EF4-FFF2-40B4-BE49-F238E27FC236}">
                <a16:creationId xmlns:a16="http://schemas.microsoft.com/office/drawing/2014/main" id="{05298D3A-2472-B00E-C099-158AF6B884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a:extLst>
              <a:ext uri="{FF2B5EF4-FFF2-40B4-BE49-F238E27FC236}">
                <a16:creationId xmlns:a16="http://schemas.microsoft.com/office/drawing/2014/main" id="{6799E1DB-08EA-4F71-244D-3689B26546E3}"/>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283F507-421F-4534-8864-EF71F2577A7F}"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1026">
            <a:extLst>
              <a:ext uri="{FF2B5EF4-FFF2-40B4-BE49-F238E27FC236}">
                <a16:creationId xmlns:a16="http://schemas.microsoft.com/office/drawing/2014/main" id="{23D96CBC-4403-404C-B2D4-A548C7ECD06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p>
        </p:txBody>
      </p:sp>
      <p:sp>
        <p:nvSpPr>
          <p:cNvPr id="111619" name="Rectangle 1027">
            <a:extLst>
              <a:ext uri="{FF2B5EF4-FFF2-40B4-BE49-F238E27FC236}">
                <a16:creationId xmlns:a16="http://schemas.microsoft.com/office/drawing/2014/main" id="{C9659E57-BB13-25A6-B4C3-7DE5868F33C4}"/>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p>
        </p:txBody>
      </p:sp>
      <p:sp>
        <p:nvSpPr>
          <p:cNvPr id="2052" name="Rectangle 1028">
            <a:extLst>
              <a:ext uri="{FF2B5EF4-FFF2-40B4-BE49-F238E27FC236}">
                <a16:creationId xmlns:a16="http://schemas.microsoft.com/office/drawing/2014/main" id="{FCF5E69B-A810-E566-20C1-31C57ED18C93}"/>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1029">
            <a:extLst>
              <a:ext uri="{FF2B5EF4-FFF2-40B4-BE49-F238E27FC236}">
                <a16:creationId xmlns:a16="http://schemas.microsoft.com/office/drawing/2014/main" id="{E8904553-4ECE-0860-AC9E-691A6FA6B3B3}"/>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1030">
            <a:extLst>
              <a:ext uri="{FF2B5EF4-FFF2-40B4-BE49-F238E27FC236}">
                <a16:creationId xmlns:a16="http://schemas.microsoft.com/office/drawing/2014/main" id="{6F1BE135-2573-6CFA-4BE9-EA9F76D1008C}"/>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p>
        </p:txBody>
      </p:sp>
      <p:sp>
        <p:nvSpPr>
          <p:cNvPr id="111623" name="Rectangle 1031">
            <a:extLst>
              <a:ext uri="{FF2B5EF4-FFF2-40B4-BE49-F238E27FC236}">
                <a16:creationId xmlns:a16="http://schemas.microsoft.com/office/drawing/2014/main" id="{AEFD0BC2-E6E8-1356-F8CF-8F8462EC09E6}"/>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fld id="{45D67890-7C8F-41A7-9ACC-04A28080736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3A549603-6BA2-15AC-0EE0-67B567F18FE6}"/>
              </a:ext>
            </a:extLst>
          </p:cNvPr>
          <p:cNvSpPr>
            <a:spLocks noGrp="1" noRot="1" noChangeAspect="1" noTextEdit="1"/>
          </p:cNvSpPr>
          <p:nvPr>
            <p:ph type="sldImg"/>
          </p:nvPr>
        </p:nvSpPr>
        <p:spPr>
          <a:ln/>
        </p:spPr>
      </p:sp>
      <p:sp>
        <p:nvSpPr>
          <p:cNvPr id="5123" name="Notes Placeholder 2">
            <a:extLst>
              <a:ext uri="{FF2B5EF4-FFF2-40B4-BE49-F238E27FC236}">
                <a16:creationId xmlns:a16="http://schemas.microsoft.com/office/drawing/2014/main" id="{7F3455AC-62B7-0E53-8C7E-6AABB1835AA5}"/>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5124" name="Slide Number Placeholder 3">
            <a:extLst>
              <a:ext uri="{FF2B5EF4-FFF2-40B4-BE49-F238E27FC236}">
                <a16:creationId xmlns:a16="http://schemas.microsoft.com/office/drawing/2014/main" id="{418041D1-5F8D-901B-AD2C-EF549FB7F1E9}"/>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C33515D2-E47E-4A67-A869-70DC04349226}" type="slidenum">
              <a:rPr lang="en-US" altLang="en-US" b="0"/>
              <a:pPr/>
              <a:t>1</a:t>
            </a:fld>
            <a:endParaRPr lang="en-US" altLang="en-US" b="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82D2F708-F4AC-9B3F-340F-32846F7D5602}"/>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id="{A1FB36BB-9211-3861-E1CD-9371FE3298FC}"/>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26628" name="Slide Number Placeholder 3">
            <a:extLst>
              <a:ext uri="{FF2B5EF4-FFF2-40B4-BE49-F238E27FC236}">
                <a16:creationId xmlns:a16="http://schemas.microsoft.com/office/drawing/2014/main" id="{0025C4B5-1D1F-4BE4-8F94-5F2896A01367}"/>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5095783C-4CE9-4718-B995-A79F13968CC1}" type="slidenum">
              <a:rPr lang="en-US" altLang="en-US" b="0"/>
              <a:pPr/>
              <a:t>21</a:t>
            </a:fld>
            <a:endParaRPr lang="en-US" altLang="en-US" b="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9E3C761D-B146-9330-5288-4E5A1988DB4C}"/>
              </a:ext>
            </a:extLst>
          </p:cNvPr>
          <p:cNvSpPr>
            <a:spLocks noGrp="1" noRot="1" noChangeAspect="1" noTextEdit="1"/>
          </p:cNvSpPr>
          <p:nvPr>
            <p:ph type="sldImg"/>
          </p:nvPr>
        </p:nvSpPr>
        <p:spPr>
          <a:ln/>
        </p:spPr>
      </p:sp>
      <p:sp>
        <p:nvSpPr>
          <p:cNvPr id="28675" name="Notes Placeholder 2">
            <a:extLst>
              <a:ext uri="{FF2B5EF4-FFF2-40B4-BE49-F238E27FC236}">
                <a16:creationId xmlns:a16="http://schemas.microsoft.com/office/drawing/2014/main" id="{45314C2B-D3CC-14B2-6ADF-CA8F68A2A6C0}"/>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28676" name="Slide Number Placeholder 3">
            <a:extLst>
              <a:ext uri="{FF2B5EF4-FFF2-40B4-BE49-F238E27FC236}">
                <a16:creationId xmlns:a16="http://schemas.microsoft.com/office/drawing/2014/main" id="{87F6BB57-0490-563B-E60F-22389148A560}"/>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23581696-9A85-4933-BBD1-65D840DEEC8D}" type="slidenum">
              <a:rPr lang="en-US" altLang="en-US" b="0"/>
              <a:pPr/>
              <a:t>22</a:t>
            </a:fld>
            <a:endParaRPr lang="en-US" altLang="en-US" b="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D4E3F0C6-1F32-C17D-BDA0-92F803E3E8F3}"/>
              </a:ext>
            </a:extLst>
          </p:cNvPr>
          <p:cNvSpPr>
            <a:spLocks noGrp="1" noRot="1" noChangeAspect="1" noTextEdit="1"/>
          </p:cNvSpPr>
          <p:nvPr>
            <p:ph type="sldImg"/>
          </p:nvPr>
        </p:nvSpPr>
        <p:spPr>
          <a:ln/>
        </p:spPr>
      </p:sp>
      <p:sp>
        <p:nvSpPr>
          <p:cNvPr id="30723" name="Notes Placeholder 2">
            <a:extLst>
              <a:ext uri="{FF2B5EF4-FFF2-40B4-BE49-F238E27FC236}">
                <a16:creationId xmlns:a16="http://schemas.microsoft.com/office/drawing/2014/main" id="{93959160-F631-C4A6-46EC-1F837CF7049E}"/>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0724" name="Slide Number Placeholder 3">
            <a:extLst>
              <a:ext uri="{FF2B5EF4-FFF2-40B4-BE49-F238E27FC236}">
                <a16:creationId xmlns:a16="http://schemas.microsoft.com/office/drawing/2014/main" id="{E707880F-AB45-B66C-9BF5-8FBC012A5A65}"/>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BF507E4-4DD7-46CD-961A-D944E336A9F9}" type="slidenum">
              <a:rPr lang="en-US" altLang="en-US">
                <a:ea typeface="MS PGothic" panose="020B0600070205080204" pitchFamily="34" charset="-128"/>
              </a:rPr>
              <a:pPr>
                <a:spcBef>
                  <a:spcPct val="0"/>
                </a:spcBef>
              </a:pPr>
              <a:t>23</a:t>
            </a:fld>
            <a:endParaRPr lang="en-US" altLang="en-US">
              <a:ea typeface="MS PGothic"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6F2D1AF2-9D40-8429-9106-AE87224052EE}"/>
              </a:ext>
            </a:extLst>
          </p:cNvPr>
          <p:cNvSpPr>
            <a:spLocks noGrp="1" noRot="1" noChangeAspect="1" noTextEdit="1"/>
          </p:cNvSpPr>
          <p:nvPr>
            <p:ph type="sldImg"/>
          </p:nvPr>
        </p:nvSpPr>
        <p:spPr>
          <a:ln/>
        </p:spPr>
      </p:sp>
      <p:sp>
        <p:nvSpPr>
          <p:cNvPr id="7171" name="Notes Placeholder 2">
            <a:extLst>
              <a:ext uri="{FF2B5EF4-FFF2-40B4-BE49-F238E27FC236}">
                <a16:creationId xmlns:a16="http://schemas.microsoft.com/office/drawing/2014/main" id="{9E2A65E6-2DD9-F227-34CD-BB386989AE79}"/>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7172" name="Slide Number Placeholder 3">
            <a:extLst>
              <a:ext uri="{FF2B5EF4-FFF2-40B4-BE49-F238E27FC236}">
                <a16:creationId xmlns:a16="http://schemas.microsoft.com/office/drawing/2014/main" id="{4ADA3B7B-108F-2B41-9924-BEBC019B7142}"/>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CCC22C-F637-4A12-9EFD-0FB7E8B8D817}" type="slidenum">
              <a:rPr lang="en-US" altLang="en-US" b="0"/>
              <a:pPr/>
              <a:t>2</a:t>
            </a:fld>
            <a:endParaRPr lang="en-US" altLang="en-US"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BA39F340-3F97-FDAF-6E52-357A451CB358}"/>
              </a:ext>
            </a:extLst>
          </p:cNvPr>
          <p:cNvSpPr>
            <a:spLocks noGrp="1" noRot="1" noChangeAspect="1" noTextEdit="1"/>
          </p:cNvSpPr>
          <p:nvPr>
            <p:ph type="sldImg"/>
          </p:nvPr>
        </p:nvSpPr>
        <p:spPr>
          <a:ln/>
        </p:spPr>
      </p:sp>
      <p:sp>
        <p:nvSpPr>
          <p:cNvPr id="9219" name="Notes Placeholder 2">
            <a:extLst>
              <a:ext uri="{FF2B5EF4-FFF2-40B4-BE49-F238E27FC236}">
                <a16:creationId xmlns:a16="http://schemas.microsoft.com/office/drawing/2014/main" id="{0E5A2A43-8A16-389A-8508-D9B5CAF4F741}"/>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9220" name="Slide Number Placeholder 3">
            <a:extLst>
              <a:ext uri="{FF2B5EF4-FFF2-40B4-BE49-F238E27FC236}">
                <a16:creationId xmlns:a16="http://schemas.microsoft.com/office/drawing/2014/main" id="{ACA58F03-2331-9163-8DC8-051D66BA60A5}"/>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A28F3C9-0BB0-45D7-B26B-7A1CEA8A248E}" type="slidenum">
              <a:rPr lang="en-US" altLang="en-US" b="0"/>
              <a:pPr/>
              <a:t>6</a:t>
            </a:fld>
            <a:endParaRPr lang="en-US" altLang="en-US" b="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BA39F340-3F97-FDAF-6E52-357A451CB358}"/>
              </a:ext>
            </a:extLst>
          </p:cNvPr>
          <p:cNvSpPr>
            <a:spLocks noGrp="1" noRot="1" noChangeAspect="1" noTextEdit="1"/>
          </p:cNvSpPr>
          <p:nvPr>
            <p:ph type="sldImg"/>
          </p:nvPr>
        </p:nvSpPr>
        <p:spPr>
          <a:ln/>
        </p:spPr>
      </p:sp>
      <p:sp>
        <p:nvSpPr>
          <p:cNvPr id="9219" name="Notes Placeholder 2">
            <a:extLst>
              <a:ext uri="{FF2B5EF4-FFF2-40B4-BE49-F238E27FC236}">
                <a16:creationId xmlns:a16="http://schemas.microsoft.com/office/drawing/2014/main" id="{0E5A2A43-8A16-389A-8508-D9B5CAF4F741}"/>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9220" name="Slide Number Placeholder 3">
            <a:extLst>
              <a:ext uri="{FF2B5EF4-FFF2-40B4-BE49-F238E27FC236}">
                <a16:creationId xmlns:a16="http://schemas.microsoft.com/office/drawing/2014/main" id="{ACA58F03-2331-9163-8DC8-051D66BA60A5}"/>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A28F3C9-0BB0-45D7-B26B-7A1CEA8A248E}" type="slidenum">
              <a:rPr lang="en-US" altLang="en-US" b="0"/>
              <a:pPr/>
              <a:t>7</a:t>
            </a:fld>
            <a:endParaRPr lang="en-US" altLang="en-US" b="0"/>
          </a:p>
        </p:txBody>
      </p:sp>
    </p:spTree>
    <p:extLst>
      <p:ext uri="{BB962C8B-B14F-4D97-AF65-F5344CB8AC3E}">
        <p14:creationId xmlns:p14="http://schemas.microsoft.com/office/powerpoint/2010/main" val="40957749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0625A53E-3F08-B58F-AFE5-972F2E72B2A6}"/>
              </a:ext>
            </a:extLst>
          </p:cNvPr>
          <p:cNvSpPr>
            <a:spLocks noGrp="1" noRot="1" noChangeAspect="1" noTextEdit="1"/>
          </p:cNvSpPr>
          <p:nvPr>
            <p:ph type="sldImg"/>
          </p:nvPr>
        </p:nvSpPr>
        <p:spPr>
          <a:ln/>
        </p:spPr>
      </p:sp>
      <p:sp>
        <p:nvSpPr>
          <p:cNvPr id="13315" name="Notes Placeholder 2">
            <a:extLst>
              <a:ext uri="{FF2B5EF4-FFF2-40B4-BE49-F238E27FC236}">
                <a16:creationId xmlns:a16="http://schemas.microsoft.com/office/drawing/2014/main" id="{FABED57F-5CED-1CA3-4BB5-FBA0D1F1064E}"/>
              </a:ext>
            </a:extLst>
          </p:cNvPr>
          <p:cNvSpPr>
            <a:spLocks noGrp="1"/>
          </p:cNvSpPr>
          <p:nvPr>
            <p:ph type="body" idx="1"/>
          </p:nvPr>
        </p:nvSpPr>
        <p:spPr>
          <a:noFill/>
        </p:spPr>
        <p:txBody>
          <a:bodyPr/>
          <a:lstStyle/>
          <a:p>
            <a:r>
              <a:rPr lang="en-US" altLang="en-US">
                <a:latin typeface="Arial" panose="020B0604020202020204" pitchFamily="34" charset="0"/>
              </a:rPr>
              <a:t># reportSTargs.py</a:t>
            </a:r>
          </a:p>
          <a:p>
            <a:r>
              <a:rPr lang="en-US" altLang="en-US">
                <a:latin typeface="Arial" panose="020B0604020202020204" pitchFamily="34" charset="0"/>
              </a:rPr>
              <a:t># Purpose: Print the arguments passed into a script tool.</a:t>
            </a:r>
          </a:p>
          <a:p>
            <a:r>
              <a:rPr lang="en-US" altLang="en-US">
                <a:latin typeface="Arial" panose="020B0604020202020204" pitchFamily="34" charset="0"/>
              </a:rPr>
              <a:t># Arguments: Variable (can be used for any number of arguments)</a:t>
            </a:r>
          </a:p>
          <a:p>
            <a:endParaRPr lang="en-US" altLang="en-US">
              <a:latin typeface="Arial" panose="020B0604020202020204" pitchFamily="34" charset="0"/>
            </a:endParaRPr>
          </a:p>
          <a:p>
            <a:r>
              <a:rPr lang="en-US" altLang="en-US">
                <a:latin typeface="Arial" panose="020B0604020202020204" pitchFamily="34" charset="0"/>
              </a:rPr>
              <a:t>import arcpy, sys</a:t>
            </a:r>
          </a:p>
          <a:p>
            <a:endParaRPr lang="en-US" altLang="en-US">
              <a:latin typeface="Arial" panose="020B0604020202020204" pitchFamily="34" charset="0"/>
            </a:endParaRPr>
          </a:p>
          <a:p>
            <a:r>
              <a:rPr lang="en-US" altLang="en-US">
                <a:latin typeface="Arial" panose="020B0604020202020204" pitchFamily="34" charset="0"/>
              </a:rPr>
              <a:t>def printArc(message):</a:t>
            </a:r>
          </a:p>
          <a:p>
            <a:r>
              <a:rPr lang="en-US" altLang="en-US">
                <a:latin typeface="Arial" panose="020B0604020202020204" pitchFamily="34" charset="0"/>
              </a:rPr>
              <a:t>    '''Print message for script tool and standard output.'''</a:t>
            </a:r>
          </a:p>
          <a:p>
            <a:r>
              <a:rPr lang="en-US" altLang="en-US">
                <a:latin typeface="Arial" panose="020B0604020202020204" pitchFamily="34" charset="0"/>
              </a:rPr>
              <a:t>    print message</a:t>
            </a:r>
          </a:p>
          <a:p>
            <a:r>
              <a:rPr lang="en-US" altLang="en-US">
                <a:latin typeface="Arial" panose="020B0604020202020204" pitchFamily="34" charset="0"/>
              </a:rPr>
              <a:t>    arcpy.AddMessage(message)</a:t>
            </a:r>
          </a:p>
          <a:p>
            <a:endParaRPr lang="en-US" altLang="en-US">
              <a:latin typeface="Arial" panose="020B0604020202020204" pitchFamily="34" charset="0"/>
            </a:endParaRPr>
          </a:p>
          <a:p>
            <a:r>
              <a:rPr lang="en-US" altLang="en-US">
                <a:latin typeface="Arial" panose="020B0604020202020204" pitchFamily="34" charset="0"/>
              </a:rPr>
              <a:t>def printArgs():</a:t>
            </a:r>
          </a:p>
          <a:p>
            <a:r>
              <a:rPr lang="en-US" altLang="en-US">
                <a:latin typeface="Arial" panose="020B0604020202020204" pitchFamily="34" charset="0"/>
              </a:rPr>
              <a:t>    '''Print user arguments.'''</a:t>
            </a:r>
          </a:p>
          <a:p>
            <a:r>
              <a:rPr lang="en-US" altLang="en-US">
                <a:latin typeface="Arial" panose="020B0604020202020204" pitchFamily="34" charset="0"/>
              </a:rPr>
              <a:t>    printArc('Number of arguments = {0}'.format(len(sys.argv)))</a:t>
            </a:r>
          </a:p>
          <a:p>
            <a:r>
              <a:rPr lang="en-US" altLang="en-US">
                <a:latin typeface="Arial" panose="020B0604020202020204" pitchFamily="34" charset="0"/>
              </a:rPr>
              <a:t>    for index, arg in enumerate(sys.argv):</a:t>
            </a:r>
          </a:p>
          <a:p>
            <a:r>
              <a:rPr lang="en-US" altLang="en-US">
                <a:latin typeface="Arial" panose="020B0604020202020204" pitchFamily="34" charset="0"/>
              </a:rPr>
              <a:t>        printArc( 'Argument {0}: {1}'.format(index, arg) )</a:t>
            </a:r>
          </a:p>
          <a:p>
            <a:endParaRPr lang="en-US" altLang="en-US">
              <a:latin typeface="Arial" panose="020B0604020202020204" pitchFamily="34" charset="0"/>
            </a:endParaRPr>
          </a:p>
          <a:p>
            <a:r>
              <a:rPr lang="en-US" altLang="en-US">
                <a:latin typeface="Arial" panose="020B0604020202020204" pitchFamily="34" charset="0"/>
              </a:rPr>
              <a:t>if __name__ == '__main__':</a:t>
            </a:r>
          </a:p>
          <a:p>
            <a:r>
              <a:rPr lang="en-US" altLang="en-US">
                <a:latin typeface="Arial" panose="020B0604020202020204" pitchFamily="34" charset="0"/>
              </a:rPr>
              <a:t>    printArgs()</a:t>
            </a:r>
          </a:p>
        </p:txBody>
      </p:sp>
      <p:sp>
        <p:nvSpPr>
          <p:cNvPr id="13316" name="Slide Number Placeholder 3">
            <a:extLst>
              <a:ext uri="{FF2B5EF4-FFF2-40B4-BE49-F238E27FC236}">
                <a16:creationId xmlns:a16="http://schemas.microsoft.com/office/drawing/2014/main" id="{54F8DB88-FD62-0CE5-15CA-08284E78079E}"/>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A5E7398-3BC3-4BCE-B8BA-241B4729F688}" type="slidenum">
              <a:rPr lang="en-US" altLang="en-US" b="0"/>
              <a:pPr/>
              <a:t>9</a:t>
            </a:fld>
            <a:endParaRPr lang="en-US" altLang="en-US" b="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0625A53E-3F08-B58F-AFE5-972F2E72B2A6}"/>
              </a:ext>
            </a:extLst>
          </p:cNvPr>
          <p:cNvSpPr>
            <a:spLocks noGrp="1" noRot="1" noChangeAspect="1" noTextEdit="1"/>
          </p:cNvSpPr>
          <p:nvPr>
            <p:ph type="sldImg"/>
          </p:nvPr>
        </p:nvSpPr>
        <p:spPr>
          <a:ln/>
        </p:spPr>
      </p:sp>
      <p:sp>
        <p:nvSpPr>
          <p:cNvPr id="13315" name="Notes Placeholder 2">
            <a:extLst>
              <a:ext uri="{FF2B5EF4-FFF2-40B4-BE49-F238E27FC236}">
                <a16:creationId xmlns:a16="http://schemas.microsoft.com/office/drawing/2014/main" id="{FABED57F-5CED-1CA3-4BB5-FBA0D1F1064E}"/>
              </a:ext>
            </a:extLst>
          </p:cNvPr>
          <p:cNvSpPr>
            <a:spLocks noGrp="1"/>
          </p:cNvSpPr>
          <p:nvPr>
            <p:ph type="body" idx="1"/>
          </p:nvPr>
        </p:nvSpPr>
        <p:spPr>
          <a:noFill/>
        </p:spPr>
        <p:txBody>
          <a:bodyPr/>
          <a:lstStyle/>
          <a:p>
            <a:r>
              <a:rPr lang="en-US" altLang="en-US">
                <a:latin typeface="Arial" panose="020B0604020202020204" pitchFamily="34" charset="0"/>
              </a:rPr>
              <a:t># reportSTargs.py</a:t>
            </a:r>
          </a:p>
          <a:p>
            <a:r>
              <a:rPr lang="en-US" altLang="en-US">
                <a:latin typeface="Arial" panose="020B0604020202020204" pitchFamily="34" charset="0"/>
              </a:rPr>
              <a:t># Purpose: Print the arguments passed into a script tool.</a:t>
            </a:r>
          </a:p>
          <a:p>
            <a:r>
              <a:rPr lang="en-US" altLang="en-US">
                <a:latin typeface="Arial" panose="020B0604020202020204" pitchFamily="34" charset="0"/>
              </a:rPr>
              <a:t># Arguments: Variable (can be used for any number of arguments)</a:t>
            </a:r>
          </a:p>
          <a:p>
            <a:endParaRPr lang="en-US" altLang="en-US">
              <a:latin typeface="Arial" panose="020B0604020202020204" pitchFamily="34" charset="0"/>
            </a:endParaRPr>
          </a:p>
          <a:p>
            <a:r>
              <a:rPr lang="en-US" altLang="en-US">
                <a:latin typeface="Arial" panose="020B0604020202020204" pitchFamily="34" charset="0"/>
              </a:rPr>
              <a:t>import arcpy, sys</a:t>
            </a:r>
          </a:p>
          <a:p>
            <a:endParaRPr lang="en-US" altLang="en-US">
              <a:latin typeface="Arial" panose="020B0604020202020204" pitchFamily="34" charset="0"/>
            </a:endParaRPr>
          </a:p>
          <a:p>
            <a:r>
              <a:rPr lang="en-US" altLang="en-US">
                <a:latin typeface="Arial" panose="020B0604020202020204" pitchFamily="34" charset="0"/>
              </a:rPr>
              <a:t>def printArc(message):</a:t>
            </a:r>
          </a:p>
          <a:p>
            <a:r>
              <a:rPr lang="en-US" altLang="en-US">
                <a:latin typeface="Arial" panose="020B0604020202020204" pitchFamily="34" charset="0"/>
              </a:rPr>
              <a:t>    '''Print message for script tool and standard output.'''</a:t>
            </a:r>
          </a:p>
          <a:p>
            <a:r>
              <a:rPr lang="en-US" altLang="en-US">
                <a:latin typeface="Arial" panose="020B0604020202020204" pitchFamily="34" charset="0"/>
              </a:rPr>
              <a:t>    print message</a:t>
            </a:r>
          </a:p>
          <a:p>
            <a:r>
              <a:rPr lang="en-US" altLang="en-US">
                <a:latin typeface="Arial" panose="020B0604020202020204" pitchFamily="34" charset="0"/>
              </a:rPr>
              <a:t>    arcpy.AddMessage(message)</a:t>
            </a:r>
          </a:p>
          <a:p>
            <a:endParaRPr lang="en-US" altLang="en-US">
              <a:latin typeface="Arial" panose="020B0604020202020204" pitchFamily="34" charset="0"/>
            </a:endParaRPr>
          </a:p>
          <a:p>
            <a:r>
              <a:rPr lang="en-US" altLang="en-US">
                <a:latin typeface="Arial" panose="020B0604020202020204" pitchFamily="34" charset="0"/>
              </a:rPr>
              <a:t>def printArgs():</a:t>
            </a:r>
          </a:p>
          <a:p>
            <a:r>
              <a:rPr lang="en-US" altLang="en-US">
                <a:latin typeface="Arial" panose="020B0604020202020204" pitchFamily="34" charset="0"/>
              </a:rPr>
              <a:t>    '''Print user arguments.'''</a:t>
            </a:r>
          </a:p>
          <a:p>
            <a:r>
              <a:rPr lang="en-US" altLang="en-US">
                <a:latin typeface="Arial" panose="020B0604020202020204" pitchFamily="34" charset="0"/>
              </a:rPr>
              <a:t>    printArc('Number of arguments = {0}'.format(len(sys.argv)))</a:t>
            </a:r>
          </a:p>
          <a:p>
            <a:r>
              <a:rPr lang="en-US" altLang="en-US">
                <a:latin typeface="Arial" panose="020B0604020202020204" pitchFamily="34" charset="0"/>
              </a:rPr>
              <a:t>    for index, arg in enumerate(sys.argv):</a:t>
            </a:r>
          </a:p>
          <a:p>
            <a:r>
              <a:rPr lang="en-US" altLang="en-US">
                <a:latin typeface="Arial" panose="020B0604020202020204" pitchFamily="34" charset="0"/>
              </a:rPr>
              <a:t>        printArc( 'Argument {0}: {1}'.format(index, arg) )</a:t>
            </a:r>
          </a:p>
          <a:p>
            <a:endParaRPr lang="en-US" altLang="en-US">
              <a:latin typeface="Arial" panose="020B0604020202020204" pitchFamily="34" charset="0"/>
            </a:endParaRPr>
          </a:p>
          <a:p>
            <a:r>
              <a:rPr lang="en-US" altLang="en-US">
                <a:latin typeface="Arial" panose="020B0604020202020204" pitchFamily="34" charset="0"/>
              </a:rPr>
              <a:t>if __name__ == '__main__':</a:t>
            </a:r>
          </a:p>
          <a:p>
            <a:r>
              <a:rPr lang="en-US" altLang="en-US">
                <a:latin typeface="Arial" panose="020B0604020202020204" pitchFamily="34" charset="0"/>
              </a:rPr>
              <a:t>    printArgs()</a:t>
            </a:r>
          </a:p>
        </p:txBody>
      </p:sp>
      <p:sp>
        <p:nvSpPr>
          <p:cNvPr id="13316" name="Slide Number Placeholder 3">
            <a:extLst>
              <a:ext uri="{FF2B5EF4-FFF2-40B4-BE49-F238E27FC236}">
                <a16:creationId xmlns:a16="http://schemas.microsoft.com/office/drawing/2014/main" id="{54F8DB88-FD62-0CE5-15CA-08284E78079E}"/>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A5E7398-3BC3-4BCE-B8BA-241B4729F688}" type="slidenum">
              <a:rPr lang="en-US" altLang="en-US" b="0"/>
              <a:pPr/>
              <a:t>10</a:t>
            </a:fld>
            <a:endParaRPr lang="en-US" altLang="en-US" b="0"/>
          </a:p>
        </p:txBody>
      </p:sp>
    </p:spTree>
    <p:extLst>
      <p:ext uri="{BB962C8B-B14F-4D97-AF65-F5344CB8AC3E}">
        <p14:creationId xmlns:p14="http://schemas.microsoft.com/office/powerpoint/2010/main" val="2102883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21C89261-0AAA-8FDB-88D9-9E10732E283E}"/>
              </a:ext>
            </a:extLst>
          </p:cNvPr>
          <p:cNvSpPr>
            <a:spLocks noGrp="1" noRot="1" noChangeAspect="1" noTextEdit="1"/>
          </p:cNvSpPr>
          <p:nvPr>
            <p:ph type="sldImg"/>
          </p:nvPr>
        </p:nvSpPr>
        <p:spPr>
          <a:ln/>
        </p:spPr>
      </p:sp>
      <p:sp>
        <p:nvSpPr>
          <p:cNvPr id="17411" name="Notes Placeholder 2">
            <a:extLst>
              <a:ext uri="{FF2B5EF4-FFF2-40B4-BE49-F238E27FC236}">
                <a16:creationId xmlns:a16="http://schemas.microsoft.com/office/drawing/2014/main" id="{5D2C6CFA-BCEA-60CA-B699-13E48D846796}"/>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17412" name="Slide Number Placeholder 3">
            <a:extLst>
              <a:ext uri="{FF2B5EF4-FFF2-40B4-BE49-F238E27FC236}">
                <a16:creationId xmlns:a16="http://schemas.microsoft.com/office/drawing/2014/main" id="{C9DBDB68-0379-8518-BF01-7CDF659AD01A}"/>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BB33AC6-4CC3-4E17-9CE0-3E134A2AA10C}" type="slidenum">
              <a:rPr lang="en-US" altLang="en-US"/>
              <a:pPr>
                <a:spcBef>
                  <a:spcPct val="0"/>
                </a:spcBef>
              </a:pPr>
              <a:t>15</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20DFB0D1-9899-7135-68F0-D058F4DB5D8E}"/>
              </a:ext>
            </a:extLst>
          </p:cNvPr>
          <p:cNvSpPr>
            <a:spLocks noGrp="1" noRot="1" noChangeAspect="1" noTextEdit="1"/>
          </p:cNvSpPr>
          <p:nvPr>
            <p:ph type="sldImg"/>
          </p:nvPr>
        </p:nvSpPr>
        <p:spPr>
          <a:ln/>
        </p:spPr>
      </p:sp>
      <p:sp>
        <p:nvSpPr>
          <p:cNvPr id="19459" name="Notes Placeholder 2">
            <a:extLst>
              <a:ext uri="{FF2B5EF4-FFF2-40B4-BE49-F238E27FC236}">
                <a16:creationId xmlns:a16="http://schemas.microsoft.com/office/drawing/2014/main" id="{825F2FE8-CB26-BD91-BCED-FEE16331932D}"/>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19460" name="Slide Number Placeholder 3">
            <a:extLst>
              <a:ext uri="{FF2B5EF4-FFF2-40B4-BE49-F238E27FC236}">
                <a16:creationId xmlns:a16="http://schemas.microsoft.com/office/drawing/2014/main" id="{D7AC2920-57DE-6A48-C478-B37AA09D2046}"/>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BB3489E-1D98-4BEA-A33F-7E25961A093F}" type="slidenum">
              <a:rPr lang="en-US" altLang="en-US" b="0"/>
              <a:pPr/>
              <a:t>16</a:t>
            </a:fld>
            <a:endParaRPr lang="en-US" altLang="en-US" b="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76D2A471-15B2-A8C1-0691-AD638871DA2D}"/>
              </a:ext>
            </a:extLst>
          </p:cNvPr>
          <p:cNvSpPr>
            <a:spLocks noGrp="1" noRot="1" noChangeAspect="1" noTextEdit="1"/>
          </p:cNvSpPr>
          <p:nvPr>
            <p:ph type="sldImg"/>
          </p:nvPr>
        </p:nvSpPr>
        <p:spPr>
          <a:ln/>
        </p:spPr>
      </p:sp>
      <p:sp>
        <p:nvSpPr>
          <p:cNvPr id="24579" name="Notes Placeholder 2">
            <a:extLst>
              <a:ext uri="{FF2B5EF4-FFF2-40B4-BE49-F238E27FC236}">
                <a16:creationId xmlns:a16="http://schemas.microsoft.com/office/drawing/2014/main" id="{54B0485E-296E-B88A-1411-559EF5253006}"/>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24580" name="Slide Number Placeholder 3">
            <a:extLst>
              <a:ext uri="{FF2B5EF4-FFF2-40B4-BE49-F238E27FC236}">
                <a16:creationId xmlns:a16="http://schemas.microsoft.com/office/drawing/2014/main" id="{256378E4-DEB9-C499-C149-4B77FA3526C4}"/>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C89F232-2A13-441A-8F77-F4B3D4BF63CB}" type="slidenum">
              <a:rPr lang="en-US" altLang="en-US" b="0"/>
              <a:pPr/>
              <a:t>20</a:t>
            </a:fld>
            <a:endParaRPr lang="en-US" altLang="en-US"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effectLst/>
                <a:latin typeface="+mn-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DB985F93-8ACE-C1F8-C0BE-5410770C4D5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6816A4C-085B-822B-20E8-0F4E3955B5B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25DE340-BD29-4D84-28D8-E97EDCA01773}"/>
              </a:ext>
            </a:extLst>
          </p:cNvPr>
          <p:cNvSpPr>
            <a:spLocks noGrp="1" noChangeArrowheads="1"/>
          </p:cNvSpPr>
          <p:nvPr>
            <p:ph type="sldNum" sz="quarter" idx="12"/>
          </p:nvPr>
        </p:nvSpPr>
        <p:spPr>
          <a:ln/>
        </p:spPr>
        <p:txBody>
          <a:bodyPr/>
          <a:lstStyle>
            <a:lvl1pPr>
              <a:defRPr/>
            </a:lvl1pPr>
          </a:lstStyle>
          <a:p>
            <a:fld id="{78DD2107-7313-4160-ABF6-FA3DE7930C83}" type="slidenum">
              <a:rPr lang="en-US" altLang="en-US"/>
              <a:pPr/>
              <a:t>‹#›</a:t>
            </a:fld>
            <a:endParaRPr lang="en-US" altLang="en-US"/>
          </a:p>
        </p:txBody>
      </p:sp>
    </p:spTree>
    <p:extLst>
      <p:ext uri="{BB962C8B-B14F-4D97-AF65-F5344CB8AC3E}">
        <p14:creationId xmlns:p14="http://schemas.microsoft.com/office/powerpoint/2010/main" val="187739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5DCA439-5BD0-C251-0EE7-9C8C89EF617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A4384F2-8A05-2E02-A74D-E3546A2BEF9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715B8FC-9259-56AA-8503-2E7F3C30F74E}"/>
              </a:ext>
            </a:extLst>
          </p:cNvPr>
          <p:cNvSpPr>
            <a:spLocks noGrp="1" noChangeArrowheads="1"/>
          </p:cNvSpPr>
          <p:nvPr>
            <p:ph type="sldNum" sz="quarter" idx="12"/>
          </p:nvPr>
        </p:nvSpPr>
        <p:spPr>
          <a:ln/>
        </p:spPr>
        <p:txBody>
          <a:bodyPr/>
          <a:lstStyle>
            <a:lvl1pPr>
              <a:defRPr/>
            </a:lvl1pPr>
          </a:lstStyle>
          <a:p>
            <a:fld id="{F2238F2B-6A61-4AE0-9DAE-E7C8220B4CF6}" type="slidenum">
              <a:rPr lang="en-US" altLang="en-US"/>
              <a:pPr/>
              <a:t>‹#›</a:t>
            </a:fld>
            <a:endParaRPr lang="en-US" altLang="en-US"/>
          </a:p>
        </p:txBody>
      </p:sp>
    </p:spTree>
    <p:extLst>
      <p:ext uri="{BB962C8B-B14F-4D97-AF65-F5344CB8AC3E}">
        <p14:creationId xmlns:p14="http://schemas.microsoft.com/office/powerpoint/2010/main" val="370924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1717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3627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769F918-ED36-1181-E78F-F9A87001F15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DB2176A-E06B-5436-3CBA-14A41E75809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054B554-1420-29B9-3806-A9727445A872}"/>
              </a:ext>
            </a:extLst>
          </p:cNvPr>
          <p:cNvSpPr>
            <a:spLocks noGrp="1" noChangeArrowheads="1"/>
          </p:cNvSpPr>
          <p:nvPr>
            <p:ph type="sldNum" sz="quarter" idx="12"/>
          </p:nvPr>
        </p:nvSpPr>
        <p:spPr>
          <a:ln/>
        </p:spPr>
        <p:txBody>
          <a:bodyPr/>
          <a:lstStyle>
            <a:lvl1pPr>
              <a:defRPr/>
            </a:lvl1pPr>
          </a:lstStyle>
          <a:p>
            <a:fld id="{5EF9EAF5-20E3-43DC-AA27-E836BB3D2788}" type="slidenum">
              <a:rPr lang="en-US" altLang="en-US"/>
              <a:pPr/>
              <a:t>‹#›</a:t>
            </a:fld>
            <a:endParaRPr lang="en-US" altLang="en-US"/>
          </a:p>
        </p:txBody>
      </p:sp>
    </p:spTree>
    <p:extLst>
      <p:ext uri="{BB962C8B-B14F-4D97-AF65-F5344CB8AC3E}">
        <p14:creationId xmlns:p14="http://schemas.microsoft.com/office/powerpoint/2010/main" val="325425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 y="192024"/>
            <a:ext cx="8001000" cy="457200"/>
          </a:xfrm>
        </p:spPr>
        <p:txBody>
          <a:bodyPr/>
          <a:lstStyle>
            <a:lvl1pPr>
              <a:defRPr sz="3600">
                <a:effectLst/>
                <a:latin typeface="+mn-lt"/>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3325EDB-179F-B4AA-4218-805EF783977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30E37BA-B295-5361-D1E1-5F0F26A94A3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6D2A589-916F-FD5C-CD25-21C188EDA542}"/>
              </a:ext>
            </a:extLst>
          </p:cNvPr>
          <p:cNvSpPr>
            <a:spLocks noGrp="1" noChangeArrowheads="1"/>
          </p:cNvSpPr>
          <p:nvPr>
            <p:ph type="sldNum" sz="quarter" idx="12"/>
          </p:nvPr>
        </p:nvSpPr>
        <p:spPr>
          <a:ln/>
        </p:spPr>
        <p:txBody>
          <a:bodyPr/>
          <a:lstStyle>
            <a:lvl1pPr>
              <a:defRPr/>
            </a:lvl1pPr>
          </a:lstStyle>
          <a:p>
            <a:fld id="{2C39D64C-FB67-46EB-A67A-A43060899B64}" type="slidenum">
              <a:rPr lang="en-US" altLang="en-US"/>
              <a:pPr/>
              <a:t>‹#›</a:t>
            </a:fld>
            <a:endParaRPr lang="en-US" altLang="en-US"/>
          </a:p>
        </p:txBody>
      </p:sp>
    </p:spTree>
    <p:extLst>
      <p:ext uri="{BB962C8B-B14F-4D97-AF65-F5344CB8AC3E}">
        <p14:creationId xmlns:p14="http://schemas.microsoft.com/office/powerpoint/2010/main" val="3817988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15D421A8-5698-D0B2-F154-378BF07ED62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77A0272-2688-1DA0-30D9-51CFCE4D0A0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FB0306A-C8CD-B929-4451-FE02C7D5D4CE}"/>
              </a:ext>
            </a:extLst>
          </p:cNvPr>
          <p:cNvSpPr>
            <a:spLocks noGrp="1" noChangeArrowheads="1"/>
          </p:cNvSpPr>
          <p:nvPr>
            <p:ph type="sldNum" sz="quarter" idx="12"/>
          </p:nvPr>
        </p:nvSpPr>
        <p:spPr>
          <a:ln/>
        </p:spPr>
        <p:txBody>
          <a:bodyPr/>
          <a:lstStyle>
            <a:lvl1pPr>
              <a:defRPr/>
            </a:lvl1pPr>
          </a:lstStyle>
          <a:p>
            <a:fld id="{95108101-9BF7-4864-8FE7-BC25AAEA706E}" type="slidenum">
              <a:rPr lang="en-US" altLang="en-US"/>
              <a:pPr/>
              <a:t>‹#›</a:t>
            </a:fld>
            <a:endParaRPr lang="en-US" altLang="en-US"/>
          </a:p>
        </p:txBody>
      </p:sp>
    </p:spTree>
    <p:extLst>
      <p:ext uri="{BB962C8B-B14F-4D97-AF65-F5344CB8AC3E}">
        <p14:creationId xmlns:p14="http://schemas.microsoft.com/office/powerpoint/2010/main" val="1146076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2C0205A-6A56-7687-A65B-13AC23FF144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0147F3E-18C7-35DA-5946-0149E99E9F8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61A7235-3016-95BB-5A32-7D3F863B5346}"/>
              </a:ext>
            </a:extLst>
          </p:cNvPr>
          <p:cNvSpPr>
            <a:spLocks noGrp="1" noChangeArrowheads="1"/>
          </p:cNvSpPr>
          <p:nvPr>
            <p:ph type="sldNum" sz="quarter" idx="12"/>
          </p:nvPr>
        </p:nvSpPr>
        <p:spPr>
          <a:ln/>
        </p:spPr>
        <p:txBody>
          <a:bodyPr/>
          <a:lstStyle>
            <a:lvl1pPr>
              <a:defRPr/>
            </a:lvl1pPr>
          </a:lstStyle>
          <a:p>
            <a:fld id="{8935A359-42D0-44C8-9D79-CF056F5AAAB9}" type="slidenum">
              <a:rPr lang="en-US" altLang="en-US"/>
              <a:pPr/>
              <a:t>‹#›</a:t>
            </a:fld>
            <a:endParaRPr lang="en-US" altLang="en-US"/>
          </a:p>
        </p:txBody>
      </p:sp>
    </p:spTree>
    <p:extLst>
      <p:ext uri="{BB962C8B-B14F-4D97-AF65-F5344CB8AC3E}">
        <p14:creationId xmlns:p14="http://schemas.microsoft.com/office/powerpoint/2010/main" val="378895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FA8D4F2-60EA-341E-98D5-47BA673287A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5E749B0-CE36-C272-61DD-5E18E038BF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0EA5E739-B03F-5924-49F8-31024844199F}"/>
              </a:ext>
            </a:extLst>
          </p:cNvPr>
          <p:cNvSpPr>
            <a:spLocks noGrp="1" noChangeArrowheads="1"/>
          </p:cNvSpPr>
          <p:nvPr>
            <p:ph type="sldNum" sz="quarter" idx="12"/>
          </p:nvPr>
        </p:nvSpPr>
        <p:spPr>
          <a:ln/>
        </p:spPr>
        <p:txBody>
          <a:bodyPr/>
          <a:lstStyle>
            <a:lvl1pPr>
              <a:defRPr/>
            </a:lvl1pPr>
          </a:lstStyle>
          <a:p>
            <a:fld id="{78A635E1-A404-4A02-9252-E3A1ECF10C3A}" type="slidenum">
              <a:rPr lang="en-US" altLang="en-US"/>
              <a:pPr/>
              <a:t>‹#›</a:t>
            </a:fld>
            <a:endParaRPr lang="en-US" altLang="en-US"/>
          </a:p>
        </p:txBody>
      </p:sp>
    </p:spTree>
    <p:extLst>
      <p:ext uri="{BB962C8B-B14F-4D97-AF65-F5344CB8AC3E}">
        <p14:creationId xmlns:p14="http://schemas.microsoft.com/office/powerpoint/2010/main" val="250902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AE047FB-15F7-ABAF-630C-72C5A395DB6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636B7072-7889-41F8-B7DD-CB0913D789D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949A8D9F-2121-9931-28BC-70BD671E67BC}"/>
              </a:ext>
            </a:extLst>
          </p:cNvPr>
          <p:cNvSpPr>
            <a:spLocks noGrp="1" noChangeArrowheads="1"/>
          </p:cNvSpPr>
          <p:nvPr>
            <p:ph type="sldNum" sz="quarter" idx="12"/>
          </p:nvPr>
        </p:nvSpPr>
        <p:spPr>
          <a:ln/>
        </p:spPr>
        <p:txBody>
          <a:bodyPr/>
          <a:lstStyle>
            <a:lvl1pPr>
              <a:defRPr/>
            </a:lvl1pPr>
          </a:lstStyle>
          <a:p>
            <a:fld id="{D0B053D2-753D-42EF-96B9-E02C20C6041A}" type="slidenum">
              <a:rPr lang="en-US" altLang="en-US"/>
              <a:pPr/>
              <a:t>‹#›</a:t>
            </a:fld>
            <a:endParaRPr lang="en-US" altLang="en-US"/>
          </a:p>
        </p:txBody>
      </p:sp>
    </p:spTree>
    <p:extLst>
      <p:ext uri="{BB962C8B-B14F-4D97-AF65-F5344CB8AC3E}">
        <p14:creationId xmlns:p14="http://schemas.microsoft.com/office/powerpoint/2010/main" val="3997476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ADF666E-C600-61B3-EA1D-0E9D0C5440AF}"/>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B6D4FD38-7B9C-04D4-75F3-D9A065EB9B1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D3601AEB-2D1E-9354-9922-8B6EE9CE3541}"/>
              </a:ext>
            </a:extLst>
          </p:cNvPr>
          <p:cNvSpPr>
            <a:spLocks noGrp="1" noChangeArrowheads="1"/>
          </p:cNvSpPr>
          <p:nvPr>
            <p:ph type="sldNum" sz="quarter" idx="12"/>
          </p:nvPr>
        </p:nvSpPr>
        <p:spPr>
          <a:ln/>
        </p:spPr>
        <p:txBody>
          <a:bodyPr/>
          <a:lstStyle>
            <a:lvl1pPr>
              <a:defRPr/>
            </a:lvl1pPr>
          </a:lstStyle>
          <a:p>
            <a:fld id="{53DB30A5-C212-423E-B6AD-D4029C2A4D47}" type="slidenum">
              <a:rPr lang="en-US" altLang="en-US"/>
              <a:pPr/>
              <a:t>‹#›</a:t>
            </a:fld>
            <a:endParaRPr lang="en-US" altLang="en-US"/>
          </a:p>
        </p:txBody>
      </p:sp>
    </p:spTree>
    <p:extLst>
      <p:ext uri="{BB962C8B-B14F-4D97-AF65-F5344CB8AC3E}">
        <p14:creationId xmlns:p14="http://schemas.microsoft.com/office/powerpoint/2010/main" val="4293783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96C134B-C8EA-61C0-4C10-55276D2A4A5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FA7EA5A-634D-8805-965D-DEAE96C39A0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7796302-9517-FB12-EA71-8DF6E83F03C9}"/>
              </a:ext>
            </a:extLst>
          </p:cNvPr>
          <p:cNvSpPr>
            <a:spLocks noGrp="1" noChangeArrowheads="1"/>
          </p:cNvSpPr>
          <p:nvPr>
            <p:ph type="sldNum" sz="quarter" idx="12"/>
          </p:nvPr>
        </p:nvSpPr>
        <p:spPr>
          <a:ln/>
        </p:spPr>
        <p:txBody>
          <a:bodyPr/>
          <a:lstStyle>
            <a:lvl1pPr>
              <a:defRPr/>
            </a:lvl1pPr>
          </a:lstStyle>
          <a:p>
            <a:fld id="{195FC15F-20CD-4F62-B2FF-A90620E5FDFA}" type="slidenum">
              <a:rPr lang="en-US" altLang="en-US"/>
              <a:pPr/>
              <a:t>‹#›</a:t>
            </a:fld>
            <a:endParaRPr lang="en-US" altLang="en-US"/>
          </a:p>
        </p:txBody>
      </p:sp>
    </p:spTree>
    <p:extLst>
      <p:ext uri="{BB962C8B-B14F-4D97-AF65-F5344CB8AC3E}">
        <p14:creationId xmlns:p14="http://schemas.microsoft.com/office/powerpoint/2010/main" val="100149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092A6A6-F61D-625E-42C1-3787B4F19A4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CD78722-0B8F-A24F-115C-51B0BA48721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82EFCCB-EF8A-24AF-6162-9E21E1FD2B66}"/>
              </a:ext>
            </a:extLst>
          </p:cNvPr>
          <p:cNvSpPr>
            <a:spLocks noGrp="1" noChangeArrowheads="1"/>
          </p:cNvSpPr>
          <p:nvPr>
            <p:ph type="sldNum" sz="quarter" idx="12"/>
          </p:nvPr>
        </p:nvSpPr>
        <p:spPr>
          <a:ln/>
        </p:spPr>
        <p:txBody>
          <a:bodyPr/>
          <a:lstStyle>
            <a:lvl1pPr>
              <a:defRPr/>
            </a:lvl1pPr>
          </a:lstStyle>
          <a:p>
            <a:fld id="{7CD30516-CDC9-4FE8-8E7C-04CF17A86715}" type="slidenum">
              <a:rPr lang="en-US" altLang="en-US"/>
              <a:pPr/>
              <a:t>‹#›</a:t>
            </a:fld>
            <a:endParaRPr lang="en-US" altLang="en-US"/>
          </a:p>
        </p:txBody>
      </p:sp>
    </p:spTree>
    <p:extLst>
      <p:ext uri="{BB962C8B-B14F-4D97-AF65-F5344CB8AC3E}">
        <p14:creationId xmlns:p14="http://schemas.microsoft.com/office/powerpoint/2010/main" val="41796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D77B147-3F88-3E8E-CBF9-27BDBA7F3016}"/>
              </a:ext>
            </a:extLst>
          </p:cNvPr>
          <p:cNvSpPr>
            <a:spLocks noGrp="1" noChangeArrowheads="1"/>
          </p:cNvSpPr>
          <p:nvPr>
            <p:ph type="title"/>
          </p:nvPr>
        </p:nvSpPr>
        <p:spPr bwMode="auto">
          <a:xfrm>
            <a:off x="838200" y="1524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E5668D9-04EC-4E4F-13D7-99440E6ABB72}"/>
              </a:ext>
            </a:extLst>
          </p:cNvPr>
          <p:cNvSpPr>
            <a:spLocks noGrp="1" noChangeArrowheads="1"/>
          </p:cNvSpPr>
          <p:nvPr>
            <p:ph type="body" idx="1"/>
          </p:nvPr>
        </p:nvSpPr>
        <p:spPr bwMode="auto">
          <a:xfrm>
            <a:off x="152400" y="9144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E4E0C14A-21C6-D85D-FCC1-7A6E4D59C6EB}"/>
              </a:ext>
            </a:extLst>
          </p:cNvPr>
          <p:cNvSpPr>
            <a:spLocks noGrp="1" noChangeArrowheads="1"/>
          </p:cNvSpPr>
          <p:nvPr>
            <p:ph type="dt" sz="half" idx="2"/>
          </p:nvPr>
        </p:nvSpPr>
        <p:spPr bwMode="auto">
          <a:xfrm>
            <a:off x="152400" y="6400800"/>
            <a:ext cx="2438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rgbClr val="008000"/>
                </a:solidFill>
                <a:latin typeface="Arial" charset="0"/>
              </a:defRPr>
            </a:lvl1pPr>
          </a:lstStyle>
          <a:p>
            <a:pPr>
              <a:defRPr/>
            </a:pPr>
            <a:endParaRPr lang="en-US"/>
          </a:p>
        </p:txBody>
      </p:sp>
      <p:sp>
        <p:nvSpPr>
          <p:cNvPr id="1029" name="Rectangle 5">
            <a:extLst>
              <a:ext uri="{FF2B5EF4-FFF2-40B4-BE49-F238E27FC236}">
                <a16:creationId xmlns:a16="http://schemas.microsoft.com/office/drawing/2014/main" id="{3ADA7F98-5171-FE1B-C187-E599793EAAF7}"/>
              </a:ext>
            </a:extLst>
          </p:cNvPr>
          <p:cNvSpPr>
            <a:spLocks noGrp="1" noChangeArrowheads="1"/>
          </p:cNvSpPr>
          <p:nvPr>
            <p:ph type="ftr" sz="quarter" idx="3"/>
          </p:nvPr>
        </p:nvSpPr>
        <p:spPr bwMode="auto">
          <a:xfrm>
            <a:off x="2667000" y="6400800"/>
            <a:ext cx="3810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solidFill>
                  <a:srgbClr val="008000"/>
                </a:solidFill>
                <a:latin typeface="Arial" charset="0"/>
              </a:defRPr>
            </a:lvl1pPr>
          </a:lstStyle>
          <a:p>
            <a:pPr>
              <a:defRPr/>
            </a:pPr>
            <a:endParaRPr lang="en-US"/>
          </a:p>
        </p:txBody>
      </p:sp>
      <p:sp>
        <p:nvSpPr>
          <p:cNvPr id="1030" name="Rectangle 6">
            <a:extLst>
              <a:ext uri="{FF2B5EF4-FFF2-40B4-BE49-F238E27FC236}">
                <a16:creationId xmlns:a16="http://schemas.microsoft.com/office/drawing/2014/main" id="{8EE2A3F5-7D85-5F3C-63EB-F9945F0C3C4F}"/>
              </a:ext>
            </a:extLst>
          </p:cNvPr>
          <p:cNvSpPr>
            <a:spLocks noGrp="1" noChangeArrowheads="1"/>
          </p:cNvSpPr>
          <p:nvPr>
            <p:ph type="sldNum" sz="quarter" idx="4"/>
          </p:nvPr>
        </p:nvSpPr>
        <p:spPr bwMode="auto">
          <a:xfrm>
            <a:off x="6553200" y="6400800"/>
            <a:ext cx="2286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solidFill>
                  <a:srgbClr val="008000"/>
                </a:solidFill>
              </a:defRPr>
            </a:lvl1pPr>
          </a:lstStyle>
          <a:p>
            <a:fld id="{A36E0320-7344-4A95-BE9D-079242C5466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b="1">
          <a:solidFill>
            <a:srgbClr val="262673"/>
          </a:solidFill>
          <a:latin typeface="+mn-lt"/>
          <a:ea typeface="+mj-ea"/>
          <a:cs typeface="+mj-cs"/>
        </a:defRPr>
      </a:lvl1pPr>
      <a:lvl2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2pPr>
      <a:lvl3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3pPr>
      <a:lvl4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4pPr>
      <a:lvl5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har char="•"/>
        <a:defRPr sz="3200">
          <a:solidFill>
            <a:schemeClr val="tx1">
              <a:lumMod val="65000"/>
              <a:lumOff val="35000"/>
            </a:schemeClr>
          </a:solidFill>
          <a:latin typeface="+mn-lt"/>
          <a:ea typeface="+mn-ea"/>
          <a:cs typeface="+mn-cs"/>
        </a:defRPr>
      </a:lvl1pPr>
      <a:lvl2pPr marL="742950" indent="-285750" algn="l" rtl="0" eaLnBrk="0" fontAlgn="base" hangingPunct="0">
        <a:spcBef>
          <a:spcPct val="20000"/>
        </a:spcBef>
        <a:spcAft>
          <a:spcPct val="0"/>
        </a:spcAft>
        <a:defRPr sz="2800">
          <a:solidFill>
            <a:schemeClr val="tx1">
              <a:lumMod val="65000"/>
              <a:lumOff val="35000"/>
            </a:schemeClr>
          </a:solidFill>
          <a:latin typeface="+mn-lt"/>
        </a:defRPr>
      </a:lvl2pPr>
      <a:lvl3pPr marL="1143000" indent="-228600" algn="l" rtl="0" eaLnBrk="0" fontAlgn="base" hangingPunct="0">
        <a:spcBef>
          <a:spcPct val="20000"/>
        </a:spcBef>
        <a:spcAft>
          <a:spcPct val="0"/>
        </a:spcAft>
        <a:buChar char="•"/>
        <a:defRPr sz="2400">
          <a:solidFill>
            <a:schemeClr val="tx1">
              <a:lumMod val="65000"/>
              <a:lumOff val="35000"/>
            </a:schemeClr>
          </a:solidFill>
          <a:latin typeface="+mn-lt"/>
        </a:defRPr>
      </a:lvl3pPr>
      <a:lvl4pPr marL="1600200" indent="-228600" algn="l" rtl="0" eaLnBrk="0" fontAlgn="base" hangingPunct="0">
        <a:spcBef>
          <a:spcPct val="20000"/>
        </a:spcBef>
        <a:spcAft>
          <a:spcPct val="0"/>
        </a:spcAft>
        <a:buChar char="–"/>
        <a:defRPr sz="2000">
          <a:solidFill>
            <a:schemeClr val="tx1">
              <a:lumMod val="65000"/>
              <a:lumOff val="35000"/>
            </a:schemeClr>
          </a:solidFill>
          <a:latin typeface="+mn-lt"/>
        </a:defRPr>
      </a:lvl4pPr>
      <a:lvl5pPr marL="2057400" indent="-228600" algn="l" rtl="0" eaLnBrk="0" fontAlgn="base" hangingPunct="0">
        <a:spcBef>
          <a:spcPct val="20000"/>
        </a:spcBef>
        <a:spcAft>
          <a:spcPct val="0"/>
        </a:spcAft>
        <a:buChar char="»"/>
        <a:defRPr sz="2000">
          <a:solidFill>
            <a:schemeClr val="tx1">
              <a:lumMod val="65000"/>
              <a:lumOff val="35000"/>
            </a:schemeClr>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help.arcgis.com/en/arcgisdesktop/10.0/help/0015/00150000000n000000.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help.arcgis.com/en/arcgisdesktop/10.0/help/0015/00150000000n000000.ht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help.arcgis.com/en/arcgisdesktop/10.0/help/0015/00150000000n000000.htm"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ECD4C6B-8A55-05F5-55D5-4505117A077C}"/>
              </a:ext>
            </a:extLst>
          </p:cNvPr>
          <p:cNvSpPr>
            <a:spLocks noGrp="1" noChangeArrowheads="1"/>
          </p:cNvSpPr>
          <p:nvPr>
            <p:ph type="ctrTitle"/>
          </p:nvPr>
        </p:nvSpPr>
        <p:spPr>
          <a:xfrm>
            <a:off x="307975" y="228600"/>
            <a:ext cx="8607425" cy="3276600"/>
          </a:xfrm>
        </p:spPr>
        <p:txBody>
          <a:bodyPr/>
          <a:lstStyle/>
          <a:p>
            <a:pPr algn="ctr" eaLnBrk="1" hangingPunct="1"/>
            <a:r>
              <a:rPr lang="en-US" altLang="en-US" sz="5400" b="0" dirty="0">
                <a:solidFill>
                  <a:srgbClr val="2E75B6"/>
                </a:solidFill>
                <a:ea typeface="MS PGothic" panose="020B0600070205080204" pitchFamily="34" charset="-128"/>
              </a:rPr>
              <a:t>Script Tool Parameters (1)</a:t>
            </a:r>
          </a:p>
        </p:txBody>
      </p:sp>
      <p:sp>
        <p:nvSpPr>
          <p:cNvPr id="11" name="Rectangle 3">
            <a:extLst>
              <a:ext uri="{FF2B5EF4-FFF2-40B4-BE49-F238E27FC236}">
                <a16:creationId xmlns:a16="http://schemas.microsoft.com/office/drawing/2014/main" id="{08B52CF6-A8C6-79E8-0A06-F3FAC9476ED7}"/>
              </a:ext>
            </a:extLst>
          </p:cNvPr>
          <p:cNvSpPr>
            <a:spLocks noGrp="1" noChangeArrowheads="1"/>
          </p:cNvSpPr>
          <p:nvPr>
            <p:ph type="subTitle" idx="1"/>
          </p:nvPr>
        </p:nvSpPr>
        <p:spPr>
          <a:xfrm>
            <a:off x="6629400" y="6248400"/>
            <a:ext cx="2438400" cy="533400"/>
          </a:xfrm>
        </p:spPr>
        <p:txBody>
          <a:bodyPr/>
          <a:lstStyle/>
          <a:p>
            <a:pPr algn="l">
              <a:lnSpc>
                <a:spcPct val="80000"/>
              </a:lnSpc>
              <a:spcBef>
                <a:spcPct val="0"/>
              </a:spcBef>
              <a:defRPr/>
            </a:pPr>
            <a:r>
              <a:rPr lang="en-US" altLang="en-US" sz="2800" kern="1200" dirty="0">
                <a:solidFill>
                  <a:srgbClr val="2E75B6"/>
                </a:solidFill>
                <a:ea typeface="MS PGothic" panose="020B0600070205080204" pitchFamily="34" charset="-128"/>
              </a:rPr>
              <a:t>Dr. Tateosian</a:t>
            </a:r>
          </a:p>
        </p:txBody>
      </p:sp>
      <p:sp>
        <p:nvSpPr>
          <p:cNvPr id="4100" name="Rectangle 2">
            <a:extLst>
              <a:ext uri="{FF2B5EF4-FFF2-40B4-BE49-F238E27FC236}">
                <a16:creationId xmlns:a16="http://schemas.microsoft.com/office/drawing/2014/main" id="{D781A6BE-2D2C-F7F9-69CD-DC92E83E849A}"/>
              </a:ext>
            </a:extLst>
          </p:cNvPr>
          <p:cNvSpPr>
            <a:spLocks noChangeArrowheads="1"/>
          </p:cNvSpPr>
          <p:nvPr/>
        </p:nvSpPr>
        <p:spPr bwMode="auto">
          <a:xfrm>
            <a:off x="152400" y="3741826"/>
            <a:ext cx="4837112" cy="288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800100" indent="-34290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800" b="0" dirty="0"/>
              <a:t>Parameter property tab</a:t>
            </a:r>
          </a:p>
          <a:p>
            <a:pPr eaLnBrk="1" hangingPunct="1"/>
            <a:r>
              <a:rPr lang="en-US" altLang="en-US" sz="2800" b="0" dirty="0"/>
              <a:t>Widgets</a:t>
            </a:r>
          </a:p>
          <a:p>
            <a:pPr eaLnBrk="1" hangingPunct="1"/>
            <a:r>
              <a:rPr lang="en-US" altLang="en-US" sz="2800" b="0" dirty="0"/>
              <a:t>Properties</a:t>
            </a:r>
          </a:p>
          <a:p>
            <a:pPr lvl="1" eaLnBrk="1" hangingPunct="1">
              <a:buFont typeface="Arial" panose="020B0604020202020204" pitchFamily="34" charset="0"/>
              <a:buChar char="•"/>
            </a:pPr>
            <a:r>
              <a:rPr lang="en-US" altLang="en-US" sz="2400" b="0" dirty="0"/>
              <a:t>Type</a:t>
            </a:r>
            <a:endParaRPr lang="en-US" altLang="en-US" sz="2000" b="0" dirty="0"/>
          </a:p>
          <a:p>
            <a:pPr lvl="1" eaLnBrk="1" hangingPunct="1">
              <a:buFont typeface="Arial" panose="020B0604020202020204" pitchFamily="34" charset="0"/>
              <a:buChar char="•"/>
            </a:pPr>
            <a:r>
              <a:rPr lang="en-US" altLang="en-US" sz="2400" b="0" dirty="0"/>
              <a:t>Direction</a:t>
            </a:r>
          </a:p>
          <a:p>
            <a:pPr lvl="1" eaLnBrk="1" hangingPunct="1">
              <a:buFont typeface="Arial" panose="020B0604020202020204" pitchFamily="34" charset="0"/>
              <a:buChar char="•"/>
            </a:pPr>
            <a:r>
              <a:rPr lang="en-US" altLang="en-US" sz="2400" b="0" dirty="0" err="1"/>
              <a:t>Multivalue</a:t>
            </a:r>
            <a:r>
              <a:rPr lang="en-US" altLang="en-US" sz="2400" b="0" dirty="0"/>
              <a:t> (input &amp; output)</a:t>
            </a:r>
          </a:p>
        </p:txBody>
      </p:sp>
      <p:pic>
        <p:nvPicPr>
          <p:cNvPr id="3" name="Picture 2">
            <a:extLst>
              <a:ext uri="{FF2B5EF4-FFF2-40B4-BE49-F238E27FC236}">
                <a16:creationId xmlns:a16="http://schemas.microsoft.com/office/drawing/2014/main" id="{165EECFB-42A4-F0A4-81A9-276C67E5CC40}"/>
              </a:ext>
            </a:extLst>
          </p:cNvPr>
          <p:cNvPicPr>
            <a:picLocks noChangeAspect="1"/>
          </p:cNvPicPr>
          <p:nvPr/>
        </p:nvPicPr>
        <p:blipFill>
          <a:blip r:embed="rId3"/>
          <a:stretch>
            <a:fillRect/>
          </a:stretch>
        </p:blipFill>
        <p:spPr>
          <a:xfrm>
            <a:off x="1637890" y="2362200"/>
            <a:ext cx="5868219" cy="123842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2C2FE4-F2C8-A378-C277-5468FBC3627B}"/>
              </a:ext>
            </a:extLst>
          </p:cNvPr>
          <p:cNvSpPr>
            <a:spLocks noGrp="1"/>
          </p:cNvSpPr>
          <p:nvPr>
            <p:ph idx="1"/>
          </p:nvPr>
        </p:nvSpPr>
        <p:spPr/>
        <p:txBody>
          <a:bodyPr/>
          <a:lstStyle/>
          <a:p>
            <a:pPr marL="0" indent="0">
              <a:buNone/>
            </a:pPr>
            <a:r>
              <a:rPr lang="en-US" sz="1200" dirty="0">
                <a:solidFill>
                  <a:srgbClr val="008000"/>
                </a:solidFill>
                <a:latin typeface="Consolas" panose="020B0609020204030204" pitchFamily="49" charset="0"/>
              </a:rPr>
              <a:t># reportSTargs.py</a:t>
            </a:r>
          </a:p>
          <a:p>
            <a:pPr marL="0" indent="0">
              <a:buNone/>
            </a:pPr>
            <a:r>
              <a:rPr lang="en-US" sz="1200" dirty="0">
                <a:solidFill>
                  <a:srgbClr val="008000"/>
                </a:solidFill>
                <a:latin typeface="Consolas" panose="020B0609020204030204" pitchFamily="49" charset="0"/>
              </a:rPr>
              <a:t># Purpose: Print the arguments passed into a script tool.</a:t>
            </a:r>
          </a:p>
          <a:p>
            <a:pPr marL="0" indent="0">
              <a:buNone/>
            </a:pPr>
            <a:endParaRPr lang="en-US" sz="1200" dirty="0">
              <a:solidFill>
                <a:srgbClr val="000000"/>
              </a:solidFill>
              <a:latin typeface="Consolas" panose="020B0609020204030204" pitchFamily="49" charset="0"/>
            </a:endParaRPr>
          </a:p>
          <a:p>
            <a:pPr marL="0" indent="0">
              <a:buNone/>
            </a:pPr>
            <a:r>
              <a:rPr lang="en-US" sz="1200" dirty="0">
                <a:solidFill>
                  <a:srgbClr val="0000FF"/>
                </a:solidFill>
                <a:latin typeface="Consolas" panose="020B0609020204030204" pitchFamily="49" charset="0"/>
              </a:rPr>
              <a:t>import</a:t>
            </a:r>
            <a:r>
              <a:rPr lang="en-US" sz="1200" dirty="0">
                <a:solidFill>
                  <a:srgbClr val="000000"/>
                </a:solidFill>
                <a:latin typeface="Consolas" panose="020B0609020204030204" pitchFamily="49" charset="0"/>
              </a:rPr>
              <a:t> arcpy, sys</a:t>
            </a:r>
          </a:p>
          <a:p>
            <a:pPr marL="0" indent="0">
              <a:buNone/>
            </a:pPr>
            <a:endParaRPr lang="en-US" sz="1200" dirty="0">
              <a:solidFill>
                <a:srgbClr val="000000"/>
              </a:solidFill>
              <a:latin typeface="Consolas" panose="020B0609020204030204" pitchFamily="49" charset="0"/>
            </a:endParaRPr>
          </a:p>
          <a:p>
            <a:pPr marL="0" indent="0">
              <a:buNone/>
            </a:pPr>
            <a:r>
              <a:rPr lang="en-US" sz="1200" dirty="0">
                <a:solidFill>
                  <a:srgbClr val="0000FF"/>
                </a:solidFill>
                <a:latin typeface="Consolas" panose="020B0609020204030204" pitchFamily="49" charset="0"/>
              </a:rPr>
              <a:t>def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printArc</a:t>
            </a:r>
            <a:r>
              <a:rPr lang="en-US" sz="1200" dirty="0">
                <a:solidFill>
                  <a:srgbClr val="000000"/>
                </a:solidFill>
                <a:latin typeface="Consolas" panose="020B0609020204030204" pitchFamily="49" charset="0"/>
              </a:rPr>
              <a:t>(message):</a:t>
            </a:r>
          </a:p>
          <a:p>
            <a:pPr marL="0" indent="0">
              <a:buNone/>
            </a:pPr>
            <a:r>
              <a:rPr lang="en-US" sz="1200" dirty="0">
                <a:solidFill>
                  <a:srgbClr val="000000"/>
                </a:solidFill>
                <a:latin typeface="Consolas" panose="020B0609020204030204" pitchFamily="49" charset="0"/>
              </a:rPr>
              <a:t>    </a:t>
            </a:r>
            <a:r>
              <a:rPr lang="en-US" sz="1200" dirty="0">
                <a:solidFill>
                  <a:srgbClr val="800000"/>
                </a:solidFill>
                <a:latin typeface="Consolas" panose="020B0609020204030204" pitchFamily="49" charset="0"/>
              </a:rPr>
              <a:t>'''Print message for script tool and standard output.'''</a:t>
            </a:r>
            <a:endParaRPr lang="en-US" sz="1200" dirty="0">
              <a:solidFill>
                <a:srgbClr val="000000"/>
              </a:solidFill>
              <a:latin typeface="Consolas" panose="020B0609020204030204" pitchFamily="49" charset="0"/>
            </a:endParaRP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print</a:t>
            </a:r>
            <a:r>
              <a:rPr lang="en-US" sz="1200" dirty="0">
                <a:solidFill>
                  <a:srgbClr val="000000"/>
                </a:solidFill>
                <a:latin typeface="Consolas" panose="020B0609020204030204" pitchFamily="49" charset="0"/>
              </a:rPr>
              <a:t>(message)</a:t>
            </a: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arcpy.AddMessage</a:t>
            </a:r>
            <a:r>
              <a:rPr lang="en-US" sz="1200" dirty="0">
                <a:solidFill>
                  <a:srgbClr val="000000"/>
                </a:solidFill>
                <a:latin typeface="Consolas" panose="020B0609020204030204" pitchFamily="49" charset="0"/>
              </a:rPr>
              <a:t>(message)</a:t>
            </a:r>
          </a:p>
          <a:p>
            <a:pPr marL="0" indent="0">
              <a:buNone/>
            </a:pPr>
            <a:endParaRPr lang="en-US" sz="1200" dirty="0">
              <a:solidFill>
                <a:srgbClr val="000000"/>
              </a:solidFill>
              <a:latin typeface="Consolas" panose="020B0609020204030204" pitchFamily="49" charset="0"/>
            </a:endParaRPr>
          </a:p>
          <a:p>
            <a:pPr marL="0" indent="0">
              <a:buNone/>
            </a:pPr>
            <a:r>
              <a:rPr lang="en-US" sz="1200" dirty="0">
                <a:solidFill>
                  <a:srgbClr val="0000FF"/>
                </a:solidFill>
                <a:latin typeface="Consolas" panose="020B0609020204030204" pitchFamily="49" charset="0"/>
              </a:rPr>
              <a:t>def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printArgs</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800000"/>
                </a:solidFill>
                <a:latin typeface="Consolas" panose="020B0609020204030204" pitchFamily="49" charset="0"/>
              </a:rPr>
              <a:t>'''Print user arguments.'''</a:t>
            </a:r>
            <a:endParaRPr lang="en-US" sz="1200" dirty="0">
              <a:solidFill>
                <a:srgbClr val="000000"/>
              </a:solidFill>
              <a:latin typeface="Consolas" panose="020B0609020204030204" pitchFamily="49" charset="0"/>
            </a:endParaRP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printArc</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f</a:t>
            </a:r>
            <a:r>
              <a:rPr lang="en-US" sz="1200" dirty="0" err="1">
                <a:solidFill>
                  <a:srgbClr val="800000"/>
                </a:solidFill>
                <a:latin typeface="Consolas" panose="020B0609020204030204" pitchFamily="49" charset="0"/>
              </a:rPr>
              <a:t>"Number</a:t>
            </a:r>
            <a:r>
              <a:rPr lang="en-US" sz="1200" dirty="0">
                <a:solidFill>
                  <a:srgbClr val="800000"/>
                </a:solidFill>
                <a:latin typeface="Consolas" panose="020B0609020204030204" pitchFamily="49" charset="0"/>
              </a:rPr>
              <a:t> of arguments = {</a:t>
            </a:r>
            <a:r>
              <a:rPr lang="en-US" sz="1200" dirty="0" err="1">
                <a:solidFill>
                  <a:srgbClr val="800000"/>
                </a:solidFill>
                <a:latin typeface="Consolas" panose="020B0609020204030204" pitchFamily="49" charset="0"/>
              </a:rPr>
              <a:t>len</a:t>
            </a:r>
            <a:r>
              <a:rPr lang="en-US" sz="1200" dirty="0">
                <a:solidFill>
                  <a:srgbClr val="800000"/>
                </a:solidFill>
                <a:latin typeface="Consolas" panose="020B0609020204030204" pitchFamily="49" charset="0"/>
              </a:rPr>
              <a:t>(sys.argv)}"</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for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arg</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a:t>
            </a:r>
            <a:r>
              <a:rPr lang="en-US" sz="1200" dirty="0">
                <a:solidFill>
                  <a:srgbClr val="000000"/>
                </a:solidFill>
                <a:latin typeface="Consolas" panose="020B0609020204030204" pitchFamily="49" charset="0"/>
              </a:rPr>
              <a:t> enumerate(sys.argv):</a:t>
            </a: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printArc</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f</a:t>
            </a:r>
            <a:r>
              <a:rPr lang="en-US" sz="1200" dirty="0" err="1">
                <a:solidFill>
                  <a:srgbClr val="800000"/>
                </a:solidFill>
                <a:latin typeface="Consolas" panose="020B0609020204030204" pitchFamily="49" charset="0"/>
              </a:rPr>
              <a:t>"Argument</a:t>
            </a:r>
            <a:r>
              <a:rPr lang="en-US" sz="1200" dirty="0">
                <a:solidFill>
                  <a:srgbClr val="800000"/>
                </a:solidFill>
                <a:latin typeface="Consolas" panose="020B0609020204030204" pitchFamily="49" charset="0"/>
              </a:rPr>
              <a:t> {</a:t>
            </a:r>
            <a:r>
              <a:rPr lang="en-US" sz="1200" dirty="0" err="1">
                <a:solidFill>
                  <a:srgbClr val="800000"/>
                </a:solidFill>
                <a:latin typeface="Consolas" panose="020B0609020204030204" pitchFamily="49" charset="0"/>
              </a:rPr>
              <a:t>i</a:t>
            </a:r>
            <a:r>
              <a:rPr lang="en-US" sz="1200" dirty="0">
                <a:solidFill>
                  <a:srgbClr val="800000"/>
                </a:solidFill>
                <a:latin typeface="Consolas" panose="020B0609020204030204" pitchFamily="49" charset="0"/>
              </a:rPr>
              <a:t>}: {</a:t>
            </a:r>
            <a:r>
              <a:rPr lang="en-US" sz="1200" dirty="0" err="1">
                <a:solidFill>
                  <a:srgbClr val="800000"/>
                </a:solidFill>
                <a:latin typeface="Consolas" panose="020B0609020204030204" pitchFamily="49" charset="0"/>
              </a:rPr>
              <a:t>arg</a:t>
            </a:r>
            <a:r>
              <a:rPr lang="en-US" sz="1200" dirty="0">
                <a:solidFill>
                  <a:srgbClr val="800000"/>
                </a:solidFill>
                <a:latin typeface="Consolas" panose="020B0609020204030204" pitchFamily="49" charset="0"/>
              </a:rPr>
              <a:t>}"</a:t>
            </a:r>
            <a:r>
              <a:rPr lang="en-US" sz="1200" dirty="0">
                <a:solidFill>
                  <a:srgbClr val="000000"/>
                </a:solidFill>
                <a:latin typeface="Consolas" panose="020B0609020204030204" pitchFamily="49" charset="0"/>
              </a:rPr>
              <a:t>)</a:t>
            </a:r>
          </a:p>
          <a:p>
            <a:pPr marL="0" indent="0">
              <a:buNone/>
            </a:pPr>
            <a:endParaRPr lang="en-US" sz="1200" dirty="0">
              <a:solidFill>
                <a:srgbClr val="000000"/>
              </a:solidFill>
              <a:latin typeface="Consolas" panose="020B0609020204030204" pitchFamily="49" charset="0"/>
            </a:endParaRPr>
          </a:p>
          <a:p>
            <a:pPr marL="0" indent="0">
              <a:buNone/>
            </a:pPr>
            <a:r>
              <a:rPr lang="en-US" sz="1200" dirty="0" err="1">
                <a:solidFill>
                  <a:srgbClr val="000000"/>
                </a:solidFill>
                <a:latin typeface="Consolas" panose="020B0609020204030204" pitchFamily="49" charset="0"/>
              </a:rPr>
              <a:t>printArgs</a:t>
            </a:r>
            <a:r>
              <a:rPr lang="en-US" sz="1200" dirty="0">
                <a:solidFill>
                  <a:srgbClr val="000000"/>
                </a:solidFill>
                <a:latin typeface="Consolas" panose="020B0609020204030204" pitchFamily="49" charset="0"/>
              </a:rPr>
              <a:t>()</a:t>
            </a:r>
          </a:p>
          <a:p>
            <a:pPr marL="0" indent="0">
              <a:buNone/>
            </a:pPr>
            <a:endParaRPr lang="en-US" dirty="0"/>
          </a:p>
        </p:txBody>
      </p:sp>
      <p:sp>
        <p:nvSpPr>
          <p:cNvPr id="12290" name="Title 1">
            <a:extLst>
              <a:ext uri="{FF2B5EF4-FFF2-40B4-BE49-F238E27FC236}">
                <a16:creationId xmlns:a16="http://schemas.microsoft.com/office/drawing/2014/main" id="{D18516E2-91D5-B366-5060-D02D7154CD2C}"/>
              </a:ext>
            </a:extLst>
          </p:cNvPr>
          <p:cNvSpPr>
            <a:spLocks noGrp="1"/>
          </p:cNvSpPr>
          <p:nvPr>
            <p:ph type="title"/>
          </p:nvPr>
        </p:nvSpPr>
        <p:spPr/>
        <p:txBody>
          <a:bodyPr/>
          <a:lstStyle/>
          <a:p>
            <a:r>
              <a:rPr lang="en-US" altLang="en-US" dirty="0"/>
              <a:t>Optional parameters get values</a:t>
            </a:r>
          </a:p>
        </p:txBody>
      </p:sp>
      <p:sp>
        <p:nvSpPr>
          <p:cNvPr id="12297" name="TextBox 14">
            <a:extLst>
              <a:ext uri="{FF2B5EF4-FFF2-40B4-BE49-F238E27FC236}">
                <a16:creationId xmlns:a16="http://schemas.microsoft.com/office/drawing/2014/main" id="{D244020F-7A0D-79EA-1600-4F1543E5BF92}"/>
              </a:ext>
            </a:extLst>
          </p:cNvPr>
          <p:cNvSpPr txBox="1">
            <a:spLocks noChangeArrowheads="1"/>
          </p:cNvSpPr>
          <p:nvPr/>
        </p:nvSpPr>
        <p:spPr bwMode="auto">
          <a:xfrm>
            <a:off x="224820" y="5343525"/>
            <a:ext cx="4651979" cy="1200329"/>
          </a:xfrm>
          <a:custGeom>
            <a:avLst/>
            <a:gdLst>
              <a:gd name="connsiteX0" fmla="*/ 0 w 4651979"/>
              <a:gd name="connsiteY0" fmla="*/ 0 h 1200329"/>
              <a:gd name="connsiteX1" fmla="*/ 628017 w 4651979"/>
              <a:gd name="connsiteY1" fmla="*/ 0 h 1200329"/>
              <a:gd name="connsiteX2" fmla="*/ 1256034 w 4651979"/>
              <a:gd name="connsiteY2" fmla="*/ 0 h 1200329"/>
              <a:gd name="connsiteX3" fmla="*/ 1930571 w 4651979"/>
              <a:gd name="connsiteY3" fmla="*/ 0 h 1200329"/>
              <a:gd name="connsiteX4" fmla="*/ 2419029 w 4651979"/>
              <a:gd name="connsiteY4" fmla="*/ 0 h 1200329"/>
              <a:gd name="connsiteX5" fmla="*/ 2954007 w 4651979"/>
              <a:gd name="connsiteY5" fmla="*/ 0 h 1200329"/>
              <a:gd name="connsiteX6" fmla="*/ 3488984 w 4651979"/>
              <a:gd name="connsiteY6" fmla="*/ 0 h 1200329"/>
              <a:gd name="connsiteX7" fmla="*/ 4651979 w 4651979"/>
              <a:gd name="connsiteY7" fmla="*/ 0 h 1200329"/>
              <a:gd name="connsiteX8" fmla="*/ 4651979 w 4651979"/>
              <a:gd name="connsiteY8" fmla="*/ 376103 h 1200329"/>
              <a:gd name="connsiteX9" fmla="*/ 4651979 w 4651979"/>
              <a:gd name="connsiteY9" fmla="*/ 740203 h 1200329"/>
              <a:gd name="connsiteX10" fmla="*/ 4651979 w 4651979"/>
              <a:gd name="connsiteY10" fmla="*/ 1200329 h 1200329"/>
              <a:gd name="connsiteX11" fmla="*/ 4070482 w 4651979"/>
              <a:gd name="connsiteY11" fmla="*/ 1200329 h 1200329"/>
              <a:gd name="connsiteX12" fmla="*/ 3395945 w 4651979"/>
              <a:gd name="connsiteY12" fmla="*/ 1200329 h 1200329"/>
              <a:gd name="connsiteX13" fmla="*/ 2721408 w 4651979"/>
              <a:gd name="connsiteY13" fmla="*/ 1200329 h 1200329"/>
              <a:gd name="connsiteX14" fmla="*/ 2139910 w 4651979"/>
              <a:gd name="connsiteY14" fmla="*/ 1200329 h 1200329"/>
              <a:gd name="connsiteX15" fmla="*/ 1697972 w 4651979"/>
              <a:gd name="connsiteY15" fmla="*/ 1200329 h 1200329"/>
              <a:gd name="connsiteX16" fmla="*/ 1162995 w 4651979"/>
              <a:gd name="connsiteY16" fmla="*/ 1200329 h 1200329"/>
              <a:gd name="connsiteX17" fmla="*/ 628017 w 4651979"/>
              <a:gd name="connsiteY17" fmla="*/ 1200329 h 1200329"/>
              <a:gd name="connsiteX18" fmla="*/ 0 w 4651979"/>
              <a:gd name="connsiteY18" fmla="*/ 1200329 h 1200329"/>
              <a:gd name="connsiteX19" fmla="*/ 0 w 4651979"/>
              <a:gd name="connsiteY19" fmla="*/ 836229 h 1200329"/>
              <a:gd name="connsiteX20" fmla="*/ 0 w 4651979"/>
              <a:gd name="connsiteY20" fmla="*/ 460126 h 1200329"/>
              <a:gd name="connsiteX21" fmla="*/ 0 w 4651979"/>
              <a:gd name="connsiteY21"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51979" h="1200329" extrusionOk="0">
                <a:moveTo>
                  <a:pt x="0" y="0"/>
                </a:moveTo>
                <a:cubicBezTo>
                  <a:pt x="200473" y="-36225"/>
                  <a:pt x="326267" y="72916"/>
                  <a:pt x="628017" y="0"/>
                </a:cubicBezTo>
                <a:cubicBezTo>
                  <a:pt x="929767" y="-72916"/>
                  <a:pt x="1033064" y="28493"/>
                  <a:pt x="1256034" y="0"/>
                </a:cubicBezTo>
                <a:cubicBezTo>
                  <a:pt x="1479004" y="-28493"/>
                  <a:pt x="1750632" y="59971"/>
                  <a:pt x="1930571" y="0"/>
                </a:cubicBezTo>
                <a:cubicBezTo>
                  <a:pt x="2110510" y="-59971"/>
                  <a:pt x="2275043" y="25612"/>
                  <a:pt x="2419029" y="0"/>
                </a:cubicBezTo>
                <a:cubicBezTo>
                  <a:pt x="2563015" y="-25612"/>
                  <a:pt x="2832527" y="54801"/>
                  <a:pt x="2954007" y="0"/>
                </a:cubicBezTo>
                <a:cubicBezTo>
                  <a:pt x="3075487" y="-54801"/>
                  <a:pt x="3315256" y="54413"/>
                  <a:pt x="3488984" y="0"/>
                </a:cubicBezTo>
                <a:cubicBezTo>
                  <a:pt x="3662712" y="-54413"/>
                  <a:pt x="4277366" y="14450"/>
                  <a:pt x="4651979" y="0"/>
                </a:cubicBezTo>
                <a:cubicBezTo>
                  <a:pt x="4678518" y="180547"/>
                  <a:pt x="4641543" y="284972"/>
                  <a:pt x="4651979" y="376103"/>
                </a:cubicBezTo>
                <a:cubicBezTo>
                  <a:pt x="4662415" y="467234"/>
                  <a:pt x="4608664" y="633278"/>
                  <a:pt x="4651979" y="740203"/>
                </a:cubicBezTo>
                <a:cubicBezTo>
                  <a:pt x="4695294" y="847128"/>
                  <a:pt x="4620953" y="1057914"/>
                  <a:pt x="4651979" y="1200329"/>
                </a:cubicBezTo>
                <a:cubicBezTo>
                  <a:pt x="4497330" y="1216709"/>
                  <a:pt x="4201216" y="1147798"/>
                  <a:pt x="4070482" y="1200329"/>
                </a:cubicBezTo>
                <a:cubicBezTo>
                  <a:pt x="3939748" y="1252860"/>
                  <a:pt x="3636063" y="1130641"/>
                  <a:pt x="3395945" y="1200329"/>
                </a:cubicBezTo>
                <a:cubicBezTo>
                  <a:pt x="3155827" y="1270017"/>
                  <a:pt x="2949564" y="1156374"/>
                  <a:pt x="2721408" y="1200329"/>
                </a:cubicBezTo>
                <a:cubicBezTo>
                  <a:pt x="2493252" y="1244284"/>
                  <a:pt x="2276921" y="1184374"/>
                  <a:pt x="2139910" y="1200329"/>
                </a:cubicBezTo>
                <a:cubicBezTo>
                  <a:pt x="2002899" y="1216284"/>
                  <a:pt x="1852458" y="1188256"/>
                  <a:pt x="1697972" y="1200329"/>
                </a:cubicBezTo>
                <a:cubicBezTo>
                  <a:pt x="1543486" y="1212402"/>
                  <a:pt x="1352967" y="1167751"/>
                  <a:pt x="1162995" y="1200329"/>
                </a:cubicBezTo>
                <a:cubicBezTo>
                  <a:pt x="973023" y="1232907"/>
                  <a:pt x="753453" y="1171988"/>
                  <a:pt x="628017" y="1200329"/>
                </a:cubicBezTo>
                <a:cubicBezTo>
                  <a:pt x="502581" y="1228670"/>
                  <a:pt x="233177" y="1128774"/>
                  <a:pt x="0" y="1200329"/>
                </a:cubicBezTo>
                <a:cubicBezTo>
                  <a:pt x="-22450" y="1116489"/>
                  <a:pt x="14717" y="975397"/>
                  <a:pt x="0" y="836229"/>
                </a:cubicBezTo>
                <a:cubicBezTo>
                  <a:pt x="-14717" y="697061"/>
                  <a:pt x="23621" y="630302"/>
                  <a:pt x="0" y="460126"/>
                </a:cubicBezTo>
                <a:cubicBezTo>
                  <a:pt x="-23621" y="289950"/>
                  <a:pt x="18497" y="94998"/>
                  <a:pt x="0" y="0"/>
                </a:cubicBezTo>
                <a:close/>
              </a:path>
            </a:pathLst>
          </a:custGeom>
          <a:noFill/>
          <a:ln w="9525">
            <a:solidFill>
              <a:srgbClr val="FFC000"/>
            </a:solidFill>
            <a:miter lim="800000"/>
            <a:headEnd/>
            <a:tailEnd/>
            <a:extLst>
              <a:ext uri="{C807C97D-BFC1-408E-A445-0C87EB9F89A2}">
                <ask:lineSketchStyleProps xmlns:ask="http://schemas.microsoft.com/office/drawing/2018/sketchyshapes" sd="1709869730">
                  <a:prstGeom prst="rect">
                    <a:avLst/>
                  </a:prstGeom>
                  <ask:type>
                    <ask:lineSketchScribble/>
                  </ask:type>
                </ask:lineSketchStyleProps>
              </a:ext>
            </a:extLst>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0" dirty="0"/>
              <a:t>Argument 0: C:\gispy\sample_scripts\ch23\scripts\reportSTargs.py</a:t>
            </a:r>
            <a:br>
              <a:rPr lang="en-US" altLang="en-US" sz="1200" b="0" dirty="0"/>
            </a:br>
            <a:r>
              <a:rPr lang="en-US" altLang="en-US" sz="1200" b="0" dirty="0"/>
              <a:t>Argument 1: 8 </a:t>
            </a:r>
            <a:r>
              <a:rPr lang="en-US" altLang="en-US" sz="1200" b="0" dirty="0" err="1"/>
              <a:t>SquareKilometers</a:t>
            </a:r>
            <a:br>
              <a:rPr lang="en-US" altLang="en-US" sz="1200" b="0" dirty="0"/>
            </a:br>
            <a:r>
              <a:rPr lang="en-US" altLang="en-US" sz="1200" b="0" dirty="0"/>
              <a:t>Argument 2: MAXOF</a:t>
            </a:r>
            <a:br>
              <a:rPr lang="en-US" altLang="en-US" sz="1200" b="0" dirty="0"/>
            </a:br>
            <a:r>
              <a:rPr lang="en-US" altLang="en-US" sz="1200" b="0" dirty="0"/>
              <a:t>Argument 3: LZ77</a:t>
            </a:r>
            <a:br>
              <a:rPr lang="en-US" altLang="en-US" sz="1200" b="0" dirty="0"/>
            </a:br>
            <a:r>
              <a:rPr lang="en-US" altLang="en-US" sz="1200" b="0" dirty="0"/>
              <a:t>Argument 4: #</a:t>
            </a:r>
            <a:br>
              <a:rPr lang="en-US" altLang="en-US" sz="1200" b="0" dirty="0"/>
            </a:br>
            <a:r>
              <a:rPr lang="en-US" altLang="en-US" sz="1200" b="0" dirty="0"/>
              <a:t>Argument 5: #</a:t>
            </a:r>
          </a:p>
        </p:txBody>
      </p:sp>
      <p:sp>
        <p:nvSpPr>
          <p:cNvPr id="16" name="TextBox 15">
            <a:extLst>
              <a:ext uri="{FF2B5EF4-FFF2-40B4-BE49-F238E27FC236}">
                <a16:creationId xmlns:a16="http://schemas.microsoft.com/office/drawing/2014/main" id="{21CFCA70-9311-0488-60B0-DAA62EE8B54A}"/>
              </a:ext>
            </a:extLst>
          </p:cNvPr>
          <p:cNvSpPr txBox="1">
            <a:spLocks noChangeArrowheads="1"/>
          </p:cNvSpPr>
          <p:nvPr/>
        </p:nvSpPr>
        <p:spPr bwMode="auto">
          <a:xfrm>
            <a:off x="6858000" y="3733800"/>
            <a:ext cx="198120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b="0"/>
              <a:t>Type can be:</a:t>
            </a:r>
          </a:p>
          <a:p>
            <a:pPr>
              <a:spcBef>
                <a:spcPct val="0"/>
              </a:spcBef>
              <a:buFontTx/>
              <a:buNone/>
            </a:pPr>
            <a:r>
              <a:rPr lang="en-US" altLang="en-US" sz="1800"/>
              <a:t>Required</a:t>
            </a:r>
          </a:p>
          <a:p>
            <a:pPr>
              <a:spcBef>
                <a:spcPct val="0"/>
              </a:spcBef>
              <a:buFontTx/>
              <a:buNone/>
            </a:pPr>
            <a:r>
              <a:rPr lang="en-US" altLang="en-US" sz="1800"/>
              <a:t>Optional</a:t>
            </a:r>
          </a:p>
          <a:p>
            <a:pPr>
              <a:spcBef>
                <a:spcPct val="0"/>
              </a:spcBef>
              <a:buFontTx/>
              <a:buNone/>
            </a:pPr>
            <a:r>
              <a:rPr lang="en-US" altLang="en-US" sz="1800"/>
              <a:t>Derived</a:t>
            </a:r>
          </a:p>
          <a:p>
            <a:pPr>
              <a:spcBef>
                <a:spcPct val="0"/>
              </a:spcBef>
              <a:buFontTx/>
              <a:buNone/>
            </a:pPr>
            <a:endParaRPr lang="en-US" altLang="en-US" sz="1800"/>
          </a:p>
          <a:p>
            <a:pPr>
              <a:spcBef>
                <a:spcPct val="0"/>
              </a:spcBef>
              <a:buFontTx/>
              <a:buNone/>
            </a:pPr>
            <a:r>
              <a:rPr lang="en-US" altLang="en-US" sz="1800" b="0"/>
              <a:t>‘Derived’ is closely related to the ‘Direction’ property…</a:t>
            </a:r>
          </a:p>
        </p:txBody>
      </p:sp>
      <p:pic>
        <p:nvPicPr>
          <p:cNvPr id="9" name="Picture 8">
            <a:extLst>
              <a:ext uri="{FF2B5EF4-FFF2-40B4-BE49-F238E27FC236}">
                <a16:creationId xmlns:a16="http://schemas.microsoft.com/office/drawing/2014/main" id="{164F83CA-9B01-38A1-1054-F446432155B2}"/>
              </a:ext>
            </a:extLst>
          </p:cNvPr>
          <p:cNvPicPr>
            <a:picLocks noChangeAspect="1"/>
          </p:cNvPicPr>
          <p:nvPr/>
        </p:nvPicPr>
        <p:blipFill>
          <a:blip r:embed="rId3"/>
          <a:stretch>
            <a:fillRect/>
          </a:stretch>
        </p:blipFill>
        <p:spPr>
          <a:xfrm>
            <a:off x="5562600" y="800603"/>
            <a:ext cx="2962688" cy="2600688"/>
          </a:xfrm>
          <a:prstGeom prst="rect">
            <a:avLst/>
          </a:prstGeom>
        </p:spPr>
      </p:pic>
    </p:spTree>
    <p:extLst>
      <p:ext uri="{BB962C8B-B14F-4D97-AF65-F5344CB8AC3E}">
        <p14:creationId xmlns:p14="http://schemas.microsoft.com/office/powerpoint/2010/main" val="3328198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0CDE6C8-6ED6-34A7-8BAC-2FF3B3E826FB}"/>
              </a:ext>
            </a:extLst>
          </p:cNvPr>
          <p:cNvSpPr>
            <a:spLocks noGrp="1"/>
          </p:cNvSpPr>
          <p:nvPr>
            <p:ph type="title"/>
          </p:nvPr>
        </p:nvSpPr>
        <p:spPr/>
        <p:txBody>
          <a:bodyPr/>
          <a:lstStyle/>
          <a:p>
            <a:r>
              <a:rPr lang="en-US" altLang="en-US"/>
              <a:t>Script tool parameter properties</a:t>
            </a:r>
          </a:p>
        </p:txBody>
      </p:sp>
      <p:graphicFrame>
        <p:nvGraphicFramePr>
          <p:cNvPr id="5" name="Content Placeholder 4">
            <a:extLst>
              <a:ext uri="{FF2B5EF4-FFF2-40B4-BE49-F238E27FC236}">
                <a16:creationId xmlns:a16="http://schemas.microsoft.com/office/drawing/2014/main" id="{4661902E-39DB-4549-37F3-FAA2D38294AE}"/>
              </a:ext>
            </a:extLst>
          </p:cNvPr>
          <p:cNvGraphicFramePr>
            <a:graphicFrameLocks noGrp="1"/>
          </p:cNvGraphicFramePr>
          <p:nvPr>
            <p:ph idx="1"/>
          </p:nvPr>
        </p:nvGraphicFramePr>
        <p:xfrm>
          <a:off x="1066800" y="2514601"/>
          <a:ext cx="7924800" cy="3878409"/>
        </p:xfrm>
        <a:graphic>
          <a:graphicData uri="http://schemas.openxmlformats.org/drawingml/2006/table">
            <a:tbl>
              <a:tblPr/>
              <a:tblGrid>
                <a:gridCol w="13716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197486">
                <a:tc>
                  <a:txBody>
                    <a:bodyPr/>
                    <a:lstStyle/>
                    <a:p>
                      <a:r>
                        <a:rPr lang="en-US" sz="1000" b="1" u="sng" dirty="0"/>
                        <a:t>Property</a:t>
                      </a:r>
                    </a:p>
                  </a:txBody>
                  <a:tcPr marL="45090" marR="45090" marT="22543" marB="22543" anchor="ctr">
                    <a:lnL>
                      <a:noFill/>
                    </a:lnL>
                    <a:lnR>
                      <a:noFill/>
                    </a:lnR>
                    <a:lnT>
                      <a:noFill/>
                    </a:lnT>
                    <a:lnB>
                      <a:noFill/>
                    </a:lnB>
                  </a:tcPr>
                </a:tc>
                <a:tc>
                  <a:txBody>
                    <a:bodyPr/>
                    <a:lstStyle/>
                    <a:p>
                      <a:r>
                        <a:rPr lang="en-US" sz="1000" b="1" u="sng" dirty="0"/>
                        <a:t>Description</a:t>
                      </a:r>
                    </a:p>
                  </a:txBody>
                  <a:tcPr marL="45090" marR="45090" marT="22543" marB="22543" anchor="ctr">
                    <a:lnL>
                      <a:noFill/>
                    </a:lnL>
                    <a:lnR>
                      <a:noFill/>
                    </a:lnR>
                    <a:lnT>
                      <a:noFill/>
                    </a:lnT>
                    <a:lnB>
                      <a:noFill/>
                    </a:lnB>
                  </a:tcPr>
                </a:tc>
                <a:extLst>
                  <a:ext uri="{0D108BD9-81ED-4DB2-BD59-A6C34878D82A}">
                    <a16:rowId xmlns:a16="http://schemas.microsoft.com/office/drawing/2014/main" val="10000"/>
                  </a:ext>
                </a:extLst>
              </a:tr>
              <a:tr h="267797">
                <a:tc>
                  <a:txBody>
                    <a:bodyPr/>
                    <a:lstStyle/>
                    <a:p>
                      <a:r>
                        <a:rPr lang="en-US" sz="1100" dirty="0">
                          <a:hlinkClick r:id="rId2"/>
                        </a:rPr>
                        <a:t>Type</a:t>
                      </a:r>
                      <a:r>
                        <a:rPr lang="en-US" sz="1100" dirty="0"/>
                        <a:t> </a:t>
                      </a:r>
                    </a:p>
                  </a:txBody>
                  <a:tcPr marL="45090" marR="45090" marT="22543" marB="22543" anchor="ctr">
                    <a:lnL>
                      <a:noFill/>
                    </a:lnL>
                    <a:lnR>
                      <a:noFill/>
                    </a:lnR>
                    <a:lnT>
                      <a:noFill/>
                    </a:lnT>
                    <a:lnB>
                      <a:noFill/>
                    </a:lnB>
                  </a:tcPr>
                </a:tc>
                <a:tc>
                  <a:txBody>
                    <a:bodyPr/>
                    <a:lstStyle/>
                    <a:p>
                      <a:r>
                        <a:rPr lang="en-US" sz="1200" dirty="0"/>
                        <a:t>Required, Optional, or Derived. </a:t>
                      </a:r>
                    </a:p>
                  </a:txBody>
                  <a:tcPr marL="45090" marR="45090" marT="22543" marB="22543" anchor="ctr">
                    <a:lnL>
                      <a:noFill/>
                    </a:lnL>
                    <a:lnR>
                      <a:noFill/>
                    </a:lnR>
                    <a:lnT>
                      <a:noFill/>
                    </a:lnT>
                    <a:lnB>
                      <a:noFill/>
                    </a:lnB>
                  </a:tcPr>
                </a:tc>
                <a:extLst>
                  <a:ext uri="{0D108BD9-81ED-4DB2-BD59-A6C34878D82A}">
                    <a16:rowId xmlns:a16="http://schemas.microsoft.com/office/drawing/2014/main" val="10001"/>
                  </a:ext>
                </a:extLst>
              </a:tr>
              <a:tr h="381000">
                <a:tc>
                  <a:txBody>
                    <a:bodyPr/>
                    <a:lstStyle/>
                    <a:p>
                      <a:r>
                        <a:rPr lang="en-US" sz="1100" dirty="0">
                          <a:hlinkClick r:id="rId2"/>
                        </a:rPr>
                        <a:t>Direction</a:t>
                      </a:r>
                      <a:r>
                        <a:rPr lang="en-US" sz="1100" dirty="0"/>
                        <a:t> </a:t>
                      </a:r>
                    </a:p>
                  </a:txBody>
                  <a:tcPr marL="45090" marR="45090" marT="22543" marB="22543" anchor="ctr">
                    <a:lnL>
                      <a:noFill/>
                    </a:lnL>
                    <a:lnR>
                      <a:noFill/>
                    </a:lnR>
                    <a:lnT>
                      <a:noFill/>
                    </a:lnT>
                    <a:lnB>
                      <a:noFill/>
                    </a:lnB>
                  </a:tcPr>
                </a:tc>
                <a:tc>
                  <a:txBody>
                    <a:bodyPr/>
                    <a:lstStyle/>
                    <a:p>
                      <a:r>
                        <a:rPr lang="en-US" sz="1200" dirty="0"/>
                        <a:t>Input or Output. </a:t>
                      </a:r>
                    </a:p>
                  </a:txBody>
                  <a:tcPr marL="45090" marR="45090" marT="22543" marB="22543" anchor="ctr">
                    <a:lnL>
                      <a:noFill/>
                    </a:lnL>
                    <a:lnR>
                      <a:noFill/>
                    </a:lnR>
                    <a:lnT>
                      <a:noFill/>
                    </a:lnT>
                    <a:lnB>
                      <a:noFill/>
                    </a:lnB>
                  </a:tcPr>
                </a:tc>
                <a:extLst>
                  <a:ext uri="{0D108BD9-81ED-4DB2-BD59-A6C34878D82A}">
                    <a16:rowId xmlns:a16="http://schemas.microsoft.com/office/drawing/2014/main" val="10002"/>
                  </a:ext>
                </a:extLst>
              </a:tr>
              <a:tr h="315595">
                <a:tc>
                  <a:txBody>
                    <a:bodyPr/>
                    <a:lstStyle/>
                    <a:p>
                      <a:r>
                        <a:rPr lang="en-US" sz="1100" dirty="0" err="1">
                          <a:hlinkClick r:id="rId2"/>
                        </a:rPr>
                        <a:t>Multivalue</a:t>
                      </a:r>
                      <a:r>
                        <a:rPr lang="en-US" sz="1100" dirty="0"/>
                        <a:t> </a:t>
                      </a:r>
                    </a:p>
                  </a:txBody>
                  <a:tcPr marL="45090" marR="45090" marT="22543" marB="22543" anchor="ctr">
                    <a:lnL>
                      <a:noFill/>
                    </a:lnL>
                    <a:lnR>
                      <a:noFill/>
                    </a:lnR>
                    <a:lnT>
                      <a:noFill/>
                    </a:lnT>
                    <a:lnB>
                      <a:noFill/>
                    </a:lnB>
                  </a:tcPr>
                </a:tc>
                <a:tc>
                  <a:txBody>
                    <a:bodyPr/>
                    <a:lstStyle/>
                    <a:p>
                      <a:r>
                        <a:rPr lang="en-US" sz="1200" dirty="0"/>
                        <a:t>Yes, if you want to</a:t>
                      </a:r>
                      <a:r>
                        <a:rPr lang="en-US" sz="1200" baseline="0" dirty="0"/>
                        <a:t> accept a</a:t>
                      </a:r>
                      <a:r>
                        <a:rPr lang="en-US" sz="1200" dirty="0"/>
                        <a:t> list of values.</a:t>
                      </a:r>
                    </a:p>
                  </a:txBody>
                  <a:tcPr marL="45090" marR="45090" marT="22543" marB="22543" anchor="ctr">
                    <a:lnL>
                      <a:noFill/>
                    </a:lnL>
                    <a:lnR>
                      <a:noFill/>
                    </a:lnR>
                    <a:lnT>
                      <a:noFill/>
                    </a:lnT>
                    <a:lnB>
                      <a:noFill/>
                    </a:lnB>
                  </a:tcPr>
                </a:tc>
                <a:extLst>
                  <a:ext uri="{0D108BD9-81ED-4DB2-BD59-A6C34878D82A}">
                    <a16:rowId xmlns:a16="http://schemas.microsoft.com/office/drawing/2014/main" val="10003"/>
                  </a:ext>
                </a:extLst>
              </a:tr>
              <a:tr h="522605">
                <a:tc>
                  <a:txBody>
                    <a:bodyPr/>
                    <a:lstStyle/>
                    <a:p>
                      <a:r>
                        <a:rPr lang="en-US" sz="1100" dirty="0">
                          <a:hlinkClick r:id="rId2"/>
                        </a:rPr>
                        <a:t>Default</a:t>
                      </a:r>
                      <a:r>
                        <a:rPr lang="en-US" sz="1100" dirty="0"/>
                        <a:t> or </a:t>
                      </a:r>
                      <a:r>
                        <a:rPr lang="en-US" sz="1100" dirty="0">
                          <a:hlinkClick r:id="rId2"/>
                        </a:rPr>
                        <a:t>Schema</a:t>
                      </a:r>
                      <a:endParaRPr lang="en-US" sz="1100" dirty="0"/>
                    </a:p>
                  </a:txBody>
                  <a:tcPr marL="45090" marR="45090" marT="22543" marB="22543" anchor="ctr">
                    <a:lnL>
                      <a:noFill/>
                    </a:lnL>
                    <a:lnR>
                      <a:noFill/>
                    </a:lnR>
                    <a:lnT>
                      <a:noFill/>
                    </a:lnT>
                    <a:lnB>
                      <a:noFill/>
                    </a:lnB>
                  </a:tcPr>
                </a:tc>
                <a:tc>
                  <a:txBody>
                    <a:bodyPr/>
                    <a:lstStyle/>
                    <a:p>
                      <a:r>
                        <a:rPr lang="en-US" sz="1200"/>
                        <a:t>The default value for the parameter. When the parameter data type is either feature set or record set, Default is replaced with Schema.</a:t>
                      </a:r>
                    </a:p>
                  </a:txBody>
                  <a:tcPr marL="45090" marR="45090" marT="22543" marB="22543" anchor="ctr">
                    <a:lnL>
                      <a:noFill/>
                    </a:lnL>
                    <a:lnR>
                      <a:noFill/>
                    </a:lnR>
                    <a:lnT>
                      <a:noFill/>
                    </a:lnT>
                    <a:lnB>
                      <a:noFill/>
                    </a:lnB>
                  </a:tcPr>
                </a:tc>
                <a:extLst>
                  <a:ext uri="{0D108BD9-81ED-4DB2-BD59-A6C34878D82A}">
                    <a16:rowId xmlns:a16="http://schemas.microsoft.com/office/drawing/2014/main" val="10004"/>
                  </a:ext>
                </a:extLst>
              </a:tr>
              <a:tr h="457200">
                <a:tc>
                  <a:txBody>
                    <a:bodyPr/>
                    <a:lstStyle/>
                    <a:p>
                      <a:r>
                        <a:rPr lang="en-US" sz="1100" dirty="0">
                          <a:hlinkClick r:id="rId2"/>
                        </a:rPr>
                        <a:t>Environment</a:t>
                      </a:r>
                      <a:r>
                        <a:rPr lang="en-US" sz="1100" dirty="0"/>
                        <a:t> </a:t>
                      </a:r>
                    </a:p>
                  </a:txBody>
                  <a:tcPr marL="45090" marR="45090" marT="22543" marB="22543" anchor="ctr">
                    <a:lnL>
                      <a:noFill/>
                    </a:lnL>
                    <a:lnR>
                      <a:noFill/>
                    </a:lnR>
                    <a:lnT>
                      <a:noFill/>
                    </a:lnT>
                    <a:lnB>
                      <a:noFill/>
                    </a:lnB>
                  </a:tcPr>
                </a:tc>
                <a:tc>
                  <a:txBody>
                    <a:bodyPr/>
                    <a:lstStyle/>
                    <a:p>
                      <a:r>
                        <a:rPr lang="en-US" sz="1200" dirty="0"/>
                        <a:t>If the default value for the parameter is to come from an environment setting, this property contains the name of the environment setting.</a:t>
                      </a:r>
                    </a:p>
                  </a:txBody>
                  <a:tcPr marL="45090" marR="45090" marT="22543" marB="22543" anchor="ctr">
                    <a:lnL>
                      <a:noFill/>
                    </a:lnL>
                    <a:lnR>
                      <a:noFill/>
                    </a:lnR>
                    <a:lnT>
                      <a:noFill/>
                    </a:lnT>
                    <a:lnB>
                      <a:noFill/>
                    </a:lnB>
                  </a:tcPr>
                </a:tc>
                <a:extLst>
                  <a:ext uri="{0D108BD9-81ED-4DB2-BD59-A6C34878D82A}">
                    <a16:rowId xmlns:a16="http://schemas.microsoft.com/office/drawing/2014/main" val="10005"/>
                  </a:ext>
                </a:extLst>
              </a:tr>
              <a:tr h="457200">
                <a:tc>
                  <a:txBody>
                    <a:bodyPr/>
                    <a:lstStyle/>
                    <a:p>
                      <a:r>
                        <a:rPr lang="en-US" sz="1100">
                          <a:hlinkClick r:id="rId2"/>
                        </a:rPr>
                        <a:t>Filter</a:t>
                      </a:r>
                      <a:r>
                        <a:rPr lang="en-US" sz="1100"/>
                        <a:t> </a:t>
                      </a:r>
                    </a:p>
                  </a:txBody>
                  <a:tcPr marL="45090" marR="45090" marT="22543" marB="22543" anchor="ctr">
                    <a:lnL>
                      <a:noFill/>
                    </a:lnL>
                    <a:lnR>
                      <a:noFill/>
                    </a:lnR>
                    <a:lnT>
                      <a:noFill/>
                    </a:lnT>
                    <a:lnB>
                      <a:noFill/>
                    </a:lnB>
                  </a:tcPr>
                </a:tc>
                <a:tc>
                  <a:txBody>
                    <a:bodyPr/>
                    <a:lstStyle/>
                    <a:p>
                      <a:r>
                        <a:rPr lang="en-US" sz="1200" dirty="0"/>
                        <a:t>If you want only certain values to be entered, use this. There are 6 types of filters.</a:t>
                      </a:r>
                      <a:r>
                        <a:rPr lang="en-US" sz="1200" baseline="0" dirty="0"/>
                        <a:t> Filter </a:t>
                      </a:r>
                      <a:r>
                        <a:rPr lang="en-US" sz="1200" dirty="0"/>
                        <a:t>type depends on the data type. </a:t>
                      </a:r>
                    </a:p>
                  </a:txBody>
                  <a:tcPr marL="45090" marR="45090" marT="22543" marB="22543" anchor="ctr">
                    <a:lnL>
                      <a:noFill/>
                    </a:lnL>
                    <a:lnR>
                      <a:noFill/>
                    </a:lnR>
                    <a:lnT>
                      <a:noFill/>
                    </a:lnT>
                    <a:lnB>
                      <a:noFill/>
                    </a:lnB>
                  </a:tcPr>
                </a:tc>
                <a:extLst>
                  <a:ext uri="{0D108BD9-81ED-4DB2-BD59-A6C34878D82A}">
                    <a16:rowId xmlns:a16="http://schemas.microsoft.com/office/drawing/2014/main" val="10006"/>
                  </a:ext>
                </a:extLst>
              </a:tr>
              <a:tr h="685800">
                <a:tc>
                  <a:txBody>
                    <a:bodyPr/>
                    <a:lstStyle/>
                    <a:p>
                      <a:r>
                        <a:rPr lang="en-US" sz="1100">
                          <a:hlinkClick r:id="rId2"/>
                        </a:rPr>
                        <a:t>Obtained from</a:t>
                      </a:r>
                      <a:r>
                        <a:rPr lang="en-US" sz="1100"/>
                        <a:t> </a:t>
                      </a:r>
                    </a:p>
                  </a:txBody>
                  <a:tcPr marL="45090" marR="45090" marT="22543" marB="22543" anchor="ctr">
                    <a:lnL>
                      <a:noFill/>
                    </a:lnL>
                    <a:lnR>
                      <a:noFill/>
                    </a:lnR>
                    <a:lnT>
                      <a:noFill/>
                    </a:lnT>
                    <a:lnB>
                      <a:noFill/>
                    </a:lnB>
                  </a:tcPr>
                </a:tc>
                <a:tc>
                  <a:txBody>
                    <a:bodyPr/>
                    <a:lstStyle/>
                    <a:p>
                      <a:r>
                        <a:rPr lang="en-US" sz="1200" dirty="0"/>
                        <a:t>For</a:t>
                      </a:r>
                      <a:r>
                        <a:rPr lang="en-US" sz="1200" baseline="0" dirty="0"/>
                        <a:t> </a:t>
                      </a:r>
                      <a:r>
                        <a:rPr lang="en-US" sz="1200" b="1" dirty="0"/>
                        <a:t>derived</a:t>
                      </a:r>
                      <a:r>
                        <a:rPr lang="en-US" sz="1200" dirty="0"/>
                        <a:t> parameters. For derived output parameters, Obtained from can be set to the parameter containing the definition of the output. For input parameters, Obtained from is set to the parameter containing the information needed for input.</a:t>
                      </a:r>
                    </a:p>
                  </a:txBody>
                  <a:tcPr marL="45090" marR="45090" marT="22543" marB="22543" anchor="ctr">
                    <a:lnL>
                      <a:noFill/>
                    </a:lnL>
                    <a:lnR>
                      <a:noFill/>
                    </a:lnR>
                    <a:lnT>
                      <a:noFill/>
                    </a:lnT>
                    <a:lnB>
                      <a:noFill/>
                    </a:lnB>
                  </a:tcPr>
                </a:tc>
                <a:extLst>
                  <a:ext uri="{0D108BD9-81ED-4DB2-BD59-A6C34878D82A}">
                    <a16:rowId xmlns:a16="http://schemas.microsoft.com/office/drawing/2014/main" val="10007"/>
                  </a:ext>
                </a:extLst>
              </a:tr>
              <a:tr h="593726">
                <a:tc>
                  <a:txBody>
                    <a:bodyPr/>
                    <a:lstStyle/>
                    <a:p>
                      <a:r>
                        <a:rPr lang="en-US" sz="1100" dirty="0" err="1">
                          <a:hlinkClick r:id="rId2"/>
                        </a:rPr>
                        <a:t>Symbology</a:t>
                      </a:r>
                      <a:r>
                        <a:rPr lang="en-US" sz="1100" dirty="0"/>
                        <a:t> </a:t>
                      </a:r>
                    </a:p>
                  </a:txBody>
                  <a:tcPr marL="45090" marR="45090" marT="22543" marB="22543" anchor="ctr">
                    <a:lnL>
                      <a:noFill/>
                    </a:lnL>
                    <a:lnR>
                      <a:noFill/>
                    </a:lnR>
                    <a:lnT>
                      <a:noFill/>
                    </a:lnT>
                    <a:lnB>
                      <a:noFill/>
                    </a:lnB>
                  </a:tcPr>
                </a:tc>
                <a:tc>
                  <a:txBody>
                    <a:bodyPr/>
                    <a:lstStyle/>
                    <a:p>
                      <a:r>
                        <a:rPr lang="en-US" sz="1200" dirty="0"/>
                        <a:t>Use a layer file (.</a:t>
                      </a:r>
                      <a:r>
                        <a:rPr lang="en-US" sz="1200" dirty="0" err="1"/>
                        <a:t>lyrx</a:t>
                      </a:r>
                      <a:r>
                        <a:rPr lang="en-US" sz="1200" dirty="0"/>
                        <a:t>) to set output symbology.</a:t>
                      </a:r>
                    </a:p>
                  </a:txBody>
                  <a:tcPr marL="45090" marR="45090" marT="22543" marB="22543" anchor="ctr">
                    <a:lnL>
                      <a:noFill/>
                    </a:lnL>
                    <a:lnR>
                      <a:noFill/>
                    </a:lnR>
                    <a:lnT>
                      <a:noFill/>
                    </a:lnT>
                    <a:lnB>
                      <a:noFill/>
                    </a:lnB>
                  </a:tcPr>
                </a:tc>
                <a:extLst>
                  <a:ext uri="{0D108BD9-81ED-4DB2-BD59-A6C34878D82A}">
                    <a16:rowId xmlns:a16="http://schemas.microsoft.com/office/drawing/2014/main" val="10008"/>
                  </a:ext>
                </a:extLst>
              </a:tr>
            </a:tbl>
          </a:graphicData>
        </a:graphic>
      </p:graphicFrame>
      <p:pic>
        <p:nvPicPr>
          <p:cNvPr id="3" name="Picture 2">
            <a:extLst>
              <a:ext uri="{FF2B5EF4-FFF2-40B4-BE49-F238E27FC236}">
                <a16:creationId xmlns:a16="http://schemas.microsoft.com/office/drawing/2014/main" id="{9894CED5-8C37-F3A9-3581-E23A7405F8E2}"/>
              </a:ext>
            </a:extLst>
          </p:cNvPr>
          <p:cNvPicPr>
            <a:picLocks noChangeAspect="1"/>
          </p:cNvPicPr>
          <p:nvPr/>
        </p:nvPicPr>
        <p:blipFill>
          <a:blip r:embed="rId3"/>
          <a:stretch>
            <a:fillRect/>
          </a:stretch>
        </p:blipFill>
        <p:spPr>
          <a:xfrm>
            <a:off x="0" y="826731"/>
            <a:ext cx="9144000" cy="1386455"/>
          </a:xfrm>
          <a:prstGeom prst="rect">
            <a:avLst/>
          </a:prstGeom>
        </p:spPr>
      </p:pic>
      <p:sp>
        <p:nvSpPr>
          <p:cNvPr id="4" name="Rectangle 3">
            <a:extLst>
              <a:ext uri="{FF2B5EF4-FFF2-40B4-BE49-F238E27FC236}">
                <a16:creationId xmlns:a16="http://schemas.microsoft.com/office/drawing/2014/main" id="{073A8E5C-DE9F-11AE-3FCF-277E8EDB36F7}"/>
              </a:ext>
            </a:extLst>
          </p:cNvPr>
          <p:cNvSpPr/>
          <p:nvPr/>
        </p:nvSpPr>
        <p:spPr bwMode="auto">
          <a:xfrm>
            <a:off x="990600" y="2720528"/>
            <a:ext cx="7696200" cy="1424499"/>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BD8D2635-6001-767C-4432-FB03B0688C0F}"/>
              </a:ext>
            </a:extLst>
          </p:cNvPr>
          <p:cNvSpPr/>
          <p:nvPr/>
        </p:nvSpPr>
        <p:spPr bwMode="auto">
          <a:xfrm>
            <a:off x="3505200" y="990600"/>
            <a:ext cx="914400"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269195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C0CDE6C8-6ED6-34A7-8BAC-2FF3B3E826FB}"/>
              </a:ext>
            </a:extLst>
          </p:cNvPr>
          <p:cNvSpPr>
            <a:spLocks noGrp="1"/>
          </p:cNvSpPr>
          <p:nvPr>
            <p:ph type="title"/>
          </p:nvPr>
        </p:nvSpPr>
        <p:spPr/>
        <p:txBody>
          <a:bodyPr/>
          <a:lstStyle/>
          <a:p>
            <a:r>
              <a:rPr lang="en-US" altLang="en-US"/>
              <a:t>Script tool parameter properties</a:t>
            </a:r>
          </a:p>
        </p:txBody>
      </p:sp>
      <p:graphicFrame>
        <p:nvGraphicFramePr>
          <p:cNvPr id="5" name="Content Placeholder 4">
            <a:extLst>
              <a:ext uri="{FF2B5EF4-FFF2-40B4-BE49-F238E27FC236}">
                <a16:creationId xmlns:a16="http://schemas.microsoft.com/office/drawing/2014/main" id="{4661902E-39DB-4549-37F3-FAA2D38294AE}"/>
              </a:ext>
            </a:extLst>
          </p:cNvPr>
          <p:cNvGraphicFramePr>
            <a:graphicFrameLocks noGrp="1"/>
          </p:cNvGraphicFramePr>
          <p:nvPr>
            <p:ph idx="1"/>
          </p:nvPr>
        </p:nvGraphicFramePr>
        <p:xfrm>
          <a:off x="1066800" y="2514601"/>
          <a:ext cx="7924800" cy="3878409"/>
        </p:xfrm>
        <a:graphic>
          <a:graphicData uri="http://schemas.openxmlformats.org/drawingml/2006/table">
            <a:tbl>
              <a:tblPr/>
              <a:tblGrid>
                <a:gridCol w="13716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197486">
                <a:tc>
                  <a:txBody>
                    <a:bodyPr/>
                    <a:lstStyle/>
                    <a:p>
                      <a:r>
                        <a:rPr lang="en-US" sz="1000" b="1" u="sng" dirty="0"/>
                        <a:t>Property</a:t>
                      </a:r>
                    </a:p>
                  </a:txBody>
                  <a:tcPr marL="45090" marR="45090" marT="22543" marB="22543" anchor="ctr">
                    <a:lnL>
                      <a:noFill/>
                    </a:lnL>
                    <a:lnR>
                      <a:noFill/>
                    </a:lnR>
                    <a:lnT>
                      <a:noFill/>
                    </a:lnT>
                    <a:lnB>
                      <a:noFill/>
                    </a:lnB>
                  </a:tcPr>
                </a:tc>
                <a:tc>
                  <a:txBody>
                    <a:bodyPr/>
                    <a:lstStyle/>
                    <a:p>
                      <a:r>
                        <a:rPr lang="en-US" sz="1000" b="1" u="sng" dirty="0"/>
                        <a:t>Description</a:t>
                      </a:r>
                    </a:p>
                  </a:txBody>
                  <a:tcPr marL="45090" marR="45090" marT="22543" marB="22543" anchor="ctr">
                    <a:lnL>
                      <a:noFill/>
                    </a:lnL>
                    <a:lnR>
                      <a:noFill/>
                    </a:lnR>
                    <a:lnT>
                      <a:noFill/>
                    </a:lnT>
                    <a:lnB>
                      <a:noFill/>
                    </a:lnB>
                  </a:tcPr>
                </a:tc>
                <a:extLst>
                  <a:ext uri="{0D108BD9-81ED-4DB2-BD59-A6C34878D82A}">
                    <a16:rowId xmlns:a16="http://schemas.microsoft.com/office/drawing/2014/main" val="10000"/>
                  </a:ext>
                </a:extLst>
              </a:tr>
              <a:tr h="267797">
                <a:tc>
                  <a:txBody>
                    <a:bodyPr/>
                    <a:lstStyle/>
                    <a:p>
                      <a:r>
                        <a:rPr lang="en-US" sz="1100" dirty="0">
                          <a:hlinkClick r:id="rId2"/>
                        </a:rPr>
                        <a:t>Type</a:t>
                      </a:r>
                      <a:r>
                        <a:rPr lang="en-US" sz="1100" dirty="0"/>
                        <a:t> </a:t>
                      </a:r>
                    </a:p>
                  </a:txBody>
                  <a:tcPr marL="45090" marR="45090" marT="22543" marB="22543" anchor="ctr">
                    <a:lnL>
                      <a:noFill/>
                    </a:lnL>
                    <a:lnR>
                      <a:noFill/>
                    </a:lnR>
                    <a:lnT>
                      <a:noFill/>
                    </a:lnT>
                    <a:lnB>
                      <a:noFill/>
                    </a:lnB>
                  </a:tcPr>
                </a:tc>
                <a:tc>
                  <a:txBody>
                    <a:bodyPr/>
                    <a:lstStyle/>
                    <a:p>
                      <a:r>
                        <a:rPr lang="en-US" sz="1200" dirty="0"/>
                        <a:t>Required, Optional, or Derived. </a:t>
                      </a:r>
                    </a:p>
                  </a:txBody>
                  <a:tcPr marL="45090" marR="45090" marT="22543" marB="22543" anchor="ctr">
                    <a:lnL>
                      <a:noFill/>
                    </a:lnL>
                    <a:lnR>
                      <a:noFill/>
                    </a:lnR>
                    <a:lnT>
                      <a:noFill/>
                    </a:lnT>
                    <a:lnB>
                      <a:noFill/>
                    </a:lnB>
                  </a:tcPr>
                </a:tc>
                <a:extLst>
                  <a:ext uri="{0D108BD9-81ED-4DB2-BD59-A6C34878D82A}">
                    <a16:rowId xmlns:a16="http://schemas.microsoft.com/office/drawing/2014/main" val="10001"/>
                  </a:ext>
                </a:extLst>
              </a:tr>
              <a:tr h="381000">
                <a:tc>
                  <a:txBody>
                    <a:bodyPr/>
                    <a:lstStyle/>
                    <a:p>
                      <a:r>
                        <a:rPr lang="en-US" sz="1100" dirty="0">
                          <a:hlinkClick r:id="rId2"/>
                        </a:rPr>
                        <a:t>Direction</a:t>
                      </a:r>
                      <a:r>
                        <a:rPr lang="en-US" sz="1100" dirty="0"/>
                        <a:t> </a:t>
                      </a:r>
                    </a:p>
                  </a:txBody>
                  <a:tcPr marL="45090" marR="45090" marT="22543" marB="22543" anchor="ctr">
                    <a:lnL>
                      <a:noFill/>
                    </a:lnL>
                    <a:lnR>
                      <a:noFill/>
                    </a:lnR>
                    <a:lnT>
                      <a:noFill/>
                    </a:lnT>
                    <a:lnB>
                      <a:noFill/>
                    </a:lnB>
                  </a:tcPr>
                </a:tc>
                <a:tc>
                  <a:txBody>
                    <a:bodyPr/>
                    <a:lstStyle/>
                    <a:p>
                      <a:r>
                        <a:rPr lang="en-US" sz="1200" dirty="0"/>
                        <a:t>Input or Output. </a:t>
                      </a:r>
                    </a:p>
                  </a:txBody>
                  <a:tcPr marL="45090" marR="45090" marT="22543" marB="22543" anchor="ctr">
                    <a:lnL>
                      <a:noFill/>
                    </a:lnL>
                    <a:lnR>
                      <a:noFill/>
                    </a:lnR>
                    <a:lnT>
                      <a:noFill/>
                    </a:lnT>
                    <a:lnB>
                      <a:noFill/>
                    </a:lnB>
                  </a:tcPr>
                </a:tc>
                <a:extLst>
                  <a:ext uri="{0D108BD9-81ED-4DB2-BD59-A6C34878D82A}">
                    <a16:rowId xmlns:a16="http://schemas.microsoft.com/office/drawing/2014/main" val="10002"/>
                  </a:ext>
                </a:extLst>
              </a:tr>
              <a:tr h="315595">
                <a:tc>
                  <a:txBody>
                    <a:bodyPr/>
                    <a:lstStyle/>
                    <a:p>
                      <a:r>
                        <a:rPr lang="en-US" sz="1100" dirty="0" err="1">
                          <a:hlinkClick r:id="rId2"/>
                        </a:rPr>
                        <a:t>Multivalue</a:t>
                      </a:r>
                      <a:r>
                        <a:rPr lang="en-US" sz="1100" dirty="0"/>
                        <a:t> </a:t>
                      </a:r>
                    </a:p>
                  </a:txBody>
                  <a:tcPr marL="45090" marR="45090" marT="22543" marB="22543" anchor="ctr">
                    <a:lnL>
                      <a:noFill/>
                    </a:lnL>
                    <a:lnR>
                      <a:noFill/>
                    </a:lnR>
                    <a:lnT>
                      <a:noFill/>
                    </a:lnT>
                    <a:lnB>
                      <a:noFill/>
                    </a:lnB>
                  </a:tcPr>
                </a:tc>
                <a:tc>
                  <a:txBody>
                    <a:bodyPr/>
                    <a:lstStyle/>
                    <a:p>
                      <a:r>
                        <a:rPr lang="en-US" sz="1200" dirty="0"/>
                        <a:t>Yes, if you want to</a:t>
                      </a:r>
                      <a:r>
                        <a:rPr lang="en-US" sz="1200" baseline="0" dirty="0"/>
                        <a:t> accept a</a:t>
                      </a:r>
                      <a:r>
                        <a:rPr lang="en-US" sz="1200" dirty="0"/>
                        <a:t> list of values.</a:t>
                      </a:r>
                    </a:p>
                  </a:txBody>
                  <a:tcPr marL="45090" marR="45090" marT="22543" marB="22543" anchor="ctr">
                    <a:lnL>
                      <a:noFill/>
                    </a:lnL>
                    <a:lnR>
                      <a:noFill/>
                    </a:lnR>
                    <a:lnT>
                      <a:noFill/>
                    </a:lnT>
                    <a:lnB>
                      <a:noFill/>
                    </a:lnB>
                  </a:tcPr>
                </a:tc>
                <a:extLst>
                  <a:ext uri="{0D108BD9-81ED-4DB2-BD59-A6C34878D82A}">
                    <a16:rowId xmlns:a16="http://schemas.microsoft.com/office/drawing/2014/main" val="10003"/>
                  </a:ext>
                </a:extLst>
              </a:tr>
              <a:tr h="522605">
                <a:tc>
                  <a:txBody>
                    <a:bodyPr/>
                    <a:lstStyle/>
                    <a:p>
                      <a:r>
                        <a:rPr lang="en-US" sz="1100" dirty="0">
                          <a:hlinkClick r:id="rId2"/>
                        </a:rPr>
                        <a:t>Default</a:t>
                      </a:r>
                      <a:r>
                        <a:rPr lang="en-US" sz="1100" dirty="0"/>
                        <a:t> or </a:t>
                      </a:r>
                      <a:r>
                        <a:rPr lang="en-US" sz="1100" dirty="0">
                          <a:hlinkClick r:id="rId2"/>
                        </a:rPr>
                        <a:t>Schema</a:t>
                      </a:r>
                      <a:endParaRPr lang="en-US" sz="1100" dirty="0"/>
                    </a:p>
                  </a:txBody>
                  <a:tcPr marL="45090" marR="45090" marT="22543" marB="22543" anchor="ctr">
                    <a:lnL>
                      <a:noFill/>
                    </a:lnL>
                    <a:lnR>
                      <a:noFill/>
                    </a:lnR>
                    <a:lnT>
                      <a:noFill/>
                    </a:lnT>
                    <a:lnB>
                      <a:noFill/>
                    </a:lnB>
                  </a:tcPr>
                </a:tc>
                <a:tc>
                  <a:txBody>
                    <a:bodyPr/>
                    <a:lstStyle/>
                    <a:p>
                      <a:r>
                        <a:rPr lang="en-US" sz="1200"/>
                        <a:t>The default value for the parameter. When the parameter data type is either feature set or record set, Default is replaced with Schema.</a:t>
                      </a:r>
                    </a:p>
                  </a:txBody>
                  <a:tcPr marL="45090" marR="45090" marT="22543" marB="22543" anchor="ctr">
                    <a:lnL>
                      <a:noFill/>
                    </a:lnL>
                    <a:lnR>
                      <a:noFill/>
                    </a:lnR>
                    <a:lnT>
                      <a:noFill/>
                    </a:lnT>
                    <a:lnB>
                      <a:noFill/>
                    </a:lnB>
                  </a:tcPr>
                </a:tc>
                <a:extLst>
                  <a:ext uri="{0D108BD9-81ED-4DB2-BD59-A6C34878D82A}">
                    <a16:rowId xmlns:a16="http://schemas.microsoft.com/office/drawing/2014/main" val="10004"/>
                  </a:ext>
                </a:extLst>
              </a:tr>
              <a:tr h="457200">
                <a:tc>
                  <a:txBody>
                    <a:bodyPr/>
                    <a:lstStyle/>
                    <a:p>
                      <a:r>
                        <a:rPr lang="en-US" sz="1100" dirty="0">
                          <a:hlinkClick r:id="rId2"/>
                        </a:rPr>
                        <a:t>Environment</a:t>
                      </a:r>
                      <a:r>
                        <a:rPr lang="en-US" sz="1100" dirty="0"/>
                        <a:t> </a:t>
                      </a:r>
                    </a:p>
                  </a:txBody>
                  <a:tcPr marL="45090" marR="45090" marT="22543" marB="22543" anchor="ctr">
                    <a:lnL>
                      <a:noFill/>
                    </a:lnL>
                    <a:lnR>
                      <a:noFill/>
                    </a:lnR>
                    <a:lnT>
                      <a:noFill/>
                    </a:lnT>
                    <a:lnB>
                      <a:noFill/>
                    </a:lnB>
                  </a:tcPr>
                </a:tc>
                <a:tc>
                  <a:txBody>
                    <a:bodyPr/>
                    <a:lstStyle/>
                    <a:p>
                      <a:r>
                        <a:rPr lang="en-US" sz="1200" dirty="0"/>
                        <a:t>If the default value for the parameter is to come from an environment setting, this property contains the name of the environment setting.</a:t>
                      </a:r>
                    </a:p>
                  </a:txBody>
                  <a:tcPr marL="45090" marR="45090" marT="22543" marB="22543" anchor="ctr">
                    <a:lnL>
                      <a:noFill/>
                    </a:lnL>
                    <a:lnR>
                      <a:noFill/>
                    </a:lnR>
                    <a:lnT>
                      <a:noFill/>
                    </a:lnT>
                    <a:lnB>
                      <a:noFill/>
                    </a:lnB>
                  </a:tcPr>
                </a:tc>
                <a:extLst>
                  <a:ext uri="{0D108BD9-81ED-4DB2-BD59-A6C34878D82A}">
                    <a16:rowId xmlns:a16="http://schemas.microsoft.com/office/drawing/2014/main" val="10005"/>
                  </a:ext>
                </a:extLst>
              </a:tr>
              <a:tr h="457200">
                <a:tc>
                  <a:txBody>
                    <a:bodyPr/>
                    <a:lstStyle/>
                    <a:p>
                      <a:r>
                        <a:rPr lang="en-US" sz="1100">
                          <a:hlinkClick r:id="rId2"/>
                        </a:rPr>
                        <a:t>Filter</a:t>
                      </a:r>
                      <a:r>
                        <a:rPr lang="en-US" sz="1100"/>
                        <a:t> </a:t>
                      </a:r>
                    </a:p>
                  </a:txBody>
                  <a:tcPr marL="45090" marR="45090" marT="22543" marB="22543" anchor="ctr">
                    <a:lnL>
                      <a:noFill/>
                    </a:lnL>
                    <a:lnR>
                      <a:noFill/>
                    </a:lnR>
                    <a:lnT>
                      <a:noFill/>
                    </a:lnT>
                    <a:lnB>
                      <a:noFill/>
                    </a:lnB>
                  </a:tcPr>
                </a:tc>
                <a:tc>
                  <a:txBody>
                    <a:bodyPr/>
                    <a:lstStyle/>
                    <a:p>
                      <a:r>
                        <a:rPr lang="en-US" sz="1200" dirty="0"/>
                        <a:t>If you want only certain values to be entered, use this. There are 6 types of filters.</a:t>
                      </a:r>
                      <a:r>
                        <a:rPr lang="en-US" sz="1200" baseline="0" dirty="0"/>
                        <a:t> Filter </a:t>
                      </a:r>
                      <a:r>
                        <a:rPr lang="en-US" sz="1200" dirty="0"/>
                        <a:t>type depends on the data type. </a:t>
                      </a:r>
                    </a:p>
                  </a:txBody>
                  <a:tcPr marL="45090" marR="45090" marT="22543" marB="22543" anchor="ctr">
                    <a:lnL>
                      <a:noFill/>
                    </a:lnL>
                    <a:lnR>
                      <a:noFill/>
                    </a:lnR>
                    <a:lnT>
                      <a:noFill/>
                    </a:lnT>
                    <a:lnB>
                      <a:noFill/>
                    </a:lnB>
                  </a:tcPr>
                </a:tc>
                <a:extLst>
                  <a:ext uri="{0D108BD9-81ED-4DB2-BD59-A6C34878D82A}">
                    <a16:rowId xmlns:a16="http://schemas.microsoft.com/office/drawing/2014/main" val="10006"/>
                  </a:ext>
                </a:extLst>
              </a:tr>
              <a:tr h="685800">
                <a:tc>
                  <a:txBody>
                    <a:bodyPr/>
                    <a:lstStyle/>
                    <a:p>
                      <a:r>
                        <a:rPr lang="en-US" sz="1100">
                          <a:hlinkClick r:id="rId2"/>
                        </a:rPr>
                        <a:t>Obtained from</a:t>
                      </a:r>
                      <a:r>
                        <a:rPr lang="en-US" sz="1100"/>
                        <a:t> </a:t>
                      </a:r>
                    </a:p>
                  </a:txBody>
                  <a:tcPr marL="45090" marR="45090" marT="22543" marB="22543" anchor="ctr">
                    <a:lnL>
                      <a:noFill/>
                    </a:lnL>
                    <a:lnR>
                      <a:noFill/>
                    </a:lnR>
                    <a:lnT>
                      <a:noFill/>
                    </a:lnT>
                    <a:lnB>
                      <a:noFill/>
                    </a:lnB>
                  </a:tcPr>
                </a:tc>
                <a:tc>
                  <a:txBody>
                    <a:bodyPr/>
                    <a:lstStyle/>
                    <a:p>
                      <a:r>
                        <a:rPr lang="en-US" sz="1200" dirty="0"/>
                        <a:t>For</a:t>
                      </a:r>
                      <a:r>
                        <a:rPr lang="en-US" sz="1200" baseline="0" dirty="0"/>
                        <a:t> </a:t>
                      </a:r>
                      <a:r>
                        <a:rPr lang="en-US" sz="1200" b="1" dirty="0"/>
                        <a:t>derived</a:t>
                      </a:r>
                      <a:r>
                        <a:rPr lang="en-US" sz="1200" dirty="0"/>
                        <a:t> parameters. For derived output parameters, Obtained from can be set to the parameter containing the definition of the output. For input parameters, Obtained from is set to the parameter containing the information needed for input.</a:t>
                      </a:r>
                    </a:p>
                  </a:txBody>
                  <a:tcPr marL="45090" marR="45090" marT="22543" marB="22543" anchor="ctr">
                    <a:lnL>
                      <a:noFill/>
                    </a:lnL>
                    <a:lnR>
                      <a:noFill/>
                    </a:lnR>
                    <a:lnT>
                      <a:noFill/>
                    </a:lnT>
                    <a:lnB>
                      <a:noFill/>
                    </a:lnB>
                  </a:tcPr>
                </a:tc>
                <a:extLst>
                  <a:ext uri="{0D108BD9-81ED-4DB2-BD59-A6C34878D82A}">
                    <a16:rowId xmlns:a16="http://schemas.microsoft.com/office/drawing/2014/main" val="10007"/>
                  </a:ext>
                </a:extLst>
              </a:tr>
              <a:tr h="593726">
                <a:tc>
                  <a:txBody>
                    <a:bodyPr/>
                    <a:lstStyle/>
                    <a:p>
                      <a:r>
                        <a:rPr lang="en-US" sz="1100" dirty="0" err="1">
                          <a:hlinkClick r:id="rId2"/>
                        </a:rPr>
                        <a:t>Symbology</a:t>
                      </a:r>
                      <a:r>
                        <a:rPr lang="en-US" sz="1100" dirty="0"/>
                        <a:t> </a:t>
                      </a:r>
                    </a:p>
                  </a:txBody>
                  <a:tcPr marL="45090" marR="45090" marT="22543" marB="22543" anchor="ctr">
                    <a:lnL>
                      <a:noFill/>
                    </a:lnL>
                    <a:lnR>
                      <a:noFill/>
                    </a:lnR>
                    <a:lnT>
                      <a:noFill/>
                    </a:lnT>
                    <a:lnB>
                      <a:noFill/>
                    </a:lnB>
                  </a:tcPr>
                </a:tc>
                <a:tc>
                  <a:txBody>
                    <a:bodyPr/>
                    <a:lstStyle/>
                    <a:p>
                      <a:r>
                        <a:rPr lang="en-US" sz="1200" dirty="0"/>
                        <a:t>Use a layer file (.</a:t>
                      </a:r>
                      <a:r>
                        <a:rPr lang="en-US" sz="1200" dirty="0" err="1"/>
                        <a:t>lyrx</a:t>
                      </a:r>
                      <a:r>
                        <a:rPr lang="en-US" sz="1200" dirty="0"/>
                        <a:t>) to set output symbology.</a:t>
                      </a:r>
                    </a:p>
                  </a:txBody>
                  <a:tcPr marL="45090" marR="45090" marT="22543" marB="22543" anchor="ctr">
                    <a:lnL>
                      <a:noFill/>
                    </a:lnL>
                    <a:lnR>
                      <a:noFill/>
                    </a:lnR>
                    <a:lnT>
                      <a:noFill/>
                    </a:lnT>
                    <a:lnB>
                      <a:noFill/>
                    </a:lnB>
                  </a:tcPr>
                </a:tc>
                <a:extLst>
                  <a:ext uri="{0D108BD9-81ED-4DB2-BD59-A6C34878D82A}">
                    <a16:rowId xmlns:a16="http://schemas.microsoft.com/office/drawing/2014/main" val="10008"/>
                  </a:ext>
                </a:extLst>
              </a:tr>
            </a:tbl>
          </a:graphicData>
        </a:graphic>
      </p:graphicFrame>
      <p:pic>
        <p:nvPicPr>
          <p:cNvPr id="3" name="Picture 2">
            <a:extLst>
              <a:ext uri="{FF2B5EF4-FFF2-40B4-BE49-F238E27FC236}">
                <a16:creationId xmlns:a16="http://schemas.microsoft.com/office/drawing/2014/main" id="{9894CED5-8C37-F3A9-3581-E23A7405F8E2}"/>
              </a:ext>
            </a:extLst>
          </p:cNvPr>
          <p:cNvPicPr>
            <a:picLocks noChangeAspect="1"/>
          </p:cNvPicPr>
          <p:nvPr/>
        </p:nvPicPr>
        <p:blipFill>
          <a:blip r:embed="rId3"/>
          <a:stretch>
            <a:fillRect/>
          </a:stretch>
        </p:blipFill>
        <p:spPr>
          <a:xfrm>
            <a:off x="0" y="826731"/>
            <a:ext cx="9144000" cy="1386455"/>
          </a:xfrm>
          <a:prstGeom prst="rect">
            <a:avLst/>
          </a:prstGeom>
        </p:spPr>
      </p:pic>
      <p:sp>
        <p:nvSpPr>
          <p:cNvPr id="4" name="Rectangle 3">
            <a:extLst>
              <a:ext uri="{FF2B5EF4-FFF2-40B4-BE49-F238E27FC236}">
                <a16:creationId xmlns:a16="http://schemas.microsoft.com/office/drawing/2014/main" id="{073A8E5C-DE9F-11AE-3FCF-277E8EDB36F7}"/>
              </a:ext>
            </a:extLst>
          </p:cNvPr>
          <p:cNvSpPr/>
          <p:nvPr/>
        </p:nvSpPr>
        <p:spPr bwMode="auto">
          <a:xfrm>
            <a:off x="990600" y="2720528"/>
            <a:ext cx="7696200" cy="1424499"/>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 name="Rectangle 1">
            <a:extLst>
              <a:ext uri="{FF2B5EF4-FFF2-40B4-BE49-F238E27FC236}">
                <a16:creationId xmlns:a16="http://schemas.microsoft.com/office/drawing/2014/main" id="{BD8D2635-6001-767C-4432-FB03B0688C0F}"/>
              </a:ext>
            </a:extLst>
          </p:cNvPr>
          <p:cNvSpPr/>
          <p:nvPr/>
        </p:nvSpPr>
        <p:spPr bwMode="auto">
          <a:xfrm>
            <a:off x="3505200" y="990600"/>
            <a:ext cx="914400"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29067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35C146A3-47AF-F2E2-124B-259B4806916A}"/>
              </a:ext>
            </a:extLst>
          </p:cNvPr>
          <p:cNvSpPr>
            <a:spLocks noGrp="1"/>
          </p:cNvSpPr>
          <p:nvPr>
            <p:ph type="title"/>
          </p:nvPr>
        </p:nvSpPr>
        <p:spPr/>
        <p:txBody>
          <a:bodyPr/>
          <a:lstStyle/>
          <a:p>
            <a:r>
              <a:rPr lang="en-US" altLang="en-US"/>
              <a:t>Direction: Input or Output</a:t>
            </a:r>
          </a:p>
        </p:txBody>
      </p:sp>
      <p:sp>
        <p:nvSpPr>
          <p:cNvPr id="3" name="Content Placeholder 2">
            <a:extLst>
              <a:ext uri="{FF2B5EF4-FFF2-40B4-BE49-F238E27FC236}">
                <a16:creationId xmlns:a16="http://schemas.microsoft.com/office/drawing/2014/main" id="{45FC84EF-E827-C1D4-01EA-66F61963F78E}"/>
              </a:ext>
            </a:extLst>
          </p:cNvPr>
          <p:cNvSpPr>
            <a:spLocks noGrp="1"/>
          </p:cNvSpPr>
          <p:nvPr>
            <p:ph idx="1"/>
          </p:nvPr>
        </p:nvSpPr>
        <p:spPr>
          <a:xfrm>
            <a:off x="152400" y="914400"/>
            <a:ext cx="6248400" cy="5410200"/>
          </a:xfrm>
        </p:spPr>
        <p:txBody>
          <a:bodyPr/>
          <a:lstStyle/>
          <a:p>
            <a:pPr>
              <a:defRPr/>
            </a:pPr>
            <a:r>
              <a:rPr lang="en-US" sz="1800" dirty="0"/>
              <a:t>Default direction is ‘Input’</a:t>
            </a:r>
          </a:p>
          <a:p>
            <a:pPr>
              <a:defRPr/>
            </a:pPr>
            <a:r>
              <a:rPr lang="en-US" sz="1800" dirty="0"/>
              <a:t>Input parameters are information the script needs to perform its tasks. E.g., a dataset or workspace to use.</a:t>
            </a:r>
          </a:p>
          <a:p>
            <a:pPr>
              <a:defRPr/>
            </a:pPr>
            <a:r>
              <a:rPr lang="en-US" sz="1800" dirty="0"/>
              <a:t>Input parameters can be required or optional, but not derived.</a:t>
            </a:r>
          </a:p>
          <a:p>
            <a:pPr>
              <a:defRPr/>
            </a:pPr>
            <a:endParaRPr lang="en-US" sz="1800" dirty="0"/>
          </a:p>
          <a:p>
            <a:pPr>
              <a:defRPr/>
            </a:pPr>
            <a:r>
              <a:rPr lang="en-US" sz="1800" dirty="0"/>
              <a:t>‘Output’ direction for script tool parameters that represent output generated by the tool.</a:t>
            </a:r>
          </a:p>
          <a:p>
            <a:pPr>
              <a:defRPr/>
            </a:pPr>
            <a:r>
              <a:rPr lang="en-US" sz="1800" dirty="0"/>
              <a:t>‘Output’ can be added to the map automatically.</a:t>
            </a:r>
          </a:p>
          <a:p>
            <a:pPr>
              <a:defRPr/>
            </a:pPr>
            <a:r>
              <a:rPr lang="en-US" sz="1800" dirty="0"/>
              <a:t>Output examples:</a:t>
            </a:r>
          </a:p>
          <a:p>
            <a:pPr lvl="1">
              <a:defRPr/>
            </a:pPr>
            <a:r>
              <a:rPr lang="en-US" sz="1400" dirty="0"/>
              <a:t>--one or </a:t>
            </a:r>
            <a:r>
              <a:rPr lang="en-US" sz="1400" i="1" dirty="0"/>
              <a:t>more</a:t>
            </a:r>
            <a:r>
              <a:rPr lang="en-US" sz="1400" dirty="0"/>
              <a:t> datasets created by the tool.</a:t>
            </a:r>
          </a:p>
          <a:p>
            <a:pPr lvl="1">
              <a:defRPr/>
            </a:pPr>
            <a:r>
              <a:rPr lang="en-US" sz="1400" dirty="0"/>
              <a:t>--a modified preexisting dataset </a:t>
            </a:r>
          </a:p>
          <a:p>
            <a:pPr lvl="1">
              <a:defRPr/>
            </a:pPr>
            <a:r>
              <a:rPr lang="en-US" sz="1400" dirty="0"/>
              <a:t>--a Boolean value (True or False). </a:t>
            </a:r>
          </a:p>
          <a:p>
            <a:pPr lvl="1">
              <a:defRPr/>
            </a:pPr>
            <a:r>
              <a:rPr lang="en-US" sz="1400" dirty="0"/>
              <a:t>--numerical values resulting from script tool calculations.</a:t>
            </a:r>
            <a:endParaRPr lang="en-US" sz="1100" dirty="0"/>
          </a:p>
          <a:p>
            <a:pPr marL="342900" lvl="1" indent="-342900">
              <a:buFontTx/>
              <a:buChar char="•"/>
              <a:defRPr/>
            </a:pPr>
            <a:r>
              <a:rPr lang="en-US" sz="1800" dirty="0"/>
              <a:t>Any types of results generated by standard </a:t>
            </a:r>
            <a:r>
              <a:rPr lang="en-US" sz="1800" dirty="0" err="1"/>
              <a:t>ArcToolbox</a:t>
            </a:r>
            <a:r>
              <a:rPr lang="en-US" sz="1800" dirty="0"/>
              <a:t> tools could be output from a custom script tool. </a:t>
            </a:r>
          </a:p>
          <a:p>
            <a:pPr marL="342900" lvl="1" indent="-342900">
              <a:buFontTx/>
              <a:buChar char="•"/>
              <a:defRPr/>
            </a:pPr>
            <a:r>
              <a:rPr lang="en-US" sz="1800" dirty="0"/>
              <a:t>Like standard tools, custom script tools can be used as tools in </a:t>
            </a:r>
            <a:r>
              <a:rPr lang="en-US" sz="1800" dirty="0" err="1"/>
              <a:t>ModelBuilder</a:t>
            </a:r>
            <a:r>
              <a:rPr lang="en-US" sz="1800" dirty="0"/>
              <a:t> models. The output Boolean, numerical results, dataset would then be passed along to the output ovals in the models. </a:t>
            </a:r>
          </a:p>
        </p:txBody>
      </p:sp>
      <p:pic>
        <p:nvPicPr>
          <p:cNvPr id="14341" name="Picture 4">
            <a:extLst>
              <a:ext uri="{FF2B5EF4-FFF2-40B4-BE49-F238E27FC236}">
                <a16:creationId xmlns:a16="http://schemas.microsoft.com/office/drawing/2014/main" id="{B1E23EEC-B77B-65CC-9323-FFD1AA2310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54750" y="1066800"/>
            <a:ext cx="281305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96096B1-7D2B-9EBE-D964-CCF73B42E51B}"/>
              </a:ext>
            </a:extLst>
          </p:cNvPr>
          <p:cNvSpPr>
            <a:spLocks noGrp="1"/>
          </p:cNvSpPr>
          <p:nvPr>
            <p:ph type="title"/>
          </p:nvPr>
        </p:nvSpPr>
        <p:spPr/>
        <p:txBody>
          <a:bodyPr/>
          <a:lstStyle/>
          <a:p>
            <a:r>
              <a:rPr lang="en-US" altLang="en-US"/>
              <a:t>Required Output</a:t>
            </a:r>
          </a:p>
        </p:txBody>
      </p:sp>
      <p:sp>
        <p:nvSpPr>
          <p:cNvPr id="15363" name="Content Placeholder 2">
            <a:extLst>
              <a:ext uri="{FF2B5EF4-FFF2-40B4-BE49-F238E27FC236}">
                <a16:creationId xmlns:a16="http://schemas.microsoft.com/office/drawing/2014/main" id="{E7059027-7AB0-5C1B-5DF7-D03F0D8F74CD}"/>
              </a:ext>
            </a:extLst>
          </p:cNvPr>
          <p:cNvSpPr>
            <a:spLocks noGrp="1"/>
          </p:cNvSpPr>
          <p:nvPr>
            <p:ph idx="1"/>
          </p:nvPr>
        </p:nvSpPr>
        <p:spPr>
          <a:xfrm>
            <a:off x="152400" y="914400"/>
            <a:ext cx="4267200" cy="5410200"/>
          </a:xfrm>
        </p:spPr>
        <p:txBody>
          <a:bodyPr/>
          <a:lstStyle/>
          <a:p>
            <a:r>
              <a:rPr lang="en-US" altLang="en-US" sz="2000"/>
              <a:t>‘Required' Type with ‘Output' direction </a:t>
            </a:r>
          </a:p>
          <a:p>
            <a:r>
              <a:rPr lang="en-US" altLang="en-US" sz="2000"/>
              <a:t>Used for output that is created by the script, not for modifications to existing data.</a:t>
            </a:r>
          </a:p>
          <a:p>
            <a:r>
              <a:rPr lang="en-US" altLang="en-US" sz="2000"/>
              <a:t>If user tries to select an existing dataset, the GUI will raise an error.</a:t>
            </a:r>
          </a:p>
          <a:p>
            <a:r>
              <a:rPr lang="en-US" altLang="en-US" sz="2000"/>
              <a:t>Allows the user to select the location and name of the output. </a:t>
            </a:r>
          </a:p>
          <a:p>
            <a:r>
              <a:rPr lang="en-US" altLang="en-US" sz="2000"/>
              <a:t>If the output is a modification of existing data or if the script itself determines the output name and location, the parameter Type should be a ‘Derived‘.</a:t>
            </a:r>
          </a:p>
        </p:txBody>
      </p:sp>
      <p:pic>
        <p:nvPicPr>
          <p:cNvPr id="15365" name="Picture 4">
            <a:extLst>
              <a:ext uri="{FF2B5EF4-FFF2-40B4-BE49-F238E27FC236}">
                <a16:creationId xmlns:a16="http://schemas.microsoft.com/office/drawing/2014/main" id="{7B3295E8-DF47-CFCA-0357-AFB1E9F35786}"/>
              </a:ext>
            </a:extLst>
          </p:cNvPr>
          <p:cNvPicPr>
            <a:picLocks noChangeAspect="1"/>
          </p:cNvPicPr>
          <p:nvPr/>
        </p:nvPicPr>
        <p:blipFill>
          <a:blip r:embed="rId2">
            <a:extLst>
              <a:ext uri="{28A0092B-C50C-407E-A947-70E740481C1C}">
                <a14:useLocalDpi xmlns:a14="http://schemas.microsoft.com/office/drawing/2010/main" val="0"/>
              </a:ext>
            </a:extLst>
          </a:blip>
          <a:srcRect r="12833" b="34959"/>
          <a:stretch>
            <a:fillRect/>
          </a:stretch>
        </p:blipFill>
        <p:spPr bwMode="auto">
          <a:xfrm>
            <a:off x="5562600" y="1219200"/>
            <a:ext cx="3429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5">
            <a:extLst>
              <a:ext uri="{FF2B5EF4-FFF2-40B4-BE49-F238E27FC236}">
                <a16:creationId xmlns:a16="http://schemas.microsoft.com/office/drawing/2014/main" id="{6CF3113C-1CF6-2AB0-C6BA-15F1646DA4B0}"/>
              </a:ext>
            </a:extLst>
          </p:cNvPr>
          <p:cNvPicPr>
            <a:picLocks noChangeAspect="1"/>
          </p:cNvPicPr>
          <p:nvPr/>
        </p:nvPicPr>
        <p:blipFill>
          <a:blip r:embed="rId3">
            <a:extLst>
              <a:ext uri="{28A0092B-C50C-407E-A947-70E740481C1C}">
                <a14:useLocalDpi xmlns:a14="http://schemas.microsoft.com/office/drawing/2010/main" val="0"/>
              </a:ext>
            </a:extLst>
          </a:blip>
          <a:srcRect r="60622" b="34149"/>
          <a:stretch>
            <a:fillRect/>
          </a:stretch>
        </p:blipFill>
        <p:spPr bwMode="auto">
          <a:xfrm>
            <a:off x="4530725" y="4627563"/>
            <a:ext cx="4460875"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0F2F4DE0-63B0-4A45-F617-0A5976025C5F}"/>
              </a:ext>
            </a:extLst>
          </p:cNvPr>
          <p:cNvSpPr>
            <a:spLocks noGrp="1"/>
          </p:cNvSpPr>
          <p:nvPr>
            <p:ph type="title"/>
          </p:nvPr>
        </p:nvSpPr>
        <p:spPr/>
        <p:txBody>
          <a:bodyPr/>
          <a:lstStyle/>
          <a:p>
            <a:r>
              <a:rPr lang="en-US" altLang="en-US"/>
              <a:t>Derived Output</a:t>
            </a:r>
          </a:p>
        </p:txBody>
      </p:sp>
      <p:cxnSp>
        <p:nvCxnSpPr>
          <p:cNvPr id="16388" name="Straight Arrow Connector 5">
            <a:extLst>
              <a:ext uri="{FF2B5EF4-FFF2-40B4-BE49-F238E27FC236}">
                <a16:creationId xmlns:a16="http://schemas.microsoft.com/office/drawing/2014/main" id="{1BC4B19A-A9F5-4012-4B4D-4B795D313BB2}"/>
              </a:ext>
            </a:extLst>
          </p:cNvPr>
          <p:cNvCxnSpPr>
            <a:cxnSpLocks noChangeShapeType="1"/>
          </p:cNvCxnSpPr>
          <p:nvPr/>
        </p:nvCxnSpPr>
        <p:spPr bwMode="auto">
          <a:xfrm flipV="1">
            <a:off x="7162800" y="3871913"/>
            <a:ext cx="320675" cy="511175"/>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89" name="Straight Arrow Connector 7">
            <a:extLst>
              <a:ext uri="{FF2B5EF4-FFF2-40B4-BE49-F238E27FC236}">
                <a16:creationId xmlns:a16="http://schemas.microsoft.com/office/drawing/2014/main" id="{463B2229-B1AE-839E-AF6B-82505B4407A0}"/>
              </a:ext>
            </a:extLst>
          </p:cNvPr>
          <p:cNvCxnSpPr>
            <a:cxnSpLocks noChangeShapeType="1"/>
          </p:cNvCxnSpPr>
          <p:nvPr/>
        </p:nvCxnSpPr>
        <p:spPr bwMode="auto">
          <a:xfrm flipH="1" flipV="1">
            <a:off x="8245475" y="3911600"/>
            <a:ext cx="365125" cy="433388"/>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6390" name="Picture 3">
            <a:extLst>
              <a:ext uri="{FF2B5EF4-FFF2-40B4-BE49-F238E27FC236}">
                <a16:creationId xmlns:a16="http://schemas.microsoft.com/office/drawing/2014/main" id="{07F57A32-DAA4-38FB-9EB0-05A8D773D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680" r="6113"/>
          <a:stretch>
            <a:fillRect/>
          </a:stretch>
        </p:blipFill>
        <p:spPr bwMode="auto">
          <a:xfrm>
            <a:off x="111125" y="847725"/>
            <a:ext cx="2251075" cy="332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1" name="TextBox 6">
            <a:extLst>
              <a:ext uri="{FF2B5EF4-FFF2-40B4-BE49-F238E27FC236}">
                <a16:creationId xmlns:a16="http://schemas.microsoft.com/office/drawing/2014/main" id="{129B2343-89C4-7C81-2EAC-EF91EF017CA4}"/>
              </a:ext>
            </a:extLst>
          </p:cNvPr>
          <p:cNvSpPr txBox="1">
            <a:spLocks noChangeArrowheads="1"/>
          </p:cNvSpPr>
          <p:nvPr/>
        </p:nvSpPr>
        <p:spPr bwMode="auto">
          <a:xfrm>
            <a:off x="6408738" y="4383088"/>
            <a:ext cx="28876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parameter       output file   </a:t>
            </a:r>
          </a:p>
          <a:p>
            <a:pPr eaLnBrk="1" hangingPunct="1">
              <a:spcBef>
                <a:spcPct val="0"/>
              </a:spcBef>
              <a:buFontTx/>
              <a:buNone/>
            </a:pPr>
            <a:r>
              <a:rPr lang="en-US" altLang="en-US" sz="1800"/>
              <a:t>index                name                           </a:t>
            </a:r>
          </a:p>
        </p:txBody>
      </p:sp>
      <p:sp>
        <p:nvSpPr>
          <p:cNvPr id="16392" name="Oval 2">
            <a:extLst>
              <a:ext uri="{FF2B5EF4-FFF2-40B4-BE49-F238E27FC236}">
                <a16:creationId xmlns:a16="http://schemas.microsoft.com/office/drawing/2014/main" id="{D01C435A-7F0D-2A87-9374-59E3DE88DCB8}"/>
              </a:ext>
            </a:extLst>
          </p:cNvPr>
          <p:cNvSpPr>
            <a:spLocks noChangeArrowheads="1"/>
          </p:cNvSpPr>
          <p:nvPr/>
        </p:nvSpPr>
        <p:spPr bwMode="auto">
          <a:xfrm>
            <a:off x="41275" y="2362200"/>
            <a:ext cx="1254125" cy="609600"/>
          </a:xfrm>
          <a:prstGeom prst="ellipse">
            <a:avLst/>
          </a:prstGeom>
          <a:noFill/>
          <a:ln w="38100" algn="ctr">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 name="TextBox 3">
            <a:extLst>
              <a:ext uri="{FF2B5EF4-FFF2-40B4-BE49-F238E27FC236}">
                <a16:creationId xmlns:a16="http://schemas.microsoft.com/office/drawing/2014/main" id="{96F84666-5513-E128-17CF-84FFDC8D5EB3}"/>
              </a:ext>
            </a:extLst>
          </p:cNvPr>
          <p:cNvSpPr txBox="1"/>
          <p:nvPr/>
        </p:nvSpPr>
        <p:spPr>
          <a:xfrm>
            <a:off x="2514600" y="842963"/>
            <a:ext cx="6781800" cy="2800350"/>
          </a:xfrm>
          <a:prstGeom prst="rect">
            <a:avLst/>
          </a:prstGeom>
          <a:noFill/>
        </p:spPr>
        <p:txBody>
          <a:bodyPr>
            <a:spAutoFit/>
          </a:bodyPr>
          <a:lstStyle/>
          <a:p>
            <a:pPr marL="285750" indent="-285750" eaLnBrk="1" hangingPunct="1">
              <a:buFont typeface="Arial" pitchFamily="34" charset="0"/>
              <a:buChar char="•"/>
              <a:defRPr/>
            </a:pPr>
            <a:r>
              <a:rPr lang="en-US" sz="2400" b="0" dirty="0">
                <a:latin typeface="Arial" charset="0"/>
              </a:rPr>
              <a:t>Derived</a:t>
            </a:r>
          </a:p>
          <a:p>
            <a:pPr marL="742950" lvl="1" indent="-285750" eaLnBrk="1" hangingPunct="1">
              <a:buFont typeface="Arial" pitchFamily="34" charset="0"/>
              <a:buChar char="•"/>
              <a:defRPr/>
            </a:pPr>
            <a:r>
              <a:rPr lang="en-US" sz="2000" b="0" dirty="0">
                <a:latin typeface="Arial" charset="0"/>
              </a:rPr>
              <a:t>User  does not enter a value for the parameter. </a:t>
            </a:r>
            <a:endParaRPr lang="en-US" sz="2400" b="0" dirty="0">
              <a:latin typeface="Arial" charset="0"/>
            </a:endParaRPr>
          </a:p>
          <a:p>
            <a:pPr marL="742950" lvl="1" indent="-285750" eaLnBrk="1" hangingPunct="1">
              <a:buFont typeface="Arial" pitchFamily="34" charset="0"/>
              <a:buChar char="•"/>
              <a:defRPr/>
            </a:pPr>
            <a:r>
              <a:rPr lang="en-US" sz="2000" b="0" dirty="0">
                <a:latin typeface="Arial" charset="0"/>
              </a:rPr>
              <a:t>Derived types are always output parameters. (Direction automatically changes when you select derived)</a:t>
            </a:r>
            <a:endParaRPr lang="en-US" sz="2800" b="0" dirty="0">
              <a:latin typeface="Arial" charset="0"/>
            </a:endParaRPr>
          </a:p>
          <a:p>
            <a:pPr marL="342900" indent="-342900" eaLnBrk="1" hangingPunct="1">
              <a:buFont typeface="Arial" pitchFamily="34" charset="0"/>
              <a:buChar char="•"/>
              <a:defRPr/>
            </a:pPr>
            <a:r>
              <a:rPr lang="en-US" sz="2400" b="0" dirty="0">
                <a:latin typeface="Arial" charset="0"/>
              </a:rPr>
              <a:t>In the script, use </a:t>
            </a:r>
            <a:r>
              <a:rPr lang="en-US" sz="2400" b="0" dirty="0" err="1">
                <a:latin typeface="Arial" charset="0"/>
              </a:rPr>
              <a:t>arcpy.SetParameterAsText</a:t>
            </a:r>
            <a:endParaRPr lang="en-US" sz="2400" b="0" dirty="0">
              <a:latin typeface="Arial" charset="0"/>
            </a:endParaRPr>
          </a:p>
          <a:p>
            <a:pPr lvl="1" eaLnBrk="1" hangingPunct="1">
              <a:defRPr/>
            </a:pPr>
            <a:r>
              <a:rPr lang="en-US" sz="2400" b="0" dirty="0">
                <a:latin typeface="Arial" charset="0"/>
              </a:rPr>
              <a:t>     For example: </a:t>
            </a:r>
            <a:br>
              <a:rPr lang="en-US" sz="2400" b="0" dirty="0">
                <a:latin typeface="Arial" charset="0"/>
              </a:rPr>
            </a:br>
            <a:r>
              <a:rPr lang="en-US" sz="2400" b="0" dirty="0">
                <a:latin typeface="Arial" charset="0"/>
              </a:rPr>
              <a:t>       </a:t>
            </a:r>
            <a:r>
              <a:rPr lang="en-US" sz="2400" b="0" dirty="0" err="1">
                <a:latin typeface="Arial" charset="0"/>
              </a:rPr>
              <a:t>arcpy.SetParameterAsText</a:t>
            </a:r>
            <a:r>
              <a:rPr lang="en-US" sz="2400" b="0" dirty="0">
                <a:latin typeface="Arial" charset="0"/>
              </a:rPr>
              <a:t>(0, output)</a:t>
            </a:r>
            <a:endParaRPr lang="en-US" sz="2800" b="0" dirty="0">
              <a:latin typeface="Arial" charset="0"/>
            </a:endParaRPr>
          </a:p>
        </p:txBody>
      </p:sp>
      <p:pic>
        <p:nvPicPr>
          <p:cNvPr id="16394" name="Picture 1">
            <a:extLst>
              <a:ext uri="{FF2B5EF4-FFF2-40B4-BE49-F238E27FC236}">
                <a16:creationId xmlns:a16="http://schemas.microsoft.com/office/drawing/2014/main" id="{CE114EE3-9427-6A13-D017-80AD0AE5E81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1125" y="4470400"/>
            <a:ext cx="5299075" cy="214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050F58D3-00CF-32E5-588C-4CF03F35B424}"/>
              </a:ext>
            </a:extLst>
          </p:cNvPr>
          <p:cNvSpPr>
            <a:spLocks noGrp="1"/>
          </p:cNvSpPr>
          <p:nvPr>
            <p:ph type="title"/>
          </p:nvPr>
        </p:nvSpPr>
        <p:spPr>
          <a:xfrm>
            <a:off x="381000" y="152400"/>
            <a:ext cx="8686800" cy="457200"/>
          </a:xfrm>
        </p:spPr>
        <p:txBody>
          <a:bodyPr/>
          <a:lstStyle/>
          <a:p>
            <a:r>
              <a:rPr lang="en-US" altLang="en-US"/>
              <a:t>Is this like arcpy.mapping.AddLayer?</a:t>
            </a:r>
          </a:p>
        </p:txBody>
      </p:sp>
      <p:sp>
        <p:nvSpPr>
          <p:cNvPr id="18435" name="Content Placeholder 2">
            <a:extLst>
              <a:ext uri="{FF2B5EF4-FFF2-40B4-BE49-F238E27FC236}">
                <a16:creationId xmlns:a16="http://schemas.microsoft.com/office/drawing/2014/main" id="{BC869342-2501-011D-1008-BB71E216B98B}"/>
              </a:ext>
            </a:extLst>
          </p:cNvPr>
          <p:cNvSpPr>
            <a:spLocks noGrp="1"/>
          </p:cNvSpPr>
          <p:nvPr>
            <p:ph idx="1"/>
          </p:nvPr>
        </p:nvSpPr>
        <p:spPr>
          <a:xfrm>
            <a:off x="152400" y="685800"/>
            <a:ext cx="8686800" cy="5410200"/>
          </a:xfrm>
        </p:spPr>
        <p:txBody>
          <a:bodyPr/>
          <a:lstStyle/>
          <a:p>
            <a:pPr marL="0" indent="0">
              <a:buFontTx/>
              <a:buNone/>
            </a:pPr>
            <a:r>
              <a:rPr lang="en-US" altLang="en-US" sz="1600"/>
              <a:t>Derived Output parameter + SetParameterAsText for adding data to the current map ==</a:t>
            </a:r>
          </a:p>
          <a:p>
            <a:pPr marL="0" indent="0">
              <a:buFontTx/>
              <a:buNone/>
            </a:pPr>
            <a:r>
              <a:rPr lang="en-US" altLang="en-US" sz="1600"/>
              <a:t>AddLayer mapping module method with MapDocument object set to 'CURRENT' in a script that is being run by a Script Tool in an open map document.</a:t>
            </a:r>
          </a:p>
          <a:p>
            <a:pPr marL="0" indent="0">
              <a:buFontTx/>
              <a:buNone/>
            </a:pPr>
            <a:endParaRPr lang="en-US" altLang="en-US" sz="1600"/>
          </a:p>
        </p:txBody>
      </p:sp>
      <p:sp>
        <p:nvSpPr>
          <p:cNvPr id="5" name="TextBox 4">
            <a:extLst>
              <a:ext uri="{FF2B5EF4-FFF2-40B4-BE49-F238E27FC236}">
                <a16:creationId xmlns:a16="http://schemas.microsoft.com/office/drawing/2014/main" id="{B038EDBD-2FC9-1F12-046D-D94E0ED01F37}"/>
              </a:ext>
            </a:extLst>
          </p:cNvPr>
          <p:cNvSpPr txBox="1"/>
          <p:nvPr/>
        </p:nvSpPr>
        <p:spPr>
          <a:xfrm>
            <a:off x="177800" y="1673225"/>
            <a:ext cx="5708650" cy="5048250"/>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en-US" sz="1400" b="0" i="1" dirty="0"/>
              <a:t># addLayerToCurrent.py</a:t>
            </a:r>
          </a:p>
          <a:p>
            <a:pPr>
              <a:defRPr/>
            </a:pPr>
            <a:r>
              <a:rPr lang="en-US" sz="1400" b="0" i="1" dirty="0"/>
              <a:t># Purpose: Add a data layer to the first data from of the current map.</a:t>
            </a:r>
          </a:p>
          <a:p>
            <a:pPr>
              <a:defRPr/>
            </a:pPr>
            <a:r>
              <a:rPr lang="en-US" sz="1400" b="0" i="1" dirty="0"/>
              <a:t># Input:   No arguments required.</a:t>
            </a:r>
          </a:p>
          <a:p>
            <a:pPr>
              <a:defRPr/>
            </a:pPr>
            <a:r>
              <a:rPr lang="en-US" sz="1400" b="0" i="1" dirty="0"/>
              <a:t># Note:    Run this script from a Script Tool in an open map document.</a:t>
            </a:r>
          </a:p>
          <a:p>
            <a:pPr>
              <a:defRPr/>
            </a:pPr>
            <a:endParaRPr lang="en-US" sz="1400" dirty="0"/>
          </a:p>
          <a:p>
            <a:pPr>
              <a:defRPr/>
            </a:pPr>
            <a:r>
              <a:rPr lang="en-US" sz="1400" dirty="0"/>
              <a:t>import</a:t>
            </a:r>
            <a:r>
              <a:rPr lang="en-US" sz="1400" b="0" dirty="0"/>
              <a:t> </a:t>
            </a:r>
            <a:r>
              <a:rPr lang="en-US" sz="1400" b="0" dirty="0" err="1"/>
              <a:t>arcpy</a:t>
            </a:r>
            <a:endParaRPr lang="en-US" sz="1400" b="0" dirty="0"/>
          </a:p>
          <a:p>
            <a:pPr>
              <a:defRPr/>
            </a:pPr>
            <a:r>
              <a:rPr lang="en-US" sz="1400" b="0" dirty="0" err="1"/>
              <a:t>fileName</a:t>
            </a:r>
            <a:r>
              <a:rPr lang="en-US" sz="1400" b="0" dirty="0"/>
              <a:t> = 'C:/</a:t>
            </a:r>
            <a:r>
              <a:rPr lang="en-US" sz="1400" b="0" dirty="0" err="1"/>
              <a:t>gispy</a:t>
            </a:r>
            <a:r>
              <a:rPr lang="en-US" sz="1400" b="0" dirty="0"/>
              <a:t>/scratch/</a:t>
            </a:r>
            <a:r>
              <a:rPr lang="en-US" sz="1400" b="0" dirty="0" err="1"/>
              <a:t>USstates</a:t>
            </a:r>
            <a:r>
              <a:rPr lang="en-US" sz="1400" b="0" dirty="0"/>
              <a:t>/</a:t>
            </a:r>
            <a:r>
              <a:rPr lang="en-US" sz="1400" b="0" dirty="0" err="1"/>
              <a:t>MA.shp</a:t>
            </a:r>
            <a:r>
              <a:rPr lang="en-US" sz="1400" b="0" dirty="0"/>
              <a:t>'</a:t>
            </a:r>
          </a:p>
          <a:p>
            <a:pPr>
              <a:defRPr/>
            </a:pPr>
            <a:endParaRPr lang="en-US" sz="1400" b="0" dirty="0"/>
          </a:p>
          <a:p>
            <a:pPr>
              <a:defRPr/>
            </a:pPr>
            <a:r>
              <a:rPr lang="en-US" sz="1400" b="0" i="1" dirty="0"/>
              <a:t># Instantiate </a:t>
            </a:r>
            <a:r>
              <a:rPr lang="en-US" sz="1400" b="0" i="1" dirty="0" err="1"/>
              <a:t>MapDocument</a:t>
            </a:r>
            <a:r>
              <a:rPr lang="en-US" sz="1400" b="0" i="1" dirty="0"/>
              <a:t> and </a:t>
            </a:r>
            <a:r>
              <a:rPr lang="en-US" sz="1400" b="0" i="1" dirty="0" err="1"/>
              <a:t>DataFrame</a:t>
            </a:r>
            <a:r>
              <a:rPr lang="en-US" sz="1400" b="0" i="1" dirty="0"/>
              <a:t> objects.</a:t>
            </a:r>
            <a:endParaRPr lang="en-US" sz="1400" b="0" dirty="0"/>
          </a:p>
          <a:p>
            <a:pPr>
              <a:defRPr/>
            </a:pPr>
            <a:r>
              <a:rPr lang="en-US" sz="1400" b="0" dirty="0" err="1"/>
              <a:t>mxd</a:t>
            </a:r>
            <a:r>
              <a:rPr lang="en-US" sz="1400" b="0" dirty="0"/>
              <a:t> = </a:t>
            </a:r>
            <a:r>
              <a:rPr lang="en-US" sz="1400" b="0" dirty="0" err="1"/>
              <a:t>arcpy.mapping.MapDocument</a:t>
            </a:r>
            <a:r>
              <a:rPr lang="en-US" sz="1400" b="0" dirty="0"/>
              <a:t>('CURRENT') </a:t>
            </a:r>
          </a:p>
          <a:p>
            <a:pPr>
              <a:defRPr/>
            </a:pPr>
            <a:r>
              <a:rPr lang="en-US" sz="1400" b="0" dirty="0" err="1"/>
              <a:t>dfs</a:t>
            </a:r>
            <a:r>
              <a:rPr lang="en-US" sz="1400" b="0" dirty="0"/>
              <a:t> = </a:t>
            </a:r>
            <a:r>
              <a:rPr lang="en-US" sz="1400" b="0" dirty="0" err="1"/>
              <a:t>arcpy.mapping.ListDataFrames</a:t>
            </a:r>
            <a:r>
              <a:rPr lang="en-US" sz="1400" b="0" dirty="0"/>
              <a:t>(</a:t>
            </a:r>
            <a:r>
              <a:rPr lang="en-US" sz="1400" b="0" dirty="0" err="1"/>
              <a:t>mxd</a:t>
            </a:r>
            <a:r>
              <a:rPr lang="en-US" sz="1400" b="0" dirty="0"/>
              <a:t>)</a:t>
            </a:r>
          </a:p>
          <a:p>
            <a:pPr>
              <a:defRPr/>
            </a:pPr>
            <a:endParaRPr lang="en-US" sz="1400" b="0" dirty="0"/>
          </a:p>
          <a:p>
            <a:pPr>
              <a:defRPr/>
            </a:pPr>
            <a:r>
              <a:rPr lang="en-US" sz="1400" b="0" i="1" dirty="0"/>
              <a:t># Get the first data frame.</a:t>
            </a:r>
            <a:endParaRPr lang="en-US" sz="1400" b="0" dirty="0"/>
          </a:p>
          <a:p>
            <a:pPr>
              <a:defRPr/>
            </a:pPr>
            <a:r>
              <a:rPr lang="en-US" sz="1400" b="0" dirty="0" err="1"/>
              <a:t>df</a:t>
            </a:r>
            <a:r>
              <a:rPr lang="en-US" sz="1400" b="0" dirty="0"/>
              <a:t> = </a:t>
            </a:r>
            <a:r>
              <a:rPr lang="en-US" sz="1400" b="0" dirty="0" err="1"/>
              <a:t>dfs</a:t>
            </a:r>
            <a:r>
              <a:rPr lang="en-US" sz="1400" b="0" dirty="0"/>
              <a:t>[0]</a:t>
            </a:r>
          </a:p>
          <a:p>
            <a:pPr>
              <a:defRPr/>
            </a:pPr>
            <a:endParaRPr lang="en-US" sz="1400" b="0" dirty="0"/>
          </a:p>
          <a:p>
            <a:pPr>
              <a:defRPr/>
            </a:pPr>
            <a:r>
              <a:rPr lang="en-US" sz="1400" b="0" i="1" dirty="0"/>
              <a:t># Instantiate a Layer object.</a:t>
            </a:r>
            <a:endParaRPr lang="en-US" sz="1400" b="0" dirty="0"/>
          </a:p>
          <a:p>
            <a:pPr>
              <a:defRPr/>
            </a:pPr>
            <a:r>
              <a:rPr lang="en-US" sz="1400" b="0" dirty="0" err="1"/>
              <a:t>layerObj</a:t>
            </a:r>
            <a:r>
              <a:rPr lang="en-US" sz="1400" b="0" dirty="0"/>
              <a:t> = </a:t>
            </a:r>
            <a:r>
              <a:rPr lang="en-US" sz="1400" b="0" dirty="0" err="1"/>
              <a:t>arcpy.mapping.Layer</a:t>
            </a:r>
            <a:r>
              <a:rPr lang="en-US" sz="1400" b="0" dirty="0"/>
              <a:t>(</a:t>
            </a:r>
            <a:r>
              <a:rPr lang="en-US" sz="1400" b="0" dirty="0" err="1"/>
              <a:t>fileName</a:t>
            </a:r>
            <a:r>
              <a:rPr lang="en-US" sz="1400" b="0" dirty="0"/>
              <a:t>)</a:t>
            </a:r>
          </a:p>
          <a:p>
            <a:pPr>
              <a:defRPr/>
            </a:pPr>
            <a:endParaRPr lang="en-US" sz="1400" b="0" dirty="0"/>
          </a:p>
          <a:p>
            <a:pPr>
              <a:defRPr/>
            </a:pPr>
            <a:r>
              <a:rPr lang="en-US" sz="1400" b="0" i="1" dirty="0"/>
              <a:t># Add the new layer to the map.</a:t>
            </a:r>
            <a:endParaRPr lang="en-US" sz="1400" b="0" dirty="0"/>
          </a:p>
          <a:p>
            <a:pPr>
              <a:defRPr/>
            </a:pPr>
            <a:r>
              <a:rPr lang="en-US" sz="1400" b="0" dirty="0" err="1"/>
              <a:t>arcpy.mapping.AddLayer</a:t>
            </a:r>
            <a:r>
              <a:rPr lang="en-US" sz="1400" b="0" dirty="0"/>
              <a:t>(</a:t>
            </a:r>
            <a:r>
              <a:rPr lang="en-US" sz="1400" b="0" dirty="0" err="1"/>
              <a:t>df</a:t>
            </a:r>
            <a:r>
              <a:rPr lang="en-US" sz="1400" b="0" dirty="0"/>
              <a:t>, </a:t>
            </a:r>
            <a:r>
              <a:rPr lang="en-US" sz="1400" b="0" dirty="0" err="1"/>
              <a:t>layerObj</a:t>
            </a:r>
            <a:r>
              <a:rPr lang="en-US" sz="1400" b="0" dirty="0"/>
              <a:t>)</a:t>
            </a:r>
          </a:p>
          <a:p>
            <a:pPr>
              <a:defRPr/>
            </a:pPr>
            <a:endParaRPr lang="en-US" sz="1400" b="0" dirty="0"/>
          </a:p>
          <a:p>
            <a:pPr>
              <a:defRPr/>
            </a:pPr>
            <a:r>
              <a:rPr lang="en-US" sz="1400" b="0" i="1" dirty="0"/>
              <a:t># Delete the </a:t>
            </a:r>
            <a:r>
              <a:rPr lang="en-US" sz="1400" b="0" i="1" dirty="0" err="1"/>
              <a:t>MapDocument</a:t>
            </a:r>
            <a:r>
              <a:rPr lang="en-US" sz="1400" b="0" i="1" dirty="0"/>
              <a:t> object to release the map.</a:t>
            </a:r>
          </a:p>
          <a:p>
            <a:pPr>
              <a:defRPr/>
            </a:pPr>
            <a:r>
              <a:rPr lang="en-US" sz="1400" dirty="0"/>
              <a:t>del</a:t>
            </a:r>
            <a:r>
              <a:rPr lang="en-US" sz="1400" b="0" dirty="0"/>
              <a:t> </a:t>
            </a:r>
            <a:r>
              <a:rPr lang="en-US" sz="1400" b="0" dirty="0" err="1"/>
              <a:t>mxd</a:t>
            </a:r>
            <a:endParaRPr lang="en-US" sz="1400" b="0" dirty="0"/>
          </a:p>
        </p:txBody>
      </p:sp>
      <p:grpSp>
        <p:nvGrpSpPr>
          <p:cNvPr id="18438" name="Group 9">
            <a:extLst>
              <a:ext uri="{FF2B5EF4-FFF2-40B4-BE49-F238E27FC236}">
                <a16:creationId xmlns:a16="http://schemas.microsoft.com/office/drawing/2014/main" id="{19FC86F9-8836-1EA6-B35A-307E1ABF914E}"/>
              </a:ext>
            </a:extLst>
          </p:cNvPr>
          <p:cNvGrpSpPr>
            <a:grpSpLocks/>
          </p:cNvGrpSpPr>
          <p:nvPr/>
        </p:nvGrpSpPr>
        <p:grpSpPr bwMode="auto">
          <a:xfrm>
            <a:off x="6311900" y="2257425"/>
            <a:ext cx="1704975" cy="409575"/>
            <a:chOff x="6312216" y="2258060"/>
            <a:chExt cx="1704975" cy="408940"/>
          </a:xfrm>
        </p:grpSpPr>
        <p:pic>
          <p:nvPicPr>
            <p:cNvPr id="7" name="Picture 6">
              <a:extLst>
                <a:ext uri="{FF2B5EF4-FFF2-40B4-BE49-F238E27FC236}">
                  <a16:creationId xmlns:a16="http://schemas.microsoft.com/office/drawing/2014/main" id="{AF622BB2-BFB5-A582-0415-BC8B3CBBA6D4}"/>
                </a:ext>
              </a:extLst>
            </p:cNvPr>
            <p:cNvPicPr>
              <a:picLocks noChangeAspect="1"/>
            </p:cNvPicPr>
            <p:nvPr/>
          </p:nvPicPr>
          <p:blipFill rotWithShape="1">
            <a:blip r:embed="rId3"/>
            <a:srcRect b="-2221"/>
            <a:stretch/>
          </p:blipFill>
          <p:spPr>
            <a:xfrm>
              <a:off x="6312216" y="2258060"/>
              <a:ext cx="1704975" cy="408940"/>
            </a:xfrm>
            <a:prstGeom prst="rect">
              <a:avLst/>
            </a:prstGeom>
            <a:ln>
              <a:noFill/>
            </a:ln>
            <a:effectLst>
              <a:outerShdw blurRad="292100" dist="139700" dir="2700000" algn="tl" rotWithShape="0">
                <a:srgbClr val="333333">
                  <a:alpha val="65000"/>
                </a:srgbClr>
              </a:outerShdw>
            </a:effectLst>
          </p:spPr>
        </p:pic>
        <p:sp>
          <p:nvSpPr>
            <p:cNvPr id="18443" name="Rectangle 8">
              <a:extLst>
                <a:ext uri="{FF2B5EF4-FFF2-40B4-BE49-F238E27FC236}">
                  <a16:creationId xmlns:a16="http://schemas.microsoft.com/office/drawing/2014/main" id="{440329CE-B214-6B68-7F90-E7452B5825E1}"/>
                </a:ext>
              </a:extLst>
            </p:cNvPr>
            <p:cNvSpPr>
              <a:spLocks noChangeArrowheads="1"/>
            </p:cNvSpPr>
            <p:nvPr/>
          </p:nvSpPr>
          <p:spPr bwMode="auto">
            <a:xfrm>
              <a:off x="6315072" y="2581272"/>
              <a:ext cx="381000" cy="76200"/>
            </a:xfrm>
            <a:prstGeom prst="rect">
              <a:avLst/>
            </a:prstGeom>
            <a:solidFill>
              <a:schemeClr val="bg1"/>
            </a:solidFill>
            <a:ln>
              <a:noFill/>
            </a:ln>
            <a:extLst>
              <a:ext uri="{91240B29-F687-4F45-9708-019B960494DF}">
                <a14:hiddenLine xmlns:a14="http://schemas.microsoft.com/office/drawing/2010/main" w="38100" algn="ctr">
                  <a:solidFill>
                    <a:srgbClr val="000000"/>
                  </a:solidFill>
                  <a:round/>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pSp>
        <p:nvGrpSpPr>
          <p:cNvPr id="18439" name="Group 2">
            <a:extLst>
              <a:ext uri="{FF2B5EF4-FFF2-40B4-BE49-F238E27FC236}">
                <a16:creationId xmlns:a16="http://schemas.microsoft.com/office/drawing/2014/main" id="{CD1E3C30-5984-8E1E-614C-268CD0511627}"/>
              </a:ext>
            </a:extLst>
          </p:cNvPr>
          <p:cNvGrpSpPr>
            <a:grpSpLocks/>
          </p:cNvGrpSpPr>
          <p:nvPr/>
        </p:nvGrpSpPr>
        <p:grpSpPr bwMode="auto">
          <a:xfrm>
            <a:off x="5029200" y="2895600"/>
            <a:ext cx="3944938" cy="1795463"/>
            <a:chOff x="5029200" y="2895600"/>
            <a:chExt cx="3944938" cy="1795463"/>
          </a:xfrm>
        </p:grpSpPr>
        <p:pic>
          <p:nvPicPr>
            <p:cNvPr id="8" name="Picture 7">
              <a:extLst>
                <a:ext uri="{FF2B5EF4-FFF2-40B4-BE49-F238E27FC236}">
                  <a16:creationId xmlns:a16="http://schemas.microsoft.com/office/drawing/2014/main" id="{38DD50E1-0F0E-E791-9947-50872329A670}"/>
                </a:ext>
              </a:extLst>
            </p:cNvPr>
            <p:cNvPicPr>
              <a:picLocks noChangeAspect="1"/>
            </p:cNvPicPr>
            <p:nvPr/>
          </p:nvPicPr>
          <p:blipFill>
            <a:blip r:embed="rId4"/>
            <a:stretch>
              <a:fillRect/>
            </a:stretch>
          </p:blipFill>
          <p:spPr>
            <a:xfrm>
              <a:off x="5029200" y="2895600"/>
              <a:ext cx="3944938" cy="1795463"/>
            </a:xfrm>
            <a:prstGeom prst="rect">
              <a:avLst/>
            </a:prstGeom>
            <a:ln>
              <a:noFill/>
            </a:ln>
            <a:effectLst>
              <a:outerShdw blurRad="292100" dist="139700" dir="2700000" algn="tl" rotWithShape="0">
                <a:srgbClr val="333333">
                  <a:alpha val="65000"/>
                </a:srgbClr>
              </a:outerShdw>
            </a:effectLst>
          </p:spPr>
        </p:pic>
        <p:pic>
          <p:nvPicPr>
            <p:cNvPr id="18441" name="Picture 1">
              <a:extLst>
                <a:ext uri="{FF2B5EF4-FFF2-40B4-BE49-F238E27FC236}">
                  <a16:creationId xmlns:a16="http://schemas.microsoft.com/office/drawing/2014/main" id="{D65CEDE4-4CD5-0582-C6B4-87C8C7F67C3A}"/>
                </a:ext>
              </a:extLst>
            </p:cNvPr>
            <p:cNvPicPr>
              <a:picLocks noChangeAspect="1"/>
            </p:cNvPicPr>
            <p:nvPr/>
          </p:nvPicPr>
          <p:blipFill>
            <a:blip r:embed="rId5">
              <a:extLst>
                <a:ext uri="{28A0092B-C50C-407E-A947-70E740481C1C}">
                  <a14:useLocalDpi xmlns:a14="http://schemas.microsoft.com/office/drawing/2010/main" val="0"/>
                </a:ext>
              </a:extLst>
            </a:blip>
            <a:srcRect l="6142" t="51176" r="35056" b="34706"/>
            <a:stretch>
              <a:fillRect/>
            </a:stretch>
          </p:blipFill>
          <p:spPr bwMode="auto">
            <a:xfrm>
              <a:off x="5257800" y="3712780"/>
              <a:ext cx="2362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193C50C3-C1B4-E659-FE6A-FAC7616A42CB}"/>
              </a:ext>
            </a:extLst>
          </p:cNvPr>
          <p:cNvSpPr>
            <a:spLocks noGrp="1"/>
          </p:cNvSpPr>
          <p:nvPr>
            <p:ph type="title"/>
          </p:nvPr>
        </p:nvSpPr>
        <p:spPr/>
        <p:txBody>
          <a:bodyPr/>
          <a:lstStyle/>
          <a:p>
            <a:r>
              <a:rPr lang="en-US" altLang="en-US"/>
              <a:t>Multivalue</a:t>
            </a:r>
          </a:p>
        </p:txBody>
      </p:sp>
      <p:sp>
        <p:nvSpPr>
          <p:cNvPr id="3" name="Content Placeholder 2">
            <a:extLst>
              <a:ext uri="{FF2B5EF4-FFF2-40B4-BE49-F238E27FC236}">
                <a16:creationId xmlns:a16="http://schemas.microsoft.com/office/drawing/2014/main" id="{7055A8A5-A1E4-2AB8-18F0-150CAC2C0D9B}"/>
              </a:ext>
            </a:extLst>
          </p:cNvPr>
          <p:cNvSpPr>
            <a:spLocks noGrp="1"/>
          </p:cNvSpPr>
          <p:nvPr>
            <p:ph idx="1"/>
          </p:nvPr>
        </p:nvSpPr>
        <p:spPr>
          <a:xfrm>
            <a:off x="152400" y="914400"/>
            <a:ext cx="5410200" cy="5410200"/>
          </a:xfrm>
        </p:spPr>
        <p:txBody>
          <a:bodyPr/>
          <a:lstStyle/>
          <a:p>
            <a:pPr>
              <a:defRPr/>
            </a:pPr>
            <a:r>
              <a:rPr lang="en-US" sz="2000" dirty="0" err="1"/>
              <a:t>multivalue</a:t>
            </a:r>
            <a:r>
              <a:rPr lang="en-US" sz="2000" dirty="0"/>
              <a:t> property can be yes or no</a:t>
            </a:r>
          </a:p>
          <a:p>
            <a:pPr>
              <a:defRPr/>
            </a:pPr>
            <a:r>
              <a:rPr lang="en-US" sz="2000" dirty="0"/>
              <a:t>Not all data types can have multiple values (e.g., Boolean parameters can not handle multiple values). </a:t>
            </a:r>
          </a:p>
          <a:p>
            <a:pPr>
              <a:defRPr/>
            </a:pPr>
            <a:r>
              <a:rPr lang="en-US" sz="2000" dirty="0"/>
              <a:t>When set to ‘yes’ for an input parameter, the parameter will accept a list of values.</a:t>
            </a:r>
          </a:p>
          <a:p>
            <a:pPr>
              <a:defRPr/>
            </a:pPr>
            <a:r>
              <a:rPr lang="en-US" sz="2000" dirty="0"/>
              <a:t>Input as semicolon separated string names</a:t>
            </a:r>
          </a:p>
          <a:p>
            <a:pPr>
              <a:defRPr/>
            </a:pPr>
            <a:r>
              <a:rPr lang="en-US" sz="2000" dirty="0"/>
              <a:t>Input string: C:\gispy\data\ch23\rastTester.gdb\aspect;C:\gispy\data\ch23\rastTester.gdb\elev;C:\gispy\data\ch23\rastTester.gdb\landcov </a:t>
            </a:r>
          </a:p>
          <a:p>
            <a:pPr marL="0" indent="0">
              <a:buFontTx/>
              <a:buNone/>
              <a:defRPr/>
            </a:pPr>
            <a:endParaRPr lang="en-US" sz="2000" dirty="0"/>
          </a:p>
        </p:txBody>
      </p:sp>
      <p:pic>
        <p:nvPicPr>
          <p:cNvPr id="20485" name="Picture 4">
            <a:extLst>
              <a:ext uri="{FF2B5EF4-FFF2-40B4-BE49-F238E27FC236}">
                <a16:creationId xmlns:a16="http://schemas.microsoft.com/office/drawing/2014/main" id="{CA456E08-5C7B-689B-6B96-9446C166407F}"/>
              </a:ext>
            </a:extLst>
          </p:cNvPr>
          <p:cNvPicPr>
            <a:picLocks noChangeAspect="1"/>
          </p:cNvPicPr>
          <p:nvPr/>
        </p:nvPicPr>
        <p:blipFill>
          <a:blip r:embed="rId2">
            <a:extLst>
              <a:ext uri="{28A0092B-C50C-407E-A947-70E740481C1C}">
                <a14:useLocalDpi xmlns:a14="http://schemas.microsoft.com/office/drawing/2010/main" val="0"/>
              </a:ext>
            </a:extLst>
          </a:blip>
          <a:srcRect r="30199" b="32796"/>
          <a:stretch>
            <a:fillRect/>
          </a:stretch>
        </p:blipFill>
        <p:spPr bwMode="auto">
          <a:xfrm>
            <a:off x="5715000" y="1066800"/>
            <a:ext cx="2686050" cy="297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5">
            <a:extLst>
              <a:ext uri="{FF2B5EF4-FFF2-40B4-BE49-F238E27FC236}">
                <a16:creationId xmlns:a16="http://schemas.microsoft.com/office/drawing/2014/main" id="{161D6C29-DCD0-568F-84EB-4375789971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25900" y="4692650"/>
            <a:ext cx="481965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8F44A7D-C659-1BFC-05CC-8EFE5AFB52BE}"/>
              </a:ext>
            </a:extLst>
          </p:cNvPr>
          <p:cNvSpPr>
            <a:spLocks noGrp="1"/>
          </p:cNvSpPr>
          <p:nvPr>
            <p:ph type="title"/>
          </p:nvPr>
        </p:nvSpPr>
        <p:spPr/>
        <p:txBody>
          <a:bodyPr/>
          <a:lstStyle/>
          <a:p>
            <a:r>
              <a:rPr lang="en-US" altLang="en-US" sz="2400"/>
              <a:t>Original “Add multiple outputs to the map” slide</a:t>
            </a:r>
            <a:endParaRPr lang="en-US" altLang="en-US"/>
          </a:p>
        </p:txBody>
      </p:sp>
      <p:pic>
        <p:nvPicPr>
          <p:cNvPr id="21508" name="Picture 2">
            <a:extLst>
              <a:ext uri="{FF2B5EF4-FFF2-40B4-BE49-F238E27FC236}">
                <a16:creationId xmlns:a16="http://schemas.microsoft.com/office/drawing/2014/main" id="{A72CC029-083B-3495-BEB9-BEF1C33B0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 y="838200"/>
            <a:ext cx="2163763"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9" name="Oval 5">
            <a:extLst>
              <a:ext uri="{FF2B5EF4-FFF2-40B4-BE49-F238E27FC236}">
                <a16:creationId xmlns:a16="http://schemas.microsoft.com/office/drawing/2014/main" id="{995306CA-AB16-1CA6-0336-07B193C16770}"/>
              </a:ext>
            </a:extLst>
          </p:cNvPr>
          <p:cNvSpPr>
            <a:spLocks noChangeArrowheads="1"/>
          </p:cNvSpPr>
          <p:nvPr/>
        </p:nvSpPr>
        <p:spPr bwMode="auto">
          <a:xfrm>
            <a:off x="19050" y="2339975"/>
            <a:ext cx="1254125" cy="609600"/>
          </a:xfrm>
          <a:prstGeom prst="ellipse">
            <a:avLst/>
          </a:prstGeom>
          <a:noFill/>
          <a:ln w="38100" algn="ctr">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1510" name="TextBox 6">
            <a:extLst>
              <a:ext uri="{FF2B5EF4-FFF2-40B4-BE49-F238E27FC236}">
                <a16:creationId xmlns:a16="http://schemas.microsoft.com/office/drawing/2014/main" id="{4AB027F8-DBFD-F772-C696-C897DDEC4989}"/>
              </a:ext>
            </a:extLst>
          </p:cNvPr>
          <p:cNvSpPr txBox="1">
            <a:spLocks noChangeArrowheads="1"/>
          </p:cNvSpPr>
          <p:nvPr/>
        </p:nvSpPr>
        <p:spPr bwMode="auto">
          <a:xfrm>
            <a:off x="2362200" y="838200"/>
            <a:ext cx="6781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000" b="0"/>
              <a:t>Create a </a:t>
            </a:r>
            <a:r>
              <a:rPr lang="en-US" altLang="en-US" sz="2000" b="0" i="1"/>
              <a:t>Derived, </a:t>
            </a:r>
            <a:r>
              <a:rPr lang="en-US" altLang="en-US" sz="2000" i="1"/>
              <a:t>MultiValue</a:t>
            </a:r>
            <a:r>
              <a:rPr lang="en-US" altLang="en-US" sz="2000" b="0"/>
              <a:t> parameter in the script tool.</a:t>
            </a:r>
          </a:p>
          <a:p>
            <a:pPr eaLnBrk="1" hangingPunct="1">
              <a:spcBef>
                <a:spcPct val="0"/>
              </a:spcBef>
            </a:pPr>
            <a:r>
              <a:rPr lang="en-US" altLang="en-US" sz="2000" b="0"/>
              <a:t>In the Python script:</a:t>
            </a:r>
          </a:p>
          <a:p>
            <a:pPr lvl="1" eaLnBrk="1" hangingPunct="1">
              <a:spcBef>
                <a:spcPct val="0"/>
              </a:spcBef>
              <a:buFont typeface="Arial" panose="020B0604020202020204" pitchFamily="34" charset="0"/>
              <a:buChar char="•"/>
            </a:pPr>
            <a:r>
              <a:rPr lang="en-US" altLang="en-US" sz="2000" b="0"/>
              <a:t>Collect the output names in a list</a:t>
            </a:r>
          </a:p>
          <a:p>
            <a:pPr lvl="1" eaLnBrk="1" hangingPunct="1">
              <a:spcBef>
                <a:spcPct val="0"/>
              </a:spcBef>
              <a:buFont typeface="Arial" panose="020B0604020202020204" pitchFamily="34" charset="0"/>
              <a:buChar char="•"/>
            </a:pPr>
            <a:r>
              <a:rPr lang="en-US" altLang="en-US" sz="2000" b="0"/>
              <a:t>Create a semicolon delimited string from the list.</a:t>
            </a:r>
          </a:p>
          <a:p>
            <a:pPr lvl="1" eaLnBrk="1" hangingPunct="1">
              <a:spcBef>
                <a:spcPct val="0"/>
              </a:spcBef>
              <a:buFont typeface="Arial" panose="020B0604020202020204" pitchFamily="34" charset="0"/>
              <a:buChar char="•"/>
            </a:pPr>
            <a:r>
              <a:rPr lang="en-US" altLang="en-US" sz="2000" b="0"/>
              <a:t>Use arcpy.SetParameterAsText</a:t>
            </a:r>
          </a:p>
        </p:txBody>
      </p:sp>
      <p:pic>
        <p:nvPicPr>
          <p:cNvPr id="21511" name="Picture 3">
            <a:extLst>
              <a:ext uri="{FF2B5EF4-FFF2-40B4-BE49-F238E27FC236}">
                <a16:creationId xmlns:a16="http://schemas.microsoft.com/office/drawing/2014/main" id="{DDC45F53-5125-C66C-2D99-62E708D8DC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031"/>
          <a:stretch>
            <a:fillRect/>
          </a:stretch>
        </p:blipFill>
        <p:spPr bwMode="auto">
          <a:xfrm>
            <a:off x="2514600" y="2954338"/>
            <a:ext cx="4429125" cy="344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a:extLst>
              <a:ext uri="{FF2B5EF4-FFF2-40B4-BE49-F238E27FC236}">
                <a16:creationId xmlns:a16="http://schemas.microsoft.com/office/drawing/2014/main" id="{BBA3F1CE-4A79-FE61-3156-EEEE2FF8DC4E}"/>
              </a:ext>
            </a:extLst>
          </p:cNvPr>
          <p:cNvCxnSpPr>
            <a:cxnSpLocks noChangeShapeType="1"/>
          </p:cNvCxnSpPr>
          <p:nvPr/>
        </p:nvCxnSpPr>
        <p:spPr bwMode="auto">
          <a:xfrm flipH="1">
            <a:off x="5181600" y="4843463"/>
            <a:ext cx="1143000" cy="0"/>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a:extLst>
              <a:ext uri="{FF2B5EF4-FFF2-40B4-BE49-F238E27FC236}">
                <a16:creationId xmlns:a16="http://schemas.microsoft.com/office/drawing/2014/main" id="{157356A6-9408-F0E8-1525-F84F1695E633}"/>
              </a:ext>
            </a:extLst>
          </p:cNvPr>
          <p:cNvCxnSpPr>
            <a:cxnSpLocks noChangeShapeType="1"/>
          </p:cNvCxnSpPr>
          <p:nvPr/>
        </p:nvCxnSpPr>
        <p:spPr bwMode="auto">
          <a:xfrm flipH="1">
            <a:off x="5181600" y="5943600"/>
            <a:ext cx="1143000" cy="0"/>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09712F9C-109F-B9C2-3D24-AD4043673D6B}"/>
              </a:ext>
            </a:extLst>
          </p:cNvPr>
          <p:cNvSpPr txBox="1">
            <a:spLocks noChangeArrowheads="1"/>
          </p:cNvSpPr>
          <p:nvPr/>
        </p:nvSpPr>
        <p:spPr bwMode="auto">
          <a:xfrm>
            <a:off x="6305550" y="4659313"/>
            <a:ext cx="2532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Collect output names</a:t>
            </a:r>
          </a:p>
        </p:txBody>
      </p:sp>
      <p:sp>
        <p:nvSpPr>
          <p:cNvPr id="15" name="TextBox 14">
            <a:extLst>
              <a:ext uri="{FF2B5EF4-FFF2-40B4-BE49-F238E27FC236}">
                <a16:creationId xmlns:a16="http://schemas.microsoft.com/office/drawing/2014/main" id="{49C17790-968D-78F7-71E1-7AC0661CCC5F}"/>
              </a:ext>
            </a:extLst>
          </p:cNvPr>
          <p:cNvSpPr txBox="1">
            <a:spLocks noChangeArrowheads="1"/>
          </p:cNvSpPr>
          <p:nvPr/>
        </p:nvSpPr>
        <p:spPr bwMode="auto">
          <a:xfrm>
            <a:off x="6305550" y="5726113"/>
            <a:ext cx="2686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Create delimited string</a:t>
            </a:r>
          </a:p>
        </p:txBody>
      </p:sp>
      <p:sp>
        <p:nvSpPr>
          <p:cNvPr id="16" name="TextBox 15">
            <a:extLst>
              <a:ext uri="{FF2B5EF4-FFF2-40B4-BE49-F238E27FC236}">
                <a16:creationId xmlns:a16="http://schemas.microsoft.com/office/drawing/2014/main" id="{F9D50CDA-7B29-75C0-4564-371CE6356351}"/>
              </a:ext>
            </a:extLst>
          </p:cNvPr>
          <p:cNvSpPr txBox="1">
            <a:spLocks noChangeArrowheads="1"/>
          </p:cNvSpPr>
          <p:nvPr/>
        </p:nvSpPr>
        <p:spPr bwMode="auto">
          <a:xfrm>
            <a:off x="6305550" y="6107113"/>
            <a:ext cx="2425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SetParameterAsText</a:t>
            </a:r>
          </a:p>
        </p:txBody>
      </p:sp>
      <p:cxnSp>
        <p:nvCxnSpPr>
          <p:cNvPr id="20" name="Straight Arrow Connector 19">
            <a:extLst>
              <a:ext uri="{FF2B5EF4-FFF2-40B4-BE49-F238E27FC236}">
                <a16:creationId xmlns:a16="http://schemas.microsoft.com/office/drawing/2014/main" id="{88994105-D25B-C235-2AA5-F62186C2442B}"/>
              </a:ext>
            </a:extLst>
          </p:cNvPr>
          <p:cNvCxnSpPr>
            <a:cxnSpLocks noChangeShapeType="1"/>
          </p:cNvCxnSpPr>
          <p:nvPr/>
        </p:nvCxnSpPr>
        <p:spPr bwMode="auto">
          <a:xfrm flipH="1">
            <a:off x="5867400" y="6324600"/>
            <a:ext cx="457200" cy="0"/>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FDF3123E-8177-18BA-BC5A-629281FD4866}"/>
              </a:ext>
            </a:extLst>
          </p:cNvPr>
          <p:cNvCxnSpPr>
            <a:cxnSpLocks noChangeShapeType="1"/>
          </p:cNvCxnSpPr>
          <p:nvPr/>
        </p:nvCxnSpPr>
        <p:spPr bwMode="auto">
          <a:xfrm flipH="1" flipV="1">
            <a:off x="3886200" y="4038600"/>
            <a:ext cx="2419350" cy="730250"/>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19" name="TextBox 1">
            <a:extLst>
              <a:ext uri="{FF2B5EF4-FFF2-40B4-BE49-F238E27FC236}">
                <a16:creationId xmlns:a16="http://schemas.microsoft.com/office/drawing/2014/main" id="{70DD1315-E154-C8D4-4D01-4EC2AC6D3BC4}"/>
              </a:ext>
            </a:extLst>
          </p:cNvPr>
          <p:cNvSpPr txBox="1">
            <a:spLocks noChangeArrowheads="1"/>
          </p:cNvSpPr>
          <p:nvPr/>
        </p:nvSpPr>
        <p:spPr bwMode="auto">
          <a:xfrm>
            <a:off x="5795963" y="3362325"/>
            <a:ext cx="3121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solidFill>
                  <a:srgbClr val="FF0000"/>
                </a:solidFill>
              </a:rPr>
              <a:t>Can you spot the mistake?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664E9491-CB90-4198-3AAA-B12938DA3A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2895600"/>
            <a:ext cx="444817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Title 1">
            <a:extLst>
              <a:ext uri="{FF2B5EF4-FFF2-40B4-BE49-F238E27FC236}">
                <a16:creationId xmlns:a16="http://schemas.microsoft.com/office/drawing/2014/main" id="{3FAAF6D2-B8C2-9578-6191-A1A31ACB88B4}"/>
              </a:ext>
            </a:extLst>
          </p:cNvPr>
          <p:cNvSpPr>
            <a:spLocks noGrp="1"/>
          </p:cNvSpPr>
          <p:nvPr>
            <p:ph type="title"/>
          </p:nvPr>
        </p:nvSpPr>
        <p:spPr/>
        <p:txBody>
          <a:bodyPr/>
          <a:lstStyle/>
          <a:p>
            <a:r>
              <a:rPr lang="en-US" altLang="en-US" sz="2400"/>
              <a:t>Corrected “Add multiple outputs to the map” slide</a:t>
            </a:r>
          </a:p>
        </p:txBody>
      </p:sp>
      <p:pic>
        <p:nvPicPr>
          <p:cNvPr id="22533" name="Picture 2">
            <a:extLst>
              <a:ext uri="{FF2B5EF4-FFF2-40B4-BE49-F238E27FC236}">
                <a16:creationId xmlns:a16="http://schemas.microsoft.com/office/drawing/2014/main" id="{F1729928-F6CD-AA58-F5CA-9B6C1C382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 y="838200"/>
            <a:ext cx="2163763"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4" name="Oval 5">
            <a:extLst>
              <a:ext uri="{FF2B5EF4-FFF2-40B4-BE49-F238E27FC236}">
                <a16:creationId xmlns:a16="http://schemas.microsoft.com/office/drawing/2014/main" id="{BF5F496E-AA7B-A200-A1D9-EABE7BA88146}"/>
              </a:ext>
            </a:extLst>
          </p:cNvPr>
          <p:cNvSpPr>
            <a:spLocks noChangeArrowheads="1"/>
          </p:cNvSpPr>
          <p:nvPr/>
        </p:nvSpPr>
        <p:spPr bwMode="auto">
          <a:xfrm>
            <a:off x="19050" y="2339975"/>
            <a:ext cx="1254125" cy="609600"/>
          </a:xfrm>
          <a:prstGeom prst="ellipse">
            <a:avLst/>
          </a:prstGeom>
          <a:noFill/>
          <a:ln w="38100" algn="ctr">
            <a:solidFill>
              <a:srgbClr val="FF00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2535" name="TextBox 6">
            <a:extLst>
              <a:ext uri="{FF2B5EF4-FFF2-40B4-BE49-F238E27FC236}">
                <a16:creationId xmlns:a16="http://schemas.microsoft.com/office/drawing/2014/main" id="{6FF6670A-9CC5-679C-8730-B2FF55DA3D1C}"/>
              </a:ext>
            </a:extLst>
          </p:cNvPr>
          <p:cNvSpPr txBox="1">
            <a:spLocks noChangeArrowheads="1"/>
          </p:cNvSpPr>
          <p:nvPr/>
        </p:nvSpPr>
        <p:spPr bwMode="auto">
          <a:xfrm>
            <a:off x="2362200" y="838200"/>
            <a:ext cx="6781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000" b="0"/>
              <a:t>Create a </a:t>
            </a:r>
            <a:r>
              <a:rPr lang="en-US" altLang="en-US" sz="2000" b="0" i="1"/>
              <a:t>Derived, </a:t>
            </a:r>
            <a:r>
              <a:rPr lang="en-US" altLang="en-US" sz="2000" i="1"/>
              <a:t>MultiValue</a:t>
            </a:r>
            <a:r>
              <a:rPr lang="en-US" altLang="en-US" sz="2000" b="0"/>
              <a:t> parameter in the script tool.</a:t>
            </a:r>
          </a:p>
          <a:p>
            <a:pPr eaLnBrk="1" hangingPunct="1">
              <a:spcBef>
                <a:spcPct val="0"/>
              </a:spcBef>
            </a:pPr>
            <a:r>
              <a:rPr lang="en-US" altLang="en-US" sz="2000" b="0"/>
              <a:t>In the Python script:</a:t>
            </a:r>
          </a:p>
          <a:p>
            <a:pPr lvl="1" eaLnBrk="1" hangingPunct="1">
              <a:spcBef>
                <a:spcPct val="0"/>
              </a:spcBef>
              <a:buFont typeface="Arial" panose="020B0604020202020204" pitchFamily="34" charset="0"/>
              <a:buChar char="•"/>
            </a:pPr>
            <a:r>
              <a:rPr lang="en-US" altLang="en-US" sz="2000" b="0"/>
              <a:t>Collect the output names in a list</a:t>
            </a:r>
          </a:p>
          <a:p>
            <a:pPr lvl="1" eaLnBrk="1" hangingPunct="1">
              <a:spcBef>
                <a:spcPct val="0"/>
              </a:spcBef>
              <a:buFont typeface="Arial" panose="020B0604020202020204" pitchFamily="34" charset="0"/>
              <a:buChar char="•"/>
            </a:pPr>
            <a:r>
              <a:rPr lang="en-US" altLang="en-US" sz="2000" b="0"/>
              <a:t>Create a semicolon delimited string from the list.</a:t>
            </a:r>
          </a:p>
          <a:p>
            <a:pPr lvl="1" eaLnBrk="1" hangingPunct="1">
              <a:spcBef>
                <a:spcPct val="0"/>
              </a:spcBef>
              <a:buFont typeface="Arial" panose="020B0604020202020204" pitchFamily="34" charset="0"/>
              <a:buChar char="•"/>
            </a:pPr>
            <a:r>
              <a:rPr lang="en-US" altLang="en-US" sz="2000" b="0"/>
              <a:t>Use arcpy.SetParameterAsText</a:t>
            </a:r>
          </a:p>
        </p:txBody>
      </p:sp>
      <p:cxnSp>
        <p:nvCxnSpPr>
          <p:cNvPr id="11" name="Straight Arrow Connector 10">
            <a:extLst>
              <a:ext uri="{FF2B5EF4-FFF2-40B4-BE49-F238E27FC236}">
                <a16:creationId xmlns:a16="http://schemas.microsoft.com/office/drawing/2014/main" id="{79183BA2-4C8A-2CF0-9D7B-CD757EB0351D}"/>
              </a:ext>
            </a:extLst>
          </p:cNvPr>
          <p:cNvCxnSpPr>
            <a:cxnSpLocks noChangeShapeType="1"/>
          </p:cNvCxnSpPr>
          <p:nvPr/>
        </p:nvCxnSpPr>
        <p:spPr bwMode="auto">
          <a:xfrm flipH="1">
            <a:off x="5334000" y="4826000"/>
            <a:ext cx="2752725" cy="508000"/>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a:extLst>
              <a:ext uri="{FF2B5EF4-FFF2-40B4-BE49-F238E27FC236}">
                <a16:creationId xmlns:a16="http://schemas.microsoft.com/office/drawing/2014/main" id="{7EDCECA2-2A65-983D-52D0-611D6E02C3A7}"/>
              </a:ext>
            </a:extLst>
          </p:cNvPr>
          <p:cNvCxnSpPr>
            <a:cxnSpLocks noChangeShapeType="1"/>
          </p:cNvCxnSpPr>
          <p:nvPr/>
        </p:nvCxnSpPr>
        <p:spPr bwMode="auto">
          <a:xfrm flipH="1">
            <a:off x="5181600" y="5856288"/>
            <a:ext cx="1143000" cy="0"/>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84B5EDC6-7ECC-7832-4F6F-060882C1DB65}"/>
              </a:ext>
            </a:extLst>
          </p:cNvPr>
          <p:cNvSpPr txBox="1">
            <a:spLocks noChangeArrowheads="1"/>
          </p:cNvSpPr>
          <p:nvPr/>
        </p:nvSpPr>
        <p:spPr bwMode="auto">
          <a:xfrm>
            <a:off x="6324600" y="4518025"/>
            <a:ext cx="2532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Collect output names</a:t>
            </a:r>
          </a:p>
        </p:txBody>
      </p:sp>
      <p:sp>
        <p:nvSpPr>
          <p:cNvPr id="15" name="TextBox 14">
            <a:extLst>
              <a:ext uri="{FF2B5EF4-FFF2-40B4-BE49-F238E27FC236}">
                <a16:creationId xmlns:a16="http://schemas.microsoft.com/office/drawing/2014/main" id="{5DE86817-3FDF-11E4-2189-B26F27F0358D}"/>
              </a:ext>
            </a:extLst>
          </p:cNvPr>
          <p:cNvSpPr txBox="1">
            <a:spLocks noChangeArrowheads="1"/>
          </p:cNvSpPr>
          <p:nvPr/>
        </p:nvSpPr>
        <p:spPr bwMode="auto">
          <a:xfrm>
            <a:off x="6305550" y="5638800"/>
            <a:ext cx="2686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Create delimited string</a:t>
            </a:r>
          </a:p>
        </p:txBody>
      </p:sp>
      <p:sp>
        <p:nvSpPr>
          <p:cNvPr id="16" name="TextBox 15">
            <a:extLst>
              <a:ext uri="{FF2B5EF4-FFF2-40B4-BE49-F238E27FC236}">
                <a16:creationId xmlns:a16="http://schemas.microsoft.com/office/drawing/2014/main" id="{C997C21C-808A-057A-E90F-33D6F9B8D730}"/>
              </a:ext>
            </a:extLst>
          </p:cNvPr>
          <p:cNvSpPr txBox="1">
            <a:spLocks noChangeArrowheads="1"/>
          </p:cNvSpPr>
          <p:nvPr/>
        </p:nvSpPr>
        <p:spPr bwMode="auto">
          <a:xfrm>
            <a:off x="6305550" y="6019800"/>
            <a:ext cx="2425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SetParameterAsText</a:t>
            </a:r>
          </a:p>
        </p:txBody>
      </p:sp>
      <p:cxnSp>
        <p:nvCxnSpPr>
          <p:cNvPr id="20" name="Straight Arrow Connector 19">
            <a:extLst>
              <a:ext uri="{FF2B5EF4-FFF2-40B4-BE49-F238E27FC236}">
                <a16:creationId xmlns:a16="http://schemas.microsoft.com/office/drawing/2014/main" id="{C8169F14-CF49-EA25-1C7B-23E33F6D8BF1}"/>
              </a:ext>
            </a:extLst>
          </p:cNvPr>
          <p:cNvCxnSpPr>
            <a:cxnSpLocks noChangeShapeType="1"/>
          </p:cNvCxnSpPr>
          <p:nvPr/>
        </p:nvCxnSpPr>
        <p:spPr bwMode="auto">
          <a:xfrm flipH="1">
            <a:off x="5867400" y="6237288"/>
            <a:ext cx="457200" cy="0"/>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34A8CF0A-89AE-41E4-B54A-18F3ACF0CE84}"/>
              </a:ext>
            </a:extLst>
          </p:cNvPr>
          <p:cNvCxnSpPr>
            <a:cxnSpLocks noChangeShapeType="1"/>
          </p:cNvCxnSpPr>
          <p:nvPr/>
        </p:nvCxnSpPr>
        <p:spPr bwMode="auto">
          <a:xfrm flipH="1" flipV="1">
            <a:off x="3886200" y="4038600"/>
            <a:ext cx="2514600" cy="585788"/>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A910DB77-8A84-BABE-40AC-5033D82AD7CF}"/>
              </a:ext>
            </a:extLst>
          </p:cNvPr>
          <p:cNvSpPr>
            <a:spLocks noGrp="1"/>
          </p:cNvSpPr>
          <p:nvPr>
            <p:ph type="title"/>
          </p:nvPr>
        </p:nvSpPr>
        <p:spPr/>
        <p:txBody>
          <a:bodyPr/>
          <a:lstStyle/>
          <a:p>
            <a:r>
              <a:rPr lang="en-US" altLang="en-US" dirty="0"/>
              <a:t>Parameter page demo</a:t>
            </a:r>
          </a:p>
        </p:txBody>
      </p:sp>
      <p:sp>
        <p:nvSpPr>
          <p:cNvPr id="3" name="Content Placeholder 2">
            <a:extLst>
              <a:ext uri="{FF2B5EF4-FFF2-40B4-BE49-F238E27FC236}">
                <a16:creationId xmlns:a16="http://schemas.microsoft.com/office/drawing/2014/main" id="{DC02892E-E242-0002-BCEB-A3E0B87B2AFD}"/>
              </a:ext>
            </a:extLst>
          </p:cNvPr>
          <p:cNvSpPr>
            <a:spLocks noGrp="1"/>
          </p:cNvSpPr>
          <p:nvPr>
            <p:ph idx="1"/>
          </p:nvPr>
        </p:nvSpPr>
        <p:spPr/>
        <p:txBody>
          <a:bodyPr/>
          <a:lstStyle/>
          <a:p>
            <a:pPr>
              <a:defRPr/>
            </a:pPr>
            <a:r>
              <a:rPr lang="en-US" sz="2000" dirty="0"/>
              <a:t>Right click on Script tool &gt; Properties &gt; Parameters tab</a:t>
            </a:r>
          </a:p>
          <a:p>
            <a:pPr>
              <a:defRPr/>
            </a:pPr>
            <a:r>
              <a:rPr lang="en-US" sz="2000" dirty="0"/>
              <a:t>The script tool generates a </a:t>
            </a:r>
            <a:r>
              <a:rPr lang="en-US" sz="2000" i="1" dirty="0"/>
              <a:t>widget</a:t>
            </a:r>
            <a:r>
              <a:rPr lang="en-US" sz="2000" dirty="0"/>
              <a:t> for each parameter in the list.</a:t>
            </a:r>
          </a:p>
          <a:p>
            <a:pPr marL="0" indent="0">
              <a:buFontTx/>
              <a:buNone/>
              <a:defRPr/>
            </a:pPr>
            <a:endParaRPr lang="en-US" sz="2000" dirty="0"/>
          </a:p>
        </p:txBody>
      </p:sp>
      <p:pic>
        <p:nvPicPr>
          <p:cNvPr id="4" name="Picture 3">
            <a:extLst>
              <a:ext uri="{FF2B5EF4-FFF2-40B4-BE49-F238E27FC236}">
                <a16:creationId xmlns:a16="http://schemas.microsoft.com/office/drawing/2014/main" id="{FEDDC8FF-9F14-B0D6-1C5C-E24E29954518}"/>
              </a:ext>
            </a:extLst>
          </p:cNvPr>
          <p:cNvPicPr>
            <a:picLocks noChangeAspect="1"/>
          </p:cNvPicPr>
          <p:nvPr/>
        </p:nvPicPr>
        <p:blipFill>
          <a:blip r:embed="rId3"/>
          <a:stretch>
            <a:fillRect/>
          </a:stretch>
        </p:blipFill>
        <p:spPr>
          <a:xfrm>
            <a:off x="188296" y="2133600"/>
            <a:ext cx="8686800" cy="973063"/>
          </a:xfrm>
          <a:prstGeom prst="rect">
            <a:avLst/>
          </a:prstGeom>
        </p:spPr>
      </p:pic>
      <p:pic>
        <p:nvPicPr>
          <p:cNvPr id="8" name="Picture 7">
            <a:extLst>
              <a:ext uri="{FF2B5EF4-FFF2-40B4-BE49-F238E27FC236}">
                <a16:creationId xmlns:a16="http://schemas.microsoft.com/office/drawing/2014/main" id="{1F8EC307-EC3E-4CFB-1BB2-64D21113D736}"/>
              </a:ext>
            </a:extLst>
          </p:cNvPr>
          <p:cNvPicPr>
            <a:picLocks noChangeAspect="1"/>
          </p:cNvPicPr>
          <p:nvPr/>
        </p:nvPicPr>
        <p:blipFill>
          <a:blip r:embed="rId4"/>
          <a:stretch>
            <a:fillRect/>
          </a:stretch>
        </p:blipFill>
        <p:spPr>
          <a:xfrm>
            <a:off x="3886200" y="3393395"/>
            <a:ext cx="2981741" cy="2715004"/>
          </a:xfrm>
          <a:prstGeom prst="rect">
            <a:avLst/>
          </a:prstGeom>
        </p:spPr>
      </p:pic>
      <p:cxnSp>
        <p:nvCxnSpPr>
          <p:cNvPr id="9" name="Straight Arrow Connector 8">
            <a:extLst>
              <a:ext uri="{FF2B5EF4-FFF2-40B4-BE49-F238E27FC236}">
                <a16:creationId xmlns:a16="http://schemas.microsoft.com/office/drawing/2014/main" id="{C068EB3C-6206-D55A-908D-59B55807626F}"/>
              </a:ext>
            </a:extLst>
          </p:cNvPr>
          <p:cNvCxnSpPr/>
          <p:nvPr/>
        </p:nvCxnSpPr>
        <p:spPr bwMode="auto">
          <a:xfrm>
            <a:off x="2667000" y="2743200"/>
            <a:ext cx="1371600" cy="1676400"/>
          </a:xfrm>
          <a:prstGeom prst="straightConnector1">
            <a:avLst/>
          </a:prstGeom>
          <a:noFill/>
          <a:ln w="3175" cap="flat" cmpd="sng" algn="ctr">
            <a:solidFill>
              <a:srgbClr val="FF0066"/>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a:extLst>
              <a:ext uri="{FF2B5EF4-FFF2-40B4-BE49-F238E27FC236}">
                <a16:creationId xmlns:a16="http://schemas.microsoft.com/office/drawing/2014/main" id="{C627FA40-3D73-F5CD-2051-B7B705A00DCD}"/>
              </a:ext>
            </a:extLst>
          </p:cNvPr>
          <p:cNvCxnSpPr/>
          <p:nvPr/>
        </p:nvCxnSpPr>
        <p:spPr bwMode="auto">
          <a:xfrm>
            <a:off x="2667000" y="2971800"/>
            <a:ext cx="1295400" cy="1658863"/>
          </a:xfrm>
          <a:prstGeom prst="straightConnector1">
            <a:avLst/>
          </a:prstGeom>
          <a:noFill/>
          <a:ln w="3175" cap="flat" cmpd="sng" algn="ctr">
            <a:solidFill>
              <a:srgbClr val="FF0066"/>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41BDDF2D-30E7-EF52-70F3-0D33393C12E2}"/>
              </a:ext>
            </a:extLst>
          </p:cNvPr>
          <p:cNvSpPr>
            <a:spLocks noGrp="1"/>
          </p:cNvSpPr>
          <p:nvPr>
            <p:ph type="title"/>
          </p:nvPr>
        </p:nvSpPr>
        <p:spPr>
          <a:xfrm>
            <a:off x="152400" y="152400"/>
            <a:ext cx="8686800" cy="457200"/>
          </a:xfrm>
        </p:spPr>
        <p:txBody>
          <a:bodyPr/>
          <a:lstStyle/>
          <a:p>
            <a:r>
              <a:rPr lang="en-US" altLang="en-US"/>
              <a:t>In class – Add derived output to a map </a:t>
            </a:r>
          </a:p>
        </p:txBody>
      </p:sp>
      <p:sp>
        <p:nvSpPr>
          <p:cNvPr id="3" name="Content Placeholder 2">
            <a:extLst>
              <a:ext uri="{FF2B5EF4-FFF2-40B4-BE49-F238E27FC236}">
                <a16:creationId xmlns:a16="http://schemas.microsoft.com/office/drawing/2014/main" id="{529E7DBA-56A1-6B8F-115E-D0C274F4A282}"/>
              </a:ext>
            </a:extLst>
          </p:cNvPr>
          <p:cNvSpPr>
            <a:spLocks noGrp="1"/>
          </p:cNvSpPr>
          <p:nvPr>
            <p:ph idx="1"/>
          </p:nvPr>
        </p:nvSpPr>
        <p:spPr/>
        <p:txBody>
          <a:bodyPr/>
          <a:lstStyle/>
          <a:p>
            <a:pPr>
              <a:defRPr/>
            </a:pPr>
            <a:r>
              <a:rPr lang="en-US" sz="2400" dirty="0"/>
              <a:t>Place some data in scratch and test the script as is.</a:t>
            </a:r>
          </a:p>
          <a:p>
            <a:pPr>
              <a:defRPr/>
            </a:pPr>
            <a:r>
              <a:rPr lang="en-US" sz="2400" dirty="0"/>
              <a:t>Modify script to take 2 arguments</a:t>
            </a:r>
          </a:p>
          <a:p>
            <a:pPr>
              <a:defRPr/>
            </a:pPr>
            <a:r>
              <a:rPr lang="en-US" sz="2400" dirty="0"/>
              <a:t>Create script tool with 3 parameters </a:t>
            </a:r>
          </a:p>
          <a:p>
            <a:pPr lvl="1">
              <a:defRPr/>
            </a:pPr>
            <a:r>
              <a:rPr lang="en-US" sz="2000" dirty="0"/>
              <a:t>Two input </a:t>
            </a:r>
          </a:p>
          <a:p>
            <a:pPr marL="914400" lvl="1" indent="-457200">
              <a:buFontTx/>
              <a:buAutoNum type="arabicParenR"/>
              <a:defRPr/>
            </a:pPr>
            <a:r>
              <a:rPr lang="en-US" sz="2000" dirty="0"/>
              <a:t>Folder type for the workspace parameter. </a:t>
            </a:r>
          </a:p>
          <a:p>
            <a:pPr marL="914400" lvl="1" indent="-457200">
              <a:buFontTx/>
              <a:buAutoNum type="arabicParenR"/>
              <a:defRPr/>
            </a:pPr>
            <a:r>
              <a:rPr lang="en-US" sz="2000" dirty="0"/>
              <a:t>Linear Unit for the buffer distance. </a:t>
            </a:r>
          </a:p>
          <a:p>
            <a:pPr marL="457200" lvl="1" indent="0">
              <a:defRPr/>
            </a:pPr>
            <a:r>
              <a:rPr lang="en-US" sz="2000" dirty="0"/>
              <a:t>One output to be added to map</a:t>
            </a:r>
            <a:br>
              <a:rPr lang="en-US" sz="2000" dirty="0"/>
            </a:br>
            <a:r>
              <a:rPr lang="en-US" sz="2000" dirty="0"/>
              <a:t>3) An derived output </a:t>
            </a:r>
            <a:r>
              <a:rPr lang="en-US" sz="2000" dirty="0" err="1"/>
              <a:t>multivalue</a:t>
            </a:r>
            <a:r>
              <a:rPr lang="en-US" sz="2000" dirty="0"/>
              <a:t> Feature Class</a:t>
            </a:r>
          </a:p>
          <a:p>
            <a:pPr>
              <a:defRPr/>
            </a:pPr>
            <a:endParaRPr lang="en-US" sz="2400" dirty="0"/>
          </a:p>
          <a:p>
            <a:pPr marL="0" indent="0">
              <a:buFontTx/>
              <a:buNone/>
              <a:defRPr/>
            </a:pPr>
            <a:endParaRPr lang="en-US" sz="2400" dirty="0"/>
          </a:p>
          <a:p>
            <a:pPr marL="0" indent="0">
              <a:buFontTx/>
              <a:buNone/>
              <a:defRPr/>
            </a:pPr>
            <a:endParaRPr lang="en-US" sz="2400" dirty="0"/>
          </a:p>
          <a:p>
            <a:pPr marL="0" indent="0">
              <a:buFontTx/>
              <a:buNone/>
              <a:defRPr/>
            </a:pPr>
            <a:endParaRPr lang="en-US" sz="2400" dirty="0"/>
          </a:p>
          <a:p>
            <a:pPr>
              <a:defRPr/>
            </a:pPr>
            <a:r>
              <a:rPr lang="en-US" sz="2400" dirty="0"/>
              <a:t>Set input default values, C:/gispy/scratch and 0.2 miles</a:t>
            </a:r>
          </a:p>
          <a:p>
            <a:pPr>
              <a:defRPr/>
            </a:pPr>
            <a:r>
              <a:rPr lang="en-US" sz="2400" dirty="0"/>
              <a:t>Test the script tool in </a:t>
            </a:r>
            <a:r>
              <a:rPr lang="en-US" sz="2400" b="1" i="1" dirty="0"/>
              <a:t>ArcMap</a:t>
            </a:r>
            <a:r>
              <a:rPr lang="en-US" sz="2400" dirty="0"/>
              <a:t>.</a:t>
            </a:r>
          </a:p>
        </p:txBody>
      </p:sp>
      <p:pic>
        <p:nvPicPr>
          <p:cNvPr id="23557" name="Picture 3">
            <a:extLst>
              <a:ext uri="{FF2B5EF4-FFF2-40B4-BE49-F238E27FC236}">
                <a16:creationId xmlns:a16="http://schemas.microsoft.com/office/drawing/2014/main" id="{42C1EDDC-4DFF-C752-DF09-B78E026EB9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 y="4087813"/>
            <a:ext cx="5334000" cy="159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8" name="Picture 4">
            <a:extLst>
              <a:ext uri="{FF2B5EF4-FFF2-40B4-BE49-F238E27FC236}">
                <a16:creationId xmlns:a16="http://schemas.microsoft.com/office/drawing/2014/main" id="{85C13609-9669-46D8-BAB2-43748B73DB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57834"/>
          <a:stretch>
            <a:fillRect/>
          </a:stretch>
        </p:blipFill>
        <p:spPr bwMode="auto">
          <a:xfrm>
            <a:off x="6629400" y="4748213"/>
            <a:ext cx="2400300"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1E8CBF5-C595-2646-84F9-6D68B61E245A}"/>
              </a:ext>
            </a:extLst>
          </p:cNvPr>
          <p:cNvSpPr>
            <a:spLocks noGrp="1"/>
          </p:cNvSpPr>
          <p:nvPr>
            <p:ph type="title"/>
          </p:nvPr>
        </p:nvSpPr>
        <p:spPr>
          <a:xfrm>
            <a:off x="0" y="152400"/>
            <a:ext cx="8839200" cy="457200"/>
          </a:xfrm>
        </p:spPr>
        <p:txBody>
          <a:bodyPr/>
          <a:lstStyle/>
          <a:p>
            <a:r>
              <a:rPr lang="en-US" altLang="en-US"/>
              <a:t>Add derived output to map -- followup</a:t>
            </a:r>
          </a:p>
        </p:txBody>
      </p:sp>
      <p:sp>
        <p:nvSpPr>
          <p:cNvPr id="25603" name="Content Placeholder 2">
            <a:extLst>
              <a:ext uri="{FF2B5EF4-FFF2-40B4-BE49-F238E27FC236}">
                <a16:creationId xmlns:a16="http://schemas.microsoft.com/office/drawing/2014/main" id="{557B4C38-9917-36A6-8DA9-825541CC0720}"/>
              </a:ext>
            </a:extLst>
          </p:cNvPr>
          <p:cNvSpPr>
            <a:spLocks noGrp="1"/>
          </p:cNvSpPr>
          <p:nvPr>
            <p:ph idx="1"/>
          </p:nvPr>
        </p:nvSpPr>
        <p:spPr/>
        <p:txBody>
          <a:bodyPr/>
          <a:lstStyle/>
          <a:p>
            <a:endParaRPr lang="en-US" altLang="en-US"/>
          </a:p>
        </p:txBody>
      </p:sp>
      <p:pic>
        <p:nvPicPr>
          <p:cNvPr id="25605" name="Picture 1">
            <a:extLst>
              <a:ext uri="{FF2B5EF4-FFF2-40B4-BE49-F238E27FC236}">
                <a16:creationId xmlns:a16="http://schemas.microsoft.com/office/drawing/2014/main" id="{876FD40D-69D9-32F8-03F3-19AB90AAC2C1}"/>
              </a:ext>
            </a:extLst>
          </p:cNvPr>
          <p:cNvPicPr>
            <a:picLocks noChangeAspect="1"/>
          </p:cNvPicPr>
          <p:nvPr/>
        </p:nvPicPr>
        <p:blipFill>
          <a:blip r:embed="rId3">
            <a:extLst>
              <a:ext uri="{28A0092B-C50C-407E-A947-70E740481C1C}">
                <a14:useLocalDpi xmlns:a14="http://schemas.microsoft.com/office/drawing/2010/main" val="0"/>
              </a:ext>
            </a:extLst>
          </a:blip>
          <a:srcRect t="19986" r="23444"/>
          <a:stretch>
            <a:fillRect/>
          </a:stretch>
        </p:blipFill>
        <p:spPr bwMode="auto">
          <a:xfrm>
            <a:off x="-17463" y="974725"/>
            <a:ext cx="5454651"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F73A3787-6465-AFF0-79A0-C40D81206E79}"/>
              </a:ext>
            </a:extLst>
          </p:cNvPr>
          <p:cNvPicPr>
            <a:picLocks noChangeAspect="1"/>
          </p:cNvPicPr>
          <p:nvPr/>
        </p:nvPicPr>
        <p:blipFill>
          <a:blip r:embed="rId4"/>
          <a:stretch>
            <a:fillRect/>
          </a:stretch>
        </p:blipFill>
        <p:spPr>
          <a:xfrm>
            <a:off x="5402263" y="2155825"/>
            <a:ext cx="3675062" cy="45085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B44E21C9-697A-5848-B844-704A6D63A7B5}"/>
              </a:ext>
            </a:extLst>
          </p:cNvPr>
          <p:cNvSpPr>
            <a:spLocks noGrp="1"/>
          </p:cNvSpPr>
          <p:nvPr>
            <p:ph type="title"/>
          </p:nvPr>
        </p:nvSpPr>
        <p:spPr/>
        <p:txBody>
          <a:bodyPr/>
          <a:lstStyle/>
          <a:p>
            <a:r>
              <a:rPr lang="en-US" altLang="en-US"/>
              <a:t>Setting script tool parameters</a:t>
            </a:r>
          </a:p>
        </p:txBody>
      </p:sp>
      <p:pic>
        <p:nvPicPr>
          <p:cNvPr id="27652" name="Picture 2">
            <a:extLst>
              <a:ext uri="{FF2B5EF4-FFF2-40B4-BE49-F238E27FC236}">
                <a16:creationId xmlns:a16="http://schemas.microsoft.com/office/drawing/2014/main" id="{1DF03304-F7EF-3B68-8475-AB732C01CD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 y="990600"/>
            <a:ext cx="327660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Content Placeholder 4">
            <a:extLst>
              <a:ext uri="{FF2B5EF4-FFF2-40B4-BE49-F238E27FC236}">
                <a16:creationId xmlns:a16="http://schemas.microsoft.com/office/drawing/2014/main" id="{52A871D3-4020-B2F6-5955-6D3C2E927187}"/>
              </a:ext>
            </a:extLst>
          </p:cNvPr>
          <p:cNvGraphicFramePr>
            <a:graphicFrameLocks noGrp="1"/>
          </p:cNvGraphicFramePr>
          <p:nvPr>
            <p:ph idx="1"/>
            <p:extLst>
              <p:ext uri="{D42A27DB-BD31-4B8C-83A1-F6EECF244321}">
                <p14:modId xmlns:p14="http://schemas.microsoft.com/office/powerpoint/2010/main" val="2511480709"/>
              </p:ext>
            </p:extLst>
          </p:nvPr>
        </p:nvGraphicFramePr>
        <p:xfrm>
          <a:off x="3448050" y="798513"/>
          <a:ext cx="5467350" cy="5780089"/>
        </p:xfrm>
        <a:graphic>
          <a:graphicData uri="http://schemas.openxmlformats.org/drawingml/2006/table">
            <a:tbl>
              <a:tblPr/>
              <a:tblGrid>
                <a:gridCol w="142875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197486">
                <a:tc>
                  <a:txBody>
                    <a:bodyPr/>
                    <a:lstStyle/>
                    <a:p>
                      <a:r>
                        <a:rPr lang="en-US" sz="1000" b="1" u="sng" dirty="0"/>
                        <a:t>Property</a:t>
                      </a:r>
                    </a:p>
                  </a:txBody>
                  <a:tcPr marL="45090" marR="45090" marT="22543" marB="22543" anchor="ctr">
                    <a:lnL>
                      <a:noFill/>
                    </a:lnL>
                    <a:lnR>
                      <a:noFill/>
                    </a:lnR>
                    <a:lnT>
                      <a:noFill/>
                    </a:lnT>
                    <a:lnB>
                      <a:noFill/>
                    </a:lnB>
                  </a:tcPr>
                </a:tc>
                <a:tc>
                  <a:txBody>
                    <a:bodyPr/>
                    <a:lstStyle/>
                    <a:p>
                      <a:r>
                        <a:rPr lang="en-US" sz="1000" b="1" u="sng" dirty="0"/>
                        <a:t>Description</a:t>
                      </a:r>
                    </a:p>
                  </a:txBody>
                  <a:tcPr marL="45090" marR="45090" marT="22543" marB="22543" anchor="ctr">
                    <a:lnL>
                      <a:noFill/>
                    </a:lnL>
                    <a:lnR>
                      <a:noFill/>
                    </a:lnR>
                    <a:lnT>
                      <a:noFill/>
                    </a:lnT>
                    <a:lnB>
                      <a:noFill/>
                    </a:lnB>
                  </a:tcPr>
                </a:tc>
                <a:extLst>
                  <a:ext uri="{0D108BD9-81ED-4DB2-BD59-A6C34878D82A}">
                    <a16:rowId xmlns:a16="http://schemas.microsoft.com/office/drawing/2014/main" val="10000"/>
                  </a:ext>
                </a:extLst>
              </a:tr>
              <a:tr h="721358">
                <a:tc>
                  <a:txBody>
                    <a:bodyPr/>
                    <a:lstStyle/>
                    <a:p>
                      <a:r>
                        <a:rPr lang="en-US" sz="4000" dirty="0">
                          <a:sym typeface="Wingdings"/>
                          <a:hlinkClick r:id="rId4"/>
                        </a:rPr>
                        <a:t> </a:t>
                      </a:r>
                      <a:r>
                        <a:rPr lang="en-US" sz="1100" dirty="0">
                          <a:hlinkClick r:id="rId4"/>
                        </a:rPr>
                        <a:t>Type</a:t>
                      </a:r>
                      <a:r>
                        <a:rPr lang="en-US" sz="1100" dirty="0"/>
                        <a:t> </a:t>
                      </a:r>
                    </a:p>
                  </a:txBody>
                  <a:tcPr marL="45090" marR="45090" marT="22543" marB="22543" anchor="ctr">
                    <a:lnL>
                      <a:noFill/>
                    </a:lnL>
                    <a:lnR>
                      <a:noFill/>
                    </a:lnR>
                    <a:lnT>
                      <a:noFill/>
                    </a:lnT>
                    <a:lnB>
                      <a:noFill/>
                    </a:lnB>
                  </a:tcPr>
                </a:tc>
                <a:tc>
                  <a:txBody>
                    <a:bodyPr/>
                    <a:lstStyle/>
                    <a:p>
                      <a:r>
                        <a:rPr lang="en-US" sz="1200" dirty="0"/>
                        <a:t>(Required, Optional, or Derived). </a:t>
                      </a:r>
                      <a:br>
                        <a:rPr lang="en-US" sz="1200" dirty="0"/>
                      </a:br>
                      <a:r>
                        <a:rPr lang="en-US" sz="1200" dirty="0"/>
                        <a:t>Derived:</a:t>
                      </a:r>
                      <a:r>
                        <a:rPr lang="en-US" sz="1200" baseline="0" dirty="0"/>
                        <a:t>  </a:t>
                      </a:r>
                      <a:r>
                        <a:rPr lang="en-US" sz="1200" dirty="0"/>
                        <a:t>user  does not enter a value for the parameter. </a:t>
                      </a:r>
                      <a:br>
                        <a:rPr lang="en-US" sz="1200" dirty="0"/>
                      </a:br>
                      <a:r>
                        <a:rPr lang="en-US" sz="1200" b="1" dirty="0"/>
                        <a:t>Derived</a:t>
                      </a:r>
                      <a:r>
                        <a:rPr lang="en-US" sz="1200" dirty="0"/>
                        <a:t> types are always </a:t>
                      </a:r>
                      <a:r>
                        <a:rPr lang="en-US" sz="1200" b="1" dirty="0"/>
                        <a:t>output</a:t>
                      </a:r>
                      <a:r>
                        <a:rPr lang="en-US" sz="1200" dirty="0"/>
                        <a:t> parameters.</a:t>
                      </a:r>
                    </a:p>
                  </a:txBody>
                  <a:tcPr marL="45090" marR="45090" marT="22543" marB="22543" anchor="ctr">
                    <a:lnL>
                      <a:noFill/>
                    </a:lnL>
                    <a:lnR>
                      <a:noFill/>
                    </a:lnR>
                    <a:lnT>
                      <a:noFill/>
                    </a:lnT>
                    <a:lnB>
                      <a:noFill/>
                    </a:lnB>
                  </a:tcPr>
                </a:tc>
                <a:extLst>
                  <a:ext uri="{0D108BD9-81ED-4DB2-BD59-A6C34878D82A}">
                    <a16:rowId xmlns:a16="http://schemas.microsoft.com/office/drawing/2014/main" val="10001"/>
                  </a:ext>
                </a:extLst>
              </a:tr>
              <a:tr h="654686">
                <a:tc>
                  <a:txBody>
                    <a:bodyPr/>
                    <a:lstStyle/>
                    <a:p>
                      <a:r>
                        <a:rPr kumimoji="0" lang="en-US" sz="4000" b="0" i="0" u="none" strike="noStrike" kern="1200" cap="none" spc="0" normalizeH="0" baseline="0" noProof="0" dirty="0">
                          <a:ln>
                            <a:noFill/>
                          </a:ln>
                          <a:solidFill>
                            <a:srgbClr val="000000"/>
                          </a:solidFill>
                          <a:effectLst/>
                          <a:uLnTx/>
                          <a:uFillTx/>
                          <a:latin typeface="+mn-lt"/>
                          <a:ea typeface="+mn-ea"/>
                          <a:cs typeface="+mn-cs"/>
                          <a:sym typeface="Wingdings"/>
                          <a:hlinkClick r:id="rId4"/>
                        </a:rPr>
                        <a:t> </a:t>
                      </a:r>
                      <a:r>
                        <a:rPr lang="en-US" sz="1100" dirty="0">
                          <a:hlinkClick r:id="rId4"/>
                        </a:rPr>
                        <a:t>Direction</a:t>
                      </a:r>
                      <a:r>
                        <a:rPr lang="en-US" sz="1100" dirty="0"/>
                        <a:t> </a:t>
                      </a:r>
                    </a:p>
                  </a:txBody>
                  <a:tcPr marL="45090" marR="45090" marT="22543" marB="22543" anchor="ctr">
                    <a:lnL>
                      <a:noFill/>
                    </a:lnL>
                    <a:lnR>
                      <a:noFill/>
                    </a:lnR>
                    <a:lnT>
                      <a:noFill/>
                    </a:lnT>
                    <a:lnB>
                      <a:noFill/>
                    </a:lnB>
                  </a:tcPr>
                </a:tc>
                <a:tc>
                  <a:txBody>
                    <a:bodyPr/>
                    <a:lstStyle/>
                    <a:p>
                      <a:r>
                        <a:rPr lang="en-US" sz="1200" dirty="0"/>
                        <a:t>(Input or Output). If Type is Derived, direction is always set to Output.</a:t>
                      </a:r>
                    </a:p>
                  </a:txBody>
                  <a:tcPr marL="45090" marR="45090" marT="22543" marB="22543" anchor="ctr">
                    <a:lnL>
                      <a:noFill/>
                    </a:lnL>
                    <a:lnR>
                      <a:noFill/>
                    </a:lnR>
                    <a:lnT>
                      <a:noFill/>
                    </a:lnT>
                    <a:lnB>
                      <a:noFill/>
                    </a:lnB>
                  </a:tcPr>
                </a:tc>
                <a:extLst>
                  <a:ext uri="{0D108BD9-81ED-4DB2-BD59-A6C34878D82A}">
                    <a16:rowId xmlns:a16="http://schemas.microsoft.com/office/drawing/2014/main" val="10002"/>
                  </a:ext>
                </a:extLst>
              </a:tr>
              <a:tr h="654686">
                <a:tc>
                  <a:txBody>
                    <a:bodyPr/>
                    <a:lstStyle/>
                    <a:p>
                      <a:r>
                        <a:rPr kumimoji="0" lang="en-US" sz="4000" b="0" i="0" u="none" strike="noStrike" kern="1200" cap="none" spc="0" normalizeH="0" baseline="0" noProof="0" dirty="0">
                          <a:ln>
                            <a:noFill/>
                          </a:ln>
                          <a:solidFill>
                            <a:srgbClr val="000000"/>
                          </a:solidFill>
                          <a:effectLst/>
                          <a:uLnTx/>
                          <a:uFillTx/>
                          <a:latin typeface="+mn-lt"/>
                          <a:ea typeface="+mn-ea"/>
                          <a:cs typeface="+mn-cs"/>
                          <a:sym typeface="Wingdings"/>
                          <a:hlinkClick r:id="rId4"/>
                        </a:rPr>
                        <a:t> </a:t>
                      </a:r>
                      <a:r>
                        <a:rPr lang="en-US" sz="1100" dirty="0" err="1">
                          <a:hlinkClick r:id="rId4"/>
                        </a:rPr>
                        <a:t>Multivalue</a:t>
                      </a:r>
                      <a:r>
                        <a:rPr lang="en-US" sz="1100" dirty="0"/>
                        <a:t> </a:t>
                      </a:r>
                    </a:p>
                  </a:txBody>
                  <a:tcPr marL="45090" marR="45090" marT="22543" marB="22543" anchor="ctr">
                    <a:lnL>
                      <a:noFill/>
                    </a:lnL>
                    <a:lnR>
                      <a:noFill/>
                    </a:lnR>
                    <a:lnT>
                      <a:noFill/>
                    </a:lnT>
                    <a:lnB>
                      <a:noFill/>
                    </a:lnB>
                  </a:tcPr>
                </a:tc>
                <a:tc>
                  <a:txBody>
                    <a:bodyPr/>
                    <a:lstStyle/>
                    <a:p>
                      <a:r>
                        <a:rPr lang="en-US" sz="1200" dirty="0"/>
                        <a:t>Yes, if you want to</a:t>
                      </a:r>
                      <a:r>
                        <a:rPr lang="en-US" sz="1200" baseline="0" dirty="0"/>
                        <a:t> accept a</a:t>
                      </a:r>
                      <a:r>
                        <a:rPr lang="en-US" sz="1200" dirty="0"/>
                        <a:t> list of values.</a:t>
                      </a:r>
                    </a:p>
                  </a:txBody>
                  <a:tcPr marL="45090" marR="45090" marT="22543" marB="22543" anchor="ctr">
                    <a:lnL>
                      <a:noFill/>
                    </a:lnL>
                    <a:lnR>
                      <a:noFill/>
                    </a:lnR>
                    <a:lnT>
                      <a:noFill/>
                    </a:lnT>
                    <a:lnB>
                      <a:noFill/>
                    </a:lnB>
                  </a:tcPr>
                </a:tc>
                <a:extLst>
                  <a:ext uri="{0D108BD9-81ED-4DB2-BD59-A6C34878D82A}">
                    <a16:rowId xmlns:a16="http://schemas.microsoft.com/office/drawing/2014/main" val="10003"/>
                  </a:ext>
                </a:extLst>
              </a:tr>
              <a:tr h="643574">
                <a:tc>
                  <a:txBody>
                    <a:bodyPr/>
                    <a:lstStyle/>
                    <a:p>
                      <a:r>
                        <a:rPr lang="en-US" sz="1100" dirty="0">
                          <a:hlinkClick r:id="rId4"/>
                        </a:rPr>
                        <a:t>Default</a:t>
                      </a:r>
                      <a:r>
                        <a:rPr lang="en-US" sz="1100" dirty="0"/>
                        <a:t> or </a:t>
                      </a:r>
                      <a:r>
                        <a:rPr lang="en-US" sz="1100" dirty="0">
                          <a:hlinkClick r:id="rId4"/>
                        </a:rPr>
                        <a:t>Schema</a:t>
                      </a:r>
                      <a:endParaRPr lang="en-US" sz="1100" dirty="0"/>
                    </a:p>
                  </a:txBody>
                  <a:tcPr marL="45090" marR="45090" marT="22543" marB="22543" anchor="ctr">
                    <a:lnL>
                      <a:noFill/>
                    </a:lnL>
                    <a:lnR>
                      <a:noFill/>
                    </a:lnR>
                    <a:lnT>
                      <a:noFill/>
                    </a:lnT>
                    <a:lnB>
                      <a:noFill/>
                    </a:lnB>
                  </a:tcPr>
                </a:tc>
                <a:tc>
                  <a:txBody>
                    <a:bodyPr/>
                    <a:lstStyle/>
                    <a:p>
                      <a:r>
                        <a:rPr lang="en-US" sz="1200" dirty="0"/>
                        <a:t>The default value for the parameter. When the parameter data type is either feature set or record set, Default is replaced with Schema.</a:t>
                      </a:r>
                    </a:p>
                  </a:txBody>
                  <a:tcPr marL="45090" marR="45090" marT="22539" marB="22539" anchor="ctr">
                    <a:lnL>
                      <a:noFill/>
                    </a:lnL>
                    <a:lnR>
                      <a:noFill/>
                    </a:lnR>
                    <a:lnT>
                      <a:noFill/>
                    </a:lnT>
                    <a:lnB>
                      <a:noFill/>
                    </a:lnB>
                  </a:tcPr>
                </a:tc>
                <a:extLst>
                  <a:ext uri="{0D108BD9-81ED-4DB2-BD59-A6C34878D82A}">
                    <a16:rowId xmlns:a16="http://schemas.microsoft.com/office/drawing/2014/main" val="10004"/>
                  </a:ext>
                </a:extLst>
              </a:tr>
              <a:tr h="593726">
                <a:tc>
                  <a:txBody>
                    <a:bodyPr/>
                    <a:lstStyle/>
                    <a:p>
                      <a:r>
                        <a:rPr lang="en-US" sz="1100">
                          <a:hlinkClick r:id="rId4"/>
                        </a:rPr>
                        <a:t>Environment</a:t>
                      </a:r>
                      <a:r>
                        <a:rPr lang="en-US" sz="1100"/>
                        <a:t> </a:t>
                      </a:r>
                    </a:p>
                  </a:txBody>
                  <a:tcPr marL="45090" marR="45090" marT="22543" marB="22543" anchor="ctr">
                    <a:lnL>
                      <a:noFill/>
                    </a:lnL>
                    <a:lnR>
                      <a:noFill/>
                    </a:lnR>
                    <a:lnT>
                      <a:noFill/>
                    </a:lnT>
                    <a:lnB>
                      <a:noFill/>
                    </a:lnB>
                  </a:tcPr>
                </a:tc>
                <a:tc>
                  <a:txBody>
                    <a:bodyPr/>
                    <a:lstStyle/>
                    <a:p>
                      <a:r>
                        <a:rPr lang="en-US" sz="1200" dirty="0"/>
                        <a:t>To set the default value of a parameter to an environment setting.</a:t>
                      </a:r>
                    </a:p>
                  </a:txBody>
                  <a:tcPr marL="45090" marR="45090" marT="22539" marB="22539" anchor="ctr">
                    <a:lnL>
                      <a:noFill/>
                    </a:lnL>
                    <a:lnR>
                      <a:noFill/>
                    </a:lnR>
                    <a:lnT>
                      <a:noFill/>
                    </a:lnT>
                    <a:lnB>
                      <a:noFill/>
                    </a:lnB>
                  </a:tcPr>
                </a:tc>
                <a:extLst>
                  <a:ext uri="{0D108BD9-81ED-4DB2-BD59-A6C34878D82A}">
                    <a16:rowId xmlns:a16="http://schemas.microsoft.com/office/drawing/2014/main" val="10005"/>
                  </a:ext>
                </a:extLst>
              </a:tr>
              <a:tr h="593726">
                <a:tc>
                  <a:txBody>
                    <a:bodyPr/>
                    <a:lstStyle/>
                    <a:p>
                      <a:r>
                        <a:rPr lang="en-US" sz="1100">
                          <a:hlinkClick r:id="rId4"/>
                        </a:rPr>
                        <a:t>Filter</a:t>
                      </a:r>
                      <a:r>
                        <a:rPr lang="en-US" sz="1100"/>
                        <a:t> </a:t>
                      </a:r>
                    </a:p>
                  </a:txBody>
                  <a:tcPr marL="45090" marR="45090" marT="22543" marB="22543" anchor="ctr">
                    <a:lnL>
                      <a:noFill/>
                    </a:lnL>
                    <a:lnR>
                      <a:noFill/>
                    </a:lnR>
                    <a:lnT>
                      <a:noFill/>
                    </a:lnT>
                    <a:lnB>
                      <a:noFill/>
                    </a:lnB>
                  </a:tcPr>
                </a:tc>
                <a:tc>
                  <a:txBody>
                    <a:bodyPr/>
                    <a:lstStyle/>
                    <a:p>
                      <a:r>
                        <a:rPr lang="en-US" sz="1200" dirty="0"/>
                        <a:t>Restrict</a:t>
                      </a:r>
                      <a:r>
                        <a:rPr lang="en-US" sz="1200" baseline="0" dirty="0"/>
                        <a:t> the values to be entered.  </a:t>
                      </a:r>
                      <a:r>
                        <a:rPr lang="en-US" sz="1200" dirty="0"/>
                        <a:t>6 types of filters.</a:t>
                      </a:r>
                      <a:r>
                        <a:rPr lang="en-US" sz="1200" baseline="0" dirty="0"/>
                        <a:t> Filter </a:t>
                      </a:r>
                      <a:r>
                        <a:rPr lang="en-US" sz="1200" dirty="0"/>
                        <a:t>type depends on the data type. </a:t>
                      </a:r>
                    </a:p>
                  </a:txBody>
                  <a:tcPr marL="45090" marR="45090" marT="22539" marB="22539" anchor="ctr">
                    <a:lnL>
                      <a:noFill/>
                    </a:lnL>
                    <a:lnR>
                      <a:noFill/>
                    </a:lnR>
                    <a:lnT>
                      <a:noFill/>
                    </a:lnT>
                    <a:lnB>
                      <a:noFill/>
                    </a:lnB>
                  </a:tcPr>
                </a:tc>
                <a:extLst>
                  <a:ext uri="{0D108BD9-81ED-4DB2-BD59-A6C34878D82A}">
                    <a16:rowId xmlns:a16="http://schemas.microsoft.com/office/drawing/2014/main" val="10006"/>
                  </a:ext>
                </a:extLst>
              </a:tr>
              <a:tr h="1127121">
                <a:tc>
                  <a:txBody>
                    <a:bodyPr/>
                    <a:lstStyle/>
                    <a:p>
                      <a:r>
                        <a:rPr lang="en-US" sz="1100">
                          <a:hlinkClick r:id="rId4"/>
                        </a:rPr>
                        <a:t>Obtained from</a:t>
                      </a:r>
                      <a:r>
                        <a:rPr lang="en-US" sz="1100"/>
                        <a:t> </a:t>
                      </a:r>
                    </a:p>
                  </a:txBody>
                  <a:tcPr marL="45090" marR="45090" marT="22543" marB="22543" anchor="ctr">
                    <a:lnL>
                      <a:noFill/>
                    </a:lnL>
                    <a:lnR>
                      <a:noFill/>
                    </a:lnR>
                    <a:lnT>
                      <a:noFill/>
                    </a:lnT>
                    <a:lnB>
                      <a:noFill/>
                    </a:lnB>
                  </a:tcPr>
                </a:tc>
                <a:tc>
                  <a:txBody>
                    <a:bodyPr/>
                    <a:lstStyle/>
                    <a:p>
                      <a:r>
                        <a:rPr lang="en-US" sz="1200" dirty="0"/>
                        <a:t>For derived output parameters, ‘Obtained from’ can be set to the parameter containing the definition of the output. For input parameters, ‘Obtained from’ is set to the parameter containing the information needed for input.</a:t>
                      </a:r>
                    </a:p>
                  </a:txBody>
                  <a:tcPr marL="45090" marR="45090" marT="22539" marB="22539" anchor="ctr">
                    <a:lnL>
                      <a:noFill/>
                    </a:lnL>
                    <a:lnR>
                      <a:noFill/>
                    </a:lnR>
                    <a:lnT>
                      <a:noFill/>
                    </a:lnT>
                    <a:lnB>
                      <a:noFill/>
                    </a:lnB>
                  </a:tcPr>
                </a:tc>
                <a:extLst>
                  <a:ext uri="{0D108BD9-81ED-4DB2-BD59-A6C34878D82A}">
                    <a16:rowId xmlns:a16="http://schemas.microsoft.com/office/drawing/2014/main" val="10007"/>
                  </a:ext>
                </a:extLst>
              </a:tr>
              <a:tr h="593726">
                <a:tc>
                  <a:txBody>
                    <a:bodyPr/>
                    <a:lstStyle/>
                    <a:p>
                      <a:r>
                        <a:rPr lang="en-US" sz="1100" dirty="0" err="1">
                          <a:hlinkClick r:id="rId4"/>
                        </a:rPr>
                        <a:t>Symbology</a:t>
                      </a:r>
                      <a:r>
                        <a:rPr lang="en-US" sz="1100" dirty="0"/>
                        <a:t> </a:t>
                      </a:r>
                    </a:p>
                  </a:txBody>
                  <a:tcPr marL="45090" marR="45090" marT="22543" marB="22543" anchor="ctr">
                    <a:lnL>
                      <a:noFill/>
                    </a:lnL>
                    <a:lnR>
                      <a:noFill/>
                    </a:lnR>
                    <a:lnT>
                      <a:noFill/>
                    </a:lnT>
                    <a:lnB>
                      <a:noFill/>
                    </a:lnB>
                  </a:tcPr>
                </a:tc>
                <a:tc>
                  <a:txBody>
                    <a:bodyPr/>
                    <a:lstStyle/>
                    <a:p>
                      <a:br>
                        <a:rPr lang="en-US" sz="1200" dirty="0"/>
                      </a:br>
                      <a:r>
                        <a:rPr lang="en-US" sz="1200" dirty="0"/>
                        <a:t>Use a layer file (.lyr) to set output </a:t>
                      </a:r>
                      <a:r>
                        <a:rPr lang="en-US" sz="1200" dirty="0" err="1"/>
                        <a:t>symbology</a:t>
                      </a:r>
                      <a:r>
                        <a:rPr lang="en-US" sz="1200" dirty="0"/>
                        <a:t>.</a:t>
                      </a:r>
                    </a:p>
                  </a:txBody>
                  <a:tcPr marL="45090" marR="45090" marT="22539" marB="22539" anchor="ctr">
                    <a:lnL>
                      <a:noFill/>
                    </a:lnL>
                    <a:lnR>
                      <a:noFill/>
                    </a:lnR>
                    <a:lnT>
                      <a:noFill/>
                    </a:lnT>
                    <a:lnB>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2743B3A-FE77-A48C-ED32-39ACCC08441C}"/>
              </a:ext>
            </a:extLst>
          </p:cNvPr>
          <p:cNvSpPr>
            <a:spLocks noGrp="1"/>
          </p:cNvSpPr>
          <p:nvPr>
            <p:ph type="title"/>
          </p:nvPr>
        </p:nvSpPr>
        <p:spPr/>
        <p:txBody>
          <a:bodyPr/>
          <a:lstStyle/>
          <a:p>
            <a:r>
              <a:rPr lang="en-US" altLang="en-US">
                <a:ea typeface="MS PGothic" panose="020B0600070205080204" pitchFamily="34" charset="-128"/>
              </a:rPr>
              <a:t>Summing up</a:t>
            </a:r>
          </a:p>
        </p:txBody>
      </p:sp>
      <p:sp>
        <p:nvSpPr>
          <p:cNvPr id="29699" name="Content Placeholder 2">
            <a:extLst>
              <a:ext uri="{FF2B5EF4-FFF2-40B4-BE49-F238E27FC236}">
                <a16:creationId xmlns:a16="http://schemas.microsoft.com/office/drawing/2014/main" id="{D5743353-EBBE-248D-8D08-24C4B15049B6}"/>
              </a:ext>
            </a:extLst>
          </p:cNvPr>
          <p:cNvSpPr>
            <a:spLocks noGrp="1"/>
          </p:cNvSpPr>
          <p:nvPr>
            <p:ph idx="1"/>
          </p:nvPr>
        </p:nvSpPr>
        <p:spPr>
          <a:xfrm>
            <a:off x="152400" y="838200"/>
            <a:ext cx="8686800" cy="5410200"/>
          </a:xfrm>
        </p:spPr>
        <p:txBody>
          <a:bodyPr/>
          <a:lstStyle/>
          <a:p>
            <a:r>
              <a:rPr lang="en-US" altLang="en-US" sz="2400" dirty="0">
                <a:ea typeface="MS PGothic" panose="020B0600070205080204" pitchFamily="34" charset="-128"/>
              </a:rPr>
              <a:t>Topics discussed</a:t>
            </a:r>
          </a:p>
          <a:p>
            <a:endParaRPr lang="en-US" altLang="en-US" sz="2400" dirty="0">
              <a:ea typeface="MS PGothic" panose="020B0600070205080204" pitchFamily="34" charset="-128"/>
            </a:endParaRPr>
          </a:p>
          <a:p>
            <a:pPr marL="0" indent="0">
              <a:buNone/>
            </a:pPr>
            <a:endParaRPr lang="en-US" altLang="en-US" sz="2000" dirty="0"/>
          </a:p>
          <a:p>
            <a:pPr marL="0" indent="0">
              <a:buNone/>
            </a:pPr>
            <a:endParaRPr lang="en-US" altLang="en-US" sz="2000" dirty="0"/>
          </a:p>
          <a:p>
            <a:pPr marL="0" indent="0">
              <a:buNone/>
            </a:pPr>
            <a:endParaRPr lang="en-US" altLang="en-US" sz="2000" dirty="0"/>
          </a:p>
          <a:p>
            <a:pPr marL="914400" lvl="1" indent="-457200" eaLnBrk="1" hangingPunct="1">
              <a:buFont typeface="Arial" panose="020B0604020202020204" pitchFamily="34" charset="0"/>
              <a:buChar char="•"/>
            </a:pPr>
            <a:r>
              <a:rPr lang="en-US" altLang="en-US" sz="2000" dirty="0"/>
              <a:t>Widgets</a:t>
            </a:r>
          </a:p>
          <a:p>
            <a:pPr marL="914400" lvl="1" indent="-457200" eaLnBrk="1" hangingPunct="1">
              <a:buFont typeface="Arial" panose="020B0604020202020204" pitchFamily="34" charset="0"/>
              <a:buChar char="•"/>
            </a:pPr>
            <a:r>
              <a:rPr lang="en-US" altLang="en-US" sz="2000" dirty="0"/>
              <a:t>Type (Required, Optional, Derived)</a:t>
            </a:r>
            <a:endParaRPr lang="en-US" altLang="en-US" sz="1800" dirty="0"/>
          </a:p>
          <a:p>
            <a:pPr marL="914400" lvl="1" indent="-457200" eaLnBrk="1" hangingPunct="1">
              <a:buFont typeface="Arial" panose="020B0604020202020204" pitchFamily="34" charset="0"/>
              <a:buChar char="•"/>
            </a:pPr>
            <a:r>
              <a:rPr lang="en-US" altLang="en-US" sz="2000" dirty="0"/>
              <a:t>Direction (Input or Output)</a:t>
            </a:r>
          </a:p>
          <a:p>
            <a:pPr marL="914400" lvl="1" indent="-457200" eaLnBrk="1" hangingPunct="1">
              <a:buFont typeface="Arial" panose="020B0604020202020204" pitchFamily="34" charset="0"/>
              <a:buChar char="•"/>
            </a:pPr>
            <a:r>
              <a:rPr lang="en-US" altLang="en-US" sz="2000" dirty="0"/>
              <a:t>Required output—for getting output name &amp; displaying on map after run</a:t>
            </a:r>
          </a:p>
          <a:p>
            <a:pPr marL="914400" lvl="1" indent="-457200" eaLnBrk="1" hangingPunct="1">
              <a:buFont typeface="Arial" panose="020B0604020202020204" pitchFamily="34" charset="0"/>
              <a:buChar char="•"/>
            </a:pPr>
            <a:r>
              <a:rPr lang="en-US" altLang="en-US" sz="2000" dirty="0"/>
              <a:t>Derived output—for setting output name in script or modifying existing data; &amp; displaying on map after run</a:t>
            </a:r>
          </a:p>
          <a:p>
            <a:pPr marL="914400" lvl="1" indent="-457200" eaLnBrk="1" hangingPunct="1">
              <a:buFont typeface="Arial" panose="020B0604020202020204" pitchFamily="34" charset="0"/>
              <a:buChar char="•"/>
            </a:pPr>
            <a:r>
              <a:rPr lang="en-US" altLang="en-US" sz="2000" dirty="0" err="1"/>
              <a:t>Multivalue</a:t>
            </a:r>
            <a:r>
              <a:rPr lang="en-US" altLang="en-US" sz="2000" dirty="0"/>
              <a:t> (Yes or No) </a:t>
            </a:r>
          </a:p>
          <a:p>
            <a:pPr marL="914400" lvl="1" indent="-457200" eaLnBrk="1" hangingPunct="1">
              <a:buFont typeface="Arial" panose="020B0604020202020204" pitchFamily="34" charset="0"/>
              <a:buChar char="•"/>
            </a:pPr>
            <a:r>
              <a:rPr lang="en-US" altLang="en-US" sz="2000" dirty="0" err="1"/>
              <a:t>Multivalue</a:t>
            </a:r>
            <a:r>
              <a:rPr lang="en-US" altLang="en-US" sz="2000" dirty="0"/>
              <a:t> input &amp; </a:t>
            </a:r>
            <a:r>
              <a:rPr lang="en-US" altLang="en-US" sz="2000" dirty="0" err="1"/>
              <a:t>multivalue</a:t>
            </a:r>
            <a:r>
              <a:rPr lang="en-US" altLang="en-US" sz="2000" dirty="0"/>
              <a:t> output (split or join ‘;’)</a:t>
            </a:r>
          </a:p>
        </p:txBody>
      </p:sp>
      <p:pic>
        <p:nvPicPr>
          <p:cNvPr id="2" name="Picture 1">
            <a:extLst>
              <a:ext uri="{FF2B5EF4-FFF2-40B4-BE49-F238E27FC236}">
                <a16:creationId xmlns:a16="http://schemas.microsoft.com/office/drawing/2014/main" id="{BE597797-C757-7D23-3E1C-1F7B8FCE52CC}"/>
              </a:ext>
            </a:extLst>
          </p:cNvPr>
          <p:cNvPicPr>
            <a:picLocks noChangeAspect="1"/>
          </p:cNvPicPr>
          <p:nvPr/>
        </p:nvPicPr>
        <p:blipFill>
          <a:blip r:embed="rId3"/>
          <a:stretch>
            <a:fillRect/>
          </a:stretch>
        </p:blipFill>
        <p:spPr>
          <a:xfrm>
            <a:off x="140435" y="1295400"/>
            <a:ext cx="9144000" cy="1386455"/>
          </a:xfrm>
          <a:prstGeom prst="rect">
            <a:avLst/>
          </a:prstGeom>
        </p:spPr>
      </p:pic>
      <p:sp>
        <p:nvSpPr>
          <p:cNvPr id="3" name="Rectangle 2">
            <a:extLst>
              <a:ext uri="{FF2B5EF4-FFF2-40B4-BE49-F238E27FC236}">
                <a16:creationId xmlns:a16="http://schemas.microsoft.com/office/drawing/2014/main" id="{8195574F-E9BB-726F-126F-0FD5A707378C}"/>
              </a:ext>
            </a:extLst>
          </p:cNvPr>
          <p:cNvSpPr/>
          <p:nvPr/>
        </p:nvSpPr>
        <p:spPr bwMode="auto">
          <a:xfrm>
            <a:off x="3048000" y="1447800"/>
            <a:ext cx="914400"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FF46B9C-7BCA-5E16-BED7-AC0356CFCD59}"/>
              </a:ext>
            </a:extLst>
          </p:cNvPr>
          <p:cNvSpPr>
            <a:spLocks noGrp="1"/>
          </p:cNvSpPr>
          <p:nvPr>
            <p:ph idx="1"/>
          </p:nvPr>
        </p:nvSpPr>
        <p:spPr/>
        <p:txBody>
          <a:bodyPr/>
          <a:lstStyle/>
          <a:p>
            <a:endParaRPr lang="en-US" dirty="0"/>
          </a:p>
          <a:p>
            <a:endParaRPr lang="en-US" dirty="0"/>
          </a:p>
          <a:p>
            <a:endParaRPr lang="en-US" dirty="0"/>
          </a:p>
          <a:p>
            <a:pPr marL="0" indent="0">
              <a:buNone/>
            </a:pPr>
            <a:r>
              <a:rPr lang="en-US" dirty="0"/>
              <a:t>Label (for appearance only) </a:t>
            </a:r>
          </a:p>
          <a:p>
            <a:pPr marL="914400" lvl="1" indent="-457200">
              <a:buFont typeface="Arial" panose="020B0604020202020204" pitchFamily="34" charset="0"/>
              <a:buChar char="•"/>
            </a:pPr>
            <a:r>
              <a:rPr lang="en-US" dirty="0"/>
              <a:t> Appears on the interface.  </a:t>
            </a:r>
          </a:p>
          <a:p>
            <a:pPr marL="914400" lvl="1" indent="-457200">
              <a:buFont typeface="Arial" panose="020B0604020202020204" pitchFamily="34" charset="0"/>
              <a:buChar char="•"/>
            </a:pPr>
            <a:r>
              <a:rPr lang="en-US" dirty="0"/>
              <a:t> Useful providing instructions.</a:t>
            </a:r>
          </a:p>
          <a:p>
            <a:pPr lvl="1"/>
            <a:endParaRPr lang="en-US" dirty="0"/>
          </a:p>
        </p:txBody>
      </p:sp>
      <p:sp>
        <p:nvSpPr>
          <p:cNvPr id="11266" name="Title 1">
            <a:extLst>
              <a:ext uri="{FF2B5EF4-FFF2-40B4-BE49-F238E27FC236}">
                <a16:creationId xmlns:a16="http://schemas.microsoft.com/office/drawing/2014/main" id="{C0CDE6C8-6ED6-34A7-8BAC-2FF3B3E826FB}"/>
              </a:ext>
            </a:extLst>
          </p:cNvPr>
          <p:cNvSpPr>
            <a:spLocks noGrp="1"/>
          </p:cNvSpPr>
          <p:nvPr>
            <p:ph type="title"/>
          </p:nvPr>
        </p:nvSpPr>
        <p:spPr/>
        <p:txBody>
          <a:bodyPr/>
          <a:lstStyle/>
          <a:p>
            <a:r>
              <a:rPr lang="en-US" altLang="en-US" dirty="0"/>
              <a:t>Parameter properties: Label</a:t>
            </a:r>
          </a:p>
        </p:txBody>
      </p:sp>
      <p:pic>
        <p:nvPicPr>
          <p:cNvPr id="3" name="Picture 2">
            <a:extLst>
              <a:ext uri="{FF2B5EF4-FFF2-40B4-BE49-F238E27FC236}">
                <a16:creationId xmlns:a16="http://schemas.microsoft.com/office/drawing/2014/main" id="{9894CED5-8C37-F3A9-3581-E23A7405F8E2}"/>
              </a:ext>
            </a:extLst>
          </p:cNvPr>
          <p:cNvPicPr>
            <a:picLocks noChangeAspect="1"/>
          </p:cNvPicPr>
          <p:nvPr/>
        </p:nvPicPr>
        <p:blipFill>
          <a:blip r:embed="rId2"/>
          <a:stretch>
            <a:fillRect/>
          </a:stretch>
        </p:blipFill>
        <p:spPr>
          <a:xfrm>
            <a:off x="0" y="826731"/>
            <a:ext cx="9144000" cy="1386455"/>
          </a:xfrm>
          <a:prstGeom prst="rect">
            <a:avLst/>
          </a:prstGeom>
        </p:spPr>
      </p:pic>
      <p:sp>
        <p:nvSpPr>
          <p:cNvPr id="8" name="Rectangle 7">
            <a:extLst>
              <a:ext uri="{FF2B5EF4-FFF2-40B4-BE49-F238E27FC236}">
                <a16:creationId xmlns:a16="http://schemas.microsoft.com/office/drawing/2014/main" id="{D6FF62C0-950B-9E06-798E-D0916B6B3C70}"/>
              </a:ext>
            </a:extLst>
          </p:cNvPr>
          <p:cNvSpPr/>
          <p:nvPr/>
        </p:nvSpPr>
        <p:spPr bwMode="auto">
          <a:xfrm>
            <a:off x="1600200" y="990600"/>
            <a:ext cx="914400"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FF46B9C-7BCA-5E16-BED7-AC0356CFCD59}"/>
              </a:ext>
            </a:extLst>
          </p:cNvPr>
          <p:cNvSpPr>
            <a:spLocks noGrp="1"/>
          </p:cNvSpPr>
          <p:nvPr>
            <p:ph idx="1"/>
          </p:nvPr>
        </p:nvSpPr>
        <p:spPr/>
        <p:txBody>
          <a:bodyPr/>
          <a:lstStyle/>
          <a:p>
            <a:endParaRPr lang="en-US" dirty="0"/>
          </a:p>
          <a:p>
            <a:endParaRPr lang="en-US" dirty="0"/>
          </a:p>
          <a:p>
            <a:endParaRPr lang="en-US" dirty="0"/>
          </a:p>
          <a:p>
            <a:pPr marL="0" indent="0">
              <a:buNone/>
            </a:pPr>
            <a:r>
              <a:rPr lang="en-US" dirty="0"/>
              <a:t>Unique identifier for the parameter </a:t>
            </a:r>
          </a:p>
          <a:p>
            <a:pPr marL="914400" lvl="1" indent="-457200">
              <a:buFont typeface="Arial" panose="020B0604020202020204" pitchFamily="34" charset="0"/>
              <a:buChar char="•"/>
            </a:pPr>
            <a:r>
              <a:rPr lang="en-US" dirty="0"/>
              <a:t> Does not appear on the interface.</a:t>
            </a:r>
          </a:p>
          <a:p>
            <a:pPr marL="914400" lvl="1" indent="-457200">
              <a:buFont typeface="Arial" panose="020B0604020202020204" pitchFamily="34" charset="0"/>
              <a:buChar char="•"/>
            </a:pPr>
            <a:r>
              <a:rPr lang="en-US" dirty="0"/>
              <a:t> Cannot have spaces or special characters other than underscore.</a:t>
            </a:r>
          </a:p>
          <a:p>
            <a:pPr lvl="1"/>
            <a:endParaRPr lang="en-US" dirty="0"/>
          </a:p>
        </p:txBody>
      </p:sp>
      <p:sp>
        <p:nvSpPr>
          <p:cNvPr id="11266" name="Title 1">
            <a:extLst>
              <a:ext uri="{FF2B5EF4-FFF2-40B4-BE49-F238E27FC236}">
                <a16:creationId xmlns:a16="http://schemas.microsoft.com/office/drawing/2014/main" id="{C0CDE6C8-6ED6-34A7-8BAC-2FF3B3E826FB}"/>
              </a:ext>
            </a:extLst>
          </p:cNvPr>
          <p:cNvSpPr>
            <a:spLocks noGrp="1"/>
          </p:cNvSpPr>
          <p:nvPr>
            <p:ph type="title"/>
          </p:nvPr>
        </p:nvSpPr>
        <p:spPr/>
        <p:txBody>
          <a:bodyPr/>
          <a:lstStyle/>
          <a:p>
            <a:r>
              <a:rPr lang="en-US" altLang="en-US" dirty="0"/>
              <a:t>Parameter properties: Name</a:t>
            </a:r>
          </a:p>
        </p:txBody>
      </p:sp>
      <p:pic>
        <p:nvPicPr>
          <p:cNvPr id="3" name="Picture 2">
            <a:extLst>
              <a:ext uri="{FF2B5EF4-FFF2-40B4-BE49-F238E27FC236}">
                <a16:creationId xmlns:a16="http://schemas.microsoft.com/office/drawing/2014/main" id="{9894CED5-8C37-F3A9-3581-E23A7405F8E2}"/>
              </a:ext>
            </a:extLst>
          </p:cNvPr>
          <p:cNvPicPr>
            <a:picLocks noChangeAspect="1"/>
          </p:cNvPicPr>
          <p:nvPr/>
        </p:nvPicPr>
        <p:blipFill>
          <a:blip r:embed="rId2"/>
          <a:stretch>
            <a:fillRect/>
          </a:stretch>
        </p:blipFill>
        <p:spPr>
          <a:xfrm>
            <a:off x="0" y="826731"/>
            <a:ext cx="9144000" cy="1386455"/>
          </a:xfrm>
          <a:prstGeom prst="rect">
            <a:avLst/>
          </a:prstGeom>
        </p:spPr>
      </p:pic>
      <p:sp>
        <p:nvSpPr>
          <p:cNvPr id="8" name="Rectangle 7">
            <a:extLst>
              <a:ext uri="{FF2B5EF4-FFF2-40B4-BE49-F238E27FC236}">
                <a16:creationId xmlns:a16="http://schemas.microsoft.com/office/drawing/2014/main" id="{D6FF62C0-950B-9E06-798E-D0916B6B3C70}"/>
              </a:ext>
            </a:extLst>
          </p:cNvPr>
          <p:cNvSpPr/>
          <p:nvPr/>
        </p:nvSpPr>
        <p:spPr bwMode="auto">
          <a:xfrm>
            <a:off x="2286000" y="990600"/>
            <a:ext cx="914400"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520699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FF46B9C-7BCA-5E16-BED7-AC0356CFCD59}"/>
              </a:ext>
            </a:extLst>
          </p:cNvPr>
          <p:cNvSpPr>
            <a:spLocks noGrp="1"/>
          </p:cNvSpPr>
          <p:nvPr>
            <p:ph idx="1"/>
          </p:nvPr>
        </p:nvSpPr>
        <p:spPr>
          <a:xfrm>
            <a:off x="152400" y="914400"/>
            <a:ext cx="7391400" cy="5410200"/>
          </a:xfrm>
        </p:spPr>
        <p:txBody>
          <a:bodyPr/>
          <a:lstStyle/>
          <a:p>
            <a:endParaRPr lang="en-US" dirty="0"/>
          </a:p>
          <a:p>
            <a:endParaRPr lang="en-US" dirty="0"/>
          </a:p>
          <a:p>
            <a:endParaRPr lang="en-US" dirty="0"/>
          </a:p>
          <a:p>
            <a:pPr marL="0" indent="0">
              <a:buNone/>
            </a:pPr>
            <a:r>
              <a:rPr lang="en-US" dirty="0"/>
              <a:t>Restricts the type of the input</a:t>
            </a:r>
          </a:p>
          <a:p>
            <a:pPr marL="914400" lvl="1" indent="-457200">
              <a:buFont typeface="Arial" panose="020B0604020202020204" pitchFamily="34" charset="0"/>
              <a:buChar char="•"/>
            </a:pPr>
            <a:r>
              <a:rPr lang="en-US" dirty="0"/>
              <a:t>E.g., if you select Feature Layer, you can pick a layer from an active map or browse to a feature class.</a:t>
            </a:r>
          </a:p>
          <a:p>
            <a:pPr marL="914400" lvl="1" indent="-457200">
              <a:buFont typeface="Arial" panose="020B0604020202020204" pitchFamily="34" charset="0"/>
              <a:buChar char="•"/>
            </a:pPr>
            <a:r>
              <a:rPr lang="en-US" dirty="0"/>
              <a:t>Determines which widget appears on the tool.</a:t>
            </a:r>
          </a:p>
          <a:p>
            <a:pPr lvl="1"/>
            <a:endParaRPr lang="en-US" dirty="0"/>
          </a:p>
        </p:txBody>
      </p:sp>
      <p:sp>
        <p:nvSpPr>
          <p:cNvPr id="11266" name="Title 1">
            <a:extLst>
              <a:ext uri="{FF2B5EF4-FFF2-40B4-BE49-F238E27FC236}">
                <a16:creationId xmlns:a16="http://schemas.microsoft.com/office/drawing/2014/main" id="{C0CDE6C8-6ED6-34A7-8BAC-2FF3B3E826FB}"/>
              </a:ext>
            </a:extLst>
          </p:cNvPr>
          <p:cNvSpPr>
            <a:spLocks noGrp="1"/>
          </p:cNvSpPr>
          <p:nvPr>
            <p:ph type="title"/>
          </p:nvPr>
        </p:nvSpPr>
        <p:spPr/>
        <p:txBody>
          <a:bodyPr/>
          <a:lstStyle/>
          <a:p>
            <a:r>
              <a:rPr lang="en-US" altLang="en-US" dirty="0"/>
              <a:t>Parameter properties: Data Type</a:t>
            </a:r>
          </a:p>
        </p:txBody>
      </p:sp>
      <p:pic>
        <p:nvPicPr>
          <p:cNvPr id="3" name="Picture 2">
            <a:extLst>
              <a:ext uri="{FF2B5EF4-FFF2-40B4-BE49-F238E27FC236}">
                <a16:creationId xmlns:a16="http://schemas.microsoft.com/office/drawing/2014/main" id="{9894CED5-8C37-F3A9-3581-E23A7405F8E2}"/>
              </a:ext>
            </a:extLst>
          </p:cNvPr>
          <p:cNvPicPr>
            <a:picLocks noChangeAspect="1"/>
          </p:cNvPicPr>
          <p:nvPr/>
        </p:nvPicPr>
        <p:blipFill>
          <a:blip r:embed="rId2"/>
          <a:stretch>
            <a:fillRect/>
          </a:stretch>
        </p:blipFill>
        <p:spPr>
          <a:xfrm>
            <a:off x="0" y="826731"/>
            <a:ext cx="9144000" cy="1386455"/>
          </a:xfrm>
          <a:prstGeom prst="rect">
            <a:avLst/>
          </a:prstGeom>
        </p:spPr>
      </p:pic>
      <p:sp>
        <p:nvSpPr>
          <p:cNvPr id="8" name="Rectangle 7">
            <a:extLst>
              <a:ext uri="{FF2B5EF4-FFF2-40B4-BE49-F238E27FC236}">
                <a16:creationId xmlns:a16="http://schemas.microsoft.com/office/drawing/2014/main" id="{D6FF62C0-950B-9E06-798E-D0916B6B3C70}"/>
              </a:ext>
            </a:extLst>
          </p:cNvPr>
          <p:cNvSpPr/>
          <p:nvPr/>
        </p:nvSpPr>
        <p:spPr bwMode="auto">
          <a:xfrm>
            <a:off x="2819400" y="990600"/>
            <a:ext cx="914400"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a:extLst>
              <a:ext uri="{FF2B5EF4-FFF2-40B4-BE49-F238E27FC236}">
                <a16:creationId xmlns:a16="http://schemas.microsoft.com/office/drawing/2014/main" id="{459B1CF3-7552-B9E5-4202-15C2EB225C60}"/>
              </a:ext>
            </a:extLst>
          </p:cNvPr>
          <p:cNvPicPr>
            <a:picLocks noChangeAspect="1"/>
          </p:cNvPicPr>
          <p:nvPr/>
        </p:nvPicPr>
        <p:blipFill>
          <a:blip r:embed="rId3"/>
          <a:stretch>
            <a:fillRect/>
          </a:stretch>
        </p:blipFill>
        <p:spPr>
          <a:xfrm>
            <a:off x="7252960" y="2514600"/>
            <a:ext cx="1909303" cy="3029522"/>
          </a:xfrm>
          <a:prstGeom prst="rect">
            <a:avLst/>
          </a:prstGeom>
        </p:spPr>
      </p:pic>
    </p:spTree>
    <p:extLst>
      <p:ext uri="{BB962C8B-B14F-4D97-AF65-F5344CB8AC3E}">
        <p14:creationId xmlns:p14="http://schemas.microsoft.com/office/powerpoint/2010/main" val="1677988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5A1F7F6-4409-4B52-13BA-DB89B97E17D4}"/>
              </a:ext>
            </a:extLst>
          </p:cNvPr>
          <p:cNvSpPr>
            <a:spLocks noGrp="1"/>
          </p:cNvSpPr>
          <p:nvPr>
            <p:ph type="title"/>
          </p:nvPr>
        </p:nvSpPr>
        <p:spPr/>
        <p:txBody>
          <a:bodyPr/>
          <a:lstStyle/>
          <a:p>
            <a:r>
              <a:rPr lang="en-US" altLang="en-US" dirty="0"/>
              <a:t>Widgets</a:t>
            </a:r>
          </a:p>
        </p:txBody>
      </p:sp>
      <p:sp>
        <p:nvSpPr>
          <p:cNvPr id="8195" name="Content Placeholder 2">
            <a:extLst>
              <a:ext uri="{FF2B5EF4-FFF2-40B4-BE49-F238E27FC236}">
                <a16:creationId xmlns:a16="http://schemas.microsoft.com/office/drawing/2014/main" id="{46DFD2F4-FD8A-DA2B-170D-DB7B8E14226F}"/>
              </a:ext>
            </a:extLst>
          </p:cNvPr>
          <p:cNvSpPr>
            <a:spLocks noGrp="1"/>
          </p:cNvSpPr>
          <p:nvPr>
            <p:ph idx="1"/>
          </p:nvPr>
        </p:nvSpPr>
        <p:spPr>
          <a:xfrm>
            <a:off x="152399" y="762000"/>
            <a:ext cx="8077201" cy="5410200"/>
          </a:xfrm>
        </p:spPr>
        <p:txBody>
          <a:bodyPr/>
          <a:lstStyle/>
          <a:p>
            <a:pPr marL="0" indent="0">
              <a:buNone/>
            </a:pPr>
            <a:r>
              <a:rPr lang="en-US" altLang="en-US" sz="1800" dirty="0"/>
              <a:t>User interface elements (e.g., text boxes, buttons, check boxes, combo boxes, and list boxes).</a:t>
            </a:r>
          </a:p>
          <a:p>
            <a:pPr marL="0" indent="0">
              <a:buNone/>
            </a:pPr>
            <a:r>
              <a:rPr lang="en-US" altLang="en-US" sz="1800" dirty="0"/>
              <a:t> </a:t>
            </a:r>
          </a:p>
          <a:p>
            <a:pPr marL="0" indent="0">
              <a:buNone/>
            </a:pPr>
            <a:r>
              <a:rPr lang="en-US" altLang="en-US" sz="1800" dirty="0"/>
              <a:t>Help the user make input choices.</a:t>
            </a:r>
          </a:p>
          <a:p>
            <a:pPr marL="0" indent="0">
              <a:buNone/>
            </a:pPr>
            <a:r>
              <a:rPr lang="en-US" altLang="en-US" sz="1800" dirty="0"/>
              <a:t>     E.g., Browse to a file.</a:t>
            </a:r>
          </a:p>
          <a:p>
            <a:pPr marL="0" indent="0">
              <a:buNone/>
            </a:pPr>
            <a:r>
              <a:rPr lang="en-US" altLang="en-US" sz="1800" dirty="0"/>
              <a:t>Constrains accepted input.</a:t>
            </a:r>
          </a:p>
          <a:p>
            <a:pPr marL="0" indent="0">
              <a:buNone/>
            </a:pPr>
            <a:r>
              <a:rPr lang="en-US" altLang="en-US" sz="1800" dirty="0"/>
              <a:t>     E.g., Restrict the file type.</a:t>
            </a:r>
          </a:p>
          <a:p>
            <a:pPr marL="0" indent="0">
              <a:buNone/>
            </a:pPr>
            <a:endParaRPr lang="en-US" altLang="en-US" sz="1800" dirty="0"/>
          </a:p>
          <a:p>
            <a:pPr marL="0" indent="0">
              <a:buNone/>
            </a:pPr>
            <a:r>
              <a:rPr lang="en-US" altLang="en-US" sz="1800" dirty="0"/>
              <a:t>Type of widget depends on the "</a:t>
            </a:r>
            <a:r>
              <a:rPr lang="en-US" altLang="en-US" sz="1800" i="1" dirty="0"/>
              <a:t>Data Type"</a:t>
            </a:r>
            <a:r>
              <a:rPr lang="en-US" altLang="en-US" sz="1800" dirty="0"/>
              <a:t>.</a:t>
            </a:r>
          </a:p>
        </p:txBody>
      </p:sp>
      <p:pic>
        <p:nvPicPr>
          <p:cNvPr id="28" name="Picture 27">
            <a:extLst>
              <a:ext uri="{FF2B5EF4-FFF2-40B4-BE49-F238E27FC236}">
                <a16:creationId xmlns:a16="http://schemas.microsoft.com/office/drawing/2014/main" id="{72C54E15-9CD3-7157-B9F9-2AA77D685A8E}"/>
              </a:ext>
            </a:extLst>
          </p:cNvPr>
          <p:cNvPicPr>
            <a:picLocks noChangeAspect="1"/>
          </p:cNvPicPr>
          <p:nvPr/>
        </p:nvPicPr>
        <p:blipFill rotWithShape="1">
          <a:blip r:embed="rId3"/>
          <a:srcRect t="19971" b="59812"/>
          <a:stretch/>
        </p:blipFill>
        <p:spPr>
          <a:xfrm>
            <a:off x="1447800" y="4419600"/>
            <a:ext cx="5045826" cy="2023786"/>
          </a:xfrm>
          <a:prstGeom prst="rect">
            <a:avLst/>
          </a:prstGeom>
        </p:spPr>
      </p:pic>
      <p:cxnSp>
        <p:nvCxnSpPr>
          <p:cNvPr id="29" name="Straight Arrow Connector 28">
            <a:extLst>
              <a:ext uri="{FF2B5EF4-FFF2-40B4-BE49-F238E27FC236}">
                <a16:creationId xmlns:a16="http://schemas.microsoft.com/office/drawing/2014/main" id="{E69062F7-F11B-497A-209C-05BFB5198A1A}"/>
              </a:ext>
            </a:extLst>
          </p:cNvPr>
          <p:cNvCxnSpPr/>
          <p:nvPr/>
        </p:nvCxnSpPr>
        <p:spPr bwMode="auto">
          <a:xfrm flipH="1">
            <a:off x="6373973" y="4849500"/>
            <a:ext cx="914400" cy="0"/>
          </a:xfrm>
          <a:prstGeom prst="straightConnector1">
            <a:avLst/>
          </a:prstGeom>
          <a:noFill/>
          <a:ln w="3175" cap="flat" cmpd="sng" algn="ctr">
            <a:solidFill>
              <a:srgbClr val="FF0066"/>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a:extLst>
              <a:ext uri="{FF2B5EF4-FFF2-40B4-BE49-F238E27FC236}">
                <a16:creationId xmlns:a16="http://schemas.microsoft.com/office/drawing/2014/main" id="{926EC1DA-2078-1263-B7DB-29CB329F0B51}"/>
              </a:ext>
            </a:extLst>
          </p:cNvPr>
          <p:cNvCxnSpPr/>
          <p:nvPr/>
        </p:nvCxnSpPr>
        <p:spPr bwMode="auto">
          <a:xfrm flipH="1">
            <a:off x="6373973" y="5562600"/>
            <a:ext cx="914400" cy="0"/>
          </a:xfrm>
          <a:prstGeom prst="straightConnector1">
            <a:avLst/>
          </a:prstGeom>
          <a:noFill/>
          <a:ln w="3175" cap="flat" cmpd="sng" algn="ctr">
            <a:solidFill>
              <a:srgbClr val="FF0066"/>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Arrow Connector 33">
            <a:extLst>
              <a:ext uri="{FF2B5EF4-FFF2-40B4-BE49-F238E27FC236}">
                <a16:creationId xmlns:a16="http://schemas.microsoft.com/office/drawing/2014/main" id="{FCFD62ED-8046-DFF9-DE7E-CD03CC8E7A8D}"/>
              </a:ext>
            </a:extLst>
          </p:cNvPr>
          <p:cNvCxnSpPr/>
          <p:nvPr/>
        </p:nvCxnSpPr>
        <p:spPr bwMode="auto">
          <a:xfrm flipH="1">
            <a:off x="6373973" y="6248400"/>
            <a:ext cx="914400" cy="0"/>
          </a:xfrm>
          <a:prstGeom prst="straightConnector1">
            <a:avLst/>
          </a:prstGeom>
          <a:noFill/>
          <a:ln w="3175" cap="flat" cmpd="sng" algn="ctr">
            <a:solidFill>
              <a:srgbClr val="FF0066"/>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Rectangle 34">
            <a:extLst>
              <a:ext uri="{FF2B5EF4-FFF2-40B4-BE49-F238E27FC236}">
                <a16:creationId xmlns:a16="http://schemas.microsoft.com/office/drawing/2014/main" id="{C15C3CB3-9EBB-BCA2-0397-F8C975116C85}"/>
              </a:ext>
            </a:extLst>
          </p:cNvPr>
          <p:cNvSpPr/>
          <p:nvPr/>
        </p:nvSpPr>
        <p:spPr bwMode="auto">
          <a:xfrm>
            <a:off x="1523999" y="4630236"/>
            <a:ext cx="5105401" cy="551353"/>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55A1F7F6-4409-4B52-13BA-DB89B97E17D4}"/>
              </a:ext>
            </a:extLst>
          </p:cNvPr>
          <p:cNvSpPr>
            <a:spLocks noGrp="1"/>
          </p:cNvSpPr>
          <p:nvPr>
            <p:ph type="title"/>
          </p:nvPr>
        </p:nvSpPr>
        <p:spPr/>
        <p:txBody>
          <a:bodyPr/>
          <a:lstStyle/>
          <a:p>
            <a:r>
              <a:rPr lang="en-US" altLang="en-US" dirty="0"/>
              <a:t>Test Drive Data Types</a:t>
            </a:r>
          </a:p>
        </p:txBody>
      </p:sp>
      <p:sp>
        <p:nvSpPr>
          <p:cNvPr id="8195" name="Content Placeholder 2">
            <a:extLst>
              <a:ext uri="{FF2B5EF4-FFF2-40B4-BE49-F238E27FC236}">
                <a16:creationId xmlns:a16="http://schemas.microsoft.com/office/drawing/2014/main" id="{46DFD2F4-FD8A-DA2B-170D-DB7B8E14226F}"/>
              </a:ext>
            </a:extLst>
          </p:cNvPr>
          <p:cNvSpPr>
            <a:spLocks noGrp="1"/>
          </p:cNvSpPr>
          <p:nvPr>
            <p:ph idx="1"/>
          </p:nvPr>
        </p:nvSpPr>
        <p:spPr>
          <a:xfrm>
            <a:off x="152400" y="762000"/>
            <a:ext cx="4724400" cy="5410200"/>
          </a:xfrm>
        </p:spPr>
        <p:txBody>
          <a:bodyPr/>
          <a:lstStyle/>
          <a:p>
            <a:pPr marL="0" indent="0">
              <a:buNone/>
            </a:pPr>
            <a:endParaRPr lang="en-US" altLang="en-US" sz="1400" dirty="0"/>
          </a:p>
        </p:txBody>
      </p:sp>
      <p:pic>
        <p:nvPicPr>
          <p:cNvPr id="3" name="Picture 2">
            <a:extLst>
              <a:ext uri="{FF2B5EF4-FFF2-40B4-BE49-F238E27FC236}">
                <a16:creationId xmlns:a16="http://schemas.microsoft.com/office/drawing/2014/main" id="{72585277-A5A9-FBD3-AE5B-FB4845C82794}"/>
              </a:ext>
            </a:extLst>
          </p:cNvPr>
          <p:cNvPicPr>
            <a:picLocks noChangeAspect="1"/>
          </p:cNvPicPr>
          <p:nvPr/>
        </p:nvPicPr>
        <p:blipFill>
          <a:blip r:embed="rId3"/>
          <a:stretch>
            <a:fillRect/>
          </a:stretch>
        </p:blipFill>
        <p:spPr>
          <a:xfrm>
            <a:off x="68172" y="2038064"/>
            <a:ext cx="5031875" cy="2837356"/>
          </a:xfrm>
          <a:prstGeom prst="rect">
            <a:avLst/>
          </a:prstGeom>
        </p:spPr>
      </p:pic>
      <p:pic>
        <p:nvPicPr>
          <p:cNvPr id="5" name="Picture 4">
            <a:extLst>
              <a:ext uri="{FF2B5EF4-FFF2-40B4-BE49-F238E27FC236}">
                <a16:creationId xmlns:a16="http://schemas.microsoft.com/office/drawing/2014/main" id="{00A300F4-C4DC-EBF6-3D8F-B7296ECD800D}"/>
              </a:ext>
            </a:extLst>
          </p:cNvPr>
          <p:cNvPicPr>
            <a:picLocks noChangeAspect="1"/>
          </p:cNvPicPr>
          <p:nvPr/>
        </p:nvPicPr>
        <p:blipFill>
          <a:blip r:embed="rId4"/>
          <a:stretch>
            <a:fillRect/>
          </a:stretch>
        </p:blipFill>
        <p:spPr>
          <a:xfrm>
            <a:off x="5181600" y="609600"/>
            <a:ext cx="2962688" cy="5877745"/>
          </a:xfrm>
          <a:prstGeom prst="rect">
            <a:avLst/>
          </a:prstGeom>
        </p:spPr>
      </p:pic>
      <p:cxnSp>
        <p:nvCxnSpPr>
          <p:cNvPr id="7" name="Straight Arrow Connector 6">
            <a:extLst>
              <a:ext uri="{FF2B5EF4-FFF2-40B4-BE49-F238E27FC236}">
                <a16:creationId xmlns:a16="http://schemas.microsoft.com/office/drawing/2014/main" id="{58D54811-809E-B2BD-C463-12E50C950912}"/>
              </a:ext>
            </a:extLst>
          </p:cNvPr>
          <p:cNvCxnSpPr/>
          <p:nvPr/>
        </p:nvCxnSpPr>
        <p:spPr bwMode="auto">
          <a:xfrm flipV="1">
            <a:off x="2971800" y="1676400"/>
            <a:ext cx="2209800" cy="1073532"/>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8">
            <a:extLst>
              <a:ext uri="{FF2B5EF4-FFF2-40B4-BE49-F238E27FC236}">
                <a16:creationId xmlns:a16="http://schemas.microsoft.com/office/drawing/2014/main" id="{99185B9B-D729-C441-7F2F-3D34AB5F70F1}"/>
              </a:ext>
            </a:extLst>
          </p:cNvPr>
          <p:cNvCxnSpPr/>
          <p:nvPr/>
        </p:nvCxnSpPr>
        <p:spPr bwMode="auto">
          <a:xfrm flipV="1">
            <a:off x="3048000" y="1962962"/>
            <a:ext cx="2286000" cy="1028700"/>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a:extLst>
              <a:ext uri="{FF2B5EF4-FFF2-40B4-BE49-F238E27FC236}">
                <a16:creationId xmlns:a16="http://schemas.microsoft.com/office/drawing/2014/main" id="{0CB07D71-9378-564C-EC39-2E3C7E530A6E}"/>
              </a:ext>
            </a:extLst>
          </p:cNvPr>
          <p:cNvCxnSpPr/>
          <p:nvPr/>
        </p:nvCxnSpPr>
        <p:spPr bwMode="auto">
          <a:xfrm flipV="1">
            <a:off x="2971800" y="2307532"/>
            <a:ext cx="2286000" cy="1045794"/>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a:extLst>
              <a:ext uri="{FF2B5EF4-FFF2-40B4-BE49-F238E27FC236}">
                <a16:creationId xmlns:a16="http://schemas.microsoft.com/office/drawing/2014/main" id="{D8760689-67BD-0A62-15E8-D097C8B30B4E}"/>
              </a:ext>
            </a:extLst>
          </p:cNvPr>
          <p:cNvCxnSpPr/>
          <p:nvPr/>
        </p:nvCxnSpPr>
        <p:spPr bwMode="auto">
          <a:xfrm flipV="1">
            <a:off x="3048000" y="2819400"/>
            <a:ext cx="2209800" cy="741328"/>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Connector 16">
            <a:extLst>
              <a:ext uri="{FF2B5EF4-FFF2-40B4-BE49-F238E27FC236}">
                <a16:creationId xmlns:a16="http://schemas.microsoft.com/office/drawing/2014/main" id="{554EDD36-6556-110E-937C-16CE8A4AA9FF}"/>
              </a:ext>
            </a:extLst>
          </p:cNvPr>
          <p:cNvCxnSpPr/>
          <p:nvPr/>
        </p:nvCxnSpPr>
        <p:spPr bwMode="auto">
          <a:xfrm>
            <a:off x="5257800" y="3220262"/>
            <a:ext cx="0" cy="1277964"/>
          </a:xfrm>
          <a:prstGeom prst="line">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Straight Arrow Connector 18">
            <a:extLst>
              <a:ext uri="{FF2B5EF4-FFF2-40B4-BE49-F238E27FC236}">
                <a16:creationId xmlns:a16="http://schemas.microsoft.com/office/drawing/2014/main" id="{C6619928-0784-7E54-D407-44FAAAF0F8C2}"/>
              </a:ext>
            </a:extLst>
          </p:cNvPr>
          <p:cNvCxnSpPr/>
          <p:nvPr/>
        </p:nvCxnSpPr>
        <p:spPr bwMode="auto">
          <a:xfrm flipV="1">
            <a:off x="3048000" y="3118328"/>
            <a:ext cx="2242547" cy="692198"/>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a:extLst>
              <a:ext uri="{FF2B5EF4-FFF2-40B4-BE49-F238E27FC236}">
                <a16:creationId xmlns:a16="http://schemas.microsoft.com/office/drawing/2014/main" id="{379A92EE-549A-7A26-B5C6-3F3DF6634797}"/>
              </a:ext>
            </a:extLst>
          </p:cNvPr>
          <p:cNvCxnSpPr/>
          <p:nvPr/>
        </p:nvCxnSpPr>
        <p:spPr bwMode="auto">
          <a:xfrm>
            <a:off x="3048000" y="4150390"/>
            <a:ext cx="2136275" cy="457157"/>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0727A9C7-3640-4361-37DC-5B1DFAFC3CCF}"/>
              </a:ext>
            </a:extLst>
          </p:cNvPr>
          <p:cNvCxnSpPr/>
          <p:nvPr/>
        </p:nvCxnSpPr>
        <p:spPr bwMode="auto">
          <a:xfrm>
            <a:off x="3048000" y="4419600"/>
            <a:ext cx="2129044" cy="455820"/>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Arrow Connector 23">
            <a:extLst>
              <a:ext uri="{FF2B5EF4-FFF2-40B4-BE49-F238E27FC236}">
                <a16:creationId xmlns:a16="http://schemas.microsoft.com/office/drawing/2014/main" id="{A8E3E305-F29D-1365-748B-713445F39EDE}"/>
              </a:ext>
            </a:extLst>
          </p:cNvPr>
          <p:cNvCxnSpPr/>
          <p:nvPr/>
        </p:nvCxnSpPr>
        <p:spPr bwMode="auto">
          <a:xfrm>
            <a:off x="2971800" y="4721502"/>
            <a:ext cx="2166347" cy="574398"/>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25">
            <a:extLst>
              <a:ext uri="{FF2B5EF4-FFF2-40B4-BE49-F238E27FC236}">
                <a16:creationId xmlns:a16="http://schemas.microsoft.com/office/drawing/2014/main" id="{9EEDEB9F-DA2B-7F38-5A5C-0438DA3961FB}"/>
              </a:ext>
            </a:extLst>
          </p:cNvPr>
          <p:cNvCxnSpPr/>
          <p:nvPr/>
        </p:nvCxnSpPr>
        <p:spPr bwMode="auto">
          <a:xfrm>
            <a:off x="5274803" y="5304618"/>
            <a:ext cx="0" cy="715182"/>
          </a:xfrm>
          <a:prstGeom prst="line">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0729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FF46B9C-7BCA-5E16-BED7-AC0356CFCD59}"/>
              </a:ext>
            </a:extLst>
          </p:cNvPr>
          <p:cNvSpPr>
            <a:spLocks noGrp="1"/>
          </p:cNvSpPr>
          <p:nvPr>
            <p:ph idx="1"/>
          </p:nvPr>
        </p:nvSpPr>
        <p:spPr/>
        <p:txBody>
          <a:bodyPr/>
          <a:lstStyle/>
          <a:p>
            <a:endParaRPr lang="en-US" dirty="0"/>
          </a:p>
          <a:p>
            <a:endParaRPr lang="en-US" dirty="0"/>
          </a:p>
          <a:p>
            <a:endParaRPr lang="en-US" dirty="0"/>
          </a:p>
          <a:p>
            <a:pPr marL="0" indent="0">
              <a:buNone/>
            </a:pPr>
            <a:r>
              <a:rPr lang="en-US" dirty="0"/>
              <a:t>Type (of parameter)</a:t>
            </a:r>
          </a:p>
          <a:p>
            <a:pPr marL="914400" lvl="1" indent="-457200">
              <a:buFont typeface="Arial" panose="020B0604020202020204" pitchFamily="34" charset="0"/>
              <a:buChar char="•"/>
            </a:pPr>
            <a:r>
              <a:rPr lang="en-US" dirty="0"/>
              <a:t>Controls whether the user must enter a value.</a:t>
            </a:r>
          </a:p>
          <a:p>
            <a:pPr marL="914400" lvl="1" indent="-457200">
              <a:buFont typeface="Arial" panose="020B0604020202020204" pitchFamily="34" charset="0"/>
              <a:buChar char="•"/>
            </a:pPr>
            <a:r>
              <a:rPr lang="en-US" dirty="0"/>
              <a:t>Three choices (required, optional, or derived)</a:t>
            </a:r>
          </a:p>
        </p:txBody>
      </p:sp>
      <p:sp>
        <p:nvSpPr>
          <p:cNvPr id="11266" name="Title 1">
            <a:extLst>
              <a:ext uri="{FF2B5EF4-FFF2-40B4-BE49-F238E27FC236}">
                <a16:creationId xmlns:a16="http://schemas.microsoft.com/office/drawing/2014/main" id="{C0CDE6C8-6ED6-34A7-8BAC-2FF3B3E826FB}"/>
              </a:ext>
            </a:extLst>
          </p:cNvPr>
          <p:cNvSpPr>
            <a:spLocks noGrp="1"/>
          </p:cNvSpPr>
          <p:nvPr>
            <p:ph type="title"/>
          </p:nvPr>
        </p:nvSpPr>
        <p:spPr/>
        <p:txBody>
          <a:bodyPr/>
          <a:lstStyle/>
          <a:p>
            <a:r>
              <a:rPr lang="en-US" altLang="en-US" dirty="0"/>
              <a:t>Parameter properties: Type</a:t>
            </a:r>
          </a:p>
        </p:txBody>
      </p:sp>
      <p:pic>
        <p:nvPicPr>
          <p:cNvPr id="3" name="Picture 2">
            <a:extLst>
              <a:ext uri="{FF2B5EF4-FFF2-40B4-BE49-F238E27FC236}">
                <a16:creationId xmlns:a16="http://schemas.microsoft.com/office/drawing/2014/main" id="{9894CED5-8C37-F3A9-3581-E23A7405F8E2}"/>
              </a:ext>
            </a:extLst>
          </p:cNvPr>
          <p:cNvPicPr>
            <a:picLocks noChangeAspect="1"/>
          </p:cNvPicPr>
          <p:nvPr/>
        </p:nvPicPr>
        <p:blipFill>
          <a:blip r:embed="rId2"/>
          <a:stretch>
            <a:fillRect/>
          </a:stretch>
        </p:blipFill>
        <p:spPr>
          <a:xfrm>
            <a:off x="0" y="826731"/>
            <a:ext cx="9144000" cy="1386455"/>
          </a:xfrm>
          <a:prstGeom prst="rect">
            <a:avLst/>
          </a:prstGeom>
        </p:spPr>
      </p:pic>
      <p:sp>
        <p:nvSpPr>
          <p:cNvPr id="8" name="Rectangle 7">
            <a:extLst>
              <a:ext uri="{FF2B5EF4-FFF2-40B4-BE49-F238E27FC236}">
                <a16:creationId xmlns:a16="http://schemas.microsoft.com/office/drawing/2014/main" id="{D6FF62C0-950B-9E06-798E-D0916B6B3C70}"/>
              </a:ext>
            </a:extLst>
          </p:cNvPr>
          <p:cNvSpPr/>
          <p:nvPr/>
        </p:nvSpPr>
        <p:spPr bwMode="auto">
          <a:xfrm>
            <a:off x="3505200" y="990600"/>
            <a:ext cx="914400" cy="335027"/>
          </a:xfrm>
          <a:prstGeom prst="rect">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4" name="Picture 3">
            <a:extLst>
              <a:ext uri="{FF2B5EF4-FFF2-40B4-BE49-F238E27FC236}">
                <a16:creationId xmlns:a16="http://schemas.microsoft.com/office/drawing/2014/main" id="{50A745D8-356D-1AAF-37D7-FDACC7F72B2C}"/>
              </a:ext>
            </a:extLst>
          </p:cNvPr>
          <p:cNvPicPr>
            <a:picLocks noChangeAspect="1"/>
          </p:cNvPicPr>
          <p:nvPr/>
        </p:nvPicPr>
        <p:blipFill>
          <a:blip r:embed="rId3"/>
          <a:stretch>
            <a:fillRect/>
          </a:stretch>
        </p:blipFill>
        <p:spPr>
          <a:xfrm>
            <a:off x="2743200" y="4435936"/>
            <a:ext cx="2438400" cy="2319648"/>
          </a:xfrm>
          <a:prstGeom prst="rect">
            <a:avLst/>
          </a:prstGeom>
        </p:spPr>
      </p:pic>
      <p:cxnSp>
        <p:nvCxnSpPr>
          <p:cNvPr id="5" name="Straight Arrow Connector 4">
            <a:extLst>
              <a:ext uri="{FF2B5EF4-FFF2-40B4-BE49-F238E27FC236}">
                <a16:creationId xmlns:a16="http://schemas.microsoft.com/office/drawing/2014/main" id="{D81CC8F6-727E-E3C8-29CF-EEEF2F60E221}"/>
              </a:ext>
            </a:extLst>
          </p:cNvPr>
          <p:cNvCxnSpPr/>
          <p:nvPr/>
        </p:nvCxnSpPr>
        <p:spPr bwMode="auto">
          <a:xfrm>
            <a:off x="1676400" y="5255672"/>
            <a:ext cx="1066800" cy="0"/>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a:extLst>
              <a:ext uri="{FF2B5EF4-FFF2-40B4-BE49-F238E27FC236}">
                <a16:creationId xmlns:a16="http://schemas.microsoft.com/office/drawing/2014/main" id="{B3690E8B-7F0A-E9DE-D12F-EEA5DED04771}"/>
              </a:ext>
            </a:extLst>
          </p:cNvPr>
          <p:cNvCxnSpPr/>
          <p:nvPr/>
        </p:nvCxnSpPr>
        <p:spPr bwMode="auto">
          <a:xfrm>
            <a:off x="1676400" y="5625299"/>
            <a:ext cx="1143000" cy="0"/>
          </a:xfrm>
          <a:prstGeom prst="straightConnector1">
            <a:avLst/>
          </a:prstGeom>
          <a:noFill/>
          <a:ln w="3175" cap="flat" cmpd="sng" algn="ctr">
            <a:solidFill>
              <a:srgbClr val="FFC000"/>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2">
            <a:extLst>
              <a:ext uri="{FF2B5EF4-FFF2-40B4-BE49-F238E27FC236}">
                <a16:creationId xmlns:a16="http://schemas.microsoft.com/office/drawing/2014/main" id="{03601228-F25F-7021-ECBC-73AD8AC4C758}"/>
              </a:ext>
            </a:extLst>
          </p:cNvPr>
          <p:cNvSpPr txBox="1">
            <a:spLocks noChangeArrowheads="1"/>
          </p:cNvSpPr>
          <p:nvPr/>
        </p:nvSpPr>
        <p:spPr bwMode="auto">
          <a:xfrm>
            <a:off x="924837" y="5098897"/>
            <a:ext cx="8050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FontTx/>
              <a:buNone/>
            </a:pPr>
            <a:r>
              <a:rPr lang="en-US" altLang="en-US" sz="1200" b="0" dirty="0">
                <a:solidFill>
                  <a:srgbClr val="FFC000"/>
                </a:solidFill>
              </a:rPr>
              <a:t>Required</a:t>
            </a:r>
          </a:p>
          <a:p>
            <a:pPr algn="r">
              <a:spcBef>
                <a:spcPct val="0"/>
              </a:spcBef>
              <a:buFontTx/>
              <a:buNone/>
            </a:pPr>
            <a:endParaRPr lang="en-US" altLang="en-US" sz="1200" b="0" dirty="0">
              <a:solidFill>
                <a:srgbClr val="FFC000"/>
              </a:solidFill>
            </a:endParaRPr>
          </a:p>
          <a:p>
            <a:pPr algn="r">
              <a:spcBef>
                <a:spcPct val="0"/>
              </a:spcBef>
              <a:buFontTx/>
              <a:buNone/>
            </a:pPr>
            <a:r>
              <a:rPr lang="en-US" altLang="en-US" sz="1200" b="0" dirty="0">
                <a:solidFill>
                  <a:srgbClr val="FFC000"/>
                </a:solidFill>
              </a:rPr>
              <a:t>Optional</a:t>
            </a:r>
          </a:p>
        </p:txBody>
      </p:sp>
    </p:spTree>
    <p:extLst>
      <p:ext uri="{BB962C8B-B14F-4D97-AF65-F5344CB8AC3E}">
        <p14:creationId xmlns:p14="http://schemas.microsoft.com/office/powerpoint/2010/main" val="120448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2C2FE4-F2C8-A378-C277-5468FBC3627B}"/>
              </a:ext>
            </a:extLst>
          </p:cNvPr>
          <p:cNvSpPr>
            <a:spLocks noGrp="1"/>
          </p:cNvSpPr>
          <p:nvPr>
            <p:ph idx="1"/>
          </p:nvPr>
        </p:nvSpPr>
        <p:spPr>
          <a:xfrm>
            <a:off x="335028" y="914400"/>
            <a:ext cx="8686800" cy="5410200"/>
          </a:xfrm>
        </p:spPr>
        <p:txBody>
          <a:bodyPr/>
          <a:lstStyle/>
          <a:p>
            <a:pPr marL="0" indent="0">
              <a:buNone/>
            </a:pPr>
            <a:r>
              <a:rPr lang="en-US" sz="1200" dirty="0">
                <a:solidFill>
                  <a:srgbClr val="008000"/>
                </a:solidFill>
                <a:latin typeface="Consolas" panose="020B0609020204030204" pitchFamily="49" charset="0"/>
              </a:rPr>
              <a:t># reportSTargs.py</a:t>
            </a:r>
          </a:p>
          <a:p>
            <a:pPr marL="0" indent="0">
              <a:buNone/>
            </a:pPr>
            <a:r>
              <a:rPr lang="en-US" sz="1200" dirty="0">
                <a:solidFill>
                  <a:srgbClr val="008000"/>
                </a:solidFill>
                <a:latin typeface="Consolas" panose="020B0609020204030204" pitchFamily="49" charset="0"/>
              </a:rPr>
              <a:t># Purpose: Print the arguments passed into a script tool.</a:t>
            </a:r>
          </a:p>
          <a:p>
            <a:pPr marL="0" indent="0">
              <a:buNone/>
            </a:pPr>
            <a:endParaRPr lang="en-US" sz="1200" dirty="0">
              <a:solidFill>
                <a:srgbClr val="000000"/>
              </a:solidFill>
              <a:latin typeface="Consolas" panose="020B0609020204030204" pitchFamily="49" charset="0"/>
            </a:endParaRPr>
          </a:p>
          <a:p>
            <a:pPr marL="0" indent="0">
              <a:buNone/>
            </a:pPr>
            <a:r>
              <a:rPr lang="en-US" sz="1200" dirty="0">
                <a:solidFill>
                  <a:srgbClr val="0000FF"/>
                </a:solidFill>
                <a:latin typeface="Consolas" panose="020B0609020204030204" pitchFamily="49" charset="0"/>
              </a:rPr>
              <a:t>import</a:t>
            </a:r>
            <a:r>
              <a:rPr lang="en-US" sz="1200" dirty="0">
                <a:solidFill>
                  <a:srgbClr val="000000"/>
                </a:solidFill>
                <a:latin typeface="Consolas" panose="020B0609020204030204" pitchFamily="49" charset="0"/>
              </a:rPr>
              <a:t> arcpy, sys</a:t>
            </a:r>
          </a:p>
          <a:p>
            <a:pPr marL="0" indent="0">
              <a:buNone/>
            </a:pPr>
            <a:endParaRPr lang="en-US" sz="1200" dirty="0">
              <a:solidFill>
                <a:srgbClr val="000000"/>
              </a:solidFill>
              <a:latin typeface="Consolas" panose="020B0609020204030204" pitchFamily="49" charset="0"/>
            </a:endParaRPr>
          </a:p>
          <a:p>
            <a:pPr marL="0" indent="0">
              <a:buNone/>
            </a:pPr>
            <a:r>
              <a:rPr lang="en-US" sz="1200" dirty="0">
                <a:solidFill>
                  <a:srgbClr val="0000FF"/>
                </a:solidFill>
                <a:latin typeface="Consolas" panose="020B0609020204030204" pitchFamily="49" charset="0"/>
              </a:rPr>
              <a:t>def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printArc</a:t>
            </a:r>
            <a:r>
              <a:rPr lang="en-US" sz="1200" dirty="0">
                <a:solidFill>
                  <a:srgbClr val="000000"/>
                </a:solidFill>
                <a:latin typeface="Consolas" panose="020B0609020204030204" pitchFamily="49" charset="0"/>
              </a:rPr>
              <a:t>(message):</a:t>
            </a:r>
          </a:p>
          <a:p>
            <a:pPr marL="0" indent="0">
              <a:buNone/>
            </a:pPr>
            <a:r>
              <a:rPr lang="en-US" sz="1200" dirty="0">
                <a:solidFill>
                  <a:srgbClr val="000000"/>
                </a:solidFill>
                <a:latin typeface="Consolas" panose="020B0609020204030204" pitchFamily="49" charset="0"/>
              </a:rPr>
              <a:t>    </a:t>
            </a:r>
            <a:r>
              <a:rPr lang="en-US" sz="1200" dirty="0">
                <a:solidFill>
                  <a:srgbClr val="800000"/>
                </a:solidFill>
                <a:latin typeface="Consolas" panose="020B0609020204030204" pitchFamily="49" charset="0"/>
              </a:rPr>
              <a:t>'''Print message for script tool and standard output.'''</a:t>
            </a:r>
            <a:endParaRPr lang="en-US" sz="1200" dirty="0">
              <a:solidFill>
                <a:srgbClr val="000000"/>
              </a:solidFill>
              <a:latin typeface="Consolas" panose="020B0609020204030204" pitchFamily="49" charset="0"/>
            </a:endParaRP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print</a:t>
            </a:r>
            <a:r>
              <a:rPr lang="en-US" sz="1200" dirty="0">
                <a:solidFill>
                  <a:srgbClr val="000000"/>
                </a:solidFill>
                <a:latin typeface="Consolas" panose="020B0609020204030204" pitchFamily="49" charset="0"/>
              </a:rPr>
              <a:t>(message)</a:t>
            </a: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arcpy.AddMessage</a:t>
            </a:r>
            <a:r>
              <a:rPr lang="en-US" sz="1200" dirty="0">
                <a:solidFill>
                  <a:srgbClr val="000000"/>
                </a:solidFill>
                <a:latin typeface="Consolas" panose="020B0609020204030204" pitchFamily="49" charset="0"/>
              </a:rPr>
              <a:t>(message)</a:t>
            </a:r>
          </a:p>
          <a:p>
            <a:pPr marL="0" indent="0">
              <a:buNone/>
            </a:pPr>
            <a:endParaRPr lang="en-US" sz="1200" dirty="0">
              <a:solidFill>
                <a:srgbClr val="000000"/>
              </a:solidFill>
              <a:latin typeface="Consolas" panose="020B0609020204030204" pitchFamily="49" charset="0"/>
            </a:endParaRPr>
          </a:p>
          <a:p>
            <a:pPr marL="0" indent="0">
              <a:buNone/>
            </a:pPr>
            <a:r>
              <a:rPr lang="en-US" sz="1200" dirty="0">
                <a:solidFill>
                  <a:srgbClr val="0000FF"/>
                </a:solidFill>
                <a:latin typeface="Consolas" panose="020B0609020204030204" pitchFamily="49" charset="0"/>
              </a:rPr>
              <a:t>def</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printArgs</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800000"/>
                </a:solidFill>
                <a:latin typeface="Consolas" panose="020B0609020204030204" pitchFamily="49" charset="0"/>
              </a:rPr>
              <a:t>'''Print user arguments.'''</a:t>
            </a:r>
            <a:endParaRPr lang="en-US" sz="1200" dirty="0">
              <a:solidFill>
                <a:srgbClr val="000000"/>
              </a:solidFill>
              <a:latin typeface="Consolas" panose="020B0609020204030204" pitchFamily="49" charset="0"/>
            </a:endParaRP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printArc</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f</a:t>
            </a:r>
            <a:r>
              <a:rPr lang="en-US" sz="1200" dirty="0" err="1">
                <a:solidFill>
                  <a:srgbClr val="800000"/>
                </a:solidFill>
                <a:latin typeface="Consolas" panose="020B0609020204030204" pitchFamily="49" charset="0"/>
              </a:rPr>
              <a:t>"Number</a:t>
            </a:r>
            <a:r>
              <a:rPr lang="en-US" sz="1200" dirty="0">
                <a:solidFill>
                  <a:srgbClr val="800000"/>
                </a:solidFill>
                <a:latin typeface="Consolas" panose="020B0609020204030204" pitchFamily="49" charset="0"/>
              </a:rPr>
              <a:t> of arguments = {</a:t>
            </a:r>
            <a:r>
              <a:rPr lang="en-US" sz="1200" dirty="0" err="1">
                <a:solidFill>
                  <a:srgbClr val="800000"/>
                </a:solidFill>
                <a:latin typeface="Consolas" panose="020B0609020204030204" pitchFamily="49" charset="0"/>
              </a:rPr>
              <a:t>len</a:t>
            </a:r>
            <a:r>
              <a:rPr lang="en-US" sz="1200" dirty="0">
                <a:solidFill>
                  <a:srgbClr val="800000"/>
                </a:solidFill>
                <a:latin typeface="Consolas" panose="020B0609020204030204" pitchFamily="49" charset="0"/>
              </a:rPr>
              <a:t>(sys.argv)}"</a:t>
            </a:r>
            <a:r>
              <a:rPr lang="en-US" sz="1200" dirty="0">
                <a:solidFill>
                  <a:srgbClr val="000000"/>
                </a:solidFill>
                <a:latin typeface="Consolas" panose="020B0609020204030204" pitchFamily="49" charset="0"/>
              </a:rPr>
              <a:t>)</a:t>
            </a:r>
          </a:p>
          <a:p>
            <a:pPr marL="0" indent="0">
              <a:buNone/>
            </a:pP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for</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arg</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a:t>
            </a:r>
            <a:r>
              <a:rPr lang="en-US" sz="1200" dirty="0">
                <a:solidFill>
                  <a:srgbClr val="000000"/>
                </a:solidFill>
                <a:latin typeface="Consolas" panose="020B0609020204030204" pitchFamily="49" charset="0"/>
              </a:rPr>
              <a:t> enumerate(sys.argv):</a:t>
            </a:r>
          </a:p>
          <a:p>
            <a:pPr marL="0" indent="0">
              <a:buNone/>
            </a:pP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printArc</a:t>
            </a:r>
            <a:r>
              <a:rPr lang="en-US" sz="1200" dirty="0">
                <a:solidFill>
                  <a:srgbClr val="000000"/>
                </a:solidFill>
                <a:latin typeface="Consolas" panose="020B0609020204030204" pitchFamily="49" charset="0"/>
              </a:rPr>
              <a:t>(</a:t>
            </a:r>
            <a:r>
              <a:rPr lang="en-US" sz="1200" dirty="0" err="1">
                <a:solidFill>
                  <a:srgbClr val="000000"/>
                </a:solidFill>
                <a:latin typeface="Consolas" panose="020B0609020204030204" pitchFamily="49" charset="0"/>
              </a:rPr>
              <a:t>f</a:t>
            </a:r>
            <a:r>
              <a:rPr lang="en-US" sz="1200" dirty="0" err="1">
                <a:solidFill>
                  <a:srgbClr val="800000"/>
                </a:solidFill>
                <a:latin typeface="Consolas" panose="020B0609020204030204" pitchFamily="49" charset="0"/>
              </a:rPr>
              <a:t>"Argument</a:t>
            </a:r>
            <a:r>
              <a:rPr lang="en-US" sz="1200" dirty="0">
                <a:solidFill>
                  <a:srgbClr val="800000"/>
                </a:solidFill>
                <a:latin typeface="Consolas" panose="020B0609020204030204" pitchFamily="49" charset="0"/>
              </a:rPr>
              <a:t> {</a:t>
            </a:r>
            <a:r>
              <a:rPr lang="en-US" sz="1200" dirty="0" err="1">
                <a:solidFill>
                  <a:srgbClr val="800000"/>
                </a:solidFill>
                <a:latin typeface="Consolas" panose="020B0609020204030204" pitchFamily="49" charset="0"/>
              </a:rPr>
              <a:t>i</a:t>
            </a:r>
            <a:r>
              <a:rPr lang="en-US" sz="1200" dirty="0">
                <a:solidFill>
                  <a:srgbClr val="800000"/>
                </a:solidFill>
                <a:latin typeface="Consolas" panose="020B0609020204030204" pitchFamily="49" charset="0"/>
              </a:rPr>
              <a:t>}: {</a:t>
            </a:r>
            <a:r>
              <a:rPr lang="en-US" sz="1200" dirty="0" err="1">
                <a:solidFill>
                  <a:srgbClr val="800000"/>
                </a:solidFill>
                <a:latin typeface="Consolas" panose="020B0609020204030204" pitchFamily="49" charset="0"/>
              </a:rPr>
              <a:t>arg</a:t>
            </a:r>
            <a:r>
              <a:rPr lang="en-US" sz="1200" dirty="0">
                <a:solidFill>
                  <a:srgbClr val="800000"/>
                </a:solidFill>
                <a:latin typeface="Consolas" panose="020B0609020204030204" pitchFamily="49" charset="0"/>
              </a:rPr>
              <a:t>}"</a:t>
            </a:r>
            <a:r>
              <a:rPr lang="en-US" sz="1200" dirty="0">
                <a:solidFill>
                  <a:srgbClr val="000000"/>
                </a:solidFill>
                <a:latin typeface="Consolas" panose="020B0609020204030204" pitchFamily="49" charset="0"/>
              </a:rPr>
              <a:t>)</a:t>
            </a:r>
          </a:p>
          <a:p>
            <a:pPr marL="0" indent="0">
              <a:buNone/>
            </a:pPr>
            <a:endParaRPr lang="en-US" sz="1200" dirty="0">
              <a:solidFill>
                <a:srgbClr val="000000"/>
              </a:solidFill>
              <a:latin typeface="Consolas" panose="020B0609020204030204" pitchFamily="49" charset="0"/>
            </a:endParaRPr>
          </a:p>
          <a:p>
            <a:pPr marL="0" indent="0">
              <a:buNone/>
            </a:pPr>
            <a:r>
              <a:rPr lang="en-US" sz="1200" dirty="0" err="1">
                <a:solidFill>
                  <a:srgbClr val="000000"/>
                </a:solidFill>
                <a:latin typeface="Consolas" panose="020B0609020204030204" pitchFamily="49" charset="0"/>
              </a:rPr>
              <a:t>printArgs</a:t>
            </a:r>
            <a:r>
              <a:rPr lang="en-US" sz="1200" dirty="0">
                <a:solidFill>
                  <a:srgbClr val="000000"/>
                </a:solidFill>
                <a:latin typeface="Consolas" panose="020B0609020204030204" pitchFamily="49" charset="0"/>
              </a:rPr>
              <a:t>()</a:t>
            </a:r>
          </a:p>
          <a:p>
            <a:pPr marL="0" indent="0">
              <a:buNone/>
            </a:pPr>
            <a:endParaRPr lang="en-US" dirty="0"/>
          </a:p>
        </p:txBody>
      </p:sp>
      <p:sp>
        <p:nvSpPr>
          <p:cNvPr id="12290" name="Title 1">
            <a:extLst>
              <a:ext uri="{FF2B5EF4-FFF2-40B4-BE49-F238E27FC236}">
                <a16:creationId xmlns:a16="http://schemas.microsoft.com/office/drawing/2014/main" id="{D18516E2-91D5-B366-5060-D02D7154CD2C}"/>
              </a:ext>
            </a:extLst>
          </p:cNvPr>
          <p:cNvSpPr>
            <a:spLocks noGrp="1"/>
          </p:cNvSpPr>
          <p:nvPr>
            <p:ph type="title"/>
          </p:nvPr>
        </p:nvSpPr>
        <p:spPr/>
        <p:txBody>
          <a:bodyPr/>
          <a:lstStyle/>
          <a:p>
            <a:r>
              <a:rPr lang="en-US" altLang="en-US" dirty="0"/>
              <a:t>Examine what comes in</a:t>
            </a:r>
          </a:p>
        </p:txBody>
      </p:sp>
      <p:sp>
        <p:nvSpPr>
          <p:cNvPr id="12297" name="TextBox 14">
            <a:extLst>
              <a:ext uri="{FF2B5EF4-FFF2-40B4-BE49-F238E27FC236}">
                <a16:creationId xmlns:a16="http://schemas.microsoft.com/office/drawing/2014/main" id="{D244020F-7A0D-79EA-1600-4F1543E5BF92}"/>
              </a:ext>
            </a:extLst>
          </p:cNvPr>
          <p:cNvSpPr txBox="1">
            <a:spLocks noChangeArrowheads="1"/>
          </p:cNvSpPr>
          <p:nvPr/>
        </p:nvSpPr>
        <p:spPr bwMode="auto">
          <a:xfrm>
            <a:off x="224820" y="5343525"/>
            <a:ext cx="4651979" cy="1200329"/>
          </a:xfrm>
          <a:custGeom>
            <a:avLst/>
            <a:gdLst>
              <a:gd name="connsiteX0" fmla="*/ 0 w 4651979"/>
              <a:gd name="connsiteY0" fmla="*/ 0 h 1200329"/>
              <a:gd name="connsiteX1" fmla="*/ 628017 w 4651979"/>
              <a:gd name="connsiteY1" fmla="*/ 0 h 1200329"/>
              <a:gd name="connsiteX2" fmla="*/ 1256034 w 4651979"/>
              <a:gd name="connsiteY2" fmla="*/ 0 h 1200329"/>
              <a:gd name="connsiteX3" fmla="*/ 1930571 w 4651979"/>
              <a:gd name="connsiteY3" fmla="*/ 0 h 1200329"/>
              <a:gd name="connsiteX4" fmla="*/ 2419029 w 4651979"/>
              <a:gd name="connsiteY4" fmla="*/ 0 h 1200329"/>
              <a:gd name="connsiteX5" fmla="*/ 2954007 w 4651979"/>
              <a:gd name="connsiteY5" fmla="*/ 0 h 1200329"/>
              <a:gd name="connsiteX6" fmla="*/ 3488984 w 4651979"/>
              <a:gd name="connsiteY6" fmla="*/ 0 h 1200329"/>
              <a:gd name="connsiteX7" fmla="*/ 4651979 w 4651979"/>
              <a:gd name="connsiteY7" fmla="*/ 0 h 1200329"/>
              <a:gd name="connsiteX8" fmla="*/ 4651979 w 4651979"/>
              <a:gd name="connsiteY8" fmla="*/ 376103 h 1200329"/>
              <a:gd name="connsiteX9" fmla="*/ 4651979 w 4651979"/>
              <a:gd name="connsiteY9" fmla="*/ 740203 h 1200329"/>
              <a:gd name="connsiteX10" fmla="*/ 4651979 w 4651979"/>
              <a:gd name="connsiteY10" fmla="*/ 1200329 h 1200329"/>
              <a:gd name="connsiteX11" fmla="*/ 4070482 w 4651979"/>
              <a:gd name="connsiteY11" fmla="*/ 1200329 h 1200329"/>
              <a:gd name="connsiteX12" fmla="*/ 3395945 w 4651979"/>
              <a:gd name="connsiteY12" fmla="*/ 1200329 h 1200329"/>
              <a:gd name="connsiteX13" fmla="*/ 2721408 w 4651979"/>
              <a:gd name="connsiteY13" fmla="*/ 1200329 h 1200329"/>
              <a:gd name="connsiteX14" fmla="*/ 2139910 w 4651979"/>
              <a:gd name="connsiteY14" fmla="*/ 1200329 h 1200329"/>
              <a:gd name="connsiteX15" fmla="*/ 1697972 w 4651979"/>
              <a:gd name="connsiteY15" fmla="*/ 1200329 h 1200329"/>
              <a:gd name="connsiteX16" fmla="*/ 1162995 w 4651979"/>
              <a:gd name="connsiteY16" fmla="*/ 1200329 h 1200329"/>
              <a:gd name="connsiteX17" fmla="*/ 628017 w 4651979"/>
              <a:gd name="connsiteY17" fmla="*/ 1200329 h 1200329"/>
              <a:gd name="connsiteX18" fmla="*/ 0 w 4651979"/>
              <a:gd name="connsiteY18" fmla="*/ 1200329 h 1200329"/>
              <a:gd name="connsiteX19" fmla="*/ 0 w 4651979"/>
              <a:gd name="connsiteY19" fmla="*/ 836229 h 1200329"/>
              <a:gd name="connsiteX20" fmla="*/ 0 w 4651979"/>
              <a:gd name="connsiteY20" fmla="*/ 460126 h 1200329"/>
              <a:gd name="connsiteX21" fmla="*/ 0 w 4651979"/>
              <a:gd name="connsiteY21"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651979" h="1200329" extrusionOk="0">
                <a:moveTo>
                  <a:pt x="0" y="0"/>
                </a:moveTo>
                <a:cubicBezTo>
                  <a:pt x="200473" y="-36225"/>
                  <a:pt x="326267" y="72916"/>
                  <a:pt x="628017" y="0"/>
                </a:cubicBezTo>
                <a:cubicBezTo>
                  <a:pt x="929767" y="-72916"/>
                  <a:pt x="1033064" y="28493"/>
                  <a:pt x="1256034" y="0"/>
                </a:cubicBezTo>
                <a:cubicBezTo>
                  <a:pt x="1479004" y="-28493"/>
                  <a:pt x="1750632" y="59971"/>
                  <a:pt x="1930571" y="0"/>
                </a:cubicBezTo>
                <a:cubicBezTo>
                  <a:pt x="2110510" y="-59971"/>
                  <a:pt x="2275043" y="25612"/>
                  <a:pt x="2419029" y="0"/>
                </a:cubicBezTo>
                <a:cubicBezTo>
                  <a:pt x="2563015" y="-25612"/>
                  <a:pt x="2832527" y="54801"/>
                  <a:pt x="2954007" y="0"/>
                </a:cubicBezTo>
                <a:cubicBezTo>
                  <a:pt x="3075487" y="-54801"/>
                  <a:pt x="3315256" y="54413"/>
                  <a:pt x="3488984" y="0"/>
                </a:cubicBezTo>
                <a:cubicBezTo>
                  <a:pt x="3662712" y="-54413"/>
                  <a:pt x="4277366" y="14450"/>
                  <a:pt x="4651979" y="0"/>
                </a:cubicBezTo>
                <a:cubicBezTo>
                  <a:pt x="4678518" y="180547"/>
                  <a:pt x="4641543" y="284972"/>
                  <a:pt x="4651979" y="376103"/>
                </a:cubicBezTo>
                <a:cubicBezTo>
                  <a:pt x="4662415" y="467234"/>
                  <a:pt x="4608664" y="633278"/>
                  <a:pt x="4651979" y="740203"/>
                </a:cubicBezTo>
                <a:cubicBezTo>
                  <a:pt x="4695294" y="847128"/>
                  <a:pt x="4620953" y="1057914"/>
                  <a:pt x="4651979" y="1200329"/>
                </a:cubicBezTo>
                <a:cubicBezTo>
                  <a:pt x="4497330" y="1216709"/>
                  <a:pt x="4201216" y="1147798"/>
                  <a:pt x="4070482" y="1200329"/>
                </a:cubicBezTo>
                <a:cubicBezTo>
                  <a:pt x="3939748" y="1252860"/>
                  <a:pt x="3636063" y="1130641"/>
                  <a:pt x="3395945" y="1200329"/>
                </a:cubicBezTo>
                <a:cubicBezTo>
                  <a:pt x="3155827" y="1270017"/>
                  <a:pt x="2949564" y="1156374"/>
                  <a:pt x="2721408" y="1200329"/>
                </a:cubicBezTo>
                <a:cubicBezTo>
                  <a:pt x="2493252" y="1244284"/>
                  <a:pt x="2276921" y="1184374"/>
                  <a:pt x="2139910" y="1200329"/>
                </a:cubicBezTo>
                <a:cubicBezTo>
                  <a:pt x="2002899" y="1216284"/>
                  <a:pt x="1852458" y="1188256"/>
                  <a:pt x="1697972" y="1200329"/>
                </a:cubicBezTo>
                <a:cubicBezTo>
                  <a:pt x="1543486" y="1212402"/>
                  <a:pt x="1352967" y="1167751"/>
                  <a:pt x="1162995" y="1200329"/>
                </a:cubicBezTo>
                <a:cubicBezTo>
                  <a:pt x="973023" y="1232907"/>
                  <a:pt x="753453" y="1171988"/>
                  <a:pt x="628017" y="1200329"/>
                </a:cubicBezTo>
                <a:cubicBezTo>
                  <a:pt x="502581" y="1228670"/>
                  <a:pt x="233177" y="1128774"/>
                  <a:pt x="0" y="1200329"/>
                </a:cubicBezTo>
                <a:cubicBezTo>
                  <a:pt x="-22450" y="1116489"/>
                  <a:pt x="14717" y="975397"/>
                  <a:pt x="0" y="836229"/>
                </a:cubicBezTo>
                <a:cubicBezTo>
                  <a:pt x="-14717" y="697061"/>
                  <a:pt x="23621" y="630302"/>
                  <a:pt x="0" y="460126"/>
                </a:cubicBezTo>
                <a:cubicBezTo>
                  <a:pt x="-23621" y="289950"/>
                  <a:pt x="18497" y="94998"/>
                  <a:pt x="0" y="0"/>
                </a:cubicBezTo>
                <a:close/>
              </a:path>
            </a:pathLst>
          </a:custGeom>
          <a:noFill/>
          <a:ln w="9525">
            <a:solidFill>
              <a:srgbClr val="FFC000"/>
            </a:solidFill>
            <a:miter lim="800000"/>
            <a:headEnd/>
            <a:tailEnd/>
            <a:extLst>
              <a:ext uri="{C807C97D-BFC1-408E-A445-0C87EB9F89A2}">
                <ask:lineSketchStyleProps xmlns:ask="http://schemas.microsoft.com/office/drawing/2018/sketchyshapes" sd="1709869730">
                  <a:prstGeom prst="rect">
                    <a:avLst/>
                  </a:prstGeom>
                  <ask:type>
                    <ask:lineSketchScribble/>
                  </ask:type>
                </ask:lineSketchStyleProps>
              </a:ext>
            </a:extLst>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200" b="0" dirty="0"/>
              <a:t>Argument 0: C:\gispy\sample_scripts\ch23\scripts\reportSTargs.py</a:t>
            </a:r>
            <a:br>
              <a:rPr lang="en-US" altLang="en-US" sz="1200" b="0" dirty="0"/>
            </a:br>
            <a:r>
              <a:rPr lang="en-US" altLang="en-US" sz="1200" b="0" dirty="0"/>
              <a:t>Argument 1: 8 </a:t>
            </a:r>
            <a:r>
              <a:rPr lang="en-US" altLang="en-US" sz="1200" b="0" dirty="0" err="1"/>
              <a:t>SquareKilometers</a:t>
            </a:r>
            <a:br>
              <a:rPr lang="en-US" altLang="en-US" sz="1200" b="0" dirty="0"/>
            </a:br>
            <a:r>
              <a:rPr lang="en-US" altLang="en-US" sz="1200" b="0" dirty="0"/>
              <a:t>Argument 2: MAXOF</a:t>
            </a:r>
            <a:br>
              <a:rPr lang="en-US" altLang="en-US" sz="1200" b="0" dirty="0"/>
            </a:br>
            <a:r>
              <a:rPr lang="en-US" altLang="en-US" sz="1200" b="0" dirty="0"/>
              <a:t>Argument 3: LZ77</a:t>
            </a:r>
            <a:br>
              <a:rPr lang="en-US" altLang="en-US" sz="1200" b="0" dirty="0"/>
            </a:br>
            <a:r>
              <a:rPr lang="en-US" altLang="en-US" sz="1200" b="0" dirty="0"/>
              <a:t>Argument 4: #</a:t>
            </a:r>
            <a:br>
              <a:rPr lang="en-US" altLang="en-US" sz="1200" b="0" dirty="0"/>
            </a:br>
            <a:r>
              <a:rPr lang="en-US" altLang="en-US" sz="1200" b="0" dirty="0"/>
              <a:t>Argument 5: #</a:t>
            </a:r>
          </a:p>
        </p:txBody>
      </p:sp>
      <p:pic>
        <p:nvPicPr>
          <p:cNvPr id="9" name="Picture 8">
            <a:extLst>
              <a:ext uri="{FF2B5EF4-FFF2-40B4-BE49-F238E27FC236}">
                <a16:creationId xmlns:a16="http://schemas.microsoft.com/office/drawing/2014/main" id="{164F83CA-9B01-38A1-1054-F446432155B2}"/>
              </a:ext>
            </a:extLst>
          </p:cNvPr>
          <p:cNvPicPr>
            <a:picLocks noChangeAspect="1"/>
          </p:cNvPicPr>
          <p:nvPr/>
        </p:nvPicPr>
        <p:blipFill>
          <a:blip r:embed="rId3"/>
          <a:stretch>
            <a:fillRect/>
          </a:stretch>
        </p:blipFill>
        <p:spPr>
          <a:xfrm>
            <a:off x="5846284" y="1009366"/>
            <a:ext cx="2962688" cy="2600688"/>
          </a:xfrm>
          <a:prstGeom prst="rect">
            <a:avLst/>
          </a:prstGeom>
        </p:spPr>
      </p:pic>
      <p:sp>
        <p:nvSpPr>
          <p:cNvPr id="10" name="Content Placeholder 1">
            <a:extLst>
              <a:ext uri="{FF2B5EF4-FFF2-40B4-BE49-F238E27FC236}">
                <a16:creationId xmlns:a16="http://schemas.microsoft.com/office/drawing/2014/main" id="{3DCAA089-1B98-C9BB-D7C9-1AB9667163A1}"/>
              </a:ext>
            </a:extLst>
          </p:cNvPr>
          <p:cNvSpPr txBox="1">
            <a:spLocks/>
          </p:cNvSpPr>
          <p:nvPr/>
        </p:nvSpPr>
        <p:spPr bwMode="auto">
          <a:xfrm>
            <a:off x="0" y="930774"/>
            <a:ext cx="618712"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lumMod val="65000"/>
                    <a:lumOff val="35000"/>
                  </a:schemeClr>
                </a:solidFill>
                <a:latin typeface="+mn-lt"/>
                <a:ea typeface="+mn-ea"/>
                <a:cs typeface="+mn-cs"/>
              </a:defRPr>
            </a:lvl1pPr>
            <a:lvl2pPr marL="742950" indent="-285750" algn="l" rtl="0" eaLnBrk="0" fontAlgn="base" hangingPunct="0">
              <a:spcBef>
                <a:spcPct val="20000"/>
              </a:spcBef>
              <a:spcAft>
                <a:spcPct val="0"/>
              </a:spcAft>
              <a:defRPr sz="2800">
                <a:solidFill>
                  <a:schemeClr val="tx1">
                    <a:lumMod val="65000"/>
                    <a:lumOff val="35000"/>
                  </a:schemeClr>
                </a:solidFill>
                <a:latin typeface="+mn-lt"/>
              </a:defRPr>
            </a:lvl2pPr>
            <a:lvl3pPr marL="1143000" indent="-228600" algn="l" rtl="0" eaLnBrk="0" fontAlgn="base" hangingPunct="0">
              <a:spcBef>
                <a:spcPct val="20000"/>
              </a:spcBef>
              <a:spcAft>
                <a:spcPct val="0"/>
              </a:spcAft>
              <a:buChar char="•"/>
              <a:defRPr sz="2400">
                <a:solidFill>
                  <a:schemeClr val="tx1">
                    <a:lumMod val="65000"/>
                    <a:lumOff val="35000"/>
                  </a:schemeClr>
                </a:solidFill>
                <a:latin typeface="+mn-lt"/>
              </a:defRPr>
            </a:lvl3pPr>
            <a:lvl4pPr marL="1600200" indent="-228600" algn="l" rtl="0" eaLnBrk="0" fontAlgn="base" hangingPunct="0">
              <a:spcBef>
                <a:spcPct val="20000"/>
              </a:spcBef>
              <a:spcAft>
                <a:spcPct val="0"/>
              </a:spcAft>
              <a:buChar char="–"/>
              <a:defRPr sz="2000">
                <a:solidFill>
                  <a:schemeClr val="tx1">
                    <a:lumMod val="65000"/>
                    <a:lumOff val="35000"/>
                  </a:schemeClr>
                </a:solidFill>
                <a:latin typeface="+mn-lt"/>
              </a:defRPr>
            </a:lvl4pPr>
            <a:lvl5pPr marL="2057400" indent="-228600" algn="l" rtl="0" eaLnBrk="0" fontAlgn="base" hangingPunct="0">
              <a:spcBef>
                <a:spcPct val="20000"/>
              </a:spcBef>
              <a:spcAft>
                <a:spcPct val="0"/>
              </a:spcAft>
              <a:buChar char="»"/>
              <a:defRPr sz="2000">
                <a:solidFill>
                  <a:schemeClr val="tx1">
                    <a:lumMod val="65000"/>
                    <a:lumOff val="35000"/>
                  </a:schemeClr>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US" sz="1200" b="0" kern="0" dirty="0">
                <a:solidFill>
                  <a:schemeClr val="bg1">
                    <a:lumMod val="75000"/>
                  </a:schemeClr>
                </a:solidFill>
                <a:latin typeface="Consolas" panose="020B0609020204030204" pitchFamily="49" charset="0"/>
              </a:rPr>
              <a:t> 0|</a:t>
            </a:r>
          </a:p>
          <a:p>
            <a:pPr marL="0" indent="0">
              <a:buFontTx/>
              <a:buNone/>
            </a:pPr>
            <a:r>
              <a:rPr lang="en-US" sz="1200" b="0" kern="0" dirty="0">
                <a:solidFill>
                  <a:schemeClr val="bg1">
                    <a:lumMod val="75000"/>
                  </a:schemeClr>
                </a:solidFill>
                <a:latin typeface="Consolas" panose="020B0609020204030204" pitchFamily="49" charset="0"/>
              </a:rPr>
              <a:t> 1|</a:t>
            </a:r>
          </a:p>
          <a:p>
            <a:pPr marL="0" indent="0">
              <a:buNone/>
            </a:pPr>
            <a:r>
              <a:rPr lang="en-US" sz="1200" b="0" kern="0" dirty="0">
                <a:solidFill>
                  <a:schemeClr val="bg1">
                    <a:lumMod val="75000"/>
                  </a:schemeClr>
                </a:solidFill>
                <a:latin typeface="Consolas" panose="020B0609020204030204" pitchFamily="49" charset="0"/>
              </a:rPr>
              <a:t> 2|</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3|</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4|</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5|</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6|</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7|</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8|</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 9|</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10|</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11|</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12|</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13|</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14|</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15|</a:t>
            </a:r>
            <a:endParaRPr lang="en-US" sz="1200" b="0" kern="0" dirty="0">
              <a:solidFill>
                <a:srgbClr val="D9D8B1"/>
              </a:solidFill>
            </a:endParaRPr>
          </a:p>
          <a:p>
            <a:pPr marL="0" indent="0">
              <a:buNone/>
            </a:pPr>
            <a:r>
              <a:rPr lang="en-US" sz="1200" b="0" kern="0" dirty="0">
                <a:solidFill>
                  <a:schemeClr val="bg1">
                    <a:lumMod val="75000"/>
                  </a:schemeClr>
                </a:solidFill>
                <a:latin typeface="Consolas" panose="020B0609020204030204" pitchFamily="49" charset="0"/>
              </a:rPr>
              <a:t>16|</a:t>
            </a:r>
            <a:endParaRPr lang="en-US" sz="1200" b="0" kern="0" dirty="0">
              <a:solidFill>
                <a:srgbClr val="D9D8B1"/>
              </a:solidFill>
            </a:endParaRPr>
          </a:p>
          <a:p>
            <a:pPr marL="0" indent="0">
              <a:buNone/>
            </a:pPr>
            <a:endParaRPr lang="en-US" sz="1200" b="0" kern="0" dirty="0">
              <a:solidFill>
                <a:srgbClr val="D9D8B1"/>
              </a:solidFill>
            </a:endParaRPr>
          </a:p>
          <a:p>
            <a:pPr marL="0" indent="0">
              <a:buFontTx/>
              <a:buNone/>
            </a:pPr>
            <a:endParaRPr lang="en-US" sz="1200" b="0" kern="0" dirty="0">
              <a:solidFill>
                <a:srgbClr val="D9D8B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38100" cap="flat" cmpd="sng" algn="ctr">
          <a:solidFill>
            <a:srgbClr val="FF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65328</TotalTime>
  <Words>2279</Words>
  <Application>Microsoft Office PowerPoint</Application>
  <PresentationFormat>On-screen Show (4:3)</PresentationFormat>
  <Paragraphs>327</Paragraphs>
  <Slides>23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MS PGothic</vt:lpstr>
      <vt:lpstr>Wingdings</vt:lpstr>
      <vt:lpstr>Default Design</vt:lpstr>
      <vt:lpstr>Script Tool Parameters (1)</vt:lpstr>
      <vt:lpstr>Parameter page demo</vt:lpstr>
      <vt:lpstr>Parameter properties: Label</vt:lpstr>
      <vt:lpstr>Parameter properties: Name</vt:lpstr>
      <vt:lpstr>Parameter properties: Data Type</vt:lpstr>
      <vt:lpstr>Widgets</vt:lpstr>
      <vt:lpstr>Test Drive Data Types</vt:lpstr>
      <vt:lpstr>Parameter properties: Type</vt:lpstr>
      <vt:lpstr>Examine what comes in</vt:lpstr>
      <vt:lpstr>Optional parameters get values</vt:lpstr>
      <vt:lpstr>Script tool parameter properties</vt:lpstr>
      <vt:lpstr>Script tool parameter properties</vt:lpstr>
      <vt:lpstr>Direction: Input or Output</vt:lpstr>
      <vt:lpstr>Required Output</vt:lpstr>
      <vt:lpstr>Derived Output</vt:lpstr>
      <vt:lpstr>Is this like arcpy.mapping.AddLayer?</vt:lpstr>
      <vt:lpstr>Multivalue</vt:lpstr>
      <vt:lpstr>Original “Add multiple outputs to the map” slide</vt:lpstr>
      <vt:lpstr>Corrected “Add multiple outputs to the map” slide</vt:lpstr>
      <vt:lpstr>In class – Add derived output to a map </vt:lpstr>
      <vt:lpstr>Add derived output to map -- followup</vt:lpstr>
      <vt:lpstr>Setting script tool parameters</vt:lpstr>
      <vt:lpstr>Summing up</vt:lpstr>
    </vt:vector>
  </TitlesOfParts>
  <Company>San Diego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Geoprocessing using Python</dc:title>
  <dc:creator>piotr</dc:creator>
  <cp:lastModifiedBy>Laura Gray Tateosian</cp:lastModifiedBy>
  <cp:revision>335</cp:revision>
  <dcterms:created xsi:type="dcterms:W3CDTF">2004-10-22T02:24:14Z</dcterms:created>
  <dcterms:modified xsi:type="dcterms:W3CDTF">2023-11-08T21:58:22Z</dcterms:modified>
</cp:coreProperties>
</file>