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3" r:id="rId3"/>
    <p:sldId id="294" r:id="rId4"/>
    <p:sldId id="267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2D8"/>
    <a:srgbClr val="494F37"/>
    <a:srgbClr val="2A2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4" autoAdjust="0"/>
    <p:restoredTop sz="51843" autoAdjust="0"/>
  </p:normalViewPr>
  <p:slideViewPr>
    <p:cSldViewPr snapToGrid="0">
      <p:cViewPr varScale="1">
        <p:scale>
          <a:sx n="67" d="100"/>
          <a:sy n="67" d="100"/>
        </p:scale>
        <p:origin x="23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BFDFB-4EAC-44B5-8837-E401A8E4125C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1EE5-D12A-46EA-939C-7BF651AB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len</a:t>
            </a:r>
            <a:r>
              <a:rPr lang="en-US" dirty="0" smtClean="0"/>
              <a:t>(fs)</a:t>
            </a:r>
          </a:p>
          <a:p>
            <a:r>
              <a:rPr lang="en-US" altLang="en-US" dirty="0" smtClean="0">
                <a:solidFill>
                  <a:srgbClr val="FF0000"/>
                </a:solidFill>
              </a:rPr>
              <a:t>name, type, </a:t>
            </a:r>
            <a:r>
              <a:rPr lang="en-US" altLang="en-US" dirty="0" err="1" smtClean="0">
                <a:solidFill>
                  <a:srgbClr val="FF0000"/>
                </a:solidFill>
              </a:rPr>
              <a:t>length,isNullable</a:t>
            </a:r>
            <a:r>
              <a:rPr lang="en-US" altLang="en-US" dirty="0" smtClean="0">
                <a:solidFill>
                  <a:srgbClr val="FF0000"/>
                </a:solidFill>
              </a:rPr>
              <a:t/>
            </a:r>
            <a:br>
              <a:rPr lang="en-US" altLang="en-US" dirty="0" smtClean="0">
                <a:solidFill>
                  <a:srgbClr val="FF0000"/>
                </a:solidFill>
              </a:rPr>
            </a:br>
            <a:r>
              <a:rPr lang="en-US" altLang="en-US" dirty="0" smtClean="0">
                <a:solidFill>
                  <a:srgbClr val="FF0000"/>
                </a:solidFill>
              </a:rPr>
              <a:t>f = fs[2]</a:t>
            </a:r>
          </a:p>
          <a:p>
            <a:pPr marL="0" indent="0">
              <a:buNone/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print f.name</a:t>
            </a:r>
          </a:p>
          <a:p>
            <a:pPr marL="0" indent="0">
              <a:buNone/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1200" i="1" dirty="0" smtClean="0">
                <a:solidFill>
                  <a:srgbClr val="669900"/>
                </a:solidFill>
              </a:rPr>
              <a:t>#</a:t>
            </a:r>
            <a:r>
              <a:rPr lang="en-US" altLang="en-US" sz="1200" i="1" baseline="0" dirty="0" smtClean="0">
                <a:solidFill>
                  <a:srgbClr val="669900"/>
                </a:solidFill>
              </a:rPr>
              <a:t> P</a:t>
            </a:r>
            <a:r>
              <a:rPr lang="en-US" altLang="en-US" sz="1200" i="1" dirty="0" smtClean="0">
                <a:solidFill>
                  <a:srgbClr val="669900"/>
                </a:solidFill>
              </a:rPr>
              <a:t>rint the field names for String type data fields</a:t>
            </a:r>
            <a:endParaRPr lang="en-US" altLang="en-US" sz="1200" dirty="0" smtClean="0">
              <a:solidFill>
                <a:srgbClr val="3333FF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rgbClr val="3333FF"/>
                </a:solidFill>
              </a:rPr>
              <a:t>import</a:t>
            </a:r>
            <a:r>
              <a:rPr lang="en-US" altLang="en-US" sz="1200" dirty="0" smtClean="0"/>
              <a:t> </a:t>
            </a:r>
            <a:r>
              <a:rPr lang="en-US" altLang="en-US" sz="1200" dirty="0" err="1" smtClean="0"/>
              <a:t>arcpy</a:t>
            </a:r>
            <a:endParaRPr lang="en-US" altLang="en-US" sz="1200" dirty="0" smtClean="0"/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/>
              <a:t>fc = 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r>
              <a:rPr lang="en-US" altLang="ja-JP" sz="1200" dirty="0" smtClean="0">
                <a:solidFill>
                  <a:srgbClr val="99CC00"/>
                </a:solidFill>
              </a:rPr>
              <a:t>C:/gispy/data/Ch11/park.shp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endParaRPr lang="en-US" altLang="ja-JP" sz="1200" dirty="0" smtClean="0">
              <a:solidFill>
                <a:srgbClr val="99CC00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/>
              <a:t>fields = </a:t>
            </a:r>
            <a:r>
              <a:rPr lang="en-US" altLang="en-US" sz="1200" dirty="0" err="1" smtClean="0"/>
              <a:t>arcpy.ListFields</a:t>
            </a:r>
            <a:r>
              <a:rPr lang="en-US" altLang="en-US" sz="1200" dirty="0" smtClean="0"/>
              <a:t>( fc )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for </a:t>
            </a:r>
            <a:r>
              <a:rPr lang="en-US" altLang="en-US" sz="1200" dirty="0" smtClean="0"/>
              <a:t>field</a:t>
            </a:r>
            <a:r>
              <a:rPr lang="en-US" altLang="en-US" sz="1200" dirty="0" smtClean="0">
                <a:solidFill>
                  <a:srgbClr val="0000FF"/>
                </a:solidFill>
              </a:rPr>
              <a:t> in</a:t>
            </a:r>
            <a:r>
              <a:rPr lang="en-US" altLang="en-US" sz="1200" dirty="0" smtClean="0"/>
              <a:t> fields: 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1200" baseline="0" dirty="0" smtClean="0">
                <a:solidFill>
                  <a:srgbClr val="0000FF"/>
                </a:solidFill>
              </a:rPr>
              <a:t>    </a:t>
            </a:r>
            <a:r>
              <a:rPr lang="en-US" altLang="en-US" sz="1200" dirty="0" smtClean="0">
                <a:solidFill>
                  <a:srgbClr val="0000FF"/>
                </a:solidFill>
              </a:rPr>
              <a:t>if</a:t>
            </a:r>
            <a:r>
              <a:rPr lang="en-US" altLang="en-US" sz="1200" dirty="0" smtClean="0"/>
              <a:t> field.name == </a:t>
            </a:r>
            <a:r>
              <a:rPr lang="fr-FR" altLang="ja-JP" sz="1200" dirty="0" smtClean="0">
                <a:solidFill>
                  <a:srgbClr val="99CC00"/>
                </a:solidFill>
              </a:rPr>
              <a:t>‘</a:t>
            </a:r>
            <a:r>
              <a:rPr lang="en-US" altLang="ja-JP" sz="1200" dirty="0" smtClean="0">
                <a:solidFill>
                  <a:srgbClr val="99CC00"/>
                </a:solidFill>
              </a:rPr>
              <a:t>COVER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r>
              <a:rPr lang="en-US" altLang="ja-JP" sz="1200" dirty="0" smtClean="0"/>
              <a:t>: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1200" baseline="0" dirty="0" smtClean="0"/>
              <a:t>        </a:t>
            </a:r>
            <a:r>
              <a:rPr lang="en-US" altLang="en-US" sz="1200" dirty="0" smtClean="0"/>
              <a:t>print field.name +</a:t>
            </a:r>
            <a:r>
              <a:rPr lang="en-US" altLang="en-US" sz="1200" baseline="0" dirty="0" smtClean="0"/>
              <a:t> “is there”</a:t>
            </a:r>
          </a:p>
          <a:p>
            <a:pPr marL="533400" indent="-533400" eaLnBrk="1" hangingPunct="1">
              <a:buFontTx/>
              <a:buNone/>
            </a:pPr>
            <a:endParaRPr lang="en-US" altLang="en-US" sz="1200" baseline="0" dirty="0" smtClean="0"/>
          </a:p>
          <a:p>
            <a:pPr marL="533400" indent="-533400" eaLnBrk="1" hangingPunct="1">
              <a:buFontTx/>
              <a:buNone/>
            </a:pPr>
            <a:endParaRPr lang="en-US" altLang="en-US" sz="1200" dirty="0" smtClean="0"/>
          </a:p>
          <a:p>
            <a:pPr marL="0" indent="0">
              <a:buNone/>
              <a:defRPr/>
            </a:pP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1200" dirty="0" smtClean="0">
                <a:solidFill>
                  <a:srgbClr val="3333FF"/>
                </a:solidFill>
              </a:rPr>
              <a:t>import</a:t>
            </a:r>
            <a:r>
              <a:rPr lang="en-US" altLang="en-US" sz="1200" dirty="0" smtClean="0"/>
              <a:t> </a:t>
            </a:r>
            <a:r>
              <a:rPr lang="en-US" altLang="en-US" sz="1200" dirty="0" err="1" smtClean="0"/>
              <a:t>arcpy</a:t>
            </a:r>
            <a:endParaRPr lang="en-US" altLang="en-US" sz="1200" dirty="0" smtClean="0"/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/>
              <a:t>fc = 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r>
              <a:rPr lang="en-US" altLang="ja-JP" sz="1200" dirty="0" smtClean="0">
                <a:solidFill>
                  <a:srgbClr val="99CC00"/>
                </a:solidFill>
              </a:rPr>
              <a:t>C:/gispy/data/Ch11/park.shp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endParaRPr lang="en-US" altLang="ja-JP" sz="1200" dirty="0" smtClean="0">
              <a:solidFill>
                <a:srgbClr val="99CC00"/>
              </a:solidFill>
            </a:endParaRPr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/>
              <a:t>fields = </a:t>
            </a:r>
            <a:r>
              <a:rPr lang="en-US" altLang="en-US" sz="1200" dirty="0" err="1" smtClean="0"/>
              <a:t>arcpy.ListFields</a:t>
            </a:r>
            <a:r>
              <a:rPr lang="en-US" altLang="en-US" sz="1200" dirty="0" smtClean="0"/>
              <a:t>( fc )</a:t>
            </a:r>
          </a:p>
          <a:p>
            <a:pPr marL="533400" indent="-533400" eaLnBrk="1" hangingPunct="1">
              <a:buFontTx/>
              <a:buNone/>
            </a:pPr>
            <a:endParaRPr lang="en-US" altLang="en-US" sz="1200" dirty="0" smtClean="0"/>
          </a:p>
          <a:p>
            <a:pPr marL="533400" indent="-533400" eaLnBrk="1" hangingPunct="1">
              <a:buFontTx/>
              <a:buNone/>
            </a:pPr>
            <a:r>
              <a:rPr lang="en-US" altLang="en-US" sz="1200" dirty="0" err="1" smtClean="0"/>
              <a:t>fieldNames</a:t>
            </a:r>
            <a:r>
              <a:rPr lang="en-US" altLang="en-US" sz="1200" baseline="0" dirty="0" smtClean="0"/>
              <a:t> = [f.name for f in fields]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1200" dirty="0" smtClean="0">
                <a:solidFill>
                  <a:srgbClr val="0000FF"/>
                </a:solidFill>
              </a:rPr>
              <a:t>if</a:t>
            </a:r>
            <a:r>
              <a:rPr lang="en-US" altLang="en-US" sz="1200" dirty="0" smtClean="0"/>
              <a:t> field.name == </a:t>
            </a:r>
            <a:r>
              <a:rPr lang="fr-FR" altLang="ja-JP" sz="1200" dirty="0" smtClean="0">
                <a:solidFill>
                  <a:srgbClr val="99CC00"/>
                </a:solidFill>
              </a:rPr>
              <a:t>‘</a:t>
            </a:r>
            <a:r>
              <a:rPr lang="en-US" altLang="ja-JP" sz="1200" dirty="0" smtClean="0">
                <a:solidFill>
                  <a:srgbClr val="99CC00"/>
                </a:solidFill>
              </a:rPr>
              <a:t>COVER</a:t>
            </a:r>
            <a:r>
              <a:rPr lang="fr-FR" altLang="ja-JP" sz="1200" dirty="0" smtClean="0">
                <a:solidFill>
                  <a:srgbClr val="99CC00"/>
                </a:solidFill>
              </a:rPr>
              <a:t>'</a:t>
            </a:r>
            <a:r>
              <a:rPr lang="en-US" altLang="ja-JP" sz="1200" dirty="0" smtClean="0"/>
              <a:t>:</a:t>
            </a:r>
          </a:p>
          <a:p>
            <a:pPr marL="533400" indent="-533400" eaLnBrk="1" hangingPunct="1">
              <a:buFontTx/>
              <a:buNone/>
            </a:pPr>
            <a:r>
              <a:rPr lang="en-US" altLang="en-US" sz="1200" baseline="0" dirty="0" smtClean="0"/>
              <a:t>    </a:t>
            </a:r>
            <a:r>
              <a:rPr lang="en-US" altLang="en-US" sz="1200" dirty="0" smtClean="0"/>
              <a:t>print field.name +</a:t>
            </a:r>
            <a:r>
              <a:rPr lang="en-US" altLang="en-US" sz="1200" baseline="0" dirty="0" smtClean="0"/>
              <a:t> “is there”</a:t>
            </a:r>
          </a:p>
          <a:p>
            <a:pPr marL="533400" indent="-533400" eaLnBrk="1" hangingPunct="1">
              <a:buFontTx/>
              <a:buNone/>
            </a:pPr>
            <a:endParaRPr lang="en-US" alt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DBE5ED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BE5ED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847" cy="1325563"/>
          </a:xfrm>
          <a:solidFill>
            <a:srgbClr val="CDD2D8"/>
          </a:solidFill>
        </p:spPr>
        <p:txBody>
          <a:bodyPr/>
          <a:lstStyle>
            <a:lvl1pPr>
              <a:defRPr b="1">
                <a:solidFill>
                  <a:srgbClr val="2A2C2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4.bp.blogspot.com/-2wGgAOCDHUA/UJz6FnC-3VI/AAAAAAAAC4o/SRMJLFa-ins/s1600/DSC0892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365126"/>
            <a:ext cx="1770573" cy="13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E13E-07F2-42B9-9856-14ABCF6F88D6}" type="datetimeFigureOut">
              <a:rPr lang="en-US" smtClean="0"/>
              <a:t>4/4/2017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4.bp.blogspot.com/-2wGgAOCDHUA/UJz6FnC-3VI/AAAAAAAAC4o/SRMJLFa-ins/s1600/DSC089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37" y="191414"/>
            <a:ext cx="8849463" cy="66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485860" y="-281135"/>
            <a:ext cx="4848447" cy="2387600"/>
          </a:xfrm>
        </p:spPr>
        <p:txBody>
          <a:bodyPr/>
          <a:lstStyle/>
          <a:p>
            <a:pPr algn="l"/>
            <a:r>
              <a:rPr lang="en-US" dirty="0" smtClean="0"/>
              <a:t>Exam </a:t>
            </a:r>
            <a:r>
              <a:rPr lang="en-US" dirty="0" smtClean="0"/>
              <a:t>II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</a:rPr>
              <a:t>Exercise - </a:t>
            </a:r>
            <a:r>
              <a:rPr lang="en-US" sz="3600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</a:rPr>
              <a:t>Field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  <a:ea typeface="ＭＳ Ｐゴシック" charset="0"/>
              </a:rPr>
              <a:t>objects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501008" y="1897380"/>
            <a:ext cx="6410325" cy="5410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r>
              <a:rPr lang="en-US" altLang="en-US" dirty="0" smtClean="0"/>
              <a:t>Which one of these statements tells you how many fields the attribute table has?</a:t>
            </a:r>
            <a:br>
              <a:rPr lang="en-US" altLang="en-US" dirty="0" smtClean="0"/>
            </a:br>
            <a:endParaRPr lang="en-US" alt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r>
              <a:rPr lang="en-US" altLang="en-US" dirty="0" smtClean="0"/>
              <a:t>Name four field properties. </a:t>
            </a:r>
            <a:br>
              <a:rPr lang="en-US" altLang="en-US" dirty="0" smtClean="0"/>
            </a:b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r>
              <a:rPr lang="en-US" altLang="en-US" dirty="0" smtClean="0"/>
              <a:t>How </a:t>
            </a:r>
            <a:r>
              <a:rPr lang="en-US" altLang="en-US" dirty="0" smtClean="0"/>
              <a:t>can you find the name of the 3rd field</a:t>
            </a:r>
            <a:r>
              <a:rPr lang="en-US" altLang="en-US" dirty="0" smtClean="0"/>
              <a:t>?</a:t>
            </a:r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endParaRPr lang="en-US" altLang="en-US" dirty="0" smtClean="0"/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r>
              <a:rPr lang="en-US" altLang="en-US" dirty="0"/>
              <a:t>Check if C:/gispy/data/Ch11/park.shp has a field named </a:t>
            </a:r>
            <a:r>
              <a:rPr lang="en-US" altLang="en-US" dirty="0" smtClean="0"/>
              <a:t>'COVER‘ using a loop.</a:t>
            </a:r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endParaRPr lang="en-US" altLang="en-US" dirty="0" smtClean="0"/>
          </a:p>
          <a:p>
            <a:pPr marL="514350" indent="-514350">
              <a:buFont typeface="Garamond" panose="02020404030301010803" pitchFamily="18" charset="0"/>
              <a:buAutoNum type="arabicPeriod"/>
              <a:defRPr/>
            </a:pPr>
            <a:r>
              <a:rPr lang="en-US" altLang="en-US" dirty="0"/>
              <a:t>Check if C:/gispy/data/Ch11/park.shp has a field named 'COVER‘ using a </a:t>
            </a:r>
            <a:r>
              <a:rPr lang="en-US" altLang="en-US" dirty="0" smtClean="0"/>
              <a:t>list comprehension.</a:t>
            </a: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F72F38-6FCC-47D8-8A1D-A2B2909A47DD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1" y="1159669"/>
            <a:ext cx="22764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716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Name and describe these debugging buttons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Explain how to get to line 2 with the debugger</a:t>
            </a:r>
          </a:p>
          <a:p>
            <a:r>
              <a:rPr lang="en-US" dirty="0" smtClean="0"/>
              <a:t>What should you watch? </a:t>
            </a:r>
            <a:endParaRPr lang="en-US" dirty="0"/>
          </a:p>
        </p:txBody>
      </p:sp>
      <p:pic>
        <p:nvPicPr>
          <p:cNvPr id="4" name="Picture 3" descr="debugging_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48"/>
          <a:stretch>
            <a:fillRect/>
          </a:stretch>
        </p:blipFill>
        <p:spPr bwMode="auto">
          <a:xfrm>
            <a:off x="1078230" y="2454275"/>
            <a:ext cx="635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960120" y="34861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 flipV="1">
            <a:off x="2179320" y="348615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3017520" y="348615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 flipH="1" flipV="1">
            <a:off x="3246120" y="348615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3398520" y="348615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flipH="1" flipV="1">
            <a:off x="3931920" y="348615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 flipH="1" flipV="1">
            <a:off x="4389120" y="348615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480695" y="4067969"/>
            <a:ext cx="614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watch         toggle          stepping   GO</a:t>
            </a:r>
          </a:p>
          <a:p>
            <a:pPr eaLnBrk="1" hangingPunct="1">
              <a:defRPr/>
            </a:pPr>
            <a:r>
              <a:rPr lang="en-US" dirty="0" smtClean="0"/>
              <a:t>variables    breakpoint                    (Run to first break point)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5028565" y="3679826"/>
            <a:ext cx="2774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STOP running. </a:t>
            </a:r>
            <a:br>
              <a:rPr lang="en-US" dirty="0" smtClean="0"/>
            </a:br>
            <a:r>
              <a:rPr lang="en-US" dirty="0" smtClean="0"/>
              <a:t>(Stop debugging session)</a:t>
            </a:r>
          </a:p>
        </p:txBody>
      </p:sp>
      <p:pic>
        <p:nvPicPr>
          <p:cNvPr id="15" name="Picture 14" descr="stepping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922" y="5263675"/>
            <a:ext cx="2241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022272" y="4673125"/>
            <a:ext cx="37195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dirty="0" smtClean="0"/>
              <a:t>step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(in)</a:t>
            </a:r>
            <a:r>
              <a:rPr lang="en-US" dirty="0" smtClean="0"/>
              <a:t>    </a:t>
            </a:r>
            <a:r>
              <a:rPr lang="en-US" sz="2400" b="1" dirty="0" smtClean="0"/>
              <a:t>step over   </a:t>
            </a:r>
            <a:r>
              <a:rPr lang="en-US" dirty="0" smtClean="0"/>
              <a:t>step out</a:t>
            </a:r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8571547" y="5017613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9638347" y="501761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10324147" y="5017613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  <p:pic>
        <p:nvPicPr>
          <p:cNvPr id="20" name="Picture 19" descr="debugging_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80" y="1768715"/>
            <a:ext cx="3182620" cy="255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93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8001000" cy="157003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Write the output</a:t>
            </a:r>
            <a:endParaRPr lang="en-US" altLang="en-US" dirty="0" smtClean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 dirty="0" smtClean="0"/>
              <a:t>x </a:t>
            </a:r>
            <a:r>
              <a:rPr lang="en-US" altLang="en-US" dirty="0"/>
              <a:t>= ['FID', 'Shape', 'COVER', 'RECNO']</a:t>
            </a:r>
          </a:p>
          <a:p>
            <a:pPr>
              <a:buFontTx/>
              <a:buNone/>
            </a:pPr>
            <a:r>
              <a:rPr lang="en-US" altLang="en-US" b="1" dirty="0">
                <a:solidFill>
                  <a:srgbClr val="3333FF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num</a:t>
            </a:r>
            <a:r>
              <a:rPr lang="en-US" altLang="en-US" dirty="0"/>
              <a:t>, thing </a:t>
            </a:r>
            <a:r>
              <a:rPr lang="en-US" altLang="en-US" b="1" dirty="0">
                <a:solidFill>
                  <a:srgbClr val="3333FF"/>
                </a:solidFill>
              </a:rPr>
              <a:t>in</a:t>
            </a:r>
            <a:r>
              <a:rPr lang="en-US" altLang="en-US" dirty="0"/>
              <a:t> enumerate(x):</a:t>
            </a:r>
          </a:p>
          <a:p>
            <a:pPr>
              <a:buFontTx/>
              <a:buNone/>
            </a:pPr>
            <a:r>
              <a:rPr lang="en-US" altLang="en-US" dirty="0"/>
              <a:t>		print </a:t>
            </a:r>
            <a:r>
              <a:rPr lang="en-US" altLang="en-US" dirty="0" err="1"/>
              <a:t>num</a:t>
            </a:r>
            <a:r>
              <a:rPr lang="en-US" altLang="en-US" dirty="0"/>
              <a:t>, </a:t>
            </a:r>
            <a:r>
              <a:rPr lang="en-US" altLang="en-US" dirty="0" smtClean="0"/>
              <a:t>thing</a:t>
            </a:r>
          </a:p>
          <a:p>
            <a:pPr>
              <a:buNone/>
            </a:pPr>
            <a:endParaRPr lang="en-US" altLang="en-US" dirty="0" smtClean="0"/>
          </a:p>
          <a:p>
            <a:pPr>
              <a:buNone/>
            </a:pPr>
            <a:r>
              <a:rPr lang="en-US" altLang="en-US" dirty="0" smtClean="0"/>
              <a:t>&gt;&gt;&gt; </a:t>
            </a:r>
            <a:r>
              <a:rPr lang="en-US" altLang="en-US" dirty="0"/>
              <a:t>y = [ </a:t>
            </a:r>
            <a:r>
              <a:rPr lang="en-US" altLang="en-US" dirty="0" err="1"/>
              <a:t>i</a:t>
            </a:r>
            <a:r>
              <a:rPr lang="en-US" altLang="en-US" dirty="0"/>
              <a:t>[:3] </a:t>
            </a:r>
            <a:r>
              <a:rPr lang="en-US" altLang="en-US" dirty="0">
                <a:solidFill>
                  <a:srgbClr val="3333FF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33FF"/>
                </a:solidFill>
              </a:rPr>
              <a:t>in</a:t>
            </a:r>
            <a:r>
              <a:rPr lang="en-US" altLang="en-US" dirty="0"/>
              <a:t> x </a:t>
            </a:r>
            <a:r>
              <a:rPr lang="en-US" altLang="en-US" dirty="0" smtClean="0"/>
              <a:t>]</a:t>
            </a:r>
          </a:p>
          <a:p>
            <a:pPr>
              <a:buNone/>
            </a:pPr>
            <a:r>
              <a:rPr lang="en-US" altLang="en-US" dirty="0" smtClean="0"/>
              <a:t>print y</a:t>
            </a:r>
          </a:p>
          <a:p>
            <a:pPr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for</a:t>
            </a:r>
            <a:r>
              <a:rPr lang="en-US" dirty="0"/>
              <a:t> a, b </a:t>
            </a:r>
            <a:r>
              <a:rPr lang="en-US" b="1" dirty="0">
                <a:solidFill>
                  <a:srgbClr val="0000FF"/>
                </a:solidFill>
              </a:rPr>
              <a:t>in</a:t>
            </a:r>
            <a:r>
              <a:rPr lang="en-US" dirty="0"/>
              <a:t> zip( x</a:t>
            </a:r>
            <a:r>
              <a:rPr lang="en-US" dirty="0" smtClean="0"/>
              <a:t>, y):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print "a: ", a ,"      b: ", b</a:t>
            </a: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5EF3E-F2A4-46BE-B532-713075E2C890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6866"/>
          <a:stretch/>
        </p:blipFill>
        <p:spPr>
          <a:xfrm>
            <a:off x="8459152" y="2727007"/>
            <a:ext cx="2771775" cy="19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5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this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42060" y="256666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arcpy</a:t>
            </a:r>
            <a:r>
              <a:rPr lang="en-US" dirty="0"/>
              <a:t>, sys </a:t>
            </a:r>
            <a:br>
              <a:rPr lang="en-US" dirty="0"/>
            </a:br>
            <a:r>
              <a:rPr lang="en-US" dirty="0" err="1"/>
              <a:t>arcpy.overwriteOutput</a:t>
            </a:r>
            <a:r>
              <a:rPr lang="en-US" dirty="0"/>
              <a:t> = </a:t>
            </a:r>
            <a:r>
              <a:rPr lang="en-US" dirty="0" smtClean="0"/>
              <a:t>False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arcpy.env.workspace</a:t>
            </a:r>
            <a:r>
              <a:rPr lang="en-US" dirty="0"/>
              <a:t> = "C</a:t>
            </a:r>
            <a:r>
              <a:rPr lang="en-US" dirty="0" smtClean="0"/>
              <a:t>:/gispy/scratch"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try:</a:t>
            </a:r>
            <a:br>
              <a:rPr lang="en-US" dirty="0"/>
            </a:br>
            <a:r>
              <a:rPr lang="en-US" dirty="0"/>
              <a:t>       for fc in fcs:        </a:t>
            </a:r>
            <a:br>
              <a:rPr lang="en-US" dirty="0"/>
            </a:br>
            <a:r>
              <a:rPr lang="en-US" dirty="0"/>
              <a:t>              buffer = fc[:-4] + "_</a:t>
            </a:r>
            <a:r>
              <a:rPr lang="en-US" dirty="0" err="1"/>
              <a:t>buffer.shp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arcpy.Buffer_analysis</a:t>
            </a:r>
            <a:r>
              <a:rPr lang="en-US" dirty="0"/>
              <a:t>(fc, buffer, "1 mile")</a:t>
            </a:r>
            <a:br>
              <a:rPr lang="en-US" dirty="0"/>
            </a:br>
            <a:r>
              <a:rPr lang="en-US" dirty="0"/>
              <a:t>              print "Created: ", buffer  </a:t>
            </a:r>
            <a:br>
              <a:rPr lang="en-US" dirty="0"/>
            </a:br>
            <a:r>
              <a:rPr lang="en-US" dirty="0"/>
              <a:t>except </a:t>
            </a:r>
            <a:r>
              <a:rPr lang="en-US" dirty="0" err="1"/>
              <a:t>arcpy.ExecuteError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     print </a:t>
            </a:r>
            <a:r>
              <a:rPr lang="en-US" dirty="0" err="1"/>
              <a:t>arcpy.GetMessages</a:t>
            </a:r>
            <a:r>
              <a:rPr lang="en-US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8888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107</Words>
  <Application>Microsoft Office PowerPoint</Application>
  <PresentationFormat>Widescreen</PresentationFormat>
  <Paragraphs>62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PGothic</vt:lpstr>
      <vt:lpstr>MS PGothic</vt:lpstr>
      <vt:lpstr>Arial</vt:lpstr>
      <vt:lpstr>Calibri</vt:lpstr>
      <vt:lpstr>Calibri Light</vt:lpstr>
      <vt:lpstr>Garamond</vt:lpstr>
      <vt:lpstr>Office Theme</vt:lpstr>
      <vt:lpstr>Exam II  Review</vt:lpstr>
      <vt:lpstr>Exercise - Field objects</vt:lpstr>
      <vt:lpstr>Debugging</vt:lpstr>
      <vt:lpstr>Write the output</vt:lpstr>
      <vt:lpstr>Correct this script</vt:lpstr>
    </vt:vector>
  </TitlesOfParts>
  <Company>North Carolina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 review</dc:title>
  <dc:creator>Laura Tateosian</dc:creator>
  <cp:lastModifiedBy>Laura Tateosian</cp:lastModifiedBy>
  <cp:revision>40</cp:revision>
  <dcterms:created xsi:type="dcterms:W3CDTF">2016-02-17T16:55:00Z</dcterms:created>
  <dcterms:modified xsi:type="dcterms:W3CDTF">2017-04-04T16:34:36Z</dcterms:modified>
</cp:coreProperties>
</file>