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8" r:id="rId4"/>
    <p:sldId id="259" r:id="rId5"/>
    <p:sldId id="262" r:id="rId6"/>
    <p:sldId id="264" r:id="rId7"/>
    <p:sldId id="268" r:id="rId8"/>
    <p:sldId id="279" r:id="rId9"/>
    <p:sldId id="266" r:id="rId10"/>
    <p:sldId id="267" r:id="rId11"/>
    <p:sldId id="269" r:id="rId12"/>
    <p:sldId id="270" r:id="rId13"/>
    <p:sldId id="272" r:id="rId14"/>
    <p:sldId id="271" r:id="rId15"/>
    <p:sldId id="292" r:id="rId16"/>
    <p:sldId id="275" r:id="rId17"/>
    <p:sldId id="278" r:id="rId18"/>
    <p:sldId id="276" r:id="rId19"/>
    <p:sldId id="277" r:id="rId20"/>
    <p:sldId id="282" r:id="rId21"/>
    <p:sldId id="283" r:id="rId22"/>
    <p:sldId id="281" r:id="rId23"/>
    <p:sldId id="284" r:id="rId24"/>
    <p:sldId id="285" r:id="rId25"/>
    <p:sldId id="288" r:id="rId26"/>
    <p:sldId id="286" r:id="rId27"/>
    <p:sldId id="287" r:id="rId28"/>
    <p:sldId id="289" r:id="rId29"/>
    <p:sldId id="291" r:id="rId30"/>
    <p:sldId id="294" r:id="rId31"/>
    <p:sldId id="295" r:id="rId32"/>
    <p:sldId id="296" r:id="rId33"/>
    <p:sldId id="297" r:id="rId34"/>
    <p:sldId id="298" r:id="rId35"/>
    <p:sldId id="299" r:id="rId36"/>
    <p:sldId id="302" r:id="rId37"/>
    <p:sldId id="301" r:id="rId38"/>
    <p:sldId id="26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D2D8"/>
    <a:srgbClr val="494F37"/>
    <a:srgbClr val="2A2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4" autoAdjust="0"/>
    <p:restoredTop sz="51843" autoAdjust="0"/>
  </p:normalViewPr>
  <p:slideViewPr>
    <p:cSldViewPr snapToGrid="0">
      <p:cViewPr varScale="1">
        <p:scale>
          <a:sx n="62" d="100"/>
          <a:sy n="62" d="100"/>
        </p:scale>
        <p:origin x="22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BFDFB-4EAC-44B5-8837-E401A8E4125C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C1EE5-D12A-46EA-939C-7BF651AB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B11D8-2DD2-4234-B06C-B9B9879DD49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5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import arcpy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008000"/>
                </a:solidFill>
                <a:latin typeface="Arial" panose="020B0604020202020204" pitchFamily="34" charset="0"/>
              </a:rPr>
              <a:t># Set the workspace.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arcpy.env.workspace = 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C:/Temp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endParaRPr lang="en-US" altLang="ja-JP" sz="1800" smtClean="0">
              <a:solidFill>
                <a:srgbClr val="99CC00"/>
              </a:solidFill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L1 = arcpy.ListFeatureClasses(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point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L2 = arcpy.ListRasters(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*spam*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L3 = arcpy.ListFeatureClasses(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egg*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, 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line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L4 = arcpy.ListRasters(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*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, 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TIF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>
                <a:latin typeface="Arial" panose="020B0604020202020204" pitchFamily="34" charset="0"/>
              </a:rPr>
              <a:t>For each list, give an example of a file name that would be contained in the list. </a:t>
            </a:r>
            <a:br>
              <a:rPr lang="en-US" altLang="en-US" sz="1800" smtClean="0">
                <a:latin typeface="Arial" panose="020B0604020202020204" pitchFamily="34" charset="0"/>
              </a:rPr>
            </a:b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>
                <a:latin typeface="Arial" panose="020B0604020202020204" pitchFamily="34" charset="0"/>
              </a:rPr>
              <a:t>Give an example of a file that would be contained in two of the lists, if possible.</a:t>
            </a:r>
            <a:br>
              <a:rPr lang="en-US" altLang="en-US" sz="1800" smtClean="0">
                <a:latin typeface="Arial" panose="020B0604020202020204" pitchFamily="34" charset="0"/>
              </a:rPr>
            </a:br>
            <a:r>
              <a:rPr lang="en-US" altLang="en-US" sz="1800" smtClean="0">
                <a:latin typeface="Arial" panose="020B0604020202020204" pitchFamily="34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>
                <a:latin typeface="Arial" panose="020B0604020202020204" pitchFamily="34" charset="0"/>
              </a:rPr>
              <a:t>Which of these lists contains all the point shapefiles in the workspace?</a:t>
            </a:r>
          </a:p>
          <a:p>
            <a:pPr lvl="2"/>
            <a:endParaRPr lang="en-US" altLang="en-US" sz="1800" smtClean="0">
              <a:latin typeface="Arial" panose="020B0604020202020204" pitchFamily="34" charset="0"/>
            </a:endParaRPr>
          </a:p>
          <a:p>
            <a:pPr lvl="2"/>
            <a:endParaRPr lang="en-US" altLang="en-US" sz="1800" smtClean="0">
              <a:latin typeface="Arial" panose="020B0604020202020204" pitchFamily="34" charset="0"/>
            </a:endParaRPr>
          </a:p>
          <a:p>
            <a:pPr lvl="2"/>
            <a:r>
              <a:rPr lang="en-US" altLang="en-US" sz="1800" smtClean="0">
                <a:latin typeface="Arial" panose="020B0604020202020204" pitchFamily="34" charset="0"/>
              </a:rPr>
              <a:t>1. L1 would only list a feature class named </a:t>
            </a:r>
            <a:r>
              <a:rPr lang="fr-FR" altLang="en-US" sz="1800" smtClean="0">
                <a:latin typeface="Arial" panose="020B0604020202020204" pitchFamily="34" charset="0"/>
              </a:rPr>
              <a:t>'</a:t>
            </a:r>
            <a:r>
              <a:rPr lang="en-US" altLang="en-US" sz="1800" smtClean="0">
                <a:latin typeface="Arial" panose="020B0604020202020204" pitchFamily="34" charset="0"/>
              </a:rPr>
              <a:t>point</a:t>
            </a:r>
            <a:r>
              <a:rPr lang="fr-FR" altLang="en-US" sz="1800" smtClean="0">
                <a:latin typeface="Arial" panose="020B0604020202020204" pitchFamily="34" charset="0"/>
              </a:rPr>
              <a:t>'</a:t>
            </a:r>
            <a:r>
              <a:rPr lang="en-US" altLang="en-US" sz="1800" smtClean="0">
                <a:latin typeface="Arial" panose="020B0604020202020204" pitchFamily="34" charset="0"/>
              </a:rPr>
              <a:t>.</a:t>
            </a:r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L2 is a list the rasters in C:/Temp that contain the substring </a:t>
            </a:r>
            <a:r>
              <a:rPr lang="en-US" altLang="ja-JP" smtClean="0">
                <a:latin typeface="Arial" panose="020B0604020202020204" pitchFamily="34" charset="0"/>
              </a:rPr>
              <a:t>'spam', such as spamBla.jpg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L3 is a list of all the feature classes in C:/Temp whose names start with egg and are line shape types. 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L4 is a list of all the bitmap rasters in C:/Temp, such as bla.bmp.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2. '</a:t>
            </a:r>
            <a:r>
              <a:rPr lang="en-US" altLang="ja-JP" smtClean="0">
                <a:latin typeface="Arial" panose="020B0604020202020204" pitchFamily="34" charset="0"/>
              </a:rPr>
              <a:t>spam.tif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r>
              <a:rPr lang="en-US" altLang="ja-JP" smtClean="0">
                <a:latin typeface="Arial" panose="020B0604020202020204" pitchFamily="34" charset="0"/>
              </a:rPr>
              <a:t> and 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r>
              <a:rPr lang="en-US" altLang="ja-JP" smtClean="0">
                <a:latin typeface="Arial" panose="020B0604020202020204" pitchFamily="34" charset="0"/>
              </a:rPr>
              <a:t>blaSpam.tif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r>
              <a:rPr lang="en-US" altLang="ja-JP" smtClean="0">
                <a:latin typeface="Arial" panose="020B0604020202020204" pitchFamily="34" charset="0"/>
              </a:rPr>
              <a:t> would appear in both L2 and L4.   No other lists pairs of lists could have common items.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3.  None, unless there is only one Point type shapefile named '</a:t>
            </a:r>
            <a:r>
              <a:rPr lang="en-US" altLang="ja-JP" smtClean="0">
                <a:latin typeface="Arial" panose="020B0604020202020204" pitchFamily="34" charset="0"/>
              </a:rPr>
              <a:t>point.shp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endParaRPr lang="en-US" altLang="ja-JP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CF6ACA-F3D1-4A1E-BE29-F04868F3C84F}" type="slidenum">
              <a:rPr lang="en-US" altLang="en-US" smtClean="0"/>
              <a:pPr/>
              <a:t>21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77432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import arcpy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solidFill>
                  <a:srgbClr val="008000"/>
                </a:solidFill>
                <a:latin typeface="Arial" panose="020B0604020202020204" pitchFamily="34" charset="0"/>
              </a:rPr>
              <a:t># Set the workspace.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arcpy.env.workspace = 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C:/Temp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endParaRPr lang="en-US" altLang="ja-JP" sz="1800" smtClean="0">
              <a:solidFill>
                <a:srgbClr val="99CC00"/>
              </a:solidFill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L1 = arcpy.ListFeatureClasses(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point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en-US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L2 = arcpy.ListRasters(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*spam*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L3 = arcpy.ListFeatureClasses(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egg*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, 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line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>
                <a:latin typeface="Arial" panose="020B0604020202020204" pitchFamily="34" charset="0"/>
              </a:rPr>
              <a:t>L4 = arcpy.ListRasters(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*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, 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TIF</a:t>
            </a:r>
            <a:r>
              <a:rPr lang="fr-FR" altLang="ja-JP" sz="1800" smtClean="0">
                <a:solidFill>
                  <a:srgbClr val="99CC00"/>
                </a:solidFill>
                <a:latin typeface="Arial" panose="020B0604020202020204" pitchFamily="34" charset="0"/>
              </a:rPr>
              <a:t>'</a:t>
            </a:r>
            <a:r>
              <a:rPr lang="en-US" altLang="ja-JP" sz="1800" smtClean="0">
                <a:latin typeface="Arial" panose="020B0604020202020204" pitchFamily="34" charset="0"/>
              </a:rPr>
              <a:t>)</a:t>
            </a:r>
          </a:p>
          <a:p>
            <a:pPr lvl="2" eaLnBrk="1" hangingPunct="1">
              <a:lnSpc>
                <a:spcPct val="80000"/>
              </a:lnSpc>
            </a:pP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>
                <a:latin typeface="Arial" panose="020B0604020202020204" pitchFamily="34" charset="0"/>
              </a:rPr>
              <a:t>For each list, give an example of a file name that would be contained in the list. </a:t>
            </a:r>
            <a:br>
              <a:rPr lang="en-US" altLang="en-US" sz="1800" smtClean="0">
                <a:latin typeface="Arial" panose="020B0604020202020204" pitchFamily="34" charset="0"/>
              </a:rPr>
            </a:br>
            <a:endParaRPr lang="en-US" altLang="en-US" sz="1800" smtClean="0">
              <a:latin typeface="Arial" panose="020B0604020202020204" pitchFamily="34" charset="0"/>
            </a:endParaRP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>
                <a:latin typeface="Arial" panose="020B0604020202020204" pitchFamily="34" charset="0"/>
              </a:rPr>
              <a:t>Give an example of a file that would be contained in two of the lists, if possible.</a:t>
            </a:r>
            <a:br>
              <a:rPr lang="en-US" altLang="en-US" sz="1800" smtClean="0">
                <a:latin typeface="Arial" panose="020B0604020202020204" pitchFamily="34" charset="0"/>
              </a:rPr>
            </a:br>
            <a:r>
              <a:rPr lang="en-US" altLang="en-US" sz="1800" smtClean="0">
                <a:latin typeface="Arial" panose="020B0604020202020204" pitchFamily="34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AutoNum type="arabicPeriod"/>
            </a:pPr>
            <a:r>
              <a:rPr lang="en-US" altLang="en-US" sz="1800" smtClean="0">
                <a:latin typeface="Arial" panose="020B0604020202020204" pitchFamily="34" charset="0"/>
              </a:rPr>
              <a:t>Which of these lists contains all the point shapefiles in the workspace?</a:t>
            </a:r>
          </a:p>
          <a:p>
            <a:pPr lvl="2"/>
            <a:endParaRPr lang="en-US" altLang="en-US" sz="1800" smtClean="0">
              <a:latin typeface="Arial" panose="020B0604020202020204" pitchFamily="34" charset="0"/>
            </a:endParaRPr>
          </a:p>
          <a:p>
            <a:pPr lvl="2"/>
            <a:endParaRPr lang="en-US" altLang="en-US" sz="1800" smtClean="0">
              <a:latin typeface="Arial" panose="020B0604020202020204" pitchFamily="34" charset="0"/>
            </a:endParaRPr>
          </a:p>
          <a:p>
            <a:pPr lvl="2"/>
            <a:r>
              <a:rPr lang="en-US" altLang="en-US" sz="1800" smtClean="0">
                <a:latin typeface="Arial" panose="020B0604020202020204" pitchFamily="34" charset="0"/>
              </a:rPr>
              <a:t>1. L1 would only list a feature class named </a:t>
            </a:r>
            <a:r>
              <a:rPr lang="fr-FR" altLang="en-US" sz="1800" smtClean="0">
                <a:latin typeface="Arial" panose="020B0604020202020204" pitchFamily="34" charset="0"/>
              </a:rPr>
              <a:t>'</a:t>
            </a:r>
            <a:r>
              <a:rPr lang="en-US" altLang="en-US" sz="1800" smtClean="0">
                <a:latin typeface="Arial" panose="020B0604020202020204" pitchFamily="34" charset="0"/>
              </a:rPr>
              <a:t>point</a:t>
            </a:r>
            <a:r>
              <a:rPr lang="fr-FR" altLang="en-US" sz="1800" smtClean="0">
                <a:latin typeface="Arial" panose="020B0604020202020204" pitchFamily="34" charset="0"/>
              </a:rPr>
              <a:t>'</a:t>
            </a:r>
            <a:r>
              <a:rPr lang="en-US" altLang="en-US" sz="1800" smtClean="0">
                <a:latin typeface="Arial" panose="020B0604020202020204" pitchFamily="34" charset="0"/>
              </a:rPr>
              <a:t>.</a:t>
            </a:r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L2 is a list the rasters in C:/Temp that contain the substring </a:t>
            </a:r>
            <a:r>
              <a:rPr lang="en-US" altLang="ja-JP" smtClean="0">
                <a:latin typeface="Arial" panose="020B0604020202020204" pitchFamily="34" charset="0"/>
              </a:rPr>
              <a:t>'spam', such as spamBla.jpg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L3 is a list of all the feature classes in C:/Temp whose names start with egg and are line shape types. 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L4 is a list of all the bitmap rasters in C:/Temp, such as bla.bmp.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2. '</a:t>
            </a:r>
            <a:r>
              <a:rPr lang="en-US" altLang="ja-JP" smtClean="0">
                <a:latin typeface="Arial" panose="020B0604020202020204" pitchFamily="34" charset="0"/>
              </a:rPr>
              <a:t>spam.tif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r>
              <a:rPr lang="en-US" altLang="ja-JP" smtClean="0">
                <a:latin typeface="Arial" panose="020B0604020202020204" pitchFamily="34" charset="0"/>
              </a:rPr>
              <a:t> and 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r>
              <a:rPr lang="en-US" altLang="ja-JP" smtClean="0">
                <a:latin typeface="Arial" panose="020B0604020202020204" pitchFamily="34" charset="0"/>
              </a:rPr>
              <a:t>blaSpam.tif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r>
              <a:rPr lang="en-US" altLang="ja-JP" smtClean="0">
                <a:latin typeface="Arial" panose="020B0604020202020204" pitchFamily="34" charset="0"/>
              </a:rPr>
              <a:t> would appear in both L2 and L4.   No other lists pairs of lists could have common items.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3.  None, unless there is only one Point type shapefile named '</a:t>
            </a:r>
            <a:r>
              <a:rPr lang="en-US" altLang="ja-JP" smtClean="0">
                <a:latin typeface="Arial" panose="020B0604020202020204" pitchFamily="34" charset="0"/>
              </a:rPr>
              <a:t>point.shp</a:t>
            </a:r>
            <a:r>
              <a:rPr lang="en-US" altLang="en-US" smtClean="0">
                <a:latin typeface="Arial" panose="020B0604020202020204" pitchFamily="34" charset="0"/>
              </a:rPr>
              <a:t>'</a:t>
            </a:r>
            <a:endParaRPr lang="en-US" altLang="ja-JP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18ACF4-4BBD-46A9-91A6-E46A57AC15C0}" type="slidenum">
              <a:rPr lang="en-US" altLang="en-US" smtClean="0"/>
              <a:pPr/>
              <a:t>22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1152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26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65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Arial" panose="020B0604020202020204" pitchFamily="34" charset="0"/>
              </a:rPr>
              <a:t>#version 1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import arcpy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fc = 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C:/Temp/COVER63p.shp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fields = arcpy.ListFields( fc )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for f in fields: 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 if f.name == 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COVER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: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     print "Field 'COVER' found.</a:t>
            </a:r>
            <a:r>
              <a:rPr lang="ja-JP" altLang="en-US" smtClean="0">
                <a:latin typeface="Arial" panose="020B0604020202020204" pitchFamily="34" charset="0"/>
              </a:rPr>
              <a:t>“</a:t>
            </a:r>
            <a:endParaRPr lang="en-US" altLang="ja-JP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# OR --------------------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#version 2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import arcpy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fc = 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C:/Temp/COVER63p.shp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fields = arcpy.ListFields( fc )</a:t>
            </a:r>
          </a:p>
          <a:p>
            <a:endParaRPr lang="en-US" altLang="en-US" smtClean="0">
              <a:latin typeface="Arial" panose="020B0604020202020204" pitchFamily="34" charset="0"/>
            </a:endParaRPr>
          </a:p>
          <a:p>
            <a:r>
              <a:rPr lang="en-US" altLang="en-US" smtClean="0">
                <a:latin typeface="Arial" panose="020B0604020202020204" pitchFamily="34" charset="0"/>
              </a:rPr>
              <a:t>names = []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for f in fields: 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 names.append(f.name)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print 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Attribute names: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, names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 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if 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COVER</a:t>
            </a:r>
            <a:r>
              <a:rPr lang="fr-FR" altLang="en-US" smtClean="0">
                <a:latin typeface="Arial" panose="020B0604020202020204" pitchFamily="34" charset="0"/>
              </a:rPr>
              <a:t>'</a:t>
            </a:r>
            <a:r>
              <a:rPr lang="en-US" altLang="en-US" smtClean="0">
                <a:latin typeface="Arial" panose="020B0604020202020204" pitchFamily="34" charset="0"/>
              </a:rPr>
              <a:t> in names:</a:t>
            </a:r>
          </a:p>
          <a:p>
            <a:r>
              <a:rPr lang="en-US" altLang="en-US" smtClean="0">
                <a:latin typeface="Arial" panose="020B0604020202020204" pitchFamily="34" charset="0"/>
              </a:rPr>
              <a:t>        print "Field 'COVER' found."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38E949-A304-4319-BA56-4F18F20EEBAE}" type="slidenum">
              <a:rPr lang="en-US" altLang="en-US" smtClean="0"/>
              <a:pPr/>
              <a:t>27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92334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4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n-NO" dirty="0" smtClean="0"/>
              <a:t>#some loops</a:t>
            </a:r>
          </a:p>
          <a:p>
            <a:r>
              <a:rPr lang="nn-NO" dirty="0" smtClean="0"/>
              <a:t>for val in range(21, 72, 10):</a:t>
            </a:r>
          </a:p>
          <a:p>
            <a:r>
              <a:rPr lang="nn-NO" dirty="0" smtClean="0"/>
              <a:t>    print val</a:t>
            </a:r>
          </a:p>
          <a:p>
            <a:endParaRPr lang="nn-NO" dirty="0" smtClean="0"/>
          </a:p>
          <a:p>
            <a:r>
              <a:rPr lang="nn-NO" dirty="0" smtClean="0"/>
              <a:t>i = 21</a:t>
            </a:r>
          </a:p>
          <a:p>
            <a:r>
              <a:rPr lang="nn-NO" dirty="0" smtClean="0"/>
              <a:t>while i &lt;=71:</a:t>
            </a:r>
          </a:p>
          <a:p>
            <a:r>
              <a:rPr lang="nn-NO" dirty="0" smtClean="0"/>
              <a:t>    print i</a:t>
            </a:r>
          </a:p>
          <a:p>
            <a:r>
              <a:rPr lang="nn-NO" dirty="0" smtClean="0"/>
              <a:t>    i = i + 10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4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string functions:</a:t>
            </a:r>
          </a:p>
          <a:p>
            <a:r>
              <a:rPr lang="en-US" baseline="0" dirty="0" smtClean="0"/>
              <a:t>split, format</a:t>
            </a:r>
          </a:p>
          <a:p>
            <a:endParaRPr lang="en-US" baseline="0" dirty="0" smtClean="0"/>
          </a:p>
          <a:p>
            <a:r>
              <a:rPr lang="en-US" baseline="0" dirty="0" smtClean="0"/>
              <a:t>list methods:</a:t>
            </a:r>
          </a:p>
          <a:p>
            <a:r>
              <a:rPr lang="en-US" baseline="0" dirty="0" smtClean="0"/>
              <a:t>there are none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keywords: </a:t>
            </a:r>
          </a:p>
          <a:p>
            <a:r>
              <a:rPr lang="en-US" baseline="0" dirty="0" smtClean="0"/>
              <a:t>for, in, if, print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built-in functions:</a:t>
            </a:r>
          </a:p>
          <a:p>
            <a:r>
              <a:rPr lang="en-US" baseline="0" dirty="0" smtClean="0"/>
              <a:t>enumerate, </a:t>
            </a:r>
            <a:r>
              <a:rPr lang="en-US" baseline="0" dirty="0" err="1" smtClean="0"/>
              <a:t>len</a:t>
            </a:r>
            <a:r>
              <a:rPr lang="en-US" baseline="0" dirty="0" smtClean="0"/>
              <a:t>, sum, print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indexing on line 16, 21</a:t>
            </a:r>
          </a:p>
          <a:p>
            <a:r>
              <a:rPr lang="en-US" dirty="0" smtClean="0"/>
              <a:t>comments on</a:t>
            </a:r>
            <a:r>
              <a:rPr lang="en-US" baseline="0" dirty="0" smtClean="0"/>
              <a:t> line 11,13,15,18,21</a:t>
            </a:r>
            <a:endParaRPr lang="en-US" dirty="0" smtClean="0"/>
          </a:p>
          <a:p>
            <a:r>
              <a:rPr lang="en-US" dirty="0" smtClean="0"/>
              <a:t>slicing on line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5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sys</a:t>
            </a:r>
          </a:p>
          <a:p>
            <a:endParaRPr lang="en-US" dirty="0" smtClean="0"/>
          </a:p>
          <a:p>
            <a:r>
              <a:rPr lang="en-US" dirty="0" err="1" smtClean="0"/>
              <a:t>speedLimit</a:t>
            </a:r>
            <a:r>
              <a:rPr lang="en-US" dirty="0" smtClean="0"/>
              <a:t>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sys.argv</a:t>
            </a:r>
            <a:r>
              <a:rPr lang="en-US" dirty="0" smtClean="0"/>
              <a:t>[1])</a:t>
            </a:r>
          </a:p>
          <a:p>
            <a:endParaRPr lang="en-US" dirty="0" smtClean="0"/>
          </a:p>
          <a:p>
            <a:r>
              <a:rPr lang="en-US" dirty="0" smtClean="0"/>
              <a:t>if 20 &lt;= </a:t>
            </a:r>
            <a:r>
              <a:rPr lang="en-US" dirty="0" err="1" smtClean="0"/>
              <a:t>speedLimit</a:t>
            </a:r>
            <a:r>
              <a:rPr lang="en-US" dirty="0" smtClean="0"/>
              <a:t> &lt;= 25: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roadType</a:t>
            </a:r>
            <a:r>
              <a:rPr lang="en-US" dirty="0" smtClean="0"/>
              <a:t> </a:t>
            </a:r>
            <a:r>
              <a:rPr lang="en-US" smtClean="0"/>
              <a:t>= </a:t>
            </a:r>
            <a:r>
              <a:rPr lang="en-US" smtClean="0"/>
              <a:t>“Residential</a:t>
            </a:r>
            <a:r>
              <a:rPr lang="en-US" dirty="0" smtClean="0"/>
              <a:t>"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45 &lt;= </a:t>
            </a:r>
            <a:r>
              <a:rPr lang="en-US" dirty="0" err="1" smtClean="0"/>
              <a:t>speedLimit</a:t>
            </a:r>
            <a:r>
              <a:rPr lang="en-US" dirty="0" smtClean="0"/>
              <a:t> &lt; 65: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roadType</a:t>
            </a:r>
            <a:r>
              <a:rPr lang="en-US" dirty="0" smtClean="0"/>
              <a:t> = </a:t>
            </a:r>
            <a:r>
              <a:rPr lang="en-US" dirty="0" smtClean="0"/>
              <a:t>“Undivided </a:t>
            </a:r>
            <a:r>
              <a:rPr lang="en-US" dirty="0" smtClean="0"/>
              <a:t>(rural)"</a:t>
            </a:r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speedLimit</a:t>
            </a:r>
            <a:r>
              <a:rPr lang="en-US" dirty="0" smtClean="0"/>
              <a:t> == 65: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roadType</a:t>
            </a:r>
            <a:r>
              <a:rPr lang="en-US" dirty="0" smtClean="0"/>
              <a:t> = </a:t>
            </a:r>
            <a:r>
              <a:rPr lang="en-US" dirty="0" smtClean="0"/>
              <a:t>“Divided (rural)"</a:t>
            </a:r>
            <a:endParaRPr lang="en-US" dirty="0" smtClean="0"/>
          </a:p>
          <a:p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 err="1" smtClean="0"/>
              <a:t>speedLimit</a:t>
            </a:r>
            <a:r>
              <a:rPr lang="en-US" dirty="0" smtClean="0"/>
              <a:t> == 70: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roadType</a:t>
            </a:r>
            <a:r>
              <a:rPr lang="en-US" dirty="0" smtClean="0"/>
              <a:t> = </a:t>
            </a:r>
            <a:r>
              <a:rPr lang="en-US" dirty="0" smtClean="0"/>
              <a:t>“Freeway"</a:t>
            </a:r>
            <a:endParaRPr lang="en-US" dirty="0" smtClean="0"/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roadType</a:t>
            </a:r>
            <a:r>
              <a:rPr lang="en-US" dirty="0" smtClean="0"/>
              <a:t> = "unknown"</a:t>
            </a:r>
          </a:p>
          <a:p>
            <a:endParaRPr lang="en-US" dirty="0" smtClean="0"/>
          </a:p>
          <a:p>
            <a:r>
              <a:rPr lang="en-US" dirty="0" smtClean="0"/>
              <a:t>print </a:t>
            </a:r>
            <a:r>
              <a:rPr lang="en-US" dirty="0" err="1" smtClean="0"/>
              <a:t>roadType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87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Example input: C:/gispy/data/ch02/park.shp</a:t>
            </a:r>
          </a:p>
          <a:p>
            <a:endParaRPr lang="en-US" dirty="0" smtClean="0"/>
          </a:p>
          <a:p>
            <a:r>
              <a:rPr lang="en-US" dirty="0" smtClean="0"/>
              <a:t>import sys, </a:t>
            </a:r>
            <a:r>
              <a:rPr lang="en-US" dirty="0" err="1" smtClean="0"/>
              <a:t>arcpy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fileName</a:t>
            </a:r>
            <a:r>
              <a:rPr lang="en-US" dirty="0" smtClean="0"/>
              <a:t> = </a:t>
            </a:r>
            <a:r>
              <a:rPr lang="en-US" dirty="0" err="1" smtClean="0"/>
              <a:t>sys.argv</a:t>
            </a:r>
            <a:r>
              <a:rPr lang="en-US" dirty="0" smtClean="0"/>
              <a:t>[1]</a:t>
            </a:r>
          </a:p>
          <a:p>
            <a:endParaRPr lang="en-US" dirty="0" smtClean="0"/>
          </a:p>
          <a:p>
            <a:r>
              <a:rPr lang="en-US" dirty="0" err="1" smtClean="0"/>
              <a:t>dsc</a:t>
            </a:r>
            <a:r>
              <a:rPr lang="en-US" dirty="0" smtClean="0"/>
              <a:t> = </a:t>
            </a:r>
            <a:r>
              <a:rPr lang="en-US" dirty="0" err="1" smtClean="0"/>
              <a:t>arcpy.Describe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outputDir</a:t>
            </a:r>
            <a:r>
              <a:rPr lang="en-US" dirty="0" smtClean="0"/>
              <a:t> = "C:/gispy/scratch/"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dsc.dataType</a:t>
            </a:r>
            <a:r>
              <a:rPr lang="en-US" dirty="0" smtClean="0"/>
              <a:t> == "</a:t>
            </a:r>
            <a:r>
              <a:rPr lang="en-US" dirty="0" err="1" smtClean="0"/>
              <a:t>ShapeFile</a:t>
            </a:r>
            <a:r>
              <a:rPr lang="en-US" dirty="0" smtClean="0"/>
              <a:t>" or </a:t>
            </a:r>
            <a:r>
              <a:rPr lang="en-US" dirty="0" err="1" smtClean="0"/>
              <a:t>dsc.dataType</a:t>
            </a:r>
            <a:r>
              <a:rPr lang="en-US" dirty="0" smtClean="0"/>
              <a:t> == "</a:t>
            </a:r>
            <a:r>
              <a:rPr lang="en-US" dirty="0" err="1" smtClean="0"/>
              <a:t>FeatureClass</a:t>
            </a:r>
            <a:r>
              <a:rPr lang="en-US" dirty="0" smtClean="0"/>
              <a:t>":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basename</a:t>
            </a:r>
            <a:r>
              <a:rPr lang="en-US" dirty="0" smtClean="0"/>
              <a:t> = </a:t>
            </a:r>
            <a:r>
              <a:rPr lang="en-US" dirty="0" err="1" smtClean="0"/>
              <a:t>os.path.basename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base = </a:t>
            </a:r>
            <a:r>
              <a:rPr lang="en-US" dirty="0" err="1" smtClean="0"/>
              <a:t>os.path.splitext</a:t>
            </a:r>
            <a:r>
              <a:rPr lang="en-US" dirty="0" smtClean="0"/>
              <a:t>(</a:t>
            </a:r>
            <a:r>
              <a:rPr lang="en-US" dirty="0" err="1" smtClean="0"/>
              <a:t>basename</a:t>
            </a:r>
            <a:r>
              <a:rPr lang="en-US" dirty="0" smtClean="0"/>
              <a:t>)[0]</a:t>
            </a:r>
          </a:p>
          <a:p>
            <a:r>
              <a:rPr lang="en-US" dirty="0" smtClean="0"/>
              <a:t>    output = </a:t>
            </a:r>
            <a:r>
              <a:rPr lang="en-US" dirty="0" err="1" smtClean="0"/>
              <a:t>outputDir</a:t>
            </a:r>
            <a:r>
              <a:rPr lang="en-US" dirty="0" smtClean="0"/>
              <a:t> + base + "</a:t>
            </a:r>
            <a:r>
              <a:rPr lang="en-US" dirty="0" err="1" smtClean="0"/>
              <a:t>Out.shp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print output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arcpy.MinimumBoundingGeometry_management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, output)</a:t>
            </a:r>
          </a:p>
          <a:p>
            <a:r>
              <a:rPr lang="en-US" dirty="0" smtClean="0"/>
              <a:t>    print "Output created:{0}".format(output)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9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B11D8-2DD2-4234-B06C-B9B9879DD491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480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Example input: C:/gispy/data/ch02/</a:t>
            </a:r>
          </a:p>
          <a:p>
            <a:endParaRPr lang="en-US" dirty="0" smtClean="0"/>
          </a:p>
          <a:p>
            <a:r>
              <a:rPr lang="en-US" dirty="0" smtClean="0"/>
              <a:t>import sys, </a:t>
            </a:r>
            <a:r>
              <a:rPr lang="en-US" dirty="0" err="1" smtClean="0"/>
              <a:t>arcpy</a:t>
            </a:r>
            <a:r>
              <a:rPr lang="en-US" dirty="0" smtClean="0"/>
              <a:t>, </a:t>
            </a:r>
            <a:r>
              <a:rPr lang="en-US" dirty="0" err="1" smtClean="0"/>
              <a:t>os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arcpy.env.workspace</a:t>
            </a:r>
            <a:r>
              <a:rPr lang="en-US" dirty="0" smtClean="0"/>
              <a:t> = </a:t>
            </a:r>
            <a:r>
              <a:rPr lang="en-US" dirty="0" err="1" smtClean="0"/>
              <a:t>sys.argv</a:t>
            </a:r>
            <a:r>
              <a:rPr lang="en-US" dirty="0" smtClean="0"/>
              <a:t>[1]</a:t>
            </a:r>
          </a:p>
          <a:p>
            <a:endParaRPr lang="en-US" dirty="0" smtClean="0"/>
          </a:p>
          <a:p>
            <a:r>
              <a:rPr lang="en-US" dirty="0" smtClean="0"/>
              <a:t>files = </a:t>
            </a:r>
            <a:r>
              <a:rPr lang="en-US" dirty="0" err="1" smtClean="0"/>
              <a:t>os.listdir</a:t>
            </a:r>
            <a:r>
              <a:rPr lang="en-US" dirty="0" smtClean="0"/>
              <a:t>(</a:t>
            </a:r>
            <a:r>
              <a:rPr lang="en-US" dirty="0" err="1" smtClean="0"/>
              <a:t>arcpy.env.workspace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err="1" smtClean="0"/>
              <a:t>fileName</a:t>
            </a:r>
            <a:r>
              <a:rPr lang="en-US" dirty="0" smtClean="0"/>
              <a:t> in files: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dsc</a:t>
            </a:r>
            <a:r>
              <a:rPr lang="en-US" dirty="0" smtClean="0"/>
              <a:t> = </a:t>
            </a:r>
            <a:r>
              <a:rPr lang="en-US" dirty="0" err="1" smtClean="0"/>
              <a:t>arcpy.Describe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outputDir</a:t>
            </a:r>
            <a:r>
              <a:rPr lang="en-US" dirty="0" smtClean="0"/>
              <a:t> = "C:/gispy/scratch/"</a:t>
            </a:r>
          </a:p>
          <a:p>
            <a:endParaRPr lang="en-US" dirty="0" smtClean="0"/>
          </a:p>
          <a:p>
            <a:r>
              <a:rPr lang="en-US" dirty="0" smtClean="0"/>
              <a:t>    if </a:t>
            </a:r>
            <a:r>
              <a:rPr lang="en-US" dirty="0" err="1" smtClean="0"/>
              <a:t>dsc.dataType</a:t>
            </a:r>
            <a:r>
              <a:rPr lang="en-US" dirty="0" smtClean="0"/>
              <a:t> == "</a:t>
            </a:r>
            <a:r>
              <a:rPr lang="en-US" dirty="0" err="1" smtClean="0"/>
              <a:t>ShapeFile</a:t>
            </a:r>
            <a:r>
              <a:rPr lang="en-US" dirty="0" smtClean="0"/>
              <a:t>" or </a:t>
            </a:r>
            <a:r>
              <a:rPr lang="en-US" dirty="0" err="1" smtClean="0"/>
              <a:t>dsc.dataType</a:t>
            </a:r>
            <a:r>
              <a:rPr lang="en-US" dirty="0" smtClean="0"/>
              <a:t> == "</a:t>
            </a:r>
            <a:r>
              <a:rPr lang="en-US" dirty="0" err="1" smtClean="0"/>
              <a:t>FeatureClass</a:t>
            </a:r>
            <a:r>
              <a:rPr lang="en-US" dirty="0" smtClean="0"/>
              <a:t>":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basename</a:t>
            </a:r>
            <a:r>
              <a:rPr lang="en-US" dirty="0" smtClean="0"/>
              <a:t> = </a:t>
            </a:r>
            <a:r>
              <a:rPr lang="en-US" dirty="0" err="1" smtClean="0"/>
              <a:t>os.path.basename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  base = </a:t>
            </a:r>
            <a:r>
              <a:rPr lang="en-US" dirty="0" err="1" smtClean="0"/>
              <a:t>os.path.splitext</a:t>
            </a:r>
            <a:r>
              <a:rPr lang="en-US" dirty="0" smtClean="0"/>
              <a:t>(</a:t>
            </a:r>
            <a:r>
              <a:rPr lang="en-US" dirty="0" err="1" smtClean="0"/>
              <a:t>basename</a:t>
            </a:r>
            <a:r>
              <a:rPr lang="en-US" dirty="0" smtClean="0"/>
              <a:t>)[0]</a:t>
            </a:r>
          </a:p>
          <a:p>
            <a:r>
              <a:rPr lang="en-US" dirty="0" smtClean="0"/>
              <a:t>        output = </a:t>
            </a:r>
            <a:r>
              <a:rPr lang="en-US" dirty="0" err="1" smtClean="0"/>
              <a:t>outputDir</a:t>
            </a:r>
            <a:r>
              <a:rPr lang="en-US" dirty="0" smtClean="0"/>
              <a:t> + base + "</a:t>
            </a:r>
            <a:r>
              <a:rPr lang="en-US" dirty="0" err="1" smtClean="0"/>
              <a:t>Out.shp</a:t>
            </a:r>
            <a:r>
              <a:rPr lang="en-US" dirty="0" smtClean="0"/>
              <a:t>"</a:t>
            </a:r>
          </a:p>
          <a:p>
            <a:r>
              <a:rPr lang="en-US" dirty="0" smtClean="0"/>
              <a:t>        print output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arcpy.MinimumBoundingGeometry_management</a:t>
            </a:r>
            <a:r>
              <a:rPr lang="en-US" dirty="0" smtClean="0"/>
              <a:t>(</a:t>
            </a:r>
            <a:r>
              <a:rPr lang="en-US" dirty="0" err="1" smtClean="0"/>
              <a:t>fileName</a:t>
            </a:r>
            <a:r>
              <a:rPr lang="en-US" dirty="0" smtClean="0"/>
              <a:t>, output)</a:t>
            </a:r>
          </a:p>
          <a:p>
            <a:r>
              <a:rPr lang="en-US" dirty="0" smtClean="0"/>
              <a:t>        print "Output created:{0}".format(output)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7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4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389CE6-1FE7-4C48-9EF0-3A8C40C8EAE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1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 sys</a:t>
            </a:r>
          </a:p>
          <a:p>
            <a:r>
              <a:rPr lang="en-US" dirty="0" err="1" smtClean="0"/>
              <a:t>mydate</a:t>
            </a:r>
            <a:r>
              <a:rPr lang="en-US" dirty="0" smtClean="0"/>
              <a:t> = </a:t>
            </a:r>
            <a:r>
              <a:rPr lang="en-US" dirty="0" err="1" smtClean="0"/>
              <a:t>sys.argv</a:t>
            </a:r>
            <a:r>
              <a:rPr lang="en-US" dirty="0" smtClean="0"/>
              <a:t>[1]</a:t>
            </a:r>
          </a:p>
          <a:p>
            <a:r>
              <a:rPr lang="en-US" dirty="0" err="1" smtClean="0"/>
              <a:t>mytime</a:t>
            </a:r>
            <a:r>
              <a:rPr lang="en-US" dirty="0" smtClean="0"/>
              <a:t> = </a:t>
            </a:r>
            <a:r>
              <a:rPr lang="en-US" dirty="0" err="1" smtClean="0"/>
              <a:t>sys.argv</a:t>
            </a:r>
            <a:r>
              <a:rPr lang="en-US" dirty="0" smtClean="0"/>
              <a:t>[2]</a:t>
            </a:r>
          </a:p>
          <a:p>
            <a:endParaRPr lang="en-US" dirty="0" smtClean="0"/>
          </a:p>
          <a:p>
            <a:r>
              <a:rPr lang="en-US" dirty="0" smtClean="0"/>
              <a:t>if ':' in </a:t>
            </a:r>
            <a:r>
              <a:rPr lang="en-US" dirty="0" err="1" smtClean="0"/>
              <a:t>mytime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mytimeParts</a:t>
            </a:r>
            <a:r>
              <a:rPr lang="en-US" dirty="0" smtClean="0"/>
              <a:t> = </a:t>
            </a:r>
            <a:r>
              <a:rPr lang="en-US" dirty="0" err="1" smtClean="0"/>
              <a:t>mytime.split</a:t>
            </a:r>
            <a:r>
              <a:rPr lang="en-US" dirty="0" smtClean="0"/>
              <a:t>(':')</a:t>
            </a:r>
          </a:p>
          <a:p>
            <a:r>
              <a:rPr lang="en-US" dirty="0" smtClean="0"/>
              <a:t>    hour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mytimeParts</a:t>
            </a:r>
            <a:r>
              <a:rPr lang="en-US" dirty="0" smtClean="0"/>
              <a:t>[0])</a:t>
            </a:r>
          </a:p>
          <a:p>
            <a:r>
              <a:rPr lang="en-US" dirty="0" smtClean="0"/>
              <a:t>    minutes = </a:t>
            </a:r>
            <a:r>
              <a:rPr lang="en-US" dirty="0" err="1" smtClean="0"/>
              <a:t>mytimeParts</a:t>
            </a:r>
            <a:r>
              <a:rPr lang="en-US" dirty="0" smtClean="0"/>
              <a:t>[1].replace("PM", "")</a:t>
            </a:r>
          </a:p>
          <a:p>
            <a:r>
              <a:rPr lang="en-US" dirty="0" smtClean="0"/>
              <a:t>    minutes = </a:t>
            </a:r>
            <a:r>
              <a:rPr lang="en-US" dirty="0" err="1" smtClean="0"/>
              <a:t>minutes.replace</a:t>
            </a:r>
            <a:r>
              <a:rPr lang="en-US" dirty="0" smtClean="0"/>
              <a:t>("AM", "")</a:t>
            </a:r>
          </a:p>
          <a:p>
            <a:r>
              <a:rPr lang="en-US" dirty="0" smtClean="0"/>
              <a:t>    if "PM" in </a:t>
            </a:r>
            <a:r>
              <a:rPr lang="en-US" dirty="0" err="1" smtClean="0"/>
              <a:t>mytime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hour = hour + 12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if hour &lt; 10:</a:t>
            </a:r>
          </a:p>
          <a:p>
            <a:r>
              <a:rPr lang="en-US" dirty="0" smtClean="0"/>
              <a:t>            hour = "0" + </a:t>
            </a:r>
            <a:r>
              <a:rPr lang="en-US" dirty="0" err="1" smtClean="0"/>
              <a:t>str</a:t>
            </a:r>
            <a:r>
              <a:rPr lang="en-US" dirty="0" smtClean="0"/>
              <a:t>(hour)</a:t>
            </a:r>
          </a:p>
          <a:p>
            <a:r>
              <a:rPr lang="en-US" dirty="0" smtClean="0"/>
              <a:t>    print 'Military time {0} {1}{2}'.format(</a:t>
            </a:r>
            <a:r>
              <a:rPr lang="en-US" dirty="0" err="1" smtClean="0"/>
              <a:t>mydate</a:t>
            </a:r>
            <a:r>
              <a:rPr lang="en-US" dirty="0" smtClean="0"/>
              <a:t>, hour, minutes)</a:t>
            </a:r>
          </a:p>
          <a:p>
            <a:r>
              <a:rPr lang="en-US" dirty="0" smtClean="0"/>
              <a:t>else:</a:t>
            </a:r>
          </a:p>
          <a:p>
            <a:r>
              <a:rPr lang="en-US" dirty="0" smtClean="0"/>
              <a:t>    hour = </a:t>
            </a:r>
            <a:r>
              <a:rPr lang="en-US" dirty="0" err="1" smtClean="0"/>
              <a:t>int</a:t>
            </a:r>
            <a:r>
              <a:rPr lang="en-US" dirty="0" smtClean="0"/>
              <a:t>(</a:t>
            </a:r>
            <a:r>
              <a:rPr lang="en-US" dirty="0" err="1" smtClean="0"/>
              <a:t>mytime</a:t>
            </a:r>
            <a:r>
              <a:rPr lang="en-US" dirty="0" smtClean="0"/>
              <a:t>[:2])</a:t>
            </a:r>
          </a:p>
          <a:p>
            <a:r>
              <a:rPr lang="en-US" dirty="0" smtClean="0"/>
              <a:t>    if hour &gt;=12:</a:t>
            </a:r>
          </a:p>
          <a:p>
            <a:r>
              <a:rPr lang="en-US" dirty="0" smtClean="0"/>
              <a:t>        meridiem = "PM"</a:t>
            </a:r>
          </a:p>
          <a:p>
            <a:r>
              <a:rPr lang="en-US" dirty="0" smtClean="0"/>
              <a:t>        if hour &gt; 12:</a:t>
            </a:r>
          </a:p>
          <a:p>
            <a:r>
              <a:rPr lang="en-US" dirty="0" smtClean="0"/>
              <a:t>            hour = hour - 12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meridiem = "AM"</a:t>
            </a:r>
          </a:p>
          <a:p>
            <a:r>
              <a:rPr lang="en-US" dirty="0" smtClean="0"/>
              <a:t>        if hour == 0:</a:t>
            </a:r>
          </a:p>
          <a:p>
            <a:r>
              <a:rPr lang="en-US" dirty="0" smtClean="0"/>
              <a:t>            hour = 12</a:t>
            </a:r>
          </a:p>
          <a:p>
            <a:r>
              <a:rPr lang="en-US" dirty="0" smtClean="0"/>
              <a:t>    minutes = </a:t>
            </a:r>
            <a:r>
              <a:rPr lang="en-US" dirty="0" err="1" smtClean="0"/>
              <a:t>mytime</a:t>
            </a:r>
            <a:r>
              <a:rPr lang="en-US" dirty="0" smtClean="0"/>
              <a:t>[2:]</a:t>
            </a:r>
          </a:p>
          <a:p>
            <a:r>
              <a:rPr lang="en-US" dirty="0" smtClean="0"/>
              <a:t>    print 'Civilian time {0} {1}:{2}{3}'.format(</a:t>
            </a:r>
            <a:r>
              <a:rPr lang="en-US" dirty="0" err="1" smtClean="0"/>
              <a:t>mydate</a:t>
            </a:r>
            <a:r>
              <a:rPr lang="en-US" dirty="0" smtClean="0"/>
              <a:t>, hour, minutes, meridiem)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0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BAA8C3-114F-4A15-9D1A-E2703D434DC3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>
                <a:latin typeface="Arial" panose="020B0604020202020204" pitchFamily="34" charset="0"/>
              </a:rPr>
              <a:t>['C:', 'Temp', 'buffer', 'output.shp'] </a:t>
            </a:r>
            <a:r>
              <a:rPr lang="en-US" altLang="en-US" smtClean="0">
                <a:solidFill>
                  <a:srgbClr val="669900"/>
                </a:solidFill>
                <a:latin typeface="Arial" panose="020B0604020202020204" pitchFamily="34" charset="0"/>
              </a:rPr>
              <a:t># split output is a list</a:t>
            </a:r>
          </a:p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1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30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60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8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AC1EE5-D12A-46EA-939C-7BF651ABE0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9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rgbClr val="DBE5ED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6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6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rgbClr val="DBE5ED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451847" cy="1325563"/>
          </a:xfrm>
          <a:solidFill>
            <a:srgbClr val="CDD2D8"/>
          </a:solidFill>
        </p:spPr>
        <p:txBody>
          <a:bodyPr/>
          <a:lstStyle>
            <a:lvl1pPr>
              <a:defRPr b="1">
                <a:solidFill>
                  <a:srgbClr val="2A2C28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4.bp.blogspot.com/-2wGgAOCDHUA/UJz6FnC-3VI/AAAAAAAAC4o/SRMJLFa-ins/s1600/DSC08929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047" y="365126"/>
            <a:ext cx="1770573" cy="132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363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1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0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1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3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DE13E-07F2-42B9-9856-14ABCF6F88D6}" type="datetimeFigureOut">
              <a:rPr lang="en-US" smtClean="0"/>
              <a:t>2/15/2018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D746ED-A6ED-4CDB-8C35-3D598D04F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ed_limits_in_the_United_States_by_jurisdiction#Alabama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en.wikipedia.org/wiki/Speed_limits_in_the_United_States#cite_note-7" TargetMode="External"/><Relationship Id="rId4" Type="http://schemas.openxmlformats.org/officeDocument/2006/relationships/hyperlink" Target="https://en.wikipedia.org/wiki/Speed_limits_in_the_United_States#cite_note-6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ttp://4.bp.blogspot.com/-2wGgAOCDHUA/UJz6FnC-3VI/AAAAAAAAC4o/SRMJLFa-ins/s1600/DSC089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537" y="191414"/>
            <a:ext cx="8849463" cy="6637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/>
          <p:cNvSpPr>
            <a:spLocks noGrp="1"/>
          </p:cNvSpPr>
          <p:nvPr>
            <p:ph type="ctrTitle"/>
          </p:nvPr>
        </p:nvSpPr>
        <p:spPr>
          <a:xfrm>
            <a:off x="6485860" y="-281135"/>
            <a:ext cx="4848447" cy="2387600"/>
          </a:xfrm>
        </p:spPr>
        <p:txBody>
          <a:bodyPr/>
          <a:lstStyle/>
          <a:p>
            <a:pPr algn="l"/>
            <a:r>
              <a:rPr lang="en-US" dirty="0" smtClean="0"/>
              <a:t>Exam I </a:t>
            </a:r>
            <a:br>
              <a:rPr lang="en-US" dirty="0" smtClean="0"/>
            </a:br>
            <a:r>
              <a:rPr lang="en-US" dirty="0" smtClean="0"/>
              <a:t>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9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2362200" y="76200"/>
            <a:ext cx="8001000" cy="457200"/>
          </a:xfrm>
        </p:spPr>
        <p:txBody>
          <a:bodyPr>
            <a:normAutofit fontScale="90000"/>
          </a:bodyPr>
          <a:lstStyle/>
          <a:p>
            <a:r>
              <a:rPr lang="en-US" altLang="en-US" smtClean="0"/>
              <a:t>convertLatSolution.py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F5EF3E-F2A4-46BE-B532-713075E2C890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994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9164638" cy="623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445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>
                <a:solidFill>
                  <a:srgbClr val="002060"/>
                </a:solidFill>
                <a:ea typeface="ＭＳ Ｐゴシック" charset="0"/>
                <a:cs typeface="+mj-cs"/>
              </a:rPr>
              <a:t>arcpy</a:t>
            </a:r>
            <a:endParaRPr lang="en-US" dirty="0">
              <a:solidFill>
                <a:srgbClr val="002060"/>
              </a:solidFill>
              <a:ea typeface="ＭＳ Ｐゴシック" charset="0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Environments </a:t>
            </a:r>
            <a:r>
              <a:rPr lang="en-US" altLang="en-US" dirty="0"/>
              <a:t>settings</a:t>
            </a:r>
          </a:p>
          <a:p>
            <a:r>
              <a:rPr lang="en-US" altLang="en-US" dirty="0"/>
              <a:t>Calling tools</a:t>
            </a:r>
          </a:p>
          <a:p>
            <a:r>
              <a:rPr lang="en-US" altLang="en-US" dirty="0"/>
              <a:t>Using tool help</a:t>
            </a:r>
          </a:p>
          <a:p>
            <a:r>
              <a:rPr lang="en-US" altLang="en-US" dirty="0"/>
              <a:t>Working with linear units</a:t>
            </a:r>
          </a:p>
          <a:p>
            <a:r>
              <a:rPr lang="en-US" altLang="en-US" dirty="0" smtClean="0"/>
              <a:t>Calling </a:t>
            </a:r>
            <a:r>
              <a:rPr lang="en-US" altLang="en-US" dirty="0"/>
              <a:t>spatial analyst tools</a:t>
            </a:r>
          </a:p>
          <a:p>
            <a:r>
              <a:rPr lang="en-US" altLang="en-US" dirty="0"/>
              <a:t>Raster calculator</a:t>
            </a:r>
          </a:p>
          <a:p>
            <a:r>
              <a:rPr lang="en-US" altLang="en-US" dirty="0"/>
              <a:t>Results </a:t>
            </a:r>
            <a:r>
              <a:rPr lang="en-US" altLang="en-US" dirty="0" smtClean="0"/>
              <a:t>objects</a:t>
            </a:r>
            <a:endParaRPr lang="en-US" alt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DFAA6B-9009-44FB-9466-DC85309E9300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3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2390939-8735-4DAB-88B0-F0C7A9ACC957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  <a:defRPr/>
              </a:pPr>
              <a:t>12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262673"/>
                </a:solidFill>
              </a:rPr>
              <a:t>Handling file paths with os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b="1" dirty="0">
                <a:solidFill>
                  <a:srgbClr val="0000FF"/>
                </a:solidFill>
                <a:ea typeface="ＭＳ Ｐゴシック" pitchFamily="34" charset="-128"/>
                <a:cs typeface="Arial" panose="020B0604020202020204" pitchFamily="34" charset="0"/>
              </a:rPr>
              <a:t>import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dirty="0" err="1" smtClean="0">
                <a:ea typeface="ＭＳ Ｐゴシック" pitchFamily="34" charset="-128"/>
              </a:rPr>
              <a:t>os</a:t>
            </a:r>
            <a:endParaRPr lang="en-US" sz="2000" i="1" dirty="0" smtClean="0">
              <a:solidFill>
                <a:srgbClr val="009900"/>
              </a:solidFill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ＭＳ Ｐゴシック" pitchFamily="34" charset="-128"/>
              </a:rPr>
              <a:t>&gt;&gt;&gt; p = </a:t>
            </a:r>
            <a:r>
              <a:rPr lang="en-US" altLang="ja-JP" sz="2000" dirty="0" smtClean="0">
                <a:ea typeface="ＭＳ Ｐゴシック" pitchFamily="34" charset="-128"/>
              </a:rPr>
              <a:t>'D:/data/</a:t>
            </a:r>
            <a:r>
              <a:rPr lang="en-US" altLang="ja-JP" sz="2000" dirty="0" err="1" smtClean="0">
                <a:ea typeface="ＭＳ Ｐゴシック" pitchFamily="34" charset="-128"/>
              </a:rPr>
              <a:t>DelWaterGap.shp</a:t>
            </a:r>
            <a:r>
              <a:rPr lang="en-US" altLang="ja-JP" sz="2000" dirty="0" smtClean="0">
                <a:ea typeface="ＭＳ Ｐゴシック" pitchFamily="34" charset="-128"/>
              </a:rPr>
              <a:t>'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theDir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os.path.dirname</a:t>
            </a:r>
            <a:r>
              <a:rPr lang="en-US" sz="2000" dirty="0">
                <a:ea typeface="ＭＳ Ｐゴシック" pitchFamily="34" charset="-128"/>
              </a:rPr>
              <a:t>(p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ea typeface="ＭＳ Ｐゴシック" pitchFamily="34" charset="-128"/>
              </a:rPr>
              <a:t>&gt;&gt;&gt; </a:t>
            </a:r>
            <a:r>
              <a:rPr lang="en-US" sz="2000" dirty="0" err="1" smtClean="0">
                <a:ea typeface="ＭＳ Ｐゴシック" pitchFamily="34" charset="-128"/>
              </a:rPr>
              <a:t>theDir</a:t>
            </a:r>
            <a:endParaRPr lang="en-US" sz="2000" dirty="0" smtClean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smtClean="0">
                <a:solidFill>
                  <a:srgbClr val="009999"/>
                </a:solidFill>
                <a:ea typeface="ＭＳ Ｐゴシック" pitchFamily="34" charset="-128"/>
              </a:rPr>
              <a:t>'D</a:t>
            </a: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:/data'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theName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os.path.basename</a:t>
            </a:r>
            <a:r>
              <a:rPr lang="en-US" sz="2000" dirty="0">
                <a:ea typeface="ＭＳ Ｐゴシック" pitchFamily="34" charset="-128"/>
              </a:rPr>
              <a:t>(p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theName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'</a:t>
            </a:r>
            <a:r>
              <a:rPr lang="en-US" sz="2000" dirty="0" err="1">
                <a:solidFill>
                  <a:srgbClr val="009999"/>
                </a:solidFill>
                <a:ea typeface="ＭＳ Ｐゴシック" pitchFamily="34" charset="-128"/>
              </a:rPr>
              <a:t>DelWaterGap.shp</a:t>
            </a: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'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os.path.exists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dirty="0" err="1">
                <a:ea typeface="ＭＳ Ｐゴシック" pitchFamily="34" charset="-128"/>
              </a:rPr>
              <a:t>theDir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dirty="0" err="1">
                <a:ea typeface="ＭＳ Ｐゴシック" pitchFamily="34" charset="-128"/>
              </a:rPr>
              <a:t>theName</a:t>
            </a:r>
            <a:r>
              <a:rPr lang="en-US" sz="2000" dirty="0" smtClean="0">
                <a:ea typeface="ＭＳ Ｐゴシック" pitchFamily="34" charset="-128"/>
              </a:rPr>
              <a:t>)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False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theDir</a:t>
            </a:r>
            <a:r>
              <a:rPr lang="en-US" sz="2000" dirty="0">
                <a:ea typeface="ＭＳ Ｐゴシック" pitchFamily="34" charset="-128"/>
              </a:rPr>
              <a:t> + </a:t>
            </a:r>
            <a:r>
              <a:rPr lang="en-US" sz="2000" dirty="0" err="1">
                <a:ea typeface="ＭＳ Ｐゴシック" pitchFamily="34" charset="-128"/>
              </a:rPr>
              <a:t>theName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'D:/</a:t>
            </a:r>
            <a:r>
              <a:rPr lang="en-US" sz="2000" dirty="0" err="1">
                <a:solidFill>
                  <a:srgbClr val="009999"/>
                </a:solidFill>
                <a:ea typeface="ＭＳ Ｐゴシック" pitchFamily="34" charset="-128"/>
              </a:rPr>
              <a:t>dataDelWaterGap.shp</a:t>
            </a: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'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fullPathFileName</a:t>
            </a:r>
            <a:r>
              <a:rPr lang="en-US" sz="2000" dirty="0">
                <a:ea typeface="ＭＳ Ｐゴシック" pitchFamily="34" charset="-128"/>
              </a:rPr>
              <a:t> = </a:t>
            </a:r>
            <a:r>
              <a:rPr lang="en-US" sz="2000" dirty="0" err="1">
                <a:ea typeface="ＭＳ Ｐゴシック" pitchFamily="34" charset="-128"/>
              </a:rPr>
              <a:t>os.path.join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dirty="0" err="1">
                <a:ea typeface="ＭＳ Ｐゴシック" pitchFamily="34" charset="-128"/>
              </a:rPr>
              <a:t>theDir</a:t>
            </a:r>
            <a:r>
              <a:rPr lang="en-US" sz="2000" dirty="0">
                <a:ea typeface="ＭＳ Ｐゴシック" pitchFamily="34" charset="-128"/>
              </a:rPr>
              <a:t>, </a:t>
            </a:r>
            <a:r>
              <a:rPr lang="en-US" sz="2000" dirty="0" err="1">
                <a:ea typeface="ＭＳ Ｐゴシック" pitchFamily="34" charset="-128"/>
              </a:rPr>
              <a:t>theName</a:t>
            </a:r>
            <a:r>
              <a:rPr lang="en-US" sz="2000" dirty="0">
                <a:ea typeface="ＭＳ Ｐゴシック" pitchFamily="34" charset="-128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&gt;&gt;&gt; </a:t>
            </a:r>
            <a:r>
              <a:rPr lang="en-US" sz="2000" dirty="0" err="1">
                <a:ea typeface="ＭＳ Ｐゴシック" pitchFamily="34" charset="-128"/>
              </a:rPr>
              <a:t>fullPathFileName</a:t>
            </a: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'D:/data\\</a:t>
            </a:r>
            <a:r>
              <a:rPr lang="en-US" sz="2000" dirty="0" err="1">
                <a:solidFill>
                  <a:srgbClr val="009999"/>
                </a:solidFill>
                <a:ea typeface="ＭＳ Ｐゴシック" pitchFamily="34" charset="-128"/>
              </a:rPr>
              <a:t>DelWaterGap.shp</a:t>
            </a:r>
            <a:r>
              <a:rPr lang="en-US" sz="2000" dirty="0">
                <a:solidFill>
                  <a:srgbClr val="009999"/>
                </a:solidFill>
                <a:ea typeface="ＭＳ Ｐゴシック" pitchFamily="34" charset="-128"/>
              </a:rPr>
              <a:t>'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46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5F9329-1B19-44CD-BD81-993913736ADF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/>
              <a:t>Key pseudocode words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247" y="1817688"/>
            <a:ext cx="8686800" cy="480438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Selection: IF...THEN, ELSEIF, ELSE,... </a:t>
            </a:r>
            <a:r>
              <a:rPr lang="en-US" altLang="en-US" dirty="0" smtClean="0"/>
              <a:t>ENDIF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Repetition: WHILE...ENDWHILE, FOR...</a:t>
            </a:r>
            <a:r>
              <a:rPr lang="en-US" altLang="en-US" dirty="0" smtClean="0"/>
              <a:t>ENDFOR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Input</a:t>
            </a:r>
            <a:r>
              <a:rPr lang="en-US" altLang="en-US" dirty="0"/>
              <a:t>: READ, OBTAIN, GET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Output: PRINT, DISPLAY, SHOW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Compute: COMPUTE, CALCULATE, DETERMINE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Initialize: SET, INIT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Add one: INCREMENT, BUMP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Subtract one: DECREMENT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/>
              <a:t>Functions</a:t>
            </a:r>
            <a:r>
              <a:rPr lang="en-US" altLang="en-US" dirty="0"/>
              <a:t>: CALL, </a:t>
            </a:r>
            <a:r>
              <a:rPr lang="en-US" altLang="en-US" dirty="0" smtClean="0"/>
              <a:t>FUNC, ENDFUNC, </a:t>
            </a:r>
            <a:r>
              <a:rPr lang="en-US" altLang="en-US" dirty="0"/>
              <a:t>RETURN </a:t>
            </a:r>
          </a:p>
        </p:txBody>
      </p:sp>
    </p:spTree>
    <p:extLst>
      <p:ext uri="{BB962C8B-B14F-4D97-AF65-F5344CB8AC3E}">
        <p14:creationId xmlns:p14="http://schemas.microsoft.com/office/powerpoint/2010/main" val="29961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dirty="0" smtClean="0"/>
              <a:t>a </a:t>
            </a:r>
            <a:r>
              <a:rPr lang="en-US" dirty="0"/>
              <a:t>temperature conversion </a:t>
            </a:r>
            <a:r>
              <a:rPr lang="en-US" dirty="0" smtClean="0"/>
              <a:t>workflow in </a:t>
            </a:r>
            <a:r>
              <a:rPr lang="en-US" dirty="0" err="1" smtClean="0"/>
              <a:t>pseudcode</a:t>
            </a:r>
            <a:r>
              <a:rPr lang="en-US" dirty="0" smtClean="0"/>
              <a:t> to convert between </a:t>
            </a:r>
            <a:r>
              <a:rPr lang="en-US" dirty="0"/>
              <a:t>Celsius and </a:t>
            </a:r>
            <a:r>
              <a:rPr lang="en-US" dirty="0" smtClean="0"/>
              <a:t>Fahrenheit. The workflow </a:t>
            </a:r>
            <a:r>
              <a:rPr lang="en-US" dirty="0"/>
              <a:t>should </a:t>
            </a:r>
            <a:r>
              <a:rPr lang="en-US" dirty="0" smtClean="0"/>
              <a:t>handle </a:t>
            </a:r>
            <a:r>
              <a:rPr lang="en-US" dirty="0"/>
              <a:t>one numerical required argument and one </a:t>
            </a:r>
            <a:r>
              <a:rPr lang="en-US" dirty="0" smtClean="0"/>
              <a:t>optional argument </a:t>
            </a:r>
            <a:r>
              <a:rPr lang="en-US" dirty="0"/>
              <a:t>(the scale, F or C). If the user gives two arguments, perform the </a:t>
            </a:r>
            <a:r>
              <a:rPr lang="en-US" dirty="0" smtClean="0"/>
              <a:t>conversion. If </a:t>
            </a:r>
            <a:r>
              <a:rPr lang="en-US" dirty="0"/>
              <a:t>the user gives only one argument, a number, assume the number </a:t>
            </a:r>
            <a:r>
              <a:rPr lang="en-US" dirty="0" smtClean="0"/>
              <a:t>is given </a:t>
            </a:r>
            <a:r>
              <a:rPr lang="en-US" dirty="0"/>
              <a:t>in Fahrenheit, warn the user, and perform the conversion. If the user </a:t>
            </a:r>
            <a:r>
              <a:rPr lang="en-US" dirty="0" smtClean="0"/>
              <a:t>provides no </a:t>
            </a:r>
            <a:r>
              <a:rPr lang="en-US" dirty="0"/>
              <a:t>arguments, print a statement explaining how to run it. </a:t>
            </a:r>
          </a:p>
        </p:txBody>
      </p:sp>
    </p:spTree>
    <p:extLst>
      <p:ext uri="{BB962C8B-B14F-4D97-AF65-F5344CB8AC3E}">
        <p14:creationId xmlns:p14="http://schemas.microsoft.com/office/powerpoint/2010/main" val="203147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Pseudocode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dirty="0"/>
              <a:t>Write </a:t>
            </a:r>
            <a:r>
              <a:rPr lang="en-US" sz="1200" dirty="0" smtClean="0"/>
              <a:t>a </a:t>
            </a:r>
            <a:r>
              <a:rPr lang="en-US" sz="1200" dirty="0"/>
              <a:t>temperature conversion </a:t>
            </a:r>
            <a:r>
              <a:rPr lang="en-US" sz="1200" dirty="0" smtClean="0"/>
              <a:t>workflow in </a:t>
            </a:r>
            <a:r>
              <a:rPr lang="en-US" sz="1200" dirty="0" err="1" smtClean="0"/>
              <a:t>pseudcode</a:t>
            </a:r>
            <a:r>
              <a:rPr lang="en-US" sz="1200" dirty="0" smtClean="0"/>
              <a:t> to convert between </a:t>
            </a:r>
            <a:r>
              <a:rPr lang="en-US" sz="1200" dirty="0"/>
              <a:t>Celsius and </a:t>
            </a:r>
            <a:r>
              <a:rPr lang="en-US" sz="1200" dirty="0" smtClean="0"/>
              <a:t>Fahrenheit. The workflow </a:t>
            </a:r>
            <a:r>
              <a:rPr lang="en-US" sz="1200" dirty="0"/>
              <a:t>should </a:t>
            </a:r>
            <a:r>
              <a:rPr lang="en-US" sz="1200" dirty="0" smtClean="0"/>
              <a:t>handle </a:t>
            </a:r>
            <a:r>
              <a:rPr lang="en-US" sz="1200" dirty="0"/>
              <a:t>one numerical required argument and one </a:t>
            </a:r>
            <a:r>
              <a:rPr lang="en-US" sz="1200" dirty="0" smtClean="0"/>
              <a:t>optional argument </a:t>
            </a:r>
            <a:r>
              <a:rPr lang="en-US" sz="1200" dirty="0"/>
              <a:t>(the scale, F or C). If the user gives two arguments, perform the </a:t>
            </a:r>
            <a:r>
              <a:rPr lang="en-US" sz="1200" dirty="0" smtClean="0"/>
              <a:t>conversion. If </a:t>
            </a:r>
            <a:r>
              <a:rPr lang="en-US" sz="1200" dirty="0"/>
              <a:t>the user gives only one argument, a number, assume the number </a:t>
            </a:r>
            <a:r>
              <a:rPr lang="en-US" sz="1200" dirty="0" smtClean="0"/>
              <a:t>is given </a:t>
            </a:r>
            <a:r>
              <a:rPr lang="en-US" sz="1200" dirty="0"/>
              <a:t>in Fahrenheit, warn the user, and perform the conversion. If the user </a:t>
            </a:r>
            <a:r>
              <a:rPr lang="en-US" sz="1200" dirty="0" smtClean="0"/>
              <a:t>provides no </a:t>
            </a:r>
            <a:r>
              <a:rPr lang="en-US" sz="1200" dirty="0"/>
              <a:t>arguments, print a statement explaining how to run it. </a:t>
            </a:r>
            <a:endParaRPr lang="en-US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IF there are no arguments THEN </a:t>
            </a:r>
          </a:p>
          <a:p>
            <a:pPr marL="0" indent="0">
              <a:buNone/>
            </a:pPr>
            <a:r>
              <a:rPr lang="en-US" sz="1200" dirty="0"/>
              <a:t>    Warn the user and </a:t>
            </a:r>
            <a:r>
              <a:rPr lang="en-US" sz="1200" dirty="0" smtClean="0"/>
              <a:t>inform </a:t>
            </a:r>
            <a:r>
              <a:rPr lang="en-US" sz="1200" dirty="0"/>
              <a:t>them how to run the script</a:t>
            </a:r>
          </a:p>
          <a:p>
            <a:pPr marL="0" indent="0">
              <a:buNone/>
            </a:pPr>
            <a:r>
              <a:rPr lang="en-US" sz="1200" dirty="0" smtClean="0"/>
              <a:t>    </a:t>
            </a:r>
            <a:r>
              <a:rPr lang="en-US" sz="1200" dirty="0"/>
              <a:t>EXIT the script</a:t>
            </a:r>
          </a:p>
          <a:p>
            <a:pPr marL="0" indent="0">
              <a:buNone/>
            </a:pPr>
            <a:r>
              <a:rPr lang="en-US" sz="1200" dirty="0" smtClean="0"/>
              <a:t>ENDIF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IF there is only one user argument THEN</a:t>
            </a:r>
          </a:p>
          <a:p>
            <a:pPr marL="0" indent="0">
              <a:buNone/>
            </a:pPr>
            <a:r>
              <a:rPr lang="en-US" sz="1200" dirty="0"/>
              <a:t>    Warn the </a:t>
            </a:r>
            <a:r>
              <a:rPr lang="en-US" sz="1200" dirty="0" smtClean="0"/>
              <a:t>user </a:t>
            </a:r>
            <a:r>
              <a:rPr lang="en-US" sz="1100" dirty="0"/>
              <a:t>that since no unit was provided, F is assumed.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   SET the unit to Fahrenheit</a:t>
            </a:r>
          </a:p>
          <a:p>
            <a:pPr marL="0" indent="0">
              <a:buNone/>
            </a:pPr>
            <a:r>
              <a:rPr lang="en-US" sz="1200" dirty="0"/>
              <a:t>ELSE</a:t>
            </a:r>
          </a:p>
          <a:p>
            <a:pPr marL="0" indent="0">
              <a:buNone/>
            </a:pPr>
            <a:r>
              <a:rPr lang="en-US" sz="1200" dirty="0"/>
              <a:t>     GET </a:t>
            </a:r>
            <a:r>
              <a:rPr lang="en-US" sz="1200" dirty="0" smtClean="0"/>
              <a:t>the </a:t>
            </a:r>
            <a:r>
              <a:rPr lang="en-US" sz="1200" dirty="0"/>
              <a:t>unit from the 2</a:t>
            </a:r>
            <a:r>
              <a:rPr lang="en-US" sz="1200" baseline="30000" dirty="0"/>
              <a:t>nd</a:t>
            </a:r>
            <a:r>
              <a:rPr lang="en-US" sz="1200" dirty="0"/>
              <a:t> user input</a:t>
            </a:r>
          </a:p>
          <a:p>
            <a:pPr marL="0" indent="0">
              <a:buNone/>
            </a:pPr>
            <a:r>
              <a:rPr lang="en-US" sz="1200" dirty="0" smtClean="0"/>
              <a:t>ENDIF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GET the numerical </a:t>
            </a:r>
            <a:r>
              <a:rPr lang="en-US" sz="1200" dirty="0" smtClean="0"/>
              <a:t>value from </a:t>
            </a:r>
            <a:r>
              <a:rPr lang="en-US" sz="1200" dirty="0"/>
              <a:t>the first user </a:t>
            </a:r>
            <a:r>
              <a:rPr lang="en-US" sz="1200" dirty="0" smtClean="0"/>
              <a:t>input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IF the unit is Fahrenheit THEN</a:t>
            </a:r>
          </a:p>
          <a:p>
            <a:pPr marL="0" indent="0">
              <a:buNone/>
            </a:pPr>
            <a:r>
              <a:rPr lang="en-US" sz="1200" dirty="0"/>
              <a:t>    Convert to </a:t>
            </a:r>
            <a:r>
              <a:rPr lang="en-US" sz="1200" dirty="0" smtClean="0"/>
              <a:t>Celsius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ELSE</a:t>
            </a:r>
          </a:p>
          <a:p>
            <a:pPr marL="0" indent="0">
              <a:buNone/>
            </a:pPr>
            <a:r>
              <a:rPr lang="en-US" sz="1200" dirty="0"/>
              <a:t>    Convert to </a:t>
            </a:r>
            <a:r>
              <a:rPr lang="en-US" sz="1200" dirty="0" smtClean="0"/>
              <a:t>Fahrenheit</a:t>
            </a:r>
          </a:p>
          <a:p>
            <a:pPr marL="0" indent="0">
              <a:buNone/>
            </a:pPr>
            <a:r>
              <a:rPr lang="en-US" sz="1200" dirty="0" smtClean="0"/>
              <a:t>ENDIF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PRINT </a:t>
            </a:r>
            <a:r>
              <a:rPr lang="en-US" sz="1200" dirty="0" smtClean="0"/>
              <a:t>conversion results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9563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Decision-making (branching)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defRPr/>
            </a:pPr>
            <a:r>
              <a:rPr lang="en-US" dirty="0">
                <a:ea typeface="ＭＳ Ｐゴシック" charset="0"/>
              </a:rPr>
              <a:t>Conditional statements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Decision-making syntax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Boolean </a:t>
            </a:r>
            <a:r>
              <a:rPr lang="en-US" dirty="0" smtClean="0">
                <a:ea typeface="ＭＳ Ｐゴシック" charset="0"/>
              </a:rPr>
              <a:t>Expressions 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</a:rPr>
              <a:t>What’s false???</a:t>
            </a:r>
            <a:endParaRPr lang="en-US" dirty="0">
              <a:ea typeface="ＭＳ Ｐゴシック" charset="0"/>
            </a:endParaRP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Logical </a:t>
            </a:r>
            <a:r>
              <a:rPr lang="en-US" dirty="0" smtClean="0">
                <a:ea typeface="ＭＳ Ｐゴシック" charset="0"/>
              </a:rPr>
              <a:t>operators ???    </a:t>
            </a:r>
            <a:endParaRPr lang="en-US" dirty="0">
              <a:ea typeface="ＭＳ Ｐゴシック" charset="0"/>
            </a:endParaRP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Comparison </a:t>
            </a:r>
            <a:r>
              <a:rPr lang="en-US" dirty="0" smtClean="0">
                <a:ea typeface="ＭＳ Ｐゴシック" charset="0"/>
              </a:rPr>
              <a:t>operators ???</a:t>
            </a:r>
            <a:endParaRPr lang="en-US" dirty="0">
              <a:ea typeface="ＭＳ Ｐゴシック" charset="0"/>
            </a:endParaRP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Describing ArcGIS </a:t>
            </a:r>
            <a:r>
              <a:rPr lang="en-US" dirty="0" smtClean="0">
                <a:ea typeface="ＭＳ Ｐゴシック" charset="0"/>
              </a:rPr>
              <a:t>data</a:t>
            </a:r>
          </a:p>
          <a:p>
            <a:pPr marL="1371600" lvl="3" indent="0">
              <a:buNone/>
              <a:defRPr/>
            </a:pPr>
            <a:endParaRPr lang="en-US" dirty="0" smtClean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32181" y="4263926"/>
            <a:ext cx="49671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&gt;&gt;&gt; import </a:t>
            </a: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arcpy</a:t>
            </a:r>
            <a:endParaRPr lang="en-US" sz="12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sz="1200" dirty="0" err="1" smtClean="0">
                <a:latin typeface="Arial" pitchFamily="34" charset="0"/>
                <a:ea typeface="ＭＳ Ｐゴシック" pitchFamily="34" charset="-128"/>
              </a:rPr>
              <a:t>myFile</a:t>
            </a:r>
            <a:r>
              <a:rPr lang="en-US" sz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= 'C:/</a:t>
            </a:r>
            <a:r>
              <a:rPr lang="en-US" sz="1200" dirty="0" smtClean="0">
                <a:latin typeface="Arial" pitchFamily="34" charset="0"/>
                <a:ea typeface="ＭＳ Ｐゴシック" pitchFamily="34" charset="-128"/>
              </a:rPr>
              <a:t>Temp/</a:t>
            </a:r>
            <a:r>
              <a:rPr lang="en-US" sz="1200" dirty="0" err="1" smtClean="0">
                <a:latin typeface="Arial" pitchFamily="34" charset="0"/>
                <a:ea typeface="ＭＳ Ｐゴシック" pitchFamily="34" charset="-128"/>
              </a:rPr>
              <a:t>park.shp</a:t>
            </a:r>
            <a:r>
              <a:rPr lang="en-US" altLang="ja-JP" sz="1200" dirty="0">
                <a:latin typeface="Arial" pitchFamily="34" charset="0"/>
              </a:rPr>
              <a:t>'</a:t>
            </a: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dsc</a:t>
            </a: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 = </a:t>
            </a:r>
            <a:r>
              <a:rPr lang="en-US" sz="1200" dirty="0" err="1" smtClean="0">
                <a:latin typeface="Arial" pitchFamily="34" charset="0"/>
                <a:ea typeface="ＭＳ Ｐゴシック" pitchFamily="34" charset="-128"/>
              </a:rPr>
              <a:t>arcpy.Describe</a:t>
            </a:r>
            <a:r>
              <a:rPr lang="en-US" sz="1200" dirty="0" smtClean="0">
                <a:latin typeface="Arial" pitchFamily="34" charset="0"/>
                <a:ea typeface="ＭＳ Ｐゴシック" pitchFamily="34" charset="-128"/>
              </a:rPr>
              <a:t>(</a:t>
            </a:r>
            <a:r>
              <a:rPr lang="en-US" sz="1200" dirty="0" err="1" smtClean="0">
                <a:latin typeface="Arial" pitchFamily="34" charset="0"/>
                <a:ea typeface="ＭＳ Ｐゴシック" pitchFamily="34" charset="-128"/>
              </a:rPr>
              <a:t>myFile</a:t>
            </a: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dsc.Format</a:t>
            </a:r>
            <a:endParaRPr lang="en-US" sz="12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Traceback</a:t>
            </a: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 (most recent call last):  File "&lt;interactive input&gt;", line 1, in ?</a:t>
            </a:r>
          </a:p>
          <a:p>
            <a:pPr>
              <a:defRPr/>
            </a:pP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AttributeError</a:t>
            </a: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: </a:t>
            </a: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DescribeData</a:t>
            </a: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: Method Format does not </a:t>
            </a:r>
            <a:r>
              <a:rPr lang="en-US" sz="1200" dirty="0" smtClean="0">
                <a:latin typeface="Arial" pitchFamily="34" charset="0"/>
                <a:ea typeface="ＭＳ Ｐゴシック" pitchFamily="34" charset="-128"/>
              </a:rPr>
              <a:t>exist</a:t>
            </a:r>
          </a:p>
          <a:p>
            <a:pPr>
              <a:defRPr/>
            </a:pPr>
            <a:r>
              <a:rPr lang="en-US" sz="1200" dirty="0" smtClean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dsc.ShapeType</a:t>
            </a:r>
            <a:endParaRPr lang="en-US" sz="12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u'Polygon</a:t>
            </a:r>
            <a:r>
              <a:rPr lang="ja-JP" altLang="en-US" sz="1200" dirty="0">
                <a:latin typeface="Arial" pitchFamily="34" charset="0"/>
              </a:rPr>
              <a:t>‘</a:t>
            </a:r>
            <a:endParaRPr lang="en-US" altLang="ja-JP" sz="1200" dirty="0">
              <a:latin typeface="Arial" pitchFamily="34" charset="0"/>
            </a:endParaRP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dsc.HasOID</a:t>
            </a:r>
            <a:endParaRPr lang="en-US" sz="12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True</a:t>
            </a:r>
          </a:p>
          <a:p>
            <a:pPr>
              <a:defRPr/>
            </a:pPr>
            <a:r>
              <a:rPr lang="en-US" sz="1200" dirty="0">
                <a:latin typeface="Arial" pitchFamily="34" charset="0"/>
                <a:ea typeface="ＭＳ Ｐゴシック" pitchFamily="34" charset="-128"/>
              </a:rPr>
              <a:t>&gt;&gt;&gt; </a:t>
            </a:r>
            <a:r>
              <a:rPr lang="en-US" sz="1200" dirty="0" err="1">
                <a:latin typeface="Arial" pitchFamily="34" charset="0"/>
                <a:ea typeface="ＭＳ Ｐゴシック" pitchFamily="34" charset="-128"/>
              </a:rPr>
              <a:t>dsc.DatasetType</a:t>
            </a:r>
            <a:endParaRPr lang="en-US" sz="1200" dirty="0">
              <a:latin typeface="Arial" pitchFamily="34" charset="0"/>
              <a:ea typeface="ＭＳ Ｐゴシック" pitchFamily="34" charset="-128"/>
            </a:endParaRPr>
          </a:p>
          <a:p>
            <a:pPr>
              <a:defRPr/>
            </a:pPr>
            <a:r>
              <a:rPr lang="ja-JP" altLang="en-US" sz="1200" dirty="0">
                <a:latin typeface="Arial" pitchFamily="34" charset="0"/>
              </a:rPr>
              <a:t>‘</a:t>
            </a:r>
            <a:r>
              <a:rPr lang="en-US" altLang="ja-JP" sz="1200" dirty="0">
                <a:latin typeface="Arial" pitchFamily="34" charset="0"/>
              </a:rPr>
              <a:t>Shapefile</a:t>
            </a:r>
            <a:r>
              <a:rPr lang="en-US" altLang="ja-JP" sz="1200" dirty="0" smtClean="0">
                <a:latin typeface="Arial" pitchFamily="34" charset="0"/>
              </a:rPr>
              <a:t>'</a:t>
            </a:r>
            <a:endParaRPr lang="en-US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593290" y="1825625"/>
            <a:ext cx="4598710" cy="52352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533400" indent="-5334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en-US" altLang="ja-JP" sz="1600" dirty="0"/>
              <a:t>'False' in Python: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+mn-lt"/>
              </a:rPr>
              <a:t>False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+mn-lt"/>
              </a:rPr>
              <a:t>None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+mn-lt"/>
              </a:rPr>
              <a:t>0 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ja-JP" altLang="en-US" sz="1600" dirty="0">
                <a:latin typeface="+mn-lt"/>
              </a:rPr>
              <a:t>“”</a:t>
            </a:r>
            <a:r>
              <a:rPr lang="en-US" altLang="ja-JP" sz="1600" dirty="0">
                <a:latin typeface="+mn-lt"/>
              </a:rPr>
              <a:t>	  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+mn-lt"/>
              </a:rPr>
              <a:t>()	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+mn-lt"/>
              </a:rPr>
              <a:t>[]	</a:t>
            </a:r>
          </a:p>
          <a:p>
            <a:pPr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altLang="en-US" sz="1600" dirty="0">
                <a:latin typeface="+mn-lt"/>
              </a:rPr>
              <a:t>{}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1600" dirty="0">
              <a:solidFill>
                <a:srgbClr val="0000FF"/>
              </a:solidFill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1600" dirty="0">
                <a:solidFill>
                  <a:srgbClr val="FF0000"/>
                </a:solidFill>
              </a:rPr>
              <a:t>All other</a:t>
            </a:r>
            <a:r>
              <a:rPr lang="en-US" altLang="en-US" sz="1600" dirty="0"/>
              <a:t> numbers, </a:t>
            </a:r>
            <a:r>
              <a:rPr lang="en-US" altLang="en-US" sz="1600" dirty="0" err="1" smtClean="0"/>
              <a:t>strings,lists</a:t>
            </a:r>
            <a:r>
              <a:rPr lang="en-US" altLang="en-US" sz="1600" dirty="0"/>
              <a:t>, dictionaries, </a:t>
            </a:r>
            <a:r>
              <a:rPr lang="en-US" altLang="en-US" sz="1600" dirty="0" smtClean="0"/>
              <a:t>tuples evaluate </a:t>
            </a:r>
            <a:r>
              <a:rPr lang="en-US" altLang="en-US" sz="1600" dirty="0"/>
              <a:t>as </a:t>
            </a:r>
            <a:r>
              <a:rPr lang="en-US" altLang="ja-JP" sz="1600" dirty="0" smtClean="0"/>
              <a:t>True,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ja-JP" sz="1600" dirty="0"/>
          </a:p>
          <a:p>
            <a:pPr marL="0" indent="0" eaLnBrk="1" hangingPunct="1">
              <a:lnSpc>
                <a:spcPct val="70000"/>
              </a:lnSpc>
            </a:pPr>
            <a:r>
              <a:rPr lang="en-US" altLang="en-US" sz="1400" dirty="0">
                <a:latin typeface="Arial" panose="020B0604020202020204" pitchFamily="34" charset="0"/>
              </a:rPr>
              <a:t>Which of the following are </a:t>
            </a:r>
            <a:r>
              <a:rPr lang="ja-JP" altLang="en-US" sz="1400" dirty="0"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‘</a:t>
            </a:r>
            <a:r>
              <a:rPr lang="en-US" altLang="ja-JP" sz="1400" dirty="0">
                <a:latin typeface="Arial" panose="020B0604020202020204" pitchFamily="34" charset="0"/>
              </a:rPr>
              <a:t>True</a:t>
            </a:r>
            <a:r>
              <a:rPr lang="ja-JP" altLang="en-US" sz="1400" dirty="0"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’</a:t>
            </a:r>
            <a:r>
              <a:rPr lang="en-US" altLang="ja-JP" sz="1400" dirty="0">
                <a:latin typeface="Arial" panose="020B0604020202020204" pitchFamily="34" charset="0"/>
              </a:rPr>
              <a:t> expressions in Python</a:t>
            </a:r>
            <a:r>
              <a:rPr lang="en-US" altLang="ja-JP" sz="1400" dirty="0" smtClean="0">
                <a:latin typeface="Arial" panose="020B0604020202020204" pitchFamily="34" charset="0"/>
              </a:rPr>
              <a:t>?</a:t>
            </a:r>
            <a:br>
              <a:rPr lang="en-US" altLang="ja-JP" sz="1400" dirty="0" smtClean="0">
                <a:latin typeface="Arial" panose="020B0604020202020204" pitchFamily="34" charset="0"/>
              </a:rPr>
            </a:br>
            <a:endParaRPr lang="en-US" altLang="ja-JP" sz="1400" dirty="0">
              <a:latin typeface="Arial" panose="020B0604020202020204" pitchFamily="34" charset="0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r>
              <a:rPr lang="en-US" altLang="en-US" sz="1400" dirty="0" smtClean="0">
                <a:latin typeface="Arial" panose="020B0604020202020204" pitchFamily="34" charset="0"/>
              </a:rPr>
              <a:t>False</a:t>
            </a: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r>
              <a:rPr lang="en-US" altLang="en-US" sz="1400" dirty="0">
                <a:latin typeface="Arial" panose="020B0604020202020204" pitchFamily="34" charset="0"/>
              </a:rPr>
              <a:t>[False, False, False</a:t>
            </a:r>
            <a:r>
              <a:rPr lang="en-US" altLang="en-US" sz="1400" dirty="0" smtClean="0">
                <a:latin typeface="Arial" panose="020B0604020202020204" pitchFamily="34" charset="0"/>
              </a:rPr>
              <a:t>]</a:t>
            </a: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r>
              <a:rPr lang="en-US" altLang="en-US" sz="1400" dirty="0">
                <a:latin typeface="Arial" panose="020B0604020202020204" pitchFamily="34" charset="0"/>
              </a:rPr>
              <a:t>5-11/2</a:t>
            </a: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endParaRPr lang="en-US" altLang="ja-JP" sz="1400" dirty="0" smtClean="0">
              <a:latin typeface="Arial" pitchFamily="34" charset="0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r>
              <a:rPr lang="en-US" altLang="ja-JP" sz="1400" dirty="0" smtClean="0">
                <a:latin typeface="Arial" pitchFamily="34" charset="0"/>
              </a:rPr>
              <a:t>'</a:t>
            </a:r>
            <a:r>
              <a:rPr lang="en-US" altLang="ja-JP" sz="1400" dirty="0" smtClean="0"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None</a:t>
            </a:r>
            <a:r>
              <a:rPr lang="en-US" altLang="ja-JP" sz="1400" dirty="0" smtClean="0">
                <a:latin typeface="Arial" pitchFamily="34" charset="0"/>
              </a:rPr>
              <a:t>' </a:t>
            </a:r>
            <a:r>
              <a:rPr lang="en-US" altLang="ja-JP" sz="1400" dirty="0"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	  </a:t>
            </a: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endParaRPr lang="en-US" altLang="ja-JP" sz="1400" dirty="0" smtClean="0">
              <a:latin typeface="Arial" pitchFamily="34" charset="0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r>
              <a:rPr lang="en-US" altLang="ja-JP" sz="1400" dirty="0" smtClean="0">
                <a:latin typeface="Arial" pitchFamily="34" charset="0"/>
              </a:rPr>
              <a:t>'</a:t>
            </a:r>
            <a:r>
              <a:rPr lang="en-US" altLang="ja-JP" sz="1400" dirty="0" smtClean="0">
                <a:latin typeface="Arial" panose="020B0604020202020204" pitchFamily="34" charset="0"/>
                <a:ea typeface="Meiryo" panose="020B0604030504040204" pitchFamily="34" charset="-128"/>
                <a:cs typeface="Meiryo" panose="020B0604030504040204" pitchFamily="34" charset="-128"/>
              </a:rPr>
              <a:t>[]</a:t>
            </a:r>
            <a:r>
              <a:rPr lang="en-US" altLang="ja-JP" sz="1400" dirty="0" smtClean="0">
                <a:latin typeface="Arial" pitchFamily="34" charset="0"/>
              </a:rPr>
              <a:t>'</a:t>
            </a:r>
            <a:endParaRPr lang="en-US" altLang="ja-JP" sz="1400" dirty="0">
              <a:latin typeface="Arial" panose="020B0604020202020204" pitchFamily="34" charset="0"/>
              <a:ea typeface="Meiryo" panose="020B0604030504040204" pitchFamily="34" charset="-128"/>
              <a:cs typeface="Meiryo" panose="020B0604030504040204" pitchFamily="34" charset="-128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endParaRPr lang="en-US" altLang="en-US" sz="1400" dirty="0" smtClean="0">
              <a:latin typeface="Arial" panose="020B0604020202020204" pitchFamily="34" charset="0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r>
              <a:rPr lang="en-US" altLang="en-US" sz="1400" dirty="0" smtClean="0">
                <a:latin typeface="Arial" panose="020B0604020202020204" pitchFamily="34" charset="0"/>
              </a:rPr>
              <a:t>[]</a:t>
            </a:r>
            <a:r>
              <a:rPr lang="en-US" altLang="en-US" sz="1400" dirty="0">
                <a:latin typeface="Arial" panose="020B0604020202020204" pitchFamily="34" charset="0"/>
              </a:rPr>
              <a:t>	</a:t>
            </a: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endParaRPr lang="en-US" altLang="en-US" sz="1400" dirty="0" smtClean="0">
              <a:latin typeface="Arial" panose="020B0604020202020204" pitchFamily="34" charset="0"/>
            </a:endParaRPr>
          </a:p>
          <a:p>
            <a:pPr marL="876300" lvl="1" indent="-533400" eaLnBrk="1" hangingPunct="1">
              <a:lnSpc>
                <a:spcPct val="70000"/>
              </a:lnSpc>
              <a:buFont typeface="Garamond" panose="02020404030301010803" pitchFamily="18" charset="0"/>
              <a:buAutoNum type="alphaLcParenR"/>
            </a:pPr>
            <a:r>
              <a:rPr lang="en-US" altLang="en-US" sz="1400" dirty="0" smtClean="0">
                <a:latin typeface="Arial" panose="020B0604020202020204" pitchFamily="34" charset="0"/>
              </a:rPr>
              <a:t>None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ja-JP" sz="16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873655" y="2928660"/>
            <a:ext cx="2535813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u="sng" dirty="0"/>
              <a:t>Logical operators</a:t>
            </a:r>
            <a:r>
              <a:rPr lang="en-US" altLang="en-US" sz="1200" u="sng" dirty="0">
                <a:solidFill>
                  <a:srgbClr val="0000FF"/>
                </a:solidFill>
              </a:rPr>
              <a:t> </a:t>
            </a:r>
            <a:r>
              <a:rPr lang="en-US" altLang="en-US" sz="1200" dirty="0">
                <a:solidFill>
                  <a:srgbClr val="0000FF"/>
                </a:solidFill>
              </a:rPr>
              <a:t/>
            </a:r>
            <a:br>
              <a:rPr lang="en-US" altLang="en-US" sz="1200" dirty="0">
                <a:solidFill>
                  <a:srgbClr val="0000FF"/>
                </a:solidFill>
              </a:rPr>
            </a:br>
            <a:r>
              <a:rPr lang="en-US" altLang="en-US" sz="1200" b="1" dirty="0">
                <a:solidFill>
                  <a:srgbClr val="0000FF"/>
                </a:solidFill>
                <a:latin typeface="+mn-lt"/>
              </a:rPr>
              <a:t>and</a:t>
            </a:r>
            <a:r>
              <a:rPr lang="en-US" altLang="en-US" sz="1200" dirty="0">
                <a:latin typeface="+mn-lt"/>
              </a:rPr>
              <a:t>, </a:t>
            </a:r>
            <a:r>
              <a:rPr lang="en-US" altLang="en-US" sz="1200" b="1" dirty="0">
                <a:solidFill>
                  <a:srgbClr val="0000FF"/>
                </a:solidFill>
                <a:latin typeface="+mn-lt"/>
              </a:rPr>
              <a:t>or</a:t>
            </a:r>
            <a:r>
              <a:rPr lang="en-US" altLang="en-US" sz="1200" dirty="0">
                <a:latin typeface="+mn-lt"/>
              </a:rPr>
              <a:t>, and </a:t>
            </a:r>
            <a:r>
              <a:rPr lang="en-US" altLang="en-US" sz="1200" b="1" dirty="0">
                <a:solidFill>
                  <a:srgbClr val="0000FF"/>
                </a:solidFill>
                <a:latin typeface="+mn-lt"/>
              </a:rPr>
              <a:t>not</a:t>
            </a:r>
          </a:p>
          <a:p>
            <a:pPr eaLnBrk="1" hangingPunct="1">
              <a:defRPr/>
            </a:pPr>
            <a:endParaRPr lang="en-US" altLang="en-US" sz="1200" dirty="0"/>
          </a:p>
          <a:p>
            <a:pPr eaLnBrk="1" hangingPunct="1">
              <a:defRPr/>
            </a:pPr>
            <a:r>
              <a:rPr lang="en-US" altLang="en-US" sz="1200" u="sng" dirty="0"/>
              <a:t>Comparison operators </a:t>
            </a:r>
            <a:r>
              <a:rPr lang="en-US" altLang="en-US" sz="1200" dirty="0"/>
              <a:t>&gt;, &lt;, &lt;=,&gt;=</a:t>
            </a:r>
          </a:p>
          <a:p>
            <a:pPr eaLnBrk="1" hangingPunct="1">
              <a:defRPr/>
            </a:pPr>
            <a:r>
              <a:rPr lang="en-US" altLang="en-US" sz="1200" dirty="0"/>
              <a:t>!= not equal </a:t>
            </a:r>
            <a:br>
              <a:rPr lang="en-US" altLang="en-US" sz="1200" dirty="0"/>
            </a:br>
            <a:r>
              <a:rPr lang="en-US" altLang="en-US" sz="1200" dirty="0"/>
              <a:t>== equal</a:t>
            </a:r>
          </a:p>
        </p:txBody>
      </p:sp>
    </p:spTree>
    <p:extLst>
      <p:ext uri="{BB962C8B-B14F-4D97-AF65-F5344CB8AC3E}">
        <p14:creationId xmlns:p14="http://schemas.microsoft.com/office/powerpoint/2010/main" val="195625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 smtClean="0"/>
              <a:t>WHILE </a:t>
            </a:r>
            <a:r>
              <a:rPr lang="en-US" altLang="en-US" sz="3200" dirty="0"/>
              <a:t>&amp; FOR </a:t>
            </a:r>
            <a:r>
              <a:rPr lang="en-US" altLang="en-US" sz="3200" dirty="0" smtClean="0"/>
              <a:t>looping</a:t>
            </a:r>
            <a:endParaRPr lang="en-US" altLang="en-US" sz="3200" dirty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3AF56D-69C1-4ABF-949D-0BCAE3D37682}" type="slidenum">
              <a:rPr lang="en-US" altLang="en-US" sz="1400">
                <a:solidFill>
                  <a:srgbClr val="008000"/>
                </a:solidFill>
              </a:rPr>
              <a:pPr/>
              <a:t>17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85536" y="4144166"/>
            <a:ext cx="5334000" cy="1606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cs typeface="Arial" panose="020B0604020202020204" pitchFamily="34" charset="0"/>
              </a:rPr>
              <a:t>nums</a:t>
            </a:r>
            <a:r>
              <a:rPr lang="en-US" altLang="en-US" sz="2000" dirty="0">
                <a:cs typeface="Arial" panose="020B0604020202020204" pitchFamily="34" charset="0"/>
              </a:rPr>
              <a:t> = [5,10,15,20]</a:t>
            </a:r>
          </a:p>
          <a:p>
            <a:pPr eaLnBrk="1" hangingPunct="1"/>
            <a:r>
              <a:rPr lang="en-US" altLang="en-US" sz="2000" b="1" dirty="0">
                <a:solidFill>
                  <a:srgbClr val="3333FF"/>
                </a:solidFill>
                <a:cs typeface="Arial" panose="020B0604020202020204" pitchFamily="34" charset="0"/>
              </a:rPr>
              <a:t>for</a:t>
            </a: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dirty="0">
                <a:cs typeface="Arial" panose="020B0604020202020204" pitchFamily="34" charset="0"/>
              </a:rPr>
              <a:t>x</a:t>
            </a: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rgbClr val="3333FF"/>
                </a:solidFill>
                <a:cs typeface="Arial" panose="020B0604020202020204" pitchFamily="34" charset="0"/>
              </a:rPr>
              <a:t>in</a:t>
            </a:r>
            <a:r>
              <a:rPr lang="en-US" altLang="en-US" sz="2000" b="1" dirty="0">
                <a:cs typeface="Arial" panose="020B0604020202020204" pitchFamily="34" charset="0"/>
              </a:rPr>
              <a:t> </a:t>
            </a:r>
            <a:r>
              <a:rPr lang="en-US" altLang="en-US" sz="2000" dirty="0" err="1">
                <a:cs typeface="Arial" panose="020B0604020202020204" pitchFamily="34" charset="0"/>
              </a:rPr>
              <a:t>nums</a:t>
            </a:r>
            <a:r>
              <a:rPr lang="en-US" altLang="en-US" sz="2000" dirty="0">
                <a:cs typeface="Arial" panose="020B0604020202020204" pitchFamily="34" charset="0"/>
              </a:rPr>
              <a:t>:</a:t>
            </a:r>
          </a:p>
          <a:p>
            <a:pPr eaLnBrk="1" hangingPunct="1"/>
            <a:r>
              <a:rPr lang="en-US" altLang="en-US" sz="2000" dirty="0">
                <a:cs typeface="Arial" panose="020B0604020202020204" pitchFamily="34" charset="0"/>
              </a:rPr>
              <a:t>      </a:t>
            </a:r>
            <a:r>
              <a:rPr lang="en-US" altLang="en-US" sz="2000" b="1" dirty="0">
                <a:solidFill>
                  <a:srgbClr val="3333FF"/>
                </a:solidFill>
                <a:cs typeface="Arial" panose="020B0604020202020204" pitchFamily="34" charset="0"/>
              </a:rPr>
              <a:t>print</a:t>
            </a:r>
            <a:r>
              <a:rPr lang="en-US" altLang="en-US" sz="2000" dirty="0">
                <a:cs typeface="Arial" panose="020B0604020202020204" pitchFamily="34" charset="0"/>
              </a:rPr>
              <a:t> x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27653" name="Rectangle 1"/>
          <p:cNvSpPr>
            <a:spLocks noChangeArrowheads="1"/>
          </p:cNvSpPr>
          <p:nvPr/>
        </p:nvSpPr>
        <p:spPr bwMode="auto">
          <a:xfrm>
            <a:off x="6364141" y="3758821"/>
            <a:ext cx="4873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2.  Replace this WHILE-loop with a FOR-loop.</a:t>
            </a:r>
          </a:p>
        </p:txBody>
      </p:sp>
      <p:sp>
        <p:nvSpPr>
          <p:cNvPr id="27654" name="Rectangle 5"/>
          <p:cNvSpPr>
            <a:spLocks noChangeArrowheads="1"/>
          </p:cNvSpPr>
          <p:nvPr/>
        </p:nvSpPr>
        <p:spPr bwMode="auto">
          <a:xfrm>
            <a:off x="1320801" y="3784600"/>
            <a:ext cx="481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/>
              <a:t>1. Replace this FOR-loop with a WHILE-loop.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14002" y="4245106"/>
            <a:ext cx="8686800" cy="594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1" eaLnBrk="1" hangingPunct="1">
              <a:defRPr/>
            </a:pPr>
            <a:r>
              <a:rPr lang="en-US" sz="2000" kern="0" dirty="0">
                <a:latin typeface="Arial"/>
                <a:cs typeface="Arial"/>
              </a:rPr>
              <a:t>x = 0</a:t>
            </a:r>
          </a:p>
          <a:p>
            <a:pPr lvl="1" eaLnBrk="1" hangingPunct="1">
              <a:defRPr/>
            </a:pPr>
            <a:r>
              <a:rPr lang="en-US" sz="2000" b="1" kern="0" dirty="0">
                <a:solidFill>
                  <a:srgbClr val="3333FF"/>
                </a:solidFill>
                <a:latin typeface="Arial"/>
                <a:cs typeface="Arial"/>
              </a:rPr>
              <a:t>while</a:t>
            </a:r>
            <a:r>
              <a:rPr lang="en-US" sz="2000" kern="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latin typeface="Arial"/>
                <a:cs typeface="Arial"/>
              </a:rPr>
              <a:t>x &lt; 9:</a:t>
            </a:r>
          </a:p>
          <a:p>
            <a:pPr lvl="1" eaLnBrk="1" hangingPunct="1">
              <a:defRPr/>
            </a:pPr>
            <a:r>
              <a:rPr lang="en-US" sz="2000" kern="0" dirty="0">
                <a:solidFill>
                  <a:srgbClr val="0000FF"/>
                </a:solidFill>
                <a:latin typeface="Arial"/>
                <a:cs typeface="Arial"/>
              </a:rPr>
              <a:t>	   </a:t>
            </a:r>
            <a:r>
              <a:rPr lang="en-US" sz="2000" b="1" kern="0" dirty="0">
                <a:solidFill>
                  <a:srgbClr val="3333FF"/>
                </a:solidFill>
                <a:latin typeface="Arial"/>
                <a:cs typeface="Arial"/>
              </a:rPr>
              <a:t>print</a:t>
            </a:r>
            <a:r>
              <a:rPr lang="en-US" sz="2000" kern="0" dirty="0">
                <a:latin typeface="Arial"/>
                <a:cs typeface="Arial"/>
              </a:rPr>
              <a:t> x</a:t>
            </a:r>
          </a:p>
          <a:p>
            <a:pPr lvl="1" eaLnBrk="1" hangingPunct="1">
              <a:defRPr/>
            </a:pPr>
            <a:r>
              <a:rPr lang="en-US" sz="2000" kern="0" dirty="0">
                <a:latin typeface="Arial"/>
                <a:cs typeface="Arial"/>
              </a:rPr>
              <a:t>	   x = x + 1</a:t>
            </a:r>
          </a:p>
          <a:p>
            <a:pPr eaLnBrk="1" hangingPunct="1">
              <a:buFontTx/>
              <a:buNone/>
              <a:defRPr/>
            </a:pPr>
            <a:endParaRPr lang="en-US" sz="2400" kern="0" dirty="0">
              <a:solidFill>
                <a:srgbClr val="3333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5056" y="1742460"/>
            <a:ext cx="6096000" cy="17297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Arial" panose="020B0604020202020204" pitchFamily="34" charset="0"/>
              </a:rPr>
              <a:t>WHILE and FOR loop syntax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900" dirty="0" smtClean="0">
              <a:latin typeface="Arial" panose="020B0604020202020204" pitchFamily="34" charset="0"/>
            </a:endParaRP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Arial" panose="020B0604020202020204" pitchFamily="34" charset="0"/>
              </a:rPr>
              <a:t>3 important components of a WHILE-loop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900" dirty="0" smtClean="0">
              <a:latin typeface="Arial" panose="020B0604020202020204" pitchFamily="34" charset="0"/>
            </a:endParaRP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 smtClean="0">
                <a:latin typeface="Arial" panose="020B0604020202020204" pitchFamily="34" charset="0"/>
              </a:rPr>
              <a:t>The range function</a:t>
            </a: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1900" dirty="0" smtClean="0">
              <a:latin typeface="Arial" panose="020B0604020202020204" pitchFamily="34" charset="0"/>
            </a:endParaRPr>
          </a:p>
          <a:p>
            <a:pPr marL="1257300" lvl="2" indent="-3429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 err="1" smtClean="0">
                <a:latin typeface="Arial" panose="020B0604020202020204" pitchFamily="34" charset="0"/>
              </a:rPr>
              <a:t>os.listdir</a:t>
            </a:r>
            <a:endParaRPr lang="en-US" altLang="en-US" sz="19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8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latin typeface="Arial" panose="020B0604020202020204" pitchFamily="34" charset="0"/>
              </a:rPr>
              <a:t>Exercise – </a:t>
            </a:r>
            <a:r>
              <a:rPr lang="en-US" altLang="en-US" sz="3600" dirty="0" smtClean="0">
                <a:latin typeface="Arial" panose="020B0604020202020204" pitchFamily="34" charset="0"/>
              </a:rPr>
              <a:t>listfc_os.py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ea typeface="ＭＳ Ｐゴシック" pitchFamily="34" charset="-128"/>
              </a:rPr>
              <a:t>Use </a:t>
            </a:r>
            <a:r>
              <a:rPr lang="en-US" sz="1400" dirty="0" err="1">
                <a:ea typeface="ＭＳ Ｐゴシック" pitchFamily="34" charset="-128"/>
              </a:rPr>
              <a:t>os.listdir</a:t>
            </a:r>
            <a:r>
              <a:rPr lang="en-US" sz="1400" dirty="0">
                <a:ea typeface="ＭＳ Ｐゴシック" pitchFamily="34" charset="-128"/>
              </a:rPr>
              <a:t> to list the files in a directory.</a:t>
            </a:r>
          </a:p>
          <a:p>
            <a:pPr marL="514350" indent="-51435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ea typeface="ＭＳ Ｐゴシック" pitchFamily="34" charset="-128"/>
              </a:rPr>
              <a:t>Loop through the list.</a:t>
            </a:r>
          </a:p>
          <a:p>
            <a:pPr marL="514350" indent="-51435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ea typeface="ＭＳ Ｐゴシック" pitchFamily="34" charset="-128"/>
              </a:rPr>
              <a:t>Print the files as you loop.</a:t>
            </a:r>
          </a:p>
          <a:p>
            <a:pPr marL="514350" indent="-51435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ea typeface="ＭＳ Ｐゴシック" pitchFamily="34" charset="-128"/>
              </a:rPr>
              <a:t>Use conditional statements to check for files that end with </a:t>
            </a:r>
            <a:r>
              <a:rPr lang="en-US" sz="1400" dirty="0" err="1">
                <a:ea typeface="ＭＳ Ｐゴシック" pitchFamily="34" charset="-128"/>
              </a:rPr>
              <a:t>shp</a:t>
            </a:r>
            <a:r>
              <a:rPr lang="en-US" sz="1400" dirty="0">
                <a:ea typeface="ＭＳ Ｐゴシック" pitchFamily="34" charset="-128"/>
              </a:rPr>
              <a:t>, txt, or dbf.</a:t>
            </a:r>
          </a:p>
          <a:p>
            <a:pPr marL="514350" indent="-514350">
              <a:buClr>
                <a:schemeClr val="accent1">
                  <a:lumMod val="60000"/>
                  <a:lumOff val="40000"/>
                </a:schemeClr>
              </a:buClr>
              <a:buFont typeface="+mj-lt"/>
              <a:buAutoNum type="arabicPeriod"/>
              <a:defRPr/>
            </a:pPr>
            <a:r>
              <a:rPr lang="en-US" sz="1400" dirty="0">
                <a:ea typeface="ＭＳ Ｐゴシック" pitchFamily="34" charset="-128"/>
              </a:rPr>
              <a:t>Print name and emoticons for depending on file type. 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000" dirty="0" err="1">
                <a:ea typeface="ＭＳ Ｐゴシック" pitchFamily="34" charset="-128"/>
              </a:rPr>
              <a:t>shp</a:t>
            </a:r>
            <a:r>
              <a:rPr lang="en-US" sz="1000" dirty="0">
                <a:ea typeface="ＭＳ Ｐゴシック" pitchFamily="34" charset="-128"/>
              </a:rPr>
              <a:t> files (print name and :]) 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000" dirty="0">
                <a:ea typeface="ＭＳ Ｐゴシック" pitchFamily="34" charset="-128"/>
              </a:rPr>
              <a:t>txt files (name and print :[)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defRPr/>
            </a:pPr>
            <a:r>
              <a:rPr lang="en-US" sz="1000" dirty="0">
                <a:ea typeface="ＭＳ Ｐゴシック" pitchFamily="34" charset="-128"/>
              </a:rPr>
              <a:t>dbf files (print name and :o)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defRPr/>
            </a:pPr>
            <a:endParaRPr lang="en-US" sz="1000" dirty="0">
              <a:ea typeface="ＭＳ Ｐゴシック" pitchFamily="34" charset="-128"/>
            </a:endParaRP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000" b="1" dirty="0">
                <a:ea typeface="ＭＳ Ｐゴシック" pitchFamily="34" charset="-128"/>
              </a:rPr>
              <a:t>Sample output: 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000" dirty="0">
                <a:ea typeface="ＭＳ Ｐゴシック" pitchFamily="34" charset="-128"/>
              </a:rPr>
              <a:t>3.dbf :o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000" dirty="0">
                <a:ea typeface="ＭＳ Ｐゴシック" pitchFamily="34" charset="-128"/>
              </a:rPr>
              <a:t>3.shp :]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000" dirty="0">
                <a:ea typeface="ＭＳ Ｐゴシック" pitchFamily="34" charset="-128"/>
              </a:rPr>
              <a:t>brillag.txt :[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000" dirty="0">
                <a:ea typeface="ＭＳ Ｐゴシック" pitchFamily="34" charset="-128"/>
              </a:rPr>
              <a:t>gyre.txt :[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000" dirty="0" err="1">
                <a:ea typeface="ＭＳ Ｐゴシック" pitchFamily="34" charset="-128"/>
              </a:rPr>
              <a:t>tater.dbf</a:t>
            </a:r>
            <a:r>
              <a:rPr lang="en-US" sz="1000" dirty="0">
                <a:ea typeface="ＭＳ Ｐゴシック" pitchFamily="34" charset="-128"/>
              </a:rPr>
              <a:t> :o</a:t>
            </a:r>
          </a:p>
          <a:p>
            <a:pPr marL="800100" lvl="2" indent="0">
              <a:buClr>
                <a:schemeClr val="accent1">
                  <a:lumMod val="60000"/>
                  <a:lumOff val="40000"/>
                </a:schemeClr>
              </a:buClr>
              <a:buNone/>
              <a:defRPr/>
            </a:pPr>
            <a:r>
              <a:rPr lang="en-US" sz="1000" dirty="0" err="1">
                <a:ea typeface="ＭＳ Ｐゴシック" pitchFamily="34" charset="-128"/>
              </a:rPr>
              <a:t>tater.shp</a:t>
            </a:r>
            <a:r>
              <a:rPr lang="en-US" sz="1000" dirty="0">
                <a:ea typeface="ＭＳ Ｐゴシック" pitchFamily="34" charset="-128"/>
              </a:rPr>
              <a:t> :]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90E5AC-530B-42EF-8B07-94E58E5E966E}" type="slidenum">
              <a:rPr lang="en-US" altLang="en-US" sz="1400">
                <a:solidFill>
                  <a:srgbClr val="008000"/>
                </a:solidFill>
              </a:rPr>
              <a:pPr/>
              <a:t>18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30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Emoting listfc_os.py solutions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210E8-16DC-4E49-8294-32A19F54F418}" type="slidenum">
              <a:rPr lang="en-US" altLang="en-US" sz="1400">
                <a:solidFill>
                  <a:srgbClr val="008000"/>
                </a:solidFill>
              </a:rPr>
              <a:pPr/>
              <a:t>19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600201"/>
            <a:ext cx="3048000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1"/>
            <a:ext cx="42100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76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Basic Python code components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N</a:t>
            </a:r>
            <a:r>
              <a:rPr lang="en-US" altLang="en-US" sz="2600" dirty="0" smtClean="0"/>
              <a:t>aming </a:t>
            </a:r>
            <a:r>
              <a:rPr lang="en-US" altLang="en-US" sz="2600" dirty="0"/>
              <a:t>&amp; initializing </a:t>
            </a:r>
            <a:r>
              <a:rPr lang="en-US" altLang="en-US" sz="2600" dirty="0" smtClean="0"/>
              <a:t>variables, assignment statements </a:t>
            </a:r>
          </a:p>
          <a:p>
            <a:r>
              <a:rPr lang="en-US" altLang="en-US" sz="2600" dirty="0" smtClean="0"/>
              <a:t>Comments</a:t>
            </a:r>
          </a:p>
          <a:p>
            <a:r>
              <a:rPr lang="en-US" altLang="en-US" sz="2600" dirty="0" smtClean="0"/>
              <a:t>Keywords </a:t>
            </a:r>
          </a:p>
          <a:p>
            <a:r>
              <a:rPr lang="en-US" altLang="en-US" sz="2600" dirty="0" smtClean="0"/>
              <a:t>Built-in modules </a:t>
            </a:r>
          </a:p>
          <a:p>
            <a:r>
              <a:rPr lang="en-US" altLang="en-US" sz="2600" dirty="0" smtClean="0"/>
              <a:t>Indentation</a:t>
            </a:r>
          </a:p>
          <a:p>
            <a:r>
              <a:rPr lang="en-US" altLang="en-US" sz="2600" dirty="0" smtClean="0"/>
              <a:t>Objects </a:t>
            </a:r>
          </a:p>
          <a:p>
            <a:r>
              <a:rPr lang="en-US" altLang="en-US" sz="2600" smtClean="0"/>
              <a:t>Built-in </a:t>
            </a:r>
            <a:r>
              <a:rPr lang="en-US" altLang="en-US" sz="2600" dirty="0" smtClean="0"/>
              <a:t>functions</a:t>
            </a:r>
            <a:r>
              <a:rPr lang="en-US" altLang="en-US" sz="2600" dirty="0"/>
              <a:t>, constants, </a:t>
            </a:r>
            <a:r>
              <a:rPr lang="en-US" altLang="en-US" sz="2600" dirty="0" smtClean="0"/>
              <a:t>exceptions,</a:t>
            </a:r>
          </a:p>
          <a:p>
            <a:r>
              <a:rPr lang="en-US" altLang="en-US" sz="2600" dirty="0"/>
              <a:t>D</a:t>
            </a:r>
            <a:r>
              <a:rPr lang="en-US" altLang="en-US" sz="2600" dirty="0" smtClean="0"/>
              <a:t>ata structures: </a:t>
            </a:r>
            <a:r>
              <a:rPr lang="en-US" altLang="en-US" sz="2600" dirty="0"/>
              <a:t>integers, floats, strings, lists, tuples…</a:t>
            </a:r>
          </a:p>
          <a:p>
            <a:pPr marL="914400" lvl="2" indent="0">
              <a:buNone/>
            </a:pPr>
            <a:endParaRPr lang="en-US" alt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66F491-380A-43BD-A993-32D99D86B5CB}" type="slidenum">
              <a:rPr lang="en-US" altLang="en-US" sz="1400">
                <a:solidFill>
                  <a:srgbClr val="008000"/>
                </a:solidFill>
                <a:ea typeface="MS PGothic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solidFill>
                <a:srgbClr val="0080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67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ea typeface="ＭＳ Ｐゴシック" charset="0"/>
                <a:cs typeface="+mj-cs"/>
              </a:rPr>
              <a:t>Batch geoprocessing </a:t>
            </a:r>
            <a:endParaRPr lang="en-US" dirty="0">
              <a:solidFill>
                <a:srgbClr val="002060"/>
              </a:solidFill>
              <a:ea typeface="ＭＳ Ｐゴシック" charset="0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2000" dirty="0" smtClean="0"/>
          </a:p>
          <a:p>
            <a:r>
              <a:rPr lang="en-US" altLang="en-US" dirty="0" smtClean="0"/>
              <a:t>Listing feature classes, </a:t>
            </a:r>
            <a:r>
              <a:rPr lang="en-US" altLang="en-US" dirty="0" err="1" smtClean="0"/>
              <a:t>rasters</a:t>
            </a:r>
            <a:r>
              <a:rPr lang="en-US" altLang="en-US" dirty="0" smtClean="0"/>
              <a:t>, other data types</a:t>
            </a:r>
          </a:p>
          <a:p>
            <a:r>
              <a:rPr lang="en-US" altLang="en-US" dirty="0" smtClean="0"/>
              <a:t>Using wildcard and type to get subset of items</a:t>
            </a:r>
          </a:p>
          <a:p>
            <a:r>
              <a:rPr lang="en-US" altLang="en-US" dirty="0" smtClean="0"/>
              <a:t>Dynamic output names</a:t>
            </a:r>
          </a:p>
          <a:p>
            <a:r>
              <a:rPr lang="en-US" altLang="en-US" dirty="0" smtClean="0"/>
              <a:t>Listing fields</a:t>
            </a:r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What's </a:t>
            </a:r>
            <a:r>
              <a:rPr lang="en-US" altLang="en-US" sz="2000" dirty="0"/>
              <a:t>wrong </a:t>
            </a:r>
            <a:r>
              <a:rPr lang="en-US" altLang="en-US" sz="2000" dirty="0" smtClean="0"/>
              <a:t>with</a:t>
            </a:r>
          </a:p>
          <a:p>
            <a:pPr marL="0" indent="0">
              <a:buNone/>
            </a:pPr>
            <a:r>
              <a:rPr lang="en-US" altLang="en-US" sz="2000" dirty="0" smtClean="0"/>
              <a:t>the </a:t>
            </a:r>
            <a:r>
              <a:rPr lang="en-US" altLang="en-US" sz="2000" dirty="0"/>
              <a:t>following script?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85CC34-E9B4-4138-B6B7-3C73B5C8148A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3429000" y="4507587"/>
            <a:ext cx="6705600" cy="2031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</a:pPr>
            <a:r>
              <a:rPr lang="en-US" altLang="en-US" sz="1800" i="1" dirty="0" smtClean="0">
                <a:solidFill>
                  <a:srgbClr val="669900"/>
                </a:solidFill>
              </a:rPr>
              <a:t># Buffer </a:t>
            </a:r>
            <a:r>
              <a:rPr lang="en-US" altLang="en-US" sz="1800" i="1" dirty="0">
                <a:solidFill>
                  <a:srgbClr val="669900"/>
                </a:solidFill>
              </a:rPr>
              <a:t>all of the line feature classes in C:/Temp</a:t>
            </a:r>
            <a:r>
              <a:rPr lang="en-US" altLang="en-US" sz="1800" dirty="0">
                <a:solidFill>
                  <a:srgbClr val="669900"/>
                </a:solidFill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b="1" dirty="0">
                <a:solidFill>
                  <a:srgbClr val="3333FF"/>
                </a:solidFill>
              </a:rPr>
              <a:t>import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arcpy</a:t>
            </a:r>
            <a:endParaRPr lang="en-US" altLang="en-US" sz="1800" dirty="0"/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/>
              <a:t>fcs </a:t>
            </a:r>
            <a:r>
              <a:rPr lang="en-US" altLang="en-US" sz="1800" dirty="0"/>
              <a:t>= </a:t>
            </a:r>
            <a:r>
              <a:rPr lang="en-US" altLang="en-US" sz="1800" dirty="0" err="1"/>
              <a:t>arcpy.ListFeatureClasses</a:t>
            </a:r>
            <a:r>
              <a:rPr lang="en-US" altLang="en-US" sz="1800" dirty="0"/>
              <a:t> (</a:t>
            </a:r>
            <a:r>
              <a:rPr lang="en-US" altLang="en-US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*'</a:t>
            </a:r>
            <a:r>
              <a:rPr lang="en-US" altLang="ja-JP" sz="1800" dirty="0"/>
              <a:t>, </a:t>
            </a:r>
            <a:r>
              <a:rPr lang="en-US" altLang="ja-JP" sz="1800" dirty="0">
                <a:solidFill>
                  <a:srgbClr val="99CC00"/>
                </a:solidFill>
              </a:rPr>
              <a:t>'Line'</a:t>
            </a:r>
            <a:r>
              <a:rPr lang="en-US" altLang="ja-JP" sz="1800" dirty="0"/>
              <a:t>)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b="1" dirty="0">
                <a:solidFill>
                  <a:srgbClr val="0000FF"/>
                </a:solidFill>
              </a:rPr>
              <a:t>for</a:t>
            </a:r>
            <a:r>
              <a:rPr lang="en-US" altLang="en-US" sz="1800" dirty="0">
                <a:solidFill>
                  <a:srgbClr val="0000FF"/>
                </a:solidFill>
              </a:rPr>
              <a:t> </a:t>
            </a:r>
            <a:r>
              <a:rPr lang="en-US" altLang="en-US" sz="1800" dirty="0"/>
              <a:t>fc</a:t>
            </a:r>
            <a:r>
              <a:rPr lang="en-US" altLang="en-US" sz="1800" dirty="0">
                <a:solidFill>
                  <a:srgbClr val="0000FF"/>
                </a:solidFill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</a:rPr>
              <a:t>in</a:t>
            </a:r>
            <a:r>
              <a:rPr lang="en-US" altLang="en-US" sz="1800" dirty="0"/>
              <a:t> fcs: </a:t>
            </a:r>
            <a:endParaRPr lang="en-US" altLang="en-US" sz="1800" dirty="0" smtClean="0"/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      </a:t>
            </a:r>
            <a:r>
              <a:rPr lang="en-US" altLang="en-US" sz="1800" dirty="0" err="1" smtClean="0"/>
              <a:t>arcpy.overwriteOutput</a:t>
            </a:r>
            <a:r>
              <a:rPr lang="en-US" altLang="en-US" sz="1800" dirty="0" smtClean="0"/>
              <a:t> = True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 smtClean="0"/>
              <a:t>       </a:t>
            </a:r>
            <a:r>
              <a:rPr lang="en-US" altLang="en-US" sz="1800" dirty="0" err="1" smtClean="0"/>
              <a:t>dist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sys.argv</a:t>
            </a:r>
            <a:r>
              <a:rPr lang="en-US" altLang="en-US" sz="1800" dirty="0" smtClean="0"/>
              <a:t>[1] + ‘meters’</a:t>
            </a:r>
            <a:endParaRPr lang="en-US" altLang="en-US" sz="1800" dirty="0"/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/>
              <a:t>	</a:t>
            </a:r>
            <a:r>
              <a:rPr lang="en-US" altLang="en-US" sz="1800" dirty="0" err="1" smtClean="0"/>
              <a:t>arcpy.Buffer</a:t>
            </a:r>
            <a:r>
              <a:rPr lang="en-US" altLang="en-US" sz="1800" dirty="0" smtClean="0"/>
              <a:t> (</a:t>
            </a:r>
            <a:r>
              <a:rPr lang="en-US" altLang="en-US" sz="1800" dirty="0"/>
              <a:t>fc, </a:t>
            </a:r>
            <a:r>
              <a:rPr lang="en-US" altLang="en-US" sz="1800" dirty="0" smtClean="0"/>
              <a:t>'</a:t>
            </a:r>
            <a:r>
              <a:rPr lang="en-US" altLang="ja-JP" sz="1800" dirty="0" err="1" smtClean="0"/>
              <a:t>out.shp</a:t>
            </a:r>
            <a:r>
              <a:rPr lang="en-US" altLang="en-US" sz="1800" dirty="0" smtClean="0"/>
              <a:t>‘, </a:t>
            </a:r>
            <a:r>
              <a:rPr lang="en-US" altLang="en-US" sz="1800" dirty="0" err="1" smtClean="0"/>
              <a:t>dist</a:t>
            </a:r>
            <a:r>
              <a:rPr lang="en-US" altLang="ja-JP" sz="1800" dirty="0" smtClean="0"/>
              <a:t>)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1716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018096" y="274638"/>
            <a:ext cx="9241410" cy="768350"/>
          </a:xfrm>
          <a:prstGeom prst="rect">
            <a:avLst/>
          </a:prstGeom>
          <a:solidFill>
            <a:srgbClr val="CDD2D8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2A2C28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 smtClean="0">
                <a:solidFill>
                  <a:srgbClr val="002060"/>
                </a:solidFill>
                <a:ea typeface="ＭＳ Ｐゴシック" pitchFamily="34" charset="-128"/>
              </a:rPr>
              <a:t>Enumeration wildcards</a:t>
            </a:r>
            <a:endParaRPr lang="en-US" sz="36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3CC5005-28E7-4F51-BA19-98B92176294C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838201"/>
            <a:ext cx="9067800" cy="55340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</a:pPr>
            <a:endParaRPr lang="en-US" altLang="en-US" sz="16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solidFill>
                  <a:srgbClr val="3366FF"/>
                </a:solidFill>
              </a:rPr>
              <a:t>import</a:t>
            </a:r>
            <a:r>
              <a:rPr lang="en-US" altLang="en-US" sz="1800" dirty="0"/>
              <a:t> </a:t>
            </a:r>
            <a:r>
              <a:rPr lang="en-US" altLang="en-US" sz="1800" dirty="0" err="1"/>
              <a:t>arcpy</a:t>
            </a: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</a:rPr>
              <a:t># Set the workspace.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/>
              <a:t>arcpy.env.workspace</a:t>
            </a:r>
            <a:r>
              <a:rPr lang="en-US" altLang="en-US" sz="1800" dirty="0"/>
              <a:t> = 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C:/dater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endParaRPr lang="en-US" altLang="ja-JP" sz="1800" dirty="0">
              <a:solidFill>
                <a:srgbClr val="99CC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L1 = </a:t>
            </a:r>
            <a:r>
              <a:rPr lang="en-US" altLang="en-US" sz="1800" dirty="0" err="1"/>
              <a:t>arcpy.ListFeatureClasses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point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en-US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L2 = </a:t>
            </a:r>
            <a:r>
              <a:rPr lang="en-US" altLang="en-US" sz="1800" dirty="0" err="1"/>
              <a:t>arcpy.ListRasters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*spam*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L3 = </a:t>
            </a:r>
            <a:r>
              <a:rPr lang="en-US" altLang="en-US" sz="1800" dirty="0" err="1"/>
              <a:t>arcpy.ListFeatureClasses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egg*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, 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line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L4 = </a:t>
            </a:r>
            <a:r>
              <a:rPr lang="en-US" altLang="en-US" sz="1800" dirty="0" err="1"/>
              <a:t>arcpy.ListRasters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*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, 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TIF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Which files will be in each list?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/>
            </a:r>
            <a:br>
              <a:rPr lang="en-US" altLang="en-US" sz="1800" dirty="0">
                <a:solidFill>
                  <a:srgbClr val="FF0000"/>
                </a:solidFill>
              </a:rPr>
            </a:b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99CC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184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96" b="-5556"/>
          <a:stretch>
            <a:fillRect/>
          </a:stretch>
        </p:blipFill>
        <p:spPr bwMode="auto">
          <a:xfrm>
            <a:off x="5812378" y="1070768"/>
            <a:ext cx="26670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2" b="33675"/>
          <a:stretch>
            <a:fillRect/>
          </a:stretch>
        </p:blipFill>
        <p:spPr bwMode="auto">
          <a:xfrm>
            <a:off x="5812378" y="1350962"/>
            <a:ext cx="4194175" cy="537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9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D9736-681B-4EB7-ADEB-2F217D9E983A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8096" y="274638"/>
            <a:ext cx="9241410" cy="7683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600" dirty="0">
                <a:solidFill>
                  <a:srgbClr val="002060"/>
                </a:solidFill>
                <a:ea typeface="ＭＳ Ｐゴシック" pitchFamily="34" charset="-128"/>
              </a:rPr>
              <a:t>Enumeration wildcards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1"/>
            <a:ext cx="9067800" cy="5534025"/>
          </a:xfrm>
        </p:spPr>
        <p:txBody>
          <a:bodyPr>
            <a:normAutofit lnSpcReduction="10000"/>
          </a:bodyPr>
          <a:lstStyle/>
          <a:p>
            <a:pPr lvl="2" eaLnBrk="1" hangingPunct="1">
              <a:lnSpc>
                <a:spcPct val="80000"/>
              </a:lnSpc>
            </a:pPr>
            <a:endParaRPr lang="en-US" altLang="en-US" sz="16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import </a:t>
            </a:r>
            <a:r>
              <a:rPr lang="en-US" altLang="en-US" sz="1800" dirty="0" err="1"/>
              <a:t>arcpy</a:t>
            </a: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</a:rPr>
              <a:t># Set the workspace.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 err="1"/>
              <a:t>arcpy.env.workspace</a:t>
            </a:r>
            <a:r>
              <a:rPr lang="en-US" altLang="en-US" sz="1800" dirty="0"/>
              <a:t> = 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C:/dater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endParaRPr lang="en-US" altLang="ja-JP" sz="1800" dirty="0">
              <a:solidFill>
                <a:srgbClr val="99CC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008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L1 = </a:t>
            </a:r>
            <a:r>
              <a:rPr lang="en-US" altLang="en-US" sz="1800" dirty="0" err="1"/>
              <a:t>arcpy.ListFeatureClasses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point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en-US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/>
            </a:r>
            <a:br>
              <a:rPr lang="en-US" altLang="en-US" sz="1800" dirty="0">
                <a:solidFill>
                  <a:srgbClr val="FF0000"/>
                </a:solidFill>
              </a:rPr>
            </a:br>
            <a:r>
              <a:rPr lang="en-US" altLang="en-US" sz="1800" dirty="0">
                <a:solidFill>
                  <a:srgbClr val="FF0000"/>
                </a:solidFill>
              </a:rPr>
              <a:t>[ ]</a:t>
            </a: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L2 = </a:t>
            </a:r>
            <a:r>
              <a:rPr lang="en-US" altLang="en-US" sz="1800" dirty="0" err="1"/>
              <a:t>arcpy.ListRasters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*spam*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   [</a:t>
            </a:r>
            <a:r>
              <a:rPr lang="en-US" altLang="en-US" sz="1800" dirty="0" err="1">
                <a:solidFill>
                  <a:srgbClr val="FF0000"/>
                </a:solidFill>
              </a:rPr>
              <a:t>u'foospamfoo</a:t>
            </a:r>
            <a:r>
              <a:rPr lang="en-US" altLang="en-US" sz="1800" dirty="0">
                <a:solidFill>
                  <a:srgbClr val="FF0000"/>
                </a:solidFill>
              </a:rPr>
              <a:t>', </a:t>
            </a:r>
            <a:r>
              <a:rPr lang="en-US" altLang="en-US" sz="1800" dirty="0" err="1">
                <a:solidFill>
                  <a:srgbClr val="FF0000"/>
                </a:solidFill>
              </a:rPr>
              <a:t>u'spamegg</a:t>
            </a:r>
            <a:r>
              <a:rPr lang="en-US" altLang="en-US" sz="1800" dirty="0">
                <a:solidFill>
                  <a:srgbClr val="FF0000"/>
                </a:solidFill>
              </a:rPr>
              <a:t>', </a:t>
            </a:r>
            <a:r>
              <a:rPr lang="en-US" altLang="en-US" sz="1800" dirty="0" err="1">
                <a:solidFill>
                  <a:srgbClr val="FF0000"/>
                </a:solidFill>
              </a:rPr>
              <a:t>u'spammy.tif</a:t>
            </a:r>
            <a:r>
              <a:rPr lang="en-US" altLang="en-US" sz="1800" dirty="0">
                <a:solidFill>
                  <a:srgbClr val="FF0000"/>
                </a:solidFill>
              </a:rPr>
              <a:t>']</a:t>
            </a:r>
            <a:endParaRPr lang="en-US" altLang="ja-JP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L3 = </a:t>
            </a:r>
            <a:r>
              <a:rPr lang="en-US" altLang="en-US" sz="1800" dirty="0" err="1"/>
              <a:t>arcpy.ListFeatureClasses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egg*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, 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line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ja-JP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ja-JP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 [ ]</a:t>
            </a:r>
            <a:endParaRPr lang="en-US" altLang="ja-JP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en-US" sz="1800" dirty="0"/>
              <a:t>L4 = </a:t>
            </a:r>
            <a:r>
              <a:rPr lang="en-US" altLang="en-US" sz="1800" dirty="0" err="1"/>
              <a:t>arcpy.ListRasters</a:t>
            </a:r>
            <a:r>
              <a:rPr lang="en-US" altLang="en-US" sz="1800" dirty="0"/>
              <a:t>(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*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, 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>
                <a:solidFill>
                  <a:srgbClr val="99CC00"/>
                </a:solidFill>
              </a:rPr>
              <a:t>TIF</a:t>
            </a:r>
            <a:r>
              <a:rPr lang="fr-FR" altLang="ja-JP" sz="1800" dirty="0">
                <a:solidFill>
                  <a:srgbClr val="99CC00"/>
                </a:solidFill>
              </a:rPr>
              <a:t>'</a:t>
            </a:r>
            <a:r>
              <a:rPr lang="en-US" altLang="ja-JP" sz="1800" dirty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ja-JP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ja-JP" sz="1800" dirty="0"/>
              <a:t>	</a:t>
            </a:r>
            <a:r>
              <a:rPr lang="en-US" altLang="ja-JP" sz="1800" dirty="0">
                <a:solidFill>
                  <a:srgbClr val="FF0000"/>
                </a:solidFill>
              </a:rPr>
              <a:t> [</a:t>
            </a:r>
            <a:r>
              <a:rPr lang="en-US" altLang="ja-JP" sz="1800" dirty="0" err="1">
                <a:solidFill>
                  <a:srgbClr val="FF0000"/>
                </a:solidFill>
              </a:rPr>
              <a:t>u'gloppera.tif</a:t>
            </a:r>
            <a:r>
              <a:rPr lang="en-US" altLang="ja-JP" sz="1800" dirty="0">
                <a:solidFill>
                  <a:srgbClr val="FF0000"/>
                </a:solidFill>
              </a:rPr>
              <a:t>', </a:t>
            </a:r>
            <a:r>
              <a:rPr lang="en-US" altLang="ja-JP" sz="1800" dirty="0" err="1">
                <a:solidFill>
                  <a:srgbClr val="FF0000"/>
                </a:solidFill>
              </a:rPr>
              <a:t>u'nimby.tif</a:t>
            </a:r>
            <a:r>
              <a:rPr lang="en-US" altLang="ja-JP" sz="1800" dirty="0">
                <a:solidFill>
                  <a:srgbClr val="FF0000"/>
                </a:solidFill>
              </a:rPr>
              <a:t>', </a:t>
            </a:r>
            <a:r>
              <a:rPr lang="en-US" altLang="ja-JP" sz="1800" dirty="0" err="1">
                <a:solidFill>
                  <a:srgbClr val="FF0000"/>
                </a:solidFill>
              </a:rPr>
              <a:t>u'spammy.tif</a:t>
            </a:r>
            <a:r>
              <a:rPr lang="en-US" altLang="ja-JP" sz="1800" dirty="0">
                <a:solidFill>
                  <a:srgbClr val="FF0000"/>
                </a:solidFill>
              </a:rPr>
              <a:t>']</a:t>
            </a:r>
            <a:endParaRPr lang="en-US" altLang="en-US" sz="1800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6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altLang="en-US" sz="1800" dirty="0"/>
          </a:p>
          <a:p>
            <a:pPr lvl="1" eaLnBrk="1" hangingPunct="1">
              <a:lnSpc>
                <a:spcPct val="80000"/>
              </a:lnSpc>
            </a:pPr>
            <a:endParaRPr lang="en-US" altLang="en-US" sz="2000" dirty="0"/>
          </a:p>
        </p:txBody>
      </p:sp>
      <p:pic>
        <p:nvPicPr>
          <p:cNvPr id="2048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96" b="-5556"/>
          <a:stretch>
            <a:fillRect/>
          </a:stretch>
        </p:blipFill>
        <p:spPr bwMode="auto">
          <a:xfrm>
            <a:off x="6383338" y="1392237"/>
            <a:ext cx="21923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862" b="33675"/>
          <a:stretch>
            <a:fillRect/>
          </a:stretch>
        </p:blipFill>
        <p:spPr bwMode="auto">
          <a:xfrm>
            <a:off x="6279643" y="1633537"/>
            <a:ext cx="3979862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a typeface="ＭＳ Ｐゴシック" charset="0"/>
                <a:cs typeface="+mj-cs"/>
              </a:rPr>
              <a:t>Exercise: List and copy</a:t>
            </a:r>
            <a:endParaRPr lang="en-US" dirty="0">
              <a:solidFill>
                <a:schemeClr val="accent2">
                  <a:lumMod val="75000"/>
                </a:schemeClr>
              </a:solidFill>
              <a:ea typeface="ＭＳ Ｐゴシック" charset="0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dirty="0">
                <a:ea typeface="ＭＳ Ｐゴシック" charset="0"/>
              </a:rPr>
              <a:t>Goals:</a:t>
            </a: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1800" dirty="0">
                <a:ea typeface="ＭＳ Ｐゴシック" charset="0"/>
              </a:rPr>
              <a:t>List all the point feature classes in C:/Temp/tester.gdb whose names start with 's'.</a:t>
            </a:r>
          </a:p>
          <a:p>
            <a:pPr marL="457200" indent="-457200">
              <a:buFont typeface="+mj-lt"/>
              <a:buAutoNum type="arabicParenR"/>
              <a:defRPr/>
            </a:pPr>
            <a:endParaRPr lang="en-US" sz="1800" dirty="0">
              <a:ea typeface="ＭＳ Ｐゴシック" charset="0"/>
            </a:endParaRP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1800" dirty="0">
                <a:ea typeface="ＭＳ Ｐゴシック" charset="0"/>
              </a:rPr>
              <a:t>Create a new file geodatabase: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 err="1">
                <a:ea typeface="ＭＳ Ｐゴシック" charset="0"/>
              </a:rPr>
              <a:t>arcpy.CreateFileGDB_management</a:t>
            </a:r>
            <a:r>
              <a:rPr lang="en-US" sz="1800" dirty="0">
                <a:ea typeface="ＭＳ Ｐゴシック" charset="0"/>
              </a:rPr>
              <a:t>('C:/temp/', '</a:t>
            </a:r>
            <a:r>
              <a:rPr lang="en-US" sz="1800" dirty="0" err="1">
                <a:ea typeface="ＭＳ Ｐゴシック" charset="0"/>
              </a:rPr>
              <a:t>out.gdb</a:t>
            </a:r>
            <a:r>
              <a:rPr lang="en-US" sz="1800" dirty="0">
                <a:ea typeface="ＭＳ Ｐゴシック" charset="0"/>
              </a:rPr>
              <a:t>')</a:t>
            </a:r>
            <a:br>
              <a:rPr lang="en-US" sz="1800" dirty="0">
                <a:ea typeface="ＭＳ Ｐゴシック" charset="0"/>
              </a:rPr>
            </a:br>
            <a:endParaRPr lang="en-US" sz="1800" dirty="0">
              <a:ea typeface="ＭＳ Ｐゴシック" charset="0"/>
            </a:endParaRPr>
          </a:p>
          <a:p>
            <a:pPr marL="457200" indent="-457200">
              <a:buFont typeface="+mj-lt"/>
              <a:buAutoNum type="arabicParenR"/>
              <a:defRPr/>
            </a:pPr>
            <a:r>
              <a:rPr lang="en-US" sz="1800" dirty="0">
                <a:ea typeface="ＭＳ Ｐゴシック" charset="0"/>
              </a:rPr>
              <a:t>Write copies of the point feature classes whose names start with 's' from C:/Temp/tester.gdb and copy them to C:/temp/out.gdb. </a:t>
            </a:r>
          </a:p>
          <a:p>
            <a:pPr marL="457200" indent="-457200">
              <a:buFont typeface="+mj-lt"/>
              <a:buAutoNum type="arabicParenR"/>
              <a:defRPr/>
            </a:pPr>
            <a:endParaRPr lang="en-US" sz="1600" dirty="0">
              <a:ea typeface="ＭＳ Ｐゴシック" charset="0"/>
            </a:endParaRP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sz="1800" i="1" dirty="0">
                <a:ea typeface="ＭＳ Ｐゴシック" charset="0"/>
              </a:rPr>
              <a:t>Template: </a:t>
            </a:r>
            <a:r>
              <a:rPr lang="en-US" sz="1800" dirty="0" err="1">
                <a:ea typeface="ＭＳ Ｐゴシック" charset="0"/>
              </a:rPr>
              <a:t>Copy_management</a:t>
            </a:r>
            <a:r>
              <a:rPr lang="en-US" sz="1800" dirty="0">
                <a:ea typeface="ＭＳ Ｐゴシック" charset="0"/>
              </a:rPr>
              <a:t> (</a:t>
            </a:r>
            <a:r>
              <a:rPr lang="en-US" sz="1800" dirty="0" err="1">
                <a:ea typeface="ＭＳ Ｐゴシック" charset="0"/>
              </a:rPr>
              <a:t>in_data</a:t>
            </a:r>
            <a:r>
              <a:rPr lang="en-US" sz="1800" dirty="0">
                <a:ea typeface="ＭＳ Ｐゴシック" charset="0"/>
              </a:rPr>
              <a:t>, </a:t>
            </a:r>
            <a:r>
              <a:rPr lang="en-US" sz="1800" dirty="0" err="1">
                <a:ea typeface="ＭＳ Ｐゴシック" charset="0"/>
              </a:rPr>
              <a:t>out_data</a:t>
            </a:r>
            <a:r>
              <a:rPr lang="en-US" sz="1800" dirty="0">
                <a:ea typeface="ＭＳ Ｐゴシック" charset="0"/>
              </a:rPr>
              <a:t>, {</a:t>
            </a:r>
            <a:r>
              <a:rPr lang="en-US" sz="1800" dirty="0" err="1">
                <a:ea typeface="ＭＳ Ｐゴシック" charset="0"/>
              </a:rPr>
              <a:t>data_type</a:t>
            </a:r>
            <a:r>
              <a:rPr lang="en-US" sz="1800" dirty="0">
                <a:ea typeface="ＭＳ Ｐゴシック" charset="0"/>
              </a:rPr>
              <a:t>})</a:t>
            </a:r>
          </a:p>
          <a:p>
            <a:pPr marL="857250" lvl="1" indent="-457200">
              <a:buFont typeface="+mj-lt"/>
              <a:buAutoNum type="alphaLcParenR"/>
              <a:defRPr/>
            </a:pPr>
            <a:endParaRPr lang="en-US" sz="1800" dirty="0">
              <a:ea typeface="ＭＳ Ｐゴシック" charset="0"/>
            </a:endParaRP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sz="1800" dirty="0">
                <a:ea typeface="ＭＳ Ｐゴシック" charset="0"/>
              </a:rPr>
              <a:t>The output data must be a dynamic name that changes each time you loop.</a:t>
            </a:r>
          </a:p>
          <a:p>
            <a:pPr marL="857250" lvl="1" indent="-457200">
              <a:buFont typeface="+mj-lt"/>
              <a:buAutoNum type="alphaLcParenR"/>
              <a:defRPr/>
            </a:pPr>
            <a:endParaRPr lang="en-US" sz="1800" dirty="0">
              <a:ea typeface="ＭＳ Ｐゴシック" charset="0"/>
            </a:endParaRPr>
          </a:p>
          <a:p>
            <a:pPr marL="857250" lvl="1" indent="-457200">
              <a:buFont typeface="+mj-lt"/>
              <a:buAutoNum type="alphaLcParenR"/>
              <a:defRPr/>
            </a:pPr>
            <a:r>
              <a:rPr lang="en-US" sz="1800" dirty="0">
                <a:ea typeface="ＭＳ Ｐゴシック" charset="0"/>
              </a:rPr>
              <a:t>The destination needs to have a slash between the </a:t>
            </a:r>
            <a:r>
              <a:rPr lang="en-US" sz="1800" dirty="0" err="1">
                <a:ea typeface="ＭＳ Ｐゴシック" charset="0"/>
              </a:rPr>
              <a:t>wksp</a:t>
            </a:r>
            <a:r>
              <a:rPr lang="en-US" sz="1800" dirty="0">
                <a:ea typeface="ＭＳ Ｐゴシック" charset="0"/>
              </a:rPr>
              <a:t> and filename.</a:t>
            </a:r>
            <a:br>
              <a:rPr lang="en-US" sz="1800" dirty="0">
                <a:ea typeface="ＭＳ Ｐゴシック" charset="0"/>
              </a:rPr>
            </a:br>
            <a:r>
              <a:rPr lang="en-US" sz="1800" dirty="0">
                <a:ea typeface="ＭＳ Ｐゴシック" charset="0"/>
              </a:rPr>
              <a:t>destination = </a:t>
            </a:r>
            <a:r>
              <a:rPr lang="en-US" sz="1800" dirty="0" err="1">
                <a:ea typeface="ＭＳ Ｐゴシック" charset="0"/>
              </a:rPr>
              <a:t>destWorkspace</a:t>
            </a:r>
            <a:r>
              <a:rPr lang="en-US" sz="1800" dirty="0">
                <a:ea typeface="ＭＳ Ｐゴシック" charset="0"/>
              </a:rPr>
              <a:t> + '/' + fc  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695F8-8C21-4979-A987-A8D31A100D6F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52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B55DE0-48AA-4811-BC09-9D3ACFDC7AFA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8001000" cy="3048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sz="3600" dirty="0"/>
              <a:t>Exercise – List and copy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762000"/>
            <a:ext cx="9372600" cy="5715000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008000"/>
                </a:solidFill>
              </a:rPr>
              <a:t>#copyEses.py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008000"/>
                </a:solidFill>
              </a:rPr>
              <a:t>#Copy feature classes from </a:t>
            </a:r>
            <a:r>
              <a:rPr lang="en-US" altLang="en-US" dirty="0" err="1">
                <a:solidFill>
                  <a:srgbClr val="008000"/>
                </a:solidFill>
              </a:rPr>
              <a:t>gdb</a:t>
            </a:r>
            <a:r>
              <a:rPr lang="en-US" altLang="en-US" dirty="0">
                <a:solidFill>
                  <a:srgbClr val="008000"/>
                </a:solidFill>
              </a:rPr>
              <a:t> to </a:t>
            </a:r>
            <a:r>
              <a:rPr lang="en-US" altLang="en-US" dirty="0" err="1">
                <a:solidFill>
                  <a:srgbClr val="008000"/>
                </a:solidFill>
              </a:rPr>
              <a:t>gdb</a:t>
            </a:r>
            <a:r>
              <a:rPr lang="en-US" altLang="en-US" dirty="0">
                <a:solidFill>
                  <a:srgbClr val="008000"/>
                </a:solidFill>
              </a:rPr>
              <a:t>.</a:t>
            </a:r>
          </a:p>
          <a:p>
            <a:pPr marL="457200" lvl="1" indent="0" eaLnBrk="1" hangingPunct="1">
              <a:buNone/>
            </a:pPr>
            <a:r>
              <a:rPr lang="en-US" altLang="en-US" b="1" dirty="0">
                <a:solidFill>
                  <a:srgbClr val="3333FF"/>
                </a:solidFill>
              </a:rPr>
              <a:t>import</a:t>
            </a:r>
            <a:r>
              <a:rPr lang="en-US" altLang="en-US" dirty="0"/>
              <a:t> </a:t>
            </a:r>
            <a:r>
              <a:rPr lang="en-US" altLang="en-US" dirty="0" err="1"/>
              <a:t>arcpy</a:t>
            </a:r>
            <a:endParaRPr lang="en-US" altLang="en-US" dirty="0"/>
          </a:p>
          <a:p>
            <a:pPr marL="457200" lvl="1" indent="0" eaLnBrk="1" hangingPunct="1">
              <a:buNone/>
            </a:pPr>
            <a:r>
              <a:rPr lang="en-US" altLang="en-US" dirty="0" err="1"/>
              <a:t>arcpy.env.workspace</a:t>
            </a:r>
            <a:r>
              <a:rPr lang="en-US" altLang="en-US" dirty="0"/>
              <a:t> = </a:t>
            </a:r>
            <a:r>
              <a:rPr lang="fr-FR" altLang="ja-JP" dirty="0"/>
              <a:t>'</a:t>
            </a:r>
            <a:r>
              <a:rPr lang="en-US" altLang="ja-JP" dirty="0"/>
              <a:t>C:/Temp/tester.gdb</a:t>
            </a:r>
            <a:r>
              <a:rPr lang="fr-FR" altLang="ja-JP" dirty="0"/>
              <a:t>'</a:t>
            </a:r>
            <a:endParaRPr lang="en-US" altLang="ja-JP" dirty="0"/>
          </a:p>
          <a:p>
            <a:pPr marL="457200" lvl="1" indent="0" eaLnBrk="1" hangingPunct="1">
              <a:buNone/>
            </a:pPr>
            <a:r>
              <a:rPr lang="en-US" altLang="en-US" dirty="0"/>
              <a:t>fcs = </a:t>
            </a:r>
            <a:r>
              <a:rPr lang="en-US" altLang="en-US" dirty="0" err="1"/>
              <a:t>arcpy.ListFeatureClasses</a:t>
            </a:r>
            <a:r>
              <a:rPr lang="en-US" altLang="en-US" dirty="0"/>
              <a:t>('s*','POINT')</a:t>
            </a:r>
          </a:p>
          <a:p>
            <a:pPr marL="457200" lvl="1" indent="0" eaLnBrk="1" hangingPunct="1">
              <a:buNone/>
            </a:pPr>
            <a:r>
              <a:rPr lang="en-US" altLang="en-US" dirty="0"/>
              <a:t>res = </a:t>
            </a:r>
            <a:r>
              <a:rPr lang="en-US" altLang="en-US" dirty="0" err="1"/>
              <a:t>arcpy.CreateFileGDB_management</a:t>
            </a:r>
            <a:r>
              <a:rPr lang="en-US" altLang="en-US" dirty="0"/>
              <a:t>('C:/Temp/', </a:t>
            </a:r>
            <a:r>
              <a:rPr lang="en-US" altLang="en-US" dirty="0" smtClean="0"/>
              <a:t>'</a:t>
            </a:r>
            <a:r>
              <a:rPr lang="en-US" altLang="en-US" dirty="0" err="1" smtClean="0"/>
              <a:t>out.gdb</a:t>
            </a:r>
            <a:r>
              <a:rPr lang="en-US" altLang="en-US" dirty="0"/>
              <a:t>')</a:t>
            </a:r>
          </a:p>
          <a:p>
            <a:pPr marL="457200" lvl="1" indent="0" eaLnBrk="1" hangingPunct="1">
              <a:buNone/>
            </a:pPr>
            <a:r>
              <a:rPr lang="en-US" altLang="en-US" dirty="0" err="1"/>
              <a:t>destWorkspace</a:t>
            </a:r>
            <a:r>
              <a:rPr lang="en-US" altLang="en-US" dirty="0"/>
              <a:t> = </a:t>
            </a:r>
            <a:r>
              <a:rPr lang="en-US" altLang="en-US" dirty="0" err="1"/>
              <a:t>res.getOutput</a:t>
            </a:r>
            <a:r>
              <a:rPr lang="en-US" altLang="en-US" dirty="0"/>
              <a:t>(0)</a:t>
            </a:r>
          </a:p>
          <a:p>
            <a:pPr marL="457200" lvl="1" indent="0" eaLnBrk="1" hangingPunct="1">
              <a:buNone/>
            </a:pPr>
            <a:endParaRPr lang="en-US" altLang="en-US" dirty="0">
              <a:solidFill>
                <a:srgbClr val="0000FF"/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0000FF"/>
                </a:solidFill>
              </a:rPr>
              <a:t>for </a:t>
            </a:r>
            <a:r>
              <a:rPr lang="en-US" altLang="en-US" dirty="0"/>
              <a:t>fc</a:t>
            </a:r>
            <a:r>
              <a:rPr lang="en-US" altLang="en-US" dirty="0">
                <a:solidFill>
                  <a:srgbClr val="0000FF"/>
                </a:solidFill>
              </a:rPr>
              <a:t> in</a:t>
            </a:r>
            <a:r>
              <a:rPr lang="en-US" altLang="en-US" dirty="0"/>
              <a:t> fcs: 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008000"/>
                </a:solidFill>
              </a:rPr>
              <a:t>      # Create output name with destination path</a:t>
            </a:r>
          </a:p>
          <a:p>
            <a:pPr marL="457200" lvl="1" indent="0">
              <a:buNone/>
            </a:pPr>
            <a:r>
              <a:rPr lang="en-US" altLang="en-US" dirty="0">
                <a:solidFill>
                  <a:srgbClr val="008000"/>
                </a:solidFill>
              </a:rPr>
              <a:t>      </a:t>
            </a:r>
            <a:r>
              <a:rPr lang="en-US" altLang="en-US" dirty="0"/>
              <a:t>destination = </a:t>
            </a:r>
            <a:r>
              <a:rPr lang="en-US" altLang="en-US" dirty="0" err="1"/>
              <a:t>destWorkspace</a:t>
            </a:r>
            <a:r>
              <a:rPr lang="en-US" altLang="en-US" dirty="0"/>
              <a:t> + '/' + fc</a:t>
            </a:r>
          </a:p>
          <a:p>
            <a:pPr marL="457200" lvl="1" indent="0" eaLnBrk="1" hangingPunct="1">
              <a:buNone/>
            </a:pPr>
            <a:r>
              <a:rPr lang="en-US" altLang="en-US" dirty="0">
                <a:solidFill>
                  <a:srgbClr val="008000"/>
                </a:solidFill>
              </a:rPr>
              <a:t>      # Copy the features to C:/Backup</a:t>
            </a:r>
            <a:endParaRPr lang="en-US" altLang="en-US" dirty="0"/>
          </a:p>
          <a:p>
            <a:pPr marL="914400" lvl="2" indent="0">
              <a:buNone/>
            </a:pPr>
            <a:r>
              <a:rPr lang="en-US" altLang="en-US" sz="2400" dirty="0" err="1" smtClean="0"/>
              <a:t>arcpy.Copy_management</a:t>
            </a:r>
            <a:r>
              <a:rPr lang="en-US" altLang="en-US" sz="2400" dirty="0" smtClean="0"/>
              <a:t>(fc, destination)</a:t>
            </a:r>
          </a:p>
          <a:p>
            <a:pPr lvl="2" eaLnBrk="1" hangingPunct="1">
              <a:buFontTx/>
              <a:buNone/>
            </a:pPr>
            <a:endParaRPr lang="en-US" altLang="en-US" dirty="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28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>
                <a:solidFill>
                  <a:srgbClr val="002060"/>
                </a:solidFill>
                <a:ea typeface="ＭＳ Ｐゴシック" charset="0"/>
              </a:rPr>
              <a:t>Predict what will be printed?</a:t>
            </a:r>
            <a:endParaRPr lang="en-US" sz="3600" dirty="0">
              <a:solidFill>
                <a:srgbClr val="002060"/>
              </a:solidFill>
              <a:ea typeface="ＭＳ Ｐゴシック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80569E-11FF-4727-B517-27ACF4FA44C8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25" y="914400"/>
            <a:ext cx="2276475" cy="569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2076450"/>
            <a:ext cx="28384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3165" y="346272"/>
            <a:ext cx="9451847" cy="1325563"/>
          </a:xfrm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 sz="3600" dirty="0">
                <a:solidFill>
                  <a:srgbClr val="002060"/>
                </a:solidFill>
                <a:ea typeface="ＭＳ Ｐゴシック" pitchFamily="34" charset="-128"/>
              </a:rPr>
              <a:t>In class - check4Field.py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3596" y="2196446"/>
            <a:ext cx="8686800" cy="59436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en-US" sz="2400" dirty="0" smtClean="0"/>
              <a:t>Check if an input file has a field named 'COVER'.</a:t>
            </a:r>
            <a:endParaRPr lang="en-US" altLang="en-US" sz="1800" dirty="0">
              <a:solidFill>
                <a:srgbClr val="3333FF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000" i="1" dirty="0">
                <a:solidFill>
                  <a:srgbClr val="669900"/>
                </a:solidFill>
              </a:rPr>
              <a:t># check4Field.py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000" dirty="0">
                <a:solidFill>
                  <a:srgbClr val="99CC00"/>
                </a:solidFill>
              </a:rPr>
              <a:t/>
            </a:r>
            <a:br>
              <a:rPr lang="en-US" altLang="en-US" sz="2000" dirty="0">
                <a:solidFill>
                  <a:srgbClr val="99CC00"/>
                </a:solidFill>
              </a:rPr>
            </a:br>
            <a:r>
              <a:rPr lang="en-US" altLang="en-US" sz="2000" dirty="0">
                <a:solidFill>
                  <a:srgbClr val="99CC00"/>
                </a:solidFill>
              </a:rPr>
              <a:t/>
            </a:r>
            <a:br>
              <a:rPr lang="en-US" altLang="en-US" sz="2000" dirty="0">
                <a:solidFill>
                  <a:srgbClr val="99CC00"/>
                </a:solidFill>
              </a:rPr>
            </a:br>
            <a:endParaRPr lang="en-US" altLang="en-US" sz="2000" dirty="0">
              <a:solidFill>
                <a:srgbClr val="99CC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000" dirty="0" smtClean="0"/>
              <a:t>Example input: </a:t>
            </a:r>
            <a:r>
              <a:rPr lang="fr-FR" altLang="ja-JP" sz="2000" dirty="0" smtClean="0"/>
              <a:t>'</a:t>
            </a:r>
            <a:r>
              <a:rPr lang="en-US" altLang="ja-JP" sz="2000" dirty="0" smtClean="0"/>
              <a:t>C:/Temp/COVER63p.shp</a:t>
            </a:r>
            <a:r>
              <a:rPr lang="fr-FR" altLang="ja-JP" sz="2000" dirty="0" smtClean="0"/>
              <a:t>'</a:t>
            </a: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000" dirty="0"/>
              <a:t>Result:</a:t>
            </a:r>
            <a:endParaRPr lang="en-US" altLang="en-US" sz="2000" dirty="0">
              <a:solidFill>
                <a:srgbClr val="99CC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>
              <a:solidFill>
                <a:srgbClr val="99CC00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 smtClean="0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486400"/>
            <a:ext cx="39703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90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>
              <a:defRPr/>
            </a:pPr>
            <a:r>
              <a:rPr lang="en-US" altLang="en-US" sz="3600" dirty="0">
                <a:solidFill>
                  <a:srgbClr val="002060"/>
                </a:solidFill>
                <a:ea typeface="ＭＳ Ｐゴシック" pitchFamily="34" charset="-128"/>
              </a:rPr>
              <a:t>check4Field.py solutions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910164"/>
            <a:ext cx="8686800" cy="4947836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2000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1200" dirty="0">
              <a:solidFill>
                <a:srgbClr val="3333FF"/>
              </a:solidFill>
            </a:endParaRPr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/>
          </a:p>
          <a:p>
            <a:pPr marL="533400" indent="-533400">
              <a:lnSpc>
                <a:spcPct val="80000"/>
              </a:lnSpc>
              <a:buNone/>
            </a:pPr>
            <a:endParaRPr lang="en-US" altLang="en-US" dirty="0" smtClean="0"/>
          </a:p>
        </p:txBody>
      </p:sp>
      <p:pic>
        <p:nvPicPr>
          <p:cNvPr id="327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97" y="1910164"/>
            <a:ext cx="3581400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797" y="4219575"/>
            <a:ext cx="45434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557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262673"/>
                </a:solidFill>
              </a:rPr>
              <a:t>Debugging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53328" cy="4113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Syntax errors</a:t>
            </a:r>
          </a:p>
          <a:p>
            <a:pPr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Built-in exceptions</a:t>
            </a:r>
          </a:p>
          <a:p>
            <a:pPr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Interpret traceback messages</a:t>
            </a:r>
          </a:p>
          <a:p>
            <a:pPr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Logic errors</a:t>
            </a:r>
          </a:p>
          <a:p>
            <a:pPr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Stepping through code in the debugger</a:t>
            </a:r>
          </a:p>
          <a:p>
            <a:pPr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Setting breakpoints and breakpoint conditions</a:t>
            </a:r>
          </a:p>
          <a:p>
            <a:pPr>
              <a:defRPr/>
            </a:pPr>
            <a:r>
              <a:rPr lang="en-US" altLang="en-US" sz="2000" dirty="0" smtClean="0">
                <a:ea typeface="ＭＳ Ｐゴシック" pitchFamily="34" charset="-128"/>
              </a:rPr>
              <a:t>Breaking in to running code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48D18E-9D23-48A1-A574-BE03B58967FF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3"/>
          <a:stretch/>
        </p:blipFill>
        <p:spPr>
          <a:xfrm>
            <a:off x="4703975" y="2099002"/>
            <a:ext cx="7110953" cy="252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262673"/>
                </a:solidFill>
              </a:rPr>
              <a:t>Summing up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 smtClean="0">
                <a:ea typeface="ＭＳ Ｐゴシック" pitchFamily="34" charset="-128"/>
              </a:rPr>
              <a:t>Topics discussed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Basic Python components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Data structures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Calling ArcGIS tools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Handling user arguments and the </a:t>
            </a:r>
            <a:r>
              <a:rPr lang="en-US" altLang="en-US" dirty="0" err="1" smtClean="0">
                <a:ea typeface="ＭＳ Ｐゴシック" pitchFamily="34" charset="-128"/>
              </a:rPr>
              <a:t>os</a:t>
            </a:r>
            <a:r>
              <a:rPr lang="en-US" altLang="en-US" dirty="0" smtClean="0">
                <a:ea typeface="ＭＳ Ｐゴシック" pitchFamily="34" charset="-128"/>
              </a:rPr>
              <a:t> module 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Representing workflow with </a:t>
            </a:r>
            <a:r>
              <a:rPr lang="en-US" altLang="en-US" dirty="0" err="1" smtClean="0">
                <a:ea typeface="ＭＳ Ｐゴシック" pitchFamily="34" charset="-128"/>
              </a:rPr>
              <a:t>pseudcode</a:t>
            </a:r>
            <a:endParaRPr lang="en-US" altLang="en-US" dirty="0" smtClean="0">
              <a:ea typeface="ＭＳ Ｐゴシック" pitchFamily="34" charset="-128"/>
            </a:endParaRP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Decision-making (if, </a:t>
            </a:r>
            <a:r>
              <a:rPr lang="en-US" altLang="en-US" dirty="0" err="1" smtClean="0">
                <a:ea typeface="ＭＳ Ｐゴシック" pitchFamily="34" charset="-128"/>
              </a:rPr>
              <a:t>elif</a:t>
            </a:r>
            <a:r>
              <a:rPr lang="en-US" altLang="en-US" dirty="0" smtClean="0">
                <a:ea typeface="ＭＳ Ｐゴシック" pitchFamily="34" charset="-128"/>
              </a:rPr>
              <a:t>, else, and, or, !=, ==, Describe)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Looping, while, for, </a:t>
            </a:r>
            <a:r>
              <a:rPr lang="en-US" altLang="en-US" dirty="0" err="1" smtClean="0">
                <a:ea typeface="ＭＳ Ｐゴシック" pitchFamily="34" charset="-128"/>
              </a:rPr>
              <a:t>listdir</a:t>
            </a:r>
            <a:endParaRPr lang="en-US" altLang="en-US" dirty="0" smtClean="0">
              <a:ea typeface="ＭＳ Ｐゴシック" pitchFamily="34" charset="-128"/>
            </a:endParaRP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Batch geoprocessing</a:t>
            </a:r>
          </a:p>
          <a:p>
            <a:pPr lvl="2">
              <a:defRPr/>
            </a:pPr>
            <a:r>
              <a:rPr lang="en-US" altLang="en-US" dirty="0" smtClean="0">
                <a:ea typeface="ＭＳ Ｐゴシック" pitchFamily="34" charset="-128"/>
              </a:rPr>
              <a:t>Debugging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848D18E-9D23-48A1-A574-BE03B58967FF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33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Exercise: ‘Try me’</a:t>
            </a:r>
            <a:endParaRPr 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Download tryMe.rtf from the “In class” page.</a:t>
            </a:r>
          </a:p>
          <a:p>
            <a:endParaRPr lang="en-US" altLang="en-US"/>
          </a:p>
          <a:p>
            <a:r>
              <a:rPr lang="en-US" altLang="en-US"/>
              <a:t>tryMe.rtf contains code statements.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They use built-in functions </a:t>
            </a:r>
          </a:p>
          <a:p>
            <a:r>
              <a:rPr lang="en-US" altLang="en-US"/>
              <a:t>…and some generate built-in exceptions.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Type each code statement in the Interactive Window, one at a time and explain the results using the Python terms defined on these slides. </a:t>
            </a:r>
            <a:br>
              <a:rPr lang="en-US" altLang="en-US"/>
            </a:br>
            <a:endParaRPr lang="en-US" altLang="en-US"/>
          </a:p>
          <a:p>
            <a:r>
              <a:rPr lang="en-US" altLang="en-US" i="1"/>
              <a:t>Before running each statement, predict the results</a:t>
            </a:r>
            <a:r>
              <a:rPr lang="en-US" altLang="en-US"/>
              <a:t>. </a:t>
            </a: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5DEFC1-ACED-4345-B394-8C18673E87E6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62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More practice exercises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Exam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0507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24029" cy="1325563"/>
          </a:xfrm>
        </p:spPr>
        <p:txBody>
          <a:bodyPr/>
          <a:lstStyle/>
          <a:p>
            <a:r>
              <a:rPr lang="en-US" dirty="0" smtClean="0"/>
              <a:t>Write a loops to print 20, 30, 40, 50, 60, 70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FOR and WHILE loops to print 21, 31, 41, 51, 61, 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230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code…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50396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Identify the string methods, list methods, Python</a:t>
            </a:r>
            <a:r>
              <a:rPr lang="en-US" sz="2400" baseline="0" dirty="0" smtClean="0"/>
              <a:t> keywords, built-in</a:t>
            </a:r>
            <a:r>
              <a:rPr lang="en-US" baseline="0" dirty="0" smtClean="0"/>
              <a:t> </a:t>
            </a:r>
            <a:r>
              <a:rPr lang="en-US" sz="2400" baseline="0" dirty="0" smtClean="0"/>
              <a:t>functions in this code. </a:t>
            </a:r>
          </a:p>
          <a:p>
            <a:r>
              <a:rPr lang="en-US" sz="2400" baseline="0" dirty="0" smtClean="0"/>
              <a:t>Which</a:t>
            </a:r>
            <a:r>
              <a:rPr lang="en-US" sz="2400" dirty="0" smtClean="0"/>
              <a:t> lines of code use  indexing? commenting? slicing?</a:t>
            </a:r>
          </a:p>
          <a:p>
            <a:endParaRPr lang="en-US" sz="2400" baseline="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Excerpt from C:\gispy\sample_scripts\ch19\parceTable.py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81546"/>
            <a:ext cx="98488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Write a script that takes a speed limit in mph from the user and sets the road category for Alabama: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199" y="3224054"/>
          <a:ext cx="9013374" cy="1554480"/>
        </p:xfrm>
        <a:graphic>
          <a:graphicData uri="http://schemas.openxmlformats.org/drawingml/2006/table">
            <a:tbl>
              <a:tblPr/>
              <a:tblGrid>
                <a:gridCol w="1502229">
                  <a:extLst>
                    <a:ext uri="{9D8B030D-6E8A-4147-A177-3AD203B41FA5}">
                      <a16:colId xmlns:a16="http://schemas.microsoft.com/office/drawing/2014/main" val="1606733660"/>
                    </a:ext>
                  </a:extLst>
                </a:gridCol>
                <a:gridCol w="3004458">
                  <a:extLst>
                    <a:ext uri="{9D8B030D-6E8A-4147-A177-3AD203B41FA5}">
                      <a16:colId xmlns:a16="http://schemas.microsoft.com/office/drawing/2014/main" val="723578598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1524613702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18086069"/>
                    </a:ext>
                  </a:extLst>
                </a:gridCol>
                <a:gridCol w="1502229">
                  <a:extLst>
                    <a:ext uri="{9D8B030D-6E8A-4147-A177-3AD203B41FA5}">
                      <a16:colId xmlns:a16="http://schemas.microsoft.com/office/drawing/2014/main" val="206873835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State or territory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effectLst/>
                        </a:rPr>
                        <a:t>Freeway</a:t>
                      </a:r>
                      <a:endParaRPr lang="en-US" sz="1800" dirty="0">
                        <a:effectLst/>
                      </a:endParaRP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Divided (rural)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Undivided (rural)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Residential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6243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US" sz="1800" u="none" strike="noStrike">
                          <a:solidFill>
                            <a:srgbClr val="0B0080"/>
                          </a:solidFill>
                          <a:effectLst/>
                          <a:hlinkClick r:id="rId3" tooltip="Speed limits in the United States by jurisdiction"/>
                        </a:rPr>
                        <a:t>Alabama</a:t>
                      </a:r>
                      <a:r>
                        <a:rPr lang="en-US" sz="18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4"/>
                        </a:rPr>
                        <a:t>[6]</a:t>
                      </a:r>
                      <a:r>
                        <a:rPr lang="en-US" sz="1800" b="0" i="0" u="none" strike="noStrike" baseline="30000">
                          <a:solidFill>
                            <a:srgbClr val="0B0080"/>
                          </a:solidFill>
                          <a:effectLst/>
                          <a:hlinkClick r:id="rId5"/>
                        </a:rPr>
                        <a:t>[7]</a:t>
                      </a:r>
                      <a:endParaRPr lang="en-US" sz="180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70 mph (113 km/h)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65 mph (105 km/h)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45–64</a:t>
                      </a:r>
                      <a:r>
                        <a:rPr lang="en-US" sz="1800" dirty="0">
                          <a:effectLst/>
                        </a:rPr>
                        <a:t> mph (72–105 km/h)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20–25 mph (32–40 km/h)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66970"/>
                  </a:ext>
                </a:extLst>
              </a:tr>
            </a:tbl>
          </a:graphicData>
        </a:graphic>
      </p:graphicFrame>
      <p:pic>
        <p:nvPicPr>
          <p:cNvPr id="1027" name="Picture 3" descr="Alabam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4213"/>
            <a:ext cx="219075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upload.wikimedia.org/wikipedia/commons/thumb/5/5d/Oregon-speed.svg/175px-Oregon-speed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513" y="160688"/>
            <a:ext cx="1666875" cy="208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the tool signature, write a script that calls the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full path file name from a user, if the data type is </a:t>
            </a:r>
            <a:r>
              <a:rPr lang="en-US" b="1" dirty="0" err="1" smtClean="0"/>
              <a:t>ShapeFile</a:t>
            </a:r>
            <a:r>
              <a:rPr lang="en-US" dirty="0" smtClean="0"/>
              <a:t> or </a:t>
            </a:r>
            <a:r>
              <a:rPr lang="en-US" b="1" dirty="0" smtClean="0"/>
              <a:t>Feature Class</a:t>
            </a:r>
            <a:r>
              <a:rPr lang="en-US" dirty="0" smtClean="0"/>
              <a:t>, and Polygon find the minimum bounding box (use the signature above).  Use only required arguments.   Place the output file in C:/gispy/scratch and name it the same as the input file, but with Out appended to the name (e.g., </a:t>
            </a:r>
            <a:r>
              <a:rPr lang="en-US" dirty="0" err="1" smtClean="0"/>
              <a:t>park.shp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parkOut.shp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95" y="4062867"/>
            <a:ext cx="9210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6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the same but for a 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workspace, for each file, if the data type is </a:t>
            </a:r>
            <a:r>
              <a:rPr lang="en-US" b="1" dirty="0" err="1" smtClean="0"/>
              <a:t>ShapeFile</a:t>
            </a:r>
            <a:r>
              <a:rPr lang="en-US" dirty="0" smtClean="0"/>
              <a:t> or </a:t>
            </a:r>
            <a:r>
              <a:rPr lang="en-US" b="1" dirty="0" smtClean="0"/>
              <a:t>Feature Class</a:t>
            </a:r>
            <a:r>
              <a:rPr lang="en-US" dirty="0" smtClean="0"/>
              <a:t>, and Polygon find the minimum bounding box (use the signature above).   Place the output file in C:/gispy/scratch and name it the same as the input file, but with Out appended to the name (e.g., </a:t>
            </a:r>
            <a:r>
              <a:rPr lang="en-US" dirty="0" err="1" smtClean="0"/>
              <a:t>park.shp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parkOut.shp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124" y="4657953"/>
            <a:ext cx="9210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the </a:t>
            </a:r>
            <a:r>
              <a:rPr lang="en-US" dirty="0" err="1" smtClean="0"/>
              <a:t>args</a:t>
            </a:r>
            <a:r>
              <a:rPr lang="en-US" dirty="0" smtClean="0"/>
              <a:t> on the left, what prints?</a:t>
            </a:r>
            <a:br>
              <a:rPr lang="en-US" dirty="0" smtClean="0"/>
            </a:br>
            <a:r>
              <a:rPr lang="en-US" sz="1600" b="0" dirty="0"/>
              <a:t>A</a:t>
            </a:r>
            <a:r>
              <a:rPr lang="en-US" sz="1600" b="0" dirty="0" smtClean="0"/>
              <a:t>ssume sys has been imported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71755"/>
              </p:ext>
            </p:extLst>
          </p:nvPr>
        </p:nvGraphicFramePr>
        <p:xfrm>
          <a:off x="838200" y="1825625"/>
          <a:ext cx="10515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34">
                  <a:extLst>
                    <a:ext uri="{9D8B030D-6E8A-4147-A177-3AD203B41FA5}">
                      <a16:colId xmlns:a16="http://schemas.microsoft.com/office/drawing/2014/main" val="2020603708"/>
                    </a:ext>
                  </a:extLst>
                </a:gridCol>
                <a:gridCol w="5083366">
                  <a:extLst>
                    <a:ext uri="{9D8B030D-6E8A-4147-A177-3AD203B41FA5}">
                      <a16:colId xmlns:a16="http://schemas.microsoft.com/office/drawing/2014/main" val="40188832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9800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Arguments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 or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6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5 4 3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sys.argv.pop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sys.argv.reverse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23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abc.txt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park.shp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print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os.path.splitext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4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["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a","b","c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"]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val.join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4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abc.txt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park.shp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[2,4,6]: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ha! Ha!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doh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9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3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19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Given the </a:t>
            </a:r>
            <a:r>
              <a:rPr lang="en-US" dirty="0" err="1" smtClean="0"/>
              <a:t>args</a:t>
            </a:r>
            <a:r>
              <a:rPr lang="en-US" dirty="0" smtClean="0"/>
              <a:t> on the left, what prints?</a:t>
            </a:r>
            <a:br>
              <a:rPr lang="en-US" dirty="0" smtClean="0"/>
            </a:br>
            <a:r>
              <a:rPr lang="en-US" sz="1600" b="0" dirty="0"/>
              <a:t>A</a:t>
            </a:r>
            <a:r>
              <a:rPr lang="en-US" sz="1600" b="0" dirty="0" smtClean="0"/>
              <a:t>ssume sys has been imported</a:t>
            </a:r>
            <a:endParaRPr lang="en-US" b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711771"/>
              </p:ext>
            </p:extLst>
          </p:nvPr>
        </p:nvGraphicFramePr>
        <p:xfrm>
          <a:off x="838200" y="1825625"/>
          <a:ext cx="10515600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34">
                  <a:extLst>
                    <a:ext uri="{9D8B030D-6E8A-4147-A177-3AD203B41FA5}">
                      <a16:colId xmlns:a16="http://schemas.microsoft.com/office/drawing/2014/main" val="2020603708"/>
                    </a:ext>
                  </a:extLst>
                </a:gridCol>
                <a:gridCol w="5083366">
                  <a:extLst>
                    <a:ext uri="{9D8B030D-6E8A-4147-A177-3AD203B41FA5}">
                      <a16:colId xmlns:a16="http://schemas.microsoft.com/office/drawing/2014/main" val="401888323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98006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Arguments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Python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Output or error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469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5 4 3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sys.argv.pop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(0)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sys.argv.reverse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[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smtClean="0"/>
                        <a:t>3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smtClean="0"/>
                        <a:t>4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smtClean="0"/>
                        <a:t>5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dirty="0" smtClean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232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abc.txt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park.shp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for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in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 print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os.path.splitext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)[1]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py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.txt</a:t>
                      </a:r>
                    </a:p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shp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43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foo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val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[1]</a:t>
                      </a:r>
                    </a:p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= ["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a","b","c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"]</a:t>
                      </a:r>
                      <a:endParaRPr lang="en-US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print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val.join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mylist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afoobfooc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4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abc.txt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park.shp</a:t>
                      </a: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if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x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[2,4,6]: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ha! Ha!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else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print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doh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"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doh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89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3 4 5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 smtClean="0">
                          <a:solidFill>
                            <a:schemeClr val="tx1"/>
                          </a:solidFill>
                        </a:rPr>
                        <a:t>sys.argv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730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16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ConvertTime.py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input: 01-26-16 2143</a:t>
            </a:r>
          </a:p>
          <a:p>
            <a:r>
              <a:rPr lang="en-US" dirty="0" smtClean="0"/>
              <a:t>Printed output: </a:t>
            </a:r>
          </a:p>
          <a:p>
            <a:pPr marL="0" indent="0">
              <a:buNone/>
            </a:pPr>
            <a:r>
              <a:rPr lang="en-US" dirty="0" smtClean="0"/>
              <a:t>Civilian time: 01-26-16 9:43PM</a:t>
            </a:r>
          </a:p>
          <a:p>
            <a:pPr marL="0" indent="0">
              <a:buNone/>
            </a:pPr>
            <a:r>
              <a:rPr lang="en-US" dirty="0" smtClean="0"/>
              <a:t>And vice versa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‘</a:t>
            </a:r>
            <a:r>
              <a:rPr lang="en-US" dirty="0" err="1" smtClean="0"/>
              <a:t>tryMe</a:t>
            </a:r>
            <a:r>
              <a:rPr lang="en-US" dirty="0" smtClean="0"/>
              <a:t>’ take home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Variable names are case-sensitive.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Python dynamically changes the data type when you assign values to a variable.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Don’t use keywords or built-ins as variable names!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1800" dirty="0"/>
              <a:t>&gt;&gt;&gt; type(min)</a:t>
            </a:r>
            <a:br>
              <a:rPr lang="en-US" sz="1800" dirty="0"/>
            </a:br>
            <a:r>
              <a:rPr lang="en-US" sz="1800" dirty="0"/>
              <a:t>&lt;type '</a:t>
            </a:r>
            <a:r>
              <a:rPr lang="en-US" sz="1800" dirty="0" err="1"/>
              <a:t>builtin_function_or_method</a:t>
            </a:r>
            <a:r>
              <a:rPr lang="en-US" sz="1800" dirty="0"/>
              <a:t>'&gt;</a:t>
            </a:r>
            <a:br>
              <a:rPr lang="en-US" sz="1800" dirty="0"/>
            </a:br>
            <a:r>
              <a:rPr lang="en-US" sz="1800" dirty="0"/>
              <a:t>&gt;&gt;&gt; min(1, 2, 3)</a:t>
            </a:r>
            <a:br>
              <a:rPr lang="en-US" sz="1800" dirty="0"/>
            </a:br>
            <a:r>
              <a:rPr lang="en-US" sz="1800" dirty="0"/>
              <a:t>1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&gt;&gt;&gt; min = 5 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&gt;&gt;&gt; min(1, 2, 3)</a:t>
            </a:r>
            <a:br>
              <a:rPr lang="en-US" sz="1800" dirty="0"/>
            </a:br>
            <a:r>
              <a:rPr lang="en-US" sz="1800" dirty="0" err="1"/>
              <a:t>Traceback</a:t>
            </a:r>
            <a:r>
              <a:rPr lang="en-US" sz="1800" dirty="0"/>
              <a:t> (most recent call last):</a:t>
            </a:r>
            <a:br>
              <a:rPr lang="en-US" sz="1800" dirty="0"/>
            </a:br>
            <a:r>
              <a:rPr lang="en-US" sz="1800" dirty="0"/>
              <a:t>File "&lt;interactive input&gt;", line 1, in &lt;module&gt;</a:t>
            </a:r>
            <a:br>
              <a:rPr lang="en-US" sz="1800" dirty="0"/>
            </a:br>
            <a:r>
              <a:rPr lang="en-US" sz="1800" dirty="0" err="1"/>
              <a:t>TypeError</a:t>
            </a:r>
            <a:r>
              <a:rPr lang="en-US" sz="1800" dirty="0"/>
              <a:t>: '</a:t>
            </a:r>
            <a:r>
              <a:rPr lang="en-US" sz="1800" dirty="0" err="1"/>
              <a:t>int</a:t>
            </a:r>
            <a:r>
              <a:rPr lang="en-US" sz="1800" dirty="0"/>
              <a:t>' object is not callable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&gt;&gt;&gt; type(min)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&lt;type '</a:t>
            </a:r>
            <a:r>
              <a:rPr lang="en-US" sz="1800" dirty="0" err="1"/>
              <a:t>int</a:t>
            </a:r>
            <a:r>
              <a:rPr lang="en-US" sz="1800" dirty="0"/>
              <a:t>'&gt;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277C7-DAAE-443C-AA8E-B15DED92325D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8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4A8E5-F080-4E73-B256-AE946C57A793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 string and list operations</a:t>
            </a:r>
            <a:endParaRPr lang="en-US" altLang="en-US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77000" y="28194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graphicFrame>
        <p:nvGraphicFramePr>
          <p:cNvPr id="17719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52591"/>
              </p:ext>
            </p:extLst>
          </p:nvPr>
        </p:nvGraphicFramePr>
        <p:xfrm>
          <a:off x="838200" y="2487398"/>
          <a:ext cx="11045458" cy="4254080"/>
        </p:xfrm>
        <a:graphic>
          <a:graphicData uri="http://schemas.openxmlformats.org/drawingml/2006/table">
            <a:tbl>
              <a:tblPr/>
              <a:tblGrid>
                <a:gridCol w="1717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 name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String example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List 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x[3]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[1],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[2],'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c','d','e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  <a:endParaRPr kumimoji="0" lang="en-US" sz="105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y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 +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abcdesoup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x[1:4]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a','b','c','d','e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['b', 'c', 'd']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Finding length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  (find the number of user arguments)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'The user passed in {?} arguments.‘?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?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'ae' in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in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661038" y="1921089"/>
            <a:ext cx="1903085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?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[2] == ?</a:t>
            </a:r>
          </a:p>
        </p:txBody>
      </p:sp>
    </p:spTree>
    <p:extLst>
      <p:ext uri="{BB962C8B-B14F-4D97-AF65-F5344CB8AC3E}">
        <p14:creationId xmlns:p14="http://schemas.microsoft.com/office/powerpoint/2010/main" val="135876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44A8E5-F080-4E73-B256-AE946C57A793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Common string and list operations</a:t>
            </a:r>
            <a:endParaRPr lang="en-US" altLang="en-US" dirty="0" smtClean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477000" y="281940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graphicFrame>
        <p:nvGraphicFramePr>
          <p:cNvPr id="177199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1360052"/>
              </p:ext>
            </p:extLst>
          </p:nvPr>
        </p:nvGraphicFramePr>
        <p:xfrm>
          <a:off x="990598" y="2489200"/>
          <a:ext cx="11045458" cy="4254080"/>
        </p:xfrm>
        <a:graphic>
          <a:graphicData uri="http://schemas.openxmlformats.org/drawingml/2006/table">
            <a:tbl>
              <a:tblPr/>
              <a:tblGrid>
                <a:gridCol w="2454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6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 name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String example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List 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indexing (zero-based)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x[3]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'd'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[1],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[2],'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c','d','e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4B1B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4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concatenation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(from Latin </a:t>
                      </a:r>
                      <a: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together + </a:t>
                      </a:r>
                      <a:r>
                        <a:rPr kumimoji="0" lang="en-US" sz="105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catena</a:t>
                      </a:r>
                      <a:r>
                        <a:rPr kumimoji="0" lang="en-US" sz="105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chain)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y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 +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abcdesoup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kumimoji="0" 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4B1B8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89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slicing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x[1:4]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bcd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a','b','c','d','e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[1:4]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['b', 'c', 'd']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Finding length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sys.argv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- 1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'The user passed in {0}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arguments.'.format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7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Checking for membership in</a:t>
                      </a:r>
                    </a:p>
                  </a:txBody>
                  <a:tcPr marT="45694" marB="4569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&gt;&gt;&gt; 'ae' in 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marT="45694" marB="4569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in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mylist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4B1B8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3661038" y="1921089"/>
            <a:ext cx="2547492" cy="566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kumimoji="0" lang="en-US" sz="1400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kumimoji="0" lang="en-US" sz="1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[2] == 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soup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4226096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en-US" dirty="0"/>
              <a:t>Data types: integers, float, strings, lists, tuples</a:t>
            </a:r>
          </a:p>
          <a:p>
            <a:pPr>
              <a:defRPr/>
            </a:pPr>
            <a:r>
              <a:rPr lang="en-US" altLang="en-US" dirty="0"/>
              <a:t>Integer division</a:t>
            </a:r>
          </a:p>
          <a:p>
            <a:pPr>
              <a:defRPr/>
            </a:pPr>
            <a:r>
              <a:rPr lang="en-US" altLang="en-US" dirty="0"/>
              <a:t>String literal versus string variable</a:t>
            </a:r>
          </a:p>
          <a:p>
            <a:pPr>
              <a:defRPr/>
            </a:pPr>
            <a:r>
              <a:rPr lang="en-US" altLang="en-US" dirty="0"/>
              <a:t>String and list indexing, slicing, concatenation, </a:t>
            </a:r>
            <a:r>
              <a:rPr lang="en-US" altLang="en-US" dirty="0" err="1"/>
              <a:t>len</a:t>
            </a:r>
            <a:r>
              <a:rPr lang="en-US" altLang="en-US" dirty="0"/>
              <a:t>, ‘in’ keyword </a:t>
            </a:r>
          </a:p>
          <a:p>
            <a:pPr>
              <a:defRPr/>
            </a:pPr>
            <a:r>
              <a:rPr lang="en-US" altLang="en-US" dirty="0"/>
              <a:t>String line continuation, escape sequences, raw &amp; unary strings</a:t>
            </a:r>
          </a:p>
          <a:p>
            <a:pPr>
              <a:defRPr/>
            </a:pPr>
            <a:r>
              <a:rPr lang="en-US" altLang="en-US" dirty="0"/>
              <a:t>In place (list) versus return value (string) methods</a:t>
            </a:r>
          </a:p>
          <a:p>
            <a:pPr>
              <a:defRPr/>
            </a:pPr>
            <a:r>
              <a:rPr lang="en-US" altLang="en-US" dirty="0"/>
              <a:t>Formatting print </a:t>
            </a:r>
            <a:r>
              <a:rPr lang="en-US" altLang="en-US" dirty="0" smtClean="0"/>
              <a:t>statements (commas, concatenation, the string format method)</a:t>
            </a:r>
          </a:p>
          <a:p>
            <a:r>
              <a:rPr lang="en-US" altLang="en-US" dirty="0" smtClean="0"/>
              <a:t>String methods: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capitalize, center, count, decode, encode,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find, index,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join,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lower,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partition, replace,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restrip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split,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strip,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, title, translate, upper,</a:t>
            </a:r>
            <a:r>
              <a:rPr lang="en-US" sz="2100" dirty="0" smtClean="0">
                <a:cs typeface="Courier New" panose="02070309020205020404" pitchFamily="49" charset="0"/>
              </a:rPr>
              <a:t> and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 smtClean="0"/>
              <a:t>List methods: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append, extend, insert, remove, pop, index, count, sort, and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980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83058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z="2800"/>
              <a:t>Use split, join, rstrip, index, &amp; startswith to…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14400"/>
            <a:ext cx="8686800" cy="5943600"/>
          </a:xfrm>
        </p:spPr>
        <p:txBody>
          <a:bodyPr>
            <a:normAutofit fontScale="92500" lnSpcReduction="1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  <a:defRPr/>
            </a:pPr>
            <a:r>
              <a:rPr lang="en-US" altLang="en-US" sz="1800" dirty="0"/>
              <a:t>Break this comma delimited string into a list, </a:t>
            </a:r>
            <a:r>
              <a:rPr lang="en-US" altLang="en-US" sz="1800" dirty="0" err="1"/>
              <a:t>rList</a:t>
            </a:r>
            <a:r>
              <a:rPr lang="en-US" altLang="en-US" sz="1800" dirty="0"/>
              <a:t> </a:t>
            </a:r>
            <a:br>
              <a:rPr lang="en-US" altLang="en-US" sz="1800" dirty="0"/>
            </a:br>
            <a:r>
              <a:rPr lang="en-US" altLang="ja-JP" sz="1800" dirty="0"/>
              <a:t>&gt;&gt;&gt; record = 'ID, name, latitude, longitude\t\n'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altLang="en-US" sz="1800" dirty="0"/>
              <a:t/>
            </a:r>
            <a:br>
              <a:rPr lang="en-US" altLang="en-US" sz="1800" dirty="0"/>
            </a:br>
            <a:r>
              <a:rPr lang="en-US" altLang="en-US" sz="1800" dirty="0"/>
              <a:t> </a:t>
            </a:r>
            <a:r>
              <a:rPr lang="en-US" altLang="en-US" sz="1800" dirty="0" err="1">
                <a:solidFill>
                  <a:srgbClr val="FF0066"/>
                </a:solidFill>
              </a:rPr>
              <a:t>rList</a:t>
            </a:r>
            <a:r>
              <a:rPr lang="en-US" altLang="en-US" sz="1800" dirty="0">
                <a:solidFill>
                  <a:srgbClr val="FF0066"/>
                </a:solidFill>
              </a:rPr>
              <a:t> = </a:t>
            </a:r>
            <a:r>
              <a:rPr lang="en-US" altLang="en-US" sz="1800" dirty="0" err="1">
                <a:solidFill>
                  <a:srgbClr val="FF0066"/>
                </a:solidFill>
              </a:rPr>
              <a:t>record.split</a:t>
            </a:r>
            <a:r>
              <a:rPr lang="en-US" altLang="en-US" sz="1800" dirty="0">
                <a:solidFill>
                  <a:srgbClr val="FF0066"/>
                </a:solidFill>
              </a:rPr>
              <a:t>(',') </a:t>
            </a:r>
            <a:br>
              <a:rPr lang="en-US" altLang="en-US" sz="1800" dirty="0">
                <a:solidFill>
                  <a:srgbClr val="FF0066"/>
                </a:solidFill>
              </a:rPr>
            </a:br>
            <a:endParaRPr lang="en-US" altLang="en-US" sz="1800" dirty="0">
              <a:solidFill>
                <a:srgbClr val="FF0066"/>
              </a:solidFill>
            </a:endParaRP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altLang="en-US" sz="1800" dirty="0"/>
              <a:t>2.       Join </a:t>
            </a:r>
            <a:r>
              <a:rPr lang="en-US" altLang="en-US" sz="1800" dirty="0" err="1"/>
              <a:t>rList</a:t>
            </a:r>
            <a:r>
              <a:rPr lang="en-US" altLang="en-US" sz="1800" dirty="0"/>
              <a:t> into a semicolon separated string. </a:t>
            </a:r>
            <a:br>
              <a:rPr lang="en-US" altLang="en-US" sz="1800" dirty="0"/>
            </a:br>
            <a:r>
              <a:rPr lang="en-US" altLang="en-US" sz="1800" dirty="0"/>
              <a:t>         </a:t>
            </a:r>
            <a:r>
              <a:rPr lang="en-US" altLang="ja-JP" sz="1800" dirty="0"/>
              <a:t>&gt;&gt;&gt; </a:t>
            </a:r>
            <a:r>
              <a:rPr lang="en-US" altLang="ja-JP" sz="1800" dirty="0" err="1"/>
              <a:t>rList</a:t>
            </a:r>
            <a:r>
              <a:rPr lang="en-US" altLang="ja-JP" sz="1800" dirty="0"/>
              <a:t> = ['ID', 'name', 'latitude', 'longitude\t\n']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altLang="en-US" sz="1800" dirty="0">
              <a:solidFill>
                <a:srgbClr val="FF0066"/>
              </a:solidFill>
            </a:endParaRP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altLang="en-US" sz="1800" dirty="0">
                <a:solidFill>
                  <a:srgbClr val="FF0066"/>
                </a:solidFill>
              </a:rPr>
              <a:t>          </a:t>
            </a:r>
            <a:r>
              <a:rPr lang="en-US" altLang="en-US" sz="1800" dirty="0" err="1">
                <a:solidFill>
                  <a:srgbClr val="FF0066"/>
                </a:solidFill>
              </a:rPr>
              <a:t>semicolonRecord</a:t>
            </a:r>
            <a:r>
              <a:rPr lang="en-US" altLang="en-US" sz="1800" dirty="0">
                <a:solidFill>
                  <a:srgbClr val="FF0066"/>
                </a:solidFill>
              </a:rPr>
              <a:t> = ';'.join(</a:t>
            </a:r>
            <a:r>
              <a:rPr lang="en-US" altLang="en-US" sz="1800" dirty="0" err="1">
                <a:solidFill>
                  <a:srgbClr val="FF0066"/>
                </a:solidFill>
              </a:rPr>
              <a:t>rList</a:t>
            </a:r>
            <a:r>
              <a:rPr lang="en-US" altLang="en-US" sz="1800" dirty="0">
                <a:solidFill>
                  <a:srgbClr val="FF0066"/>
                </a:solidFill>
              </a:rPr>
              <a:t>)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altLang="en-US" sz="1800" dirty="0">
              <a:solidFill>
                <a:srgbClr val="FF0066"/>
              </a:solidFill>
            </a:endParaRPr>
          </a:p>
          <a:p>
            <a:pPr>
              <a:lnSpc>
                <a:spcPct val="80000"/>
              </a:lnSpc>
              <a:buFont typeface="+mj-lt"/>
              <a:buAutoNum type="arabicPeriod" startAt="3"/>
              <a:defRPr/>
            </a:pPr>
            <a:r>
              <a:rPr lang="en-US" altLang="en-US" sz="1800" dirty="0"/>
              <a:t>     Strip the white space from the right side of </a:t>
            </a:r>
            <a:r>
              <a:rPr lang="en-US" altLang="ja-JP" sz="1800" dirty="0"/>
              <a:t>'record'</a:t>
            </a:r>
            <a:br>
              <a:rPr lang="en-US" altLang="ja-JP" sz="1800" dirty="0"/>
            </a:br>
            <a:r>
              <a:rPr lang="en-US" altLang="ja-JP" sz="1800" dirty="0"/>
              <a:t>     &gt;&gt;&gt; record = 'ID, name, latitude, longitude\t\n'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altLang="en-US" sz="1800" dirty="0">
                <a:solidFill>
                  <a:srgbClr val="FF0066"/>
                </a:solidFill>
              </a:rPr>
              <a:t>        </a:t>
            </a:r>
            <a:br>
              <a:rPr lang="en-US" altLang="en-US" sz="1800" dirty="0">
                <a:solidFill>
                  <a:srgbClr val="FF0066"/>
                </a:solidFill>
              </a:rPr>
            </a:br>
            <a:r>
              <a:rPr lang="en-US" altLang="en-US" sz="1800" dirty="0" err="1">
                <a:solidFill>
                  <a:srgbClr val="FF0066"/>
                </a:solidFill>
              </a:rPr>
              <a:t>srecord</a:t>
            </a:r>
            <a:r>
              <a:rPr lang="en-US" altLang="en-US" sz="1800" dirty="0">
                <a:solidFill>
                  <a:srgbClr val="FF0066"/>
                </a:solidFill>
              </a:rPr>
              <a:t> = </a:t>
            </a:r>
            <a:r>
              <a:rPr lang="en-US" altLang="en-US" sz="1800" dirty="0" err="1">
                <a:solidFill>
                  <a:srgbClr val="FF0066"/>
                </a:solidFill>
              </a:rPr>
              <a:t>record.rstrip</a:t>
            </a:r>
            <a:r>
              <a:rPr lang="en-US" altLang="en-US" sz="1800" dirty="0">
                <a:solidFill>
                  <a:srgbClr val="FF0066"/>
                </a:solidFill>
              </a:rPr>
              <a:t>( )</a:t>
            </a:r>
          </a:p>
          <a:p>
            <a:pPr marL="609600" indent="-609600">
              <a:lnSpc>
                <a:spcPct val="80000"/>
              </a:lnSpc>
              <a:buFontTx/>
              <a:buAutoNum type="arabicPeriod" startAt="2"/>
              <a:defRPr/>
            </a:pPr>
            <a:endParaRPr lang="en-US" altLang="en-US" sz="1800" dirty="0"/>
          </a:p>
          <a:p>
            <a:pPr>
              <a:lnSpc>
                <a:spcPct val="80000"/>
              </a:lnSpc>
              <a:buFont typeface="+mj-lt"/>
              <a:buAutoNum type="arabicPeriod" startAt="4"/>
              <a:defRPr/>
            </a:pPr>
            <a:r>
              <a:rPr lang="en-US" altLang="en-US" sz="1800" dirty="0" smtClean="0"/>
              <a:t>     Get the index of the first occurrence of </a:t>
            </a:r>
            <a:r>
              <a:rPr lang="en-US" altLang="ja-JP" sz="1800" dirty="0"/>
              <a:t>'</a:t>
            </a:r>
            <a:r>
              <a:rPr lang="en-US" altLang="en-US" sz="1800" dirty="0" smtClean="0"/>
              <a:t>foo</a:t>
            </a:r>
            <a:r>
              <a:rPr lang="en-US" altLang="ja-JP" sz="1800" dirty="0"/>
              <a:t>'</a:t>
            </a:r>
            <a:r>
              <a:rPr lang="en-US" altLang="en-US" sz="1800" dirty="0" smtClean="0"/>
              <a:t> in </a:t>
            </a:r>
            <a:r>
              <a:rPr lang="en-US" altLang="ja-JP" sz="1800" dirty="0" smtClean="0"/>
              <a:t>'</a:t>
            </a:r>
            <a:r>
              <a:rPr lang="en-US" altLang="ja-JP" sz="1800" dirty="0" err="1" smtClean="0"/>
              <a:t>myList</a:t>
            </a:r>
            <a:r>
              <a:rPr lang="en-US" altLang="ja-JP" sz="1800" dirty="0"/>
              <a:t>'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altLang="en-US" sz="1800" dirty="0"/>
              <a:t>          &gt;&gt;&gt; </a:t>
            </a:r>
            <a:r>
              <a:rPr lang="en-US" altLang="en-US" sz="1800" dirty="0" err="1"/>
              <a:t>myList</a:t>
            </a:r>
            <a:r>
              <a:rPr lang="en-US" altLang="en-US" sz="1800" dirty="0"/>
              <a:t> = ['a', 2, 'foo', '</a:t>
            </a:r>
            <a:r>
              <a:rPr lang="en-US" altLang="ja-JP" sz="1800" dirty="0" err="1"/>
              <a:t>bla</a:t>
            </a:r>
            <a:r>
              <a:rPr lang="en-US" altLang="en-US" sz="1800" dirty="0"/>
              <a:t>'</a:t>
            </a:r>
            <a:r>
              <a:rPr lang="en-US" altLang="ja-JP" sz="1800" dirty="0"/>
              <a:t>, </a:t>
            </a:r>
            <a:r>
              <a:rPr lang="en-US" altLang="en-US" sz="1800" dirty="0"/>
              <a:t>'</a:t>
            </a:r>
            <a:r>
              <a:rPr lang="en-US" altLang="ja-JP" sz="1800" dirty="0"/>
              <a:t>foo</a:t>
            </a:r>
            <a:r>
              <a:rPr lang="en-US" altLang="en-US" sz="1800" dirty="0"/>
              <a:t>'</a:t>
            </a:r>
            <a:r>
              <a:rPr lang="en-US" altLang="ja-JP" sz="1800" dirty="0"/>
              <a:t>]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r>
              <a:rPr lang="en-US" altLang="en-US" sz="1800" dirty="0">
                <a:solidFill>
                  <a:srgbClr val="FF0066"/>
                </a:solidFill>
              </a:rPr>
              <a:t>	</a:t>
            </a:r>
            <a:r>
              <a:rPr lang="en-US" altLang="en-US" sz="1800" dirty="0" err="1">
                <a:solidFill>
                  <a:srgbClr val="FF0066"/>
                </a:solidFill>
              </a:rPr>
              <a:t>fooIndex</a:t>
            </a:r>
            <a:r>
              <a:rPr lang="en-US" altLang="en-US" sz="1800" dirty="0">
                <a:solidFill>
                  <a:srgbClr val="FF0066"/>
                </a:solidFill>
              </a:rPr>
              <a:t> = </a:t>
            </a:r>
            <a:r>
              <a:rPr lang="en-US" altLang="en-US" sz="1800" dirty="0" err="1">
                <a:solidFill>
                  <a:srgbClr val="FF0066"/>
                </a:solidFill>
              </a:rPr>
              <a:t>myList.index</a:t>
            </a:r>
            <a:r>
              <a:rPr lang="en-US" altLang="en-US" sz="1800" dirty="0">
                <a:solidFill>
                  <a:srgbClr val="FF0066"/>
                </a:solidFill>
              </a:rPr>
              <a:t>( 'foo' )</a:t>
            </a:r>
            <a:br>
              <a:rPr lang="en-US" altLang="en-US" sz="1800" dirty="0">
                <a:solidFill>
                  <a:srgbClr val="FF0066"/>
                </a:solidFill>
              </a:rPr>
            </a:br>
            <a:endParaRPr lang="en-US" altLang="en-US" sz="1800" dirty="0">
              <a:solidFill>
                <a:srgbClr val="FF0066"/>
              </a:solidFill>
            </a:endParaRPr>
          </a:p>
          <a:p>
            <a:pPr>
              <a:lnSpc>
                <a:spcPct val="80000"/>
              </a:lnSpc>
              <a:buFont typeface="+mj-lt"/>
              <a:buAutoNum type="arabicPeriod" startAt="5"/>
              <a:defRPr/>
            </a:pPr>
            <a:r>
              <a:rPr lang="en-US" altLang="en-US" sz="1800" dirty="0"/>
              <a:t>    </a:t>
            </a:r>
            <a:r>
              <a:rPr lang="en-US" altLang="en-US" sz="1600" dirty="0"/>
              <a:t>Check if </a:t>
            </a:r>
            <a:r>
              <a:rPr lang="en-US" altLang="ja-JP" sz="1600" dirty="0"/>
              <a:t>'</a:t>
            </a:r>
            <a:r>
              <a:rPr lang="en-US" altLang="ja-JP" sz="1600" dirty="0" err="1"/>
              <a:t>fileName</a:t>
            </a:r>
            <a:r>
              <a:rPr lang="en-US" altLang="ja-JP" sz="1600" dirty="0"/>
              <a:t>' starts with 'poly'. S</a:t>
            </a:r>
            <a:r>
              <a:rPr lang="en-US" altLang="ja-JP" sz="1400" dirty="0"/>
              <a:t>tore  answer in a variable named '</a:t>
            </a:r>
            <a:r>
              <a:rPr lang="en-US" altLang="ja-JP" sz="1400" dirty="0" err="1"/>
              <a:t>isPolygon</a:t>
            </a:r>
            <a:r>
              <a:rPr lang="en-US" altLang="ja-JP" sz="1400" dirty="0"/>
              <a:t>'</a:t>
            </a:r>
            <a:endParaRPr lang="en-US" altLang="ja-JP" sz="1600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ja-JP" sz="1600" dirty="0">
              <a:solidFill>
                <a:srgbClr val="FF0066"/>
              </a:solidFill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ja-JP" sz="1600" dirty="0">
                <a:solidFill>
                  <a:srgbClr val="FF0066"/>
                </a:solidFill>
              </a:rPr>
              <a:t>           </a:t>
            </a:r>
            <a:r>
              <a:rPr lang="en-US" altLang="ja-JP" sz="1800" dirty="0" err="1">
                <a:solidFill>
                  <a:srgbClr val="FF0066"/>
                </a:solidFill>
              </a:rPr>
              <a:t>isPolygon</a:t>
            </a:r>
            <a:r>
              <a:rPr lang="en-US" altLang="ja-JP" sz="1800" dirty="0">
                <a:solidFill>
                  <a:srgbClr val="FF0066"/>
                </a:solidFill>
              </a:rPr>
              <a:t> = </a:t>
            </a:r>
            <a:r>
              <a:rPr lang="en-US" altLang="ja-JP" sz="1800" dirty="0" err="1">
                <a:solidFill>
                  <a:srgbClr val="FF0066"/>
                </a:solidFill>
              </a:rPr>
              <a:t>fileName.startswith</a:t>
            </a:r>
            <a:r>
              <a:rPr lang="en-US" altLang="ja-JP" sz="1800" dirty="0">
                <a:solidFill>
                  <a:srgbClr val="FF0066"/>
                </a:solidFill>
              </a:rPr>
              <a:t>(</a:t>
            </a:r>
            <a:r>
              <a:rPr lang="en-US" altLang="en-US" sz="1800" dirty="0">
                <a:solidFill>
                  <a:srgbClr val="FF0066"/>
                </a:solidFill>
              </a:rPr>
              <a:t>'</a:t>
            </a:r>
            <a:r>
              <a:rPr lang="en-US" altLang="ja-JP" sz="1800" dirty="0">
                <a:solidFill>
                  <a:srgbClr val="FF0066"/>
                </a:solidFill>
              </a:rPr>
              <a:t>poly')</a:t>
            </a: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altLang="en-US" sz="1800" dirty="0">
              <a:solidFill>
                <a:srgbClr val="FF0066"/>
              </a:solidFill>
            </a:endParaRPr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altLang="en-US" sz="1800" dirty="0"/>
          </a:p>
          <a:p>
            <a:pPr marL="609600" indent="-609600">
              <a:lnSpc>
                <a:spcPct val="80000"/>
              </a:lnSpc>
              <a:buNone/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44171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6CFE01-A939-47D2-A82D-29AE73A75588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28600"/>
            <a:ext cx="80010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/>
              <a:t>In Class --convertLat.py: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914400"/>
            <a:ext cx="8686800" cy="5943600"/>
          </a:xfrm>
        </p:spPr>
        <p:txBody>
          <a:bodyPr/>
          <a:lstStyle/>
          <a:p>
            <a:pPr eaLnBrk="1" hangingPunct="1"/>
            <a:r>
              <a:rPr lang="en-US" altLang="en-US"/>
              <a:t>Purpose:  Convert degrees, minutes, seconds to decimal degrees.</a:t>
            </a:r>
          </a:p>
          <a:p>
            <a:pPr eaLnBrk="1" hangingPunct="1"/>
            <a:r>
              <a:rPr lang="en-US" altLang="en-US"/>
              <a:t>Write one or more line of code for each double-hash (##) comment.</a:t>
            </a:r>
          </a:p>
          <a:p>
            <a:pPr eaLnBrk="1" hangingPunct="1"/>
            <a:r>
              <a:rPr lang="en-US" altLang="en-US"/>
              <a:t>Use string methods 'split' and 'rstrip' to solve the problem. Here are some examples:</a:t>
            </a:r>
            <a:br>
              <a:rPr lang="en-US" altLang="en-US"/>
            </a:br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z="2400"/>
              <a:t>&gt;&gt;&gt; path = "C:/Temp/buffer/output.shp“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&gt;&gt;&gt; p = path.split("/")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&gt;&gt;&gt; </a:t>
            </a:r>
            <a:r>
              <a:rPr lang="en-US" altLang="en-US" sz="2400">
                <a:solidFill>
                  <a:srgbClr val="3333FF"/>
                </a:solidFill>
              </a:rPr>
              <a:t>print</a:t>
            </a:r>
            <a:r>
              <a:rPr lang="en-US" altLang="en-US" sz="2400"/>
              <a:t> p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['C:', 'Temp', 'buffer', 'output.shp']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&gt;&gt;&gt; path.rstrip(‘.shp’)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'C:/Temp/buffer/output'</a:t>
            </a:r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/>
          </a:p>
          <a:p>
            <a:pPr eaLnBrk="1" hangingPunct="1">
              <a:buFontTx/>
              <a:buNone/>
            </a:pPr>
            <a:endParaRPr lang="en-US" altLang="en-US" smtClean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8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2935</Words>
  <Application>Microsoft Office PowerPoint</Application>
  <PresentationFormat>Widescreen</PresentationFormat>
  <Paragraphs>725</Paragraphs>
  <Slides>38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Meiryo</vt:lpstr>
      <vt:lpstr>ＭＳ Ｐゴシック</vt:lpstr>
      <vt:lpstr>ＭＳ Ｐゴシック</vt:lpstr>
      <vt:lpstr>Arial</vt:lpstr>
      <vt:lpstr>Calibri</vt:lpstr>
      <vt:lpstr>Calibri Light</vt:lpstr>
      <vt:lpstr>Comic Sans MS</vt:lpstr>
      <vt:lpstr>Courier New</vt:lpstr>
      <vt:lpstr>Garamond</vt:lpstr>
      <vt:lpstr>Times New Roman</vt:lpstr>
      <vt:lpstr>Wingdings</vt:lpstr>
      <vt:lpstr>Office Theme</vt:lpstr>
      <vt:lpstr>Exam I  Review</vt:lpstr>
      <vt:lpstr>Basic Python code components</vt:lpstr>
      <vt:lpstr>Exercise: ‘Try me’</vt:lpstr>
      <vt:lpstr>‘tryMe’ take home lessons</vt:lpstr>
      <vt:lpstr>Common string and list operations</vt:lpstr>
      <vt:lpstr>Common string and list operations</vt:lpstr>
      <vt:lpstr>Data type concepts</vt:lpstr>
      <vt:lpstr>Use split, join, rstrip, index, &amp; startswith to…</vt:lpstr>
      <vt:lpstr>In Class --convertLat.py:</vt:lpstr>
      <vt:lpstr>convertLatSolution.py</vt:lpstr>
      <vt:lpstr>arcpy</vt:lpstr>
      <vt:lpstr>Handling file paths with os</vt:lpstr>
      <vt:lpstr>Key pseudocode words</vt:lpstr>
      <vt:lpstr>Pseudocode</vt:lpstr>
      <vt:lpstr>Pseudocode solution</vt:lpstr>
      <vt:lpstr>Decision-making (branching)</vt:lpstr>
      <vt:lpstr>WHILE &amp; FOR looping</vt:lpstr>
      <vt:lpstr>Exercise – listfc_os.py</vt:lpstr>
      <vt:lpstr>Emoting listfc_os.py solutions</vt:lpstr>
      <vt:lpstr>Batch geoprocessing </vt:lpstr>
      <vt:lpstr>PowerPoint Presentation</vt:lpstr>
      <vt:lpstr>Enumeration wildcards</vt:lpstr>
      <vt:lpstr>Exercise: List and copy</vt:lpstr>
      <vt:lpstr>Exercise – List and copy</vt:lpstr>
      <vt:lpstr>Predict what will be printed?</vt:lpstr>
      <vt:lpstr>In class - check4Field.py</vt:lpstr>
      <vt:lpstr>check4Field.py solutions</vt:lpstr>
      <vt:lpstr>Debugging</vt:lpstr>
      <vt:lpstr>Summing up</vt:lpstr>
      <vt:lpstr>More practice exercises</vt:lpstr>
      <vt:lpstr>Write a loops to print 20, 30, 40, 50, 60, 70</vt:lpstr>
      <vt:lpstr>Parts of code…</vt:lpstr>
      <vt:lpstr>PowerPoint Presentation</vt:lpstr>
      <vt:lpstr>Given the tool signature, write a script that calls the tool</vt:lpstr>
      <vt:lpstr>Do the same but for a batch</vt:lpstr>
      <vt:lpstr>Given the args on the left, what prints? Assume sys has been imported</vt:lpstr>
      <vt:lpstr>Given the args on the left, what prints? Assume sys has been imported</vt:lpstr>
      <vt:lpstr>Challenge: ConvertTime.py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 I review</dc:title>
  <dc:creator>Laura Tateosian</dc:creator>
  <cp:lastModifiedBy>Laura Gray Tateosian</cp:lastModifiedBy>
  <cp:revision>43</cp:revision>
  <dcterms:created xsi:type="dcterms:W3CDTF">2016-02-17T16:55:00Z</dcterms:created>
  <dcterms:modified xsi:type="dcterms:W3CDTF">2018-02-16T02:13:19Z</dcterms:modified>
</cp:coreProperties>
</file>