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1B1745F5-D087-42EA-BB84-1AA734E19350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016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583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5839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2BADCF-909F-47EA-8F18-48E122494F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02515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02515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r>
              <a:rPr lang="en-US" dirty="0" smtClean="0"/>
              <a:t>images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http://resources.esri.com/help/9.3/arcgisdesktop/com/gp_toolref/geoprocessing/surface_creation_and_analysis.htm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02515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6DC2C5-17DE-4C4F-8512-5BDD3AB3F9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D8BC73-41DD-4486-B04F-78815397B1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-274638"/>
            <a:ext cx="2171700" cy="57150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-274638"/>
            <a:ext cx="6362700" cy="5715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D927EB-F9E9-4264-BA31-BED2E9358B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DF9AFB-B5A2-41C1-9836-2C3A95B59C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5CFBBF-E313-45AA-BF03-1437F81BE6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6FE45C-2983-4616-9295-F5337CA240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3F541D-4C82-4FCC-9682-445F5642F0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2A7234-11F4-497C-A6E0-6C73B7A582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3E952F-8817-4BFA-A97E-995F29137B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C0A091-537A-4131-B0A3-2D437403AE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7D6AE"/>
            </a:gs>
            <a:gs pos="100000">
              <a:srgbClr val="FFFFE6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7720" y="-275400"/>
            <a:ext cx="8000999" cy="13129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52280" y="914400"/>
            <a:ext cx="8686800" cy="45262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742680" algn="l"/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52280" y="6400440"/>
            <a:ext cx="2438640" cy="368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666880" y="6400440"/>
            <a:ext cx="3810240" cy="368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400440"/>
            <a:ext cx="2286000" cy="368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93C8AC-9A06-41D9-AF96-E6E5F274A25B}" type="slidenum"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28600" y="152280"/>
            <a:ext cx="533520" cy="5050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1" i="0" u="none" strike="noStrike" baseline="0">
          <a:ln>
            <a:noFill/>
          </a:ln>
          <a:solidFill>
            <a:srgbClr val="669900"/>
          </a:solidFill>
          <a:latin typeface="Garamond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3200" b="0" i="0" u="none" strike="noStrike" baseline="0">
          <a:ln>
            <a:noFill/>
          </a:ln>
          <a:solidFill>
            <a:srgbClr val="000000"/>
          </a:solidFill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7" Type="http://schemas.openxmlformats.org/officeDocument/2006/relationships/hyperlink" Target="http://bit.ly/IEVtc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oddjobe.blogspot.com/" TargetMode="External"/><Relationship Id="rId5" Type="http://schemas.openxmlformats.org/officeDocument/2006/relationships/hyperlink" Target="http://www.r-bloggers.com/" TargetMode="External"/><Relationship Id="rId4" Type="http://schemas.openxmlformats.org/officeDocument/2006/relationships/hyperlink" Target="http://rpy.sourceforge.net/rpy2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dictedtor.free.fr/graphiques/sources/source_27.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Introduction to Python  for  Geoprocessing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280" y="1218960"/>
            <a:ext cx="8686800" cy="3276720"/>
          </a:xfrm>
        </p:spPr>
        <p:txBody>
          <a:bodyPr wrap="square"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1"/>
            <a:r>
              <a:rPr lang="en-US" sz="5400">
                <a:effectLst>
                  <a:outerShdw dist="17961" dir="2700000">
                    <a:scrgbClr r="0" g="0" b="0"/>
                  </a:outerShdw>
                </a:effectLst>
              </a:rPr>
              <a:t>R + Python with rpy2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920" y="4343400"/>
            <a:ext cx="8686800" cy="23739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–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–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»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»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»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»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»"/>
            </a:lvl9pPr>
          </a:lstStyle>
          <a:p>
            <a:pPr marL="0" marR="0" lvl="0" indent="0" algn="ctr" rtl="0" hangingPunct="1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Damian 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Maddalena</a:t>
            </a:r>
            <a:endParaRPr lang="en-US" sz="2400" b="0" i="0" u="none" strike="noStrike" baseline="0" dirty="0" smtClean="0">
              <a:ln>
                <a:noFill/>
              </a:ln>
              <a:solidFill>
                <a:srgbClr val="585600"/>
              </a:solidFill>
              <a:latin typeface="Times New Roman" pitchFamily="18"/>
              <a:ea typeface="WenQuanYi Zen Hei" pitchFamily="2"/>
              <a:cs typeface="Lohit Hindi" pitchFamily="2"/>
            </a:endParaRPr>
          </a:p>
          <a:p>
            <a:pPr marL="0" marR="0" lvl="0" indent="0" algn="ctr" rtl="0" hangingPunct="1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and </a:t>
            </a:r>
          </a:p>
          <a:p>
            <a:pPr marL="0" marR="0" lvl="0" indent="0" algn="ctr" rtl="0" hangingPunct="1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smtClean="0"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Laura Tateosian</a:t>
            </a:r>
            <a:endParaRPr lang="en-US" sz="2400" b="0" i="0" u="none" strike="noStrike" baseline="0" dirty="0">
              <a:ln>
                <a:noFill/>
              </a:ln>
              <a:solidFill>
                <a:srgbClr val="585600"/>
              </a:solidFill>
              <a:latin typeface="Times New Roman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References</a:t>
            </a:r>
          </a:p>
          <a:p>
            <a:pPr marL="0" marR="0" lvl="0" indent="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R-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Cran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 Project</a:t>
            </a:r>
          </a:p>
          <a:p>
            <a:pPr marL="0" marR="0" lvl="0" indent="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rpy2</a:t>
            </a:r>
          </a:p>
          <a:p>
            <a:pPr marL="0" marR="0" lvl="0" indent="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585600"/>
                </a:solidFill>
                <a:latin typeface="Times New Roman" pitchFamily="18"/>
                <a:ea typeface="WenQuanYi Zen Hei" pitchFamily="2"/>
                <a:cs typeface="Lohit Hindi" pitchFamily="2"/>
              </a:rPr>
              <a:t>Quick R</a:t>
            </a:r>
          </a:p>
          <a:p>
            <a:pPr marL="0" marR="0" lvl="0" indent="0" algn="ctr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585600"/>
              </a:solidFill>
              <a:latin typeface="Times New Roman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86200" y="380880"/>
            <a:ext cx="914400" cy="865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rpy2 </a:t>
            </a:r>
            <a:r>
              <a:rPr lang="en-US" dirty="0" smtClean="0"/>
              <a:t>plot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5880" y="2362200"/>
            <a:ext cx="40081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Lines 12-13 prepare output image settings</a:t>
            </a:r>
          </a:p>
          <a:p>
            <a:r>
              <a:rPr lang="en-US" sz="1600" dirty="0" smtClean="0"/>
              <a:t>  -- create the </a:t>
            </a:r>
            <a:r>
              <a:rPr lang="en-US" sz="1600" dirty="0" err="1" smtClean="0"/>
              <a:t>png</a:t>
            </a:r>
            <a:r>
              <a:rPr lang="en-US" sz="1600" dirty="0" smtClean="0"/>
              <a:t> object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-- set the name and dimensions </a:t>
            </a:r>
          </a:p>
          <a:p>
            <a:endParaRPr lang="en-US" sz="1600" dirty="0"/>
          </a:p>
          <a:p>
            <a:r>
              <a:rPr lang="en-US" sz="1600" dirty="0" smtClean="0"/>
              <a:t>Lines 16-17 set the x and y values to be plotted.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-- x has 200 values between -4 and 4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-- y is calculated as the normal distribution of the x values.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-- x and y can also be given as Python lists of numbers.</a:t>
            </a:r>
          </a:p>
          <a:p>
            <a:endParaRPr lang="en-US" sz="1600" dirty="0"/>
          </a:p>
          <a:p>
            <a:r>
              <a:rPr lang="en-US" sz="1600" dirty="0" smtClean="0"/>
              <a:t>Line 20 plots the line through the (</a:t>
            </a:r>
            <a:r>
              <a:rPr lang="en-US" sz="1600" dirty="0" err="1" smtClean="0"/>
              <a:t>x,y</a:t>
            </a:r>
            <a:r>
              <a:rPr lang="en-US" sz="1600" dirty="0" smtClean="0"/>
              <a:t>) points.</a:t>
            </a:r>
          </a:p>
          <a:p>
            <a:r>
              <a:rPr lang="en-US" sz="1600" dirty="0" smtClean="0"/>
              <a:t>  -- connects the points with a red line (type=‘l’) 4 pixels wide.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-- type = ‘p’ plots points, not a line.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"/>
          <a:stretch/>
        </p:blipFill>
        <p:spPr bwMode="auto">
          <a:xfrm>
            <a:off x="0" y="1954306"/>
            <a:ext cx="5029200" cy="467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57800" y="228600"/>
            <a:ext cx="3352800" cy="20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0" y="769203"/>
            <a:ext cx="5283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rpy2 (and the power of R) to </a:t>
            </a:r>
          </a:p>
          <a:p>
            <a:r>
              <a:rPr lang="en-US" sz="2400" dirty="0" smtClean="0"/>
              <a:t>graph this bell curve and save it as a </a:t>
            </a:r>
            <a:r>
              <a:rPr lang="en-US" sz="2400" dirty="0" err="1" smtClean="0"/>
              <a:t>png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52964"/>
            <a:ext cx="3352800" cy="246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7720" y="26206"/>
            <a:ext cx="8000999" cy="71006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In class – </a:t>
            </a:r>
            <a:r>
              <a:rPr lang="en-US" dirty="0" smtClean="0"/>
              <a:t>plot.py</a:t>
            </a: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52280" y="914400"/>
            <a:ext cx="4238640" cy="4526280"/>
          </a:xfrm>
        </p:spPr>
        <p:txBody>
          <a:bodyPr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742680" algn="l"/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" pitchFamily="16"/>
              </a:rPr>
              <a:t>Modify plot.py to create this output graph</a:t>
            </a:r>
            <a:endParaRPr lang="en-US" sz="2400" dirty="0">
              <a:latin typeface="" pitchFamily="16"/>
            </a:endParaRPr>
          </a:p>
          <a:p>
            <a:r>
              <a:rPr lang="en-US" sz="1800" dirty="0" smtClean="0">
                <a:latin typeface="" pitchFamily="16"/>
              </a:rPr>
              <a:t>Use the Python built-in </a:t>
            </a:r>
            <a:r>
              <a:rPr lang="en-US" sz="1800" b="1" dirty="0" smtClean="0">
                <a:latin typeface="" pitchFamily="16"/>
              </a:rPr>
              <a:t>range </a:t>
            </a:r>
            <a:r>
              <a:rPr lang="en-US" sz="1800" dirty="0" smtClean="0">
                <a:latin typeface="" pitchFamily="16"/>
              </a:rPr>
              <a:t>function to define x and y</a:t>
            </a:r>
          </a:p>
          <a:p>
            <a:pPr lvl="0"/>
            <a:r>
              <a:rPr lang="en-US" sz="1800" dirty="0">
                <a:latin typeface="" pitchFamily="16"/>
              </a:rPr>
              <a:t>L</a:t>
            </a:r>
            <a:r>
              <a:rPr lang="en-US" sz="1800" dirty="0" smtClean="0">
                <a:latin typeface="" pitchFamily="16"/>
              </a:rPr>
              <a:t>arge blue dots are centered at: (0,0), (1,1), (2,2), (3,3)</a:t>
            </a:r>
          </a:p>
          <a:p>
            <a:pPr lvl="0"/>
            <a:endParaRPr lang="en-US" sz="2400" dirty="0" smtClean="0">
              <a:latin typeface="" pitchFamily="16"/>
            </a:endParaRPr>
          </a:p>
          <a:p>
            <a:pPr lvl="0"/>
            <a:endParaRPr lang="en-US" sz="2400" dirty="0" smtClean="0">
              <a:latin typeface="" pitchFamily="16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" pitchFamily="16"/>
              </a:rPr>
              <a:t>2.    Modify the script again to create this output graph.</a:t>
            </a:r>
          </a:p>
          <a:p>
            <a:pPr lvl="0"/>
            <a:r>
              <a:rPr lang="en-US" sz="1800" dirty="0" smtClean="0">
                <a:latin typeface="" pitchFamily="16"/>
              </a:rPr>
              <a:t>Add code to read xy1.txt.  The 1st column is the x values. The 2</a:t>
            </a:r>
            <a:r>
              <a:rPr lang="en-US" sz="1800" baseline="30000" dirty="0" smtClean="0">
                <a:latin typeface="" pitchFamily="16"/>
              </a:rPr>
              <a:t>nd</a:t>
            </a:r>
            <a:r>
              <a:rPr lang="en-US" sz="1800" dirty="0" smtClean="0">
                <a:latin typeface="" pitchFamily="16"/>
              </a:rPr>
              <a:t> column is y values.</a:t>
            </a:r>
          </a:p>
          <a:p>
            <a:pPr lvl="0"/>
            <a:r>
              <a:rPr lang="en-US" sz="1800" dirty="0" smtClean="0">
                <a:latin typeface="" pitchFamily="16"/>
              </a:rPr>
              <a:t>Plot the points and draw a red line between the points.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66800"/>
            <a:ext cx="3325387" cy="240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733800" y="1600200"/>
            <a:ext cx="1600200" cy="228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29000" y="4724400"/>
            <a:ext cx="1485531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87" y="4995050"/>
            <a:ext cx="762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49787" y="47360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" pitchFamily="16"/>
              </a:rPr>
              <a:t>xy1.txt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52964"/>
            <a:ext cx="3352800" cy="246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7720" y="26206"/>
            <a:ext cx="8000999" cy="710067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plot.py  </a:t>
            </a:r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52280" y="914400"/>
            <a:ext cx="4238640" cy="4526280"/>
          </a:xfrm>
        </p:spPr>
        <p:txBody>
          <a:bodyPr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742680" algn="l"/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" pitchFamily="16"/>
              </a:rPr>
              <a:t>Modify plot1.py to create this output graph</a:t>
            </a:r>
          </a:p>
          <a:p>
            <a:pPr lvl="0"/>
            <a:endParaRPr lang="en-US" sz="2400" dirty="0" smtClean="0">
              <a:latin typeface="" pitchFamily="16"/>
            </a:endParaRPr>
          </a:p>
          <a:p>
            <a:pPr marL="0" lvl="0" indent="0">
              <a:buNone/>
            </a:pPr>
            <a:endParaRPr lang="en-US" sz="2400" dirty="0" smtClean="0">
              <a:latin typeface="" pitchFamily="16"/>
            </a:endParaRPr>
          </a:p>
          <a:p>
            <a:pPr marL="0" lvl="0" indent="0">
              <a:buNone/>
            </a:pPr>
            <a:endParaRPr lang="en-US" sz="2400" dirty="0">
              <a:latin typeface="" pitchFamily="16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" pitchFamily="16"/>
              </a:rPr>
              <a:t>2.    Modify plot2.py to create   this output graph.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66800"/>
            <a:ext cx="3325387" cy="240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87" y="4995050"/>
            <a:ext cx="762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49787" y="47360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" pitchFamily="16"/>
              </a:rPr>
              <a:t>xy1.txt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8" y="1785938"/>
            <a:ext cx="45339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733800" y="1600200"/>
            <a:ext cx="1600200" cy="228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4" y="4011096"/>
            <a:ext cx="30956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3429000" y="4724400"/>
            <a:ext cx="1485531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00556"/>
            <a:ext cx="45148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8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Rpy2, GRASS and Beyond!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280" y="914400"/>
            <a:ext cx="3810120" cy="5410440"/>
          </a:xfrm>
        </p:spPr>
        <p:txBody>
          <a:bodyPr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742680" algn="l"/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" pitchFamily="16"/>
              </a:rPr>
              <a:t>Python within GRASS with </a:t>
            </a:r>
            <a:r>
              <a:rPr lang="en-US" dirty="0" smtClean="0">
                <a:latin typeface="" pitchFamily="16"/>
              </a:rPr>
              <a:t>R for stats/modeling and </a:t>
            </a:r>
            <a:r>
              <a:rPr lang="en-US" dirty="0" err="1" smtClean="0">
                <a:latin typeface="" pitchFamily="16"/>
              </a:rPr>
              <a:t>PostGreSQL</a:t>
            </a:r>
            <a:r>
              <a:rPr lang="en-US" dirty="0" smtClean="0">
                <a:latin typeface="" pitchFamily="16"/>
              </a:rPr>
              <a:t> </a:t>
            </a:r>
            <a:r>
              <a:rPr lang="en-US" dirty="0">
                <a:latin typeface="" pitchFamily="16"/>
              </a:rPr>
              <a:t>for </a:t>
            </a:r>
            <a:r>
              <a:rPr lang="en-US" dirty="0" smtClean="0">
                <a:latin typeface="" pitchFamily="16"/>
              </a:rPr>
              <a:t>tabular database management!</a:t>
            </a:r>
          </a:p>
          <a:p>
            <a:pPr marL="0" lvl="0" indent="0">
              <a:buNone/>
            </a:pPr>
            <a:endParaRPr lang="en-US" dirty="0">
              <a:latin typeface="" pitchFamily="16"/>
            </a:endParaRPr>
          </a:p>
          <a:p>
            <a:pPr marL="0" lvl="0" indent="0">
              <a:buNone/>
            </a:pPr>
            <a:endParaRPr lang="en-US" dirty="0">
              <a:latin typeface="" pitchFamily="16"/>
            </a:endParaRPr>
          </a:p>
          <a:p>
            <a:pPr lvl="0"/>
            <a:endParaRPr lang="en-US" dirty="0">
              <a:latin typeface="" pitchFamily="16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62000"/>
            <a:ext cx="49339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5988475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http://xkcd.com/353/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Resources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280" y="734400"/>
            <a:ext cx="8686800" cy="5940720"/>
          </a:xfrm>
        </p:spPr>
        <p:txBody>
          <a:bodyPr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742680" algn="l"/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en-US">
                <a:latin typeface="" pitchFamily="16"/>
              </a:rPr>
              <a:t>R Project</a:t>
            </a:r>
          </a:p>
          <a:p>
            <a:pPr lvl="1"/>
            <a:r>
              <a:rPr lang="en-US">
                <a:latin typeface="" pitchFamily="16"/>
                <a:hlinkClick r:id="rId3"/>
              </a:rPr>
              <a:t>http://cran.r-project.org/</a:t>
            </a:r>
          </a:p>
          <a:p>
            <a:pPr lvl="0"/>
            <a:r>
              <a:rPr lang="en-US">
                <a:latin typeface="" pitchFamily="16"/>
              </a:rPr>
              <a:t>rpy2</a:t>
            </a:r>
          </a:p>
          <a:p>
            <a:pPr lvl="1"/>
            <a:r>
              <a:rPr lang="en-US">
                <a:latin typeface="" pitchFamily="16"/>
              </a:rPr>
              <a:t>http://rpy.sourceforge.net/rpy2.html</a:t>
            </a:r>
          </a:p>
          <a:p>
            <a:pPr lvl="0"/>
            <a:r>
              <a:rPr lang="en-US">
                <a:latin typeface="" pitchFamily="16"/>
              </a:rPr>
              <a:t>Quick R</a:t>
            </a:r>
          </a:p>
          <a:p>
            <a:pPr lvl="1"/>
            <a:r>
              <a:rPr lang="en-US">
                <a:latin typeface="" pitchFamily="16"/>
                <a:hlinkClick r:id="rId4"/>
              </a:rPr>
              <a:t>http://rpy.sourceforge.net/rpy2.html</a:t>
            </a:r>
          </a:p>
          <a:p>
            <a:pPr lvl="0"/>
            <a:r>
              <a:rPr lang="en-US">
                <a:latin typeface="" pitchFamily="16"/>
              </a:rPr>
              <a:t>R Bloggers</a:t>
            </a:r>
          </a:p>
          <a:p>
            <a:pPr lvl="1"/>
            <a:r>
              <a:rPr lang="en-US">
                <a:latin typeface="" pitchFamily="16"/>
                <a:hlinkClick r:id="rId5"/>
              </a:rPr>
              <a:t>http://www.r-bloggers.com/</a:t>
            </a:r>
          </a:p>
          <a:p>
            <a:pPr lvl="0"/>
            <a:r>
              <a:rPr lang="en-US">
                <a:latin typeface="" pitchFamily="16"/>
              </a:rPr>
              <a:t>Computational Ecology Blog</a:t>
            </a:r>
          </a:p>
          <a:p>
            <a:pPr lvl="1"/>
            <a:r>
              <a:rPr lang="en-US">
                <a:latin typeface="" pitchFamily="16"/>
                <a:hlinkClick r:id="rId6"/>
              </a:rPr>
              <a:t>http://toddjobe.blogspot.com/</a:t>
            </a:r>
          </a:p>
          <a:p>
            <a:pPr lvl="0"/>
            <a:r>
              <a:rPr lang="en-US">
                <a:latin typeface="" pitchFamily="16"/>
                <a:hlinkClick r:id="rId7"/>
              </a:rPr>
              <a:t>http://bit.ly/IEVtcR</a:t>
            </a:r>
          </a:p>
          <a:p>
            <a:pPr lvl="0"/>
            <a:endParaRPr lang="en-US">
              <a:latin typeface="" pitchFamily="16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/>
          <p:nvPr/>
        </p:nvSpPr>
        <p:spPr>
          <a:xfrm>
            <a:off x="6553080" y="6400799"/>
            <a:ext cx="2286000" cy="320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55D8B509-E076-4DD2-8342-CDAF65BB8A9E}" type="slidenum">
              <a:t>2</a:t>
            </a:fld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37720" y="60840"/>
            <a:ext cx="8000999" cy="640440"/>
          </a:xfrm>
        </p:spPr>
        <p:txBody>
          <a:bodyPr wrap="square"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/>
            <a:r>
              <a:rPr lang="en-US" sz="3600">
                <a:effectLst>
                  <a:outerShdw dist="17961" dir="2700000">
                    <a:scrgbClr r="0" g="0" b="0"/>
                  </a:outerShdw>
                </a:effectLst>
              </a:rPr>
              <a:t>Topics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52280" y="914400"/>
            <a:ext cx="8686800" cy="5410440"/>
          </a:xfrm>
        </p:spPr>
        <p:txBody>
          <a:bodyPr wrap="square" lIns="91440" tIns="45720" rIns="91440" bIns="45720">
            <a:spAutoFit/>
          </a:bodyPr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742680" algn="l"/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9pPr>
          </a:lstStyle>
          <a:p>
            <a:pPr marL="0" lvl="0" indent="0" hangingPunct="1"/>
            <a:r>
              <a:rPr lang="en-US">
                <a:latin typeface="" pitchFamily="16"/>
              </a:rPr>
              <a:t>Stats in GIS</a:t>
            </a:r>
          </a:p>
          <a:p>
            <a:pPr marL="0" lvl="0" indent="0" hangingPunct="1"/>
            <a:r>
              <a:rPr lang="en-US">
                <a:latin typeface="" pitchFamily="16"/>
              </a:rPr>
              <a:t>R</a:t>
            </a:r>
          </a:p>
          <a:p>
            <a:pPr marL="0" lvl="0" indent="0" hangingPunct="1"/>
            <a:r>
              <a:rPr lang="en-US">
                <a:latin typeface="" pitchFamily="16"/>
              </a:rPr>
              <a:t>rpy2</a:t>
            </a:r>
          </a:p>
          <a:p>
            <a:pPr marL="0" lvl="0" indent="0" hangingPunct="1"/>
            <a:endParaRPr lang="en-US">
              <a:latin typeface="" pitchFamily="16"/>
            </a:endParaRPr>
          </a:p>
          <a:p>
            <a:pPr marL="0" lvl="0" indent="0" hangingPunct="1"/>
            <a:endParaRPr lang="en-US">
              <a:latin typeface="" pitchFamily="16"/>
            </a:endParaRPr>
          </a:p>
          <a:p>
            <a:pPr marL="0" lvl="0" indent="0" hangingPunct="1"/>
            <a:endParaRPr lang="en-US">
              <a:latin typeface="" pitchFamily="16"/>
            </a:endParaRPr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44520" y="365760"/>
            <a:ext cx="3840479" cy="32918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01120" y="443520"/>
            <a:ext cx="3657600" cy="36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" pitchFamily="2"/>
                <a:cs typeface="Lohit Hindi" pitchFamily="2"/>
              </a:rPr>
              <a:t>http://addictedtor.free.fr/graphiques/graphiques/graph_27.png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2880" y="3200400"/>
            <a:ext cx="4206240" cy="3072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10760" y="6324840"/>
            <a:ext cx="3795479" cy="36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" pitchFamily="2"/>
                <a:cs typeface="Lohit Hindi" pitchFamily="2"/>
              </a:rPr>
              <a:t>http://addictedtor.free.fr/graphiques/graphiques/graph_54.png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7720" y="-277200"/>
            <a:ext cx="8000999" cy="131652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Stats with ESRI?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0760" y="803519"/>
            <a:ext cx="2899080" cy="237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5320" y="705240"/>
            <a:ext cx="3742920" cy="569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01520" y="3263760"/>
            <a:ext cx="2761920" cy="34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280" y="914400"/>
            <a:ext cx="8686800" cy="5410440"/>
          </a:xfrm>
        </p:spPr>
        <p:txBody>
          <a:bodyPr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742680" algn="l"/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" pitchFamily="16"/>
              </a:rPr>
              <a:t>Open Source Statistical Package</a:t>
            </a:r>
          </a:p>
          <a:p>
            <a:pPr lvl="0"/>
            <a:r>
              <a:rPr lang="en-US" dirty="0">
                <a:latin typeface="" pitchFamily="16"/>
              </a:rPr>
              <a:t>Expanding every day</a:t>
            </a:r>
          </a:p>
          <a:p>
            <a:pPr lvl="2"/>
            <a:r>
              <a:rPr lang="en-US" dirty="0">
                <a:latin typeface="" pitchFamily="16"/>
              </a:rPr>
              <a:t>User supported</a:t>
            </a:r>
          </a:p>
          <a:p>
            <a:pPr lvl="0"/>
            <a:r>
              <a:rPr lang="en-US" dirty="0">
                <a:latin typeface="" pitchFamily="16"/>
              </a:rPr>
              <a:t>Statistical analysis</a:t>
            </a:r>
          </a:p>
          <a:p>
            <a:pPr lvl="2"/>
            <a:r>
              <a:rPr lang="en-US" dirty="0">
                <a:latin typeface="" pitchFamily="16"/>
              </a:rPr>
              <a:t>Descriptive analysis</a:t>
            </a:r>
          </a:p>
          <a:p>
            <a:pPr lvl="2"/>
            <a:r>
              <a:rPr lang="en-US" dirty="0">
                <a:latin typeface="" pitchFamily="16"/>
              </a:rPr>
              <a:t>Difference of means</a:t>
            </a:r>
          </a:p>
          <a:p>
            <a:pPr lvl="2"/>
            <a:r>
              <a:rPr lang="en-US" dirty="0">
                <a:latin typeface="" pitchFamily="16"/>
              </a:rPr>
              <a:t>Correlation</a:t>
            </a:r>
          </a:p>
          <a:p>
            <a:pPr lvl="2"/>
            <a:r>
              <a:rPr lang="en-US" dirty="0">
                <a:latin typeface="" pitchFamily="16"/>
              </a:rPr>
              <a:t>Spatial statistics</a:t>
            </a:r>
          </a:p>
          <a:p>
            <a:pPr lvl="0"/>
            <a:r>
              <a:rPr lang="en-US" dirty="0">
                <a:latin typeface="" pitchFamily="16"/>
              </a:rPr>
              <a:t>Graphics</a:t>
            </a:r>
          </a:p>
          <a:p>
            <a:pPr lvl="2"/>
            <a:r>
              <a:rPr lang="en-US" dirty="0">
                <a:latin typeface="" pitchFamily="16"/>
              </a:rPr>
              <a:t>Basic plots</a:t>
            </a:r>
          </a:p>
          <a:p>
            <a:pPr lvl="2"/>
            <a:r>
              <a:rPr lang="en-US" dirty="0">
                <a:latin typeface="" pitchFamily="16"/>
              </a:rPr>
              <a:t>Spatial plots</a:t>
            </a:r>
          </a:p>
          <a:p>
            <a:pPr lvl="2"/>
            <a:endParaRPr lang="en-US" dirty="0">
              <a:latin typeface="" pitchFamily="16"/>
            </a:endParaRPr>
          </a:p>
          <a:p>
            <a:pPr lvl="2"/>
            <a:r>
              <a:rPr lang="en-US" dirty="0">
                <a:latin typeface="" pitchFamily="16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56150" y="3124200"/>
            <a:ext cx="4704969" cy="3550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R – Basic </a:t>
            </a:r>
            <a:r>
              <a:rPr lang="en-US" dirty="0" smtClean="0"/>
              <a:t>Stat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37359" y="2651760"/>
            <a:ext cx="5314680" cy="70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97680" y="4297680"/>
            <a:ext cx="4057200" cy="82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57760" y="1396439"/>
            <a:ext cx="4609800" cy="447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852160" y="5577840"/>
            <a:ext cx="3000240" cy="36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" pitchFamily="2"/>
                <a:cs typeface="Lohit Hindi" pitchFamily="2"/>
              </a:rPr>
              <a:t>http://www.statmethods.net/</a:t>
            </a:r>
          </a:p>
        </p:txBody>
      </p:sp>
      <p:sp>
        <p:nvSpPr>
          <p:cNvPr id="7" name="Freeform 6"/>
          <p:cNvSpPr/>
          <p:nvPr/>
        </p:nvSpPr>
        <p:spPr>
          <a:xfrm>
            <a:off x="1920239" y="1737359"/>
            <a:ext cx="274320" cy="106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7760" y="990600"/>
            <a:ext cx="1566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Summary stats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7359" y="22098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" pitchFamily="16"/>
              </a:rPr>
              <a:t>t-test</a:t>
            </a:r>
            <a:endParaRPr lang="en-US" dirty="0">
              <a:latin typeface="" pitchFamily="16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7680" y="3886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latin typeface="" pitchFamily="16"/>
              </a:rPr>
              <a:t>Multiple regression</a:t>
            </a:r>
            <a:endParaRPr lang="en-US" dirty="0">
              <a:latin typeface="" pitchFamily="16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7720" y="-277200"/>
            <a:ext cx="8000999" cy="131652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R – </a:t>
            </a:r>
            <a:r>
              <a:rPr lang="en-US" dirty="0" smtClean="0"/>
              <a:t>Extract raster value </a:t>
            </a:r>
            <a:r>
              <a:rPr lang="en-US" dirty="0"/>
              <a:t>to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742680" algn="l"/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9pPr>
          </a:lstStyle>
          <a:p>
            <a:pPr marL="0" lvl="0" indent="0">
              <a:buNone/>
            </a:pPr>
            <a:endParaRPr lang="en-US" dirty="0" smtClean="0">
              <a:latin typeface="" pitchFamily="16"/>
            </a:endParaRPr>
          </a:p>
          <a:p>
            <a:pPr marL="0" lvl="0" indent="0">
              <a:buNone/>
            </a:pPr>
            <a:endParaRPr lang="en-US" dirty="0">
              <a:latin typeface="" pitchFamily="16"/>
            </a:endParaRPr>
          </a:p>
          <a:p>
            <a:pPr marL="0" lvl="0" indent="0">
              <a:buNone/>
            </a:pPr>
            <a:endParaRPr lang="en-US" dirty="0" smtClean="0">
              <a:latin typeface="" pitchFamily="16"/>
            </a:endParaRPr>
          </a:p>
          <a:p>
            <a:pPr marL="0" lvl="0" indent="0">
              <a:buNone/>
            </a:pPr>
            <a:r>
              <a:rPr lang="en-US" dirty="0" smtClean="0">
                <a:latin typeface="" pitchFamily="16"/>
              </a:rPr>
              <a:t>ESRI                                                R</a:t>
            </a:r>
          </a:p>
          <a:p>
            <a:pPr marL="0" lvl="0" indent="0">
              <a:buNone/>
            </a:pPr>
            <a:endParaRPr lang="en-US" dirty="0">
              <a:latin typeface="" pitchFamily="16"/>
            </a:endParaRPr>
          </a:p>
          <a:p>
            <a:pPr marL="0" lvl="0" indent="0">
              <a:buNone/>
            </a:pPr>
            <a:endParaRPr lang="en-US" dirty="0" smtClean="0">
              <a:latin typeface="" pitchFamily="16"/>
            </a:endParaRPr>
          </a:p>
          <a:p>
            <a:pPr marL="0" lvl="0" indent="0">
              <a:buNone/>
            </a:pPr>
            <a:endParaRPr lang="en-US" dirty="0">
              <a:latin typeface="" pitchFamily="16"/>
            </a:endParaRPr>
          </a:p>
          <a:p>
            <a:pPr marL="0" lvl="0" indent="0">
              <a:buNone/>
            </a:pPr>
            <a:endParaRPr lang="en-US" dirty="0">
              <a:latin typeface="" pitchFamily="16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r="10612"/>
          <a:stretch/>
        </p:blipFill>
        <p:spPr>
          <a:xfrm>
            <a:off x="4343400" y="3234720"/>
            <a:ext cx="4740676" cy="3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6596055"/>
            <a:ext cx="6167160" cy="36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200"/>
            </a:pPr>
            <a:r>
              <a:rPr lang="en-US" sz="1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" pitchFamily="2"/>
                <a:cs typeface="Lohit Hindi" pitchFamily="2"/>
              </a:rPr>
              <a:t>http://toddjobe.blogspot.com/2010/07/extracting-raster-values-from-points-in_26.html</a:t>
            </a:r>
            <a:endParaRPr lang="en-US" sz="1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7" y="3276600"/>
            <a:ext cx="4112793" cy="17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84"/>
          <a:stretch/>
        </p:blipFill>
        <p:spPr bwMode="auto">
          <a:xfrm>
            <a:off x="314972" y="926237"/>
            <a:ext cx="2867025" cy="128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6" t="9278" b="50017"/>
          <a:stretch/>
        </p:blipFill>
        <p:spPr bwMode="auto">
          <a:xfrm>
            <a:off x="4963172" y="1069805"/>
            <a:ext cx="2199628" cy="99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2" t="50017" r="38657"/>
          <a:stretch/>
        </p:blipFill>
        <p:spPr bwMode="auto">
          <a:xfrm>
            <a:off x="3181997" y="956245"/>
            <a:ext cx="1731146" cy="12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 – Basic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2011680"/>
            <a:ext cx="5303520" cy="431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4400" y="1037519"/>
            <a:ext cx="5394960" cy="882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 Syntax: Plot Maps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" y="857519"/>
            <a:ext cx="438120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760" y="2746079"/>
            <a:ext cx="4285800" cy="38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73520" y="2898720"/>
            <a:ext cx="4251600" cy="30974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/>
          <p:cNvSpPr/>
          <p:nvPr/>
        </p:nvSpPr>
        <p:spPr>
          <a:xfrm>
            <a:off x="4580639" y="1037519"/>
            <a:ext cx="7920" cy="5637600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0520" y="6252120"/>
            <a:ext cx="3620520" cy="243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" pitchFamily="2"/>
                <a:cs typeface="Lohit Hindi" pitchFamily="2"/>
              </a:rPr>
              <a:t>http://addictedtor.free.fr/graphiques/graphiques/graph_22.png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663440" y="1037519"/>
            <a:ext cx="4175279" cy="14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2880" y="6492240"/>
            <a:ext cx="3543840" cy="36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" pitchFamily="2"/>
                <a:cs typeface="Lohit Hindi" pitchFamily="2"/>
              </a:rPr>
              <a:t>http://www.r-bloggers.com/plot-maps-like-a-boss/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6366E1-C37D-4CEB-8BE1-D2F7EDE6A6A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7720" y="-277200"/>
            <a:ext cx="8000999" cy="131652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rpy2 Module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742680" algn="l"/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en-US" sz="1800" dirty="0">
                <a:latin typeface="" pitchFamily="16"/>
              </a:rPr>
              <a:t>Interface between R and </a:t>
            </a:r>
            <a:r>
              <a:rPr lang="en-US" sz="1800" dirty="0" smtClean="0">
                <a:latin typeface="" pitchFamily="16"/>
              </a:rPr>
              <a:t>Python</a:t>
            </a:r>
          </a:p>
          <a:p>
            <a:pPr lvl="0"/>
            <a:r>
              <a:rPr lang="en-US" sz="1800" dirty="0" smtClean="0">
                <a:latin typeface="" pitchFamily="16"/>
              </a:rPr>
              <a:t>Not built-in.  (must be installed)</a:t>
            </a:r>
          </a:p>
          <a:p>
            <a:pPr lvl="0"/>
            <a:r>
              <a:rPr lang="en-US" sz="1800" dirty="0">
                <a:latin typeface="" pitchFamily="16"/>
              </a:rPr>
              <a:t>A</a:t>
            </a:r>
            <a:r>
              <a:rPr lang="en-US" sz="1800" dirty="0" smtClean="0">
                <a:latin typeface="" pitchFamily="16"/>
              </a:rPr>
              <a:t>llows you to call R commands from within Python!!</a:t>
            </a:r>
          </a:p>
          <a:p>
            <a:pPr lvl="1"/>
            <a:r>
              <a:rPr lang="en-US" sz="1400" dirty="0" smtClean="0">
                <a:latin typeface="" pitchFamily="16"/>
              </a:rPr>
              <a:t>Diabolical laughter </a:t>
            </a:r>
          </a:p>
          <a:p>
            <a:pPr lvl="0"/>
            <a:endParaRPr lang="en-US" sz="1800" dirty="0">
              <a:latin typeface="" pitchFamily="16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>
                <a:latin typeface="" pitchFamily="16"/>
              </a:rPr>
              <a:t>I</a:t>
            </a:r>
            <a:r>
              <a:rPr lang="en-US" sz="1800" dirty="0" smtClean="0">
                <a:latin typeface="" pitchFamily="16"/>
              </a:rPr>
              <a:t>mport rpy2.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smtClean="0">
                <a:latin typeface="" pitchFamily="16"/>
              </a:rPr>
              <a:t>Create an r object.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smtClean="0">
                <a:latin typeface="" pitchFamily="16"/>
              </a:rPr>
              <a:t>Use r methods and properties. </a:t>
            </a:r>
          </a:p>
          <a:p>
            <a:pPr marL="0" lvl="0" indent="0">
              <a:buNone/>
            </a:pPr>
            <a:endParaRPr lang="en-US" sz="2000" dirty="0">
              <a:latin typeface="" pitchFamily="16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" pitchFamily="16"/>
              </a:rPr>
              <a:t>Example:</a:t>
            </a:r>
          </a:p>
          <a:p>
            <a:pPr marL="399960" lvl="1" indent="0">
              <a:buNone/>
            </a:pPr>
            <a:r>
              <a:rPr lang="en-US" sz="1800" dirty="0" smtClean="0">
                <a:latin typeface="" pitchFamily="16"/>
              </a:rPr>
              <a:t>&gt;&gt;&gt; import rpy2</a:t>
            </a:r>
          </a:p>
          <a:p>
            <a:pPr marL="399960" lvl="1" indent="0">
              <a:buNone/>
            </a:pPr>
            <a:r>
              <a:rPr lang="en-US" sz="1800" dirty="0" smtClean="0">
                <a:latin typeface="" pitchFamily="16"/>
              </a:rPr>
              <a:t>&gt;&gt;&gt; r = rpy2.objects.r</a:t>
            </a:r>
          </a:p>
          <a:p>
            <a:pPr marL="399960" lvl="1" indent="0">
              <a:buNone/>
            </a:pPr>
            <a:r>
              <a:rPr lang="en-US" sz="1800" dirty="0" smtClean="0">
                <a:latin typeface="" pitchFamily="16"/>
              </a:rPr>
              <a:t>&gt;&gt;&gt; print </a:t>
            </a:r>
            <a:r>
              <a:rPr lang="en-US" sz="1800" dirty="0" err="1" smtClean="0">
                <a:latin typeface="" pitchFamily="16"/>
              </a:rPr>
              <a:t>r.seq</a:t>
            </a:r>
            <a:r>
              <a:rPr lang="en-US" sz="1800" dirty="0" smtClean="0">
                <a:latin typeface="" pitchFamily="16"/>
              </a:rPr>
              <a:t>(-1,1, length=10)</a:t>
            </a:r>
          </a:p>
          <a:p>
            <a:pPr marL="399960" lvl="1" indent="0">
              <a:buNone/>
            </a:pPr>
            <a:r>
              <a:rPr lang="en-US" sz="1600" dirty="0" smtClean="0">
                <a:latin typeface="" pitchFamily="16"/>
              </a:rPr>
              <a:t> [1] -1.0000000 -0.7777778 -0.5555556 -0.3333333 -0.1111111  0.1111111</a:t>
            </a:r>
          </a:p>
          <a:p>
            <a:pPr marL="399960" lvl="1" indent="0">
              <a:buNone/>
            </a:pPr>
            <a:r>
              <a:rPr lang="en-US" sz="1600" dirty="0" smtClean="0">
                <a:latin typeface="" pitchFamily="16"/>
              </a:rPr>
              <a:t> [7]  0.3333333  0.5555556  0.7777778  1.0000000</a:t>
            </a:r>
            <a:endParaRPr lang="en-US" sz="1600" dirty="0">
              <a:latin typeface="" pitchFamily="16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7279" y="6309360"/>
            <a:ext cx="3722400" cy="36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WenQuanYi Zen Hei" pitchFamily="2"/>
                <a:cs typeface="Lohit Hindi" pitchFamily="2"/>
              </a:rPr>
              <a:t>http://rpy.sourceforge.net/rpy2.html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816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32619</TotalTime>
  <Words>501</Words>
  <Application>Microsoft Office PowerPoint</Application>
  <PresentationFormat>On-screen Show (4:3)</PresentationFormat>
  <Paragraphs>124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R + Python with rpy2</vt:lpstr>
      <vt:lpstr>Topics</vt:lpstr>
      <vt:lpstr>Stats with ESRI?</vt:lpstr>
      <vt:lpstr>R</vt:lpstr>
      <vt:lpstr>R – Basic Stat Examples</vt:lpstr>
      <vt:lpstr>R – Extract raster value to points</vt:lpstr>
      <vt:lpstr>R – Basic Plot</vt:lpstr>
      <vt:lpstr>R Syntax: Plot Maps</vt:lpstr>
      <vt:lpstr>rpy2 Module</vt:lpstr>
      <vt:lpstr>rpy2 plot example</vt:lpstr>
      <vt:lpstr>In class – plot.py</vt:lpstr>
      <vt:lpstr>plot.py  followup</vt:lpstr>
      <vt:lpstr>Rpy2, GRASS and Beyond!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Lab Manager</cp:lastModifiedBy>
  <cp:revision>257</cp:revision>
  <dcterms:created xsi:type="dcterms:W3CDTF">2004-10-21T22:24:14Z</dcterms:created>
  <dcterms:modified xsi:type="dcterms:W3CDTF">2012-04-26T18:27:27Z</dcterms:modified>
</cp:coreProperties>
</file>