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9"/>
  </p:notesMasterIdLst>
  <p:sldIdLst>
    <p:sldId id="259" r:id="rId2"/>
    <p:sldId id="418" r:id="rId3"/>
    <p:sldId id="401" r:id="rId4"/>
    <p:sldId id="384" r:id="rId5"/>
    <p:sldId id="388" r:id="rId6"/>
    <p:sldId id="389" r:id="rId7"/>
    <p:sldId id="414" r:id="rId8"/>
    <p:sldId id="404" r:id="rId9"/>
    <p:sldId id="424" r:id="rId10"/>
    <p:sldId id="376" r:id="rId11"/>
    <p:sldId id="406" r:id="rId12"/>
    <p:sldId id="411" r:id="rId13"/>
    <p:sldId id="399" r:id="rId14"/>
    <p:sldId id="426" r:id="rId15"/>
    <p:sldId id="400" r:id="rId16"/>
    <p:sldId id="382" r:id="rId17"/>
    <p:sldId id="409" r:id="rId18"/>
    <p:sldId id="383" r:id="rId19"/>
    <p:sldId id="396" r:id="rId20"/>
    <p:sldId id="395" r:id="rId21"/>
    <p:sldId id="431" r:id="rId22"/>
    <p:sldId id="392" r:id="rId23"/>
    <p:sldId id="393" r:id="rId24"/>
    <p:sldId id="427" r:id="rId25"/>
    <p:sldId id="428" r:id="rId26"/>
    <p:sldId id="429" r:id="rId27"/>
    <p:sldId id="416" r:id="rId28"/>
    <p:sldId id="415" r:id="rId29"/>
    <p:sldId id="417" r:id="rId30"/>
    <p:sldId id="391" r:id="rId31"/>
    <p:sldId id="403" r:id="rId32"/>
    <p:sldId id="378" r:id="rId33"/>
    <p:sldId id="419" r:id="rId34"/>
    <p:sldId id="420" r:id="rId35"/>
    <p:sldId id="421" r:id="rId36"/>
    <p:sldId id="422" r:id="rId37"/>
    <p:sldId id="423" r:id="rId38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FFF575"/>
    <a:srgbClr val="FFF9AF"/>
    <a:srgbClr val="FF0066"/>
    <a:srgbClr val="FFFFFF"/>
    <a:srgbClr val="669900"/>
    <a:srgbClr val="3333FF"/>
    <a:srgbClr val="B2B06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447" autoAdjust="0"/>
    <p:restoredTop sz="93842" autoAdjust="0"/>
  </p:normalViewPr>
  <p:slideViewPr>
    <p:cSldViewPr>
      <p:cViewPr>
        <p:scale>
          <a:sx n="100" d="100"/>
          <a:sy n="100" d="100"/>
        </p:scale>
        <p:origin x="52" y="5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19" name="Rectangle 1027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724" name="Rectangle 1028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111621" name="Rectangle 1029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111622" name="Rectangle 1030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1623" name="Rectangle 1031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F10B3E23-A51C-4306-AD11-B93D5400C7A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5680640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79445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0401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01526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1747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'1bla2bla3'</a:t>
            </a:r>
          </a:p>
        </p:txBody>
      </p:sp>
      <p:sp>
        <p:nvSpPr>
          <p:cNvPr id="31748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6463881-A596-45BC-933C-2E4D9E401C9F}" type="slidenum">
              <a:rPr lang="en-US" altLang="en-US" smtClean="0"/>
              <a:pPr eaLnBrk="1" hangingPunct="1"/>
              <a:t>29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7955590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789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&gt;&gt;&gt; import arcpy</a:t>
            </a:r>
          </a:p>
          <a:p>
            <a:r>
              <a:rPr lang="en-US" altLang="en-US" smtClean="0"/>
              <a:t>&gt;&gt;&gt; fc = "C:/Temp/COVER63p.shp"</a:t>
            </a:r>
          </a:p>
          <a:p>
            <a:r>
              <a:rPr lang="en-US" altLang="en-US" smtClean="0"/>
              <a:t>&gt;&gt;&gt; x = arcpy.ListFields( fc )</a:t>
            </a:r>
          </a:p>
          <a:p>
            <a:r>
              <a:rPr lang="en-US" altLang="en-US" smtClean="0"/>
              <a:t>&gt;&gt;&gt; y = [ i.name for i in x]</a:t>
            </a:r>
          </a:p>
          <a:p>
            <a:r>
              <a:rPr lang="en-US" altLang="en-US" smtClean="0"/>
              <a:t>&gt;&gt;&gt; if “COVER” in y:</a:t>
            </a:r>
          </a:p>
          <a:p>
            <a:r>
              <a:rPr lang="en-US" altLang="en-US" smtClean="0"/>
              <a:t>             </a:t>
            </a:r>
            <a:r>
              <a:rPr lang="en-US" altLang="en-US" smtClean="0">
                <a:solidFill>
                  <a:srgbClr val="3333FF"/>
                </a:solidFill>
              </a:rPr>
              <a:t>print</a:t>
            </a:r>
            <a:r>
              <a:rPr lang="en-US" altLang="en-US" smtClean="0"/>
              <a:t> “Field ‘COVER’ found.”</a:t>
            </a:r>
          </a:p>
          <a:p>
            <a:r>
              <a:rPr lang="en-US" altLang="en-US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0645734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68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s-ES" altLang="en-US" smtClean="0"/>
              <a:t>x = 10</a:t>
            </a:r>
          </a:p>
          <a:p>
            <a:r>
              <a:rPr lang="es-ES" altLang="en-US" smtClean="0"/>
              <a:t>while x &lt;= 50:</a:t>
            </a:r>
          </a:p>
          <a:p>
            <a:r>
              <a:rPr lang="es-ES" altLang="en-US" smtClean="0"/>
              <a:t>   y = 0	 </a:t>
            </a:r>
          </a:p>
          <a:p>
            <a:r>
              <a:rPr lang="es-ES" altLang="en-US" smtClean="0"/>
              <a:t>   while y &lt;= 2:</a:t>
            </a:r>
          </a:p>
          <a:p>
            <a:r>
              <a:rPr lang="es-ES" altLang="en-US" smtClean="0"/>
              <a:t>        print x + y,</a:t>
            </a:r>
          </a:p>
          <a:p>
            <a:r>
              <a:rPr lang="es-ES" altLang="en-US" smtClean="0"/>
              <a:t>        y = y + 1</a:t>
            </a:r>
          </a:p>
          <a:p>
            <a:r>
              <a:rPr lang="es-ES" altLang="en-US" smtClean="0"/>
              <a:t>   x = x + 10</a:t>
            </a: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527300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3795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import arcpy</a:t>
            </a:r>
          </a:p>
          <a:p>
            <a:r>
              <a:rPr lang="en-US" altLang="en-US" smtClean="0"/>
              <a:t>arcpy.env.workspace = "C:/Temp"</a:t>
            </a:r>
          </a:p>
          <a:p>
            <a:r>
              <a:rPr lang="en-US" altLang="en-US" smtClean="0"/>
              <a:t>myfc = arcpy.ListFeatureClasses()</a:t>
            </a:r>
          </a:p>
          <a:p>
            <a:r>
              <a:rPr lang="en-US" altLang="en-US" smtClean="0"/>
              <a:t>for fc in myfc:</a:t>
            </a:r>
          </a:p>
          <a:p>
            <a:r>
              <a:rPr lang="en-US" altLang="en-US" smtClean="0"/>
              <a:t>    print fc</a:t>
            </a:r>
          </a:p>
          <a:p>
            <a:r>
              <a:rPr lang="en-US" altLang="en-US" smtClean="0"/>
              <a:t>    sc = arcpy.SearchCursor(fc)</a:t>
            </a:r>
          </a:p>
          <a:p>
            <a:r>
              <a:rPr lang="en-US" altLang="en-US" smtClean="0"/>
              <a:t>    fields = arcpy.ListFields(fc)</a:t>
            </a:r>
          </a:p>
          <a:p>
            <a:r>
              <a:rPr lang="en-US" altLang="en-US" smtClean="0"/>
              <a:t>    for row in sc:</a:t>
            </a:r>
          </a:p>
          <a:p>
            <a:r>
              <a:rPr lang="en-US" altLang="en-US" smtClean="0"/>
              <a:t>        if row.FID &lt; 5: # only printing first few</a:t>
            </a:r>
          </a:p>
          <a:p>
            <a:r>
              <a:rPr lang="en-US" altLang="en-US" smtClean="0"/>
              <a:t>            for field in fields:</a:t>
            </a:r>
          </a:p>
          <a:p>
            <a:r>
              <a:rPr lang="en-US" altLang="en-US" smtClean="0"/>
              <a:t>               print "  ", field.name, ":" , row.getValue(field.name)</a:t>
            </a:r>
          </a:p>
          <a:p>
            <a:r>
              <a:rPr lang="en-US" altLang="en-US" smtClean="0"/>
              <a:t>            print "\n"</a:t>
            </a:r>
          </a:p>
        </p:txBody>
      </p:sp>
      <p:sp>
        <p:nvSpPr>
          <p:cNvPr id="33796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01F57348-204A-4390-883B-98B8BFD41A8F}" type="slidenum">
              <a:rPr lang="en-US" altLang="en-US" sz="1200"/>
              <a:pPr algn="r" eaLnBrk="1" hangingPunct="1"/>
              <a:t>34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364476029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4819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import arcpy</a:t>
            </a:r>
          </a:p>
          <a:p>
            <a:r>
              <a:rPr lang="en-US" altLang="en-US" smtClean="0"/>
              <a:t>arcpy.env.workspace = "C:/Temp/backup"</a:t>
            </a:r>
          </a:p>
          <a:p>
            <a:r>
              <a:rPr lang="en-US" altLang="en-US" smtClean="0"/>
              <a:t>ws = arcpy.ListWorkspaces("*", "Access")</a:t>
            </a:r>
          </a:p>
          <a:p>
            <a:r>
              <a:rPr lang="en-US" altLang="en-US" smtClean="0"/>
              <a:t>for workspace in ws:</a:t>
            </a:r>
          </a:p>
          <a:p>
            <a:r>
              <a:rPr lang="en-US" altLang="en-US" smtClean="0"/>
              <a:t>     arcpy.env.workspace = workspace</a:t>
            </a:r>
          </a:p>
          <a:p>
            <a:r>
              <a:rPr lang="en-US" altLang="en-US" smtClean="0"/>
              <a:t>     rasters = arcpy.ListTables()</a:t>
            </a:r>
          </a:p>
          <a:p>
            <a:r>
              <a:rPr lang="en-US" altLang="en-US" smtClean="0"/>
              <a:t>     for r in rasters:</a:t>
            </a:r>
          </a:p>
          <a:p>
            <a:r>
              <a:rPr lang="en-US" altLang="en-US" smtClean="0"/>
              <a:t>           print r</a:t>
            </a:r>
          </a:p>
        </p:txBody>
      </p:sp>
      <p:sp>
        <p:nvSpPr>
          <p:cNvPr id="34820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9E80A0BF-4EF0-4BC2-819A-5A9C5D87B88E}" type="slidenum">
              <a:rPr lang="en-US" altLang="en-US" sz="1200"/>
              <a:pPr algn="r" eaLnBrk="1" hangingPunct="1"/>
              <a:t>35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19462303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5843" name="Notes Placeholder 2"/>
          <p:cNvSpPr>
            <a:spLocks noGrp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en-US" smtClean="0"/>
              <a:t>import arcpy</a:t>
            </a:r>
          </a:p>
          <a:p>
            <a:r>
              <a:rPr lang="en-US" altLang="en-US" smtClean="0"/>
              <a:t>arcpy.env.workspace = "C:/Temp/backup"</a:t>
            </a:r>
          </a:p>
          <a:p>
            <a:r>
              <a:rPr lang="en-US" altLang="en-US" smtClean="0"/>
              <a:t>ws = arcpy.ListWorkspaces("*", "Access")</a:t>
            </a:r>
          </a:p>
          <a:p>
            <a:r>
              <a:rPr lang="en-US" altLang="en-US" smtClean="0"/>
              <a:t>for workspace in ws:</a:t>
            </a:r>
          </a:p>
          <a:p>
            <a:r>
              <a:rPr lang="en-US" altLang="en-US" smtClean="0"/>
              <a:t>     arcpy.env.workspace = workspace</a:t>
            </a:r>
          </a:p>
          <a:p>
            <a:r>
              <a:rPr lang="en-US" altLang="en-US" smtClean="0"/>
              <a:t>     rasters = arcpy.ListTables()</a:t>
            </a:r>
          </a:p>
          <a:p>
            <a:r>
              <a:rPr lang="en-US" altLang="en-US" smtClean="0"/>
              <a:t>     for r in rasters:</a:t>
            </a:r>
          </a:p>
          <a:p>
            <a:r>
              <a:rPr lang="en-US" altLang="en-US" smtClean="0"/>
              <a:t>           print r</a:t>
            </a:r>
          </a:p>
        </p:txBody>
      </p:sp>
      <p:sp>
        <p:nvSpPr>
          <p:cNvPr id="35844" name="Slide Number Placeholder 3"/>
          <p:cNvSpPr txBox="1">
            <a:spLocks noGrp="1"/>
          </p:cNvSpPr>
          <p:nvPr/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1" hangingPunct="1"/>
            <a:fld id="{3ABCED4C-6DFA-4F50-AD01-4B600E55B949}" type="slidenum">
              <a:rPr lang="en-US" altLang="en-US" sz="1200"/>
              <a:pPr algn="r" eaLnBrk="1" hangingPunct="1"/>
              <a:t>36</a:t>
            </a:fld>
            <a:endParaRPr lang="en-US" altLang="en-US" sz="1200"/>
          </a:p>
        </p:txBody>
      </p:sp>
    </p:spTree>
    <p:extLst>
      <p:ext uri="{BB962C8B-B14F-4D97-AF65-F5344CB8AC3E}">
        <p14:creationId xmlns:p14="http://schemas.microsoft.com/office/powerpoint/2010/main" val="231140675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 smtClean="0"/>
              <a:t>skeep</a:t>
            </a:r>
            <a:r>
              <a:rPr lang="en-US" dirty="0" smtClean="0"/>
              <a:t>-de</a:t>
            </a:r>
            <a:br>
              <a:rPr lang="en-US" dirty="0" smtClean="0"/>
            </a:br>
            <a:r>
              <a:rPr lang="en-US" dirty="0" smtClean="0"/>
              <a:t>       beep</a:t>
            </a:r>
            <a:br>
              <a:rPr lang="en-US" dirty="0" smtClean="0"/>
            </a:br>
            <a:r>
              <a:rPr lang="en-US" dirty="0" smtClean="0"/>
              <a:t>              bop</a:t>
            </a:r>
            <a:br>
              <a:rPr lang="en-US" dirty="0" smtClean="0"/>
            </a:br>
            <a:r>
              <a:rPr lang="en-US" dirty="0" smtClean="0"/>
              <a:t>              </a:t>
            </a:r>
            <a:r>
              <a:rPr lang="en-US" dirty="0" err="1" smtClean="0"/>
              <a:t>bop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   </a:t>
            </a:r>
            <a:r>
              <a:rPr lang="en-US" dirty="0" err="1" smtClean="0"/>
              <a:t>bop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beep</a:t>
            </a:r>
            <a:br>
              <a:rPr lang="en-US" dirty="0" smtClean="0"/>
            </a:br>
            <a:r>
              <a:rPr lang="en-US" dirty="0" smtClean="0"/>
              <a:t>              bop</a:t>
            </a:r>
            <a:br>
              <a:rPr lang="en-US" dirty="0" smtClean="0"/>
            </a:br>
            <a:r>
              <a:rPr lang="en-US" dirty="0" smtClean="0"/>
              <a:t>              </a:t>
            </a:r>
            <a:r>
              <a:rPr lang="en-US" dirty="0" err="1" smtClean="0"/>
              <a:t>bop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              </a:t>
            </a:r>
            <a:r>
              <a:rPr lang="en-US" dirty="0" err="1" smtClean="0"/>
              <a:t>bop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err="1" smtClean="0"/>
              <a:t>ba-doop</a:t>
            </a:r>
            <a:r>
              <a:rPr lang="en-US" dirty="0" smtClean="0"/>
              <a:t>!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69093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Find the area each county in each state in each region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Read each line in each file in a directory</a:t>
            </a:r>
          </a:p>
          <a:p>
            <a:pPr marL="914400" marR="0" lvl="1" indent="-4572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lang="en-US" sz="1800" dirty="0" smtClean="0"/>
              <a:t>Count each word in each line in each file in each subdirectory in a directory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Read the name of each friend of each of your </a:t>
            </a:r>
            <a:r>
              <a:rPr lang="en-US" sz="1800" dirty="0" err="1" smtClean="0"/>
              <a:t>fb</a:t>
            </a:r>
            <a:r>
              <a:rPr lang="en-US" sz="1800" dirty="0" smtClean="0"/>
              <a:t> friends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 smtClean="0"/>
              <a:t>How many ‘layers’ of nesting in each example?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r>
              <a:rPr lang="en-US" sz="2000" dirty="0" smtClean="0"/>
              <a:t>What hierarchical relationships exist?</a:t>
            </a:r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2000" dirty="0" smtClean="0"/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3 layers (county, state, region)  regions contain states, states contain counties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3 layers (line, file, directory)   directories contain files, files contain lines.</a:t>
            </a: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dirty="0" smtClean="0"/>
              <a:t>4 layers (word, line, file, subdirectory)  subdirectories contain files, files contain lines, lines contain words</a:t>
            </a:r>
          </a:p>
          <a:p>
            <a:pPr marL="228600" indent="-228600">
              <a:buFontTx/>
              <a:buAutoNum type="arabicPeriod"/>
              <a:defRPr/>
            </a:pPr>
            <a:r>
              <a:rPr lang="en-US" dirty="0" smtClean="0"/>
              <a:t>2 layers (fiends, friends of friends)   friends have their own friends lists.</a:t>
            </a:r>
          </a:p>
          <a:p>
            <a:pPr marL="228600" indent="-228600">
              <a:buFontTx/>
              <a:buAutoNum type="arabicPeriod"/>
              <a:defRPr/>
            </a:pPr>
            <a:endParaRPr lang="en-US" dirty="0" smtClean="0"/>
          </a:p>
          <a:p>
            <a:pPr marL="0" indent="0">
              <a:buFontTx/>
              <a:buNone/>
              <a:defRPr/>
            </a:pPr>
            <a:r>
              <a:rPr lang="en-US" dirty="0" smtClean="0"/>
              <a:t>FOR</a:t>
            </a:r>
            <a:r>
              <a:rPr lang="en-US" baseline="0" dirty="0" smtClean="0"/>
              <a:t> EACH FILE in the directory:</a:t>
            </a:r>
          </a:p>
          <a:p>
            <a:pPr marL="0" indent="0">
              <a:buFontTx/>
              <a:buNone/>
              <a:defRPr/>
            </a:pPr>
            <a:r>
              <a:rPr lang="en-US" baseline="0" dirty="0" smtClean="0"/>
              <a:t>      FOR each </a:t>
            </a:r>
            <a:endParaRPr lang="en-US" dirty="0"/>
          </a:p>
        </p:txBody>
      </p:sp>
      <p:sp>
        <p:nvSpPr>
          <p:cNvPr id="32772" name="Slide Number Placeholder 3"/>
          <p:cNvSpPr>
            <a:spLocks noGrp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D97EB4D2-C468-4EA4-8CF0-CB9AF0FD863D}" type="slidenum">
              <a:rPr lang="en-US" altLang="en-US" smtClean="0"/>
              <a:pPr eaLnBrk="1" hangingPunct="1"/>
              <a:t>8</a:t>
            </a:fld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162300022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058453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5349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25221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1200" dirty="0" smtClean="0"/>
              <a:t>Notes</a:t>
            </a:r>
            <a:r>
              <a:rPr lang="en-US" altLang="en-US" sz="1200" baseline="0" dirty="0" smtClean="0"/>
              <a:t> from testing in ArcGIS 10.1:  </a:t>
            </a:r>
          </a:p>
          <a:p>
            <a:endParaRPr lang="en-US" altLang="en-US" sz="1200" baseline="0" dirty="0" smtClean="0"/>
          </a:p>
          <a:p>
            <a:r>
              <a:rPr lang="en-US" altLang="en-US" sz="1200" dirty="0" smtClean="0"/>
              <a:t>At this time, there seems to be a bug in writing output to the file geodatabase, so you may need to wait until the next service pack to use this version of the script. </a:t>
            </a:r>
          </a:p>
          <a:p>
            <a:endParaRPr lang="en-US" altLang="en-US" sz="1200" dirty="0" smtClean="0"/>
          </a:p>
          <a:p>
            <a:r>
              <a:rPr lang="en-US" altLang="en-US" sz="1200" dirty="0" smtClean="0"/>
              <a:t>One workaround would be to check the workspace type and if it’s not a folder, send the output elsewhere</a:t>
            </a:r>
            <a:r>
              <a:rPr lang="en-US" altLang="en-US" sz="1600" dirty="0" smtClean="0"/>
              <a:t>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280901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4641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F10B3E23-A51C-4306-AD11-B93D5400C7A8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355946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C6EEDF-E9F9-497B-A09C-8413A4543FE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87283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54270B2-A154-4E17-8FDD-D946A5C9880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0593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67500" y="152400"/>
            <a:ext cx="2171700" cy="61722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52400" y="152400"/>
            <a:ext cx="6362700" cy="61722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64F1222-F92D-40A5-AF69-A0906257B44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0312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152400" y="914400"/>
            <a:ext cx="8686800" cy="5410200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39DC1BC-B740-4ECB-9537-E2BE9954635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1827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chemeClr val="accent2">
                    <a:lumMod val="75000"/>
                  </a:schemeClr>
                </a:solidFill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DBA79C6-36CA-41F6-BB60-645A6CB296C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998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F87E87-5DAE-4FD0-9D55-CE2B6F6DE475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13269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24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0" y="914400"/>
            <a:ext cx="4267200" cy="54102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ADA60ED-AE0E-4109-BB9E-9825FFEBA4A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64641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22D4A02-5035-40BD-82C6-11DC60A681D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7809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0">
                <a:effectLst/>
                <a:latin typeface="+mn-lt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8C84F58-4300-4118-9166-35E4DF3632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400408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D14CF6-7E52-4D47-880B-9592B098022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838200" y="152400"/>
            <a:ext cx="8001000" cy="457200"/>
          </a:xfrm>
        </p:spPr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039804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5F2DA69-2835-469C-876C-C2E19E1DC0F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47242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DFDAD76-C9DF-445E-A433-C33C904ACBB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41701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55448" y="1524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2400" y="914400"/>
            <a:ext cx="8686800" cy="541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152400" y="6400800"/>
            <a:ext cx="24384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667000" y="6400800"/>
            <a:ext cx="3810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800"/>
            <a:ext cx="22860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>
                <a:solidFill>
                  <a:srgbClr val="008000"/>
                </a:solidFill>
              </a:defRPr>
            </a:lvl1pPr>
          </a:lstStyle>
          <a:p>
            <a:pPr>
              <a:defRPr/>
            </a:pPr>
            <a:fld id="{1A1DDD6B-87E2-420F-B2B0-63E229C7B8B7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lang="en-US" sz="3300" b="0" dirty="0" smtClean="0">
          <a:solidFill>
            <a:srgbClr val="2E75B6"/>
          </a:solidFill>
          <a:effectLst/>
          <a:latin typeface="Calibri Light" panose="020F0302020204030204" pitchFamily="34" charset="0"/>
          <a:ea typeface="MS PGothic" panose="020B0600070205080204" pitchFamily="34" charset="-128"/>
          <a:cs typeface="Arial" panose="020B0604020202020204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 b="1">
          <a:solidFill>
            <a:srgbClr val="669900"/>
          </a:solidFill>
          <a:effectLst>
            <a:outerShdw blurRad="38100" dist="38100" dir="2700000" algn="tl">
              <a:srgbClr val="000000"/>
            </a:outerShdw>
          </a:effectLst>
          <a:latin typeface="Garamond" pitchFamily="18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4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7" Type="http://schemas.openxmlformats.org/officeDocument/2006/relationships/image" Target="../media/image3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4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371C00-F163-42CB-88ED-151E24C28C45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sp>
        <p:nvSpPr>
          <p:cNvPr id="321538" name="Rectangle 2"/>
          <p:cNvSpPr>
            <a:spLocks noGrp="1" noChangeArrowheads="1"/>
          </p:cNvSpPr>
          <p:nvPr>
            <p:ph type="title"/>
          </p:nvPr>
        </p:nvSpPr>
        <p:spPr>
          <a:xfrm>
            <a:off x="155448" y="152400"/>
            <a:ext cx="3273552" cy="1905000"/>
          </a:xfrm>
        </p:spPr>
        <p:txBody>
          <a:bodyPr/>
          <a:lstStyle/>
          <a:p>
            <a:pPr eaLnBrk="1" hangingPunct="1">
              <a:defRPr/>
            </a:pPr>
            <a:r>
              <a:rPr lang="en-US" sz="4300" dirty="0" smtClean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Additional </a:t>
            </a:r>
            <a:br>
              <a:rPr lang="en-US" sz="4300" dirty="0" smtClean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</a:b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Looping</a:t>
            </a:r>
            <a:r>
              <a:rPr lang="en-US" sz="4300" dirty="0" smtClean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 </a:t>
            </a:r>
            <a:r>
              <a:rPr lang="en-US" sz="4300" dirty="0">
                <a:solidFill>
                  <a:srgbClr val="2E75B6"/>
                </a:solidFill>
                <a:ea typeface="MS PGothic" panose="020B0600070205080204" pitchFamily="34" charset="-128"/>
                <a:cs typeface="Arial"/>
              </a:rPr>
              <a:t>Topics</a:t>
            </a:r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en-US" dirty="0" smtClean="0"/>
          </a:p>
          <a:p>
            <a:pPr eaLnBrk="1" hangingPunct="1"/>
            <a:endParaRPr lang="en-US" altLang="en-US" dirty="0" smtClean="0"/>
          </a:p>
          <a:p>
            <a:pPr marL="0" indent="0" eaLnBrk="1" hangingPunct="1">
              <a:buNone/>
            </a:pPr>
            <a:endParaRPr lang="en-US" altLang="en-US" sz="1800" dirty="0" smtClean="0"/>
          </a:p>
          <a:p>
            <a:pPr marL="0" indent="0" eaLnBrk="1" hangingPunct="1">
              <a:buNone/>
            </a:pPr>
            <a:endParaRPr lang="en-US" altLang="en-US" sz="1800" dirty="0"/>
          </a:p>
          <a:p>
            <a:pPr marL="0" indent="0" eaLnBrk="1" hangingPunct="1">
              <a:buNone/>
            </a:pPr>
            <a:r>
              <a:rPr lang="en-US" altLang="en-US" sz="1800" dirty="0" smtClean="0"/>
              <a:t>List comprehension </a:t>
            </a:r>
          </a:p>
          <a:p>
            <a:pPr marL="0" indent="0" eaLnBrk="1" hangingPunct="1">
              <a:buNone/>
            </a:pPr>
            <a:r>
              <a:rPr lang="en-US" altLang="en-US" sz="1800" dirty="0" smtClean="0"/>
              <a:t>Nested looping concepts</a:t>
            </a:r>
          </a:p>
          <a:p>
            <a:pPr marL="0" indent="0" eaLnBrk="1" hangingPunct="1">
              <a:buNone/>
            </a:pPr>
            <a:r>
              <a:rPr lang="en-US" altLang="en-US" sz="1800" dirty="0"/>
              <a:t>B</a:t>
            </a:r>
            <a:r>
              <a:rPr lang="en-US" altLang="en-US" sz="1800" dirty="0" smtClean="0"/>
              <a:t>uilt-in iteration functions</a:t>
            </a:r>
          </a:p>
          <a:p>
            <a:pPr marL="457200" lvl="1" indent="0" eaLnBrk="1" hangingPunct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enumerate </a:t>
            </a:r>
          </a:p>
          <a:p>
            <a:pPr marL="457200" lvl="1" indent="0" eaLnBrk="1" hangingPunct="1"/>
            <a:r>
              <a:rPr lang="en-US" altLang="en-US" sz="18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</a:t>
            </a:r>
          </a:p>
          <a:p>
            <a:pPr marL="0" indent="0" eaLnBrk="1" hangingPunct="1">
              <a:buNone/>
            </a:pPr>
            <a:r>
              <a:rPr lang="en-US" altLang="en-US" sz="18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endParaRPr lang="en-US" altLang="en-US" sz="18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endParaRPr lang="en-US" altLang="en-US" dirty="0" smtClean="0"/>
          </a:p>
        </p:txBody>
      </p:sp>
      <p:pic>
        <p:nvPicPr>
          <p:cNvPr id="3077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448" b="3268"/>
          <a:stretch>
            <a:fillRect/>
          </a:stretch>
        </p:blipFill>
        <p:spPr bwMode="auto">
          <a:xfrm>
            <a:off x="4114800" y="939800"/>
            <a:ext cx="2286000" cy="17256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8" name="Picture 8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67400" y="304800"/>
            <a:ext cx="3048000" cy="1981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9" name="Picture 9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600" y="2362200"/>
            <a:ext cx="38100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/>
          <p:cNvSpPr/>
          <p:nvPr/>
        </p:nvSpPr>
        <p:spPr>
          <a:xfrm>
            <a:off x="5441014" y="6172200"/>
            <a:ext cx="3169586" cy="707886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altLang="en-US" sz="4000" dirty="0">
                <a:solidFill>
                  <a:srgbClr val="2E75B6"/>
                </a:solidFill>
              </a:rPr>
              <a:t>Dr. Tateosian</a:t>
            </a:r>
            <a:endParaRPr lang="en-US" sz="4000" dirty="0">
              <a:solidFill>
                <a:srgbClr val="2E75B6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Nested </a:t>
            </a:r>
            <a:r>
              <a:rPr lang="en-US" dirty="0" smtClean="0"/>
              <a:t>loop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49155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Update entire </a:t>
            </a:r>
            <a:r>
              <a:rPr lang="en-US" altLang="en-US" sz="2800" dirty="0" err="1" smtClean="0"/>
              <a:t>calender</a:t>
            </a:r>
            <a:r>
              <a:rPr lang="en-US" altLang="en-US" sz="2800" dirty="0" smtClean="0"/>
              <a:t>.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 smtClean="0"/>
              <a:t>FOR each month of the year</a:t>
            </a:r>
            <a:br>
              <a:rPr lang="en-US" altLang="en-US" dirty="0" smtClean="0"/>
            </a:br>
            <a:r>
              <a:rPr lang="en-US" altLang="en-US" dirty="0" smtClean="0"/>
              <a:t>         FOR each week of the month</a:t>
            </a:r>
            <a:br>
              <a:rPr lang="en-US" altLang="en-US" dirty="0" smtClean="0"/>
            </a:br>
            <a:r>
              <a:rPr lang="en-US" altLang="en-US" dirty="0" smtClean="0"/>
              <a:t>                   FOR each day of the week</a:t>
            </a:r>
            <a:br>
              <a:rPr lang="en-US" altLang="en-US" dirty="0" smtClean="0"/>
            </a:br>
            <a:r>
              <a:rPr lang="en-US" altLang="en-US" dirty="0" smtClean="0"/>
              <a:t>                            write important events</a:t>
            </a:r>
            <a:br>
              <a:rPr lang="en-US" altLang="en-US" dirty="0" smtClean="0"/>
            </a:br>
            <a:r>
              <a:rPr lang="en-US" altLang="en-US" dirty="0" smtClean="0"/>
              <a:t>                  ENDFOR</a:t>
            </a:r>
            <a:br>
              <a:rPr lang="en-US" altLang="en-US" dirty="0" smtClean="0"/>
            </a:br>
            <a:r>
              <a:rPr lang="en-US" altLang="en-US" dirty="0" smtClean="0"/>
              <a:t>         </a:t>
            </a:r>
            <a:r>
              <a:rPr lang="en-US" altLang="en-US" dirty="0" err="1" smtClean="0"/>
              <a:t>ENDFOR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r>
              <a:rPr lang="en-US" altLang="en-US" dirty="0" err="1" smtClean="0"/>
              <a:t>ENDFOR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  <a:p>
            <a:pPr marL="514350" indent="-514350">
              <a:lnSpc>
                <a:spcPct val="90000"/>
              </a:lnSpc>
              <a:buFont typeface="+mj-lt"/>
              <a:buAutoNum type="arabicPeriod"/>
            </a:pPr>
            <a:r>
              <a:rPr lang="en-US" altLang="en-US" sz="2800" dirty="0" smtClean="0"/>
              <a:t>Print each </a:t>
            </a:r>
            <a:r>
              <a:rPr lang="en-US" altLang="en-US" sz="2800" b="1" u="sng" dirty="0" smtClean="0"/>
              <a:t>row</a:t>
            </a:r>
            <a:r>
              <a:rPr lang="en-US" altLang="en-US" sz="2800" dirty="0" smtClean="0"/>
              <a:t> of each </a:t>
            </a:r>
            <a:r>
              <a:rPr lang="en-US" altLang="en-US" sz="2800" b="1" u="sng" dirty="0" smtClean="0"/>
              <a:t>table</a:t>
            </a:r>
            <a:r>
              <a:rPr lang="en-US" altLang="en-US" sz="2800" dirty="0" smtClean="0"/>
              <a:t> in the current directory. Which loop should be inside?</a:t>
            </a:r>
            <a:r>
              <a:rPr lang="en-US" altLang="en-US" sz="3600" dirty="0" smtClean="0"/>
              <a:t> </a:t>
            </a:r>
          </a:p>
          <a:p>
            <a:pPr marL="1828800" lvl="4" indent="0">
              <a:lnSpc>
                <a:spcPct val="90000"/>
              </a:lnSpc>
              <a:buNone/>
            </a:pPr>
            <a:r>
              <a:rPr lang="en-US" altLang="en-US" dirty="0" smtClean="0"/>
              <a:t>FOR each table in the directory</a:t>
            </a:r>
            <a:br>
              <a:rPr lang="en-US" altLang="en-US" dirty="0" smtClean="0"/>
            </a:br>
            <a:r>
              <a:rPr lang="en-US" altLang="en-US" dirty="0" smtClean="0"/>
              <a:t>        FOR each row in the table</a:t>
            </a:r>
            <a:br>
              <a:rPr lang="en-US" altLang="en-US" dirty="0" smtClean="0"/>
            </a:br>
            <a:r>
              <a:rPr lang="en-US" altLang="en-US" dirty="0" smtClean="0"/>
              <a:t>                PRINT the row</a:t>
            </a:r>
            <a:br>
              <a:rPr lang="en-US" altLang="en-US" dirty="0" smtClean="0"/>
            </a:br>
            <a:r>
              <a:rPr lang="en-US" altLang="en-US" dirty="0" smtClean="0"/>
              <a:t>        ENDFOR</a:t>
            </a:r>
            <a:br>
              <a:rPr lang="en-US" altLang="en-US" dirty="0" smtClean="0"/>
            </a:br>
            <a:r>
              <a:rPr lang="en-US" altLang="en-US" dirty="0" err="1" smtClean="0"/>
              <a:t>ENDFOR</a:t>
            </a:r>
            <a:r>
              <a:rPr lang="en-US" altLang="en-US" dirty="0" smtClean="0"/>
              <a:t/>
            </a:r>
            <a:br>
              <a:rPr lang="en-US" altLang="en-US" dirty="0" smtClean="0"/>
            </a:br>
            <a:endParaRPr lang="en-US" altLang="en-US" dirty="0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15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range(3):</a:t>
            </a:r>
            <a:endParaRPr lang="en-US" altLang="en-US" sz="3200" dirty="0"/>
          </a:p>
          <a:p>
            <a:pPr eaLnBrk="1" hangingPunct="1"/>
            <a:r>
              <a:rPr lang="en-US" altLang="en-US" sz="3200" dirty="0"/>
              <a:t>	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 y,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1268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/>
              <a:t> x </a:t>
            </a:r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/>
              <a:t> range(10, 60, 10):</a:t>
            </a:r>
          </a:p>
          <a:p>
            <a:pPr eaLnBrk="1" hangingPunct="1"/>
            <a:r>
              <a:rPr lang="en-US" altLang="en-US" sz="3200"/>
              <a:t>	</a:t>
            </a:r>
            <a:r>
              <a:rPr lang="en-US" altLang="en-US" sz="3200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x,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5" name="Line 7"/>
          <p:cNvSpPr>
            <a:spLocks noChangeShapeType="1"/>
          </p:cNvSpPr>
          <p:nvPr/>
        </p:nvSpPr>
        <p:spPr bwMode="auto">
          <a:xfrm flipV="1">
            <a:off x="4114800" y="2971800"/>
            <a:ext cx="685800" cy="8382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2291" name="Text Box 4"/>
          <p:cNvSpPr txBox="1">
            <a:spLocks noChangeArrowheads="1"/>
          </p:cNvSpPr>
          <p:nvPr/>
        </p:nvSpPr>
        <p:spPr bwMode="auto">
          <a:xfrm>
            <a:off x="0" y="1981200"/>
            <a:ext cx="4572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y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</a:t>
            </a:r>
            <a:r>
              <a:rPr lang="en-US" altLang="en-US" sz="3200" dirty="0" smtClean="0">
                <a:latin typeface="+mn-lt"/>
              </a:rPr>
              <a:t>range(3):</a:t>
            </a:r>
            <a:endParaRPr lang="en-US" altLang="en-US" sz="3200" dirty="0">
              <a:latin typeface="+mn-lt"/>
            </a:endParaRPr>
          </a:p>
          <a:p>
            <a:pPr eaLnBrk="1" hangingPunct="1"/>
            <a:r>
              <a:rPr lang="en-US" altLang="en-US" sz="3200" dirty="0">
                <a:latin typeface="+mn-lt"/>
              </a:rPr>
              <a:t>	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print</a:t>
            </a:r>
            <a:r>
              <a:rPr lang="en-US" altLang="en-US" sz="3200" dirty="0">
                <a:latin typeface="+mn-lt"/>
              </a:rPr>
              <a:t> y,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/>
          </a:p>
        </p:txBody>
      </p:sp>
      <p:sp>
        <p:nvSpPr>
          <p:cNvPr id="43010" name="Rectangle 2"/>
          <p:cNvSpPr>
            <a:spLocks noChangeArrowheads="1"/>
          </p:cNvSpPr>
          <p:nvPr/>
        </p:nvSpPr>
        <p:spPr bwMode="auto">
          <a:xfrm>
            <a:off x="914400" y="-457200"/>
            <a:ext cx="8001000" cy="190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24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In class - Use a nested FOR loops to print: </a:t>
            </a:r>
            <a:r>
              <a:rPr lang="en-US" sz="3200" b="1" dirty="0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10 11 12 20 21 22 30 31 32 40 41 42 50 51 52</a:t>
            </a:r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0" y="4572000"/>
            <a:ext cx="4953000" cy="1668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for</a:t>
            </a:r>
            <a:r>
              <a:rPr lang="en-US" altLang="en-US" sz="3200" dirty="0">
                <a:latin typeface="+mn-lt"/>
              </a:rPr>
              <a:t> x 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in</a:t>
            </a:r>
            <a:r>
              <a:rPr lang="en-US" altLang="en-US" sz="3200" dirty="0">
                <a:latin typeface="+mn-lt"/>
              </a:rPr>
              <a:t> range(10, 60, 10):</a:t>
            </a:r>
          </a:p>
          <a:p>
            <a:pPr eaLnBrk="1" hangingPunct="1"/>
            <a:r>
              <a:rPr lang="en-US" altLang="en-US" sz="3200" dirty="0">
                <a:latin typeface="+mn-lt"/>
              </a:rPr>
              <a:t>	</a:t>
            </a:r>
            <a:r>
              <a:rPr lang="en-US" altLang="en-US" sz="3200" dirty="0">
                <a:solidFill>
                  <a:srgbClr val="3333FF"/>
                </a:solidFill>
                <a:latin typeface="+mn-lt"/>
              </a:rPr>
              <a:t>print</a:t>
            </a:r>
            <a:r>
              <a:rPr lang="en-US" altLang="en-US" sz="3200" dirty="0">
                <a:latin typeface="+mn-lt"/>
              </a:rPr>
              <a:t> x,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 dirty="0">
              <a:latin typeface="+mn-lt"/>
            </a:endParaRPr>
          </a:p>
        </p:txBody>
      </p:sp>
      <p:sp>
        <p:nvSpPr>
          <p:cNvPr id="43011" name="Rectangle 3"/>
          <p:cNvSpPr>
            <a:spLocks noChangeArrowheads="1"/>
          </p:cNvSpPr>
          <p:nvPr/>
        </p:nvSpPr>
        <p:spPr bwMode="auto">
          <a:xfrm>
            <a:off x="533400" y="6858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 dirty="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 dirty="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3200" dirty="0"/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 dirty="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  <p:sp>
        <p:nvSpPr>
          <p:cNvPr id="3" name="Rectangle 3"/>
          <p:cNvSpPr>
            <a:spLocks noChangeArrowheads="1"/>
          </p:cNvSpPr>
          <p:nvPr/>
        </p:nvSpPr>
        <p:spPr bwMode="auto">
          <a:xfrm>
            <a:off x="4495800" y="1752600"/>
            <a:ext cx="8686800" cy="5943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x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range(10, 60, 10):</a:t>
            </a:r>
            <a:r>
              <a:rPr lang="en-US" altLang="en-US" sz="3600" dirty="0">
                <a:solidFill>
                  <a:srgbClr val="0000FF"/>
                </a:solidFill>
              </a:rPr>
              <a:t> 	 </a:t>
            </a:r>
          </a:p>
          <a:p>
            <a:pPr lvl="1">
              <a:spcBef>
                <a:spcPct val="20000"/>
              </a:spcBef>
            </a:pPr>
            <a:r>
              <a:rPr lang="en-US" altLang="en-US" sz="3200" dirty="0">
                <a:solidFill>
                  <a:srgbClr val="0000FF"/>
                </a:solidFill>
                <a:latin typeface="Comic Sans MS" pitchFamily="66" charset="0"/>
              </a:rPr>
              <a:t>		</a:t>
            </a:r>
            <a:r>
              <a:rPr lang="en-US" altLang="en-US" sz="3200" dirty="0">
                <a:solidFill>
                  <a:srgbClr val="3333FF"/>
                </a:solidFill>
              </a:rPr>
              <a:t>for</a:t>
            </a:r>
            <a:r>
              <a:rPr lang="en-US" altLang="en-US" sz="3200" dirty="0"/>
              <a:t> y </a:t>
            </a:r>
            <a:r>
              <a:rPr lang="en-US" altLang="en-US" sz="3200" dirty="0">
                <a:solidFill>
                  <a:srgbClr val="3333FF"/>
                </a:solidFill>
              </a:rPr>
              <a:t>in</a:t>
            </a:r>
            <a:r>
              <a:rPr lang="en-US" altLang="en-US" sz="3200" dirty="0"/>
              <a:t> </a:t>
            </a:r>
            <a:r>
              <a:rPr lang="en-US" altLang="en-US" sz="3200" dirty="0" smtClean="0"/>
              <a:t>range(3</a:t>
            </a:r>
            <a:r>
              <a:rPr lang="en-US" altLang="en-US" sz="3200" dirty="0"/>
              <a:t>):</a:t>
            </a:r>
          </a:p>
          <a:p>
            <a:pPr lvl="1">
              <a:spcBef>
                <a:spcPct val="20000"/>
              </a:spcBef>
            </a:pPr>
            <a:r>
              <a:rPr lang="en-US" altLang="en-US" sz="3200" dirty="0"/>
              <a:t>	      </a:t>
            </a:r>
            <a:r>
              <a:rPr lang="en-US" altLang="en-US" sz="3200" dirty="0">
                <a:solidFill>
                  <a:srgbClr val="3333FF"/>
                </a:solidFill>
              </a:rPr>
              <a:t>print</a:t>
            </a:r>
            <a:r>
              <a:rPr lang="en-US" altLang="en-US" sz="3200" dirty="0"/>
              <a:t> x + y,      </a:t>
            </a:r>
          </a:p>
          <a:p>
            <a:pPr>
              <a:spcBef>
                <a:spcPct val="20000"/>
              </a:spcBef>
            </a:pPr>
            <a:endParaRPr lang="en-US" altLang="en-US" sz="2400" dirty="0">
              <a:solidFill>
                <a:srgbClr val="3333FF"/>
              </a:solidFill>
            </a:endParaRPr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810000" y="2286000"/>
            <a:ext cx="838200" cy="15240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  <p:bldP spid="4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B</a:t>
            </a:r>
            <a:r>
              <a:rPr lang="en-US" dirty="0" smtClean="0"/>
              <a:t>uilt-in ‘enumerate’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Get the value AND the </a:t>
            </a:r>
            <a:r>
              <a:rPr lang="en-US" sz="2400" i="1" dirty="0" smtClean="0"/>
              <a:t>index </a:t>
            </a:r>
            <a:r>
              <a:rPr lang="en-US" sz="2400" dirty="0" smtClean="0"/>
              <a:t>as you loop through a list.</a:t>
            </a:r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>
              <a:defRPr/>
            </a:pPr>
            <a:endParaRPr lang="en-US" sz="2400" dirty="0" smtClean="0"/>
          </a:p>
          <a:p>
            <a:pPr>
              <a:defRPr/>
            </a:pPr>
            <a:endParaRPr lang="en-US" sz="2400" dirty="0"/>
          </a:p>
          <a:p>
            <a:pPr marL="0" indent="0">
              <a:buNone/>
              <a:defRPr/>
            </a:pPr>
            <a:endParaRPr lang="en-US" sz="2400" dirty="0" smtClean="0"/>
          </a:p>
          <a:p>
            <a:pPr lvl="1">
              <a:defRPr/>
            </a:pPr>
            <a:endParaRPr lang="en-US" sz="2000" dirty="0" smtClean="0"/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13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pic>
        <p:nvPicPr>
          <p:cNvPr id="3993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1447800"/>
            <a:ext cx="4143375" cy="2219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39939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90600" y="4419600"/>
            <a:ext cx="6562725" cy="1533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Rectangle 3"/>
          <p:cNvSpPr/>
          <p:nvPr/>
        </p:nvSpPr>
        <p:spPr>
          <a:xfrm>
            <a:off x="1752600" y="5044488"/>
            <a:ext cx="228600" cy="923925"/>
          </a:xfrm>
          <a:prstGeom prst="rect">
            <a:avLst/>
          </a:prstGeom>
          <a:solidFill>
            <a:srgbClr val="FFFF00">
              <a:alpha val="27059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914400"/>
            <a:ext cx="8610600" cy="5410200"/>
          </a:xfrm>
        </p:spPr>
        <p:txBody>
          <a:bodyPr/>
          <a:lstStyle/>
          <a:p>
            <a:pPr>
              <a:defRPr/>
            </a:pPr>
            <a:r>
              <a:rPr lang="en-US" sz="2400" dirty="0" smtClean="0"/>
              <a:t>Loop through sequences and get the value &amp; the index</a:t>
            </a:r>
          </a:p>
          <a:p>
            <a:pPr marL="0" indent="0">
              <a:buNone/>
              <a:defRPr/>
            </a:pPr>
            <a:r>
              <a:rPr lang="en-US" sz="2400" dirty="0" smtClean="0"/>
              <a:t> </a:t>
            </a:r>
          </a:p>
          <a:p>
            <a:pPr>
              <a:defRPr/>
            </a:pPr>
            <a:r>
              <a:rPr lang="en-US" sz="2400" dirty="0"/>
              <a:t>R</a:t>
            </a:r>
            <a:r>
              <a:rPr lang="en-US" sz="2400" dirty="0" smtClean="0"/>
              <a:t>eturns an iterator with 2 items: </a:t>
            </a:r>
          </a:p>
          <a:p>
            <a:pPr lvl="1">
              <a:defRPr/>
            </a:pPr>
            <a:r>
              <a:rPr lang="en-US" sz="2000" dirty="0" smtClean="0"/>
              <a:t>current index and current value </a:t>
            </a:r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/>
          </a:p>
          <a:p>
            <a:pPr marL="800100" lvl="1" indent="-342900">
              <a:buFont typeface="Arial" panose="020B0604020202020204" pitchFamily="34" charset="0"/>
              <a:buChar char="•"/>
              <a:defRPr/>
            </a:pPr>
            <a:r>
              <a:rPr lang="en-US" sz="2000" dirty="0" smtClean="0"/>
              <a:t>Example:</a:t>
            </a:r>
            <a:endParaRPr lang="en-US" sz="2000" dirty="0"/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import</a:t>
            </a:r>
            <a:r>
              <a:rPr lang="en-US" sz="2000" dirty="0"/>
              <a:t> sys</a:t>
            </a:r>
          </a:p>
          <a:p>
            <a:pPr marL="400050" lvl="1" indent="0">
              <a:defRPr/>
            </a:pPr>
            <a:r>
              <a:rPr lang="en-US" sz="2000" b="1" dirty="0">
                <a:solidFill>
                  <a:srgbClr val="3333FF"/>
                </a:solidFill>
              </a:rPr>
              <a:t>for</a:t>
            </a:r>
            <a:r>
              <a:rPr lang="en-US" sz="2000" dirty="0"/>
              <a:t> index, value </a:t>
            </a:r>
            <a:r>
              <a:rPr lang="en-US" sz="2000" b="1" dirty="0">
                <a:solidFill>
                  <a:srgbClr val="3333FF"/>
                </a:solidFill>
              </a:rPr>
              <a:t>in</a:t>
            </a:r>
            <a:r>
              <a:rPr lang="en-US" sz="2000" dirty="0"/>
              <a:t> enumerate(</a:t>
            </a:r>
            <a:r>
              <a:rPr lang="en-US" sz="2000" dirty="0" err="1"/>
              <a:t>sys.argv</a:t>
            </a:r>
            <a:r>
              <a:rPr lang="en-US" sz="2000" dirty="0"/>
              <a:t>):</a:t>
            </a:r>
          </a:p>
          <a:p>
            <a:pPr marL="457200" lvl="1" indent="0">
              <a:defRPr/>
            </a:pPr>
            <a:r>
              <a:rPr lang="en-US" sz="2000" dirty="0"/>
              <a:t>	</a:t>
            </a:r>
            <a:r>
              <a:rPr lang="en-US" sz="2000" b="1" dirty="0">
                <a:solidFill>
                  <a:srgbClr val="3333FF"/>
                </a:solidFill>
              </a:rPr>
              <a:t>print</a:t>
            </a:r>
            <a:r>
              <a:rPr lang="en-US" sz="2000" dirty="0"/>
              <a:t> “Argument”, index, “=“, value</a:t>
            </a:r>
          </a:p>
          <a:p>
            <a:pPr lvl="1">
              <a:defRPr/>
            </a:pPr>
            <a:endParaRPr lang="en-US" sz="2000" dirty="0" smtClean="0"/>
          </a:p>
          <a:p>
            <a:pPr lvl="1">
              <a:defRPr/>
            </a:pPr>
            <a:endParaRPr lang="en-US" sz="2000" dirty="0" smtClean="0"/>
          </a:p>
          <a:p>
            <a:pPr marL="400050" lvl="1" indent="0">
              <a:defRPr/>
            </a:pPr>
            <a:endParaRPr lang="en-US" sz="20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‘enumerate’ syntax</a:t>
            </a:r>
            <a:endParaRPr lang="en-US" dirty="0"/>
          </a:p>
        </p:txBody>
      </p:sp>
      <p:sp>
        <p:nvSpPr>
          <p:cNvPr id="18437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717D9227-ED39-4CDD-B9BD-CBC9ABB9A229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14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pic>
        <p:nvPicPr>
          <p:cNvPr id="7680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2743200"/>
            <a:ext cx="7236941" cy="1600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0704129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 dirty="0"/>
              <a:t>P</a:t>
            </a:r>
            <a:r>
              <a:rPr lang="en-US" altLang="en-US" sz="3600" dirty="0" smtClean="0">
                <a:effectLst/>
              </a:rPr>
              <a:t>rint each index &amp; </a:t>
            </a:r>
            <a:r>
              <a:rPr lang="en-US" altLang="en-US" sz="3600" dirty="0" err="1" smtClean="0">
                <a:effectLst/>
              </a:rPr>
              <a:t>val</a:t>
            </a:r>
            <a:endParaRPr lang="en-US" altLang="en-US" sz="3600" dirty="0" smtClean="0">
              <a:effectLst/>
            </a:endParaRPr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dirty="0" smtClean="0"/>
              <a:t>&gt;&gt;&gt; x = ['FID', 'Shape', 'COVER', 'RECNO']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3333FF"/>
                </a:solidFill>
              </a:rPr>
              <a:t>for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num</a:t>
            </a:r>
            <a:r>
              <a:rPr lang="en-US" altLang="en-US" sz="2400" dirty="0" smtClean="0"/>
              <a:t>, thing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in</a:t>
            </a:r>
            <a:r>
              <a:rPr lang="en-US" altLang="en-US" sz="2400" dirty="0" smtClean="0"/>
              <a:t> enumerate(x):</a:t>
            </a:r>
          </a:p>
          <a:p>
            <a:pPr>
              <a:buFontTx/>
              <a:buNone/>
            </a:pPr>
            <a:r>
              <a:rPr lang="en-US" altLang="en-US" sz="2400" dirty="0" smtClean="0"/>
              <a:t>		print </a:t>
            </a:r>
            <a:r>
              <a:rPr lang="en-US" altLang="en-US" sz="2400" dirty="0" err="1" smtClean="0"/>
              <a:t>num</a:t>
            </a:r>
            <a:r>
              <a:rPr lang="en-US" altLang="en-US" sz="2400" dirty="0" smtClean="0"/>
              <a:t>, thing</a:t>
            </a:r>
          </a:p>
          <a:p>
            <a:pPr>
              <a:buFontTx/>
              <a:buNone/>
            </a:pPr>
            <a:endParaRPr lang="en-US" altLang="en-US" dirty="0" smtClean="0"/>
          </a:p>
          <a:p>
            <a:pPr>
              <a:buFontTx/>
              <a:buNone/>
            </a:pPr>
            <a:endParaRPr lang="en-US" altLang="en-US" dirty="0" smtClean="0"/>
          </a:p>
          <a:p>
            <a:r>
              <a:rPr lang="en-US" altLang="en-US" sz="2800" dirty="0" smtClean="0"/>
              <a:t>Use </a:t>
            </a:r>
            <a:r>
              <a:rPr lang="en-US" altLang="en-US" sz="2800" dirty="0" err="1" smtClean="0"/>
              <a:t>os.listdir</a:t>
            </a:r>
            <a:r>
              <a:rPr lang="en-US" altLang="en-US" sz="2800" dirty="0" smtClean="0"/>
              <a:t>() and enumerate to print a numbered list of files in C:/Temp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3333FF"/>
                </a:solidFill>
              </a:rPr>
              <a:t>import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os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files = </a:t>
            </a:r>
            <a:r>
              <a:rPr lang="en-US" altLang="en-US" sz="2400" dirty="0" err="1" smtClean="0"/>
              <a:t>os.listdir</a:t>
            </a:r>
            <a:r>
              <a:rPr lang="en-US" altLang="en-US" sz="2400" dirty="0" smtClean="0"/>
              <a:t>(“C:/Temp”)</a:t>
            </a:r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3333FF"/>
                </a:solidFill>
              </a:rPr>
              <a:t>for</a:t>
            </a:r>
            <a:r>
              <a:rPr lang="en-US" altLang="en-US" sz="2400" dirty="0" smtClean="0"/>
              <a:t> index, value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in</a:t>
            </a:r>
            <a:r>
              <a:rPr lang="en-US" altLang="en-US" sz="2400" dirty="0" smtClean="0"/>
              <a:t> enumerate(files):</a:t>
            </a:r>
          </a:p>
          <a:p>
            <a:pPr>
              <a:buFontTx/>
              <a:buNone/>
            </a:pPr>
            <a:r>
              <a:rPr lang="en-US" altLang="en-US" sz="2400" dirty="0" smtClean="0"/>
              <a:t>		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400" dirty="0" smtClean="0"/>
              <a:t> “File”, index, “:”, value</a:t>
            </a:r>
          </a:p>
        </p:txBody>
      </p:sp>
      <p:pic>
        <p:nvPicPr>
          <p:cNvPr id="19460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1800" y="1828800"/>
            <a:ext cx="1403350" cy="14573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3600" y="4267200"/>
            <a:ext cx="2343150" cy="1323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 err="1"/>
              <a:t>os.walk</a:t>
            </a:r>
            <a:r>
              <a:rPr lang="en-US" dirty="0"/>
              <a:t>()</a:t>
            </a:r>
          </a:p>
        </p:txBody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4343400" cy="541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 smtClean="0"/>
              <a:t>Does a recursive descent down a directory tree, stopping in each subdirectory to perform user-coded actions.</a:t>
            </a:r>
          </a:p>
          <a:p>
            <a:pPr>
              <a:lnSpc>
                <a:spcPct val="90000"/>
              </a:lnSpc>
            </a:pPr>
            <a:endParaRPr lang="en-US" altLang="en-US" sz="2400" smtClean="0"/>
          </a:p>
          <a:p>
            <a:pPr>
              <a:lnSpc>
                <a:spcPct val="90000"/>
              </a:lnSpc>
            </a:pPr>
            <a:r>
              <a:rPr lang="en-US" altLang="en-US" sz="2400" smtClean="0"/>
              <a:t>Returns three lists: a list of root directories, a list of directories that live in the corresponding root, and a list of files that live in the corresponding root</a:t>
            </a:r>
            <a:r>
              <a:rPr lang="en-US" altLang="en-US" smtClean="0"/>
              <a:t> </a:t>
            </a:r>
          </a:p>
        </p:txBody>
      </p:sp>
      <p:pic>
        <p:nvPicPr>
          <p:cNvPr id="2048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19600" y="381000"/>
            <a:ext cx="3619500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0485" name="Text Box 5"/>
          <p:cNvSpPr txBox="1">
            <a:spLocks noChangeArrowheads="1"/>
          </p:cNvSpPr>
          <p:nvPr/>
        </p:nvSpPr>
        <p:spPr bwMode="auto">
          <a:xfrm>
            <a:off x="762000" y="5334000"/>
            <a:ext cx="4095750" cy="915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</a:rPr>
              <a:t>for </a:t>
            </a:r>
            <a:r>
              <a:rPr lang="en-US" altLang="en-US"/>
              <a:t> root, dirs, files </a:t>
            </a:r>
            <a:r>
              <a:rPr lang="en-US" altLang="en-US" b="1">
                <a:solidFill>
                  <a:srgbClr val="3333FF"/>
                </a:solidFill>
              </a:rPr>
              <a:t>in </a:t>
            </a:r>
            <a:r>
              <a:rPr lang="en-US" altLang="en-US"/>
              <a:t> os.walk( mydir ):</a:t>
            </a:r>
          </a:p>
          <a:p>
            <a:pPr lvl="1" eaLnBrk="1" hangingPunct="1"/>
            <a:r>
              <a:rPr lang="en-US" altLang="en-US"/>
              <a:t>print root, dirs, files</a:t>
            </a:r>
          </a:p>
          <a:p>
            <a:pPr eaLnBrk="1" hangingPunct="1"/>
            <a:endParaRPr lang="en-US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1507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altLang="en-US" smtClean="0"/>
          </a:p>
        </p:txBody>
      </p:sp>
      <p:sp>
        <p:nvSpPr>
          <p:cNvPr id="2150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1EC4A4D2-4115-4D1C-B847-A13AE99E063C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17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pic>
        <p:nvPicPr>
          <p:cNvPr id="21509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438" y="396875"/>
            <a:ext cx="8615362" cy="6308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38113" y="5227638"/>
            <a:ext cx="4133850" cy="1477962"/>
          </a:xfrm>
          <a:prstGeom prst="rect">
            <a:avLst/>
          </a:prstGeom>
          <a:solidFill>
            <a:srgbClr val="FFF9AF"/>
          </a:solidFill>
          <a:ln w="5715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b="1">
                <a:solidFill>
                  <a:srgbClr val="3333FF"/>
                </a:solidFill>
              </a:rPr>
              <a:t>for </a:t>
            </a:r>
            <a:r>
              <a:rPr lang="en-US" altLang="en-US"/>
              <a:t> root, dirs, files </a:t>
            </a:r>
            <a:r>
              <a:rPr lang="en-US" altLang="en-US" b="1">
                <a:solidFill>
                  <a:srgbClr val="3333FF"/>
                </a:solidFill>
              </a:rPr>
              <a:t>in </a:t>
            </a:r>
            <a:r>
              <a:rPr lang="en-US" altLang="en-US"/>
              <a:t> os.walk( mydir ):</a:t>
            </a:r>
          </a:p>
          <a:p>
            <a:pPr lvl="1" eaLnBrk="1" hangingPunct="1"/>
            <a:r>
              <a:rPr lang="en-US" altLang="en-US" b="1">
                <a:solidFill>
                  <a:srgbClr val="0000FF"/>
                </a:solidFill>
              </a:rPr>
              <a:t>print</a:t>
            </a:r>
            <a:r>
              <a:rPr lang="en-US" altLang="en-US"/>
              <a:t> root</a:t>
            </a:r>
            <a:br>
              <a:rPr lang="en-US" altLang="en-US"/>
            </a:br>
            <a:r>
              <a:rPr lang="en-US" altLang="en-US" b="1">
                <a:solidFill>
                  <a:srgbClr val="0000FF"/>
                </a:solidFill>
              </a:rPr>
              <a:t>print</a:t>
            </a:r>
            <a:r>
              <a:rPr lang="en-US" altLang="en-US"/>
              <a:t> dirs</a:t>
            </a:r>
            <a:br>
              <a:rPr lang="en-US" altLang="en-US"/>
            </a:br>
            <a:r>
              <a:rPr lang="en-US" altLang="en-US" b="1">
                <a:solidFill>
                  <a:srgbClr val="0000FF"/>
                </a:solidFill>
              </a:rPr>
              <a:t>print</a:t>
            </a:r>
            <a:r>
              <a:rPr lang="en-US" altLang="en-US"/>
              <a:t> files</a:t>
            </a:r>
          </a:p>
          <a:p>
            <a:pPr lvl="1" eaLnBrk="1" hangingPunct="1"/>
            <a:r>
              <a:rPr lang="en-US" altLang="en-US"/>
              <a:t>print</a:t>
            </a:r>
          </a:p>
        </p:txBody>
      </p:sp>
      <p:sp>
        <p:nvSpPr>
          <p:cNvPr id="5" name="TextBox 4"/>
          <p:cNvSpPr txBox="1">
            <a:spLocks noChangeArrowheads="1"/>
          </p:cNvSpPr>
          <p:nvPr/>
        </p:nvSpPr>
        <p:spPr bwMode="auto">
          <a:xfrm>
            <a:off x="6324600" y="109538"/>
            <a:ext cx="5400675" cy="2862262"/>
          </a:xfrm>
          <a:prstGeom prst="rect">
            <a:avLst/>
          </a:prstGeom>
          <a:solidFill>
            <a:srgbClr val="FFF9A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1200"/>
              <a:t>C:/pics</a:t>
            </a:r>
            <a:br>
              <a:rPr lang="en-US" altLang="en-US" sz="1200"/>
            </a:br>
            <a:r>
              <a:rPr lang="en-US" altLang="en-US" sz="1200"/>
              <a:t>['italy', 'jerusalem']</a:t>
            </a:r>
            <a:br>
              <a:rPr lang="en-US" altLang="en-US" sz="1200"/>
            </a:br>
            <a:r>
              <a:rPr lang="en-US" altLang="en-US" sz="1200"/>
              <a:t>['istanbul.jpg', 'istanbul2.jpg', 'marbleRoad.jpg', 'spice_market.jpg', 'stage.jpg']</a:t>
            </a:r>
            <a:br>
              <a:rPr lang="en-US" altLang="en-US" sz="1200"/>
            </a:b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/>
              <a:t>C:/pics\italy</a:t>
            </a:r>
            <a:br>
              <a:rPr lang="en-US" altLang="en-US" sz="1200"/>
            </a:br>
            <a:r>
              <a:rPr lang="en-US" altLang="en-US" sz="1200"/>
              <a:t>['venice']</a:t>
            </a:r>
            <a:br>
              <a:rPr lang="en-US" altLang="en-US" sz="1200"/>
            </a:br>
            <a:r>
              <a:rPr lang="en-US" altLang="en-US" sz="1200"/>
              <a:t>['backSeat.JPG', 'bridge.JPG', 'ct.JPG', 'florence.JPG']</a:t>
            </a:r>
            <a:br>
              <a:rPr lang="en-US" altLang="en-US" sz="1200"/>
            </a:b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/>
              <a:t>C:/pics\italy\venice</a:t>
            </a:r>
            <a:br>
              <a:rPr lang="en-US" altLang="en-US" sz="1200"/>
            </a:br>
            <a:r>
              <a:rPr lang="en-US" altLang="en-US" sz="1200"/>
              <a:t>[]</a:t>
            </a:r>
            <a:br>
              <a:rPr lang="en-US" altLang="en-US" sz="1200"/>
            </a:br>
            <a:r>
              <a:rPr lang="en-US" altLang="en-US" sz="1200"/>
              <a:t>['canal.JPG', 'fruitMarket.JPG']</a:t>
            </a:r>
            <a:br>
              <a:rPr lang="en-US" altLang="en-US" sz="1200"/>
            </a:br>
            <a:r>
              <a:rPr lang="en-US" altLang="en-US" sz="1200"/>
              <a:t/>
            </a:r>
            <a:br>
              <a:rPr lang="en-US" altLang="en-US" sz="1200"/>
            </a:br>
            <a:r>
              <a:rPr lang="en-US" altLang="en-US" sz="1200"/>
              <a:t>C:/pics\jerusalem</a:t>
            </a:r>
          </a:p>
          <a:p>
            <a:pPr eaLnBrk="1" hangingPunct="1"/>
            <a:r>
              <a:rPr lang="en-US" altLang="en-US" sz="1200"/>
              <a:t>[]</a:t>
            </a:r>
          </a:p>
          <a:p>
            <a:pPr eaLnBrk="1" hangingPunct="1"/>
            <a:r>
              <a:rPr lang="en-US" altLang="en-US" sz="1200"/>
              <a:t>['gate.JPG', 'old_city.JPG']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err="1"/>
              <a:t>os.walk</a:t>
            </a:r>
            <a:r>
              <a:rPr lang="en-US" sz="3600" dirty="0"/>
              <a:t> </a:t>
            </a:r>
            <a:r>
              <a:rPr lang="en-US" sz="3600" dirty="0" err="1"/>
              <a:t>pics</a:t>
            </a:r>
            <a:r>
              <a:rPr lang="en-US" sz="3600" dirty="0"/>
              <a:t> example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3333FF"/>
                </a:solidFill>
              </a:rPr>
              <a:t>import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os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err="1" smtClean="0"/>
              <a:t>mydir</a:t>
            </a:r>
            <a:r>
              <a:rPr lang="en-US" altLang="en-US" sz="2400" dirty="0" smtClean="0"/>
              <a:t> = "C:/Temp/pics/"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b="1" dirty="0" smtClean="0">
                <a:solidFill>
                  <a:srgbClr val="3333FF"/>
                </a:solidFill>
              </a:rPr>
              <a:t>for </a:t>
            </a:r>
            <a:r>
              <a:rPr lang="en-US" altLang="en-US" sz="2400" dirty="0" smtClean="0"/>
              <a:t> root, </a:t>
            </a:r>
            <a:r>
              <a:rPr lang="en-US" altLang="en-US" sz="2400" dirty="0" err="1" smtClean="0"/>
              <a:t>dirs</a:t>
            </a:r>
            <a:r>
              <a:rPr lang="en-US" altLang="en-US" sz="2400" dirty="0" smtClean="0"/>
              <a:t>, files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in 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os.walk</a:t>
            </a:r>
            <a:r>
              <a:rPr lang="en-US" altLang="en-US" sz="2400" dirty="0" smtClean="0"/>
              <a:t>( </a:t>
            </a:r>
            <a:r>
              <a:rPr lang="en-US" altLang="en-US" sz="2400" dirty="0" err="1" smtClean="0"/>
              <a:t>mydir</a:t>
            </a:r>
            <a:r>
              <a:rPr lang="en-US" altLang="en-US" sz="2400" dirty="0" smtClean="0"/>
              <a:t> ):</a:t>
            </a:r>
          </a:p>
          <a:p>
            <a:pPr>
              <a:buFontTx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400" dirty="0" smtClean="0"/>
              <a:t> "Current directory:", root</a:t>
            </a:r>
          </a:p>
          <a:p>
            <a:pPr>
              <a:buFontTx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for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picname</a:t>
            </a:r>
            <a:r>
              <a:rPr lang="en-US" altLang="en-US" sz="2400" dirty="0" smtClean="0"/>
              <a:t>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in</a:t>
            </a:r>
            <a:r>
              <a:rPr lang="en-US" altLang="en-US" sz="2400" dirty="0" smtClean="0"/>
              <a:t> files:</a:t>
            </a:r>
          </a:p>
          <a:p>
            <a:pPr>
              <a:buFontTx/>
              <a:buNone/>
            </a:pPr>
            <a:r>
              <a:rPr lang="en-US" altLang="en-US" sz="2400" dirty="0" smtClean="0"/>
              <a:t>       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picname</a:t>
            </a: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400" dirty="0" smtClean="0"/>
              <a:t>    </a:t>
            </a:r>
            <a:r>
              <a:rPr lang="en-US" altLang="en-US" sz="24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400" dirty="0" smtClean="0"/>
              <a:t> "Subdirectories:", </a:t>
            </a:r>
            <a:r>
              <a:rPr lang="en-US" altLang="en-US" sz="2400" dirty="0" err="1" smtClean="0"/>
              <a:t>dirs</a:t>
            </a:r>
            <a:r>
              <a:rPr lang="en-US" altLang="en-US" sz="2400" dirty="0" smtClean="0"/>
              <a:t>, '\n‘</a:t>
            </a:r>
          </a:p>
        </p:txBody>
      </p:sp>
      <p:pic>
        <p:nvPicPr>
          <p:cNvPr id="22532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2600" y="228600"/>
            <a:ext cx="1352550" cy="2628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253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29275" y="2447925"/>
            <a:ext cx="3514725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0">
          <a:gsLst>
            <a:gs pos="0">
              <a:srgbClr val="FFFFE6"/>
            </a:gs>
            <a:gs pos="100000">
              <a:srgbClr val="D7D6AE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geoprocessing with </a:t>
            </a:r>
            <a:r>
              <a:rPr lang="en-US" sz="3600" dirty="0" err="1"/>
              <a:t>os.walk</a:t>
            </a:r>
            <a:endParaRPr lang="en-US" sz="3600" dirty="0"/>
          </a:p>
        </p:txBody>
      </p:sp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381000" y="1061621"/>
            <a:ext cx="8382000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arcpy</a:t>
            </a:r>
            <a:r>
              <a:rPr lang="en-US" altLang="en-US" sz="2800" dirty="0"/>
              <a:t>, </a:t>
            </a:r>
            <a:r>
              <a:rPr lang="en-US" altLang="en-US" sz="2800" dirty="0" err="1" smtClean="0"/>
              <a:t>os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</a:t>
            </a:r>
            <a:r>
              <a:rPr lang="en-US" altLang="en-US" sz="2800" i="1" dirty="0">
                <a:solidFill>
                  <a:srgbClr val="669900"/>
                </a:solidFill>
              </a:rPr>
              <a:t># do stuff to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  print root + "/"+ f </a:t>
            </a:r>
          </a:p>
          <a:p>
            <a:r>
              <a:rPr lang="en-US" altLang="en-US" sz="2800" dirty="0">
                <a:solidFill>
                  <a:srgbClr val="FF0066"/>
                </a:solidFill>
              </a:rPr>
              <a:t>f only holds the filename, </a:t>
            </a:r>
            <a:endParaRPr lang="en-US" altLang="en-US" sz="2800" dirty="0" smtClean="0">
              <a:solidFill>
                <a:srgbClr val="FF0066"/>
              </a:solidFill>
            </a:endParaRPr>
          </a:p>
          <a:p>
            <a:r>
              <a:rPr lang="en-US" altLang="en-US" sz="2800" dirty="0" smtClean="0">
                <a:solidFill>
                  <a:srgbClr val="FF0066"/>
                </a:solidFill>
              </a:rPr>
              <a:t>so </a:t>
            </a:r>
            <a:r>
              <a:rPr lang="en-US" altLang="en-US" sz="2800" dirty="0">
                <a:solidFill>
                  <a:srgbClr val="FF0066"/>
                </a:solidFill>
              </a:rPr>
              <a:t>you have to add root if </a:t>
            </a:r>
            <a:endParaRPr lang="en-US" altLang="en-US" sz="2800" dirty="0" smtClean="0">
              <a:solidFill>
                <a:srgbClr val="FF0066"/>
              </a:solidFill>
            </a:endParaRPr>
          </a:p>
          <a:p>
            <a:r>
              <a:rPr lang="en-US" altLang="en-US" sz="2800" dirty="0" smtClean="0">
                <a:solidFill>
                  <a:srgbClr val="FF0066"/>
                </a:solidFill>
              </a:rPr>
              <a:t>you </a:t>
            </a:r>
            <a:r>
              <a:rPr lang="en-US" altLang="en-US" sz="2800" dirty="0">
                <a:solidFill>
                  <a:srgbClr val="FF0066"/>
                </a:solidFill>
              </a:rPr>
              <a:t>need the full path!</a:t>
            </a:r>
          </a:p>
          <a:p>
            <a:endParaRPr lang="en-US" altLang="en-US" sz="2800" dirty="0">
              <a:solidFill>
                <a:srgbClr val="FF0066"/>
              </a:solidFill>
            </a:endParaRPr>
          </a:p>
        </p:txBody>
      </p:sp>
      <p:sp>
        <p:nvSpPr>
          <p:cNvPr id="77829" name="Line 5"/>
          <p:cNvSpPr>
            <a:spLocks noChangeShapeType="1"/>
          </p:cNvSpPr>
          <p:nvPr/>
        </p:nvSpPr>
        <p:spPr bwMode="auto">
          <a:xfrm flipH="1">
            <a:off x="5022954" y="4343400"/>
            <a:ext cx="2133600" cy="0"/>
          </a:xfrm>
          <a:prstGeom prst="line">
            <a:avLst/>
          </a:prstGeom>
          <a:noFill/>
          <a:ln w="47625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3"/>
          <a:srcRect t="22413" r="60210" b="39837"/>
          <a:stretch/>
        </p:blipFill>
        <p:spPr>
          <a:xfrm>
            <a:off x="4733240" y="4727501"/>
            <a:ext cx="4395770" cy="1725132"/>
          </a:xfrm>
          <a:prstGeom prst="rect">
            <a:avLst/>
          </a:prstGeom>
        </p:spPr>
      </p:pic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Python List comprehension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Create a list from another list.</a:t>
            </a:r>
          </a:p>
          <a:p>
            <a:pPr marL="0" indent="0" algn="ctr">
              <a:buNone/>
            </a:pPr>
            <a:r>
              <a:rPr lang="en-US" sz="1600" dirty="0" smtClean="0"/>
              <a:t>[&lt;Field object at 0x1b4bc2b0[0xac6acf8]&gt;, &lt;Field object at 0x1b4bc270[0xac6acb0]&gt;, </a:t>
            </a:r>
          </a:p>
          <a:p>
            <a:pPr marL="0" indent="0" algn="ctr">
              <a:buNone/>
            </a:pPr>
            <a:r>
              <a:rPr lang="en-US" sz="1600" dirty="0" smtClean="0"/>
              <a:t>&lt;Field object at 0x1b4bc2f0[0xac6aa28]&gt;, &lt;Field object at 0x1b4bc170[0xac6a2c0]&gt;] </a:t>
            </a:r>
          </a:p>
          <a:p>
            <a:pPr marL="0" indent="0">
              <a:buNone/>
            </a:pPr>
            <a:r>
              <a:rPr lang="en-US" sz="1600" dirty="0" smtClean="0"/>
              <a:t>                        </a:t>
            </a:r>
            <a:br>
              <a:rPr lang="en-US" sz="1600" dirty="0" smtClean="0"/>
            </a:br>
            <a:r>
              <a:rPr lang="en-US" sz="1600" dirty="0" smtClean="0"/>
              <a:t>       </a:t>
            </a:r>
          </a:p>
          <a:p>
            <a:pPr marL="0" indent="0" algn="ctr">
              <a:buNone/>
            </a:pPr>
            <a:r>
              <a:rPr lang="en-US" altLang="en-US" sz="1600" dirty="0" smtClean="0"/>
              <a:t>['FID', 'Shape', 'COVER', 'RECNO']</a:t>
            </a:r>
            <a:endParaRPr lang="en-US" dirty="0"/>
          </a:p>
          <a:p>
            <a:r>
              <a:rPr lang="en-US" dirty="0" smtClean="0"/>
              <a:t>Why do this?</a:t>
            </a:r>
            <a:endParaRPr lang="en-US" dirty="0"/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Get a list of field names from a list of field objects.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Replace the spaces in a list of field names with underscores.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r>
              <a:rPr lang="en-US" altLang="en-US" sz="2000" dirty="0" smtClean="0"/>
              <a:t>Prepend the file path to a list of file names.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000" dirty="0" smtClean="0"/>
          </a:p>
          <a:p>
            <a:pPr marL="514350" indent="-457200">
              <a:buFont typeface="Arial" panose="020B0604020202020204" pitchFamily="34" charset="0"/>
              <a:buChar char="•"/>
            </a:pPr>
            <a:r>
              <a:rPr lang="en-US" dirty="0" err="1" smtClean="0"/>
              <a:t>com·pre·hen·sion</a:t>
            </a:r>
            <a:r>
              <a:rPr lang="en-US" dirty="0" smtClean="0"/>
              <a:t> </a:t>
            </a:r>
            <a:br>
              <a:rPr lang="en-US" dirty="0" smtClean="0"/>
            </a:br>
            <a:r>
              <a:rPr lang="en-US" sz="2800" strike="sngStrike" dirty="0" smtClean="0"/>
              <a:t>1: the act of grasping with the intellect 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i="1" dirty="0" smtClean="0">
                <a:solidFill>
                  <a:srgbClr val="C00000"/>
                </a:solidFill>
              </a:rPr>
              <a:t>2: the process of comprising (being made up of)</a:t>
            </a:r>
            <a:r>
              <a:rPr lang="en-US" sz="3600" i="1" dirty="0" smtClean="0">
                <a:solidFill>
                  <a:srgbClr val="C00000"/>
                </a:solidFill>
              </a:rPr>
              <a:t> </a:t>
            </a:r>
          </a:p>
          <a:p>
            <a:pPr marL="914400" lvl="1" indent="-457200">
              <a:buFont typeface="Arial" panose="020B0604020202020204" pitchFamily="34" charset="0"/>
              <a:buChar char="•"/>
            </a:pPr>
            <a:endParaRPr lang="en-US" alt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 smtClean="0"/>
          </a:p>
          <a:p>
            <a:pPr marL="914400" lvl="1" indent="-457200">
              <a:buFont typeface="+mj-lt"/>
              <a:buAutoNum type="arabicPeriod"/>
            </a:pPr>
            <a:endParaRPr lang="en-US" altLang="en-US" sz="2400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4343400" y="2057400"/>
            <a:ext cx="0" cy="457200"/>
          </a:xfrm>
          <a:prstGeom prst="straightConnector1">
            <a:avLst/>
          </a:prstGeom>
          <a:ln w="571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58936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/>
              <a:t>Basic </a:t>
            </a:r>
            <a:r>
              <a:rPr lang="en-US" sz="3600" dirty="0" err="1" smtClean="0"/>
              <a:t>gp</a:t>
            </a:r>
            <a:r>
              <a:rPr lang="en-US" sz="3600" dirty="0" smtClean="0"/>
              <a:t> using workspace setting</a:t>
            </a:r>
            <a:endParaRPr lang="en-US" sz="3600" dirty="0"/>
          </a:p>
        </p:txBody>
      </p:sp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381000" y="725479"/>
            <a:ext cx="8193088" cy="58785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marL="0" indent="0">
              <a:buNone/>
            </a:pPr>
            <a:r>
              <a:rPr lang="en-US" altLang="en-US" sz="2800" b="1" dirty="0">
                <a:solidFill>
                  <a:srgbClr val="3333FF"/>
                </a:solidFill>
              </a:rPr>
              <a:t>import</a:t>
            </a:r>
            <a:r>
              <a:rPr lang="en-US" altLang="en-US" sz="2800" dirty="0"/>
              <a:t> </a:t>
            </a:r>
            <a:r>
              <a:rPr lang="en-US" altLang="en-US" sz="2800" dirty="0" err="1"/>
              <a:t>arcpy</a:t>
            </a:r>
            <a:r>
              <a:rPr lang="en-US" altLang="en-US" sz="2800" dirty="0"/>
              <a:t>, </a:t>
            </a:r>
            <a:r>
              <a:rPr lang="en-US" altLang="en-US" sz="2800" dirty="0" err="1" smtClean="0"/>
              <a:t>os</a:t>
            </a: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/>
              <a:t/>
            </a:r>
            <a:br>
              <a:rPr lang="en-US" altLang="en-US" sz="2800" dirty="0"/>
            </a:br>
            <a:r>
              <a:rPr lang="en-US" altLang="en-US" sz="2800" dirty="0" err="1"/>
              <a:t>mydir</a:t>
            </a:r>
            <a:r>
              <a:rPr lang="en-US" altLang="en-US" sz="2800" dirty="0"/>
              <a:t> = "C:/Temp" </a:t>
            </a:r>
            <a:br>
              <a:rPr lang="en-US" altLang="en-US" sz="2800" dirty="0"/>
            </a:br>
            <a:r>
              <a:rPr lang="en-US" altLang="en-US" sz="2800" i="1" dirty="0">
                <a:solidFill>
                  <a:srgbClr val="669900"/>
                </a:solidFill>
              </a:rPr>
              <a:t>#Walk through directories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b="1" dirty="0">
                <a:solidFill>
                  <a:srgbClr val="3333FF"/>
                </a:solidFill>
              </a:rPr>
              <a:t>for</a:t>
            </a:r>
            <a:r>
              <a:rPr lang="en-US" altLang="en-US" sz="2800" dirty="0"/>
              <a:t> root, </a:t>
            </a:r>
            <a:r>
              <a:rPr lang="en-US" altLang="en-US" sz="2800" dirty="0" err="1"/>
              <a:t>dirs</a:t>
            </a:r>
            <a:r>
              <a:rPr lang="en-US" altLang="en-US" sz="2800" dirty="0"/>
              <a:t>, files </a:t>
            </a:r>
            <a:r>
              <a:rPr lang="en-US" altLang="en-US" sz="2800" b="1" dirty="0">
                <a:solidFill>
                  <a:srgbClr val="3333FF"/>
                </a:solidFill>
              </a:rPr>
              <a:t>in</a:t>
            </a:r>
            <a:r>
              <a:rPr lang="en-US" altLang="en-US" sz="2800" dirty="0"/>
              <a:t> </a:t>
            </a:r>
            <a:r>
              <a:rPr lang="en-US" altLang="en-US" sz="2800" dirty="0" err="1"/>
              <a:t>os.walk</a:t>
            </a:r>
            <a:r>
              <a:rPr lang="en-US" altLang="en-US" sz="2800" dirty="0"/>
              <a:t>( </a:t>
            </a:r>
            <a:r>
              <a:rPr lang="en-US" altLang="en-US" sz="2800" dirty="0" err="1"/>
              <a:t>mydir</a:t>
            </a:r>
            <a:r>
              <a:rPr lang="en-US" altLang="en-US" sz="2800" dirty="0"/>
              <a:t>):</a:t>
            </a:r>
            <a:br>
              <a:rPr lang="en-US" altLang="en-US" sz="2800" dirty="0"/>
            </a:br>
            <a:r>
              <a:rPr lang="en-US" altLang="en-US" sz="2800" dirty="0"/>
              <a:t>         </a:t>
            </a:r>
            <a:r>
              <a:rPr lang="en-US" altLang="en-US" sz="2800" dirty="0" err="1"/>
              <a:t>arcpy.env.workspace</a:t>
            </a:r>
            <a:r>
              <a:rPr lang="en-US" altLang="en-US" sz="2800" dirty="0"/>
              <a:t> = root</a:t>
            </a:r>
            <a:br>
              <a:rPr lang="en-US" altLang="en-US" sz="2800" dirty="0"/>
            </a:br>
            <a:r>
              <a:rPr lang="en-US" altLang="en-US" sz="2800" dirty="0"/>
              <a:t>         for f in files: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altLang="en-US" sz="2800" i="1" dirty="0" smtClean="0">
                <a:solidFill>
                  <a:srgbClr val="669900"/>
                </a:solidFill>
              </a:rPr>
              <a:t># </a:t>
            </a:r>
            <a:r>
              <a:rPr lang="en-US" altLang="en-US" sz="2800" i="1" dirty="0">
                <a:solidFill>
                  <a:srgbClr val="669900"/>
                </a:solidFill>
              </a:rPr>
              <a:t>do </a:t>
            </a:r>
            <a:r>
              <a:rPr lang="en-US" altLang="en-US" sz="2800" i="1" dirty="0" err="1" smtClean="0">
                <a:solidFill>
                  <a:srgbClr val="669900"/>
                </a:solidFill>
              </a:rPr>
              <a:t>gp</a:t>
            </a:r>
            <a:r>
              <a:rPr lang="en-US" altLang="en-US" sz="2800" i="1" dirty="0" smtClean="0">
                <a:solidFill>
                  <a:srgbClr val="669900"/>
                </a:solidFill>
              </a:rPr>
              <a:t> </a:t>
            </a:r>
            <a:r>
              <a:rPr lang="en-US" altLang="en-US" sz="2800" i="1" dirty="0">
                <a:solidFill>
                  <a:srgbClr val="669900"/>
                </a:solidFill>
              </a:rPr>
              <a:t>stuff on current file</a:t>
            </a:r>
            <a:r>
              <a:rPr lang="en-US" altLang="en-US" sz="2800" dirty="0"/>
              <a:t> </a:t>
            </a:r>
            <a:br>
              <a:rPr lang="en-US" altLang="en-US" sz="2800" dirty="0"/>
            </a:br>
            <a:r>
              <a:rPr lang="en-US" altLang="en-US" sz="2800" dirty="0"/>
              <a:t>                </a:t>
            </a:r>
            <a:r>
              <a:rPr lang="en-US" sz="2800" dirty="0" err="1" smtClean="0"/>
              <a:t>arcpy.Delete_management</a:t>
            </a:r>
            <a:r>
              <a:rPr lang="en-US" sz="2800" dirty="0" smtClean="0"/>
              <a:t>(f)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                </a:t>
            </a:r>
            <a:r>
              <a:rPr lang="en-US" sz="2800" b="1" dirty="0">
                <a:solidFill>
                  <a:srgbClr val="0000FF"/>
                </a:solidFill>
              </a:rPr>
              <a:t>print </a:t>
            </a:r>
            <a:r>
              <a:rPr lang="en-US" sz="2800" dirty="0" smtClean="0"/>
              <a:t>f</a:t>
            </a:r>
          </a:p>
          <a:p>
            <a:pPr marL="0" indent="0">
              <a:buNone/>
            </a:pPr>
            <a:r>
              <a:rPr lang="en-US" altLang="en-US" sz="3200" dirty="0" smtClean="0">
                <a:solidFill>
                  <a:srgbClr val="FF0066"/>
                </a:solidFill>
              </a:rPr>
              <a:t>f only </a:t>
            </a:r>
            <a:r>
              <a:rPr lang="en-US" altLang="en-US" sz="3200" dirty="0">
                <a:solidFill>
                  <a:srgbClr val="FF0066"/>
                </a:solidFill>
              </a:rPr>
              <a:t>holds the </a:t>
            </a:r>
            <a:r>
              <a:rPr lang="en-US" altLang="en-US" sz="3200" dirty="0" smtClean="0">
                <a:solidFill>
                  <a:srgbClr val="FF0066"/>
                </a:solidFill>
              </a:rPr>
              <a:t>file name, </a:t>
            </a:r>
          </a:p>
          <a:p>
            <a:r>
              <a:rPr lang="en-US" altLang="en-US" sz="3200" dirty="0" smtClean="0">
                <a:solidFill>
                  <a:srgbClr val="FF0066"/>
                </a:solidFill>
              </a:rPr>
              <a:t>so </a:t>
            </a:r>
            <a:r>
              <a:rPr lang="en-US" altLang="en-US" sz="3200" dirty="0">
                <a:solidFill>
                  <a:srgbClr val="FF0066"/>
                </a:solidFill>
              </a:rPr>
              <a:t>you need to update the </a:t>
            </a:r>
            <a:endParaRPr lang="en-US" altLang="en-US" sz="3200" dirty="0" smtClean="0">
              <a:solidFill>
                <a:srgbClr val="FF0066"/>
              </a:solidFill>
            </a:endParaRPr>
          </a:p>
          <a:p>
            <a:r>
              <a:rPr lang="en-US" altLang="en-US" sz="3200" dirty="0" smtClean="0">
                <a:solidFill>
                  <a:srgbClr val="FF0066"/>
                </a:solidFill>
              </a:rPr>
              <a:t>workspace </a:t>
            </a:r>
            <a:r>
              <a:rPr lang="en-US" altLang="en-US" sz="3200" dirty="0">
                <a:solidFill>
                  <a:srgbClr val="FF0066"/>
                </a:solidFill>
              </a:rPr>
              <a:t>each time!</a:t>
            </a:r>
            <a:endParaRPr lang="en-US" altLang="en-US" sz="2800" dirty="0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09606" y="1057275"/>
            <a:ext cx="1962150" cy="51244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dirty="0"/>
              <a:t> method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-31750" y="990600"/>
            <a:ext cx="917575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600" b="1" dirty="0" smtClean="0"/>
              <a:t>Signature:</a:t>
            </a:r>
            <a:endParaRPr lang="en-US" sz="1600" b="1" dirty="0"/>
          </a:p>
          <a:p>
            <a:pPr marL="0" indent="0">
              <a:buNone/>
            </a:pP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(top, {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topdown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onerror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{</a:t>
            </a:r>
            <a:r>
              <a:rPr lang="en-US" sz="1400" b="1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followlinks</a:t>
            </a:r>
            <a:r>
              <a:rPr lang="en-US" sz="14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}, {datatype}, {type})</a:t>
            </a:r>
          </a:p>
          <a:p>
            <a:pPr marL="0" indent="0">
              <a:buNone/>
            </a:pPr>
            <a:endParaRPr lang="en-US" sz="1600" b="1" dirty="0" smtClean="0"/>
          </a:p>
          <a:p>
            <a:r>
              <a:rPr lang="en-US" sz="1600" b="1" dirty="0" smtClean="0"/>
              <a:t>The idea...optionally specify datatype and type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root,dirs,files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arcpy.da.Walk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pics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datatype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='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RasterDataset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'GIF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'):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root   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files: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(f)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b="1" dirty="0"/>
          </a:p>
          <a:p>
            <a:r>
              <a:rPr lang="en-US" sz="1600" b="1" dirty="0" smtClean="0"/>
              <a:t>Currently breaks in case of GRID Raster input and can’t write to </a:t>
            </a:r>
            <a:r>
              <a:rPr lang="en-US" sz="1600" b="1" dirty="0" err="1" smtClean="0"/>
              <a:t>gdb</a:t>
            </a:r>
            <a:r>
              <a:rPr lang="en-US" sz="1600" b="1" dirty="0" smtClean="0"/>
              <a:t>.</a:t>
            </a:r>
          </a:p>
          <a:p>
            <a:r>
              <a:rPr lang="en-US" sz="1600" b="1" dirty="0" smtClean="0"/>
              <a:t>Built </a:t>
            </a:r>
            <a:r>
              <a:rPr lang="en-US" sz="1600" b="1" dirty="0" smtClean="0"/>
              <a:t>on </a:t>
            </a:r>
            <a:r>
              <a:rPr lang="en-US" sz="1600" b="1" dirty="0" err="1" smtClean="0"/>
              <a:t>os.walk</a:t>
            </a:r>
            <a:r>
              <a:rPr lang="en-US" sz="1600" b="1" dirty="0" smtClean="0"/>
              <a:t>; might as well use that along with </a:t>
            </a:r>
            <a:r>
              <a:rPr lang="en-US" sz="1600" b="1" dirty="0" err="1" smtClean="0"/>
              <a:t>arcpy.List</a:t>
            </a:r>
            <a:r>
              <a:rPr lang="en-US" sz="1600" b="1" dirty="0" smtClean="0"/>
              <a:t>…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import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arcpy,os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root,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dirs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files in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os.walk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('C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:/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pics'):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arcpy.env.workspace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= root   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arcpy.ListRasters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('*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'GIF')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for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rasts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arcpy.Delete_management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print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'{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0} has been </a:t>
            </a:r>
            <a:r>
              <a:rPr lang="en-US" sz="1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deleted'.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format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rast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3F3635-357B-4D8D-8E55-2B15C40D8D82}" type="slidenum">
              <a:rPr lang="en-US" altLang="en-US" smtClean="0"/>
              <a:pPr/>
              <a:t>21</a:t>
            </a:fld>
            <a:endParaRPr lang="en-US" alt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5562600" y="2209800"/>
            <a:ext cx="0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105400" y="1913235"/>
            <a:ext cx="386355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>
                <a:solidFill>
                  <a:srgbClr val="002060"/>
                </a:solidFill>
              </a:rPr>
              <a:t>keyword arguments (not positional arguments</a:t>
            </a:r>
            <a:r>
              <a:rPr lang="en-US" sz="1400" dirty="0" smtClean="0"/>
              <a:t>)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4267008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8001000" cy="457200"/>
          </a:xfrm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/>
              <a:t>Modify this </a:t>
            </a:r>
            <a:r>
              <a:rPr lang="en-US" sz="2800" dirty="0" smtClean="0"/>
              <a:t>script</a:t>
            </a:r>
            <a:endParaRPr lang="en-US" sz="2800" dirty="0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2800" dirty="0" smtClean="0"/>
          </a:p>
          <a:p>
            <a:endParaRPr lang="en-US" altLang="en-US" sz="1800" dirty="0" smtClean="0"/>
          </a:p>
          <a:p>
            <a:endParaRPr lang="en-US" altLang="en-US" sz="1200" dirty="0" smtClean="0"/>
          </a:p>
          <a:p>
            <a:r>
              <a:rPr lang="en-US" sz="1800" dirty="0" smtClean="0"/>
              <a:t>Currently, it buffers those feature classes that end in ‘.</a:t>
            </a:r>
            <a:r>
              <a:rPr lang="en-US" sz="1800" dirty="0" err="1" smtClean="0"/>
              <a:t>shp</a:t>
            </a:r>
            <a:r>
              <a:rPr lang="en-US" sz="1800" dirty="0" smtClean="0"/>
              <a:t>’</a:t>
            </a:r>
          </a:p>
          <a:p>
            <a:endParaRPr lang="en-US" sz="1100" dirty="0" smtClean="0"/>
          </a:p>
          <a:p>
            <a:r>
              <a:rPr lang="en-US" sz="1800" dirty="0" smtClean="0"/>
              <a:t>Modify it so that it buffers all feature classes, not just </a:t>
            </a:r>
            <a:r>
              <a:rPr lang="en-US" sz="1800" dirty="0" err="1" smtClean="0"/>
              <a:t>Shapefiles</a:t>
            </a:r>
            <a:endParaRPr lang="en-US" sz="1800" dirty="0" smtClean="0"/>
          </a:p>
          <a:p>
            <a:endParaRPr lang="en-US" altLang="en-US" sz="1100" dirty="0" smtClean="0"/>
          </a:p>
          <a:p>
            <a:r>
              <a:rPr lang="en-US" altLang="en-US" sz="1800" dirty="0" smtClean="0"/>
              <a:t>Replace the </a:t>
            </a:r>
            <a:r>
              <a:rPr lang="en-US" altLang="en-US" sz="1800" dirty="0" err="1" smtClean="0"/>
              <a:t>endswith</a:t>
            </a:r>
            <a:r>
              <a:rPr lang="en-US" altLang="en-US" sz="1800" dirty="0" smtClean="0"/>
              <a:t> condition with a List method call. 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761999"/>
            <a:ext cx="7467600" cy="410831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Buffer </a:t>
            </a:r>
            <a:r>
              <a:rPr lang="en-US" dirty="0"/>
              <a:t>all feature classes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0520" y="3633142"/>
            <a:ext cx="5924550" cy="321945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" y="685800"/>
            <a:ext cx="5263273" cy="2895600"/>
          </a:xfrm>
          <a:prstGeom prst="rect">
            <a:avLst/>
          </a:prstGeom>
        </p:spPr>
      </p:pic>
      <p:cxnSp>
        <p:nvCxnSpPr>
          <p:cNvPr id="3" name="Straight Connector 2"/>
          <p:cNvCxnSpPr/>
          <p:nvPr/>
        </p:nvCxnSpPr>
        <p:spPr>
          <a:xfrm flipV="1">
            <a:off x="1447800" y="2362200"/>
            <a:ext cx="2133600" cy="762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>
            <a:off x="4572000" y="5486400"/>
            <a:ext cx="19812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built-in ‘zip’ function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8915400" cy="5410200"/>
          </a:xfrm>
        </p:spPr>
        <p:txBody>
          <a:bodyPr/>
          <a:lstStyle/>
          <a:p>
            <a:r>
              <a:rPr lang="en-US" sz="2000" dirty="0" smtClean="0"/>
              <a:t>Combine </a:t>
            </a:r>
            <a:r>
              <a:rPr lang="en-US" sz="2000" dirty="0" smtClean="0"/>
              <a:t>multiple </a:t>
            </a:r>
            <a:r>
              <a:rPr lang="en-US" sz="2000" dirty="0" smtClean="0"/>
              <a:t>lists (or other sequences) </a:t>
            </a:r>
            <a:r>
              <a:rPr lang="en-US" sz="2000" dirty="0" smtClean="0"/>
              <a:t>into a list of tuples</a:t>
            </a:r>
            <a:r>
              <a:rPr lang="en-US" sz="2000" dirty="0"/>
              <a:t>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a = 'word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awoi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a,b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[('w', 'a'), ('o', 'w'), ('r', 'o'),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</a:p>
          <a:p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dirty="0" smtClean="0"/>
              <a:t>Differing sequence types and items can </a:t>
            </a:r>
            <a:r>
              <a:rPr lang="en-US" sz="2000" dirty="0"/>
              <a:t>be combined.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['apples', [6 , 2], 3.8, ('H','E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')]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zip(a, 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myList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'w', 'apples'), ('o', [6, 2]), ('r', 3.8), ('d', ('H', 'E'))]</a:t>
            </a:r>
          </a:p>
          <a:p>
            <a:r>
              <a:rPr lang="en-US" sz="2000" dirty="0" smtClean="0"/>
              <a:t>Any number of sequences can be </a:t>
            </a:r>
            <a:r>
              <a:rPr lang="en-US" sz="2000" dirty="0"/>
              <a:t>used.</a:t>
            </a:r>
            <a:br>
              <a:rPr lang="en-US" sz="2000" dirty="0"/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wapp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&gt;&gt;&gt;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d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ipie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‘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&gt;&gt;&gt; zip(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a,b,c,d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'w', 'a', 'w',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('o', 'w', 'a', 'p'), ('r', 'o', 'p',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'), ('d', '</a:t>
            </a:r>
            <a:r>
              <a:rPr lang="en-US" sz="1200" b="1" dirty="0" err="1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', 'p', 'e')]</a:t>
            </a:r>
          </a:p>
          <a:p>
            <a:r>
              <a:rPr lang="en-US" sz="2000" dirty="0" smtClean="0"/>
              <a:t>If the sequences lengths differ, the output uses the </a:t>
            </a:r>
            <a:r>
              <a:rPr lang="en-US" sz="2000" i="1" dirty="0" smtClean="0"/>
              <a:t>shorter </a:t>
            </a:r>
            <a:r>
              <a:rPr lang="en-US" sz="2000" dirty="0" smtClean="0"/>
              <a:t>length.</a:t>
            </a:r>
            <a:endParaRPr lang="en-US" sz="2000" dirty="0"/>
          </a:p>
          <a:p>
            <a:pPr marL="0" indent="0">
              <a:buNone/>
            </a:pP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fieldNames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['FID', 'Shape', 'COVER']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fieldTypes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 ['OID', 'Geometry', 'String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, 'Float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&gt;&gt;&gt; 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zip(</a:t>
            </a:r>
            <a:r>
              <a:rPr lang="en-US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fieldNames,fieldTypes</a:t>
            </a:r>
            <a: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br>
              <a:rPr lang="en-US" sz="16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'FID', 'OID'), ('Shape', 'Geometry'), ('COVER', 'String')]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cxnSp>
        <p:nvCxnSpPr>
          <p:cNvPr id="6" name="Straight Connector 5"/>
          <p:cNvCxnSpPr/>
          <p:nvPr/>
        </p:nvCxnSpPr>
        <p:spPr>
          <a:xfrm>
            <a:off x="609600" y="2209800"/>
            <a:ext cx="4343400" cy="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5257800" y="2025134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2060"/>
                </a:solidFill>
              </a:rPr>
              <a:t>list</a:t>
            </a:r>
            <a:endParaRPr lang="en-US" dirty="0">
              <a:solidFill>
                <a:srgbClr val="002060"/>
              </a:solidFill>
            </a:endParaRPr>
          </a:p>
        </p:txBody>
      </p:sp>
      <p:cxnSp>
        <p:nvCxnSpPr>
          <p:cNvPr id="9" name="Straight Arrow Connector 8"/>
          <p:cNvCxnSpPr>
            <a:stCxn id="7" idx="1"/>
          </p:cNvCxnSpPr>
          <p:nvPr/>
        </p:nvCxnSpPr>
        <p:spPr>
          <a:xfrm flipH="1">
            <a:off x="5029200" y="2209800"/>
            <a:ext cx="228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/>
        </p:nvCxnSpPr>
        <p:spPr>
          <a:xfrm>
            <a:off x="762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/>
          <p:nvPr/>
        </p:nvCxnSpPr>
        <p:spPr>
          <a:xfrm>
            <a:off x="1905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/>
          <p:cNvCxnSpPr/>
          <p:nvPr/>
        </p:nvCxnSpPr>
        <p:spPr>
          <a:xfrm>
            <a:off x="30480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4114800" y="2286000"/>
            <a:ext cx="68580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4838700" y="2306156"/>
            <a:ext cx="228600" cy="1084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5029200" y="2257978"/>
            <a:ext cx="7312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>
                <a:solidFill>
                  <a:srgbClr val="0070C0"/>
                </a:solidFill>
              </a:rPr>
              <a:t>tuples</a:t>
            </a:r>
            <a:endParaRPr lang="en-US" sz="160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9683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  <p:bldP spid="17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 ‘zip’ with looping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800100"/>
            <a:ext cx="9220200" cy="5410200"/>
          </a:xfrm>
        </p:spPr>
        <p:txBody>
          <a:bodyPr/>
          <a:lstStyle/>
          <a:p>
            <a:pPr marL="0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Example 1: Pair cities and countries.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cities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['Milan', 'Paris',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Quebec',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Rio',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Tokyo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ountries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['Italy', 'France',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'Canada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Brazil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']</a:t>
            </a: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theCountry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zip(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cities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countries):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	print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"City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{0}\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tCountry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1} ".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format(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theCity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theCountry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City: Milan	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Country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Italy </a:t>
            </a:r>
            <a:endParaRPr lang="en-US" sz="1200" b="1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Paris	Country: France </a:t>
            </a:r>
            <a:endParaRPr lang="en-US" sz="1200" b="1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Quebec	Country: Canada </a:t>
            </a:r>
            <a:endParaRPr lang="en-US" sz="1200" b="1" dirty="0" smtClean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City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Rio	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Country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Brazil</a:t>
            </a:r>
            <a:br>
              <a:rPr lang="en-US" sz="1200" b="1" dirty="0" smtClean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14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i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# Example 2:  Get a list of points in the cube.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['0.5',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'0.2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0.1',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'0.46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'1.00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-0.5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'0.2',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-3.6',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0.0', '0.3',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0.8', '0',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2.5']</a:t>
            </a:r>
            <a:b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= [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'0.4', '-0.6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',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1.2', '0.1',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1.2',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'0', 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0.2']</a:t>
            </a:r>
          </a:p>
          <a:p>
            <a:pPr marL="0" indent="0">
              <a:buNone/>
            </a:pP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= [] #List of points in the 1x1x1 cube with corners at (0,0,0) and (1,1,1)</a:t>
            </a:r>
          </a:p>
          <a:p>
            <a:pPr marL="0" indent="0">
              <a:buNone/>
            </a:pP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x, y, z </a:t>
            </a:r>
            <a:r>
              <a:rPr lang="en-US" sz="14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zip(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yValues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zValues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1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x, y, z = ( float(x), float(y), float(z) )</a:t>
            </a:r>
          </a:p>
          <a:p>
            <a:pPr marL="0" indent="0">
              <a:buNone/>
            </a:pP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0&lt;=x&lt;=1 and 0&lt;=y&lt;=1 and 0&lt;=z&lt;=1:</a:t>
            </a:r>
          </a:p>
          <a:p>
            <a:pPr marL="0" indent="0">
              <a:buNone/>
            </a:pP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inCube.append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((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x,y,z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pPr marL="0" indent="0">
              <a:buNone/>
            </a:pPr>
            <a:r>
              <a:rPr lang="en-US" sz="14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print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400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4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Points in the 1x1x1 cube:\n{0}'.format(</a:t>
            </a:r>
            <a:r>
              <a:rPr lang="en-US" sz="1400" dirty="0" err="1" smtClean="0">
                <a:latin typeface="Courier New" panose="02070309020205020404" pitchFamily="49" charset="0"/>
                <a:cs typeface="Courier New" panose="02070309020205020404" pitchFamily="49" charset="0"/>
              </a:rPr>
              <a:t>inCube</a:t>
            </a:r>
            <a:r>
              <a:rPr lang="en-US" sz="1600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16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Points in the 1x1x1 cube</a:t>
            </a: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b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200" b="1" dirty="0">
                <a:solidFill>
                  <a:schemeClr val="accent5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[(0.5, 0.2, 0.4), (0.46, 0.3, 0.1), (1.0, 0.0, 0.0)]</a:t>
            </a:r>
            <a:endParaRPr lang="en-US" sz="1200" b="1" dirty="0">
              <a:solidFill>
                <a:schemeClr val="accent5">
                  <a:lumMod val="50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20497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dirty="0" err="1" smtClean="0"/>
              <a:t>triangleZip</a:t>
            </a:r>
            <a:r>
              <a:rPr lang="en-US" sz="3200" dirty="0" smtClean="0"/>
              <a:t> Example</a:t>
            </a:r>
            <a:endParaRPr lang="en-US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4025" y="4825198"/>
            <a:ext cx="5972175" cy="139065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-48093" y="808293"/>
            <a:ext cx="9277350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4453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Summing up</a:t>
            </a:r>
            <a:endParaRPr lang="en-US" dirty="0"/>
          </a:p>
        </p:txBody>
      </p:sp>
      <p:sp>
        <p:nvSpPr>
          <p:cNvPr id="28675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 smtClean="0">
                <a:ea typeface="ＭＳ Ｐゴシック" pitchFamily="34" charset="-128"/>
              </a:rPr>
              <a:t>Topics discussed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List comprehensions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The built-in Enumerate method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Nested looping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The built-in zip function</a:t>
            </a:r>
          </a:p>
          <a:p>
            <a:pPr lvl="2"/>
            <a:r>
              <a:rPr lang="en-US" altLang="en-US" dirty="0" err="1" smtClean="0">
                <a:ea typeface="ＭＳ Ｐゴシック" pitchFamily="34" charset="-128"/>
              </a:rPr>
              <a:t>os.walk</a:t>
            </a:r>
            <a:r>
              <a:rPr lang="en-US" altLang="en-US" dirty="0" smtClean="0">
                <a:ea typeface="ＭＳ Ｐゴシック" pitchFamily="34" charset="-128"/>
              </a:rPr>
              <a:t>  (</a:t>
            </a:r>
            <a:r>
              <a:rPr lang="en-US" altLang="en-US" dirty="0" err="1" smtClean="0">
                <a:ea typeface="ＭＳ Ｐゴシック" pitchFamily="34" charset="-128"/>
              </a:rPr>
              <a:t>arcpy.da.Walk</a:t>
            </a:r>
            <a:r>
              <a:rPr lang="en-US" altLang="en-US" smtClean="0">
                <a:ea typeface="ＭＳ Ｐゴシック" pitchFamily="34" charset="-128"/>
              </a:rPr>
              <a:t>)</a:t>
            </a:r>
            <a:endParaRPr lang="en-US" altLang="en-US" dirty="0" smtClean="0">
              <a:ea typeface="ＭＳ Ｐゴシック" pitchFamily="34" charset="-128"/>
            </a:endParaRPr>
          </a:p>
          <a:p>
            <a:r>
              <a:rPr lang="en-US" altLang="en-US" dirty="0" smtClean="0">
                <a:ea typeface="ＭＳ Ｐゴシック" pitchFamily="34" charset="-128"/>
              </a:rPr>
              <a:t>Up next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Error handling</a:t>
            </a:r>
          </a:p>
          <a:p>
            <a:r>
              <a:rPr lang="en-US" altLang="en-US" dirty="0" smtClean="0">
                <a:ea typeface="ＭＳ Ｐゴシック" pitchFamily="34" charset="-128"/>
              </a:rPr>
              <a:t>Additional topics</a:t>
            </a:r>
          </a:p>
          <a:p>
            <a:pPr lvl="2"/>
            <a:r>
              <a:rPr lang="en-US" altLang="en-US" dirty="0" smtClean="0">
                <a:ea typeface="ＭＳ Ｐゴシック" pitchFamily="34" charset="-128"/>
              </a:rPr>
              <a:t>Using the string ‘join’ method to avoid looping</a:t>
            </a:r>
          </a:p>
          <a:p>
            <a:pPr lvl="1"/>
            <a:r>
              <a:rPr lang="en-US" altLang="en-US" dirty="0" smtClean="0">
                <a:ea typeface="ＭＳ Ｐゴシック" pitchFamily="34" charset="-128"/>
              </a:rPr>
              <a:t>	</a:t>
            </a:r>
          </a:p>
        </p:txBody>
      </p:sp>
      <p:sp>
        <p:nvSpPr>
          <p:cNvPr id="2867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1pPr>
            <a:lvl2pPr marL="742950" indent="-285750">
              <a:spcBef>
                <a:spcPct val="20000"/>
              </a:spcBef>
              <a:defRPr sz="28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charset="0"/>
                <a:ea typeface="ＭＳ Ｐゴシック" pitchFamily="34" charset="-128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0111B6B-2747-4265-BDA7-E7364F5466F6}" type="slidenum">
              <a:rPr lang="en-US" altLang="en-US" sz="1400" smtClean="0">
                <a:solidFill>
                  <a:srgbClr val="008000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US" altLang="en-US" sz="1400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81461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1408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Use ‘join’ to avoid the loop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000" dirty="0" smtClean="0"/>
              <a:t>Problem: need to collect string names in a semicolon delimited string. One solution: 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endParaRPr lang="en-US" sz="2000" dirty="0" smtClean="0"/>
          </a:p>
          <a:p>
            <a:pPr lvl="1">
              <a:defRPr/>
            </a:pPr>
            <a:r>
              <a:rPr lang="en-US" sz="1400" dirty="0"/>
              <a:t>	</a:t>
            </a:r>
            <a:endParaRPr lang="en-US" sz="1800" dirty="0"/>
          </a:p>
          <a:p>
            <a:pPr>
              <a:defRPr/>
            </a:pPr>
            <a:endParaRPr lang="en-US" sz="1800" dirty="0" smtClean="0"/>
          </a:p>
          <a:p>
            <a:pPr marL="0" indent="0">
              <a:buNone/>
              <a:defRPr/>
            </a:pPr>
            <a:endParaRPr lang="en-US" sz="1800" dirty="0" smtClean="0"/>
          </a:p>
          <a:p>
            <a:pPr marL="0" indent="0">
              <a:buFontTx/>
              <a:buNone/>
              <a:defRPr/>
            </a:pP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Better solution: String join method</a:t>
            </a:r>
          </a:p>
          <a:p>
            <a:pPr>
              <a:defRPr/>
            </a:pPr>
            <a:endParaRPr lang="en-US" sz="2000" dirty="0"/>
          </a:p>
          <a:p>
            <a:pPr marL="0" indent="0">
              <a:buNone/>
              <a:defRPr/>
            </a:pPr>
            <a:endParaRPr lang="en-US" sz="2000" dirty="0" smtClean="0"/>
          </a:p>
          <a:p>
            <a:pPr marL="0" indent="0">
              <a:buNone/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b="1" dirty="0" smtClean="0"/>
              <a:t>Predict the value of </a:t>
            </a:r>
            <a:r>
              <a:rPr lang="en-US" sz="2000" b="1" dirty="0" err="1" smtClean="0"/>
              <a:t>mystring</a:t>
            </a:r>
            <a:r>
              <a:rPr lang="en-US" sz="2000" b="1" dirty="0"/>
              <a:t>:</a:t>
            </a:r>
          </a:p>
          <a:p>
            <a:pPr>
              <a:defRPr/>
            </a:pPr>
            <a:endParaRPr lang="en-US" sz="2000" dirty="0" smtClean="0"/>
          </a:p>
          <a:p>
            <a:pPr>
              <a:defRPr/>
            </a:pPr>
            <a:r>
              <a:rPr lang="en-US" sz="2000" dirty="0"/>
              <a:t>T</a:t>
            </a:r>
            <a:r>
              <a:rPr lang="en-US" sz="2000" dirty="0" smtClean="0"/>
              <a:t>o get a delimited string from a list, use the string ‘join’ method.</a:t>
            </a:r>
          </a:p>
        </p:txBody>
      </p:sp>
      <p:sp>
        <p:nvSpPr>
          <p:cNvPr id="410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84B44854-B209-4103-9C6F-7B5357EFA008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29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pic>
        <p:nvPicPr>
          <p:cNvPr id="4506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4525" y="4305300"/>
            <a:ext cx="3343275" cy="514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3" name="Picture 7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43400" y="5410200"/>
            <a:ext cx="2667000" cy="4953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4" name="Picture 8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863" y="1562100"/>
            <a:ext cx="3943350" cy="17907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5" name="Picture 9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05200" y="2222500"/>
            <a:ext cx="5610225" cy="2095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5066" name="Picture 10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87800" y="3157538"/>
            <a:ext cx="4438650" cy="190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305097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52400" y="1676400"/>
            <a:ext cx="6248400" cy="22098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smtClean="0"/>
              <a:t>Less efficient looping approach</a:t>
            </a:r>
            <a:endParaRPr lang="en-US" sz="36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04800" y="914400"/>
            <a:ext cx="8686800" cy="5410200"/>
          </a:xfrm>
        </p:spPr>
        <p:txBody>
          <a:bodyPr/>
          <a:lstStyle/>
          <a:p>
            <a:pPr marL="457200" lvl="1" indent="0"/>
            <a:r>
              <a:rPr lang="en-US" altLang="en-US" sz="2400" b="1" dirty="0" smtClean="0"/>
              <a:t>Make a list, B, of the first initials of each item in A</a:t>
            </a:r>
          </a:p>
          <a:p>
            <a:pPr marL="457200" lvl="1" indent="0"/>
            <a:endParaRPr lang="en-US" altLang="en-US" sz="2000" dirty="0" smtClean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400" dirty="0" smtClean="0"/>
              <a:t>A = ['FID', 'Shape', 'COVER', 'RECNO']</a:t>
            </a:r>
          </a:p>
          <a:p>
            <a:pPr>
              <a:buFontTx/>
              <a:buNone/>
            </a:pPr>
            <a:r>
              <a:rPr lang="en-US" altLang="en-US" sz="2000" dirty="0" smtClean="0"/>
              <a:t>B = [ ]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3333FF"/>
                </a:solidFill>
              </a:rPr>
              <a:t>for</a:t>
            </a:r>
            <a:r>
              <a:rPr lang="en-US" altLang="en-US" sz="2000" dirty="0" smtClean="0"/>
              <a:t> item </a:t>
            </a:r>
            <a:r>
              <a:rPr lang="en-US" altLang="en-US" sz="2000" dirty="0" smtClean="0">
                <a:solidFill>
                  <a:srgbClr val="3333FF"/>
                </a:solidFill>
              </a:rPr>
              <a:t>in</a:t>
            </a:r>
            <a:r>
              <a:rPr lang="en-US" altLang="en-US" sz="2000" dirty="0" smtClean="0"/>
              <a:t> A:</a:t>
            </a:r>
            <a:br>
              <a:rPr lang="en-US" altLang="en-US" sz="2000" dirty="0" smtClean="0"/>
            </a:br>
            <a:r>
              <a:rPr lang="en-US" altLang="en-US" sz="2000" dirty="0" smtClean="0"/>
              <a:t>      temp = item[0]</a:t>
            </a:r>
          </a:p>
          <a:p>
            <a:pPr>
              <a:buFontTx/>
              <a:buNone/>
            </a:pPr>
            <a:r>
              <a:rPr lang="en-US" altLang="en-US" sz="2000" dirty="0" smtClean="0"/>
              <a:t>	      </a:t>
            </a:r>
            <a:r>
              <a:rPr lang="en-US" altLang="en-US" sz="2000" dirty="0" err="1" smtClean="0"/>
              <a:t>B.append</a:t>
            </a:r>
            <a:r>
              <a:rPr lang="en-US" altLang="en-US" sz="2000" dirty="0" smtClean="0"/>
              <a:t>(temp)</a:t>
            </a:r>
          </a:p>
          <a:p>
            <a:endParaRPr lang="en-US" altLang="en-US" sz="2000" dirty="0" smtClean="0"/>
          </a:p>
          <a:p>
            <a:pPr marL="0" indent="0">
              <a:buNone/>
            </a:pPr>
            <a:endParaRPr lang="en-US" altLang="en-US" sz="2000" dirty="0" smtClean="0"/>
          </a:p>
          <a:p>
            <a:r>
              <a:rPr lang="en-US" altLang="en-US" sz="2000" dirty="0" smtClean="0"/>
              <a:t>Approach: </a:t>
            </a:r>
          </a:p>
          <a:p>
            <a:pPr lvl="1"/>
            <a:r>
              <a:rPr lang="en-US" altLang="en-US" sz="1800" dirty="0" smtClean="0"/>
              <a:t>1. </a:t>
            </a:r>
            <a:r>
              <a:rPr lang="en-US" altLang="en-US" sz="1800" dirty="0"/>
              <a:t>M</a:t>
            </a:r>
            <a:r>
              <a:rPr lang="en-US" altLang="en-US" sz="1800" dirty="0" smtClean="0"/>
              <a:t>ake an </a:t>
            </a:r>
            <a:r>
              <a:rPr lang="en-US" altLang="en-US" sz="1800" i="1" dirty="0" smtClean="0"/>
              <a:t>empty</a:t>
            </a:r>
            <a:r>
              <a:rPr lang="en-US" altLang="en-US" sz="1800" dirty="0" smtClean="0"/>
              <a:t> list, B.</a:t>
            </a:r>
          </a:p>
          <a:p>
            <a:pPr>
              <a:buFontTx/>
              <a:buNone/>
            </a:pPr>
            <a:r>
              <a:rPr lang="en-US" altLang="en-US" sz="1800" dirty="0" smtClean="0"/>
              <a:t>       2. Loop over each item in list A.</a:t>
            </a:r>
          </a:p>
          <a:p>
            <a:pPr>
              <a:buFontTx/>
              <a:buNone/>
            </a:pPr>
            <a:r>
              <a:rPr lang="en-US" altLang="en-US" sz="1800" dirty="0" smtClean="0"/>
              <a:t>	  3. Derive a value.</a:t>
            </a:r>
          </a:p>
          <a:p>
            <a:pPr>
              <a:buFontTx/>
              <a:buNone/>
            </a:pPr>
            <a:r>
              <a:rPr lang="en-US" altLang="en-US" sz="1800" dirty="0" smtClean="0"/>
              <a:t>	  4. Append derived value to list B.</a:t>
            </a:r>
          </a:p>
          <a:p>
            <a:pPr>
              <a:buFontTx/>
              <a:buNone/>
            </a:pPr>
            <a:endParaRPr lang="en-US" altLang="en-US" sz="2400" dirty="0" smtClean="0"/>
          </a:p>
          <a:p>
            <a:pPr>
              <a:buFontTx/>
              <a:buNone/>
            </a:pPr>
            <a:r>
              <a:rPr lang="en-US" altLang="en-US" sz="2800" dirty="0" smtClean="0">
                <a:solidFill>
                  <a:srgbClr val="669900"/>
                </a:solidFill>
              </a:rPr>
              <a:t/>
            </a:r>
            <a:br>
              <a:rPr lang="en-US" altLang="en-US" sz="2800" dirty="0" smtClean="0">
                <a:solidFill>
                  <a:srgbClr val="669900"/>
                </a:solidFill>
              </a:rPr>
            </a:br>
            <a:endParaRPr lang="en-US" altLang="en-US" dirty="0" smtClean="0"/>
          </a:p>
        </p:txBody>
      </p:sp>
      <p:pic>
        <p:nvPicPr>
          <p:cNvPr id="419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6400" y="3352800"/>
            <a:ext cx="2619375" cy="1593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4102" name="Picture 6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563" y="4051300"/>
            <a:ext cx="3386137" cy="895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sz="2800" dirty="0" smtClean="0"/>
              <a:t>In class – Replace loop with list comprehension</a:t>
            </a:r>
            <a:endParaRPr lang="en-US" sz="3600" dirty="0"/>
          </a:p>
        </p:txBody>
      </p:sp>
      <p:sp>
        <p:nvSpPr>
          <p:cNvPr id="57347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mtClean="0"/>
              <a:t>How would you check if a shapefile has a field named 'COVER‘ ( in 9.3)? 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 smtClean="0">
                <a:solidFill>
                  <a:srgbClr val="3333FF"/>
                </a:solidFill>
              </a:rPr>
              <a:t>import</a:t>
            </a:r>
            <a:r>
              <a:rPr lang="en-US" altLang="en-US" sz="2800" smtClean="0"/>
              <a:t> arcpy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r>
              <a:rPr lang="en-US" altLang="en-US" sz="2800" smtClean="0"/>
              <a:t>fc = </a:t>
            </a:r>
            <a:r>
              <a:rPr lang="en-US" altLang="en-US" sz="2800" smtClean="0">
                <a:solidFill>
                  <a:srgbClr val="99CC00"/>
                </a:solidFill>
              </a:rPr>
              <a:t>“C:/Temp/COVER63p.shp”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fs = arcpy.ListFields( fc )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>
                <a:solidFill>
                  <a:srgbClr val="0000FF"/>
                </a:solidFill>
              </a:rPr>
              <a:t>for</a:t>
            </a:r>
            <a:r>
              <a:rPr lang="en-US" altLang="en-US" sz="2800" smtClean="0"/>
              <a:t> f in fs: 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  </a:t>
            </a:r>
            <a:r>
              <a:rPr lang="en-US" altLang="en-US" sz="2800" smtClean="0">
                <a:solidFill>
                  <a:srgbClr val="0000FF"/>
                </a:solidFill>
              </a:rPr>
              <a:t>if</a:t>
            </a:r>
            <a:r>
              <a:rPr lang="en-US" altLang="en-US" sz="2800" smtClean="0"/>
              <a:t> f.Name == “COVER”: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400" smtClean="0"/>
              <a:t>	  	   </a:t>
            </a:r>
            <a:r>
              <a:rPr lang="en-US" altLang="en-US" sz="2400" i="1" smtClean="0">
                <a:solidFill>
                  <a:srgbClr val="669900"/>
                </a:solidFill>
              </a:rPr>
              <a:t>#Set the value for the field and exit loop</a:t>
            </a:r>
          </a:p>
          <a:p>
            <a:pPr marL="533400" indent="-533400" eaLnBrk="1" hangingPunct="1">
              <a:lnSpc>
                <a:spcPct val="80000"/>
              </a:lnSpc>
              <a:buFontTx/>
              <a:buNone/>
            </a:pPr>
            <a:r>
              <a:rPr lang="en-US" altLang="en-US" sz="2800" smtClean="0"/>
              <a:t>	  	   </a:t>
            </a:r>
            <a:r>
              <a:rPr lang="en-US" altLang="en-US" sz="2800" smtClean="0">
                <a:solidFill>
                  <a:srgbClr val="3333FF"/>
                </a:solidFill>
              </a:rPr>
              <a:t>print</a:t>
            </a:r>
            <a:r>
              <a:rPr lang="en-US" altLang="en-US" sz="2800" smtClean="0"/>
              <a:t> “Field ‘COVER’ found.”</a:t>
            </a:r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z="2800" smtClean="0"/>
          </a:p>
          <a:p>
            <a:pPr marL="533400" indent="-533400">
              <a:lnSpc>
                <a:spcPct val="80000"/>
              </a:lnSpc>
              <a:buFontTx/>
              <a:buNone/>
            </a:pPr>
            <a:endParaRPr lang="en-US" altLang="en-US" smtClean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34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3600" dirty="0" smtClean="0"/>
              <a:t>Use a loop to print 0 1 2</a:t>
            </a:r>
            <a:endParaRPr lang="en-US" sz="3600" dirty="0" smtClean="0">
              <a:effectLst/>
            </a:endParaRP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 lvl="1">
              <a:lnSpc>
                <a:spcPct val="90000"/>
              </a:lnSpc>
            </a:pPr>
            <a:r>
              <a:rPr lang="en-US" altLang="en-US" sz="3200" smtClean="0"/>
              <a:t>y = 0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 smtClean="0">
                <a:solidFill>
                  <a:srgbClr val="0000FF"/>
                </a:solidFill>
              </a:rPr>
              <a:t> </a:t>
            </a:r>
            <a:r>
              <a:rPr lang="en-US" altLang="en-US" sz="3200" smtClean="0"/>
              <a:t>y &lt;= 2: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0000FF"/>
                </a:solidFill>
              </a:rPr>
              <a:t>	 </a:t>
            </a:r>
            <a:r>
              <a:rPr lang="en-US" altLang="en-US" smtClean="0">
                <a:solidFill>
                  <a:srgbClr val="3333FF"/>
                </a:solidFill>
              </a:rPr>
              <a:t>print</a:t>
            </a:r>
            <a:r>
              <a:rPr lang="en-US" altLang="en-US" sz="3200" smtClean="0"/>
              <a:t> y,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/>
              <a:t>	 y = y + 1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3333FF"/>
              </a:solidFill>
            </a:endParaRP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3333FF"/>
              </a:solidFill>
            </a:endParaRPr>
          </a:p>
          <a:p>
            <a:pPr lvl="1">
              <a:lnSpc>
                <a:spcPct val="90000"/>
              </a:lnSpc>
            </a:pPr>
            <a:r>
              <a:rPr lang="en-US" altLang="en-US" sz="3200" smtClean="0"/>
              <a:t>x = 10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 smtClean="0">
                <a:solidFill>
                  <a:srgbClr val="0000FF"/>
                </a:solidFill>
              </a:rPr>
              <a:t> </a:t>
            </a:r>
            <a:r>
              <a:rPr lang="en-US" altLang="en-US" sz="3200" smtClean="0"/>
              <a:t>x &lt;= 50: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>
                <a:solidFill>
                  <a:srgbClr val="0000FF"/>
                </a:solidFill>
              </a:rPr>
              <a:t>	 </a:t>
            </a:r>
            <a:r>
              <a:rPr lang="en-US" altLang="en-US" smtClean="0">
                <a:solidFill>
                  <a:srgbClr val="3333FF"/>
                </a:solidFill>
              </a:rPr>
              <a:t>print</a:t>
            </a:r>
            <a:r>
              <a:rPr lang="en-US" altLang="en-US" sz="3200" smtClean="0"/>
              <a:t> x,</a:t>
            </a:r>
          </a:p>
          <a:p>
            <a:pPr lvl="1">
              <a:lnSpc>
                <a:spcPct val="90000"/>
              </a:lnSpc>
            </a:pPr>
            <a:r>
              <a:rPr lang="en-US" altLang="en-US" sz="3200" smtClean="0"/>
              <a:t>	 x = x + 10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 smtClean="0">
              <a:solidFill>
                <a:srgbClr val="3333FF"/>
              </a:solidFill>
            </a:endParaRPr>
          </a:p>
        </p:txBody>
      </p:sp>
      <p:sp>
        <p:nvSpPr>
          <p:cNvPr id="43012" name="Text Box 4"/>
          <p:cNvSpPr txBox="1">
            <a:spLocks noChangeArrowheads="1"/>
          </p:cNvSpPr>
          <p:nvPr/>
        </p:nvSpPr>
        <p:spPr bwMode="auto">
          <a:xfrm>
            <a:off x="4572000" y="1524000"/>
            <a:ext cx="4572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/>
              <a:t> y </a:t>
            </a:r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/>
              <a:t> range(0, 3):</a:t>
            </a:r>
          </a:p>
          <a:p>
            <a:pPr eaLnBrk="1" hangingPunct="1"/>
            <a:r>
              <a:rPr lang="en-US" altLang="en-US" sz="3200"/>
              <a:t>	</a:t>
            </a:r>
            <a:r>
              <a:rPr lang="en-US" altLang="en-US" sz="3200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y,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1828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2"/>
          <p:cNvSpPr>
            <a:spLocks noChangeArrowheads="1"/>
          </p:cNvSpPr>
          <p:nvPr/>
        </p:nvSpPr>
        <p:spPr bwMode="auto">
          <a:xfrm>
            <a:off x="838200" y="3429000"/>
            <a:ext cx="8001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eaLnBrk="0" hangingPunct="0">
              <a:defRPr/>
            </a:pPr>
            <a:r>
              <a:rPr lang="en-US" sz="3600" b="1">
                <a:solidFill>
                  <a:srgbClr val="669900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Garamond" pitchFamily="18" charset="0"/>
              </a:rPr>
              <a:t>Use a loop to print 10 20 30 40 50</a:t>
            </a:r>
            <a:endParaRPr lang="en-US" sz="3600" b="1">
              <a:solidFill>
                <a:srgbClr val="669900"/>
              </a:solidFill>
              <a:latin typeface="Garamond" pitchFamily="18" charset="0"/>
            </a:endParaRPr>
          </a:p>
        </p:txBody>
      </p:sp>
      <p:sp>
        <p:nvSpPr>
          <p:cNvPr id="3" name="Text Box 4"/>
          <p:cNvSpPr txBox="1">
            <a:spLocks noChangeArrowheads="1"/>
          </p:cNvSpPr>
          <p:nvPr/>
        </p:nvSpPr>
        <p:spPr bwMode="auto">
          <a:xfrm>
            <a:off x="4343400" y="4749800"/>
            <a:ext cx="4953000" cy="165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for</a:t>
            </a:r>
            <a:r>
              <a:rPr lang="en-US" altLang="en-US" sz="3200"/>
              <a:t> x </a:t>
            </a:r>
            <a:r>
              <a:rPr lang="en-US" altLang="en-US" sz="3200">
                <a:solidFill>
                  <a:srgbClr val="3333FF"/>
                </a:solidFill>
                <a:latin typeface="Comic Sans MS" pitchFamily="66" charset="0"/>
              </a:rPr>
              <a:t>in</a:t>
            </a:r>
            <a:r>
              <a:rPr lang="en-US" altLang="en-US" sz="3200"/>
              <a:t> range(10, 60, 10):</a:t>
            </a:r>
          </a:p>
          <a:p>
            <a:pPr eaLnBrk="1" hangingPunct="1"/>
            <a:r>
              <a:rPr lang="en-US" altLang="en-US" sz="3200"/>
              <a:t>	</a:t>
            </a:r>
            <a:r>
              <a:rPr lang="en-US" altLang="en-US" sz="3200">
                <a:solidFill>
                  <a:srgbClr val="3333FF"/>
                </a:solidFill>
              </a:rPr>
              <a:t>print</a:t>
            </a:r>
            <a:r>
              <a:rPr lang="en-US" altLang="en-US" sz="3200"/>
              <a:t> x,</a:t>
            </a:r>
          </a:p>
          <a:p>
            <a:pPr eaLnBrk="1" hangingPunct="1">
              <a:spcBef>
                <a:spcPct val="20000"/>
              </a:spcBef>
            </a:pPr>
            <a:endParaRPr lang="en-US" altLang="en-US" sz="3200"/>
          </a:p>
        </p:txBody>
      </p:sp>
      <p:sp>
        <p:nvSpPr>
          <p:cNvPr id="4" name="Line 7"/>
          <p:cNvSpPr>
            <a:spLocks noChangeShapeType="1"/>
          </p:cNvSpPr>
          <p:nvPr/>
        </p:nvSpPr>
        <p:spPr bwMode="auto">
          <a:xfrm>
            <a:off x="3429000" y="51054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2" grpId="0"/>
      <p:bldP spid="43015" grpId="0" animBg="1"/>
      <p:bldP spid="3" grpId="0"/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sz="2400" smtClean="0"/>
              <a:t>Use a WHILE loop to print: </a:t>
            </a:r>
            <a:r>
              <a:rPr lang="en-US" sz="3200" smtClean="0"/>
              <a:t>10 11 12 20 21 22 30 31 32 40 41 42 50 51 52</a:t>
            </a:r>
          </a:p>
        </p:txBody>
      </p:sp>
      <p:sp>
        <p:nvSpPr>
          <p:cNvPr id="43011" name="Rectangle 3"/>
          <p:cNvSpPr>
            <a:spLocks noGrp="1" noChangeArrowheads="1"/>
          </p:cNvSpPr>
          <p:nvPr>
            <p:ph type="body" idx="4294967295"/>
          </p:nvPr>
        </p:nvSpPr>
        <p:spPr>
          <a:xfrm>
            <a:off x="3962400" y="2057400"/>
            <a:ext cx="8686800" cy="5943600"/>
          </a:xfrm>
        </p:spPr>
        <p:txBody>
          <a:bodyPr/>
          <a:lstStyle/>
          <a:p>
            <a:pPr lvl="1"/>
            <a:r>
              <a:rPr lang="en-US" altLang="en-US" sz="3200" smtClean="0"/>
              <a:t>x = 10</a:t>
            </a:r>
          </a:p>
          <a:p>
            <a:pPr lvl="1"/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altLang="en-US" sz="3200" smtClean="0">
                <a:solidFill>
                  <a:srgbClr val="0000FF"/>
                </a:solidFill>
              </a:rPr>
              <a:t> </a:t>
            </a:r>
            <a:r>
              <a:rPr lang="en-US" altLang="en-US" sz="3200" smtClean="0"/>
              <a:t>x &lt;= 50:</a:t>
            </a:r>
          </a:p>
          <a:p>
            <a:pPr lvl="1"/>
            <a:r>
              <a:rPr lang="en-US" altLang="en-US" sz="3200" smtClean="0">
                <a:solidFill>
                  <a:srgbClr val="0000FF"/>
                </a:solidFill>
              </a:rPr>
              <a:t>   	</a:t>
            </a:r>
            <a:r>
              <a:rPr lang="en-US" altLang="en-US" sz="3200" smtClean="0"/>
              <a:t>y = 0</a:t>
            </a:r>
            <a:r>
              <a:rPr lang="en-US" altLang="en-US" sz="3200" smtClean="0">
                <a:solidFill>
                  <a:srgbClr val="0000FF"/>
                </a:solidFill>
              </a:rPr>
              <a:t>	 </a:t>
            </a:r>
          </a:p>
          <a:p>
            <a:pPr lvl="1"/>
            <a:r>
              <a:rPr lang="en-US" altLang="en-US" sz="3200" smtClean="0">
                <a:solidFill>
                  <a:srgbClr val="0000FF"/>
                </a:solidFill>
                <a:latin typeface="Comic Sans MS" pitchFamily="66" charset="0"/>
              </a:rPr>
              <a:t>		while</a:t>
            </a:r>
            <a:r>
              <a:rPr lang="en-US" altLang="en-US" sz="3200" smtClean="0">
                <a:solidFill>
                  <a:srgbClr val="0000FF"/>
                </a:solidFill>
              </a:rPr>
              <a:t> </a:t>
            </a:r>
            <a:r>
              <a:rPr lang="en-US" altLang="en-US" sz="3200" smtClean="0"/>
              <a:t>y &lt;= 2:</a:t>
            </a:r>
          </a:p>
          <a:p>
            <a:pPr lvl="1"/>
            <a:r>
              <a:rPr lang="en-US" altLang="en-US" smtClean="0">
                <a:solidFill>
                  <a:srgbClr val="3333FF"/>
                </a:solidFill>
              </a:rPr>
              <a:t>     	print</a:t>
            </a:r>
            <a:r>
              <a:rPr lang="en-US" altLang="en-US" sz="3200" smtClean="0"/>
              <a:t> x + y</a:t>
            </a:r>
          </a:p>
          <a:p>
            <a:pPr lvl="1"/>
            <a:r>
              <a:rPr lang="en-US" altLang="en-US" sz="3200" smtClean="0"/>
              <a:t>        	y = y + 1</a:t>
            </a:r>
          </a:p>
          <a:p>
            <a:pPr lvl="1"/>
            <a:r>
              <a:rPr lang="en-US" altLang="en-US" sz="3200" smtClean="0"/>
              <a:t>	 	x = x + 10</a:t>
            </a:r>
          </a:p>
          <a:p>
            <a:pPr>
              <a:buFontTx/>
              <a:buNone/>
            </a:pPr>
            <a:endParaRPr lang="en-US" altLang="en-US" sz="2400" smtClean="0">
              <a:solidFill>
                <a:srgbClr val="3333FF"/>
              </a:solidFill>
            </a:endParaRPr>
          </a:p>
        </p:txBody>
      </p:sp>
      <p:sp>
        <p:nvSpPr>
          <p:cNvPr id="43015" name="Line 7"/>
          <p:cNvSpPr>
            <a:spLocks noChangeShapeType="1"/>
          </p:cNvSpPr>
          <p:nvPr/>
        </p:nvSpPr>
        <p:spPr bwMode="auto">
          <a:xfrm>
            <a:off x="3352800" y="4114800"/>
            <a:ext cx="914400" cy="0"/>
          </a:xfrm>
          <a:prstGeom prst="line">
            <a:avLst/>
          </a:prstGeom>
          <a:noFill/>
          <a:ln w="63500">
            <a:solidFill>
              <a:srgbClr val="FF0066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2" name="Rectangle 3"/>
          <p:cNvSpPr>
            <a:spLocks noChangeArrowheads="1"/>
          </p:cNvSpPr>
          <p:nvPr/>
        </p:nvSpPr>
        <p:spPr bwMode="auto">
          <a:xfrm>
            <a:off x="228600" y="914400"/>
            <a:ext cx="8686800" cy="5943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y = 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y &lt;= 2: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</a:rPr>
              <a:t>	 </a:t>
            </a:r>
            <a:r>
              <a:rPr lang="en-US" sz="2800">
                <a:solidFill>
                  <a:srgbClr val="3333FF"/>
                </a:solidFill>
              </a:rPr>
              <a:t>print</a:t>
            </a:r>
            <a:r>
              <a:rPr lang="en-US" sz="3200"/>
              <a:t> y,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	 y = y + 1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endParaRPr lang="en-US" sz="2400">
              <a:solidFill>
                <a:srgbClr val="3333FF"/>
              </a:solidFill>
            </a:endParaRP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0 1 2</a:t>
            </a:r>
            <a:endParaRPr lang="en-US" sz="2400">
              <a:solidFill>
                <a:srgbClr val="FF0066"/>
              </a:solidFill>
            </a:endParaRP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x = 10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  <a:latin typeface="Comic Sans MS" pitchFamily="66" charset="0"/>
              </a:rPr>
              <a:t>while</a:t>
            </a:r>
            <a:r>
              <a:rPr lang="en-US" sz="3200">
                <a:solidFill>
                  <a:srgbClr val="0000FF"/>
                </a:solidFill>
              </a:rPr>
              <a:t> </a:t>
            </a:r>
            <a:r>
              <a:rPr lang="en-US" sz="3200"/>
              <a:t>x &lt;= 50: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>
                <a:solidFill>
                  <a:srgbClr val="0000FF"/>
                </a:solidFill>
              </a:rPr>
              <a:t>	 </a:t>
            </a:r>
            <a:r>
              <a:rPr lang="en-US" sz="2800">
                <a:solidFill>
                  <a:srgbClr val="3333FF"/>
                </a:solidFill>
              </a:rPr>
              <a:t>print</a:t>
            </a:r>
            <a:r>
              <a:rPr lang="en-US" sz="3200"/>
              <a:t> x,</a:t>
            </a:r>
          </a:p>
          <a:p>
            <a:pPr marL="742950" lvl="1" indent="-28575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3200"/>
              <a:t>	 x = x + 10</a:t>
            </a:r>
          </a:p>
          <a:p>
            <a:pPr marL="342900" indent="-342900" eaLnBrk="0" hangingPunct="0">
              <a:lnSpc>
                <a:spcPct val="90000"/>
              </a:lnSpc>
              <a:spcBef>
                <a:spcPct val="20000"/>
              </a:spcBef>
              <a:defRPr/>
            </a:pPr>
            <a:r>
              <a:rPr lang="en-US" sz="2800">
                <a:solidFill>
                  <a:srgbClr val="FF0066"/>
                </a:solidFill>
                <a:effectLst>
                  <a:outerShdw blurRad="38100" dist="38100" dir="2700000" algn="tl">
                    <a:srgbClr val="000000"/>
                  </a:outerShdw>
                </a:effectLst>
              </a:rPr>
              <a:t>10 20 30 40 50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0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015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smtClean="0"/>
              <a:t>In class – Modify this </a:t>
            </a:r>
            <a:r>
              <a:rPr lang="en-US" sz="3600" dirty="0" err="1" smtClean="0"/>
              <a:t>pseudocode</a:t>
            </a:r>
            <a:r>
              <a:rPr lang="en-US" sz="3600" dirty="0" smtClean="0"/>
              <a:t> to:</a:t>
            </a:r>
            <a:endParaRPr lang="en-US" sz="3600" dirty="0"/>
          </a:p>
        </p:txBody>
      </p:sp>
      <p:sp>
        <p:nvSpPr>
          <p:cNvPr id="6553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mtClean="0"/>
              <a:t>Print each value in each row of each table in the current directory </a:t>
            </a:r>
          </a:p>
          <a:p>
            <a:pPr lvl="4">
              <a:lnSpc>
                <a:spcPct val="90000"/>
              </a:lnSpc>
            </a:pPr>
            <a:r>
              <a:rPr lang="en-US" altLang="en-US" smtClean="0"/>
              <a:t>FOR each table in the directory</a:t>
            </a:r>
            <a:br>
              <a:rPr lang="en-US" altLang="en-US" smtClean="0"/>
            </a:br>
            <a:r>
              <a:rPr lang="en-US" altLang="en-US" smtClean="0"/>
              <a:t>        FOR each row in the table</a:t>
            </a:r>
            <a:br>
              <a:rPr lang="en-US" altLang="en-US" smtClean="0"/>
            </a:br>
            <a:r>
              <a:rPr lang="en-US" altLang="en-US" smtClean="0"/>
              <a:t>                PRINT the row</a:t>
            </a:r>
            <a:br>
              <a:rPr lang="en-US" altLang="en-US" smtClean="0"/>
            </a:br>
            <a:r>
              <a:rPr lang="en-US" altLang="en-US" smtClean="0"/>
              <a:t>        ENDFOR</a:t>
            </a:r>
            <a:br>
              <a:rPr lang="en-US" altLang="en-US" smtClean="0"/>
            </a:br>
            <a:r>
              <a:rPr lang="en-US" altLang="en-US" smtClean="0"/>
              <a:t>ENDFOR</a:t>
            </a:r>
            <a:br>
              <a:rPr lang="en-US" altLang="en-US" smtClean="0"/>
            </a:br>
            <a:endParaRPr lang="en-US" altLang="en-US" smtClean="0"/>
          </a:p>
          <a:p>
            <a:pPr lvl="4">
              <a:lnSpc>
                <a:spcPct val="90000"/>
              </a:lnSpc>
            </a:pPr>
            <a:r>
              <a:rPr lang="en-US" altLang="en-US" smtClean="0"/>
              <a:t>FOR each table in the directory</a:t>
            </a:r>
            <a:br>
              <a:rPr lang="en-US" altLang="en-US" smtClean="0"/>
            </a:br>
            <a:r>
              <a:rPr lang="en-US" altLang="en-US" smtClean="0"/>
              <a:t>        FOR each row in the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        FOR each value in the row</a:t>
            </a:r>
            <a:br>
              <a:rPr lang="en-US" altLang="en-US" smtClean="0"/>
            </a:br>
            <a:r>
              <a:rPr lang="en-US" altLang="en-US" smtClean="0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        ENDFOR</a:t>
            </a:r>
            <a:br>
              <a:rPr lang="en-US" altLang="en-US" smtClean="0"/>
            </a:br>
            <a:r>
              <a:rPr lang="en-US" altLang="en-US" smtClean="0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ENDFOR</a:t>
            </a:r>
            <a:br>
              <a:rPr lang="en-US" altLang="en-US" smtClean="0"/>
            </a:br>
            <a:endParaRPr lang="en-US" altLang="en-US" smtClean="0"/>
          </a:p>
        </p:txBody>
      </p:sp>
    </p:spTree>
    <p:extLst>
      <p:ext uri="{BB962C8B-B14F-4D97-AF65-F5344CB8AC3E}">
        <p14:creationId xmlns:p14="http://schemas.microsoft.com/office/powerpoint/2010/main" val="30972093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5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</a:t>
            </a:r>
            <a:r>
              <a:rPr lang="en-US" dirty="0" smtClean="0"/>
              <a:t>class – write in </a:t>
            </a:r>
            <a:r>
              <a:rPr lang="en-US" dirty="0" err="1" smtClean="0"/>
              <a:t>pseudocode</a:t>
            </a:r>
            <a:endParaRPr lang="en-US" dirty="0"/>
          </a:p>
        </p:txBody>
      </p:sp>
      <p:sp>
        <p:nvSpPr>
          <p:cNvPr id="14339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For each shapefile in a directory, print the value of each field for each row of the shapefile</a:t>
            </a:r>
          </a:p>
          <a:p>
            <a:pPr lvl="4">
              <a:lnSpc>
                <a:spcPct val="90000"/>
              </a:lnSpc>
            </a:pPr>
            <a:r>
              <a:rPr lang="en-US" altLang="en-US" smtClean="0"/>
              <a:t>FOR each shapefile in the directory</a:t>
            </a:r>
            <a:br>
              <a:rPr lang="en-US" altLang="en-US" smtClean="0"/>
            </a:br>
            <a:r>
              <a:rPr lang="en-US" altLang="en-US" smtClean="0"/>
              <a:t>        FOR each row in the shapefile table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        FOR each field in the row</a:t>
            </a:r>
            <a:br>
              <a:rPr lang="en-US" altLang="en-US" smtClean="0"/>
            </a:br>
            <a:r>
              <a:rPr lang="en-US" altLang="en-US" smtClean="0"/>
              <a:t>                          PRINT the value        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                   ENDFOR</a:t>
            </a:r>
            <a:br>
              <a:rPr lang="en-US" altLang="en-US" smtClean="0"/>
            </a:br>
            <a:r>
              <a:rPr lang="en-US" altLang="en-US" smtClean="0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ENDFOR</a:t>
            </a:r>
          </a:p>
        </p:txBody>
      </p:sp>
    </p:spTree>
    <p:extLst>
      <p:ext uri="{BB962C8B-B14F-4D97-AF65-F5344CB8AC3E}">
        <p14:creationId xmlns:p14="http://schemas.microsoft.com/office/powerpoint/2010/main" val="943727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</a:t>
            </a:r>
            <a:r>
              <a:rPr lang="en-US" dirty="0" smtClean="0"/>
              <a:t>class – Nested tables</a:t>
            </a:r>
            <a:endParaRPr lang="en-US" dirty="0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 smtClean="0"/>
              <a:t>FOR each workspace in the directory</a:t>
            </a:r>
            <a:br>
              <a:rPr lang="en-US" altLang="en-US" smtClean="0"/>
            </a:br>
            <a:r>
              <a:rPr lang="en-US" altLang="en-US" smtClean="0"/>
              <a:t>        FOR each table in the workspace</a:t>
            </a:r>
            <a:br>
              <a:rPr lang="en-US" altLang="en-US" smtClean="0"/>
            </a:br>
            <a:r>
              <a:rPr lang="en-US" altLang="en-US" smtClean="0"/>
              <a:t>                          PRINT the table name        </a:t>
            </a:r>
            <a:br>
              <a:rPr lang="en-US" altLang="en-US" smtClean="0"/>
            </a:br>
            <a:r>
              <a:rPr lang="en-US" altLang="en-US" smtClean="0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ENDFOR</a:t>
            </a:r>
          </a:p>
        </p:txBody>
      </p:sp>
      <p:pic>
        <p:nvPicPr>
          <p:cNvPr id="1536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29000" y="3962400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9893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>
              <a:defRPr/>
            </a:pPr>
            <a:r>
              <a:rPr lang="en-US" dirty="0"/>
              <a:t>In </a:t>
            </a:r>
            <a:r>
              <a:rPr lang="en-US" dirty="0" smtClean="0"/>
              <a:t>class – nestedTables.py</a:t>
            </a:r>
            <a:endParaRPr lang="en-US" dirty="0"/>
          </a:p>
        </p:txBody>
      </p:sp>
      <p:sp>
        <p:nvSpPr>
          <p:cNvPr id="16387" name="Rectangle 3"/>
          <p:cNvSpPr>
            <a:spLocks noGrp="1" noChangeArrowheads="1"/>
          </p:cNvSpPr>
          <p:nvPr>
            <p:ph type="body" idx="4294967295"/>
          </p:nvPr>
        </p:nvSpPr>
        <p:spPr/>
        <p:txBody>
          <a:bodyPr/>
          <a:lstStyle/>
          <a:p>
            <a:r>
              <a:rPr lang="en-US" altLang="en-US" smtClean="0"/>
              <a:t>For each table in each workspace in a directory, print the file name of the table. </a:t>
            </a:r>
          </a:p>
          <a:p>
            <a:pPr lvl="4">
              <a:lnSpc>
                <a:spcPct val="90000"/>
              </a:lnSpc>
            </a:pPr>
            <a:r>
              <a:rPr lang="en-US" altLang="en-US" smtClean="0"/>
              <a:t>FOR each workspace in the directory</a:t>
            </a:r>
            <a:br>
              <a:rPr lang="en-US" altLang="en-US" smtClean="0"/>
            </a:br>
            <a:r>
              <a:rPr lang="en-US" altLang="en-US" smtClean="0"/>
              <a:t>        FOR each table in the workspace</a:t>
            </a:r>
            <a:br>
              <a:rPr lang="en-US" altLang="en-US" smtClean="0"/>
            </a:br>
            <a:r>
              <a:rPr lang="en-US" altLang="en-US" smtClean="0"/>
              <a:t>                          PRINT the table name        </a:t>
            </a:r>
            <a:br>
              <a:rPr lang="en-US" altLang="en-US" smtClean="0"/>
            </a:br>
            <a:r>
              <a:rPr lang="en-US" altLang="en-US" smtClean="0"/>
              <a:t>        ENDFOR</a:t>
            </a:r>
          </a:p>
          <a:p>
            <a:pPr lvl="4">
              <a:lnSpc>
                <a:spcPct val="90000"/>
              </a:lnSpc>
              <a:buFontTx/>
              <a:buNone/>
            </a:pPr>
            <a:r>
              <a:rPr lang="en-US" altLang="en-US" smtClean="0"/>
              <a:t>ENDFOR</a:t>
            </a:r>
          </a:p>
        </p:txBody>
      </p:sp>
      <p:pic>
        <p:nvPicPr>
          <p:cNvPr id="1638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48200" y="3976688"/>
            <a:ext cx="3028950" cy="2447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6389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4386263"/>
            <a:ext cx="3695700" cy="184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2988250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In class – lineLength.py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Tx/>
              <a:buChar char="•"/>
              <a:defRPr/>
            </a:pPr>
            <a:r>
              <a:rPr lang="en-US" sz="1800" dirty="0" smtClean="0"/>
              <a:t>Some rules of thumb in good programming practice</a:t>
            </a:r>
          </a:p>
          <a:p>
            <a:pPr marL="742950" lvl="2" indent="-342900">
              <a:defRPr/>
            </a:pPr>
            <a:r>
              <a:rPr lang="en-US" sz="1400" dirty="0" smtClean="0"/>
              <a:t>Procedures should be no longer than 75 lines of code (see without scrolling)</a:t>
            </a:r>
          </a:p>
          <a:p>
            <a:pPr marL="742950" lvl="2" indent="-342900">
              <a:defRPr/>
            </a:pPr>
            <a:r>
              <a:rPr lang="en-US" sz="1400" dirty="0" smtClean="0"/>
              <a:t>Code should have no more than 5 levels of indentation (such as nested looping)</a:t>
            </a:r>
          </a:p>
          <a:p>
            <a:pPr marL="742950" lvl="2" indent="-342900">
              <a:defRPr/>
            </a:pPr>
            <a:r>
              <a:rPr lang="en-US" sz="1400" dirty="0" smtClean="0"/>
              <a:t>No single line of code should exceed 80 chars. – easier for human reading capability and allows reader to have multiple windows open simultaneously</a:t>
            </a:r>
          </a:p>
          <a:p>
            <a:pPr marL="342900" lvl="1" indent="-342900">
              <a:buFontTx/>
              <a:buChar char="•"/>
              <a:defRPr/>
            </a:pPr>
            <a:endParaRPr lang="en-US" sz="1800" dirty="0" smtClean="0"/>
          </a:p>
          <a:p>
            <a:pPr marL="342900" lvl="1" indent="-342900">
              <a:buFontTx/>
              <a:buChar char="•"/>
              <a:defRPr/>
            </a:pPr>
            <a:r>
              <a:rPr lang="en-US" sz="1800" b="1" dirty="0" smtClean="0"/>
              <a:t>Task: Check the length of each line in each Python file in a directory and each of its subdirectory in a directory</a:t>
            </a:r>
          </a:p>
          <a:p>
            <a:pPr marL="342900" lvl="1" indent="-342900">
              <a:buFontTx/>
              <a:buChar char="•"/>
              <a:defRPr/>
            </a:pPr>
            <a:r>
              <a:rPr lang="en-US" sz="1800" dirty="0" smtClean="0"/>
              <a:t>What lists are involved? How many levels of nesting?</a:t>
            </a:r>
          </a:p>
          <a:p>
            <a:pPr marL="742950" lvl="2" indent="-342900">
              <a:defRPr/>
            </a:pPr>
            <a:r>
              <a:rPr lang="en-US" sz="1400" dirty="0" smtClean="0"/>
              <a:t>List of lines</a:t>
            </a:r>
          </a:p>
          <a:p>
            <a:pPr marL="742950" lvl="2" indent="-342900">
              <a:defRPr/>
            </a:pPr>
            <a:r>
              <a:rPr lang="en-US" sz="1400" dirty="0" smtClean="0"/>
              <a:t>List of Python files</a:t>
            </a:r>
          </a:p>
          <a:p>
            <a:pPr marL="742950" lvl="2" indent="-342900">
              <a:defRPr/>
            </a:pPr>
            <a:r>
              <a:rPr lang="en-US" sz="1400" dirty="0" smtClean="0"/>
              <a:t>List of subdirectories</a:t>
            </a:r>
            <a:r>
              <a:rPr lang="en-US" sz="2000" dirty="0" smtClean="0"/>
              <a:t/>
            </a:r>
            <a:br>
              <a:rPr lang="en-US" sz="2000" dirty="0" smtClean="0"/>
            </a:br>
            <a:endParaRPr lang="en-US" sz="2000" dirty="0" smtClean="0"/>
          </a:p>
          <a:p>
            <a:pPr marL="0" lvl="1" indent="0">
              <a:defRPr/>
            </a:pPr>
            <a:endParaRPr lang="en-US" sz="2000" dirty="0" smtClean="0"/>
          </a:p>
          <a:p>
            <a:pPr>
              <a:defRPr/>
            </a:pPr>
            <a:endParaRPr lang="en-US" dirty="0"/>
          </a:p>
        </p:txBody>
      </p:sp>
      <p:sp>
        <p:nvSpPr>
          <p:cNvPr id="1741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3646C4A-0AA6-4E54-B53B-0E3A18377F4F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37</a:t>
            </a:fld>
            <a:endParaRPr lang="en-US" altLang="en-US" smtClean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9413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3600" dirty="0" smtClean="0"/>
              <a:t>Practice the looping approach</a:t>
            </a:r>
            <a:endParaRPr lang="en-US" sz="3600" dirty="0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762000"/>
            <a:ext cx="8686800" cy="5410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800" dirty="0"/>
              <a:t>1.  Make a list, y, of the first initials of each item in x</a:t>
            </a:r>
          </a:p>
          <a:p>
            <a:pPr>
              <a:buFontTx/>
              <a:buNone/>
            </a:pPr>
            <a:r>
              <a:rPr lang="en-US" altLang="en-US" sz="2400" dirty="0" smtClean="0"/>
              <a:t>x = ['FID', 'Shape', 'COVER', 'RECNO']</a:t>
            </a:r>
          </a:p>
          <a:p>
            <a:pPr>
              <a:buFontTx/>
              <a:buNone/>
            </a:pPr>
            <a:r>
              <a:rPr lang="en-US" altLang="en-US" sz="2000" dirty="0" smtClean="0"/>
              <a:t>y = [ ]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3333FF"/>
                </a:solidFill>
              </a:rPr>
              <a:t>for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3333FF"/>
                </a:solidFill>
              </a:rPr>
              <a:t>in</a:t>
            </a:r>
            <a:r>
              <a:rPr lang="en-US" altLang="en-US" sz="2000" dirty="0" smtClean="0"/>
              <a:t> x:</a:t>
            </a:r>
            <a:br>
              <a:rPr lang="en-US" altLang="en-US" sz="2000" dirty="0" smtClean="0"/>
            </a:br>
            <a:r>
              <a:rPr lang="en-US" altLang="en-US" sz="2000" dirty="0" smtClean="0"/>
              <a:t>      temp =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[0]</a:t>
            </a:r>
          </a:p>
          <a:p>
            <a:pPr>
              <a:buFontTx/>
              <a:buNone/>
            </a:pPr>
            <a:r>
              <a:rPr lang="en-US" altLang="en-US" sz="2000" dirty="0" smtClean="0"/>
              <a:t>	      </a:t>
            </a:r>
            <a:r>
              <a:rPr lang="en-US" altLang="en-US" sz="2000" dirty="0" err="1" smtClean="0"/>
              <a:t>y.append</a:t>
            </a:r>
            <a:r>
              <a:rPr lang="en-US" altLang="en-US" sz="2000" dirty="0" smtClean="0"/>
              <a:t>(temp)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000" dirty="0" smtClean="0"/>
              <a:t> y</a:t>
            </a:r>
            <a:br>
              <a:rPr lang="en-US" altLang="en-US" sz="2000" dirty="0" smtClean="0"/>
            </a:br>
            <a:endParaRPr lang="en-US" altLang="en-US" sz="2000" dirty="0" smtClean="0"/>
          </a:p>
          <a:p>
            <a:pPr>
              <a:buFontTx/>
              <a:buNone/>
            </a:pPr>
            <a:r>
              <a:rPr lang="en-US" altLang="en-US" sz="2800" dirty="0" smtClean="0"/>
              <a:t>2. Make a list, z, of the length of each string in x</a:t>
            </a:r>
          </a:p>
          <a:p>
            <a:pPr>
              <a:buNone/>
            </a:pPr>
            <a:r>
              <a:rPr lang="en-US" altLang="en-US" sz="2000" dirty="0" smtClean="0"/>
              <a:t>x = ['FID', 'Shape', 'COVER', 'RECNO']</a:t>
            </a:r>
            <a:endParaRPr lang="en-US" altLang="en-US" sz="2000" dirty="0" smtClean="0">
              <a:solidFill>
                <a:srgbClr val="669900"/>
              </a:solidFill>
            </a:endParaRPr>
          </a:p>
          <a:p>
            <a:pPr>
              <a:buFontTx/>
              <a:buNone/>
            </a:pPr>
            <a:r>
              <a:rPr lang="en-US" altLang="en-US" sz="2000" dirty="0" smtClean="0"/>
              <a:t>z = [ ]</a:t>
            </a:r>
          </a:p>
          <a:p>
            <a:pPr>
              <a:buFontTx/>
              <a:buNone/>
            </a:pPr>
            <a:r>
              <a:rPr lang="en-US" altLang="en-US" sz="2000" dirty="0" smtClean="0">
                <a:solidFill>
                  <a:srgbClr val="3333FF"/>
                </a:solidFill>
              </a:rPr>
              <a:t>for</a:t>
            </a:r>
            <a:r>
              <a:rPr lang="en-US" altLang="en-US" sz="2000" dirty="0" smtClean="0"/>
              <a:t> 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 </a:t>
            </a:r>
            <a:r>
              <a:rPr lang="en-US" altLang="en-US" sz="2000" dirty="0" smtClean="0">
                <a:solidFill>
                  <a:srgbClr val="3333FF"/>
                </a:solidFill>
              </a:rPr>
              <a:t>in</a:t>
            </a:r>
            <a:r>
              <a:rPr lang="en-US" altLang="en-US" sz="2000" dirty="0" smtClean="0"/>
              <a:t> x:</a:t>
            </a:r>
          </a:p>
          <a:p>
            <a:pPr>
              <a:buFontTx/>
              <a:buNone/>
            </a:pPr>
            <a:r>
              <a:rPr lang="en-US" altLang="en-US" sz="2000" dirty="0" smtClean="0"/>
              <a:t>	      temp = </a:t>
            </a:r>
            <a:r>
              <a:rPr lang="en-US" altLang="en-US" sz="2000" dirty="0" err="1" smtClean="0"/>
              <a:t>len</a:t>
            </a:r>
            <a:r>
              <a:rPr lang="en-US" altLang="en-US" sz="2000" dirty="0" smtClean="0"/>
              <a:t>(</a:t>
            </a:r>
            <a:r>
              <a:rPr lang="en-US" altLang="en-US" sz="2000" dirty="0" err="1" smtClean="0"/>
              <a:t>i</a:t>
            </a:r>
            <a:r>
              <a:rPr lang="en-US" altLang="en-US" sz="2000" dirty="0" smtClean="0"/>
              <a:t>)</a:t>
            </a:r>
          </a:p>
          <a:p>
            <a:pPr>
              <a:buFontTx/>
              <a:buNone/>
            </a:pPr>
            <a:r>
              <a:rPr lang="en-US" altLang="en-US" sz="2000" dirty="0" smtClean="0"/>
              <a:t> 	      </a:t>
            </a:r>
            <a:r>
              <a:rPr lang="en-US" altLang="en-US" sz="2000" dirty="0" err="1" smtClean="0"/>
              <a:t>z.append</a:t>
            </a:r>
            <a:r>
              <a:rPr lang="en-US" altLang="en-US" sz="2000" dirty="0" smtClean="0"/>
              <a:t>(temp)</a:t>
            </a:r>
          </a:p>
          <a:p>
            <a:pPr>
              <a:buFontTx/>
              <a:buNone/>
            </a:pPr>
            <a:r>
              <a:rPr lang="en-US" altLang="en-US" sz="2000" b="1" dirty="0" smtClean="0">
                <a:solidFill>
                  <a:srgbClr val="3333FF"/>
                </a:solidFill>
              </a:rPr>
              <a:t>print</a:t>
            </a:r>
            <a:r>
              <a:rPr lang="en-US" altLang="en-US" sz="2000" dirty="0" smtClean="0"/>
              <a:t> z</a:t>
            </a:r>
          </a:p>
          <a:p>
            <a:pPr>
              <a:buFontTx/>
              <a:buNone/>
            </a:pPr>
            <a:endParaRPr lang="en-US" altLang="en-US" dirty="0" smtClean="0"/>
          </a:p>
        </p:txBody>
      </p:sp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10100" y="5562600"/>
            <a:ext cx="2819400" cy="10069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151" name="Picture 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52800" y="2438400"/>
            <a:ext cx="3390900" cy="7871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443" grpId="0" uiExpand="1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3962400" y="4114800"/>
            <a:ext cx="2752725" cy="167640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dirty="0" smtClean="0"/>
              <a:t>List comprehension syntax</a:t>
            </a:r>
            <a:endParaRPr lang="en-US" dirty="0"/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914400"/>
            <a:ext cx="8686800" cy="5943600"/>
          </a:xfrm>
        </p:spPr>
        <p:txBody>
          <a:bodyPr/>
          <a:lstStyle/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 marL="0" indent="0">
              <a:lnSpc>
                <a:spcPct val="80000"/>
              </a:lnSpc>
              <a:buNone/>
              <a:defRPr/>
            </a:pPr>
            <a:r>
              <a:rPr lang="en-US" sz="3600" dirty="0"/>
              <a:t>[ expression </a:t>
            </a:r>
            <a:r>
              <a:rPr lang="en-US" sz="3600" b="1" dirty="0">
                <a:solidFill>
                  <a:srgbClr val="0000FF"/>
                </a:solidFill>
              </a:rPr>
              <a:t>for</a:t>
            </a:r>
            <a:r>
              <a:rPr lang="en-US" sz="3600" dirty="0"/>
              <a:t> </a:t>
            </a:r>
            <a:r>
              <a:rPr lang="en-US" sz="3600" dirty="0" err="1"/>
              <a:t>var</a:t>
            </a:r>
            <a:r>
              <a:rPr lang="en-US" sz="3600" dirty="0"/>
              <a:t> </a:t>
            </a:r>
            <a:r>
              <a:rPr lang="en-US" sz="3600" b="1" dirty="0">
                <a:solidFill>
                  <a:srgbClr val="0000FF"/>
                </a:solidFill>
              </a:rPr>
              <a:t>in</a:t>
            </a:r>
            <a:r>
              <a:rPr lang="en-US" sz="3600" dirty="0"/>
              <a:t> </a:t>
            </a:r>
            <a:r>
              <a:rPr lang="en-US" sz="3600" dirty="0" err="1"/>
              <a:t>originalList</a:t>
            </a:r>
            <a:r>
              <a:rPr lang="en-US" sz="3600" dirty="0"/>
              <a:t> ]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endParaRPr lang="en-US" sz="2000" dirty="0"/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defRPr/>
            </a:pPr>
            <a:r>
              <a:rPr lang="en-US" sz="2400" b="1" dirty="0" smtClean="0"/>
              <a:t>Make a list, y, of all caps string of each item in x.  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  <a:p>
            <a:pPr marL="0" indent="0"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   x = ['FID', 'Shape', 'COVER', 'RECNO']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endParaRPr lang="en-US" sz="2000" dirty="0" smtClean="0"/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i="1" dirty="0" smtClean="0">
                <a:solidFill>
                  <a:srgbClr val="669900"/>
                </a:solidFill>
              </a:rPr>
              <a:t>#for loop technique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y = [ ]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>
                <a:solidFill>
                  <a:srgbClr val="3333FF"/>
                </a:solidFill>
              </a:rPr>
              <a:t>for</a:t>
            </a:r>
            <a:r>
              <a:rPr lang="en-US" sz="2000" dirty="0" smtClean="0"/>
              <a:t> i </a:t>
            </a:r>
            <a:r>
              <a:rPr lang="en-US" sz="2000" dirty="0" smtClean="0">
                <a:solidFill>
                  <a:srgbClr val="3333FF"/>
                </a:solidFill>
              </a:rPr>
              <a:t>in</a:t>
            </a:r>
            <a:r>
              <a:rPr lang="en-US" sz="2000" dirty="0" smtClean="0"/>
              <a:t> x: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      temp = </a:t>
            </a:r>
            <a:r>
              <a:rPr lang="en-US" sz="2000" dirty="0" err="1" smtClean="0"/>
              <a:t>i.upper</a:t>
            </a:r>
            <a:r>
              <a:rPr lang="en-US" sz="2000" dirty="0" smtClean="0"/>
              <a:t>()</a:t>
            </a:r>
          </a:p>
          <a:p>
            <a:pPr>
              <a:lnSpc>
                <a:spcPct val="80000"/>
              </a:lnSpc>
              <a:buFontTx/>
              <a:buNone/>
              <a:defRPr/>
            </a:pPr>
            <a:r>
              <a:rPr lang="en-US" sz="2000" dirty="0" smtClean="0"/>
              <a:t>        </a:t>
            </a:r>
            <a:r>
              <a:rPr lang="en-US" sz="2000" dirty="0" err="1" smtClean="0"/>
              <a:t>y.append</a:t>
            </a:r>
            <a:r>
              <a:rPr lang="en-US" sz="2000" dirty="0" smtClean="0"/>
              <a:t>(temp)</a:t>
            </a:r>
          </a:p>
          <a:p>
            <a:pPr>
              <a:lnSpc>
                <a:spcPct val="80000"/>
              </a:lnSpc>
              <a:defRPr/>
            </a:pPr>
            <a:endParaRPr lang="en-US" sz="2000" dirty="0" smtClean="0"/>
          </a:p>
        </p:txBody>
      </p:sp>
      <p:sp>
        <p:nvSpPr>
          <p:cNvPr id="2" name="TextBox 1"/>
          <p:cNvSpPr txBox="1">
            <a:spLocks noChangeArrowheads="1"/>
          </p:cNvSpPr>
          <p:nvPr/>
        </p:nvSpPr>
        <p:spPr bwMode="auto">
          <a:xfrm>
            <a:off x="3962400" y="4191000"/>
            <a:ext cx="2614613" cy="979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lnSpc>
                <a:spcPct val="80000"/>
              </a:lnSpc>
            </a:pPr>
            <a:r>
              <a:rPr lang="en-US" altLang="en-US" i="1" dirty="0">
                <a:solidFill>
                  <a:srgbClr val="669900"/>
                </a:solidFill>
              </a:rPr>
              <a:t># list comprehension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  <a:p>
            <a:pPr eaLnBrk="1" hangingPunct="1">
              <a:lnSpc>
                <a:spcPct val="80000"/>
              </a:lnSpc>
            </a:pPr>
            <a:r>
              <a:rPr lang="en-US" altLang="en-US" dirty="0"/>
              <a:t>y = [ </a:t>
            </a:r>
            <a:r>
              <a:rPr lang="en-US" altLang="en-US" dirty="0" err="1"/>
              <a:t>i.upper</a:t>
            </a:r>
            <a:r>
              <a:rPr lang="en-US" altLang="en-US" dirty="0"/>
              <a:t>() </a:t>
            </a:r>
            <a:r>
              <a:rPr lang="en-US" altLang="en-US" dirty="0">
                <a:solidFill>
                  <a:srgbClr val="3333FF"/>
                </a:solidFill>
              </a:rPr>
              <a:t>for</a:t>
            </a:r>
            <a:r>
              <a:rPr lang="en-US" altLang="en-US" dirty="0"/>
              <a:t> </a:t>
            </a:r>
            <a:r>
              <a:rPr lang="en-US" altLang="en-US" dirty="0" err="1"/>
              <a:t>i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3333FF"/>
                </a:solidFill>
              </a:rPr>
              <a:t>in</a:t>
            </a:r>
            <a:r>
              <a:rPr lang="en-US" altLang="en-US" dirty="0"/>
              <a:t> x ] </a:t>
            </a:r>
          </a:p>
          <a:p>
            <a:pPr eaLnBrk="1" hangingPunct="1">
              <a:lnSpc>
                <a:spcPct val="80000"/>
              </a:lnSpc>
            </a:pPr>
            <a:endParaRPr lang="en-US" altLang="en-US" dirty="0"/>
          </a:p>
        </p:txBody>
      </p:sp>
      <p:pic>
        <p:nvPicPr>
          <p:cNvPr id="6149" name="Picture 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5888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6150" name="Picture 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5848350"/>
            <a:ext cx="2752725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Oval 3"/>
          <p:cNvSpPr/>
          <p:nvPr/>
        </p:nvSpPr>
        <p:spPr>
          <a:xfrm>
            <a:off x="4419600" y="4591050"/>
            <a:ext cx="1066800" cy="4381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dirty="0"/>
              <a:t>`</a:t>
            </a:r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5338763" y="5010150"/>
            <a:ext cx="1828800" cy="393700"/>
          </a:xfrm>
          <a:prstGeom prst="straightConnector1">
            <a:avLst/>
          </a:prstGeom>
          <a:ln w="57150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7086600" y="5145088"/>
            <a:ext cx="1371600" cy="646112"/>
          </a:xfrm>
          <a:prstGeom prst="rect">
            <a:avLst/>
          </a:prstGeom>
          <a:solidFill>
            <a:srgbClr val="FFFFFF"/>
          </a:solidFill>
          <a:ln w="38100">
            <a:solidFill>
              <a:schemeClr val="accent1"/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altLang="en-US" dirty="0"/>
              <a:t>expression that uses </a:t>
            </a:r>
            <a:r>
              <a:rPr lang="en-US" altLang="en-US" dirty="0" err="1"/>
              <a:t>i</a:t>
            </a:r>
            <a:endParaRPr lang="en-US" altLang="en-US" dirty="0"/>
          </a:p>
        </p:txBody>
      </p:sp>
      <p:sp>
        <p:nvSpPr>
          <p:cNvPr id="9" name="Oval 8"/>
          <p:cNvSpPr/>
          <p:nvPr/>
        </p:nvSpPr>
        <p:spPr>
          <a:xfrm>
            <a:off x="4403558" y="4506829"/>
            <a:ext cx="10001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16" name="Oval 15"/>
          <p:cNvSpPr/>
          <p:nvPr/>
        </p:nvSpPr>
        <p:spPr>
          <a:xfrm>
            <a:off x="6264442" y="4514850"/>
            <a:ext cx="157163" cy="51435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56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 nodeType="clickPar">
                      <p:stCondLst>
                        <p:cond delay="indefinite"/>
                      </p:stCondLst>
                      <p:childTnLst>
                        <p:par>
                          <p:cTn id="3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 nodeType="clickPar">
                      <p:stCondLst>
                        <p:cond delay="indefinite"/>
                      </p:stCondLst>
                      <p:childTnLst>
                        <p:par>
                          <p:cTn id="5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4" grpId="1" animBg="1"/>
      <p:bldP spid="8" grpId="0" animBg="1"/>
      <p:bldP spid="8" grpId="1" animBg="1"/>
      <p:bldP spid="9" grpId="0" animBg="1"/>
      <p:bldP spid="9" grpId="1" animBg="1"/>
      <p:bldP spid="16" grpId="0" animBg="1"/>
      <p:bldP spid="16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r>
              <a:rPr lang="en-US" altLang="en-US" sz="3600" smtClean="0">
                <a:effectLst/>
              </a:rPr>
              <a:t>In class - list comprehension</a:t>
            </a:r>
          </a:p>
        </p:txBody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x = ['FID', 'Shape', 'COVER', 'RECNO']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y = [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[:3] </a:t>
            </a:r>
            <a:r>
              <a:rPr lang="en-US" altLang="en-US" sz="2400" dirty="0" smtClean="0">
                <a:solidFill>
                  <a:srgbClr val="3333FF"/>
                </a:solidFill>
              </a:rPr>
              <a:t>for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3333FF"/>
                </a:solidFill>
              </a:rPr>
              <a:t>in</a:t>
            </a:r>
            <a:r>
              <a:rPr lang="en-US" altLang="en-US" sz="2400" dirty="0" smtClean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b="1" dirty="0" smtClean="0"/>
              <a:t>What does y look like?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['FID', '</a:t>
            </a:r>
            <a:r>
              <a:rPr lang="en-US" altLang="en-US" sz="2400" dirty="0" err="1" smtClean="0"/>
              <a:t>Sha</a:t>
            </a:r>
            <a:r>
              <a:rPr lang="en-US" altLang="en-US" sz="2400" dirty="0" smtClean="0"/>
              <a:t>', 'COV', 'REC'] 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Make an all lowercase version of x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y = [ </a:t>
            </a:r>
            <a:r>
              <a:rPr lang="en-US" altLang="en-US" sz="2400" dirty="0" err="1" smtClean="0"/>
              <a:t>i.lower</a:t>
            </a:r>
            <a:r>
              <a:rPr lang="en-US" altLang="en-US" sz="2400" dirty="0" smtClean="0"/>
              <a:t>() </a:t>
            </a:r>
            <a:r>
              <a:rPr lang="en-US" altLang="en-US" sz="2400" dirty="0" smtClean="0">
                <a:solidFill>
                  <a:srgbClr val="3333FF"/>
                </a:solidFill>
              </a:rPr>
              <a:t>for</a:t>
            </a:r>
            <a:r>
              <a:rPr lang="en-US" altLang="en-US" sz="2400" dirty="0" smtClean="0"/>
              <a:t>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</a:t>
            </a:r>
            <a:r>
              <a:rPr lang="en-US" altLang="en-US" sz="2400" dirty="0" smtClean="0">
                <a:solidFill>
                  <a:srgbClr val="3333FF"/>
                </a:solidFill>
              </a:rPr>
              <a:t>in</a:t>
            </a:r>
            <a:r>
              <a:rPr lang="en-US" altLang="en-US" sz="2400" dirty="0" smtClean="0"/>
              <a:t> x ]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['fid', 'shape', 'cover', '</a:t>
            </a:r>
            <a:r>
              <a:rPr lang="en-US" altLang="en-US" sz="2400" dirty="0" err="1" smtClean="0"/>
              <a:t>recno</a:t>
            </a:r>
            <a:r>
              <a:rPr lang="en-US" altLang="en-US" sz="2400" dirty="0" smtClean="0"/>
              <a:t>']</a:t>
            </a:r>
          </a:p>
          <a:p>
            <a:pPr>
              <a:lnSpc>
                <a:spcPct val="90000"/>
              </a:lnSpc>
            </a:pPr>
            <a:endParaRPr lang="en-US" altLang="en-US" sz="2400" dirty="0" smtClean="0"/>
          </a:p>
          <a:p>
            <a:pPr>
              <a:lnSpc>
                <a:spcPct val="90000"/>
              </a:lnSpc>
            </a:pPr>
            <a:r>
              <a:rPr lang="en-US" altLang="en-US" sz="2400" b="1" dirty="0" smtClean="0"/>
              <a:t>Make a list in which all C’s are replaced with D’s.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y = [ </a:t>
            </a:r>
            <a:r>
              <a:rPr lang="en-US" altLang="en-US" sz="2400" dirty="0" err="1" smtClean="0"/>
              <a:t>i.replace</a:t>
            </a:r>
            <a:r>
              <a:rPr lang="en-US" altLang="en-US" sz="2400" dirty="0" smtClean="0"/>
              <a:t>("C","D") for </a:t>
            </a:r>
            <a:r>
              <a:rPr lang="en-US" altLang="en-US" sz="2400" dirty="0" err="1" smtClean="0"/>
              <a:t>i</a:t>
            </a:r>
            <a:r>
              <a:rPr lang="en-US" altLang="en-US" sz="2400" dirty="0" smtClean="0"/>
              <a:t> in x] 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&gt;&gt;&gt; y</a:t>
            </a:r>
          </a:p>
          <a:p>
            <a:pPr>
              <a:lnSpc>
                <a:spcPct val="90000"/>
              </a:lnSpc>
              <a:buFontTx/>
              <a:buNone/>
            </a:pPr>
            <a:r>
              <a:rPr lang="en-US" altLang="en-US" sz="2400" dirty="0" smtClean="0"/>
              <a:t>['FID', 'Shape', 'DOVER', 'REDNO']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 nodeType="clickPar">
                      <p:stCondLst>
                        <p:cond delay="indefinite"/>
                      </p:stCondLst>
                      <p:childTnLst>
                        <p:par>
                          <p:cTn id="2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587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will this script print?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pic>
        <p:nvPicPr>
          <p:cNvPr id="51202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990600"/>
            <a:ext cx="4432502" cy="3505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864897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 smtClean="0"/>
              <a:t>When are nest loops useful?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914400"/>
            <a:ext cx="5715000" cy="5410200"/>
          </a:xfrm>
        </p:spPr>
        <p:txBody>
          <a:bodyPr/>
          <a:lstStyle/>
          <a:p>
            <a:pPr>
              <a:defRPr/>
            </a:pPr>
            <a:r>
              <a:rPr lang="en-US" sz="2000" dirty="0" smtClean="0"/>
              <a:t>Use nested loops when for hierarchical structures.</a:t>
            </a:r>
            <a:br>
              <a:rPr lang="en-US" sz="2000" dirty="0" smtClean="0"/>
            </a:br>
            <a:endParaRPr lang="en-US" sz="2000" dirty="0" smtClean="0"/>
          </a:p>
          <a:p>
            <a:pPr marL="0" indent="0">
              <a:buNone/>
              <a:defRPr/>
            </a:pPr>
            <a:r>
              <a:rPr lang="en-US" sz="2000" dirty="0" smtClean="0"/>
              <a:t>Example:  </a:t>
            </a:r>
            <a:r>
              <a:rPr lang="en-US" sz="1800" dirty="0" smtClean="0"/>
              <a:t>  </a:t>
            </a:r>
            <a:r>
              <a:rPr lang="en-US" sz="1800" b="1" dirty="0" smtClean="0"/>
              <a:t>Get the value of each building on each parcel of land.</a:t>
            </a:r>
          </a:p>
          <a:p>
            <a:pPr marL="0" indent="0">
              <a:buNone/>
              <a:defRPr/>
            </a:pPr>
            <a:endParaRPr lang="en-US" sz="1800" b="1" dirty="0" smtClean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400" dirty="0" smtClean="0"/>
              <a:t>Hierarchy:</a:t>
            </a:r>
          </a:p>
          <a:p>
            <a:pPr marL="800100" lvl="1">
              <a:buFont typeface="Arial" pitchFamily="34" charset="0"/>
              <a:buChar char="•"/>
              <a:defRPr/>
            </a:pPr>
            <a:r>
              <a:rPr lang="en-US" sz="1800" dirty="0" smtClean="0"/>
              <a:t>Parcels contain </a:t>
            </a:r>
            <a:r>
              <a:rPr lang="en-US" sz="1800" dirty="0"/>
              <a:t>buildings. </a:t>
            </a:r>
            <a:endParaRPr lang="en-US" sz="1800" dirty="0" smtClean="0"/>
          </a:p>
          <a:p>
            <a:pPr marL="800100" lvl="1">
              <a:buFont typeface="Arial" pitchFamily="34" charset="0"/>
              <a:buChar char="•"/>
              <a:defRPr/>
            </a:pPr>
            <a:endParaRPr lang="en-US" sz="1800" dirty="0" smtClean="0"/>
          </a:p>
          <a:p>
            <a:pPr marL="400050">
              <a:buFont typeface="Arial" pitchFamily="34" charset="0"/>
              <a:buChar char="•"/>
              <a:defRPr/>
            </a:pPr>
            <a:r>
              <a:rPr lang="en-US" sz="2000" dirty="0" smtClean="0"/>
              <a:t>Suppose there are </a:t>
            </a:r>
            <a:r>
              <a:rPr lang="en-US" sz="2000" i="1" dirty="0" smtClean="0"/>
              <a:t>n</a:t>
            </a:r>
            <a:r>
              <a:rPr lang="en-US" sz="2000" dirty="0" smtClean="0"/>
              <a:t> parcels and the average number of buildings is </a:t>
            </a:r>
            <a:r>
              <a:rPr lang="en-US" sz="2000" i="1" dirty="0" smtClean="0"/>
              <a:t>m</a:t>
            </a:r>
            <a:r>
              <a:rPr lang="en-US" sz="2000" dirty="0"/>
              <a:t>.</a:t>
            </a:r>
            <a:endParaRPr lang="en-US" sz="2000" dirty="0" smtClean="0"/>
          </a:p>
          <a:p>
            <a:pPr marL="514350" lvl="1" indent="0">
              <a:defRPr/>
            </a:pPr>
            <a:r>
              <a:rPr lang="en-US" sz="2000" dirty="0" smtClean="0"/>
              <a:t>How </a:t>
            </a:r>
            <a:r>
              <a:rPr lang="en-US" sz="2000" dirty="0"/>
              <a:t>many values to calculate</a:t>
            </a:r>
            <a:r>
              <a:rPr lang="en-US" sz="2000" dirty="0" smtClean="0"/>
              <a:t>?</a:t>
            </a:r>
          </a:p>
          <a:p>
            <a:pPr marL="514350" lvl="1" indent="0">
              <a:defRPr/>
            </a:pPr>
            <a:r>
              <a:rPr lang="en-US" sz="2000" dirty="0"/>
              <a:t> </a:t>
            </a:r>
            <a:r>
              <a:rPr lang="en-US" sz="2000" dirty="0" smtClean="0"/>
              <a:t>	</a:t>
            </a:r>
            <a:r>
              <a:rPr lang="en-US" sz="2000" dirty="0" err="1" smtClean="0"/>
              <a:t>Ans</a:t>
            </a:r>
            <a:r>
              <a:rPr lang="en-US" sz="2000" dirty="0"/>
              <a:t>: </a:t>
            </a:r>
            <a:r>
              <a:rPr lang="en-US" sz="2000" i="1" dirty="0"/>
              <a:t>n</a:t>
            </a:r>
            <a:r>
              <a:rPr lang="en-US" sz="2000" dirty="0"/>
              <a:t>*</a:t>
            </a:r>
            <a:r>
              <a:rPr lang="en-US" sz="2000" i="1" dirty="0"/>
              <a:t>m</a:t>
            </a:r>
            <a:r>
              <a:rPr lang="en-US" sz="2000" dirty="0"/>
              <a:t> </a:t>
            </a:r>
            <a:r>
              <a:rPr lang="en-US" sz="1800" dirty="0" smtClean="0"/>
              <a:t/>
            </a:r>
            <a:br>
              <a:rPr lang="en-US" sz="1800" dirty="0" smtClean="0"/>
            </a:br>
            <a:endParaRPr lang="en-US" sz="1800" dirty="0" smtClean="0"/>
          </a:p>
          <a:p>
            <a:pPr>
              <a:defRPr/>
            </a:pPr>
            <a:r>
              <a:rPr lang="en-US" sz="2000" dirty="0" smtClean="0"/>
              <a:t>Other examples:  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pPr marL="514350" indent="-457200">
              <a:buFont typeface="Arial" pitchFamily="34" charset="0"/>
              <a:buChar char="•"/>
              <a:defRPr/>
            </a:pPr>
            <a:endParaRPr lang="en-US" sz="1600" dirty="0" smtClean="0"/>
          </a:p>
        </p:txBody>
      </p:sp>
      <p:sp>
        <p:nvSpPr>
          <p:cNvPr id="922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fld id="{BC2F528F-D264-48C0-85AE-1E97619F9B90}" type="slidenum">
              <a:rPr lang="en-US" altLang="en-US" smtClean="0">
                <a:solidFill>
                  <a:srgbClr val="008000"/>
                </a:solidFill>
              </a:rPr>
              <a:pPr eaLnBrk="1" hangingPunct="1"/>
              <a:t>8</a:t>
            </a:fld>
            <a:endParaRPr lang="en-US" altLang="en-US" smtClean="0">
              <a:solidFill>
                <a:srgbClr val="008000"/>
              </a:solidFill>
            </a:endParaRPr>
          </a:p>
        </p:txBody>
      </p:sp>
      <p:pic>
        <p:nvPicPr>
          <p:cNvPr id="9221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34578" y="1066800"/>
            <a:ext cx="2087809" cy="149104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2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64864" y="3429000"/>
            <a:ext cx="2390775" cy="15621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More hierarchical structures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4038600"/>
            <a:ext cx="8686800" cy="5410200"/>
          </a:xfrm>
        </p:spPr>
        <p:txBody>
          <a:bodyPr/>
          <a:lstStyle/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Find the area of each county in each state in each region.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Read </a:t>
            </a:r>
            <a:r>
              <a:rPr lang="en-US" sz="1800" dirty="0"/>
              <a:t>the name of each friend of each of your </a:t>
            </a:r>
            <a:r>
              <a:rPr lang="en-US" sz="1800" dirty="0" err="1"/>
              <a:t>F</a:t>
            </a:r>
            <a:r>
              <a:rPr lang="en-US" sz="1800" dirty="0" err="1" smtClean="0"/>
              <a:t>riendface</a:t>
            </a:r>
            <a:r>
              <a:rPr lang="en-US" sz="1800" dirty="0" smtClean="0"/>
              <a:t> </a:t>
            </a:r>
            <a:r>
              <a:rPr lang="en-US" sz="1800" dirty="0"/>
              <a:t>friends</a:t>
            </a:r>
            <a:r>
              <a:rPr lang="en-US" sz="1800" dirty="0" smtClean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/>
              <a:t>Count each word in each line in each file in each subdirectory in a directory</a:t>
            </a:r>
            <a:r>
              <a:rPr lang="en-US" sz="1800" dirty="0" smtClean="0"/>
              <a:t>.</a:t>
            </a:r>
          </a:p>
          <a:p>
            <a:pPr marL="914400" lvl="1" indent="-457200">
              <a:buFont typeface="+mj-lt"/>
              <a:buAutoNum type="arabicPeriod"/>
              <a:defRPr/>
            </a:pPr>
            <a:r>
              <a:rPr lang="en-US" sz="1800" dirty="0" smtClean="0"/>
              <a:t>Read </a:t>
            </a:r>
            <a:r>
              <a:rPr lang="en-US" sz="1800" dirty="0"/>
              <a:t>each line in each file in a directory.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 smtClean="0"/>
          </a:p>
          <a:p>
            <a:pPr marL="914400" lvl="1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Which of these examples </a:t>
            </a:r>
            <a:r>
              <a:rPr lang="en-US" sz="1800" dirty="0" smtClean="0"/>
              <a:t>has </a:t>
            </a:r>
            <a:r>
              <a:rPr lang="en-US" sz="1800" dirty="0"/>
              <a:t>4 layers of nesting?</a:t>
            </a:r>
          </a:p>
          <a:p>
            <a:pPr marL="914400" lvl="1" indent="-457200">
              <a:buFont typeface="+mj-lt"/>
              <a:buAutoNum type="arabicPeriod"/>
              <a:defRPr/>
            </a:pPr>
            <a:endParaRPr lang="en-US" sz="180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DBA79C6-36CA-41F6-BB60-645A6CB296C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pic>
        <p:nvPicPr>
          <p:cNvPr id="52226" name="Picture 2" descr="Retweet-my-friendface-the-best-of-social-media-this-week-30e753b46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762000"/>
            <a:ext cx="5638800" cy="3169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811724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Garamond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Default Design 1">
    <a:dk1>
      <a:srgbClr val="000000"/>
    </a:dk1>
    <a:lt1>
      <a:srgbClr val="FFFFFF"/>
    </a:lt1>
    <a:dk2>
      <a:srgbClr val="000000"/>
    </a:dk2>
    <a:lt2>
      <a:srgbClr val="808080"/>
    </a:lt2>
    <a:accent1>
      <a:srgbClr val="BBE0E3"/>
    </a:accent1>
    <a:accent2>
      <a:srgbClr val="333399"/>
    </a:accent2>
    <a:accent3>
      <a:srgbClr val="FFFFFF"/>
    </a:accent3>
    <a:accent4>
      <a:srgbClr val="000000"/>
    </a:accent4>
    <a:accent5>
      <a:srgbClr val="DAEDEF"/>
    </a:accent5>
    <a:accent6>
      <a:srgbClr val="2D2D8A"/>
    </a:accent6>
    <a:hlink>
      <a:srgbClr val="009999"/>
    </a:hlink>
    <a:folHlink>
      <a:srgbClr val="99CC0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45622</TotalTime>
  <Words>1865</Words>
  <Application>Microsoft Office PowerPoint</Application>
  <PresentationFormat>On-screen Show (4:3)</PresentationFormat>
  <Paragraphs>488</Paragraphs>
  <Slides>37</Slides>
  <Notes>17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5" baseType="lpstr">
      <vt:lpstr>ＭＳ Ｐゴシック</vt:lpstr>
      <vt:lpstr>ＭＳ Ｐゴシック</vt:lpstr>
      <vt:lpstr>Arial</vt:lpstr>
      <vt:lpstr>Calibri Light</vt:lpstr>
      <vt:lpstr>Comic Sans MS</vt:lpstr>
      <vt:lpstr>Courier New</vt:lpstr>
      <vt:lpstr>Garamond</vt:lpstr>
      <vt:lpstr>Default Design</vt:lpstr>
      <vt:lpstr>Additional  Looping Topics</vt:lpstr>
      <vt:lpstr>Python List comprehension</vt:lpstr>
      <vt:lpstr>Less efficient looping approach</vt:lpstr>
      <vt:lpstr>Practice the looping approach</vt:lpstr>
      <vt:lpstr>List comprehension syntax</vt:lpstr>
      <vt:lpstr>In class - list comprehension</vt:lpstr>
      <vt:lpstr>What will this script print?</vt:lpstr>
      <vt:lpstr>When are nest loops useful?</vt:lpstr>
      <vt:lpstr>More hierarchical structures</vt:lpstr>
      <vt:lpstr>Nested loop pseudocode</vt:lpstr>
      <vt:lpstr>PowerPoint Presentation</vt:lpstr>
      <vt:lpstr>PowerPoint Presentation</vt:lpstr>
      <vt:lpstr>Built-in ‘enumerate’ function</vt:lpstr>
      <vt:lpstr>‘enumerate’ syntax</vt:lpstr>
      <vt:lpstr>Print each index &amp; val</vt:lpstr>
      <vt:lpstr>os.walk()</vt:lpstr>
      <vt:lpstr>PowerPoint Presentation</vt:lpstr>
      <vt:lpstr>os.walk pics example</vt:lpstr>
      <vt:lpstr>Basic geoprocessing with os.walk</vt:lpstr>
      <vt:lpstr>Basic gp using workspace setting</vt:lpstr>
      <vt:lpstr>The arcpy.da.Walk method</vt:lpstr>
      <vt:lpstr>Modify this script</vt:lpstr>
      <vt:lpstr>Buffer all feature classes</vt:lpstr>
      <vt:lpstr>The built-in ‘zip’ function</vt:lpstr>
      <vt:lpstr>Use ‘zip’ with looping</vt:lpstr>
      <vt:lpstr>triangleZip Example</vt:lpstr>
      <vt:lpstr>Summing up</vt:lpstr>
      <vt:lpstr>Appendix</vt:lpstr>
      <vt:lpstr>Use ‘join’ to avoid the loop</vt:lpstr>
      <vt:lpstr>In class – Replace loop with list comprehension</vt:lpstr>
      <vt:lpstr>Use a loop to print 0 1 2</vt:lpstr>
      <vt:lpstr>Use a WHILE loop to print: 10 11 12 20 21 22 30 31 32 40 41 42 50 51 52</vt:lpstr>
      <vt:lpstr>In class – Modify this pseudocode to:</vt:lpstr>
      <vt:lpstr>In class – write in pseudocode</vt:lpstr>
      <vt:lpstr>In class – Nested tables</vt:lpstr>
      <vt:lpstr>In class – nestedTables.py</vt:lpstr>
      <vt:lpstr>In class – lineLength.py</vt:lpstr>
    </vt:vector>
  </TitlesOfParts>
  <Company>San Diego State University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Geoprocessing using Python</dc:title>
  <dc:creator>piotr</dc:creator>
  <cp:lastModifiedBy>Laura</cp:lastModifiedBy>
  <cp:revision>372</cp:revision>
  <dcterms:created xsi:type="dcterms:W3CDTF">2004-10-22T02:24:14Z</dcterms:created>
  <dcterms:modified xsi:type="dcterms:W3CDTF">2017-09-25T00:28:27Z</dcterms:modified>
</cp:coreProperties>
</file>