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439" r:id="rId3"/>
    <p:sldId id="466" r:id="rId4"/>
    <p:sldId id="465" r:id="rId5"/>
    <p:sldId id="469" r:id="rId6"/>
    <p:sldId id="479" r:id="rId7"/>
    <p:sldId id="455" r:id="rId8"/>
    <p:sldId id="481" r:id="rId9"/>
    <p:sldId id="480" r:id="rId10"/>
    <p:sldId id="470" r:id="rId11"/>
    <p:sldId id="483" r:id="rId12"/>
    <p:sldId id="444" r:id="rId13"/>
    <p:sldId id="476" r:id="rId14"/>
    <p:sldId id="487" r:id="rId15"/>
    <p:sldId id="484" r:id="rId16"/>
    <p:sldId id="474" r:id="rId17"/>
    <p:sldId id="477" r:id="rId18"/>
    <p:sldId id="448" r:id="rId19"/>
    <p:sldId id="498" r:id="rId20"/>
    <p:sldId id="499" r:id="rId21"/>
    <p:sldId id="478" r:id="rId22"/>
    <p:sldId id="485" r:id="rId23"/>
    <p:sldId id="475" r:id="rId24"/>
    <p:sldId id="501" r:id="rId25"/>
    <p:sldId id="458" r:id="rId26"/>
    <p:sldId id="459" r:id="rId27"/>
    <p:sldId id="445" r:id="rId28"/>
    <p:sldId id="500" r:id="rId29"/>
    <p:sldId id="486" r:id="rId30"/>
    <p:sldId id="502" r:id="rId31"/>
    <p:sldId id="463" r:id="rId32"/>
    <p:sldId id="495" r:id="rId33"/>
    <p:sldId id="464" r:id="rId34"/>
    <p:sldId id="493" r:id="rId35"/>
    <p:sldId id="494" r:id="rId36"/>
    <p:sldId id="488" r:id="rId37"/>
    <p:sldId id="462" r:id="rId38"/>
    <p:sldId id="450" r:id="rId39"/>
    <p:sldId id="490" r:id="rId40"/>
    <p:sldId id="461" r:id="rId41"/>
    <p:sldId id="489" r:id="rId42"/>
    <p:sldId id="467" r:id="rId43"/>
    <p:sldId id="497" r:id="rId44"/>
    <p:sldId id="473" r:id="rId45"/>
    <p:sldId id="471" r:id="rId46"/>
    <p:sldId id="472" r:id="rId47"/>
    <p:sldId id="452" r:id="rId48"/>
    <p:sldId id="453" r:id="rId49"/>
    <p:sldId id="454" r:id="rId50"/>
    <p:sldId id="496"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B8B8"/>
    <a:srgbClr val="FF0066"/>
    <a:srgbClr val="6588A5"/>
    <a:srgbClr val="4A452A"/>
    <a:srgbClr val="FFCCCC"/>
    <a:srgbClr val="404040"/>
    <a:srgbClr val="B2B062"/>
    <a:srgbClr val="FFF575"/>
    <a:srgbClr val="66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684" autoAdjust="0"/>
    <p:restoredTop sz="91960" autoAdjust="0"/>
  </p:normalViewPr>
  <p:slideViewPr>
    <p:cSldViewPr>
      <p:cViewPr varScale="1">
        <p:scale>
          <a:sx n="168" d="100"/>
          <a:sy n="168" d="100"/>
        </p:scale>
        <p:origin x="546"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509B78-9B54-4E2F-8F1A-998BE1B3D23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2F2ECF6-26F5-4AE0-8351-F2B9B60C5078}">
      <dgm:prSet/>
      <dgm:spPr/>
      <dgm:t>
        <a:bodyPr/>
        <a:lstStyle/>
        <a:p>
          <a:r>
            <a:rPr lang="en-US" dirty="0">
              <a:solidFill>
                <a:srgbClr val="B8B8B8"/>
              </a:solidFill>
            </a:rPr>
            <a:t>Why handle exceptions</a:t>
          </a:r>
        </a:p>
      </dgm:t>
    </dgm:pt>
    <dgm:pt modelId="{CF1E2FD7-C8C8-4CE5-92C4-AF199145368B}" type="parTrans" cxnId="{5D4779F8-A538-4718-B273-DF050425E259}">
      <dgm:prSet/>
      <dgm:spPr/>
      <dgm:t>
        <a:bodyPr/>
        <a:lstStyle/>
        <a:p>
          <a:endParaRPr lang="en-US"/>
        </a:p>
      </dgm:t>
    </dgm:pt>
    <dgm:pt modelId="{DCA86B29-AFB3-40F8-B471-46B5388EFE79}" type="sibTrans" cxnId="{5D4779F8-A538-4718-B273-DF050425E259}">
      <dgm:prSet/>
      <dgm:spPr/>
      <dgm:t>
        <a:bodyPr/>
        <a:lstStyle/>
        <a:p>
          <a:endParaRPr lang="en-US"/>
        </a:p>
      </dgm:t>
    </dgm:pt>
    <dgm:pt modelId="{7845ACD0-39EE-4356-BCC6-CCF5266C8ACA}">
      <dgm:prSet/>
      <dgm:spPr/>
      <dgm:t>
        <a:bodyPr/>
        <a:lstStyle/>
        <a:p>
          <a:r>
            <a:rPr lang="en-US" dirty="0">
              <a:solidFill>
                <a:srgbClr val="B8B8B8"/>
              </a:solidFill>
            </a:rPr>
            <a:t>Error handling syntax</a:t>
          </a:r>
        </a:p>
      </dgm:t>
    </dgm:pt>
    <dgm:pt modelId="{75CB4B68-8FFB-4B6E-9884-A567533860A8}" type="parTrans" cxnId="{81685320-0239-4427-9C69-F4C23DFF1BF5}">
      <dgm:prSet/>
      <dgm:spPr/>
      <dgm:t>
        <a:bodyPr/>
        <a:lstStyle/>
        <a:p>
          <a:endParaRPr lang="en-US"/>
        </a:p>
      </dgm:t>
    </dgm:pt>
    <dgm:pt modelId="{2BB19623-F676-4394-9284-F2BE2629638D}" type="sibTrans" cxnId="{81685320-0239-4427-9C69-F4C23DFF1BF5}">
      <dgm:prSet/>
      <dgm:spPr/>
      <dgm:t>
        <a:bodyPr/>
        <a:lstStyle/>
        <a:p>
          <a:endParaRPr lang="en-US"/>
        </a:p>
      </dgm:t>
    </dgm:pt>
    <dgm:pt modelId="{8AA4D514-8A82-4A21-A854-5522E1AAFD24}">
      <dgm:prSet/>
      <dgm:spPr/>
      <dgm:t>
        <a:bodyPr/>
        <a:lstStyle/>
        <a:p>
          <a:r>
            <a:rPr lang="en-US" dirty="0">
              <a:solidFill>
                <a:srgbClr val="B8B8B8"/>
              </a:solidFill>
            </a:rPr>
            <a:t>Named vs. unnamed exceptions</a:t>
          </a:r>
        </a:p>
      </dgm:t>
    </dgm:pt>
    <dgm:pt modelId="{1D925710-2B04-4E10-966C-AA7067BF7C9A}" type="parTrans" cxnId="{C393AE9F-02FF-4BA8-8A14-5A1119B2C2D4}">
      <dgm:prSet/>
      <dgm:spPr/>
      <dgm:t>
        <a:bodyPr/>
        <a:lstStyle/>
        <a:p>
          <a:endParaRPr lang="en-US"/>
        </a:p>
      </dgm:t>
    </dgm:pt>
    <dgm:pt modelId="{6ED76FE1-BBE7-49B7-9A0B-BF4BE642BE7E}" type="sibTrans" cxnId="{C393AE9F-02FF-4BA8-8A14-5A1119B2C2D4}">
      <dgm:prSet/>
      <dgm:spPr/>
      <dgm:t>
        <a:bodyPr/>
        <a:lstStyle/>
        <a:p>
          <a:endParaRPr lang="en-US"/>
        </a:p>
      </dgm:t>
    </dgm:pt>
    <dgm:pt modelId="{96F3A921-6110-46EE-992D-C1D46559C3F8}">
      <dgm:prSet/>
      <dgm:spPr/>
      <dgm:t>
        <a:bodyPr/>
        <a:lstStyle/>
        <a:p>
          <a:r>
            <a:rPr lang="en-US" dirty="0">
              <a:solidFill>
                <a:srgbClr val="B8B8B8"/>
              </a:solidFill>
            </a:rPr>
            <a:t>Code flow with try/except blocks</a:t>
          </a:r>
        </a:p>
      </dgm:t>
    </dgm:pt>
    <dgm:pt modelId="{78437F31-6F30-4ABC-89E0-07B9D1E98953}" type="parTrans" cxnId="{2D9C82AB-BD25-474F-91BD-9E81F931E1D0}">
      <dgm:prSet/>
      <dgm:spPr/>
      <dgm:t>
        <a:bodyPr/>
        <a:lstStyle/>
        <a:p>
          <a:endParaRPr lang="en-US"/>
        </a:p>
      </dgm:t>
    </dgm:pt>
    <dgm:pt modelId="{E41EC46A-FC33-4D3A-B1EA-5BFB5655036C}" type="sibTrans" cxnId="{2D9C82AB-BD25-474F-91BD-9E81F931E1D0}">
      <dgm:prSet/>
      <dgm:spPr/>
      <dgm:t>
        <a:bodyPr/>
        <a:lstStyle/>
        <a:p>
          <a:endParaRPr lang="en-US"/>
        </a:p>
      </dgm:t>
    </dgm:pt>
    <dgm:pt modelId="{B15745D7-8023-4CD7-A03E-E6AB5A52217B}">
      <dgm:prSet/>
      <dgm:spPr/>
      <dgm:t>
        <a:bodyPr/>
        <a:lstStyle/>
        <a:p>
          <a:r>
            <a:rPr lang="en-US" dirty="0">
              <a:solidFill>
                <a:srgbClr val="B8B8B8"/>
              </a:solidFill>
            </a:rPr>
            <a:t>arcpy &amp; error handling</a:t>
          </a:r>
        </a:p>
      </dgm:t>
    </dgm:pt>
    <dgm:pt modelId="{D9B68783-9F82-4288-BF21-B7CFCEFB6D20}" type="parTrans" cxnId="{CC81A920-67A5-415C-8E05-28AFA51DBCA1}">
      <dgm:prSet/>
      <dgm:spPr/>
      <dgm:t>
        <a:bodyPr/>
        <a:lstStyle/>
        <a:p>
          <a:endParaRPr lang="en-US"/>
        </a:p>
      </dgm:t>
    </dgm:pt>
    <dgm:pt modelId="{06F4F29E-3FE2-41CE-9D15-0E0886F6E702}" type="sibTrans" cxnId="{CC81A920-67A5-415C-8E05-28AFA51DBCA1}">
      <dgm:prSet/>
      <dgm:spPr/>
      <dgm:t>
        <a:bodyPr/>
        <a:lstStyle/>
        <a:p>
          <a:endParaRPr lang="en-US"/>
        </a:p>
      </dgm:t>
    </dgm:pt>
    <dgm:pt modelId="{B0C0A633-0888-4D86-9634-10F7596562CA}">
      <dgm:prSet/>
      <dgm:spPr/>
      <dgm:t>
        <a:bodyPr/>
        <a:lstStyle/>
        <a:p>
          <a:r>
            <a:rPr lang="en-US" dirty="0">
              <a:solidFill>
                <a:srgbClr val="B8B8B8"/>
              </a:solidFill>
            </a:rPr>
            <a:t>Printing tracebacks</a:t>
          </a:r>
        </a:p>
      </dgm:t>
    </dgm:pt>
    <dgm:pt modelId="{7B05875B-DDBB-4AC5-A481-FFCBA9056859}" type="parTrans" cxnId="{5A6357E0-8A9D-47DD-867E-455D41344BA0}">
      <dgm:prSet/>
      <dgm:spPr/>
      <dgm:t>
        <a:bodyPr/>
        <a:lstStyle/>
        <a:p>
          <a:endParaRPr lang="en-US"/>
        </a:p>
      </dgm:t>
    </dgm:pt>
    <dgm:pt modelId="{5A2C9563-A904-46A5-AA2C-C3B2DDBC1B0D}" type="sibTrans" cxnId="{5A6357E0-8A9D-47DD-867E-455D41344BA0}">
      <dgm:prSet/>
      <dgm:spPr/>
      <dgm:t>
        <a:bodyPr/>
        <a:lstStyle/>
        <a:p>
          <a:endParaRPr lang="en-US"/>
        </a:p>
      </dgm:t>
    </dgm:pt>
    <dgm:pt modelId="{888F1C66-D4AB-44B4-AC91-304F9D34993B}" type="pres">
      <dgm:prSet presAssocID="{C4509B78-9B54-4E2F-8F1A-998BE1B3D23A}" presName="vert0" presStyleCnt="0">
        <dgm:presLayoutVars>
          <dgm:dir/>
          <dgm:animOne val="branch"/>
          <dgm:animLvl val="lvl"/>
        </dgm:presLayoutVars>
      </dgm:prSet>
      <dgm:spPr/>
    </dgm:pt>
    <dgm:pt modelId="{C778D073-D400-4D94-9D77-784C00A93E82}" type="pres">
      <dgm:prSet presAssocID="{62F2ECF6-26F5-4AE0-8351-F2B9B60C5078}" presName="thickLine" presStyleLbl="alignNode1" presStyleIdx="0" presStyleCnt="6"/>
      <dgm:spPr/>
    </dgm:pt>
    <dgm:pt modelId="{0747DFF0-B710-472B-9375-14DAB8C93614}" type="pres">
      <dgm:prSet presAssocID="{62F2ECF6-26F5-4AE0-8351-F2B9B60C5078}" presName="horz1" presStyleCnt="0"/>
      <dgm:spPr/>
    </dgm:pt>
    <dgm:pt modelId="{691A8E07-C5AE-4007-86FE-80136BCBFF2D}" type="pres">
      <dgm:prSet presAssocID="{62F2ECF6-26F5-4AE0-8351-F2B9B60C5078}" presName="tx1" presStyleLbl="revTx" presStyleIdx="0" presStyleCnt="6"/>
      <dgm:spPr/>
    </dgm:pt>
    <dgm:pt modelId="{E1C6D917-F65A-4FF6-9190-FFD48F055153}" type="pres">
      <dgm:prSet presAssocID="{62F2ECF6-26F5-4AE0-8351-F2B9B60C5078}" presName="vert1" presStyleCnt="0"/>
      <dgm:spPr/>
    </dgm:pt>
    <dgm:pt modelId="{5CC1B0A5-ED56-449A-ADBB-95A61206F283}" type="pres">
      <dgm:prSet presAssocID="{7845ACD0-39EE-4356-BCC6-CCF5266C8ACA}" presName="thickLine" presStyleLbl="alignNode1" presStyleIdx="1" presStyleCnt="6"/>
      <dgm:spPr/>
    </dgm:pt>
    <dgm:pt modelId="{07FA2F6A-FEA1-4D1F-9D77-6B6CCCCB179B}" type="pres">
      <dgm:prSet presAssocID="{7845ACD0-39EE-4356-BCC6-CCF5266C8ACA}" presName="horz1" presStyleCnt="0"/>
      <dgm:spPr/>
    </dgm:pt>
    <dgm:pt modelId="{F17C251E-A8E6-46A4-8BBC-3016CCBA07B1}" type="pres">
      <dgm:prSet presAssocID="{7845ACD0-39EE-4356-BCC6-CCF5266C8ACA}" presName="tx1" presStyleLbl="revTx" presStyleIdx="1" presStyleCnt="6"/>
      <dgm:spPr/>
    </dgm:pt>
    <dgm:pt modelId="{7D3B2EC7-FDBF-4048-9CA1-C04D35F05A22}" type="pres">
      <dgm:prSet presAssocID="{7845ACD0-39EE-4356-BCC6-CCF5266C8ACA}" presName="vert1" presStyleCnt="0"/>
      <dgm:spPr/>
    </dgm:pt>
    <dgm:pt modelId="{BF99E0A3-6AB9-4EBA-B2DA-16C1680978A1}" type="pres">
      <dgm:prSet presAssocID="{8AA4D514-8A82-4A21-A854-5522E1AAFD24}" presName="thickLine" presStyleLbl="alignNode1" presStyleIdx="2" presStyleCnt="6"/>
      <dgm:spPr/>
    </dgm:pt>
    <dgm:pt modelId="{E2357D32-A416-4694-B8D2-2A8455BD3380}" type="pres">
      <dgm:prSet presAssocID="{8AA4D514-8A82-4A21-A854-5522E1AAFD24}" presName="horz1" presStyleCnt="0"/>
      <dgm:spPr/>
    </dgm:pt>
    <dgm:pt modelId="{FC96BC95-C68F-422C-B6A1-1DE6FEAC28DB}" type="pres">
      <dgm:prSet presAssocID="{8AA4D514-8A82-4A21-A854-5522E1AAFD24}" presName="tx1" presStyleLbl="revTx" presStyleIdx="2" presStyleCnt="6"/>
      <dgm:spPr/>
    </dgm:pt>
    <dgm:pt modelId="{E0E5647D-4B89-4293-AE31-3B3FA8A15D5B}" type="pres">
      <dgm:prSet presAssocID="{8AA4D514-8A82-4A21-A854-5522E1AAFD24}" presName="vert1" presStyleCnt="0"/>
      <dgm:spPr/>
    </dgm:pt>
    <dgm:pt modelId="{36FA1C73-3732-4A60-B308-76E33A00D9A7}" type="pres">
      <dgm:prSet presAssocID="{96F3A921-6110-46EE-992D-C1D46559C3F8}" presName="thickLine" presStyleLbl="alignNode1" presStyleIdx="3" presStyleCnt="6"/>
      <dgm:spPr/>
    </dgm:pt>
    <dgm:pt modelId="{DA9F416B-F3B6-46D9-AC0D-861739629DF3}" type="pres">
      <dgm:prSet presAssocID="{96F3A921-6110-46EE-992D-C1D46559C3F8}" presName="horz1" presStyleCnt="0"/>
      <dgm:spPr/>
    </dgm:pt>
    <dgm:pt modelId="{66F82725-CEFB-4D5C-9254-CE8F53460516}" type="pres">
      <dgm:prSet presAssocID="{96F3A921-6110-46EE-992D-C1D46559C3F8}" presName="tx1" presStyleLbl="revTx" presStyleIdx="3" presStyleCnt="6"/>
      <dgm:spPr/>
    </dgm:pt>
    <dgm:pt modelId="{AA9F60AD-C848-41F7-8135-29CEF904679D}" type="pres">
      <dgm:prSet presAssocID="{96F3A921-6110-46EE-992D-C1D46559C3F8}" presName="vert1" presStyleCnt="0"/>
      <dgm:spPr/>
    </dgm:pt>
    <dgm:pt modelId="{B05088D6-C695-433A-BDAA-B83CCEDA1FE0}" type="pres">
      <dgm:prSet presAssocID="{B15745D7-8023-4CD7-A03E-E6AB5A52217B}" presName="thickLine" presStyleLbl="alignNode1" presStyleIdx="4" presStyleCnt="6"/>
      <dgm:spPr/>
    </dgm:pt>
    <dgm:pt modelId="{5F4523FE-E72E-4434-8FD2-66054DAA9F3C}" type="pres">
      <dgm:prSet presAssocID="{B15745D7-8023-4CD7-A03E-E6AB5A52217B}" presName="horz1" presStyleCnt="0"/>
      <dgm:spPr/>
    </dgm:pt>
    <dgm:pt modelId="{E1771566-18DA-4359-AC78-17605BC2D0BC}" type="pres">
      <dgm:prSet presAssocID="{B15745D7-8023-4CD7-A03E-E6AB5A52217B}" presName="tx1" presStyleLbl="revTx" presStyleIdx="4" presStyleCnt="6"/>
      <dgm:spPr/>
    </dgm:pt>
    <dgm:pt modelId="{381944EB-98B0-44D7-BA9D-2E35689222DF}" type="pres">
      <dgm:prSet presAssocID="{B15745D7-8023-4CD7-A03E-E6AB5A52217B}" presName="vert1" presStyleCnt="0"/>
      <dgm:spPr/>
    </dgm:pt>
    <dgm:pt modelId="{51805212-AE5C-46C6-8ED9-E152A1CCABE7}" type="pres">
      <dgm:prSet presAssocID="{B0C0A633-0888-4D86-9634-10F7596562CA}" presName="thickLine" presStyleLbl="alignNode1" presStyleIdx="5" presStyleCnt="6"/>
      <dgm:spPr/>
    </dgm:pt>
    <dgm:pt modelId="{F8480090-22E1-4906-B8F3-E3ECAF9AA7E2}" type="pres">
      <dgm:prSet presAssocID="{B0C0A633-0888-4D86-9634-10F7596562CA}" presName="horz1" presStyleCnt="0"/>
      <dgm:spPr/>
    </dgm:pt>
    <dgm:pt modelId="{305121CE-7860-4232-AB39-994843EAD92E}" type="pres">
      <dgm:prSet presAssocID="{B0C0A633-0888-4D86-9634-10F7596562CA}" presName="tx1" presStyleLbl="revTx" presStyleIdx="5" presStyleCnt="6"/>
      <dgm:spPr/>
    </dgm:pt>
    <dgm:pt modelId="{BEA42736-C4EB-41A1-88B1-03AAFFF770BE}" type="pres">
      <dgm:prSet presAssocID="{B0C0A633-0888-4D86-9634-10F7596562CA}" presName="vert1" presStyleCnt="0"/>
      <dgm:spPr/>
    </dgm:pt>
  </dgm:ptLst>
  <dgm:cxnLst>
    <dgm:cxn modelId="{761BD208-15DD-4562-8336-2FDC4E44C948}" type="presOf" srcId="{8AA4D514-8A82-4A21-A854-5522E1AAFD24}" destId="{FC96BC95-C68F-422C-B6A1-1DE6FEAC28DB}" srcOrd="0" destOrd="0" presId="urn:microsoft.com/office/officeart/2008/layout/LinedList"/>
    <dgm:cxn modelId="{81685320-0239-4427-9C69-F4C23DFF1BF5}" srcId="{C4509B78-9B54-4E2F-8F1A-998BE1B3D23A}" destId="{7845ACD0-39EE-4356-BCC6-CCF5266C8ACA}" srcOrd="1" destOrd="0" parTransId="{75CB4B68-8FFB-4B6E-9884-A567533860A8}" sibTransId="{2BB19623-F676-4394-9284-F2BE2629638D}"/>
    <dgm:cxn modelId="{CC81A920-67A5-415C-8E05-28AFA51DBCA1}" srcId="{C4509B78-9B54-4E2F-8F1A-998BE1B3D23A}" destId="{B15745D7-8023-4CD7-A03E-E6AB5A52217B}" srcOrd="4" destOrd="0" parTransId="{D9B68783-9F82-4288-BF21-B7CFCEFB6D20}" sibTransId="{06F4F29E-3FE2-41CE-9D15-0E0886F6E702}"/>
    <dgm:cxn modelId="{A7E96B44-62CC-4779-B20E-D6C49FEFA75F}" type="presOf" srcId="{C4509B78-9B54-4E2F-8F1A-998BE1B3D23A}" destId="{888F1C66-D4AB-44B4-AC91-304F9D34993B}" srcOrd="0" destOrd="0" presId="urn:microsoft.com/office/officeart/2008/layout/LinedList"/>
    <dgm:cxn modelId="{7856669D-CEEF-45B1-9900-05E5AE35121A}" type="presOf" srcId="{96F3A921-6110-46EE-992D-C1D46559C3F8}" destId="{66F82725-CEFB-4D5C-9254-CE8F53460516}" srcOrd="0" destOrd="0" presId="urn:microsoft.com/office/officeart/2008/layout/LinedList"/>
    <dgm:cxn modelId="{C393AE9F-02FF-4BA8-8A14-5A1119B2C2D4}" srcId="{C4509B78-9B54-4E2F-8F1A-998BE1B3D23A}" destId="{8AA4D514-8A82-4A21-A854-5522E1AAFD24}" srcOrd="2" destOrd="0" parTransId="{1D925710-2B04-4E10-966C-AA7067BF7C9A}" sibTransId="{6ED76FE1-BBE7-49B7-9A0B-BF4BE642BE7E}"/>
    <dgm:cxn modelId="{16F5F0A8-DFD7-4E0A-A78D-C3D874903A01}" type="presOf" srcId="{B15745D7-8023-4CD7-A03E-E6AB5A52217B}" destId="{E1771566-18DA-4359-AC78-17605BC2D0BC}" srcOrd="0" destOrd="0" presId="urn:microsoft.com/office/officeart/2008/layout/LinedList"/>
    <dgm:cxn modelId="{2D9C82AB-BD25-474F-91BD-9E81F931E1D0}" srcId="{C4509B78-9B54-4E2F-8F1A-998BE1B3D23A}" destId="{96F3A921-6110-46EE-992D-C1D46559C3F8}" srcOrd="3" destOrd="0" parTransId="{78437F31-6F30-4ABC-89E0-07B9D1E98953}" sibTransId="{E41EC46A-FC33-4D3A-B1EA-5BFB5655036C}"/>
    <dgm:cxn modelId="{52FFF8BC-CF70-4EEB-B9F4-63D4004186F9}" type="presOf" srcId="{62F2ECF6-26F5-4AE0-8351-F2B9B60C5078}" destId="{691A8E07-C5AE-4007-86FE-80136BCBFF2D}" srcOrd="0" destOrd="0" presId="urn:microsoft.com/office/officeart/2008/layout/LinedList"/>
    <dgm:cxn modelId="{0C0117C1-9479-4715-B850-C367EE602523}" type="presOf" srcId="{7845ACD0-39EE-4356-BCC6-CCF5266C8ACA}" destId="{F17C251E-A8E6-46A4-8BBC-3016CCBA07B1}" srcOrd="0" destOrd="0" presId="urn:microsoft.com/office/officeart/2008/layout/LinedList"/>
    <dgm:cxn modelId="{5A6357E0-8A9D-47DD-867E-455D41344BA0}" srcId="{C4509B78-9B54-4E2F-8F1A-998BE1B3D23A}" destId="{B0C0A633-0888-4D86-9634-10F7596562CA}" srcOrd="5" destOrd="0" parTransId="{7B05875B-DDBB-4AC5-A481-FFCBA9056859}" sibTransId="{5A2C9563-A904-46A5-AA2C-C3B2DDBC1B0D}"/>
    <dgm:cxn modelId="{9A435AE9-1F4C-473A-8FFC-B8AF40102368}" type="presOf" srcId="{B0C0A633-0888-4D86-9634-10F7596562CA}" destId="{305121CE-7860-4232-AB39-994843EAD92E}" srcOrd="0" destOrd="0" presId="urn:microsoft.com/office/officeart/2008/layout/LinedList"/>
    <dgm:cxn modelId="{5D4779F8-A538-4718-B273-DF050425E259}" srcId="{C4509B78-9B54-4E2F-8F1A-998BE1B3D23A}" destId="{62F2ECF6-26F5-4AE0-8351-F2B9B60C5078}" srcOrd="0" destOrd="0" parTransId="{CF1E2FD7-C8C8-4CE5-92C4-AF199145368B}" sibTransId="{DCA86B29-AFB3-40F8-B471-46B5388EFE79}"/>
    <dgm:cxn modelId="{ACDD4F56-0270-4FFC-A8BA-EFC2F39454BC}" type="presParOf" srcId="{888F1C66-D4AB-44B4-AC91-304F9D34993B}" destId="{C778D073-D400-4D94-9D77-784C00A93E82}" srcOrd="0" destOrd="0" presId="urn:microsoft.com/office/officeart/2008/layout/LinedList"/>
    <dgm:cxn modelId="{96F40CD2-6174-4F47-B6CC-569908519BBC}" type="presParOf" srcId="{888F1C66-D4AB-44B4-AC91-304F9D34993B}" destId="{0747DFF0-B710-472B-9375-14DAB8C93614}" srcOrd="1" destOrd="0" presId="urn:microsoft.com/office/officeart/2008/layout/LinedList"/>
    <dgm:cxn modelId="{7ACF46A0-3B4D-40AB-873F-D3DDEB7FB633}" type="presParOf" srcId="{0747DFF0-B710-472B-9375-14DAB8C93614}" destId="{691A8E07-C5AE-4007-86FE-80136BCBFF2D}" srcOrd="0" destOrd="0" presId="urn:microsoft.com/office/officeart/2008/layout/LinedList"/>
    <dgm:cxn modelId="{67564B5D-8403-49FF-8068-7B79597A61C8}" type="presParOf" srcId="{0747DFF0-B710-472B-9375-14DAB8C93614}" destId="{E1C6D917-F65A-4FF6-9190-FFD48F055153}" srcOrd="1" destOrd="0" presId="urn:microsoft.com/office/officeart/2008/layout/LinedList"/>
    <dgm:cxn modelId="{2748869F-2352-4476-AC0A-25C06A95FB45}" type="presParOf" srcId="{888F1C66-D4AB-44B4-AC91-304F9D34993B}" destId="{5CC1B0A5-ED56-449A-ADBB-95A61206F283}" srcOrd="2" destOrd="0" presId="urn:microsoft.com/office/officeart/2008/layout/LinedList"/>
    <dgm:cxn modelId="{64D8CCB7-0034-45A1-BA07-1FF198A9D067}" type="presParOf" srcId="{888F1C66-D4AB-44B4-AC91-304F9D34993B}" destId="{07FA2F6A-FEA1-4D1F-9D77-6B6CCCCB179B}" srcOrd="3" destOrd="0" presId="urn:microsoft.com/office/officeart/2008/layout/LinedList"/>
    <dgm:cxn modelId="{7D54E4DF-4EAA-4997-9346-679DE796DE6B}" type="presParOf" srcId="{07FA2F6A-FEA1-4D1F-9D77-6B6CCCCB179B}" destId="{F17C251E-A8E6-46A4-8BBC-3016CCBA07B1}" srcOrd="0" destOrd="0" presId="urn:microsoft.com/office/officeart/2008/layout/LinedList"/>
    <dgm:cxn modelId="{F82F13A1-6505-4275-B1E7-8942109E604B}" type="presParOf" srcId="{07FA2F6A-FEA1-4D1F-9D77-6B6CCCCB179B}" destId="{7D3B2EC7-FDBF-4048-9CA1-C04D35F05A22}" srcOrd="1" destOrd="0" presId="urn:microsoft.com/office/officeart/2008/layout/LinedList"/>
    <dgm:cxn modelId="{240BE1CE-48FD-43E4-9E53-3FB15A33015B}" type="presParOf" srcId="{888F1C66-D4AB-44B4-AC91-304F9D34993B}" destId="{BF99E0A3-6AB9-4EBA-B2DA-16C1680978A1}" srcOrd="4" destOrd="0" presId="urn:microsoft.com/office/officeart/2008/layout/LinedList"/>
    <dgm:cxn modelId="{16DFFCEB-1F50-4392-9D26-8222D64D77B5}" type="presParOf" srcId="{888F1C66-D4AB-44B4-AC91-304F9D34993B}" destId="{E2357D32-A416-4694-B8D2-2A8455BD3380}" srcOrd="5" destOrd="0" presId="urn:microsoft.com/office/officeart/2008/layout/LinedList"/>
    <dgm:cxn modelId="{DFFEB074-C447-494E-962D-CEC3338043A5}" type="presParOf" srcId="{E2357D32-A416-4694-B8D2-2A8455BD3380}" destId="{FC96BC95-C68F-422C-B6A1-1DE6FEAC28DB}" srcOrd="0" destOrd="0" presId="urn:microsoft.com/office/officeart/2008/layout/LinedList"/>
    <dgm:cxn modelId="{2D2C42D7-8787-49D4-AC5F-BEC4870634E8}" type="presParOf" srcId="{E2357D32-A416-4694-B8D2-2A8455BD3380}" destId="{E0E5647D-4B89-4293-AE31-3B3FA8A15D5B}" srcOrd="1" destOrd="0" presId="urn:microsoft.com/office/officeart/2008/layout/LinedList"/>
    <dgm:cxn modelId="{0EF9596C-BF5A-48CD-9C90-CB92DC5F52EA}" type="presParOf" srcId="{888F1C66-D4AB-44B4-AC91-304F9D34993B}" destId="{36FA1C73-3732-4A60-B308-76E33A00D9A7}" srcOrd="6" destOrd="0" presId="urn:microsoft.com/office/officeart/2008/layout/LinedList"/>
    <dgm:cxn modelId="{CD7AC057-1AAA-4258-9846-903894E9DEEC}" type="presParOf" srcId="{888F1C66-D4AB-44B4-AC91-304F9D34993B}" destId="{DA9F416B-F3B6-46D9-AC0D-861739629DF3}" srcOrd="7" destOrd="0" presId="urn:microsoft.com/office/officeart/2008/layout/LinedList"/>
    <dgm:cxn modelId="{8B272215-8CF1-49E0-956F-410208E32F3A}" type="presParOf" srcId="{DA9F416B-F3B6-46D9-AC0D-861739629DF3}" destId="{66F82725-CEFB-4D5C-9254-CE8F53460516}" srcOrd="0" destOrd="0" presId="urn:microsoft.com/office/officeart/2008/layout/LinedList"/>
    <dgm:cxn modelId="{B4ECE299-02A3-4B49-A866-147F53BE8D4B}" type="presParOf" srcId="{DA9F416B-F3B6-46D9-AC0D-861739629DF3}" destId="{AA9F60AD-C848-41F7-8135-29CEF904679D}" srcOrd="1" destOrd="0" presId="urn:microsoft.com/office/officeart/2008/layout/LinedList"/>
    <dgm:cxn modelId="{A8D7209A-B428-4D74-884C-4829897AE8FE}" type="presParOf" srcId="{888F1C66-D4AB-44B4-AC91-304F9D34993B}" destId="{B05088D6-C695-433A-BDAA-B83CCEDA1FE0}" srcOrd="8" destOrd="0" presId="urn:microsoft.com/office/officeart/2008/layout/LinedList"/>
    <dgm:cxn modelId="{066DA0CE-2848-46E6-9133-39A874013D84}" type="presParOf" srcId="{888F1C66-D4AB-44B4-AC91-304F9D34993B}" destId="{5F4523FE-E72E-4434-8FD2-66054DAA9F3C}" srcOrd="9" destOrd="0" presId="urn:microsoft.com/office/officeart/2008/layout/LinedList"/>
    <dgm:cxn modelId="{04C688CE-04B6-436B-BF2E-7AC74708EE98}" type="presParOf" srcId="{5F4523FE-E72E-4434-8FD2-66054DAA9F3C}" destId="{E1771566-18DA-4359-AC78-17605BC2D0BC}" srcOrd="0" destOrd="0" presId="urn:microsoft.com/office/officeart/2008/layout/LinedList"/>
    <dgm:cxn modelId="{DF97B3C2-B142-4347-86DA-54FA4FB0622C}" type="presParOf" srcId="{5F4523FE-E72E-4434-8FD2-66054DAA9F3C}" destId="{381944EB-98B0-44D7-BA9D-2E35689222DF}" srcOrd="1" destOrd="0" presId="urn:microsoft.com/office/officeart/2008/layout/LinedList"/>
    <dgm:cxn modelId="{62892B4E-393C-4FCD-99AA-6C869E942F8C}" type="presParOf" srcId="{888F1C66-D4AB-44B4-AC91-304F9D34993B}" destId="{51805212-AE5C-46C6-8ED9-E152A1CCABE7}" srcOrd="10" destOrd="0" presId="urn:microsoft.com/office/officeart/2008/layout/LinedList"/>
    <dgm:cxn modelId="{4714ACAC-9AF9-4B9B-B195-A134FEEB6C8D}" type="presParOf" srcId="{888F1C66-D4AB-44B4-AC91-304F9D34993B}" destId="{F8480090-22E1-4906-B8F3-E3ECAF9AA7E2}" srcOrd="11" destOrd="0" presId="urn:microsoft.com/office/officeart/2008/layout/LinedList"/>
    <dgm:cxn modelId="{7B69E46F-54A0-4C4C-A3EC-E5C1B6DD6668}" type="presParOf" srcId="{F8480090-22E1-4906-B8F3-E3ECAF9AA7E2}" destId="{305121CE-7860-4232-AB39-994843EAD92E}" srcOrd="0" destOrd="0" presId="urn:microsoft.com/office/officeart/2008/layout/LinedList"/>
    <dgm:cxn modelId="{9FED753D-0AED-4B33-AA3D-A0BFF48C18DD}" type="presParOf" srcId="{F8480090-22E1-4906-B8F3-E3ECAF9AA7E2}" destId="{BEA42736-C4EB-41A1-88B1-03AAFFF770B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8D073-D400-4D94-9D77-784C00A93E82}">
      <dsp:nvSpPr>
        <dsp:cNvPr id="0" name=""/>
        <dsp:cNvSpPr/>
      </dsp:nvSpPr>
      <dsp:spPr>
        <a:xfrm>
          <a:off x="0" y="2407"/>
          <a:ext cx="478332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1A8E07-C5AE-4007-86FE-80136BCBFF2D}">
      <dsp:nvSpPr>
        <dsp:cNvPr id="0" name=""/>
        <dsp:cNvSpPr/>
      </dsp:nvSpPr>
      <dsp:spPr>
        <a:xfrm>
          <a:off x="0" y="2407"/>
          <a:ext cx="4783327" cy="82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B8B8B8"/>
              </a:solidFill>
            </a:rPr>
            <a:t>Why handle exceptions</a:t>
          </a:r>
        </a:p>
      </dsp:txBody>
      <dsp:txXfrm>
        <a:off x="0" y="2407"/>
        <a:ext cx="4783327" cy="820905"/>
      </dsp:txXfrm>
    </dsp:sp>
    <dsp:sp modelId="{5CC1B0A5-ED56-449A-ADBB-95A61206F283}">
      <dsp:nvSpPr>
        <dsp:cNvPr id="0" name=""/>
        <dsp:cNvSpPr/>
      </dsp:nvSpPr>
      <dsp:spPr>
        <a:xfrm>
          <a:off x="0" y="823312"/>
          <a:ext cx="478332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C251E-A8E6-46A4-8BBC-3016CCBA07B1}">
      <dsp:nvSpPr>
        <dsp:cNvPr id="0" name=""/>
        <dsp:cNvSpPr/>
      </dsp:nvSpPr>
      <dsp:spPr>
        <a:xfrm>
          <a:off x="0" y="823312"/>
          <a:ext cx="4783327" cy="82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B8B8B8"/>
              </a:solidFill>
            </a:rPr>
            <a:t>Error handling syntax</a:t>
          </a:r>
        </a:p>
      </dsp:txBody>
      <dsp:txXfrm>
        <a:off x="0" y="823312"/>
        <a:ext cx="4783327" cy="820905"/>
      </dsp:txXfrm>
    </dsp:sp>
    <dsp:sp modelId="{BF99E0A3-6AB9-4EBA-B2DA-16C1680978A1}">
      <dsp:nvSpPr>
        <dsp:cNvPr id="0" name=""/>
        <dsp:cNvSpPr/>
      </dsp:nvSpPr>
      <dsp:spPr>
        <a:xfrm>
          <a:off x="0" y="1644217"/>
          <a:ext cx="478332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6BC95-C68F-422C-B6A1-1DE6FEAC28DB}">
      <dsp:nvSpPr>
        <dsp:cNvPr id="0" name=""/>
        <dsp:cNvSpPr/>
      </dsp:nvSpPr>
      <dsp:spPr>
        <a:xfrm>
          <a:off x="0" y="1644217"/>
          <a:ext cx="4783327" cy="82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B8B8B8"/>
              </a:solidFill>
            </a:rPr>
            <a:t>Named vs. unnamed exceptions</a:t>
          </a:r>
        </a:p>
      </dsp:txBody>
      <dsp:txXfrm>
        <a:off x="0" y="1644217"/>
        <a:ext cx="4783327" cy="820905"/>
      </dsp:txXfrm>
    </dsp:sp>
    <dsp:sp modelId="{36FA1C73-3732-4A60-B308-76E33A00D9A7}">
      <dsp:nvSpPr>
        <dsp:cNvPr id="0" name=""/>
        <dsp:cNvSpPr/>
      </dsp:nvSpPr>
      <dsp:spPr>
        <a:xfrm>
          <a:off x="0" y="2465123"/>
          <a:ext cx="478332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82725-CEFB-4D5C-9254-CE8F53460516}">
      <dsp:nvSpPr>
        <dsp:cNvPr id="0" name=""/>
        <dsp:cNvSpPr/>
      </dsp:nvSpPr>
      <dsp:spPr>
        <a:xfrm>
          <a:off x="0" y="2465123"/>
          <a:ext cx="4783327" cy="82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B8B8B8"/>
              </a:solidFill>
            </a:rPr>
            <a:t>Code flow with try/except blocks</a:t>
          </a:r>
        </a:p>
      </dsp:txBody>
      <dsp:txXfrm>
        <a:off x="0" y="2465123"/>
        <a:ext cx="4783327" cy="820905"/>
      </dsp:txXfrm>
    </dsp:sp>
    <dsp:sp modelId="{B05088D6-C695-433A-BDAA-B83CCEDA1FE0}">
      <dsp:nvSpPr>
        <dsp:cNvPr id="0" name=""/>
        <dsp:cNvSpPr/>
      </dsp:nvSpPr>
      <dsp:spPr>
        <a:xfrm>
          <a:off x="0" y="3286028"/>
          <a:ext cx="478332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771566-18DA-4359-AC78-17605BC2D0BC}">
      <dsp:nvSpPr>
        <dsp:cNvPr id="0" name=""/>
        <dsp:cNvSpPr/>
      </dsp:nvSpPr>
      <dsp:spPr>
        <a:xfrm>
          <a:off x="0" y="3286028"/>
          <a:ext cx="4783327" cy="82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B8B8B8"/>
              </a:solidFill>
            </a:rPr>
            <a:t>arcpy &amp; error handling</a:t>
          </a:r>
        </a:p>
      </dsp:txBody>
      <dsp:txXfrm>
        <a:off x="0" y="3286028"/>
        <a:ext cx="4783327" cy="820905"/>
      </dsp:txXfrm>
    </dsp:sp>
    <dsp:sp modelId="{51805212-AE5C-46C6-8ED9-E152A1CCABE7}">
      <dsp:nvSpPr>
        <dsp:cNvPr id="0" name=""/>
        <dsp:cNvSpPr/>
      </dsp:nvSpPr>
      <dsp:spPr>
        <a:xfrm>
          <a:off x="0" y="4106933"/>
          <a:ext cx="478332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5121CE-7860-4232-AB39-994843EAD92E}">
      <dsp:nvSpPr>
        <dsp:cNvPr id="0" name=""/>
        <dsp:cNvSpPr/>
      </dsp:nvSpPr>
      <dsp:spPr>
        <a:xfrm>
          <a:off x="0" y="4106933"/>
          <a:ext cx="4783327" cy="82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B8B8B8"/>
              </a:solidFill>
            </a:rPr>
            <a:t>Printing tracebacks</a:t>
          </a:r>
        </a:p>
      </dsp:txBody>
      <dsp:txXfrm>
        <a:off x="0" y="4106933"/>
        <a:ext cx="4783327" cy="8209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42DA50D0-13B1-7D7C-EE5A-89A13CA4CE3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1619" name="Rectangle 1027">
            <a:extLst>
              <a:ext uri="{FF2B5EF4-FFF2-40B4-BE49-F238E27FC236}">
                <a16:creationId xmlns:a16="http://schemas.microsoft.com/office/drawing/2014/main" id="{E11967D5-A254-E547-876D-B4284BC9A995}"/>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1028">
            <a:extLst>
              <a:ext uri="{FF2B5EF4-FFF2-40B4-BE49-F238E27FC236}">
                <a16:creationId xmlns:a16="http://schemas.microsoft.com/office/drawing/2014/main" id="{19518C3B-7777-725D-9573-5AF647F9B207}"/>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a:extLst>
              <a:ext uri="{FF2B5EF4-FFF2-40B4-BE49-F238E27FC236}">
                <a16:creationId xmlns:a16="http://schemas.microsoft.com/office/drawing/2014/main" id="{882CC951-D0CC-1992-31CB-E63ADA236BF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0EE6D39F-10CC-31A8-8EF1-D8985466735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1623" name="Rectangle 1031">
            <a:extLst>
              <a:ext uri="{FF2B5EF4-FFF2-40B4-BE49-F238E27FC236}">
                <a16:creationId xmlns:a16="http://schemas.microsoft.com/office/drawing/2014/main" id="{0ACB30B7-08A8-966C-5767-5DBDE84FFA1E}"/>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B8878590-D9CC-4987-BFF8-AB70E6ABF17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31">
            <a:extLst>
              <a:ext uri="{FF2B5EF4-FFF2-40B4-BE49-F238E27FC236}">
                <a16:creationId xmlns:a16="http://schemas.microsoft.com/office/drawing/2014/main" id="{7B91AEC4-5115-2340-D43F-67B929F80F8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67FD06-43B6-4E80-BDB9-D6C21DC178AD}" type="slidenum">
              <a:rPr lang="en-US" altLang="en-US"/>
              <a:pPr>
                <a:spcBef>
                  <a:spcPct val="0"/>
                </a:spcBef>
              </a:pPr>
              <a:t>7</a:t>
            </a:fld>
            <a:endParaRPr lang="en-US" altLang="en-US"/>
          </a:p>
        </p:txBody>
      </p:sp>
      <p:sp>
        <p:nvSpPr>
          <p:cNvPr id="9219" name="Rectangle 2">
            <a:extLst>
              <a:ext uri="{FF2B5EF4-FFF2-40B4-BE49-F238E27FC236}">
                <a16:creationId xmlns:a16="http://schemas.microsoft.com/office/drawing/2014/main" id="{D74A9DA6-4A67-5719-B392-7BAFED34A2B2}"/>
              </a:ext>
            </a:extLst>
          </p:cNvPr>
          <p:cNvSpPr>
            <a:spLocks noChangeArrowheads="1" noTextEdit="1"/>
          </p:cNvSpPr>
          <p:nvPr>
            <p:ph type="sldImg"/>
          </p:nvPr>
        </p:nvSpPr>
        <p:spPr>
          <a:ln/>
        </p:spPr>
      </p:sp>
      <p:sp>
        <p:nvSpPr>
          <p:cNvPr id="9220" name="Rectangle 3">
            <a:extLst>
              <a:ext uri="{FF2B5EF4-FFF2-40B4-BE49-F238E27FC236}">
                <a16:creationId xmlns:a16="http://schemas.microsoft.com/office/drawing/2014/main" id="{E70BF67F-2570-62F1-84BB-5CB50A8C3941}"/>
              </a:ext>
            </a:extLst>
          </p:cNvPr>
          <p:cNvSpPr>
            <a:spLocks noGrp="1" noChangeArrowheads="1"/>
          </p:cNvSpPr>
          <p:nvPr>
            <p:ph type="body" idx="1"/>
          </p:nvPr>
        </p:nvSpPr>
        <p:spPr>
          <a:noFill/>
        </p:spPr>
        <p:txBody>
          <a:bodyPr/>
          <a:lstStyle/>
          <a:p>
            <a:pPr eaLnBrk="1" hangingPunct="1">
              <a:lnSpc>
                <a:spcPct val="80000"/>
              </a:lnSpc>
            </a:pPr>
            <a:r>
              <a:rPr lang="en-US" altLang="en-US" sz="800">
                <a:latin typeface="Arial" panose="020B0604020202020204" pitchFamily="34" charset="0"/>
              </a:rPr>
              <a:t># Import system modules</a:t>
            </a:r>
          </a:p>
          <a:p>
            <a:pPr eaLnBrk="1" hangingPunct="1">
              <a:lnSpc>
                <a:spcPct val="80000"/>
              </a:lnSpc>
            </a:pPr>
            <a:r>
              <a:rPr lang="en-US" altLang="en-US" sz="800">
                <a:latin typeface="Arial" panose="020B0604020202020204" pitchFamily="34" charset="0"/>
              </a:rPr>
              <a:t>import sys, string, os, arcpy</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Create the Geoprocessor object</a:t>
            </a:r>
          </a:p>
          <a:p>
            <a:pPr eaLnBrk="1" hangingPunct="1">
              <a:lnSpc>
                <a:spcPct val="80000"/>
              </a:lnSpc>
            </a:pPr>
            <a:r>
              <a:rPr lang="en-US" altLang="en-US" sz="800">
                <a:latin typeface="Arial" panose="020B0604020202020204" pitchFamily="34" charset="0"/>
              </a:rPr>
              <a:t>gp = arcpy.create()</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Load required toolboxes...</a:t>
            </a:r>
          </a:p>
          <a:p>
            <a:pPr eaLnBrk="1" hangingPunct="1">
              <a:lnSpc>
                <a:spcPct val="80000"/>
              </a:lnSpc>
            </a:pPr>
            <a:r>
              <a:rPr lang="en-US" altLang="en-US" sz="800">
                <a:latin typeface="Arial" panose="020B0604020202020204" pitchFamily="34" charset="0"/>
              </a:rPr>
              <a:t>gp.AddToolbox("C:/Program Files/ArcGIS/ArcToolbox/Toolboxes/Analysis Tools.tbx")</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Script arguments...</a:t>
            </a:r>
          </a:p>
          <a:p>
            <a:pPr eaLnBrk="1" hangingPunct="1">
              <a:lnSpc>
                <a:spcPct val="80000"/>
              </a:lnSpc>
            </a:pPr>
            <a:r>
              <a:rPr lang="en-US" altLang="en-US" sz="800">
                <a:latin typeface="Arial" panose="020B0604020202020204" pitchFamily="34" charset="0"/>
              </a:rPr>
              <a:t>distance = sys.argv[1]</a:t>
            </a:r>
          </a:p>
          <a:p>
            <a:pPr eaLnBrk="1" hangingPunct="1">
              <a:lnSpc>
                <a:spcPct val="80000"/>
              </a:lnSpc>
            </a:pPr>
            <a:r>
              <a:rPr lang="en-US" altLang="en-US" sz="800">
                <a:latin typeface="Arial" panose="020B0604020202020204" pitchFamily="34" charset="0"/>
              </a:rPr>
              <a:t>if distance == '#':</a:t>
            </a:r>
          </a:p>
          <a:p>
            <a:pPr eaLnBrk="1" hangingPunct="1">
              <a:lnSpc>
                <a:spcPct val="80000"/>
              </a:lnSpc>
            </a:pPr>
            <a:r>
              <a:rPr lang="en-US" altLang="en-US" sz="800">
                <a:latin typeface="Arial" panose="020B0604020202020204" pitchFamily="34" charset="0"/>
              </a:rPr>
              <a:t> distance = "5 Feet" # provide a default value if unspecified</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input = sys.argv[2]</a:t>
            </a:r>
          </a:p>
          <a:p>
            <a:pPr eaLnBrk="1" hangingPunct="1">
              <a:lnSpc>
                <a:spcPct val="80000"/>
              </a:lnSpc>
            </a:pPr>
            <a:r>
              <a:rPr lang="en-US" altLang="en-US" sz="800">
                <a:latin typeface="Arial" panose="020B0604020202020204" pitchFamily="34" charset="0"/>
              </a:rPr>
              <a:t>if input == '#':</a:t>
            </a:r>
          </a:p>
          <a:p>
            <a:pPr eaLnBrk="1" hangingPunct="1">
              <a:lnSpc>
                <a:spcPct val="80000"/>
              </a:lnSpc>
            </a:pPr>
            <a:r>
              <a:rPr lang="en-US" altLang="en-US" sz="800">
                <a:latin typeface="Arial" panose="020B0604020202020204" pitchFamily="34" charset="0"/>
              </a:rPr>
              <a:t> input = "C:\\Documents and Settings\\lgtateos.wt\\My Documents\\python_materials\\class_materials\\from_tom\\pyexer05\\COVER63p.shp" # provide a default value if unspecified</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Local variables...</a:t>
            </a:r>
          </a:p>
          <a:p>
            <a:pPr eaLnBrk="1" hangingPunct="1">
              <a:lnSpc>
                <a:spcPct val="80000"/>
              </a:lnSpc>
            </a:pPr>
            <a:r>
              <a:rPr lang="en-US" altLang="en-US" sz="800">
                <a:latin typeface="Arial" panose="020B0604020202020204" pitchFamily="34" charset="0"/>
              </a:rPr>
              <a:t>output = "C:\\Temp\\export_example\\COVER63p_Buffer.shp"</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Process: Buffer...</a:t>
            </a:r>
          </a:p>
          <a:p>
            <a:pPr eaLnBrk="1" hangingPunct="1">
              <a:lnSpc>
                <a:spcPct val="80000"/>
              </a:lnSpc>
            </a:pPr>
            <a:r>
              <a:rPr lang="en-US" altLang="en-US" sz="800">
                <a:latin typeface="Arial" panose="020B0604020202020204" pitchFamily="34" charset="0"/>
              </a:rPr>
              <a:t>gp.Buffer_analysis(input, output, distance, "FULL", "ROUND", "NONE", "")</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 ---------------------------------------------------------------------------</a:t>
            </a:r>
          </a:p>
          <a:p>
            <a:pPr eaLnBrk="1" hangingPunct="1">
              <a:lnSpc>
                <a:spcPct val="80000"/>
              </a:lnSpc>
            </a:pPr>
            <a:r>
              <a:rPr lang="en-US" altLang="en-US" sz="800">
                <a:latin typeface="Arial" panose="020B0604020202020204" pitchFamily="34" charset="0"/>
              </a:rPr>
              <a:t># buffer_model.py</a:t>
            </a:r>
          </a:p>
          <a:p>
            <a:pPr eaLnBrk="1" hangingPunct="1">
              <a:lnSpc>
                <a:spcPct val="80000"/>
              </a:lnSpc>
            </a:pPr>
            <a:r>
              <a:rPr lang="en-US" altLang="en-US" sz="800">
                <a:latin typeface="Arial" panose="020B0604020202020204" pitchFamily="34" charset="0"/>
              </a:rPr>
              <a:t># Created on: Tue Oct 02 2007 12:57:15 PM</a:t>
            </a:r>
          </a:p>
          <a:p>
            <a:pPr eaLnBrk="1" hangingPunct="1">
              <a:lnSpc>
                <a:spcPct val="80000"/>
              </a:lnSpc>
            </a:pPr>
            <a:r>
              <a:rPr lang="en-US" altLang="en-US" sz="800">
                <a:latin typeface="Arial" panose="020B0604020202020204" pitchFamily="34" charset="0"/>
              </a:rPr>
              <a:t>#   (generated by ArcGIS/ModelBuilder)</a:t>
            </a:r>
          </a:p>
          <a:p>
            <a:pPr eaLnBrk="1" hangingPunct="1">
              <a:lnSpc>
                <a:spcPct val="80000"/>
              </a:lnSpc>
            </a:pPr>
            <a:r>
              <a:rPr lang="en-US" altLang="en-US" sz="800">
                <a:latin typeface="Arial" panose="020B0604020202020204" pitchFamily="34" charset="0"/>
              </a:rPr>
              <a:t># Usage: buffer_model &lt;distance&gt; &lt;input&gt; </a:t>
            </a:r>
          </a:p>
          <a:p>
            <a:pPr eaLnBrk="1" hangingPunct="1">
              <a:lnSpc>
                <a:spcPct val="80000"/>
              </a:lnSpc>
            </a:pPr>
            <a:r>
              <a:rPr lang="en-US" altLang="en-US" sz="800">
                <a:latin typeface="Arial" panose="020B0604020202020204" pitchFamily="34" charset="0"/>
              </a:rPr>
              <a:t># ---------------------------------------------------------------------------</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Import system modules</a:t>
            </a:r>
          </a:p>
          <a:p>
            <a:pPr eaLnBrk="1" hangingPunct="1">
              <a:lnSpc>
                <a:spcPct val="80000"/>
              </a:lnSpc>
            </a:pPr>
            <a:r>
              <a:rPr lang="en-US" altLang="en-US" sz="800">
                <a:latin typeface="Arial" panose="020B0604020202020204" pitchFamily="34" charset="0"/>
              </a:rPr>
              <a:t>import sys, string, os, arcpy</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Create the Geoprocessor object</a:t>
            </a:r>
          </a:p>
          <a:p>
            <a:pPr eaLnBrk="1" hangingPunct="1">
              <a:lnSpc>
                <a:spcPct val="80000"/>
              </a:lnSpc>
            </a:pPr>
            <a:r>
              <a:rPr lang="en-US" altLang="en-US" sz="800">
                <a:latin typeface="Arial" panose="020B0604020202020204" pitchFamily="34" charset="0"/>
              </a:rPr>
              <a:t>gp = arcpy.create()</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Load required toolboxes...</a:t>
            </a:r>
          </a:p>
          <a:p>
            <a:pPr eaLnBrk="1" hangingPunct="1">
              <a:lnSpc>
                <a:spcPct val="80000"/>
              </a:lnSpc>
            </a:pPr>
            <a:r>
              <a:rPr lang="en-US" altLang="en-US" sz="800">
                <a:latin typeface="Arial" panose="020B0604020202020204" pitchFamily="34" charset="0"/>
              </a:rPr>
              <a:t>gp.AddToolbox("C:/Program Files/ArcGIS/ArcToolbox/Toolboxes/Analysis Tools.tbx")</a:t>
            </a:r>
          </a:p>
          <a:p>
            <a:pPr eaLnBrk="1" hangingPunct="1">
              <a:lnSpc>
                <a:spcPct val="80000"/>
              </a:lnSpc>
            </a:pPr>
            <a:r>
              <a:rPr lang="en-US" altLang="en-US" sz="800">
                <a:latin typeface="Arial" panose="020B0604020202020204" pitchFamily="34" charset="0"/>
              </a:rPr>
              <a:t>arcpy.env.overwriteOutput = 0</a:t>
            </a:r>
          </a:p>
          <a:p>
            <a:pPr eaLnBrk="1" hangingPunct="1">
              <a:lnSpc>
                <a:spcPct val="80000"/>
              </a:lnSpc>
            </a:pPr>
            <a:r>
              <a:rPr lang="en-US" altLang="en-US" sz="800">
                <a:latin typeface="Arial" panose="020B0604020202020204" pitchFamily="34" charset="0"/>
              </a:rPr>
              <a:t># Script arguments...</a:t>
            </a:r>
          </a:p>
          <a:p>
            <a:pPr eaLnBrk="1" hangingPunct="1">
              <a:lnSpc>
                <a:spcPct val="80000"/>
              </a:lnSpc>
            </a:pPr>
            <a:r>
              <a:rPr lang="en-US" altLang="en-US" sz="800">
                <a:latin typeface="Arial" panose="020B0604020202020204" pitchFamily="34" charset="0"/>
              </a:rPr>
              <a:t>try:</a:t>
            </a:r>
          </a:p>
          <a:p>
            <a:pPr eaLnBrk="1" hangingPunct="1">
              <a:lnSpc>
                <a:spcPct val="80000"/>
              </a:lnSpc>
            </a:pPr>
            <a:r>
              <a:rPr lang="en-US" altLang="en-US" sz="800">
                <a:latin typeface="Arial" panose="020B0604020202020204" pitchFamily="34" charset="0"/>
              </a:rPr>
              <a:t>    distance = sys.argv[1]</a:t>
            </a:r>
          </a:p>
          <a:p>
            <a:pPr eaLnBrk="1" hangingPunct="1">
              <a:lnSpc>
                <a:spcPct val="80000"/>
              </a:lnSpc>
            </a:pPr>
            <a:r>
              <a:rPr lang="en-US" altLang="en-US" sz="800">
                <a:latin typeface="Arial" panose="020B0604020202020204" pitchFamily="34" charset="0"/>
              </a:rPr>
              <a:t>    input = sys.argv[2]</a:t>
            </a:r>
          </a:p>
          <a:p>
            <a:pPr eaLnBrk="1" hangingPunct="1">
              <a:lnSpc>
                <a:spcPct val="80000"/>
              </a:lnSpc>
            </a:pPr>
            <a:r>
              <a:rPr lang="en-US" altLang="en-US" sz="800">
                <a:latin typeface="Arial" panose="020B0604020202020204" pitchFamily="34" charset="0"/>
              </a:rPr>
              <a:t>except IndexError:</a:t>
            </a:r>
          </a:p>
          <a:p>
            <a:pPr eaLnBrk="1" hangingPunct="1">
              <a:lnSpc>
                <a:spcPct val="80000"/>
              </a:lnSpc>
            </a:pPr>
            <a:r>
              <a:rPr lang="en-US" altLang="en-US" sz="800">
                <a:latin typeface="Arial" panose="020B0604020202020204" pitchFamily="34" charset="0"/>
              </a:rPr>
              <a:t>    distance = "#"</a:t>
            </a:r>
          </a:p>
          <a:p>
            <a:pPr eaLnBrk="1" hangingPunct="1">
              <a:lnSpc>
                <a:spcPct val="80000"/>
              </a:lnSpc>
            </a:pPr>
            <a:r>
              <a:rPr lang="en-US" altLang="en-US" sz="800">
                <a:latin typeface="Arial" panose="020B0604020202020204" pitchFamily="34" charset="0"/>
              </a:rPr>
              <a:t>    input = "#"</a:t>
            </a:r>
          </a:p>
          <a:p>
            <a:pPr eaLnBrk="1" hangingPunct="1">
              <a:lnSpc>
                <a:spcPct val="80000"/>
              </a:lnSpc>
            </a:pPr>
            <a:r>
              <a:rPr lang="en-US" altLang="en-US" sz="800">
                <a:latin typeface="Arial" panose="020B0604020202020204" pitchFamily="34" charset="0"/>
              </a:rPr>
              <a:t>    print "Usage: distance input"</a:t>
            </a:r>
          </a:p>
          <a:p>
            <a:pPr eaLnBrk="1" hangingPunct="1">
              <a:lnSpc>
                <a:spcPct val="80000"/>
              </a:lnSpc>
            </a:pPr>
            <a:r>
              <a:rPr lang="en-US" altLang="en-US" sz="800">
                <a:latin typeface="Arial" panose="020B0604020202020204" pitchFamily="34" charset="0"/>
              </a:rPr>
              <a:t>    print "No parameters provided. Default values being used"</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#distance = sys.argv[1]</a:t>
            </a:r>
          </a:p>
          <a:p>
            <a:pPr eaLnBrk="1" hangingPunct="1">
              <a:lnSpc>
                <a:spcPct val="80000"/>
              </a:lnSpc>
            </a:pPr>
            <a:r>
              <a:rPr lang="en-US" altLang="en-US" sz="800">
                <a:latin typeface="Arial" panose="020B0604020202020204" pitchFamily="34" charset="0"/>
              </a:rPr>
              <a:t>if distance == '#':</a:t>
            </a:r>
          </a:p>
          <a:p>
            <a:pPr eaLnBrk="1" hangingPunct="1">
              <a:lnSpc>
                <a:spcPct val="80000"/>
              </a:lnSpc>
            </a:pPr>
            <a:r>
              <a:rPr lang="en-US" altLang="en-US" sz="800">
                <a:latin typeface="Arial" panose="020B0604020202020204" pitchFamily="34" charset="0"/>
              </a:rPr>
              <a:t> distance = "200 Feet" # provide a default value if unspecified</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#input = sys.argv[2]</a:t>
            </a:r>
          </a:p>
          <a:p>
            <a:pPr eaLnBrk="1" hangingPunct="1">
              <a:lnSpc>
                <a:spcPct val="80000"/>
              </a:lnSpc>
            </a:pPr>
            <a:r>
              <a:rPr lang="en-US" altLang="en-US" sz="800">
                <a:latin typeface="Arial" panose="020B0604020202020204" pitchFamily="34" charset="0"/>
              </a:rPr>
              <a:t>if input == '#':</a:t>
            </a:r>
          </a:p>
          <a:p>
            <a:pPr eaLnBrk="1" hangingPunct="1">
              <a:lnSpc>
                <a:spcPct val="80000"/>
              </a:lnSpc>
            </a:pPr>
            <a:r>
              <a:rPr lang="en-US" altLang="en-US" sz="800">
                <a:latin typeface="Arial" panose="020B0604020202020204" pitchFamily="34" charset="0"/>
              </a:rPr>
              <a:t> input = "C:\\Documents and Settings\\lgtateos.wt\\My Documents\\python_materials\\class_materials\\from_tom\\pyexer05\\COVER63p.shp" # provide a default value if unspecified</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 Local variables...</a:t>
            </a:r>
          </a:p>
          <a:p>
            <a:pPr eaLnBrk="1" hangingPunct="1">
              <a:lnSpc>
                <a:spcPct val="80000"/>
              </a:lnSpc>
            </a:pPr>
            <a:r>
              <a:rPr lang="en-US" altLang="en-US" sz="800">
                <a:latin typeface="Arial" panose="020B0604020202020204" pitchFamily="34" charset="0"/>
              </a:rPr>
              <a:t>output = "C:\\junk\\COVER63p_Buffer3.shp"</a:t>
            </a:r>
          </a:p>
          <a:p>
            <a:pPr eaLnBrk="1" hangingPunct="1">
              <a:lnSpc>
                <a:spcPct val="80000"/>
              </a:lnSpc>
            </a:pPr>
            <a:r>
              <a:rPr lang="en-US" altLang="en-US" sz="800">
                <a:latin typeface="Arial" panose="020B0604020202020204" pitchFamily="34" charset="0"/>
              </a:rPr>
              <a:t>rc = ""</a:t>
            </a:r>
          </a:p>
          <a:p>
            <a:pPr eaLnBrk="1" hangingPunct="1">
              <a:lnSpc>
                <a:spcPct val="80000"/>
              </a:lnSpc>
            </a:pPr>
            <a:r>
              <a:rPr lang="en-US" altLang="en-US" sz="800">
                <a:latin typeface="Arial" panose="020B0604020202020204" pitchFamily="34" charset="0"/>
              </a:rPr>
              <a:t>try:</a:t>
            </a:r>
          </a:p>
          <a:p>
            <a:pPr eaLnBrk="1" hangingPunct="1">
              <a:lnSpc>
                <a:spcPct val="80000"/>
              </a:lnSpc>
            </a:pPr>
            <a:r>
              <a:rPr lang="en-US" altLang="en-US" sz="800">
                <a:latin typeface="Arial" panose="020B0604020202020204" pitchFamily="34" charset="0"/>
              </a:rPr>
              <a:t># Process: Buffer...</a:t>
            </a:r>
          </a:p>
          <a:p>
            <a:pPr eaLnBrk="1" hangingPunct="1">
              <a:lnSpc>
                <a:spcPct val="80000"/>
              </a:lnSpc>
            </a:pPr>
            <a:r>
              <a:rPr lang="en-US" altLang="en-US" sz="800">
                <a:latin typeface="Arial" panose="020B0604020202020204" pitchFamily="34" charset="0"/>
              </a:rPr>
              <a:t>    rc  = gp.Buffer_analysis(input, output, distance, "FULL", "ROUND", "NONE", "")</a:t>
            </a:r>
          </a:p>
          <a:p>
            <a:pPr eaLnBrk="1" hangingPunct="1">
              <a:lnSpc>
                <a:spcPct val="80000"/>
              </a:lnSpc>
            </a:pPr>
            <a:endParaRPr lang="en-US" altLang="en-US" sz="800">
              <a:latin typeface="Arial" panose="020B0604020202020204" pitchFamily="34" charset="0"/>
            </a:endParaRPr>
          </a:p>
          <a:p>
            <a:pPr eaLnBrk="1" hangingPunct="1">
              <a:lnSpc>
                <a:spcPct val="80000"/>
              </a:lnSpc>
            </a:pPr>
            <a:r>
              <a:rPr lang="en-US" altLang="en-US" sz="800">
                <a:latin typeface="Arial" panose="020B0604020202020204" pitchFamily="34" charset="0"/>
              </a:rPr>
              <a:t>except:</a:t>
            </a:r>
          </a:p>
          <a:p>
            <a:pPr eaLnBrk="1" hangingPunct="1">
              <a:lnSpc>
                <a:spcPct val="80000"/>
              </a:lnSpc>
            </a:pPr>
            <a:r>
              <a:rPr lang="en-US" altLang="en-US" sz="800">
                <a:latin typeface="Arial" panose="020B0604020202020204" pitchFamily="34" charset="0"/>
              </a:rPr>
              <a:t>    print "An buffering did not work properly:"</a:t>
            </a:r>
          </a:p>
          <a:p>
            <a:pPr eaLnBrk="1" hangingPunct="1">
              <a:lnSpc>
                <a:spcPct val="80000"/>
              </a:lnSpc>
            </a:pPr>
            <a:r>
              <a:rPr lang="en-US" altLang="en-US" sz="800">
                <a:latin typeface="Arial" panose="020B0604020202020204" pitchFamily="34" charset="0"/>
              </a:rPr>
              <a:t>    print gp.MessageCount</a:t>
            </a:r>
          </a:p>
          <a:p>
            <a:pPr eaLnBrk="1" hangingPunct="1">
              <a:lnSpc>
                <a:spcPct val="80000"/>
              </a:lnSpc>
            </a:pPr>
            <a:r>
              <a:rPr lang="en-US" altLang="en-US" sz="800">
                <a:latin typeface="Arial" panose="020B0604020202020204" pitchFamily="34" charset="0"/>
              </a:rPr>
              <a:t>    for i in range(0,gp.MessageCount):</a:t>
            </a:r>
          </a:p>
          <a:p>
            <a:pPr eaLnBrk="1" hangingPunct="1">
              <a:lnSpc>
                <a:spcPct val="80000"/>
              </a:lnSpc>
            </a:pPr>
            <a:r>
              <a:rPr lang="en-US" altLang="en-US" sz="800">
                <a:latin typeface="Arial" panose="020B0604020202020204" pitchFamily="34" charset="0"/>
              </a:rPr>
              <a:t>        print "Message", i, "=", arcpy.GetMessage(i)</a:t>
            </a:r>
          </a:p>
          <a:p>
            <a:pPr eaLnBrk="1" hangingPunct="1">
              <a:lnSpc>
                <a:spcPct val="80000"/>
              </a:lnSpc>
            </a:pPr>
            <a:r>
              <a:rPr lang="en-US" altLang="en-US" sz="800">
                <a:latin typeface="Arial" panose="020B0604020202020204" pitchFamily="34" charset="0"/>
              </a:rPr>
              <a:t>    print arcpy.GetMessages()</a:t>
            </a:r>
          </a:p>
          <a:p>
            <a:pPr eaLnBrk="1" hangingPunct="1">
              <a:lnSpc>
                <a:spcPct val="80000"/>
              </a:lnSpc>
            </a:pPr>
            <a:r>
              <a:rPr lang="en-US" altLang="en-US" sz="800">
                <a:latin typeface="Arial" panose="020B0604020202020204" pitchFamily="34" charset="0"/>
              </a:rPr>
              <a:t>        </a:t>
            </a:r>
          </a:p>
          <a:p>
            <a:pPr eaLnBrk="1" hangingPunct="1">
              <a:lnSpc>
                <a:spcPct val="80000"/>
              </a:lnSpc>
            </a:pPr>
            <a:r>
              <a:rPr lang="en-US" altLang="en-US" sz="800">
                <a:latin typeface="Arial" panose="020B0604020202020204" pitchFamily="34" charset="0"/>
              </a:rPr>
              <a:t>if rc:</a:t>
            </a:r>
          </a:p>
          <a:p>
            <a:pPr eaLnBrk="1" hangingPunct="1">
              <a:lnSpc>
                <a:spcPct val="80000"/>
              </a:lnSpc>
            </a:pPr>
            <a:r>
              <a:rPr lang="en-US" altLang="en-US" sz="800">
                <a:latin typeface="Arial" panose="020B0604020202020204" pitchFamily="34" charset="0"/>
              </a:rPr>
              <a:t>    gp.AddMessage("The buffer returned"  + rc)</a:t>
            </a:r>
          </a:p>
          <a:p>
            <a:pPr eaLnBrk="1" hangingPunct="1">
              <a:lnSpc>
                <a:spcPct val="80000"/>
              </a:lnSpc>
            </a:pPr>
            <a:r>
              <a:rPr lang="en-US" altLang="en-US" sz="800">
                <a:latin typeface="Arial" panose="020B0604020202020204" pitchFamily="34" charset="0"/>
              </a:rPr>
              <a:t>    print "The buffer returned"  + rc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dirty="0">
                <a:solidFill>
                  <a:srgbClr val="4D5156"/>
                </a:solidFill>
                <a:effectLst/>
                <a:latin typeface="Roboto" panose="02000000000000000000" pitchFamily="2" charset="0"/>
              </a:rPr>
              <a:t>We can define an </a:t>
            </a:r>
            <a:r>
              <a:rPr lang="en-US" sz="1600" b="1" i="0" dirty="0">
                <a:solidFill>
                  <a:srgbClr val="5F6368"/>
                </a:solidFill>
                <a:effectLst/>
                <a:latin typeface="Roboto" panose="02000000000000000000" pitchFamily="2" charset="0"/>
              </a:rPr>
              <a:t>exception</a:t>
            </a:r>
            <a:r>
              <a:rPr lang="en-US" sz="1600" b="0" i="0" dirty="0">
                <a:solidFill>
                  <a:srgbClr val="4D5156"/>
                </a:solidFill>
                <a:effectLst/>
                <a:latin typeface="Roboto" panose="02000000000000000000" pitchFamily="2" charset="0"/>
              </a:rPr>
              <a:t> as an event, which, when raised, can alter the flow of the program.</a:t>
            </a:r>
            <a:endParaRPr lang="en-US" sz="1600" dirty="0"/>
          </a:p>
        </p:txBody>
      </p:sp>
      <p:sp>
        <p:nvSpPr>
          <p:cNvPr id="4" name="Slide Number Placeholder 3"/>
          <p:cNvSpPr>
            <a:spLocks noGrp="1"/>
          </p:cNvSpPr>
          <p:nvPr>
            <p:ph type="sldNum" sz="quarter" idx="5"/>
          </p:nvPr>
        </p:nvSpPr>
        <p:spPr/>
        <p:txBody>
          <a:bodyPr/>
          <a:lstStyle/>
          <a:p>
            <a:fld id="{B8878590-D9CC-4987-BFF8-AB70E6ABF17B}" type="slidenum">
              <a:rPr lang="en-US" altLang="en-US" smtClean="0"/>
              <a:pPr/>
              <a:t>50</a:t>
            </a:fld>
            <a:endParaRPr lang="en-US" altLang="en-US"/>
          </a:p>
        </p:txBody>
      </p:sp>
    </p:spTree>
    <p:extLst>
      <p:ext uri="{BB962C8B-B14F-4D97-AF65-F5344CB8AC3E}">
        <p14:creationId xmlns:p14="http://schemas.microsoft.com/office/powerpoint/2010/main" val="1247519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0" dirty="0">
                <a:solidFill>
                  <a:srgbClr val="232629"/>
                </a:solidFill>
                <a:effectLst/>
                <a:latin typeface="inherit"/>
              </a:rPr>
              <a:t>except: catches </a:t>
            </a:r>
            <a:r>
              <a:rPr lang="en-US" b="0" i="1" dirty="0">
                <a:solidFill>
                  <a:srgbClr val="232629"/>
                </a:solidFill>
                <a:effectLst/>
                <a:latin typeface="inherit"/>
              </a:rPr>
              <a:t>all</a:t>
            </a:r>
            <a:r>
              <a:rPr lang="en-US" b="0" i="0" dirty="0">
                <a:solidFill>
                  <a:srgbClr val="232629"/>
                </a:solidFill>
                <a:effectLst/>
                <a:latin typeface="inherit"/>
              </a:rPr>
              <a:t> exceptions (regardless of type). This is the equivalent of someone catching all ball types, no matter what. If you can throw them a billiard ball, they'll catch it.</a:t>
            </a:r>
          </a:p>
          <a:p>
            <a:pPr algn="l" fontAlgn="base">
              <a:buFont typeface="Arial" panose="020B0604020202020204" pitchFamily="34" charset="0"/>
              <a:buChar char="•"/>
            </a:pPr>
            <a:r>
              <a:rPr lang="en-US" b="0" i="0" dirty="0">
                <a:solidFill>
                  <a:srgbClr val="232629"/>
                </a:solidFill>
                <a:effectLst/>
                <a:latin typeface="inherit"/>
              </a:rPr>
              <a:t>except </a:t>
            </a:r>
            <a:r>
              <a:rPr lang="en-US" b="0" i="0" dirty="0" err="1">
                <a:solidFill>
                  <a:srgbClr val="232629"/>
                </a:solidFill>
                <a:effectLst/>
                <a:latin typeface="inherit"/>
              </a:rPr>
              <a:t>SomeException</a:t>
            </a:r>
            <a:r>
              <a:rPr lang="en-US" b="0" i="0" dirty="0">
                <a:solidFill>
                  <a:srgbClr val="232629"/>
                </a:solidFill>
                <a:effectLst/>
                <a:latin typeface="inherit"/>
              </a:rPr>
              <a:t>: on the other hand only catches a </a:t>
            </a:r>
            <a:r>
              <a:rPr lang="en-US" b="0" i="1" dirty="0">
                <a:solidFill>
                  <a:srgbClr val="232629"/>
                </a:solidFill>
                <a:effectLst/>
                <a:latin typeface="inherit"/>
              </a:rPr>
              <a:t>specific</a:t>
            </a:r>
            <a:r>
              <a:rPr lang="en-US" b="0" i="0" dirty="0">
                <a:solidFill>
                  <a:srgbClr val="232629"/>
                </a:solidFill>
                <a:effectLst/>
                <a:latin typeface="inherit"/>
              </a:rPr>
              <a:t> type of exception (like someone that'll only catch baseballs and will ignore anything else).</a:t>
            </a:r>
          </a:p>
          <a:p>
            <a:pPr algn="l" fontAlgn="base">
              <a:buFont typeface="Arial" panose="020B0604020202020204" pitchFamily="34" charset="0"/>
              <a:buChar char="•"/>
            </a:pPr>
            <a:endParaRPr lang="en-US" b="0" i="0" dirty="0">
              <a:solidFill>
                <a:srgbClr val="232629"/>
              </a:solidFill>
              <a:effectLst/>
              <a:latin typeface="inherit"/>
            </a:endParaRPr>
          </a:p>
          <a:p>
            <a:pPr algn="l" fontAlgn="base">
              <a:buFont typeface="Arial" panose="020B0604020202020204" pitchFamily="34" charset="0"/>
              <a:buChar char="•"/>
            </a:pPr>
            <a:r>
              <a:rPr lang="en-US" b="0" i="0" dirty="0">
                <a:solidFill>
                  <a:srgbClr val="232629"/>
                </a:solidFill>
                <a:effectLst/>
                <a:latin typeface="inherit"/>
              </a:rPr>
              <a:t>Thanks! https://stackoverflow.com/questions/56942284/what-is-the-difference-between-raise-and-except</a:t>
            </a:r>
          </a:p>
          <a:p>
            <a:endParaRPr lang="en-US" dirty="0"/>
          </a:p>
        </p:txBody>
      </p:sp>
      <p:sp>
        <p:nvSpPr>
          <p:cNvPr id="4" name="Slide Number Placeholder 3"/>
          <p:cNvSpPr>
            <a:spLocks noGrp="1"/>
          </p:cNvSpPr>
          <p:nvPr>
            <p:ph type="sldNum" sz="quarter" idx="5"/>
          </p:nvPr>
        </p:nvSpPr>
        <p:spPr/>
        <p:txBody>
          <a:bodyPr/>
          <a:lstStyle/>
          <a:p>
            <a:fld id="{B8878590-D9CC-4987-BFF8-AB70E6ABF17B}" type="slidenum">
              <a:rPr lang="en-US" altLang="en-US" smtClean="0"/>
              <a:pPr/>
              <a:t>14</a:t>
            </a:fld>
            <a:endParaRPr lang="en-US" altLang="en-US"/>
          </a:p>
        </p:txBody>
      </p:sp>
    </p:spTree>
    <p:extLst>
      <p:ext uri="{BB962C8B-B14F-4D97-AF65-F5344CB8AC3E}">
        <p14:creationId xmlns:p14="http://schemas.microsoft.com/office/powerpoint/2010/main" val="1289118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4C4C4C"/>
                </a:solidFill>
                <a:effectLst/>
                <a:latin typeface="Avenir Next W01"/>
              </a:rPr>
              <a:t>Suppose campus planners want to determine if certain parts of campus that have less bike racks than others. With the Summarize Within tool, you can summarize features within existing polygons. Think of Summarize Within as taking two layers, the input polygons and the input summary features, and stacking them on top of each other. After stacking these layers, it look down through the stack and count the number of input summary features that fall within the input polygons. The tool can calculate simple statistics about the attributes of the input summary features, such as sum, mean, minimum, maximum, and so on.  You could use this tool to overlay campus regions and bike rack datasets.</a:t>
            </a:r>
          </a:p>
          <a:p>
            <a:endParaRPr lang="en-US" dirty="0"/>
          </a:p>
        </p:txBody>
      </p:sp>
      <p:sp>
        <p:nvSpPr>
          <p:cNvPr id="4" name="Slide Number Placeholder 3"/>
          <p:cNvSpPr>
            <a:spLocks noGrp="1"/>
          </p:cNvSpPr>
          <p:nvPr>
            <p:ph type="sldNum" sz="quarter" idx="5"/>
          </p:nvPr>
        </p:nvSpPr>
        <p:spPr/>
        <p:txBody>
          <a:bodyPr/>
          <a:lstStyle/>
          <a:p>
            <a:fld id="{B8878590-D9CC-4987-BFF8-AB70E6ABF17B}" type="slidenum">
              <a:rPr lang="en-US" altLang="en-US" smtClean="0"/>
              <a:pPr/>
              <a:t>23</a:t>
            </a:fld>
            <a:endParaRPr lang="en-US" altLang="en-US"/>
          </a:p>
        </p:txBody>
      </p:sp>
    </p:spTree>
    <p:extLst>
      <p:ext uri="{BB962C8B-B14F-4D97-AF65-F5344CB8AC3E}">
        <p14:creationId xmlns:p14="http://schemas.microsoft.com/office/powerpoint/2010/main" val="2509045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4C4C4C"/>
                </a:solidFill>
                <a:effectLst/>
                <a:latin typeface="Avenir Next W01"/>
              </a:rPr>
              <a:t>With the Summarize Within tool, you can summarize features within existing polygons. Think of Summarize Within as taking two layers, the input polygons and the input summary features, and stacking them on top of each other. After stacking these layers, it look down through the stack and count the number of input summary features that fall within the input polygons. The tool can calculate simple statistics about the attributes of the input summary features, such as sum, mean, minimum, maximum, and so on.</a:t>
            </a:r>
          </a:p>
          <a:p>
            <a:endParaRPr lang="en-US" dirty="0"/>
          </a:p>
        </p:txBody>
      </p:sp>
      <p:sp>
        <p:nvSpPr>
          <p:cNvPr id="4" name="Slide Number Placeholder 3"/>
          <p:cNvSpPr>
            <a:spLocks noGrp="1"/>
          </p:cNvSpPr>
          <p:nvPr>
            <p:ph type="sldNum" sz="quarter" idx="5"/>
          </p:nvPr>
        </p:nvSpPr>
        <p:spPr/>
        <p:txBody>
          <a:bodyPr/>
          <a:lstStyle/>
          <a:p>
            <a:fld id="{B8878590-D9CC-4987-BFF8-AB70E6ABF17B}" type="slidenum">
              <a:rPr lang="en-US" altLang="en-US" smtClean="0"/>
              <a:pPr/>
              <a:t>24</a:t>
            </a:fld>
            <a:endParaRPr lang="en-US" altLang="en-US"/>
          </a:p>
        </p:txBody>
      </p:sp>
    </p:spTree>
    <p:extLst>
      <p:ext uri="{BB962C8B-B14F-4D97-AF65-F5344CB8AC3E}">
        <p14:creationId xmlns:p14="http://schemas.microsoft.com/office/powerpoint/2010/main" val="367132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r>
              <a:rPr lang="en-US" b="0" i="0" dirty="0">
                <a:solidFill>
                  <a:srgbClr val="4C4C4C"/>
                </a:solidFill>
                <a:effectLst/>
                <a:latin typeface="Avenir Next W01"/>
              </a:rPr>
              <a:t>The Dimension Reduction tool reduces the number of dimensions of a set of continuous variables by aggregating the highest possible amount of variance into fewer components using Principal Component Analysis (PCA) or Reduced-Rank Linear Discriminant Analysis (LDA).</a:t>
            </a:r>
            <a:endParaRPr lang="en-US" altLang="en-US" sz="1200" dirty="0">
              <a:solidFill>
                <a:srgbClr val="3333FF"/>
              </a:solidFill>
            </a:endParaRPr>
          </a:p>
          <a:p>
            <a:pPr eaLnBrk="1" hangingPunct="1">
              <a:buFontTx/>
              <a:buNone/>
            </a:pPr>
            <a:endParaRPr lang="en-US" altLang="en-US" sz="1200" dirty="0">
              <a:solidFill>
                <a:srgbClr val="3333FF"/>
              </a:solidFill>
            </a:endParaRPr>
          </a:p>
          <a:p>
            <a:pPr eaLnBrk="1" hangingPunct="1">
              <a:buFontTx/>
              <a:buNone/>
            </a:pPr>
            <a:endParaRPr lang="en-US" altLang="en-US" sz="1200" dirty="0">
              <a:solidFill>
                <a:srgbClr val="3333FF"/>
              </a:solidFill>
            </a:endParaRPr>
          </a:p>
          <a:p>
            <a:pPr eaLnBrk="1" hangingPunct="1">
              <a:buFontTx/>
              <a:buNone/>
            </a:pPr>
            <a:r>
              <a:rPr lang="en-US" altLang="en-US" sz="1200" dirty="0">
                <a:solidFill>
                  <a:srgbClr val="3333FF"/>
                </a:solidFill>
              </a:rPr>
              <a:t>import </a:t>
            </a:r>
            <a:r>
              <a:rPr lang="en-US" altLang="en-US" sz="1200" dirty="0"/>
              <a:t>arcpy, sys </a:t>
            </a:r>
          </a:p>
          <a:p>
            <a:pPr eaLnBrk="1" hangingPunct="1">
              <a:buFontTx/>
              <a:buNone/>
            </a:pPr>
            <a:r>
              <a:rPr lang="en-US" altLang="en-US" sz="1200" dirty="0" err="1"/>
              <a:t>arcpy.overwriteOutput</a:t>
            </a:r>
            <a:r>
              <a:rPr lang="en-US" altLang="en-US" sz="1200" dirty="0"/>
              <a:t> = True</a:t>
            </a:r>
          </a:p>
          <a:p>
            <a:pPr eaLnBrk="1" hangingPunct="1">
              <a:buFontTx/>
              <a:buNone/>
            </a:pPr>
            <a:r>
              <a:rPr lang="en-US" altLang="en-US" sz="1200" dirty="0" err="1"/>
              <a:t>inputFile</a:t>
            </a:r>
            <a:r>
              <a:rPr lang="en-US" altLang="en-US" sz="1200" dirty="0"/>
              <a:t> = </a:t>
            </a:r>
            <a:r>
              <a:rPr lang="en-US" altLang="en-US" sz="1200" dirty="0" err="1"/>
              <a:t>sys.argv</a:t>
            </a:r>
            <a:r>
              <a:rPr lang="en-US" altLang="en-US" sz="1200" dirty="0"/>
              <a:t>[1] </a:t>
            </a:r>
          </a:p>
          <a:p>
            <a:pPr eaLnBrk="1" hangingPunct="1">
              <a:buFontTx/>
              <a:buNone/>
            </a:pPr>
            <a:r>
              <a:rPr lang="en-US" altLang="en-US" sz="1200" dirty="0"/>
              <a:t>output = </a:t>
            </a:r>
            <a:r>
              <a:rPr lang="en-US" altLang="en-US" sz="1200" dirty="0" err="1"/>
              <a:t>os.path.splitext</a:t>
            </a:r>
            <a:r>
              <a:rPr lang="en-US" altLang="en-US" sz="1200" dirty="0"/>
              <a:t>(input)[0] + "_</a:t>
            </a:r>
            <a:r>
              <a:rPr lang="en-US" altLang="en-US" sz="1200" dirty="0" err="1"/>
              <a:t>buffer.shp</a:t>
            </a:r>
            <a:r>
              <a:rPr lang="en-US" altLang="en-US" sz="1200" dirty="0"/>
              <a:t>"</a:t>
            </a:r>
            <a:br>
              <a:rPr lang="en-US" altLang="en-US" sz="1200" dirty="0"/>
            </a:br>
            <a:endParaRPr lang="en-US" altLang="en-US" sz="1200" dirty="0">
              <a:solidFill>
                <a:srgbClr val="3333FF"/>
              </a:solidFill>
            </a:endParaRPr>
          </a:p>
          <a:p>
            <a:pPr eaLnBrk="1" hangingPunct="1">
              <a:buFontTx/>
              <a:buNone/>
            </a:pPr>
            <a:r>
              <a:rPr lang="en-US" altLang="en-US" sz="1200" dirty="0">
                <a:solidFill>
                  <a:srgbClr val="3333FF"/>
                </a:solidFill>
              </a:rPr>
              <a:t>try</a:t>
            </a:r>
            <a:r>
              <a:rPr lang="en-US" altLang="en-US" sz="1200" dirty="0"/>
              <a:t>:</a:t>
            </a:r>
          </a:p>
          <a:p>
            <a:pPr eaLnBrk="1" hangingPunct="1">
              <a:buFontTx/>
              <a:buNone/>
            </a:pPr>
            <a:r>
              <a:rPr lang="en-US" altLang="en-US" sz="1200" dirty="0"/>
              <a:t>    </a:t>
            </a:r>
            <a:r>
              <a:rPr lang="en-US" altLang="en-US" sz="1200" dirty="0" err="1"/>
              <a:t>arcpy.Analysis.Buffer</a:t>
            </a:r>
            <a:r>
              <a:rPr lang="en-US" altLang="en-US" sz="1200" dirty="0"/>
              <a:t>(</a:t>
            </a:r>
            <a:r>
              <a:rPr lang="en-US" altLang="en-US" sz="1200" dirty="0" err="1"/>
              <a:t>inputFile</a:t>
            </a:r>
            <a:r>
              <a:rPr lang="en-US" altLang="en-US" sz="1200" dirty="0"/>
              <a:t>, output, "1 mile")</a:t>
            </a:r>
            <a:br>
              <a:rPr lang="en-US" altLang="en-US" sz="1200" dirty="0"/>
            </a:br>
            <a:r>
              <a:rPr lang="en-US" altLang="en-US" sz="1200" dirty="0"/>
              <a:t>    </a:t>
            </a:r>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"Buffer</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{output}</a:t>
            </a:r>
            <a:r>
              <a:rPr lang="en-US" b="0" dirty="0">
                <a:solidFill>
                  <a:srgbClr val="CE9178"/>
                </a:solidFill>
                <a:effectLst/>
                <a:latin typeface="Consolas" panose="020B0609020204030204" pitchFamily="49" charset="0"/>
              </a:rPr>
              <a:t> created."</a:t>
            </a:r>
            <a:r>
              <a:rPr lang="en-US" b="0" dirty="0">
                <a:solidFill>
                  <a:srgbClr val="D4D4D4"/>
                </a:solidFill>
                <a:effectLst/>
                <a:latin typeface="Consolas" panose="020B0609020204030204" pitchFamily="49" charset="0"/>
              </a:rPr>
              <a:t>)</a:t>
            </a:r>
            <a:endParaRPr lang="en-US" altLang="en-US" sz="1200" dirty="0"/>
          </a:p>
          <a:p>
            <a:pPr eaLnBrk="1" hangingPunct="1">
              <a:buFontTx/>
              <a:buNone/>
            </a:pPr>
            <a:endParaRPr lang="en-US" altLang="en-US" sz="1200" dirty="0">
              <a:solidFill>
                <a:srgbClr val="3333FF"/>
              </a:solidFill>
            </a:endParaRPr>
          </a:p>
          <a:p>
            <a:r>
              <a:rPr lang="en-US" altLang="en-US" sz="1200" dirty="0">
                <a:solidFill>
                  <a:srgbClr val="3333FF"/>
                </a:solidFill>
              </a:rPr>
              <a:t>except </a:t>
            </a:r>
            <a:r>
              <a:rPr lang="en-US" altLang="en-US" sz="1200" dirty="0" err="1"/>
              <a:t>arcpy.ExecuteError</a:t>
            </a:r>
            <a:r>
              <a:rPr lang="en-US" altLang="en-US" sz="1200" dirty="0"/>
              <a:t>:</a:t>
            </a:r>
            <a:br>
              <a:rPr lang="en-US" altLang="en-US" sz="1200" dirty="0"/>
            </a:br>
            <a:r>
              <a:rPr lang="en-US" altLang="en-US" sz="1200" dirty="0"/>
              <a:t>    </a:t>
            </a:r>
            <a:r>
              <a:rPr lang="en-US" b="0" dirty="0">
                <a:solidFill>
                  <a:srgbClr val="D4D4D4"/>
                </a:solidFill>
                <a:effectLst/>
                <a:latin typeface="Consolas" panose="020B0609020204030204" pitchFamily="49" charset="0"/>
              </a:rPr>
              <a:t>print(</a:t>
            </a:r>
            <a:r>
              <a:rPr lang="en-US" b="0" dirty="0" err="1">
                <a:solidFill>
                  <a:srgbClr val="D4D4D4"/>
                </a:solidFill>
                <a:effectLst/>
                <a:latin typeface="Consolas" panose="020B0609020204030204" pitchFamily="49" charset="0"/>
              </a:rPr>
              <a:t>arcpy.GetMessages</a:t>
            </a:r>
            <a:r>
              <a:rPr lang="en-US" b="0" dirty="0">
                <a:solidFill>
                  <a:srgbClr val="D4D4D4"/>
                </a:solidFill>
                <a:effectLst/>
                <a:latin typeface="Consolas" panose="020B0609020204030204" pitchFamily="49" charset="0"/>
              </a:rPr>
              <a:t>( ))</a:t>
            </a:r>
          </a:p>
          <a:p>
            <a:pPr eaLnBrk="1" hangingPunct="1">
              <a:buFontTx/>
              <a:buNone/>
            </a:pPr>
            <a:endParaRPr lang="en-US" altLang="en-US" sz="1200" dirty="0"/>
          </a:p>
          <a:p>
            <a:r>
              <a:rPr lang="en-US" b="0" dirty="0">
                <a:solidFill>
                  <a:srgbClr val="D4D4D4"/>
                </a:solidFill>
                <a:effectLst/>
                <a:latin typeface="Consolas" panose="020B0609020204030204" pitchFamily="49" charset="0"/>
              </a:rPr>
              <a:t>print (</a:t>
            </a:r>
            <a:r>
              <a:rPr lang="en-US" b="0" dirty="0">
                <a:solidFill>
                  <a:srgbClr val="CE9178"/>
                </a:solidFill>
                <a:effectLst/>
                <a:latin typeface="Consolas" panose="020B0609020204030204" pitchFamily="49" charset="0"/>
              </a:rPr>
              <a:t>"Exiting the script now."</a:t>
            </a:r>
            <a:r>
              <a:rPr lang="en-US"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B8878590-D9CC-4987-BFF8-AB70E6ABF17B}" type="slidenum">
              <a:rPr lang="en-US" altLang="en-US" smtClean="0"/>
              <a:pPr/>
              <a:t>25</a:t>
            </a:fld>
            <a:endParaRPr lang="en-US" altLang="en-US"/>
          </a:p>
        </p:txBody>
      </p:sp>
    </p:spTree>
    <p:extLst>
      <p:ext uri="{BB962C8B-B14F-4D97-AF65-F5344CB8AC3E}">
        <p14:creationId xmlns:p14="http://schemas.microsoft.com/office/powerpoint/2010/main" val="159200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AE113D74-F112-C0F3-9BAA-A33D14275AFF}"/>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FC91826D-3328-8801-149A-B06A880CAB2D}"/>
              </a:ext>
            </a:extLst>
          </p:cNvPr>
          <p:cNvSpPr>
            <a:spLocks noGrp="1"/>
          </p:cNvSpPr>
          <p:nvPr>
            <p:ph type="body" idx="1"/>
          </p:nvPr>
        </p:nvSpPr>
        <p:spPr/>
        <p:txBody>
          <a:bodyPr/>
          <a:lstStyle/>
          <a:p>
            <a:pPr eaLnBrk="1" hangingPunct="1">
              <a:defRPr/>
            </a:pPr>
            <a:r>
              <a:rPr lang="en-US" sz="1200" dirty="0"/>
              <a:t>If an </a:t>
            </a:r>
            <a:r>
              <a:rPr lang="en-US" sz="1200" i="1" dirty="0"/>
              <a:t>exception </a:t>
            </a:r>
            <a:r>
              <a:rPr lang="en-US" sz="1200" b="1" i="1" dirty="0"/>
              <a:t>does not</a:t>
            </a:r>
            <a:r>
              <a:rPr lang="en-US" sz="1200" i="1" dirty="0"/>
              <a:t> occur in the try clause</a:t>
            </a:r>
            <a:r>
              <a:rPr lang="en-US" sz="1200" dirty="0"/>
              <a:t>, execution of the try clause is finished and the </a:t>
            </a:r>
            <a:r>
              <a:rPr lang="en-US" sz="1200" b="1" i="1" dirty="0"/>
              <a:t>except clause is skipped</a:t>
            </a:r>
            <a:r>
              <a:rPr lang="en-US" sz="1200" dirty="0"/>
              <a:t>. </a:t>
            </a:r>
          </a:p>
          <a:p>
            <a:pPr eaLnBrk="1" hangingPunct="1">
              <a:defRPr/>
            </a:pPr>
            <a:r>
              <a:rPr lang="en-US" sz="1200" dirty="0"/>
              <a:t>If an </a:t>
            </a:r>
            <a:r>
              <a:rPr lang="en-US" sz="1200" i="1" dirty="0"/>
              <a:t>exception </a:t>
            </a:r>
            <a:r>
              <a:rPr lang="en-US" sz="1200" b="1" i="1" dirty="0"/>
              <a:t>does</a:t>
            </a:r>
            <a:r>
              <a:rPr lang="en-US" sz="1200" i="1" dirty="0"/>
              <a:t> occur</a:t>
            </a:r>
            <a:r>
              <a:rPr lang="en-US" sz="1200" dirty="0"/>
              <a:t> during execution of the try clause, the </a:t>
            </a:r>
            <a:r>
              <a:rPr lang="en-US" sz="1200" b="1" i="1" dirty="0"/>
              <a:t>rest of the try clause is skipped</a:t>
            </a:r>
            <a:r>
              <a:rPr lang="en-US" sz="1200" dirty="0"/>
              <a:t> and execution jumps to the matching except clause.</a:t>
            </a:r>
          </a:p>
          <a:p>
            <a:pPr eaLnBrk="1" hangingPunct="1">
              <a:defRPr/>
            </a:pPr>
            <a:endParaRPr lang="en-US" dirty="0"/>
          </a:p>
        </p:txBody>
      </p:sp>
      <p:sp>
        <p:nvSpPr>
          <p:cNvPr id="15364" name="Slide Number Placeholder 3">
            <a:extLst>
              <a:ext uri="{FF2B5EF4-FFF2-40B4-BE49-F238E27FC236}">
                <a16:creationId xmlns:a16="http://schemas.microsoft.com/office/drawing/2014/main" id="{701B643E-C75F-544E-67C0-0C0F0F1DF86A}"/>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D0531A-6894-4F0C-BB85-CD05814BDE46}" type="slidenum">
              <a:rPr lang="en-US" altLang="en-US"/>
              <a:pPr>
                <a:spcBef>
                  <a:spcPct val="0"/>
                </a:spcBef>
              </a:pPr>
              <a:t>27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AE113D74-F112-C0F3-9BAA-A33D14275AFF}"/>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FC91826D-3328-8801-149A-B06A880CAB2D}"/>
              </a:ext>
            </a:extLst>
          </p:cNvPr>
          <p:cNvSpPr>
            <a:spLocks noGrp="1"/>
          </p:cNvSpPr>
          <p:nvPr>
            <p:ph type="body" idx="1"/>
          </p:nvPr>
        </p:nvSpPr>
        <p:spPr/>
        <p:txBody>
          <a:bodyPr/>
          <a:lstStyle/>
          <a:p>
            <a:pPr marL="228600" indent="-228600" eaLnBrk="1" hangingPunct="1">
              <a:buFontTx/>
              <a:buAutoNum type="arabicPeriod"/>
              <a:defRPr/>
            </a:pPr>
            <a:r>
              <a:rPr lang="en-US" dirty="0"/>
              <a:t>DOH</a:t>
            </a:r>
          </a:p>
          <a:p>
            <a:pPr marL="228600" indent="-228600" eaLnBrk="1" hangingPunct="1">
              <a:buFontTx/>
              <a:buAutoNum type="arabicPeriod"/>
              <a:defRPr/>
            </a:pPr>
            <a:r>
              <a:rPr lang="en-US" dirty="0"/>
              <a:t>HURRAY    MEH</a:t>
            </a:r>
          </a:p>
          <a:p>
            <a:pPr marL="228600" indent="-228600" eaLnBrk="1" hangingPunct="1">
              <a:buFontTx/>
              <a:buAutoNum type="arabicPeriod"/>
              <a:defRPr/>
            </a:pPr>
            <a:r>
              <a:rPr lang="en-US" dirty="0"/>
              <a:t>HURRAY    WOOPEEE!     EWWW</a:t>
            </a:r>
          </a:p>
          <a:p>
            <a:pPr marL="228600" indent="-228600" eaLnBrk="1" hangingPunct="1">
              <a:buFontTx/>
              <a:buAutoNum type="arabicPeriod"/>
              <a:defRPr/>
            </a:pPr>
            <a:r>
              <a:rPr lang="en-US" dirty="0"/>
              <a:t>HURRAY	  WOOPEEE!	   FAB     UH-OH </a:t>
            </a:r>
            <a:br>
              <a:rPr lang="en-US" dirty="0"/>
            </a:br>
            <a:r>
              <a:rPr lang="en-US" dirty="0"/>
              <a:t>Failed at Tue Feb 18 09:33:56 2014 (Elapsed Time: 0.00 seconds)  TOODLES</a:t>
            </a:r>
          </a:p>
          <a:p>
            <a:pPr marL="228600" indent="-228600" eaLnBrk="1" hangingPunct="1">
              <a:buFontTx/>
              <a:buAutoNum type="arabicPeriod"/>
              <a:defRPr/>
            </a:pPr>
            <a:r>
              <a:rPr lang="en-US" dirty="0"/>
              <a:t>HURRAY    WOOPEEE!     FAB     PHEW     SHAZAM     TOODLES</a:t>
            </a:r>
          </a:p>
          <a:p>
            <a:pPr marL="228600" indent="-228600" eaLnBrk="1" hangingPunct="1">
              <a:buFontTx/>
              <a:buAutoNum type="arabicPeriod" startAt="6"/>
              <a:defRPr/>
            </a:pPr>
            <a:r>
              <a:rPr lang="en-US" dirty="0"/>
              <a:t>HURRAY    WOOPEEE!     FAB     TOODLES</a:t>
            </a:r>
          </a:p>
          <a:p>
            <a:pPr eaLnBrk="1" hangingPunct="1">
              <a:defRPr/>
            </a:pPr>
            <a:endParaRPr lang="en-US" dirty="0"/>
          </a:p>
        </p:txBody>
      </p:sp>
      <p:sp>
        <p:nvSpPr>
          <p:cNvPr id="15364" name="Slide Number Placeholder 3">
            <a:extLst>
              <a:ext uri="{FF2B5EF4-FFF2-40B4-BE49-F238E27FC236}">
                <a16:creationId xmlns:a16="http://schemas.microsoft.com/office/drawing/2014/main" id="{701B643E-C75F-544E-67C0-0C0F0F1DF86A}"/>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D0531A-6894-4F0C-BB85-CD05814BDE46}" type="slidenum">
              <a:rPr lang="en-US" altLang="en-US"/>
              <a:pPr>
                <a:spcBef>
                  <a:spcPct val="0"/>
                </a:spcBef>
              </a:pPr>
              <a:t>28</a:t>
            </a:fld>
            <a:endParaRPr lang="en-US" altLang="en-US"/>
          </a:p>
        </p:txBody>
      </p:sp>
    </p:spTree>
    <p:extLst>
      <p:ext uri="{BB962C8B-B14F-4D97-AF65-F5344CB8AC3E}">
        <p14:creationId xmlns:p14="http://schemas.microsoft.com/office/powerpoint/2010/main" val="2215876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dirty="0">
                <a:solidFill>
                  <a:srgbClr val="6A9955"/>
                </a:solidFill>
                <a:effectLst/>
                <a:latin typeface="Consolas" panose="020B0609020204030204" pitchFamily="49" charset="0"/>
              </a:rPr>
              <a:t># buffer_loop_try2.py</a:t>
            </a:r>
            <a:endParaRPr lang="en-US" sz="1200" b="0" dirty="0">
              <a:solidFill>
                <a:srgbClr val="D4D4D4"/>
              </a:solidFill>
              <a:effectLst/>
              <a:latin typeface="Consolas" panose="020B0609020204030204" pitchFamily="49" charset="0"/>
            </a:endParaRPr>
          </a:p>
          <a:p>
            <a:pPr marL="0" indent="0">
              <a:buNone/>
            </a:pPr>
            <a:r>
              <a:rPr lang="en-US" sz="1200" b="0" dirty="0">
                <a:solidFill>
                  <a:srgbClr val="6A9955"/>
                </a:solidFill>
                <a:effectLst/>
                <a:latin typeface="Consolas" panose="020B0609020204030204" pitchFamily="49" charset="0"/>
              </a:rPr>
              <a:t># import arcpy, sys</a:t>
            </a:r>
            <a:endParaRPr lang="en-US" sz="1200" b="0" dirty="0">
              <a:solidFill>
                <a:srgbClr val="D4D4D4"/>
              </a:solidFill>
              <a:effectLst/>
              <a:latin typeface="Consolas" panose="020B0609020204030204" pitchFamily="49" charset="0"/>
            </a:endParaRPr>
          </a:p>
          <a:p>
            <a:pPr marL="0" indent="0">
              <a:buNone/>
            </a:pPr>
            <a:r>
              <a:rPr lang="en-US" sz="1200" b="0" dirty="0">
                <a:solidFill>
                  <a:srgbClr val="6A9955"/>
                </a:solidFill>
                <a:effectLst/>
                <a:latin typeface="Consolas" panose="020B0609020204030204" pitchFamily="49" charset="0"/>
              </a:rPr>
              <a:t># </a:t>
            </a:r>
            <a:r>
              <a:rPr lang="en-US" sz="1200" b="0" dirty="0" err="1">
                <a:solidFill>
                  <a:srgbClr val="6A9955"/>
                </a:solidFill>
                <a:effectLst/>
                <a:latin typeface="Consolas" panose="020B0609020204030204" pitchFamily="49" charset="0"/>
              </a:rPr>
              <a:t>arcpy.env.overwriteOutput</a:t>
            </a:r>
            <a:r>
              <a:rPr lang="en-US" sz="1200" b="0" dirty="0">
                <a:solidFill>
                  <a:srgbClr val="6A9955"/>
                </a:solidFill>
                <a:effectLst/>
                <a:latin typeface="Consolas" panose="020B0609020204030204" pitchFamily="49" charset="0"/>
              </a:rPr>
              <a:t> = True</a:t>
            </a:r>
            <a:endParaRPr lang="en-US" sz="1200" b="0" dirty="0">
              <a:solidFill>
                <a:srgbClr val="D4D4D4"/>
              </a:solidFill>
              <a:effectLst/>
              <a:latin typeface="Consolas" panose="020B0609020204030204" pitchFamily="49" charset="0"/>
            </a:endParaRPr>
          </a:p>
          <a:p>
            <a:pPr marL="0" indent="0">
              <a:buNone/>
            </a:pPr>
            <a:r>
              <a:rPr lang="en-US" sz="1200" b="0" dirty="0">
                <a:solidFill>
                  <a:srgbClr val="6A9955"/>
                </a:solidFill>
                <a:effectLst/>
                <a:latin typeface="Consolas" panose="020B0609020204030204" pitchFamily="49" charset="0"/>
              </a:rPr>
              <a:t># </a:t>
            </a:r>
            <a:r>
              <a:rPr lang="en-US" sz="1200" b="0" dirty="0" err="1">
                <a:solidFill>
                  <a:srgbClr val="6A9955"/>
                </a:solidFill>
                <a:effectLst/>
                <a:latin typeface="Consolas" panose="020B0609020204030204" pitchFamily="49" charset="0"/>
              </a:rPr>
              <a:t>arcpy.env.workspace</a:t>
            </a:r>
            <a:r>
              <a:rPr lang="en-US" sz="1200" b="0" dirty="0">
                <a:solidFill>
                  <a:srgbClr val="6A9955"/>
                </a:solidFill>
                <a:effectLst/>
                <a:latin typeface="Consolas" panose="020B0609020204030204" pitchFamily="49" charset="0"/>
              </a:rPr>
              <a:t> = "C:/Temp" </a:t>
            </a:r>
            <a:endParaRPr lang="en-US" sz="1200" b="0" dirty="0">
              <a:solidFill>
                <a:srgbClr val="D4D4D4"/>
              </a:solidFill>
              <a:effectLst/>
              <a:latin typeface="Consolas" panose="020B0609020204030204" pitchFamily="49" charset="0"/>
            </a:endParaRPr>
          </a:p>
          <a:p>
            <a:pPr marL="0" indent="0">
              <a:buNone/>
            </a:pPr>
            <a:r>
              <a:rPr lang="en-US" sz="1200" b="0" dirty="0">
                <a:solidFill>
                  <a:srgbClr val="6A9955"/>
                </a:solidFill>
                <a:effectLst/>
                <a:latin typeface="Consolas" panose="020B0609020204030204" pitchFamily="49" charset="0"/>
              </a:rPr>
              <a:t># fc = ‘COVER63p.shp’ </a:t>
            </a:r>
            <a:endParaRPr lang="en-US" sz="1200" b="0" dirty="0">
              <a:solidFill>
                <a:srgbClr val="D4D4D4"/>
              </a:solidFill>
              <a:effectLst/>
              <a:latin typeface="Consolas" panose="020B0609020204030204" pitchFamily="49" charset="0"/>
            </a:endParaRPr>
          </a:p>
          <a:p>
            <a:pPr marL="0" indent="0">
              <a:buNone/>
            </a:pPr>
            <a:r>
              <a:rPr lang="en-US" sz="1200" b="0" dirty="0">
                <a:solidFill>
                  <a:srgbClr val="6A9955"/>
                </a:solidFill>
                <a:effectLst/>
                <a:latin typeface="Consolas" panose="020B0609020204030204" pitchFamily="49" charset="0"/>
              </a:rPr>
              <a:t># </a:t>
            </a:r>
            <a:r>
              <a:rPr lang="en-US" sz="1200" b="0" dirty="0" err="1">
                <a:solidFill>
                  <a:srgbClr val="6A9955"/>
                </a:solidFill>
                <a:effectLst/>
                <a:latin typeface="Consolas" panose="020B0609020204030204" pitchFamily="49" charset="0"/>
              </a:rPr>
              <a:t>dist</a:t>
            </a:r>
            <a:r>
              <a:rPr lang="en-US" sz="1200" b="0" dirty="0">
                <a:solidFill>
                  <a:srgbClr val="6A9955"/>
                </a:solidFill>
                <a:effectLst/>
                <a:latin typeface="Consolas" panose="020B0609020204030204" pitchFamily="49" charset="0"/>
              </a:rPr>
              <a:t> = 1 </a:t>
            </a:r>
            <a:endParaRPr lang="en-US" sz="1200" b="0" dirty="0">
              <a:solidFill>
                <a:srgbClr val="D4D4D4"/>
              </a:solidFill>
              <a:effectLst/>
              <a:latin typeface="Consolas" panose="020B0609020204030204" pitchFamily="49" charset="0"/>
            </a:endParaRPr>
          </a:p>
          <a:p>
            <a:pPr marL="0" indent="0">
              <a:buNone/>
            </a:pPr>
            <a:r>
              <a:rPr lang="en-US" sz="1200" b="0" dirty="0">
                <a:solidFill>
                  <a:srgbClr val="569CD6"/>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dist</a:t>
            </a:r>
            <a:r>
              <a:rPr lang="en-US" sz="1200" b="0" dirty="0">
                <a:solidFill>
                  <a:srgbClr val="D4D4D4"/>
                </a:solidFill>
                <a:effectLst/>
                <a:latin typeface="Consolas" panose="020B0609020204030204" pitchFamily="49" charset="0"/>
              </a:rPr>
              <a:t> &lt;= </a:t>
            </a:r>
            <a:r>
              <a:rPr lang="en-US" sz="1200" b="0" dirty="0">
                <a:solidFill>
                  <a:srgbClr val="B5CEA8"/>
                </a:solidFill>
                <a:effectLst/>
                <a:latin typeface="Consolas" panose="020B0609020204030204" pitchFamily="49" charset="0"/>
              </a:rPr>
              <a:t>10</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try</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        buffer = fc[:-</a:t>
            </a:r>
            <a:r>
              <a:rPr lang="en-US" sz="1200" b="0" dirty="0">
                <a:solidFill>
                  <a:srgbClr val="B5CEA8"/>
                </a:solidFill>
                <a:effectLst/>
                <a:latin typeface="Consolas" panose="020B0609020204030204" pitchFamily="49" charset="0"/>
              </a:rPr>
              <a:t>4</a:t>
            </a:r>
            <a:r>
              <a:rPr lang="en-US" sz="1200" b="0" dirty="0">
                <a:solidFill>
                  <a:srgbClr val="D4D4D4"/>
                </a:solidFill>
                <a:effectLst/>
                <a:latin typeface="Consolas" panose="020B0609020204030204" pitchFamily="49" charset="0"/>
              </a:rPr>
              <a:t>]+ str(</a:t>
            </a:r>
            <a:r>
              <a:rPr lang="en-US" sz="1200" b="0" dirty="0" err="1">
                <a:solidFill>
                  <a:srgbClr val="D4D4D4"/>
                </a:solidFill>
                <a:effectLst/>
                <a:latin typeface="Consolas" panose="020B0609020204030204" pitchFamily="49" charset="0"/>
              </a:rPr>
              <a:t>dist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"_</a:t>
            </a:r>
            <a:r>
              <a:rPr lang="en-US" sz="1200" b="0" dirty="0" err="1">
                <a:solidFill>
                  <a:srgbClr val="CE9178"/>
                </a:solidFill>
                <a:effectLst/>
                <a:latin typeface="Consolas" panose="020B0609020204030204" pitchFamily="49" charset="0"/>
              </a:rPr>
              <a:t>buffer.shp</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buffDist</a:t>
            </a:r>
            <a:r>
              <a:rPr lang="en-US" sz="1200" b="0" dirty="0">
                <a:solidFill>
                  <a:srgbClr val="D4D4D4"/>
                </a:solidFill>
                <a:effectLst/>
                <a:latin typeface="Consolas" panose="020B0609020204030204" pitchFamily="49" charset="0"/>
              </a:rPr>
              <a:t> = str(</a:t>
            </a:r>
            <a:r>
              <a:rPr lang="en-US" sz="1200" b="0" dirty="0" err="1">
                <a:solidFill>
                  <a:srgbClr val="D4D4D4"/>
                </a:solidFill>
                <a:effectLst/>
                <a:latin typeface="Consolas" panose="020B0609020204030204" pitchFamily="49" charset="0"/>
              </a:rPr>
              <a:t>dist</a:t>
            </a:r>
            <a:r>
              <a:rPr lang="en-US" sz="1200" b="0" dirty="0">
                <a:solidFill>
                  <a:srgbClr val="D4D4D4"/>
                </a:solidFill>
                <a:effectLst/>
                <a:latin typeface="Consolas" panose="020B0609020204030204" pitchFamily="49" charset="0"/>
              </a:rPr>
              <a:t>) + “ mile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arcpy.Buffer_analysis</a:t>
            </a:r>
            <a:r>
              <a:rPr lang="en-US" sz="1200" b="0" dirty="0">
                <a:solidFill>
                  <a:srgbClr val="D4D4D4"/>
                </a:solidFill>
                <a:effectLst/>
                <a:latin typeface="Consolas" panose="020B0609020204030204" pitchFamily="49" charset="0"/>
              </a:rPr>
              <a:t>(fc, buffer, </a:t>
            </a:r>
            <a:r>
              <a:rPr lang="en-US" sz="1200" b="0" dirty="0" err="1">
                <a:solidFill>
                  <a:srgbClr val="D4D4D4"/>
                </a:solidFill>
                <a:effectLst/>
                <a:latin typeface="Consolas" panose="020B0609020204030204" pitchFamily="49" charset="0"/>
              </a:rPr>
              <a:t>buffDist</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        print (</a:t>
            </a:r>
            <a:r>
              <a:rPr lang="en-US" sz="1200" b="0" dirty="0">
                <a:solidFill>
                  <a:srgbClr val="CE9178"/>
                </a:solidFill>
                <a:effectLst/>
                <a:latin typeface="Consolas" panose="020B0609020204030204" pitchFamily="49" charset="0"/>
              </a:rPr>
              <a:t>"Created: "</a:t>
            </a:r>
            <a:r>
              <a:rPr lang="en-US" sz="1200" b="0" dirty="0">
                <a:solidFill>
                  <a:srgbClr val="D4D4D4"/>
                </a:solidFill>
                <a:effectLst/>
                <a:latin typeface="Consolas" panose="020B0609020204030204" pitchFamily="49" charset="0"/>
              </a:rPr>
              <a:t>, buffer)</a:t>
            </a:r>
          </a:p>
          <a:p>
            <a:pPr marL="0" indent="0">
              <a:buNone/>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except</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arcpy.ExecuteError</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        print (</a:t>
            </a:r>
            <a:r>
              <a:rPr lang="en-US" sz="1200" b="0" dirty="0" err="1">
                <a:solidFill>
                  <a:srgbClr val="D4D4D4"/>
                </a:solidFill>
                <a:effectLst/>
                <a:latin typeface="Consolas" panose="020B0609020204030204" pitchFamily="49" charset="0"/>
              </a:rPr>
              <a:t>arcpy.GetMessage</a:t>
            </a:r>
            <a:r>
              <a:rPr lang="en-US" sz="1200" b="0" dirty="0">
                <a:solidFill>
                  <a:srgbClr val="D4D4D4"/>
                </a:solidFill>
                <a:effectLst/>
                <a:latin typeface="Consolas" panose="020B0609020204030204" pitchFamily="49" charset="0"/>
              </a:rPr>
              <a:t>( ) )</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dist</a:t>
            </a:r>
            <a:r>
              <a:rPr lang="en-US" sz="1200" b="0" dirty="0">
                <a:solidFill>
                  <a:srgbClr val="D4D4D4"/>
                </a:solidFill>
                <a:effectLst/>
                <a:latin typeface="Consolas" panose="020B0609020204030204" pitchFamily="49" charset="0"/>
              </a:rPr>
              <a:t> = </a:t>
            </a:r>
            <a:r>
              <a:rPr lang="en-US" sz="1200" b="0" dirty="0" err="1">
                <a:solidFill>
                  <a:srgbClr val="D4D4D4"/>
                </a:solidFill>
                <a:effectLst/>
                <a:latin typeface="Consolas" panose="020B0609020204030204" pitchFamily="49" charset="0"/>
              </a:rPr>
              <a:t>dist</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1</a:t>
            </a:r>
            <a:endParaRPr lang="en-US" sz="1200"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B8878590-D9CC-4987-BFF8-AB70E6ABF17B}" type="slidenum">
              <a:rPr lang="en-US" altLang="en-US" smtClean="0"/>
              <a:pPr/>
              <a:t>40</a:t>
            </a:fld>
            <a:endParaRPr lang="en-US" altLang="en-US"/>
          </a:p>
        </p:txBody>
      </p:sp>
    </p:spTree>
    <p:extLst>
      <p:ext uri="{BB962C8B-B14F-4D97-AF65-F5344CB8AC3E}">
        <p14:creationId xmlns:p14="http://schemas.microsoft.com/office/powerpoint/2010/main" val="825627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 import sys, traceback</a:t>
            </a:r>
          </a:p>
          <a:p>
            <a:r>
              <a:rPr lang="en-US" dirty="0"/>
              <a:t>02| try:</a:t>
            </a:r>
          </a:p>
          <a:p>
            <a:r>
              <a:rPr lang="en-US" dirty="0"/>
              <a:t>03|     filename = sys.argv[1] # Get filename from user </a:t>
            </a:r>
          </a:p>
          <a:p>
            <a:r>
              <a:rPr lang="en-US" dirty="0"/>
              <a:t>04|     file = open(</a:t>
            </a:r>
            <a:r>
              <a:rPr lang="en-US" dirty="0" err="1"/>
              <a:t>filename,"r</a:t>
            </a:r>
            <a:r>
              <a:rPr lang="en-US" dirty="0"/>
              <a:t>") # Open file for reading</a:t>
            </a:r>
          </a:p>
          <a:p>
            <a:r>
              <a:rPr lang="en-US" dirty="0"/>
              <a:t>05|     print (</a:t>
            </a:r>
            <a:r>
              <a:rPr lang="en-US" dirty="0" err="1"/>
              <a:t>file.readlines</a:t>
            </a:r>
            <a:r>
              <a:rPr lang="en-US" dirty="0"/>
              <a:t>( )) # Read file and print</a:t>
            </a:r>
          </a:p>
          <a:p>
            <a:r>
              <a:rPr lang="en-US" dirty="0"/>
              <a:t>06| except </a:t>
            </a:r>
            <a:r>
              <a:rPr lang="en-US" dirty="0" err="1"/>
              <a:t>IOError</a:t>
            </a:r>
            <a:r>
              <a:rPr lang="en-US" dirty="0"/>
              <a:t>:</a:t>
            </a:r>
          </a:p>
          <a:p>
            <a:r>
              <a:rPr lang="en-US" dirty="0"/>
              <a:t>07|     print (</a:t>
            </a:r>
            <a:r>
              <a:rPr lang="en-US" dirty="0" err="1"/>
              <a:t>f"Warning</a:t>
            </a:r>
            <a:r>
              <a:rPr lang="en-US" dirty="0"/>
              <a:t>: could not open: {filename}")</a:t>
            </a:r>
          </a:p>
          <a:p>
            <a:r>
              <a:rPr lang="en-US" dirty="0"/>
              <a:t>08|     print ("Usage: &lt;full path file name&gt;")</a:t>
            </a:r>
          </a:p>
          <a:p>
            <a:r>
              <a:rPr lang="en-US" dirty="0"/>
              <a:t>09|     </a:t>
            </a:r>
            <a:r>
              <a:rPr lang="en-US" dirty="0" err="1"/>
              <a:t>sys.exit</a:t>
            </a:r>
            <a:r>
              <a:rPr lang="en-US" dirty="0"/>
              <a:t>(0) </a:t>
            </a:r>
          </a:p>
          <a:p>
            <a:r>
              <a:rPr lang="en-US" dirty="0"/>
              <a:t>10| except:</a:t>
            </a:r>
          </a:p>
          <a:p>
            <a:r>
              <a:rPr lang="en-US" dirty="0"/>
              <a:t>11|     print( "Unexpected error:")</a:t>
            </a:r>
          </a:p>
          <a:p>
            <a:r>
              <a:rPr lang="en-US" dirty="0"/>
              <a:t>12|     </a:t>
            </a:r>
            <a:r>
              <a:rPr lang="en-US" dirty="0" err="1"/>
              <a:t>traceback.print_exc</a:t>
            </a:r>
            <a:r>
              <a:rPr lang="en-US" dirty="0"/>
              <a:t>()</a:t>
            </a:r>
          </a:p>
          <a:p>
            <a:r>
              <a:rPr lang="en-US" dirty="0"/>
              <a:t>13|     </a:t>
            </a:r>
            <a:r>
              <a:rPr lang="en-US" dirty="0" err="1"/>
              <a:t>sys.exit</a:t>
            </a:r>
            <a:r>
              <a:rPr lang="en-US" dirty="0"/>
              <a:t>(0)</a:t>
            </a:r>
          </a:p>
        </p:txBody>
      </p:sp>
      <p:sp>
        <p:nvSpPr>
          <p:cNvPr id="4" name="Slide Number Placeholder 3"/>
          <p:cNvSpPr>
            <a:spLocks noGrp="1"/>
          </p:cNvSpPr>
          <p:nvPr>
            <p:ph type="sldNum" sz="quarter" idx="5"/>
          </p:nvPr>
        </p:nvSpPr>
        <p:spPr/>
        <p:txBody>
          <a:bodyPr/>
          <a:lstStyle/>
          <a:p>
            <a:fld id="{B8878590-D9CC-4987-BFF8-AB70E6ABF17B}" type="slidenum">
              <a:rPr lang="en-US" altLang="en-US" smtClean="0"/>
              <a:pPr/>
              <a:t>46</a:t>
            </a:fld>
            <a:endParaRPr lang="en-US" altLang="en-US"/>
          </a:p>
        </p:txBody>
      </p:sp>
    </p:spTree>
    <p:extLst>
      <p:ext uri="{BB962C8B-B14F-4D97-AF65-F5344CB8AC3E}">
        <p14:creationId xmlns:p14="http://schemas.microsoft.com/office/powerpoint/2010/main" val="311341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B8B8B8"/>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B8B8B8"/>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F5458C46-94C6-337D-487A-C6861DCCB49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9BDF0C2-EAEA-4AB7-BE60-2ACE8E7613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A33611-85C7-B6BC-2BCF-4EAB42A7FA89}"/>
              </a:ext>
            </a:extLst>
          </p:cNvPr>
          <p:cNvSpPr>
            <a:spLocks noGrp="1" noChangeArrowheads="1"/>
          </p:cNvSpPr>
          <p:nvPr>
            <p:ph type="sldNum" sz="quarter" idx="12"/>
          </p:nvPr>
        </p:nvSpPr>
        <p:spPr>
          <a:ln/>
        </p:spPr>
        <p:txBody>
          <a:bodyPr/>
          <a:lstStyle>
            <a:lvl1pPr>
              <a:defRPr/>
            </a:lvl1pPr>
          </a:lstStyle>
          <a:p>
            <a:fld id="{13AB3174-F578-4DCC-900C-B8BF9ACA8111}" type="slidenum">
              <a:rPr lang="en-US" altLang="en-US"/>
              <a:pPr/>
              <a:t>‹#›</a:t>
            </a:fld>
            <a:endParaRPr lang="en-US" altLang="en-US"/>
          </a:p>
        </p:txBody>
      </p:sp>
    </p:spTree>
    <p:extLst>
      <p:ext uri="{BB962C8B-B14F-4D97-AF65-F5344CB8AC3E}">
        <p14:creationId xmlns:p14="http://schemas.microsoft.com/office/powerpoint/2010/main" val="292315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45F35DF-6BD2-082E-602E-C69DD68B1B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DE991F1-783D-5A0B-E75D-51D3000BB6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BEB326B-5AAC-22E6-069A-71BC12CFF709}"/>
              </a:ext>
            </a:extLst>
          </p:cNvPr>
          <p:cNvSpPr>
            <a:spLocks noGrp="1" noChangeArrowheads="1"/>
          </p:cNvSpPr>
          <p:nvPr>
            <p:ph type="sldNum" sz="quarter" idx="12"/>
          </p:nvPr>
        </p:nvSpPr>
        <p:spPr>
          <a:ln/>
        </p:spPr>
        <p:txBody>
          <a:bodyPr/>
          <a:lstStyle>
            <a:lvl1pPr>
              <a:defRPr/>
            </a:lvl1pPr>
          </a:lstStyle>
          <a:p>
            <a:fld id="{C1EB0078-F5A7-4BD9-91A8-50E3EE07A7F1}" type="slidenum">
              <a:rPr lang="en-US" altLang="en-US"/>
              <a:pPr/>
              <a:t>‹#›</a:t>
            </a:fld>
            <a:endParaRPr lang="en-US" altLang="en-US"/>
          </a:p>
        </p:txBody>
      </p:sp>
    </p:spTree>
    <p:extLst>
      <p:ext uri="{BB962C8B-B14F-4D97-AF65-F5344CB8AC3E}">
        <p14:creationId xmlns:p14="http://schemas.microsoft.com/office/powerpoint/2010/main" val="372573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09A8BCC-CF71-CC2D-F5D0-BFD3C8F5775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DCA14A9-98F7-C7B9-B7BD-1422E9B3D4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9B80F7A-8E90-7CFA-D3A4-7AA9DD12C533}"/>
              </a:ext>
            </a:extLst>
          </p:cNvPr>
          <p:cNvSpPr>
            <a:spLocks noGrp="1" noChangeArrowheads="1"/>
          </p:cNvSpPr>
          <p:nvPr>
            <p:ph type="sldNum" sz="quarter" idx="12"/>
          </p:nvPr>
        </p:nvSpPr>
        <p:spPr>
          <a:ln/>
        </p:spPr>
        <p:txBody>
          <a:bodyPr/>
          <a:lstStyle>
            <a:lvl1pPr>
              <a:defRPr/>
            </a:lvl1pPr>
          </a:lstStyle>
          <a:p>
            <a:fld id="{DB227F27-FB7D-432E-A866-7404119E79E7}" type="slidenum">
              <a:rPr lang="en-US" altLang="en-US"/>
              <a:pPr/>
              <a:t>‹#›</a:t>
            </a:fld>
            <a:endParaRPr lang="en-US" altLang="en-US"/>
          </a:p>
        </p:txBody>
      </p:sp>
    </p:spTree>
    <p:extLst>
      <p:ext uri="{BB962C8B-B14F-4D97-AF65-F5344CB8AC3E}">
        <p14:creationId xmlns:p14="http://schemas.microsoft.com/office/powerpoint/2010/main" val="277927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457200"/>
          </a:xfrm>
        </p:spPr>
        <p:txBody>
          <a:bodyPr/>
          <a:lstStyle>
            <a:lvl1pPr>
              <a:defRPr>
                <a:solidFill>
                  <a:srgbClr val="B8B8B8"/>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B8B8B8"/>
                </a:solidFill>
              </a:defRPr>
            </a:lvl1pPr>
            <a:lvl2pPr>
              <a:defRPr>
                <a:solidFill>
                  <a:srgbClr val="B8B8B8"/>
                </a:solidFill>
              </a:defRPr>
            </a:lvl2pPr>
            <a:lvl3pPr>
              <a:defRPr>
                <a:solidFill>
                  <a:srgbClr val="B8B8B8"/>
                </a:solidFill>
              </a:defRPr>
            </a:lvl3pPr>
            <a:lvl4pPr>
              <a:defRPr>
                <a:solidFill>
                  <a:srgbClr val="B8B8B8"/>
                </a:solidFill>
              </a:defRPr>
            </a:lvl4pPr>
            <a:lvl5pPr>
              <a:defRPr>
                <a:solidFill>
                  <a:srgbClr val="B8B8B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38F4CB6C-A968-2541-D306-D5E47FB46D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9E4F309-822F-9F00-FA56-83028E2018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F2079C5-C076-D66B-BC01-A5390B1F34C5}"/>
              </a:ext>
            </a:extLst>
          </p:cNvPr>
          <p:cNvSpPr>
            <a:spLocks noGrp="1" noChangeArrowheads="1"/>
          </p:cNvSpPr>
          <p:nvPr>
            <p:ph type="sldNum" sz="quarter" idx="12"/>
          </p:nvPr>
        </p:nvSpPr>
        <p:spPr>
          <a:ln/>
        </p:spPr>
        <p:txBody>
          <a:bodyPr/>
          <a:lstStyle>
            <a:lvl1pPr>
              <a:defRPr/>
            </a:lvl1pPr>
          </a:lstStyle>
          <a:p>
            <a:fld id="{0DF7E5A8-5EAC-4895-A9D6-CB4760B73ADF}" type="slidenum">
              <a:rPr lang="en-US" altLang="en-US"/>
              <a:pPr/>
              <a:t>‹#›</a:t>
            </a:fld>
            <a:endParaRPr lang="en-US" altLang="en-US"/>
          </a:p>
        </p:txBody>
      </p:sp>
    </p:spTree>
    <p:extLst>
      <p:ext uri="{BB962C8B-B14F-4D97-AF65-F5344CB8AC3E}">
        <p14:creationId xmlns:p14="http://schemas.microsoft.com/office/powerpoint/2010/main" val="40725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9117F76-040C-B25B-3041-AE2ECAC7C5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56B70A-FF31-2E69-DEA8-281D330B19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799A315-3450-3F32-C4EB-FCE37F116772}"/>
              </a:ext>
            </a:extLst>
          </p:cNvPr>
          <p:cNvSpPr>
            <a:spLocks noGrp="1" noChangeArrowheads="1"/>
          </p:cNvSpPr>
          <p:nvPr>
            <p:ph type="sldNum" sz="quarter" idx="12"/>
          </p:nvPr>
        </p:nvSpPr>
        <p:spPr>
          <a:ln/>
        </p:spPr>
        <p:txBody>
          <a:bodyPr/>
          <a:lstStyle>
            <a:lvl1pPr>
              <a:defRPr/>
            </a:lvl1pPr>
          </a:lstStyle>
          <a:p>
            <a:fld id="{FB014FCA-3B41-4B31-8276-2F6DD1E65E47}" type="slidenum">
              <a:rPr lang="en-US" altLang="en-US"/>
              <a:pPr/>
              <a:t>‹#›</a:t>
            </a:fld>
            <a:endParaRPr lang="en-US" altLang="en-US"/>
          </a:p>
        </p:txBody>
      </p:sp>
    </p:spTree>
    <p:extLst>
      <p:ext uri="{BB962C8B-B14F-4D97-AF65-F5344CB8AC3E}">
        <p14:creationId xmlns:p14="http://schemas.microsoft.com/office/powerpoint/2010/main" val="397114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8F95CBD-F332-0F9F-3BD3-8922EDC1AE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EBC5462-B7E0-FFB4-229B-A72BA0D6BA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CBB3942-BF2C-C549-8693-42E8728CF8CA}"/>
              </a:ext>
            </a:extLst>
          </p:cNvPr>
          <p:cNvSpPr>
            <a:spLocks noGrp="1" noChangeArrowheads="1"/>
          </p:cNvSpPr>
          <p:nvPr>
            <p:ph type="sldNum" sz="quarter" idx="12"/>
          </p:nvPr>
        </p:nvSpPr>
        <p:spPr>
          <a:ln/>
        </p:spPr>
        <p:txBody>
          <a:bodyPr/>
          <a:lstStyle>
            <a:lvl1pPr>
              <a:defRPr/>
            </a:lvl1pPr>
          </a:lstStyle>
          <a:p>
            <a:fld id="{8D01B9D0-34EF-40EE-8B5E-6FFC4471185F}" type="slidenum">
              <a:rPr lang="en-US" altLang="en-US"/>
              <a:pPr/>
              <a:t>‹#›</a:t>
            </a:fld>
            <a:endParaRPr lang="en-US" altLang="en-US"/>
          </a:p>
        </p:txBody>
      </p:sp>
    </p:spTree>
    <p:extLst>
      <p:ext uri="{BB962C8B-B14F-4D97-AF65-F5344CB8AC3E}">
        <p14:creationId xmlns:p14="http://schemas.microsoft.com/office/powerpoint/2010/main" val="874669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84AF728-D01F-618B-4B0D-C03ACCEE94C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0C4ECC33-58FE-BBBE-85E1-7A795442E6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284EE5B-E6A4-DD4D-B155-987D01286E72}"/>
              </a:ext>
            </a:extLst>
          </p:cNvPr>
          <p:cNvSpPr>
            <a:spLocks noGrp="1" noChangeArrowheads="1"/>
          </p:cNvSpPr>
          <p:nvPr>
            <p:ph type="sldNum" sz="quarter" idx="12"/>
          </p:nvPr>
        </p:nvSpPr>
        <p:spPr>
          <a:ln/>
        </p:spPr>
        <p:txBody>
          <a:bodyPr/>
          <a:lstStyle>
            <a:lvl1pPr>
              <a:defRPr/>
            </a:lvl1pPr>
          </a:lstStyle>
          <a:p>
            <a:fld id="{47BF9A85-C230-4AAB-86CA-FD8725962406}" type="slidenum">
              <a:rPr lang="en-US" altLang="en-US"/>
              <a:pPr/>
              <a:t>‹#›</a:t>
            </a:fld>
            <a:endParaRPr lang="en-US" altLang="en-US"/>
          </a:p>
        </p:txBody>
      </p:sp>
    </p:spTree>
    <p:extLst>
      <p:ext uri="{BB962C8B-B14F-4D97-AF65-F5344CB8AC3E}">
        <p14:creationId xmlns:p14="http://schemas.microsoft.com/office/powerpoint/2010/main" val="247404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3037414-5C03-7D09-00D2-00B21B76185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0B296A3-5680-7141-F199-262CBBBF80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A39BE26-43E2-8D73-3D51-853FBAA7B37D}"/>
              </a:ext>
            </a:extLst>
          </p:cNvPr>
          <p:cNvSpPr>
            <a:spLocks noGrp="1" noChangeArrowheads="1"/>
          </p:cNvSpPr>
          <p:nvPr>
            <p:ph type="sldNum" sz="quarter" idx="12"/>
          </p:nvPr>
        </p:nvSpPr>
        <p:spPr>
          <a:ln/>
        </p:spPr>
        <p:txBody>
          <a:bodyPr/>
          <a:lstStyle>
            <a:lvl1pPr>
              <a:defRPr/>
            </a:lvl1pPr>
          </a:lstStyle>
          <a:p>
            <a:fld id="{B2FCE051-3AAE-424E-B2EC-403EEACBD607}" type="slidenum">
              <a:rPr lang="en-US" altLang="en-US"/>
              <a:pPr/>
              <a:t>‹#›</a:t>
            </a:fld>
            <a:endParaRPr lang="en-US" altLang="en-US"/>
          </a:p>
        </p:txBody>
      </p:sp>
    </p:spTree>
    <p:extLst>
      <p:ext uri="{BB962C8B-B14F-4D97-AF65-F5344CB8AC3E}">
        <p14:creationId xmlns:p14="http://schemas.microsoft.com/office/powerpoint/2010/main" val="79827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CDA851C-AEC1-36B4-7E45-7F1E05B0EFB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69B54FC-4B45-0C58-3F5E-81607E6344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2D7425E-8D47-9FB7-E2EF-BEE6302287E8}"/>
              </a:ext>
            </a:extLst>
          </p:cNvPr>
          <p:cNvSpPr>
            <a:spLocks noGrp="1" noChangeArrowheads="1"/>
          </p:cNvSpPr>
          <p:nvPr>
            <p:ph type="sldNum" sz="quarter" idx="12"/>
          </p:nvPr>
        </p:nvSpPr>
        <p:spPr>
          <a:ln/>
        </p:spPr>
        <p:txBody>
          <a:bodyPr/>
          <a:lstStyle>
            <a:lvl1pPr>
              <a:defRPr/>
            </a:lvl1pPr>
          </a:lstStyle>
          <a:p>
            <a:fld id="{436164AC-C859-44D8-BBF2-6C93FDD84298}" type="slidenum">
              <a:rPr lang="en-US" altLang="en-US"/>
              <a:pPr/>
              <a:t>‹#›</a:t>
            </a:fld>
            <a:endParaRPr lang="en-US" altLang="en-US"/>
          </a:p>
        </p:txBody>
      </p:sp>
    </p:spTree>
    <p:extLst>
      <p:ext uri="{BB962C8B-B14F-4D97-AF65-F5344CB8AC3E}">
        <p14:creationId xmlns:p14="http://schemas.microsoft.com/office/powerpoint/2010/main" val="360758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9B607A2-32D1-89B7-4039-65664E6B8CA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FF606DB-0090-7A1D-504E-C5B6D5E9C5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E2F4F8C-0F79-949F-CC12-E479656668DB}"/>
              </a:ext>
            </a:extLst>
          </p:cNvPr>
          <p:cNvSpPr>
            <a:spLocks noGrp="1" noChangeArrowheads="1"/>
          </p:cNvSpPr>
          <p:nvPr>
            <p:ph type="sldNum" sz="quarter" idx="12"/>
          </p:nvPr>
        </p:nvSpPr>
        <p:spPr>
          <a:ln/>
        </p:spPr>
        <p:txBody>
          <a:bodyPr/>
          <a:lstStyle>
            <a:lvl1pPr>
              <a:defRPr/>
            </a:lvl1pPr>
          </a:lstStyle>
          <a:p>
            <a:fld id="{EE259C7E-70F3-48DA-A94D-79B5E0D9B260}" type="slidenum">
              <a:rPr lang="en-US" altLang="en-US"/>
              <a:pPr/>
              <a:t>‹#›</a:t>
            </a:fld>
            <a:endParaRPr lang="en-US" altLang="en-US"/>
          </a:p>
        </p:txBody>
      </p:sp>
    </p:spTree>
    <p:extLst>
      <p:ext uri="{BB962C8B-B14F-4D97-AF65-F5344CB8AC3E}">
        <p14:creationId xmlns:p14="http://schemas.microsoft.com/office/powerpoint/2010/main" val="357331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5F65B27-4D90-CAE2-6B11-CAEC35FF5C2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4F54311-4E0A-4A70-8447-07767E11F25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4C0B39A-7FDC-BF55-C626-7D01975B11A3}"/>
              </a:ext>
            </a:extLst>
          </p:cNvPr>
          <p:cNvSpPr>
            <a:spLocks noGrp="1" noChangeArrowheads="1"/>
          </p:cNvSpPr>
          <p:nvPr>
            <p:ph type="sldNum" sz="quarter" idx="12"/>
          </p:nvPr>
        </p:nvSpPr>
        <p:spPr>
          <a:ln/>
        </p:spPr>
        <p:txBody>
          <a:bodyPr/>
          <a:lstStyle>
            <a:lvl1pPr>
              <a:defRPr/>
            </a:lvl1pPr>
          </a:lstStyle>
          <a:p>
            <a:fld id="{7DFD0A39-D9C3-4BEA-B9FF-EE097DC5E7DC}" type="slidenum">
              <a:rPr lang="en-US" altLang="en-US"/>
              <a:pPr/>
              <a:t>‹#›</a:t>
            </a:fld>
            <a:endParaRPr lang="en-US" altLang="en-US"/>
          </a:p>
        </p:txBody>
      </p:sp>
    </p:spTree>
    <p:extLst>
      <p:ext uri="{BB962C8B-B14F-4D97-AF65-F5344CB8AC3E}">
        <p14:creationId xmlns:p14="http://schemas.microsoft.com/office/powerpoint/2010/main" val="170439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AEF19A4-AF31-F938-49EE-22B1E8699F49}"/>
              </a:ext>
            </a:extLst>
          </p:cNvPr>
          <p:cNvSpPr>
            <a:spLocks noGrp="1" noChangeArrowheads="1"/>
          </p:cNvSpPr>
          <p:nvPr>
            <p:ph type="title"/>
          </p:nvPr>
        </p:nvSpPr>
        <p:spPr bwMode="auto">
          <a:xfrm>
            <a:off x="152400" y="1524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195D86C4-A6B8-CFAC-5E65-C908008CD8A1}"/>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26C4F473-AF69-7E6F-AA38-515A317F116F}"/>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defRPr>
            </a:lvl1pPr>
          </a:lstStyle>
          <a:p>
            <a:pPr>
              <a:defRPr/>
            </a:pPr>
            <a:endParaRPr lang="en-US"/>
          </a:p>
        </p:txBody>
      </p:sp>
      <p:sp>
        <p:nvSpPr>
          <p:cNvPr id="1029" name="Rectangle 5">
            <a:extLst>
              <a:ext uri="{FF2B5EF4-FFF2-40B4-BE49-F238E27FC236}">
                <a16:creationId xmlns:a16="http://schemas.microsoft.com/office/drawing/2014/main" id="{D82DF4DC-DF71-658B-36F5-AC947C71327A}"/>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defRPr>
            </a:lvl1pPr>
          </a:lstStyle>
          <a:p>
            <a:pPr>
              <a:defRPr/>
            </a:pPr>
            <a:endParaRPr lang="en-US"/>
          </a:p>
        </p:txBody>
      </p:sp>
      <p:sp>
        <p:nvSpPr>
          <p:cNvPr id="1030" name="Rectangle 6">
            <a:extLst>
              <a:ext uri="{FF2B5EF4-FFF2-40B4-BE49-F238E27FC236}">
                <a16:creationId xmlns:a16="http://schemas.microsoft.com/office/drawing/2014/main" id="{6B84EA3A-0618-E2EF-A2AC-FD6E328E30B7}"/>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8000"/>
                </a:solidFill>
              </a:defRPr>
            </a:lvl1pPr>
          </a:lstStyle>
          <a:p>
            <a:fld id="{F0AA8B35-6598-499F-B073-E263C547C8D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rgbClr val="B8B8B8"/>
          </a:solidFill>
          <a:latin typeface="+mn-lt"/>
          <a:ea typeface="+mj-ea"/>
          <a:cs typeface="+mj-cs"/>
        </a:defRPr>
      </a:lvl1pPr>
      <a:lvl2pPr algn="l" rtl="0" eaLnBrk="0" fontAlgn="base" hangingPunct="0">
        <a:spcBef>
          <a:spcPct val="0"/>
        </a:spcBef>
        <a:spcAft>
          <a:spcPct val="0"/>
        </a:spcAft>
        <a:defRPr sz="4000" b="1">
          <a:solidFill>
            <a:srgbClr val="669900"/>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4000" b="1">
          <a:solidFill>
            <a:srgbClr val="669900"/>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4000" b="1">
          <a:solidFill>
            <a:srgbClr val="669900"/>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4000" b="1">
          <a:solidFill>
            <a:srgbClr val="669900"/>
          </a:solidFill>
          <a:effectLst>
            <a:outerShdw blurRad="38100" dist="38100" dir="2700000" algn="tl">
              <a:srgbClr val="000000"/>
            </a:outerShdw>
          </a:effectLst>
          <a:latin typeface="Arial"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rgbClr val="B8B8B8"/>
          </a:solidFill>
          <a:latin typeface="+mn-lt"/>
          <a:ea typeface="+mn-ea"/>
          <a:cs typeface="+mn-cs"/>
        </a:defRPr>
      </a:lvl1pPr>
      <a:lvl2pPr marL="742950" indent="-285750" algn="l" rtl="0" eaLnBrk="0" fontAlgn="base" hangingPunct="0">
        <a:spcBef>
          <a:spcPct val="20000"/>
        </a:spcBef>
        <a:spcAft>
          <a:spcPct val="0"/>
        </a:spcAft>
        <a:defRPr sz="2800">
          <a:solidFill>
            <a:srgbClr val="B8B8B8"/>
          </a:solidFill>
          <a:latin typeface="+mn-lt"/>
        </a:defRPr>
      </a:lvl2pPr>
      <a:lvl3pPr marL="1143000" indent="-228600" algn="l" rtl="0" eaLnBrk="0" fontAlgn="base" hangingPunct="0">
        <a:spcBef>
          <a:spcPct val="20000"/>
        </a:spcBef>
        <a:spcAft>
          <a:spcPct val="0"/>
        </a:spcAft>
        <a:buChar char="•"/>
        <a:defRPr sz="2400">
          <a:solidFill>
            <a:srgbClr val="B8B8B8"/>
          </a:solidFill>
          <a:latin typeface="+mn-lt"/>
        </a:defRPr>
      </a:lvl3pPr>
      <a:lvl4pPr marL="1600200" indent="-228600" algn="l" rtl="0" eaLnBrk="0" fontAlgn="base" hangingPunct="0">
        <a:spcBef>
          <a:spcPct val="20000"/>
        </a:spcBef>
        <a:spcAft>
          <a:spcPct val="0"/>
        </a:spcAft>
        <a:buChar char="–"/>
        <a:defRPr sz="2000">
          <a:solidFill>
            <a:srgbClr val="B8B8B8"/>
          </a:solidFill>
          <a:latin typeface="+mn-lt"/>
        </a:defRPr>
      </a:lvl4pPr>
      <a:lvl5pPr marL="2057400" indent="-228600" algn="l" rtl="0" eaLnBrk="0" fontAlgn="base" hangingPunct="0">
        <a:spcBef>
          <a:spcPct val="20000"/>
        </a:spcBef>
        <a:spcAft>
          <a:spcPct val="0"/>
        </a:spcAft>
        <a:buChar char="»"/>
        <a:defRPr sz="2000">
          <a:solidFill>
            <a:srgbClr val="B8B8B8"/>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docs.python.org/lib/module-exceptio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DE000AB-6BB0-5919-0592-D4632DFCEB19}"/>
              </a:ext>
            </a:extLst>
          </p:cNvPr>
          <p:cNvSpPr>
            <a:spLocks noGrp="1" noChangeArrowheads="1"/>
          </p:cNvSpPr>
          <p:nvPr>
            <p:ph type="ctrTitle"/>
          </p:nvPr>
        </p:nvSpPr>
        <p:spPr>
          <a:xfrm>
            <a:off x="228600" y="1066800"/>
            <a:ext cx="4267200" cy="3276600"/>
          </a:xfrm>
        </p:spPr>
        <p:txBody>
          <a:bodyPr/>
          <a:lstStyle/>
          <a:p>
            <a:pPr eaLnBrk="1" hangingPunct="1">
              <a:defRPr/>
            </a:pPr>
            <a:r>
              <a:rPr lang="en-US" altLang="en-US" sz="5400" b="0" dirty="0"/>
              <a:t>Error handling</a:t>
            </a:r>
          </a:p>
        </p:txBody>
      </p:sp>
      <p:sp>
        <p:nvSpPr>
          <p:cNvPr id="3075" name="Rectangle 3">
            <a:extLst>
              <a:ext uri="{FF2B5EF4-FFF2-40B4-BE49-F238E27FC236}">
                <a16:creationId xmlns:a16="http://schemas.microsoft.com/office/drawing/2014/main" id="{38E8B094-FDE6-C948-1D74-80DBC96D6A5D}"/>
              </a:ext>
            </a:extLst>
          </p:cNvPr>
          <p:cNvSpPr>
            <a:spLocks noGrp="1" noChangeArrowheads="1"/>
          </p:cNvSpPr>
          <p:nvPr>
            <p:ph type="subTitle" idx="1"/>
          </p:nvPr>
        </p:nvSpPr>
        <p:spPr>
          <a:xfrm>
            <a:off x="304800" y="4343400"/>
            <a:ext cx="4724400" cy="1219200"/>
          </a:xfrm>
        </p:spPr>
        <p:txBody>
          <a:bodyPr/>
          <a:lstStyle/>
          <a:p>
            <a:pPr algn="l">
              <a:lnSpc>
                <a:spcPct val="80000"/>
              </a:lnSpc>
            </a:pPr>
            <a:r>
              <a:rPr lang="en-US" altLang="en-US" sz="2400" dirty="0">
                <a:latin typeface="Calibri" panose="020F0502020204030204" pitchFamily="34" charset="0"/>
                <a:cs typeface="Calibri" panose="020F0502020204030204" pitchFamily="34" charset="0"/>
              </a:rPr>
              <a:t>Center for Geospatial Analytics</a:t>
            </a:r>
          </a:p>
          <a:p>
            <a:pPr algn="l">
              <a:lnSpc>
                <a:spcPct val="80000"/>
              </a:lnSpc>
            </a:pPr>
            <a:r>
              <a:rPr lang="en-US" altLang="en-US" sz="2400" dirty="0">
                <a:latin typeface="Calibri" panose="020F0502020204030204" pitchFamily="34" charset="0"/>
                <a:cs typeface="Calibri" panose="020F0502020204030204" pitchFamily="34" charset="0"/>
              </a:rPr>
              <a:t>North Carolina State University</a:t>
            </a:r>
          </a:p>
          <a:p>
            <a:pPr algn="l">
              <a:lnSpc>
                <a:spcPct val="80000"/>
              </a:lnSpc>
            </a:pPr>
            <a:r>
              <a:rPr lang="en-US" altLang="en-US" sz="2400" dirty="0">
                <a:latin typeface="Calibri" panose="020F0502020204030204" pitchFamily="34" charset="0"/>
                <a:cs typeface="Calibri" panose="020F0502020204030204" pitchFamily="34" charset="0"/>
              </a:rPr>
              <a:t>Dr. Tateosian</a:t>
            </a:r>
          </a:p>
        </p:txBody>
      </p:sp>
      <p:sp>
        <p:nvSpPr>
          <p:cNvPr id="4" name="Rectangle: Rounded Corners 3">
            <a:extLst>
              <a:ext uri="{FF2B5EF4-FFF2-40B4-BE49-F238E27FC236}">
                <a16:creationId xmlns:a16="http://schemas.microsoft.com/office/drawing/2014/main" id="{4B1577E9-A587-0A1B-BC4A-6681BE0F5D16}"/>
              </a:ext>
            </a:extLst>
          </p:cNvPr>
          <p:cNvSpPr/>
          <p:nvPr/>
        </p:nvSpPr>
        <p:spPr>
          <a:xfrm>
            <a:off x="4419600" y="191626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5" name="Rectangle: Rounded Corners 4">
            <a:extLst>
              <a:ext uri="{FF2B5EF4-FFF2-40B4-BE49-F238E27FC236}">
                <a16:creationId xmlns:a16="http://schemas.microsoft.com/office/drawing/2014/main" id="{C074B7D9-F8BF-1DB4-33F1-92F4D3C0A767}"/>
              </a:ext>
            </a:extLst>
          </p:cNvPr>
          <p:cNvSpPr/>
          <p:nvPr/>
        </p:nvSpPr>
        <p:spPr>
          <a:xfrm>
            <a:off x="4419600" y="327262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 X:</a:t>
            </a:r>
          </a:p>
        </p:txBody>
      </p:sp>
      <p:sp>
        <p:nvSpPr>
          <p:cNvPr id="6" name="Rectangle: Rounded Corners 5">
            <a:extLst>
              <a:ext uri="{FF2B5EF4-FFF2-40B4-BE49-F238E27FC236}">
                <a16:creationId xmlns:a16="http://schemas.microsoft.com/office/drawing/2014/main" id="{22263992-6FD8-0022-EF14-3C52691C2134}"/>
              </a:ext>
            </a:extLst>
          </p:cNvPr>
          <p:cNvSpPr/>
          <p:nvPr/>
        </p:nvSpPr>
        <p:spPr>
          <a:xfrm>
            <a:off x="5257800" y="25146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Primary code I want to run.</a:t>
            </a:r>
          </a:p>
        </p:txBody>
      </p:sp>
      <p:sp>
        <p:nvSpPr>
          <p:cNvPr id="7" name="Rectangle: Rounded Corners 6">
            <a:extLst>
              <a:ext uri="{FF2B5EF4-FFF2-40B4-BE49-F238E27FC236}">
                <a16:creationId xmlns:a16="http://schemas.microsoft.com/office/drawing/2014/main" id="{F4703073-006F-D43A-E3FA-F0BF7F83ABEF}"/>
              </a:ext>
            </a:extLst>
          </p:cNvPr>
          <p:cNvSpPr/>
          <p:nvPr/>
        </p:nvSpPr>
        <p:spPr>
          <a:xfrm>
            <a:off x="5257800" y="388520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to run in case </a:t>
            </a:r>
          </a:p>
          <a:p>
            <a:pPr algn="ctr"/>
            <a:r>
              <a:rPr lang="en-US" dirty="0"/>
              <a:t>of exception 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54685B3-5A0E-8575-3923-AC18645C268A}"/>
              </a:ext>
            </a:extLst>
          </p:cNvPr>
          <p:cNvSpPr>
            <a:spLocks noGrp="1"/>
          </p:cNvSpPr>
          <p:nvPr>
            <p:ph type="title"/>
          </p:nvPr>
        </p:nvSpPr>
        <p:spPr/>
        <p:txBody>
          <a:bodyPr/>
          <a:lstStyle/>
          <a:p>
            <a:pPr>
              <a:defRPr/>
            </a:pPr>
            <a:r>
              <a:rPr lang="en-US" dirty="0"/>
              <a:t>Built-in exceptions have names</a:t>
            </a:r>
            <a:endParaRPr lang="en-US" altLang="en-US" dirty="0"/>
          </a:p>
        </p:txBody>
      </p:sp>
      <p:sp>
        <p:nvSpPr>
          <p:cNvPr id="3" name="Content Placeholder 2">
            <a:extLst>
              <a:ext uri="{FF2B5EF4-FFF2-40B4-BE49-F238E27FC236}">
                <a16:creationId xmlns:a16="http://schemas.microsoft.com/office/drawing/2014/main" id="{E157462C-AE2F-D0F4-F340-8A74D145E19A}"/>
              </a:ext>
            </a:extLst>
          </p:cNvPr>
          <p:cNvSpPr>
            <a:spLocks noGrp="1"/>
          </p:cNvSpPr>
          <p:nvPr>
            <p:ph idx="1"/>
          </p:nvPr>
        </p:nvSpPr>
        <p:spPr/>
        <p:txBody>
          <a:bodyPr/>
          <a:lstStyle/>
          <a:p>
            <a:pPr marL="342900" lvl="1" indent="-342900">
              <a:buFontTx/>
              <a:buChar char="•"/>
              <a:defRPr/>
            </a:pPr>
            <a:r>
              <a:rPr lang="en-US" sz="2400" dirty="0"/>
              <a:t>Traceback errors report the </a:t>
            </a:r>
            <a:r>
              <a:rPr lang="en-US" sz="2400" i="1" dirty="0"/>
              <a:t>name</a:t>
            </a:r>
            <a:r>
              <a:rPr lang="en-US" sz="2400" dirty="0"/>
              <a:t> of the exception</a:t>
            </a:r>
            <a:br>
              <a:rPr lang="en-US" sz="1800" dirty="0"/>
            </a:br>
            <a:r>
              <a:rPr lang="en-US" sz="1800" dirty="0"/>
              <a:t>	</a:t>
            </a:r>
            <a:r>
              <a:rPr lang="en-US" sz="2000" dirty="0" err="1">
                <a:solidFill>
                  <a:srgbClr val="FF0066"/>
                </a:solidFill>
              </a:rPr>
              <a:t>TypeError</a:t>
            </a:r>
            <a:r>
              <a:rPr lang="en-US" sz="2000" dirty="0"/>
              <a:t>:</a:t>
            </a:r>
            <a:r>
              <a:rPr lang="en-US" sz="2000" dirty="0">
                <a:solidFill>
                  <a:srgbClr val="FF0000"/>
                </a:solidFill>
              </a:rPr>
              <a:t> </a:t>
            </a:r>
            <a:r>
              <a:rPr lang="en-US" sz="2000" dirty="0"/>
              <a:t>'</a:t>
            </a:r>
            <a:r>
              <a:rPr lang="en-US" sz="2000" dirty="0" err="1"/>
              <a:t>NoneType</a:t>
            </a:r>
            <a:r>
              <a:rPr lang="en-US" sz="2000" dirty="0"/>
              <a:t>' object is not </a:t>
            </a:r>
            <a:r>
              <a:rPr lang="en-US" sz="2000" dirty="0" err="1"/>
              <a:t>iterable</a:t>
            </a:r>
            <a:endParaRPr lang="en-US" sz="1800" dirty="0"/>
          </a:p>
          <a:p>
            <a:pPr marL="400050" lvl="1" indent="0">
              <a:defRPr/>
            </a:pPr>
            <a:r>
              <a:rPr lang="en-US" sz="2000" dirty="0">
                <a:solidFill>
                  <a:srgbClr val="FF0000"/>
                </a:solidFill>
              </a:rPr>
              <a:t>	</a:t>
            </a:r>
            <a:r>
              <a:rPr lang="en-US" sz="2000" dirty="0" err="1">
                <a:solidFill>
                  <a:srgbClr val="FF0066"/>
                </a:solidFill>
              </a:rPr>
              <a:t>ValueError</a:t>
            </a:r>
            <a:r>
              <a:rPr lang="en-US" sz="2000" dirty="0"/>
              <a:t>:</a:t>
            </a:r>
            <a:r>
              <a:rPr lang="en-US" sz="2000" dirty="0">
                <a:solidFill>
                  <a:srgbClr val="FF0000"/>
                </a:solidFill>
              </a:rPr>
              <a:t> </a:t>
            </a:r>
            <a:r>
              <a:rPr lang="en-US" sz="2000" dirty="0"/>
              <a:t>invalid literal for float(): 0.001 meters</a:t>
            </a:r>
          </a:p>
          <a:p>
            <a:pPr>
              <a:defRPr/>
            </a:pPr>
            <a:endParaRPr lang="en-US" sz="2000" i="1" dirty="0"/>
          </a:p>
          <a:p>
            <a:pPr>
              <a:defRPr/>
            </a:pPr>
            <a:endParaRPr lang="en-US" sz="2000" i="1" dirty="0"/>
          </a:p>
          <a:p>
            <a:pPr marL="0" indent="0">
              <a:buFontTx/>
              <a:buNone/>
              <a:defRP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54685B3-5A0E-8575-3923-AC18645C268A}"/>
              </a:ext>
            </a:extLst>
          </p:cNvPr>
          <p:cNvSpPr>
            <a:spLocks noGrp="1"/>
          </p:cNvSpPr>
          <p:nvPr>
            <p:ph type="title"/>
          </p:nvPr>
        </p:nvSpPr>
        <p:spPr/>
        <p:txBody>
          <a:bodyPr/>
          <a:lstStyle/>
          <a:p>
            <a:pPr>
              <a:defRPr/>
            </a:pPr>
            <a:r>
              <a:rPr lang="en-US" altLang="en-US" dirty="0"/>
              <a:t>Using </a:t>
            </a:r>
            <a:r>
              <a:rPr lang="en-US" altLang="en-US" i="1" dirty="0"/>
              <a:t>named</a:t>
            </a:r>
            <a:r>
              <a:rPr lang="en-US" altLang="en-US" dirty="0"/>
              <a:t> exceptions</a:t>
            </a:r>
          </a:p>
        </p:txBody>
      </p:sp>
      <p:sp>
        <p:nvSpPr>
          <p:cNvPr id="3" name="Content Placeholder 2">
            <a:extLst>
              <a:ext uri="{FF2B5EF4-FFF2-40B4-BE49-F238E27FC236}">
                <a16:creationId xmlns:a16="http://schemas.microsoft.com/office/drawing/2014/main" id="{E157462C-AE2F-D0F4-F340-8A74D145E19A}"/>
              </a:ext>
            </a:extLst>
          </p:cNvPr>
          <p:cNvSpPr>
            <a:spLocks noGrp="1"/>
          </p:cNvSpPr>
          <p:nvPr>
            <p:ph idx="1"/>
          </p:nvPr>
        </p:nvSpPr>
        <p:spPr/>
        <p:txBody>
          <a:bodyPr/>
          <a:lstStyle/>
          <a:p>
            <a:pPr marL="342900" lvl="1" indent="-342900">
              <a:buFontTx/>
              <a:buChar char="•"/>
              <a:defRPr/>
            </a:pPr>
            <a:r>
              <a:rPr lang="en-US" sz="2400" dirty="0"/>
              <a:t>Traceback errors report the </a:t>
            </a:r>
            <a:r>
              <a:rPr lang="en-US" sz="2400" i="1" dirty="0"/>
              <a:t>name</a:t>
            </a:r>
            <a:r>
              <a:rPr lang="en-US" sz="2400" dirty="0"/>
              <a:t> of the exception</a:t>
            </a:r>
            <a:br>
              <a:rPr lang="en-US" sz="1800" dirty="0"/>
            </a:br>
            <a:r>
              <a:rPr lang="en-US" sz="1800" dirty="0"/>
              <a:t>	</a:t>
            </a:r>
            <a:r>
              <a:rPr lang="en-US" sz="2000" dirty="0" err="1">
                <a:solidFill>
                  <a:srgbClr val="FF0066"/>
                </a:solidFill>
              </a:rPr>
              <a:t>TypeError</a:t>
            </a:r>
            <a:r>
              <a:rPr lang="en-US" sz="2000" dirty="0"/>
              <a:t>:</a:t>
            </a:r>
            <a:r>
              <a:rPr lang="en-US" sz="2000" dirty="0">
                <a:solidFill>
                  <a:srgbClr val="FF0000"/>
                </a:solidFill>
              </a:rPr>
              <a:t> </a:t>
            </a:r>
            <a:r>
              <a:rPr lang="en-US" sz="2000" dirty="0"/>
              <a:t>'</a:t>
            </a:r>
            <a:r>
              <a:rPr lang="en-US" sz="2000" dirty="0" err="1"/>
              <a:t>NoneType</a:t>
            </a:r>
            <a:r>
              <a:rPr lang="en-US" sz="2000" dirty="0"/>
              <a:t>' object is not </a:t>
            </a:r>
            <a:r>
              <a:rPr lang="en-US" sz="2000" dirty="0" err="1"/>
              <a:t>iterable</a:t>
            </a:r>
            <a:endParaRPr lang="en-US" sz="1800" dirty="0"/>
          </a:p>
          <a:p>
            <a:pPr marL="400050" lvl="1" indent="0">
              <a:defRPr/>
            </a:pPr>
            <a:r>
              <a:rPr lang="en-US" sz="2000" dirty="0">
                <a:solidFill>
                  <a:srgbClr val="FF0000"/>
                </a:solidFill>
              </a:rPr>
              <a:t>	</a:t>
            </a:r>
            <a:r>
              <a:rPr lang="en-US" sz="2000" dirty="0" err="1">
                <a:solidFill>
                  <a:srgbClr val="FF0066"/>
                </a:solidFill>
              </a:rPr>
              <a:t>ValueError</a:t>
            </a:r>
            <a:r>
              <a:rPr lang="en-US" sz="2000" dirty="0"/>
              <a:t>:</a:t>
            </a:r>
            <a:r>
              <a:rPr lang="en-US" sz="2000" dirty="0">
                <a:solidFill>
                  <a:srgbClr val="FF0000"/>
                </a:solidFill>
              </a:rPr>
              <a:t> </a:t>
            </a:r>
            <a:r>
              <a:rPr lang="en-US" sz="2000" dirty="0"/>
              <a:t>invalid literal for float(): 0.001 meters</a:t>
            </a:r>
          </a:p>
          <a:p>
            <a:pPr>
              <a:defRPr/>
            </a:pPr>
            <a:endParaRPr lang="en-US" sz="2000" i="1" dirty="0"/>
          </a:p>
          <a:p>
            <a:pPr>
              <a:defRPr/>
            </a:pPr>
            <a:endParaRPr lang="en-US" sz="2000" i="1" dirty="0"/>
          </a:p>
          <a:p>
            <a:pPr>
              <a:defRPr/>
            </a:pPr>
            <a:r>
              <a:rPr lang="en-US" sz="2000" i="1" dirty="0"/>
              <a:t>Named exception</a:t>
            </a:r>
            <a:r>
              <a:rPr lang="en-US" sz="2000" dirty="0"/>
              <a:t>: place an exception name behind the </a:t>
            </a:r>
            <a:r>
              <a:rPr lang="en-US" sz="2000" b="1" dirty="0">
                <a:solidFill>
                  <a:srgbClr val="6588A5"/>
                </a:solidFill>
              </a:rPr>
              <a:t>except</a:t>
            </a:r>
            <a:r>
              <a:rPr lang="en-US" sz="2000" dirty="0"/>
              <a:t> keyword.</a:t>
            </a:r>
          </a:p>
          <a:p>
            <a:pPr>
              <a:defRPr/>
            </a:pPr>
            <a:endParaRPr lang="en-US" sz="2000" dirty="0"/>
          </a:p>
          <a:p>
            <a:pPr marL="0" indent="0">
              <a:buFontTx/>
              <a:buNone/>
              <a:defRPr/>
            </a:pPr>
            <a:endParaRPr lang="en-US" sz="2000" dirty="0"/>
          </a:p>
          <a:p>
            <a:pPr>
              <a:defRPr/>
            </a:pPr>
            <a:endParaRPr lang="en-US" sz="2000" dirty="0"/>
          </a:p>
          <a:p>
            <a:pPr marL="0" indent="0">
              <a:buFontTx/>
              <a:buNone/>
              <a:defRPr/>
            </a:pPr>
            <a:endParaRPr lang="en-US" sz="2000" dirty="0"/>
          </a:p>
        </p:txBody>
      </p:sp>
      <p:sp>
        <p:nvSpPr>
          <p:cNvPr id="4" name="TextBox 3">
            <a:extLst>
              <a:ext uri="{FF2B5EF4-FFF2-40B4-BE49-F238E27FC236}">
                <a16:creationId xmlns:a16="http://schemas.microsoft.com/office/drawing/2014/main" id="{11BE5000-F698-412C-87EF-D416BE6C7891}"/>
              </a:ext>
            </a:extLst>
          </p:cNvPr>
          <p:cNvSpPr txBox="1"/>
          <p:nvPr/>
        </p:nvSpPr>
        <p:spPr>
          <a:xfrm>
            <a:off x="1219200" y="3276600"/>
            <a:ext cx="6400800" cy="2800767"/>
          </a:xfrm>
          <a:prstGeom prst="rect">
            <a:avLst/>
          </a:prstGeom>
          <a:noFill/>
        </p:spPr>
        <p:txBody>
          <a:bodyPr wrap="square">
            <a:spAutoFit/>
          </a:bodyPr>
          <a:lstStyle/>
          <a:p>
            <a:r>
              <a:rPr lang="en-US" sz="1600" b="0" dirty="0">
                <a:solidFill>
                  <a:srgbClr val="6A9955"/>
                </a:solidFill>
                <a:effectLst/>
                <a:latin typeface="Consolas" panose="020B0609020204030204" pitchFamily="49" charset="0"/>
              </a:rPr>
              <a:t># doubleMyNumber.py</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import</a:t>
            </a:r>
            <a:r>
              <a:rPr lang="en-US" sz="1600" b="0" dirty="0">
                <a:solidFill>
                  <a:srgbClr val="D4D4D4"/>
                </a:solidFill>
                <a:effectLst/>
                <a:latin typeface="Consolas" panose="020B0609020204030204" pitchFamily="49" charset="0"/>
              </a:rPr>
              <a:t> sys</a:t>
            </a:r>
          </a:p>
          <a:p>
            <a:br>
              <a:rPr lang="en-US" sz="1600" b="0" dirty="0">
                <a:solidFill>
                  <a:srgbClr val="D4D4D4"/>
                </a:solidFill>
                <a:effectLst/>
                <a:latin typeface="Consolas" panose="020B0609020204030204" pitchFamily="49" charset="0"/>
              </a:rPr>
            </a:br>
            <a:r>
              <a:rPr lang="en-US" sz="1600" b="0" dirty="0">
                <a:solidFill>
                  <a:srgbClr val="569CD6"/>
                </a:solidFill>
                <a:effectLst/>
                <a:latin typeface="Consolas" panose="020B0609020204030204" pitchFamily="49" charset="0"/>
              </a:rPr>
              <a:t>try</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number = float(</a:t>
            </a:r>
            <a:r>
              <a:rPr lang="en-US" sz="1600" b="0" dirty="0" err="1">
                <a:solidFill>
                  <a:srgbClr val="D4D4D4"/>
                </a:solidFill>
                <a:effectLst/>
                <a:latin typeface="Consolas" panose="020B0609020204030204" pitchFamily="49" charset="0"/>
              </a:rPr>
              <a:t>sys.argv</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product = </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*number</a:t>
            </a:r>
          </a:p>
          <a:p>
            <a:r>
              <a:rPr lang="en-US" sz="1600" b="0" dirty="0">
                <a:solidFill>
                  <a:srgbClr val="D4D4D4"/>
                </a:solidFill>
                <a:effectLst/>
                <a:latin typeface="Consolas" panose="020B0609020204030204" pitchFamily="49" charset="0"/>
              </a:rPr>
              <a:t>    print(</a:t>
            </a:r>
            <a:r>
              <a:rPr lang="en-US" sz="1600" b="0" dirty="0" err="1">
                <a:solidFill>
                  <a:srgbClr val="569CD6"/>
                </a:solidFill>
                <a:effectLst/>
                <a:latin typeface="Consolas" panose="020B0609020204030204" pitchFamily="49" charset="0"/>
              </a:rPr>
              <a:t>f</a:t>
            </a:r>
            <a:r>
              <a:rPr lang="en-US" sz="1600" b="0" dirty="0" err="1">
                <a:solidFill>
                  <a:srgbClr val="CE9178"/>
                </a:solidFill>
                <a:effectLst/>
                <a:latin typeface="Consolas" panose="020B0609020204030204" pitchFamily="49" charset="0"/>
              </a:rPr>
              <a:t>"The</a:t>
            </a:r>
            <a:r>
              <a:rPr lang="en-US" sz="1600" b="0" dirty="0">
                <a:solidFill>
                  <a:srgbClr val="CE9178"/>
                </a:solidFill>
                <a:effectLst/>
                <a:latin typeface="Consolas" panose="020B0609020204030204" pitchFamily="49" charset="0"/>
              </a:rPr>
              <a:t> doubled number is </a:t>
            </a:r>
            <a:r>
              <a:rPr lang="en-US" sz="1600" b="0" dirty="0">
                <a:solidFill>
                  <a:srgbClr val="D4D4D4"/>
                </a:solidFill>
                <a:effectLst/>
                <a:latin typeface="Consolas" panose="020B0609020204030204" pitchFamily="49" charset="0"/>
              </a:rPr>
              <a:t>{product}</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except</a:t>
            </a:r>
            <a:r>
              <a:rPr lang="en-US" sz="1600" dirty="0">
                <a:solidFill>
                  <a:srgbClr val="D4D4D4"/>
                </a:solidFill>
                <a:latin typeface="Consolas" panose="020B0609020204030204" pitchFamily="49" charset="0"/>
              </a:rPr>
              <a:t> </a:t>
            </a:r>
            <a:r>
              <a:rPr lang="en-US" sz="1600" b="0" dirty="0" err="1">
                <a:solidFill>
                  <a:srgbClr val="D4D4D4"/>
                </a:solidFill>
                <a:effectLst/>
                <a:latin typeface="Consolas" panose="020B0609020204030204" pitchFamily="49" charset="0"/>
              </a:rPr>
              <a:t>ValueError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print(</a:t>
            </a:r>
            <a:r>
              <a:rPr lang="en-US" sz="1600" b="0" dirty="0">
                <a:solidFill>
                  <a:srgbClr val="CE9178"/>
                </a:solidFill>
                <a:effectLst/>
                <a:latin typeface="Consolas" panose="020B0609020204030204" pitchFamily="49" charset="0"/>
              </a:rPr>
              <a:t>"An error occurred."</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print(</a:t>
            </a:r>
            <a:r>
              <a:rPr lang="en-US" sz="1600" b="0" dirty="0">
                <a:solidFill>
                  <a:srgbClr val="CE9178"/>
                </a:solidFill>
                <a:effectLst/>
                <a:latin typeface="Consolas" panose="020B0609020204030204" pitchFamily="49" charset="0"/>
              </a:rPr>
              <a:t>"Please enter a numerical argument."</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print(</a:t>
            </a:r>
            <a:r>
              <a:rPr lang="en-US" sz="1600" b="0" dirty="0">
                <a:solidFill>
                  <a:srgbClr val="CE9178"/>
                </a:solidFill>
                <a:effectLst/>
                <a:latin typeface="Consolas" panose="020B0609020204030204" pitchFamily="49" charset="0"/>
              </a:rPr>
              <a:t>"Thank you for running me!"</a:t>
            </a:r>
            <a:r>
              <a:rPr lang="en-US" sz="1600" b="0" dirty="0">
                <a:solidFill>
                  <a:srgbClr val="D4D4D4"/>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0AF3C775-08F7-0BE8-24B0-BE0DBC5B790A}"/>
              </a:ext>
            </a:extLst>
          </p:cNvPr>
          <p:cNvCxnSpPr/>
          <p:nvPr/>
        </p:nvCxnSpPr>
        <p:spPr>
          <a:xfrm flipH="1">
            <a:off x="3429000" y="5181600"/>
            <a:ext cx="10668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7B7D624-15D9-B8F4-5E24-3B05910EE9CD}"/>
              </a:ext>
            </a:extLst>
          </p:cNvPr>
          <p:cNvCxnSpPr>
            <a:cxnSpLocks/>
          </p:cNvCxnSpPr>
          <p:nvPr/>
        </p:nvCxnSpPr>
        <p:spPr>
          <a:xfrm rot="10800000" flipH="1">
            <a:off x="457200" y="1842056"/>
            <a:ext cx="64008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55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F220854-7010-9186-E2E3-4AA21F26F7E7}"/>
              </a:ext>
            </a:extLst>
          </p:cNvPr>
          <p:cNvSpPr>
            <a:spLocks noGrp="1" noChangeArrowheads="1"/>
          </p:cNvSpPr>
          <p:nvPr>
            <p:ph type="title"/>
          </p:nvPr>
        </p:nvSpPr>
        <p:spPr/>
        <p:txBody>
          <a:bodyPr/>
          <a:lstStyle/>
          <a:p>
            <a:pPr eaLnBrk="1" hangingPunct="1">
              <a:defRPr/>
            </a:pPr>
            <a:r>
              <a:rPr lang="en-US" altLang="en-US" sz="3600" dirty="0"/>
              <a:t>How to choose which name to use?</a:t>
            </a:r>
          </a:p>
        </p:txBody>
      </p:sp>
      <p:sp>
        <p:nvSpPr>
          <p:cNvPr id="8196" name="Rectangle 3">
            <a:extLst>
              <a:ext uri="{FF2B5EF4-FFF2-40B4-BE49-F238E27FC236}">
                <a16:creationId xmlns:a16="http://schemas.microsoft.com/office/drawing/2014/main" id="{FF59E60A-0287-E5E4-427B-C82490EC9B47}"/>
              </a:ext>
            </a:extLst>
          </p:cNvPr>
          <p:cNvSpPr>
            <a:spLocks noGrp="1" noChangeArrowheads="1"/>
          </p:cNvSpPr>
          <p:nvPr>
            <p:ph type="body" idx="1"/>
          </p:nvPr>
        </p:nvSpPr>
        <p:spPr/>
        <p:txBody>
          <a:bodyPr/>
          <a:lstStyle/>
          <a:p>
            <a:pPr eaLnBrk="1" hangingPunct="1">
              <a:defRPr/>
            </a:pPr>
            <a:r>
              <a:rPr lang="en-US" altLang="en-US" sz="2400" dirty="0"/>
              <a:t>Use the names for a certain type of error that you know may occur.   </a:t>
            </a:r>
            <a:r>
              <a:rPr lang="en-US" altLang="en-US" sz="1800" dirty="0"/>
              <a:t>E.g., if you can't be sure an argument will be numeric and your code needs to cast it to float, you would use a </a:t>
            </a:r>
            <a:r>
              <a:rPr lang="en-US" altLang="en-US" sz="1800" dirty="0" err="1"/>
              <a:t>ValueError</a:t>
            </a:r>
            <a:endParaRPr lang="en-US" altLang="en-US" sz="2400" dirty="0"/>
          </a:p>
          <a:p>
            <a:pPr eaLnBrk="1" hangingPunct="1">
              <a:defRPr/>
            </a:pPr>
            <a:endParaRPr lang="en-US" altLang="en-US" sz="2400" dirty="0"/>
          </a:p>
          <a:p>
            <a:pPr eaLnBrk="1" hangingPunct="1">
              <a:defRPr/>
            </a:pPr>
            <a:r>
              <a:rPr lang="en-US" altLang="en-US" sz="2400" dirty="0"/>
              <a:t>Built-in Exceptions (</a:t>
            </a:r>
            <a:r>
              <a:rPr lang="en-US" altLang="en-US" sz="2400" dirty="0">
                <a:hlinkClick r:id="rId2"/>
              </a:rPr>
              <a:t>Python Library Reference</a:t>
            </a:r>
            <a:r>
              <a:rPr lang="en-US" altLang="en-US" sz="2400" dirty="0"/>
              <a:t>): </a:t>
            </a:r>
            <a:r>
              <a:rPr lang="en-US" altLang="en-US" sz="1800" dirty="0" err="1"/>
              <a:t>IndexError</a:t>
            </a:r>
            <a:r>
              <a:rPr lang="en-US" altLang="en-US" sz="1800" dirty="0"/>
              <a:t>, </a:t>
            </a:r>
            <a:r>
              <a:rPr lang="en-US" altLang="en-US" sz="1800" dirty="0" err="1"/>
              <a:t>TypeError</a:t>
            </a:r>
            <a:r>
              <a:rPr lang="en-US" altLang="en-US" sz="1800" dirty="0"/>
              <a:t>, </a:t>
            </a:r>
            <a:r>
              <a:rPr lang="en-US" altLang="en-US" sz="1800" dirty="0" err="1"/>
              <a:t>ArithmeticError</a:t>
            </a:r>
            <a:r>
              <a:rPr lang="en-US" altLang="en-US" sz="1800" dirty="0"/>
              <a:t>, </a:t>
            </a:r>
            <a:r>
              <a:rPr lang="en-US" altLang="en-US" sz="1800" dirty="0" err="1"/>
              <a:t>IOError</a:t>
            </a:r>
            <a:r>
              <a:rPr lang="en-US" altLang="en-US" sz="1800" dirty="0"/>
              <a:t>, </a:t>
            </a:r>
            <a:r>
              <a:rPr lang="en-US" altLang="en-US" sz="1800" dirty="0" err="1"/>
              <a:t>RuntimeError</a:t>
            </a:r>
            <a:r>
              <a:rPr lang="en-US" altLang="en-US" sz="1800" dirty="0"/>
              <a:t>, </a:t>
            </a:r>
            <a:r>
              <a:rPr lang="en-US" altLang="en-US" sz="1800" dirty="0" err="1"/>
              <a:t>UnicodeTranslateError</a:t>
            </a:r>
            <a:r>
              <a:rPr lang="en-US" altLang="en-US" sz="1800" dirty="0"/>
              <a:t>, </a:t>
            </a:r>
            <a:r>
              <a:rPr lang="en-US" altLang="en-US" sz="1800" dirty="0" err="1"/>
              <a:t>ValueError</a:t>
            </a:r>
            <a:r>
              <a:rPr lang="en-US" altLang="en-US" sz="1800" dirty="0"/>
              <a:t>,...</a:t>
            </a:r>
            <a:endParaRPr lang="en-US" altLang="en-US" sz="2400" dirty="0"/>
          </a:p>
          <a:p>
            <a:pPr eaLnBrk="1" hangingPunct="1">
              <a:defRPr/>
            </a:pPr>
            <a:endParaRPr lang="en-US" altLang="en-US" sz="2400" dirty="0"/>
          </a:p>
          <a:p>
            <a:pPr eaLnBrk="1" hangingPunct="1">
              <a:defRPr/>
            </a:pPr>
            <a:r>
              <a:rPr lang="en-US" altLang="en-US" sz="2400" dirty="0"/>
              <a:t>Determine the name of the exception that occurs if you divide by zero.</a:t>
            </a:r>
          </a:p>
          <a:p>
            <a:pPr marL="914400" lvl="2" indent="0" eaLnBrk="1" hangingPunct="1">
              <a:buFontTx/>
              <a:buNone/>
              <a:defRPr/>
            </a:pPr>
            <a:endParaRPr lang="en-US" altLang="en-US" sz="2000" dirty="0">
              <a:latin typeface="Consolas" panose="020B0609020204030204" pitchFamily="49" charset="0"/>
            </a:endParaRPr>
          </a:p>
          <a:p>
            <a:pPr marL="914400" lvl="2" indent="0" eaLnBrk="1" hangingPunct="1">
              <a:buFontTx/>
              <a:buNone/>
              <a:defRPr/>
            </a:pPr>
            <a:r>
              <a:rPr lang="en-US" altLang="en-US" sz="2000" dirty="0">
                <a:latin typeface="Consolas" panose="020B0609020204030204" pitchFamily="49" charset="0"/>
              </a:rPr>
              <a:t>&gt;&gt;&gt; 1/0</a:t>
            </a:r>
          </a:p>
          <a:p>
            <a:pPr marL="914400" lvl="2" indent="0" eaLnBrk="1" hangingPunct="1">
              <a:buFontTx/>
              <a:buNone/>
              <a:defRPr/>
            </a:pPr>
            <a:r>
              <a:rPr lang="en-US" sz="1800" dirty="0" err="1">
                <a:solidFill>
                  <a:srgbClr val="FF0066"/>
                </a:solidFill>
                <a:latin typeface="Consolas" panose="020B0609020204030204" pitchFamily="49" charset="0"/>
              </a:rPr>
              <a:t>ZeroDivisionError</a:t>
            </a:r>
            <a:r>
              <a:rPr lang="en-US" sz="1800" dirty="0">
                <a:solidFill>
                  <a:srgbClr val="FF0066"/>
                </a:solidFill>
                <a:latin typeface="Consolas" panose="020B0609020204030204" pitchFamily="49" charset="0"/>
              </a:rPr>
              <a:t>: integer division or modulo by zero</a:t>
            </a:r>
            <a:endParaRPr lang="en-US" altLang="en-US" sz="1800" dirty="0">
              <a:solidFill>
                <a:srgbClr val="FF0066"/>
              </a:solidFill>
              <a:latin typeface="Consolas" panose="020B0609020204030204" pitchFamily="49" charset="0"/>
            </a:endParaRPr>
          </a:p>
          <a:p>
            <a:pPr eaLnBrk="1" hangingPunct="1">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54685B3-5A0E-8575-3923-AC18645C268A}"/>
              </a:ext>
            </a:extLst>
          </p:cNvPr>
          <p:cNvSpPr>
            <a:spLocks noGrp="1"/>
          </p:cNvSpPr>
          <p:nvPr>
            <p:ph type="title"/>
          </p:nvPr>
        </p:nvSpPr>
        <p:spPr/>
        <p:txBody>
          <a:bodyPr/>
          <a:lstStyle/>
          <a:p>
            <a:pPr>
              <a:defRPr/>
            </a:pPr>
            <a:r>
              <a:rPr lang="en-US" altLang="en-US" dirty="0"/>
              <a:t>How named exceptions work</a:t>
            </a:r>
          </a:p>
        </p:txBody>
      </p:sp>
      <p:sp>
        <p:nvSpPr>
          <p:cNvPr id="3" name="Content Placeholder 2">
            <a:extLst>
              <a:ext uri="{FF2B5EF4-FFF2-40B4-BE49-F238E27FC236}">
                <a16:creationId xmlns:a16="http://schemas.microsoft.com/office/drawing/2014/main" id="{E157462C-AE2F-D0F4-F340-8A74D145E19A}"/>
              </a:ext>
            </a:extLst>
          </p:cNvPr>
          <p:cNvSpPr>
            <a:spLocks noGrp="1"/>
          </p:cNvSpPr>
          <p:nvPr>
            <p:ph idx="1"/>
          </p:nvPr>
        </p:nvSpPr>
        <p:spPr/>
        <p:txBody>
          <a:bodyPr/>
          <a:lstStyle/>
          <a:p>
            <a:pPr>
              <a:defRPr/>
            </a:pPr>
            <a:r>
              <a:rPr lang="en-US" sz="2000" dirty="0"/>
              <a:t>A named exception handles only the exceptions with that name.</a:t>
            </a:r>
          </a:p>
          <a:p>
            <a:pPr marL="0" indent="0">
              <a:buFontTx/>
              <a:buNone/>
              <a:defRPr/>
            </a:pPr>
            <a:endParaRPr lang="en-US" sz="2000" dirty="0"/>
          </a:p>
          <a:p>
            <a:pPr>
              <a:defRPr/>
            </a:pPr>
            <a:endParaRPr lang="en-US" sz="2000" dirty="0"/>
          </a:p>
          <a:p>
            <a:pPr marL="0" indent="0">
              <a:buFontTx/>
              <a:buNone/>
              <a:defRPr/>
            </a:pPr>
            <a:endParaRPr lang="en-US" sz="2000" dirty="0"/>
          </a:p>
          <a:p>
            <a:pPr marL="0" indent="0">
              <a:buNone/>
              <a:defRPr/>
            </a:pPr>
            <a:endParaRPr lang="en-US" sz="2000" dirty="0"/>
          </a:p>
          <a:p>
            <a:pPr marL="0" indent="0">
              <a:buNone/>
              <a:defRPr/>
            </a:pPr>
            <a:endParaRPr lang="en-US" sz="2000" dirty="0"/>
          </a:p>
          <a:p>
            <a:pPr marL="0" indent="0">
              <a:buNone/>
              <a:defRPr/>
            </a:pPr>
            <a:br>
              <a:rPr lang="en-US" sz="2000" dirty="0"/>
            </a:br>
            <a:endParaRPr lang="en-US" sz="1200" dirty="0"/>
          </a:p>
          <a:p>
            <a:pPr lvl="1">
              <a:defRPr/>
            </a:pPr>
            <a:r>
              <a:rPr lang="en-US" sz="1800" dirty="0"/>
              <a:t>This code catches </a:t>
            </a:r>
            <a:r>
              <a:rPr lang="en-US" sz="1800" dirty="0" err="1"/>
              <a:t>ValueError</a:t>
            </a:r>
            <a:r>
              <a:rPr lang="en-US" sz="1800" dirty="0"/>
              <a:t> exceptions. E.g., input is "5 meters":</a:t>
            </a:r>
            <a:br>
              <a:rPr lang="en-US" sz="1400" dirty="0"/>
            </a:br>
            <a:r>
              <a:rPr lang="en-US" sz="1400" dirty="0"/>
              <a:t>&gt;&gt;&gt; </a:t>
            </a:r>
            <a:r>
              <a:rPr lang="en-US" sz="1400" dirty="0">
                <a:solidFill>
                  <a:srgbClr val="FFCCCC"/>
                </a:solidFill>
              </a:rPr>
              <a:t>An error occurred.</a:t>
            </a:r>
            <a:br>
              <a:rPr lang="en-US" sz="1400" dirty="0">
                <a:solidFill>
                  <a:srgbClr val="FFCCCC"/>
                </a:solidFill>
              </a:rPr>
            </a:br>
            <a:r>
              <a:rPr lang="en-US" sz="1400" dirty="0">
                <a:solidFill>
                  <a:srgbClr val="FFCCCC"/>
                </a:solidFill>
              </a:rPr>
              <a:t>Please enter a numerical argument.</a:t>
            </a:r>
            <a:br>
              <a:rPr lang="en-US" sz="1400" dirty="0">
                <a:solidFill>
                  <a:srgbClr val="FFCCCC"/>
                </a:solidFill>
              </a:rPr>
            </a:br>
            <a:r>
              <a:rPr lang="en-US" sz="1400" dirty="0">
                <a:solidFill>
                  <a:srgbClr val="FFCCCC"/>
                </a:solidFill>
              </a:rPr>
              <a:t>Thank you for running me!</a:t>
            </a:r>
            <a:br>
              <a:rPr lang="en-US" sz="1400" dirty="0"/>
            </a:br>
            <a:endParaRPr lang="en-US" sz="1800" dirty="0"/>
          </a:p>
          <a:p>
            <a:pPr lvl="1">
              <a:defRPr/>
            </a:pPr>
            <a:r>
              <a:rPr lang="en-US" sz="1800" dirty="0"/>
              <a:t>The code doesn’t catch any other exception types. If the user does not supply an argument, a traceback is printed:</a:t>
            </a:r>
          </a:p>
          <a:p>
            <a:pPr marL="800100" lvl="2" indent="0">
              <a:buFontTx/>
              <a:buNone/>
              <a:defRPr/>
            </a:pPr>
            <a:r>
              <a:rPr lang="en-US" sz="1400" dirty="0">
                <a:solidFill>
                  <a:srgbClr val="FF0066"/>
                </a:solidFill>
                <a:latin typeface="Consolas" panose="020B0609020204030204" pitchFamily="49" charset="0"/>
              </a:rPr>
              <a:t>number = float(</a:t>
            </a:r>
            <a:r>
              <a:rPr lang="en-US" sz="1400" dirty="0" err="1">
                <a:solidFill>
                  <a:srgbClr val="FF0066"/>
                </a:solidFill>
                <a:latin typeface="Consolas" panose="020B0609020204030204" pitchFamily="49" charset="0"/>
              </a:rPr>
              <a:t>sys.argv</a:t>
            </a:r>
            <a:r>
              <a:rPr lang="en-US" sz="1400" dirty="0">
                <a:solidFill>
                  <a:srgbClr val="FF0066"/>
                </a:solidFill>
                <a:latin typeface="Consolas" panose="020B0609020204030204" pitchFamily="49" charset="0"/>
              </a:rPr>
              <a:t>[1])</a:t>
            </a:r>
            <a:br>
              <a:rPr lang="en-US" sz="1400" dirty="0">
                <a:solidFill>
                  <a:srgbClr val="FF0066"/>
                </a:solidFill>
                <a:latin typeface="Consolas" panose="020B0609020204030204" pitchFamily="49" charset="0"/>
              </a:rPr>
            </a:br>
            <a:r>
              <a:rPr lang="en-US" sz="1400" dirty="0" err="1">
                <a:solidFill>
                  <a:srgbClr val="FF0066"/>
                </a:solidFill>
                <a:latin typeface="Consolas" panose="020B0609020204030204" pitchFamily="49" charset="0"/>
              </a:rPr>
              <a:t>IndexError</a:t>
            </a:r>
            <a:r>
              <a:rPr lang="en-US" sz="1400" dirty="0">
                <a:solidFill>
                  <a:srgbClr val="FF0066"/>
                </a:solidFill>
                <a:latin typeface="Consolas" panose="020B0609020204030204" pitchFamily="49" charset="0"/>
              </a:rPr>
              <a:t>: list index out of range</a:t>
            </a:r>
          </a:p>
        </p:txBody>
      </p:sp>
      <p:sp>
        <p:nvSpPr>
          <p:cNvPr id="4" name="TextBox 3">
            <a:extLst>
              <a:ext uri="{FF2B5EF4-FFF2-40B4-BE49-F238E27FC236}">
                <a16:creationId xmlns:a16="http://schemas.microsoft.com/office/drawing/2014/main" id="{11BE5000-F698-412C-87EF-D416BE6C7891}"/>
              </a:ext>
            </a:extLst>
          </p:cNvPr>
          <p:cNvSpPr txBox="1"/>
          <p:nvPr/>
        </p:nvSpPr>
        <p:spPr>
          <a:xfrm>
            <a:off x="1752600" y="1305342"/>
            <a:ext cx="5029200" cy="2123658"/>
          </a:xfrm>
          <a:prstGeom prst="rect">
            <a:avLst/>
          </a:prstGeom>
          <a:noFill/>
        </p:spPr>
        <p:txBody>
          <a:bodyPr wrap="square">
            <a:spAutoFit/>
          </a:bodyPr>
          <a:lstStyle/>
          <a:p>
            <a:r>
              <a:rPr lang="en-US" sz="1200" b="0" dirty="0">
                <a:solidFill>
                  <a:srgbClr val="6A9955"/>
                </a:solidFill>
                <a:effectLst/>
                <a:latin typeface="Consolas" panose="020B0609020204030204" pitchFamily="49" charset="0"/>
              </a:rPr>
              <a:t># doubleMyNumber.py</a:t>
            </a:r>
            <a:endParaRPr lang="en-US" sz="1200" b="0" dirty="0">
              <a:solidFill>
                <a:srgbClr val="D4D4D4"/>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sys</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try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number = float(</a:t>
            </a:r>
            <a:r>
              <a:rPr lang="en-US" sz="1200" b="0" dirty="0" err="1">
                <a:solidFill>
                  <a:srgbClr val="D4D4D4"/>
                </a:solidFill>
                <a:effectLst/>
                <a:latin typeface="Consolas" panose="020B0609020204030204" pitchFamily="49" charset="0"/>
              </a:rPr>
              <a:t>sys.argv</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product = </a:t>
            </a:r>
            <a:r>
              <a:rPr lang="en-US" sz="1200" b="0" dirty="0">
                <a:solidFill>
                  <a:srgbClr val="B5CEA8"/>
                </a:solidFill>
                <a:effectLst/>
                <a:latin typeface="Consolas" panose="020B0609020204030204" pitchFamily="49" charset="0"/>
              </a:rPr>
              <a:t>2</a:t>
            </a:r>
            <a:r>
              <a:rPr lang="en-US" sz="1200" b="0" dirty="0">
                <a:solidFill>
                  <a:srgbClr val="D4D4D4"/>
                </a:solidFill>
                <a:effectLst/>
                <a:latin typeface="Consolas" panose="020B0609020204030204" pitchFamily="49" charset="0"/>
              </a:rPr>
              <a:t>*number</a:t>
            </a:r>
          </a:p>
          <a:p>
            <a:r>
              <a:rPr lang="en-US" sz="1200" b="0" dirty="0">
                <a:solidFill>
                  <a:srgbClr val="D4D4D4"/>
                </a:solidFill>
                <a:effectLst/>
                <a:latin typeface="Consolas" panose="020B0609020204030204" pitchFamily="49" charset="0"/>
              </a:rPr>
              <a:t>    print(</a:t>
            </a:r>
            <a:r>
              <a:rPr lang="en-US" sz="1200" b="0" dirty="0" err="1">
                <a:solidFill>
                  <a:srgbClr val="569CD6"/>
                </a:solidFill>
                <a:effectLst/>
                <a:latin typeface="Consolas" panose="020B0609020204030204" pitchFamily="49" charset="0"/>
              </a:rPr>
              <a:t>f</a:t>
            </a:r>
            <a:r>
              <a:rPr lang="en-US" sz="1200" b="0" dirty="0" err="1">
                <a:solidFill>
                  <a:srgbClr val="CE9178"/>
                </a:solidFill>
                <a:effectLst/>
                <a:latin typeface="Consolas" panose="020B0609020204030204" pitchFamily="49" charset="0"/>
              </a:rPr>
              <a:t>"The</a:t>
            </a:r>
            <a:r>
              <a:rPr lang="en-US" sz="1200" b="0" dirty="0">
                <a:solidFill>
                  <a:srgbClr val="CE9178"/>
                </a:solidFill>
                <a:effectLst/>
                <a:latin typeface="Consolas" panose="020B0609020204030204" pitchFamily="49" charset="0"/>
              </a:rPr>
              <a:t> doubled number is </a:t>
            </a:r>
            <a:r>
              <a:rPr lang="en-US" sz="1200" b="0" dirty="0">
                <a:solidFill>
                  <a:srgbClr val="D4D4D4"/>
                </a:solidFill>
                <a:effectLst/>
                <a:latin typeface="Consolas" panose="020B0609020204030204" pitchFamily="49" charset="0"/>
              </a:rPr>
              <a:t>{product}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569CD6"/>
                </a:solidFill>
                <a:effectLst/>
                <a:latin typeface="Consolas" panose="020B0609020204030204" pitchFamily="49" charset="0"/>
              </a:rPr>
              <a:t>except</a:t>
            </a:r>
            <a:r>
              <a:rPr lang="en-US" sz="1200" dirty="0">
                <a:solidFill>
                  <a:srgbClr val="D4D4D4"/>
                </a:solidFill>
                <a:latin typeface="Consolas" panose="020B0609020204030204" pitchFamily="49" charset="0"/>
              </a:rPr>
              <a:t> </a:t>
            </a:r>
            <a:r>
              <a:rPr lang="en-US" sz="1200" b="0" dirty="0" err="1">
                <a:solidFill>
                  <a:srgbClr val="D4D4D4"/>
                </a:solidFill>
                <a:effectLst/>
                <a:latin typeface="Consolas" panose="020B0609020204030204" pitchFamily="49" charset="0"/>
              </a:rPr>
              <a:t>ValueError</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"An error occurred."</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"Please enter a numerical argument."</a:t>
            </a:r>
            <a:r>
              <a:rPr lang="en-US" sz="1200" b="0" dirty="0">
                <a:solidFill>
                  <a:srgbClr val="D4D4D4"/>
                </a:solidFill>
                <a:effectLst/>
                <a:latin typeface="Consolas" panose="020B0609020204030204" pitchFamily="49" charset="0"/>
              </a:rPr>
              <a:t>)</a:t>
            </a: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print(</a:t>
            </a:r>
            <a:r>
              <a:rPr lang="en-US" sz="1200" b="0" dirty="0">
                <a:solidFill>
                  <a:srgbClr val="CE9178"/>
                </a:solidFill>
                <a:effectLst/>
                <a:latin typeface="Consolas" panose="020B0609020204030204" pitchFamily="49" charset="0"/>
              </a:rPr>
              <a:t>"Thank you for running me!"</a:t>
            </a:r>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6266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54685B3-5A0E-8575-3923-AC18645C268A}"/>
              </a:ext>
            </a:extLst>
          </p:cNvPr>
          <p:cNvSpPr>
            <a:spLocks noGrp="1"/>
          </p:cNvSpPr>
          <p:nvPr>
            <p:ph type="title"/>
          </p:nvPr>
        </p:nvSpPr>
        <p:spPr>
          <a:xfrm>
            <a:off x="3009332" y="4928180"/>
            <a:ext cx="2640841" cy="1286354"/>
          </a:xfrm>
        </p:spPr>
        <p:txBody>
          <a:bodyPr>
            <a:normAutofit/>
          </a:bodyPr>
          <a:lstStyle/>
          <a:p>
            <a:pPr algn="r">
              <a:defRPr/>
            </a:pPr>
            <a:r>
              <a:rPr lang="en-US" altLang="en-US" sz="3300"/>
              <a:t>Named vs unnamed</a:t>
            </a:r>
          </a:p>
        </p:txBody>
      </p:sp>
      <p:sp>
        <p:nvSpPr>
          <p:cNvPr id="11273" name="Rectangle 11272">
            <a:extLst>
              <a:ext uri="{FF2B5EF4-FFF2-40B4-BE49-F238E27FC236}">
                <a16:creationId xmlns:a16="http://schemas.microsoft.com/office/drawing/2014/main" id="{8DF8AE6E-38CD-4B2A-8E02-F099DD30E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594" y="629042"/>
            <a:ext cx="912912" cy="8595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Volleyball outline">
            <a:extLst>
              <a:ext uri="{FF2B5EF4-FFF2-40B4-BE49-F238E27FC236}">
                <a16:creationId xmlns:a16="http://schemas.microsoft.com/office/drawing/2014/main" id="{7F1CD23A-C762-A5FF-72B6-C3542ABC18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0234" y="742789"/>
            <a:ext cx="632042" cy="632042"/>
          </a:xfrm>
          <a:prstGeom prst="rect">
            <a:avLst/>
          </a:prstGeom>
        </p:spPr>
      </p:pic>
      <p:sp>
        <p:nvSpPr>
          <p:cNvPr id="11275" name="Right Triangle 11274">
            <a:extLst>
              <a:ext uri="{FF2B5EF4-FFF2-40B4-BE49-F238E27FC236}">
                <a16:creationId xmlns:a16="http://schemas.microsoft.com/office/drawing/2014/main" id="{23293907-0F26-4752-BCD0-3AC2C5026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3798" y="635538"/>
            <a:ext cx="510306"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77" name="Rectangle 11276">
            <a:extLst>
              <a:ext uri="{FF2B5EF4-FFF2-40B4-BE49-F238E27FC236}">
                <a16:creationId xmlns:a16="http://schemas.microsoft.com/office/drawing/2014/main" id="{1E32D174-F8A9-4FF0-8888-1B4F5E184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8052" y="621519"/>
            <a:ext cx="3024378" cy="22037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79" name="Rectangle 11278">
            <a:extLst>
              <a:ext uri="{FF2B5EF4-FFF2-40B4-BE49-F238E27FC236}">
                <a16:creationId xmlns:a16="http://schemas.microsoft.com/office/drawing/2014/main" id="{769201C5-687E-46FB-BA72-23BA40BFE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30" y="2848090"/>
            <a:ext cx="1754306" cy="34160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Freeform: Shape 11280">
            <a:extLst>
              <a:ext uri="{FF2B5EF4-FFF2-40B4-BE49-F238E27FC236}">
                <a16:creationId xmlns:a16="http://schemas.microsoft.com/office/drawing/2014/main" id="{339141A8-FDFD-4ABE-A499-72C9669F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64157" y="1286480"/>
            <a:ext cx="1371600" cy="1767583"/>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83" name="Rectangle 11282">
            <a:extLst>
              <a:ext uri="{FF2B5EF4-FFF2-40B4-BE49-F238E27FC236}">
                <a16:creationId xmlns:a16="http://schemas.microsoft.com/office/drawing/2014/main" id="{8A439E11-755A-4258-859D-56A6B6AFC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3779" y="1485831"/>
            <a:ext cx="1493203" cy="137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Beach ball with solid fill">
            <a:extLst>
              <a:ext uri="{FF2B5EF4-FFF2-40B4-BE49-F238E27FC236}">
                <a16:creationId xmlns:a16="http://schemas.microsoft.com/office/drawing/2014/main" id="{2D0B827A-74A8-2051-979B-2C1F88C22B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2623" y="1589964"/>
            <a:ext cx="1162460" cy="1162460"/>
          </a:xfrm>
          <a:prstGeom prst="rect">
            <a:avLst/>
          </a:prstGeom>
        </p:spPr>
      </p:pic>
      <p:sp>
        <p:nvSpPr>
          <p:cNvPr id="11285" name="Right Triangle 11284">
            <a:extLst>
              <a:ext uri="{FF2B5EF4-FFF2-40B4-BE49-F238E27FC236}">
                <a16:creationId xmlns:a16="http://schemas.microsoft.com/office/drawing/2014/main" id="{E916EF49-F958-4F28-A999-F8FA8D09A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05121" y="2437565"/>
            <a:ext cx="244200" cy="4066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Soccer ball with solid fill">
            <a:extLst>
              <a:ext uri="{FF2B5EF4-FFF2-40B4-BE49-F238E27FC236}">
                <a16:creationId xmlns:a16="http://schemas.microsoft.com/office/drawing/2014/main" id="{57B9D025-1962-919C-A93C-39FE332E24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535" y="3783625"/>
            <a:ext cx="1524162" cy="1524162"/>
          </a:xfrm>
          <a:prstGeom prst="rect">
            <a:avLst/>
          </a:prstGeom>
        </p:spPr>
      </p:pic>
      <p:sp>
        <p:nvSpPr>
          <p:cNvPr id="11287" name="Right Triangle 11286">
            <a:extLst>
              <a:ext uri="{FF2B5EF4-FFF2-40B4-BE49-F238E27FC236}">
                <a16:creationId xmlns:a16="http://schemas.microsoft.com/office/drawing/2014/main" id="{A7665D74-DFEA-412C-928C-F090E6708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2799" y="3379588"/>
            <a:ext cx="1881096" cy="819195"/>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89" name="Rectangle 11288">
            <a:extLst>
              <a:ext uri="{FF2B5EF4-FFF2-40B4-BE49-F238E27FC236}">
                <a16:creationId xmlns:a16="http://schemas.microsoft.com/office/drawing/2014/main" id="{3E84BD56-679D-4E0C-9C9B-D694ABF07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4425" y="2843319"/>
            <a:ext cx="2606040" cy="18836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1" name="Right Triangle 11290">
            <a:extLst>
              <a:ext uri="{FF2B5EF4-FFF2-40B4-BE49-F238E27FC236}">
                <a16:creationId xmlns:a16="http://schemas.microsoft.com/office/drawing/2014/main" id="{2335FEDF-EF88-4E68-9CF7-5A72EF32A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0326" y="1488222"/>
            <a:ext cx="819195" cy="1364098"/>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Volleyball outline">
            <a:extLst>
              <a:ext uri="{FF2B5EF4-FFF2-40B4-BE49-F238E27FC236}">
                <a16:creationId xmlns:a16="http://schemas.microsoft.com/office/drawing/2014/main" id="{5D559F65-DEE4-0282-5FBA-DB085AF0DE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22432" y="798247"/>
            <a:ext cx="1876714" cy="1876714"/>
          </a:xfrm>
          <a:prstGeom prst="rect">
            <a:avLst/>
          </a:prstGeom>
        </p:spPr>
      </p:pic>
      <p:pic>
        <p:nvPicPr>
          <p:cNvPr id="15" name="Graphic 14" descr="Sport balls with solid fill">
            <a:extLst>
              <a:ext uri="{FF2B5EF4-FFF2-40B4-BE49-F238E27FC236}">
                <a16:creationId xmlns:a16="http://schemas.microsoft.com/office/drawing/2014/main" id="{A83A8683-41A4-8639-5307-EFE61C968F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51778" y="2979485"/>
            <a:ext cx="1611332" cy="1611332"/>
          </a:xfrm>
          <a:prstGeom prst="rect">
            <a:avLst/>
          </a:prstGeom>
        </p:spPr>
      </p:pic>
      <p:sp>
        <p:nvSpPr>
          <p:cNvPr id="11293" name="Right Triangle 11292">
            <a:extLst>
              <a:ext uri="{FF2B5EF4-FFF2-40B4-BE49-F238E27FC236}">
                <a16:creationId xmlns:a16="http://schemas.microsoft.com/office/drawing/2014/main" id="{837A7BE2-DF08-4ECE-A520-13927DBF4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00281" y="5087080"/>
            <a:ext cx="1495517" cy="837806"/>
          </a:xfrm>
          <a:prstGeom prst="rtTriangl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57462C-AE2F-D0F4-F340-8A74D145E19A}"/>
              </a:ext>
            </a:extLst>
          </p:cNvPr>
          <p:cNvSpPr>
            <a:spLocks noGrp="1"/>
          </p:cNvSpPr>
          <p:nvPr>
            <p:ph idx="1"/>
          </p:nvPr>
        </p:nvSpPr>
        <p:spPr>
          <a:xfrm>
            <a:off x="5891472" y="3153048"/>
            <a:ext cx="2779933" cy="3061485"/>
          </a:xfrm>
        </p:spPr>
        <p:txBody>
          <a:bodyPr anchor="ctr">
            <a:normAutofit/>
          </a:bodyPr>
          <a:lstStyle/>
          <a:p>
            <a:pPr marL="0" indent="0">
              <a:lnSpc>
                <a:spcPct val="90000"/>
              </a:lnSpc>
              <a:buNone/>
              <a:defRPr/>
            </a:pPr>
            <a:r>
              <a:rPr lang="en-US" sz="1000" dirty="0">
                <a:latin typeface="Consolas" panose="020B0609020204030204" pitchFamily="49" charset="0"/>
              </a:rPr>
              <a:t>NAMED</a:t>
            </a:r>
          </a:p>
          <a:p>
            <a:pPr marL="0" indent="0">
              <a:lnSpc>
                <a:spcPct val="90000"/>
              </a:lnSpc>
              <a:buNone/>
              <a:defRPr/>
            </a:pPr>
            <a:endParaRPr lang="en-US" sz="1000" dirty="0">
              <a:latin typeface="Consolas" panose="020B0609020204030204" pitchFamily="49" charset="0"/>
            </a:endParaRPr>
          </a:p>
          <a:p>
            <a:pPr marL="0" indent="0">
              <a:lnSpc>
                <a:spcPct val="90000"/>
              </a:lnSpc>
              <a:buNone/>
              <a:defRPr/>
            </a:pPr>
            <a:r>
              <a:rPr lang="en-US" sz="1000" dirty="0">
                <a:latin typeface="Consolas" panose="020B0609020204030204" pitchFamily="49" charset="0"/>
              </a:rPr>
              <a:t>except </a:t>
            </a:r>
            <a:r>
              <a:rPr lang="en-US" sz="1000" dirty="0" err="1">
                <a:latin typeface="Consolas" panose="020B0609020204030204" pitchFamily="49" charset="0"/>
              </a:rPr>
              <a:t>SomeException</a:t>
            </a:r>
            <a:r>
              <a:rPr lang="en-US" sz="1000" dirty="0">
                <a:latin typeface="Consolas" panose="020B0609020204030204" pitchFamily="49" charset="0"/>
              </a:rPr>
              <a:t>: </a:t>
            </a:r>
          </a:p>
          <a:p>
            <a:pPr marL="0" indent="0">
              <a:lnSpc>
                <a:spcPct val="90000"/>
              </a:lnSpc>
              <a:buNone/>
              <a:defRPr/>
            </a:pPr>
            <a:endParaRPr lang="en-US" sz="1000" dirty="0"/>
          </a:p>
          <a:p>
            <a:pPr marL="0" indent="0">
              <a:lnSpc>
                <a:spcPct val="90000"/>
              </a:lnSpc>
              <a:buNone/>
              <a:defRPr/>
            </a:pPr>
            <a:r>
              <a:rPr lang="en-US" sz="1000" dirty="0"/>
              <a:t>Only catches a specific type of exception.</a:t>
            </a:r>
          </a:p>
          <a:p>
            <a:pPr marL="0" indent="0">
              <a:lnSpc>
                <a:spcPct val="90000"/>
              </a:lnSpc>
              <a:buNone/>
              <a:defRPr/>
            </a:pPr>
            <a:r>
              <a:rPr lang="en-US" sz="1000" dirty="0"/>
              <a:t>Like someone that will only catch volleyballs and will ignore anything else.</a:t>
            </a:r>
          </a:p>
          <a:p>
            <a:pPr marL="0" indent="0">
              <a:lnSpc>
                <a:spcPct val="90000"/>
              </a:lnSpc>
              <a:buNone/>
              <a:defRPr/>
            </a:pPr>
            <a:endParaRPr lang="en-US" sz="1000" dirty="0">
              <a:latin typeface="Consolas" panose="020B0609020204030204" pitchFamily="49" charset="0"/>
            </a:endParaRPr>
          </a:p>
          <a:p>
            <a:pPr marL="0" indent="0">
              <a:lnSpc>
                <a:spcPct val="90000"/>
              </a:lnSpc>
              <a:buNone/>
              <a:defRPr/>
            </a:pPr>
            <a:endParaRPr lang="en-US" sz="1000" dirty="0">
              <a:latin typeface="Consolas" panose="020B0609020204030204" pitchFamily="49" charset="0"/>
            </a:endParaRPr>
          </a:p>
          <a:p>
            <a:pPr marL="0" indent="0">
              <a:lnSpc>
                <a:spcPct val="90000"/>
              </a:lnSpc>
              <a:buNone/>
              <a:defRPr/>
            </a:pPr>
            <a:r>
              <a:rPr lang="en-US" sz="1000" dirty="0">
                <a:latin typeface="Consolas" panose="020B0609020204030204" pitchFamily="49" charset="0"/>
              </a:rPr>
              <a:t>UNNAMED</a:t>
            </a:r>
          </a:p>
          <a:p>
            <a:pPr marL="0" indent="0">
              <a:lnSpc>
                <a:spcPct val="90000"/>
              </a:lnSpc>
              <a:buNone/>
              <a:defRPr/>
            </a:pPr>
            <a:endParaRPr lang="en-US" sz="1000" dirty="0">
              <a:latin typeface="Consolas" panose="020B0609020204030204" pitchFamily="49" charset="0"/>
            </a:endParaRPr>
          </a:p>
          <a:p>
            <a:pPr marL="0" indent="0">
              <a:lnSpc>
                <a:spcPct val="90000"/>
              </a:lnSpc>
              <a:buNone/>
              <a:defRPr/>
            </a:pPr>
            <a:r>
              <a:rPr lang="en-US" sz="1000" dirty="0">
                <a:latin typeface="Consolas" panose="020B0609020204030204" pitchFamily="49" charset="0"/>
              </a:rPr>
              <a:t>except: </a:t>
            </a:r>
          </a:p>
          <a:p>
            <a:pPr marL="0" indent="0">
              <a:lnSpc>
                <a:spcPct val="90000"/>
              </a:lnSpc>
              <a:buNone/>
              <a:defRPr/>
            </a:pPr>
            <a:endParaRPr lang="en-US" sz="1000" dirty="0">
              <a:latin typeface="Consolas" panose="020B0609020204030204" pitchFamily="49" charset="0"/>
            </a:endParaRPr>
          </a:p>
          <a:p>
            <a:pPr marL="0" indent="0">
              <a:lnSpc>
                <a:spcPct val="90000"/>
              </a:lnSpc>
              <a:buNone/>
              <a:defRPr/>
            </a:pPr>
            <a:r>
              <a:rPr lang="en-US" sz="1000" dirty="0"/>
              <a:t>Catches all exceptions (regardless of type). </a:t>
            </a:r>
          </a:p>
          <a:p>
            <a:pPr marL="0" indent="0">
              <a:lnSpc>
                <a:spcPct val="90000"/>
              </a:lnSpc>
              <a:buNone/>
              <a:defRPr/>
            </a:pPr>
            <a:r>
              <a:rPr lang="en-US" sz="1000" dirty="0"/>
              <a:t>Like someone who will catch all ball types, no matter what.</a:t>
            </a:r>
          </a:p>
          <a:p>
            <a:pPr marL="0" indent="0">
              <a:lnSpc>
                <a:spcPct val="90000"/>
              </a:lnSpc>
              <a:buNone/>
              <a:defRPr/>
            </a:pPr>
            <a:r>
              <a:rPr lang="en-US" sz="1000" dirty="0"/>
              <a:t> </a:t>
            </a:r>
            <a:endParaRPr lang="en-US" sz="1000" dirty="0">
              <a:latin typeface="Consolas" panose="020B0609020204030204" pitchFamily="49" charset="0"/>
            </a:endParaRPr>
          </a:p>
        </p:txBody>
      </p:sp>
      <p:sp>
        <p:nvSpPr>
          <p:cNvPr id="17" name="Rectangle 4">
            <a:extLst>
              <a:ext uri="{FF2B5EF4-FFF2-40B4-BE49-F238E27FC236}">
                <a16:creationId xmlns:a16="http://schemas.microsoft.com/office/drawing/2014/main" id="{20638BD9-9217-D67A-57F4-B690398EDF4F}"/>
              </a:ext>
            </a:extLst>
          </p:cNvPr>
          <p:cNvSpPr>
            <a:spLocks noChangeArrowheads="1"/>
          </p:cNvSpPr>
          <p:nvPr/>
        </p:nvSpPr>
        <p:spPr bwMode="auto">
          <a:xfrm>
            <a:off x="5918992" y="4551922"/>
            <a:ext cx="3225008" cy="45719"/>
          </a:xfrm>
          <a:prstGeom prst="rect">
            <a:avLst/>
          </a:prstGeom>
          <a:solidFill>
            <a:srgbClr val="4A452A"/>
          </a:solidFill>
          <a:ln w="9525">
            <a:noFill/>
            <a:miter lim="800000"/>
            <a:headEnd/>
            <a:tailEnd/>
          </a:ln>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200" dirty="0">
              <a:solidFill>
                <a:srgbClr val="FF8F8F"/>
              </a:solidFill>
            </a:endParaRPr>
          </a:p>
        </p:txBody>
      </p:sp>
    </p:spTree>
    <p:extLst>
      <p:ext uri="{BB962C8B-B14F-4D97-AF65-F5344CB8AC3E}">
        <p14:creationId xmlns:p14="http://schemas.microsoft.com/office/powerpoint/2010/main" val="279145396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D04-FCA2-EAEA-8999-F801B02605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342F47-1821-D7A9-0B0D-ACBA3772AF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547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FB49DC6-DEC6-A3B3-0ED2-BB8B65FA40CC}"/>
              </a:ext>
            </a:extLst>
          </p:cNvPr>
          <p:cNvSpPr>
            <a:spLocks noGrp="1"/>
          </p:cNvSpPr>
          <p:nvPr>
            <p:ph type="title"/>
          </p:nvPr>
        </p:nvSpPr>
        <p:spPr/>
        <p:txBody>
          <a:bodyPr/>
          <a:lstStyle/>
          <a:p>
            <a:pPr>
              <a:defRPr/>
            </a:pPr>
            <a:r>
              <a:rPr lang="en-US" altLang="en-US"/>
              <a:t>Multiple except blocks</a:t>
            </a:r>
          </a:p>
        </p:txBody>
      </p:sp>
      <p:sp>
        <p:nvSpPr>
          <p:cNvPr id="13315" name="Content Placeholder 2">
            <a:extLst>
              <a:ext uri="{FF2B5EF4-FFF2-40B4-BE49-F238E27FC236}">
                <a16:creationId xmlns:a16="http://schemas.microsoft.com/office/drawing/2014/main" id="{89565C61-1AEB-9304-D3D8-9595FFA45205}"/>
              </a:ext>
            </a:extLst>
          </p:cNvPr>
          <p:cNvSpPr>
            <a:spLocks noGrp="1"/>
          </p:cNvSpPr>
          <p:nvPr>
            <p:ph idx="1"/>
          </p:nvPr>
        </p:nvSpPr>
        <p:spPr>
          <a:xfrm>
            <a:off x="152400" y="914400"/>
            <a:ext cx="8458200" cy="5410200"/>
          </a:xfrm>
        </p:spPr>
        <p:txBody>
          <a:bodyPr/>
          <a:lstStyle/>
          <a:p>
            <a:r>
              <a:rPr lang="en-US" altLang="en-US" sz="1800" dirty="0"/>
              <a:t>Any number of </a:t>
            </a:r>
            <a:r>
              <a:rPr lang="en-US" altLang="en-US" sz="1800" b="1" dirty="0"/>
              <a:t>named</a:t>
            </a:r>
            <a:r>
              <a:rPr lang="en-US" altLang="en-US" sz="1800" dirty="0"/>
              <a:t> </a:t>
            </a:r>
            <a:r>
              <a:rPr lang="en-US" altLang="en-US" sz="1800" dirty="0">
                <a:solidFill>
                  <a:srgbClr val="6588A5"/>
                </a:solidFill>
                <a:latin typeface="Consolas" panose="020B0609020204030204" pitchFamily="49" charset="0"/>
              </a:rPr>
              <a:t>except</a:t>
            </a:r>
            <a:r>
              <a:rPr lang="en-US" altLang="en-US" sz="1800" dirty="0"/>
              <a:t> blocks can be used with one </a:t>
            </a:r>
            <a:r>
              <a:rPr lang="en-US" altLang="en-US" sz="1800" dirty="0">
                <a:solidFill>
                  <a:srgbClr val="6588A5"/>
                </a:solidFill>
                <a:latin typeface="Consolas" panose="020B0609020204030204" pitchFamily="49" charset="0"/>
              </a:rPr>
              <a:t>try</a:t>
            </a:r>
            <a:r>
              <a:rPr lang="en-US" altLang="en-US" sz="1800" dirty="0"/>
              <a:t> block.</a:t>
            </a:r>
          </a:p>
          <a:p>
            <a:r>
              <a:rPr lang="en-US" altLang="en-US" sz="1800" b="1" dirty="0"/>
              <a:t>At most one unnamed </a:t>
            </a:r>
            <a:r>
              <a:rPr lang="en-US" altLang="en-US" sz="1800" dirty="0">
                <a:solidFill>
                  <a:srgbClr val="6588A5"/>
                </a:solidFill>
                <a:latin typeface="Consolas" panose="020B0609020204030204" pitchFamily="49" charset="0"/>
              </a:rPr>
              <a:t>except</a:t>
            </a:r>
            <a:r>
              <a:rPr lang="en-US" altLang="en-US" sz="1800" dirty="0"/>
              <a:t> block can be used with a single </a:t>
            </a:r>
            <a:r>
              <a:rPr lang="en-US" altLang="en-US" sz="1800" dirty="0">
                <a:solidFill>
                  <a:srgbClr val="6588A5"/>
                </a:solidFill>
                <a:latin typeface="Consolas" panose="020B0609020204030204" pitchFamily="49" charset="0"/>
              </a:rPr>
              <a:t>try</a:t>
            </a:r>
            <a:r>
              <a:rPr lang="en-US" altLang="en-US" sz="1800" dirty="0"/>
              <a:t> block.</a:t>
            </a:r>
          </a:p>
          <a:p>
            <a:r>
              <a:rPr lang="en-US" altLang="en-US" sz="1800" dirty="0"/>
              <a:t>An unnamed </a:t>
            </a:r>
            <a:r>
              <a:rPr lang="en-US" altLang="en-US" sz="1800" dirty="0">
                <a:solidFill>
                  <a:srgbClr val="6588A5"/>
                </a:solidFill>
                <a:latin typeface="Consolas" panose="020B0609020204030204" pitchFamily="49" charset="0"/>
              </a:rPr>
              <a:t>except</a:t>
            </a:r>
            <a:r>
              <a:rPr lang="en-US" altLang="en-US" sz="1800" dirty="0"/>
              <a:t> block can be used along with named </a:t>
            </a:r>
            <a:r>
              <a:rPr lang="en-US" altLang="en-US" sz="1800" dirty="0">
                <a:solidFill>
                  <a:srgbClr val="6588A5"/>
                </a:solidFill>
                <a:latin typeface="Consolas" panose="020B0609020204030204" pitchFamily="49" charset="0"/>
              </a:rPr>
              <a:t>except</a:t>
            </a:r>
            <a:r>
              <a:rPr lang="en-US" altLang="en-US" sz="1800" dirty="0"/>
              <a:t> blocks.</a:t>
            </a:r>
          </a:p>
          <a:p>
            <a:r>
              <a:rPr lang="en-US" altLang="en-US" sz="1800" dirty="0"/>
              <a:t>When an unnamed </a:t>
            </a:r>
            <a:r>
              <a:rPr lang="en-US" altLang="en-US" sz="1800" dirty="0">
                <a:solidFill>
                  <a:srgbClr val="6588A5"/>
                </a:solidFill>
                <a:latin typeface="Consolas" panose="020B0609020204030204" pitchFamily="49" charset="0"/>
              </a:rPr>
              <a:t>except</a:t>
            </a:r>
            <a:r>
              <a:rPr lang="en-US" altLang="en-US" sz="1800" dirty="0"/>
              <a:t> block is used with named </a:t>
            </a:r>
            <a:r>
              <a:rPr lang="en-US" altLang="en-US" sz="1800" dirty="0">
                <a:solidFill>
                  <a:srgbClr val="6588A5"/>
                </a:solidFill>
                <a:latin typeface="Consolas" panose="020B0609020204030204" pitchFamily="49" charset="0"/>
              </a:rPr>
              <a:t>except</a:t>
            </a:r>
            <a:r>
              <a:rPr lang="en-US" altLang="en-US" sz="1800" dirty="0"/>
              <a:t> blocks, the </a:t>
            </a:r>
            <a:r>
              <a:rPr lang="en-US" altLang="en-US" sz="1800" b="1" dirty="0"/>
              <a:t>unnamed </a:t>
            </a:r>
            <a:r>
              <a:rPr lang="en-US" altLang="en-US" sz="1800" dirty="0">
                <a:solidFill>
                  <a:srgbClr val="6588A5"/>
                </a:solidFill>
                <a:latin typeface="Consolas" panose="020B0609020204030204" pitchFamily="49" charset="0"/>
              </a:rPr>
              <a:t>except</a:t>
            </a:r>
            <a:r>
              <a:rPr lang="en-US" altLang="en-US" sz="1800" b="1" dirty="0"/>
              <a:t> is placed last</a:t>
            </a:r>
            <a:r>
              <a:rPr lang="en-US" altLang="en-US" sz="1800" dirty="0"/>
              <a:t>.</a:t>
            </a:r>
          </a:p>
          <a:p>
            <a:r>
              <a:rPr lang="en-US" altLang="en-US" sz="1800" dirty="0"/>
              <a:t>A </a:t>
            </a:r>
            <a:r>
              <a:rPr lang="en-US" altLang="en-US" sz="1800" dirty="0">
                <a:solidFill>
                  <a:srgbClr val="6588A5"/>
                </a:solidFill>
                <a:latin typeface="Consolas" panose="020B0609020204030204" pitchFamily="49" charset="0"/>
              </a:rPr>
              <a:t>try</a:t>
            </a:r>
            <a:r>
              <a:rPr lang="en-US" altLang="en-US" sz="1800" dirty="0"/>
              <a:t> block needs at least one </a:t>
            </a:r>
            <a:r>
              <a:rPr lang="en-US" altLang="en-US" sz="1800" dirty="0">
                <a:solidFill>
                  <a:srgbClr val="6588A5"/>
                </a:solidFill>
                <a:latin typeface="Consolas" panose="020B0609020204030204" pitchFamily="49" charset="0"/>
              </a:rPr>
              <a:t>except</a:t>
            </a:r>
            <a:r>
              <a:rPr lang="en-US" altLang="en-US" sz="1800" dirty="0"/>
              <a:t> block (or a </a:t>
            </a:r>
            <a:r>
              <a:rPr lang="en-US" altLang="en-US" sz="1800" dirty="0">
                <a:solidFill>
                  <a:srgbClr val="6588A5"/>
                </a:solidFill>
                <a:latin typeface="Consolas" panose="020B0609020204030204" pitchFamily="49" charset="0"/>
              </a:rPr>
              <a:t>finally</a:t>
            </a:r>
            <a:r>
              <a:rPr lang="en-US" altLang="en-US" sz="1800" dirty="0"/>
              <a:t> block).</a:t>
            </a:r>
          </a:p>
        </p:txBody>
      </p:sp>
      <p:sp>
        <p:nvSpPr>
          <p:cNvPr id="3" name="TextBox 2">
            <a:extLst>
              <a:ext uri="{FF2B5EF4-FFF2-40B4-BE49-F238E27FC236}">
                <a16:creationId xmlns:a16="http://schemas.microsoft.com/office/drawing/2014/main" id="{A4F3DD98-4E4E-AE1E-38A2-525365B4A2ED}"/>
              </a:ext>
            </a:extLst>
          </p:cNvPr>
          <p:cNvSpPr txBox="1"/>
          <p:nvPr/>
        </p:nvSpPr>
        <p:spPr>
          <a:xfrm>
            <a:off x="1447801" y="3520857"/>
            <a:ext cx="5638800" cy="3108543"/>
          </a:xfrm>
          <a:prstGeom prst="rect">
            <a:avLst/>
          </a:prstGeom>
          <a:noFill/>
        </p:spPr>
        <p:txBody>
          <a:bodyPr wrap="square">
            <a:spAutoFit/>
          </a:bodyPr>
          <a:lstStyle/>
          <a:p>
            <a:pPr>
              <a:buNone/>
            </a:pPr>
            <a:r>
              <a:rPr lang="en-US" sz="1400" b="0" dirty="0">
                <a:solidFill>
                  <a:srgbClr val="6A9955"/>
                </a:solidFill>
                <a:effectLst/>
                <a:latin typeface="Consolas" panose="020B0609020204030204" pitchFamily="49" charset="0"/>
              </a:rPr>
              <a:t># slopeTry.py</a:t>
            </a:r>
            <a:endParaRPr lang="en-US" sz="1400" b="0" dirty="0">
              <a:solidFill>
                <a:srgbClr val="D4D4D4"/>
              </a:solidFill>
              <a:effectLst/>
              <a:latin typeface="Consolas" panose="020B0609020204030204" pitchFamily="49" charset="0"/>
            </a:endParaRPr>
          </a:p>
          <a:p>
            <a:pPr>
              <a:buNone/>
            </a:pP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sys </a:t>
            </a:r>
          </a:p>
          <a:p>
            <a:pPr>
              <a:buNone/>
            </a:pPr>
            <a:r>
              <a:rPr lang="en-US" sz="1400" b="0" dirty="0">
                <a:solidFill>
                  <a:srgbClr val="D4D4D4"/>
                </a:solidFill>
                <a:effectLst/>
                <a:latin typeface="Consolas" panose="020B0609020204030204" pitchFamily="49" charset="0"/>
              </a:rPr>
              <a:t>rise = </a:t>
            </a:r>
            <a:r>
              <a:rPr lang="en-US" sz="1400" b="0" dirty="0" err="1">
                <a:solidFill>
                  <a:srgbClr val="D4D4D4"/>
                </a:solidFill>
                <a:effectLst/>
                <a:latin typeface="Consolas" panose="020B0609020204030204" pitchFamily="49" charset="0"/>
              </a:rPr>
              <a:t>sys.argv</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p>
          <a:p>
            <a:pPr>
              <a:buNone/>
            </a:pPr>
            <a:r>
              <a:rPr lang="en-US" sz="1400" b="0" dirty="0">
                <a:solidFill>
                  <a:srgbClr val="D4D4D4"/>
                </a:solidFill>
                <a:effectLst/>
                <a:latin typeface="Consolas" panose="020B0609020204030204" pitchFamily="49" charset="0"/>
              </a:rPr>
              <a:t>run = </a:t>
            </a:r>
            <a:r>
              <a:rPr lang="en-US" sz="1400" b="0" dirty="0" err="1">
                <a:solidFill>
                  <a:srgbClr val="D4D4D4"/>
                </a:solidFill>
                <a:effectLst/>
                <a:latin typeface="Consolas" panose="020B0609020204030204" pitchFamily="49" charset="0"/>
              </a:rPr>
              <a:t>sys.argv</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pPr>
              <a:buNone/>
            </a:pP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pPr>
              <a:buNone/>
            </a:pPr>
            <a:r>
              <a:rPr lang="en-US" sz="1400" b="0" dirty="0">
                <a:solidFill>
                  <a:srgbClr val="D4D4D4"/>
                </a:solidFill>
                <a:effectLst/>
                <a:latin typeface="Consolas" panose="020B0609020204030204" pitchFamily="49" charset="0"/>
              </a:rPr>
              <a:t>    print (</a:t>
            </a:r>
            <a:r>
              <a:rPr lang="en-US" sz="1400" b="0" dirty="0" err="1">
                <a:solidFill>
                  <a:srgbClr val="569CD6"/>
                </a:solidFill>
                <a:effectLst/>
                <a:latin typeface="Consolas" panose="020B0609020204030204" pitchFamily="49" charset="0"/>
              </a:rPr>
              <a:t>f</a:t>
            </a:r>
            <a:r>
              <a:rPr lang="en-US" sz="1400" b="0" dirty="0" err="1">
                <a:solidFill>
                  <a:srgbClr val="CE9178"/>
                </a:solidFill>
                <a:effectLst/>
                <a:latin typeface="Consolas" panose="020B0609020204030204" pitchFamily="49" charset="0"/>
              </a:rPr>
              <a:t>"Rise</a:t>
            </a:r>
            <a:r>
              <a:rPr lang="en-US" sz="1400" b="0" dirty="0">
                <a:solidFill>
                  <a:srgbClr val="CE9178"/>
                </a:solidFill>
                <a:effectLst/>
                <a:latin typeface="Consolas" panose="020B0609020204030204" pitchFamily="49" charset="0"/>
              </a:rPr>
              <a:t>: </a:t>
            </a:r>
            <a:r>
              <a:rPr lang="en-US" sz="1400" b="0" dirty="0">
                <a:solidFill>
                  <a:srgbClr val="D4D4D4"/>
                </a:solidFill>
                <a:effectLst/>
                <a:latin typeface="Consolas" panose="020B0609020204030204" pitchFamily="49" charset="0"/>
              </a:rPr>
              <a:t>{rise}</a:t>
            </a:r>
            <a:r>
              <a:rPr lang="en-US" sz="1400" b="0" dirty="0">
                <a:solidFill>
                  <a:srgbClr val="CE9178"/>
                </a:solidFill>
                <a:effectLst/>
                <a:latin typeface="Consolas" panose="020B0609020204030204" pitchFamily="49" charset="0"/>
              </a:rPr>
              <a:t>   Run: </a:t>
            </a:r>
            <a:r>
              <a:rPr lang="en-US" sz="1400" b="0" dirty="0">
                <a:solidFill>
                  <a:srgbClr val="D4D4D4"/>
                </a:solidFill>
                <a:effectLst/>
                <a:latin typeface="Consolas" panose="020B0609020204030204" pitchFamily="49" charset="0"/>
              </a:rPr>
              <a:t>{run}</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pPr>
              <a:buNone/>
            </a:pPr>
            <a:r>
              <a:rPr lang="en-US" sz="1400" b="0" dirty="0">
                <a:solidFill>
                  <a:srgbClr val="D4D4D4"/>
                </a:solidFill>
                <a:effectLst/>
                <a:latin typeface="Consolas" panose="020B0609020204030204" pitchFamily="49" charset="0"/>
              </a:rPr>
              <a:t>    slope = float(rise)/float(run)</a:t>
            </a:r>
          </a:p>
          <a:p>
            <a:pPr>
              <a:buNone/>
            </a:pPr>
            <a:r>
              <a:rPr lang="en-US" sz="1400" b="0" dirty="0">
                <a:solidFill>
                  <a:srgbClr val="D4D4D4"/>
                </a:solidFill>
                <a:effectLst/>
                <a:latin typeface="Consolas" panose="020B0609020204030204" pitchFamily="49" charset="0"/>
              </a:rPr>
              <a:t>    print(</a:t>
            </a:r>
            <a:r>
              <a:rPr lang="en-US" sz="1400" b="0" dirty="0">
                <a:solidFill>
                  <a:srgbClr val="CE9178"/>
                </a:solidFill>
                <a:effectLst/>
                <a:latin typeface="Consolas" panose="020B0609020204030204" pitchFamily="49" charset="0"/>
              </a:rPr>
              <a:t>"Slope = rise/run"</a:t>
            </a:r>
            <a:r>
              <a:rPr lang="en-US" sz="1400" b="0" dirty="0">
                <a:solidFill>
                  <a:srgbClr val="D4D4D4"/>
                </a:solidFill>
                <a:effectLst/>
                <a:latin typeface="Consolas" panose="020B0609020204030204" pitchFamily="49" charset="0"/>
              </a:rPr>
              <a:t>)</a:t>
            </a:r>
          </a:p>
          <a:p>
            <a:pPr>
              <a:buNone/>
            </a:pP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ZeroDivisionError</a:t>
            </a:r>
            <a:r>
              <a:rPr lang="en-US" sz="1400" b="0" dirty="0">
                <a:solidFill>
                  <a:srgbClr val="D4D4D4"/>
                </a:solidFill>
                <a:effectLst/>
                <a:latin typeface="Consolas" panose="020B0609020204030204" pitchFamily="49" charset="0"/>
              </a:rPr>
              <a:t>:</a:t>
            </a:r>
          </a:p>
          <a:p>
            <a:pPr>
              <a:buNone/>
            </a:pPr>
            <a:r>
              <a:rPr lang="en-US" sz="1400" b="0" dirty="0">
                <a:solidFill>
                  <a:srgbClr val="D4D4D4"/>
                </a:solidFill>
                <a:effectLst/>
                <a:latin typeface="Consolas" panose="020B0609020204030204" pitchFamily="49" charset="0"/>
              </a:rPr>
              <a:t>    slope = </a:t>
            </a:r>
            <a:r>
              <a:rPr lang="en-US" sz="1400" b="0" dirty="0">
                <a:solidFill>
                  <a:srgbClr val="CE9178"/>
                </a:solidFill>
                <a:effectLst/>
                <a:latin typeface="Consolas" panose="020B0609020204030204" pitchFamily="49" charset="0"/>
              </a:rPr>
              <a:t>"Undefined (line is vertical) "</a:t>
            </a:r>
            <a:endParaRPr lang="en-US" sz="1400" b="0" dirty="0">
              <a:solidFill>
                <a:srgbClr val="D4D4D4"/>
              </a:solidFill>
              <a:effectLst/>
              <a:latin typeface="Consolas" panose="020B0609020204030204" pitchFamily="49" charset="0"/>
            </a:endParaRPr>
          </a:p>
          <a:p>
            <a:pPr>
              <a:buNone/>
            </a:pP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ValueError</a:t>
            </a:r>
            <a:r>
              <a:rPr lang="en-US" sz="1400" b="0" dirty="0">
                <a:solidFill>
                  <a:srgbClr val="D4D4D4"/>
                </a:solidFill>
                <a:effectLst/>
                <a:latin typeface="Consolas" panose="020B0609020204030204" pitchFamily="49" charset="0"/>
              </a:rPr>
              <a:t>:</a:t>
            </a:r>
          </a:p>
          <a:p>
            <a:pPr>
              <a:buNone/>
            </a:pPr>
            <a:r>
              <a:rPr lang="en-US" sz="1400" b="0" dirty="0">
                <a:solidFill>
                  <a:srgbClr val="D4D4D4"/>
                </a:solidFill>
                <a:effectLst/>
                <a:latin typeface="Consolas" panose="020B0609020204030204" pitchFamily="49" charset="0"/>
              </a:rPr>
              <a:t>    print(</a:t>
            </a:r>
            <a:r>
              <a:rPr lang="en-US" sz="1400" b="0" dirty="0">
                <a:solidFill>
                  <a:srgbClr val="CE9178"/>
                </a:solidFill>
                <a:effectLst/>
                <a:latin typeface="Consolas" panose="020B0609020204030204" pitchFamily="49" charset="0"/>
              </a:rPr>
              <a:t>"Usage: &lt;numeric rise&gt; &lt;numeric run&gt;"</a:t>
            </a:r>
            <a:r>
              <a:rPr lang="en-US" sz="1400" b="0" dirty="0">
                <a:solidFill>
                  <a:srgbClr val="D4D4D4"/>
                </a:solidFill>
                <a:effectLst/>
                <a:latin typeface="Consolas" panose="020B0609020204030204" pitchFamily="49" charset="0"/>
              </a:rPr>
              <a:t>)</a:t>
            </a:r>
          </a:p>
          <a:p>
            <a:pPr>
              <a:buNone/>
            </a:pPr>
            <a:r>
              <a:rPr lang="en-US" sz="1400" b="0" dirty="0">
                <a:solidFill>
                  <a:srgbClr val="D4D4D4"/>
                </a:solidFill>
                <a:effectLst/>
                <a:latin typeface="Consolas" panose="020B0609020204030204" pitchFamily="49" charset="0"/>
              </a:rPr>
              <a:t>    slope = </a:t>
            </a:r>
            <a:r>
              <a:rPr lang="en-US" sz="1400" b="0" dirty="0">
                <a:solidFill>
                  <a:srgbClr val="CE9178"/>
                </a:solidFill>
                <a:effectLst/>
                <a:latin typeface="Consolas" panose="020B0609020204030204" pitchFamily="49" charset="0"/>
              </a:rPr>
              <a:t>"Not found"</a:t>
            </a:r>
            <a:endParaRPr lang="en-US" sz="1400" b="0" dirty="0">
              <a:solidFill>
                <a:srgbClr val="D4D4D4"/>
              </a:solidFill>
              <a:effectLst/>
              <a:latin typeface="Consolas" panose="020B0609020204030204" pitchFamily="49" charset="0"/>
            </a:endParaRPr>
          </a:p>
          <a:p>
            <a:pPr>
              <a:buNone/>
            </a:pPr>
            <a:r>
              <a:rPr lang="en-US" sz="1400" b="0" dirty="0">
                <a:solidFill>
                  <a:srgbClr val="D4D4D4"/>
                </a:solidFill>
                <a:effectLst/>
                <a:latin typeface="Consolas" panose="020B0609020204030204" pitchFamily="49" charset="0"/>
              </a:rPr>
              <a:t>print (</a:t>
            </a:r>
            <a:r>
              <a:rPr lang="en-US" sz="1400" b="0" dirty="0" err="1">
                <a:solidFill>
                  <a:srgbClr val="569CD6"/>
                </a:solidFill>
                <a:effectLst/>
                <a:latin typeface="Consolas" panose="020B0609020204030204" pitchFamily="49" charset="0"/>
              </a:rPr>
              <a:t>f</a:t>
            </a:r>
            <a:r>
              <a:rPr lang="en-US" sz="1400" b="0" dirty="0" err="1">
                <a:solidFill>
                  <a:srgbClr val="CE9178"/>
                </a:solidFill>
                <a:effectLst/>
                <a:latin typeface="Consolas" panose="020B0609020204030204" pitchFamily="49" charset="0"/>
              </a:rPr>
              <a:t>"Slope</a:t>
            </a:r>
            <a:r>
              <a:rPr lang="en-US" sz="1400" b="0" dirty="0">
                <a:solidFill>
                  <a:srgbClr val="CE9178"/>
                </a:solidFill>
                <a:effectLst/>
                <a:latin typeface="Consolas" panose="020B0609020204030204" pitchFamily="49" charset="0"/>
              </a:rPr>
              <a:t>: </a:t>
            </a:r>
            <a:r>
              <a:rPr lang="en-US" sz="1400" b="0" dirty="0">
                <a:solidFill>
                  <a:srgbClr val="D4D4D4"/>
                </a:solidFill>
                <a:effectLst/>
                <a:latin typeface="Consolas" panose="020B0609020204030204" pitchFamily="49" charset="0"/>
              </a:rPr>
              <a:t>{slope}</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FB49DC6-DEC6-A3B3-0ED2-BB8B65FA40CC}"/>
              </a:ext>
            </a:extLst>
          </p:cNvPr>
          <p:cNvSpPr>
            <a:spLocks noGrp="1"/>
          </p:cNvSpPr>
          <p:nvPr>
            <p:ph type="title"/>
          </p:nvPr>
        </p:nvSpPr>
        <p:spPr/>
        <p:txBody>
          <a:bodyPr/>
          <a:lstStyle/>
          <a:p>
            <a:pPr>
              <a:defRPr/>
            </a:pPr>
            <a:r>
              <a:rPr lang="en-US" altLang="en-US" dirty="0"/>
              <a:t>try and except process</a:t>
            </a:r>
          </a:p>
        </p:txBody>
      </p:sp>
      <p:sp>
        <p:nvSpPr>
          <p:cNvPr id="3" name="TextBox 2">
            <a:extLst>
              <a:ext uri="{FF2B5EF4-FFF2-40B4-BE49-F238E27FC236}">
                <a16:creationId xmlns:a16="http://schemas.microsoft.com/office/drawing/2014/main" id="{A4F3DD98-4E4E-AE1E-38A2-525365B4A2ED}"/>
              </a:ext>
            </a:extLst>
          </p:cNvPr>
          <p:cNvSpPr txBox="1"/>
          <p:nvPr/>
        </p:nvSpPr>
        <p:spPr>
          <a:xfrm>
            <a:off x="381000" y="1206277"/>
            <a:ext cx="5638800" cy="2862322"/>
          </a:xfrm>
          <a:prstGeom prst="rect">
            <a:avLst/>
          </a:prstGeom>
          <a:noFill/>
        </p:spPr>
        <p:txBody>
          <a:bodyPr wrap="square">
            <a:spAutoFit/>
          </a:bodyPr>
          <a:lstStyle/>
          <a:p>
            <a:pPr>
              <a:buNone/>
            </a:pPr>
            <a:r>
              <a:rPr lang="en-US" sz="1200" b="0" dirty="0">
                <a:solidFill>
                  <a:srgbClr val="6A9955"/>
                </a:solidFill>
                <a:effectLst/>
                <a:latin typeface="Consolas" panose="020B0609020204030204" pitchFamily="49" charset="0"/>
              </a:rPr>
              <a:t># slopeTry.py</a:t>
            </a:r>
            <a:endParaRPr lang="en-US" sz="1200" b="0" dirty="0">
              <a:solidFill>
                <a:srgbClr val="D4D4D4"/>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sys </a:t>
            </a:r>
          </a:p>
          <a:p>
            <a:pPr>
              <a:buNone/>
            </a:pPr>
            <a:r>
              <a:rPr lang="en-US" sz="1200" b="0" dirty="0">
                <a:solidFill>
                  <a:srgbClr val="D4D4D4"/>
                </a:solidFill>
                <a:effectLst/>
                <a:latin typeface="Consolas" panose="020B0609020204030204" pitchFamily="49" charset="0"/>
              </a:rPr>
              <a:t>rise = </a:t>
            </a:r>
            <a:r>
              <a:rPr lang="en-US" sz="1200" b="0" dirty="0" err="1">
                <a:solidFill>
                  <a:srgbClr val="D4D4D4"/>
                </a:solidFill>
                <a:effectLst/>
                <a:latin typeface="Consolas" panose="020B0609020204030204" pitchFamily="49" charset="0"/>
              </a:rPr>
              <a:t>sys.argv</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a:t>
            </a:r>
          </a:p>
          <a:p>
            <a:pPr>
              <a:buNone/>
            </a:pPr>
            <a:r>
              <a:rPr lang="en-US" sz="1200" b="0" dirty="0">
                <a:solidFill>
                  <a:srgbClr val="D4D4D4"/>
                </a:solidFill>
                <a:effectLst/>
                <a:latin typeface="Consolas" panose="020B0609020204030204" pitchFamily="49" charset="0"/>
              </a:rPr>
              <a:t>run = sys.argv[</a:t>
            </a:r>
            <a:r>
              <a:rPr lang="en-US" sz="1200" b="0" dirty="0">
                <a:solidFill>
                  <a:srgbClr val="B5CEA8"/>
                </a:solidFill>
                <a:effectLst/>
                <a:latin typeface="Consolas" panose="020B0609020204030204" pitchFamily="49" charset="0"/>
              </a:rPr>
              <a:t>2</a:t>
            </a:r>
            <a:r>
              <a:rPr lang="en-US" sz="1200" b="0" dirty="0">
                <a:solidFill>
                  <a:srgbClr val="D4D4D4"/>
                </a:solidFill>
                <a:effectLst/>
                <a:latin typeface="Consolas" panose="020B0609020204030204" pitchFamily="49" charset="0"/>
              </a:rPr>
              <a:t>]</a:t>
            </a:r>
          </a:p>
          <a:p>
            <a:pPr>
              <a:buNone/>
            </a:pPr>
            <a:r>
              <a:rPr lang="en-US" sz="1200" dirty="0">
                <a:solidFill>
                  <a:srgbClr val="D4D4D4"/>
                </a:solidFill>
                <a:latin typeface="Consolas" panose="020B0609020204030204" pitchFamily="49" charset="0"/>
              </a:rPr>
              <a:t>slope = </a:t>
            </a:r>
            <a:r>
              <a:rPr lang="en-US" sz="1200" b="0" dirty="0">
                <a:solidFill>
                  <a:srgbClr val="CE9178"/>
                </a:solidFill>
                <a:effectLst/>
                <a:latin typeface="Consolas" panose="020B0609020204030204" pitchFamily="49" charset="0"/>
              </a:rPr>
              <a:t>"Unknown"</a:t>
            </a:r>
            <a:endParaRPr lang="en-US" sz="1200" b="0" dirty="0">
              <a:solidFill>
                <a:srgbClr val="D4D4D4"/>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try</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print (</a:t>
            </a:r>
            <a:r>
              <a:rPr lang="en-US" sz="1200" b="0" dirty="0" err="1">
                <a:solidFill>
                  <a:srgbClr val="569CD6"/>
                </a:solidFill>
                <a:effectLst/>
                <a:latin typeface="Consolas" panose="020B0609020204030204" pitchFamily="49" charset="0"/>
              </a:rPr>
              <a:t>f</a:t>
            </a:r>
            <a:r>
              <a:rPr lang="en-US" sz="1200" b="0" dirty="0" err="1">
                <a:solidFill>
                  <a:srgbClr val="CE9178"/>
                </a:solidFill>
                <a:effectLst/>
                <a:latin typeface="Consolas" panose="020B0609020204030204" pitchFamily="49" charset="0"/>
              </a:rPr>
              <a:t>"Rise</a:t>
            </a:r>
            <a:r>
              <a:rPr lang="en-US" sz="1200" b="0" dirty="0">
                <a:solidFill>
                  <a:srgbClr val="CE9178"/>
                </a:solidFill>
                <a:effectLst/>
                <a:latin typeface="Consolas" panose="020B0609020204030204" pitchFamily="49" charset="0"/>
              </a:rPr>
              <a:t>: </a:t>
            </a:r>
            <a:r>
              <a:rPr lang="en-US" sz="1200" b="0" dirty="0">
                <a:solidFill>
                  <a:srgbClr val="D4D4D4"/>
                </a:solidFill>
                <a:effectLst/>
                <a:latin typeface="Consolas" panose="020B0609020204030204" pitchFamily="49" charset="0"/>
              </a:rPr>
              <a:t>{rise}</a:t>
            </a:r>
            <a:r>
              <a:rPr lang="en-US" sz="1200" b="0" dirty="0">
                <a:solidFill>
                  <a:srgbClr val="CE9178"/>
                </a:solidFill>
                <a:effectLst/>
                <a:latin typeface="Consolas" panose="020B0609020204030204" pitchFamily="49" charset="0"/>
              </a:rPr>
              <a:t>   Run: </a:t>
            </a:r>
            <a:r>
              <a:rPr lang="en-US" sz="1200" b="0" dirty="0">
                <a:solidFill>
                  <a:srgbClr val="D4D4D4"/>
                </a:solidFill>
                <a:effectLst/>
                <a:latin typeface="Consolas" panose="020B0609020204030204" pitchFamily="49" charset="0"/>
              </a:rPr>
              <a:t>{run}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slope = float(rise)/float(run)</a:t>
            </a:r>
          </a:p>
          <a:p>
            <a:pPr>
              <a:buNone/>
            </a:pPr>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"Slope = rise/run"</a:t>
            </a:r>
            <a:r>
              <a:rPr lang="en-US" sz="1200" b="0" dirty="0">
                <a:solidFill>
                  <a:srgbClr val="D4D4D4"/>
                </a:solidFill>
                <a:effectLst/>
                <a:latin typeface="Consolas" panose="020B0609020204030204" pitchFamily="49" charset="0"/>
              </a:rPr>
              <a:t>)</a:t>
            </a:r>
          </a:p>
          <a:p>
            <a:pPr>
              <a:buNone/>
            </a:pPr>
            <a:r>
              <a:rPr lang="en-US" sz="1200" b="0" dirty="0">
                <a:solidFill>
                  <a:srgbClr val="569CD6"/>
                </a:solidFill>
                <a:effectLst/>
                <a:latin typeface="Consolas" panose="020B0609020204030204" pitchFamily="49" charset="0"/>
              </a:rPr>
              <a:t>except</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ZeroDivisionError</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slope = </a:t>
            </a:r>
            <a:r>
              <a:rPr lang="en-US" sz="1200" b="0" dirty="0">
                <a:solidFill>
                  <a:srgbClr val="CE9178"/>
                </a:solidFill>
                <a:effectLst/>
                <a:latin typeface="Consolas" panose="020B0609020204030204" pitchFamily="49" charset="0"/>
              </a:rPr>
              <a:t>"Undefined (line is vertical) "</a:t>
            </a:r>
            <a:endParaRPr lang="en-US" sz="1200" b="0" dirty="0">
              <a:solidFill>
                <a:srgbClr val="D4D4D4"/>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except</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ValueError</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"Usage: &lt;numeric rise&gt; &lt;numeric run&gt;"</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slope = </a:t>
            </a:r>
            <a:r>
              <a:rPr lang="en-US" sz="1200" b="0" dirty="0">
                <a:solidFill>
                  <a:srgbClr val="CE9178"/>
                </a:solidFill>
                <a:effectLst/>
                <a:latin typeface="Consolas" panose="020B0609020204030204" pitchFamily="49" charset="0"/>
              </a:rPr>
              <a:t>"Not found"</a:t>
            </a:r>
          </a:p>
          <a:p>
            <a:pPr>
              <a:buNone/>
            </a:pPr>
            <a:r>
              <a:rPr lang="en-US" sz="1200" b="0" dirty="0">
                <a:solidFill>
                  <a:srgbClr val="D4D4D4"/>
                </a:solidFill>
                <a:effectLst/>
                <a:latin typeface="Consolas" panose="020B0609020204030204" pitchFamily="49" charset="0"/>
              </a:rPr>
              <a:t>print (</a:t>
            </a:r>
            <a:r>
              <a:rPr lang="en-US" sz="1200" b="0" dirty="0" err="1">
                <a:solidFill>
                  <a:srgbClr val="569CD6"/>
                </a:solidFill>
                <a:effectLst/>
                <a:latin typeface="Consolas" panose="020B0609020204030204" pitchFamily="49" charset="0"/>
              </a:rPr>
              <a:t>f</a:t>
            </a:r>
            <a:r>
              <a:rPr lang="en-US" sz="1200" b="0" dirty="0" err="1">
                <a:solidFill>
                  <a:srgbClr val="CE9178"/>
                </a:solidFill>
                <a:effectLst/>
                <a:latin typeface="Consolas" panose="020B0609020204030204" pitchFamily="49" charset="0"/>
              </a:rPr>
              <a:t>"Slope</a:t>
            </a:r>
            <a:r>
              <a:rPr lang="en-US" sz="1200" b="0" dirty="0">
                <a:solidFill>
                  <a:srgbClr val="CE9178"/>
                </a:solidFill>
                <a:effectLst/>
                <a:latin typeface="Consolas" panose="020B0609020204030204" pitchFamily="49" charset="0"/>
              </a:rPr>
              <a:t>: </a:t>
            </a:r>
            <a:r>
              <a:rPr lang="en-US" sz="1200" b="0" dirty="0">
                <a:solidFill>
                  <a:srgbClr val="D4D4D4"/>
                </a:solidFill>
                <a:effectLst/>
                <a:latin typeface="Consolas" panose="020B0609020204030204" pitchFamily="49" charset="0"/>
              </a:rPr>
              <a:t>{slope}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p:txBody>
      </p:sp>
      <p:pic>
        <p:nvPicPr>
          <p:cNvPr id="23" name="Picture 22" descr="A picture containing diagram&#10;&#10;Description automatically generated">
            <a:extLst>
              <a:ext uri="{FF2B5EF4-FFF2-40B4-BE49-F238E27FC236}">
                <a16:creationId xmlns:a16="http://schemas.microsoft.com/office/drawing/2014/main" id="{741A8072-2AA3-9C48-E08E-98C97E01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914400"/>
            <a:ext cx="3908081" cy="5268138"/>
          </a:xfrm>
          <a:prstGeom prst="rect">
            <a:avLst/>
          </a:prstGeom>
        </p:spPr>
      </p:pic>
    </p:spTree>
    <p:extLst>
      <p:ext uri="{BB962C8B-B14F-4D97-AF65-F5344CB8AC3E}">
        <p14:creationId xmlns:p14="http://schemas.microsoft.com/office/powerpoint/2010/main" val="49309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DCC1ED6B-0C5B-73D1-0709-68D3E9686B53}"/>
              </a:ext>
            </a:extLst>
          </p:cNvPr>
          <p:cNvSpPr>
            <a:spLocks noGrp="1" noChangeArrowheads="1"/>
          </p:cNvSpPr>
          <p:nvPr>
            <p:ph type="title"/>
          </p:nvPr>
        </p:nvSpPr>
        <p:spPr/>
        <p:txBody>
          <a:bodyPr/>
          <a:lstStyle/>
          <a:p>
            <a:pPr eaLnBrk="1" hangingPunct="1">
              <a:defRPr/>
            </a:pPr>
            <a:r>
              <a:rPr lang="en-US" altLang="en-US" sz="3200" dirty="0"/>
              <a:t>Flow description </a:t>
            </a:r>
          </a:p>
        </p:txBody>
      </p:sp>
      <p:sp>
        <p:nvSpPr>
          <p:cNvPr id="16388" name="Rectangle 3">
            <a:extLst>
              <a:ext uri="{FF2B5EF4-FFF2-40B4-BE49-F238E27FC236}">
                <a16:creationId xmlns:a16="http://schemas.microsoft.com/office/drawing/2014/main" id="{C010A1E0-19D2-CD18-797E-14EAF6E322A5}"/>
              </a:ext>
            </a:extLst>
          </p:cNvPr>
          <p:cNvSpPr>
            <a:spLocks noGrp="1" noChangeArrowheads="1"/>
          </p:cNvSpPr>
          <p:nvPr>
            <p:ph type="body" idx="1"/>
          </p:nvPr>
        </p:nvSpPr>
        <p:spPr/>
        <p:txBody>
          <a:bodyPr/>
          <a:lstStyle/>
          <a:p>
            <a:pPr eaLnBrk="1" hangingPunct="1"/>
            <a:r>
              <a:rPr lang="en-US" altLang="en-US" sz="1800" dirty="0"/>
              <a:t>If an exception occurs during execution of the try clause, the rest of the clause is skipped. Then if its type matches the exception named after the except keyword, the except clause is executed, and then execution continues after the try statement. </a:t>
            </a:r>
          </a:p>
          <a:p>
            <a:pPr eaLnBrk="1" hangingPunct="1"/>
            <a:endParaRPr lang="en-US" altLang="en-US" sz="1800" dirty="0"/>
          </a:p>
          <a:p>
            <a:pPr eaLnBrk="1" hangingPunct="1"/>
            <a:r>
              <a:rPr lang="en-US" altLang="en-US" sz="1800" dirty="0"/>
              <a:t>If an exception occurs which does not match the exception named in the except clause, it is passed on to outer try statements; if no handler is found, it is an unhandled </a:t>
            </a:r>
            <a:r>
              <a:rPr lang="en-US" altLang="en-US" sz="1800" i="1" dirty="0"/>
              <a:t>exception</a:t>
            </a:r>
            <a:r>
              <a:rPr lang="en-US" altLang="en-US" sz="1800" dirty="0"/>
              <a:t> and execution stops with a Traceback message.</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DCC1ED6B-0C5B-73D1-0709-68D3E9686B53}"/>
              </a:ext>
            </a:extLst>
          </p:cNvPr>
          <p:cNvSpPr>
            <a:spLocks noGrp="1" noChangeArrowheads="1"/>
          </p:cNvSpPr>
          <p:nvPr>
            <p:ph type="title"/>
          </p:nvPr>
        </p:nvSpPr>
        <p:spPr/>
        <p:txBody>
          <a:bodyPr/>
          <a:lstStyle/>
          <a:p>
            <a:pPr eaLnBrk="1" hangingPunct="1">
              <a:defRPr/>
            </a:pPr>
            <a:r>
              <a:rPr lang="en-US" altLang="en-US" sz="3200" dirty="0"/>
              <a:t>Hands-on:  Flow with named exceptions </a:t>
            </a:r>
          </a:p>
        </p:txBody>
      </p:sp>
      <p:sp>
        <p:nvSpPr>
          <p:cNvPr id="16389" name="Text Box 4">
            <a:extLst>
              <a:ext uri="{FF2B5EF4-FFF2-40B4-BE49-F238E27FC236}">
                <a16:creationId xmlns:a16="http://schemas.microsoft.com/office/drawing/2014/main" id="{44303321-29AB-C68F-B232-31A1E5488E6F}"/>
              </a:ext>
            </a:extLst>
          </p:cNvPr>
          <p:cNvSpPr txBox="1">
            <a:spLocks noChangeArrowheads="1"/>
          </p:cNvSpPr>
          <p:nvPr/>
        </p:nvSpPr>
        <p:spPr bwMode="auto">
          <a:xfrm>
            <a:off x="4038600" y="3156552"/>
            <a:ext cx="3915612" cy="290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100" b="0" dirty="0">
                <a:solidFill>
                  <a:srgbClr val="6A9955"/>
                </a:solidFill>
                <a:effectLst/>
                <a:latin typeface="Consolas" panose="020B0609020204030204" pitchFamily="49" charset="0"/>
              </a:rPr>
              <a:t># slopeTry.py</a:t>
            </a:r>
            <a:endParaRPr lang="en-US" sz="1100" b="0" dirty="0">
              <a:solidFill>
                <a:srgbClr val="D4D4D4"/>
              </a:solidFill>
              <a:effectLst/>
              <a:latin typeface="Consolas" panose="020B0609020204030204" pitchFamily="49" charset="0"/>
            </a:endParaRPr>
          </a:p>
          <a:p>
            <a:pPr>
              <a:buNone/>
            </a:pPr>
            <a:r>
              <a:rPr lang="en-US" sz="1100" b="0" dirty="0">
                <a:solidFill>
                  <a:srgbClr val="569CD6"/>
                </a:solidFill>
                <a:effectLst/>
                <a:latin typeface="Consolas" panose="020B0609020204030204" pitchFamily="49" charset="0"/>
              </a:rPr>
              <a:t>import</a:t>
            </a:r>
            <a:r>
              <a:rPr lang="en-US" sz="1100" b="0" dirty="0">
                <a:solidFill>
                  <a:srgbClr val="D4D4D4"/>
                </a:solidFill>
                <a:effectLst/>
                <a:latin typeface="Consolas" panose="020B0609020204030204" pitchFamily="49" charset="0"/>
              </a:rPr>
              <a:t> sys </a:t>
            </a:r>
          </a:p>
          <a:p>
            <a:pPr>
              <a:buNone/>
            </a:pPr>
            <a:r>
              <a:rPr lang="en-US" sz="1100" b="0" dirty="0">
                <a:solidFill>
                  <a:srgbClr val="D4D4D4"/>
                </a:solidFill>
                <a:effectLst/>
                <a:latin typeface="Consolas" panose="020B0609020204030204" pitchFamily="49" charset="0"/>
              </a:rPr>
              <a:t>rise = </a:t>
            </a:r>
            <a:r>
              <a:rPr lang="en-US" sz="1100" b="0" dirty="0" err="1">
                <a:solidFill>
                  <a:srgbClr val="D4D4D4"/>
                </a:solidFill>
                <a:effectLst/>
                <a:latin typeface="Consolas" panose="020B0609020204030204" pitchFamily="49" charset="0"/>
              </a:rPr>
              <a:t>sys.argv</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p>
          <a:p>
            <a:pPr>
              <a:buNone/>
            </a:pPr>
            <a:r>
              <a:rPr lang="en-US" sz="1100" b="0" dirty="0">
                <a:solidFill>
                  <a:srgbClr val="D4D4D4"/>
                </a:solidFill>
                <a:effectLst/>
                <a:latin typeface="Consolas" panose="020B0609020204030204" pitchFamily="49" charset="0"/>
              </a:rPr>
              <a:t>run = </a:t>
            </a:r>
            <a:r>
              <a:rPr lang="en-US" sz="1100" b="0" dirty="0" err="1">
                <a:solidFill>
                  <a:srgbClr val="D4D4D4"/>
                </a:solidFill>
                <a:effectLst/>
                <a:latin typeface="Consolas" panose="020B0609020204030204" pitchFamily="49" charset="0"/>
              </a:rPr>
              <a:t>sys.argv</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2</a:t>
            </a:r>
            <a:r>
              <a:rPr lang="en-US" sz="1100" b="0" dirty="0">
                <a:solidFill>
                  <a:srgbClr val="D4D4D4"/>
                </a:solidFill>
                <a:effectLst/>
                <a:latin typeface="Consolas" panose="020B0609020204030204" pitchFamily="49" charset="0"/>
              </a:rPr>
              <a:t>]</a:t>
            </a:r>
          </a:p>
          <a:p>
            <a:pPr>
              <a:buNone/>
            </a:pPr>
            <a:r>
              <a:rPr lang="en-US" sz="1100" b="0" dirty="0">
                <a:solidFill>
                  <a:srgbClr val="569CD6"/>
                </a:solidFill>
                <a:effectLst/>
                <a:latin typeface="Consolas" panose="020B0609020204030204" pitchFamily="49" charset="0"/>
              </a:rPr>
              <a:t>try</a:t>
            </a:r>
            <a:r>
              <a:rPr lang="en-US" sz="1100" b="0" dirty="0">
                <a:solidFill>
                  <a:srgbClr val="D4D4D4"/>
                </a:solidFill>
                <a:effectLst/>
                <a:latin typeface="Consolas" panose="020B0609020204030204" pitchFamily="49" charset="0"/>
              </a:rPr>
              <a:t>:</a:t>
            </a:r>
          </a:p>
          <a:p>
            <a:pPr>
              <a:buNone/>
            </a:pPr>
            <a:r>
              <a:rPr lang="en-US" sz="1100" b="0" dirty="0">
                <a:solidFill>
                  <a:srgbClr val="D4D4D4"/>
                </a:solidFill>
                <a:effectLst/>
                <a:latin typeface="Consolas" panose="020B0609020204030204" pitchFamily="49" charset="0"/>
              </a:rPr>
              <a:t>    print (</a:t>
            </a:r>
            <a:r>
              <a:rPr lang="en-US" sz="1100" b="0" dirty="0" err="1">
                <a:solidFill>
                  <a:srgbClr val="569CD6"/>
                </a:solidFill>
                <a:effectLst/>
                <a:latin typeface="Consolas" panose="020B0609020204030204" pitchFamily="49" charset="0"/>
              </a:rPr>
              <a:t>f</a:t>
            </a:r>
            <a:r>
              <a:rPr lang="en-US" sz="1100" b="0" dirty="0" err="1">
                <a:solidFill>
                  <a:srgbClr val="CE9178"/>
                </a:solidFill>
                <a:effectLst/>
                <a:latin typeface="Consolas" panose="020B0609020204030204" pitchFamily="49" charset="0"/>
              </a:rPr>
              <a:t>"Rise</a:t>
            </a:r>
            <a:r>
              <a:rPr lang="en-US" sz="1100" b="0" dirty="0">
                <a:solidFill>
                  <a:srgbClr val="CE9178"/>
                </a:solidFill>
                <a:effectLst/>
                <a:latin typeface="Consolas" panose="020B0609020204030204" pitchFamily="49" charset="0"/>
              </a:rPr>
              <a:t>: </a:t>
            </a:r>
            <a:r>
              <a:rPr lang="en-US" sz="1100" b="0" dirty="0">
                <a:solidFill>
                  <a:srgbClr val="D4D4D4"/>
                </a:solidFill>
                <a:effectLst/>
                <a:latin typeface="Consolas" panose="020B0609020204030204" pitchFamily="49" charset="0"/>
              </a:rPr>
              <a:t>{rise}</a:t>
            </a:r>
            <a:r>
              <a:rPr lang="en-US" sz="1100" b="0" dirty="0">
                <a:solidFill>
                  <a:srgbClr val="CE9178"/>
                </a:solidFill>
                <a:effectLst/>
                <a:latin typeface="Consolas" panose="020B0609020204030204" pitchFamily="49" charset="0"/>
              </a:rPr>
              <a:t>   Run: </a:t>
            </a:r>
            <a:r>
              <a:rPr lang="en-US" sz="1100" b="0" dirty="0">
                <a:solidFill>
                  <a:srgbClr val="D4D4D4"/>
                </a:solidFill>
                <a:effectLst/>
                <a:latin typeface="Consolas" panose="020B0609020204030204" pitchFamily="49" charset="0"/>
              </a:rPr>
              <a:t>{run}</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pPr>
              <a:buNone/>
            </a:pPr>
            <a:r>
              <a:rPr lang="en-US" sz="1100" b="0" dirty="0">
                <a:solidFill>
                  <a:srgbClr val="D4D4D4"/>
                </a:solidFill>
                <a:effectLst/>
                <a:latin typeface="Consolas" panose="020B0609020204030204" pitchFamily="49" charset="0"/>
              </a:rPr>
              <a:t>    slope = float(rise)/float(run)</a:t>
            </a:r>
          </a:p>
          <a:p>
            <a:pPr>
              <a:buNone/>
            </a:pPr>
            <a:r>
              <a:rPr lang="en-US" sz="1100" b="0" dirty="0">
                <a:solidFill>
                  <a:srgbClr val="D4D4D4"/>
                </a:solidFill>
                <a:effectLst/>
                <a:latin typeface="Consolas" panose="020B0609020204030204" pitchFamily="49" charset="0"/>
              </a:rPr>
              <a:t>    print(</a:t>
            </a:r>
            <a:r>
              <a:rPr lang="en-US" sz="1100" b="0" dirty="0">
                <a:solidFill>
                  <a:srgbClr val="CE9178"/>
                </a:solidFill>
                <a:effectLst/>
                <a:latin typeface="Consolas" panose="020B0609020204030204" pitchFamily="49" charset="0"/>
              </a:rPr>
              <a:t>"Slope = rise/run"</a:t>
            </a:r>
            <a:r>
              <a:rPr lang="en-US" sz="1100" b="0" dirty="0">
                <a:solidFill>
                  <a:srgbClr val="D4D4D4"/>
                </a:solidFill>
                <a:effectLst/>
                <a:latin typeface="Consolas" panose="020B0609020204030204" pitchFamily="49" charset="0"/>
              </a:rPr>
              <a:t>)</a:t>
            </a:r>
          </a:p>
          <a:p>
            <a:pPr>
              <a:buNone/>
            </a:pPr>
            <a:r>
              <a:rPr lang="en-US" sz="1100" b="0" dirty="0">
                <a:solidFill>
                  <a:srgbClr val="569CD6"/>
                </a:solidFill>
                <a:effectLst/>
                <a:latin typeface="Consolas" panose="020B0609020204030204" pitchFamily="49" charset="0"/>
              </a:rPr>
              <a:t>except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ZeroDivisionError</a:t>
            </a:r>
            <a:r>
              <a:rPr lang="en-US" sz="1100" b="0" dirty="0">
                <a:solidFill>
                  <a:srgbClr val="D4D4D4"/>
                </a:solidFill>
                <a:effectLst/>
                <a:latin typeface="Consolas" panose="020B0609020204030204" pitchFamily="49" charset="0"/>
              </a:rPr>
              <a:t>:</a:t>
            </a:r>
          </a:p>
          <a:p>
            <a:pPr>
              <a:buNone/>
            </a:pPr>
            <a:r>
              <a:rPr lang="en-US" sz="1100" b="0" dirty="0">
                <a:solidFill>
                  <a:srgbClr val="D4D4D4"/>
                </a:solidFill>
                <a:effectLst/>
                <a:latin typeface="Consolas" panose="020B0609020204030204" pitchFamily="49" charset="0"/>
              </a:rPr>
              <a:t>    slope = </a:t>
            </a:r>
            <a:r>
              <a:rPr lang="en-US" sz="1100" b="0" dirty="0">
                <a:solidFill>
                  <a:srgbClr val="CE9178"/>
                </a:solidFill>
                <a:effectLst/>
                <a:latin typeface="Consolas" panose="020B0609020204030204" pitchFamily="49" charset="0"/>
              </a:rPr>
              <a:t>"Undefined (line is vertical) "</a:t>
            </a:r>
            <a:endParaRPr lang="en-US" sz="1100" b="0" dirty="0">
              <a:solidFill>
                <a:srgbClr val="D4D4D4"/>
              </a:solidFill>
              <a:effectLst/>
              <a:latin typeface="Consolas" panose="020B0609020204030204" pitchFamily="49" charset="0"/>
            </a:endParaRPr>
          </a:p>
          <a:p>
            <a:pPr>
              <a:buNone/>
            </a:pPr>
            <a:r>
              <a:rPr lang="en-US" sz="1100" b="0" dirty="0">
                <a:solidFill>
                  <a:srgbClr val="569CD6"/>
                </a:solidFill>
                <a:effectLst/>
                <a:latin typeface="Consolas" panose="020B0609020204030204" pitchFamily="49" charset="0"/>
              </a:rPr>
              <a:t>except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ValueError</a:t>
            </a:r>
            <a:r>
              <a:rPr lang="en-US" sz="1100" b="0" dirty="0">
                <a:solidFill>
                  <a:srgbClr val="D4D4D4"/>
                </a:solidFill>
                <a:effectLst/>
                <a:latin typeface="Consolas" panose="020B0609020204030204" pitchFamily="49" charset="0"/>
              </a:rPr>
              <a:t>:</a:t>
            </a:r>
          </a:p>
          <a:p>
            <a:pPr>
              <a:buNone/>
            </a:pPr>
            <a:r>
              <a:rPr lang="en-US" sz="1100" b="0" dirty="0">
                <a:solidFill>
                  <a:srgbClr val="D4D4D4"/>
                </a:solidFill>
                <a:effectLst/>
                <a:latin typeface="Consolas" panose="020B0609020204030204" pitchFamily="49" charset="0"/>
              </a:rPr>
              <a:t>    print(</a:t>
            </a:r>
            <a:r>
              <a:rPr lang="en-US" sz="1100" b="0" dirty="0">
                <a:solidFill>
                  <a:srgbClr val="CE9178"/>
                </a:solidFill>
                <a:effectLst/>
                <a:latin typeface="Consolas" panose="020B0609020204030204" pitchFamily="49" charset="0"/>
              </a:rPr>
              <a:t>"Usage: &lt;numeric rise&gt; &lt;numeric run&gt;"</a:t>
            </a:r>
            <a:r>
              <a:rPr lang="en-US" sz="1100" b="0" dirty="0">
                <a:solidFill>
                  <a:srgbClr val="D4D4D4"/>
                </a:solidFill>
                <a:effectLst/>
                <a:latin typeface="Consolas" panose="020B0609020204030204" pitchFamily="49" charset="0"/>
              </a:rPr>
              <a:t>)</a:t>
            </a:r>
          </a:p>
          <a:p>
            <a:pPr>
              <a:buNone/>
            </a:pPr>
            <a:r>
              <a:rPr lang="en-US" sz="1100" b="0" dirty="0">
                <a:solidFill>
                  <a:srgbClr val="D4D4D4"/>
                </a:solidFill>
                <a:effectLst/>
                <a:latin typeface="Consolas" panose="020B0609020204030204" pitchFamily="49" charset="0"/>
              </a:rPr>
              <a:t>    slope = </a:t>
            </a:r>
            <a:r>
              <a:rPr lang="en-US" sz="1100" b="0" dirty="0">
                <a:solidFill>
                  <a:srgbClr val="CE9178"/>
                </a:solidFill>
                <a:effectLst/>
                <a:latin typeface="Consolas" panose="020B0609020204030204" pitchFamily="49" charset="0"/>
              </a:rPr>
              <a:t>"Not found"</a:t>
            </a:r>
            <a:endParaRPr lang="en-US" sz="1100" b="0" dirty="0">
              <a:solidFill>
                <a:srgbClr val="D4D4D4"/>
              </a:solidFill>
              <a:effectLst/>
              <a:latin typeface="Consolas" panose="020B0609020204030204" pitchFamily="49" charset="0"/>
            </a:endParaRPr>
          </a:p>
          <a:p>
            <a:pPr>
              <a:buNone/>
            </a:pPr>
            <a:r>
              <a:rPr lang="en-US" sz="1100" b="0" dirty="0">
                <a:solidFill>
                  <a:srgbClr val="D4D4D4"/>
                </a:solidFill>
                <a:effectLst/>
                <a:latin typeface="Consolas" panose="020B0609020204030204" pitchFamily="49" charset="0"/>
              </a:rPr>
              <a:t>print (</a:t>
            </a:r>
            <a:r>
              <a:rPr lang="en-US" sz="1100" b="0" dirty="0" err="1">
                <a:solidFill>
                  <a:srgbClr val="569CD6"/>
                </a:solidFill>
                <a:effectLst/>
                <a:latin typeface="Consolas" panose="020B0609020204030204" pitchFamily="49" charset="0"/>
              </a:rPr>
              <a:t>f</a:t>
            </a:r>
            <a:r>
              <a:rPr lang="en-US" sz="1100" b="0" dirty="0" err="1">
                <a:solidFill>
                  <a:srgbClr val="CE9178"/>
                </a:solidFill>
                <a:effectLst/>
                <a:latin typeface="Consolas" panose="020B0609020204030204" pitchFamily="49" charset="0"/>
              </a:rPr>
              <a:t>"Slope</a:t>
            </a:r>
            <a:r>
              <a:rPr lang="en-US" sz="1100" b="0" dirty="0">
                <a:solidFill>
                  <a:srgbClr val="CE9178"/>
                </a:solidFill>
                <a:effectLst/>
                <a:latin typeface="Consolas" panose="020B0609020204030204" pitchFamily="49" charset="0"/>
              </a:rPr>
              <a:t>: </a:t>
            </a:r>
            <a:r>
              <a:rPr lang="en-US" sz="1100" b="0" dirty="0">
                <a:solidFill>
                  <a:srgbClr val="D4D4D4"/>
                </a:solidFill>
                <a:effectLst/>
                <a:latin typeface="Consolas" panose="020B0609020204030204" pitchFamily="49" charset="0"/>
              </a:rPr>
              <a:t>{slope}</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0234EA5E-4FFC-867D-B4FC-BAABEF7C353E}"/>
              </a:ext>
            </a:extLst>
          </p:cNvPr>
          <p:cNvSpPr txBox="1"/>
          <p:nvPr/>
        </p:nvSpPr>
        <p:spPr>
          <a:xfrm>
            <a:off x="490622" y="914400"/>
            <a:ext cx="7891378" cy="3693319"/>
          </a:xfrm>
          <a:prstGeom prst="rect">
            <a:avLst/>
          </a:prstGeom>
          <a:noFill/>
        </p:spPr>
        <p:txBody>
          <a:bodyPr wrap="square">
            <a:spAutoFit/>
          </a:bodyPr>
          <a:lstStyle/>
          <a:p>
            <a:pPr algn="l">
              <a:buFont typeface="+mj-lt"/>
              <a:buAutoNum type="arabicPeriod"/>
            </a:pPr>
            <a:r>
              <a:rPr lang="en-US" dirty="0">
                <a:solidFill>
                  <a:srgbClr val="B8B8B8"/>
                </a:solidFill>
                <a:latin typeface="Open Sans" panose="020B0606030504020204" pitchFamily="34" charset="0"/>
              </a:rPr>
              <a:t> Open sample script slopeTry.py</a:t>
            </a:r>
          </a:p>
          <a:p>
            <a:pPr algn="l"/>
            <a:r>
              <a:rPr lang="en-US" dirty="0">
                <a:solidFill>
                  <a:srgbClr val="B8B8B8"/>
                </a:solidFill>
                <a:latin typeface="Open Sans" panose="020B0606030504020204" pitchFamily="34" charset="0"/>
              </a:rPr>
              <a:t>(C:\</a:t>
            </a:r>
            <a:r>
              <a:rPr lang="en-US" dirty="0" err="1">
                <a:solidFill>
                  <a:srgbClr val="B8B8B8"/>
                </a:solidFill>
                <a:latin typeface="Open Sans" panose="020B0606030504020204" pitchFamily="34" charset="0"/>
              </a:rPr>
              <a:t>gispy</a:t>
            </a:r>
            <a:r>
              <a:rPr lang="en-US" dirty="0">
                <a:solidFill>
                  <a:srgbClr val="B8B8B8"/>
                </a:solidFill>
                <a:latin typeface="Open Sans" panose="020B0606030504020204" pitchFamily="34" charset="0"/>
              </a:rPr>
              <a:t>\</a:t>
            </a:r>
            <a:r>
              <a:rPr lang="en-US" dirty="0" err="1">
                <a:solidFill>
                  <a:srgbClr val="B8B8B8"/>
                </a:solidFill>
                <a:latin typeface="Open Sans" panose="020B0606030504020204" pitchFamily="34" charset="0"/>
              </a:rPr>
              <a:t>sample_scripts</a:t>
            </a:r>
            <a:r>
              <a:rPr lang="en-US" dirty="0">
                <a:solidFill>
                  <a:srgbClr val="B8B8B8"/>
                </a:solidFill>
                <a:latin typeface="Open Sans" panose="020B0606030504020204" pitchFamily="34" charset="0"/>
              </a:rPr>
              <a:t>\ch14)</a:t>
            </a:r>
          </a:p>
          <a:p>
            <a:pPr algn="l"/>
            <a:endParaRPr lang="en-US" dirty="0">
              <a:solidFill>
                <a:srgbClr val="B8B8B8"/>
              </a:solidFill>
              <a:latin typeface="Open Sans" panose="020B0606030504020204" pitchFamily="34" charset="0"/>
            </a:endParaRPr>
          </a:p>
          <a:p>
            <a:pPr algn="l"/>
            <a:r>
              <a:rPr lang="en-US" b="0" i="0" dirty="0">
                <a:solidFill>
                  <a:srgbClr val="B8B8B8"/>
                </a:solidFill>
                <a:effectLst/>
                <a:latin typeface="Open Sans" panose="020B0606030504020204" pitchFamily="34" charset="0"/>
              </a:rPr>
              <a:t>2. </a:t>
            </a:r>
            <a:r>
              <a:rPr lang="en-US" dirty="0">
                <a:solidFill>
                  <a:srgbClr val="B8B8B8"/>
                </a:solidFill>
                <a:latin typeface="Open Sans" panose="020B0606030504020204" pitchFamily="34" charset="0"/>
              </a:rPr>
              <a:t>S</a:t>
            </a:r>
            <a:r>
              <a:rPr lang="en-US" b="0" i="0" dirty="0">
                <a:solidFill>
                  <a:srgbClr val="B8B8B8"/>
                </a:solidFill>
                <a:effectLst/>
                <a:latin typeface="Open Sans" panose="020B0606030504020204" pitchFamily="34" charset="0"/>
              </a:rPr>
              <a:t>tep through in the debugger </a:t>
            </a:r>
            <a:r>
              <a:rPr lang="en-US" dirty="0">
                <a:solidFill>
                  <a:srgbClr val="B8B8B8"/>
                </a:solidFill>
                <a:latin typeface="Open Sans" panose="020B0606030504020204" pitchFamily="34" charset="0"/>
              </a:rPr>
              <a:t>with four use</a:t>
            </a:r>
            <a:r>
              <a:rPr lang="en-US" b="0" i="0" dirty="0">
                <a:solidFill>
                  <a:srgbClr val="B8B8B8"/>
                </a:solidFill>
                <a:effectLst/>
                <a:latin typeface="Open Sans" panose="020B0606030504020204" pitchFamily="34" charset="0"/>
              </a:rPr>
              <a:t> cases (a-d below). Note the behavior in each case.  </a:t>
            </a:r>
          </a:p>
          <a:p>
            <a:pPr algn="l"/>
            <a:endParaRPr lang="en-US" dirty="0">
              <a:solidFill>
                <a:srgbClr val="B8B8B8"/>
              </a:solidFill>
              <a:latin typeface="Open Sans" panose="020B0606030504020204" pitchFamily="34" charset="0"/>
            </a:endParaRPr>
          </a:p>
          <a:p>
            <a:pPr algn="l"/>
            <a:r>
              <a:rPr lang="en-US" b="0" i="0" dirty="0">
                <a:solidFill>
                  <a:srgbClr val="B8B8B8"/>
                </a:solidFill>
                <a:effectLst/>
                <a:latin typeface="Open Sans" panose="020B0606030504020204" pitchFamily="34" charset="0"/>
              </a:rPr>
              <a:t>User arguments:</a:t>
            </a:r>
          </a:p>
          <a:p>
            <a:pPr algn="l"/>
            <a:r>
              <a:rPr lang="en-US" b="0" i="0" dirty="0">
                <a:solidFill>
                  <a:srgbClr val="B8B8B8"/>
                </a:solidFill>
                <a:effectLst/>
                <a:latin typeface="Open Sans" panose="020B0606030504020204" pitchFamily="34" charset="0"/>
              </a:rPr>
              <a:t>a</a:t>
            </a:r>
            <a:r>
              <a:rPr lang="en-US" dirty="0">
                <a:solidFill>
                  <a:srgbClr val="B8B8B8"/>
                </a:solidFill>
                <a:latin typeface="Open Sans" panose="020B0606030504020204" pitchFamily="34" charset="0"/>
              </a:rPr>
              <a:t>)</a:t>
            </a:r>
            <a:r>
              <a:rPr lang="en-US" b="0" i="0" dirty="0">
                <a:solidFill>
                  <a:srgbClr val="B8B8B8"/>
                </a:solidFill>
                <a:effectLst/>
                <a:latin typeface="Open Sans" panose="020B0606030504020204" pitchFamily="34" charset="0"/>
              </a:rPr>
              <a:t>  12  6</a:t>
            </a:r>
          </a:p>
          <a:p>
            <a:pPr algn="l"/>
            <a:r>
              <a:rPr lang="en-US" b="0" i="0" dirty="0">
                <a:solidFill>
                  <a:srgbClr val="B8B8B8"/>
                </a:solidFill>
                <a:effectLst/>
                <a:latin typeface="Open Sans" panose="020B0606030504020204" pitchFamily="34" charset="0"/>
              </a:rPr>
              <a:t>b)  12  0</a:t>
            </a:r>
          </a:p>
          <a:p>
            <a:pPr algn="l"/>
            <a:r>
              <a:rPr lang="en-US" b="0" i="0" dirty="0">
                <a:solidFill>
                  <a:srgbClr val="B8B8B8"/>
                </a:solidFill>
                <a:effectLst/>
                <a:latin typeface="Open Sans" panose="020B0606030504020204" pitchFamily="34" charset="0"/>
              </a:rPr>
              <a:t>c)   twelve six</a:t>
            </a:r>
          </a:p>
          <a:p>
            <a:pPr algn="l"/>
            <a:r>
              <a:rPr lang="en-US" b="0" i="0" dirty="0">
                <a:solidFill>
                  <a:srgbClr val="B8B8B8"/>
                </a:solidFill>
                <a:effectLst/>
                <a:latin typeface="Open Sans" panose="020B0606030504020204" pitchFamily="34" charset="0"/>
              </a:rPr>
              <a:t>d)  12</a:t>
            </a:r>
            <a:br>
              <a:rPr lang="en-US" b="1" i="0" dirty="0">
                <a:solidFill>
                  <a:srgbClr val="B8B8B8"/>
                </a:solidFill>
                <a:effectLst/>
                <a:latin typeface="Open Sans" panose="020B0606030504020204" pitchFamily="34" charset="0"/>
              </a:rPr>
            </a:br>
            <a:br>
              <a:rPr lang="en-US" b="1" i="0" dirty="0">
                <a:solidFill>
                  <a:srgbClr val="B8B8B8"/>
                </a:solidFill>
                <a:effectLst/>
                <a:latin typeface="Open Sans" panose="020B0606030504020204" pitchFamily="34" charset="0"/>
              </a:rPr>
            </a:br>
            <a:endParaRPr lang="en-US" b="0" i="0" dirty="0">
              <a:solidFill>
                <a:srgbClr val="B8B8B8"/>
              </a:solidFill>
              <a:effectLst/>
              <a:latin typeface="Open Sans" panose="020B0606030504020204" pitchFamily="34" charset="0"/>
            </a:endParaRPr>
          </a:p>
        </p:txBody>
      </p:sp>
    </p:spTree>
    <p:extLst>
      <p:ext uri="{BB962C8B-B14F-4D97-AF65-F5344CB8AC3E}">
        <p14:creationId xmlns:p14="http://schemas.microsoft.com/office/powerpoint/2010/main" val="293000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Rectangle 2">
            <a:extLst>
              <a:ext uri="{FF2B5EF4-FFF2-40B4-BE49-F238E27FC236}">
                <a16:creationId xmlns:a16="http://schemas.microsoft.com/office/drawing/2014/main" id="{8405B45C-E157-90F6-2480-CF76F2ABD396}"/>
              </a:ext>
            </a:extLst>
          </p:cNvPr>
          <p:cNvSpPr>
            <a:spLocks noGrp="1" noChangeArrowheads="1"/>
          </p:cNvSpPr>
          <p:nvPr>
            <p:ph type="title"/>
          </p:nvPr>
        </p:nvSpPr>
        <p:spPr>
          <a:xfrm>
            <a:off x="628650" y="963877"/>
            <a:ext cx="2620771" cy="4930246"/>
          </a:xfrm>
        </p:spPr>
        <p:txBody>
          <a:bodyPr>
            <a:normAutofit/>
          </a:bodyPr>
          <a:lstStyle/>
          <a:p>
            <a:pPr algn="r" eaLnBrk="1" hangingPunct="1">
              <a:defRPr/>
            </a:pPr>
            <a:r>
              <a:rPr lang="en-US" altLang="en-US" dirty="0"/>
              <a:t>Topics</a:t>
            </a:r>
          </a:p>
        </p:txBody>
      </p:sp>
      <p:cxnSp>
        <p:nvCxnSpPr>
          <p:cNvPr id="4107" name="Straight Connector 410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109" name="Rectangle 3">
            <a:extLst>
              <a:ext uri="{FF2B5EF4-FFF2-40B4-BE49-F238E27FC236}">
                <a16:creationId xmlns:a16="http://schemas.microsoft.com/office/drawing/2014/main" id="{0B3711E6-80A5-0252-7693-010B4972352D}"/>
              </a:ext>
            </a:extLst>
          </p:cNvPr>
          <p:cNvGraphicFramePr/>
          <p:nvPr>
            <p:extLst>
              <p:ext uri="{D42A27DB-BD31-4B8C-83A1-F6EECF244321}">
                <p14:modId xmlns:p14="http://schemas.microsoft.com/office/powerpoint/2010/main" val="1356050714"/>
              </p:ext>
            </p:extLst>
          </p:nvPr>
        </p:nvGraphicFramePr>
        <p:xfrm>
          <a:off x="3732023" y="963877"/>
          <a:ext cx="4783327" cy="4930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CA0FF72-54C4-ADB3-C6CC-83027F0DADBB}"/>
              </a:ext>
            </a:extLst>
          </p:cNvPr>
          <p:cNvSpPr txBox="1"/>
          <p:nvPr/>
        </p:nvSpPr>
        <p:spPr>
          <a:xfrm>
            <a:off x="3732023" y="5778355"/>
            <a:ext cx="4572000" cy="477054"/>
          </a:xfrm>
          <a:prstGeom prst="rect">
            <a:avLst/>
          </a:prstGeom>
          <a:noFill/>
        </p:spPr>
        <p:txBody>
          <a:bodyPr wrap="square">
            <a:spAutoFit/>
          </a:bodyPr>
          <a:lstStyle/>
          <a:p>
            <a:pPr lvl="0"/>
            <a:r>
              <a:rPr lang="en-US" sz="2500" dirty="0">
                <a:solidFill>
                  <a:srgbClr val="B8B8B8"/>
                </a:solidFill>
                <a:latin typeface="Arial"/>
              </a:rPr>
              <a:t>Looping &amp; error handling</a:t>
            </a:r>
          </a:p>
        </p:txBody>
      </p:sp>
      <p:sp>
        <p:nvSpPr>
          <p:cNvPr id="14" name="Rectangle 13">
            <a:extLst>
              <a:ext uri="{FF2B5EF4-FFF2-40B4-BE49-F238E27FC236}">
                <a16:creationId xmlns:a16="http://schemas.microsoft.com/office/drawing/2014/main" id="{569AA1CC-7ECC-708A-D856-A42A8474280F}"/>
              </a:ext>
            </a:extLst>
          </p:cNvPr>
          <p:cNvSpPr/>
          <p:nvPr/>
        </p:nvSpPr>
        <p:spPr>
          <a:xfrm>
            <a:off x="3732023" y="5778355"/>
            <a:ext cx="4783326"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iagram&#10;&#10;Description automatically generated">
            <a:extLst>
              <a:ext uri="{FF2B5EF4-FFF2-40B4-BE49-F238E27FC236}">
                <a16:creationId xmlns:a16="http://schemas.microsoft.com/office/drawing/2014/main" id="{63013A48-177C-684B-0287-D16FB97BF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914400"/>
            <a:ext cx="3908081" cy="5268138"/>
          </a:xfrm>
          <a:prstGeom prst="rect">
            <a:avLst/>
          </a:prstGeom>
        </p:spPr>
      </p:pic>
      <p:sp>
        <p:nvSpPr>
          <p:cNvPr id="11266" name="Title 1">
            <a:extLst>
              <a:ext uri="{FF2B5EF4-FFF2-40B4-BE49-F238E27FC236}">
                <a16:creationId xmlns:a16="http://schemas.microsoft.com/office/drawing/2014/main" id="{5FB49DC6-DEC6-A3B3-0ED2-BB8B65FA40CC}"/>
              </a:ext>
            </a:extLst>
          </p:cNvPr>
          <p:cNvSpPr>
            <a:spLocks noGrp="1"/>
          </p:cNvSpPr>
          <p:nvPr>
            <p:ph type="title"/>
          </p:nvPr>
        </p:nvSpPr>
        <p:spPr/>
        <p:txBody>
          <a:bodyPr/>
          <a:lstStyle/>
          <a:p>
            <a:pPr>
              <a:defRPr/>
            </a:pPr>
            <a:r>
              <a:rPr lang="en-US" altLang="en-US" dirty="0" err="1"/>
              <a:t>slopeTry</a:t>
            </a:r>
            <a:r>
              <a:rPr lang="en-US" altLang="en-US" dirty="0"/>
              <a:t> process</a:t>
            </a:r>
          </a:p>
        </p:txBody>
      </p:sp>
      <p:sp>
        <p:nvSpPr>
          <p:cNvPr id="3" name="TextBox 2">
            <a:extLst>
              <a:ext uri="{FF2B5EF4-FFF2-40B4-BE49-F238E27FC236}">
                <a16:creationId xmlns:a16="http://schemas.microsoft.com/office/drawing/2014/main" id="{A4F3DD98-4E4E-AE1E-38A2-525365B4A2ED}"/>
              </a:ext>
            </a:extLst>
          </p:cNvPr>
          <p:cNvSpPr txBox="1"/>
          <p:nvPr/>
        </p:nvSpPr>
        <p:spPr>
          <a:xfrm>
            <a:off x="381000" y="1206277"/>
            <a:ext cx="5638800" cy="2862322"/>
          </a:xfrm>
          <a:prstGeom prst="rect">
            <a:avLst/>
          </a:prstGeom>
          <a:noFill/>
        </p:spPr>
        <p:txBody>
          <a:bodyPr wrap="square">
            <a:spAutoFit/>
          </a:bodyPr>
          <a:lstStyle/>
          <a:p>
            <a:pPr>
              <a:buNone/>
            </a:pPr>
            <a:r>
              <a:rPr lang="en-US" sz="1200" b="0" dirty="0">
                <a:solidFill>
                  <a:srgbClr val="6A9955"/>
                </a:solidFill>
                <a:effectLst/>
                <a:latin typeface="Consolas" panose="020B0609020204030204" pitchFamily="49" charset="0"/>
              </a:rPr>
              <a:t># slopeTry.py</a:t>
            </a:r>
            <a:endParaRPr lang="en-US" sz="1200" b="0" dirty="0">
              <a:solidFill>
                <a:srgbClr val="D4D4D4"/>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sys </a:t>
            </a:r>
          </a:p>
          <a:p>
            <a:pPr>
              <a:buNone/>
            </a:pPr>
            <a:r>
              <a:rPr lang="en-US" sz="1200" b="0" dirty="0">
                <a:solidFill>
                  <a:srgbClr val="D4D4D4"/>
                </a:solidFill>
                <a:effectLst/>
                <a:latin typeface="Consolas" panose="020B0609020204030204" pitchFamily="49" charset="0"/>
              </a:rPr>
              <a:t>rise = </a:t>
            </a:r>
            <a:r>
              <a:rPr lang="en-US" sz="1200" b="0" dirty="0" err="1">
                <a:solidFill>
                  <a:srgbClr val="D4D4D4"/>
                </a:solidFill>
                <a:effectLst/>
                <a:latin typeface="Consolas" panose="020B0609020204030204" pitchFamily="49" charset="0"/>
              </a:rPr>
              <a:t>sys.argv</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a:t>
            </a:r>
          </a:p>
          <a:p>
            <a:pPr>
              <a:buNone/>
            </a:pPr>
            <a:r>
              <a:rPr lang="en-US" sz="1200" b="0" dirty="0">
                <a:solidFill>
                  <a:srgbClr val="D4D4D4"/>
                </a:solidFill>
                <a:effectLst/>
                <a:latin typeface="Consolas" panose="020B0609020204030204" pitchFamily="49" charset="0"/>
              </a:rPr>
              <a:t>run = sys.argv[</a:t>
            </a:r>
            <a:r>
              <a:rPr lang="en-US" sz="1200" b="0" dirty="0">
                <a:solidFill>
                  <a:srgbClr val="B5CEA8"/>
                </a:solidFill>
                <a:effectLst/>
                <a:latin typeface="Consolas" panose="020B0609020204030204" pitchFamily="49" charset="0"/>
              </a:rPr>
              <a:t>2</a:t>
            </a:r>
            <a:r>
              <a:rPr lang="en-US" sz="1200" b="0" dirty="0">
                <a:solidFill>
                  <a:srgbClr val="D4D4D4"/>
                </a:solidFill>
                <a:effectLst/>
                <a:latin typeface="Consolas" panose="020B0609020204030204" pitchFamily="49" charset="0"/>
              </a:rPr>
              <a:t>]</a:t>
            </a:r>
          </a:p>
          <a:p>
            <a:pPr>
              <a:buNone/>
            </a:pPr>
            <a:r>
              <a:rPr lang="en-US" sz="1200" dirty="0">
                <a:solidFill>
                  <a:srgbClr val="D4D4D4"/>
                </a:solidFill>
                <a:latin typeface="Consolas" panose="020B0609020204030204" pitchFamily="49" charset="0"/>
              </a:rPr>
              <a:t>slope = </a:t>
            </a:r>
            <a:r>
              <a:rPr lang="en-US" sz="1200" b="0" dirty="0">
                <a:solidFill>
                  <a:srgbClr val="CE9178"/>
                </a:solidFill>
                <a:effectLst/>
                <a:latin typeface="Consolas" panose="020B0609020204030204" pitchFamily="49" charset="0"/>
              </a:rPr>
              <a:t>"Unknown"</a:t>
            </a:r>
            <a:endParaRPr lang="en-US" sz="1200" b="0" dirty="0">
              <a:solidFill>
                <a:srgbClr val="D4D4D4"/>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try</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print (</a:t>
            </a:r>
            <a:r>
              <a:rPr lang="en-US" sz="1200" b="0" dirty="0" err="1">
                <a:solidFill>
                  <a:srgbClr val="569CD6"/>
                </a:solidFill>
                <a:effectLst/>
                <a:latin typeface="Consolas" panose="020B0609020204030204" pitchFamily="49" charset="0"/>
              </a:rPr>
              <a:t>f</a:t>
            </a:r>
            <a:r>
              <a:rPr lang="en-US" sz="1200" b="0" dirty="0" err="1">
                <a:solidFill>
                  <a:srgbClr val="CE9178"/>
                </a:solidFill>
                <a:effectLst/>
                <a:latin typeface="Consolas" panose="020B0609020204030204" pitchFamily="49" charset="0"/>
              </a:rPr>
              <a:t>"Rise</a:t>
            </a:r>
            <a:r>
              <a:rPr lang="en-US" sz="1200" b="0" dirty="0">
                <a:solidFill>
                  <a:srgbClr val="CE9178"/>
                </a:solidFill>
                <a:effectLst/>
                <a:latin typeface="Consolas" panose="020B0609020204030204" pitchFamily="49" charset="0"/>
              </a:rPr>
              <a:t>: </a:t>
            </a:r>
            <a:r>
              <a:rPr lang="en-US" sz="1200" b="0" dirty="0">
                <a:solidFill>
                  <a:srgbClr val="D4D4D4"/>
                </a:solidFill>
                <a:effectLst/>
                <a:latin typeface="Consolas" panose="020B0609020204030204" pitchFamily="49" charset="0"/>
              </a:rPr>
              <a:t>{rise}</a:t>
            </a:r>
            <a:r>
              <a:rPr lang="en-US" sz="1200" b="0" dirty="0">
                <a:solidFill>
                  <a:srgbClr val="CE9178"/>
                </a:solidFill>
                <a:effectLst/>
                <a:latin typeface="Consolas" panose="020B0609020204030204" pitchFamily="49" charset="0"/>
              </a:rPr>
              <a:t>   Run: </a:t>
            </a:r>
            <a:r>
              <a:rPr lang="en-US" sz="1200" b="0" dirty="0">
                <a:solidFill>
                  <a:srgbClr val="D4D4D4"/>
                </a:solidFill>
                <a:effectLst/>
                <a:latin typeface="Consolas" panose="020B0609020204030204" pitchFamily="49" charset="0"/>
              </a:rPr>
              <a:t>{run}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slope = float(rise)/float(run)</a:t>
            </a:r>
          </a:p>
          <a:p>
            <a:pPr>
              <a:buNone/>
            </a:pPr>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"Slope = rise/run"</a:t>
            </a:r>
            <a:r>
              <a:rPr lang="en-US" sz="1200" b="0" dirty="0">
                <a:solidFill>
                  <a:srgbClr val="D4D4D4"/>
                </a:solidFill>
                <a:effectLst/>
                <a:latin typeface="Consolas" panose="020B0609020204030204" pitchFamily="49" charset="0"/>
              </a:rPr>
              <a:t>)</a:t>
            </a:r>
          </a:p>
          <a:p>
            <a:pPr>
              <a:buNone/>
            </a:pPr>
            <a:r>
              <a:rPr lang="en-US" sz="1200" b="0" dirty="0">
                <a:solidFill>
                  <a:srgbClr val="569CD6"/>
                </a:solidFill>
                <a:effectLst/>
                <a:latin typeface="Consolas" panose="020B0609020204030204" pitchFamily="49" charset="0"/>
              </a:rPr>
              <a:t>except</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ZeroDivisionError</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slope = </a:t>
            </a:r>
            <a:r>
              <a:rPr lang="en-US" sz="1200" b="0" dirty="0">
                <a:solidFill>
                  <a:srgbClr val="CE9178"/>
                </a:solidFill>
                <a:effectLst/>
                <a:latin typeface="Consolas" panose="020B0609020204030204" pitchFamily="49" charset="0"/>
              </a:rPr>
              <a:t>"Undefined (line is vertical) "</a:t>
            </a:r>
            <a:endParaRPr lang="en-US" sz="1200" b="0" dirty="0">
              <a:solidFill>
                <a:srgbClr val="D4D4D4"/>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except</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ValueError</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"Usage: &lt;numeric rise&gt; &lt;numeric run&gt;"</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slope = </a:t>
            </a:r>
            <a:r>
              <a:rPr lang="en-US" sz="1200" b="0" dirty="0">
                <a:solidFill>
                  <a:srgbClr val="CE9178"/>
                </a:solidFill>
                <a:effectLst/>
                <a:latin typeface="Consolas" panose="020B0609020204030204" pitchFamily="49" charset="0"/>
              </a:rPr>
              <a:t>"Not found"</a:t>
            </a:r>
          </a:p>
          <a:p>
            <a:pPr>
              <a:buNone/>
            </a:pPr>
            <a:r>
              <a:rPr lang="en-US" sz="1200" b="0" dirty="0">
                <a:solidFill>
                  <a:srgbClr val="D4D4D4"/>
                </a:solidFill>
                <a:effectLst/>
                <a:latin typeface="Consolas" panose="020B0609020204030204" pitchFamily="49" charset="0"/>
              </a:rPr>
              <a:t>print (</a:t>
            </a:r>
            <a:r>
              <a:rPr lang="en-US" sz="1200" b="0" dirty="0" err="1">
                <a:solidFill>
                  <a:srgbClr val="569CD6"/>
                </a:solidFill>
                <a:effectLst/>
                <a:latin typeface="Consolas" panose="020B0609020204030204" pitchFamily="49" charset="0"/>
              </a:rPr>
              <a:t>f</a:t>
            </a:r>
            <a:r>
              <a:rPr lang="en-US" sz="1200" b="0" dirty="0" err="1">
                <a:solidFill>
                  <a:srgbClr val="CE9178"/>
                </a:solidFill>
                <a:effectLst/>
                <a:latin typeface="Consolas" panose="020B0609020204030204" pitchFamily="49" charset="0"/>
              </a:rPr>
              <a:t>"Slope</a:t>
            </a:r>
            <a:r>
              <a:rPr lang="en-US" sz="1200" b="0" dirty="0">
                <a:solidFill>
                  <a:srgbClr val="CE9178"/>
                </a:solidFill>
                <a:effectLst/>
                <a:latin typeface="Consolas" panose="020B0609020204030204" pitchFamily="49" charset="0"/>
              </a:rPr>
              <a:t>: </a:t>
            </a:r>
            <a:r>
              <a:rPr lang="en-US" sz="1200" b="0" dirty="0">
                <a:solidFill>
                  <a:srgbClr val="D4D4D4"/>
                </a:solidFill>
                <a:effectLst/>
                <a:latin typeface="Consolas" panose="020B0609020204030204" pitchFamily="49" charset="0"/>
              </a:rPr>
              <a:t>{slope}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1C5CDDA-12C3-21F8-C1EF-2C896313A71D}"/>
              </a:ext>
            </a:extLst>
          </p:cNvPr>
          <p:cNvSpPr txBox="1"/>
          <p:nvPr/>
        </p:nvSpPr>
        <p:spPr>
          <a:xfrm>
            <a:off x="8077200" y="5420380"/>
            <a:ext cx="1142998" cy="738664"/>
          </a:xfrm>
          <a:prstGeom prst="rect">
            <a:avLst/>
          </a:prstGeom>
          <a:noFill/>
        </p:spPr>
        <p:txBody>
          <a:bodyPr wrap="square">
            <a:spAutoFit/>
          </a:bodyPr>
          <a:lstStyle/>
          <a:p>
            <a:pPr>
              <a:buNone/>
            </a:pPr>
            <a:r>
              <a:rPr lang="en-US" sz="1400" b="0" dirty="0">
                <a:solidFill>
                  <a:srgbClr val="FFF575"/>
                </a:solidFill>
                <a:effectLst/>
                <a:latin typeface="Consolas" panose="020B0609020204030204" pitchFamily="49" charset="0"/>
              </a:rPr>
              <a:t>b) and c) print </a:t>
            </a:r>
            <a:r>
              <a:rPr lang="en-US" sz="1400" dirty="0">
                <a:solidFill>
                  <a:srgbClr val="FFF575"/>
                </a:solidFill>
                <a:latin typeface="Consolas" panose="020B0609020204030204" pitchFamily="49" charset="0"/>
              </a:rPr>
              <a:t>the slope</a:t>
            </a:r>
            <a:endParaRPr lang="en-US" sz="1400" b="0" dirty="0">
              <a:solidFill>
                <a:srgbClr val="FFF575"/>
              </a:solidFill>
              <a:effectLst/>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C8606B24-F39C-F7D2-B9F4-1CB156A77BCB}"/>
              </a:ext>
            </a:extLst>
          </p:cNvPr>
          <p:cNvCxnSpPr>
            <a:cxnSpLocks/>
          </p:cNvCxnSpPr>
          <p:nvPr/>
        </p:nvCxnSpPr>
        <p:spPr>
          <a:xfrm flipV="1">
            <a:off x="8305800" y="5054793"/>
            <a:ext cx="0" cy="3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93FB7A5-1A99-BF6D-54DA-09F0DE9D874A}"/>
              </a:ext>
            </a:extLst>
          </p:cNvPr>
          <p:cNvSpPr txBox="1"/>
          <p:nvPr/>
        </p:nvSpPr>
        <p:spPr>
          <a:xfrm>
            <a:off x="4800600" y="3743980"/>
            <a:ext cx="1219200" cy="523220"/>
          </a:xfrm>
          <a:prstGeom prst="rect">
            <a:avLst/>
          </a:prstGeom>
          <a:noFill/>
        </p:spPr>
        <p:txBody>
          <a:bodyPr wrap="square">
            <a:spAutoFit/>
          </a:bodyPr>
          <a:lstStyle/>
          <a:p>
            <a:pPr>
              <a:buNone/>
            </a:pPr>
            <a:r>
              <a:rPr lang="en-US" sz="1400" b="0" dirty="0">
                <a:solidFill>
                  <a:srgbClr val="FFF575"/>
                </a:solidFill>
                <a:effectLst/>
                <a:latin typeface="Consolas" panose="020B0609020204030204" pitchFamily="49" charset="0"/>
              </a:rPr>
              <a:t>a) print </a:t>
            </a:r>
            <a:r>
              <a:rPr lang="en-US" sz="1400" dirty="0">
                <a:solidFill>
                  <a:srgbClr val="FFF575"/>
                </a:solidFill>
                <a:latin typeface="Consolas" panose="020B0609020204030204" pitchFamily="49" charset="0"/>
              </a:rPr>
              <a:t>the slope</a:t>
            </a:r>
            <a:endParaRPr lang="en-US" sz="1400" b="0" dirty="0">
              <a:solidFill>
                <a:srgbClr val="FFF575"/>
              </a:solidFill>
              <a:effectLst/>
              <a:latin typeface="Consolas" panose="020B0609020204030204" pitchFamily="49" charset="0"/>
            </a:endParaRPr>
          </a:p>
        </p:txBody>
      </p:sp>
      <p:cxnSp>
        <p:nvCxnSpPr>
          <p:cNvPr id="21" name="Straight Arrow Connector 20">
            <a:extLst>
              <a:ext uri="{FF2B5EF4-FFF2-40B4-BE49-F238E27FC236}">
                <a16:creationId xmlns:a16="http://schemas.microsoft.com/office/drawing/2014/main" id="{72BD95BF-629C-CD76-29D1-17365DA8F4DB}"/>
              </a:ext>
            </a:extLst>
          </p:cNvPr>
          <p:cNvCxnSpPr>
            <a:cxnSpLocks/>
          </p:cNvCxnSpPr>
          <p:nvPr/>
        </p:nvCxnSpPr>
        <p:spPr>
          <a:xfrm flipV="1">
            <a:off x="5123953" y="3382858"/>
            <a:ext cx="0" cy="3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75000FE-0D5E-5AB5-06F9-85570F7A5F44}"/>
              </a:ext>
            </a:extLst>
          </p:cNvPr>
          <p:cNvSpPr txBox="1"/>
          <p:nvPr/>
        </p:nvSpPr>
        <p:spPr>
          <a:xfrm>
            <a:off x="335548" y="4466272"/>
            <a:ext cx="4662904" cy="1477328"/>
          </a:xfrm>
          <a:prstGeom prst="rect">
            <a:avLst/>
          </a:prstGeom>
          <a:noFill/>
        </p:spPr>
        <p:txBody>
          <a:bodyPr wrap="square">
            <a:spAutoFit/>
          </a:bodyPr>
          <a:lstStyle/>
          <a:p>
            <a:pPr algn="l"/>
            <a:r>
              <a:rPr lang="en-US" b="0" i="0" dirty="0">
                <a:solidFill>
                  <a:srgbClr val="B8B8B8"/>
                </a:solidFill>
                <a:effectLst/>
                <a:latin typeface="Open Sans" panose="020B0606030504020204" pitchFamily="34" charset="0"/>
              </a:rPr>
              <a:t>User arguments:</a:t>
            </a:r>
          </a:p>
          <a:p>
            <a:pPr algn="l"/>
            <a:r>
              <a:rPr lang="en-US" b="0" i="0" dirty="0">
                <a:solidFill>
                  <a:srgbClr val="B8B8B8"/>
                </a:solidFill>
                <a:effectLst/>
                <a:latin typeface="Open Sans" panose="020B0606030504020204" pitchFamily="34" charset="0"/>
              </a:rPr>
              <a:t>a</a:t>
            </a:r>
            <a:r>
              <a:rPr lang="en-US" dirty="0">
                <a:solidFill>
                  <a:srgbClr val="B8B8B8"/>
                </a:solidFill>
                <a:latin typeface="Open Sans" panose="020B0606030504020204" pitchFamily="34" charset="0"/>
              </a:rPr>
              <a:t>)</a:t>
            </a:r>
            <a:r>
              <a:rPr lang="en-US" b="0" i="0" dirty="0">
                <a:solidFill>
                  <a:srgbClr val="B8B8B8"/>
                </a:solidFill>
                <a:effectLst/>
                <a:latin typeface="Open Sans" panose="020B0606030504020204" pitchFamily="34" charset="0"/>
              </a:rPr>
              <a:t>  12  6</a:t>
            </a:r>
          </a:p>
          <a:p>
            <a:pPr algn="l"/>
            <a:r>
              <a:rPr lang="en-US" b="0" i="0" dirty="0">
                <a:solidFill>
                  <a:srgbClr val="B8B8B8"/>
                </a:solidFill>
                <a:effectLst/>
                <a:latin typeface="Open Sans" panose="020B0606030504020204" pitchFamily="34" charset="0"/>
              </a:rPr>
              <a:t>b)  12  0</a:t>
            </a:r>
          </a:p>
          <a:p>
            <a:pPr algn="l"/>
            <a:r>
              <a:rPr lang="en-US" b="0" i="0" dirty="0">
                <a:solidFill>
                  <a:srgbClr val="B8B8B8"/>
                </a:solidFill>
                <a:effectLst/>
                <a:latin typeface="Open Sans" panose="020B0606030504020204" pitchFamily="34" charset="0"/>
              </a:rPr>
              <a:t>c)   twelve six</a:t>
            </a:r>
          </a:p>
          <a:p>
            <a:pPr algn="l"/>
            <a:r>
              <a:rPr lang="en-US" b="0" i="0" dirty="0">
                <a:solidFill>
                  <a:srgbClr val="B8B8B8"/>
                </a:solidFill>
                <a:effectLst/>
                <a:latin typeface="Open Sans" panose="020B0606030504020204" pitchFamily="34" charset="0"/>
              </a:rPr>
              <a:t>d)  12</a:t>
            </a:r>
            <a:endParaRPr lang="en-US" dirty="0"/>
          </a:p>
        </p:txBody>
      </p:sp>
    </p:spTree>
    <p:extLst>
      <p:ext uri="{BB962C8B-B14F-4D97-AF65-F5344CB8AC3E}">
        <p14:creationId xmlns:p14="http://schemas.microsoft.com/office/powerpoint/2010/main" val="1987769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iagram&#10;&#10;Description automatically generated">
            <a:extLst>
              <a:ext uri="{FF2B5EF4-FFF2-40B4-BE49-F238E27FC236}">
                <a16:creationId xmlns:a16="http://schemas.microsoft.com/office/drawing/2014/main" id="{63013A48-177C-684B-0287-D16FB97BF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914400"/>
            <a:ext cx="3908081" cy="5268138"/>
          </a:xfrm>
          <a:prstGeom prst="rect">
            <a:avLst/>
          </a:prstGeom>
        </p:spPr>
      </p:pic>
      <p:sp>
        <p:nvSpPr>
          <p:cNvPr id="11266" name="Title 1">
            <a:extLst>
              <a:ext uri="{FF2B5EF4-FFF2-40B4-BE49-F238E27FC236}">
                <a16:creationId xmlns:a16="http://schemas.microsoft.com/office/drawing/2014/main" id="{5FB49DC6-DEC6-A3B3-0ED2-BB8B65FA40CC}"/>
              </a:ext>
            </a:extLst>
          </p:cNvPr>
          <p:cNvSpPr>
            <a:spLocks noGrp="1"/>
          </p:cNvSpPr>
          <p:nvPr>
            <p:ph type="title"/>
          </p:nvPr>
        </p:nvSpPr>
        <p:spPr/>
        <p:txBody>
          <a:bodyPr/>
          <a:lstStyle/>
          <a:p>
            <a:pPr>
              <a:defRPr/>
            </a:pPr>
            <a:r>
              <a:rPr lang="en-US" altLang="en-US" dirty="0"/>
              <a:t>modified </a:t>
            </a:r>
            <a:r>
              <a:rPr lang="en-US" altLang="en-US" dirty="0" err="1"/>
              <a:t>slopeTry</a:t>
            </a:r>
            <a:r>
              <a:rPr lang="en-US" altLang="en-US" dirty="0"/>
              <a:t> process</a:t>
            </a:r>
          </a:p>
        </p:txBody>
      </p:sp>
      <p:sp>
        <p:nvSpPr>
          <p:cNvPr id="3" name="TextBox 2">
            <a:extLst>
              <a:ext uri="{FF2B5EF4-FFF2-40B4-BE49-F238E27FC236}">
                <a16:creationId xmlns:a16="http://schemas.microsoft.com/office/drawing/2014/main" id="{A4F3DD98-4E4E-AE1E-38A2-525365B4A2ED}"/>
              </a:ext>
            </a:extLst>
          </p:cNvPr>
          <p:cNvSpPr txBox="1"/>
          <p:nvPr/>
        </p:nvSpPr>
        <p:spPr>
          <a:xfrm>
            <a:off x="381000" y="1206277"/>
            <a:ext cx="5638800" cy="2862322"/>
          </a:xfrm>
          <a:prstGeom prst="rect">
            <a:avLst/>
          </a:prstGeom>
          <a:noFill/>
        </p:spPr>
        <p:txBody>
          <a:bodyPr wrap="square">
            <a:spAutoFit/>
          </a:bodyPr>
          <a:lstStyle/>
          <a:p>
            <a:pPr>
              <a:buNone/>
            </a:pPr>
            <a:r>
              <a:rPr lang="en-US" sz="1200" b="0" dirty="0">
                <a:solidFill>
                  <a:srgbClr val="6A9955"/>
                </a:solidFill>
                <a:effectLst/>
                <a:latin typeface="Consolas" panose="020B0609020204030204" pitchFamily="49" charset="0"/>
              </a:rPr>
              <a:t># slopeTry.py</a:t>
            </a:r>
            <a:endParaRPr lang="en-US" sz="1200" b="0" dirty="0">
              <a:solidFill>
                <a:srgbClr val="D4D4D4"/>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sys </a:t>
            </a:r>
          </a:p>
          <a:p>
            <a:pPr>
              <a:buNone/>
            </a:pPr>
            <a:r>
              <a:rPr lang="en-US" sz="1200" b="0" dirty="0">
                <a:solidFill>
                  <a:srgbClr val="D4D4D4"/>
                </a:solidFill>
                <a:effectLst/>
                <a:latin typeface="Consolas" panose="020B0609020204030204" pitchFamily="49" charset="0"/>
              </a:rPr>
              <a:t>rise = </a:t>
            </a:r>
            <a:r>
              <a:rPr lang="en-US" sz="1200" b="0" dirty="0" err="1">
                <a:solidFill>
                  <a:srgbClr val="D4D4D4"/>
                </a:solidFill>
                <a:effectLst/>
                <a:latin typeface="Consolas" panose="020B0609020204030204" pitchFamily="49" charset="0"/>
              </a:rPr>
              <a:t>sys.argv</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a:t>
            </a:r>
          </a:p>
          <a:p>
            <a:pPr>
              <a:buNone/>
            </a:pPr>
            <a:r>
              <a:rPr lang="en-US" sz="1200" dirty="0">
                <a:solidFill>
                  <a:srgbClr val="D4D4D4"/>
                </a:solidFill>
                <a:latin typeface="Consolas" panose="020B0609020204030204" pitchFamily="49" charset="0"/>
              </a:rPr>
              <a:t>slope = </a:t>
            </a:r>
            <a:r>
              <a:rPr lang="en-US" sz="1200" b="0" dirty="0">
                <a:solidFill>
                  <a:srgbClr val="CE9178"/>
                </a:solidFill>
                <a:effectLst/>
                <a:latin typeface="Consolas" panose="020B0609020204030204" pitchFamily="49" charset="0"/>
              </a:rPr>
              <a:t>"Unknown"</a:t>
            </a:r>
            <a:endParaRPr lang="en-US" sz="1200" b="0" dirty="0">
              <a:solidFill>
                <a:srgbClr val="D4D4D4"/>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try</a:t>
            </a:r>
            <a:r>
              <a:rPr lang="en-US" sz="1200" b="0" dirty="0">
                <a:solidFill>
                  <a:srgbClr val="D4D4D4"/>
                </a:solidFill>
                <a:effectLst/>
                <a:latin typeface="Consolas" panose="020B0609020204030204" pitchFamily="49" charset="0"/>
              </a:rPr>
              <a:t>:</a:t>
            </a:r>
          </a:p>
          <a:p>
            <a:r>
              <a:rPr lang="en-US" sz="1200" dirty="0">
                <a:solidFill>
                  <a:srgbClr val="D4D4D4"/>
                </a:solidFill>
                <a:latin typeface="Consolas" panose="020B0609020204030204" pitchFamily="49" charset="0"/>
              </a:rPr>
              <a:t>    </a:t>
            </a:r>
            <a:r>
              <a:rPr lang="en-US" sz="1200" b="0" dirty="0">
                <a:solidFill>
                  <a:srgbClr val="D4D4D4"/>
                </a:solidFill>
                <a:effectLst/>
                <a:latin typeface="Consolas" panose="020B0609020204030204" pitchFamily="49" charset="0"/>
              </a:rPr>
              <a:t>run = sys.argv[</a:t>
            </a:r>
            <a:r>
              <a:rPr lang="en-US" sz="1200" b="0" dirty="0">
                <a:solidFill>
                  <a:srgbClr val="B5CEA8"/>
                </a:solidFill>
                <a:effectLst/>
                <a:latin typeface="Consolas" panose="020B0609020204030204" pitchFamily="49" charset="0"/>
              </a:rPr>
              <a:t>2</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print (</a:t>
            </a:r>
            <a:r>
              <a:rPr lang="en-US" sz="1200" b="0" dirty="0" err="1">
                <a:solidFill>
                  <a:srgbClr val="569CD6"/>
                </a:solidFill>
                <a:effectLst/>
                <a:latin typeface="Consolas" panose="020B0609020204030204" pitchFamily="49" charset="0"/>
              </a:rPr>
              <a:t>f</a:t>
            </a:r>
            <a:r>
              <a:rPr lang="en-US" sz="1200" b="0" dirty="0" err="1">
                <a:solidFill>
                  <a:srgbClr val="CE9178"/>
                </a:solidFill>
                <a:effectLst/>
                <a:latin typeface="Consolas" panose="020B0609020204030204" pitchFamily="49" charset="0"/>
              </a:rPr>
              <a:t>"Rise</a:t>
            </a:r>
            <a:r>
              <a:rPr lang="en-US" sz="1200" b="0" dirty="0">
                <a:solidFill>
                  <a:srgbClr val="CE9178"/>
                </a:solidFill>
                <a:effectLst/>
                <a:latin typeface="Consolas" panose="020B0609020204030204" pitchFamily="49" charset="0"/>
              </a:rPr>
              <a:t>: </a:t>
            </a:r>
            <a:r>
              <a:rPr lang="en-US" sz="1200" b="0" dirty="0">
                <a:solidFill>
                  <a:srgbClr val="D4D4D4"/>
                </a:solidFill>
                <a:effectLst/>
                <a:latin typeface="Consolas" panose="020B0609020204030204" pitchFamily="49" charset="0"/>
              </a:rPr>
              <a:t>{rise}</a:t>
            </a:r>
            <a:r>
              <a:rPr lang="en-US" sz="1200" b="0" dirty="0">
                <a:solidFill>
                  <a:srgbClr val="CE9178"/>
                </a:solidFill>
                <a:effectLst/>
                <a:latin typeface="Consolas" panose="020B0609020204030204" pitchFamily="49" charset="0"/>
              </a:rPr>
              <a:t>   Run: </a:t>
            </a:r>
            <a:r>
              <a:rPr lang="en-US" sz="1200" b="0" dirty="0">
                <a:solidFill>
                  <a:srgbClr val="D4D4D4"/>
                </a:solidFill>
                <a:effectLst/>
                <a:latin typeface="Consolas" panose="020B0609020204030204" pitchFamily="49" charset="0"/>
              </a:rPr>
              <a:t>{run}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slope = float(rise)/float(run)</a:t>
            </a:r>
          </a:p>
          <a:p>
            <a:pPr>
              <a:buNone/>
            </a:pPr>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"Slope = rise/run"</a:t>
            </a:r>
            <a:r>
              <a:rPr lang="en-US" sz="1200" b="0" dirty="0">
                <a:solidFill>
                  <a:srgbClr val="D4D4D4"/>
                </a:solidFill>
                <a:effectLst/>
                <a:latin typeface="Consolas" panose="020B0609020204030204" pitchFamily="49" charset="0"/>
              </a:rPr>
              <a:t>)</a:t>
            </a:r>
          </a:p>
          <a:p>
            <a:pPr>
              <a:buNone/>
            </a:pPr>
            <a:r>
              <a:rPr lang="en-US" sz="1200" b="0" dirty="0">
                <a:solidFill>
                  <a:srgbClr val="569CD6"/>
                </a:solidFill>
                <a:effectLst/>
                <a:latin typeface="Consolas" panose="020B0609020204030204" pitchFamily="49" charset="0"/>
              </a:rPr>
              <a:t>except</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ZeroDivisionError</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slope = </a:t>
            </a:r>
            <a:r>
              <a:rPr lang="en-US" sz="1200" b="0" dirty="0">
                <a:solidFill>
                  <a:srgbClr val="CE9178"/>
                </a:solidFill>
                <a:effectLst/>
                <a:latin typeface="Consolas" panose="020B0609020204030204" pitchFamily="49" charset="0"/>
              </a:rPr>
              <a:t>"Undefined (line is vertical) "</a:t>
            </a:r>
            <a:endParaRPr lang="en-US" sz="1200" b="0" dirty="0">
              <a:solidFill>
                <a:srgbClr val="D4D4D4"/>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except</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ValueError</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"Usage: &lt;numeric rise&gt; &lt;numeric run&gt;"</a:t>
            </a:r>
            <a:r>
              <a:rPr lang="en-US" sz="1200" b="0" dirty="0">
                <a:solidFill>
                  <a:srgbClr val="D4D4D4"/>
                </a:solidFill>
                <a:effectLst/>
                <a:latin typeface="Consolas" panose="020B0609020204030204" pitchFamily="49" charset="0"/>
              </a:rPr>
              <a:t>)</a:t>
            </a:r>
          </a:p>
          <a:p>
            <a:pPr>
              <a:buNone/>
            </a:pPr>
            <a:r>
              <a:rPr lang="en-US" sz="1200" b="0" dirty="0">
                <a:solidFill>
                  <a:srgbClr val="D4D4D4"/>
                </a:solidFill>
                <a:effectLst/>
                <a:latin typeface="Consolas" panose="020B0609020204030204" pitchFamily="49" charset="0"/>
              </a:rPr>
              <a:t>    slope = </a:t>
            </a:r>
            <a:r>
              <a:rPr lang="en-US" sz="1200" b="0" dirty="0">
                <a:solidFill>
                  <a:srgbClr val="CE9178"/>
                </a:solidFill>
                <a:effectLst/>
                <a:latin typeface="Consolas" panose="020B0609020204030204" pitchFamily="49" charset="0"/>
              </a:rPr>
              <a:t>"Not found"</a:t>
            </a:r>
          </a:p>
          <a:p>
            <a:pPr>
              <a:buNone/>
            </a:pPr>
            <a:r>
              <a:rPr lang="en-US" sz="1200" b="0" dirty="0">
                <a:solidFill>
                  <a:srgbClr val="D4D4D4"/>
                </a:solidFill>
                <a:effectLst/>
                <a:latin typeface="Consolas" panose="020B0609020204030204" pitchFamily="49" charset="0"/>
              </a:rPr>
              <a:t>print (</a:t>
            </a:r>
            <a:r>
              <a:rPr lang="en-US" sz="1200" b="0" dirty="0" err="1">
                <a:solidFill>
                  <a:srgbClr val="569CD6"/>
                </a:solidFill>
                <a:effectLst/>
                <a:latin typeface="Consolas" panose="020B0609020204030204" pitchFamily="49" charset="0"/>
              </a:rPr>
              <a:t>f</a:t>
            </a:r>
            <a:r>
              <a:rPr lang="en-US" sz="1200" b="0" dirty="0" err="1">
                <a:solidFill>
                  <a:srgbClr val="CE9178"/>
                </a:solidFill>
                <a:effectLst/>
                <a:latin typeface="Consolas" panose="020B0609020204030204" pitchFamily="49" charset="0"/>
              </a:rPr>
              <a:t>"Slope</a:t>
            </a:r>
            <a:r>
              <a:rPr lang="en-US" sz="1200" b="0" dirty="0">
                <a:solidFill>
                  <a:srgbClr val="CE9178"/>
                </a:solidFill>
                <a:effectLst/>
                <a:latin typeface="Consolas" panose="020B0609020204030204" pitchFamily="49" charset="0"/>
              </a:rPr>
              <a:t>: </a:t>
            </a:r>
            <a:r>
              <a:rPr lang="en-US" sz="1200" b="0" dirty="0">
                <a:solidFill>
                  <a:srgbClr val="D4D4D4"/>
                </a:solidFill>
                <a:effectLst/>
                <a:latin typeface="Consolas" panose="020B0609020204030204" pitchFamily="49" charset="0"/>
              </a:rPr>
              <a:t>{slope}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1C5CDDA-12C3-21F8-C1EF-2C896313A71D}"/>
              </a:ext>
            </a:extLst>
          </p:cNvPr>
          <p:cNvSpPr txBox="1"/>
          <p:nvPr/>
        </p:nvSpPr>
        <p:spPr>
          <a:xfrm>
            <a:off x="8077200" y="5420380"/>
            <a:ext cx="1142998" cy="738664"/>
          </a:xfrm>
          <a:prstGeom prst="rect">
            <a:avLst/>
          </a:prstGeom>
          <a:noFill/>
        </p:spPr>
        <p:txBody>
          <a:bodyPr wrap="square">
            <a:spAutoFit/>
          </a:bodyPr>
          <a:lstStyle/>
          <a:p>
            <a:pPr>
              <a:buNone/>
            </a:pPr>
            <a:r>
              <a:rPr lang="en-US" sz="1400" b="0" dirty="0">
                <a:solidFill>
                  <a:srgbClr val="FFF575"/>
                </a:solidFill>
                <a:effectLst/>
                <a:latin typeface="Consolas" panose="020B0609020204030204" pitchFamily="49" charset="0"/>
              </a:rPr>
              <a:t>b) and c) print </a:t>
            </a:r>
            <a:r>
              <a:rPr lang="en-US" sz="1400" dirty="0">
                <a:solidFill>
                  <a:srgbClr val="FFF575"/>
                </a:solidFill>
                <a:latin typeface="Consolas" panose="020B0609020204030204" pitchFamily="49" charset="0"/>
              </a:rPr>
              <a:t>the slope</a:t>
            </a:r>
            <a:endParaRPr lang="en-US" sz="1400" b="0" dirty="0">
              <a:solidFill>
                <a:srgbClr val="FFF575"/>
              </a:solidFill>
              <a:effectLst/>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C8606B24-F39C-F7D2-B9F4-1CB156A77BCB}"/>
              </a:ext>
            </a:extLst>
          </p:cNvPr>
          <p:cNvCxnSpPr>
            <a:cxnSpLocks/>
          </p:cNvCxnSpPr>
          <p:nvPr/>
        </p:nvCxnSpPr>
        <p:spPr>
          <a:xfrm flipV="1">
            <a:off x="8305800" y="5054793"/>
            <a:ext cx="0" cy="3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93FB7A5-1A99-BF6D-54DA-09F0DE9D874A}"/>
              </a:ext>
            </a:extLst>
          </p:cNvPr>
          <p:cNvSpPr txBox="1"/>
          <p:nvPr/>
        </p:nvSpPr>
        <p:spPr>
          <a:xfrm>
            <a:off x="4800600" y="3743980"/>
            <a:ext cx="1219200" cy="523220"/>
          </a:xfrm>
          <a:prstGeom prst="rect">
            <a:avLst/>
          </a:prstGeom>
          <a:noFill/>
        </p:spPr>
        <p:txBody>
          <a:bodyPr wrap="square">
            <a:spAutoFit/>
          </a:bodyPr>
          <a:lstStyle/>
          <a:p>
            <a:pPr>
              <a:buNone/>
            </a:pPr>
            <a:r>
              <a:rPr lang="en-US" sz="1400" b="0" dirty="0">
                <a:solidFill>
                  <a:srgbClr val="FFF575"/>
                </a:solidFill>
                <a:effectLst/>
                <a:latin typeface="Consolas" panose="020B0609020204030204" pitchFamily="49" charset="0"/>
              </a:rPr>
              <a:t>a) print </a:t>
            </a:r>
            <a:r>
              <a:rPr lang="en-US" sz="1400" dirty="0">
                <a:solidFill>
                  <a:srgbClr val="FFF575"/>
                </a:solidFill>
                <a:latin typeface="Consolas" panose="020B0609020204030204" pitchFamily="49" charset="0"/>
              </a:rPr>
              <a:t>the slope</a:t>
            </a:r>
            <a:endParaRPr lang="en-US" sz="1400" b="0" dirty="0">
              <a:solidFill>
                <a:srgbClr val="FFF575"/>
              </a:solidFill>
              <a:effectLst/>
              <a:latin typeface="Consolas" panose="020B0609020204030204" pitchFamily="49" charset="0"/>
            </a:endParaRPr>
          </a:p>
        </p:txBody>
      </p:sp>
      <p:cxnSp>
        <p:nvCxnSpPr>
          <p:cNvPr id="21" name="Straight Arrow Connector 20">
            <a:extLst>
              <a:ext uri="{FF2B5EF4-FFF2-40B4-BE49-F238E27FC236}">
                <a16:creationId xmlns:a16="http://schemas.microsoft.com/office/drawing/2014/main" id="{72BD95BF-629C-CD76-29D1-17365DA8F4DB}"/>
              </a:ext>
            </a:extLst>
          </p:cNvPr>
          <p:cNvCxnSpPr>
            <a:cxnSpLocks/>
          </p:cNvCxnSpPr>
          <p:nvPr/>
        </p:nvCxnSpPr>
        <p:spPr>
          <a:xfrm flipV="1">
            <a:off x="5123953" y="3382858"/>
            <a:ext cx="0" cy="3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F26E2E2-B6DA-26E0-CBD2-FF3E3B6A0F00}"/>
              </a:ext>
            </a:extLst>
          </p:cNvPr>
          <p:cNvSpPr txBox="1"/>
          <p:nvPr/>
        </p:nvSpPr>
        <p:spPr>
          <a:xfrm>
            <a:off x="3295153" y="5936603"/>
            <a:ext cx="3657599" cy="461665"/>
          </a:xfrm>
          <a:prstGeom prst="rect">
            <a:avLst/>
          </a:prstGeom>
          <a:noFill/>
        </p:spPr>
        <p:txBody>
          <a:bodyPr wrap="square">
            <a:spAutoFit/>
          </a:bodyPr>
          <a:lstStyle/>
          <a:p>
            <a:r>
              <a:rPr lang="en-US" sz="1200" dirty="0">
                <a:solidFill>
                  <a:srgbClr val="FF0066"/>
                </a:solidFill>
                <a:latin typeface="Consolas" panose="020B0609020204030204" pitchFamily="49" charset="0"/>
              </a:rPr>
              <a:t>d) Traceback (most recent call last): </a:t>
            </a:r>
            <a:br>
              <a:rPr lang="en-US" sz="1200" dirty="0">
                <a:solidFill>
                  <a:srgbClr val="FF0066"/>
                </a:solidFill>
                <a:latin typeface="Consolas" panose="020B0609020204030204" pitchFamily="49" charset="0"/>
              </a:rPr>
            </a:br>
            <a:r>
              <a:rPr lang="en-US" sz="1200" dirty="0">
                <a:solidFill>
                  <a:srgbClr val="FF0066"/>
                </a:solidFill>
                <a:latin typeface="Consolas" panose="020B0609020204030204" pitchFamily="49" charset="0"/>
              </a:rPr>
              <a:t>File "C:\gispy\slopeTry.py", line 8, ...</a:t>
            </a:r>
            <a:endParaRPr lang="en-US" sz="1200" dirty="0">
              <a:latin typeface="Consolas" panose="020B0609020204030204" pitchFamily="49" charset="0"/>
            </a:endParaRPr>
          </a:p>
        </p:txBody>
      </p:sp>
      <p:cxnSp>
        <p:nvCxnSpPr>
          <p:cNvPr id="5" name="Straight Arrow Connector 4">
            <a:extLst>
              <a:ext uri="{FF2B5EF4-FFF2-40B4-BE49-F238E27FC236}">
                <a16:creationId xmlns:a16="http://schemas.microsoft.com/office/drawing/2014/main" id="{F352964F-30DC-9ADE-0347-E6E59A518D96}"/>
              </a:ext>
            </a:extLst>
          </p:cNvPr>
          <p:cNvCxnSpPr>
            <a:cxnSpLocks/>
          </p:cNvCxnSpPr>
          <p:nvPr/>
        </p:nvCxnSpPr>
        <p:spPr>
          <a:xfrm flipV="1">
            <a:off x="5276352" y="5560068"/>
            <a:ext cx="0" cy="3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75000FE-0D5E-5AB5-06F9-85570F7A5F44}"/>
              </a:ext>
            </a:extLst>
          </p:cNvPr>
          <p:cNvSpPr txBox="1"/>
          <p:nvPr/>
        </p:nvSpPr>
        <p:spPr>
          <a:xfrm>
            <a:off x="335548" y="4466272"/>
            <a:ext cx="4662904" cy="1477328"/>
          </a:xfrm>
          <a:prstGeom prst="rect">
            <a:avLst/>
          </a:prstGeom>
          <a:noFill/>
        </p:spPr>
        <p:txBody>
          <a:bodyPr wrap="square">
            <a:spAutoFit/>
          </a:bodyPr>
          <a:lstStyle/>
          <a:p>
            <a:pPr algn="l"/>
            <a:r>
              <a:rPr lang="en-US" b="0" i="0" dirty="0">
                <a:solidFill>
                  <a:srgbClr val="B8B8B8"/>
                </a:solidFill>
                <a:effectLst/>
                <a:latin typeface="Open Sans" panose="020B0606030504020204" pitchFamily="34" charset="0"/>
              </a:rPr>
              <a:t>User arguments:</a:t>
            </a:r>
          </a:p>
          <a:p>
            <a:pPr algn="l"/>
            <a:r>
              <a:rPr lang="en-US" b="0" i="0" dirty="0">
                <a:solidFill>
                  <a:srgbClr val="B8B8B8"/>
                </a:solidFill>
                <a:effectLst/>
                <a:latin typeface="Open Sans" panose="020B0606030504020204" pitchFamily="34" charset="0"/>
              </a:rPr>
              <a:t>a</a:t>
            </a:r>
            <a:r>
              <a:rPr lang="en-US" dirty="0">
                <a:solidFill>
                  <a:srgbClr val="B8B8B8"/>
                </a:solidFill>
                <a:latin typeface="Open Sans" panose="020B0606030504020204" pitchFamily="34" charset="0"/>
              </a:rPr>
              <a:t>)</a:t>
            </a:r>
            <a:r>
              <a:rPr lang="en-US" b="0" i="0" dirty="0">
                <a:solidFill>
                  <a:srgbClr val="B8B8B8"/>
                </a:solidFill>
                <a:effectLst/>
                <a:latin typeface="Open Sans" panose="020B0606030504020204" pitchFamily="34" charset="0"/>
              </a:rPr>
              <a:t>  12  6</a:t>
            </a:r>
          </a:p>
          <a:p>
            <a:pPr algn="l"/>
            <a:r>
              <a:rPr lang="en-US" b="0" i="0" dirty="0">
                <a:solidFill>
                  <a:srgbClr val="B8B8B8"/>
                </a:solidFill>
                <a:effectLst/>
                <a:latin typeface="Open Sans" panose="020B0606030504020204" pitchFamily="34" charset="0"/>
              </a:rPr>
              <a:t>b)  12  0</a:t>
            </a:r>
          </a:p>
          <a:p>
            <a:pPr algn="l"/>
            <a:r>
              <a:rPr lang="en-US" b="0" i="0" dirty="0">
                <a:solidFill>
                  <a:srgbClr val="B8B8B8"/>
                </a:solidFill>
                <a:effectLst/>
                <a:latin typeface="Open Sans" panose="020B0606030504020204" pitchFamily="34" charset="0"/>
              </a:rPr>
              <a:t>c)   twelve six</a:t>
            </a:r>
          </a:p>
          <a:p>
            <a:pPr algn="l"/>
            <a:r>
              <a:rPr lang="en-US" b="0" i="0" dirty="0">
                <a:solidFill>
                  <a:srgbClr val="B8B8B8"/>
                </a:solidFill>
                <a:effectLst/>
                <a:latin typeface="Open Sans" panose="020B0606030504020204" pitchFamily="34" charset="0"/>
              </a:rPr>
              <a:t>d)  12</a:t>
            </a:r>
            <a:endParaRPr lang="en-US" dirty="0"/>
          </a:p>
        </p:txBody>
      </p:sp>
      <p:cxnSp>
        <p:nvCxnSpPr>
          <p:cNvPr id="13" name="Straight Arrow Connector 12">
            <a:extLst>
              <a:ext uri="{FF2B5EF4-FFF2-40B4-BE49-F238E27FC236}">
                <a16:creationId xmlns:a16="http://schemas.microsoft.com/office/drawing/2014/main" id="{618BAD8C-D278-6531-10C3-1D97F323C346}"/>
              </a:ext>
            </a:extLst>
          </p:cNvPr>
          <p:cNvCxnSpPr/>
          <p:nvPr/>
        </p:nvCxnSpPr>
        <p:spPr>
          <a:xfrm flipH="1">
            <a:off x="2286000" y="2286000"/>
            <a:ext cx="5334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2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642A-C5C9-75E5-0EEF-6395CA6428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543DC4-71CF-905A-B03B-0192EF9F5E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1670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AA7E101-C01C-56EA-4AF6-12D844D6982B}"/>
              </a:ext>
            </a:extLst>
          </p:cNvPr>
          <p:cNvSpPr>
            <a:spLocks noGrp="1"/>
          </p:cNvSpPr>
          <p:nvPr>
            <p:ph type="title"/>
          </p:nvPr>
        </p:nvSpPr>
        <p:spPr/>
        <p:txBody>
          <a:bodyPr/>
          <a:lstStyle/>
          <a:p>
            <a:pPr eaLnBrk="1" hangingPunct="1">
              <a:defRPr/>
            </a:pPr>
            <a:r>
              <a:rPr lang="en-US" altLang="en-US" dirty="0"/>
              <a:t>Example: Summarize within</a:t>
            </a:r>
          </a:p>
        </p:txBody>
      </p:sp>
      <p:sp>
        <p:nvSpPr>
          <p:cNvPr id="6147" name="Content Placeholder 2">
            <a:extLst>
              <a:ext uri="{FF2B5EF4-FFF2-40B4-BE49-F238E27FC236}">
                <a16:creationId xmlns:a16="http://schemas.microsoft.com/office/drawing/2014/main" id="{EF53AAA0-CDFE-2831-CFEA-BF7EEE0EE7A3}"/>
              </a:ext>
            </a:extLst>
          </p:cNvPr>
          <p:cNvSpPr>
            <a:spLocks noGrp="1"/>
          </p:cNvSpPr>
          <p:nvPr>
            <p:ph idx="1"/>
          </p:nvPr>
        </p:nvSpPr>
        <p:spPr/>
        <p:txBody>
          <a:bodyPr/>
          <a:lstStyle/>
          <a:p>
            <a:pPr marL="0" indent="0">
              <a:buNone/>
            </a:pPr>
            <a:endParaRPr lang="en-US" sz="1200" dirty="0">
              <a:solidFill>
                <a:srgbClr val="569CD6"/>
              </a:solidFill>
              <a:latin typeface="Consolas" panose="020B0609020204030204" pitchFamily="49" charset="0"/>
            </a:endParaRPr>
          </a:p>
          <a:p>
            <a:pPr marL="0" indent="0">
              <a:buNone/>
            </a:pPr>
            <a:r>
              <a:rPr lang="en-US" sz="1200" b="0" dirty="0">
                <a:solidFill>
                  <a:srgbClr val="569CD6"/>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arcpy</a:t>
            </a:r>
          </a:p>
          <a:p>
            <a:pPr marL="0" indent="0">
              <a:buNone/>
            </a:pPr>
            <a:r>
              <a:rPr lang="en-US" sz="1200" dirty="0" err="1">
                <a:solidFill>
                  <a:srgbClr val="D4D4D4"/>
                </a:solidFill>
                <a:latin typeface="Consolas" panose="020B0609020204030204" pitchFamily="49" charset="0"/>
              </a:rPr>
              <a:t>arcpy.env.workspace</a:t>
            </a:r>
            <a:r>
              <a:rPr lang="en-US" sz="1200" dirty="0">
                <a:solidFill>
                  <a:srgbClr val="D4D4D4"/>
                </a:solidFill>
                <a:latin typeface="Consolas" panose="020B0609020204030204" pitchFamily="49" charset="0"/>
              </a:rPr>
              <a:t> = </a:t>
            </a:r>
            <a:r>
              <a:rPr lang="en-US" sz="1200" b="0" dirty="0">
                <a:solidFill>
                  <a:srgbClr val="CE9178"/>
                </a:solidFill>
                <a:effectLst/>
                <a:latin typeface="Consolas" panose="020B0609020204030204" pitchFamily="49" charset="0"/>
              </a:rPr>
              <a:t>"C:/gispy/scratch/"</a:t>
            </a:r>
            <a:br>
              <a:rPr lang="en-US" sz="1200" b="0" dirty="0">
                <a:solidFill>
                  <a:srgbClr val="D4D4D4"/>
                </a:solidFill>
                <a:effectLst/>
                <a:latin typeface="Consolas" panose="020B0609020204030204" pitchFamily="49" charset="0"/>
              </a:rPr>
            </a:br>
            <a:r>
              <a:rPr lang="en-US" sz="1200" b="0" dirty="0" err="1">
                <a:solidFill>
                  <a:srgbClr val="D4D4D4"/>
                </a:solidFill>
                <a:effectLst/>
                <a:latin typeface="Consolas" panose="020B0609020204030204" pitchFamily="49" charset="0"/>
              </a:rPr>
              <a:t>campus_regions</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r>
              <a:rPr lang="en-US" sz="1200" dirty="0" err="1">
                <a:solidFill>
                  <a:srgbClr val="CE9178"/>
                </a:solidFill>
                <a:latin typeface="Consolas" panose="020B0609020204030204" pitchFamily="49" charset="0"/>
              </a:rPr>
              <a:t>campus_region_polygons</a:t>
            </a:r>
            <a:r>
              <a:rPr lang="en-US" sz="1200" b="0" dirty="0" err="1">
                <a:solidFill>
                  <a:srgbClr val="CE9178"/>
                </a:solidFill>
                <a:effectLst/>
                <a:latin typeface="Consolas" panose="020B0609020204030204" pitchFamily="49" charset="0"/>
              </a:rPr>
              <a:t>.shp</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pPr marL="0" indent="0">
              <a:buNone/>
            </a:pPr>
            <a:br>
              <a:rPr lang="en-US" sz="1200" b="0" dirty="0">
                <a:solidFill>
                  <a:srgbClr val="D4D4D4"/>
                </a:solidFill>
                <a:effectLst/>
                <a:latin typeface="Consolas" panose="020B0609020204030204" pitchFamily="49" charset="0"/>
              </a:rPr>
            </a:br>
            <a:r>
              <a:rPr lang="en-US" sz="1200" b="0" dirty="0" err="1">
                <a:solidFill>
                  <a:srgbClr val="D4D4D4"/>
                </a:solidFill>
                <a:effectLst/>
                <a:latin typeface="Consolas" panose="020B0609020204030204" pitchFamily="49" charset="0"/>
              </a:rPr>
              <a:t>arcpy.analysis.SummarizeWithin</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campus_regions</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bike</a:t>
            </a:r>
            <a:r>
              <a:rPr lang="en-US" sz="1200" dirty="0" err="1">
                <a:solidFill>
                  <a:srgbClr val="CE9178"/>
                </a:solidFill>
                <a:latin typeface="Consolas" panose="020B0609020204030204" pitchFamily="49" charset="0"/>
              </a:rPr>
              <a:t>R</a:t>
            </a:r>
            <a:r>
              <a:rPr lang="en-US" sz="1200" b="0" dirty="0" err="1">
                <a:solidFill>
                  <a:srgbClr val="CE9178"/>
                </a:solidFill>
                <a:effectLst/>
                <a:latin typeface="Consolas" panose="020B0609020204030204" pitchFamily="49" charset="0"/>
              </a:rPr>
              <a:t>ackPoints.shp</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racks.shp</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print(</a:t>
            </a:r>
            <a:r>
              <a:rPr lang="en-US" sz="1200" b="0" dirty="0">
                <a:solidFill>
                  <a:srgbClr val="CE9178"/>
                </a:solidFill>
                <a:effectLst/>
                <a:latin typeface="Consolas" panose="020B0609020204030204" pitchFamily="49" charset="0"/>
              </a:rPr>
              <a:t>"Hurray!  I summarized the bike racks!"</a:t>
            </a:r>
            <a:r>
              <a:rPr lang="en-US" sz="1200" b="0" dirty="0">
                <a:solidFill>
                  <a:srgbClr val="D4D4D4"/>
                </a:solidFill>
                <a:effectLst/>
                <a:latin typeface="Consolas" panose="020B0609020204030204" pitchFamily="49" charset="0"/>
              </a:rPr>
              <a:t>)</a:t>
            </a:r>
          </a:p>
          <a:p>
            <a:pPr marL="0" indent="0" eaLnBrk="1" hangingPunct="1">
              <a:buNone/>
              <a:defRPr/>
            </a:pPr>
            <a:endParaRPr lang="en-US" altLang="en-US" sz="2000" dirty="0"/>
          </a:p>
          <a:p>
            <a:pPr marL="0" indent="0" eaLnBrk="1" hangingPunct="1">
              <a:buNone/>
              <a:defRPr/>
            </a:pPr>
            <a:endParaRPr lang="en-US" altLang="en-US" sz="2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AA7E101-C01C-56EA-4AF6-12D844D6982B}"/>
              </a:ext>
            </a:extLst>
          </p:cNvPr>
          <p:cNvSpPr>
            <a:spLocks noGrp="1"/>
          </p:cNvSpPr>
          <p:nvPr>
            <p:ph type="title"/>
          </p:nvPr>
        </p:nvSpPr>
        <p:spPr/>
        <p:txBody>
          <a:bodyPr/>
          <a:lstStyle/>
          <a:p>
            <a:pPr eaLnBrk="1" hangingPunct="1">
              <a:defRPr/>
            </a:pPr>
            <a:r>
              <a:rPr lang="en-US" altLang="en-US" dirty="0"/>
              <a:t>An exit plan may be needed</a:t>
            </a:r>
          </a:p>
        </p:txBody>
      </p:sp>
      <p:sp>
        <p:nvSpPr>
          <p:cNvPr id="6147" name="Content Placeholder 2">
            <a:extLst>
              <a:ext uri="{FF2B5EF4-FFF2-40B4-BE49-F238E27FC236}">
                <a16:creationId xmlns:a16="http://schemas.microsoft.com/office/drawing/2014/main" id="{EF53AAA0-CDFE-2831-CFEA-BF7EEE0EE7A3}"/>
              </a:ext>
            </a:extLst>
          </p:cNvPr>
          <p:cNvSpPr>
            <a:spLocks noGrp="1"/>
          </p:cNvSpPr>
          <p:nvPr>
            <p:ph idx="1"/>
          </p:nvPr>
        </p:nvSpPr>
        <p:spPr/>
        <p:txBody>
          <a:bodyPr/>
          <a:lstStyle/>
          <a:p>
            <a:pPr eaLnBrk="1" hangingPunct="1">
              <a:defRPr/>
            </a:pPr>
            <a:r>
              <a:rPr lang="en-US" altLang="en-US" sz="1800" dirty="0"/>
              <a:t>Unless the script exits explicitly the script continues. </a:t>
            </a:r>
          </a:p>
          <a:p>
            <a:pPr marL="0" indent="0">
              <a:buNone/>
            </a:pPr>
            <a:r>
              <a:rPr lang="en-US" sz="1200" b="0" dirty="0">
                <a:solidFill>
                  <a:srgbClr val="569CD6"/>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arcpy</a:t>
            </a:r>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try</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campus_regions</a:t>
            </a:r>
            <a:r>
              <a:rPr lang="en-US" sz="1200" b="0" dirty="0">
                <a:solidFill>
                  <a:srgbClr val="D4D4D4"/>
                </a:solidFill>
                <a:effectLst/>
                <a:latin typeface="Consolas" panose="020B0609020204030204" pitchFamily="49" charset="0"/>
              </a:rPr>
              <a:t> = sys.argv[</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pPr marL="0" indent="0">
              <a:buNone/>
            </a:pPr>
            <a:r>
              <a:rPr lang="en-US" sz="1200" b="0" dirty="0">
                <a:solidFill>
                  <a:srgbClr val="569CD6"/>
                </a:solidFill>
                <a:effectLst/>
                <a:latin typeface="Consolas" panose="020B0609020204030204" pitchFamily="49" charset="0"/>
              </a:rPr>
              <a:t>except</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IndexError</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"Usage: &lt;input dataset&gt;"</a:t>
            </a:r>
            <a:r>
              <a:rPr lang="en-US" sz="1200" b="0" dirty="0">
                <a:solidFill>
                  <a:srgbClr val="D4D4D4"/>
                </a:solidFill>
                <a:effectLst/>
                <a:latin typeface="Consolas" panose="020B0609020204030204" pitchFamily="49" charset="0"/>
              </a:rPr>
              <a:t>)</a:t>
            </a:r>
          </a:p>
          <a:p>
            <a:pPr marL="0" indent="0">
              <a:buNone/>
            </a:pPr>
            <a:br>
              <a:rPr lang="en-US" sz="1200" b="0" dirty="0">
                <a:solidFill>
                  <a:srgbClr val="D4D4D4"/>
                </a:solidFill>
                <a:effectLst/>
                <a:latin typeface="Consolas" panose="020B0609020204030204" pitchFamily="49" charset="0"/>
              </a:rPr>
            </a:br>
            <a:r>
              <a:rPr lang="en-US" sz="1200" b="0" dirty="0" err="1">
                <a:solidFill>
                  <a:srgbClr val="D4D4D4"/>
                </a:solidFill>
                <a:effectLst/>
                <a:latin typeface="Consolas" panose="020B0609020204030204" pitchFamily="49" charset="0"/>
              </a:rPr>
              <a:t>arcpy.analysis.SummarizeWithin</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campus_regions</a:t>
            </a:r>
            <a:r>
              <a:rPr lang="en-US" sz="1200" b="0" dirty="0">
                <a:solidFill>
                  <a:srgbClr val="D4D4D4"/>
                </a:solidFill>
                <a:effectLst/>
                <a:latin typeface="Consolas" panose="020B0609020204030204" pitchFamily="49" charset="0"/>
              </a:rPr>
              <a:t>, </a:t>
            </a:r>
          </a:p>
          <a:p>
            <a:pPr marL="0" indent="0">
              <a:buNone/>
            </a:pPr>
            <a:r>
              <a:rPr lang="en-US" sz="1200" dirty="0">
                <a:solidFill>
                  <a:srgbClr val="D4D4D4"/>
                </a:solidFill>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bike</a:t>
            </a:r>
            <a:r>
              <a:rPr lang="en-US" sz="1200" dirty="0" err="1">
                <a:solidFill>
                  <a:srgbClr val="CE9178"/>
                </a:solidFill>
                <a:latin typeface="Consolas" panose="020B0609020204030204" pitchFamily="49" charset="0"/>
              </a:rPr>
              <a:t>R</a:t>
            </a:r>
            <a:r>
              <a:rPr lang="en-US" sz="1200" b="0" dirty="0" err="1">
                <a:solidFill>
                  <a:srgbClr val="CE9178"/>
                </a:solidFill>
                <a:effectLst/>
                <a:latin typeface="Consolas" panose="020B0609020204030204" pitchFamily="49" charset="0"/>
              </a:rPr>
              <a:t>ack.shp</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racks.shp</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print(</a:t>
            </a:r>
            <a:r>
              <a:rPr lang="en-US" sz="1200" b="0" dirty="0">
                <a:solidFill>
                  <a:srgbClr val="CE9178"/>
                </a:solidFill>
                <a:effectLst/>
                <a:latin typeface="Consolas" panose="020B0609020204030204" pitchFamily="49" charset="0"/>
              </a:rPr>
              <a:t>"Hurray!  I summarize something!"</a:t>
            </a:r>
            <a:r>
              <a:rPr lang="en-US" sz="1200" b="0" dirty="0">
                <a:solidFill>
                  <a:srgbClr val="D4D4D4"/>
                </a:solidFill>
                <a:effectLst/>
                <a:latin typeface="Consolas" panose="020B0609020204030204" pitchFamily="49" charset="0"/>
              </a:rPr>
              <a:t>)</a:t>
            </a:r>
          </a:p>
          <a:p>
            <a:pPr marL="0" indent="0" eaLnBrk="1" hangingPunct="1">
              <a:buNone/>
              <a:defRPr/>
            </a:pPr>
            <a:endParaRPr lang="en-US" altLang="en-US" sz="2000" dirty="0"/>
          </a:p>
          <a:p>
            <a:pPr eaLnBrk="1" hangingPunct="1">
              <a:defRPr/>
            </a:pPr>
            <a:r>
              <a:rPr lang="en-US" altLang="en-US" sz="2000" dirty="0" err="1">
                <a:latin typeface="Consolas" panose="020B0609020204030204" pitchFamily="49" charset="0"/>
              </a:rPr>
              <a:t>sys.exit</a:t>
            </a:r>
            <a:r>
              <a:rPr lang="en-US" altLang="en-US" sz="2000" dirty="0">
                <a:latin typeface="Consolas" panose="020B0609020204030204" pitchFamily="49" charset="0"/>
              </a:rPr>
              <a:t>(0) </a:t>
            </a:r>
            <a:r>
              <a:rPr lang="en-US" altLang="en-US" sz="2000" dirty="0"/>
              <a:t>force the script to exit when it is executed.</a:t>
            </a:r>
          </a:p>
          <a:p>
            <a:pPr eaLnBrk="1" hangingPunct="1">
              <a:defRPr/>
            </a:pPr>
            <a:r>
              <a:rPr lang="en-US" altLang="en-US" sz="2000" dirty="0"/>
              <a:t>Use inside except clause, as appropriate.</a:t>
            </a:r>
          </a:p>
          <a:p>
            <a:pPr marL="0" indent="0" eaLnBrk="1" hangingPunct="1">
              <a:buNone/>
              <a:defRPr/>
            </a:pPr>
            <a:endParaRPr lang="en-US" altLang="en-US" sz="2000" dirty="0"/>
          </a:p>
          <a:p>
            <a:pPr marL="0" indent="0">
              <a:buNone/>
            </a:pPr>
            <a:r>
              <a:rPr lang="en-US" sz="1200" b="0" dirty="0">
                <a:solidFill>
                  <a:srgbClr val="569CD6"/>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arcpy, sys</a:t>
            </a:r>
          </a:p>
          <a:p>
            <a:pPr marL="0" indent="0">
              <a:buNone/>
            </a:pPr>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try</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campus_regions</a:t>
            </a:r>
            <a:r>
              <a:rPr lang="en-US" sz="1200" b="0" dirty="0">
                <a:solidFill>
                  <a:srgbClr val="D4D4D4"/>
                </a:solidFill>
                <a:effectLst/>
                <a:latin typeface="Consolas" panose="020B0609020204030204" pitchFamily="49" charset="0"/>
              </a:rPr>
              <a:t> = sys.argv[</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pPr marL="0" indent="0">
              <a:buNone/>
            </a:pPr>
            <a:r>
              <a:rPr lang="en-US" sz="1200" b="0" dirty="0">
                <a:solidFill>
                  <a:srgbClr val="569CD6"/>
                </a:solidFill>
                <a:effectLst/>
                <a:latin typeface="Consolas" panose="020B0609020204030204" pitchFamily="49" charset="0"/>
              </a:rPr>
              <a:t>except</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IndexError</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    print(</a:t>
            </a:r>
            <a:r>
              <a:rPr lang="en-US" sz="1200" b="0" dirty="0">
                <a:solidFill>
                  <a:srgbClr val="CE9178"/>
                </a:solidFill>
                <a:effectLst/>
                <a:latin typeface="Consolas" panose="020B0609020204030204" pitchFamily="49" charset="0"/>
              </a:rPr>
              <a:t>"Usage: &lt;input dataset&gt;"</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sys.exit</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pPr marL="0" indent="0">
              <a:buNone/>
            </a:pPr>
            <a:br>
              <a:rPr lang="en-US" sz="1200" b="0" dirty="0">
                <a:solidFill>
                  <a:srgbClr val="D4D4D4"/>
                </a:solidFill>
                <a:effectLst/>
                <a:latin typeface="Consolas" panose="020B0609020204030204" pitchFamily="49" charset="0"/>
              </a:rPr>
            </a:br>
            <a:r>
              <a:rPr lang="en-US" sz="1200" b="0" dirty="0" err="1">
                <a:solidFill>
                  <a:srgbClr val="D4D4D4"/>
                </a:solidFill>
                <a:effectLst/>
                <a:latin typeface="Consolas" panose="020B0609020204030204" pitchFamily="49" charset="0"/>
              </a:rPr>
              <a:t>arcpy.analysis.SummarizeWithin</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campus_regions</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bikeRack</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racks.shp</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pPr marL="0" indent="0">
              <a:buNone/>
            </a:pPr>
            <a:r>
              <a:rPr lang="en-US" sz="1200" b="0" dirty="0">
                <a:solidFill>
                  <a:srgbClr val="D4D4D4"/>
                </a:solidFill>
                <a:effectLst/>
                <a:latin typeface="Consolas" panose="020B0609020204030204" pitchFamily="49" charset="0"/>
              </a:rPr>
              <a:t>print(</a:t>
            </a:r>
            <a:r>
              <a:rPr lang="en-US" sz="1200" b="0" dirty="0">
                <a:solidFill>
                  <a:srgbClr val="CE9178"/>
                </a:solidFill>
                <a:effectLst/>
                <a:latin typeface="Consolas" panose="020B0609020204030204" pitchFamily="49" charset="0"/>
              </a:rPr>
              <a:t>"Hurray!  I summarize something!"</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a:p>
            <a:pPr marL="0" indent="0" eaLnBrk="1" hangingPunct="1">
              <a:buNone/>
              <a:defRPr/>
            </a:pPr>
            <a:endParaRPr lang="en-US" altLang="en-US" sz="2000" b="1" dirty="0"/>
          </a:p>
        </p:txBody>
      </p:sp>
      <p:sp>
        <p:nvSpPr>
          <p:cNvPr id="3" name="TextBox 2">
            <a:extLst>
              <a:ext uri="{FF2B5EF4-FFF2-40B4-BE49-F238E27FC236}">
                <a16:creationId xmlns:a16="http://schemas.microsoft.com/office/drawing/2014/main" id="{1AFA0E7B-4B8F-0B23-2AB8-781FCC1E74EF}"/>
              </a:ext>
            </a:extLst>
          </p:cNvPr>
          <p:cNvSpPr txBox="1"/>
          <p:nvPr/>
        </p:nvSpPr>
        <p:spPr>
          <a:xfrm>
            <a:off x="5266924" y="1546605"/>
            <a:ext cx="3800876" cy="1384995"/>
          </a:xfrm>
          <a:prstGeom prst="rect">
            <a:avLst/>
          </a:prstGeom>
          <a:noFill/>
          <a:ln>
            <a:solidFill>
              <a:srgbClr val="4A452A"/>
            </a:solidFill>
          </a:ln>
        </p:spPr>
        <p:txBody>
          <a:bodyPr wrap="square">
            <a:spAutoFit/>
          </a:bodyPr>
          <a:lstStyle/>
          <a:p>
            <a:r>
              <a:rPr lang="en-US" sz="1200" dirty="0">
                <a:solidFill>
                  <a:srgbClr val="B8B8B8"/>
                </a:solidFill>
              </a:rPr>
              <a:t>&gt;&gt;&gt;</a:t>
            </a:r>
            <a:r>
              <a:rPr lang="en-US" sz="1200" dirty="0"/>
              <a:t> </a:t>
            </a:r>
            <a:r>
              <a:rPr lang="en-US" sz="1200" dirty="0">
                <a:solidFill>
                  <a:srgbClr val="FFCCCC"/>
                </a:solidFill>
              </a:rPr>
              <a:t>Usage: &lt;input dataset&gt;</a:t>
            </a:r>
          </a:p>
          <a:p>
            <a:r>
              <a:rPr lang="en-US" sz="1200" dirty="0">
                <a:solidFill>
                  <a:srgbClr val="FF0066"/>
                </a:solidFill>
              </a:rPr>
              <a:t>Traceback (most recent call last): </a:t>
            </a:r>
            <a:br>
              <a:rPr lang="en-US" sz="1200" dirty="0">
                <a:solidFill>
                  <a:srgbClr val="FF0066"/>
                </a:solidFill>
              </a:rPr>
            </a:br>
            <a:r>
              <a:rPr lang="en-US" sz="1200" dirty="0">
                <a:solidFill>
                  <a:srgbClr val="FF0066"/>
                </a:solidFill>
              </a:rPr>
              <a:t>File "C:\gispy\scratch\summarizer.py", line 8, in &lt;module&gt;    </a:t>
            </a:r>
            <a:r>
              <a:rPr lang="en-US" sz="1200" dirty="0" err="1">
                <a:solidFill>
                  <a:srgbClr val="FF0066"/>
                </a:solidFill>
              </a:rPr>
              <a:t>arcpy.analysis.SummarizeWithin</a:t>
            </a:r>
            <a:r>
              <a:rPr lang="en-US" sz="1200" dirty="0">
                <a:solidFill>
                  <a:srgbClr val="FF0066"/>
                </a:solidFill>
              </a:rPr>
              <a:t>(</a:t>
            </a:r>
            <a:r>
              <a:rPr lang="en-US" sz="1200" dirty="0" err="1">
                <a:solidFill>
                  <a:srgbClr val="FF0066"/>
                </a:solidFill>
              </a:rPr>
              <a:t>campus_regions</a:t>
            </a:r>
            <a:r>
              <a:rPr lang="en-US" sz="1200" dirty="0">
                <a:solidFill>
                  <a:srgbClr val="FF0066"/>
                </a:solidFill>
              </a:rPr>
              <a:t>,    </a:t>
            </a:r>
          </a:p>
          <a:p>
            <a:r>
              <a:rPr lang="en-US" sz="1200" dirty="0">
                <a:solidFill>
                  <a:srgbClr val="FF0066"/>
                </a:solidFill>
              </a:rPr>
              <a:t>                                       "</a:t>
            </a:r>
            <a:r>
              <a:rPr lang="en-US" sz="1200" dirty="0" err="1">
                <a:solidFill>
                  <a:srgbClr val="FF0066"/>
                </a:solidFill>
              </a:rPr>
              <a:t>bikeRack.shp</a:t>
            </a:r>
            <a:r>
              <a:rPr lang="en-US" sz="1200" dirty="0">
                <a:solidFill>
                  <a:srgbClr val="FF0066"/>
                </a:solidFill>
              </a:rPr>
              <a:t>", "</a:t>
            </a:r>
            <a:r>
              <a:rPr lang="en-US" sz="1200" dirty="0" err="1">
                <a:solidFill>
                  <a:srgbClr val="FF0066"/>
                </a:solidFill>
              </a:rPr>
              <a:t>racks.shp</a:t>
            </a:r>
            <a:r>
              <a:rPr lang="en-US" sz="1200" dirty="0">
                <a:solidFill>
                  <a:srgbClr val="FF0066"/>
                </a:solidFill>
              </a:rPr>
              <a:t>")</a:t>
            </a:r>
          </a:p>
          <a:p>
            <a:r>
              <a:rPr lang="en-US" sz="1200" dirty="0" err="1">
                <a:solidFill>
                  <a:srgbClr val="FF0066"/>
                </a:solidFill>
              </a:rPr>
              <a:t>NameError</a:t>
            </a:r>
            <a:r>
              <a:rPr lang="en-US" sz="1200" dirty="0">
                <a:solidFill>
                  <a:srgbClr val="FF0066"/>
                </a:solidFill>
              </a:rPr>
              <a:t>: name '</a:t>
            </a:r>
            <a:r>
              <a:rPr lang="en-US" sz="1200" dirty="0" err="1">
                <a:solidFill>
                  <a:srgbClr val="FF0066"/>
                </a:solidFill>
              </a:rPr>
              <a:t>campus_regions</a:t>
            </a:r>
            <a:r>
              <a:rPr lang="en-US" sz="1200" dirty="0">
                <a:solidFill>
                  <a:srgbClr val="FF0066"/>
                </a:solidFill>
              </a:rPr>
              <a:t>' is not defined</a:t>
            </a:r>
          </a:p>
        </p:txBody>
      </p:sp>
      <p:sp>
        <p:nvSpPr>
          <p:cNvPr id="4" name="TextBox 3">
            <a:extLst>
              <a:ext uri="{FF2B5EF4-FFF2-40B4-BE49-F238E27FC236}">
                <a16:creationId xmlns:a16="http://schemas.microsoft.com/office/drawing/2014/main" id="{AEE04D61-E2C7-F9AD-081B-5B398BBA01EA}"/>
              </a:ext>
            </a:extLst>
          </p:cNvPr>
          <p:cNvSpPr txBox="1"/>
          <p:nvPr/>
        </p:nvSpPr>
        <p:spPr>
          <a:xfrm>
            <a:off x="5333847" y="4648200"/>
            <a:ext cx="3537158" cy="276999"/>
          </a:xfrm>
          <a:prstGeom prst="rect">
            <a:avLst/>
          </a:prstGeom>
          <a:noFill/>
          <a:ln>
            <a:solidFill>
              <a:srgbClr val="4A452A"/>
            </a:solidFill>
          </a:ln>
        </p:spPr>
        <p:txBody>
          <a:bodyPr wrap="square">
            <a:spAutoFit/>
          </a:bodyPr>
          <a:lstStyle/>
          <a:p>
            <a:r>
              <a:rPr lang="en-US" sz="1200" dirty="0">
                <a:solidFill>
                  <a:srgbClr val="B8B8B8"/>
                </a:solidFill>
              </a:rPr>
              <a:t>&gt;&gt;&gt;</a:t>
            </a:r>
            <a:r>
              <a:rPr lang="en-US" sz="1200" dirty="0"/>
              <a:t> </a:t>
            </a:r>
            <a:r>
              <a:rPr lang="en-US" sz="1200" dirty="0">
                <a:solidFill>
                  <a:srgbClr val="FFCCCC"/>
                </a:solidFill>
              </a:rPr>
              <a:t>Usage: &lt;input dataset&gt;</a:t>
            </a:r>
          </a:p>
        </p:txBody>
      </p:sp>
      <p:cxnSp>
        <p:nvCxnSpPr>
          <p:cNvPr id="6" name="Straight Arrow Connector 5">
            <a:extLst>
              <a:ext uri="{FF2B5EF4-FFF2-40B4-BE49-F238E27FC236}">
                <a16:creationId xmlns:a16="http://schemas.microsoft.com/office/drawing/2014/main" id="{E9C18DD8-06B9-AAC1-0402-F16A77412B97}"/>
              </a:ext>
            </a:extLst>
          </p:cNvPr>
          <p:cNvCxnSpPr/>
          <p:nvPr/>
        </p:nvCxnSpPr>
        <p:spPr>
          <a:xfrm flipH="1">
            <a:off x="1752600" y="6019800"/>
            <a:ext cx="10668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36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7">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7">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7">
                                            <p:txEl>
                                              <p:pRg st="18" end="1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7">
                                            <p:txEl>
                                              <p:pRg st="19" end="1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F5E90178-86D6-DAAB-5A52-F395F2DBA365}"/>
              </a:ext>
            </a:extLst>
          </p:cNvPr>
          <p:cNvSpPr txBox="1">
            <a:spLocks noChangeArrowheads="1"/>
          </p:cNvSpPr>
          <p:nvPr/>
        </p:nvSpPr>
        <p:spPr bwMode="auto">
          <a:xfrm>
            <a:off x="76200" y="731838"/>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None/>
            </a:pPr>
            <a:r>
              <a:rPr lang="en-US" altLang="en-US" sz="1800" dirty="0" err="1">
                <a:solidFill>
                  <a:srgbClr val="B8B8B8"/>
                </a:solidFill>
                <a:latin typeface="Consolas" panose="020B0609020204030204" pitchFamily="49" charset="0"/>
              </a:rPr>
              <a:t>arcpy.ExecuteError</a:t>
            </a:r>
            <a:r>
              <a:rPr lang="en-US" altLang="en-US" sz="1800" dirty="0">
                <a:solidFill>
                  <a:srgbClr val="B8B8B8"/>
                </a:solidFill>
                <a:latin typeface="Consolas" panose="020B0609020204030204" pitchFamily="49" charset="0"/>
              </a:rPr>
              <a:t> </a:t>
            </a:r>
            <a:r>
              <a:rPr lang="en-US" altLang="en-US" sz="1800" dirty="0">
                <a:solidFill>
                  <a:srgbClr val="B8B8B8"/>
                </a:solidFill>
              </a:rPr>
              <a:t>catches errors thrown by tools. </a:t>
            </a:r>
          </a:p>
          <a:p>
            <a:pPr marL="0" indent="0" eaLnBrk="1" hangingPunct="1">
              <a:buNone/>
            </a:pPr>
            <a:endParaRPr lang="en-US" altLang="en-US" sz="1800" dirty="0">
              <a:solidFill>
                <a:srgbClr val="B8B8B8"/>
              </a:solidFill>
            </a:endParaRPr>
          </a:p>
          <a:p>
            <a:pPr marL="0" indent="0" eaLnBrk="1" hangingPunct="1">
              <a:buNone/>
            </a:pPr>
            <a:r>
              <a:rPr lang="en-US" altLang="en-US" sz="1800" dirty="0">
                <a:solidFill>
                  <a:srgbClr val="B8B8B8"/>
                </a:solidFill>
              </a:rPr>
              <a:t>Call </a:t>
            </a:r>
            <a:r>
              <a:rPr lang="en-US" altLang="en-US" sz="1800" dirty="0" err="1">
                <a:solidFill>
                  <a:srgbClr val="B8B8B8"/>
                </a:solidFill>
                <a:latin typeface="Consolas" panose="020B0609020204030204" pitchFamily="49" charset="0"/>
              </a:rPr>
              <a:t>arcpy.GetMessages</a:t>
            </a:r>
            <a:r>
              <a:rPr lang="en-US" altLang="en-US" sz="1800" dirty="0">
                <a:solidFill>
                  <a:srgbClr val="B8B8B8"/>
                </a:solidFill>
                <a:latin typeface="Consolas" panose="020B0609020204030204" pitchFamily="49" charset="0"/>
              </a:rPr>
              <a:t>() </a:t>
            </a:r>
            <a:r>
              <a:rPr lang="en-US" altLang="en-US" sz="1800" dirty="0">
                <a:solidFill>
                  <a:srgbClr val="B8B8B8"/>
                </a:solidFill>
              </a:rPr>
              <a:t>inside the </a:t>
            </a:r>
            <a:r>
              <a:rPr lang="en-US" altLang="en-US" sz="1800" b="1" dirty="0">
                <a:solidFill>
                  <a:srgbClr val="B8B8B8"/>
                </a:solidFill>
              </a:rPr>
              <a:t>except</a:t>
            </a:r>
            <a:r>
              <a:rPr lang="en-US" altLang="en-US" sz="1800" dirty="0">
                <a:solidFill>
                  <a:srgbClr val="B8B8B8"/>
                </a:solidFill>
              </a:rPr>
              <a:t> block to print tool error. </a:t>
            </a:r>
          </a:p>
          <a:p>
            <a:pPr marL="0" indent="0" eaLnBrk="1" hangingPunct="1">
              <a:buNone/>
            </a:pPr>
            <a:endParaRPr lang="en-US" altLang="en-US" sz="1800" dirty="0">
              <a:solidFill>
                <a:srgbClr val="B8B8B8"/>
              </a:solidFill>
            </a:endParaRPr>
          </a:p>
          <a:p>
            <a:pPr marL="1143000" lvl="3" indent="0">
              <a:buNone/>
            </a:pP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arcpy, </a:t>
            </a:r>
            <a:r>
              <a:rPr lang="en-US" sz="1400" b="0" dirty="0" err="1">
                <a:solidFill>
                  <a:srgbClr val="D4D4D4"/>
                </a:solidFill>
                <a:effectLst/>
                <a:latin typeface="Consolas" panose="020B0609020204030204" pitchFamily="49" charset="0"/>
              </a:rPr>
              <a:t>os</a:t>
            </a:r>
            <a:r>
              <a:rPr lang="en-US" sz="1400" b="0" dirty="0">
                <a:solidFill>
                  <a:srgbClr val="D4D4D4"/>
                </a:solidFill>
                <a:effectLst/>
                <a:latin typeface="Consolas" panose="020B0609020204030204" pitchFamily="49" charset="0"/>
              </a:rPr>
              <a:t> </a:t>
            </a:r>
          </a:p>
          <a:p>
            <a:pPr marL="1143000" lvl="3" indent="0">
              <a:buNone/>
            </a:pPr>
            <a:r>
              <a:rPr lang="en-US" sz="1400" b="0" dirty="0" err="1">
                <a:solidFill>
                  <a:srgbClr val="D4D4D4"/>
                </a:solidFill>
                <a:effectLst/>
                <a:latin typeface="Consolas" panose="020B0609020204030204" pitchFamily="49" charset="0"/>
              </a:rPr>
              <a:t>arcpy.overwriteOutput</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True</a:t>
            </a:r>
            <a:endParaRPr lang="en-US" sz="1400" b="0" dirty="0">
              <a:solidFill>
                <a:srgbClr val="D4D4D4"/>
              </a:solidFill>
              <a:effectLst/>
              <a:latin typeface="Consolas" panose="020B0609020204030204" pitchFamily="49" charset="0"/>
            </a:endParaRPr>
          </a:p>
          <a:p>
            <a:pPr marL="1143000" lvl="3" indent="0">
              <a:buNone/>
            </a:pPr>
            <a:r>
              <a:rPr lang="en-US" sz="1400" b="0" dirty="0" err="1">
                <a:solidFill>
                  <a:srgbClr val="D4D4D4"/>
                </a:solidFill>
                <a:effectLst/>
                <a:latin typeface="Consolas" panose="020B0609020204030204" pitchFamily="49" charset="0"/>
              </a:rPr>
              <a:t>census_data</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sys.argv</a:t>
            </a:r>
            <a:r>
              <a:rPr lang="en-US" sz="1400" b="0" dirty="0">
                <a:solidFill>
                  <a:srgbClr val="D4D4D4"/>
                </a:solidFill>
                <a:effectLst/>
                <a:latin typeface="Consolas" panose="020B0609020204030204" pitchFamily="49" charset="0"/>
              </a:rPr>
              <a:t>[1]</a:t>
            </a:r>
          </a:p>
          <a:p>
            <a:pPr marL="1143000" lvl="3" indent="0">
              <a:buNone/>
            </a:pPr>
            <a:r>
              <a:rPr lang="en-US" sz="1400" b="0" dirty="0">
                <a:solidFill>
                  <a:srgbClr val="D4D4D4"/>
                </a:solidFill>
                <a:effectLst/>
                <a:latin typeface="Consolas" panose="020B0609020204030204" pitchFamily="49" charset="0"/>
              </a:rPr>
              <a:t>output = </a:t>
            </a:r>
            <a:r>
              <a:rPr lang="en-US" sz="1400" b="0" dirty="0" err="1">
                <a:solidFill>
                  <a:srgbClr val="D4D4D4"/>
                </a:solidFill>
                <a:effectLst/>
                <a:latin typeface="Consolas" panose="020B0609020204030204" pitchFamily="49" charset="0"/>
              </a:rPr>
              <a:t>os.path.splitext</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census_data</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"_</a:t>
            </a:r>
            <a:r>
              <a:rPr lang="en-US" sz="1400" b="0" dirty="0" err="1">
                <a:solidFill>
                  <a:srgbClr val="CE9178"/>
                </a:solidFill>
                <a:effectLst/>
                <a:latin typeface="Consolas" panose="020B0609020204030204" pitchFamily="49" charset="0"/>
              </a:rPr>
              <a:t>reduced.shp</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1143000" lvl="3"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pPr marL="1143000" lvl="3"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Reduce the number of population by age group fields </a:t>
            </a:r>
            <a:br>
              <a:rPr lang="en-US" sz="1400" b="0" dirty="0">
                <a:solidFill>
                  <a:srgbClr val="6A9955"/>
                </a:solidFill>
                <a:effectLst/>
                <a:latin typeface="Consolas" panose="020B0609020204030204" pitchFamily="49" charset="0"/>
              </a:rPr>
            </a:br>
            <a:r>
              <a:rPr lang="en-US" sz="1400" b="0" dirty="0">
                <a:solidFill>
                  <a:srgbClr val="6A9955"/>
                </a:solidFill>
                <a:effectLst/>
                <a:latin typeface="Consolas" panose="020B0609020204030204" pitchFamily="49" charset="0"/>
              </a:rPr>
              <a:t>    # using principal components analysis.</a:t>
            </a:r>
            <a:endParaRPr lang="en-US" sz="1400" b="0" dirty="0">
              <a:solidFill>
                <a:srgbClr val="D4D4D4"/>
              </a:solidFill>
              <a:effectLst/>
              <a:latin typeface="Consolas" panose="020B0609020204030204" pitchFamily="49" charset="0"/>
            </a:endParaRPr>
          </a:p>
          <a:p>
            <a:pPr marL="1143000" lvl="3"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arcpy.stats.DimensionReduction</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census_data</a:t>
            </a:r>
            <a:r>
              <a:rPr lang="en-US" sz="1400" b="0" dirty="0">
                <a:solidFill>
                  <a:srgbClr val="D4D4D4"/>
                </a:solidFill>
                <a:effectLst/>
                <a:latin typeface="Consolas" panose="020B0609020204030204" pitchFamily="49" charset="0"/>
              </a:rPr>
              <a:t>, output, </a:t>
            </a:r>
          </a:p>
          <a:p>
            <a:pPr marL="1143000" lvl="3" indent="0">
              <a:buNone/>
            </a:pP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"age_group_1;age_group2;age_group_3;age_group_4;age_group_5"</a:t>
            </a:r>
            <a:r>
              <a:rPr lang="en-US" sz="1400" b="0" dirty="0">
                <a:solidFill>
                  <a:srgbClr val="D4D4D4"/>
                </a:solidFill>
                <a:effectLst/>
                <a:latin typeface="Consolas" panose="020B0609020204030204" pitchFamily="49" charset="0"/>
              </a:rPr>
              <a:t>)</a:t>
            </a:r>
          </a:p>
          <a:p>
            <a:pPr marL="1143000" lvl="3" indent="0">
              <a:buNone/>
            </a:pPr>
            <a:r>
              <a:rPr lang="en-US" sz="1400" b="0" dirty="0">
                <a:solidFill>
                  <a:srgbClr val="D4D4D4"/>
                </a:solidFill>
                <a:effectLst/>
                <a:latin typeface="Consolas" panose="020B0609020204030204" pitchFamily="49" charset="0"/>
              </a:rPr>
              <a:t>    print(</a:t>
            </a:r>
            <a:r>
              <a:rPr lang="en-US" sz="1400" b="0" dirty="0" err="1">
                <a:solidFill>
                  <a:srgbClr val="569CD6"/>
                </a:solidFill>
                <a:effectLst/>
                <a:latin typeface="Consolas" panose="020B0609020204030204" pitchFamily="49" charset="0"/>
              </a:rPr>
              <a:t>f</a:t>
            </a:r>
            <a:r>
              <a:rPr lang="en-US" sz="1400" b="0" dirty="0" err="1">
                <a:solidFill>
                  <a:srgbClr val="CE9178"/>
                </a:solidFill>
                <a:effectLst/>
                <a:latin typeface="Consolas" panose="020B0609020204030204" pitchFamily="49" charset="0"/>
              </a:rPr>
              <a:t>"Reduced</a:t>
            </a:r>
            <a:r>
              <a:rPr lang="en-US" sz="1400" b="0" dirty="0">
                <a:solidFill>
                  <a:srgbClr val="CE9178"/>
                </a:solidFill>
                <a:effectLst/>
                <a:latin typeface="Consolas" panose="020B0609020204030204" pitchFamily="49" charset="0"/>
              </a:rPr>
              <a:t> data </a:t>
            </a:r>
            <a:r>
              <a:rPr lang="en-US" sz="1400" b="0" dirty="0">
                <a:solidFill>
                  <a:srgbClr val="D4D4D4"/>
                </a:solidFill>
                <a:effectLst/>
                <a:latin typeface="Consolas" panose="020B0609020204030204" pitchFamily="49" charset="0"/>
              </a:rPr>
              <a:t>{output}</a:t>
            </a:r>
            <a:r>
              <a:rPr lang="en-US" sz="1400" b="0" dirty="0">
                <a:solidFill>
                  <a:srgbClr val="CE9178"/>
                </a:solidFill>
                <a:effectLst/>
                <a:latin typeface="Consolas" panose="020B0609020204030204" pitchFamily="49" charset="0"/>
              </a:rPr>
              <a:t> created."</a:t>
            </a:r>
            <a:r>
              <a:rPr lang="en-US" sz="1400" b="0" dirty="0">
                <a:solidFill>
                  <a:srgbClr val="D4D4D4"/>
                </a:solidFill>
                <a:effectLst/>
                <a:latin typeface="Consolas" panose="020B0609020204030204" pitchFamily="49" charset="0"/>
              </a:rPr>
              <a:t>)</a:t>
            </a:r>
          </a:p>
          <a:p>
            <a:pPr marL="1143000" lvl="3"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arcpy.ExecuteError</a:t>
            </a:r>
            <a:r>
              <a:rPr lang="en-US" sz="1400" b="0" dirty="0">
                <a:solidFill>
                  <a:srgbClr val="D4D4D4"/>
                </a:solidFill>
                <a:effectLst/>
                <a:latin typeface="Consolas" panose="020B0609020204030204" pitchFamily="49" charset="0"/>
              </a:rPr>
              <a:t>:</a:t>
            </a:r>
          </a:p>
          <a:p>
            <a:pPr marL="1143000" lvl="3" indent="0">
              <a:buNone/>
            </a:pPr>
            <a:r>
              <a:rPr lang="en-US" sz="1400" b="0" dirty="0">
                <a:solidFill>
                  <a:srgbClr val="D4D4D4"/>
                </a:solidFill>
                <a:effectLst/>
                <a:latin typeface="Consolas" panose="020B0609020204030204" pitchFamily="49" charset="0"/>
              </a:rPr>
              <a:t>   print(</a:t>
            </a:r>
            <a:r>
              <a:rPr lang="en-US" sz="1400" b="0" dirty="0" err="1">
                <a:solidFill>
                  <a:srgbClr val="D4D4D4"/>
                </a:solidFill>
                <a:effectLst/>
                <a:latin typeface="Consolas" panose="020B0609020204030204" pitchFamily="49" charset="0"/>
              </a:rPr>
              <a:t>arcpy.GetMessages</a:t>
            </a:r>
            <a:r>
              <a:rPr lang="en-US" sz="1400" b="0" dirty="0">
                <a:solidFill>
                  <a:srgbClr val="D4D4D4"/>
                </a:solidFill>
                <a:effectLst/>
                <a:latin typeface="Consolas" panose="020B0609020204030204" pitchFamily="49" charset="0"/>
              </a:rPr>
              <a:t>( ))</a:t>
            </a:r>
          </a:p>
          <a:p>
            <a:pPr marL="1143000" lvl="3" indent="0">
              <a:buNone/>
            </a:pPr>
            <a:r>
              <a:rPr lang="en-US" sz="1400" b="0" dirty="0">
                <a:solidFill>
                  <a:srgbClr val="D4D4D4"/>
                </a:solidFill>
                <a:effectLst/>
                <a:latin typeface="Consolas" panose="020B0609020204030204" pitchFamily="49" charset="0"/>
              </a:rPr>
              <a:t>print (</a:t>
            </a:r>
            <a:r>
              <a:rPr lang="en-US" sz="1400" b="0" dirty="0">
                <a:solidFill>
                  <a:srgbClr val="CE9178"/>
                </a:solidFill>
                <a:effectLst/>
                <a:latin typeface="Consolas" panose="020B0609020204030204" pitchFamily="49" charset="0"/>
              </a:rPr>
              <a:t>"Exiting the script now."</a:t>
            </a:r>
            <a:r>
              <a:rPr lang="en-US" sz="1400" b="0" dirty="0">
                <a:solidFill>
                  <a:srgbClr val="D4D4D4"/>
                </a:solidFill>
                <a:effectLst/>
                <a:latin typeface="Consolas" panose="020B0609020204030204" pitchFamily="49" charset="0"/>
              </a:rPr>
              <a:t>)</a:t>
            </a:r>
          </a:p>
          <a:p>
            <a:pPr eaLnBrk="1" hangingPunct="1">
              <a:buNone/>
            </a:pPr>
            <a:br>
              <a:rPr lang="en-US" altLang="en-US" sz="2000" dirty="0"/>
            </a:br>
            <a:r>
              <a:rPr lang="en-US" sz="2000" dirty="0">
                <a:solidFill>
                  <a:srgbClr val="B8B8B8"/>
                </a:solidFill>
              </a:rPr>
              <a:t>"C:/gispy/data/ch14/cover.shp" has no age group fields, use this as the input and the tool will throw an </a:t>
            </a:r>
            <a:r>
              <a:rPr lang="en-US" sz="2000" dirty="0" err="1">
                <a:solidFill>
                  <a:srgbClr val="B8B8B8"/>
                </a:solidFill>
              </a:rPr>
              <a:t>ExecuteError</a:t>
            </a:r>
            <a:r>
              <a:rPr lang="en-US" sz="2000" dirty="0">
                <a:solidFill>
                  <a:srgbClr val="B8B8B8"/>
                </a:solidFill>
              </a:rPr>
              <a:t>.</a:t>
            </a:r>
          </a:p>
          <a:p>
            <a:pPr eaLnBrk="1" hangingPunct="1">
              <a:buFontTx/>
              <a:buNone/>
            </a:pPr>
            <a:endParaRPr lang="en-US" altLang="en-US" sz="2000" dirty="0"/>
          </a:p>
          <a:p>
            <a:pPr eaLnBrk="1" hangingPunct="1">
              <a:buFontTx/>
              <a:buNone/>
            </a:pPr>
            <a:endParaRPr lang="en-US" altLang="en-US" sz="2000" dirty="0"/>
          </a:p>
        </p:txBody>
      </p:sp>
      <p:sp>
        <p:nvSpPr>
          <p:cNvPr id="14340" name="Rectangle 2">
            <a:extLst>
              <a:ext uri="{FF2B5EF4-FFF2-40B4-BE49-F238E27FC236}">
                <a16:creationId xmlns:a16="http://schemas.microsoft.com/office/drawing/2014/main" id="{297556C0-9AC9-0933-D424-F100506C72CB}"/>
              </a:ext>
            </a:extLst>
          </p:cNvPr>
          <p:cNvSpPr>
            <a:spLocks noGrp="1" noChangeArrowheads="1"/>
          </p:cNvSpPr>
          <p:nvPr>
            <p:ph type="title"/>
          </p:nvPr>
        </p:nvSpPr>
        <p:spPr/>
        <p:txBody>
          <a:bodyPr/>
          <a:lstStyle/>
          <a:p>
            <a:pPr eaLnBrk="1" hangingPunct="1">
              <a:defRPr/>
            </a:pPr>
            <a:r>
              <a:rPr lang="en-US" altLang="en-US" sz="3600"/>
              <a:t>Named exception for arcpy</a:t>
            </a:r>
          </a:p>
        </p:txBody>
      </p:sp>
      <p:cxnSp>
        <p:nvCxnSpPr>
          <p:cNvPr id="3" name="Straight Arrow Connector 2">
            <a:extLst>
              <a:ext uri="{FF2B5EF4-FFF2-40B4-BE49-F238E27FC236}">
                <a16:creationId xmlns:a16="http://schemas.microsoft.com/office/drawing/2014/main" id="{34E1C2BF-5F2A-88BA-E246-36B4824152BA}"/>
              </a:ext>
            </a:extLst>
          </p:cNvPr>
          <p:cNvCxnSpPr/>
          <p:nvPr/>
        </p:nvCxnSpPr>
        <p:spPr>
          <a:xfrm flipH="1">
            <a:off x="4648200" y="5367446"/>
            <a:ext cx="10668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F7804165-F757-B006-26A8-72F5F6D77445}"/>
              </a:ext>
            </a:extLst>
          </p:cNvPr>
          <p:cNvCxnSpPr/>
          <p:nvPr/>
        </p:nvCxnSpPr>
        <p:spPr>
          <a:xfrm flipH="1">
            <a:off x="4114800" y="5105400"/>
            <a:ext cx="10668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0">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410">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0">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41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37062D6-C2BE-1C1F-A80F-19B92427DEC3}"/>
              </a:ext>
            </a:extLst>
          </p:cNvPr>
          <p:cNvSpPr>
            <a:spLocks noGrp="1"/>
          </p:cNvSpPr>
          <p:nvPr>
            <p:ph type="title"/>
          </p:nvPr>
        </p:nvSpPr>
        <p:spPr/>
        <p:txBody>
          <a:bodyPr/>
          <a:lstStyle/>
          <a:p>
            <a:pPr eaLnBrk="1" hangingPunct="1">
              <a:defRPr/>
            </a:pPr>
            <a:r>
              <a:rPr lang="en-US" altLang="en-US" sz="3600"/>
              <a:t>Traceback error vs. GetMessages</a:t>
            </a:r>
          </a:p>
        </p:txBody>
      </p:sp>
      <p:sp>
        <p:nvSpPr>
          <p:cNvPr id="18436" name="Rectangle 3">
            <a:extLst>
              <a:ext uri="{FF2B5EF4-FFF2-40B4-BE49-F238E27FC236}">
                <a16:creationId xmlns:a16="http://schemas.microsoft.com/office/drawing/2014/main" id="{05507BC3-EC41-87D5-EC5C-DC110E8641BA}"/>
              </a:ext>
            </a:extLst>
          </p:cNvPr>
          <p:cNvSpPr txBox="1">
            <a:spLocks noChangeArrowheads="1"/>
          </p:cNvSpPr>
          <p:nvPr/>
        </p:nvSpPr>
        <p:spPr bwMode="auto">
          <a:xfrm>
            <a:off x="87313" y="720725"/>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arcpy.analysis.Buffer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"test.</a:t>
            </a:r>
            <a:r>
              <a:rPr lang="en-US" sz="1400" dirty="0">
                <a:solidFill>
                  <a:srgbClr val="CE9178"/>
                </a:solidFill>
                <a:latin typeface="Consolas" panose="020B0609020204030204" pitchFamily="49" charset="0"/>
              </a:rPr>
              <a:t>txt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buff.shp</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"2 miles"</a:t>
            </a:r>
            <a:r>
              <a:rPr lang="en-US" sz="1400" b="0" dirty="0">
                <a:solidFill>
                  <a:srgbClr val="D4D4D4"/>
                </a:solidFill>
                <a:effectLst/>
                <a:latin typeface="Consolas" panose="020B0609020204030204" pitchFamily="49" charset="0"/>
              </a:rPr>
              <a:t>)</a:t>
            </a:r>
            <a:endParaRPr lang="en-US" altLang="en-US" sz="2000" dirty="0"/>
          </a:p>
          <a:p>
            <a:pPr eaLnBrk="1" hangingPunct="1">
              <a:buFontTx/>
              <a:buNone/>
            </a:pPr>
            <a:endParaRPr lang="en-US" altLang="en-US" sz="2000" dirty="0"/>
          </a:p>
          <a:p>
            <a:pPr eaLnBrk="1" hangingPunct="1">
              <a:buFontTx/>
              <a:buNone/>
            </a:pPr>
            <a:endParaRPr lang="en-US" altLang="en-US" sz="2000" dirty="0"/>
          </a:p>
          <a:p>
            <a:pPr eaLnBrk="1" hangingPunct="1">
              <a:buFontTx/>
              <a:buNone/>
            </a:pPr>
            <a:endParaRPr lang="en-US" altLang="en-US" sz="2000" dirty="0"/>
          </a:p>
          <a:p>
            <a:pPr eaLnBrk="1" hangingPunct="1">
              <a:buFontTx/>
              <a:buNone/>
            </a:pPr>
            <a:endParaRPr lang="en-US" altLang="en-US" sz="2000" dirty="0"/>
          </a:p>
          <a:p>
            <a:pPr eaLnBrk="1" hangingPunct="1">
              <a:buFontTx/>
              <a:buNone/>
            </a:pPr>
            <a:endParaRPr lang="en-US" altLang="en-US" sz="2000" dirty="0"/>
          </a:p>
          <a:p>
            <a:pPr eaLnBrk="1" hangingPunct="1">
              <a:buFontTx/>
              <a:buNone/>
            </a:pPr>
            <a:endParaRPr lang="en-US" altLang="en-US" sz="2000" dirty="0">
              <a:solidFill>
                <a:srgbClr val="3333FF"/>
              </a:solidFill>
            </a:endParaRPr>
          </a:p>
          <a:p>
            <a:pPr marL="0" indent="0">
              <a:buNone/>
            </a:pPr>
            <a:endParaRPr lang="en-US" sz="1400" b="0" dirty="0">
              <a:solidFill>
                <a:srgbClr val="569CD6"/>
              </a:solidFill>
              <a:effectLst/>
              <a:latin typeface="Consolas" panose="020B0609020204030204" pitchFamily="49" charset="0"/>
            </a:endParaRPr>
          </a:p>
          <a:p>
            <a:pPr marL="0" indent="0">
              <a:buNone/>
            </a:pPr>
            <a:endParaRPr lang="en-US" sz="1400" b="0" dirty="0">
              <a:solidFill>
                <a:srgbClr val="569CD6"/>
              </a:solidFill>
              <a:effectLst/>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a:t>
            </a:r>
            <a:r>
              <a:rPr lang="en-US" sz="1400" dirty="0" err="1">
                <a:solidFill>
                  <a:srgbClr val="D4D4D4"/>
                </a:solidFill>
                <a:latin typeface="Consolas" panose="020B0609020204030204" pitchFamily="49" charset="0"/>
              </a:rPr>
              <a:t>a</a:t>
            </a:r>
            <a:r>
              <a:rPr lang="en-US" sz="1400" b="0" dirty="0" err="1">
                <a:solidFill>
                  <a:srgbClr val="D4D4D4"/>
                </a:solidFill>
                <a:effectLst/>
                <a:latin typeface="Consolas" panose="020B0609020204030204" pitchFamily="49" charset="0"/>
              </a:rPr>
              <a:t>nalysis.Buffer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"test.</a:t>
            </a:r>
            <a:r>
              <a:rPr lang="en-US" sz="1400" dirty="0">
                <a:solidFill>
                  <a:srgbClr val="CE9178"/>
                </a:solidFill>
                <a:latin typeface="Consolas" panose="020B0609020204030204" pitchFamily="49" charset="0"/>
              </a:rPr>
              <a:t>txt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buff.shp</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"2 miles"</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arcpy.ExecuteError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print(</a:t>
            </a:r>
            <a:r>
              <a:rPr lang="en-US" sz="1400" b="0" dirty="0" err="1">
                <a:solidFill>
                  <a:srgbClr val="D4D4D4"/>
                </a:solidFill>
                <a:effectLst/>
                <a:latin typeface="Consolas" panose="020B0609020204030204" pitchFamily="49" charset="0"/>
              </a:rPr>
              <a:t>arcpy.GetMessages</a:t>
            </a:r>
            <a:r>
              <a:rPr lang="en-US" sz="1400" b="0" dirty="0">
                <a:solidFill>
                  <a:srgbClr val="D4D4D4"/>
                </a:solidFill>
                <a:effectLst/>
                <a:latin typeface="Consolas" panose="020B0609020204030204" pitchFamily="49" charset="0"/>
              </a:rPr>
              <a:t>())</a:t>
            </a:r>
          </a:p>
        </p:txBody>
      </p:sp>
      <p:cxnSp>
        <p:nvCxnSpPr>
          <p:cNvPr id="10" name="Straight Connector 9">
            <a:extLst>
              <a:ext uri="{FF2B5EF4-FFF2-40B4-BE49-F238E27FC236}">
                <a16:creationId xmlns:a16="http://schemas.microsoft.com/office/drawing/2014/main" id="{836B0006-10DA-5F85-7911-6E4A69E1A6D6}"/>
              </a:ext>
            </a:extLst>
          </p:cNvPr>
          <p:cNvCxnSpPr/>
          <p:nvPr/>
        </p:nvCxnSpPr>
        <p:spPr>
          <a:xfrm>
            <a:off x="87313" y="3581400"/>
            <a:ext cx="875188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4CC17CB-C7FC-F85B-B213-6A1BFBB34013}"/>
              </a:ext>
            </a:extLst>
          </p:cNvPr>
          <p:cNvSpPr txBox="1"/>
          <p:nvPr/>
        </p:nvSpPr>
        <p:spPr>
          <a:xfrm>
            <a:off x="468314" y="5464991"/>
            <a:ext cx="5530557" cy="861774"/>
          </a:xfrm>
          <a:prstGeom prst="rect">
            <a:avLst/>
          </a:prstGeom>
          <a:noFill/>
        </p:spPr>
        <p:txBody>
          <a:bodyPr wrap="square">
            <a:spAutoFit/>
          </a:bodyPr>
          <a:lstStyle/>
          <a:p>
            <a:r>
              <a:rPr lang="en-US" sz="1000" dirty="0">
                <a:solidFill>
                  <a:srgbClr val="B8B8B8"/>
                </a:solidFill>
              </a:rPr>
              <a:t>Start Time: Wednesday, October, 12 2:23:10 PM</a:t>
            </a:r>
          </a:p>
          <a:p>
            <a:r>
              <a:rPr lang="en-US" sz="1000" dirty="0">
                <a:solidFill>
                  <a:srgbClr val="B8B8B8"/>
                </a:solidFill>
              </a:rPr>
              <a:t>Failed to execute. Parameters are not valid.</a:t>
            </a:r>
          </a:p>
          <a:p>
            <a:r>
              <a:rPr lang="en-US" sz="1000" dirty="0">
                <a:solidFill>
                  <a:srgbClr val="B8B8B8"/>
                </a:solidFill>
              </a:rPr>
              <a:t>ERROR 000732: Input Features: Dataset test.txt does not exist or is not supported</a:t>
            </a:r>
          </a:p>
          <a:p>
            <a:r>
              <a:rPr lang="en-US" sz="1000" dirty="0">
                <a:solidFill>
                  <a:srgbClr val="B8B8B8"/>
                </a:solidFill>
              </a:rPr>
              <a:t>Failed to execute (Buffer).</a:t>
            </a:r>
          </a:p>
          <a:p>
            <a:r>
              <a:rPr lang="en-US" sz="1000" dirty="0">
                <a:solidFill>
                  <a:srgbClr val="B8B8B8"/>
                </a:solidFill>
              </a:rPr>
              <a:t>Failed at Wednesday, October 12, 2:23:10 PM (Elapsed Time: 0.00 seconds)</a:t>
            </a:r>
          </a:p>
        </p:txBody>
      </p:sp>
      <p:sp>
        <p:nvSpPr>
          <p:cNvPr id="5" name="TextBox 4">
            <a:extLst>
              <a:ext uri="{FF2B5EF4-FFF2-40B4-BE49-F238E27FC236}">
                <a16:creationId xmlns:a16="http://schemas.microsoft.com/office/drawing/2014/main" id="{8C739255-459A-1C8B-5892-A35E20DB9AB3}"/>
              </a:ext>
            </a:extLst>
          </p:cNvPr>
          <p:cNvSpPr txBox="1"/>
          <p:nvPr/>
        </p:nvSpPr>
        <p:spPr>
          <a:xfrm>
            <a:off x="468314" y="1336119"/>
            <a:ext cx="8305800" cy="2092881"/>
          </a:xfrm>
          <a:prstGeom prst="rect">
            <a:avLst/>
          </a:prstGeom>
          <a:noFill/>
        </p:spPr>
        <p:txBody>
          <a:bodyPr wrap="square">
            <a:spAutoFit/>
          </a:bodyPr>
          <a:lstStyle/>
          <a:p>
            <a:r>
              <a:rPr lang="en-US" sz="1000" dirty="0">
                <a:solidFill>
                  <a:srgbClr val="FF0066"/>
                </a:solidFill>
              </a:rPr>
              <a:t>Traceback (most recent call last):</a:t>
            </a:r>
          </a:p>
          <a:p>
            <a:r>
              <a:rPr lang="en-US" sz="1000" dirty="0">
                <a:solidFill>
                  <a:srgbClr val="FF0066"/>
                </a:solidFill>
              </a:rPr>
              <a:t>  File "c:/gispy/scratch/myBufferScript.py", line 2, in &lt;module&gt;</a:t>
            </a:r>
          </a:p>
          <a:p>
            <a:r>
              <a:rPr lang="en-US" sz="1000" dirty="0">
                <a:solidFill>
                  <a:srgbClr val="FF0066"/>
                </a:solidFill>
              </a:rPr>
              <a:t>    </a:t>
            </a:r>
            <a:r>
              <a:rPr lang="en-US" sz="1000" dirty="0" err="1">
                <a:solidFill>
                  <a:srgbClr val="FF0066"/>
                </a:solidFill>
              </a:rPr>
              <a:t>arcpy.analysis.Buffer</a:t>
            </a:r>
            <a:r>
              <a:rPr lang="en-US" sz="1000" dirty="0">
                <a:solidFill>
                  <a:srgbClr val="FF0066"/>
                </a:solidFill>
              </a:rPr>
              <a:t>("test.txt", "</a:t>
            </a:r>
            <a:r>
              <a:rPr lang="en-US" sz="1000" dirty="0" err="1">
                <a:solidFill>
                  <a:srgbClr val="FF0066"/>
                </a:solidFill>
              </a:rPr>
              <a:t>buff.shp</a:t>
            </a:r>
            <a:r>
              <a:rPr lang="en-US" sz="1000" dirty="0">
                <a:solidFill>
                  <a:srgbClr val="FF0066"/>
                </a:solidFill>
              </a:rPr>
              <a:t>", "2 miles")</a:t>
            </a:r>
          </a:p>
          <a:p>
            <a:r>
              <a:rPr lang="en-US" sz="1000" dirty="0">
                <a:solidFill>
                  <a:srgbClr val="FF0066"/>
                </a:solidFill>
              </a:rPr>
              <a:t>  File "C:\Program Files\ArcGIS\Pro\Resources\</a:t>
            </a:r>
            <a:r>
              <a:rPr lang="en-US" sz="1000" dirty="0" err="1">
                <a:solidFill>
                  <a:srgbClr val="FF0066"/>
                </a:solidFill>
              </a:rPr>
              <a:t>ArcPy</a:t>
            </a:r>
            <a:r>
              <a:rPr lang="en-US" sz="1000" dirty="0">
                <a:solidFill>
                  <a:srgbClr val="FF0066"/>
                </a:solidFill>
              </a:rPr>
              <a:t>\arcpy\analysis.py", line 1349, in Buffer</a:t>
            </a:r>
          </a:p>
          <a:p>
            <a:r>
              <a:rPr lang="en-US" sz="1000" dirty="0">
                <a:solidFill>
                  <a:srgbClr val="FF0066"/>
                </a:solidFill>
              </a:rPr>
              <a:t>    raise e</a:t>
            </a:r>
          </a:p>
          <a:p>
            <a:r>
              <a:rPr lang="en-US" sz="1000" dirty="0">
                <a:solidFill>
                  <a:srgbClr val="FF0066"/>
                </a:solidFill>
              </a:rPr>
              <a:t>  File "C:\Program Files\ArcGIS\Pro\Resources\</a:t>
            </a:r>
            <a:r>
              <a:rPr lang="en-US" sz="1000" dirty="0" err="1">
                <a:solidFill>
                  <a:srgbClr val="FF0066"/>
                </a:solidFill>
              </a:rPr>
              <a:t>ArcPy</a:t>
            </a:r>
            <a:r>
              <a:rPr lang="en-US" sz="1000" dirty="0">
                <a:solidFill>
                  <a:srgbClr val="FF0066"/>
                </a:solidFill>
              </a:rPr>
              <a:t>\arcpy\analysis.py", line 1346, in Buffer</a:t>
            </a:r>
          </a:p>
          <a:p>
            <a:r>
              <a:rPr lang="en-US" sz="1000" dirty="0">
                <a:solidFill>
                  <a:srgbClr val="FF0066"/>
                </a:solidFill>
              </a:rPr>
              <a:t>    </a:t>
            </a:r>
            <a:r>
              <a:rPr lang="en-US" sz="1000" dirty="0" err="1">
                <a:solidFill>
                  <a:srgbClr val="FF0066"/>
                </a:solidFill>
              </a:rPr>
              <a:t>retval</a:t>
            </a:r>
            <a:r>
              <a:rPr lang="en-US" sz="1000" dirty="0">
                <a:solidFill>
                  <a:srgbClr val="FF0066"/>
                </a:solidFill>
              </a:rPr>
              <a:t> = </a:t>
            </a:r>
            <a:r>
              <a:rPr lang="en-US" sz="1000" dirty="0" err="1">
                <a:solidFill>
                  <a:srgbClr val="FF0066"/>
                </a:solidFill>
              </a:rPr>
              <a:t>convertArcObjectToPythonObject</a:t>
            </a:r>
            <a:r>
              <a:rPr lang="en-US" sz="1000" dirty="0">
                <a:solidFill>
                  <a:srgbClr val="FF0066"/>
                </a:solidFill>
              </a:rPr>
              <a:t>(</a:t>
            </a:r>
            <a:r>
              <a:rPr lang="en-US" sz="1000" dirty="0" err="1">
                <a:solidFill>
                  <a:srgbClr val="FF0066"/>
                </a:solidFill>
              </a:rPr>
              <a:t>gp.Buffer_analysis</a:t>
            </a:r>
            <a:r>
              <a:rPr lang="en-US" sz="1000" dirty="0">
                <a:solidFill>
                  <a:srgbClr val="FF0066"/>
                </a:solidFill>
              </a:rPr>
              <a:t>(*</a:t>
            </a:r>
            <a:r>
              <a:rPr lang="en-US" sz="1000" dirty="0" err="1">
                <a:solidFill>
                  <a:srgbClr val="FF0066"/>
                </a:solidFill>
              </a:rPr>
              <a:t>gp_fixargs</a:t>
            </a:r>
            <a:r>
              <a:rPr lang="en-US" sz="1000" dirty="0">
                <a:solidFill>
                  <a:srgbClr val="FF0066"/>
                </a:solidFill>
              </a:rPr>
              <a:t>((</a:t>
            </a:r>
            <a:r>
              <a:rPr lang="en-US" sz="1000" dirty="0" err="1">
                <a:solidFill>
                  <a:srgbClr val="FF0066"/>
                </a:solidFill>
              </a:rPr>
              <a:t>in_features</a:t>
            </a:r>
            <a:r>
              <a:rPr lang="en-US" sz="1000" dirty="0">
                <a:solidFill>
                  <a:srgbClr val="FF0066"/>
                </a:solidFill>
              </a:rPr>
              <a:t>, </a:t>
            </a:r>
            <a:r>
              <a:rPr lang="en-US" sz="1000" dirty="0" err="1">
                <a:solidFill>
                  <a:srgbClr val="FF0066"/>
                </a:solidFill>
              </a:rPr>
              <a:t>out_feature_class</a:t>
            </a:r>
            <a:r>
              <a:rPr lang="en-US" sz="1000" dirty="0">
                <a:solidFill>
                  <a:srgbClr val="FF0066"/>
                </a:solidFill>
              </a:rPr>
              <a:t>, </a:t>
            </a:r>
            <a:r>
              <a:rPr lang="en-US" sz="1000" dirty="0" err="1">
                <a:solidFill>
                  <a:srgbClr val="FF0066"/>
                </a:solidFill>
              </a:rPr>
              <a:t>buffer_distance_or_field</a:t>
            </a:r>
            <a:r>
              <a:rPr lang="en-US" sz="1000" dirty="0">
                <a:solidFill>
                  <a:srgbClr val="FF0066"/>
                </a:solidFill>
              </a:rPr>
              <a:t>, </a:t>
            </a:r>
            <a:r>
              <a:rPr lang="en-US" sz="1000" dirty="0" err="1">
                <a:solidFill>
                  <a:srgbClr val="FF0066"/>
                </a:solidFill>
              </a:rPr>
              <a:t>line_side</a:t>
            </a:r>
            <a:r>
              <a:rPr lang="en-US" sz="1000" dirty="0">
                <a:solidFill>
                  <a:srgbClr val="FF0066"/>
                </a:solidFill>
              </a:rPr>
              <a:t>, </a:t>
            </a:r>
            <a:r>
              <a:rPr lang="en-US" sz="1000" dirty="0" err="1">
                <a:solidFill>
                  <a:srgbClr val="FF0066"/>
                </a:solidFill>
              </a:rPr>
              <a:t>line_end_type</a:t>
            </a:r>
            <a:r>
              <a:rPr lang="en-US" sz="1000" dirty="0">
                <a:solidFill>
                  <a:srgbClr val="FF0066"/>
                </a:solidFill>
              </a:rPr>
              <a:t>, </a:t>
            </a:r>
            <a:r>
              <a:rPr lang="en-US" sz="1000" dirty="0" err="1">
                <a:solidFill>
                  <a:srgbClr val="FF0066"/>
                </a:solidFill>
              </a:rPr>
              <a:t>dissolve_option</a:t>
            </a:r>
            <a:r>
              <a:rPr lang="en-US" sz="1000" dirty="0">
                <a:solidFill>
                  <a:srgbClr val="FF0066"/>
                </a:solidFill>
              </a:rPr>
              <a:t>, </a:t>
            </a:r>
            <a:r>
              <a:rPr lang="en-US" sz="1000" dirty="0" err="1">
                <a:solidFill>
                  <a:srgbClr val="FF0066"/>
                </a:solidFill>
              </a:rPr>
              <a:t>dissolve_field</a:t>
            </a:r>
            <a:r>
              <a:rPr lang="en-US" sz="1000" dirty="0">
                <a:solidFill>
                  <a:srgbClr val="FF0066"/>
                </a:solidFill>
              </a:rPr>
              <a:t>, method), True)))</a:t>
            </a:r>
          </a:p>
          <a:p>
            <a:r>
              <a:rPr lang="en-US" sz="1000" dirty="0">
                <a:solidFill>
                  <a:srgbClr val="FF0066"/>
                </a:solidFill>
              </a:rPr>
              <a:t>  File "C:\Program Files\ArcGIS\Pro\Resources\</a:t>
            </a:r>
            <a:r>
              <a:rPr lang="en-US" sz="1000" dirty="0" err="1">
                <a:solidFill>
                  <a:srgbClr val="FF0066"/>
                </a:solidFill>
              </a:rPr>
              <a:t>ArcPy</a:t>
            </a:r>
            <a:r>
              <a:rPr lang="en-US" sz="1000" dirty="0">
                <a:solidFill>
                  <a:srgbClr val="FF0066"/>
                </a:solidFill>
              </a:rPr>
              <a:t>\arcpy\geoprocessing\_base.py", line 512, in &lt;lambda&gt;</a:t>
            </a:r>
          </a:p>
          <a:p>
            <a:r>
              <a:rPr lang="en-US" sz="1000" dirty="0">
                <a:solidFill>
                  <a:srgbClr val="FF0066"/>
                </a:solidFill>
              </a:rPr>
              <a:t>    return lambda *</a:t>
            </a:r>
            <a:r>
              <a:rPr lang="en-US" sz="1000" dirty="0" err="1">
                <a:solidFill>
                  <a:srgbClr val="FF0066"/>
                </a:solidFill>
              </a:rPr>
              <a:t>args</a:t>
            </a:r>
            <a:r>
              <a:rPr lang="en-US" sz="1000" dirty="0">
                <a:solidFill>
                  <a:srgbClr val="FF0066"/>
                </a:solidFill>
              </a:rPr>
              <a:t>: </a:t>
            </a:r>
            <a:r>
              <a:rPr lang="en-US" sz="1000" dirty="0" err="1">
                <a:solidFill>
                  <a:srgbClr val="FF0066"/>
                </a:solidFill>
              </a:rPr>
              <a:t>val</a:t>
            </a:r>
            <a:r>
              <a:rPr lang="en-US" sz="1000" dirty="0">
                <a:solidFill>
                  <a:srgbClr val="FF0066"/>
                </a:solidFill>
              </a:rPr>
              <a:t>(*</a:t>
            </a:r>
            <a:r>
              <a:rPr lang="en-US" sz="1000" dirty="0" err="1">
                <a:solidFill>
                  <a:srgbClr val="FF0066"/>
                </a:solidFill>
              </a:rPr>
              <a:t>gp_fixargs</a:t>
            </a:r>
            <a:r>
              <a:rPr lang="en-US" sz="1000" dirty="0">
                <a:solidFill>
                  <a:srgbClr val="FF0066"/>
                </a:solidFill>
              </a:rPr>
              <a:t>(</a:t>
            </a:r>
            <a:r>
              <a:rPr lang="en-US" sz="1000" dirty="0" err="1">
                <a:solidFill>
                  <a:srgbClr val="FF0066"/>
                </a:solidFill>
              </a:rPr>
              <a:t>args</a:t>
            </a:r>
            <a:r>
              <a:rPr lang="en-US" sz="1000" dirty="0">
                <a:solidFill>
                  <a:srgbClr val="FF0066"/>
                </a:solidFill>
              </a:rPr>
              <a:t>, True))</a:t>
            </a:r>
          </a:p>
          <a:p>
            <a:r>
              <a:rPr lang="en-US" sz="1000" dirty="0" err="1">
                <a:solidFill>
                  <a:srgbClr val="FF0066"/>
                </a:solidFill>
              </a:rPr>
              <a:t>arcgisscripting.ExecuteError</a:t>
            </a:r>
            <a:r>
              <a:rPr lang="en-US" sz="1000" dirty="0">
                <a:solidFill>
                  <a:srgbClr val="FF0066"/>
                </a:solidFill>
              </a:rPr>
              <a:t>: Failed to execute. Parameters are not valid.</a:t>
            </a:r>
          </a:p>
          <a:p>
            <a:r>
              <a:rPr lang="en-US" sz="1000" dirty="0">
                <a:solidFill>
                  <a:srgbClr val="FF0066"/>
                </a:solidFill>
              </a:rPr>
              <a:t>ERROR 000732: Input Features: Dataset test.txt does not exist or is not supported</a:t>
            </a:r>
          </a:p>
          <a:p>
            <a:r>
              <a:rPr lang="en-US" sz="1000" dirty="0">
                <a:solidFill>
                  <a:srgbClr val="FF0066"/>
                </a:solidFill>
              </a:rPr>
              <a:t>Failed to execute (Buffer).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6">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6">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B7CE41A-9AEB-E7FC-43E4-28402A20E476}"/>
              </a:ext>
            </a:extLst>
          </p:cNvPr>
          <p:cNvSpPr>
            <a:spLocks noGrp="1" noChangeArrowheads="1"/>
          </p:cNvSpPr>
          <p:nvPr>
            <p:ph type="title"/>
          </p:nvPr>
        </p:nvSpPr>
        <p:spPr/>
        <p:txBody>
          <a:bodyPr/>
          <a:lstStyle/>
          <a:p>
            <a:pPr eaLnBrk="1" hangingPunct="1">
              <a:defRPr/>
            </a:pPr>
            <a:r>
              <a:rPr lang="en-US" altLang="en-US" dirty="0"/>
              <a:t>Fill in the blanks</a:t>
            </a:r>
          </a:p>
        </p:txBody>
      </p:sp>
      <p:sp>
        <p:nvSpPr>
          <p:cNvPr id="7171" name="Rectangle 3">
            <a:extLst>
              <a:ext uri="{FF2B5EF4-FFF2-40B4-BE49-F238E27FC236}">
                <a16:creationId xmlns:a16="http://schemas.microsoft.com/office/drawing/2014/main" id="{AFA571D5-F288-04A5-214A-B99E8D85397C}"/>
              </a:ext>
            </a:extLst>
          </p:cNvPr>
          <p:cNvSpPr>
            <a:spLocks noGrp="1" noChangeArrowheads="1"/>
          </p:cNvSpPr>
          <p:nvPr>
            <p:ph type="body" idx="1"/>
          </p:nvPr>
        </p:nvSpPr>
        <p:spPr>
          <a:xfrm>
            <a:off x="152400" y="838200"/>
            <a:ext cx="8686800" cy="5410200"/>
          </a:xfrm>
        </p:spPr>
        <p:txBody>
          <a:bodyPr/>
          <a:lstStyle/>
          <a:p>
            <a:pPr eaLnBrk="1" hangingPunct="1">
              <a:defRPr/>
            </a:pPr>
            <a:r>
              <a:rPr lang="en-US" sz="2400" dirty="0"/>
              <a:t>If an exception ________</a:t>
            </a:r>
            <a:r>
              <a:rPr lang="en-US" sz="2400" i="1" dirty="0"/>
              <a:t>(does/does not) </a:t>
            </a:r>
            <a:r>
              <a:rPr lang="en-US" sz="2400" dirty="0"/>
              <a:t>occur in the </a:t>
            </a:r>
            <a:r>
              <a:rPr lang="en-US" sz="2400" dirty="0">
                <a:solidFill>
                  <a:srgbClr val="6588A5"/>
                </a:solidFill>
                <a:latin typeface="Consolas" panose="020B0609020204030204" pitchFamily="49" charset="0"/>
              </a:rPr>
              <a:t>try</a:t>
            </a:r>
            <a:r>
              <a:rPr lang="en-US" sz="2400" dirty="0"/>
              <a:t> clause, the rest of the </a:t>
            </a:r>
            <a:r>
              <a:rPr lang="en-US" sz="2400" dirty="0">
                <a:solidFill>
                  <a:srgbClr val="6588A5"/>
                </a:solidFill>
                <a:latin typeface="Consolas" panose="020B0609020204030204" pitchFamily="49" charset="0"/>
              </a:rPr>
              <a:t>try</a:t>
            </a:r>
            <a:r>
              <a:rPr lang="en-US" sz="2400" dirty="0"/>
              <a:t> clause is executed and the </a:t>
            </a:r>
            <a:r>
              <a:rPr lang="en-US" sz="2400" dirty="0">
                <a:solidFill>
                  <a:srgbClr val="6588A5"/>
                </a:solidFill>
                <a:latin typeface="Consolas" panose="020B0609020204030204" pitchFamily="49" charset="0"/>
              </a:rPr>
              <a:t>except</a:t>
            </a:r>
            <a:r>
              <a:rPr lang="en-US" sz="2400" dirty="0"/>
              <a:t> clause is __________ </a:t>
            </a:r>
            <a:r>
              <a:rPr lang="en-US" sz="2400" i="1" dirty="0"/>
              <a:t>(executed/skipped)</a:t>
            </a:r>
            <a:r>
              <a:rPr lang="en-US" sz="2400" dirty="0"/>
              <a:t>. </a:t>
            </a:r>
          </a:p>
          <a:p>
            <a:pPr eaLnBrk="1" hangingPunct="1">
              <a:defRPr/>
            </a:pPr>
            <a:endParaRPr lang="en-US" sz="2400" dirty="0"/>
          </a:p>
          <a:p>
            <a:pPr eaLnBrk="1" hangingPunct="1">
              <a:defRPr/>
            </a:pPr>
            <a:endParaRPr lang="en-US" sz="2400" dirty="0"/>
          </a:p>
          <a:p>
            <a:pPr eaLnBrk="1" hangingPunct="1">
              <a:defRPr/>
            </a:pPr>
            <a:r>
              <a:rPr lang="en-US" sz="2400" dirty="0"/>
              <a:t>If an exception does occur during execution of the </a:t>
            </a:r>
            <a:r>
              <a:rPr lang="en-US" sz="2400" dirty="0">
                <a:solidFill>
                  <a:srgbClr val="6588A5"/>
                </a:solidFill>
                <a:latin typeface="Consolas" panose="020B0609020204030204" pitchFamily="49" charset="0"/>
              </a:rPr>
              <a:t>try</a:t>
            </a:r>
            <a:r>
              <a:rPr lang="en-US" sz="2400" dirty="0"/>
              <a:t> clause, the rest of the </a:t>
            </a:r>
            <a:r>
              <a:rPr lang="en-US" sz="2400" dirty="0">
                <a:solidFill>
                  <a:srgbClr val="6588A5"/>
                </a:solidFill>
                <a:latin typeface="Consolas" panose="020B0609020204030204" pitchFamily="49" charset="0"/>
              </a:rPr>
              <a:t>try</a:t>
            </a:r>
            <a:r>
              <a:rPr lang="en-US" sz="2400" dirty="0"/>
              <a:t> clause is </a:t>
            </a:r>
            <a:r>
              <a:rPr lang="en-US" sz="2400" b="1" dirty="0"/>
              <a:t>_________ </a:t>
            </a:r>
            <a:r>
              <a:rPr lang="en-US" sz="2400" i="1" dirty="0"/>
              <a:t>(executed/skipped) </a:t>
            </a:r>
            <a:r>
              <a:rPr lang="en-US" sz="2400" dirty="0"/>
              <a:t>and execution jumps to the matching _________ (</a:t>
            </a:r>
            <a:r>
              <a:rPr lang="en-US" sz="2400" dirty="0">
                <a:solidFill>
                  <a:srgbClr val="6588A5"/>
                </a:solidFill>
                <a:latin typeface="Consolas" panose="020B0609020204030204" pitchFamily="49" charset="0"/>
              </a:rPr>
              <a:t>try/except</a:t>
            </a:r>
            <a:r>
              <a:rPr lang="en-US" sz="2400" dirty="0"/>
              <a:t>) clause (if one is found).</a:t>
            </a:r>
          </a:p>
          <a:p>
            <a:pPr marL="0" indent="0" eaLnBrk="1" hangingPunct="1">
              <a:buFontTx/>
              <a:buNone/>
              <a:defRPr/>
            </a:pPr>
            <a:r>
              <a:rPr lang="en-US" sz="2400" dirty="0"/>
              <a:t>                                                    </a:t>
            </a:r>
          </a:p>
          <a:p>
            <a:pPr eaLnBrk="1" hangingPunct="1">
              <a:defRP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B7CE41A-9AEB-E7FC-43E4-28402A20E476}"/>
              </a:ext>
            </a:extLst>
          </p:cNvPr>
          <p:cNvSpPr>
            <a:spLocks noGrp="1" noChangeArrowheads="1"/>
          </p:cNvSpPr>
          <p:nvPr>
            <p:ph type="title"/>
          </p:nvPr>
        </p:nvSpPr>
        <p:spPr/>
        <p:txBody>
          <a:bodyPr/>
          <a:lstStyle/>
          <a:p>
            <a:pPr eaLnBrk="1" hangingPunct="1">
              <a:defRPr/>
            </a:pPr>
            <a:r>
              <a:rPr lang="en-US" altLang="en-US" dirty="0"/>
              <a:t>HANDS-ON: </a:t>
            </a:r>
            <a:r>
              <a:rPr lang="en-US" altLang="en-US" dirty="0">
                <a:solidFill>
                  <a:srgbClr val="B2B062"/>
                </a:solidFill>
              </a:rPr>
              <a:t>try</a:t>
            </a:r>
            <a:r>
              <a:rPr lang="en-US" altLang="en-US" dirty="0"/>
              <a:t> it yourself</a:t>
            </a:r>
          </a:p>
        </p:txBody>
      </p:sp>
      <p:pic>
        <p:nvPicPr>
          <p:cNvPr id="14341" name="Picture 8">
            <a:extLst>
              <a:ext uri="{FF2B5EF4-FFF2-40B4-BE49-F238E27FC236}">
                <a16:creationId xmlns:a16="http://schemas.microsoft.com/office/drawing/2014/main" id="{346ADBF7-E6BE-5D90-DA38-B0816B651E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03" r="25996" b="78004"/>
          <a:stretch/>
        </p:blipFill>
        <p:spPr bwMode="auto">
          <a:xfrm>
            <a:off x="5943600" y="1524000"/>
            <a:ext cx="2735263" cy="1076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1">
            <a:extLst>
              <a:ext uri="{FF2B5EF4-FFF2-40B4-BE49-F238E27FC236}">
                <a16:creationId xmlns:a16="http://schemas.microsoft.com/office/drawing/2014/main" id="{CF78EE04-895A-6842-869F-EA498823B6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2425" y="3952874"/>
            <a:ext cx="32543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16564D4-D2A1-2C05-FB2F-654E33EF6760}"/>
              </a:ext>
            </a:extLst>
          </p:cNvPr>
          <p:cNvSpPr txBox="1"/>
          <p:nvPr/>
        </p:nvSpPr>
        <p:spPr>
          <a:xfrm>
            <a:off x="5943599" y="2747468"/>
            <a:ext cx="2735263" cy="400110"/>
          </a:xfrm>
          <a:prstGeom prst="rect">
            <a:avLst/>
          </a:prstGeom>
          <a:noFill/>
        </p:spPr>
        <p:txBody>
          <a:bodyPr wrap="square" rtlCol="0">
            <a:spAutoFit/>
          </a:bodyPr>
          <a:lstStyle/>
          <a:p>
            <a:r>
              <a:rPr lang="en-US" sz="1000" dirty="0">
                <a:solidFill>
                  <a:srgbClr val="B8B8B8"/>
                </a:solidFill>
              </a:rPr>
              <a:t>Note: </a:t>
            </a:r>
            <a:r>
              <a:rPr lang="en-US" sz="1000" dirty="0" err="1">
                <a:solidFill>
                  <a:srgbClr val="B8B8B8"/>
                </a:solidFill>
              </a:rPr>
              <a:t>bogus.shp</a:t>
            </a:r>
            <a:r>
              <a:rPr lang="en-US" sz="1000" dirty="0">
                <a:solidFill>
                  <a:srgbClr val="B8B8B8"/>
                </a:solidFill>
              </a:rPr>
              <a:t> does not exist.  But assume the files in #3-6 do (including </a:t>
            </a:r>
            <a:r>
              <a:rPr lang="en-US" sz="1000" dirty="0" err="1">
                <a:solidFill>
                  <a:srgbClr val="B8B8B8"/>
                </a:solidFill>
              </a:rPr>
              <a:t>parkLines.shp</a:t>
            </a:r>
            <a:r>
              <a:rPr lang="en-US" sz="1000" dirty="0">
                <a:solidFill>
                  <a:srgbClr val="B8B8B8"/>
                </a:solidFill>
              </a:rPr>
              <a:t>)</a:t>
            </a:r>
          </a:p>
        </p:txBody>
      </p:sp>
      <p:pic>
        <p:nvPicPr>
          <p:cNvPr id="6" name="Picture 5">
            <a:extLst>
              <a:ext uri="{FF2B5EF4-FFF2-40B4-BE49-F238E27FC236}">
                <a16:creationId xmlns:a16="http://schemas.microsoft.com/office/drawing/2014/main" id="{49C847CF-4357-1689-8578-37C3B5E3FE3A}"/>
              </a:ext>
            </a:extLst>
          </p:cNvPr>
          <p:cNvPicPr>
            <a:picLocks noChangeAspect="1"/>
          </p:cNvPicPr>
          <p:nvPr/>
        </p:nvPicPr>
        <p:blipFill>
          <a:blip r:embed="rId5"/>
          <a:stretch>
            <a:fillRect/>
          </a:stretch>
        </p:blipFill>
        <p:spPr>
          <a:xfrm>
            <a:off x="228600" y="1219200"/>
            <a:ext cx="4845006" cy="4591119"/>
          </a:xfrm>
          <a:prstGeom prst="rect">
            <a:avLst/>
          </a:prstGeom>
        </p:spPr>
      </p:pic>
      <p:sp>
        <p:nvSpPr>
          <p:cNvPr id="3" name="TextBox 2">
            <a:extLst>
              <a:ext uri="{FF2B5EF4-FFF2-40B4-BE49-F238E27FC236}">
                <a16:creationId xmlns:a16="http://schemas.microsoft.com/office/drawing/2014/main" id="{2C76201F-505B-C3EF-89E7-1917D0BCBEE4}"/>
              </a:ext>
            </a:extLst>
          </p:cNvPr>
          <p:cNvSpPr txBox="1"/>
          <p:nvPr/>
        </p:nvSpPr>
        <p:spPr>
          <a:xfrm>
            <a:off x="5080668" y="1047681"/>
            <a:ext cx="2819400" cy="276999"/>
          </a:xfrm>
          <a:prstGeom prst="rect">
            <a:avLst/>
          </a:prstGeom>
          <a:noFill/>
        </p:spPr>
        <p:txBody>
          <a:bodyPr wrap="square" rtlCol="0">
            <a:spAutoFit/>
          </a:bodyPr>
          <a:lstStyle/>
          <a:p>
            <a:r>
              <a:rPr lang="en-US" sz="1200" dirty="0">
                <a:solidFill>
                  <a:srgbClr val="B8B8B8"/>
                </a:solidFill>
              </a:rPr>
              <a:t>C:/gispy/data/ch14/predict</a:t>
            </a:r>
          </a:p>
        </p:txBody>
      </p:sp>
      <p:sp>
        <p:nvSpPr>
          <p:cNvPr id="13" name="Arc 12">
            <a:extLst>
              <a:ext uri="{FF2B5EF4-FFF2-40B4-BE49-F238E27FC236}">
                <a16:creationId xmlns:a16="http://schemas.microsoft.com/office/drawing/2014/main" id="{22969477-171F-3A3F-6750-4FBA24CD280B}"/>
              </a:ext>
            </a:extLst>
          </p:cNvPr>
          <p:cNvSpPr/>
          <p:nvPr/>
        </p:nvSpPr>
        <p:spPr>
          <a:xfrm>
            <a:off x="6705600" y="1039019"/>
            <a:ext cx="533400" cy="865981"/>
          </a:xfrm>
          <a:prstGeom prst="arc">
            <a:avLst>
              <a:gd name="adj1" fmla="val 1512459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A3EDF022-C45A-417E-6B88-AB179D850721}"/>
              </a:ext>
            </a:extLst>
          </p:cNvPr>
          <p:cNvSpPr txBox="1"/>
          <p:nvPr/>
        </p:nvSpPr>
        <p:spPr>
          <a:xfrm>
            <a:off x="5418137" y="3486090"/>
            <a:ext cx="2735263" cy="400110"/>
          </a:xfrm>
          <a:prstGeom prst="rect">
            <a:avLst/>
          </a:prstGeom>
          <a:noFill/>
        </p:spPr>
        <p:txBody>
          <a:bodyPr wrap="square" rtlCol="0">
            <a:spAutoFit/>
          </a:bodyPr>
          <a:lstStyle/>
          <a:p>
            <a:r>
              <a:rPr lang="en-US" sz="1000" b="1" dirty="0">
                <a:solidFill>
                  <a:srgbClr val="B8B8B8"/>
                </a:solidFill>
              </a:rPr>
              <a:t>Instructions:</a:t>
            </a:r>
            <a:r>
              <a:rPr lang="en-US" sz="1000" dirty="0">
                <a:solidFill>
                  <a:srgbClr val="B8B8B8"/>
                </a:solidFill>
              </a:rPr>
              <a:t> Inspect the script and predict what will be printed in various conditions.</a:t>
            </a:r>
          </a:p>
        </p:txBody>
      </p:sp>
    </p:spTree>
    <p:extLst>
      <p:ext uri="{BB962C8B-B14F-4D97-AF65-F5344CB8AC3E}">
        <p14:creationId xmlns:p14="http://schemas.microsoft.com/office/powerpoint/2010/main" val="1590923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C3A1-412A-FA6E-BADE-B19F6DB7ED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4517DB-5CA9-8C38-CD4D-488CA12DEA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817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62660-EFC4-468F-E61A-6EF4345C6DB4}"/>
              </a:ext>
            </a:extLst>
          </p:cNvPr>
          <p:cNvSpPr>
            <a:spLocks noGrp="1"/>
          </p:cNvSpPr>
          <p:nvPr>
            <p:ph idx="1"/>
          </p:nvPr>
        </p:nvSpPr>
        <p:spPr>
          <a:xfrm>
            <a:off x="152400" y="914400"/>
            <a:ext cx="8686800" cy="5715000"/>
          </a:xfrm>
        </p:spPr>
        <p:txBody>
          <a:bodyPr/>
          <a:lstStyle/>
          <a:p>
            <a:pPr marL="0" indent="0">
              <a:buNone/>
              <a:defRPr/>
            </a:pPr>
            <a:r>
              <a:rPr lang="en-US" sz="1800" dirty="0"/>
              <a:t>Purpose: multiply every raster in the workspace by a factor given by the user</a:t>
            </a:r>
          </a:p>
          <a:p>
            <a:pPr>
              <a:defRPr/>
            </a:pPr>
            <a:endParaRPr lang="en-US" sz="1800" dirty="0"/>
          </a:p>
          <a:p>
            <a:pPr>
              <a:defRPr/>
            </a:pPr>
            <a:endParaRPr lang="en-US" sz="1800" dirty="0"/>
          </a:p>
          <a:p>
            <a:pPr>
              <a:defRPr/>
            </a:pPr>
            <a:endParaRPr lang="en-US" sz="1800" dirty="0"/>
          </a:p>
          <a:p>
            <a:pPr>
              <a:defRPr/>
            </a:pPr>
            <a:endParaRPr lang="en-US" sz="1800" dirty="0"/>
          </a:p>
          <a:p>
            <a:pPr>
              <a:defRPr/>
            </a:pPr>
            <a:endParaRPr lang="en-US" sz="1800" dirty="0"/>
          </a:p>
          <a:p>
            <a:pPr>
              <a:defRPr/>
            </a:pPr>
            <a:endParaRPr lang="en-US" sz="1800" dirty="0"/>
          </a:p>
          <a:p>
            <a:pPr>
              <a:defRPr/>
            </a:pPr>
            <a:endParaRPr lang="en-US" sz="1800" dirty="0"/>
          </a:p>
          <a:p>
            <a:pPr>
              <a:defRPr/>
            </a:pPr>
            <a:endParaRPr lang="en-US" sz="1800" dirty="0"/>
          </a:p>
          <a:p>
            <a:pPr>
              <a:defRPr/>
            </a:pPr>
            <a:endParaRPr lang="en-US" sz="1800" dirty="0"/>
          </a:p>
          <a:p>
            <a:pPr marL="0" indent="0">
              <a:buNone/>
              <a:defRPr/>
            </a:pPr>
            <a:endParaRPr lang="en-US" sz="1800" dirty="0"/>
          </a:p>
          <a:p>
            <a:pPr marL="0" indent="0">
              <a:buNone/>
              <a:defRPr/>
            </a:pPr>
            <a:endParaRPr lang="en-US" sz="1800" dirty="0"/>
          </a:p>
          <a:p>
            <a:pPr marL="0" indent="0">
              <a:buNone/>
              <a:defRPr/>
            </a:pPr>
            <a:r>
              <a:rPr lang="en-US" sz="1800" dirty="0"/>
              <a:t>Throws the following exception: </a:t>
            </a:r>
          </a:p>
          <a:p>
            <a:pPr marL="400050" lvl="1" indent="0">
              <a:defRPr/>
            </a:pPr>
            <a:r>
              <a:rPr lang="en-US" sz="1400" dirty="0">
                <a:solidFill>
                  <a:srgbClr val="FF0066"/>
                </a:solidFill>
                <a:latin typeface="Consolas" panose="020B0609020204030204" pitchFamily="49" charset="0"/>
              </a:rPr>
              <a:t>for </a:t>
            </a:r>
            <a:r>
              <a:rPr lang="en-US" sz="1400" dirty="0" err="1">
                <a:solidFill>
                  <a:srgbClr val="FF0066"/>
                </a:solidFill>
                <a:latin typeface="Consolas" panose="020B0609020204030204" pitchFamily="49" charset="0"/>
              </a:rPr>
              <a:t>rasterImage</a:t>
            </a:r>
            <a:r>
              <a:rPr lang="en-US" sz="1400" dirty="0">
                <a:solidFill>
                  <a:srgbClr val="FF0066"/>
                </a:solidFill>
                <a:latin typeface="Consolas" panose="020B0609020204030204" pitchFamily="49" charset="0"/>
              </a:rPr>
              <a:t> in </a:t>
            </a:r>
            <a:r>
              <a:rPr lang="en-US" sz="1400" dirty="0" err="1">
                <a:solidFill>
                  <a:srgbClr val="FF0066"/>
                </a:solidFill>
                <a:latin typeface="Consolas" panose="020B0609020204030204" pitchFamily="49" charset="0"/>
              </a:rPr>
              <a:t>rasterList</a:t>
            </a:r>
            <a:r>
              <a:rPr lang="en-US" sz="1400" dirty="0">
                <a:solidFill>
                  <a:srgbClr val="FF0066"/>
                </a:solidFill>
                <a:latin typeface="Consolas" panose="020B0609020204030204" pitchFamily="49" charset="0"/>
              </a:rPr>
              <a:t>:</a:t>
            </a:r>
            <a:br>
              <a:rPr lang="en-US" sz="1400" dirty="0">
                <a:solidFill>
                  <a:srgbClr val="FF0066"/>
                </a:solidFill>
                <a:latin typeface="Consolas" panose="020B0609020204030204" pitchFamily="49" charset="0"/>
              </a:rPr>
            </a:br>
            <a:r>
              <a:rPr lang="en-US" sz="1400" dirty="0">
                <a:solidFill>
                  <a:srgbClr val="FF0066"/>
                </a:solidFill>
                <a:latin typeface="Consolas" panose="020B0609020204030204" pitchFamily="49" charset="0"/>
              </a:rPr>
              <a:t>  </a:t>
            </a:r>
            <a:r>
              <a:rPr lang="en-US" sz="1400" dirty="0" err="1">
                <a:solidFill>
                  <a:srgbClr val="FF0066"/>
                </a:solidFill>
                <a:latin typeface="Consolas" panose="020B0609020204030204" pitchFamily="49" charset="0"/>
              </a:rPr>
              <a:t>TypeError</a:t>
            </a:r>
            <a:r>
              <a:rPr lang="en-US" sz="1400" dirty="0">
                <a:solidFill>
                  <a:srgbClr val="FF0066"/>
                </a:solidFill>
                <a:latin typeface="Consolas" panose="020B0609020204030204" pitchFamily="49" charset="0"/>
              </a:rPr>
              <a:t>: '</a:t>
            </a:r>
            <a:r>
              <a:rPr lang="en-US" sz="1400" dirty="0" err="1">
                <a:solidFill>
                  <a:srgbClr val="FF0066"/>
                </a:solidFill>
                <a:latin typeface="Consolas" panose="020B0609020204030204" pitchFamily="49" charset="0"/>
              </a:rPr>
              <a:t>NoneType</a:t>
            </a:r>
            <a:r>
              <a:rPr lang="en-US" sz="1400" dirty="0">
                <a:solidFill>
                  <a:srgbClr val="FF0066"/>
                </a:solidFill>
                <a:latin typeface="Consolas" panose="020B0609020204030204" pitchFamily="49" charset="0"/>
              </a:rPr>
              <a:t>' object is not </a:t>
            </a:r>
            <a:r>
              <a:rPr lang="en-US" sz="1400" dirty="0" err="1">
                <a:solidFill>
                  <a:srgbClr val="FF0066"/>
                </a:solidFill>
                <a:latin typeface="Consolas" panose="020B0609020204030204" pitchFamily="49" charset="0"/>
              </a:rPr>
              <a:t>iterable</a:t>
            </a:r>
            <a:endParaRPr lang="en-US" sz="1400" dirty="0">
              <a:solidFill>
                <a:srgbClr val="FF0066"/>
              </a:solidFill>
              <a:latin typeface="Consolas" panose="020B0609020204030204" pitchFamily="49" charset="0"/>
            </a:endParaRPr>
          </a:p>
          <a:p>
            <a:pPr marL="0" indent="0">
              <a:buNone/>
              <a:defRPr/>
            </a:pPr>
            <a:r>
              <a:rPr lang="en-US" sz="1800" dirty="0"/>
              <a:t> Run this script with an argument  "0.001 meters"</a:t>
            </a:r>
          </a:p>
          <a:p>
            <a:pPr marL="400050" lvl="1" indent="0">
              <a:defRPr/>
            </a:pPr>
            <a:r>
              <a:rPr lang="en-US" sz="1400" dirty="0">
                <a:solidFill>
                  <a:srgbClr val="FF0066"/>
                </a:solidFill>
                <a:latin typeface="Consolas" panose="020B0609020204030204" pitchFamily="49" charset="0"/>
              </a:rPr>
              <a:t>factor = float(sys.argv[1])</a:t>
            </a:r>
            <a:br>
              <a:rPr lang="en-US" sz="1400" dirty="0">
                <a:solidFill>
                  <a:srgbClr val="FF0066"/>
                </a:solidFill>
                <a:latin typeface="Consolas" panose="020B0609020204030204" pitchFamily="49" charset="0"/>
              </a:rPr>
            </a:br>
            <a:r>
              <a:rPr lang="en-US" sz="1400" dirty="0">
                <a:solidFill>
                  <a:srgbClr val="FF0066"/>
                </a:solidFill>
                <a:latin typeface="Consolas" panose="020B0609020204030204" pitchFamily="49" charset="0"/>
              </a:rPr>
              <a:t>  </a:t>
            </a:r>
            <a:r>
              <a:rPr lang="en-US" sz="1400" dirty="0" err="1">
                <a:solidFill>
                  <a:srgbClr val="FF0066"/>
                </a:solidFill>
                <a:latin typeface="Consolas" panose="020B0609020204030204" pitchFamily="49" charset="0"/>
              </a:rPr>
              <a:t>ValueError</a:t>
            </a:r>
            <a:r>
              <a:rPr lang="en-US" sz="1400" dirty="0">
                <a:solidFill>
                  <a:srgbClr val="FF0066"/>
                </a:solidFill>
                <a:latin typeface="Consolas" panose="020B0609020204030204" pitchFamily="49" charset="0"/>
              </a:rPr>
              <a:t>: invalid literal for float(): 0.001 meters</a:t>
            </a:r>
          </a:p>
        </p:txBody>
      </p:sp>
      <p:sp>
        <p:nvSpPr>
          <p:cNvPr id="6" name="TextBox 5">
            <a:extLst>
              <a:ext uri="{FF2B5EF4-FFF2-40B4-BE49-F238E27FC236}">
                <a16:creationId xmlns:a16="http://schemas.microsoft.com/office/drawing/2014/main" id="{CC67BE3D-00BE-E559-49E9-E9F701AAF10A}"/>
              </a:ext>
            </a:extLst>
          </p:cNvPr>
          <p:cNvSpPr txBox="1"/>
          <p:nvPr/>
        </p:nvSpPr>
        <p:spPr>
          <a:xfrm>
            <a:off x="914400" y="1219200"/>
            <a:ext cx="5410200" cy="3416320"/>
          </a:xfrm>
          <a:prstGeom prst="rect">
            <a:avLst/>
          </a:prstGeom>
          <a:noFill/>
        </p:spPr>
        <p:txBody>
          <a:bodyPr wrap="square">
            <a:spAutoFit/>
          </a:bodyPr>
          <a:lstStyle/>
          <a:p>
            <a:r>
              <a:rPr lang="en-US" sz="1200" b="0" dirty="0">
                <a:solidFill>
                  <a:srgbClr val="6A9955"/>
                </a:solidFill>
                <a:effectLst/>
                <a:latin typeface="Consolas" panose="020B0609020204030204" pitchFamily="49" charset="0"/>
              </a:rPr>
              <a:t># multRast.py</a:t>
            </a:r>
            <a:endParaRPr lang="en-US" sz="1200" b="0" dirty="0">
              <a:solidFill>
                <a:srgbClr val="D4D4D4"/>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import</a:t>
            </a:r>
            <a:r>
              <a:rPr lang="en-US" sz="1200" b="0" dirty="0">
                <a:solidFill>
                  <a:srgbClr val="D4D4D4"/>
                </a:solidFill>
                <a:effectLst/>
                <a:latin typeface="Consolas" panose="020B0609020204030204" pitchFamily="49" charset="0"/>
              </a:rPr>
              <a:t> arcpy, sys</a:t>
            </a: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Set multiplication factor</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factor = float(sys.argv[</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err="1">
                <a:solidFill>
                  <a:srgbClr val="D4D4D4"/>
                </a:solidFill>
                <a:effectLst/>
                <a:latin typeface="Consolas" panose="020B0609020204030204" pitchFamily="49" charset="0"/>
              </a:rPr>
              <a:t>arcpy.env.overwriteOutput</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err="1">
                <a:solidFill>
                  <a:srgbClr val="D4D4D4"/>
                </a:solidFill>
                <a:effectLst/>
                <a:latin typeface="Consolas" panose="020B0609020204030204" pitchFamily="49" charset="0"/>
              </a:rPr>
              <a:t>arcpy.env.worspace</a:t>
            </a:r>
            <a:r>
              <a:rPr lang="en-US" sz="1200" b="0" dirty="0">
                <a:solidFill>
                  <a:srgbClr val="D4D4D4"/>
                </a:solidFill>
                <a:effectLst/>
                <a:latin typeface="Consolas" panose="020B0609020204030204" pitchFamily="49" charset="0"/>
              </a:rPr>
              <a:t> = </a:t>
            </a:r>
            <a:r>
              <a:rPr lang="en-US" sz="1200" dirty="0">
                <a:solidFill>
                  <a:srgbClr val="CE9178"/>
                </a:solidFill>
                <a:latin typeface="Consolas" panose="020B0609020204030204" pitchFamily="49" charset="0"/>
              </a:rPr>
              <a:t>"</a:t>
            </a:r>
            <a:r>
              <a:rPr lang="en-US" sz="1200" b="0" dirty="0">
                <a:solidFill>
                  <a:srgbClr val="CE9178"/>
                </a:solidFill>
                <a:effectLst/>
                <a:latin typeface="Consolas" panose="020B0609020204030204" pitchFamily="49" charset="0"/>
              </a:rPr>
              <a:t>C:/gispy/data/ch14/rastTester.gdb"</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arcpy.CheckOutExtension(</a:t>
            </a:r>
            <a:r>
              <a:rPr lang="en-US" sz="1200" dirty="0">
                <a:solidFill>
                  <a:srgbClr val="CE9178"/>
                </a:solidFill>
                <a:latin typeface="Consolas" panose="020B0609020204030204" pitchFamily="49" charset="0"/>
              </a:rPr>
              <a:t>"</a:t>
            </a:r>
            <a:r>
              <a:rPr lang="en-US" sz="1200" b="0" dirty="0">
                <a:solidFill>
                  <a:srgbClr val="CE9178"/>
                </a:solidFill>
                <a:effectLst/>
                <a:latin typeface="Consolas" panose="020B0609020204030204" pitchFamily="49" charset="0"/>
              </a:rPr>
              <a:t>Spatial"</a:t>
            </a:r>
            <a:r>
              <a:rPr lang="en-US" sz="1200" b="0" dirty="0">
                <a:solidFill>
                  <a:srgbClr val="D4D4D4"/>
                </a:solidFill>
                <a:effectLst/>
                <a:latin typeface="Consolas" panose="020B0609020204030204" pitchFamily="49" charset="0"/>
              </a:rPr>
              <a:t>)</a:t>
            </a:r>
          </a:p>
          <a:p>
            <a:r>
              <a:rPr lang="en-US" sz="1200" b="0" dirty="0" err="1">
                <a:solidFill>
                  <a:srgbClr val="D4D4D4"/>
                </a:solidFill>
                <a:effectLst/>
                <a:latin typeface="Consolas" panose="020B0609020204030204" pitchFamily="49" charset="0"/>
              </a:rPr>
              <a:t>outDir</a:t>
            </a:r>
            <a:r>
              <a:rPr lang="en-US" sz="1200" b="0" dirty="0">
                <a:solidFill>
                  <a:srgbClr val="D4D4D4"/>
                </a:solidFill>
                <a:effectLst/>
                <a:latin typeface="Consolas" panose="020B0609020204030204" pitchFamily="49" charset="0"/>
              </a:rPr>
              <a:t> = </a:t>
            </a:r>
            <a:r>
              <a:rPr lang="en-US" sz="1200" dirty="0">
                <a:solidFill>
                  <a:srgbClr val="CE9178"/>
                </a:solidFill>
                <a:latin typeface="Consolas" panose="020B0609020204030204" pitchFamily="49" charset="0"/>
              </a:rPr>
              <a:t>"</a:t>
            </a:r>
            <a:r>
              <a:rPr lang="en-US" sz="1200" b="0" dirty="0">
                <a:solidFill>
                  <a:srgbClr val="CE9178"/>
                </a:solidFill>
                <a:effectLst/>
                <a:latin typeface="Consolas" panose="020B0609020204030204" pitchFamily="49" charset="0"/>
              </a:rPr>
              <a:t>C:/gispy/scratch/"</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Get raster list &amp; multiply each by a factor</a:t>
            </a:r>
            <a:endParaRPr lang="en-US" sz="1200" b="0" dirty="0">
              <a:solidFill>
                <a:srgbClr val="D4D4D4"/>
              </a:solidFill>
              <a:effectLst/>
              <a:latin typeface="Consolas" panose="020B0609020204030204" pitchFamily="49" charset="0"/>
            </a:endParaRPr>
          </a:p>
          <a:p>
            <a:r>
              <a:rPr lang="en-US" sz="1200" b="0" dirty="0" err="1">
                <a:solidFill>
                  <a:srgbClr val="D4D4D4"/>
                </a:solidFill>
                <a:effectLst/>
                <a:latin typeface="Consolas" panose="020B0609020204030204" pitchFamily="49" charset="0"/>
              </a:rPr>
              <a:t>rasterList</a:t>
            </a:r>
            <a:r>
              <a:rPr lang="en-US" sz="1200" b="0" dirty="0">
                <a:solidFill>
                  <a:srgbClr val="D4D4D4"/>
                </a:solidFill>
                <a:effectLst/>
                <a:latin typeface="Consolas" panose="020B0609020204030204" pitchFamily="49" charset="0"/>
              </a:rPr>
              <a:t> = </a:t>
            </a:r>
            <a:r>
              <a:rPr lang="en-US" sz="1200" b="0" dirty="0" err="1">
                <a:solidFill>
                  <a:srgbClr val="D4D4D4"/>
                </a:solidFill>
                <a:effectLst/>
                <a:latin typeface="Consolas" panose="020B0609020204030204" pitchFamily="49" charset="0"/>
              </a:rPr>
              <a:t>arcpy.ListRasters</a:t>
            </a:r>
            <a:r>
              <a:rPr lang="en-US" sz="1200" b="0" dirty="0">
                <a:solidFill>
                  <a:srgbClr val="D4D4D4"/>
                </a:solidFill>
                <a:effectLst/>
                <a:latin typeface="Consolas" panose="020B0609020204030204" pitchFamily="49" charset="0"/>
              </a:rPr>
              <a:t>()</a:t>
            </a:r>
          </a:p>
          <a:p>
            <a:r>
              <a:rPr lang="en-US" sz="1200" b="0" dirty="0">
                <a:solidFill>
                  <a:srgbClr val="569CD6"/>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rasterImage</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rasterList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rasterObj</a:t>
            </a:r>
            <a:r>
              <a:rPr lang="en-US" sz="1200" b="0" dirty="0">
                <a:solidFill>
                  <a:srgbClr val="D4D4D4"/>
                </a:solidFill>
                <a:effectLst/>
                <a:latin typeface="Consolas" panose="020B0609020204030204" pitchFamily="49" charset="0"/>
              </a:rPr>
              <a:t> = </a:t>
            </a:r>
            <a:r>
              <a:rPr lang="en-US" sz="1200" b="0" dirty="0" err="1">
                <a:solidFill>
                  <a:srgbClr val="D4D4D4"/>
                </a:solidFill>
                <a:effectLst/>
                <a:latin typeface="Consolas" panose="020B0609020204030204" pitchFamily="49" charset="0"/>
              </a:rPr>
              <a:t>arcpy.Raster</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rasterImage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rastMult</a:t>
            </a:r>
            <a:r>
              <a:rPr lang="en-US" sz="1200" b="0" dirty="0">
                <a:solidFill>
                  <a:srgbClr val="D4D4D4"/>
                </a:solidFill>
                <a:effectLst/>
                <a:latin typeface="Consolas" panose="020B0609020204030204" pitchFamily="49" charset="0"/>
              </a:rPr>
              <a:t> = </a:t>
            </a:r>
            <a:r>
              <a:rPr lang="en-US" sz="1200" b="0" dirty="0" err="1">
                <a:solidFill>
                  <a:srgbClr val="D4D4D4"/>
                </a:solidFill>
                <a:effectLst/>
                <a:latin typeface="Consolas" panose="020B0609020204030204" pitchFamily="49" charset="0"/>
              </a:rPr>
              <a:t>rasterObj</a:t>
            </a:r>
            <a:r>
              <a:rPr lang="en-US" sz="1200" b="0" dirty="0">
                <a:solidFill>
                  <a:srgbClr val="D4D4D4"/>
                </a:solidFill>
                <a:effectLst/>
                <a:latin typeface="Consolas" panose="020B0609020204030204" pitchFamily="49" charset="0"/>
              </a:rPr>
              <a:t> * factor</a:t>
            </a:r>
          </a:p>
          <a:p>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rastMult.save</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outDir</a:t>
            </a:r>
            <a:r>
              <a:rPr lang="en-US" sz="1200" b="0" dirty="0">
                <a:solidFill>
                  <a:srgbClr val="D4D4D4"/>
                </a:solidFill>
                <a:effectLst/>
                <a:latin typeface="Consolas" panose="020B0609020204030204" pitchFamily="49" charset="0"/>
              </a:rPr>
              <a:t> + </a:t>
            </a:r>
            <a:r>
              <a:rPr lang="en-US" sz="1200" b="0" dirty="0" err="1">
                <a:solidFill>
                  <a:srgbClr val="D4D4D4"/>
                </a:solidFill>
                <a:effectLst/>
                <a:latin typeface="Consolas" panose="020B0609020204030204" pitchFamily="49" charset="0"/>
              </a:rPr>
              <a:t>rasterImage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del</a:t>
            </a: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rastMult</a:t>
            </a:r>
            <a:endParaRPr lang="en-US" sz="1200" b="0" dirty="0">
              <a:solidFill>
                <a:srgbClr val="D4D4D4"/>
              </a:solidFill>
              <a:effectLst/>
              <a:latin typeface="Consolas" panose="020B0609020204030204" pitchFamily="49" charset="0"/>
            </a:endParaRPr>
          </a:p>
        </p:txBody>
      </p:sp>
      <p:sp>
        <p:nvSpPr>
          <p:cNvPr id="4098" name="Title 1">
            <a:extLst>
              <a:ext uri="{FF2B5EF4-FFF2-40B4-BE49-F238E27FC236}">
                <a16:creationId xmlns:a16="http://schemas.microsoft.com/office/drawing/2014/main" id="{06AAA310-0DC5-F994-6037-AFC975A406D6}"/>
              </a:ext>
            </a:extLst>
          </p:cNvPr>
          <p:cNvSpPr>
            <a:spLocks noGrp="1"/>
          </p:cNvSpPr>
          <p:nvPr>
            <p:ph type="title"/>
          </p:nvPr>
        </p:nvSpPr>
        <p:spPr/>
        <p:txBody>
          <a:bodyPr/>
          <a:lstStyle/>
          <a:p>
            <a:pPr>
              <a:defRPr/>
            </a:pPr>
            <a:r>
              <a:rPr lang="en-US" altLang="en-US"/>
              <a:t>Sample script with errors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43EB-D8B9-54AB-23A3-4E4B4A8445EE}"/>
              </a:ext>
            </a:extLst>
          </p:cNvPr>
          <p:cNvSpPr>
            <a:spLocks noGrp="1"/>
          </p:cNvSpPr>
          <p:nvPr>
            <p:ph type="title"/>
          </p:nvPr>
        </p:nvSpPr>
        <p:spPr/>
        <p:txBody>
          <a:bodyPr/>
          <a:lstStyle/>
          <a:p>
            <a:r>
              <a:rPr lang="en-US" dirty="0"/>
              <a:t>Unnamed exceptions catch ANY</a:t>
            </a:r>
          </a:p>
        </p:txBody>
      </p:sp>
      <p:sp>
        <p:nvSpPr>
          <p:cNvPr id="3" name="Content Placeholder 2">
            <a:extLst>
              <a:ext uri="{FF2B5EF4-FFF2-40B4-BE49-F238E27FC236}">
                <a16:creationId xmlns:a16="http://schemas.microsoft.com/office/drawing/2014/main" id="{8CAA48C7-4248-4E97-98D1-002E656788FA}"/>
              </a:ext>
            </a:extLst>
          </p:cNvPr>
          <p:cNvSpPr>
            <a:spLocks noGrp="1"/>
          </p:cNvSpPr>
          <p:nvPr>
            <p:ph idx="1"/>
          </p:nvPr>
        </p:nvSpPr>
        <p:spPr/>
        <p:txBody>
          <a:bodyPr/>
          <a:lstStyle/>
          <a:p>
            <a:endParaRPr lang="en-US" dirty="0"/>
          </a:p>
        </p:txBody>
      </p:sp>
      <p:sp>
        <p:nvSpPr>
          <p:cNvPr id="5" name="Rectangle: Rounded Corners 4">
            <a:extLst>
              <a:ext uri="{FF2B5EF4-FFF2-40B4-BE49-F238E27FC236}">
                <a16:creationId xmlns:a16="http://schemas.microsoft.com/office/drawing/2014/main" id="{4139F21F-5314-EC8B-974E-E4BE7CB109BC}"/>
              </a:ext>
            </a:extLst>
          </p:cNvPr>
          <p:cNvSpPr/>
          <p:nvPr/>
        </p:nvSpPr>
        <p:spPr>
          <a:xfrm>
            <a:off x="2485446" y="191626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6" name="Rectangle: Rounded Corners 5">
            <a:extLst>
              <a:ext uri="{FF2B5EF4-FFF2-40B4-BE49-F238E27FC236}">
                <a16:creationId xmlns:a16="http://schemas.microsoft.com/office/drawing/2014/main" id="{C9670DB4-5C03-F85F-5EA0-EB05BC279B14}"/>
              </a:ext>
            </a:extLst>
          </p:cNvPr>
          <p:cNvSpPr/>
          <p:nvPr/>
        </p:nvSpPr>
        <p:spPr>
          <a:xfrm>
            <a:off x="2485446" y="327262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a:t>
            </a:r>
          </a:p>
        </p:txBody>
      </p:sp>
      <p:sp>
        <p:nvSpPr>
          <p:cNvPr id="7" name="Rectangle: Rounded Corners 6">
            <a:extLst>
              <a:ext uri="{FF2B5EF4-FFF2-40B4-BE49-F238E27FC236}">
                <a16:creationId xmlns:a16="http://schemas.microsoft.com/office/drawing/2014/main" id="{A493FC21-1155-0B45-7055-C90727FA3132}"/>
              </a:ext>
            </a:extLst>
          </p:cNvPr>
          <p:cNvSpPr/>
          <p:nvPr/>
        </p:nvSpPr>
        <p:spPr>
          <a:xfrm>
            <a:off x="3323646" y="25146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that may cause an error. (Primary code to run)</a:t>
            </a:r>
          </a:p>
        </p:txBody>
      </p:sp>
      <p:sp>
        <p:nvSpPr>
          <p:cNvPr id="8" name="Rectangle: Rounded Corners 7">
            <a:extLst>
              <a:ext uri="{FF2B5EF4-FFF2-40B4-BE49-F238E27FC236}">
                <a16:creationId xmlns:a16="http://schemas.microsoft.com/office/drawing/2014/main" id="{5B896469-B100-20AF-0FB7-6C3A37D5AD68}"/>
              </a:ext>
            </a:extLst>
          </p:cNvPr>
          <p:cNvSpPr/>
          <p:nvPr/>
        </p:nvSpPr>
        <p:spPr>
          <a:xfrm>
            <a:off x="3323646" y="388520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to run in case </a:t>
            </a:r>
          </a:p>
          <a:p>
            <a:pPr algn="ctr"/>
            <a:r>
              <a:rPr lang="en-US" dirty="0"/>
              <a:t>of ANY exception.</a:t>
            </a:r>
          </a:p>
        </p:txBody>
      </p:sp>
    </p:spTree>
    <p:extLst>
      <p:ext uri="{BB962C8B-B14F-4D97-AF65-F5344CB8AC3E}">
        <p14:creationId xmlns:p14="http://schemas.microsoft.com/office/powerpoint/2010/main" val="4172846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E63EA99D-52E7-DFA1-86B0-C4B5E88D9D64}"/>
              </a:ext>
            </a:extLst>
          </p:cNvPr>
          <p:cNvSpPr txBox="1">
            <a:spLocks noChangeArrowheads="1"/>
          </p:cNvSpPr>
          <p:nvPr/>
        </p:nvSpPr>
        <p:spPr bwMode="auto">
          <a:xfrm>
            <a:off x="76200" y="731838"/>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endParaRPr lang="en-US" altLang="en-US" sz="2800" dirty="0">
              <a:solidFill>
                <a:srgbClr val="B8B8B8"/>
              </a:solidFill>
            </a:endParaRPr>
          </a:p>
          <a:p>
            <a:pPr eaLnBrk="1" hangingPunct="1"/>
            <a:r>
              <a:rPr lang="en-US" altLang="en-US" sz="2800" dirty="0">
                <a:solidFill>
                  <a:srgbClr val="B8B8B8"/>
                </a:solidFill>
              </a:rPr>
              <a:t>Unnamed exceptions can hide the true error</a:t>
            </a:r>
          </a:p>
          <a:p>
            <a:pPr marL="0" indent="0" eaLnBrk="1" hangingPunct="1">
              <a:buNone/>
            </a:pPr>
            <a:br>
              <a:rPr lang="en-US" altLang="en-US" sz="2000" dirty="0"/>
            </a:br>
            <a:endParaRPr lang="en-US" altLang="en-US" sz="2000" dirty="0"/>
          </a:p>
          <a:p>
            <a:pPr eaLnBrk="1" hangingPunct="1">
              <a:buFontTx/>
              <a:buNone/>
            </a:pPr>
            <a:endParaRPr lang="en-US" altLang="en-US" sz="2000" dirty="0"/>
          </a:p>
        </p:txBody>
      </p:sp>
      <p:sp>
        <p:nvSpPr>
          <p:cNvPr id="17412" name="Rectangle 2">
            <a:extLst>
              <a:ext uri="{FF2B5EF4-FFF2-40B4-BE49-F238E27FC236}">
                <a16:creationId xmlns:a16="http://schemas.microsoft.com/office/drawing/2014/main" id="{6C1B77C5-0400-822E-D823-56F814DABF82}"/>
              </a:ext>
            </a:extLst>
          </p:cNvPr>
          <p:cNvSpPr>
            <a:spLocks noGrp="1" noChangeArrowheads="1"/>
          </p:cNvSpPr>
          <p:nvPr>
            <p:ph type="title"/>
          </p:nvPr>
        </p:nvSpPr>
        <p:spPr/>
        <p:txBody>
          <a:bodyPr/>
          <a:lstStyle/>
          <a:p>
            <a:pPr eaLnBrk="1" hangingPunct="1">
              <a:defRPr/>
            </a:pPr>
            <a:r>
              <a:rPr lang="en-US" altLang="en-US" sz="3600" dirty="0"/>
              <a:t>Error handling gotcha</a:t>
            </a:r>
          </a:p>
        </p:txBody>
      </p:sp>
      <p:pic>
        <p:nvPicPr>
          <p:cNvPr id="20487" name="Picture 8">
            <a:extLst>
              <a:ext uri="{FF2B5EF4-FFF2-40B4-BE49-F238E27FC236}">
                <a16:creationId xmlns:a16="http://schemas.microsoft.com/office/drawing/2014/main" id="{DD0DB94C-DF02-A200-1DE5-AC4269FB7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4781550"/>
            <a:ext cx="3171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B2BEC77D-1F42-5AB3-6D72-9F121D6962A0}"/>
              </a:ext>
            </a:extLst>
          </p:cNvPr>
          <p:cNvSpPr txBox="1"/>
          <p:nvPr/>
        </p:nvSpPr>
        <p:spPr>
          <a:xfrm>
            <a:off x="762001" y="2192338"/>
            <a:ext cx="6400800" cy="2031325"/>
          </a:xfrm>
          <a:prstGeom prst="rect">
            <a:avLst/>
          </a:prstGeom>
          <a:noFill/>
        </p:spPr>
        <p:txBody>
          <a:bodyPr wrap="square">
            <a:spAutoFit/>
          </a:bodyPr>
          <a:lstStyle/>
          <a:p>
            <a:r>
              <a:rPr lang="en-US" sz="1400" b="0" dirty="0">
                <a:solidFill>
                  <a:srgbClr val="6A9955"/>
                </a:solidFill>
                <a:effectLst/>
                <a:latin typeface="Consolas" panose="020B0609020204030204" pitchFamily="49" charset="0"/>
              </a:rPr>
              <a:t># cubeMyNumber.py</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sys</a:t>
            </a:r>
          </a:p>
          <a:p>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number = float(sys.argv[</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cube = number**</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print(</a:t>
            </a:r>
            <a:r>
              <a:rPr lang="en-US" sz="1400" b="0" dirty="0">
                <a:solidFill>
                  <a:srgbClr val="CE9178"/>
                </a:solidFill>
                <a:effectLst/>
                <a:latin typeface="Consolas" panose="020B0609020204030204" pitchFamily="49" charset="0"/>
              </a:rPr>
              <a:t>'The cubed number is {0}'</a:t>
            </a:r>
            <a:r>
              <a:rPr lang="en-US" sz="1400" b="0" dirty="0">
                <a:solidFill>
                  <a:srgbClr val="D4D4D4"/>
                </a:solidFill>
                <a:effectLst/>
                <a:latin typeface="Consolas" panose="020B0609020204030204" pitchFamily="49" charset="0"/>
              </a:rPr>
              <a:t>.format())  </a:t>
            </a:r>
          </a:p>
          <a:p>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print(</a:t>
            </a:r>
            <a:r>
              <a:rPr lang="en-US" sz="1400" b="0" dirty="0">
                <a:solidFill>
                  <a:srgbClr val="CE9178"/>
                </a:solidFill>
                <a:effectLst/>
                <a:latin typeface="Consolas" panose="020B0609020204030204" pitchFamily="49" charset="0"/>
              </a:rPr>
              <a:t>'Input must be numerical.'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print(</a:t>
            </a:r>
            <a:r>
              <a:rPr lang="en-US" sz="1400" b="0" dirty="0">
                <a:solidFill>
                  <a:srgbClr val="CE9178"/>
                </a:solidFill>
                <a:effectLst/>
                <a:latin typeface="Consolas" panose="020B0609020204030204" pitchFamily="49" charset="0"/>
              </a:rPr>
              <a:t>'Good bye!'</a:t>
            </a:r>
            <a:r>
              <a:rPr lang="en-US" sz="1400" b="0" dirty="0">
                <a:solidFill>
                  <a:srgbClr val="D4D4D4"/>
                </a:solidFill>
                <a:effectLst/>
                <a:latin typeface="Consolas" panose="020B0609020204030204"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E63EA99D-52E7-DFA1-86B0-C4B5E88D9D64}"/>
              </a:ext>
            </a:extLst>
          </p:cNvPr>
          <p:cNvSpPr txBox="1">
            <a:spLocks noChangeArrowheads="1"/>
          </p:cNvSpPr>
          <p:nvPr/>
        </p:nvSpPr>
        <p:spPr bwMode="auto">
          <a:xfrm>
            <a:off x="76200" y="731838"/>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endParaRPr lang="en-US" altLang="en-US" sz="2800" dirty="0">
              <a:solidFill>
                <a:srgbClr val="B8B8B8"/>
              </a:solidFill>
            </a:endParaRPr>
          </a:p>
          <a:p>
            <a:pPr eaLnBrk="1" hangingPunct="1"/>
            <a:r>
              <a:rPr lang="en-US" altLang="en-US" sz="2800" dirty="0">
                <a:solidFill>
                  <a:srgbClr val="B8B8B8"/>
                </a:solidFill>
              </a:rPr>
              <a:t>Unnamed exceptions can hide the true error</a:t>
            </a:r>
          </a:p>
          <a:p>
            <a:pPr marL="0" indent="0" eaLnBrk="1" hangingPunct="1">
              <a:buNone/>
            </a:pPr>
            <a:br>
              <a:rPr lang="en-US" altLang="en-US" sz="2000" dirty="0"/>
            </a:br>
            <a:endParaRPr lang="en-US" altLang="en-US" sz="2000" dirty="0"/>
          </a:p>
          <a:p>
            <a:pPr eaLnBrk="1" hangingPunct="1">
              <a:buFontTx/>
              <a:buNone/>
            </a:pPr>
            <a:endParaRPr lang="en-US" altLang="en-US" sz="2000" dirty="0"/>
          </a:p>
        </p:txBody>
      </p:sp>
      <p:sp>
        <p:nvSpPr>
          <p:cNvPr id="17412" name="Rectangle 2">
            <a:extLst>
              <a:ext uri="{FF2B5EF4-FFF2-40B4-BE49-F238E27FC236}">
                <a16:creationId xmlns:a16="http://schemas.microsoft.com/office/drawing/2014/main" id="{6C1B77C5-0400-822E-D823-56F814DABF82}"/>
              </a:ext>
            </a:extLst>
          </p:cNvPr>
          <p:cNvSpPr>
            <a:spLocks noGrp="1" noChangeArrowheads="1"/>
          </p:cNvSpPr>
          <p:nvPr>
            <p:ph type="title"/>
          </p:nvPr>
        </p:nvSpPr>
        <p:spPr/>
        <p:txBody>
          <a:bodyPr/>
          <a:lstStyle/>
          <a:p>
            <a:pPr eaLnBrk="1" hangingPunct="1">
              <a:defRPr/>
            </a:pPr>
            <a:r>
              <a:rPr lang="en-US" altLang="en-US" sz="3600" dirty="0"/>
              <a:t>Error handling gotcha</a:t>
            </a:r>
          </a:p>
        </p:txBody>
      </p:sp>
      <p:pic>
        <p:nvPicPr>
          <p:cNvPr id="20487" name="Picture 8">
            <a:extLst>
              <a:ext uri="{FF2B5EF4-FFF2-40B4-BE49-F238E27FC236}">
                <a16:creationId xmlns:a16="http://schemas.microsoft.com/office/drawing/2014/main" id="{DD0DB94C-DF02-A200-1DE5-AC4269FB7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4781550"/>
            <a:ext cx="3171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B2BEC77D-1F42-5AB3-6D72-9F121D6962A0}"/>
              </a:ext>
            </a:extLst>
          </p:cNvPr>
          <p:cNvSpPr txBox="1"/>
          <p:nvPr/>
        </p:nvSpPr>
        <p:spPr>
          <a:xfrm>
            <a:off x="762000" y="2192338"/>
            <a:ext cx="7467599" cy="2031325"/>
          </a:xfrm>
          <a:prstGeom prst="rect">
            <a:avLst/>
          </a:prstGeom>
          <a:noFill/>
        </p:spPr>
        <p:txBody>
          <a:bodyPr wrap="square">
            <a:spAutoFit/>
          </a:bodyPr>
          <a:lstStyle/>
          <a:p>
            <a:r>
              <a:rPr lang="en-US" sz="1400" b="0" dirty="0">
                <a:solidFill>
                  <a:srgbClr val="6A9955"/>
                </a:solidFill>
                <a:effectLst/>
                <a:latin typeface="Consolas" panose="020B0609020204030204" pitchFamily="49" charset="0"/>
              </a:rPr>
              <a:t># cubeMyNumber.py</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sys</a:t>
            </a:r>
          </a:p>
          <a:p>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number = float(sys.argv[</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cube = number**</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print(</a:t>
            </a:r>
            <a:r>
              <a:rPr lang="en-US" sz="1400" b="0" dirty="0">
                <a:solidFill>
                  <a:srgbClr val="CE9178"/>
                </a:solidFill>
                <a:effectLst/>
                <a:latin typeface="Consolas" panose="020B0609020204030204" pitchFamily="49" charset="0"/>
              </a:rPr>
              <a:t>'The cubed number is {0}'</a:t>
            </a:r>
            <a:r>
              <a:rPr lang="en-US" sz="1400" b="0" dirty="0">
                <a:solidFill>
                  <a:srgbClr val="D4D4D4"/>
                </a:solidFill>
                <a:effectLst/>
                <a:latin typeface="Consolas" panose="020B0609020204030204" pitchFamily="49" charset="0"/>
              </a:rPr>
              <a:t>.format())  </a:t>
            </a:r>
            <a:r>
              <a:rPr lang="en-US" sz="1400" b="0" dirty="0">
                <a:solidFill>
                  <a:srgbClr val="6A9955"/>
                </a:solidFill>
                <a:effectLst/>
                <a:latin typeface="Consolas" panose="020B0609020204030204" pitchFamily="49" charset="0"/>
              </a:rPr>
              <a:t># missing argument</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print(</a:t>
            </a:r>
            <a:r>
              <a:rPr lang="en-US" sz="1400" b="0" dirty="0">
                <a:solidFill>
                  <a:srgbClr val="CE9178"/>
                </a:solidFill>
                <a:effectLst/>
                <a:latin typeface="Consolas" panose="020B0609020204030204" pitchFamily="49" charset="0"/>
              </a:rPr>
              <a:t>'Input must be numerical.'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print(</a:t>
            </a:r>
            <a:r>
              <a:rPr lang="en-US" sz="1400" b="0" dirty="0">
                <a:solidFill>
                  <a:srgbClr val="CE9178"/>
                </a:solidFill>
                <a:effectLst/>
                <a:latin typeface="Consolas" panose="020B0609020204030204" pitchFamily="49" charset="0"/>
              </a:rPr>
              <a:t>'Good bye!'</a:t>
            </a:r>
            <a:r>
              <a:rPr lang="en-US" sz="1400" b="0" dirty="0">
                <a:solidFill>
                  <a:srgbClr val="D4D4D4"/>
                </a:solidFill>
                <a:effectLst/>
                <a:latin typeface="Consolas" panose="020B0609020204030204" pitchFamily="49" charset="0"/>
              </a:rPr>
              <a:t>)</a:t>
            </a:r>
          </a:p>
        </p:txBody>
      </p:sp>
      <p:cxnSp>
        <p:nvCxnSpPr>
          <p:cNvPr id="9" name="Straight Arrow Connector 8">
            <a:extLst>
              <a:ext uri="{FF2B5EF4-FFF2-40B4-BE49-F238E27FC236}">
                <a16:creationId xmlns:a16="http://schemas.microsoft.com/office/drawing/2014/main" id="{B39AC2D2-3919-D8FA-59F6-B7C7104FBDC0}"/>
              </a:ext>
            </a:extLst>
          </p:cNvPr>
          <p:cNvCxnSpPr/>
          <p:nvPr/>
        </p:nvCxnSpPr>
        <p:spPr>
          <a:xfrm>
            <a:off x="5072745" y="2799219"/>
            <a:ext cx="0" cy="484981"/>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08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CC4B36F-1A54-66E0-025F-031DA9A07252}"/>
              </a:ext>
            </a:extLst>
          </p:cNvPr>
          <p:cNvSpPr>
            <a:spLocks noGrp="1"/>
          </p:cNvSpPr>
          <p:nvPr>
            <p:ph type="title"/>
          </p:nvPr>
        </p:nvSpPr>
        <p:spPr/>
        <p:txBody>
          <a:bodyPr/>
          <a:lstStyle/>
          <a:p>
            <a:pPr>
              <a:defRPr/>
            </a:pPr>
            <a:r>
              <a:rPr lang="en-US" altLang="en-US" dirty="0"/>
              <a:t>Printing exceptions</a:t>
            </a:r>
          </a:p>
        </p:txBody>
      </p:sp>
      <p:sp>
        <p:nvSpPr>
          <p:cNvPr id="19459" name="Content Placeholder 2">
            <a:extLst>
              <a:ext uri="{FF2B5EF4-FFF2-40B4-BE49-F238E27FC236}">
                <a16:creationId xmlns:a16="http://schemas.microsoft.com/office/drawing/2014/main" id="{F9B9FA70-7517-C1E9-090E-D3C94C620BFF}"/>
              </a:ext>
            </a:extLst>
          </p:cNvPr>
          <p:cNvSpPr>
            <a:spLocks noGrp="1"/>
          </p:cNvSpPr>
          <p:nvPr>
            <p:ph idx="1"/>
          </p:nvPr>
        </p:nvSpPr>
        <p:spPr/>
        <p:txBody>
          <a:bodyPr/>
          <a:lstStyle/>
          <a:p>
            <a:pPr marL="0" indent="0">
              <a:buNone/>
            </a:pPr>
            <a:r>
              <a:rPr lang="en-US" sz="1600" b="0" dirty="0">
                <a:solidFill>
                  <a:srgbClr val="569CD6"/>
                </a:solidFill>
                <a:effectLst/>
                <a:latin typeface="Consolas" panose="020B0609020204030204" pitchFamily="49" charset="0"/>
              </a:rPr>
              <a:t>try</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except</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a:t>
            </a:r>
            <a:r>
              <a:rPr lang="en-US" sz="1600" b="0" dirty="0">
                <a:solidFill>
                  <a:srgbClr val="CE9178"/>
                </a:solidFill>
                <a:effectLst/>
                <a:latin typeface="Consolas" panose="020B0609020204030204" pitchFamily="49" charset="0"/>
              </a:rPr>
              <a:t>"hey that was fun."</a:t>
            </a:r>
            <a:r>
              <a:rPr lang="en-US" sz="1600" b="0" dirty="0">
                <a:solidFill>
                  <a:srgbClr val="D4D4D4"/>
                </a:solidFill>
                <a:effectLst/>
                <a:latin typeface="Consolas" panose="020B0609020204030204" pitchFamily="49" charset="0"/>
              </a:rPr>
              <a:t>)</a:t>
            </a:r>
          </a:p>
          <a:p>
            <a:pPr marL="0" indent="0">
              <a:buNone/>
            </a:pPr>
            <a:endParaRPr lang="en-US" altLang="en-US" sz="2400" dirty="0"/>
          </a:p>
          <a:p>
            <a:pPr marL="0" indent="0">
              <a:buFontTx/>
              <a:buNone/>
            </a:pPr>
            <a:endParaRPr lang="en-US" altLang="en-US" sz="1800" dirty="0"/>
          </a:p>
          <a:p>
            <a:pPr marL="0" indent="0">
              <a:buFontTx/>
              <a:buNone/>
            </a:pPr>
            <a:endParaRPr lang="en-US" altLang="en-US" sz="2000" dirty="0"/>
          </a:p>
        </p:txBody>
      </p:sp>
      <p:sp>
        <p:nvSpPr>
          <p:cNvPr id="2" name="Rectangle 4">
            <a:extLst>
              <a:ext uri="{FF2B5EF4-FFF2-40B4-BE49-F238E27FC236}">
                <a16:creationId xmlns:a16="http://schemas.microsoft.com/office/drawing/2014/main" id="{1E00267E-CD33-0516-5C70-7652F9E44138}"/>
              </a:ext>
            </a:extLst>
          </p:cNvPr>
          <p:cNvSpPr>
            <a:spLocks noChangeArrowheads="1"/>
          </p:cNvSpPr>
          <p:nvPr/>
        </p:nvSpPr>
        <p:spPr bwMode="auto">
          <a:xfrm>
            <a:off x="0" y="3047999"/>
            <a:ext cx="9144000" cy="457199"/>
          </a:xfrm>
          <a:prstGeom prst="rect">
            <a:avLst/>
          </a:prstGeom>
          <a:solidFill>
            <a:srgbClr val="4A452A"/>
          </a:solidFill>
          <a:ln w="9525">
            <a:noFill/>
            <a:miter lim="800000"/>
            <a:headEnd/>
            <a:tailEnd/>
          </a:ln>
          <a:effectLst/>
        </p:spPr>
        <p:txBody>
          <a:bodyPr wrap="none" anchor="ctr"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solidFill>
                  <a:srgbClr val="FF8F8F"/>
                </a:solidFill>
              </a:rPr>
              <a:t>During code development, print the exceptions.</a:t>
            </a:r>
          </a:p>
        </p:txBody>
      </p:sp>
      <p:sp>
        <p:nvSpPr>
          <p:cNvPr id="4" name="Rectangle 3">
            <a:extLst>
              <a:ext uri="{FF2B5EF4-FFF2-40B4-BE49-F238E27FC236}">
                <a16:creationId xmlns:a16="http://schemas.microsoft.com/office/drawing/2014/main" id="{AE169080-F901-2768-7459-2734E08785F8}"/>
              </a:ext>
            </a:extLst>
          </p:cNvPr>
          <p:cNvSpPr/>
          <p:nvPr/>
        </p:nvSpPr>
        <p:spPr>
          <a:xfrm>
            <a:off x="2425700" y="2373311"/>
            <a:ext cx="3517900" cy="434975"/>
          </a:xfrm>
          <a:prstGeom prst="rect">
            <a:avLst/>
          </a:prstGeom>
          <a:noFill/>
          <a:ln>
            <a:solidFill>
              <a:srgbClr val="4A452A"/>
            </a:solidFill>
          </a:ln>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en-US" dirty="0">
                <a:solidFill>
                  <a:srgbClr val="B8B8B8"/>
                </a:solidFill>
                <a:latin typeface="Consolas" panose="020B0609020204030204" pitchFamily="49" charset="0"/>
              </a:rPr>
              <a:t>&gt;&gt;&gt;</a:t>
            </a:r>
            <a:r>
              <a:rPr lang="en-US" dirty="0">
                <a:latin typeface="Consolas" panose="020B0609020204030204" pitchFamily="49" charset="0"/>
              </a:rPr>
              <a:t> </a:t>
            </a:r>
            <a:r>
              <a:rPr lang="en-US" dirty="0">
                <a:solidFill>
                  <a:srgbClr val="FFCCCC"/>
                </a:solidFill>
                <a:latin typeface="Consolas" panose="020B0609020204030204" pitchFamily="49" charset="0"/>
              </a:rPr>
              <a:t>hey that was fun.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CC4B36F-1A54-66E0-025F-031DA9A07252}"/>
              </a:ext>
            </a:extLst>
          </p:cNvPr>
          <p:cNvSpPr>
            <a:spLocks noGrp="1"/>
          </p:cNvSpPr>
          <p:nvPr>
            <p:ph type="title"/>
          </p:nvPr>
        </p:nvSpPr>
        <p:spPr/>
        <p:txBody>
          <a:bodyPr/>
          <a:lstStyle/>
          <a:p>
            <a:pPr>
              <a:defRPr/>
            </a:pPr>
            <a:r>
              <a:rPr lang="en-US" altLang="en-US" dirty="0"/>
              <a:t>The traceback module</a:t>
            </a:r>
          </a:p>
        </p:txBody>
      </p:sp>
      <p:sp>
        <p:nvSpPr>
          <p:cNvPr id="19459" name="Content Placeholder 2">
            <a:extLst>
              <a:ext uri="{FF2B5EF4-FFF2-40B4-BE49-F238E27FC236}">
                <a16:creationId xmlns:a16="http://schemas.microsoft.com/office/drawing/2014/main" id="{F9B9FA70-7517-C1E9-090E-D3C94C620BFF}"/>
              </a:ext>
            </a:extLst>
          </p:cNvPr>
          <p:cNvSpPr>
            <a:spLocks noGrp="1"/>
          </p:cNvSpPr>
          <p:nvPr>
            <p:ph idx="1"/>
          </p:nvPr>
        </p:nvSpPr>
        <p:spPr/>
        <p:txBody>
          <a:bodyPr/>
          <a:lstStyle/>
          <a:p>
            <a:pPr marL="0" indent="0">
              <a:buNone/>
            </a:pPr>
            <a:r>
              <a:rPr lang="en-US" sz="1600" b="0" dirty="0">
                <a:solidFill>
                  <a:srgbClr val="569CD6"/>
                </a:solidFill>
                <a:effectLst/>
                <a:latin typeface="Consolas" panose="020B0609020204030204" pitchFamily="49" charset="0"/>
              </a:rPr>
              <a:t>try</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except</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a:t>
            </a:r>
            <a:r>
              <a:rPr lang="en-US" sz="1600" b="0" dirty="0">
                <a:solidFill>
                  <a:srgbClr val="CE9178"/>
                </a:solidFill>
                <a:effectLst/>
                <a:latin typeface="Consolas" panose="020B0609020204030204" pitchFamily="49" charset="0"/>
              </a:rPr>
              <a:t>"hey that was fun."</a:t>
            </a:r>
            <a:r>
              <a:rPr lang="en-US" sz="1600" b="0" dirty="0">
                <a:solidFill>
                  <a:srgbClr val="D4D4D4"/>
                </a:solidFill>
                <a:effectLst/>
                <a:latin typeface="Consolas" panose="020B0609020204030204" pitchFamily="49" charset="0"/>
              </a:rPr>
              <a:t>)</a:t>
            </a:r>
          </a:p>
          <a:p>
            <a:pPr marL="0" indent="0">
              <a:buNone/>
            </a:pPr>
            <a:endParaRPr lang="en-US" sz="1600" dirty="0">
              <a:solidFill>
                <a:srgbClr val="D4D4D4"/>
              </a:solidFill>
              <a:latin typeface="Consolas" panose="020B0609020204030204" pitchFamily="49" charset="0"/>
            </a:endParaRPr>
          </a:p>
          <a:p>
            <a:pPr marL="0" indent="0">
              <a:buNone/>
            </a:pPr>
            <a:endParaRPr lang="en-US" sz="1600" b="0" dirty="0">
              <a:solidFill>
                <a:srgbClr val="D4D4D4"/>
              </a:solidFill>
              <a:effectLst/>
              <a:latin typeface="Consolas" panose="020B0609020204030204" pitchFamily="49" charset="0"/>
            </a:endParaRPr>
          </a:p>
          <a:p>
            <a:pPr marL="0" indent="0">
              <a:buNone/>
            </a:pPr>
            <a:endParaRPr lang="en-US" sz="1600" dirty="0">
              <a:solidFill>
                <a:srgbClr val="D4D4D4"/>
              </a:solidFill>
              <a:latin typeface="Consolas" panose="020B0609020204030204" pitchFamily="49" charset="0"/>
            </a:endParaRPr>
          </a:p>
          <a:p>
            <a:pPr marL="0" indent="0">
              <a:buNone/>
            </a:pPr>
            <a:endParaRPr lang="en-US" sz="1600" b="0" dirty="0">
              <a:solidFill>
                <a:srgbClr val="D4D4D4"/>
              </a:solidFill>
              <a:effectLst/>
              <a:latin typeface="Consolas" panose="020B0609020204030204" pitchFamily="49" charset="0"/>
            </a:endParaRPr>
          </a:p>
          <a:p>
            <a:pPr marL="0" indent="0">
              <a:buNone/>
            </a:pPr>
            <a:endParaRPr lang="en-US" sz="1600" dirty="0">
              <a:solidFill>
                <a:srgbClr val="D4D4D4"/>
              </a:solidFill>
              <a:latin typeface="Consolas" panose="020B0609020204030204" pitchFamily="49" charset="0"/>
            </a:endParaRPr>
          </a:p>
          <a:p>
            <a:pPr marL="0" indent="0">
              <a:buNone/>
            </a:pP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import</a:t>
            </a:r>
            <a:r>
              <a:rPr lang="en-US" sz="1600" b="0" dirty="0">
                <a:solidFill>
                  <a:srgbClr val="D4D4D4"/>
                </a:solidFill>
                <a:effectLst/>
                <a:latin typeface="Consolas" panose="020B0609020204030204" pitchFamily="49" charset="0"/>
              </a:rPr>
              <a:t> traceback </a:t>
            </a:r>
          </a:p>
          <a:p>
            <a:pPr marL="0" indent="0">
              <a:buNone/>
            </a:pPr>
            <a:r>
              <a:rPr lang="en-US" sz="1600" b="0" dirty="0">
                <a:solidFill>
                  <a:srgbClr val="569CD6"/>
                </a:solidFill>
                <a:effectLst/>
                <a:latin typeface="Consolas" panose="020B0609020204030204" pitchFamily="49" charset="0"/>
              </a:rPr>
              <a:t>try</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This throws a </a:t>
            </a:r>
            <a:r>
              <a:rPr lang="en-US" sz="1600" b="0" dirty="0" err="1">
                <a:solidFill>
                  <a:srgbClr val="6A9955"/>
                </a:solidFill>
                <a:effectLst/>
                <a:latin typeface="Consolas" panose="020B0609020204030204" pitchFamily="49" charset="0"/>
              </a:rPr>
              <a:t>ZeroDivisionError</a:t>
            </a:r>
            <a:r>
              <a:rPr lang="en-US" sz="1600" b="0" dirty="0">
                <a:solidFill>
                  <a:srgbClr val="6A9955"/>
                </a:solidFill>
                <a:effectLst/>
                <a:latin typeface="Consolas" panose="020B0609020204030204" pitchFamily="49" charset="0"/>
              </a:rPr>
              <a:t> exception</a:t>
            </a: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except</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traceback.print_exc</a:t>
            </a:r>
            <a:r>
              <a:rPr lang="en-US" sz="1600" b="0" dirty="0">
                <a:solidFill>
                  <a:srgbClr val="D4D4D4"/>
                </a:solidFill>
                <a:effectLst/>
                <a:latin typeface="Consolas" panose="020B0609020204030204" pitchFamily="49" charset="0"/>
              </a:rPr>
              <a:t>()</a:t>
            </a:r>
          </a:p>
          <a:p>
            <a:pPr marL="0" indent="0">
              <a:buNone/>
            </a:pPr>
            <a:endParaRPr lang="en-US" sz="1600" b="0" dirty="0">
              <a:solidFill>
                <a:srgbClr val="D4D4D4"/>
              </a:solidFill>
              <a:effectLst/>
              <a:latin typeface="Consolas" panose="020B0609020204030204" pitchFamily="49" charset="0"/>
            </a:endParaRPr>
          </a:p>
          <a:p>
            <a:pPr marL="0" indent="0">
              <a:buNone/>
            </a:pPr>
            <a:endParaRPr lang="en-US" altLang="en-US" sz="2400" dirty="0"/>
          </a:p>
          <a:p>
            <a:pPr marL="0" indent="0">
              <a:buFontTx/>
              <a:buNone/>
            </a:pPr>
            <a:endParaRPr lang="en-US" altLang="en-US" sz="1800" dirty="0"/>
          </a:p>
          <a:p>
            <a:pPr marL="0" indent="0">
              <a:buFontTx/>
              <a:buNone/>
            </a:pPr>
            <a:endParaRPr lang="en-US" altLang="en-US" sz="2000" dirty="0"/>
          </a:p>
        </p:txBody>
      </p:sp>
      <p:sp>
        <p:nvSpPr>
          <p:cNvPr id="7" name="Rectangle 6">
            <a:extLst>
              <a:ext uri="{FF2B5EF4-FFF2-40B4-BE49-F238E27FC236}">
                <a16:creationId xmlns:a16="http://schemas.microsoft.com/office/drawing/2014/main" id="{F4DA5127-B0D1-21BE-5184-AA7932C38C09}"/>
              </a:ext>
            </a:extLst>
          </p:cNvPr>
          <p:cNvSpPr/>
          <p:nvPr/>
        </p:nvSpPr>
        <p:spPr>
          <a:xfrm>
            <a:off x="2425700" y="2373311"/>
            <a:ext cx="3517900" cy="434975"/>
          </a:xfrm>
          <a:prstGeom prst="rect">
            <a:avLst/>
          </a:prstGeom>
          <a:noFill/>
          <a:ln>
            <a:solidFill>
              <a:srgbClr val="4A452A"/>
            </a:solidFill>
          </a:ln>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en-US" dirty="0">
                <a:solidFill>
                  <a:srgbClr val="B8B8B8"/>
                </a:solidFill>
                <a:latin typeface="Consolas" panose="020B0609020204030204" pitchFamily="49" charset="0"/>
              </a:rPr>
              <a:t>&gt;&gt;&gt;</a:t>
            </a:r>
            <a:r>
              <a:rPr lang="en-US" dirty="0">
                <a:latin typeface="Consolas" panose="020B0609020204030204" pitchFamily="49" charset="0"/>
              </a:rPr>
              <a:t> </a:t>
            </a:r>
            <a:r>
              <a:rPr lang="en-US" dirty="0">
                <a:solidFill>
                  <a:srgbClr val="FFCCCC"/>
                </a:solidFill>
                <a:latin typeface="Consolas" panose="020B0609020204030204" pitchFamily="49" charset="0"/>
              </a:rPr>
              <a:t>hey that was fun.</a:t>
            </a:r>
          </a:p>
        </p:txBody>
      </p:sp>
      <p:sp>
        <p:nvSpPr>
          <p:cNvPr id="2" name="Rectangle 4">
            <a:extLst>
              <a:ext uri="{FF2B5EF4-FFF2-40B4-BE49-F238E27FC236}">
                <a16:creationId xmlns:a16="http://schemas.microsoft.com/office/drawing/2014/main" id="{1E00267E-CD33-0516-5C70-7652F9E44138}"/>
              </a:ext>
            </a:extLst>
          </p:cNvPr>
          <p:cNvSpPr>
            <a:spLocks noChangeArrowheads="1"/>
          </p:cNvSpPr>
          <p:nvPr/>
        </p:nvSpPr>
        <p:spPr bwMode="auto">
          <a:xfrm>
            <a:off x="0" y="3047999"/>
            <a:ext cx="9144000" cy="457199"/>
          </a:xfrm>
          <a:prstGeom prst="rect">
            <a:avLst/>
          </a:prstGeom>
          <a:solidFill>
            <a:srgbClr val="4A452A"/>
          </a:solidFill>
          <a:ln w="9525">
            <a:noFill/>
            <a:miter lim="800000"/>
            <a:headEnd/>
            <a:tailEnd/>
          </a:ln>
          <a:effectLst/>
        </p:spPr>
        <p:txBody>
          <a:bodyPr wrap="none" anchor="ctr"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solidFill>
                  <a:srgbClr val="FF8F8F"/>
                </a:solidFill>
              </a:rPr>
              <a:t>Use the traceback module to print exceptions during code development.</a:t>
            </a:r>
          </a:p>
        </p:txBody>
      </p:sp>
      <p:sp>
        <p:nvSpPr>
          <p:cNvPr id="3" name="Rectangle 2">
            <a:extLst>
              <a:ext uri="{FF2B5EF4-FFF2-40B4-BE49-F238E27FC236}">
                <a16:creationId xmlns:a16="http://schemas.microsoft.com/office/drawing/2014/main" id="{6552835C-934F-4C75-8D65-C43FCF010554}"/>
              </a:ext>
            </a:extLst>
          </p:cNvPr>
          <p:cNvSpPr/>
          <p:nvPr/>
        </p:nvSpPr>
        <p:spPr>
          <a:xfrm>
            <a:off x="2425700" y="5356225"/>
            <a:ext cx="6400800" cy="1371600"/>
          </a:xfrm>
          <a:prstGeom prst="rect">
            <a:avLst/>
          </a:prstGeom>
          <a:noFill/>
          <a:ln>
            <a:solidFill>
              <a:srgbClr val="4A452A"/>
            </a:solidFill>
          </a:ln>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en-US" sz="1600" dirty="0">
                <a:solidFill>
                  <a:srgbClr val="FF0066"/>
                </a:solidFill>
                <a:latin typeface="Consolas" panose="020B0609020204030204" pitchFamily="49" charset="0"/>
              </a:rPr>
              <a:t>&lt;type '</a:t>
            </a:r>
            <a:r>
              <a:rPr lang="en-US" sz="1600" dirty="0" err="1">
                <a:solidFill>
                  <a:srgbClr val="FF0066"/>
                </a:solidFill>
                <a:latin typeface="Consolas" panose="020B0609020204030204" pitchFamily="49" charset="0"/>
              </a:rPr>
              <a:t>exceptions.ZeroDivisionError</a:t>
            </a:r>
            <a:r>
              <a:rPr lang="en-US" sz="1600" dirty="0">
                <a:solidFill>
                  <a:srgbClr val="FF0066"/>
                </a:solidFill>
                <a:latin typeface="Consolas" panose="020B0609020204030204" pitchFamily="49" charset="0"/>
              </a:rPr>
              <a:t>'&gt;</a:t>
            </a:r>
            <a:br>
              <a:rPr lang="en-US" sz="1600" dirty="0">
                <a:solidFill>
                  <a:srgbClr val="FF0066"/>
                </a:solidFill>
                <a:latin typeface="Consolas" panose="020B0609020204030204" pitchFamily="49" charset="0"/>
              </a:rPr>
            </a:br>
            <a:r>
              <a:rPr lang="en-US" sz="1600" dirty="0">
                <a:solidFill>
                  <a:srgbClr val="FF0066"/>
                </a:solidFill>
                <a:latin typeface="Consolas" panose="020B0609020204030204" pitchFamily="49" charset="0"/>
              </a:rPr>
              <a:t>Traceback (most recent call last):</a:t>
            </a:r>
            <a:br>
              <a:rPr lang="en-US" sz="1600" dirty="0">
                <a:solidFill>
                  <a:srgbClr val="FF0066"/>
                </a:solidFill>
                <a:latin typeface="Consolas" panose="020B0609020204030204" pitchFamily="49" charset="0"/>
              </a:rPr>
            </a:br>
            <a:r>
              <a:rPr lang="en-US" sz="1600" dirty="0">
                <a:solidFill>
                  <a:srgbClr val="FF0066"/>
                </a:solidFill>
                <a:latin typeface="Consolas" panose="020B0609020204030204" pitchFamily="49" charset="0"/>
              </a:rPr>
              <a:t>File "C:\try_make_mistake.py", line 3, in &lt;module&gt;</a:t>
            </a:r>
            <a:br>
              <a:rPr lang="en-US" sz="1600" dirty="0">
                <a:solidFill>
                  <a:srgbClr val="FF0066"/>
                </a:solidFill>
                <a:latin typeface="Consolas" panose="020B0609020204030204" pitchFamily="49" charset="0"/>
              </a:rPr>
            </a:br>
            <a:r>
              <a:rPr lang="en-US" sz="1600" dirty="0">
                <a:solidFill>
                  <a:srgbClr val="FF0066"/>
                </a:solidFill>
                <a:latin typeface="Consolas" panose="020B0609020204030204" pitchFamily="49" charset="0"/>
              </a:rPr>
              <a:t>1/0 </a:t>
            </a:r>
            <a:br>
              <a:rPr lang="en-US" sz="1600" dirty="0">
                <a:solidFill>
                  <a:srgbClr val="FF0066"/>
                </a:solidFill>
                <a:latin typeface="Consolas" panose="020B0609020204030204" pitchFamily="49" charset="0"/>
              </a:rPr>
            </a:br>
            <a:r>
              <a:rPr lang="en-US" sz="1600" dirty="0" err="1">
                <a:solidFill>
                  <a:srgbClr val="FF0066"/>
                </a:solidFill>
                <a:latin typeface="Consolas" panose="020B0609020204030204" pitchFamily="49" charset="0"/>
              </a:rPr>
              <a:t>ZeroDivisionError</a:t>
            </a:r>
            <a:r>
              <a:rPr lang="en-US" sz="1600" dirty="0">
                <a:solidFill>
                  <a:srgbClr val="FF0066"/>
                </a:solidFill>
                <a:latin typeface="Consolas" panose="020B0609020204030204" pitchFamily="49" charset="0"/>
              </a:rPr>
              <a:t>: integer division or modulo by zero</a:t>
            </a:r>
          </a:p>
        </p:txBody>
      </p:sp>
    </p:spTree>
    <p:extLst>
      <p:ext uri="{BB962C8B-B14F-4D97-AF65-F5344CB8AC3E}">
        <p14:creationId xmlns:p14="http://schemas.microsoft.com/office/powerpoint/2010/main" val="2672060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E63EA99D-52E7-DFA1-86B0-C4B5E88D9D64}"/>
              </a:ext>
            </a:extLst>
          </p:cNvPr>
          <p:cNvSpPr txBox="1">
            <a:spLocks noChangeArrowheads="1"/>
          </p:cNvSpPr>
          <p:nvPr/>
        </p:nvSpPr>
        <p:spPr bwMode="auto">
          <a:xfrm>
            <a:off x="38100" y="1295400"/>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00" dirty="0">
                <a:solidFill>
                  <a:srgbClr val="B8B8B8"/>
                </a:solidFill>
              </a:rPr>
              <a:t>Print the true error with the traceback module</a:t>
            </a:r>
          </a:p>
          <a:p>
            <a:pPr marL="0" indent="0" eaLnBrk="1" hangingPunct="1">
              <a:buNone/>
            </a:pPr>
            <a:br>
              <a:rPr lang="en-US" altLang="en-US" sz="2000" dirty="0"/>
            </a:br>
            <a:endParaRPr lang="en-US" altLang="en-US" sz="2000" dirty="0"/>
          </a:p>
          <a:p>
            <a:pPr eaLnBrk="1" hangingPunct="1">
              <a:buFontTx/>
              <a:buNone/>
            </a:pPr>
            <a:endParaRPr lang="en-US" altLang="en-US" sz="2000" dirty="0"/>
          </a:p>
        </p:txBody>
      </p:sp>
      <p:sp>
        <p:nvSpPr>
          <p:cNvPr id="17412" name="Rectangle 2">
            <a:extLst>
              <a:ext uri="{FF2B5EF4-FFF2-40B4-BE49-F238E27FC236}">
                <a16:creationId xmlns:a16="http://schemas.microsoft.com/office/drawing/2014/main" id="{6C1B77C5-0400-822E-D823-56F814DABF82}"/>
              </a:ext>
            </a:extLst>
          </p:cNvPr>
          <p:cNvSpPr>
            <a:spLocks noGrp="1" noChangeArrowheads="1"/>
          </p:cNvSpPr>
          <p:nvPr>
            <p:ph type="title"/>
          </p:nvPr>
        </p:nvSpPr>
        <p:spPr/>
        <p:txBody>
          <a:bodyPr/>
          <a:lstStyle/>
          <a:p>
            <a:pPr eaLnBrk="1" hangingPunct="1">
              <a:defRPr/>
            </a:pPr>
            <a:r>
              <a:rPr lang="en-US" altLang="en-US" sz="3600" dirty="0"/>
              <a:t>Printing the traceback</a:t>
            </a:r>
          </a:p>
        </p:txBody>
      </p:sp>
      <p:pic>
        <p:nvPicPr>
          <p:cNvPr id="20490" name="Picture 10">
            <a:extLst>
              <a:ext uri="{FF2B5EF4-FFF2-40B4-BE49-F238E27FC236}">
                <a16:creationId xmlns:a16="http://schemas.microsoft.com/office/drawing/2014/main" id="{B79A0FCF-6F45-89A2-24B9-E4FFCAE61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603875"/>
            <a:ext cx="4826000" cy="110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E7A7FD48-1968-C50A-04B6-431C8AD5127B}"/>
              </a:ext>
            </a:extLst>
          </p:cNvPr>
          <p:cNvSpPr txBox="1"/>
          <p:nvPr/>
        </p:nvSpPr>
        <p:spPr>
          <a:xfrm>
            <a:off x="709612" y="2209800"/>
            <a:ext cx="7800975"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cubeMyNumberV2.py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sys, traceback</a:t>
            </a:r>
          </a:p>
          <a:p>
            <a:r>
              <a:rPr lang="en-US" b="0" dirty="0">
                <a:solidFill>
                  <a:srgbClr val="569CD6"/>
                </a:solidFill>
                <a:effectLst/>
                <a:latin typeface="Consolas" panose="020B0609020204030204" pitchFamily="49" charset="0"/>
              </a:rPr>
              <a:t>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number = float(sys.argv[</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cube = number**</a:t>
            </a:r>
            <a:r>
              <a:rPr lang="en-US" b="0" dirty="0">
                <a:solidFill>
                  <a:srgbClr val="B5CEA8"/>
                </a:solidFill>
                <a:effectLst/>
                <a:latin typeface="Consolas" panose="020B0609020204030204" pitchFamily="49" charset="0"/>
              </a:rPr>
              <a:t>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print(</a:t>
            </a:r>
            <a:r>
              <a:rPr lang="en-US" b="0" dirty="0">
                <a:solidFill>
                  <a:srgbClr val="CE9178"/>
                </a:solidFill>
                <a:effectLst/>
                <a:latin typeface="Consolas" panose="020B0609020204030204" pitchFamily="49" charset="0"/>
              </a:rPr>
              <a:t>'The cubed number is {0}'</a:t>
            </a:r>
            <a:r>
              <a:rPr lang="en-US" b="0" dirty="0">
                <a:solidFill>
                  <a:srgbClr val="D4D4D4"/>
                </a:solidFill>
                <a:effectLst/>
                <a:latin typeface="Consolas" panose="020B0609020204030204" pitchFamily="49" charset="0"/>
              </a:rPr>
              <a:t>.format())  </a:t>
            </a:r>
            <a:r>
              <a:rPr lang="en-US" b="0" dirty="0">
                <a:solidFill>
                  <a:srgbClr val="6A9955"/>
                </a:solidFill>
                <a:effectLst/>
                <a:latin typeface="Consolas" panose="020B0609020204030204" pitchFamily="49" charset="0"/>
              </a:rPr>
              <a:t># missing </a:t>
            </a:r>
            <a:r>
              <a:rPr lang="en-US" b="0" dirty="0" err="1">
                <a:solidFill>
                  <a:srgbClr val="6A9955"/>
                </a:solidFill>
                <a:effectLst/>
                <a:latin typeface="Consolas" panose="020B0609020204030204" pitchFamily="49" charset="0"/>
              </a:rPr>
              <a:t>arg</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except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CE9178"/>
                </a:solidFill>
                <a:effectLst/>
                <a:latin typeface="Consolas" panose="020B0609020204030204" pitchFamily="49" charset="0"/>
              </a:rPr>
              <a:t>'Input must be numerical.'</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traceback.print_exc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a:solidFill>
                  <a:srgbClr val="CE9178"/>
                </a:solidFill>
                <a:effectLst/>
                <a:latin typeface="Consolas" panose="020B0609020204030204" pitchFamily="49" charset="0"/>
              </a:rPr>
              <a:t>'Good bye!'</a:t>
            </a:r>
            <a:r>
              <a:rPr lang="en-US" b="0" dirty="0">
                <a:solidFill>
                  <a:srgbClr val="D4D4D4"/>
                </a:solidFill>
                <a:effectLst/>
                <a:latin typeface="Consolas" panose="020B0609020204030204" pitchFamily="49" charset="0"/>
              </a:rPr>
              <a:t>)</a:t>
            </a:r>
          </a:p>
        </p:txBody>
      </p:sp>
      <p:cxnSp>
        <p:nvCxnSpPr>
          <p:cNvPr id="2" name="Straight Arrow Connector 1">
            <a:extLst>
              <a:ext uri="{FF2B5EF4-FFF2-40B4-BE49-F238E27FC236}">
                <a16:creationId xmlns:a16="http://schemas.microsoft.com/office/drawing/2014/main" id="{CD105F3E-F88E-5538-B313-18A0FB1D4A99}"/>
              </a:ext>
            </a:extLst>
          </p:cNvPr>
          <p:cNvCxnSpPr>
            <a:cxnSpLocks/>
          </p:cNvCxnSpPr>
          <p:nvPr/>
        </p:nvCxnSpPr>
        <p:spPr>
          <a:xfrm flipH="1">
            <a:off x="4114800" y="4616450"/>
            <a:ext cx="7620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4FEBBBA-9A13-1FD9-8C8C-C6E29AAE6238}"/>
              </a:ext>
            </a:extLst>
          </p:cNvPr>
          <p:cNvCxnSpPr>
            <a:cxnSpLocks/>
          </p:cNvCxnSpPr>
          <p:nvPr/>
        </p:nvCxnSpPr>
        <p:spPr>
          <a:xfrm flipH="1">
            <a:off x="3581400" y="2667000"/>
            <a:ext cx="7620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13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744A-40C7-46DA-C44F-FE91BEF1A1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5E7DCD-F9C4-0681-D7EB-40F1CB8B86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4172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1DF6A63-C41F-21C0-F98A-688E071D7E6F}"/>
              </a:ext>
            </a:extLst>
          </p:cNvPr>
          <p:cNvSpPr>
            <a:spLocks noGrp="1"/>
          </p:cNvSpPr>
          <p:nvPr>
            <p:ph type="title"/>
          </p:nvPr>
        </p:nvSpPr>
        <p:spPr/>
        <p:txBody>
          <a:bodyPr/>
          <a:lstStyle/>
          <a:p>
            <a:pPr>
              <a:defRPr/>
            </a:pPr>
            <a:r>
              <a:rPr lang="en-US" altLang="en-US" dirty="0"/>
              <a:t>Looping &amp; error handling rule 1</a:t>
            </a:r>
          </a:p>
        </p:txBody>
      </p:sp>
      <p:sp>
        <p:nvSpPr>
          <p:cNvPr id="3" name="Content Placeholder 2">
            <a:extLst>
              <a:ext uri="{FF2B5EF4-FFF2-40B4-BE49-F238E27FC236}">
                <a16:creationId xmlns:a16="http://schemas.microsoft.com/office/drawing/2014/main" id="{D0306408-3CA7-976E-1F3C-583047B5A698}"/>
              </a:ext>
            </a:extLst>
          </p:cNvPr>
          <p:cNvSpPr>
            <a:spLocks noGrp="1"/>
          </p:cNvSpPr>
          <p:nvPr>
            <p:ph idx="1"/>
          </p:nvPr>
        </p:nvSpPr>
        <p:spPr>
          <a:xfrm>
            <a:off x="152400" y="914400"/>
            <a:ext cx="8686800" cy="1066800"/>
          </a:xfrm>
        </p:spPr>
        <p:txBody>
          <a:bodyPr/>
          <a:lstStyle/>
          <a:p>
            <a:pPr marL="0" indent="0">
              <a:buNone/>
              <a:defRPr/>
            </a:pPr>
            <a:r>
              <a:rPr lang="en-US" sz="2400" dirty="0"/>
              <a:t>For tool calls inside loops, place both the </a:t>
            </a:r>
            <a:r>
              <a:rPr lang="en-US" sz="2400" dirty="0">
                <a:solidFill>
                  <a:srgbClr val="6588A5"/>
                </a:solidFill>
                <a:latin typeface="Consolas" panose="020B0609020204030204" pitchFamily="49" charset="0"/>
              </a:rPr>
              <a:t>try</a:t>
            </a:r>
            <a:r>
              <a:rPr lang="en-US" sz="2400" dirty="0"/>
              <a:t> and </a:t>
            </a:r>
            <a:r>
              <a:rPr lang="en-US" sz="2400" dirty="0">
                <a:solidFill>
                  <a:srgbClr val="6588A5"/>
                </a:solidFill>
                <a:latin typeface="Consolas" panose="020B0609020204030204" pitchFamily="49" charset="0"/>
              </a:rPr>
              <a:t>except</a:t>
            </a:r>
            <a:r>
              <a:rPr lang="en-US" sz="2400" dirty="0"/>
              <a:t> blocks </a:t>
            </a:r>
            <a:r>
              <a:rPr lang="en-US" sz="2400" i="1" dirty="0"/>
              <a:t>inside</a:t>
            </a:r>
            <a:r>
              <a:rPr lang="en-US" sz="2400" dirty="0"/>
              <a:t> the loop.</a:t>
            </a:r>
          </a:p>
        </p:txBody>
      </p:sp>
      <p:sp>
        <p:nvSpPr>
          <p:cNvPr id="2" name="Rectangle: Rounded Corners 1">
            <a:extLst>
              <a:ext uri="{FF2B5EF4-FFF2-40B4-BE49-F238E27FC236}">
                <a16:creationId xmlns:a16="http://schemas.microsoft.com/office/drawing/2014/main" id="{ED1FBE1C-E9FD-FBD2-CE44-9541E9B0B6AE}"/>
              </a:ext>
            </a:extLst>
          </p:cNvPr>
          <p:cNvSpPr/>
          <p:nvPr/>
        </p:nvSpPr>
        <p:spPr>
          <a:xfrm>
            <a:off x="2209800" y="2819400"/>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4" name="Rectangle: Rounded Corners 3">
            <a:extLst>
              <a:ext uri="{FF2B5EF4-FFF2-40B4-BE49-F238E27FC236}">
                <a16:creationId xmlns:a16="http://schemas.microsoft.com/office/drawing/2014/main" id="{5C854254-1281-3F10-470F-47A8A81FD609}"/>
              </a:ext>
            </a:extLst>
          </p:cNvPr>
          <p:cNvSpPr/>
          <p:nvPr/>
        </p:nvSpPr>
        <p:spPr>
          <a:xfrm>
            <a:off x="2209800" y="4175760"/>
            <a:ext cx="32004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except </a:t>
            </a:r>
            <a:r>
              <a:rPr lang="en-US" dirty="0" err="1"/>
              <a:t>arcpy.ExecuteError</a:t>
            </a:r>
            <a:r>
              <a:rPr lang="en-US" dirty="0"/>
              <a:t>:</a:t>
            </a:r>
          </a:p>
        </p:txBody>
      </p:sp>
      <p:sp>
        <p:nvSpPr>
          <p:cNvPr id="5" name="Rectangle: Rounded Corners 4">
            <a:extLst>
              <a:ext uri="{FF2B5EF4-FFF2-40B4-BE49-F238E27FC236}">
                <a16:creationId xmlns:a16="http://schemas.microsoft.com/office/drawing/2014/main" id="{772DC712-F1AD-8FC3-5C7D-D59125C90C0B}"/>
              </a:ext>
            </a:extLst>
          </p:cNvPr>
          <p:cNvSpPr/>
          <p:nvPr/>
        </p:nvSpPr>
        <p:spPr>
          <a:xfrm>
            <a:off x="3048000" y="3417736"/>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CALL tools on dataset.</a:t>
            </a:r>
          </a:p>
        </p:txBody>
      </p:sp>
      <p:sp>
        <p:nvSpPr>
          <p:cNvPr id="6" name="Rectangle: Rounded Corners 5">
            <a:extLst>
              <a:ext uri="{FF2B5EF4-FFF2-40B4-BE49-F238E27FC236}">
                <a16:creationId xmlns:a16="http://schemas.microsoft.com/office/drawing/2014/main" id="{14490D36-7301-012D-2128-48F5DC06E777}"/>
              </a:ext>
            </a:extLst>
          </p:cNvPr>
          <p:cNvSpPr/>
          <p:nvPr/>
        </p:nvSpPr>
        <p:spPr>
          <a:xfrm>
            <a:off x="3048000" y="4788342"/>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to run in case </a:t>
            </a:r>
          </a:p>
          <a:p>
            <a:pPr algn="ctr"/>
            <a:r>
              <a:rPr lang="en-US" dirty="0"/>
              <a:t>of exception.</a:t>
            </a:r>
          </a:p>
        </p:txBody>
      </p:sp>
      <p:sp>
        <p:nvSpPr>
          <p:cNvPr id="7" name="Rectangle: Rounded Corners 6">
            <a:extLst>
              <a:ext uri="{FF2B5EF4-FFF2-40B4-BE49-F238E27FC236}">
                <a16:creationId xmlns:a16="http://schemas.microsoft.com/office/drawing/2014/main" id="{F5B0F609-8BD6-0036-1E36-6675DAF03E6E}"/>
              </a:ext>
            </a:extLst>
          </p:cNvPr>
          <p:cNvSpPr/>
          <p:nvPr/>
        </p:nvSpPr>
        <p:spPr>
          <a:xfrm>
            <a:off x="1066800" y="2166068"/>
            <a:ext cx="28194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for dataset in datasets: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75C265E5-818A-D633-25EB-3051A54D7DEC}"/>
              </a:ext>
            </a:extLst>
          </p:cNvPr>
          <p:cNvSpPr>
            <a:spLocks noGrp="1" noChangeArrowheads="1"/>
          </p:cNvSpPr>
          <p:nvPr>
            <p:ph type="title"/>
          </p:nvPr>
        </p:nvSpPr>
        <p:spPr/>
        <p:txBody>
          <a:bodyPr/>
          <a:lstStyle/>
          <a:p>
            <a:pPr eaLnBrk="1" hangingPunct="1">
              <a:defRPr/>
            </a:pPr>
            <a:r>
              <a:rPr lang="en-US" altLang="en-US" sz="3600" dirty="0"/>
              <a:t>FOR-loop &amp; error handling</a:t>
            </a:r>
          </a:p>
        </p:txBody>
      </p:sp>
      <p:sp>
        <p:nvSpPr>
          <p:cNvPr id="22532" name="Rectangle 3">
            <a:extLst>
              <a:ext uri="{FF2B5EF4-FFF2-40B4-BE49-F238E27FC236}">
                <a16:creationId xmlns:a16="http://schemas.microsoft.com/office/drawing/2014/main" id="{E950EEFE-4795-2922-9C36-1D4655B57A86}"/>
              </a:ext>
            </a:extLst>
          </p:cNvPr>
          <p:cNvSpPr>
            <a:spLocks noGrp="1" noChangeArrowheads="1"/>
          </p:cNvSpPr>
          <p:nvPr>
            <p:ph type="body" idx="1"/>
          </p:nvPr>
        </p:nvSpPr>
        <p:spPr>
          <a:xfrm>
            <a:off x="152400" y="914400"/>
            <a:ext cx="8686800" cy="5943600"/>
          </a:xfrm>
        </p:spPr>
        <p:txBody>
          <a:bodyPr/>
          <a:lstStyle/>
          <a:p>
            <a:pPr marL="0" indent="0">
              <a:buNone/>
            </a:pPr>
            <a:endParaRPr lang="en-US" sz="1800" b="0" dirty="0">
              <a:solidFill>
                <a:srgbClr val="6A9955"/>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buffer_loop_try.py</a:t>
            </a:r>
            <a:endParaRPr lang="en-US" sz="1800" b="0" dirty="0">
              <a:solidFill>
                <a:srgbClr val="D4D4D4"/>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arcpy, sys </a:t>
            </a:r>
          </a:p>
          <a:p>
            <a:pPr marL="0" indent="0">
              <a:buNone/>
            </a:pPr>
            <a:r>
              <a:rPr lang="en-US" sz="1800" b="0" dirty="0" err="1">
                <a:solidFill>
                  <a:srgbClr val="D4D4D4"/>
                </a:solidFill>
                <a:effectLst/>
                <a:latin typeface="Consolas" panose="020B0609020204030204" pitchFamily="49" charset="0"/>
              </a:rPr>
              <a:t>arcpy.env.overwriteOutput</a:t>
            </a:r>
            <a:r>
              <a:rPr lang="en-US" sz="1800" b="0" dirty="0">
                <a:solidFill>
                  <a:srgbClr val="D4D4D4"/>
                </a:solidFill>
                <a:effectLst/>
                <a:latin typeface="Consolas" panose="020B0609020204030204" pitchFamily="49" charset="0"/>
              </a:rPr>
              <a:t> = </a:t>
            </a:r>
            <a:r>
              <a:rPr lang="en-US" sz="1800" b="0" dirty="0">
                <a:solidFill>
                  <a:srgbClr val="569CD6"/>
                </a:solidFill>
                <a:effectLst/>
                <a:latin typeface="Consolas" panose="020B0609020204030204" pitchFamily="49" charset="0"/>
              </a:rPr>
              <a:t>False</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arcpy.env.workspace</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"C:/Temp"</a:t>
            </a:r>
            <a:r>
              <a:rPr lang="en-US" sz="1800" b="0" dirty="0">
                <a:solidFill>
                  <a:srgbClr val="D4D4D4"/>
                </a:solidFill>
                <a:effectLst/>
                <a:latin typeface="Consolas" panose="020B0609020204030204" pitchFamily="49" charset="0"/>
              </a:rPr>
              <a:t> </a:t>
            </a:r>
          </a:p>
          <a:p>
            <a:pPr marL="0" indent="0">
              <a:buNone/>
            </a:pPr>
            <a:r>
              <a:rPr lang="en-US" sz="1800" b="0" dirty="0">
                <a:solidFill>
                  <a:srgbClr val="D4D4D4"/>
                </a:solidFill>
                <a:effectLst/>
                <a:latin typeface="Consolas" panose="020B0609020204030204" pitchFamily="49" charset="0"/>
              </a:rPr>
              <a:t>fcs = </a:t>
            </a:r>
            <a:r>
              <a:rPr lang="en-US" sz="1800" b="0" dirty="0" err="1">
                <a:solidFill>
                  <a:srgbClr val="D4D4D4"/>
                </a:solidFill>
                <a:effectLst/>
                <a:latin typeface="Consolas" panose="020B0609020204030204" pitchFamily="49" charset="0"/>
              </a:rPr>
              <a:t>arcpy.ListFeatureClasses</a:t>
            </a:r>
            <a:r>
              <a:rPr lang="en-US" sz="1800" b="0" dirty="0">
                <a:solidFill>
                  <a:srgbClr val="D4D4D4"/>
                </a:solidFill>
                <a:effectLst/>
                <a:latin typeface="Consolas" panose="020B0609020204030204" pitchFamily="49" charset="0"/>
              </a:rPr>
              <a:t>() </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fc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fcs: </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try</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buffer = fc[:-</a:t>
            </a:r>
            <a:r>
              <a:rPr lang="en-US" sz="1800" b="0" dirty="0">
                <a:solidFill>
                  <a:srgbClr val="B5CEA8"/>
                </a:solidFill>
                <a:effectLst/>
                <a:latin typeface="Consolas" panose="020B0609020204030204" pitchFamily="49" charset="0"/>
              </a:rPr>
              <a:t>4</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"_</a:t>
            </a:r>
            <a:r>
              <a:rPr lang="en-US" sz="1800" b="0" dirty="0" err="1">
                <a:solidFill>
                  <a:srgbClr val="CE9178"/>
                </a:solidFill>
                <a:effectLst/>
                <a:latin typeface="Consolas" panose="020B0609020204030204" pitchFamily="49" charset="0"/>
              </a:rPr>
              <a:t>buffer.shp</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arcpy.Buffer_analysis</a:t>
            </a:r>
            <a:r>
              <a:rPr lang="en-US" sz="1800" b="0" dirty="0">
                <a:solidFill>
                  <a:srgbClr val="D4D4D4"/>
                </a:solidFill>
                <a:effectLst/>
                <a:latin typeface="Consolas" panose="020B0609020204030204" pitchFamily="49" charset="0"/>
              </a:rPr>
              <a:t>(fc, buffer, </a:t>
            </a:r>
            <a:r>
              <a:rPr lang="en-US" sz="1800" b="0" dirty="0">
                <a:solidFill>
                  <a:srgbClr val="CE9178"/>
                </a:solidFill>
                <a:effectLst/>
                <a:latin typeface="Consolas" panose="020B0609020204030204" pitchFamily="49" charset="0"/>
              </a:rPr>
              <a:t>"1 mile"</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print(</a:t>
            </a:r>
            <a:r>
              <a:rPr lang="en-US" sz="1800" b="0" dirty="0">
                <a:solidFill>
                  <a:srgbClr val="CE9178"/>
                </a:solidFill>
                <a:effectLst/>
                <a:latin typeface="Consolas" panose="020B0609020204030204" pitchFamily="49" charset="0"/>
              </a:rPr>
              <a:t>"Created: "</a:t>
            </a:r>
            <a:r>
              <a:rPr lang="en-US" sz="1800" b="0" dirty="0">
                <a:solidFill>
                  <a:srgbClr val="D4D4D4"/>
                </a:solidFill>
                <a:effectLst/>
                <a:latin typeface="Consolas" panose="020B0609020204030204" pitchFamily="49" charset="0"/>
              </a:rPr>
              <a:t>, buffer)</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except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arcpy.ExecuteError</a:t>
            </a:r>
            <a:r>
              <a:rPr lang="en-US" sz="1800" b="0" dirty="0">
                <a:solidFill>
                  <a:srgbClr val="D4D4D4"/>
                </a:solidFill>
                <a:effectLst/>
                <a:latin typeface="Consolas" panose="020B0609020204030204" pitchFamily="49" charset="0"/>
              </a:rPr>
              <a:t> :</a:t>
            </a:r>
          </a:p>
          <a:p>
            <a:pPr marL="0" indent="0">
              <a:buNone/>
            </a:pPr>
            <a:r>
              <a:rPr lang="en-US" sz="1800" b="0" dirty="0">
                <a:solidFill>
                  <a:srgbClr val="D4D4D4"/>
                </a:solidFill>
                <a:effectLst/>
                <a:latin typeface="Consolas" panose="020B0609020204030204" pitchFamily="49" charset="0"/>
              </a:rPr>
              <a:t>        print(</a:t>
            </a:r>
            <a:r>
              <a:rPr lang="en-US" sz="1800" b="0" dirty="0" err="1">
                <a:solidFill>
                  <a:srgbClr val="D4D4D4"/>
                </a:solidFill>
                <a:effectLst/>
                <a:latin typeface="Consolas" panose="020B0609020204030204" pitchFamily="49" charset="0"/>
              </a:rPr>
              <a:t>arcpy.GetMessage</a:t>
            </a:r>
            <a:r>
              <a:rPr lang="en-US" sz="1800" b="0" dirty="0">
                <a:solidFill>
                  <a:srgbClr val="D4D4D4"/>
                </a:solidFill>
                <a:effectLst/>
                <a:latin typeface="Consolas" panose="020B0609020204030204" pitchFamily="49" charset="0"/>
              </a:rPr>
              <a:t>())</a:t>
            </a:r>
          </a:p>
          <a:p>
            <a:pPr eaLnBrk="1" hangingPunct="1">
              <a:lnSpc>
                <a:spcPct val="80000"/>
              </a:lnSpc>
              <a:buFontTx/>
              <a:buNone/>
            </a:pPr>
            <a:br>
              <a:rPr lang="en-US" altLang="en-US" sz="2400" dirty="0"/>
            </a:br>
            <a:r>
              <a:rPr lang="en-US" altLang="en-US" sz="2400" dirty="0"/>
              <a:t>	</a:t>
            </a:r>
            <a:br>
              <a:rPr lang="en-US" altLang="en-US" sz="2400" dirty="0"/>
            </a:br>
            <a:r>
              <a:rPr lang="en-US" altLang="en-US" sz="2400" dirty="0"/>
              <a:t>      </a:t>
            </a:r>
            <a:br>
              <a:rPr lang="en-US" altLang="en-US" sz="2400" dirty="0"/>
            </a:br>
            <a:r>
              <a:rPr lang="en-US" altLang="en-US" sz="24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1DF6A63-C41F-21C0-F98A-688E071D7E6F}"/>
              </a:ext>
            </a:extLst>
          </p:cNvPr>
          <p:cNvSpPr>
            <a:spLocks noGrp="1"/>
          </p:cNvSpPr>
          <p:nvPr>
            <p:ph type="title"/>
          </p:nvPr>
        </p:nvSpPr>
        <p:spPr/>
        <p:txBody>
          <a:bodyPr/>
          <a:lstStyle/>
          <a:p>
            <a:pPr>
              <a:defRPr/>
            </a:pPr>
            <a:r>
              <a:rPr lang="en-US" altLang="en-US" dirty="0"/>
              <a:t>Looping &amp; error handling rule 2</a:t>
            </a:r>
          </a:p>
        </p:txBody>
      </p:sp>
      <p:sp>
        <p:nvSpPr>
          <p:cNvPr id="3" name="Content Placeholder 2">
            <a:extLst>
              <a:ext uri="{FF2B5EF4-FFF2-40B4-BE49-F238E27FC236}">
                <a16:creationId xmlns:a16="http://schemas.microsoft.com/office/drawing/2014/main" id="{D0306408-3CA7-976E-1F3C-583047B5A698}"/>
              </a:ext>
            </a:extLst>
          </p:cNvPr>
          <p:cNvSpPr>
            <a:spLocks noGrp="1"/>
          </p:cNvSpPr>
          <p:nvPr>
            <p:ph idx="1"/>
          </p:nvPr>
        </p:nvSpPr>
        <p:spPr>
          <a:xfrm>
            <a:off x="152400" y="914400"/>
            <a:ext cx="8686800" cy="1050925"/>
          </a:xfrm>
        </p:spPr>
        <p:txBody>
          <a:bodyPr/>
          <a:lstStyle/>
          <a:p>
            <a:pPr marL="0" indent="0">
              <a:buNone/>
              <a:defRPr/>
            </a:pPr>
            <a:r>
              <a:rPr lang="en-US" sz="2400" dirty="0"/>
              <a:t>WHILE-loops should update the looping variable </a:t>
            </a:r>
            <a:r>
              <a:rPr lang="en-US" sz="2400" b="1" dirty="0"/>
              <a:t>last, outside the </a:t>
            </a:r>
            <a:r>
              <a:rPr lang="en-US" sz="2400" dirty="0">
                <a:solidFill>
                  <a:srgbClr val="6588A5"/>
                </a:solidFill>
                <a:latin typeface="Consolas" panose="020B0609020204030204" pitchFamily="49" charset="0"/>
              </a:rPr>
              <a:t>except</a:t>
            </a:r>
            <a:r>
              <a:rPr lang="en-US" sz="2400" b="1" dirty="0"/>
              <a:t> block.</a:t>
            </a:r>
          </a:p>
        </p:txBody>
      </p:sp>
      <p:sp>
        <p:nvSpPr>
          <p:cNvPr id="7" name="Rectangle: Rounded Corners 6">
            <a:extLst>
              <a:ext uri="{FF2B5EF4-FFF2-40B4-BE49-F238E27FC236}">
                <a16:creationId xmlns:a16="http://schemas.microsoft.com/office/drawing/2014/main" id="{C3DEEC7C-8294-E70F-4681-7DD33A05E4FF}"/>
              </a:ext>
            </a:extLst>
          </p:cNvPr>
          <p:cNvSpPr/>
          <p:nvPr/>
        </p:nvSpPr>
        <p:spPr>
          <a:xfrm>
            <a:off x="2209800" y="2819400"/>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8" name="Rectangle: Rounded Corners 7">
            <a:extLst>
              <a:ext uri="{FF2B5EF4-FFF2-40B4-BE49-F238E27FC236}">
                <a16:creationId xmlns:a16="http://schemas.microsoft.com/office/drawing/2014/main" id="{1991DECB-4A1E-3D7B-20E8-9BFAFC8D5C09}"/>
              </a:ext>
            </a:extLst>
          </p:cNvPr>
          <p:cNvSpPr/>
          <p:nvPr/>
        </p:nvSpPr>
        <p:spPr>
          <a:xfrm>
            <a:off x="2209800" y="4175760"/>
            <a:ext cx="32004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except </a:t>
            </a:r>
            <a:r>
              <a:rPr lang="en-US" dirty="0" err="1"/>
              <a:t>arcpy.ExecuteError</a:t>
            </a:r>
            <a:r>
              <a:rPr lang="en-US" dirty="0"/>
              <a:t>:</a:t>
            </a:r>
          </a:p>
        </p:txBody>
      </p:sp>
      <p:sp>
        <p:nvSpPr>
          <p:cNvPr id="9" name="Rectangle: Rounded Corners 8">
            <a:extLst>
              <a:ext uri="{FF2B5EF4-FFF2-40B4-BE49-F238E27FC236}">
                <a16:creationId xmlns:a16="http://schemas.microsoft.com/office/drawing/2014/main" id="{3B4B1061-1D2A-663E-7C56-BE959A10811A}"/>
              </a:ext>
            </a:extLst>
          </p:cNvPr>
          <p:cNvSpPr/>
          <p:nvPr/>
        </p:nvSpPr>
        <p:spPr>
          <a:xfrm>
            <a:off x="3048000" y="3417736"/>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CALL tools on dataset.</a:t>
            </a:r>
          </a:p>
        </p:txBody>
      </p:sp>
      <p:sp>
        <p:nvSpPr>
          <p:cNvPr id="10" name="Rectangle: Rounded Corners 9">
            <a:extLst>
              <a:ext uri="{FF2B5EF4-FFF2-40B4-BE49-F238E27FC236}">
                <a16:creationId xmlns:a16="http://schemas.microsoft.com/office/drawing/2014/main" id="{7990B2A1-16D3-45E0-86A0-E626D5CFACEB}"/>
              </a:ext>
            </a:extLst>
          </p:cNvPr>
          <p:cNvSpPr/>
          <p:nvPr/>
        </p:nvSpPr>
        <p:spPr>
          <a:xfrm>
            <a:off x="3048000" y="4788342"/>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to run in case </a:t>
            </a:r>
          </a:p>
          <a:p>
            <a:pPr algn="ctr"/>
            <a:r>
              <a:rPr lang="en-US" dirty="0"/>
              <a:t>of exception.</a:t>
            </a:r>
          </a:p>
        </p:txBody>
      </p:sp>
      <p:sp>
        <p:nvSpPr>
          <p:cNvPr id="11" name="Rectangle: Rounded Corners 10">
            <a:extLst>
              <a:ext uri="{FF2B5EF4-FFF2-40B4-BE49-F238E27FC236}">
                <a16:creationId xmlns:a16="http://schemas.microsoft.com/office/drawing/2014/main" id="{BA9F6F0A-E549-B7FD-4295-EDBA61DDACCD}"/>
              </a:ext>
            </a:extLst>
          </p:cNvPr>
          <p:cNvSpPr/>
          <p:nvPr/>
        </p:nvSpPr>
        <p:spPr>
          <a:xfrm>
            <a:off x="1066800" y="2166068"/>
            <a:ext cx="28194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while num &lt; 10:</a:t>
            </a:r>
          </a:p>
        </p:txBody>
      </p:sp>
      <p:sp>
        <p:nvSpPr>
          <p:cNvPr id="12" name="Rectangle: Rounded Corners 11">
            <a:extLst>
              <a:ext uri="{FF2B5EF4-FFF2-40B4-BE49-F238E27FC236}">
                <a16:creationId xmlns:a16="http://schemas.microsoft.com/office/drawing/2014/main" id="{B6E9CB42-7C80-21B2-7434-AD4953CE42D9}"/>
              </a:ext>
            </a:extLst>
          </p:cNvPr>
          <p:cNvSpPr/>
          <p:nvPr/>
        </p:nvSpPr>
        <p:spPr>
          <a:xfrm>
            <a:off x="2209800" y="5566908"/>
            <a:ext cx="28194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Update num </a:t>
            </a:r>
          </a:p>
        </p:txBody>
      </p:sp>
    </p:spTree>
    <p:extLst>
      <p:ext uri="{BB962C8B-B14F-4D97-AF65-F5344CB8AC3E}">
        <p14:creationId xmlns:p14="http://schemas.microsoft.com/office/powerpoint/2010/main" val="61135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EB3044F-1AB4-7642-C68C-2DCC62D2BBDF}"/>
              </a:ext>
            </a:extLst>
          </p:cNvPr>
          <p:cNvSpPr>
            <a:spLocks noGrp="1"/>
          </p:cNvSpPr>
          <p:nvPr>
            <p:ph type="title"/>
          </p:nvPr>
        </p:nvSpPr>
        <p:spPr/>
        <p:txBody>
          <a:bodyPr/>
          <a:lstStyle/>
          <a:p>
            <a:pPr>
              <a:defRPr/>
            </a:pPr>
            <a:r>
              <a:rPr lang="en-US" altLang="en-US" sz="3600"/>
              <a:t>Two types of causes for exceptions</a:t>
            </a:r>
          </a:p>
        </p:txBody>
      </p:sp>
      <p:sp>
        <p:nvSpPr>
          <p:cNvPr id="3" name="Content Placeholder 2">
            <a:extLst>
              <a:ext uri="{FF2B5EF4-FFF2-40B4-BE49-F238E27FC236}">
                <a16:creationId xmlns:a16="http://schemas.microsoft.com/office/drawing/2014/main" id="{4A2A7393-DAB6-ACCC-868B-7B1361CDF725}"/>
              </a:ext>
            </a:extLst>
          </p:cNvPr>
          <p:cNvSpPr>
            <a:spLocks noGrp="1"/>
          </p:cNvSpPr>
          <p:nvPr>
            <p:ph idx="1"/>
          </p:nvPr>
        </p:nvSpPr>
        <p:spPr/>
        <p:txBody>
          <a:bodyPr/>
          <a:lstStyle/>
          <a:p>
            <a:pPr marL="914400" lvl="1" indent="-457200">
              <a:buFont typeface="+mj-lt"/>
              <a:buAutoNum type="arabicPeriod"/>
              <a:defRPr/>
            </a:pPr>
            <a:r>
              <a:rPr lang="en-US" sz="2400" dirty="0"/>
              <a:t>Errors in the script that should be </a:t>
            </a:r>
            <a:r>
              <a:rPr lang="en-US" sz="2400" dirty="0">
                <a:solidFill>
                  <a:srgbClr val="BFBF00"/>
                </a:solidFill>
              </a:rPr>
              <a:t>corrected</a:t>
            </a:r>
            <a:r>
              <a:rPr lang="en-US" sz="2400" dirty="0"/>
              <a:t>.</a:t>
            </a:r>
            <a:r>
              <a:rPr lang="en-US" sz="2400" dirty="0">
                <a:solidFill>
                  <a:srgbClr val="BFBF00"/>
                </a:solidFill>
              </a:rPr>
              <a:t> </a:t>
            </a:r>
          </a:p>
          <a:p>
            <a:pPr marL="914400" lvl="1" indent="-457200">
              <a:buFont typeface="+mj-lt"/>
              <a:buAutoNum type="arabicPeriod"/>
              <a:defRPr/>
            </a:pPr>
            <a:endParaRPr lang="en-US" sz="2000" dirty="0">
              <a:latin typeface="Consolas" panose="020B0609020204030204" pitchFamily="49" charset="0"/>
            </a:endParaRPr>
          </a:p>
          <a:p>
            <a:pPr lvl="1">
              <a:defRPr/>
            </a:pPr>
            <a:r>
              <a:rPr lang="en-US" sz="2000" dirty="0" err="1">
                <a:latin typeface="Consolas" panose="020B0609020204030204" pitchFamily="49" charset="0"/>
              </a:rPr>
              <a:t>arcpy.env.worspace</a:t>
            </a:r>
            <a:r>
              <a:rPr lang="en-US" sz="2000" dirty="0">
                <a:latin typeface="Consolas" panose="020B0609020204030204" pitchFamily="49" charset="0"/>
              </a:rPr>
              <a:t> = </a:t>
            </a:r>
            <a:r>
              <a:rPr lang="en-US" sz="2000" kern="1200" dirty="0">
                <a:solidFill>
                  <a:srgbClr val="CE9178"/>
                </a:solidFill>
                <a:latin typeface="Consolas" panose="020B0609020204030204" pitchFamily="49" charset="0"/>
                <a:ea typeface="+mn-ea"/>
                <a:cs typeface="+mn-cs"/>
              </a:rPr>
              <a:t>"C:/Temp/rastTester.gdb"</a:t>
            </a:r>
          </a:p>
          <a:p>
            <a:pPr lvl="1">
              <a:defRPr/>
            </a:pPr>
            <a:r>
              <a:rPr lang="en-US" sz="1800" dirty="0">
                <a:solidFill>
                  <a:srgbClr val="FF0066"/>
                </a:solidFill>
                <a:latin typeface="Consolas" panose="020B0609020204030204" pitchFamily="49" charset="0"/>
              </a:rPr>
              <a:t>for </a:t>
            </a:r>
            <a:r>
              <a:rPr lang="en-US" sz="1800" dirty="0" err="1">
                <a:solidFill>
                  <a:srgbClr val="FF0066"/>
                </a:solidFill>
                <a:latin typeface="Consolas" panose="020B0609020204030204" pitchFamily="49" charset="0"/>
              </a:rPr>
              <a:t>rasterImage</a:t>
            </a:r>
            <a:r>
              <a:rPr lang="en-US" sz="1800" dirty="0">
                <a:solidFill>
                  <a:srgbClr val="FF0066"/>
                </a:solidFill>
                <a:latin typeface="Consolas" panose="020B0609020204030204" pitchFamily="49" charset="0"/>
              </a:rPr>
              <a:t> in </a:t>
            </a:r>
            <a:r>
              <a:rPr lang="en-US" sz="1800" dirty="0" err="1">
                <a:solidFill>
                  <a:srgbClr val="FF0066"/>
                </a:solidFill>
                <a:latin typeface="Consolas" panose="020B0609020204030204" pitchFamily="49" charset="0"/>
              </a:rPr>
              <a:t>rasterList</a:t>
            </a:r>
            <a:r>
              <a:rPr lang="en-US" sz="1800" dirty="0">
                <a:solidFill>
                  <a:srgbClr val="FF0066"/>
                </a:solidFill>
                <a:latin typeface="Consolas" panose="020B0609020204030204" pitchFamily="49" charset="0"/>
              </a:rPr>
              <a:t>:</a:t>
            </a:r>
            <a:br>
              <a:rPr lang="en-US" sz="1800" dirty="0">
                <a:solidFill>
                  <a:srgbClr val="FF0066"/>
                </a:solidFill>
                <a:latin typeface="Consolas" panose="020B0609020204030204" pitchFamily="49" charset="0"/>
              </a:rPr>
            </a:br>
            <a:r>
              <a:rPr lang="en-US" sz="1800" dirty="0" err="1">
                <a:solidFill>
                  <a:srgbClr val="FF0066"/>
                </a:solidFill>
                <a:latin typeface="Consolas" panose="020B0609020204030204" pitchFamily="49" charset="0"/>
              </a:rPr>
              <a:t>TypeError</a:t>
            </a:r>
            <a:r>
              <a:rPr lang="en-US" sz="1800" dirty="0">
                <a:solidFill>
                  <a:srgbClr val="FF0066"/>
                </a:solidFill>
                <a:latin typeface="Consolas" panose="020B0609020204030204" pitchFamily="49" charset="0"/>
              </a:rPr>
              <a:t>: '</a:t>
            </a:r>
            <a:r>
              <a:rPr lang="en-US" sz="1800" dirty="0" err="1">
                <a:solidFill>
                  <a:srgbClr val="FF0066"/>
                </a:solidFill>
                <a:latin typeface="Consolas" panose="020B0609020204030204" pitchFamily="49" charset="0"/>
              </a:rPr>
              <a:t>NoneType</a:t>
            </a:r>
            <a:r>
              <a:rPr lang="en-US" sz="1800" dirty="0">
                <a:solidFill>
                  <a:srgbClr val="FF0066"/>
                </a:solidFill>
                <a:latin typeface="Consolas" panose="020B0609020204030204" pitchFamily="49" charset="0"/>
              </a:rPr>
              <a:t>' object is not </a:t>
            </a:r>
            <a:r>
              <a:rPr lang="en-US" sz="1800" dirty="0" err="1">
                <a:solidFill>
                  <a:srgbClr val="FF0066"/>
                </a:solidFill>
                <a:latin typeface="Consolas" panose="020B0609020204030204" pitchFamily="49" charset="0"/>
              </a:rPr>
              <a:t>iterable</a:t>
            </a:r>
            <a:endParaRPr lang="en-US" sz="1800" dirty="0">
              <a:solidFill>
                <a:srgbClr val="FF0066"/>
              </a:solidFill>
              <a:latin typeface="Consolas" panose="020B0609020204030204" pitchFamily="49" charset="0"/>
            </a:endParaRPr>
          </a:p>
          <a:p>
            <a:pPr lvl="1">
              <a:defRPr/>
            </a:pPr>
            <a:endParaRPr lang="en-US" sz="2400" dirty="0"/>
          </a:p>
          <a:p>
            <a:pPr marL="914400" lvl="1" indent="-457200">
              <a:buFont typeface="+mj-lt"/>
              <a:buAutoNum type="arabicPeriod" startAt="2"/>
              <a:defRPr/>
            </a:pPr>
            <a:r>
              <a:rPr lang="en-US" sz="2400" dirty="0"/>
              <a:t>Errors due to conditions that should be </a:t>
            </a:r>
            <a:r>
              <a:rPr lang="en-US" sz="2400" dirty="0">
                <a:solidFill>
                  <a:srgbClr val="BFBF00"/>
                </a:solidFill>
              </a:rPr>
              <a:t>handled</a:t>
            </a:r>
            <a:r>
              <a:rPr lang="en-US" sz="2400" dirty="0"/>
              <a:t>.</a:t>
            </a:r>
          </a:p>
          <a:p>
            <a:pPr lvl="1">
              <a:defRPr/>
            </a:pPr>
            <a:r>
              <a:rPr lang="en-US" sz="2400" dirty="0"/>
              <a:t>Often due to user input or external datasets (locked, missing, corrupt, etc.)</a:t>
            </a:r>
          </a:p>
          <a:p>
            <a:pPr marL="400050" lvl="1" indent="0">
              <a:defRPr/>
            </a:pPr>
            <a:endParaRPr lang="en-US" sz="2000" dirty="0"/>
          </a:p>
          <a:p>
            <a:pPr marL="400050" lvl="1" indent="0">
              <a:defRPr/>
            </a:pPr>
            <a:r>
              <a:rPr lang="en-US" sz="2000" dirty="0"/>
              <a:t>Run multRasts.py with an argument  "0.001 meters"</a:t>
            </a:r>
          </a:p>
          <a:p>
            <a:pPr marL="400050" lvl="1" indent="0">
              <a:defRPr/>
            </a:pPr>
            <a:r>
              <a:rPr lang="en-US" sz="1800" dirty="0">
                <a:solidFill>
                  <a:srgbClr val="FF0066"/>
                </a:solidFill>
                <a:latin typeface="Consolas" panose="020B0609020204030204" pitchFamily="49" charset="0"/>
              </a:rPr>
              <a:t>factor = float(sys.argv[1])</a:t>
            </a:r>
            <a:br>
              <a:rPr lang="en-US" sz="1800" dirty="0">
                <a:solidFill>
                  <a:srgbClr val="FF0066"/>
                </a:solidFill>
                <a:latin typeface="Consolas" panose="020B0609020204030204" pitchFamily="49" charset="0"/>
              </a:rPr>
            </a:br>
            <a:r>
              <a:rPr lang="en-US" sz="1800" dirty="0">
                <a:solidFill>
                  <a:srgbClr val="FF0066"/>
                </a:solidFill>
                <a:latin typeface="Consolas" panose="020B0609020204030204" pitchFamily="49" charset="0"/>
              </a:rPr>
              <a:t>  </a:t>
            </a:r>
            <a:r>
              <a:rPr lang="en-US" sz="1800" dirty="0" err="1">
                <a:solidFill>
                  <a:srgbClr val="FF0066"/>
                </a:solidFill>
                <a:latin typeface="Consolas" panose="020B0609020204030204" pitchFamily="49" charset="0"/>
              </a:rPr>
              <a:t>ValueError</a:t>
            </a:r>
            <a:r>
              <a:rPr lang="en-US" sz="1800" dirty="0">
                <a:solidFill>
                  <a:srgbClr val="FF0066"/>
                </a:solidFill>
                <a:latin typeface="Consolas" panose="020B0609020204030204" pitchFamily="49" charset="0"/>
              </a:rPr>
              <a:t>: invalid literal for float(): 0.001 meters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0048424-8F74-CC57-EF2A-E973851AD7A8}"/>
              </a:ext>
            </a:extLst>
          </p:cNvPr>
          <p:cNvSpPr>
            <a:spLocks noGrp="1"/>
          </p:cNvSpPr>
          <p:nvPr>
            <p:ph type="title"/>
          </p:nvPr>
        </p:nvSpPr>
        <p:spPr/>
        <p:txBody>
          <a:bodyPr/>
          <a:lstStyle/>
          <a:p>
            <a:pPr>
              <a:defRPr/>
            </a:pPr>
            <a:r>
              <a:rPr lang="en-US" altLang="en-US" sz="3600" dirty="0"/>
              <a:t>WHILE-loop &amp; error handling</a:t>
            </a:r>
          </a:p>
        </p:txBody>
      </p:sp>
      <p:sp>
        <p:nvSpPr>
          <p:cNvPr id="23556" name="Rectangle 3">
            <a:extLst>
              <a:ext uri="{FF2B5EF4-FFF2-40B4-BE49-F238E27FC236}">
                <a16:creationId xmlns:a16="http://schemas.microsoft.com/office/drawing/2014/main" id="{447F6D91-825E-51BD-0E69-5F229BB21C39}"/>
              </a:ext>
            </a:extLst>
          </p:cNvPr>
          <p:cNvSpPr txBox="1">
            <a:spLocks noChangeArrowheads="1"/>
          </p:cNvSpPr>
          <p:nvPr/>
        </p:nvSpPr>
        <p:spPr bwMode="auto">
          <a:xfrm>
            <a:off x="152400" y="914400"/>
            <a:ext cx="8686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en-US" sz="1600" b="0" dirty="0">
                <a:solidFill>
                  <a:srgbClr val="6A9955"/>
                </a:solidFill>
                <a:effectLst/>
                <a:latin typeface="Consolas" panose="020B0609020204030204" pitchFamily="49" charset="0"/>
              </a:rPr>
              <a:t># buffer_loop_try2.py</a:t>
            </a: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import</a:t>
            </a:r>
            <a:r>
              <a:rPr lang="en-US" sz="1600" b="0" dirty="0">
                <a:solidFill>
                  <a:srgbClr val="D4D4D4"/>
                </a:solidFill>
                <a:effectLst/>
                <a:latin typeface="Consolas" panose="020B0609020204030204" pitchFamily="49" charset="0"/>
              </a:rPr>
              <a:t> arcpy, sys</a:t>
            </a:r>
          </a:p>
          <a:p>
            <a:pPr marL="0" indent="0">
              <a:buNone/>
            </a:pPr>
            <a:r>
              <a:rPr lang="en-US" sz="1600" b="0" dirty="0" err="1">
                <a:solidFill>
                  <a:srgbClr val="D4D4D4"/>
                </a:solidFill>
                <a:effectLst/>
                <a:latin typeface="Consolas" panose="020B0609020204030204" pitchFamily="49" charset="0"/>
              </a:rPr>
              <a:t>arcpy.env.overwriteOutput</a:t>
            </a:r>
            <a:r>
              <a:rPr lang="en-US" sz="1600" b="0" dirty="0">
                <a:solidFill>
                  <a:srgbClr val="D4D4D4"/>
                </a:solidFill>
                <a:effectLst/>
                <a:latin typeface="Consolas" panose="020B0609020204030204" pitchFamily="49" charset="0"/>
              </a:rPr>
              <a:t> = </a:t>
            </a:r>
            <a:r>
              <a:rPr lang="en-US" sz="1600" b="0" dirty="0">
                <a:solidFill>
                  <a:srgbClr val="569CD6"/>
                </a:solidFill>
                <a:effectLst/>
                <a:latin typeface="Consolas" panose="020B0609020204030204" pitchFamily="49" charset="0"/>
              </a:rPr>
              <a:t>True</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arcpy.env.workspace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"C:/gispy/data/ch14/"</a:t>
            </a:r>
            <a:r>
              <a:rPr lang="en-US" sz="1600" b="0" dirty="0">
                <a:solidFill>
                  <a:srgbClr val="D4D4D4"/>
                </a:solidFill>
                <a:effectLst/>
                <a:latin typeface="Consolas" panose="020B0609020204030204" pitchFamily="49" charset="0"/>
              </a:rPr>
              <a:t> </a:t>
            </a:r>
          </a:p>
          <a:p>
            <a:pPr marL="0" indent="0">
              <a:buNone/>
            </a:pPr>
            <a:r>
              <a:rPr lang="en-US" sz="1600" b="0" dirty="0">
                <a:solidFill>
                  <a:srgbClr val="D4D4D4"/>
                </a:solidFill>
                <a:effectLst/>
                <a:latin typeface="Consolas" panose="020B0609020204030204" pitchFamily="49" charset="0"/>
              </a:rPr>
              <a:t>fc =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cover.shp</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pPr marL="0" indent="0">
              <a:buNone/>
            </a:pPr>
            <a:r>
              <a:rPr lang="en-US" sz="1600" b="0" dirty="0" err="1">
                <a:solidFill>
                  <a:srgbClr val="D4D4D4"/>
                </a:solidFill>
                <a:effectLst/>
                <a:latin typeface="Consolas" panose="020B0609020204030204" pitchFamily="49" charset="0"/>
              </a:rPr>
              <a:t>dist</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while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dist</a:t>
            </a:r>
            <a:r>
              <a:rPr lang="en-US" sz="1600" b="0" dirty="0">
                <a:solidFill>
                  <a:srgbClr val="D4D4D4"/>
                </a:solidFill>
                <a:effectLst/>
                <a:latin typeface="Consolas" panose="020B0609020204030204" pitchFamily="49" charset="0"/>
              </a:rPr>
              <a:t> &lt;= </a:t>
            </a:r>
            <a:r>
              <a:rPr lang="en-US" sz="1600" b="0" dirty="0">
                <a:solidFill>
                  <a:srgbClr val="B5CEA8"/>
                </a:solidFill>
                <a:effectLst/>
                <a:latin typeface="Consolas" panose="020B0609020204030204" pitchFamily="49" charset="0"/>
              </a:rPr>
              <a:t>10</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try</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buffer = fc[:-</a:t>
            </a:r>
            <a:r>
              <a:rPr lang="en-US" sz="1600" b="0" dirty="0">
                <a:solidFill>
                  <a:srgbClr val="B5CEA8"/>
                </a:solidFill>
                <a:effectLst/>
                <a:latin typeface="Consolas" panose="020B0609020204030204" pitchFamily="49" charset="0"/>
              </a:rPr>
              <a:t>4</a:t>
            </a:r>
            <a:r>
              <a:rPr lang="en-US" sz="1600" b="0" dirty="0">
                <a:solidFill>
                  <a:srgbClr val="D4D4D4"/>
                </a:solidFill>
                <a:effectLst/>
                <a:latin typeface="Consolas" panose="020B0609020204030204" pitchFamily="49" charset="0"/>
              </a:rPr>
              <a:t>]+ str(</a:t>
            </a:r>
            <a:r>
              <a:rPr lang="en-US" sz="1600" b="0" dirty="0" err="1">
                <a:solidFill>
                  <a:srgbClr val="D4D4D4"/>
                </a:solidFill>
                <a:effectLst/>
                <a:latin typeface="Consolas" panose="020B0609020204030204" pitchFamily="49" charset="0"/>
              </a:rPr>
              <a:t>dist</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"_</a:t>
            </a:r>
            <a:r>
              <a:rPr lang="en-US" sz="1600" b="0" dirty="0" err="1">
                <a:solidFill>
                  <a:srgbClr val="CE9178"/>
                </a:solidFill>
                <a:effectLst/>
                <a:latin typeface="Consolas" panose="020B0609020204030204" pitchFamily="49" charset="0"/>
              </a:rPr>
              <a:t>buffer.shp</a:t>
            </a:r>
            <a:r>
              <a:rPr lang="en-US" sz="1600" b="0" dirty="0">
                <a:solidFill>
                  <a:srgbClr val="CE9178"/>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buffDist</a:t>
            </a:r>
            <a:r>
              <a:rPr lang="en-US" sz="1600" b="0" dirty="0">
                <a:solidFill>
                  <a:srgbClr val="D4D4D4"/>
                </a:solidFill>
                <a:effectLst/>
                <a:latin typeface="Consolas" panose="020B0609020204030204" pitchFamily="49" charset="0"/>
              </a:rPr>
              <a:t> = str(</a:t>
            </a:r>
            <a:r>
              <a:rPr lang="en-US" sz="1600" b="0" dirty="0" err="1">
                <a:solidFill>
                  <a:srgbClr val="D4D4D4"/>
                </a:solidFill>
                <a:effectLst/>
                <a:latin typeface="Consolas" panose="020B0609020204030204" pitchFamily="49" charset="0"/>
              </a:rPr>
              <a:t>dist</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 mile"</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arcpy.Buffer_analysis</a:t>
            </a:r>
            <a:r>
              <a:rPr lang="en-US" sz="1600" b="0" dirty="0">
                <a:solidFill>
                  <a:srgbClr val="D4D4D4"/>
                </a:solidFill>
                <a:effectLst/>
                <a:latin typeface="Consolas" panose="020B0609020204030204" pitchFamily="49" charset="0"/>
              </a:rPr>
              <a:t>(fc, buffer, </a:t>
            </a:r>
            <a:r>
              <a:rPr lang="en-US" sz="1600" b="0" dirty="0" err="1">
                <a:solidFill>
                  <a:srgbClr val="D4D4D4"/>
                </a:solidFill>
                <a:effectLst/>
                <a:latin typeface="Consolas" panose="020B0609020204030204" pitchFamily="49" charset="0"/>
              </a:rPr>
              <a:t>buffDist</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 (</a:t>
            </a:r>
            <a:r>
              <a:rPr lang="en-US" sz="1600" b="0" dirty="0" err="1">
                <a:solidFill>
                  <a:srgbClr val="569CD6"/>
                </a:solidFill>
                <a:effectLst/>
                <a:latin typeface="Consolas" panose="020B0609020204030204" pitchFamily="49" charset="0"/>
              </a:rPr>
              <a:t>f</a:t>
            </a:r>
            <a:r>
              <a:rPr lang="en-US" sz="1600" b="0" dirty="0" err="1">
                <a:solidFill>
                  <a:srgbClr val="CE9178"/>
                </a:solidFill>
                <a:effectLst/>
                <a:latin typeface="Consolas" panose="020B0609020204030204" pitchFamily="49" charset="0"/>
              </a:rPr>
              <a:t>"Created</a:t>
            </a:r>
            <a:r>
              <a:rPr lang="en-US" sz="1600" b="0" dirty="0">
                <a:solidFill>
                  <a:srgbClr val="CE9178"/>
                </a:solidFill>
                <a:effectLst/>
                <a:latin typeface="Consolas" panose="020B0609020204030204" pitchFamily="49" charset="0"/>
              </a:rPr>
              <a:t>: </a:t>
            </a:r>
            <a:r>
              <a:rPr lang="en-US" sz="1600" b="0" dirty="0">
                <a:solidFill>
                  <a:srgbClr val="D4D4D4"/>
                </a:solidFill>
                <a:effectLst/>
                <a:latin typeface="Consolas" panose="020B0609020204030204" pitchFamily="49" charset="0"/>
              </a:rPr>
              <a:t>{buffer}</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except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arcpy.ExecuteError</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 (</a:t>
            </a:r>
            <a:r>
              <a:rPr lang="en-US" sz="1600" b="0" dirty="0" err="1">
                <a:solidFill>
                  <a:srgbClr val="D4D4D4"/>
                </a:solidFill>
                <a:effectLst/>
                <a:latin typeface="Consolas" panose="020B0609020204030204" pitchFamily="49" charset="0"/>
              </a:rPr>
              <a:t>arcpy.GetMessage</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dist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dist</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1</a:t>
            </a:r>
            <a:endParaRPr lang="en-US" sz="1600" b="0" dirty="0">
              <a:solidFill>
                <a:srgbClr val="D4D4D4"/>
              </a:solidFill>
              <a:effectLst/>
              <a:latin typeface="Consolas" panose="020B0609020204030204" pitchFamily="49" charset="0"/>
            </a:endParaRPr>
          </a:p>
          <a:p>
            <a:pPr eaLnBrk="1" hangingPunct="1">
              <a:lnSpc>
                <a:spcPct val="80000"/>
              </a:lnSpc>
              <a:buFontTx/>
              <a:buNone/>
            </a:pPr>
            <a:br>
              <a:rPr lang="en-US" altLang="en-US" sz="2400" dirty="0"/>
            </a:br>
            <a:r>
              <a:rPr lang="en-US" altLang="en-US" sz="2400" dirty="0"/>
              <a:t>      </a:t>
            </a:r>
            <a:br>
              <a:rPr lang="en-US" altLang="en-US" sz="2400" dirty="0"/>
            </a:br>
            <a:r>
              <a:rPr lang="en-US" altLang="en-US" sz="2400"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1DF6A63-C41F-21C0-F98A-688E071D7E6F}"/>
              </a:ext>
            </a:extLst>
          </p:cNvPr>
          <p:cNvSpPr>
            <a:spLocks noGrp="1"/>
          </p:cNvSpPr>
          <p:nvPr>
            <p:ph type="title"/>
          </p:nvPr>
        </p:nvSpPr>
        <p:spPr/>
        <p:txBody>
          <a:bodyPr/>
          <a:lstStyle/>
          <a:p>
            <a:pPr>
              <a:defRPr/>
            </a:pPr>
            <a:r>
              <a:rPr lang="en-US" altLang="en-US" dirty="0"/>
              <a:t>Looping &amp; error handling in-class</a:t>
            </a:r>
          </a:p>
        </p:txBody>
      </p:sp>
      <p:sp>
        <p:nvSpPr>
          <p:cNvPr id="3" name="Content Placeholder 2">
            <a:extLst>
              <a:ext uri="{FF2B5EF4-FFF2-40B4-BE49-F238E27FC236}">
                <a16:creationId xmlns:a16="http://schemas.microsoft.com/office/drawing/2014/main" id="{D0306408-3CA7-976E-1F3C-583047B5A698}"/>
              </a:ext>
            </a:extLst>
          </p:cNvPr>
          <p:cNvSpPr>
            <a:spLocks noGrp="1"/>
          </p:cNvSpPr>
          <p:nvPr>
            <p:ph idx="1"/>
          </p:nvPr>
        </p:nvSpPr>
        <p:spPr/>
        <p:txBody>
          <a:bodyPr/>
          <a:lstStyle/>
          <a:p>
            <a:pPr marL="0" indent="0">
              <a:buNone/>
              <a:defRPr/>
            </a:pPr>
            <a:r>
              <a:rPr lang="en-US" sz="2400" dirty="0"/>
              <a:t>Step through the sample scripts in the debugger. Observe the behavior.</a:t>
            </a:r>
            <a:endParaRPr lang="en-US" sz="2400" b="1" dirty="0"/>
          </a:p>
          <a:p>
            <a:pPr>
              <a:defRPr/>
            </a:pPr>
            <a:endParaRPr lang="en-US" b="1" dirty="0"/>
          </a:p>
          <a:p>
            <a:pPr marL="0" indent="0">
              <a:buFontTx/>
              <a:buNone/>
              <a:defRPr/>
            </a:pPr>
            <a:r>
              <a:rPr lang="en-US" b="1" dirty="0"/>
              <a:t>Hands–on </a:t>
            </a:r>
          </a:p>
          <a:p>
            <a:pPr marL="0" indent="0">
              <a:buFontTx/>
              <a:buNone/>
              <a:defRPr/>
            </a:pPr>
            <a:r>
              <a:rPr lang="en-US" dirty="0"/>
              <a:t>copy_try.py</a:t>
            </a:r>
          </a:p>
          <a:p>
            <a:pPr marL="0" indent="0">
              <a:buFontTx/>
              <a:buNone/>
              <a:defRPr/>
            </a:pPr>
            <a:r>
              <a:rPr lang="en-US" dirty="0"/>
              <a:t>smooth_loop_try.py</a:t>
            </a:r>
          </a:p>
        </p:txBody>
      </p:sp>
    </p:spTree>
    <p:extLst>
      <p:ext uri="{BB962C8B-B14F-4D97-AF65-F5344CB8AC3E}">
        <p14:creationId xmlns:p14="http://schemas.microsoft.com/office/powerpoint/2010/main" val="953093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970AA6C-3AB4-A69C-5439-C3D9B3FBC014}"/>
              </a:ext>
            </a:extLst>
          </p:cNvPr>
          <p:cNvSpPr>
            <a:spLocks noGrp="1"/>
          </p:cNvSpPr>
          <p:nvPr>
            <p:ph type="title"/>
          </p:nvPr>
        </p:nvSpPr>
        <p:spPr/>
        <p:txBody>
          <a:bodyPr/>
          <a:lstStyle/>
          <a:p>
            <a:pPr>
              <a:defRPr/>
            </a:pPr>
            <a:r>
              <a:rPr lang="en-US" altLang="en-US"/>
              <a:t>Summing up</a:t>
            </a:r>
          </a:p>
        </p:txBody>
      </p:sp>
      <p:sp>
        <p:nvSpPr>
          <p:cNvPr id="24579" name="Content Placeholder 2">
            <a:extLst>
              <a:ext uri="{FF2B5EF4-FFF2-40B4-BE49-F238E27FC236}">
                <a16:creationId xmlns:a16="http://schemas.microsoft.com/office/drawing/2014/main" id="{4DDF1279-73A9-8A56-2D51-22616E0ECC7C}"/>
              </a:ext>
            </a:extLst>
          </p:cNvPr>
          <p:cNvSpPr>
            <a:spLocks noGrp="1"/>
          </p:cNvSpPr>
          <p:nvPr>
            <p:ph idx="1"/>
          </p:nvPr>
        </p:nvSpPr>
        <p:spPr/>
        <p:txBody>
          <a:bodyPr/>
          <a:lstStyle/>
          <a:p>
            <a:r>
              <a:rPr lang="en-US" altLang="en-US" sz="2800" dirty="0">
                <a:ea typeface="MS PGothic" panose="020B0600070205080204" pitchFamily="34" charset="-128"/>
              </a:rPr>
              <a:t>Topics discussed</a:t>
            </a:r>
          </a:p>
          <a:p>
            <a:pPr lvl="2"/>
            <a:r>
              <a:rPr lang="en-US" altLang="en-US" sz="2000" dirty="0">
                <a:ea typeface="MS PGothic" panose="020B0600070205080204" pitchFamily="34" charset="-128"/>
              </a:rPr>
              <a:t>fixable vs. handleable exceptions</a:t>
            </a:r>
          </a:p>
          <a:p>
            <a:pPr lvl="2"/>
            <a:r>
              <a:rPr lang="en-US" altLang="en-US" sz="2000" dirty="0">
                <a:solidFill>
                  <a:srgbClr val="6588A5"/>
                </a:solidFill>
                <a:ea typeface="MS PGothic" panose="020B0600070205080204" pitchFamily="34" charset="-128"/>
              </a:rPr>
              <a:t>try </a:t>
            </a:r>
            <a:r>
              <a:rPr lang="en-US" altLang="en-US" sz="2000" dirty="0">
                <a:ea typeface="MS PGothic" panose="020B0600070205080204" pitchFamily="34" charset="-128"/>
              </a:rPr>
              <a:t>and </a:t>
            </a:r>
            <a:r>
              <a:rPr lang="en-US" altLang="en-US" sz="2000" dirty="0">
                <a:solidFill>
                  <a:srgbClr val="6588A5"/>
                </a:solidFill>
                <a:ea typeface="MS PGothic" panose="020B0600070205080204" pitchFamily="34" charset="-128"/>
              </a:rPr>
              <a:t>except</a:t>
            </a:r>
            <a:r>
              <a:rPr lang="en-US" altLang="en-US" sz="2000" dirty="0">
                <a:ea typeface="MS PGothic" panose="020B0600070205080204" pitchFamily="34" charset="-128"/>
              </a:rPr>
              <a:t> syntax</a:t>
            </a:r>
          </a:p>
          <a:p>
            <a:pPr lvl="2"/>
            <a:r>
              <a:rPr lang="en-US" altLang="en-US" sz="2000" dirty="0">
                <a:ea typeface="MS PGothic" panose="020B0600070205080204" pitchFamily="34" charset="-128"/>
              </a:rPr>
              <a:t>named vs. unnamed exceptions </a:t>
            </a:r>
          </a:p>
          <a:p>
            <a:pPr lvl="2"/>
            <a:r>
              <a:rPr lang="en-US" altLang="en-US" sz="2000" dirty="0">
                <a:ea typeface="MS PGothic" panose="020B0600070205080204" pitchFamily="34" charset="-128"/>
              </a:rPr>
              <a:t>built-in exceptions &amp; </a:t>
            </a:r>
            <a:r>
              <a:rPr lang="en-US" altLang="en-US" sz="2000" dirty="0" err="1">
                <a:ea typeface="MS PGothic" panose="020B0600070205080204" pitchFamily="34" charset="-128"/>
              </a:rPr>
              <a:t>arcpy.ExecuteError</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error handling flow</a:t>
            </a:r>
          </a:p>
          <a:p>
            <a:pPr lvl="3"/>
            <a:r>
              <a:rPr lang="en-US" altLang="en-US" sz="1800" dirty="0" err="1">
                <a:ea typeface="MS PGothic" panose="020B0600070205080204" pitchFamily="34" charset="-128"/>
              </a:rPr>
              <a:t>sys.exit</a:t>
            </a:r>
            <a:r>
              <a:rPr lang="en-US" altLang="en-US" sz="1800" dirty="0">
                <a:ea typeface="MS PGothic" panose="020B0600070205080204" pitchFamily="34" charset="-128"/>
              </a:rPr>
              <a:t>(0)</a:t>
            </a:r>
          </a:p>
          <a:p>
            <a:pPr lvl="3"/>
            <a:r>
              <a:rPr lang="en-US" altLang="en-US" sz="1800" dirty="0">
                <a:ea typeface="MS PGothic" panose="020B0600070205080204" pitchFamily="34" charset="-128"/>
              </a:rPr>
              <a:t>looping</a:t>
            </a:r>
          </a:p>
          <a:p>
            <a:pPr lvl="2"/>
            <a:r>
              <a:rPr lang="en-US" altLang="en-US" sz="2000" dirty="0">
                <a:ea typeface="MS PGothic" panose="020B0600070205080204" pitchFamily="34" charset="-128"/>
              </a:rPr>
              <a:t>printing errors</a:t>
            </a:r>
          </a:p>
          <a:p>
            <a:pPr lvl="3"/>
            <a:r>
              <a:rPr lang="en-US" altLang="en-US" sz="1800" dirty="0" err="1">
                <a:ea typeface="MS PGothic" panose="020B0600070205080204" pitchFamily="34" charset="-128"/>
              </a:rPr>
              <a:t>arcpy.GetMessages</a:t>
            </a:r>
            <a:r>
              <a:rPr lang="en-US" altLang="en-US" sz="1800" dirty="0">
                <a:ea typeface="MS PGothic" panose="020B0600070205080204" pitchFamily="34" charset="-128"/>
              </a:rPr>
              <a:t>( )</a:t>
            </a:r>
          </a:p>
          <a:p>
            <a:pPr lvl="3"/>
            <a:r>
              <a:rPr lang="en-US" altLang="en-US" sz="1800" dirty="0" err="1">
                <a:ea typeface="MS PGothic" panose="020B0600070205080204" pitchFamily="34" charset="-128"/>
              </a:rPr>
              <a:t>traceback.print_exc</a:t>
            </a:r>
            <a:r>
              <a:rPr lang="en-US" altLang="en-US" sz="1800" dirty="0">
                <a:ea typeface="MS PGothic" panose="020B0600070205080204" pitchFamily="34" charset="-128"/>
              </a:rPr>
              <a:t>()</a:t>
            </a:r>
          </a:p>
          <a:p>
            <a:r>
              <a:rPr lang="en-US" altLang="en-US" sz="2800" dirty="0">
                <a:ea typeface="MS PGothic" panose="020B0600070205080204" pitchFamily="34" charset="-128"/>
              </a:rPr>
              <a:t>Additional topics</a:t>
            </a:r>
          </a:p>
          <a:p>
            <a:pPr lvl="2"/>
            <a:r>
              <a:rPr lang="en-US" altLang="en-US" sz="2000" dirty="0">
                <a:solidFill>
                  <a:srgbClr val="6588A5"/>
                </a:solidFill>
                <a:ea typeface="MS PGothic" panose="020B0600070205080204" pitchFamily="34" charset="-128"/>
              </a:rPr>
              <a:t>assert, raise, finally </a:t>
            </a:r>
            <a:r>
              <a:rPr lang="en-US" altLang="en-US" sz="2000" dirty="0">
                <a:ea typeface="MS PGothic" panose="020B0600070205080204" pitchFamily="34" charset="-128"/>
              </a:rPr>
              <a:t>keywords	</a:t>
            </a:r>
          </a:p>
          <a:p>
            <a:pPr lvl="2"/>
            <a:r>
              <a:rPr lang="en-US" altLang="en-US" sz="2000" dirty="0">
                <a:ea typeface="MS PGothic" panose="020B0600070205080204" pitchFamily="34" charset="-128"/>
              </a:rPr>
              <a:t>User-defined errors</a:t>
            </a:r>
          </a:p>
          <a:p>
            <a:pPr lvl="2"/>
            <a:endParaRPr lang="en-US" altLang="en-US" dirty="0">
              <a:ea typeface="MS PGothic" panose="020B0600070205080204"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CC62-E228-4FBE-FC6D-1944B22B2B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65A5DC-BB89-9AEE-4799-56E21EA76E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7872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230509E-5F4C-A5C8-11F5-FA4029853042}"/>
              </a:ext>
            </a:extLst>
          </p:cNvPr>
          <p:cNvSpPr>
            <a:spLocks noGrp="1"/>
          </p:cNvSpPr>
          <p:nvPr>
            <p:ph type="title"/>
          </p:nvPr>
        </p:nvSpPr>
        <p:spPr/>
        <p:txBody>
          <a:bodyPr/>
          <a:lstStyle/>
          <a:p>
            <a:pPr>
              <a:defRPr/>
            </a:pPr>
            <a:r>
              <a:rPr lang="en-US" altLang="en-US"/>
              <a:t>Appendix</a:t>
            </a:r>
          </a:p>
        </p:txBody>
      </p:sp>
      <p:sp>
        <p:nvSpPr>
          <p:cNvPr id="28675" name="Content Placeholder 2">
            <a:extLst>
              <a:ext uri="{FF2B5EF4-FFF2-40B4-BE49-F238E27FC236}">
                <a16:creationId xmlns:a16="http://schemas.microsoft.com/office/drawing/2014/main" id="{F1EA786B-B7AD-B597-209F-ECDA41B717A6}"/>
              </a:ext>
            </a:extLst>
          </p:cNvPr>
          <p:cNvSpPr>
            <a:spLocks noGrp="1"/>
          </p:cNvSpPr>
          <p:nvPr>
            <p:ph idx="1"/>
          </p:nvPr>
        </p:nvSpPr>
        <p:spPr/>
        <p:txBody>
          <a:bodyPr/>
          <a:lstStyle/>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35AE9275-FB0A-4C16-F638-0849D11FCCDE}"/>
              </a:ext>
            </a:extLst>
          </p:cNvPr>
          <p:cNvSpPr>
            <a:spLocks noGrp="1" noChangeArrowheads="1"/>
          </p:cNvSpPr>
          <p:nvPr>
            <p:ph type="title"/>
          </p:nvPr>
        </p:nvSpPr>
        <p:spPr/>
        <p:txBody>
          <a:bodyPr/>
          <a:lstStyle/>
          <a:p>
            <a:pPr eaLnBrk="1" hangingPunct="1">
              <a:defRPr/>
            </a:pPr>
            <a:r>
              <a:rPr lang="en-US" altLang="en-US" sz="3200"/>
              <a:t>In class - Finding exception names</a:t>
            </a:r>
          </a:p>
        </p:txBody>
      </p:sp>
      <p:sp>
        <p:nvSpPr>
          <p:cNvPr id="29700" name="Rectangle 3">
            <a:extLst>
              <a:ext uri="{FF2B5EF4-FFF2-40B4-BE49-F238E27FC236}">
                <a16:creationId xmlns:a16="http://schemas.microsoft.com/office/drawing/2014/main" id="{8E443722-AD9C-82E8-E0DB-A0AB08A2C9B1}"/>
              </a:ext>
            </a:extLst>
          </p:cNvPr>
          <p:cNvSpPr>
            <a:spLocks noGrp="1" noChangeArrowheads="1"/>
          </p:cNvSpPr>
          <p:nvPr>
            <p:ph type="body" idx="1"/>
          </p:nvPr>
        </p:nvSpPr>
        <p:spPr/>
        <p:txBody>
          <a:bodyPr/>
          <a:lstStyle/>
          <a:p>
            <a:pPr eaLnBrk="1" hangingPunct="1">
              <a:buFontTx/>
              <a:buNone/>
            </a:pPr>
            <a:r>
              <a:rPr lang="en-US" altLang="en-US" dirty="0"/>
              <a:t>Explore exceptions using </a:t>
            </a:r>
          </a:p>
          <a:p>
            <a:pPr eaLnBrk="1" hangingPunct="1">
              <a:buFontTx/>
              <a:buNone/>
            </a:pPr>
            <a:r>
              <a:rPr lang="en-US" altLang="en-US" dirty="0"/>
              <a:t>   </a:t>
            </a:r>
            <a:endParaRPr lang="en-US" altLang="en-US" dirty="0">
              <a:solidFill>
                <a:srgbClr val="669900"/>
              </a:solidFill>
            </a:endParaRPr>
          </a:p>
        </p:txBody>
      </p:sp>
      <p:sp>
        <p:nvSpPr>
          <p:cNvPr id="3" name="TextBox 2">
            <a:extLst>
              <a:ext uri="{FF2B5EF4-FFF2-40B4-BE49-F238E27FC236}">
                <a16:creationId xmlns:a16="http://schemas.microsoft.com/office/drawing/2014/main" id="{B1CD169D-4CB0-823C-F97D-20363F89C5A9}"/>
              </a:ext>
            </a:extLst>
          </p:cNvPr>
          <p:cNvSpPr txBox="1"/>
          <p:nvPr/>
        </p:nvSpPr>
        <p:spPr>
          <a:xfrm>
            <a:off x="381000" y="1970722"/>
            <a:ext cx="8610600" cy="3046988"/>
          </a:xfrm>
          <a:prstGeom prst="rect">
            <a:avLst/>
          </a:prstGeom>
          <a:noFill/>
        </p:spPr>
        <p:txBody>
          <a:bodyPr wrap="square">
            <a:spAutoFit/>
          </a:bodyPr>
          <a:lstStyle/>
          <a:p>
            <a:r>
              <a:rPr lang="en-US" sz="2400" b="0" dirty="0">
                <a:solidFill>
                  <a:srgbClr val="6A9955"/>
                </a:solidFill>
                <a:effectLst/>
                <a:latin typeface="Consolas" panose="020B0609020204030204" pitchFamily="49" charset="0"/>
              </a:rPr>
              <a:t># fileOpen.py</a:t>
            </a:r>
            <a:endParaRPr lang="en-US" sz="2400" b="0" dirty="0">
              <a:solidFill>
                <a:srgbClr val="D4D4D4"/>
              </a:solidFill>
              <a:effectLst/>
              <a:latin typeface="Consolas" panose="020B0609020204030204" pitchFamily="49" charset="0"/>
            </a:endParaRPr>
          </a:p>
          <a:p>
            <a:r>
              <a:rPr lang="en-US" sz="2400" b="0" dirty="0">
                <a:solidFill>
                  <a:srgbClr val="569CD6"/>
                </a:solidFill>
                <a:effectLst/>
                <a:latin typeface="Consolas" panose="020B0609020204030204" pitchFamily="49" charset="0"/>
              </a:rPr>
              <a:t>import</a:t>
            </a:r>
            <a:r>
              <a:rPr lang="en-US" sz="2400" b="0" dirty="0">
                <a:solidFill>
                  <a:srgbClr val="D4D4D4"/>
                </a:solidFill>
                <a:effectLst/>
                <a:latin typeface="Consolas" panose="020B0609020204030204" pitchFamily="49" charset="0"/>
              </a:rPr>
              <a:t> sys</a:t>
            </a:r>
          </a:p>
          <a:p>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filename = sys.argv[</a:t>
            </a:r>
            <a:r>
              <a:rPr lang="en-US" sz="2400" b="0" dirty="0">
                <a:solidFill>
                  <a:srgbClr val="B5CEA8"/>
                </a:solidFill>
                <a:effectLst/>
                <a:latin typeface="Consolas" panose="020B0609020204030204" pitchFamily="49" charset="0"/>
              </a:rPr>
              <a:t>1</a:t>
            </a:r>
            <a:r>
              <a:rPr lang="en-US" sz="2400" b="0" dirty="0">
                <a:solidFill>
                  <a:srgbClr val="D4D4D4"/>
                </a:solidFill>
                <a:effectLst/>
                <a:latin typeface="Consolas" panose="020B0609020204030204" pitchFamily="49" charset="0"/>
              </a:rPr>
              <a:t>] </a:t>
            </a:r>
            <a:r>
              <a:rPr lang="en-US" sz="2400" b="0" dirty="0">
                <a:solidFill>
                  <a:srgbClr val="6A9955"/>
                </a:solidFill>
                <a:effectLst/>
                <a:latin typeface="Consolas" panose="020B0609020204030204" pitchFamily="49" charset="0"/>
              </a:rPr>
              <a:t># Get filename from user</a:t>
            </a:r>
          </a:p>
          <a:p>
            <a:r>
              <a:rPr lang="en-US" sz="2400" b="0" dirty="0">
                <a:solidFill>
                  <a:srgbClr val="6A9955"/>
                </a:solidFill>
                <a:effectLst/>
                <a:latin typeface="Consolas" panose="020B0609020204030204" pitchFamily="49" charset="0"/>
              </a:rPr>
              <a:t> </a:t>
            </a:r>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file = open(</a:t>
            </a:r>
            <a:r>
              <a:rPr lang="en-US" sz="2400" b="0" dirty="0" err="1">
                <a:solidFill>
                  <a:srgbClr val="D4D4D4"/>
                </a:solidFill>
                <a:effectLst/>
                <a:latin typeface="Consolas" panose="020B0609020204030204" pitchFamily="49" charset="0"/>
              </a:rPr>
              <a:t>filename,</a:t>
            </a:r>
            <a:r>
              <a:rPr lang="en-US" sz="2400" b="0" dirty="0" err="1">
                <a:solidFill>
                  <a:srgbClr val="CE9178"/>
                </a:solidFill>
                <a:effectLst/>
                <a:latin typeface="Consolas" panose="020B0609020204030204" pitchFamily="49" charset="0"/>
              </a:rPr>
              <a:t>"r</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6A9955"/>
                </a:solidFill>
                <a:effectLst/>
                <a:latin typeface="Consolas" panose="020B0609020204030204" pitchFamily="49" charset="0"/>
              </a:rPr>
              <a:t># Open file for reading</a:t>
            </a:r>
            <a:endParaRPr lang="en-US" sz="2400" b="0" dirty="0">
              <a:solidFill>
                <a:srgbClr val="D4D4D4"/>
              </a:solidFill>
              <a:effectLst/>
              <a:latin typeface="Consolas" panose="020B0609020204030204" pitchFamily="49" charset="0"/>
            </a:endParaRPr>
          </a:p>
          <a:p>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print (</a:t>
            </a:r>
            <a:r>
              <a:rPr lang="en-US" sz="2400" b="0" dirty="0" err="1">
                <a:solidFill>
                  <a:srgbClr val="D4D4D4"/>
                </a:solidFill>
                <a:effectLst/>
                <a:latin typeface="Consolas" panose="020B0609020204030204" pitchFamily="49" charset="0"/>
              </a:rPr>
              <a:t>file.readlines</a:t>
            </a:r>
            <a:r>
              <a:rPr lang="en-US" sz="2400" b="0" dirty="0">
                <a:solidFill>
                  <a:srgbClr val="D4D4D4"/>
                </a:solidFill>
                <a:effectLst/>
                <a:latin typeface="Consolas" panose="020B0609020204030204" pitchFamily="49" charset="0"/>
              </a:rPr>
              <a:t>( )) </a:t>
            </a:r>
            <a:r>
              <a:rPr lang="en-US" sz="2400" b="0" dirty="0">
                <a:solidFill>
                  <a:srgbClr val="6A9955"/>
                </a:solidFill>
                <a:effectLst/>
                <a:latin typeface="Consolas" panose="020B0609020204030204" pitchFamily="49" charset="0"/>
              </a:rPr>
              <a:t># Read file and print</a:t>
            </a:r>
            <a:endParaRPr lang="en-US" sz="2400" b="0" dirty="0">
              <a:solidFill>
                <a:srgbClr val="D4D4D4"/>
              </a:solidFill>
              <a:effectLst/>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B041A-141D-D1D7-ED49-BB002A7713A9}"/>
              </a:ext>
            </a:extLst>
          </p:cNvPr>
          <p:cNvSpPr txBox="1"/>
          <p:nvPr/>
        </p:nvSpPr>
        <p:spPr>
          <a:xfrm>
            <a:off x="152400" y="998557"/>
            <a:ext cx="8534400" cy="3970318"/>
          </a:xfrm>
          <a:prstGeom prst="rect">
            <a:avLst/>
          </a:prstGeom>
          <a:noFill/>
        </p:spPr>
        <p:txBody>
          <a:bodyPr wrap="square">
            <a:spAutoFit/>
          </a:bodyPr>
          <a:lstStyle/>
          <a:p>
            <a:r>
              <a:rPr lang="en-US" b="0" dirty="0">
                <a:solidFill>
                  <a:srgbClr val="6A9955"/>
                </a:solidFill>
                <a:effectLst/>
                <a:latin typeface="Consolas" panose="020B0609020204030204" pitchFamily="49" charset="0"/>
              </a:rPr>
              <a:t># fileOpen.py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sys, traceback</a:t>
            </a:r>
          </a:p>
          <a:p>
            <a:r>
              <a:rPr lang="en-US" b="0" dirty="0">
                <a:solidFill>
                  <a:srgbClr val="569CD6"/>
                </a:solidFill>
                <a:effectLst/>
                <a:latin typeface="Consolas" panose="020B0609020204030204" pitchFamily="49" charset="0"/>
              </a:rPr>
              <a:t>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filename = sys.argv[</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Get filename from user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file = open(</a:t>
            </a:r>
            <a:r>
              <a:rPr lang="en-US" b="0" dirty="0" err="1">
                <a:solidFill>
                  <a:srgbClr val="D4D4D4"/>
                </a:solidFill>
                <a:effectLst/>
                <a:latin typeface="Consolas" panose="020B0609020204030204" pitchFamily="49" charset="0"/>
              </a:rPr>
              <a:t>filename,</a:t>
            </a:r>
            <a:r>
              <a:rPr lang="en-US" b="0" dirty="0" err="1">
                <a:solidFill>
                  <a:srgbClr val="CE9178"/>
                </a:solidFill>
                <a:effectLst/>
                <a:latin typeface="Consolas" panose="020B0609020204030204" pitchFamily="49" charset="0"/>
              </a:rPr>
              <a:t>"r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Open file for reading</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print (</a:t>
            </a:r>
            <a:r>
              <a:rPr lang="en-US" b="0" dirty="0" err="1">
                <a:solidFill>
                  <a:srgbClr val="D4D4D4"/>
                </a:solidFill>
                <a:effectLst/>
                <a:latin typeface="Consolas" panose="020B0609020204030204" pitchFamily="49" charset="0"/>
              </a:rPr>
              <a:t>file.readlines</a:t>
            </a:r>
            <a:r>
              <a:rPr lang="en-US" b="0" dirty="0">
                <a:solidFill>
                  <a:srgbClr val="D4D4D4"/>
                </a:solidFill>
                <a:effectLst/>
                <a:latin typeface="Consolas" panose="020B0609020204030204" pitchFamily="49" charset="0"/>
              </a:rPr>
              <a:t>( )) </a:t>
            </a:r>
            <a:r>
              <a:rPr lang="en-US" b="0" dirty="0">
                <a:solidFill>
                  <a:srgbClr val="6A9955"/>
                </a:solidFill>
                <a:effectLst/>
                <a:latin typeface="Consolas" panose="020B0609020204030204" pitchFamily="49" charset="0"/>
              </a:rPr>
              <a:t># Read file and print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except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IOError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 (</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"Warning</a:t>
            </a:r>
            <a:r>
              <a:rPr lang="en-US" b="0" dirty="0">
                <a:solidFill>
                  <a:srgbClr val="CE9178"/>
                </a:solidFill>
                <a:effectLst/>
                <a:latin typeface="Consolas" panose="020B0609020204030204" pitchFamily="49" charset="0"/>
              </a:rPr>
              <a:t>: could not open: </a:t>
            </a:r>
            <a:r>
              <a:rPr lang="en-US" b="0" dirty="0">
                <a:solidFill>
                  <a:srgbClr val="D4D4D4"/>
                </a:solidFill>
                <a:effectLst/>
                <a:latin typeface="Consolas" panose="020B0609020204030204" pitchFamily="49" charset="0"/>
              </a:rPr>
              <a:t>{filename}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 (</a:t>
            </a:r>
            <a:r>
              <a:rPr lang="en-US" b="0" dirty="0">
                <a:solidFill>
                  <a:srgbClr val="CE9178"/>
                </a:solidFill>
                <a:effectLst/>
                <a:latin typeface="Consolas" panose="020B0609020204030204" pitchFamily="49" charset="0"/>
              </a:rPr>
              <a:t>"Usage: &lt;full path file name&gt;"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sys.exit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p>
          <a:p>
            <a:r>
              <a:rPr lang="en-US" b="0" dirty="0">
                <a:solidFill>
                  <a:srgbClr val="569CD6"/>
                </a:solidFill>
                <a:effectLst/>
                <a:latin typeface="Consolas" panose="020B0609020204030204" pitchFamily="49" charset="0"/>
              </a:rPr>
              <a:t>except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 </a:t>
            </a:r>
            <a:r>
              <a:rPr lang="en-US" b="0" dirty="0">
                <a:solidFill>
                  <a:srgbClr val="CE9178"/>
                </a:solidFill>
                <a:effectLst/>
                <a:latin typeface="Consolas" panose="020B0609020204030204" pitchFamily="49" charset="0"/>
              </a:rPr>
              <a:t>"Unexpected error:"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traceback.print_exc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sys.exit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p:txBody>
      </p:sp>
      <p:sp>
        <p:nvSpPr>
          <p:cNvPr id="27651" name="Rectangle 2">
            <a:extLst>
              <a:ext uri="{FF2B5EF4-FFF2-40B4-BE49-F238E27FC236}">
                <a16:creationId xmlns:a16="http://schemas.microsoft.com/office/drawing/2014/main" id="{D9F59462-E316-E2D6-5910-286E8CA7D990}"/>
              </a:ext>
            </a:extLst>
          </p:cNvPr>
          <p:cNvSpPr>
            <a:spLocks noGrp="1" noChangeArrowheads="1"/>
          </p:cNvSpPr>
          <p:nvPr>
            <p:ph type="title"/>
          </p:nvPr>
        </p:nvSpPr>
        <p:spPr/>
        <p:txBody>
          <a:bodyPr/>
          <a:lstStyle/>
          <a:p>
            <a:pPr eaLnBrk="1" hangingPunct="1">
              <a:defRPr/>
            </a:pPr>
            <a:r>
              <a:rPr lang="en-US" altLang="en-US" sz="3600"/>
              <a:t>Named exception: IOError</a:t>
            </a:r>
          </a:p>
        </p:txBody>
      </p:sp>
      <p:sp>
        <p:nvSpPr>
          <p:cNvPr id="315396" name="Line 4">
            <a:extLst>
              <a:ext uri="{FF2B5EF4-FFF2-40B4-BE49-F238E27FC236}">
                <a16:creationId xmlns:a16="http://schemas.microsoft.com/office/drawing/2014/main" id="{D9C4D2D3-D25A-A8F4-DF8B-44DE23697073}"/>
              </a:ext>
            </a:extLst>
          </p:cNvPr>
          <p:cNvSpPr>
            <a:spLocks noChangeShapeType="1"/>
          </p:cNvSpPr>
          <p:nvPr/>
        </p:nvSpPr>
        <p:spPr bwMode="auto">
          <a:xfrm flipH="1">
            <a:off x="2209800" y="3657600"/>
            <a:ext cx="197485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397" name="Text Box 5">
            <a:extLst>
              <a:ext uri="{FF2B5EF4-FFF2-40B4-BE49-F238E27FC236}">
                <a16:creationId xmlns:a16="http://schemas.microsoft.com/office/drawing/2014/main" id="{3BD6CBAF-4C15-2EDD-828A-C00315DF81D3}"/>
              </a:ext>
            </a:extLst>
          </p:cNvPr>
          <p:cNvSpPr txBox="1">
            <a:spLocks noChangeArrowheads="1"/>
          </p:cNvSpPr>
          <p:nvPr/>
        </p:nvSpPr>
        <p:spPr bwMode="auto">
          <a:xfrm>
            <a:off x="4260850" y="3505200"/>
            <a:ext cx="47756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66"/>
                </a:solidFill>
              </a:rPr>
              <a:t>Forces the script to exit. No lines of code are </a:t>
            </a:r>
          </a:p>
          <a:p>
            <a:pPr eaLnBrk="1" hangingPunct="1">
              <a:spcBef>
                <a:spcPct val="0"/>
              </a:spcBef>
              <a:buFontTx/>
              <a:buNone/>
            </a:pPr>
            <a:r>
              <a:rPr lang="en-US" altLang="en-US" sz="1800" dirty="0">
                <a:solidFill>
                  <a:srgbClr val="FF0066"/>
                </a:solidFill>
              </a:rPr>
              <a:t>executed after this is called.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5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5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3" descr="http://courses.ncsu.edu/gis540/common/images/cheatSheet.png">
            <a:extLst>
              <a:ext uri="{FF2B5EF4-FFF2-40B4-BE49-F238E27FC236}">
                <a16:creationId xmlns:a16="http://schemas.microsoft.com/office/drawing/2014/main" id="{83873E68-5F56-CB7F-9E4C-E41124135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990600"/>
            <a:ext cx="5362575"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2">
            <a:extLst>
              <a:ext uri="{FF2B5EF4-FFF2-40B4-BE49-F238E27FC236}">
                <a16:creationId xmlns:a16="http://schemas.microsoft.com/office/drawing/2014/main" id="{B803AC47-F505-57DA-B5C0-4ED23EE73268}"/>
              </a:ext>
            </a:extLst>
          </p:cNvPr>
          <p:cNvSpPr>
            <a:spLocks noGrp="1" noChangeArrowheads="1"/>
          </p:cNvSpPr>
          <p:nvPr>
            <p:ph type="title"/>
          </p:nvPr>
        </p:nvSpPr>
        <p:spPr/>
        <p:txBody>
          <a:bodyPr/>
          <a:lstStyle/>
          <a:p>
            <a:pPr eaLnBrk="1" hangingPunct="1">
              <a:defRPr/>
            </a:pPr>
            <a:r>
              <a:rPr lang="en-US" altLang="en-US" sz="3600"/>
              <a:t>Looking back</a:t>
            </a:r>
          </a:p>
        </p:txBody>
      </p:sp>
      <p:sp>
        <p:nvSpPr>
          <p:cNvPr id="25605" name="Rectangle 3">
            <a:extLst>
              <a:ext uri="{FF2B5EF4-FFF2-40B4-BE49-F238E27FC236}">
                <a16:creationId xmlns:a16="http://schemas.microsoft.com/office/drawing/2014/main" id="{4A32EB6C-75A7-4C60-99A7-2296398B6A5B}"/>
              </a:ext>
            </a:extLst>
          </p:cNvPr>
          <p:cNvSpPr>
            <a:spLocks noGrp="1" noChangeArrowheads="1"/>
          </p:cNvSpPr>
          <p:nvPr>
            <p:ph type="body" idx="1"/>
          </p:nvPr>
        </p:nvSpPr>
        <p:spPr/>
        <p:txBody>
          <a:bodyPr/>
          <a:lstStyle/>
          <a:p>
            <a:pPr eaLnBrk="1" hangingPunct="1"/>
            <a:r>
              <a:rPr lang="en-US" altLang="en-US" sz="2000" dirty="0"/>
              <a:t>strings, lists</a:t>
            </a:r>
          </a:p>
          <a:p>
            <a:pPr eaLnBrk="1" hangingPunct="1"/>
            <a:r>
              <a:rPr lang="en-US" altLang="en-US" sz="2000" dirty="0"/>
              <a:t>calling arcpy tools</a:t>
            </a:r>
          </a:p>
          <a:p>
            <a:pPr eaLnBrk="1" hangingPunct="1"/>
            <a:r>
              <a:rPr lang="en-US" altLang="en-US" sz="2000" dirty="0"/>
              <a:t>conditional structures </a:t>
            </a:r>
          </a:p>
          <a:p>
            <a:pPr eaLnBrk="1" hangingPunct="1"/>
            <a:r>
              <a:rPr lang="en-US" altLang="en-US" sz="2000" dirty="0"/>
              <a:t>looping</a:t>
            </a:r>
          </a:p>
          <a:p>
            <a:pPr eaLnBrk="1" hangingPunct="1"/>
            <a:r>
              <a:rPr lang="en-US" altLang="en-US" sz="2000" dirty="0"/>
              <a:t>describing Arc files</a:t>
            </a:r>
          </a:p>
          <a:p>
            <a:pPr eaLnBrk="1" hangingPunct="1"/>
            <a:r>
              <a:rPr lang="en-US" altLang="en-US" sz="2000" dirty="0"/>
              <a:t>arcpy ‘List’ functions</a:t>
            </a:r>
          </a:p>
          <a:p>
            <a:pPr eaLnBrk="1" hangingPunct="1"/>
            <a:r>
              <a:rPr lang="en-US" altLang="en-US" sz="2000" dirty="0"/>
              <a:t>debugging</a:t>
            </a:r>
          </a:p>
          <a:p>
            <a:pPr eaLnBrk="1" hangingPunct="1"/>
            <a:r>
              <a:rPr lang="en-US" altLang="en-US" sz="2000" dirty="0"/>
              <a:t>more looping</a:t>
            </a:r>
          </a:p>
          <a:p>
            <a:pPr eaLnBrk="1" hangingPunct="1"/>
            <a:r>
              <a:rPr lang="en-US" altLang="en-US" sz="2000" dirty="0"/>
              <a:t>handling errors</a:t>
            </a:r>
          </a:p>
          <a:p>
            <a:pPr eaLnBrk="1" hangingPunct="1"/>
            <a:endParaRPr lang="en-US" altLang="en-US" sz="2400" dirty="0"/>
          </a:p>
          <a:p>
            <a:pPr eaLnBrk="1" hangingPunct="1"/>
            <a:endParaRPr lang="en-US" altLang="en-US" sz="2400" dirty="0"/>
          </a:p>
        </p:txBody>
      </p:sp>
      <p:sp>
        <p:nvSpPr>
          <p:cNvPr id="25606" name="Rectangle 6">
            <a:extLst>
              <a:ext uri="{FF2B5EF4-FFF2-40B4-BE49-F238E27FC236}">
                <a16:creationId xmlns:a16="http://schemas.microsoft.com/office/drawing/2014/main" id="{69C62CDA-C141-651F-D636-EF86BA925C3D}"/>
              </a:ext>
            </a:extLst>
          </p:cNvPr>
          <p:cNvSpPr>
            <a:spLocks noChangeArrowheads="1"/>
          </p:cNvSpPr>
          <p:nvPr/>
        </p:nvSpPr>
        <p:spPr bwMode="auto">
          <a:xfrm>
            <a:off x="3605213" y="4032250"/>
            <a:ext cx="1804987" cy="904875"/>
          </a:xfrm>
          <a:prstGeom prst="rect">
            <a:avLst/>
          </a:prstGeom>
          <a:solidFill>
            <a:srgbClr val="FFF575">
              <a:alpha val="30196"/>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7" name="Rectangle 7">
            <a:extLst>
              <a:ext uri="{FF2B5EF4-FFF2-40B4-BE49-F238E27FC236}">
                <a16:creationId xmlns:a16="http://schemas.microsoft.com/office/drawing/2014/main" id="{E700DC72-BE3D-D06E-30D9-8B0814B5E300}"/>
              </a:ext>
            </a:extLst>
          </p:cNvPr>
          <p:cNvSpPr>
            <a:spLocks noChangeArrowheads="1"/>
          </p:cNvSpPr>
          <p:nvPr/>
        </p:nvSpPr>
        <p:spPr bwMode="auto">
          <a:xfrm>
            <a:off x="5638800" y="1092200"/>
            <a:ext cx="1447800" cy="2209800"/>
          </a:xfrm>
          <a:prstGeom prst="rect">
            <a:avLst/>
          </a:prstGeom>
          <a:solidFill>
            <a:srgbClr val="99CC00">
              <a:alpha val="25098"/>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8" name="Rectangle 8">
            <a:extLst>
              <a:ext uri="{FF2B5EF4-FFF2-40B4-BE49-F238E27FC236}">
                <a16:creationId xmlns:a16="http://schemas.microsoft.com/office/drawing/2014/main" id="{5647F4E6-B341-30CB-C522-B94D3DF50344}"/>
              </a:ext>
            </a:extLst>
          </p:cNvPr>
          <p:cNvSpPr>
            <a:spLocks noChangeArrowheads="1"/>
          </p:cNvSpPr>
          <p:nvPr/>
        </p:nvSpPr>
        <p:spPr bwMode="auto">
          <a:xfrm>
            <a:off x="3605213" y="3500438"/>
            <a:ext cx="1728787" cy="461962"/>
          </a:xfrm>
          <a:prstGeom prst="rect">
            <a:avLst/>
          </a:prstGeom>
          <a:solidFill>
            <a:schemeClr val="accent1">
              <a:alpha val="43137"/>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9" name="Rectangle 7">
            <a:extLst>
              <a:ext uri="{FF2B5EF4-FFF2-40B4-BE49-F238E27FC236}">
                <a16:creationId xmlns:a16="http://schemas.microsoft.com/office/drawing/2014/main" id="{37C8408E-5A27-C75C-B460-29A00A05D117}"/>
              </a:ext>
            </a:extLst>
          </p:cNvPr>
          <p:cNvSpPr>
            <a:spLocks noChangeArrowheads="1"/>
          </p:cNvSpPr>
          <p:nvPr/>
        </p:nvSpPr>
        <p:spPr bwMode="auto">
          <a:xfrm>
            <a:off x="7285038" y="1290638"/>
            <a:ext cx="1608137" cy="1528762"/>
          </a:xfrm>
          <a:prstGeom prst="rect">
            <a:avLst/>
          </a:prstGeom>
          <a:solidFill>
            <a:srgbClr val="FFCCCC">
              <a:alpha val="24706"/>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4" name="Rectangle 8">
            <a:extLst>
              <a:ext uri="{FF2B5EF4-FFF2-40B4-BE49-F238E27FC236}">
                <a16:creationId xmlns:a16="http://schemas.microsoft.com/office/drawing/2014/main" id="{26A7F6E0-3CD6-DA97-288D-78D2E8F2F4C7}"/>
              </a:ext>
            </a:extLst>
          </p:cNvPr>
          <p:cNvSpPr>
            <a:spLocks noChangeArrowheads="1"/>
          </p:cNvSpPr>
          <p:nvPr/>
        </p:nvSpPr>
        <p:spPr bwMode="auto">
          <a:xfrm>
            <a:off x="3605213" y="2895600"/>
            <a:ext cx="1728787" cy="609600"/>
          </a:xfrm>
          <a:prstGeom prst="rect">
            <a:avLst/>
          </a:prstGeom>
          <a:solidFill>
            <a:schemeClr val="accent2">
              <a:lumMod val="20000"/>
              <a:lumOff val="80000"/>
              <a:alpha val="43137"/>
            </a:schemeClr>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15" name="Rectangle 8">
            <a:extLst>
              <a:ext uri="{FF2B5EF4-FFF2-40B4-BE49-F238E27FC236}">
                <a16:creationId xmlns:a16="http://schemas.microsoft.com/office/drawing/2014/main" id="{ECD81420-56B2-2854-D7C2-E8DC2F8865C0}"/>
              </a:ext>
            </a:extLst>
          </p:cNvPr>
          <p:cNvSpPr>
            <a:spLocks noChangeArrowheads="1"/>
          </p:cNvSpPr>
          <p:nvPr/>
        </p:nvSpPr>
        <p:spPr bwMode="auto">
          <a:xfrm>
            <a:off x="3581400" y="1981200"/>
            <a:ext cx="1728788" cy="309563"/>
          </a:xfrm>
          <a:prstGeom prst="rect">
            <a:avLst/>
          </a:prstGeom>
          <a:solidFill>
            <a:schemeClr val="accent2">
              <a:lumMod val="20000"/>
              <a:lumOff val="80000"/>
              <a:alpha val="43137"/>
            </a:schemeClr>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5612" name="Rectangle 8">
            <a:extLst>
              <a:ext uri="{FF2B5EF4-FFF2-40B4-BE49-F238E27FC236}">
                <a16:creationId xmlns:a16="http://schemas.microsoft.com/office/drawing/2014/main" id="{B1AEABAF-0BBB-64E7-798A-A68A92929489}"/>
              </a:ext>
            </a:extLst>
          </p:cNvPr>
          <p:cNvSpPr>
            <a:spLocks noChangeArrowheads="1"/>
          </p:cNvSpPr>
          <p:nvPr/>
        </p:nvSpPr>
        <p:spPr bwMode="auto">
          <a:xfrm>
            <a:off x="3605213" y="2297113"/>
            <a:ext cx="1728787" cy="309562"/>
          </a:xfrm>
          <a:prstGeom prst="rect">
            <a:avLst/>
          </a:prstGeom>
          <a:solidFill>
            <a:srgbClr val="92D050">
              <a:alpha val="43137"/>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3" descr="http://courses.ncsu.edu/gis540/common/images/cheatSheet.png">
            <a:extLst>
              <a:ext uri="{FF2B5EF4-FFF2-40B4-BE49-F238E27FC236}">
                <a16:creationId xmlns:a16="http://schemas.microsoft.com/office/drawing/2014/main" id="{EFF10D88-7231-57B3-9CAC-2F8BC82EB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990600"/>
            <a:ext cx="5362575"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2">
            <a:extLst>
              <a:ext uri="{FF2B5EF4-FFF2-40B4-BE49-F238E27FC236}">
                <a16:creationId xmlns:a16="http://schemas.microsoft.com/office/drawing/2014/main" id="{3A45D065-A3E8-732E-9F7B-1FAA97F05D4F}"/>
              </a:ext>
            </a:extLst>
          </p:cNvPr>
          <p:cNvSpPr>
            <a:spLocks noGrp="1" noChangeArrowheads="1"/>
          </p:cNvSpPr>
          <p:nvPr>
            <p:ph type="title"/>
          </p:nvPr>
        </p:nvSpPr>
        <p:spPr/>
        <p:txBody>
          <a:bodyPr/>
          <a:lstStyle/>
          <a:p>
            <a:pPr eaLnBrk="1" hangingPunct="1">
              <a:defRPr/>
            </a:pPr>
            <a:r>
              <a:rPr lang="en-US" altLang="en-US" sz="3600"/>
              <a:t>Upcoming</a:t>
            </a:r>
          </a:p>
        </p:txBody>
      </p:sp>
      <p:sp>
        <p:nvSpPr>
          <p:cNvPr id="326659" name="Rectangle 3">
            <a:extLst>
              <a:ext uri="{FF2B5EF4-FFF2-40B4-BE49-F238E27FC236}">
                <a16:creationId xmlns:a16="http://schemas.microsoft.com/office/drawing/2014/main" id="{168065B4-ED1E-2317-79F9-2A517AB3A6A9}"/>
              </a:ext>
            </a:extLst>
          </p:cNvPr>
          <p:cNvSpPr>
            <a:spLocks noGrp="1" noChangeArrowheads="1"/>
          </p:cNvSpPr>
          <p:nvPr>
            <p:ph type="body" idx="1"/>
          </p:nvPr>
        </p:nvSpPr>
        <p:spPr/>
        <p:txBody>
          <a:bodyPr/>
          <a:lstStyle/>
          <a:p>
            <a:pPr eaLnBrk="1" hangingPunct="1">
              <a:defRPr/>
            </a:pPr>
            <a:r>
              <a:rPr lang="en-US" sz="2400" dirty="0"/>
              <a:t>cursors</a:t>
            </a:r>
          </a:p>
          <a:p>
            <a:pPr eaLnBrk="1" hangingPunct="1">
              <a:defRPr/>
            </a:pPr>
            <a:r>
              <a:rPr lang="en-US" sz="2400" dirty="0"/>
              <a:t>code reuse:</a:t>
            </a:r>
          </a:p>
          <a:p>
            <a:pPr lvl="1" eaLnBrk="1" hangingPunct="1">
              <a:defRPr/>
            </a:pPr>
            <a:r>
              <a:rPr lang="en-US" sz="2000" dirty="0"/>
              <a:t>procedures		</a:t>
            </a:r>
          </a:p>
          <a:p>
            <a:pPr lvl="1" eaLnBrk="1" hangingPunct="1">
              <a:defRPr/>
            </a:pPr>
            <a:r>
              <a:rPr lang="en-US" sz="2000" dirty="0"/>
              <a:t>modules	</a:t>
            </a:r>
          </a:p>
          <a:p>
            <a:pPr lvl="1" eaLnBrk="1" hangingPunct="1">
              <a:defRPr/>
            </a:pPr>
            <a:r>
              <a:rPr lang="en-US" sz="2000" dirty="0"/>
              <a:t>classes</a:t>
            </a:r>
          </a:p>
          <a:p>
            <a:pPr eaLnBrk="1" hangingPunct="1">
              <a:defRPr/>
            </a:pPr>
            <a:r>
              <a:rPr lang="en-US" sz="2400" dirty="0"/>
              <a:t>dictionaries</a:t>
            </a:r>
          </a:p>
          <a:p>
            <a:pPr eaLnBrk="1" hangingPunct="1">
              <a:defRPr/>
            </a:pPr>
            <a:r>
              <a:rPr lang="en-US" sz="2400" dirty="0"/>
              <a:t>file input/output</a:t>
            </a:r>
          </a:p>
          <a:p>
            <a:pPr eaLnBrk="1" hangingPunct="1">
              <a:defRPr/>
            </a:pPr>
            <a:r>
              <a:rPr lang="en-US" sz="2400"/>
              <a:t>html/kml parsing</a:t>
            </a:r>
          </a:p>
          <a:p>
            <a:pPr eaLnBrk="1" hangingPunct="1">
              <a:defRPr/>
            </a:pPr>
            <a:r>
              <a:rPr lang="en-US" sz="2400"/>
              <a:t>Python File GUI’s</a:t>
            </a:r>
          </a:p>
          <a:p>
            <a:pPr eaLnBrk="1" hangingPunct="1">
              <a:defRPr/>
            </a:pPr>
            <a:endParaRPr lang="en-US" sz="2400" dirty="0"/>
          </a:p>
          <a:p>
            <a:pPr marL="0" indent="0" eaLnBrk="1" hangingPunct="1">
              <a:buFontTx/>
              <a:buNone/>
              <a:defRPr/>
            </a:pPr>
            <a:endParaRPr lang="en-US" sz="2400" dirty="0">
              <a:solidFill>
                <a:schemeClr val="bg2">
                  <a:lumMod val="60000"/>
                  <a:lumOff val="40000"/>
                </a:schemeClr>
              </a:solidFill>
            </a:endParaRPr>
          </a:p>
          <a:p>
            <a:pPr eaLnBrk="1" hangingPunct="1">
              <a:defRPr/>
            </a:pPr>
            <a:endParaRPr lang="en-US" sz="2400" dirty="0"/>
          </a:p>
          <a:p>
            <a:pPr eaLnBrk="1" hangingPunct="1">
              <a:defRPr/>
            </a:pPr>
            <a:endParaRPr lang="en-US" sz="2400" dirty="0"/>
          </a:p>
        </p:txBody>
      </p:sp>
      <p:sp>
        <p:nvSpPr>
          <p:cNvPr id="26630" name="Rectangle 7">
            <a:extLst>
              <a:ext uri="{FF2B5EF4-FFF2-40B4-BE49-F238E27FC236}">
                <a16:creationId xmlns:a16="http://schemas.microsoft.com/office/drawing/2014/main" id="{3EAF03A9-4DBF-FF12-11A3-488CFE4D969C}"/>
              </a:ext>
            </a:extLst>
          </p:cNvPr>
          <p:cNvSpPr>
            <a:spLocks noChangeArrowheads="1"/>
          </p:cNvSpPr>
          <p:nvPr/>
        </p:nvSpPr>
        <p:spPr bwMode="auto">
          <a:xfrm>
            <a:off x="7596188" y="2895600"/>
            <a:ext cx="1296987" cy="1287463"/>
          </a:xfrm>
          <a:prstGeom prst="rect">
            <a:avLst/>
          </a:prstGeom>
          <a:solidFill>
            <a:srgbClr val="3333FF">
              <a:alpha val="25098"/>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631" name="Rectangle 5">
            <a:extLst>
              <a:ext uri="{FF2B5EF4-FFF2-40B4-BE49-F238E27FC236}">
                <a16:creationId xmlns:a16="http://schemas.microsoft.com/office/drawing/2014/main" id="{A7922D67-62D7-E5E6-DD37-451059F6AC14}"/>
              </a:ext>
            </a:extLst>
          </p:cNvPr>
          <p:cNvSpPr>
            <a:spLocks noChangeArrowheads="1"/>
          </p:cNvSpPr>
          <p:nvPr/>
        </p:nvSpPr>
        <p:spPr bwMode="auto">
          <a:xfrm>
            <a:off x="5486400" y="3429000"/>
            <a:ext cx="2133600" cy="1508125"/>
          </a:xfrm>
          <a:prstGeom prst="rect">
            <a:avLst/>
          </a:prstGeom>
          <a:solidFill>
            <a:srgbClr val="FFCC00">
              <a:alpha val="25882"/>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632" name="Rectangle 8">
            <a:extLst>
              <a:ext uri="{FF2B5EF4-FFF2-40B4-BE49-F238E27FC236}">
                <a16:creationId xmlns:a16="http://schemas.microsoft.com/office/drawing/2014/main" id="{7045472D-C893-3B65-48AC-624F02286963}"/>
              </a:ext>
            </a:extLst>
          </p:cNvPr>
          <p:cNvSpPr>
            <a:spLocks noChangeArrowheads="1"/>
          </p:cNvSpPr>
          <p:nvPr/>
        </p:nvSpPr>
        <p:spPr bwMode="auto">
          <a:xfrm>
            <a:off x="3605213" y="1524000"/>
            <a:ext cx="1728787" cy="461963"/>
          </a:xfrm>
          <a:prstGeom prst="rect">
            <a:avLst/>
          </a:prstGeom>
          <a:solidFill>
            <a:schemeClr val="accent1">
              <a:alpha val="43137"/>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4" name="Rectangle 8">
            <a:extLst>
              <a:ext uri="{FF2B5EF4-FFF2-40B4-BE49-F238E27FC236}">
                <a16:creationId xmlns:a16="http://schemas.microsoft.com/office/drawing/2014/main" id="{95E198DB-23F4-9E76-A12A-C73A8EABA432}"/>
              </a:ext>
            </a:extLst>
          </p:cNvPr>
          <p:cNvSpPr>
            <a:spLocks noChangeArrowheads="1"/>
          </p:cNvSpPr>
          <p:nvPr/>
        </p:nvSpPr>
        <p:spPr bwMode="auto">
          <a:xfrm>
            <a:off x="3581400" y="2654300"/>
            <a:ext cx="1728788" cy="241300"/>
          </a:xfrm>
          <a:prstGeom prst="rect">
            <a:avLst/>
          </a:prstGeom>
          <a:solidFill>
            <a:schemeClr val="accent2">
              <a:lumMod val="20000"/>
              <a:lumOff val="80000"/>
              <a:alpha val="43137"/>
            </a:schemeClr>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DFB27181-00DB-6816-CB4D-91322B966D74}"/>
              </a:ext>
            </a:extLst>
          </p:cNvPr>
          <p:cNvSpPr>
            <a:spLocks noGrp="1" noChangeArrowheads="1"/>
          </p:cNvSpPr>
          <p:nvPr>
            <p:ph type="title"/>
          </p:nvPr>
        </p:nvSpPr>
        <p:spPr/>
        <p:txBody>
          <a:bodyPr/>
          <a:lstStyle/>
          <a:p>
            <a:pPr eaLnBrk="1" hangingPunct="1">
              <a:defRPr/>
            </a:pPr>
            <a:r>
              <a:rPr lang="en-US" altLang="en-US" sz="3600"/>
              <a:t>Project information</a:t>
            </a:r>
          </a:p>
        </p:txBody>
      </p:sp>
      <p:sp>
        <p:nvSpPr>
          <p:cNvPr id="27652" name="Rectangle 3">
            <a:extLst>
              <a:ext uri="{FF2B5EF4-FFF2-40B4-BE49-F238E27FC236}">
                <a16:creationId xmlns:a16="http://schemas.microsoft.com/office/drawing/2014/main" id="{0BD93A16-D772-E87F-3787-6C7EE86FDAE1}"/>
              </a:ext>
            </a:extLst>
          </p:cNvPr>
          <p:cNvSpPr>
            <a:spLocks noGrp="1" noChangeArrowheads="1"/>
          </p:cNvSpPr>
          <p:nvPr>
            <p:ph type="body" idx="1"/>
          </p:nvPr>
        </p:nvSpPr>
        <p:spPr/>
        <p:txBody>
          <a:bodyPr/>
          <a:lstStyle/>
          <a:p>
            <a:pPr eaLnBrk="1" hangingPunct="1">
              <a:buFontTx/>
              <a:buNone/>
            </a:pPr>
            <a:r>
              <a:rPr lang="en-US" altLang="en-US" sz="2400" b="1" dirty="0">
                <a:solidFill>
                  <a:srgbClr val="FF0000"/>
                </a:solidFill>
              </a:rPr>
              <a:t>Important dates </a:t>
            </a:r>
            <a:r>
              <a:rPr lang="en-US" altLang="en-US" sz="2400" dirty="0"/>
              <a:t>(See the schedule overview for dates)</a:t>
            </a:r>
            <a:endParaRPr lang="en-US" altLang="en-US" sz="1800" dirty="0"/>
          </a:p>
          <a:p>
            <a:pPr eaLnBrk="1" hangingPunct="1">
              <a:buFontTx/>
              <a:buNone/>
            </a:pPr>
            <a:endParaRPr lang="en-US" altLang="en-US" sz="1800" b="1" dirty="0"/>
          </a:p>
          <a:p>
            <a:pPr eaLnBrk="1" hangingPunct="1">
              <a:buFontTx/>
              <a:buNone/>
            </a:pPr>
            <a:r>
              <a:rPr lang="en-US" altLang="en-US" sz="2400" b="1" dirty="0">
                <a:solidFill>
                  <a:srgbClr val="FF0000"/>
                </a:solidFill>
              </a:rPr>
              <a:t>Project guidelines </a:t>
            </a:r>
            <a:r>
              <a:rPr lang="en-US" altLang="en-US" sz="2400" dirty="0"/>
              <a:t>(See the Moodle for details)</a:t>
            </a:r>
            <a:endParaRPr lang="en-US" altLang="en-US" sz="2400" b="1" dirty="0">
              <a:solidFill>
                <a:srgbClr val="FF0000"/>
              </a:solidFill>
            </a:endParaRPr>
          </a:p>
          <a:p>
            <a:pPr eaLnBrk="1" hangingPunct="1">
              <a:buFontTx/>
              <a:buNone/>
            </a:pPr>
            <a:r>
              <a:rPr lang="en-US" altLang="en-US" sz="2000" b="1" dirty="0"/>
              <a:t>1. Proposal evaluation</a:t>
            </a:r>
            <a:endParaRPr lang="en-US" altLang="en-US" sz="2000" dirty="0"/>
          </a:p>
          <a:p>
            <a:pPr eaLnBrk="1" hangingPunct="1">
              <a:buFontTx/>
              <a:buNone/>
            </a:pPr>
            <a:r>
              <a:rPr lang="en-US" altLang="en-US" sz="2000" dirty="0"/>
              <a:t>Explain the project clearly for a </a:t>
            </a:r>
            <a:r>
              <a:rPr lang="en-US" altLang="en-US" sz="2000" i="1" dirty="0"/>
              <a:t>novice</a:t>
            </a:r>
            <a:r>
              <a:rPr lang="en-US" altLang="en-US" sz="2000" dirty="0"/>
              <a:t> in your domain.</a:t>
            </a:r>
          </a:p>
          <a:p>
            <a:pPr eaLnBrk="1" hangingPunct="1">
              <a:buFontTx/>
              <a:buNone/>
            </a:pPr>
            <a:endParaRPr lang="en-US" altLang="en-US" sz="1400" dirty="0"/>
          </a:p>
          <a:p>
            <a:pPr eaLnBrk="1" hangingPunct="1">
              <a:buFontTx/>
              <a:buNone/>
            </a:pPr>
            <a:r>
              <a:rPr lang="en-US" altLang="en-US" sz="2000" b="1" dirty="0"/>
              <a:t>2. Project requirements</a:t>
            </a:r>
          </a:p>
          <a:p>
            <a:pPr eaLnBrk="1" hangingPunct="1">
              <a:buFontTx/>
              <a:buNone/>
            </a:pPr>
            <a:endParaRPr lang="en-US" altLang="en-US" sz="2000" b="1" dirty="0"/>
          </a:p>
          <a:p>
            <a:pPr eaLnBrk="1" hangingPunct="1">
              <a:buFontTx/>
              <a:buNone/>
            </a:pPr>
            <a:r>
              <a:rPr lang="en-US" altLang="en-US" sz="2000" b="1" dirty="0"/>
              <a:t>3. Submission format</a:t>
            </a:r>
          </a:p>
          <a:p>
            <a:pPr eaLnBrk="1" hangingPunct="1">
              <a:buFontTx/>
              <a:buNone/>
            </a:pPr>
            <a:endParaRPr lang="en-US" altLang="en-US" sz="1800" dirty="0"/>
          </a:p>
          <a:p>
            <a:pPr eaLnBrk="1" hangingPunct="1">
              <a:buFontTx/>
              <a:buNone/>
            </a:pPr>
            <a:r>
              <a:rPr lang="en-US" altLang="en-US" sz="2000" b="1" dirty="0"/>
              <a:t>4. How to submit</a:t>
            </a:r>
            <a:br>
              <a:rPr lang="en-US" altLang="en-US" sz="2000" b="1" dirty="0"/>
            </a:br>
            <a:endParaRPr lang="en-US"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73BA51B-CAD1-0F8D-2287-53BCD0A5D359}"/>
              </a:ext>
            </a:extLst>
          </p:cNvPr>
          <p:cNvSpPr>
            <a:spLocks noGrp="1"/>
          </p:cNvSpPr>
          <p:nvPr>
            <p:ph type="title"/>
          </p:nvPr>
        </p:nvSpPr>
        <p:spPr/>
        <p:txBody>
          <a:bodyPr/>
          <a:lstStyle/>
          <a:p>
            <a:pPr>
              <a:defRPr/>
            </a:pPr>
            <a:r>
              <a:rPr lang="en-US" altLang="en-US" dirty="0"/>
              <a:t>‘Handling’ exceptions</a:t>
            </a:r>
          </a:p>
        </p:txBody>
      </p:sp>
      <p:sp>
        <p:nvSpPr>
          <p:cNvPr id="3" name="Content Placeholder 2">
            <a:extLst>
              <a:ext uri="{FF2B5EF4-FFF2-40B4-BE49-F238E27FC236}">
                <a16:creationId xmlns:a16="http://schemas.microsoft.com/office/drawing/2014/main" id="{4C782D61-3162-B937-976D-D9C3DEBBC1FA}"/>
              </a:ext>
            </a:extLst>
          </p:cNvPr>
          <p:cNvSpPr>
            <a:spLocks noGrp="1"/>
          </p:cNvSpPr>
          <p:nvPr>
            <p:ph idx="1"/>
          </p:nvPr>
        </p:nvSpPr>
        <p:spPr>
          <a:xfrm>
            <a:off x="152400" y="1752600"/>
            <a:ext cx="8686800" cy="4572000"/>
          </a:xfrm>
        </p:spPr>
        <p:txBody>
          <a:bodyPr/>
          <a:lstStyle/>
          <a:p>
            <a:pPr marL="0" indent="0">
              <a:buFontTx/>
              <a:buNone/>
              <a:defRPr/>
            </a:pPr>
            <a:endParaRPr lang="en-US" sz="2000" dirty="0"/>
          </a:p>
          <a:p>
            <a:pPr marL="0" indent="0">
              <a:buFontTx/>
              <a:buNone/>
              <a:defRPr/>
            </a:pPr>
            <a:endParaRPr lang="en-US" sz="1600" dirty="0"/>
          </a:p>
          <a:p>
            <a:pPr>
              <a:defRPr/>
            </a:pPr>
            <a:endParaRPr lang="en-US" sz="2400" dirty="0"/>
          </a:p>
          <a:p>
            <a:pPr>
              <a:defRPr/>
            </a:pPr>
            <a:endParaRPr lang="en-US" sz="2400" dirty="0"/>
          </a:p>
          <a:p>
            <a:pPr>
              <a:defRPr/>
            </a:pPr>
            <a:endParaRPr lang="en-US" sz="2400" dirty="0"/>
          </a:p>
          <a:p>
            <a:pPr>
              <a:defRPr/>
            </a:pPr>
            <a:r>
              <a:rPr lang="en-US" sz="1800" dirty="0"/>
              <a:t>How it works:</a:t>
            </a:r>
          </a:p>
          <a:p>
            <a:pPr lvl="1">
              <a:defRPr/>
            </a:pPr>
            <a:r>
              <a:rPr lang="en-US" sz="1400" dirty="0"/>
              <a:t>If an exception occurs in the try block, the </a:t>
            </a:r>
            <a:r>
              <a:rPr lang="en-US" sz="1400" i="1" dirty="0"/>
              <a:t>rest of the </a:t>
            </a:r>
            <a:r>
              <a:rPr lang="en-US" sz="1400" b="1" i="1" dirty="0">
                <a:solidFill>
                  <a:srgbClr val="6588A5"/>
                </a:solidFill>
              </a:rPr>
              <a:t>try</a:t>
            </a:r>
            <a:r>
              <a:rPr lang="en-US" sz="1400" i="1" dirty="0"/>
              <a:t> block is skipped</a:t>
            </a:r>
            <a:r>
              <a:rPr lang="en-US" sz="1400" dirty="0"/>
              <a:t> and execution jumps to the except block. E.g., input is "5 meters":</a:t>
            </a:r>
            <a:br>
              <a:rPr lang="en-US" sz="1400" dirty="0"/>
            </a:br>
            <a:br>
              <a:rPr lang="en-US" sz="1400" dirty="0"/>
            </a:br>
            <a:r>
              <a:rPr lang="en-US" sz="1400" dirty="0"/>
              <a:t>&gt;&gt;&gt; </a:t>
            </a:r>
            <a:r>
              <a:rPr lang="en-US" sz="1400" dirty="0">
                <a:solidFill>
                  <a:srgbClr val="FFCCCC"/>
                </a:solidFill>
              </a:rPr>
              <a:t>An error occurred.</a:t>
            </a:r>
            <a:br>
              <a:rPr lang="en-US" sz="1400" dirty="0">
                <a:solidFill>
                  <a:srgbClr val="FFCCCC"/>
                </a:solidFill>
              </a:rPr>
            </a:br>
            <a:r>
              <a:rPr lang="en-US" sz="1400" dirty="0">
                <a:solidFill>
                  <a:srgbClr val="FFCCCC"/>
                </a:solidFill>
              </a:rPr>
              <a:t>Please enter a numerical argument.</a:t>
            </a:r>
            <a:br>
              <a:rPr lang="en-US" sz="1400" dirty="0">
                <a:solidFill>
                  <a:srgbClr val="FFCCCC"/>
                </a:solidFill>
              </a:rPr>
            </a:br>
            <a:r>
              <a:rPr lang="en-US" sz="1400" dirty="0">
                <a:solidFill>
                  <a:srgbClr val="FFCCCC"/>
                </a:solidFill>
              </a:rPr>
              <a:t>Thank you for running me!</a:t>
            </a:r>
          </a:p>
          <a:p>
            <a:pPr lvl="1">
              <a:defRPr/>
            </a:pPr>
            <a:endParaRPr lang="en-US" sz="1400" dirty="0"/>
          </a:p>
          <a:p>
            <a:pPr lvl="1">
              <a:defRPr/>
            </a:pPr>
            <a:r>
              <a:rPr lang="en-US" sz="1400" dirty="0"/>
              <a:t>If no exceptions occur, </a:t>
            </a:r>
            <a:r>
              <a:rPr lang="en-US" sz="1400" i="1" dirty="0"/>
              <a:t>the </a:t>
            </a:r>
            <a:r>
              <a:rPr lang="en-US" sz="1400" b="1" i="1" dirty="0">
                <a:solidFill>
                  <a:srgbClr val="6588A5"/>
                </a:solidFill>
              </a:rPr>
              <a:t>except</a:t>
            </a:r>
            <a:r>
              <a:rPr lang="en-US" sz="1400" i="1" dirty="0"/>
              <a:t> block is skipped entirely</a:t>
            </a:r>
            <a:r>
              <a:rPr lang="en-US" sz="1400" dirty="0"/>
              <a:t>. E.g., the input is 5, the script prints the following:</a:t>
            </a:r>
            <a:br>
              <a:rPr lang="en-US" sz="1400" dirty="0"/>
            </a:br>
            <a:br>
              <a:rPr lang="en-US" sz="1400" dirty="0"/>
            </a:br>
            <a:r>
              <a:rPr lang="en-US" sz="1400" dirty="0"/>
              <a:t>&gt;&gt;&gt; </a:t>
            </a:r>
            <a:r>
              <a:rPr lang="en-US" sz="1400" dirty="0">
                <a:solidFill>
                  <a:srgbClr val="FFCCCC"/>
                </a:solidFill>
              </a:rPr>
              <a:t>The doubled number is 10.0</a:t>
            </a:r>
            <a:br>
              <a:rPr lang="en-US" sz="1400" dirty="0">
                <a:solidFill>
                  <a:srgbClr val="FFCCCC"/>
                </a:solidFill>
              </a:rPr>
            </a:br>
            <a:r>
              <a:rPr lang="en-US" sz="1400" dirty="0">
                <a:solidFill>
                  <a:srgbClr val="FFCCCC"/>
                </a:solidFill>
              </a:rPr>
              <a:t>Thank you for running me!</a:t>
            </a:r>
          </a:p>
          <a:p>
            <a:pPr lvl="1">
              <a:defRPr/>
            </a:pPr>
            <a:endParaRPr lang="en-US" sz="1800" dirty="0"/>
          </a:p>
        </p:txBody>
      </p:sp>
      <p:sp>
        <p:nvSpPr>
          <p:cNvPr id="4" name="TextBox 3">
            <a:extLst>
              <a:ext uri="{FF2B5EF4-FFF2-40B4-BE49-F238E27FC236}">
                <a16:creationId xmlns:a16="http://schemas.microsoft.com/office/drawing/2014/main" id="{4F56BEDF-E9AB-1D29-48E0-D58563DD47E0}"/>
              </a:ext>
            </a:extLst>
          </p:cNvPr>
          <p:cNvSpPr txBox="1"/>
          <p:nvPr/>
        </p:nvSpPr>
        <p:spPr>
          <a:xfrm>
            <a:off x="1638300" y="914400"/>
            <a:ext cx="5867400" cy="2677656"/>
          </a:xfrm>
          <a:prstGeom prst="rect">
            <a:avLst/>
          </a:prstGeom>
          <a:noFill/>
        </p:spPr>
        <p:txBody>
          <a:bodyPr wrap="square">
            <a:spAutoFit/>
          </a:bodyPr>
          <a:lstStyle/>
          <a:p>
            <a:r>
              <a:rPr lang="en-US" sz="1400" b="0" dirty="0">
                <a:solidFill>
                  <a:srgbClr val="6A9955"/>
                </a:solidFill>
                <a:effectLst/>
                <a:latin typeface="Consolas" panose="020B0609020204030204" pitchFamily="49" charset="0"/>
              </a:rPr>
              <a:t># doubleMyNumber.py</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sys</a:t>
            </a:r>
          </a:p>
          <a:p>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number = float(</a:t>
            </a:r>
            <a:r>
              <a:rPr lang="en-US" sz="1400" b="0" dirty="0" err="1">
                <a:solidFill>
                  <a:srgbClr val="D4D4D4"/>
                </a:solidFill>
                <a:effectLst/>
                <a:latin typeface="Consolas" panose="020B0609020204030204" pitchFamily="49" charset="0"/>
              </a:rPr>
              <a:t>sys.argv</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product =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*number</a:t>
            </a:r>
          </a:p>
          <a:p>
            <a:r>
              <a:rPr lang="en-US" sz="1400" b="0" dirty="0">
                <a:solidFill>
                  <a:srgbClr val="D4D4D4"/>
                </a:solidFill>
                <a:effectLst/>
                <a:latin typeface="Consolas" panose="020B0609020204030204" pitchFamily="49" charset="0"/>
              </a:rPr>
              <a:t>    print(</a:t>
            </a:r>
            <a:r>
              <a:rPr lang="en-US" sz="1400" b="0" dirty="0" err="1">
                <a:solidFill>
                  <a:srgbClr val="569CD6"/>
                </a:solidFill>
                <a:effectLst/>
                <a:latin typeface="Consolas" panose="020B0609020204030204" pitchFamily="49" charset="0"/>
              </a:rPr>
              <a:t>f</a:t>
            </a:r>
            <a:r>
              <a:rPr lang="en-US" sz="1400" b="0" dirty="0" err="1">
                <a:solidFill>
                  <a:srgbClr val="CE9178"/>
                </a:solidFill>
                <a:effectLst/>
                <a:latin typeface="Consolas" panose="020B0609020204030204" pitchFamily="49" charset="0"/>
              </a:rPr>
              <a:t>"The</a:t>
            </a:r>
            <a:r>
              <a:rPr lang="en-US" sz="1400" b="0" dirty="0">
                <a:solidFill>
                  <a:srgbClr val="CE9178"/>
                </a:solidFill>
                <a:effectLst/>
                <a:latin typeface="Consolas" panose="020B0609020204030204" pitchFamily="49" charset="0"/>
              </a:rPr>
              <a:t> doubled number is </a:t>
            </a:r>
            <a:r>
              <a:rPr lang="en-US" sz="1400" b="0" dirty="0">
                <a:solidFill>
                  <a:srgbClr val="D4D4D4"/>
                </a:solidFill>
                <a:effectLst/>
                <a:latin typeface="Consolas" panose="020B0609020204030204" pitchFamily="49" charset="0"/>
              </a:rPr>
              <a:t>{product}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Value</a:t>
            </a:r>
            <a:r>
              <a:rPr lang="en-US" sz="1400" dirty="0" err="1">
                <a:solidFill>
                  <a:srgbClr val="D4D4D4"/>
                </a:solidFill>
                <a:latin typeface="Consolas" panose="020B0609020204030204" pitchFamily="49" charset="0"/>
              </a:rPr>
              <a:t>Error</a:t>
            </a:r>
            <a:r>
              <a:rPr lang="en-US" sz="1400" dirty="0">
                <a:solidFill>
                  <a:srgbClr val="D4D4D4"/>
                </a:solidFill>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print(</a:t>
            </a:r>
            <a:r>
              <a:rPr lang="en-US" sz="1400" b="0" dirty="0">
                <a:solidFill>
                  <a:srgbClr val="CE9178"/>
                </a:solidFill>
                <a:effectLst/>
                <a:latin typeface="Consolas" panose="020B0609020204030204" pitchFamily="49" charset="0"/>
              </a:rPr>
              <a:t>"An error occurred."</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print(</a:t>
            </a:r>
            <a:r>
              <a:rPr lang="en-US" sz="1400" b="0" dirty="0">
                <a:solidFill>
                  <a:srgbClr val="CE9178"/>
                </a:solidFill>
                <a:effectLst/>
                <a:latin typeface="Consolas" panose="020B0609020204030204" pitchFamily="49" charset="0"/>
              </a:rPr>
              <a:t>"Please enter a numerical argument."</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print(</a:t>
            </a:r>
            <a:r>
              <a:rPr lang="en-US" sz="1400" b="0" dirty="0">
                <a:solidFill>
                  <a:srgbClr val="CE9178"/>
                </a:solidFill>
                <a:effectLst/>
                <a:latin typeface="Consolas" panose="020B0609020204030204" pitchFamily="49" charset="0"/>
              </a:rPr>
              <a:t>"Thank you for running me!"</a:t>
            </a:r>
            <a:r>
              <a:rPr lang="en-US" sz="1400" b="0" dirty="0">
                <a:solidFill>
                  <a:srgbClr val="D4D4D4"/>
                </a:solidFill>
                <a:effectLst/>
                <a:latin typeface="Consolas" panose="020B0609020204030204" pitchFamily="49"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E63EA99D-52E7-DFA1-86B0-C4B5E88D9D64}"/>
              </a:ext>
            </a:extLst>
          </p:cNvPr>
          <p:cNvSpPr txBox="1">
            <a:spLocks noChangeArrowheads="1"/>
          </p:cNvSpPr>
          <p:nvPr/>
        </p:nvSpPr>
        <p:spPr bwMode="auto">
          <a:xfrm>
            <a:off x="38100" y="1295400"/>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00" dirty="0">
                <a:solidFill>
                  <a:srgbClr val="B8B8B8"/>
                </a:solidFill>
              </a:rPr>
              <a:t>Prints the only error description (not as helpful for debugging). </a:t>
            </a:r>
          </a:p>
          <a:p>
            <a:pPr marL="0" indent="0" eaLnBrk="1" hangingPunct="1">
              <a:buNone/>
            </a:pPr>
            <a:br>
              <a:rPr lang="en-US" altLang="en-US" sz="2000" dirty="0"/>
            </a:br>
            <a:endParaRPr lang="en-US" altLang="en-US" sz="2000" dirty="0"/>
          </a:p>
          <a:p>
            <a:pPr eaLnBrk="1" hangingPunct="1">
              <a:buFontTx/>
              <a:buNone/>
            </a:pPr>
            <a:endParaRPr lang="en-US" altLang="en-US" sz="2000" dirty="0"/>
          </a:p>
        </p:txBody>
      </p:sp>
      <p:sp>
        <p:nvSpPr>
          <p:cNvPr id="17412" name="Rectangle 2">
            <a:extLst>
              <a:ext uri="{FF2B5EF4-FFF2-40B4-BE49-F238E27FC236}">
                <a16:creationId xmlns:a16="http://schemas.microsoft.com/office/drawing/2014/main" id="{6C1B77C5-0400-822E-D823-56F814DABF82}"/>
              </a:ext>
            </a:extLst>
          </p:cNvPr>
          <p:cNvSpPr>
            <a:spLocks noGrp="1" noChangeArrowheads="1"/>
          </p:cNvSpPr>
          <p:nvPr>
            <p:ph type="title"/>
          </p:nvPr>
        </p:nvSpPr>
        <p:spPr/>
        <p:txBody>
          <a:bodyPr/>
          <a:lstStyle/>
          <a:p>
            <a:pPr eaLnBrk="1" hangingPunct="1">
              <a:defRPr/>
            </a:pPr>
            <a:r>
              <a:rPr lang="en-US" altLang="en-US" sz="3600" dirty="0"/>
              <a:t>Printing with Exception as e</a:t>
            </a:r>
          </a:p>
        </p:txBody>
      </p:sp>
      <p:sp>
        <p:nvSpPr>
          <p:cNvPr id="6" name="TextBox 5">
            <a:extLst>
              <a:ext uri="{FF2B5EF4-FFF2-40B4-BE49-F238E27FC236}">
                <a16:creationId xmlns:a16="http://schemas.microsoft.com/office/drawing/2014/main" id="{E7A7FD48-1968-C50A-04B6-431C8AD5127B}"/>
              </a:ext>
            </a:extLst>
          </p:cNvPr>
          <p:cNvSpPr txBox="1"/>
          <p:nvPr/>
        </p:nvSpPr>
        <p:spPr>
          <a:xfrm>
            <a:off x="709612" y="2209800"/>
            <a:ext cx="7800975"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cubeMyNumberV2.py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sys</a:t>
            </a:r>
          </a:p>
          <a:p>
            <a:r>
              <a:rPr lang="en-US" b="0" dirty="0">
                <a:solidFill>
                  <a:srgbClr val="569CD6"/>
                </a:solidFill>
                <a:effectLst/>
                <a:latin typeface="Consolas" panose="020B0609020204030204" pitchFamily="49" charset="0"/>
              </a:rPr>
              <a:t>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number = float(sys.argv[</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cube = number**</a:t>
            </a:r>
            <a:r>
              <a:rPr lang="en-US" b="0" dirty="0">
                <a:solidFill>
                  <a:srgbClr val="B5CEA8"/>
                </a:solidFill>
                <a:effectLst/>
                <a:latin typeface="Consolas" panose="020B0609020204030204" pitchFamily="49" charset="0"/>
              </a:rPr>
              <a:t>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print(</a:t>
            </a:r>
            <a:r>
              <a:rPr lang="en-US" b="0" dirty="0">
                <a:solidFill>
                  <a:srgbClr val="CE9178"/>
                </a:solidFill>
                <a:effectLst/>
                <a:latin typeface="Consolas" panose="020B0609020204030204" pitchFamily="49" charset="0"/>
              </a:rPr>
              <a:t>'The cubed number is {0}'</a:t>
            </a:r>
            <a:r>
              <a:rPr lang="en-US" b="0" dirty="0">
                <a:solidFill>
                  <a:srgbClr val="D4D4D4"/>
                </a:solidFill>
                <a:effectLst/>
                <a:latin typeface="Consolas" panose="020B0609020204030204" pitchFamily="49" charset="0"/>
              </a:rPr>
              <a:t>.format())  </a:t>
            </a:r>
            <a:r>
              <a:rPr lang="en-US" b="0" dirty="0">
                <a:solidFill>
                  <a:srgbClr val="6A9955"/>
                </a:solidFill>
                <a:effectLst/>
                <a:latin typeface="Consolas" panose="020B0609020204030204" pitchFamily="49" charset="0"/>
              </a:rPr>
              <a:t># missing </a:t>
            </a:r>
            <a:r>
              <a:rPr lang="en-US" b="0" dirty="0" err="1">
                <a:solidFill>
                  <a:srgbClr val="6A9955"/>
                </a:solidFill>
                <a:effectLst/>
                <a:latin typeface="Consolas" panose="020B0609020204030204" pitchFamily="49" charset="0"/>
              </a:rPr>
              <a:t>arg</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except</a:t>
            </a:r>
            <a:r>
              <a:rPr lang="en-US" b="0" dirty="0">
                <a:solidFill>
                  <a:srgbClr val="D4D4D4"/>
                </a:solidFill>
                <a:effectLst/>
                <a:latin typeface="Consolas" panose="020B0609020204030204" pitchFamily="49" charset="0"/>
              </a:rPr>
              <a:t> Exception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e:</a:t>
            </a:r>
          </a:p>
          <a:p>
            <a:r>
              <a:rPr lang="en-US" b="0" dirty="0">
                <a:solidFill>
                  <a:srgbClr val="D4D4D4"/>
                </a:solidFill>
                <a:effectLst/>
                <a:latin typeface="Consolas" panose="020B0609020204030204" pitchFamily="49" charset="0"/>
              </a:rPr>
              <a:t>    print(</a:t>
            </a:r>
            <a:r>
              <a:rPr lang="en-US" b="0" dirty="0">
                <a:solidFill>
                  <a:srgbClr val="CE9178"/>
                </a:solidFill>
                <a:effectLst/>
                <a:latin typeface="Consolas" panose="020B0609020204030204" pitchFamily="49" charset="0"/>
              </a:rPr>
              <a:t>'Input must be numerical.'</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print(e)</a:t>
            </a:r>
          </a:p>
          <a:p>
            <a:r>
              <a:rPr lang="en-US" b="0" dirty="0">
                <a:solidFill>
                  <a:srgbClr val="D4D4D4"/>
                </a:solidFill>
                <a:effectLst/>
                <a:latin typeface="Consolas" panose="020B0609020204030204" pitchFamily="49" charset="0"/>
              </a:rPr>
              <a:t>print(</a:t>
            </a:r>
            <a:r>
              <a:rPr lang="en-US" b="0" dirty="0">
                <a:solidFill>
                  <a:srgbClr val="CE9178"/>
                </a:solidFill>
                <a:effectLst/>
                <a:latin typeface="Consolas" panose="020B0609020204030204" pitchFamily="49" charset="0"/>
              </a:rPr>
              <a:t>'Good bye!'</a:t>
            </a:r>
            <a:r>
              <a:rPr lang="en-US" b="0" dirty="0">
                <a:solidFill>
                  <a:srgbClr val="D4D4D4"/>
                </a:solidFill>
                <a:effectLst/>
                <a:latin typeface="Consolas" panose="020B0609020204030204" pitchFamily="49" charset="0"/>
              </a:rPr>
              <a:t>)</a:t>
            </a:r>
          </a:p>
        </p:txBody>
      </p:sp>
      <p:cxnSp>
        <p:nvCxnSpPr>
          <p:cNvPr id="2" name="Straight Arrow Connector 1">
            <a:extLst>
              <a:ext uri="{FF2B5EF4-FFF2-40B4-BE49-F238E27FC236}">
                <a16:creationId xmlns:a16="http://schemas.microsoft.com/office/drawing/2014/main" id="{CD105F3E-F88E-5538-B313-18A0FB1D4A99}"/>
              </a:ext>
            </a:extLst>
          </p:cNvPr>
          <p:cNvCxnSpPr>
            <a:cxnSpLocks/>
          </p:cNvCxnSpPr>
          <p:nvPr/>
        </p:nvCxnSpPr>
        <p:spPr>
          <a:xfrm flipH="1">
            <a:off x="2438400" y="4616450"/>
            <a:ext cx="7620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69F1F15-18EF-9A51-676F-C4A59D5AD057}"/>
              </a:ext>
            </a:extLst>
          </p:cNvPr>
          <p:cNvPicPr>
            <a:picLocks noChangeAspect="1"/>
          </p:cNvPicPr>
          <p:nvPr/>
        </p:nvPicPr>
        <p:blipFill>
          <a:blip r:embed="rId3"/>
          <a:stretch>
            <a:fillRect/>
          </a:stretch>
        </p:blipFill>
        <p:spPr>
          <a:xfrm>
            <a:off x="749300" y="5589869"/>
            <a:ext cx="3060700" cy="839506"/>
          </a:xfrm>
          <a:prstGeom prst="rect">
            <a:avLst/>
          </a:prstGeom>
        </p:spPr>
      </p:pic>
      <p:cxnSp>
        <p:nvCxnSpPr>
          <p:cNvPr id="5" name="Straight Arrow Connector 4">
            <a:extLst>
              <a:ext uri="{FF2B5EF4-FFF2-40B4-BE49-F238E27FC236}">
                <a16:creationId xmlns:a16="http://schemas.microsoft.com/office/drawing/2014/main" id="{5FC55F03-E77C-7799-B4A1-73025B9A57E7}"/>
              </a:ext>
            </a:extLst>
          </p:cNvPr>
          <p:cNvCxnSpPr>
            <a:cxnSpLocks/>
          </p:cNvCxnSpPr>
          <p:nvPr/>
        </p:nvCxnSpPr>
        <p:spPr>
          <a:xfrm flipH="1">
            <a:off x="3657600" y="6019800"/>
            <a:ext cx="7620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16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7C1F-F612-7E5C-D2D2-F93DE2272B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FD77EB-CCD7-2F11-E948-8863488BAC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510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a:extLst>
              <a:ext uri="{FF2B5EF4-FFF2-40B4-BE49-F238E27FC236}">
                <a16:creationId xmlns:a16="http://schemas.microsoft.com/office/drawing/2014/main" id="{B26E6196-5D85-CEF9-5C06-B75B7ED2871E}"/>
              </a:ext>
            </a:extLst>
          </p:cNvPr>
          <p:cNvSpPr>
            <a:spLocks noGrp="1" noChangeArrowheads="1"/>
          </p:cNvSpPr>
          <p:nvPr>
            <p:ph type="title"/>
          </p:nvPr>
        </p:nvSpPr>
        <p:spPr/>
        <p:txBody>
          <a:bodyPr/>
          <a:lstStyle/>
          <a:p>
            <a:pPr eaLnBrk="1" hangingPunct="1">
              <a:defRPr/>
            </a:pPr>
            <a:r>
              <a:rPr lang="en-US" altLang="en-US" sz="3600" dirty="0"/>
              <a:t>Error handling syntax</a:t>
            </a:r>
          </a:p>
        </p:txBody>
      </p:sp>
      <p:sp>
        <p:nvSpPr>
          <p:cNvPr id="8197" name="Rectangle 4">
            <a:extLst>
              <a:ext uri="{FF2B5EF4-FFF2-40B4-BE49-F238E27FC236}">
                <a16:creationId xmlns:a16="http://schemas.microsoft.com/office/drawing/2014/main" id="{00054F59-B642-555B-C279-F02C262D0067}"/>
              </a:ext>
            </a:extLst>
          </p:cNvPr>
          <p:cNvSpPr>
            <a:spLocks noGrp="1" noChangeArrowheads="1"/>
          </p:cNvSpPr>
          <p:nvPr>
            <p:ph type="body" idx="1"/>
          </p:nvPr>
        </p:nvSpPr>
        <p:spPr>
          <a:xfrm>
            <a:off x="685800" y="838200"/>
            <a:ext cx="8382000" cy="5486400"/>
          </a:xfrm>
        </p:spPr>
        <p:txBody>
          <a:bodyPr/>
          <a:lstStyle/>
          <a:p>
            <a:pPr eaLnBrk="1" hangingPunct="1">
              <a:lnSpc>
                <a:spcPct val="80000"/>
              </a:lnSpc>
            </a:pPr>
            <a:r>
              <a:rPr lang="en-US" altLang="en-US" sz="2000" dirty="0"/>
              <a:t>For every </a:t>
            </a:r>
            <a:r>
              <a:rPr lang="en-US" altLang="en-US" sz="2000" b="1" dirty="0">
                <a:solidFill>
                  <a:srgbClr val="6588A5"/>
                </a:solidFill>
              </a:rPr>
              <a:t>try</a:t>
            </a:r>
            <a:r>
              <a:rPr lang="en-US" altLang="en-US" sz="2000" dirty="0"/>
              <a:t>, there must be at least one </a:t>
            </a:r>
            <a:r>
              <a:rPr lang="en-US" altLang="en-US" sz="2000" b="1" dirty="0">
                <a:solidFill>
                  <a:srgbClr val="6588A5"/>
                </a:solidFill>
              </a:rPr>
              <a:t>except</a:t>
            </a:r>
            <a:r>
              <a:rPr lang="en-US" altLang="en-US" sz="2000" dirty="0"/>
              <a:t>.</a:t>
            </a:r>
          </a:p>
          <a:p>
            <a:pPr eaLnBrk="1" hangingPunct="1">
              <a:lnSpc>
                <a:spcPct val="80000"/>
              </a:lnSpc>
            </a:pPr>
            <a:r>
              <a:rPr lang="en-US" altLang="en-US" sz="2000" dirty="0"/>
              <a:t>Use at least one line of indented code after </a:t>
            </a:r>
            <a:r>
              <a:rPr lang="en-US" altLang="en-US" sz="2000" b="1" dirty="0">
                <a:solidFill>
                  <a:srgbClr val="6588A5"/>
                </a:solidFill>
              </a:rPr>
              <a:t>try</a:t>
            </a:r>
            <a:r>
              <a:rPr lang="en-US" altLang="en-US" sz="2000" dirty="0"/>
              <a:t>. </a:t>
            </a:r>
          </a:p>
          <a:p>
            <a:pPr eaLnBrk="1" hangingPunct="1">
              <a:lnSpc>
                <a:spcPct val="80000"/>
              </a:lnSpc>
            </a:pPr>
            <a:r>
              <a:rPr lang="en-US" altLang="en-US" sz="2000" dirty="0"/>
              <a:t>Use at least one line of indented code after </a:t>
            </a:r>
            <a:r>
              <a:rPr lang="en-US" altLang="en-US" sz="2000" b="1" dirty="0">
                <a:solidFill>
                  <a:srgbClr val="6588A5"/>
                </a:solidFill>
              </a:rPr>
              <a:t>except</a:t>
            </a:r>
            <a:r>
              <a:rPr lang="en-US" altLang="en-US" sz="2000" dirty="0"/>
              <a:t>.</a:t>
            </a:r>
          </a:p>
          <a:p>
            <a:pPr eaLnBrk="1" hangingPunct="1">
              <a:lnSpc>
                <a:spcPct val="80000"/>
              </a:lnSpc>
            </a:pPr>
            <a:r>
              <a:rPr lang="en-US" altLang="en-US" sz="2000" dirty="0"/>
              <a:t>Colon</a:t>
            </a:r>
            <a:r>
              <a:rPr lang="en-US" altLang="en-US" sz="2000" dirty="0">
                <a:solidFill>
                  <a:srgbClr val="FF0066"/>
                </a:solidFill>
              </a:rPr>
              <a:t> </a:t>
            </a:r>
            <a:r>
              <a:rPr lang="en-US" altLang="en-US" sz="2000" dirty="0"/>
              <a:t>after </a:t>
            </a:r>
            <a:r>
              <a:rPr lang="en-US" altLang="en-US" sz="2000" b="1" dirty="0">
                <a:solidFill>
                  <a:srgbClr val="6588A5"/>
                </a:solidFill>
              </a:rPr>
              <a:t>try</a:t>
            </a:r>
            <a:r>
              <a:rPr lang="en-US" altLang="en-US" sz="2000" dirty="0"/>
              <a:t>. Colon after </a:t>
            </a:r>
            <a:r>
              <a:rPr lang="en-US" altLang="en-US" sz="2000" b="1" dirty="0">
                <a:solidFill>
                  <a:srgbClr val="6588A5"/>
                </a:solidFill>
              </a:rPr>
              <a:t>except</a:t>
            </a:r>
            <a:r>
              <a:rPr lang="en-US" altLang="en-US" sz="2000" dirty="0"/>
              <a:t>.</a:t>
            </a:r>
          </a:p>
          <a:p>
            <a:pPr eaLnBrk="1" hangingPunct="1">
              <a:lnSpc>
                <a:spcPct val="80000"/>
              </a:lnSpc>
            </a:pPr>
            <a:r>
              <a:rPr lang="en-US" altLang="en-US" sz="2000" dirty="0"/>
              <a:t>Put ‘</a:t>
            </a:r>
            <a:r>
              <a:rPr lang="en-US" altLang="en-US" sz="2000" i="1" dirty="0"/>
              <a:t>code that may cause an error</a:t>
            </a:r>
            <a:r>
              <a:rPr lang="en-US" altLang="en-US" sz="2000" dirty="0"/>
              <a:t>’ inside </a:t>
            </a:r>
            <a:r>
              <a:rPr lang="en-US" altLang="en-US" sz="2000" b="1" dirty="0">
                <a:solidFill>
                  <a:srgbClr val="6588A5"/>
                </a:solidFill>
              </a:rPr>
              <a:t>try</a:t>
            </a:r>
            <a:r>
              <a:rPr lang="en-US" altLang="en-US" sz="2000" dirty="0"/>
              <a:t> block.</a:t>
            </a:r>
          </a:p>
          <a:p>
            <a:pPr eaLnBrk="1" hangingPunct="1">
              <a:lnSpc>
                <a:spcPct val="80000"/>
              </a:lnSpc>
            </a:pPr>
            <a:r>
              <a:rPr lang="en-US" altLang="en-US" sz="2000" dirty="0"/>
              <a:t>Put ‘</a:t>
            </a:r>
            <a:r>
              <a:rPr lang="en-US" altLang="en-US" sz="2000" i="1" dirty="0"/>
              <a:t>what to do in case of error</a:t>
            </a:r>
            <a:r>
              <a:rPr lang="en-US" altLang="en-US" sz="2000" dirty="0"/>
              <a:t>’ inside </a:t>
            </a:r>
            <a:r>
              <a:rPr lang="en-US" altLang="en-US" sz="2000" b="1" dirty="0">
                <a:solidFill>
                  <a:srgbClr val="6588A5"/>
                </a:solidFill>
              </a:rPr>
              <a:t>except</a:t>
            </a:r>
            <a:r>
              <a:rPr lang="en-US" altLang="en-US" sz="2000" dirty="0"/>
              <a:t> block.</a:t>
            </a:r>
          </a:p>
          <a:p>
            <a:pPr eaLnBrk="1" hangingPunct="1">
              <a:lnSpc>
                <a:spcPct val="80000"/>
              </a:lnSpc>
            </a:pPr>
            <a:r>
              <a:rPr lang="en-US" altLang="en-US" sz="2000" dirty="0"/>
              <a:t>Code </a:t>
            </a:r>
            <a:r>
              <a:rPr lang="en-US" altLang="en-US" sz="2000" dirty="0" err="1"/>
              <a:t>dedented</a:t>
            </a:r>
            <a:r>
              <a:rPr lang="en-US" altLang="en-US" sz="2000" dirty="0"/>
              <a:t> after except block is run no matter what.</a:t>
            </a:r>
          </a:p>
          <a:p>
            <a:pPr eaLnBrk="1" hangingPunct="1">
              <a:lnSpc>
                <a:spcPct val="80000"/>
              </a:lnSpc>
            </a:pPr>
            <a:r>
              <a:rPr lang="en-US" altLang="en-US" sz="2000" dirty="0"/>
              <a:t>The </a:t>
            </a:r>
            <a:r>
              <a:rPr lang="en-US" altLang="en-US" sz="2000" b="1" dirty="0">
                <a:solidFill>
                  <a:srgbClr val="6588A5"/>
                </a:solidFill>
              </a:rPr>
              <a:t>except</a:t>
            </a:r>
            <a:r>
              <a:rPr lang="en-US" altLang="en-US" sz="2000" dirty="0"/>
              <a:t> block can specify an </a:t>
            </a:r>
            <a:r>
              <a:rPr lang="en-US" altLang="en-US" sz="2000" i="1" dirty="0"/>
              <a:t>exception name</a:t>
            </a:r>
            <a:r>
              <a:rPr lang="en-US" altLang="en-US" sz="2000" dirty="0"/>
              <a:t>... (</a:t>
            </a:r>
            <a:r>
              <a:rPr lang="en-US" altLang="en-US" sz="2000" i="1" dirty="0"/>
              <a:t>recommended!</a:t>
            </a:r>
            <a:r>
              <a:rPr lang="en-US" altLang="en-US" sz="2000" dirty="0"/>
              <a:t>)</a:t>
            </a:r>
            <a:br>
              <a:rPr lang="en-US" altLang="en-US" dirty="0"/>
            </a:br>
            <a:endParaRPr lang="en-US" altLang="en-US" sz="1800" dirty="0">
              <a:solidFill>
                <a:srgbClr val="0000FF"/>
              </a:solidFill>
            </a:endParaRPr>
          </a:p>
        </p:txBody>
      </p:sp>
      <p:sp>
        <p:nvSpPr>
          <p:cNvPr id="3" name="TextBox 2">
            <a:extLst>
              <a:ext uri="{FF2B5EF4-FFF2-40B4-BE49-F238E27FC236}">
                <a16:creationId xmlns:a16="http://schemas.microsoft.com/office/drawing/2014/main" id="{68C9FB32-8674-B00F-5915-2B27651C687C}"/>
              </a:ext>
            </a:extLst>
          </p:cNvPr>
          <p:cNvSpPr txBox="1"/>
          <p:nvPr/>
        </p:nvSpPr>
        <p:spPr>
          <a:xfrm>
            <a:off x="152400" y="3810000"/>
            <a:ext cx="8839200"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currency.py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amount = </a:t>
            </a:r>
            <a:r>
              <a:rPr lang="en-US" b="0" dirty="0" err="1">
                <a:solidFill>
                  <a:srgbClr val="D4D4D4"/>
                </a:solidFill>
                <a:effectLst/>
                <a:latin typeface="Consolas" panose="020B0609020204030204" pitchFamily="49" charset="0"/>
              </a:rPr>
              <a:t>sys.argv</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#required (script will crash if not provided)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currency = </a:t>
            </a:r>
            <a:r>
              <a:rPr lang="en-US" b="0" dirty="0" err="1">
                <a:solidFill>
                  <a:srgbClr val="D4D4D4"/>
                </a:solidFill>
                <a:effectLst/>
                <a:latin typeface="Consolas" panose="020B0609020204030204" pitchFamily="49" charset="0"/>
              </a:rPr>
              <a:t>sys.argv</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#optional</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except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IndexError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currency = </a:t>
            </a:r>
            <a:r>
              <a:rPr lang="en-US" b="0" dirty="0">
                <a:solidFill>
                  <a:srgbClr val="CE9178"/>
                </a:solidFill>
                <a:effectLst/>
                <a:latin typeface="Consolas" panose="020B0609020204030204" pitchFamily="49" charset="0"/>
              </a:rPr>
              <a:t>"US"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print </a:t>
            </a:r>
            <a:r>
              <a:rPr lang="en-US" b="0" dirty="0">
                <a:solidFill>
                  <a:srgbClr val="CE9178"/>
                </a:solidFill>
                <a:effectLst/>
                <a:latin typeface="Consolas" panose="020B0609020204030204" pitchFamily="49" charset="0"/>
              </a:rPr>
              <a:t>"Usage: &lt;amount(required)&gt;  &lt;currency unit(optional&gt;"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print </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"No</a:t>
            </a:r>
            <a:r>
              <a:rPr lang="en-US" b="0" dirty="0">
                <a:solidFill>
                  <a:srgbClr val="CE9178"/>
                </a:solidFill>
                <a:effectLst/>
                <a:latin typeface="Consolas" panose="020B0609020204030204" pitchFamily="49" charset="0"/>
              </a:rPr>
              <a:t> unit provided. Default value: </a:t>
            </a:r>
            <a:r>
              <a:rPr lang="en-US" b="0" dirty="0">
                <a:solidFill>
                  <a:srgbClr val="D4D4D4"/>
                </a:solidFill>
                <a:effectLst/>
                <a:latin typeface="Consolas" panose="020B0609020204030204" pitchFamily="49" charset="0"/>
              </a:rPr>
              <a:t>{currency}</a:t>
            </a:r>
            <a:r>
              <a:rPr lang="en-US" b="0" dirty="0">
                <a:solidFill>
                  <a:srgbClr val="CE9178"/>
                </a:solidFill>
                <a:effectLst/>
                <a:latin typeface="Consolas" panose="020B0609020204030204" pitchFamily="49" charset="0"/>
              </a:rPr>
              <a:t> being used."</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perform conversions …</a:t>
            </a:r>
            <a:endParaRPr lang="en-US" b="0" dirty="0">
              <a:solidFill>
                <a:srgbClr val="D4D4D4"/>
              </a:solidFill>
              <a:effectLst/>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43EB-D8B9-54AB-23A3-4E4B4A8445EE}"/>
              </a:ext>
            </a:extLst>
          </p:cNvPr>
          <p:cNvSpPr>
            <a:spLocks noGrp="1"/>
          </p:cNvSpPr>
          <p:nvPr>
            <p:ph type="title"/>
          </p:nvPr>
        </p:nvSpPr>
        <p:spPr/>
        <p:txBody>
          <a:bodyPr/>
          <a:lstStyle/>
          <a:p>
            <a:r>
              <a:rPr lang="en-US" dirty="0"/>
              <a:t>Unnamed exception</a:t>
            </a:r>
          </a:p>
        </p:txBody>
      </p:sp>
      <p:sp>
        <p:nvSpPr>
          <p:cNvPr id="3" name="Content Placeholder 2">
            <a:extLst>
              <a:ext uri="{FF2B5EF4-FFF2-40B4-BE49-F238E27FC236}">
                <a16:creationId xmlns:a16="http://schemas.microsoft.com/office/drawing/2014/main" id="{8CAA48C7-4248-4E97-98D1-002E656788FA}"/>
              </a:ext>
            </a:extLst>
          </p:cNvPr>
          <p:cNvSpPr>
            <a:spLocks noGrp="1"/>
          </p:cNvSpPr>
          <p:nvPr>
            <p:ph idx="1"/>
          </p:nvPr>
        </p:nvSpPr>
        <p:spPr/>
        <p:txBody>
          <a:bodyPr/>
          <a:lstStyle/>
          <a:p>
            <a:endParaRPr lang="en-US" dirty="0"/>
          </a:p>
        </p:txBody>
      </p:sp>
      <p:sp>
        <p:nvSpPr>
          <p:cNvPr id="5" name="Rectangle: Rounded Corners 4">
            <a:extLst>
              <a:ext uri="{FF2B5EF4-FFF2-40B4-BE49-F238E27FC236}">
                <a16:creationId xmlns:a16="http://schemas.microsoft.com/office/drawing/2014/main" id="{4139F21F-5314-EC8B-974E-E4BE7CB109BC}"/>
              </a:ext>
            </a:extLst>
          </p:cNvPr>
          <p:cNvSpPr/>
          <p:nvPr/>
        </p:nvSpPr>
        <p:spPr>
          <a:xfrm>
            <a:off x="2485446" y="191626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6" name="Rectangle: Rounded Corners 5">
            <a:extLst>
              <a:ext uri="{FF2B5EF4-FFF2-40B4-BE49-F238E27FC236}">
                <a16:creationId xmlns:a16="http://schemas.microsoft.com/office/drawing/2014/main" id="{C9670DB4-5C03-F85F-5EA0-EB05BC279B14}"/>
              </a:ext>
            </a:extLst>
          </p:cNvPr>
          <p:cNvSpPr/>
          <p:nvPr/>
        </p:nvSpPr>
        <p:spPr>
          <a:xfrm>
            <a:off x="2485446" y="327262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a:t>
            </a:r>
          </a:p>
        </p:txBody>
      </p:sp>
      <p:sp>
        <p:nvSpPr>
          <p:cNvPr id="7" name="Rectangle: Rounded Corners 6">
            <a:extLst>
              <a:ext uri="{FF2B5EF4-FFF2-40B4-BE49-F238E27FC236}">
                <a16:creationId xmlns:a16="http://schemas.microsoft.com/office/drawing/2014/main" id="{A493FC21-1155-0B45-7055-C90727FA3132}"/>
              </a:ext>
            </a:extLst>
          </p:cNvPr>
          <p:cNvSpPr/>
          <p:nvPr/>
        </p:nvSpPr>
        <p:spPr>
          <a:xfrm>
            <a:off x="3323646" y="25146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that may cause an error. (Primary code to run)</a:t>
            </a:r>
          </a:p>
        </p:txBody>
      </p:sp>
      <p:sp>
        <p:nvSpPr>
          <p:cNvPr id="8" name="Rectangle: Rounded Corners 7">
            <a:extLst>
              <a:ext uri="{FF2B5EF4-FFF2-40B4-BE49-F238E27FC236}">
                <a16:creationId xmlns:a16="http://schemas.microsoft.com/office/drawing/2014/main" id="{5B896469-B100-20AF-0FB7-6C3A37D5AD68}"/>
              </a:ext>
            </a:extLst>
          </p:cNvPr>
          <p:cNvSpPr/>
          <p:nvPr/>
        </p:nvSpPr>
        <p:spPr>
          <a:xfrm>
            <a:off x="3323646" y="388520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to run in case </a:t>
            </a:r>
          </a:p>
          <a:p>
            <a:pPr algn="ctr"/>
            <a:r>
              <a:rPr lang="en-US" dirty="0"/>
              <a:t>of ANY exception.</a:t>
            </a:r>
          </a:p>
        </p:txBody>
      </p:sp>
    </p:spTree>
    <p:extLst>
      <p:ext uri="{BB962C8B-B14F-4D97-AF65-F5344CB8AC3E}">
        <p14:creationId xmlns:p14="http://schemas.microsoft.com/office/powerpoint/2010/main" val="363035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73BA51B-CAD1-0F8D-2287-53BCD0A5D359}"/>
              </a:ext>
            </a:extLst>
          </p:cNvPr>
          <p:cNvSpPr>
            <a:spLocks noGrp="1"/>
          </p:cNvSpPr>
          <p:nvPr>
            <p:ph type="title"/>
          </p:nvPr>
        </p:nvSpPr>
        <p:spPr/>
        <p:txBody>
          <a:bodyPr/>
          <a:lstStyle/>
          <a:p>
            <a:pPr>
              <a:defRPr/>
            </a:pPr>
            <a:r>
              <a:rPr lang="en-US" altLang="en-US" dirty="0"/>
              <a:t>Unnamed exception example</a:t>
            </a:r>
          </a:p>
        </p:txBody>
      </p:sp>
      <p:sp>
        <p:nvSpPr>
          <p:cNvPr id="3" name="Content Placeholder 2">
            <a:extLst>
              <a:ext uri="{FF2B5EF4-FFF2-40B4-BE49-F238E27FC236}">
                <a16:creationId xmlns:a16="http://schemas.microsoft.com/office/drawing/2014/main" id="{4C782D61-3162-B937-976D-D9C3DEBBC1FA}"/>
              </a:ext>
            </a:extLst>
          </p:cNvPr>
          <p:cNvSpPr>
            <a:spLocks noGrp="1"/>
          </p:cNvSpPr>
          <p:nvPr>
            <p:ph idx="1"/>
          </p:nvPr>
        </p:nvSpPr>
        <p:spPr>
          <a:xfrm>
            <a:off x="152400" y="1752600"/>
            <a:ext cx="8686800" cy="4572000"/>
          </a:xfrm>
        </p:spPr>
        <p:txBody>
          <a:bodyPr/>
          <a:lstStyle/>
          <a:p>
            <a:pPr marL="0" indent="0">
              <a:buFontTx/>
              <a:buNone/>
              <a:defRPr/>
            </a:pPr>
            <a:endParaRPr lang="en-US" sz="2000" dirty="0"/>
          </a:p>
          <a:p>
            <a:pPr marL="0" indent="0">
              <a:buFontTx/>
              <a:buNone/>
              <a:defRPr/>
            </a:pPr>
            <a:endParaRPr lang="en-US" sz="1600" dirty="0"/>
          </a:p>
          <a:p>
            <a:pPr>
              <a:defRPr/>
            </a:pPr>
            <a:endParaRPr lang="en-US" sz="2400" dirty="0"/>
          </a:p>
          <a:p>
            <a:pPr>
              <a:defRPr/>
            </a:pPr>
            <a:endParaRPr lang="en-US" sz="2400" dirty="0"/>
          </a:p>
          <a:p>
            <a:pPr>
              <a:defRPr/>
            </a:pPr>
            <a:endParaRPr lang="en-US" sz="2400" dirty="0"/>
          </a:p>
        </p:txBody>
      </p:sp>
      <p:sp>
        <p:nvSpPr>
          <p:cNvPr id="4" name="TextBox 3">
            <a:extLst>
              <a:ext uri="{FF2B5EF4-FFF2-40B4-BE49-F238E27FC236}">
                <a16:creationId xmlns:a16="http://schemas.microsoft.com/office/drawing/2014/main" id="{4F56BEDF-E9AB-1D29-48E0-D58563DD47E0}"/>
              </a:ext>
            </a:extLst>
          </p:cNvPr>
          <p:cNvSpPr txBox="1"/>
          <p:nvPr/>
        </p:nvSpPr>
        <p:spPr>
          <a:xfrm>
            <a:off x="609600" y="1371600"/>
            <a:ext cx="7200900" cy="3785652"/>
          </a:xfrm>
          <a:prstGeom prst="rect">
            <a:avLst/>
          </a:prstGeom>
          <a:noFill/>
        </p:spPr>
        <p:txBody>
          <a:bodyPr wrap="square">
            <a:spAutoFit/>
          </a:bodyPr>
          <a:lstStyle/>
          <a:p>
            <a:r>
              <a:rPr lang="en-US" sz="2000" b="0" dirty="0">
                <a:solidFill>
                  <a:srgbClr val="6A9955"/>
                </a:solidFill>
                <a:effectLst/>
                <a:latin typeface="Consolas" panose="020B0609020204030204" pitchFamily="49" charset="0"/>
              </a:rPr>
              <a:t># doubleMyNumber.py</a:t>
            </a:r>
            <a:endParaRPr lang="en-US"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import</a:t>
            </a:r>
            <a:r>
              <a:rPr lang="en-US" sz="2000" b="0" dirty="0">
                <a:solidFill>
                  <a:srgbClr val="D4D4D4"/>
                </a:solidFill>
                <a:effectLst/>
                <a:latin typeface="Consolas" panose="020B0609020204030204" pitchFamily="49" charset="0"/>
              </a:rPr>
              <a:t> sys</a:t>
            </a:r>
          </a:p>
          <a:p>
            <a:br>
              <a:rPr lang="en-US" sz="2000" b="0" dirty="0">
                <a:solidFill>
                  <a:srgbClr val="D4D4D4"/>
                </a:solidFill>
                <a:effectLst/>
                <a:latin typeface="Consolas" panose="020B0609020204030204" pitchFamily="49" charset="0"/>
              </a:rPr>
            </a:br>
            <a:r>
              <a:rPr lang="en-US" sz="2000" b="0" dirty="0">
                <a:solidFill>
                  <a:srgbClr val="569CD6"/>
                </a:solidFill>
                <a:effectLst/>
                <a:latin typeface="Consolas" panose="020B0609020204030204" pitchFamily="49" charset="0"/>
              </a:rPr>
              <a:t>try</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number = float(</a:t>
            </a:r>
            <a:r>
              <a:rPr lang="en-US" sz="2000" b="0" dirty="0" err="1">
                <a:solidFill>
                  <a:srgbClr val="D4D4D4"/>
                </a:solidFill>
                <a:effectLst/>
                <a:latin typeface="Consolas" panose="020B0609020204030204" pitchFamily="49" charset="0"/>
              </a:rPr>
              <a:t>sys.argv</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product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*number</a:t>
            </a:r>
          </a:p>
          <a:p>
            <a:r>
              <a:rPr lang="en-US" sz="2000" b="0" dirty="0">
                <a:solidFill>
                  <a:srgbClr val="D4D4D4"/>
                </a:solidFill>
                <a:effectLst/>
                <a:latin typeface="Consolas" panose="020B0609020204030204" pitchFamily="49" charset="0"/>
              </a:rPr>
              <a:t>    print(</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"The</a:t>
            </a:r>
            <a:r>
              <a:rPr lang="en-US" sz="2000" b="0" dirty="0">
                <a:solidFill>
                  <a:srgbClr val="CE9178"/>
                </a:solidFill>
                <a:effectLst/>
                <a:latin typeface="Consolas" panose="020B0609020204030204" pitchFamily="49" charset="0"/>
              </a:rPr>
              <a:t> doubled number is </a:t>
            </a:r>
            <a:r>
              <a:rPr lang="en-US" sz="2000" b="0" dirty="0">
                <a:solidFill>
                  <a:srgbClr val="D4D4D4"/>
                </a:solidFill>
                <a:effectLst/>
                <a:latin typeface="Consolas" panose="020B0609020204030204" pitchFamily="49" charset="0"/>
              </a:rPr>
              <a:t>{product}</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569CD6"/>
                </a:solidFill>
                <a:effectLst/>
                <a:latin typeface="Consolas" panose="020B0609020204030204" pitchFamily="49" charset="0"/>
              </a:rPr>
              <a:t>except</a:t>
            </a:r>
            <a:r>
              <a:rPr lang="en-US" sz="2000" dirty="0">
                <a:solidFill>
                  <a:srgbClr val="D4D4D4"/>
                </a:solidFill>
                <a:latin typeface="Consolas" panose="020B0609020204030204" pitchFamily="49" charset="0"/>
              </a:rPr>
              <a:t>:</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print(</a:t>
            </a:r>
            <a:r>
              <a:rPr lang="en-US" sz="2000" b="0" dirty="0">
                <a:solidFill>
                  <a:srgbClr val="CE9178"/>
                </a:solidFill>
                <a:effectLst/>
                <a:latin typeface="Consolas" panose="020B0609020204030204" pitchFamily="49" charset="0"/>
              </a:rPr>
              <a:t>"An error occurred."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print(</a:t>
            </a:r>
            <a:r>
              <a:rPr lang="en-US" sz="2000" b="0" dirty="0">
                <a:solidFill>
                  <a:srgbClr val="CE9178"/>
                </a:solidFill>
                <a:effectLst/>
                <a:latin typeface="Consolas" panose="020B0609020204030204" pitchFamily="49" charset="0"/>
              </a:rPr>
              <a:t>"Please enter a numerical argument."</a:t>
            </a:r>
            <a:r>
              <a:rPr lang="en-US" sz="2000" b="0" dirty="0">
                <a:solidFill>
                  <a:srgbClr val="D4D4D4"/>
                </a:solidFill>
                <a:effectLst/>
                <a:latin typeface="Consolas" panose="020B0609020204030204" pitchFamily="49" charset="0"/>
              </a:rPr>
              <a:t>)</a:t>
            </a:r>
          </a:p>
          <a:p>
            <a:br>
              <a:rPr lang="en-US" sz="2000" b="0" dirty="0">
                <a:solidFill>
                  <a:srgbClr val="D4D4D4"/>
                </a:solidFill>
                <a:effectLst/>
                <a:latin typeface="Consolas" panose="020B0609020204030204" pitchFamily="49" charset="0"/>
              </a:rPr>
            </a:br>
            <a:r>
              <a:rPr lang="en-US" sz="2000" b="0" dirty="0">
                <a:solidFill>
                  <a:srgbClr val="D4D4D4"/>
                </a:solidFill>
                <a:effectLst/>
                <a:latin typeface="Consolas" panose="020B0609020204030204" pitchFamily="49" charset="0"/>
              </a:rPr>
              <a:t>print(</a:t>
            </a:r>
            <a:r>
              <a:rPr lang="en-US" sz="2000" b="0" dirty="0">
                <a:solidFill>
                  <a:srgbClr val="CE9178"/>
                </a:solidFill>
                <a:effectLst/>
                <a:latin typeface="Consolas" panose="020B0609020204030204" pitchFamily="49" charset="0"/>
              </a:rPr>
              <a:t>"Thank you for running me!"</a:t>
            </a:r>
            <a:r>
              <a:rPr lang="en-US" sz="2000" b="0" dirty="0">
                <a:solidFill>
                  <a:srgbClr val="D4D4D4"/>
                </a:solidFill>
                <a:effectLst/>
                <a:latin typeface="Consolas" panose="020B0609020204030204" pitchFamily="49" charset="0"/>
              </a:rPr>
              <a:t>)</a:t>
            </a:r>
          </a:p>
        </p:txBody>
      </p:sp>
      <p:cxnSp>
        <p:nvCxnSpPr>
          <p:cNvPr id="2" name="Straight Arrow Connector 1">
            <a:extLst>
              <a:ext uri="{FF2B5EF4-FFF2-40B4-BE49-F238E27FC236}">
                <a16:creationId xmlns:a16="http://schemas.microsoft.com/office/drawing/2014/main" id="{B5D371C5-C001-D7DB-E482-CE29F3BF64F6}"/>
              </a:ext>
            </a:extLst>
          </p:cNvPr>
          <p:cNvCxnSpPr/>
          <p:nvPr/>
        </p:nvCxnSpPr>
        <p:spPr>
          <a:xfrm flipH="1">
            <a:off x="1828800" y="3713257"/>
            <a:ext cx="10668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3">
            <a:extLst>
              <a:ext uri="{FF2B5EF4-FFF2-40B4-BE49-F238E27FC236}">
                <a16:creationId xmlns:a16="http://schemas.microsoft.com/office/drawing/2014/main" id="{3CD73944-7D76-DB6E-4D67-B5DD7908C59D}"/>
              </a:ext>
            </a:extLst>
          </p:cNvPr>
          <p:cNvSpPr txBox="1">
            <a:spLocks noChangeArrowheads="1"/>
          </p:cNvSpPr>
          <p:nvPr/>
        </p:nvSpPr>
        <p:spPr bwMode="auto">
          <a:xfrm>
            <a:off x="228600" y="5715001"/>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B8B8B8"/>
                </a:solidFill>
                <a:latin typeface="+mn-lt"/>
                <a:ea typeface="+mn-ea"/>
                <a:cs typeface="+mn-cs"/>
              </a:defRPr>
            </a:lvl1pPr>
            <a:lvl2pPr marL="742950" indent="-285750" algn="l" rtl="0" eaLnBrk="0" fontAlgn="base" hangingPunct="0">
              <a:spcBef>
                <a:spcPct val="20000"/>
              </a:spcBef>
              <a:spcAft>
                <a:spcPct val="0"/>
              </a:spcAft>
              <a:defRPr sz="2800">
                <a:solidFill>
                  <a:srgbClr val="B8B8B8"/>
                </a:solidFill>
                <a:latin typeface="+mn-lt"/>
              </a:defRPr>
            </a:lvl2pPr>
            <a:lvl3pPr marL="1143000" indent="-228600" algn="l" rtl="0" eaLnBrk="0" fontAlgn="base" hangingPunct="0">
              <a:spcBef>
                <a:spcPct val="20000"/>
              </a:spcBef>
              <a:spcAft>
                <a:spcPct val="0"/>
              </a:spcAft>
              <a:buChar char="•"/>
              <a:defRPr sz="2400">
                <a:solidFill>
                  <a:srgbClr val="B8B8B8"/>
                </a:solidFill>
                <a:latin typeface="+mn-lt"/>
              </a:defRPr>
            </a:lvl3pPr>
            <a:lvl4pPr marL="1600200" indent="-228600" algn="l" rtl="0" eaLnBrk="0" fontAlgn="base" hangingPunct="0">
              <a:spcBef>
                <a:spcPct val="20000"/>
              </a:spcBef>
              <a:spcAft>
                <a:spcPct val="0"/>
              </a:spcAft>
              <a:buChar char="–"/>
              <a:defRPr sz="2000">
                <a:solidFill>
                  <a:srgbClr val="B8B8B8"/>
                </a:solidFill>
                <a:latin typeface="+mn-lt"/>
              </a:defRPr>
            </a:lvl4pPr>
            <a:lvl5pPr marL="2057400" indent="-228600" algn="l" rtl="0" eaLnBrk="0" fontAlgn="base" hangingPunct="0">
              <a:spcBef>
                <a:spcPct val="20000"/>
              </a:spcBef>
              <a:spcAft>
                <a:spcPct val="0"/>
              </a:spcAft>
              <a:buChar char="»"/>
              <a:defRPr sz="2000">
                <a:solidFill>
                  <a:srgbClr val="B8B8B8"/>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defRPr/>
            </a:pPr>
            <a:r>
              <a:rPr lang="en-US" altLang="en-US" sz="2400" kern="0" dirty="0"/>
              <a:t>More about this later...</a:t>
            </a:r>
            <a:endParaRPr lang="en-US" altLang="en-US" kern="0" dirty="0"/>
          </a:p>
        </p:txBody>
      </p:sp>
    </p:spTree>
    <p:extLst>
      <p:ext uri="{BB962C8B-B14F-4D97-AF65-F5344CB8AC3E}">
        <p14:creationId xmlns:p14="http://schemas.microsoft.com/office/powerpoint/2010/main" val="295562107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46780</TotalTime>
  <Words>5614</Words>
  <Application>Microsoft Office PowerPoint</Application>
  <PresentationFormat>On-screen Show (4:3)</PresentationFormat>
  <Paragraphs>753</Paragraphs>
  <Slides>50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Times New Roman</vt:lpstr>
      <vt:lpstr>Garamond</vt:lpstr>
      <vt:lpstr>MS PGothic</vt:lpstr>
      <vt:lpstr>Default Design</vt:lpstr>
      <vt:lpstr>Error handling</vt:lpstr>
      <vt:lpstr>Topics</vt:lpstr>
      <vt:lpstr>Sample script with errors</vt:lpstr>
      <vt:lpstr>Two types of causes for exceptions</vt:lpstr>
      <vt:lpstr>‘Handling’ exceptions</vt:lpstr>
      <vt:lpstr>PowerPoint Presentation</vt:lpstr>
      <vt:lpstr>Error handling syntax</vt:lpstr>
      <vt:lpstr>Unnamed exception</vt:lpstr>
      <vt:lpstr>Unnamed exception example</vt:lpstr>
      <vt:lpstr>Built-in exceptions have names</vt:lpstr>
      <vt:lpstr>Using named exceptions</vt:lpstr>
      <vt:lpstr>How to choose which name to use?</vt:lpstr>
      <vt:lpstr>How named exceptions work</vt:lpstr>
      <vt:lpstr>Named vs unnamed</vt:lpstr>
      <vt:lpstr>PowerPoint Presentation</vt:lpstr>
      <vt:lpstr>Multiple except blocks</vt:lpstr>
      <vt:lpstr>try and except process</vt:lpstr>
      <vt:lpstr>Flow description </vt:lpstr>
      <vt:lpstr>Hands-on:  Flow with named exceptions </vt:lpstr>
      <vt:lpstr>slopeTry process</vt:lpstr>
      <vt:lpstr>modified slopeTry process</vt:lpstr>
      <vt:lpstr>PowerPoint Presentation</vt:lpstr>
      <vt:lpstr>Example: Summarize within</vt:lpstr>
      <vt:lpstr>An exit plan may be needed</vt:lpstr>
      <vt:lpstr>Named exception for arcpy</vt:lpstr>
      <vt:lpstr>Traceback error vs. GetMessages</vt:lpstr>
      <vt:lpstr>Fill in the blanks</vt:lpstr>
      <vt:lpstr>HANDS-ON: try it yourself</vt:lpstr>
      <vt:lpstr>PowerPoint Presentation</vt:lpstr>
      <vt:lpstr>Unnamed exceptions catch ANY</vt:lpstr>
      <vt:lpstr>Error handling gotcha</vt:lpstr>
      <vt:lpstr>Error handling gotcha</vt:lpstr>
      <vt:lpstr>Printing exceptions</vt:lpstr>
      <vt:lpstr>The traceback module</vt:lpstr>
      <vt:lpstr>Printing the traceback</vt:lpstr>
      <vt:lpstr>PowerPoint Presentation</vt:lpstr>
      <vt:lpstr>Looping &amp; error handling rule 1</vt:lpstr>
      <vt:lpstr>FOR-loop &amp; error handling</vt:lpstr>
      <vt:lpstr>Looping &amp; error handling rule 2</vt:lpstr>
      <vt:lpstr>WHILE-loop &amp; error handling</vt:lpstr>
      <vt:lpstr>Looping &amp; error handling in-class</vt:lpstr>
      <vt:lpstr>Summing up</vt:lpstr>
      <vt:lpstr>PowerPoint Presentation</vt:lpstr>
      <vt:lpstr>Appendix</vt:lpstr>
      <vt:lpstr>In class - Finding exception names</vt:lpstr>
      <vt:lpstr>Named exception: IOError</vt:lpstr>
      <vt:lpstr>Looking back</vt:lpstr>
      <vt:lpstr>Upcoming</vt:lpstr>
      <vt:lpstr>Project information</vt:lpstr>
      <vt:lpstr>Printing with Exception as e</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264</cp:revision>
  <dcterms:created xsi:type="dcterms:W3CDTF">2004-10-22T02:24:14Z</dcterms:created>
  <dcterms:modified xsi:type="dcterms:W3CDTF">2022-10-16T00:58:14Z</dcterms:modified>
</cp:coreProperties>
</file>