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64" r:id="rId3"/>
    <p:sldId id="466" r:id="rId4"/>
    <p:sldId id="467" r:id="rId5"/>
    <p:sldId id="468" r:id="rId6"/>
    <p:sldId id="412" r:id="rId7"/>
    <p:sldId id="472" r:id="rId8"/>
    <p:sldId id="471" r:id="rId9"/>
    <p:sldId id="463" r:id="rId10"/>
    <p:sldId id="476" r:id="rId11"/>
    <p:sldId id="477" r:id="rId12"/>
    <p:sldId id="478" r:id="rId13"/>
    <p:sldId id="475" r:id="rId14"/>
    <p:sldId id="480" r:id="rId15"/>
    <p:sldId id="489" r:id="rId16"/>
    <p:sldId id="459" r:id="rId17"/>
    <p:sldId id="483" r:id="rId18"/>
    <p:sldId id="486" r:id="rId19"/>
    <p:sldId id="481" r:id="rId20"/>
    <p:sldId id="488" r:id="rId21"/>
    <p:sldId id="490" r:id="rId22"/>
    <p:sldId id="491" r:id="rId23"/>
    <p:sldId id="492" r:id="rId24"/>
    <p:sldId id="495" r:id="rId25"/>
    <p:sldId id="496" r:id="rId26"/>
    <p:sldId id="479" r:id="rId27"/>
    <p:sldId id="498" r:id="rId28"/>
    <p:sldId id="506" r:id="rId29"/>
    <p:sldId id="461" r:id="rId30"/>
    <p:sldId id="500" r:id="rId31"/>
    <p:sldId id="497" r:id="rId32"/>
    <p:sldId id="493" r:id="rId33"/>
    <p:sldId id="502" r:id="rId34"/>
    <p:sldId id="504" r:id="rId35"/>
    <p:sldId id="501" r:id="rId36"/>
    <p:sldId id="503" r:id="rId37"/>
    <p:sldId id="460" r:id="rId38"/>
    <p:sldId id="462" r:id="rId39"/>
    <p:sldId id="427" r:id="rId40"/>
    <p:sldId id="457" r:id="rId41"/>
    <p:sldId id="45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BD"/>
    <a:srgbClr val="9F7705"/>
    <a:srgbClr val="7F7F7F"/>
    <a:srgbClr val="FF0066"/>
    <a:srgbClr val="F2F2F2"/>
    <a:srgbClr val="2E75B6"/>
    <a:srgbClr val="0000FF"/>
    <a:srgbClr val="669900"/>
    <a:srgbClr val="B2B06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39" autoAdjust="0"/>
  </p:normalViewPr>
  <p:slideViewPr>
    <p:cSldViewPr>
      <p:cViewPr>
        <p:scale>
          <a:sx n="150" d="100"/>
          <a:sy n="150" d="100"/>
        </p:scale>
        <p:origin x="270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-5448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7A6C6709-988A-F230-6F80-DAFF4BEE5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ABE1B2E4-A018-1781-97DF-4DF7D9FCD4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23B25163-3F88-C972-C642-250DD2C28D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08041603-1A29-5258-3A30-301E8741DA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2991F9E3-2B93-F011-326B-BCB2AD90B7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206377D4-F39A-EFC4-3D80-5AC1E14B5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F73FC1-CAA2-4B05-A6E3-5698006F1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425DF-F559-F75F-B799-5938B769D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4D259F-6248-AEA0-BD77-42046B8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myList.append</a:t>
            </a:r>
            <a:r>
              <a:rPr lang="en-US" altLang="en-US" dirty="0">
                <a:latin typeface="Arial" panose="020B0604020202020204" pitchFamily="34" charset="0"/>
              </a:rPr>
              <a:t>( 4 )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mystr.endswith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 err="1">
                <a:latin typeface="Arial" panose="020B0604020202020204" pitchFamily="34" charset="0"/>
              </a:rPr>
              <a:t>shp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Tx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arcpy.env.overwriteOutput</a:t>
            </a:r>
            <a:r>
              <a:rPr lang="en-US" altLang="en-US" dirty="0">
                <a:latin typeface="Arial" panose="020B0604020202020204" pitchFamily="34" charset="0"/>
              </a:rPr>
              <a:t> = 1</a:t>
            </a:r>
          </a:p>
          <a:p>
            <a:pPr eaLnBrk="1" hangingPunct="1">
              <a:buFontTx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arcpy.compact_management</a:t>
            </a:r>
            <a:r>
              <a:rPr lang="en-US" altLang="en-US" dirty="0">
                <a:latin typeface="Arial" panose="020B0604020202020204" pitchFamily="34" charset="0"/>
              </a:rPr>
              <a:t>(filename)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rc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</a:rPr>
              <a:t>arcpy.AverageNearestNeighbor_stats</a:t>
            </a:r>
            <a:r>
              <a:rPr lang="en-US" altLang="en-US" dirty="0">
                <a:latin typeface="Arial" panose="020B0604020202020204" pitchFamily="34" charset="0"/>
              </a:rPr>
              <a:t>("C://points.shp", "Euclidean Distance")</a:t>
            </a:r>
            <a:br>
              <a:rPr lang="en-US" altLang="en-US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a. print (</a:t>
            </a:r>
            <a:r>
              <a:rPr lang="en-US" altLang="en-US" dirty="0" err="1">
                <a:latin typeface="Arial" panose="020B0604020202020204" pitchFamily="34" charset="0"/>
              </a:rPr>
              <a:t>rc.outputcount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b. print(</a:t>
            </a:r>
            <a:r>
              <a:rPr lang="en-US" altLang="en-US" dirty="0" err="1">
                <a:latin typeface="Arial" panose="020B0604020202020204" pitchFamily="34" charset="0"/>
              </a:rPr>
              <a:t>rc.getOutput</a:t>
            </a:r>
            <a:r>
              <a:rPr lang="en-US" altLang="en-US" dirty="0">
                <a:latin typeface="Arial" panose="020B0604020202020204" pitchFamily="34" charset="0"/>
              </a:rPr>
              <a:t>(0))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A278CC04-94F2-D1A2-3C78-5144319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8AB3EF-F15B-4805-9A76-FBC6DC47090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0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14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2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24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9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2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52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77F7C-E36C-DF9A-C9BA-BB371C9B3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E3CE6D0-5993-6824-3EED-8EA85B4D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7AD908-90A1-AC84-F318-2158F81D8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F227EA-8B29-46B4-AC89-2B5568E6C5E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e) ".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73FC1-CAA2-4B05-A6E3-5698006F113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9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9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9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EFCF5-CBD3-F1D6-A125-ABC56D0C1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36E6A02-824E-B208-2476-8440865A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i="1" dirty="0">
                <a:latin typeface="Consolas" panose="020B0609020204030204" pitchFamily="49" charset="0"/>
                <a:cs typeface="Courier New" panose="02070309020205020404" pitchFamily="49" charset="0"/>
              </a:rPr>
              <a:t># Splitting extensions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parks.shp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en-US" sz="12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('parks', '.</a:t>
            </a:r>
            <a:r>
              <a:rPr lang="en-US" sz="12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21992EB-9A80-CA4F-3838-675E0908B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F624D4-C52C-449B-AAE3-91E5AB87BF1C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28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35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848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597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2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os.path.join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8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1A9858C5-AFFC-23D0-6A85-9A865A533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D67195-BBD8-4518-AC9C-6083C960A85C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655A8B2-9819-577C-A414-9220926C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A4E529-BD67-882D-F07F-38256AAA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import </a:t>
            </a:r>
            <a:r>
              <a:rPr lang="en-US" dirty="0" err="1">
                <a:ea typeface="ＭＳ Ｐゴシック" charset="0"/>
              </a:rPr>
              <a:t>os</a:t>
            </a:r>
            <a:r>
              <a:rPr lang="en-US" dirty="0">
                <a:ea typeface="ＭＳ Ｐゴシック" charset="0"/>
              </a:rPr>
              <a:t>, sys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 = </a:t>
            </a:r>
            <a:r>
              <a:rPr lang="en-US" dirty="0" err="1">
                <a:ea typeface="ＭＳ Ｐゴシック" charset="0"/>
              </a:rPr>
              <a:t>sys.argv</a:t>
            </a:r>
            <a:r>
              <a:rPr lang="en-US" dirty="0">
                <a:ea typeface="ＭＳ Ｐゴシック" charset="0"/>
              </a:rPr>
              <a:t>[0]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d = </a:t>
            </a:r>
            <a:r>
              <a:rPr lang="en-US" dirty="0" err="1">
                <a:ea typeface="ＭＳ Ｐゴシック" charset="0"/>
              </a:rPr>
              <a:t>os.path.dirname</a:t>
            </a:r>
            <a:r>
              <a:rPr lang="en-US" dirty="0">
                <a:ea typeface="ＭＳ Ｐゴシック" charset="0"/>
              </a:rPr>
              <a:t>(p)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print(</a:t>
            </a:r>
            <a:r>
              <a:rPr lang="en-US" dirty="0" err="1">
                <a:ea typeface="ＭＳ Ｐゴシック" charset="0"/>
              </a:rPr>
              <a:t>os.listdir</a:t>
            </a:r>
            <a:r>
              <a:rPr lang="en-US" dirty="0">
                <a:ea typeface="ＭＳ Ｐゴシック" charset="0"/>
              </a:rPr>
              <a:t>(d))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612A8-0C1B-EEFB-F0A6-BFEC29EA2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91960C-880E-9269-ECD2-837C32CE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C4C4EFD-266D-12F3-A12C-7B632CA8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0C8958-AFC2-4378-9F67-499D781E47B9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AFAB7-78FB-4E77-FFE4-DAB08090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E57FC40-4E12-AC14-649D-62665A69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4A69C53-99C6-13FD-9766-34C0C9BC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D3763D-B457-460D-8042-D88FFFF571CB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8CF7-F0C3-F594-E47D-EC3D9098E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3DE4AA9-0224-DF20-1FE8-050670BD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74F60C4-E2A7-2412-0A9C-5842A8EC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3FB67-DDAA-4A23-B802-09A13325598A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DFBA1-FC82-D893-5796-43DBA3313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9666B0D-3E3F-A822-256E-F0C11B1D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397A7C-A2C5-7428-836D-77E7F4BF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AA3AA7-C789-43AC-ADBE-5729EB6EF86D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7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1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1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C231-2E38-9569-92A0-A78835314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18416D-9352-3CA7-F645-2904F2D3B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CA88C8-EF9F-009C-E775-D722538E6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B1292-FA2F-4276-85B2-255033C6A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12DC68-456B-AADC-1DC3-DBFFFB0F5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FF424-2E47-301C-8EBB-2BA9937DE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E7332-5401-FD14-EE83-84A5331EF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DC64-C583-4EC3-8450-1C2A599C7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3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08363F-EFB1-A842-A947-4110B1ED0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6794F-840F-FD3A-866F-E47E92623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D92C49-906D-F803-9A02-3E5554B93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934E7-6847-44DE-898C-A52EE868A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001000" cy="4572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093544-24FF-9143-EA66-933110EF3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33F957-BAF6-C100-80A7-AB1D3D1FC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B4496-80A1-7A2D-DA92-D90238EA1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8DE12-5407-4DFA-A32B-505D4D38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E11F95-4799-BFC6-1660-997BCA143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56DDA4-431B-DF16-45F2-7B318DD5C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DE62E-97F4-64E7-D957-8095F7A5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6E7F2-ED23-4006-8DC4-73747CFDC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9C10C-8BA9-3206-1BC5-DA52EE2C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A83B4-AE26-1927-61C7-77D623903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7C91C-3E55-E9A7-5FB1-C5854ADEC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E04E-7539-4EE2-A58C-F06793C10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4EE8B6-8E31-DCA0-5395-645A46C8A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64952E-AFF6-B00D-B1AE-C2F7A2129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7D637-CBAF-3E4C-A46B-93C2BFAF5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3EA7F-0F90-4819-B800-B71FFE031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510CEF-6D3C-D35E-167C-F33593462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D17F4-D8E0-0F2C-D3FB-2FFC929D5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FA04B2-EFB8-F0D5-2AE7-3F1B5408D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F1AD5-4053-441D-AF73-019474BDF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8A2455-388E-8C8B-E8C2-20C3BD5D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61CB5A-BB14-D531-567A-75378EDDE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D74E5-1656-1DC9-799D-3C3E5528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E4D7B-DCFF-43D6-878B-1BA7047D9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662D2-9EE1-27A9-2A38-B3F364487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117B-D010-36D1-A165-C933AD9C0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7C667-13CB-EF07-108F-CD00EBD2E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C038B-E198-4BAA-9DBA-8F633104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7A-5F53-47E9-F662-0F93EEA34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CB03-A0DD-1F68-BD7F-72F3CE5A3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E176E-9F0F-A787-5C44-26184B8F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BC59-CB8A-4C90-A8FA-48ED185C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1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8B6658-73B1-E1D7-C344-FBCB8656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F92169-D01F-6B7F-1F98-AD2582BB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810DFC-A1A8-03DB-2003-0FA6AC4E4B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EF6F5-370B-9CED-DA96-E1D1E51CF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C02A4B-4E58-8453-841E-77916E7B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8000"/>
                </a:solidFill>
              </a:defRPr>
            </a:lvl1pPr>
          </a:lstStyle>
          <a:p>
            <a:fld id="{03585D6A-584A-46D8-874B-8658E9ECB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latin typeface="+mn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xplainxkcd.com/wiki/index.php/1666:_Brain_Uplo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6BC26F2-4AB3-710B-03EA-A748A963E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2971800" cy="3276600"/>
          </a:xfrm>
        </p:spPr>
        <p:txBody>
          <a:bodyPr/>
          <a:lstStyle/>
          <a:p>
            <a:pPr eaLnBrk="1" hangingPunct="1"/>
            <a:r>
              <a:rPr lang="en-US" altLang="en-US" sz="5400" b="0" dirty="0"/>
              <a:t>Getting 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F68C-1CD4-AD60-A341-2E518CA1707B}"/>
              </a:ext>
            </a:extLst>
          </p:cNvPr>
          <p:cNvSpPr txBox="1"/>
          <p:nvPr/>
        </p:nvSpPr>
        <p:spPr>
          <a:xfrm>
            <a:off x="5867400" y="6149975"/>
            <a:ext cx="31702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  <a:latin typeface="+mn-lt"/>
              </a:rPr>
              <a:t>Dr. </a:t>
            </a:r>
            <a:r>
              <a:rPr lang="en-US" altLang="en-US" sz="4000" dirty="0" err="1">
                <a:solidFill>
                  <a:srgbClr val="2E75B6"/>
                </a:solidFill>
                <a:latin typeface="+mn-lt"/>
              </a:rPr>
              <a:t>Tateosian</a:t>
            </a:r>
            <a:endParaRPr lang="en-US" sz="4000" dirty="0">
              <a:solidFill>
                <a:srgbClr val="2E75B6"/>
              </a:solidFill>
              <a:latin typeface="+mn-lt"/>
            </a:endParaRPr>
          </a:p>
        </p:txBody>
      </p:sp>
      <p:pic>
        <p:nvPicPr>
          <p:cNvPr id="3076" name="Picture 5" descr="Image result for xkcd user input">
            <a:extLst>
              <a:ext uri="{FF2B5EF4-FFF2-40B4-BE49-F238E27FC236}">
                <a16:creationId xmlns:a16="http://schemas.microsoft.com/office/drawing/2014/main" id="{CA1D36E8-0841-F3C9-4314-6B3B0CFC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85800"/>
            <a:ext cx="5578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F545A4E8-7B40-ACB5-516B-EE7276FA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00271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vs. soft-coding with sys.argv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Single quotes 'gotcha'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Get the script's path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Handling file paths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9E67A6A-26E6-0E27-023B-FC4950EE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0832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linkClick r:id="rId4"/>
              </a:rPr>
              <a:t>https://www.explainxkcd.com/wiki/index.php/1666:_Brain_Upload</a:t>
            </a:r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33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    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about this?</a:t>
            </a:r>
            <a:endParaRPr lang="en-US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EC2066BE-F13E-4B36-D672-60CAAEED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'C:/African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rasters'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  <a:br>
              <a:rPr lang="en-US" altLang="en-US" sz="1800" dirty="0">
                <a:latin typeface="JcvnkkCfvqxxCourierNewPSMT"/>
              </a:rPr>
            </a:b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58944EE-724F-1855-006E-25E7EF66A559}"/>
              </a:ext>
            </a:extLst>
          </p:cNvPr>
          <p:cNvSpPr/>
          <p:nvPr/>
        </p:nvSpPr>
        <p:spPr bwMode="auto">
          <a:xfrm>
            <a:off x="5011839" y="5978322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76DB8-0755-C893-E65E-7DA2C250661F}"/>
              </a:ext>
            </a:extLst>
          </p:cNvPr>
          <p:cNvSpPr/>
          <p:nvPr/>
        </p:nvSpPr>
        <p:spPr bwMode="auto">
          <a:xfrm>
            <a:off x="6542595" y="6523296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JcvnkkCfvqxxCourierNewPSMT"/>
              </a:rPr>
              <a:t>When</a:t>
            </a:r>
            <a:r>
              <a:rPr lang="en-US" altLang="en-US" sz="1800" dirty="0">
                <a:latin typeface="JcvnkkCfvqxxCourierNewPSMT"/>
              </a:rPr>
              <a:t>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Take home?</a:t>
            </a: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66"/>
                </a:solidFill>
                <a:latin typeface="JcvnkkCfvqxxCourierNewPSMT"/>
              </a:rPr>
              <a:t>DO THIS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16F94B0B-3DFA-BF89-8F32-82ACB426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81" y="193324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5CAFE8-4DE1-A422-1C0E-850B6FBB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57407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4642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the path,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find out if the 2019 data is also in this directory.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get the name of the file without the ".</a:t>
            </a:r>
            <a:r>
              <a:rPr lang="en-US" dirty="0" err="1">
                <a:latin typeface="JcvnkkCfvqxxCourierNewPSMT"/>
              </a:rPr>
              <a:t>tif</a:t>
            </a:r>
            <a:r>
              <a:rPr lang="en-US" dirty="0">
                <a:latin typeface="JcvnkkCfvqxxCourierNewPSMT"/>
              </a:rPr>
              <a:t>" extension,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32992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1E809C9C-2150-901B-CEBF-7BA97C799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5" r="8197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1960-92DA-F0AF-1147-50C831CB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6" y="2434201"/>
            <a:ext cx="3114293" cy="3742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OS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Built-in module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os.path</a:t>
            </a:r>
            <a:r>
              <a:rPr lang="en-US" sz="2800" dirty="0"/>
              <a:t> for common path manipulations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085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3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>
            <a:extLst>
              <a:ext uri="{FF2B5EF4-FFF2-40B4-BE49-F238E27FC236}">
                <a16:creationId xmlns:a16="http://schemas.microsoft.com/office/drawing/2014/main" id="{B2173769-AAEC-C9A4-BD1B-E816ABB90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/>
              <a:t>Hard-coding versus soft-coding</a:t>
            </a: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5A80C43F-9227-D358-F5B7-119A7E247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27138"/>
            <a:ext cx="7886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Hard-coding</a:t>
            </a:r>
            <a:r>
              <a:rPr lang="en-US" altLang="en-US" sz="1800" dirty="0"/>
              <a:t>: assigning a value in a program so that it can’t be changed without altering the code.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example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fireDamage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fire.shp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          </a:t>
            </a:r>
            <a:r>
              <a:rPr lang="en-US" altLang="en-US" sz="1800" dirty="0">
                <a:solidFill>
                  <a:schemeClr val="accent2"/>
                </a:solidFill>
              </a:rPr>
              <a:t>string literal</a:t>
            </a:r>
          </a:p>
        </p:txBody>
      </p:sp>
      <p:sp>
        <p:nvSpPr>
          <p:cNvPr id="7173" name="TextBox 18">
            <a:extLst>
              <a:ext uri="{FF2B5EF4-FFF2-40B4-BE49-F238E27FC236}">
                <a16:creationId xmlns:a16="http://schemas.microsoft.com/office/drawing/2014/main" id="{6B3933F8-698A-0523-C6A7-C54E178E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981450"/>
            <a:ext cx="8039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Soft-coding</a:t>
            </a:r>
            <a:r>
              <a:rPr lang="en-US" altLang="en-US" sz="1800"/>
              <a:t>: obtaining a value from an external source, such as user input.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Soft-coding example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fireDamage = sys.argv[1]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ADF8BAD-8B21-36D4-D265-79B6C6609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895600"/>
            <a:ext cx="0" cy="285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2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F153-F9C4-A313-D597-2F9D184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FF6C-F751-576A-7A84-719EAF39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46" y="76200"/>
            <a:ext cx="3586163" cy="2192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84C7-D62E-B488-9A9F-D348912C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Specify the following: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a) The full path file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b) The directory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c) The base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d) The stem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e) The extension of p</a:t>
            </a:r>
          </a:p>
        </p:txBody>
      </p:sp>
    </p:spTree>
    <p:extLst>
      <p:ext uri="{BB962C8B-B14F-4D97-AF65-F5344CB8AC3E}">
        <p14:creationId xmlns:p14="http://schemas.microsoft.com/office/powerpoint/2010/main" val="86465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63979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a directory's contents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34398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"C:\gispy\data\ch02"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print(files)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['fires.dbf',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'fires.shp.xml',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park.dbf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'park.shp.xml',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']</a:t>
            </a:r>
          </a:p>
          <a:p>
            <a:pPr eaLnBrk="1" hangingPunct="1">
              <a:buNone/>
              <a:defRPr/>
            </a:pP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list of the files in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63C85-4C46-715A-0282-1ED979D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0"/>
            <a:ext cx="4953000" cy="14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base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after the last slash.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4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directory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up to, not including, the last slash.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data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print("2019.tif" in files)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28693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 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1EE1ECE-5BBF-0337-DA5D-0F90683C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EE50FFF-ACB1-C481-9065-26997CB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the stem and the </a:t>
            </a:r>
            <a:r>
              <a:rPr lang="en-US" altLang="en-US" dirty="0" err="1"/>
              <a:t>extention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759-A8FD-D480-DB4D-49C998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0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('D:/data/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'.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800" dirty="0" err="1"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(p) splits the stem and extension apart and returns them in a tuple.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stem, use index 0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'D:/data/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DelWaterGap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1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extension, use index 1</a:t>
            </a:r>
            <a:r>
              <a:rPr lang="en-US" sz="14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'.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shp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Tx/>
              <a:buNone/>
              <a:defRPr/>
            </a:pPr>
            <a:endParaRPr lang="en-US" sz="20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Hard-coded script uses literals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0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base_stem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)[0]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mapName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base_stem</a:t>
            </a:r>
            <a:endParaRPr lang="en-US" sz="18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5773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Checking if a file or path exists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Boolean (True or False) depending on the existence of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 = </a:t>
            </a: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endParaRPr lang="en-US" altLang="ja-JP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dataDelWaterGap.shp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b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'D:/data\\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16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8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'C:\\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gispy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\\data\\ch02\\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(part1, part2, part3, part4) creates a file path with part1 through part4 delimited by slashes)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Does not allow multiple drives in the path. 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5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How large is the file?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218808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file size in bytes.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9B54-F178-441E-9018-93344314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os.path.basename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os.path.dirname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os.path.splitext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os.path.join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os.listdir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os.path.exists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os.path.getsize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os.path.getmtime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81D4-8EE7-6CE5-BE0F-55D2378ED120}"/>
              </a:ext>
            </a:extLst>
          </p:cNvPr>
          <p:cNvSpPr/>
          <p:nvPr/>
        </p:nvSpPr>
        <p:spPr bwMode="auto">
          <a:xfrm>
            <a:off x="152400" y="914400"/>
            <a:ext cx="3810000" cy="2438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83686-D327-5594-0FDD-75C478F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look at files?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3D65-A7FB-3802-4210-25CAB8D81F88}"/>
              </a:ext>
            </a:extLst>
          </p:cNvPr>
          <p:cNvSpPr txBox="1"/>
          <p:nvPr/>
        </p:nvSpPr>
        <p:spPr>
          <a:xfrm>
            <a:off x="4038600" y="1600200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string operations.</a:t>
            </a:r>
          </a:p>
          <a:p>
            <a:endParaRPr lang="en-US" dirty="0"/>
          </a:p>
          <a:p>
            <a:r>
              <a:rPr lang="en-US" dirty="0"/>
              <a:t>These do </a:t>
            </a:r>
            <a:r>
              <a:rPr lang="en-US" b="1" dirty="0"/>
              <a:t>not</a:t>
            </a:r>
            <a:r>
              <a:rPr lang="en-US" dirty="0"/>
              <a:t> look at the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8C0B7-7A3E-02EE-BA5C-A005A3201240}"/>
              </a:ext>
            </a:extLst>
          </p:cNvPr>
          <p:cNvSpPr/>
          <p:nvPr/>
        </p:nvSpPr>
        <p:spPr bwMode="auto">
          <a:xfrm>
            <a:off x="152400" y="3886200"/>
            <a:ext cx="3810000" cy="2438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54CFA-29D0-F6A0-1DDE-7A3CA61C6ED5}"/>
              </a:ext>
            </a:extLst>
          </p:cNvPr>
          <p:cNvSpPr txBox="1"/>
          <p:nvPr/>
        </p:nvSpPr>
        <p:spPr>
          <a:xfrm>
            <a:off x="4152900" y="4495800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string operations.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b="1" dirty="0"/>
              <a:t>do</a:t>
            </a:r>
            <a:r>
              <a:rPr lang="en-US" dirty="0"/>
              <a:t> look at the data.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A88CABC-97FA-ECA9-BC88-979FFF5B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12468"/>
            <a:ext cx="2800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hlinkClick r:id="rId2"/>
              </a:rPr>
              <a:t>Python Reference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os</a:t>
            </a:r>
            <a:r>
              <a:rPr lang="en-US" altLang="en-US" sz="3600" dirty="0"/>
              <a:t> does not use </a:t>
            </a:r>
            <a:r>
              <a:rPr lang="en-US" altLang="en-US" sz="3600" dirty="0" err="1"/>
              <a:t>arcpy.env.workspace</a:t>
            </a:r>
            <a:endParaRPr lang="en-US" altLang="en-US" sz="3600" dirty="0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FileNotFoundError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: 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WinError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2]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 system cannot find the file specified: 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methods do not use </a:t>
            </a: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arcpy's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workspace environment.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Provide the full path.</a:t>
            </a:r>
            <a:r>
              <a:rPr lang="en-US" sz="16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B236FC9-AC66-1961-93FD-570D5635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 class – List the files in my dir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DA03FDD2-2ED2-1A64-C481-665156BF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Goal: Print a list of the files in the same directory as the script (wherever you place it).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Suggest steps: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full script path.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directory where the script resides.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a list of the files in the directory.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F960D14-2B31-9676-D6B4-45638A7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747-F46B-7B2C-7432-DDB213E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Topics discussed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User input for flexibility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Hard vs. soft-coding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sys.argv[0] and script path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Avoid single quotes for </a:t>
            </a:r>
            <a:r>
              <a:rPr lang="en-US" sz="2000" dirty="0" err="1">
                <a:ea typeface="ＭＳ Ｐゴシック" charset="0"/>
              </a:rPr>
              <a:t>args</a:t>
            </a:r>
            <a:endParaRPr lang="en-US" sz="2000" dirty="0">
              <a:ea typeface="ＭＳ Ｐゴシック" charset="0"/>
            </a:endParaRPr>
          </a:p>
          <a:p>
            <a:pPr marL="857250" lvl="2" indent="0" eaLnBrk="1" hangingPunct="1">
              <a:buNone/>
              <a:defRPr/>
            </a:pPr>
            <a:r>
              <a:rPr lang="en-US" sz="2000" dirty="0" err="1">
                <a:ea typeface="ＭＳ Ｐゴシック" charset="0"/>
              </a:rPr>
              <a:t>os.path</a:t>
            </a:r>
            <a:r>
              <a:rPr lang="en-US" sz="2000" dirty="0">
                <a:ea typeface="ＭＳ Ｐゴシック" charset="0"/>
              </a:rPr>
              <a:t> –string operations vs. file-dependent operations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Use the full path when working with the file-dependent ones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E.g. </a:t>
            </a:r>
            <a:r>
              <a:rPr lang="en-US" sz="2000" dirty="0" err="1">
                <a:ea typeface="ＭＳ Ｐゴシック" charset="0"/>
              </a:rPr>
              <a:t>os.listdir</a:t>
            </a:r>
            <a:r>
              <a:rPr lang="en-US" sz="2000" dirty="0">
                <a:ea typeface="ＭＳ Ｐゴシック" charset="0"/>
              </a:rPr>
              <a:t> which is very useful </a:t>
            </a:r>
          </a:p>
          <a:p>
            <a:pPr marL="857250" lvl="2" indent="0" eaLnBrk="1" hangingPunct="1"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857250" lvl="2" indent="0" eaLnBrk="1" hangingPunct="1">
              <a:buNone/>
              <a:defRPr/>
            </a:pP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>
            <a:extLst>
              <a:ext uri="{FF2B5EF4-FFF2-40B4-BE49-F238E27FC236}">
                <a16:creationId xmlns:a16="http://schemas.microsoft.com/office/drawing/2014/main" id="{317753B8-62E8-F467-E4F1-6258828B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57238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FD24FE-E5CA-665C-DE99-A1A34615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7E5B09A-0F6C-FBC7-A19C-54D1402A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Insufficient </a:t>
            </a:r>
            <a:r>
              <a:rPr lang="en-US" altLang="en-US" sz="3600" dirty="0" err="1"/>
              <a:t>args</a:t>
            </a:r>
            <a:r>
              <a:rPr lang="en-US" altLang="en-US" sz="3600" dirty="0"/>
              <a:t> yields </a:t>
            </a:r>
            <a:r>
              <a:rPr lang="en-US" altLang="en-US" sz="3600" dirty="0" err="1"/>
              <a:t>IndexError</a:t>
            </a:r>
            <a:endParaRPr lang="en-US" altLang="en-US" sz="3600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5075D2B-41FE-483B-6EF2-E7052F7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r>
              <a:rPr 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If user does not enter enough arguments, an </a:t>
            </a:r>
            <a:r>
              <a:rPr lang="en-US" sz="2000" i="1" dirty="0" err="1">
                <a:ea typeface="ＭＳ Ｐゴシック" pitchFamily="34" charset="-128"/>
              </a:rPr>
              <a:t>IndexError</a:t>
            </a:r>
            <a:r>
              <a:rPr lang="en-US" sz="2000" i="1" dirty="0">
                <a:ea typeface="ＭＳ Ｐゴシック" pitchFamily="34" charset="-128"/>
              </a:rPr>
              <a:t> exception</a:t>
            </a:r>
            <a:r>
              <a:rPr lang="en-US" sz="2000" dirty="0">
                <a:ea typeface="ＭＳ Ｐゴシック" pitchFamily="34" charset="-128"/>
              </a:rPr>
              <a:t> is thrown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(most recent call last):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…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File "C:\Documents\buffer_clip.py", line 5, in 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sys.argv[1]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list index out of range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print(sys.argv)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['C:\\My Documents\\buffer_clip.py']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rgbClr val="009999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print(sys.argv[0])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'C:\\My Documents\\buffer_clip.py'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0099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i="1" dirty="0">
              <a:solidFill>
                <a:srgbClr val="009900"/>
              </a:solidFill>
              <a:ea typeface="ＭＳ Ｐゴシック" pitchFamily="34" charset="-128"/>
            </a:endParaRPr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EBD2E49A-04F4-1C3A-13F6-5F7C7CAC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3648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Remove hard-coding script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dblStrike" cap="none" normalizeH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'C:/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gispy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park.shp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10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B3AF9D6-B59D-D792-9797-BD69A129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r>
              <a:rPr lang="en-US" altLang="en-US" sz="2800" dirty="0"/>
              <a:t>Get script arguments with </a:t>
            </a:r>
            <a:r>
              <a:rPr lang="en-US" altLang="en-US" sz="2800" dirty="0" err="1"/>
              <a:t>GetParameterAsText</a:t>
            </a:r>
            <a:endParaRPr lang="en-US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44EF-6CDB-677A-311A-86B18D4C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boundingGeomV2.py (soft-coded using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</a:t>
            </a:r>
          </a:p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         of a set of features.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C:/gispy/data/07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endParaRPr lang="en-US" sz="1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(0)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(1)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EF5493F7-7769-4BAD-8CB6-9AF18512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569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not be used in scripts that don’t import arcpy.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183993-792E-AA25-59D3-C2D753F1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example using sys.argv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803B-FBED-2F05-9639-270C2E5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boundingGeomV3.py (soft-coded using sys)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of a set of features.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C:/Temp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arcpy, sys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[1]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[2]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22E8F-31FB-5FD9-C522-EDBB7E6C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783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are the differences in this script from the arcpy.GetParam. approach?</a:t>
            </a:r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2D2647F3-D582-0422-48AA-0C85F6E5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8901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be used:  Good for stand-alone scripts and scripts that don’t require arcpy.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Soft-coded script uses arguments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10510"/>
            <a:ext cx="664156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(soft-coded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fire_zone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park_name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buffer_distance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output_directory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Example input: C:/parkData/  C:/gispy/scratch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"5 km"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yosemite.shp</a:t>
            </a:r>
            <a:endParaRPr lang="en-US" altLang="en-US" sz="12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2C05CA-463E-0BBE-3E3C-2E249525E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2432438"/>
            <a:ext cx="7227697" cy="19931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3CDC0-F9BA-4A05-F0A5-A54D9993CD19}"/>
              </a:ext>
            </a:extLst>
          </p:cNvPr>
          <p:cNvCxnSpPr/>
          <p:nvPr/>
        </p:nvCxnSpPr>
        <p:spPr bwMode="auto">
          <a:xfrm>
            <a:off x="4001294" y="3276600"/>
            <a:ext cx="57070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02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915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Arguments text box of the Run Script Window (in </a:t>
            </a:r>
            <a:r>
              <a:rPr lang="en-US" sz="1600" kern="0" dirty="0" err="1">
                <a:ea typeface="ＭＳ Ｐゴシック" charset="0"/>
              </a:rPr>
              <a:t>PythonWin</a:t>
            </a:r>
            <a:r>
              <a:rPr lang="en-US" sz="1600" kern="0" dirty="0">
                <a:ea typeface="ＭＳ Ｐゴシック" charset="0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6E9836-57AB-D837-28A7-6A6DC95D729F}"/>
              </a:ext>
            </a:extLst>
          </p:cNvPr>
          <p:cNvGrpSpPr/>
          <p:nvPr/>
        </p:nvGrpSpPr>
        <p:grpSpPr>
          <a:xfrm>
            <a:off x="3429000" y="3961416"/>
            <a:ext cx="3320984" cy="2588980"/>
            <a:chOff x="4001244" y="2666440"/>
            <a:chExt cx="3320984" cy="258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62" b="1862"/>
            <a:stretch/>
          </p:blipFill>
          <p:spPr>
            <a:xfrm>
              <a:off x="4001244" y="2666440"/>
              <a:ext cx="3320984" cy="258898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F1EAE9-6B7D-C9EC-DA4A-4ACD9FA4CA8D}"/>
                </a:ext>
              </a:extLst>
            </p:cNvPr>
            <p:cNvGrpSpPr/>
            <p:nvPr/>
          </p:nvGrpSpPr>
          <p:grpSpPr>
            <a:xfrm>
              <a:off x="4575243" y="3028416"/>
              <a:ext cx="2504213" cy="2227004"/>
              <a:chOff x="4575243" y="3028416"/>
              <a:chExt cx="2504213" cy="222700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6F3B36-455C-BB97-A8EB-EE3E2A7EA233}"/>
                  </a:ext>
                </a:extLst>
              </p:cNvPr>
              <p:cNvSpPr/>
              <p:nvPr/>
            </p:nvSpPr>
            <p:spPr bwMode="auto">
              <a:xfrm>
                <a:off x="4575243" y="4054216"/>
                <a:ext cx="1493671" cy="28605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2">
                <a:extLst>
                  <a:ext uri="{FF2B5EF4-FFF2-40B4-BE49-F238E27FC236}">
                    <a16:creationId xmlns:a16="http://schemas.microsoft.com/office/drawing/2014/main" id="{CA7717D4-D25A-D0B4-A823-8414D55161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6400" y="4340273"/>
                <a:ext cx="926158" cy="710882"/>
              </a:xfrm>
              <a:prstGeom prst="straightConnector1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283B18-F586-E093-BE93-E6E7A541206E}"/>
                  </a:ext>
                </a:extLst>
              </p:cNvPr>
              <p:cNvCxnSpPr/>
              <p:nvPr/>
            </p:nvCxnSpPr>
            <p:spPr bwMode="auto">
              <a:xfrm>
                <a:off x="6019800" y="5255420"/>
                <a:ext cx="1059656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AC5DEEF-511F-BC1E-F801-6896C8E3AC95}"/>
                  </a:ext>
                </a:extLst>
              </p:cNvPr>
              <p:cNvSpPr/>
              <p:nvPr/>
            </p:nvSpPr>
            <p:spPr bwMode="auto">
              <a:xfrm>
                <a:off x="5220510" y="3028416"/>
                <a:ext cx="228600" cy="24693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68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Parameters text box of the Configuration settings (in PyCharm).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FC1F52-F39E-83C1-7191-31FA4272478E}"/>
              </a:ext>
            </a:extLst>
          </p:cNvPr>
          <p:cNvGrpSpPr/>
          <p:nvPr/>
        </p:nvGrpSpPr>
        <p:grpSpPr>
          <a:xfrm>
            <a:off x="3534319" y="4066651"/>
            <a:ext cx="4067175" cy="1427163"/>
            <a:chOff x="2682809" y="5133974"/>
            <a:chExt cx="4067175" cy="14271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465" b="1862"/>
            <a:stretch/>
          </p:blipFill>
          <p:spPr>
            <a:xfrm>
              <a:off x="3429000" y="5133974"/>
              <a:ext cx="3320984" cy="14164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4FFAE-AEBA-14EA-C0D7-EBBDAC560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2809" y="5133975"/>
              <a:ext cx="4067175" cy="88582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283B18-F586-E093-BE93-E6E7A541206E}"/>
                </a:ext>
              </a:extLst>
            </p:cNvPr>
            <p:cNvCxnSpPr/>
            <p:nvPr/>
          </p:nvCxnSpPr>
          <p:spPr bwMode="auto">
            <a:xfrm>
              <a:off x="5410200" y="6561137"/>
              <a:ext cx="1059656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F3B36-455C-BB97-A8EB-EE3E2A7EA233}"/>
                </a:ext>
              </a:extLst>
            </p:cNvPr>
            <p:cNvSpPr/>
            <p:nvPr/>
          </p:nvSpPr>
          <p:spPr bwMode="auto">
            <a:xfrm>
              <a:off x="3962400" y="5731446"/>
              <a:ext cx="2332554" cy="286057"/>
            </a:xfrm>
            <a:prstGeom prst="ellips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">
              <a:extLst>
                <a:ext uri="{FF2B5EF4-FFF2-40B4-BE49-F238E27FC236}">
                  <a16:creationId xmlns:a16="http://schemas.microsoft.com/office/drawing/2014/main" id="{CA7717D4-D25A-D0B4-A823-8414D5516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3557" y="6017503"/>
              <a:ext cx="578459" cy="307097"/>
            </a:xfrm>
            <a:prstGeom prst="straightConnector1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997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Script name, first item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EE63D7-78C1-99FE-5747-F4880FF2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45" y="5276671"/>
            <a:ext cx="813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The first item in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altLang="en-US" sz="1800" dirty="0"/>
              <a:t>is the full path file name.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 sz="18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What is the minimum possible value of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(sys.argv)</a:t>
            </a:r>
            <a:r>
              <a:rPr lang="en-US" altLang="en-US" sz="1800" dirty="0"/>
              <a:t>for any script?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980E02F-32AE-EC24-8CD0-034F7819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858"/>
            <a:ext cx="9067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print(sys.argv)</a:t>
            </a: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['C:/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sample_scripts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/ch07/compact.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C:/</a:t>
            </a:r>
            <a:r>
              <a:rPr lang="en-US" altLang="ja-JP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/scratch/cities.mdb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(sys.argv)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2</a:t>
            </a:r>
          </a:p>
          <a:p>
            <a:pPr eaLnBrk="1" hangingPunct="1">
              <a:defRPr/>
            </a:pPr>
            <a:r>
              <a:rPr lang="en-US" sz="1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57E17-7902-3C20-ED21-93D8740B40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024708"/>
            <a:ext cx="4108820" cy="1655673"/>
            <a:chOff x="4898626" y="945084"/>
            <a:chExt cx="4108820" cy="1655673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5ED94CAF-855F-04BA-E867-96B74662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6BD1C1-5601-2716-47B9-EFEE8F008A4E}"/>
                </a:ext>
              </a:extLst>
            </p:cNvPr>
            <p:cNvGrpSpPr/>
            <p:nvPr/>
          </p:nvGrpSpPr>
          <p:grpSpPr bwMode="auto">
            <a:xfrm>
              <a:off x="4898629" y="1044794"/>
              <a:ext cx="4108817" cy="1555963"/>
              <a:chOff x="4509684" y="1788883"/>
              <a:chExt cx="4108710" cy="1555682"/>
            </a:xfrm>
            <a:noFill/>
          </p:grpSpPr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F531326B-2A3F-3237-F466-1D9D4B3DC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sys.argv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B2992EA8-C9B4-E2DA-FC5C-84EDDD7B9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108710" cy="49235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                        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53562BBF-C097-97F4-F76F-D3BA5A6E59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45141-A97C-89D1-8B43-CE6C6678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98325"/>
            <a:ext cx="4067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Spacing in arguments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6199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many user arguments with this configuration?</a:t>
            </a: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Why? </a:t>
            </a: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       Script arguments are </a:t>
            </a:r>
            <a:r>
              <a:rPr lang="en-US" i="1" kern="0" dirty="0">
                <a:ea typeface="ＭＳ Ｐゴシック" charset="0"/>
              </a:rPr>
              <a:t>space</a:t>
            </a:r>
            <a:r>
              <a:rPr lang="en-US" kern="0" dirty="0">
                <a:ea typeface="ＭＳ Ｐゴシック" charset="0"/>
              </a:rPr>
              <a:t> delimited.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sz="1800" kern="0" dirty="0">
                <a:ea typeface="ＭＳ Ｐゴシック" charset="0"/>
              </a:rPr>
              <a:t>So what?</a:t>
            </a:r>
          </a:p>
          <a:p>
            <a:endParaRPr lang="en-US" sz="1800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File paths sometimes have spaces.</a:t>
            </a:r>
          </a:p>
          <a:p>
            <a:pPr lvl="1"/>
            <a:r>
              <a:rPr lang="en-US" kern="0" dirty="0">
                <a:ea typeface="ＭＳ Ｐゴシック" charset="0"/>
              </a:rPr>
              <a:t>E.g., </a:t>
            </a:r>
            <a:r>
              <a:rPr lang="en-US" altLang="en-US" dirty="0">
                <a:latin typeface="JcvnkkCfvqxxCourierNewPSMT"/>
              </a:rPr>
              <a:t>C:/African Elephant/</a:t>
            </a:r>
            <a:r>
              <a:rPr lang="en-US" altLang="en-US" dirty="0" err="1">
                <a:latin typeface="JcvnkkCfvqxxCourierNewPSMT"/>
              </a:rPr>
              <a:t>rasters</a:t>
            </a:r>
            <a:r>
              <a:rPr lang="en-US" kern="0" dirty="0">
                <a:ea typeface="ＭＳ Ｐゴシック" charset="0"/>
              </a:rPr>
              <a:t> </a:t>
            </a:r>
          </a:p>
          <a:p>
            <a:pPr lvl="1"/>
            <a:endParaRPr lang="en-US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Other arguments sometimes have spaces</a:t>
            </a:r>
          </a:p>
          <a:p>
            <a:pPr lvl="1"/>
            <a:r>
              <a:rPr lang="en-US" kern="0" dirty="0">
                <a:ea typeface="ＭＳ Ｐゴシック" charset="0"/>
              </a:rPr>
              <a:t>E.g., 5 km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6C8D6-5F16-2E26-F034-009BB40E03D7}"/>
              </a:ext>
            </a:extLst>
          </p:cNvPr>
          <p:cNvGrpSpPr/>
          <p:nvPr/>
        </p:nvGrpSpPr>
        <p:grpSpPr>
          <a:xfrm>
            <a:off x="202316" y="1232726"/>
            <a:ext cx="4086225" cy="885825"/>
            <a:chOff x="190593" y="1432487"/>
            <a:chExt cx="4086225" cy="8858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69213E-D9D7-2B64-7BA2-9501800A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93" y="1432487"/>
              <a:ext cx="4086225" cy="8858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CF4E4E-6A97-11AA-26BE-63E0A67F3362}"/>
                </a:ext>
              </a:extLst>
            </p:cNvPr>
            <p:cNvSpPr/>
            <p:nvPr/>
          </p:nvSpPr>
          <p:spPr bwMode="auto">
            <a:xfrm>
              <a:off x="1207477" y="1484625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D84C0-DDF7-008C-018C-3A2323DF5CF6}"/>
              </a:ext>
            </a:extLst>
          </p:cNvPr>
          <p:cNvCxnSpPr/>
          <p:nvPr/>
        </p:nvCxnSpPr>
        <p:spPr bwMode="auto">
          <a:xfrm flipV="1">
            <a:off x="1752600" y="2118551"/>
            <a:ext cx="0" cy="3198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44965</TotalTime>
  <Words>3524</Words>
  <Application>Microsoft Office PowerPoint</Application>
  <PresentationFormat>On-screen Show (4:3)</PresentationFormat>
  <Paragraphs>586</Paragraphs>
  <Slides>41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ＭＳ Ｐゴシック</vt:lpstr>
      <vt:lpstr>Arial</vt:lpstr>
      <vt:lpstr>Consolas</vt:lpstr>
      <vt:lpstr>Courier New</vt:lpstr>
      <vt:lpstr>Garamond</vt:lpstr>
      <vt:lpstr>GkhjstVlqjcwCourierNewPSMT</vt:lpstr>
      <vt:lpstr>JcvnkkCfvqxxCourierNewPSMT</vt:lpstr>
      <vt:lpstr>Default Design</vt:lpstr>
      <vt:lpstr>Getting user input</vt:lpstr>
      <vt:lpstr>Hard-coding versus soft-coding</vt:lpstr>
      <vt:lpstr>Hard-coded script uses literals</vt:lpstr>
      <vt:lpstr>Remove hard-coding script</vt:lpstr>
      <vt:lpstr>Soft-coded script uses arguments</vt:lpstr>
      <vt:lpstr>sys.argv automatically populated</vt:lpstr>
      <vt:lpstr>sys.argv automatically populated</vt:lpstr>
      <vt:lpstr>Script name, first item</vt:lpstr>
      <vt:lpstr>Spacing in arguments</vt:lpstr>
      <vt:lpstr>Handling spaces in arguments</vt:lpstr>
      <vt:lpstr>Handling spaces in arguments</vt:lpstr>
      <vt:lpstr>Handling spaces in arguments</vt:lpstr>
      <vt:lpstr>Take home?</vt:lpstr>
      <vt:lpstr>You got the path, now what?</vt:lpstr>
      <vt:lpstr>PowerPoint Presentation</vt:lpstr>
      <vt:lpstr>File paths terms</vt:lpstr>
      <vt:lpstr>File paths terms</vt:lpstr>
      <vt:lpstr>File paths terms</vt:lpstr>
      <vt:lpstr>File paths terms</vt:lpstr>
      <vt:lpstr>File paths terms</vt:lpstr>
      <vt:lpstr>File paths terms</vt:lpstr>
      <vt:lpstr>Break it down</vt:lpstr>
      <vt:lpstr>Returning to our questions…</vt:lpstr>
      <vt:lpstr>Getting a directory's contents</vt:lpstr>
      <vt:lpstr>Getting the base name</vt:lpstr>
      <vt:lpstr>Getting the directory name</vt:lpstr>
      <vt:lpstr>Answering question 1…</vt:lpstr>
      <vt:lpstr>Now for question 2…</vt:lpstr>
      <vt:lpstr>Get the stem and the extention</vt:lpstr>
      <vt:lpstr>Answering question 2…</vt:lpstr>
      <vt:lpstr>Checking if a file or path exists</vt:lpstr>
      <vt:lpstr>Joining path parts</vt:lpstr>
      <vt:lpstr>Joining path parts</vt:lpstr>
      <vt:lpstr>How large is the file?</vt:lpstr>
      <vt:lpstr>Which methods look at files?</vt:lpstr>
      <vt:lpstr>os does not use arcpy.env.workspace</vt:lpstr>
      <vt:lpstr>In class – List the files in my dir</vt:lpstr>
      <vt:lpstr>Summing up</vt:lpstr>
      <vt:lpstr>Insufficient args yields IndexError</vt:lpstr>
      <vt:lpstr>Get script arguments with GetParameterAsText</vt:lpstr>
      <vt:lpstr>Same example using sys.argv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326</cp:revision>
  <dcterms:created xsi:type="dcterms:W3CDTF">2004-10-22T02:24:14Z</dcterms:created>
  <dcterms:modified xsi:type="dcterms:W3CDTF">2025-09-04T22:52:46Z</dcterms:modified>
</cp:coreProperties>
</file>