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6" r:id="rId2"/>
    <p:sldId id="338" r:id="rId3"/>
    <p:sldId id="332" r:id="rId4"/>
    <p:sldId id="349" r:id="rId5"/>
    <p:sldId id="350" r:id="rId6"/>
    <p:sldId id="339" r:id="rId7"/>
    <p:sldId id="371" r:id="rId8"/>
    <p:sldId id="351" r:id="rId9"/>
    <p:sldId id="373" r:id="rId10"/>
    <p:sldId id="344" r:id="rId11"/>
    <p:sldId id="367" r:id="rId12"/>
    <p:sldId id="366" r:id="rId13"/>
    <p:sldId id="365" r:id="rId14"/>
    <p:sldId id="429" r:id="rId15"/>
    <p:sldId id="353" r:id="rId16"/>
    <p:sldId id="389" r:id="rId17"/>
    <p:sldId id="342" r:id="rId18"/>
    <p:sldId id="388" r:id="rId19"/>
    <p:sldId id="372" r:id="rId20"/>
    <p:sldId id="393" r:id="rId21"/>
    <p:sldId id="394" r:id="rId22"/>
    <p:sldId id="392" r:id="rId23"/>
    <p:sldId id="395" r:id="rId24"/>
    <p:sldId id="397" r:id="rId25"/>
    <p:sldId id="398" r:id="rId26"/>
    <p:sldId id="399" r:id="rId27"/>
    <p:sldId id="400" r:id="rId28"/>
    <p:sldId id="401" r:id="rId29"/>
    <p:sldId id="402" r:id="rId30"/>
    <p:sldId id="416" r:id="rId31"/>
    <p:sldId id="403" r:id="rId32"/>
    <p:sldId id="423" r:id="rId33"/>
    <p:sldId id="415" r:id="rId34"/>
    <p:sldId id="427" r:id="rId35"/>
    <p:sldId id="428" r:id="rId36"/>
    <p:sldId id="407" r:id="rId37"/>
    <p:sldId id="406" r:id="rId38"/>
    <p:sldId id="404" r:id="rId39"/>
    <p:sldId id="405" r:id="rId40"/>
    <p:sldId id="396" r:id="rId41"/>
    <p:sldId id="345" r:id="rId42"/>
    <p:sldId id="370" r:id="rId43"/>
    <p:sldId id="374" r:id="rId44"/>
    <p:sldId id="418" r:id="rId45"/>
    <p:sldId id="274" r:id="rId46"/>
    <p:sldId id="419" r:id="rId47"/>
    <p:sldId id="420" r:id="rId48"/>
    <p:sldId id="275" r:id="rId49"/>
    <p:sldId id="421" r:id="rId50"/>
    <p:sldId id="422" r:id="rId51"/>
    <p:sldId id="324" r:id="rId52"/>
    <p:sldId id="325" r:id="rId53"/>
    <p:sldId id="343" r:id="rId54"/>
    <p:sldId id="424" r:id="rId55"/>
    <p:sldId id="375" r:id="rId56"/>
    <p:sldId id="356" r:id="rId57"/>
    <p:sldId id="376" r:id="rId58"/>
    <p:sldId id="377" r:id="rId59"/>
    <p:sldId id="378" r:id="rId60"/>
    <p:sldId id="379" r:id="rId61"/>
    <p:sldId id="380" r:id="rId62"/>
    <p:sldId id="381" r:id="rId63"/>
    <p:sldId id="382" r:id="rId64"/>
    <p:sldId id="369" r:id="rId65"/>
    <p:sldId id="383" r:id="rId66"/>
    <p:sldId id="384" r:id="rId67"/>
    <p:sldId id="385" r:id="rId68"/>
    <p:sldId id="386" r:id="rId69"/>
    <p:sldId id="387" r:id="rId70"/>
    <p:sldId id="426" r:id="rId71"/>
    <p:sldId id="409" r:id="rId72"/>
    <p:sldId id="410" r:id="rId73"/>
    <p:sldId id="273" r:id="rId74"/>
    <p:sldId id="425" r:id="rId75"/>
    <p:sldId id="411" r:id="rId76"/>
    <p:sldId id="417" r:id="rId77"/>
    <p:sldId id="413" r:id="rId78"/>
    <p:sldId id="414" r:id="rId79"/>
    <p:sldId id="412" r:id="rId80"/>
    <p:sldId id="347" r:id="rId8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00"/>
    <a:srgbClr val="D9D8B1"/>
    <a:srgbClr val="5F5F5F"/>
    <a:srgbClr val="669900"/>
    <a:srgbClr val="996600"/>
    <a:srgbClr val="B2B062"/>
    <a:srgbClr val="0000FF"/>
    <a:srgbClr val="3333FF"/>
    <a:srgbClr val="FFF9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447" autoAdjust="0"/>
    <p:restoredTop sz="92735" autoAdjust="0"/>
  </p:normalViewPr>
  <p:slideViewPr>
    <p:cSldViewPr>
      <p:cViewPr varScale="1">
        <p:scale>
          <a:sx n="170" d="100"/>
          <a:sy n="170" d="100"/>
        </p:scale>
        <p:origin x="134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668"/>
    </p:cViewPr>
  </p:sorterViewPr>
  <p:notesViewPr>
    <p:cSldViewPr>
      <p:cViewPr varScale="1">
        <p:scale>
          <a:sx n="125" d="100"/>
          <a:sy n="125" d="100"/>
        </p:scale>
        <p:origin x="493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E7A04C-D1EB-4E84-976B-2D00B65D6A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43B387-444F-3759-10A6-2CEBF088B3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A7A8E2C-0DE6-4FC3-8C01-F533D5E92F6C}" type="datetimeFigureOut">
              <a:rPr lang="en-US"/>
              <a:pPr>
                <a:defRPr/>
              </a:pPr>
              <a:t>10/30/2024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298D3A-2472-B00E-C099-158AF6B8844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99E1DB-08EA-4F71-244D-3689B26546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283F507-421F-4534-8864-EF71F2577A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>
            <a:extLst>
              <a:ext uri="{FF2B5EF4-FFF2-40B4-BE49-F238E27FC236}">
                <a16:creationId xmlns:a16="http://schemas.microsoft.com/office/drawing/2014/main" id="{23D96CBC-4403-404C-B2D4-A548C7ECD06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1027">
            <a:extLst>
              <a:ext uri="{FF2B5EF4-FFF2-40B4-BE49-F238E27FC236}">
                <a16:creationId xmlns:a16="http://schemas.microsoft.com/office/drawing/2014/main" id="{C9659E57-BB13-25A6-B4C3-7DE5868F33C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1028">
            <a:extLst>
              <a:ext uri="{FF2B5EF4-FFF2-40B4-BE49-F238E27FC236}">
                <a16:creationId xmlns:a16="http://schemas.microsoft.com/office/drawing/2014/main" id="{FCF5E69B-A810-E566-20C1-31C57ED18C9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1621" name="Rectangle 1029">
            <a:extLst>
              <a:ext uri="{FF2B5EF4-FFF2-40B4-BE49-F238E27FC236}">
                <a16:creationId xmlns:a16="http://schemas.microsoft.com/office/drawing/2014/main" id="{E8904553-4ECE-0860-AC9E-691A6FA6B3B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1030">
            <a:extLst>
              <a:ext uri="{FF2B5EF4-FFF2-40B4-BE49-F238E27FC236}">
                <a16:creationId xmlns:a16="http://schemas.microsoft.com/office/drawing/2014/main" id="{6F1BE135-2573-6CFA-4BE9-EA9F76D100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1031">
            <a:extLst>
              <a:ext uri="{FF2B5EF4-FFF2-40B4-BE49-F238E27FC236}">
                <a16:creationId xmlns:a16="http://schemas.microsoft.com/office/drawing/2014/main" id="{AEFD0BC2-E6E8-1356-F8CF-8F8462EC09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45D67890-7C8F-41A7-9ACC-04A28080736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3A549603-6BA2-15AC-0EE0-67B567F18FE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7F3455AC-62B7-0E53-8C7E-6AABB1835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418041D1-5F8D-901B-AD2C-EF549FB7F1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33515D2-E47E-4A67-A869-70DC04349226}" type="slidenum">
              <a:rPr lang="en-US" altLang="en-US" b="0"/>
              <a:pPr/>
              <a:t>1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09A72-E6B3-AA3F-D7EA-9D47293BF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BA748561-BAB9-A480-504F-0F228BB2CC5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53719990-F105-A09B-7FA6-892155979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5B58F271-6F0B-5A2F-F3F6-6EECC05B9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507E4-4DD7-46CD-961A-D944E336A9F9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14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49487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625A53E-3F08-B58F-AFE5-972F2E72B2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FABED57F-5CED-1CA3-4BB5-FBA0D1F1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# reportSTargs.py</a:t>
            </a:r>
          </a:p>
          <a:p>
            <a:r>
              <a:rPr lang="en-US" altLang="en-US">
                <a:latin typeface="Arial" panose="020B0604020202020204" pitchFamily="34" charset="0"/>
              </a:rPr>
              <a:t># Purpose: Print the arguments passed into a script tool.</a:t>
            </a:r>
          </a:p>
          <a:p>
            <a:r>
              <a:rPr lang="en-US" altLang="en-US">
                <a:latin typeface="Arial" panose="020B0604020202020204" pitchFamily="34" charset="0"/>
              </a:rPr>
              <a:t># Arguments: Variable (can be used for any number of arguments)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import arcpy, sys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printArc(message):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message for script tool and standard output.'''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 message</a:t>
            </a:r>
          </a:p>
          <a:p>
            <a:r>
              <a:rPr lang="en-US" altLang="en-US">
                <a:latin typeface="Arial" panose="020B0604020202020204" pitchFamily="34" charset="0"/>
              </a:rPr>
              <a:t>    arcpy.AddMessage(message)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printArgs():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user arguments.'''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printArc('Number of arguments = {0}'.format(len(sys.argv)))</a:t>
            </a:r>
          </a:p>
          <a:p>
            <a:r>
              <a:rPr lang="en-US" altLang="en-US">
                <a:latin typeface="Arial" panose="020B0604020202020204" pitchFamily="34" charset="0"/>
              </a:rPr>
              <a:t>    for index, arg in enumerate(sys.argv):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  printArc( 'Argument {0}: {1}'.format(index, arg) 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if __name__ == '__main__':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printArgs()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4F8DB88-FD62-0CE5-15CA-08284E780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5E7398-3BC3-4BCE-B8BA-241B4729F688}" type="slidenum">
              <a:rPr lang="en-US" altLang="en-US" b="0"/>
              <a:pPr/>
              <a:t>16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648653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16211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815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4E3F0C6-1F32-C17D-BDA0-92F803E3E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3959160-F631-C4A6-46EC-1F837CF7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707880F-AB45-B66C-9BF5-8FBC012A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507E4-4DD7-46CD-961A-D944E336A9F9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19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6623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035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4816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 Long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8198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282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67520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6F2D1AF2-9D40-8429-9106-AE87224052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9E2A65E6-2DD9-F227-34CD-BB386989A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4ADA3B7B-108F-2B41-9924-BEBC019B7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4CCC22C-F637-4A12-9EFD-0FB7E8B8D817}" type="slidenum">
              <a:rPr lang="en-US" altLang="en-US" b="0"/>
              <a:pPr/>
              <a:t>2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2345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7660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9419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4E3F0C6-1F32-C17D-BDA0-92F803E3E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3959160-F631-C4A6-46EC-1F837CF7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707880F-AB45-B66C-9BF5-8FBC012A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507E4-4DD7-46CD-961A-D944E336A9F9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30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04763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73157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1169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956-3FE9-80B3-7DEE-D06C539A8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2016A5-14BE-4BB3-0D70-A9CCD521C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A06940-B631-B200-A768-6017089E23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19736-E75B-EA64-7C1D-2A86873EC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49493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76722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6521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2071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39F340-3F97-FDAF-6E52-357A451CB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0E5A2A43-8A16-389A-8508-D9B5CAF4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CA58F03-2331-9163-8DC8-051D66BA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8F3C9-0BB0-45D7-B26B-7A1CEA8A248E}" type="slidenum">
              <a:rPr lang="en-US" altLang="en-US" b="0"/>
              <a:pPr/>
              <a:t>6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03318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4E3F0C6-1F32-C17D-BDA0-92F803E3E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3959160-F631-C4A6-46EC-1F837CF7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707880F-AB45-B66C-9BF5-8FBC012A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507E4-4DD7-46CD-961A-D944E336A9F9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41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39F340-3F97-FDAF-6E52-357A451CB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0E5A2A43-8A16-389A-8508-D9B5CAF4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https://pro.arcgis.com/en/pro-app/latest/arcpy/geoprocessing_and_python/defining-parameter-data-types-in-a-python-toolbox.htm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CA58F03-2331-9163-8DC8-051D66BA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8F3C9-0BB0-45D7-B26B-7A1CEA8A248E}" type="slidenum">
              <a:rPr lang="en-US" altLang="en-US" b="0"/>
              <a:pPr/>
              <a:t>42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2835088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EC4C835D-58E1-BCCE-0C89-E321B57254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CBD8F4E5-E6E0-EC96-44FE-6ABF41634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For a complete list of properties: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http://help.arcgis.com/en/arcgisdesktop/10.0/help/index.html#/Programming_a_ToolValidator_class/00150000000v000000/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BCBD5C76-5ABA-2B91-F0A5-EA097A6E3E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27011D-31A8-4ECB-9D81-93BA326057BF}" type="slidenum">
              <a:rPr lang="en-US" altLang="en-US"/>
              <a:pPr>
                <a:spcBef>
                  <a:spcPct val="0"/>
                </a:spcBef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062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>
            <a:extLst>
              <a:ext uri="{FF2B5EF4-FFF2-40B4-BE49-F238E27FC236}">
                <a16:creationId xmlns:a16="http://schemas.microsoft.com/office/drawing/2014/main" id="{830B0BEC-8F8D-5406-0C71-6C83231466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>
            <a:extLst>
              <a:ext uri="{FF2B5EF4-FFF2-40B4-BE49-F238E27FC236}">
                <a16:creationId xmlns:a16="http://schemas.microsoft.com/office/drawing/2014/main" id="{52DA04F3-45A6-C9DF-9ADC-02E343B62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class ToolValidator:</a:t>
            </a:r>
          </a:p>
          <a:p>
            <a:r>
              <a:rPr lang="en-US" altLang="en-US">
                <a:latin typeface="Arial" panose="020B0604020202020204" pitchFamily="34" charset="0"/>
              </a:rPr>
              <a:t>  """Class for validating a tool's parameter values and controlling</a:t>
            </a:r>
          </a:p>
          <a:p>
            <a:r>
              <a:rPr lang="en-US" altLang="en-US">
                <a:latin typeface="Arial" panose="020B0604020202020204" pitchFamily="34" charset="0"/>
              </a:rPr>
              <a:t>  the behavior of the tool's dialog."""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__init__(self):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"""Setup arcpy and the list of tool parameters."""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import arcpy</a:t>
            </a:r>
          </a:p>
          <a:p>
            <a:r>
              <a:rPr lang="en-US" altLang="en-US">
                <a:latin typeface="Arial" panose="020B0604020202020204" pitchFamily="34" charset="0"/>
              </a:rPr>
              <a:t>    self.params = arcpy.GetParameterInfo()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initializeParameters(self):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"""Refine the properties of a tool's parameters.  This method is</a:t>
            </a:r>
          </a:p>
          <a:p>
            <a:r>
              <a:rPr lang="en-US" altLang="en-US">
                <a:latin typeface="Arial" panose="020B0604020202020204" pitchFamily="34" charset="0"/>
              </a:rPr>
              <a:t>    called when the tool is opened."""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updateParameters(self):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"""Modify the values and properties of parameters before internal</a:t>
            </a:r>
          </a:p>
          <a:p>
            <a:r>
              <a:rPr lang="en-US" altLang="en-US">
                <a:latin typeface="Arial" panose="020B0604020202020204" pitchFamily="34" charset="0"/>
              </a:rPr>
              <a:t>    validation is performed.  This method is called whenever a parmater</a:t>
            </a:r>
          </a:p>
          <a:p>
            <a:r>
              <a:rPr lang="en-US" altLang="en-US">
                <a:latin typeface="Arial" panose="020B0604020202020204" pitchFamily="34" charset="0"/>
              </a:rPr>
              <a:t>    has been changed."""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</a:t>
            </a:r>
          </a:p>
          <a:p>
            <a:r>
              <a:rPr lang="en-US" altLang="en-US">
                <a:latin typeface="Arial" panose="020B0604020202020204" pitchFamily="34" charset="0"/>
              </a:rPr>
              <a:t>    if self.params[0].altered: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arcpy.env.workspace = str(self.params[0].value)</a:t>
            </a:r>
          </a:p>
          <a:p>
            <a:r>
              <a:rPr lang="en-US" altLang="en-US">
                <a:latin typeface="Arial" panose="020B0604020202020204" pitchFamily="34" charset="0"/>
              </a:rPr>
              <a:t>      rasts = arcpy.ListRasters()</a:t>
            </a:r>
          </a:p>
          <a:p>
            <a:r>
              <a:rPr lang="en-US" altLang="en-US">
                <a:latin typeface="Arial" panose="020B0604020202020204" pitchFamily="34" charset="0"/>
              </a:rPr>
              <a:t>      self.params[1].filter.list = rasts     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updateMessages(self):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"""Modify the messages created by internal validation for each tool</a:t>
            </a:r>
          </a:p>
          <a:p>
            <a:r>
              <a:rPr lang="en-US" altLang="en-US">
                <a:latin typeface="Arial" panose="020B0604020202020204" pitchFamily="34" charset="0"/>
              </a:rPr>
              <a:t>    parameter.  This method is called after internal validation."""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C1F41F34-FB25-125B-8872-02F800EB2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B5C7A9-4D2B-4026-BD67-A61CCB7E4ADC}" type="slidenum">
              <a:rPr lang="en-US" altLang="en-US"/>
              <a:pPr>
                <a:spcBef>
                  <a:spcPct val="0"/>
                </a:spcBef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47918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>
            <a:extLst>
              <a:ext uri="{FF2B5EF4-FFF2-40B4-BE49-F238E27FC236}">
                <a16:creationId xmlns:a16="http://schemas.microsoft.com/office/drawing/2014/main" id="{2620BD90-E4E6-D5A2-E934-DCC6BA9EC3C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7651" name="Notes Placeholder 2">
            <a:extLst>
              <a:ext uri="{FF2B5EF4-FFF2-40B4-BE49-F238E27FC236}">
                <a16:creationId xmlns:a16="http://schemas.microsoft.com/office/drawing/2014/main" id="{24996875-9CF4-7F21-B436-FB9C96606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class ToolValidator:</a:t>
            </a:r>
          </a:p>
          <a:p>
            <a:r>
              <a:rPr lang="en-US" altLang="en-US">
                <a:latin typeface="Arial" panose="020B0604020202020204" pitchFamily="34" charset="0"/>
              </a:rPr>
              <a:t>  """Class for validating a tool's parameter values and controlling</a:t>
            </a:r>
          </a:p>
          <a:p>
            <a:r>
              <a:rPr lang="en-US" altLang="en-US">
                <a:latin typeface="Arial" panose="020B0604020202020204" pitchFamily="34" charset="0"/>
              </a:rPr>
              <a:t>  the behavior of the tool's dialog."""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__init__(self):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"""Setup arcpy and the list of tool parameters."""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import arcpy</a:t>
            </a:r>
          </a:p>
          <a:p>
            <a:r>
              <a:rPr lang="en-US" altLang="en-US">
                <a:latin typeface="Arial" panose="020B0604020202020204" pitchFamily="34" charset="0"/>
              </a:rPr>
              <a:t>    self.params = arcpy.GetParameterInfo()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initializeParameters(self):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"""Refine the properties of a tool's parameters.  This method is</a:t>
            </a:r>
          </a:p>
          <a:p>
            <a:r>
              <a:rPr lang="en-US" altLang="en-US">
                <a:latin typeface="Arial" panose="020B0604020202020204" pitchFamily="34" charset="0"/>
              </a:rPr>
              <a:t>    called when the tool is opened."""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updateParameters(self):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"""Modify the values and properties of parameters before internal</a:t>
            </a:r>
          </a:p>
          <a:p>
            <a:r>
              <a:rPr lang="en-US" altLang="en-US">
                <a:latin typeface="Arial" panose="020B0604020202020204" pitchFamily="34" charset="0"/>
              </a:rPr>
              <a:t>    validation is performed.  This method is called whenever a parmater</a:t>
            </a:r>
          </a:p>
          <a:p>
            <a:r>
              <a:rPr lang="en-US" altLang="en-US">
                <a:latin typeface="Arial" panose="020B0604020202020204" pitchFamily="34" charset="0"/>
              </a:rPr>
              <a:t>    has been changed."""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</a:t>
            </a:r>
          </a:p>
          <a:p>
            <a:r>
              <a:rPr lang="en-US" altLang="en-US">
                <a:latin typeface="Arial" panose="020B0604020202020204" pitchFamily="34" charset="0"/>
              </a:rPr>
              <a:t>    if self.params[0].altered: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arcpy.env.workspace = str(self.params[0].value)</a:t>
            </a:r>
          </a:p>
          <a:p>
            <a:r>
              <a:rPr lang="en-US" altLang="en-US">
                <a:latin typeface="Arial" panose="020B0604020202020204" pitchFamily="34" charset="0"/>
              </a:rPr>
              <a:t>      rasts = arcpy.ListRasters()</a:t>
            </a:r>
          </a:p>
          <a:p>
            <a:r>
              <a:rPr lang="en-US" altLang="en-US">
                <a:latin typeface="Arial" panose="020B0604020202020204" pitchFamily="34" charset="0"/>
              </a:rPr>
              <a:t>      self.params[1].filter.list = rasts     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  def updateMessages(self):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  """Modify the messages created by internal validation for each tool</a:t>
            </a:r>
          </a:p>
          <a:p>
            <a:r>
              <a:rPr lang="en-US" altLang="en-US">
                <a:latin typeface="Arial" panose="020B0604020202020204" pitchFamily="34" charset="0"/>
              </a:rPr>
              <a:t>    parameter.  This method is called after internal validation."""</a:t>
            </a:r>
          </a:p>
          <a:p>
            <a:r>
              <a:rPr lang="en-US" altLang="en-US">
                <a:latin typeface="Arial" panose="020B0604020202020204" pitchFamily="34" charset="0"/>
              </a:rPr>
              <a:t>    return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C703C905-0DC6-8666-70D7-58919206E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8CB1397-ACC3-4E82-9864-7E9494E10C06}" type="slidenum">
              <a:rPr lang="en-US" altLang="en-US"/>
              <a:pPr>
                <a:spcBef>
                  <a:spcPct val="0"/>
                </a:spcBef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36570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>
            <a:extLst>
              <a:ext uri="{FF2B5EF4-FFF2-40B4-BE49-F238E27FC236}">
                <a16:creationId xmlns:a16="http://schemas.microsoft.com/office/drawing/2014/main" id="{C09A6178-8AA6-0877-DB38-10ECE67B57A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>
            <a:extLst>
              <a:ext uri="{FF2B5EF4-FFF2-40B4-BE49-F238E27FC236}">
                <a16:creationId xmlns:a16="http://schemas.microsoft.com/office/drawing/2014/main" id="{AF375A26-2872-A061-6A58-85CE12F71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import arcpy</a:t>
            </a:r>
          </a:p>
          <a:p>
            <a:r>
              <a:rPr lang="en-US" altLang="en-US">
                <a:latin typeface="Arial" panose="020B0604020202020204" pitchFamily="34" charset="0"/>
              </a:rPr>
              <a:t>fc = "C:/gispy/data/ch01/park.shp"</a:t>
            </a:r>
          </a:p>
          <a:p>
            <a:r>
              <a:rPr lang="en-US" altLang="en-US">
                <a:latin typeface="Arial" panose="020B0604020202020204" pitchFamily="34" charset="0"/>
              </a:rPr>
              <a:t>fieldname = "COVER"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sc = arcpy.da.SearchCursor(fc, [fieldname])</a:t>
            </a:r>
          </a:p>
          <a:p>
            <a:r>
              <a:rPr lang="en-US" altLang="en-US">
                <a:latin typeface="Arial" panose="020B0604020202020204" pitchFamily="34" charset="0"/>
              </a:rPr>
              <a:t>valueList = []</a:t>
            </a:r>
          </a:p>
          <a:p>
            <a:r>
              <a:rPr lang="en-US" altLang="en-US">
                <a:latin typeface="Arial" panose="020B0604020202020204" pitchFamily="34" charset="0"/>
              </a:rPr>
              <a:t>for row in sc:</a:t>
            </a:r>
          </a:p>
          <a:p>
            <a:r>
              <a:rPr lang="en-US" altLang="en-US">
                <a:latin typeface="Arial" panose="020B0604020202020204" pitchFamily="34" charset="0"/>
              </a:rPr>
              <a:t>  val = row[0]</a:t>
            </a:r>
          </a:p>
          <a:p>
            <a:r>
              <a:rPr lang="en-US" altLang="en-US">
                <a:latin typeface="Arial" panose="020B0604020202020204" pitchFamily="34" charset="0"/>
              </a:rPr>
              <a:t>  valueList.append(val)</a:t>
            </a:r>
          </a:p>
          <a:p>
            <a:r>
              <a:rPr lang="en-US" altLang="en-US">
                <a:latin typeface="Arial" panose="020B0604020202020204" pitchFamily="34" charset="0"/>
              </a:rPr>
              <a:t>del sc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uniqueValueSet = set(valueList)</a:t>
            </a:r>
          </a:p>
          <a:p>
            <a:r>
              <a:rPr lang="en-US" altLang="en-US">
                <a:latin typeface="Arial" panose="020B0604020202020204" pitchFamily="34" charset="0"/>
              </a:rPr>
              <a:t>uniqueValueList = list(uniqueValueSet)</a:t>
            </a:r>
          </a:p>
          <a:p>
            <a:r>
              <a:rPr lang="en-US" altLang="en-US">
                <a:latin typeface="Arial" panose="020B0604020202020204" pitchFamily="34" charset="0"/>
              </a:rPr>
              <a:t>print uniqueValueList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updateParameters(self):</a:t>
            </a:r>
          </a:p>
          <a:p>
            <a:r>
              <a:rPr lang="en-US" altLang="en-US">
                <a:latin typeface="Arial" panose="020B0604020202020204" pitchFamily="34" charset="0"/>
              </a:rPr>
              <a:t>  """Modify the values and properties of parameters before internal</a:t>
            </a:r>
          </a:p>
          <a:p>
            <a:r>
              <a:rPr lang="en-US" altLang="en-US">
                <a:latin typeface="Arial" panose="020B0604020202020204" pitchFamily="34" charset="0"/>
              </a:rPr>
              <a:t>  validation is performed.  This method is called whenever a parameter</a:t>
            </a:r>
          </a:p>
          <a:p>
            <a:r>
              <a:rPr lang="en-US" altLang="en-US">
                <a:latin typeface="Arial" panose="020B0604020202020204" pitchFamily="34" charset="0"/>
              </a:rPr>
              <a:t>  has been changed."""</a:t>
            </a:r>
          </a:p>
          <a:p>
            <a:r>
              <a:rPr lang="en-US" altLang="en-US">
                <a:latin typeface="Arial" panose="020B0604020202020204" pitchFamily="34" charset="0"/>
              </a:rPr>
              <a:t>  if self.params[1].altered: ### The 2nd parameter is altered:</a:t>
            </a:r>
          </a:p>
          <a:p>
            <a:r>
              <a:rPr lang="en-US" altLang="en-US">
                <a:latin typeface="Arial" panose="020B0604020202020204" pitchFamily="34" charset="0"/>
              </a:rPr>
              <a:t>    fc = str(self.params[0].value) # Feature class is the first parameter.</a:t>
            </a:r>
          </a:p>
          <a:p>
            <a:r>
              <a:rPr lang="en-US" altLang="en-US">
                <a:latin typeface="Arial" panose="020B0604020202020204" pitchFamily="34" charset="0"/>
              </a:rPr>
              <a:t>    fieldname = str(self.params[1].value) ### Use the 2nd parameter.</a:t>
            </a:r>
          </a:p>
          <a:p>
            <a:r>
              <a:rPr lang="en-US" altLang="en-US">
                <a:latin typeface="Arial" panose="020B0604020202020204" pitchFamily="34" charset="0"/>
              </a:rPr>
              <a:t>    sc = arcpy.da.SearchCursor(fc, [fieldname]) ### Get a search cursor.</a:t>
            </a:r>
          </a:p>
          <a:p>
            <a:r>
              <a:rPr lang="en-US" altLang="en-US">
                <a:latin typeface="Arial" panose="020B0604020202020204" pitchFamily="34" charset="0"/>
              </a:rPr>
              <a:t>    valueList = []</a:t>
            </a:r>
          </a:p>
          <a:p>
            <a:r>
              <a:rPr lang="en-US" altLang="en-US">
                <a:latin typeface="Arial" panose="020B0604020202020204" pitchFamily="34" charset="0"/>
              </a:rPr>
              <a:t>    ### Loop through rows and get the values for the selected field name and append to valuelist.</a:t>
            </a:r>
          </a:p>
          <a:p>
            <a:r>
              <a:rPr lang="en-US" altLang="en-US">
                <a:latin typeface="Arial" panose="020B0604020202020204" pitchFamily="34" charset="0"/>
              </a:rPr>
              <a:t>    for row in sc: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val = row[0]</a:t>
            </a:r>
          </a:p>
          <a:p>
            <a:r>
              <a:rPr lang="en-US" altLang="en-US">
                <a:latin typeface="Arial" panose="020B0604020202020204" pitchFamily="34" charset="0"/>
              </a:rPr>
              <a:t>      valueList.append(val)</a:t>
            </a:r>
          </a:p>
          <a:p>
            <a:r>
              <a:rPr lang="en-US" altLang="en-US">
                <a:latin typeface="Arial" panose="020B0604020202020204" pitchFamily="34" charset="0"/>
              </a:rPr>
              <a:t>    del sc</a:t>
            </a:r>
          </a:p>
          <a:p>
            <a:r>
              <a:rPr lang="en-US" altLang="en-US">
                <a:latin typeface="Arial" panose="020B0604020202020204" pitchFamily="34" charset="0"/>
              </a:rPr>
              <a:t>    uniqueValueSet = set(valueList) # Cast valueList to a set (only unique values retained).</a:t>
            </a:r>
          </a:p>
          <a:p>
            <a:r>
              <a:rPr lang="en-US" altLang="en-US">
                <a:latin typeface="Arial" panose="020B0604020202020204" pitchFamily="34" charset="0"/>
              </a:rPr>
              <a:t>    uniqueList = list(uniqueValueSet) ### Cast uniqueValueSet back to a list.</a:t>
            </a:r>
          </a:p>
          <a:p>
            <a:r>
              <a:rPr lang="en-US" altLang="en-US">
                <a:latin typeface="Arial" panose="020B0604020202020204" pitchFamily="34" charset="0"/>
              </a:rPr>
              <a:t>    self.params[2].filter.list = uniqueList ### This should be your unique list.    </a:t>
            </a:r>
          </a:p>
          <a:p>
            <a:r>
              <a:rPr lang="en-US" altLang="en-US">
                <a:latin typeface="Arial" panose="020B0604020202020204" pitchFamily="34" charset="0"/>
              </a:rPr>
              <a:t>  return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##valueList = [row[0] for row in sc]</a:t>
            </a:r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2026D9B1-59AB-AC5B-5F85-EEDCC9B3B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6F6B8E0-0CA4-4731-AC93-16CA490A502A}" type="slidenum">
              <a:rPr lang="en-US" altLang="en-US"/>
              <a:pPr>
                <a:spcBef>
                  <a:spcPct val="0"/>
                </a:spcBef>
              </a:pPr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0085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625A53E-3F08-B58F-AFE5-972F2E72B2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FABED57F-5CED-1CA3-4BB5-FBA0D1F1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# reportSTargs.py</a:t>
            </a:r>
          </a:p>
          <a:p>
            <a:r>
              <a:rPr lang="en-US" altLang="en-US">
                <a:latin typeface="Arial" panose="020B0604020202020204" pitchFamily="34" charset="0"/>
              </a:rPr>
              <a:t># Purpose: Print the arguments passed into a script tool.</a:t>
            </a:r>
          </a:p>
          <a:p>
            <a:r>
              <a:rPr lang="en-US" altLang="en-US">
                <a:latin typeface="Arial" panose="020B0604020202020204" pitchFamily="34" charset="0"/>
              </a:rPr>
              <a:t># Arguments: Variable (can be used for any number of arguments)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import arcpy, sys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printArc(message):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message for script tool and standard output.'''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 message</a:t>
            </a:r>
          </a:p>
          <a:p>
            <a:r>
              <a:rPr lang="en-US" altLang="en-US">
                <a:latin typeface="Arial" panose="020B0604020202020204" pitchFamily="34" charset="0"/>
              </a:rPr>
              <a:t>    arcpy.AddMessage(message)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printArgs():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user arguments.'''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printArc('Number of arguments = {0}'.format(len(sys.argv)))</a:t>
            </a:r>
          </a:p>
          <a:p>
            <a:r>
              <a:rPr lang="en-US" altLang="en-US">
                <a:latin typeface="Arial" panose="020B0604020202020204" pitchFamily="34" charset="0"/>
              </a:rPr>
              <a:t>    for index, arg in enumerate(sys.argv):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  printArc( 'Argument {0}: {1}'.format(index, arg) 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if __name__ == '__main__':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printArgs()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4F8DB88-FD62-0CE5-15CA-08284E780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5E7398-3BC3-4BCE-B8BA-241B4729F688}" type="slidenum">
              <a:rPr lang="en-US" altLang="en-US" b="0"/>
              <a:pPr/>
              <a:t>57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06750632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0625A53E-3F08-B58F-AFE5-972F2E72B2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FABED57F-5CED-1CA3-4BB5-FBA0D1F10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# reportSTargs.py</a:t>
            </a:r>
          </a:p>
          <a:p>
            <a:r>
              <a:rPr lang="en-US" altLang="en-US">
                <a:latin typeface="Arial" panose="020B0604020202020204" pitchFamily="34" charset="0"/>
              </a:rPr>
              <a:t># Purpose: Print the arguments passed into a script tool.</a:t>
            </a:r>
          </a:p>
          <a:p>
            <a:r>
              <a:rPr lang="en-US" altLang="en-US">
                <a:latin typeface="Arial" panose="020B0604020202020204" pitchFamily="34" charset="0"/>
              </a:rPr>
              <a:t># Arguments: Variable (can be used for any number of arguments)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import arcpy, sys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printArc(message):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message for script tool and standard output.'''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 message</a:t>
            </a:r>
          </a:p>
          <a:p>
            <a:r>
              <a:rPr lang="en-US" altLang="en-US">
                <a:latin typeface="Arial" panose="020B0604020202020204" pitchFamily="34" charset="0"/>
              </a:rPr>
              <a:t>    arcpy.AddMessage(message)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def printArgs():</a:t>
            </a:r>
          </a:p>
          <a:p>
            <a:r>
              <a:rPr lang="en-US" altLang="en-US">
                <a:latin typeface="Arial" panose="020B0604020202020204" pitchFamily="34" charset="0"/>
              </a:rPr>
              <a:t>    '''Print user arguments.'''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printArc('Number of arguments = {0}'.format(len(sys.argv)))</a:t>
            </a:r>
          </a:p>
          <a:p>
            <a:r>
              <a:rPr lang="en-US" altLang="en-US">
                <a:latin typeface="Arial" panose="020B0604020202020204" pitchFamily="34" charset="0"/>
              </a:rPr>
              <a:t>    for index, arg in enumerate(sys.argv):</a:t>
            </a:r>
          </a:p>
          <a:p>
            <a:r>
              <a:rPr lang="en-US" altLang="en-US">
                <a:latin typeface="Arial" panose="020B0604020202020204" pitchFamily="34" charset="0"/>
              </a:rPr>
              <a:t>        printArc( 'Argument {0}: {1}'.format(index, arg) )</a:t>
            </a:r>
          </a:p>
          <a:p>
            <a:endParaRPr lang="en-US" altLang="en-US">
              <a:latin typeface="Arial" panose="020B0604020202020204" pitchFamily="34" charset="0"/>
            </a:endParaRPr>
          </a:p>
          <a:p>
            <a:r>
              <a:rPr lang="en-US" altLang="en-US">
                <a:latin typeface="Arial" panose="020B0604020202020204" pitchFamily="34" charset="0"/>
              </a:rPr>
              <a:t>if __name__ == '__main__':</a:t>
            </a:r>
          </a:p>
          <a:p>
            <a:r>
              <a:rPr lang="en-US" altLang="en-US">
                <a:latin typeface="Arial" panose="020B0604020202020204" pitchFamily="34" charset="0"/>
              </a:rPr>
              <a:t>    printArgs()</a:t>
            </a: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54F8DB88-FD62-0CE5-15CA-08284E7807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A5E7398-3BC3-4BCE-B8BA-241B4729F688}" type="slidenum">
              <a:rPr lang="en-US" altLang="en-US" b="0"/>
              <a:pPr/>
              <a:t>58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0155653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400" dirty="0"/>
              <a:t>Direction can only be set to </a:t>
            </a:r>
            <a:r>
              <a:rPr lang="en-US" sz="1400" i="1" dirty="0"/>
              <a:t>Input</a:t>
            </a:r>
            <a:r>
              <a:rPr lang="en-US" sz="1400" dirty="0"/>
              <a:t> or </a:t>
            </a:r>
            <a:r>
              <a:rPr lang="en-US" sz="1400" i="1" dirty="0"/>
              <a:t>Output</a:t>
            </a:r>
            <a:r>
              <a:rPr lang="en-US" sz="1400" dirty="0"/>
              <a:t>.</a:t>
            </a:r>
          </a:p>
          <a:p>
            <a:pPr>
              <a:defRPr/>
            </a:pPr>
            <a:r>
              <a:rPr lang="en-US" sz="1400" dirty="0"/>
              <a:t>Input parameters are information the script needs to perform its tasks. E.g., a dataset or workspace to use.</a:t>
            </a:r>
          </a:p>
          <a:p>
            <a:pPr>
              <a:defRPr/>
            </a:pPr>
            <a:r>
              <a:rPr lang="en-US" sz="1400" dirty="0"/>
              <a:t>Input parameters can be required or optional, but not derived.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‘Output’ direction for script tool parameters that represent output generated by the tool.</a:t>
            </a:r>
          </a:p>
          <a:p>
            <a:pPr>
              <a:defRPr/>
            </a:pPr>
            <a:r>
              <a:rPr lang="en-US" sz="1400" dirty="0"/>
              <a:t>‘Output’ can be added to the map automatically.</a:t>
            </a:r>
          </a:p>
          <a:p>
            <a:pPr>
              <a:defRPr/>
            </a:pPr>
            <a:r>
              <a:rPr lang="en-US" sz="1400" dirty="0"/>
              <a:t>Output examples:</a:t>
            </a:r>
          </a:p>
          <a:p>
            <a:pPr lvl="1">
              <a:defRPr/>
            </a:pPr>
            <a:r>
              <a:rPr lang="en-US" sz="1100" dirty="0"/>
              <a:t>--one or </a:t>
            </a:r>
            <a:r>
              <a:rPr lang="en-US" sz="1100" i="1" dirty="0"/>
              <a:t>more</a:t>
            </a:r>
            <a:r>
              <a:rPr lang="en-US" sz="1100" dirty="0"/>
              <a:t> datasets created by the tool.</a:t>
            </a:r>
          </a:p>
          <a:p>
            <a:pPr lvl="1">
              <a:defRPr/>
            </a:pPr>
            <a:r>
              <a:rPr lang="en-US" sz="1100" dirty="0"/>
              <a:t>--a modified preexisting dataset </a:t>
            </a:r>
          </a:p>
          <a:p>
            <a:pPr lvl="1">
              <a:defRPr/>
            </a:pPr>
            <a:r>
              <a:rPr lang="en-US" sz="1100" dirty="0"/>
              <a:t>--a Boolean value (True or False). </a:t>
            </a:r>
          </a:p>
          <a:p>
            <a:pPr lvl="1">
              <a:defRPr/>
            </a:pPr>
            <a:r>
              <a:rPr lang="en-US" sz="1100" dirty="0"/>
              <a:t>--numerical values resulting from script tool calculations.</a:t>
            </a:r>
            <a:endParaRPr lang="en-US" sz="1000" dirty="0"/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Any types of results generated by standard </a:t>
            </a:r>
            <a:r>
              <a:rPr lang="en-US" sz="1400" dirty="0" err="1"/>
              <a:t>ArcToolbox</a:t>
            </a:r>
            <a:r>
              <a:rPr lang="en-US" sz="1400" dirty="0"/>
              <a:t> tools could be output from a custom script tool. 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400" dirty="0"/>
              <a:t>Like standard tools, custom script tools can be used as tools in </a:t>
            </a:r>
            <a:r>
              <a:rPr lang="en-US" sz="1400" dirty="0" err="1"/>
              <a:t>ModelBuilder</a:t>
            </a:r>
            <a:r>
              <a:rPr lang="en-US" sz="1400" dirty="0"/>
              <a:t> models. The output Boolean, numerical results, dataset would then be passed along to the output ovals in the models.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127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39F340-3F97-FDAF-6E52-357A451CB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0E5A2A43-8A16-389A-8508-D9B5CAF4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CA58F03-2331-9163-8DC8-051D66BA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8F3C9-0BB0-45D7-B26B-7A1CEA8A248E}" type="slidenum">
              <a:rPr lang="en-US" altLang="en-US" b="0"/>
              <a:pPr/>
              <a:t>7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11165286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copy_to_gdb.py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Copy argument 1 into a file geodatabase names as specified by argument 2.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import arcpy,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, sys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True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sys.argv[1]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sys.argv[2]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if not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arcpy.Exists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os.path.join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arcpy.management.CreateFileGDB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os.path.splitext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))[0]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arcpy.conversion.FeatureClassToFeatureClass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file_to_copy,gdb_path,copied_data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arcpy.env.workspace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arcpy.SetParameterAsText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(2,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86723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copy_to_gdb.py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Copy argument 1 into a file geodatabase names as specified by argument 2.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Example input1: C:\gispy\scratch\fires.shp C:\gispy\scratch\disasters.gdb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# Example input2: C:\gispy\scratch\getFeaturesOutput.shp C:\gispy\scratch\data.gdb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import arcpy,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, sys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True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sys.argv[1]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sys.argv[2]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if not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arcpy.Exists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os.path.join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)):</a:t>
            </a:r>
          </a:p>
          <a:p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arcpy.management.CreateFileGDB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os.path.splitext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))[0]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arcpy.conversion.FeatureClassToFeatureClass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file_to_copy,gdb_path,copied_data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arcpy.env.workspace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 =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gdb_path</a:t>
            </a:r>
            <a:endParaRPr lang="en-US" sz="1200" b="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arcpy.SetParameterAsText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(2, </a:t>
            </a:r>
            <a:r>
              <a:rPr lang="en-US" sz="12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200" b="0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13716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arcpy</a:t>
            </a:r>
          </a:p>
          <a:p>
            <a:endParaRPr lang="en-US" dirty="0"/>
          </a:p>
          <a:p>
            <a:r>
              <a:rPr lang="en-US" dirty="0" err="1"/>
              <a:t>arcpy.env.overwriteOutput</a:t>
            </a:r>
            <a:r>
              <a:rPr lang="en-US" dirty="0"/>
              <a:t> = True</a:t>
            </a:r>
          </a:p>
          <a:p>
            <a:r>
              <a:rPr lang="en-US" dirty="0" err="1"/>
              <a:t>arcpy.env.workspace</a:t>
            </a:r>
            <a:r>
              <a:rPr lang="en-US" dirty="0"/>
              <a:t> = 'C:/</a:t>
            </a:r>
            <a:r>
              <a:rPr lang="en-US" dirty="0" err="1"/>
              <a:t>gispy</a:t>
            </a:r>
            <a:r>
              <a:rPr lang="en-US" dirty="0"/>
              <a:t>/scratch'</a:t>
            </a:r>
          </a:p>
          <a:p>
            <a:r>
              <a:rPr lang="en-US" dirty="0"/>
              <a:t>distance = '0.2 miles' </a:t>
            </a:r>
          </a:p>
          <a:p>
            <a:r>
              <a:rPr lang="en-US" dirty="0"/>
              <a:t>fcs = </a:t>
            </a:r>
            <a:r>
              <a:rPr lang="en-US" dirty="0" err="1"/>
              <a:t>arcpy.ListFeatureClasses</a:t>
            </a:r>
            <a:r>
              <a:rPr lang="en-US" dirty="0"/>
              <a:t>()</a:t>
            </a:r>
          </a:p>
          <a:p>
            <a:r>
              <a:rPr lang="en-US" dirty="0" err="1"/>
              <a:t>outList</a:t>
            </a:r>
            <a:r>
              <a:rPr lang="en-US" dirty="0"/>
              <a:t> = []</a:t>
            </a:r>
          </a:p>
          <a:p>
            <a:endParaRPr lang="en-US" dirty="0"/>
          </a:p>
          <a:p>
            <a:r>
              <a:rPr lang="en-US" dirty="0"/>
              <a:t>for fc in fcs:</a:t>
            </a:r>
          </a:p>
          <a:p>
            <a:r>
              <a:rPr lang="en-US" dirty="0"/>
              <a:t>    print('Processing: ' + fc)</a:t>
            </a:r>
          </a:p>
          <a:p>
            <a:r>
              <a:rPr lang="en-US" dirty="0"/>
              <a:t>    output = fc[:-4] + '_</a:t>
            </a:r>
            <a:r>
              <a:rPr lang="en-US" dirty="0" err="1"/>
              <a:t>buff.shp</a:t>
            </a:r>
            <a:r>
              <a:rPr lang="en-US" dirty="0"/>
              <a:t>'</a:t>
            </a:r>
          </a:p>
          <a:p>
            <a:r>
              <a:rPr lang="en-US" dirty="0"/>
              <a:t>    </a:t>
            </a:r>
            <a:r>
              <a:rPr lang="en-US" dirty="0" err="1"/>
              <a:t>outList.append</a:t>
            </a:r>
            <a:r>
              <a:rPr lang="en-US" dirty="0"/>
              <a:t>(output)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</a:t>
            </a:r>
            <a:r>
              <a:rPr lang="en-US" dirty="0" err="1"/>
              <a:t>arcpy.Buffer_analysis</a:t>
            </a:r>
            <a:r>
              <a:rPr lang="en-US" dirty="0"/>
              <a:t>(fc, output, distance)</a:t>
            </a:r>
          </a:p>
          <a:p>
            <a:r>
              <a:rPr lang="en-US" dirty="0"/>
              <a:t>        print('Created ' + output)     </a:t>
            </a:r>
          </a:p>
          <a:p>
            <a:r>
              <a:rPr lang="en-US" dirty="0"/>
              <a:t>    except:</a:t>
            </a:r>
          </a:p>
          <a:p>
            <a:r>
              <a:rPr lang="en-US" dirty="0"/>
              <a:t>        print(</a:t>
            </a:r>
            <a:r>
              <a:rPr lang="en-US" dirty="0" err="1"/>
              <a:t>arcpy.GetMessages</a:t>
            </a:r>
            <a:r>
              <a:rPr lang="en-US" dirty="0"/>
              <a:t>())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results = ";".join(</a:t>
            </a:r>
            <a:r>
              <a:rPr lang="en-US" dirty="0" err="1"/>
              <a:t>outList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arcpy.SetParameterAsText</a:t>
            </a:r>
            <a:r>
              <a:rPr lang="en-US" dirty="0"/>
              <a:t>(0,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312616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arcpy</a:t>
            </a:r>
          </a:p>
          <a:p>
            <a:endParaRPr lang="en-US" dirty="0"/>
          </a:p>
          <a:p>
            <a:r>
              <a:rPr lang="en-US" dirty="0" err="1"/>
              <a:t>arcpy.env.overwriteOutput</a:t>
            </a:r>
            <a:r>
              <a:rPr lang="en-US" dirty="0"/>
              <a:t> = True</a:t>
            </a:r>
          </a:p>
          <a:p>
            <a:r>
              <a:rPr lang="en-US" dirty="0" err="1"/>
              <a:t>arcpy.env.workspace</a:t>
            </a:r>
            <a:r>
              <a:rPr lang="en-US" dirty="0"/>
              <a:t> = 'C:/</a:t>
            </a:r>
            <a:r>
              <a:rPr lang="en-US" dirty="0" err="1"/>
              <a:t>gispy</a:t>
            </a:r>
            <a:r>
              <a:rPr lang="en-US" dirty="0"/>
              <a:t>/scratch'</a:t>
            </a:r>
          </a:p>
          <a:p>
            <a:r>
              <a:rPr lang="en-US" dirty="0"/>
              <a:t>distance = '0.2 miles' </a:t>
            </a:r>
          </a:p>
          <a:p>
            <a:r>
              <a:rPr lang="en-US" dirty="0"/>
              <a:t>fcs = </a:t>
            </a:r>
            <a:r>
              <a:rPr lang="en-US" dirty="0" err="1"/>
              <a:t>arcpy.ListFeatureClasses</a:t>
            </a:r>
            <a:r>
              <a:rPr lang="en-US" dirty="0"/>
              <a:t>()</a:t>
            </a:r>
          </a:p>
          <a:p>
            <a:r>
              <a:rPr lang="en-US" dirty="0" err="1"/>
              <a:t>outList</a:t>
            </a:r>
            <a:r>
              <a:rPr lang="en-US" dirty="0"/>
              <a:t> = []</a:t>
            </a:r>
          </a:p>
          <a:p>
            <a:endParaRPr lang="en-US" dirty="0"/>
          </a:p>
          <a:p>
            <a:r>
              <a:rPr lang="en-US" dirty="0"/>
              <a:t>for fc in fcs:</a:t>
            </a:r>
          </a:p>
          <a:p>
            <a:r>
              <a:rPr lang="en-US" dirty="0"/>
              <a:t>    print('Processing: ' + fc)</a:t>
            </a:r>
          </a:p>
          <a:p>
            <a:r>
              <a:rPr lang="en-US" dirty="0"/>
              <a:t>    output = fc[:-4] + '_</a:t>
            </a:r>
            <a:r>
              <a:rPr lang="en-US" dirty="0" err="1"/>
              <a:t>buff.shp</a:t>
            </a:r>
            <a:r>
              <a:rPr lang="en-US" dirty="0"/>
              <a:t>'</a:t>
            </a:r>
          </a:p>
          <a:p>
            <a:r>
              <a:rPr lang="en-US" dirty="0"/>
              <a:t>    try:</a:t>
            </a:r>
          </a:p>
          <a:p>
            <a:r>
              <a:rPr lang="en-US" dirty="0"/>
              <a:t>        </a:t>
            </a:r>
            <a:r>
              <a:rPr lang="en-US" dirty="0" err="1"/>
              <a:t>arcpy.Buffer_analysis</a:t>
            </a:r>
            <a:r>
              <a:rPr lang="en-US" dirty="0"/>
              <a:t>(fc, output, distance)</a:t>
            </a:r>
          </a:p>
          <a:p>
            <a:r>
              <a:rPr lang="en-US" dirty="0"/>
              <a:t>        print('Created ' + output)</a:t>
            </a:r>
          </a:p>
          <a:p>
            <a:r>
              <a:rPr lang="en-US" dirty="0"/>
              <a:t>        </a:t>
            </a:r>
            <a:r>
              <a:rPr lang="en-US" dirty="0" err="1"/>
              <a:t>outList.append</a:t>
            </a:r>
            <a:r>
              <a:rPr lang="en-US" dirty="0"/>
              <a:t>(output)</a:t>
            </a:r>
          </a:p>
          <a:p>
            <a:r>
              <a:rPr lang="en-US" dirty="0"/>
              <a:t>    except:</a:t>
            </a:r>
          </a:p>
          <a:p>
            <a:r>
              <a:rPr lang="en-US" dirty="0"/>
              <a:t>        print(</a:t>
            </a:r>
            <a:r>
              <a:rPr lang="en-US" dirty="0" err="1"/>
              <a:t>arcpy.GetMessages</a:t>
            </a:r>
            <a:r>
              <a:rPr lang="en-US" dirty="0"/>
              <a:t>())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results = ";".join(</a:t>
            </a:r>
            <a:r>
              <a:rPr lang="en-US" dirty="0" err="1"/>
              <a:t>outList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arcpy.SetParameterAsText</a:t>
            </a:r>
            <a:r>
              <a:rPr lang="en-US" dirty="0"/>
              <a:t>(0, results)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0034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>
            <a:extLst>
              <a:ext uri="{FF2B5EF4-FFF2-40B4-BE49-F238E27FC236}">
                <a16:creationId xmlns:a16="http://schemas.microsoft.com/office/drawing/2014/main" id="{76D2A471-15B2-A8C1-0691-AD638871DA2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>
            <a:extLst>
              <a:ext uri="{FF2B5EF4-FFF2-40B4-BE49-F238E27FC236}">
                <a16:creationId xmlns:a16="http://schemas.microsoft.com/office/drawing/2014/main" id="{54B0485E-296E-B88A-1411-559EF5253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256378E4-DEB9-C499-C149-4B77FA3526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C89F232-2A13-441A-8F77-F4B3D4BF63CB}" type="slidenum">
              <a:rPr lang="en-US" altLang="en-US" b="0"/>
              <a:pPr/>
              <a:t>68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34846090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>
            <a:extLst>
              <a:ext uri="{FF2B5EF4-FFF2-40B4-BE49-F238E27FC236}">
                <a16:creationId xmlns:a16="http://schemas.microsoft.com/office/drawing/2014/main" id="{82D2F708-F4AC-9B3F-340F-32846F7D56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A1FB36BB-9211-3861-E1CD-9371FE32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# bufferAll.py</a:t>
            </a:r>
          </a:p>
          <a:p>
            <a:r>
              <a:rPr lang="en-US" dirty="0">
                <a:solidFill>
                  <a:srgbClr val="008000"/>
                </a:solidFill>
              </a:rPr>
              <a:t># Purpose: Buffer all the feature classes in an input folder by the input distance and</a:t>
            </a:r>
          </a:p>
          <a:p>
            <a:r>
              <a:rPr lang="en-US" dirty="0">
                <a:solidFill>
                  <a:srgbClr val="008000"/>
                </a:solidFill>
              </a:rPr>
              <a:t>#          send the output file names to script tool.</a:t>
            </a:r>
          </a:p>
          <a:p>
            <a:r>
              <a:rPr lang="en-US" dirty="0">
                <a:solidFill>
                  <a:srgbClr val="008000"/>
                </a:solidFill>
              </a:rPr>
              <a:t># Arguments: </a:t>
            </a:r>
            <a:r>
              <a:rPr lang="en-US" dirty="0" err="1">
                <a:solidFill>
                  <a:srgbClr val="008000"/>
                </a:solidFill>
              </a:rPr>
              <a:t>working_directory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 err="1">
                <a:solidFill>
                  <a:srgbClr val="008000"/>
                </a:solidFill>
              </a:rPr>
              <a:t>linear_unit</a:t>
            </a:r>
            <a:endParaRPr lang="en-US" dirty="0">
              <a:solidFill>
                <a:srgbClr val="008000"/>
              </a:solidFill>
            </a:endParaRPr>
          </a:p>
          <a:p>
            <a:r>
              <a:rPr lang="en-US" dirty="0">
                <a:solidFill>
                  <a:srgbClr val="008000"/>
                </a:solidFill>
              </a:rPr>
              <a:t># Sample input: C:/gispy/data/ch23/smallDir "0.2 miles"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FF"/>
                </a:solidFill>
              </a:rPr>
              <a:t>import</a:t>
            </a:r>
            <a:r>
              <a:rPr lang="en-US" dirty="0">
                <a:solidFill>
                  <a:srgbClr val="000000"/>
                </a:solidFill>
              </a:rPr>
              <a:t> arcpy, </a:t>
            </a:r>
            <a:r>
              <a:rPr lang="en-US" dirty="0" err="1">
                <a:solidFill>
                  <a:srgbClr val="000000"/>
                </a:solidFill>
              </a:rPr>
              <a:t>reportSTargs</a:t>
            </a:r>
            <a:r>
              <a:rPr lang="en-US" dirty="0">
                <a:solidFill>
                  <a:srgbClr val="000000"/>
                </a:solidFill>
              </a:rPr>
              <a:t>, sys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arcpy.env.overwriteOutput</a:t>
            </a:r>
            <a:r>
              <a:rPr lang="en-US" dirty="0">
                <a:solidFill>
                  <a:srgbClr val="000000"/>
                </a:solidFill>
              </a:rPr>
              <a:t> = True</a:t>
            </a:r>
          </a:p>
          <a:p>
            <a:r>
              <a:rPr lang="en-US" dirty="0" err="1">
                <a:solidFill>
                  <a:srgbClr val="000000"/>
                </a:solidFill>
              </a:rPr>
              <a:t>arcpy.env.workspace</a:t>
            </a:r>
            <a:r>
              <a:rPr lang="en-US" dirty="0">
                <a:solidFill>
                  <a:srgbClr val="000000"/>
                </a:solidFill>
              </a:rPr>
              <a:t> = sys.argv[1]</a:t>
            </a:r>
          </a:p>
          <a:p>
            <a:r>
              <a:rPr lang="en-US" dirty="0">
                <a:solidFill>
                  <a:srgbClr val="000000"/>
                </a:solidFill>
              </a:rPr>
              <a:t>distance = sys.argv[2]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fcs = </a:t>
            </a:r>
            <a:r>
              <a:rPr lang="en-US" dirty="0" err="1">
                <a:solidFill>
                  <a:srgbClr val="000000"/>
                </a:solidFill>
              </a:rPr>
              <a:t>arcpy.ListFeatureClasses</a:t>
            </a:r>
            <a:r>
              <a:rPr lang="en-US" dirty="0">
                <a:solidFill>
                  <a:srgbClr val="000000"/>
                </a:solidFill>
              </a:rPr>
              <a:t>()</a:t>
            </a:r>
          </a:p>
          <a:p>
            <a:r>
              <a:rPr lang="en-US" dirty="0" err="1">
                <a:solidFill>
                  <a:srgbClr val="000000"/>
                </a:solidFill>
              </a:rPr>
              <a:t>outList</a:t>
            </a:r>
            <a:r>
              <a:rPr lang="en-US" dirty="0">
                <a:solidFill>
                  <a:srgbClr val="000000"/>
                </a:solidFill>
              </a:rPr>
              <a:t> = []</a:t>
            </a:r>
          </a:p>
          <a:p>
            <a:r>
              <a:rPr lang="en-US" dirty="0">
                <a:solidFill>
                  <a:srgbClr val="0000FF"/>
                </a:solidFill>
              </a:rPr>
              <a:t>for</a:t>
            </a:r>
            <a:r>
              <a:rPr lang="en-US" dirty="0">
                <a:solidFill>
                  <a:srgbClr val="000000"/>
                </a:solidFill>
              </a:rPr>
              <a:t> fc </a:t>
            </a:r>
            <a:r>
              <a:rPr lang="en-US" dirty="0">
                <a:solidFill>
                  <a:srgbClr val="0000FF"/>
                </a:solidFill>
              </a:rPr>
              <a:t>in</a:t>
            </a:r>
            <a:r>
              <a:rPr lang="en-US" dirty="0">
                <a:solidFill>
                  <a:srgbClr val="000000"/>
                </a:solidFill>
              </a:rPr>
              <a:t> fcs: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reportSTargs.printArc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800000"/>
                </a:solidFill>
              </a:rPr>
              <a:t>'Processing: {0}'</a:t>
            </a:r>
            <a:r>
              <a:rPr lang="en-US" dirty="0">
                <a:solidFill>
                  <a:srgbClr val="000000"/>
                </a:solidFill>
              </a:rPr>
              <a:t>.format(fc))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 err="1">
                <a:solidFill>
                  <a:srgbClr val="000000"/>
                </a:solidFill>
              </a:rPr>
              <a:t>outputFile</a:t>
            </a:r>
            <a:r>
              <a:rPr lang="en-US" dirty="0">
                <a:solidFill>
                  <a:srgbClr val="000000"/>
                </a:solidFill>
              </a:rPr>
              <a:t> = </a:t>
            </a:r>
            <a:r>
              <a:rPr lang="en-US" dirty="0">
                <a:solidFill>
                  <a:srgbClr val="800000"/>
                </a:solidFill>
              </a:rPr>
              <a:t>'C:/</a:t>
            </a:r>
            <a:r>
              <a:rPr lang="en-US" dirty="0" err="1">
                <a:solidFill>
                  <a:srgbClr val="800000"/>
                </a:solidFill>
              </a:rPr>
              <a:t>gispy</a:t>
            </a:r>
            <a:r>
              <a:rPr lang="en-US" dirty="0">
                <a:solidFill>
                  <a:srgbClr val="800000"/>
                </a:solidFill>
              </a:rPr>
              <a:t>/scratch/'</a:t>
            </a:r>
            <a:r>
              <a:rPr lang="en-US" dirty="0">
                <a:solidFill>
                  <a:srgbClr val="000000"/>
                </a:solidFill>
              </a:rPr>
              <a:t> + fc[:-4] + </a:t>
            </a:r>
            <a:r>
              <a:rPr lang="en-US" dirty="0">
                <a:solidFill>
                  <a:srgbClr val="800000"/>
                </a:solidFill>
              </a:rPr>
              <a:t>'</a:t>
            </a:r>
            <a:r>
              <a:rPr lang="en-US" dirty="0" err="1">
                <a:solidFill>
                  <a:srgbClr val="800000"/>
                </a:solidFill>
              </a:rPr>
              <a:t>Out.shp</a:t>
            </a:r>
            <a:r>
              <a:rPr lang="en-US" dirty="0">
                <a:solidFill>
                  <a:srgbClr val="800000"/>
                </a:solidFill>
              </a:rPr>
              <a:t>'</a:t>
            </a:r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try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arcpy.Buffer_analysis</a:t>
            </a:r>
            <a:r>
              <a:rPr lang="en-US" dirty="0">
                <a:solidFill>
                  <a:srgbClr val="000000"/>
                </a:solidFill>
              </a:rPr>
              <a:t>(fc, </a:t>
            </a:r>
            <a:r>
              <a:rPr lang="en-US" dirty="0" err="1">
                <a:solidFill>
                  <a:srgbClr val="000000"/>
                </a:solidFill>
              </a:rPr>
              <a:t>outputFile</a:t>
            </a:r>
            <a:r>
              <a:rPr lang="en-US" dirty="0">
                <a:solidFill>
                  <a:srgbClr val="000000"/>
                </a:solidFill>
              </a:rPr>
              <a:t>, distance)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reportSTargs.printArc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>
                <a:solidFill>
                  <a:srgbClr val="800000"/>
                </a:solidFill>
              </a:rPr>
              <a:t>'Created {0}'</a:t>
            </a:r>
            <a:r>
              <a:rPr lang="en-US" dirty="0">
                <a:solidFill>
                  <a:srgbClr val="000000"/>
                </a:solidFill>
              </a:rPr>
              <a:t>.format(</a:t>
            </a:r>
            <a:r>
              <a:rPr lang="en-US" dirty="0" err="1">
                <a:solidFill>
                  <a:srgbClr val="000000"/>
                </a:solidFill>
              </a:rPr>
              <a:t>outputFile</a:t>
            </a:r>
            <a:r>
              <a:rPr lang="en-US" dirty="0">
                <a:solidFill>
                  <a:srgbClr val="000000"/>
                </a:solidFill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outList.append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outputFile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</a:rPr>
              <a:t>    </a:t>
            </a:r>
            <a:r>
              <a:rPr lang="en-US" dirty="0">
                <a:solidFill>
                  <a:srgbClr val="0000FF"/>
                </a:solidFill>
              </a:rPr>
              <a:t>except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err="1">
                <a:solidFill>
                  <a:srgbClr val="000000"/>
                </a:solidFill>
              </a:rPr>
              <a:t>arcpy.ExecuteError</a:t>
            </a:r>
            <a:r>
              <a:rPr lang="en-US" dirty="0">
                <a:solidFill>
                  <a:srgbClr val="000000"/>
                </a:solidFill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</a:rPr>
              <a:t>        </a:t>
            </a:r>
            <a:r>
              <a:rPr lang="en-US" dirty="0" err="1">
                <a:solidFill>
                  <a:srgbClr val="000000"/>
                </a:solidFill>
              </a:rPr>
              <a:t>reportSTargs.printArc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arcpy.GetMessages</a:t>
            </a:r>
            <a:r>
              <a:rPr lang="en-US" dirty="0">
                <a:solidFill>
                  <a:srgbClr val="000000"/>
                </a:solidFill>
              </a:rPr>
              <a:t>())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results = </a:t>
            </a:r>
            <a:r>
              <a:rPr lang="en-US" dirty="0">
                <a:solidFill>
                  <a:srgbClr val="800000"/>
                </a:solidFill>
              </a:rPr>
              <a:t>";"</a:t>
            </a:r>
            <a:r>
              <a:rPr lang="en-US" dirty="0">
                <a:solidFill>
                  <a:srgbClr val="000000"/>
                </a:solidFill>
              </a:rPr>
              <a:t>.join(</a:t>
            </a:r>
            <a:r>
              <a:rPr lang="en-US" dirty="0" err="1">
                <a:solidFill>
                  <a:srgbClr val="000000"/>
                </a:solidFill>
              </a:rPr>
              <a:t>outList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reportSTargs.printArc</a:t>
            </a:r>
            <a:r>
              <a:rPr lang="en-US" dirty="0">
                <a:solidFill>
                  <a:srgbClr val="000000"/>
                </a:solidFill>
              </a:rPr>
              <a:t>(results)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 err="1">
                <a:solidFill>
                  <a:srgbClr val="000000"/>
                </a:solidFill>
              </a:rPr>
              <a:t>arcpy.SetParameterAsText</a:t>
            </a:r>
            <a:r>
              <a:rPr lang="en-US" dirty="0">
                <a:solidFill>
                  <a:srgbClr val="000000"/>
                </a:solidFill>
              </a:rPr>
              <a:t>(2, results)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0025C4B5-1D1F-4BE4-8F94-5F2896A013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095783C-4CE9-4718-B995-A79F13968CC1}" type="slidenum">
              <a:rPr lang="en-US" altLang="en-US" b="0"/>
              <a:pPr/>
              <a:t>69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27745154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3959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9852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046225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241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>
            <a:extLst>
              <a:ext uri="{FF2B5EF4-FFF2-40B4-BE49-F238E27FC236}">
                <a16:creationId xmlns:a16="http://schemas.microsoft.com/office/drawing/2014/main" id="{BA39F340-3F97-FDAF-6E52-357A451CB3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>
            <a:extLst>
              <a:ext uri="{FF2B5EF4-FFF2-40B4-BE49-F238E27FC236}">
                <a16:creationId xmlns:a16="http://schemas.microsoft.com/office/drawing/2014/main" id="{0E5A2A43-8A16-389A-8508-D9B5CAF4F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ACA58F03-2331-9163-8DC8-051D66BA60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A28F3C9-0BB0-45D7-B26B-7A1CEA8A248E}" type="slidenum">
              <a:rPr lang="en-US" altLang="en-US" b="0"/>
              <a:pPr/>
              <a:t>8</a:t>
            </a:fld>
            <a:endParaRPr lang="en-US" altLang="en-US" b="0"/>
          </a:p>
        </p:txBody>
      </p:sp>
    </p:spTree>
    <p:extLst>
      <p:ext uri="{BB962C8B-B14F-4D97-AF65-F5344CB8AC3E}">
        <p14:creationId xmlns:p14="http://schemas.microsoft.com/office/powerpoint/2010/main" val="409577498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77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075673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78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8538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79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79150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20DFB0D1-9899-7135-68F0-D058F4DB5D8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825F2FE8-CB26-BD91-BCED-FEE163319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D7AC2920-57DE-6A48-C478-B37AA09D20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B3489E-1D98-4BEA-A33F-7E25961A093F}" type="slidenum">
              <a:rPr lang="en-US" altLang="en-US" b="0"/>
              <a:pPr/>
              <a:t>80</a:t>
            </a:fld>
            <a:endParaRPr lang="en-US" altLang="en-US" b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D4E3F0C6-1F32-C17D-BDA0-92F803E3E8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93959160-F631-C4A6-46EC-1F837CF70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E707880F-AB45-B66C-9BF5-8FBC012A5A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F507E4-4DD7-46CD-961A-D944E336A9F9}" type="slidenum">
              <a:rPr lang="en-US" altLang="en-US">
                <a:ea typeface="MS PGothic" panose="020B0600070205080204" pitchFamily="34" charset="-128"/>
              </a:rPr>
              <a:pPr>
                <a:spcBef>
                  <a:spcPct val="0"/>
                </a:spcBef>
              </a:pPr>
              <a:t>9</a:t>
            </a:fld>
            <a:endParaRPr lang="en-US" altLang="en-US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37032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sz="1200" dirty="0" err="1"/>
              <a:t>multivalue</a:t>
            </a:r>
            <a:r>
              <a:rPr lang="en-US" sz="1200" dirty="0"/>
              <a:t> property (checked or not)</a:t>
            </a:r>
          </a:p>
          <a:p>
            <a:pPr>
              <a:defRPr/>
            </a:pPr>
            <a:r>
              <a:rPr lang="en-US" sz="1200" dirty="0"/>
              <a:t>Not all data types can have multiple values (e.g., Boolean parameters can not handle multiple values).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3617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9118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D67890-7C8F-41A7-9ACC-04A280807360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901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985F93-8ACE-C1F8-C0BE-5410770C4D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816A4C-085B-822B-20E8-0F4E3955B5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25DE340-BD29-4D84-28D8-E97EDCA0177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DD2107-7313-4160-ABF6-FA3DE7930C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73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DCA439-5BD0-C251-0EE7-9C8C89EF6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4384F2-8A05-2E02-A74D-E3546A2BEF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15B8FC-9259-56AA-8503-2E7F3C30F7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238F2B-6A61-4AE0-9DAE-E7C8220B4C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244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1717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3627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69F918-ED36-1181-E78F-F9A87001F1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DB2176A-E06B-5436-3CBA-14A41E7580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54B554-1420-29B9-3806-A9727445A8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F9EAF5-20E3-43DC-AA27-E836BB3D27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259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2024"/>
            <a:ext cx="8001000" cy="457200"/>
          </a:xfrm>
        </p:spPr>
        <p:txBody>
          <a:bodyPr/>
          <a:lstStyle>
            <a:lvl1pPr>
              <a:defRPr sz="36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325EDB-179F-B4AA-4218-805EF78397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0E37BA-B295-5361-D1E1-5F0F26A94A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6D2A589-916F-FD5C-CD25-21C188EDA5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C39D64C-FB67-46EB-A67A-A43060899B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798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D421A8-5698-D0B2-F154-378BF07ED6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7A0272-2688-1DA0-30D9-51CFCE4D0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B0306A-C8CD-B929-4451-FE02C7D5D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108101-9BF7-4864-8FE7-BC25AAEA70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076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C0205A-6A56-7687-A65B-13AC23FF14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147F3E-18C7-35DA-5946-0149E99E9F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1A7235-3016-95BB-5A32-7D3F863B53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35A359-42D0-44C8-9D79-CF056F5AAA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954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FA8D4F2-60EA-341E-98D5-47BA67328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5E749B0-CE36-C272-61DD-5E18E038BF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0EA5E739-B03F-5924-49F8-3102484419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A635E1-A404-4A02-9252-E3A1ECF10C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902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AE047FB-15F7-ABAF-630C-72C5A395DB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36B7072-7889-41F8-B7DD-CB0913D789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49A8D9F-2121-9931-28BC-70BD671E67B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B053D2-753D-42EF-96B9-E02C20C604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47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ADF666E-C600-61B3-EA1D-0E9D0C5440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6D4FD38-7B9C-04D4-75F3-D9A065EB9B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3601AEB-2D1E-9354-9922-8B6EE9CE35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DB30A5-C212-423E-B6AD-D4029C2A4D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93783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C134B-C8EA-61C0-4C10-55276D2A4A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A7EA5A-634D-8805-965D-DEAE96C39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796302-9517-FB12-EA71-8DF6E83F03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5FC15F-20CD-4F62-B2FF-A90620E5FDF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149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92A6A6-F61D-625E-42C1-3787B4F19A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D78722-0B8F-A24F-115C-51B0BA4872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2EFCCB-EF8A-24AF-6162-9E21E1FD2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D30516-CDC9-4FE8-8E7C-04CF17A8671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6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D77B147-3F88-3E8E-CBF9-27BDBA7F30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E5668D9-04EC-4E4F-13D7-99440E6AB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4E0C14A-21C6-D85D-FCC1-7A6E4D59C6E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2438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rgbClr val="008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ADA7F98-5171-FE1B-C187-E599793EAA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400800"/>
            <a:ext cx="3810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rgbClr val="008000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EE2A3F5-7D85-5F3C-63EB-F9945F0C3C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286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rgbClr val="008000"/>
                </a:solidFill>
              </a:defRPr>
            </a:lvl1pPr>
          </a:lstStyle>
          <a:p>
            <a:fld id="{A36E0320-7344-4A95-BE9D-079242C5466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latin typeface="+mn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262673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elp.arcgis.com/en/arcgisdesktop/10.0/help/003n/003n0000001m000000.htm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2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sv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ECD4C6B-8A55-05F5-55D5-4505117A077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07975" y="228600"/>
            <a:ext cx="8607425" cy="3276600"/>
          </a:xfrm>
        </p:spPr>
        <p:txBody>
          <a:bodyPr/>
          <a:lstStyle/>
          <a:p>
            <a:pPr algn="ctr" eaLnBrk="1" hangingPunct="1"/>
            <a:r>
              <a:rPr lang="en-US" altLang="en-US" sz="5400" b="0" dirty="0">
                <a:solidFill>
                  <a:srgbClr val="2E75B6"/>
                </a:solidFill>
                <a:ea typeface="MS PGothic" panose="020B0600070205080204" pitchFamily="34" charset="-128"/>
              </a:rPr>
              <a:t>Script Tool Parameters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8B52CF6-A8C6-79E8-0A06-F3FAC9476ED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6629400" y="6248400"/>
            <a:ext cx="2438400" cy="533400"/>
          </a:xfrm>
        </p:spPr>
        <p:txBody>
          <a:bodyPr/>
          <a:lstStyle/>
          <a:p>
            <a:pPr algn="l">
              <a:lnSpc>
                <a:spcPct val="80000"/>
              </a:lnSpc>
              <a:spcBef>
                <a:spcPct val="0"/>
              </a:spcBef>
              <a:defRPr/>
            </a:pPr>
            <a:r>
              <a:rPr lang="en-US" altLang="en-US" sz="2800" kern="1200" dirty="0">
                <a:solidFill>
                  <a:srgbClr val="2E75B6"/>
                </a:solidFill>
                <a:ea typeface="MS PGothic" panose="020B0600070205080204" pitchFamily="34" charset="-128"/>
              </a:rPr>
              <a:t>Dr. Tateosian</a:t>
            </a: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D781A6BE-2D2C-F7F9-69CD-DC92E83E8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198286"/>
            <a:ext cx="4837112" cy="1557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/>
              <a:t>Parameters tab</a:t>
            </a:r>
          </a:p>
          <a:p>
            <a:pPr eaLnBrk="1" hangingPunct="1"/>
            <a:r>
              <a:rPr lang="en-US" altLang="en-US" sz="2800" b="0" dirty="0"/>
              <a:t>Widgets</a:t>
            </a:r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en-US" sz="2800" b="0" dirty="0"/>
              <a:t>Parameter properties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5EECFB-42A4-F0A4-81A9-276C67E5CC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90" y="2362200"/>
            <a:ext cx="5868219" cy="12384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150F22E-B8BB-BA76-0F8A-524294FA7784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 err="1"/>
              <a:t>Multivalue</a:t>
            </a:r>
            <a:r>
              <a:rPr lang="en-US" b="0" kern="0" dirty="0"/>
              <a:t> (checkbox)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User can select multiple items.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Most (but not all) data types have this option.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To set, select the Data Type &gt; Click [</a:t>
            </a:r>
            <a:r>
              <a:rPr lang="en-US" kern="0" dirty="0"/>
              <a:t>…</a:t>
            </a:r>
            <a:r>
              <a:rPr lang="en-US" b="0" kern="0" dirty="0"/>
              <a:t>] &gt; Check the "Multiple values" box.</a:t>
            </a:r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193C50C3-C1B4-E659-FE6A-FAC7616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</a:t>
            </a:r>
            <a:r>
              <a:rPr lang="en-US" altLang="en-US" dirty="0" err="1"/>
              <a:t>Multivalue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25C8A-6C60-38D6-BF92-3FAD0DF89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12511"/>
            <a:ext cx="3858163" cy="485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36B476-2573-A85A-E2C6-949F67398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1363" y="802379"/>
            <a:ext cx="3010320" cy="237205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DEAE73-AA5D-6375-F12E-A5088407F170}"/>
              </a:ext>
            </a:extLst>
          </p:cNvPr>
          <p:cNvCxnSpPr/>
          <p:nvPr/>
        </p:nvCxnSpPr>
        <p:spPr bwMode="auto">
          <a:xfrm>
            <a:off x="2819400" y="1371600"/>
            <a:ext cx="2133600" cy="3810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4A221FD-24B2-FEA0-2F28-FCE4618D2C80}"/>
              </a:ext>
            </a:extLst>
          </p:cNvPr>
          <p:cNvSpPr/>
          <p:nvPr/>
        </p:nvSpPr>
        <p:spPr bwMode="auto">
          <a:xfrm>
            <a:off x="5004640" y="2286000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150F22E-B8BB-BA76-0F8A-524294FA7784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193C50C3-C1B4-E659-FE6A-FAC7616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Square braces indicate </a:t>
            </a:r>
            <a:r>
              <a:rPr lang="en-US" altLang="en-US" dirty="0" err="1"/>
              <a:t>Multivalue</a:t>
            </a:r>
            <a:endParaRPr lang="en-US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36B476-2573-A85A-E2C6-949F67398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640" y="838200"/>
            <a:ext cx="3010320" cy="237205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4A221FD-24B2-FEA0-2F28-FCE4618D2C80}"/>
              </a:ext>
            </a:extLst>
          </p:cNvPr>
          <p:cNvSpPr/>
          <p:nvPr/>
        </p:nvSpPr>
        <p:spPr bwMode="auto">
          <a:xfrm>
            <a:off x="5004640" y="2286000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34EDAB7-B244-05E2-B9E0-FD33DB989D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3791377"/>
            <a:ext cx="2469177" cy="10855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419E2B-5CA9-5CFC-678C-00040B100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86" y="3794526"/>
            <a:ext cx="2379942" cy="1085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5DDF79-A234-1870-412E-2BD86DC060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9493" y="828674"/>
            <a:ext cx="3029373" cy="23815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230B6BA-4424-C68A-EAEC-169EC049B923}"/>
              </a:ext>
            </a:extLst>
          </p:cNvPr>
          <p:cNvSpPr/>
          <p:nvPr/>
        </p:nvSpPr>
        <p:spPr bwMode="auto">
          <a:xfrm>
            <a:off x="1009493" y="2285999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DEAE73-AA5D-6375-F12E-A5088407F170}"/>
              </a:ext>
            </a:extLst>
          </p:cNvPr>
          <p:cNvCxnSpPr/>
          <p:nvPr/>
        </p:nvCxnSpPr>
        <p:spPr bwMode="auto">
          <a:xfrm flipH="1">
            <a:off x="4895959" y="2662445"/>
            <a:ext cx="404899" cy="1671726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93165F-A124-CAF8-EFED-0ED32D61D19B}"/>
              </a:ext>
            </a:extLst>
          </p:cNvPr>
          <p:cNvCxnSpPr/>
          <p:nvPr/>
        </p:nvCxnSpPr>
        <p:spPr bwMode="auto">
          <a:xfrm flipH="1">
            <a:off x="1159214" y="2662445"/>
            <a:ext cx="136186" cy="1671725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286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7150F22E-B8BB-BA76-0F8A-524294FA7784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lvl="1" indent="0"/>
            <a:r>
              <a:rPr lang="en-US" b="0" kern="0" dirty="0" err="1"/>
              <a:t>Multivalue</a:t>
            </a:r>
            <a:r>
              <a:rPr lang="en-US" b="0" kern="0" dirty="0"/>
              <a:t> input creates </a:t>
            </a:r>
            <a:r>
              <a:rPr lang="en-US" b="0" i="1" kern="0" dirty="0"/>
              <a:t>semicolon</a:t>
            </a:r>
            <a:r>
              <a:rPr lang="en-US" b="0" kern="0" dirty="0"/>
              <a:t> delimited string.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  <a:p>
            <a:pPr marL="457200" lvl="1" indent="0"/>
            <a:r>
              <a:rPr lang="en-US" b="0" kern="0" dirty="0"/>
              <a:t>Value that comes into script:</a:t>
            </a:r>
          </a:p>
        </p:txBody>
      </p:sp>
      <p:sp>
        <p:nvSpPr>
          <p:cNvPr id="20482" name="Title 1">
            <a:extLst>
              <a:ext uri="{FF2B5EF4-FFF2-40B4-BE49-F238E27FC236}">
                <a16:creationId xmlns:a16="http://schemas.microsoft.com/office/drawing/2014/main" id="{193C50C3-C1B4-E659-FE6A-FAC7616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Multivalue</a:t>
            </a:r>
            <a:r>
              <a:rPr lang="en-US" altLang="en-US" dirty="0"/>
              <a:t> input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B9EEF-B95C-89E2-59E6-6A3D46600E5E}"/>
              </a:ext>
            </a:extLst>
          </p:cNvPr>
          <p:cNvSpPr txBox="1"/>
          <p:nvPr/>
        </p:nvSpPr>
        <p:spPr>
          <a:xfrm>
            <a:off x="237049" y="5562600"/>
            <a:ext cx="86021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>
                <a:latin typeface="Consolas" panose="020B0609020204030204" pitchFamily="49" charset="0"/>
              </a:rPr>
              <a:t>C:\gispy\data\ch23\rastTester.gdb\aspect</a:t>
            </a:r>
            <a:r>
              <a:rPr lang="en-US" sz="1800" b="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1800" b="0" dirty="0">
                <a:latin typeface="Consolas" panose="020B0609020204030204" pitchFamily="49" charset="0"/>
              </a:rPr>
              <a:t>C:\gispy\data\ch23\rastTester.gdb\CoverMinus</a:t>
            </a:r>
            <a:r>
              <a:rPr lang="en-US" sz="1800" b="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  <a:r>
              <a:rPr lang="en-US" sz="1800" b="0" dirty="0">
                <a:latin typeface="Consolas" panose="020B0609020204030204" pitchFamily="49" charset="0"/>
              </a:rPr>
              <a:t>C:\gispy\data\ch23\rastTester.gdb\elev </a:t>
            </a:r>
            <a:endParaRPr lang="en-US" b="0" dirty="0"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F2D77A2-887E-3B0C-5B45-8DE464D88F66}"/>
              </a:ext>
            </a:extLst>
          </p:cNvPr>
          <p:cNvGrpSpPr/>
          <p:nvPr/>
        </p:nvGrpSpPr>
        <p:grpSpPr>
          <a:xfrm>
            <a:off x="1911451" y="1827306"/>
            <a:ext cx="4648200" cy="3129180"/>
            <a:chOff x="1656943" y="1466576"/>
            <a:chExt cx="5830114" cy="3924848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F8AC63D-3CF1-B306-965A-E51C4B48B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56943" y="1466576"/>
              <a:ext cx="5830114" cy="3924848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67D1DD7-8C20-8C2E-B9BF-D090FA20CAB7}"/>
                </a:ext>
              </a:extLst>
            </p:cNvPr>
            <p:cNvSpPr/>
            <p:nvPr/>
          </p:nvSpPr>
          <p:spPr bwMode="auto">
            <a:xfrm>
              <a:off x="1752600" y="2971800"/>
              <a:ext cx="1676400" cy="16002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F108903-FFA2-3E79-637B-3EC8E2C81740}"/>
              </a:ext>
            </a:extLst>
          </p:cNvPr>
          <p:cNvSpPr/>
          <p:nvPr/>
        </p:nvSpPr>
        <p:spPr bwMode="auto">
          <a:xfrm>
            <a:off x="2877642" y="1859028"/>
            <a:ext cx="4021922" cy="2589494"/>
          </a:xfrm>
          <a:custGeom>
            <a:avLst/>
            <a:gdLst>
              <a:gd name="connsiteX0" fmla="*/ 386993 w 4021922"/>
              <a:gd name="connsiteY0" fmla="*/ 536549 h 2589494"/>
              <a:gd name="connsiteX1" fmla="*/ 386993 w 4021922"/>
              <a:gd name="connsiteY1" fmla="*/ 536549 h 2589494"/>
              <a:gd name="connsiteX2" fmla="*/ 16698 w 4021922"/>
              <a:gd name="connsiteY2" fmla="*/ 1163782 h 2589494"/>
              <a:gd name="connsiteX3" fmla="*/ 16698 w 4021922"/>
              <a:gd name="connsiteY3" fmla="*/ 1995055 h 2589494"/>
              <a:gd name="connsiteX4" fmla="*/ 84712 w 4021922"/>
              <a:gd name="connsiteY4" fmla="*/ 2251993 h 2589494"/>
              <a:gd name="connsiteX5" fmla="*/ 205624 w 4021922"/>
              <a:gd name="connsiteY5" fmla="*/ 2486261 h 2589494"/>
              <a:gd name="connsiteX6" fmla="*/ 281194 w 4021922"/>
              <a:gd name="connsiteY6" fmla="*/ 2539160 h 2589494"/>
              <a:gd name="connsiteX7" fmla="*/ 492791 w 4021922"/>
              <a:gd name="connsiteY7" fmla="*/ 2576946 h 2589494"/>
              <a:gd name="connsiteX8" fmla="*/ 1958854 w 4021922"/>
              <a:gd name="connsiteY8" fmla="*/ 2584503 h 2589494"/>
              <a:gd name="connsiteX9" fmla="*/ 2676771 w 4021922"/>
              <a:gd name="connsiteY9" fmla="*/ 2561832 h 2589494"/>
              <a:gd name="connsiteX10" fmla="*/ 2979052 w 4021922"/>
              <a:gd name="connsiteY10" fmla="*/ 2365349 h 2589494"/>
              <a:gd name="connsiteX11" fmla="*/ 3213320 w 4021922"/>
              <a:gd name="connsiteY11" fmla="*/ 2206651 h 2589494"/>
              <a:gd name="connsiteX12" fmla="*/ 3568500 w 4021922"/>
              <a:gd name="connsiteY12" fmla="*/ 1972384 h 2589494"/>
              <a:gd name="connsiteX13" fmla="*/ 3923680 w 4021922"/>
              <a:gd name="connsiteY13" fmla="*/ 1541633 h 2589494"/>
              <a:gd name="connsiteX14" fmla="*/ 3984137 w 4021922"/>
              <a:gd name="connsiteY14" fmla="*/ 1299808 h 2589494"/>
              <a:gd name="connsiteX15" fmla="*/ 4021922 w 4021922"/>
              <a:gd name="connsiteY15" fmla="*/ 801045 h 2589494"/>
              <a:gd name="connsiteX16" fmla="*/ 3681856 w 4021922"/>
              <a:gd name="connsiteY16" fmla="*/ 264496 h 2589494"/>
              <a:gd name="connsiteX17" fmla="*/ 3266219 w 4021922"/>
              <a:gd name="connsiteY17" fmla="*/ 68013 h 2589494"/>
              <a:gd name="connsiteX18" fmla="*/ 2140222 w 4021922"/>
              <a:gd name="connsiteY18" fmla="*/ 0 h 2589494"/>
              <a:gd name="connsiteX19" fmla="*/ 1581003 w 4021922"/>
              <a:gd name="connsiteY19" fmla="*/ 60456 h 2589494"/>
              <a:gd name="connsiteX20" fmla="*/ 1233379 w 4021922"/>
              <a:gd name="connsiteY20" fmla="*/ 362737 h 2589494"/>
              <a:gd name="connsiteX21" fmla="*/ 1067125 w 4021922"/>
              <a:gd name="connsiteY21" fmla="*/ 521435 h 2589494"/>
              <a:gd name="connsiteX22" fmla="*/ 832857 w 4021922"/>
              <a:gd name="connsiteY22" fmla="*/ 619676 h 2589494"/>
              <a:gd name="connsiteX23" fmla="*/ 356765 w 4021922"/>
              <a:gd name="connsiteY23" fmla="*/ 770817 h 2589494"/>
              <a:gd name="connsiteX24" fmla="*/ 281194 w 4021922"/>
              <a:gd name="connsiteY24" fmla="*/ 831273 h 2589494"/>
              <a:gd name="connsiteX25" fmla="*/ 160282 w 4021922"/>
              <a:gd name="connsiteY25" fmla="*/ 974856 h 2589494"/>
              <a:gd name="connsiteX26" fmla="*/ 92269 w 4021922"/>
              <a:gd name="connsiteY26" fmla="*/ 1012641 h 2589494"/>
              <a:gd name="connsiteX27" fmla="*/ 39370 w 4021922"/>
              <a:gd name="connsiteY27" fmla="*/ 1027755 h 2589494"/>
              <a:gd name="connsiteX28" fmla="*/ 77155 w 4021922"/>
              <a:gd name="connsiteY28" fmla="*/ 1027755 h 2589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4021922" h="2589494">
                <a:moveTo>
                  <a:pt x="386993" y="536549"/>
                </a:moveTo>
                <a:lnTo>
                  <a:pt x="386993" y="536549"/>
                </a:lnTo>
                <a:cubicBezTo>
                  <a:pt x="33077" y="1033717"/>
                  <a:pt x="120680" y="807278"/>
                  <a:pt x="16698" y="1163782"/>
                </a:cubicBezTo>
                <a:cubicBezTo>
                  <a:pt x="1304" y="1456270"/>
                  <a:pt x="-11531" y="1642199"/>
                  <a:pt x="16698" y="1995055"/>
                </a:cubicBezTo>
                <a:cubicBezTo>
                  <a:pt x="23763" y="2083369"/>
                  <a:pt x="57155" y="2167792"/>
                  <a:pt x="84712" y="2251993"/>
                </a:cubicBezTo>
                <a:cubicBezTo>
                  <a:pt x="103162" y="2308369"/>
                  <a:pt x="152671" y="2433308"/>
                  <a:pt x="205624" y="2486261"/>
                </a:cubicBezTo>
                <a:cubicBezTo>
                  <a:pt x="227366" y="2508003"/>
                  <a:pt x="251873" y="2529901"/>
                  <a:pt x="281194" y="2539160"/>
                </a:cubicBezTo>
                <a:cubicBezTo>
                  <a:pt x="349516" y="2560736"/>
                  <a:pt x="421169" y="2575010"/>
                  <a:pt x="492791" y="2576946"/>
                </a:cubicBezTo>
                <a:cubicBezTo>
                  <a:pt x="981307" y="2590149"/>
                  <a:pt x="1470166" y="2581984"/>
                  <a:pt x="1958854" y="2584503"/>
                </a:cubicBezTo>
                <a:cubicBezTo>
                  <a:pt x="2198160" y="2576946"/>
                  <a:pt x="2442686" y="2612117"/>
                  <a:pt x="2676771" y="2561832"/>
                </a:cubicBezTo>
                <a:cubicBezTo>
                  <a:pt x="2794266" y="2536592"/>
                  <a:pt x="2878843" y="2431684"/>
                  <a:pt x="2979052" y="2365349"/>
                </a:cubicBezTo>
                <a:cubicBezTo>
                  <a:pt x="3057701" y="2313285"/>
                  <a:pt x="3134841" y="2258970"/>
                  <a:pt x="3213320" y="2206651"/>
                </a:cubicBezTo>
                <a:cubicBezTo>
                  <a:pt x="3331327" y="2127980"/>
                  <a:pt x="3470280" y="2074696"/>
                  <a:pt x="3568500" y="1972384"/>
                </a:cubicBezTo>
                <a:cubicBezTo>
                  <a:pt x="3818616" y="1711846"/>
                  <a:pt x="3698919" y="1854345"/>
                  <a:pt x="3923680" y="1541633"/>
                </a:cubicBezTo>
                <a:cubicBezTo>
                  <a:pt x="3943832" y="1461025"/>
                  <a:pt x="3971056" y="1381861"/>
                  <a:pt x="3984137" y="1299808"/>
                </a:cubicBezTo>
                <a:cubicBezTo>
                  <a:pt x="3991666" y="1252583"/>
                  <a:pt x="4016866" y="874359"/>
                  <a:pt x="4021922" y="801045"/>
                </a:cubicBezTo>
                <a:cubicBezTo>
                  <a:pt x="3908567" y="622195"/>
                  <a:pt x="3833846" y="411926"/>
                  <a:pt x="3681856" y="264496"/>
                </a:cubicBezTo>
                <a:cubicBezTo>
                  <a:pt x="3571857" y="157797"/>
                  <a:pt x="3414329" y="107355"/>
                  <a:pt x="3266219" y="68013"/>
                </a:cubicBezTo>
                <a:cubicBezTo>
                  <a:pt x="2982815" y="-7266"/>
                  <a:pt x="2424902" y="3746"/>
                  <a:pt x="2140222" y="0"/>
                </a:cubicBezTo>
                <a:cubicBezTo>
                  <a:pt x="1953816" y="20152"/>
                  <a:pt x="1755085" y="-9177"/>
                  <a:pt x="1581003" y="60456"/>
                </a:cubicBezTo>
                <a:cubicBezTo>
                  <a:pt x="1438429" y="117485"/>
                  <a:pt x="1347684" y="260199"/>
                  <a:pt x="1233379" y="362737"/>
                </a:cubicBezTo>
                <a:cubicBezTo>
                  <a:pt x="1176350" y="413895"/>
                  <a:pt x="1137777" y="491807"/>
                  <a:pt x="1067125" y="521435"/>
                </a:cubicBezTo>
                <a:cubicBezTo>
                  <a:pt x="989036" y="554182"/>
                  <a:pt x="912754" y="591627"/>
                  <a:pt x="832857" y="619676"/>
                </a:cubicBezTo>
                <a:cubicBezTo>
                  <a:pt x="675755" y="674829"/>
                  <a:pt x="356765" y="770817"/>
                  <a:pt x="356765" y="770817"/>
                </a:cubicBezTo>
                <a:cubicBezTo>
                  <a:pt x="331575" y="790969"/>
                  <a:pt x="304582" y="809055"/>
                  <a:pt x="281194" y="831273"/>
                </a:cubicBezTo>
                <a:cubicBezTo>
                  <a:pt x="224882" y="884769"/>
                  <a:pt x="203740" y="916912"/>
                  <a:pt x="160282" y="974856"/>
                </a:cubicBezTo>
                <a:cubicBezTo>
                  <a:pt x="145339" y="1019685"/>
                  <a:pt x="162584" y="989203"/>
                  <a:pt x="92269" y="1012641"/>
                </a:cubicBezTo>
                <a:cubicBezTo>
                  <a:pt x="36788" y="1031135"/>
                  <a:pt x="85712" y="1027755"/>
                  <a:pt x="39370" y="1027755"/>
                </a:cubicBezTo>
                <a:lnTo>
                  <a:pt x="77155" y="1027755"/>
                </a:ln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4420884-B430-D84D-2E0F-49F5BD1F8599}"/>
              </a:ext>
            </a:extLst>
          </p:cNvPr>
          <p:cNvSpPr/>
          <p:nvPr/>
        </p:nvSpPr>
        <p:spPr bwMode="auto">
          <a:xfrm>
            <a:off x="187247" y="3680271"/>
            <a:ext cx="2623966" cy="1904370"/>
          </a:xfrm>
          <a:custGeom>
            <a:avLst/>
            <a:gdLst>
              <a:gd name="connsiteX0" fmla="*/ 2623966 w 2623966"/>
              <a:gd name="connsiteY0" fmla="*/ 0 h 1904370"/>
              <a:gd name="connsiteX1" fmla="*/ 2019404 w 2623966"/>
              <a:gd name="connsiteY1" fmla="*/ 128469 h 1904370"/>
              <a:gd name="connsiteX2" fmla="*/ 1671781 w 2623966"/>
              <a:gd name="connsiteY2" fmla="*/ 324952 h 1904370"/>
              <a:gd name="connsiteX3" fmla="*/ 1550869 w 2623966"/>
              <a:gd name="connsiteY3" fmla="*/ 362737 h 1904370"/>
              <a:gd name="connsiteX4" fmla="*/ 1354386 w 2623966"/>
              <a:gd name="connsiteY4" fmla="*/ 468536 h 1904370"/>
              <a:gd name="connsiteX5" fmla="*/ 1029434 w 2623966"/>
              <a:gd name="connsiteY5" fmla="*/ 597005 h 1904370"/>
              <a:gd name="connsiteX6" fmla="*/ 953864 w 2623966"/>
              <a:gd name="connsiteY6" fmla="*/ 634790 h 1904370"/>
              <a:gd name="connsiteX7" fmla="*/ 832951 w 2623966"/>
              <a:gd name="connsiteY7" fmla="*/ 717917 h 1904370"/>
              <a:gd name="connsiteX8" fmla="*/ 394644 w 2623966"/>
              <a:gd name="connsiteY8" fmla="*/ 1156225 h 1904370"/>
              <a:gd name="connsiteX9" fmla="*/ 228389 w 2623966"/>
              <a:gd name="connsiteY9" fmla="*/ 1337593 h 1904370"/>
              <a:gd name="connsiteX10" fmla="*/ 175490 w 2623966"/>
              <a:gd name="connsiteY10" fmla="*/ 1390493 h 1904370"/>
              <a:gd name="connsiteX11" fmla="*/ 137705 w 2623966"/>
              <a:gd name="connsiteY11" fmla="*/ 1435835 h 1904370"/>
              <a:gd name="connsiteX12" fmla="*/ 122591 w 2623966"/>
              <a:gd name="connsiteY12" fmla="*/ 1481177 h 1904370"/>
              <a:gd name="connsiteX13" fmla="*/ 122591 w 2623966"/>
              <a:gd name="connsiteY13" fmla="*/ 1617203 h 1904370"/>
              <a:gd name="connsiteX14" fmla="*/ 137705 w 2623966"/>
              <a:gd name="connsiteY14" fmla="*/ 1647431 h 1904370"/>
              <a:gd name="connsiteX15" fmla="*/ 145262 w 2623966"/>
              <a:gd name="connsiteY15" fmla="*/ 1677660 h 1904370"/>
              <a:gd name="connsiteX16" fmla="*/ 167933 w 2623966"/>
              <a:gd name="connsiteY16" fmla="*/ 1692774 h 1904370"/>
              <a:gd name="connsiteX17" fmla="*/ 213275 w 2623966"/>
              <a:gd name="connsiteY17" fmla="*/ 1745673 h 1904370"/>
              <a:gd name="connsiteX18" fmla="*/ 235946 w 2623966"/>
              <a:gd name="connsiteY18" fmla="*/ 1806129 h 1904370"/>
              <a:gd name="connsiteX19" fmla="*/ 251060 w 2623966"/>
              <a:gd name="connsiteY19" fmla="*/ 1866585 h 1904370"/>
              <a:gd name="connsiteX20" fmla="*/ 258617 w 2623966"/>
              <a:gd name="connsiteY20" fmla="*/ 1889256 h 1904370"/>
              <a:gd name="connsiteX21" fmla="*/ 296403 w 2623966"/>
              <a:gd name="connsiteY21" fmla="*/ 1798572 h 1904370"/>
              <a:gd name="connsiteX22" fmla="*/ 311517 w 2623966"/>
              <a:gd name="connsiteY22" fmla="*/ 1753230 h 1904370"/>
              <a:gd name="connsiteX23" fmla="*/ 266174 w 2623966"/>
              <a:gd name="connsiteY23" fmla="*/ 1828800 h 1904370"/>
              <a:gd name="connsiteX24" fmla="*/ 251060 w 2623966"/>
              <a:gd name="connsiteY24" fmla="*/ 1889256 h 1904370"/>
              <a:gd name="connsiteX25" fmla="*/ 228389 w 2623966"/>
              <a:gd name="connsiteY25" fmla="*/ 1904370 h 1904370"/>
              <a:gd name="connsiteX26" fmla="*/ 62135 w 2623966"/>
              <a:gd name="connsiteY26" fmla="*/ 1881699 h 1904370"/>
              <a:gd name="connsiteX27" fmla="*/ 1679 w 2623966"/>
              <a:gd name="connsiteY27" fmla="*/ 1866585 h 1904370"/>
              <a:gd name="connsiteX28" fmla="*/ 24350 w 2623966"/>
              <a:gd name="connsiteY28" fmla="*/ 1836357 h 1904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2623966" h="1904370">
                <a:moveTo>
                  <a:pt x="2623966" y="0"/>
                </a:moveTo>
                <a:cubicBezTo>
                  <a:pt x="2422445" y="42823"/>
                  <a:pt x="2214383" y="61929"/>
                  <a:pt x="2019404" y="128469"/>
                </a:cubicBezTo>
                <a:cubicBezTo>
                  <a:pt x="1893435" y="171459"/>
                  <a:pt x="1798825" y="285251"/>
                  <a:pt x="1671781" y="324952"/>
                </a:cubicBezTo>
                <a:lnTo>
                  <a:pt x="1550869" y="362737"/>
                </a:lnTo>
                <a:cubicBezTo>
                  <a:pt x="1483575" y="407600"/>
                  <a:pt x="1444516" y="436347"/>
                  <a:pt x="1354386" y="468536"/>
                </a:cubicBezTo>
                <a:cubicBezTo>
                  <a:pt x="1246670" y="507006"/>
                  <a:pt x="1130058" y="546693"/>
                  <a:pt x="1029434" y="597005"/>
                </a:cubicBezTo>
                <a:cubicBezTo>
                  <a:pt x="1004244" y="609600"/>
                  <a:pt x="977850" y="620030"/>
                  <a:pt x="953864" y="634790"/>
                </a:cubicBezTo>
                <a:cubicBezTo>
                  <a:pt x="912209" y="660424"/>
                  <a:pt x="870525" y="686605"/>
                  <a:pt x="832951" y="717917"/>
                </a:cubicBezTo>
                <a:cubicBezTo>
                  <a:pt x="662961" y="859575"/>
                  <a:pt x="548560" y="992048"/>
                  <a:pt x="394644" y="1156225"/>
                </a:cubicBezTo>
                <a:cubicBezTo>
                  <a:pt x="110947" y="1458835"/>
                  <a:pt x="442956" y="1105145"/>
                  <a:pt x="228389" y="1337593"/>
                </a:cubicBezTo>
                <a:cubicBezTo>
                  <a:pt x="220846" y="1345764"/>
                  <a:pt x="179671" y="1385476"/>
                  <a:pt x="175490" y="1390493"/>
                </a:cubicBezTo>
                <a:lnTo>
                  <a:pt x="137705" y="1435835"/>
                </a:lnTo>
                <a:cubicBezTo>
                  <a:pt x="132667" y="1450949"/>
                  <a:pt x="126173" y="1465653"/>
                  <a:pt x="122591" y="1481177"/>
                </a:cubicBezTo>
                <a:cubicBezTo>
                  <a:pt x="111590" y="1528850"/>
                  <a:pt x="112655" y="1567525"/>
                  <a:pt x="122591" y="1617203"/>
                </a:cubicBezTo>
                <a:cubicBezTo>
                  <a:pt x="124800" y="1628250"/>
                  <a:pt x="132667" y="1637355"/>
                  <a:pt x="137705" y="1647431"/>
                </a:cubicBezTo>
                <a:cubicBezTo>
                  <a:pt x="140224" y="1657507"/>
                  <a:pt x="139501" y="1669018"/>
                  <a:pt x="145262" y="1677660"/>
                </a:cubicBezTo>
                <a:cubicBezTo>
                  <a:pt x="150300" y="1685217"/>
                  <a:pt x="161037" y="1686863"/>
                  <a:pt x="167933" y="1692774"/>
                </a:cubicBezTo>
                <a:cubicBezTo>
                  <a:pt x="196439" y="1717207"/>
                  <a:pt x="195448" y="1718932"/>
                  <a:pt x="213275" y="1745673"/>
                </a:cubicBezTo>
                <a:cubicBezTo>
                  <a:pt x="241781" y="1859697"/>
                  <a:pt x="196428" y="1687576"/>
                  <a:pt x="235946" y="1806129"/>
                </a:cubicBezTo>
                <a:cubicBezTo>
                  <a:pt x="242515" y="1825835"/>
                  <a:pt x="245594" y="1846545"/>
                  <a:pt x="251060" y="1866585"/>
                </a:cubicBezTo>
                <a:cubicBezTo>
                  <a:pt x="253156" y="1874270"/>
                  <a:pt x="256098" y="1881699"/>
                  <a:pt x="258617" y="1889256"/>
                </a:cubicBezTo>
                <a:cubicBezTo>
                  <a:pt x="300362" y="1833598"/>
                  <a:pt x="267333" y="1885781"/>
                  <a:pt x="296403" y="1798572"/>
                </a:cubicBezTo>
                <a:cubicBezTo>
                  <a:pt x="301441" y="1783458"/>
                  <a:pt x="318642" y="1738980"/>
                  <a:pt x="311517" y="1753230"/>
                </a:cubicBezTo>
                <a:cubicBezTo>
                  <a:pt x="278103" y="1820059"/>
                  <a:pt x="297221" y="1797755"/>
                  <a:pt x="266174" y="1828800"/>
                </a:cubicBezTo>
                <a:cubicBezTo>
                  <a:pt x="265798" y="1830682"/>
                  <a:pt x="257257" y="1881510"/>
                  <a:pt x="251060" y="1889256"/>
                </a:cubicBezTo>
                <a:cubicBezTo>
                  <a:pt x="245386" y="1896348"/>
                  <a:pt x="235946" y="1899332"/>
                  <a:pt x="228389" y="1904370"/>
                </a:cubicBezTo>
                <a:cubicBezTo>
                  <a:pt x="213020" y="1902449"/>
                  <a:pt x="101992" y="1890240"/>
                  <a:pt x="62135" y="1881699"/>
                </a:cubicBezTo>
                <a:cubicBezTo>
                  <a:pt x="41824" y="1877347"/>
                  <a:pt x="14977" y="1882543"/>
                  <a:pt x="1679" y="1866585"/>
                </a:cubicBezTo>
                <a:cubicBezTo>
                  <a:pt x="-6384" y="1856909"/>
                  <a:pt x="16793" y="1846433"/>
                  <a:pt x="24350" y="1836357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6646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93C50C3-C1B4-E659-FE6A-FAC7616A4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Handle </a:t>
            </a:r>
            <a:r>
              <a:rPr lang="en-US" altLang="en-US" dirty="0" err="1"/>
              <a:t>multivalue</a:t>
            </a:r>
            <a:r>
              <a:rPr lang="en-US" altLang="en-US" dirty="0"/>
              <a:t> input with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5A8A5-A1E4-2AB8-18F0-150CAC2C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7620000" cy="54102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400" dirty="0"/>
              <a:t>Customize the Python script to handle </a:t>
            </a:r>
            <a:r>
              <a:rPr lang="en-US" sz="2400" dirty="0" err="1"/>
              <a:t>multivalue</a:t>
            </a:r>
            <a:r>
              <a:rPr lang="en-US" sz="2400" dirty="0"/>
              <a:t> input.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Split sys.argv[</a:t>
            </a:r>
            <a:r>
              <a:rPr lang="en-US" sz="2400" dirty="0" err="1"/>
              <a:t>i</a:t>
            </a:r>
            <a:r>
              <a:rPr lang="en-US" sz="2400" dirty="0"/>
              <a:t>] value on semicolon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400" dirty="0"/>
              <a:t>Loop to use the values in the list.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B6E68A-4BF0-374A-09CA-181321B1D608}"/>
              </a:ext>
            </a:extLst>
          </p:cNvPr>
          <p:cNvSpPr txBox="1"/>
          <p:nvPr/>
        </p:nvSpPr>
        <p:spPr>
          <a:xfrm>
            <a:off x="457200" y="2435252"/>
            <a:ext cx="5562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multiIn.py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Parse a semicolon delimited input string.</a:t>
            </a: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sys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inputString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sys.argv[1]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reportSTargs.printArc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'Input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 string: {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inputString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}'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inputList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inputString.split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8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';'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inputList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reportSTargs.printArc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'Input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 file: {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}'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latin typeface="Consolas" panose="020B0609020204030204" pitchFamily="49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88EDAA2-66A5-BC7B-7472-D77198141642}"/>
              </a:ext>
            </a:extLst>
          </p:cNvPr>
          <p:cNvSpPr txBox="1">
            <a:spLocks/>
          </p:cNvSpPr>
          <p:nvPr/>
        </p:nvSpPr>
        <p:spPr bwMode="auto">
          <a:xfrm>
            <a:off x="76200" y="2454774"/>
            <a:ext cx="618712" cy="386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50E877-6AA2-48DB-27AE-96AC424DF0C5}"/>
              </a:ext>
            </a:extLst>
          </p:cNvPr>
          <p:cNvGrpSpPr/>
          <p:nvPr/>
        </p:nvGrpSpPr>
        <p:grpSpPr>
          <a:xfrm>
            <a:off x="6235230" y="1694274"/>
            <a:ext cx="2811104" cy="3287192"/>
            <a:chOff x="1752600" y="-2091845"/>
            <a:chExt cx="5698710" cy="666384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ABBB393-D99F-21EF-4E6C-D49B6BF62B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0395"/>
            <a:stretch/>
          </p:blipFill>
          <p:spPr>
            <a:xfrm>
              <a:off x="3393253" y="-2091845"/>
              <a:ext cx="4058057" cy="392484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026A5C-2209-895C-398F-1EC42AA6D470}"/>
                </a:ext>
              </a:extLst>
            </p:cNvPr>
            <p:cNvSpPr/>
            <p:nvPr/>
          </p:nvSpPr>
          <p:spPr bwMode="auto">
            <a:xfrm>
              <a:off x="1752600" y="2971800"/>
              <a:ext cx="1676400" cy="1600200"/>
            </a:xfrm>
            <a:prstGeom prst="rect">
              <a:avLst/>
            </a:prstGeom>
            <a:solidFill>
              <a:schemeClr val="bg1"/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00F619A-F6F9-425C-B5BE-2AD561C88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3289" y="3845825"/>
            <a:ext cx="2036826" cy="1481921"/>
          </a:xfrm>
          <a:prstGeom prst="rect">
            <a:avLst/>
          </a:prstGeom>
        </p:spPr>
      </p:pic>
      <p:sp>
        <p:nvSpPr>
          <p:cNvPr id="17" name="TextBox 14">
            <a:extLst>
              <a:ext uri="{FF2B5EF4-FFF2-40B4-BE49-F238E27FC236}">
                <a16:creationId xmlns:a16="http://schemas.microsoft.com/office/drawing/2014/main" id="{0A72DF49-6AF9-6E01-375E-EF51F294F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1" y="5382161"/>
            <a:ext cx="8855295" cy="1323439"/>
          </a:xfrm>
          <a:custGeom>
            <a:avLst/>
            <a:gdLst>
              <a:gd name="connsiteX0" fmla="*/ 0 w 8855295"/>
              <a:gd name="connsiteY0" fmla="*/ 0 h 1323439"/>
              <a:gd name="connsiteX1" fmla="*/ 678906 w 8855295"/>
              <a:gd name="connsiteY1" fmla="*/ 0 h 1323439"/>
              <a:gd name="connsiteX2" fmla="*/ 1357812 w 8855295"/>
              <a:gd name="connsiteY2" fmla="*/ 0 h 1323439"/>
              <a:gd name="connsiteX3" fmla="*/ 2125271 w 8855295"/>
              <a:gd name="connsiteY3" fmla="*/ 0 h 1323439"/>
              <a:gd name="connsiteX4" fmla="*/ 2538518 w 8855295"/>
              <a:gd name="connsiteY4" fmla="*/ 0 h 1323439"/>
              <a:gd name="connsiteX5" fmla="*/ 3040318 w 8855295"/>
              <a:gd name="connsiteY5" fmla="*/ 0 h 1323439"/>
              <a:gd name="connsiteX6" fmla="*/ 3542118 w 8855295"/>
              <a:gd name="connsiteY6" fmla="*/ 0 h 1323439"/>
              <a:gd name="connsiteX7" fmla="*/ 4309577 w 8855295"/>
              <a:gd name="connsiteY7" fmla="*/ 0 h 1323439"/>
              <a:gd name="connsiteX8" fmla="*/ 4722824 w 8855295"/>
              <a:gd name="connsiteY8" fmla="*/ 0 h 1323439"/>
              <a:gd name="connsiteX9" fmla="*/ 5313177 w 8855295"/>
              <a:gd name="connsiteY9" fmla="*/ 0 h 1323439"/>
              <a:gd name="connsiteX10" fmla="*/ 5637871 w 8855295"/>
              <a:gd name="connsiteY10" fmla="*/ 0 h 1323439"/>
              <a:gd name="connsiteX11" fmla="*/ 6051118 w 8855295"/>
              <a:gd name="connsiteY11" fmla="*/ 0 h 1323439"/>
              <a:gd name="connsiteX12" fmla="*/ 6552918 w 8855295"/>
              <a:gd name="connsiteY12" fmla="*/ 0 h 1323439"/>
              <a:gd name="connsiteX13" fmla="*/ 7054718 w 8855295"/>
              <a:gd name="connsiteY13" fmla="*/ 0 h 1323439"/>
              <a:gd name="connsiteX14" fmla="*/ 7379412 w 8855295"/>
              <a:gd name="connsiteY14" fmla="*/ 0 h 1323439"/>
              <a:gd name="connsiteX15" fmla="*/ 8146871 w 8855295"/>
              <a:gd name="connsiteY15" fmla="*/ 0 h 1323439"/>
              <a:gd name="connsiteX16" fmla="*/ 8855295 w 8855295"/>
              <a:gd name="connsiteY16" fmla="*/ 0 h 1323439"/>
              <a:gd name="connsiteX17" fmla="*/ 8855295 w 8855295"/>
              <a:gd name="connsiteY17" fmla="*/ 414678 h 1323439"/>
              <a:gd name="connsiteX18" fmla="*/ 8855295 w 8855295"/>
              <a:gd name="connsiteY18" fmla="*/ 869058 h 1323439"/>
              <a:gd name="connsiteX19" fmla="*/ 8855295 w 8855295"/>
              <a:gd name="connsiteY19" fmla="*/ 1323439 h 1323439"/>
              <a:gd name="connsiteX20" fmla="*/ 8442048 w 8855295"/>
              <a:gd name="connsiteY20" fmla="*/ 1323439 h 1323439"/>
              <a:gd name="connsiteX21" fmla="*/ 7851695 w 8855295"/>
              <a:gd name="connsiteY21" fmla="*/ 1323439 h 1323439"/>
              <a:gd name="connsiteX22" fmla="*/ 7527001 w 8855295"/>
              <a:gd name="connsiteY22" fmla="*/ 1323439 h 1323439"/>
              <a:gd name="connsiteX23" fmla="*/ 6848095 w 8855295"/>
              <a:gd name="connsiteY23" fmla="*/ 1323439 h 1323439"/>
              <a:gd name="connsiteX24" fmla="*/ 6346295 w 8855295"/>
              <a:gd name="connsiteY24" fmla="*/ 1323439 h 1323439"/>
              <a:gd name="connsiteX25" fmla="*/ 5844495 w 8855295"/>
              <a:gd name="connsiteY25" fmla="*/ 1323439 h 1323439"/>
              <a:gd name="connsiteX26" fmla="*/ 5431248 w 8855295"/>
              <a:gd name="connsiteY26" fmla="*/ 1323439 h 1323439"/>
              <a:gd name="connsiteX27" fmla="*/ 4663789 w 8855295"/>
              <a:gd name="connsiteY27" fmla="*/ 1323439 h 1323439"/>
              <a:gd name="connsiteX28" fmla="*/ 4161989 w 8855295"/>
              <a:gd name="connsiteY28" fmla="*/ 1323439 h 1323439"/>
              <a:gd name="connsiteX29" fmla="*/ 3660189 w 8855295"/>
              <a:gd name="connsiteY29" fmla="*/ 1323439 h 1323439"/>
              <a:gd name="connsiteX30" fmla="*/ 3158389 w 8855295"/>
              <a:gd name="connsiteY30" fmla="*/ 1323439 h 1323439"/>
              <a:gd name="connsiteX31" fmla="*/ 2479483 w 8855295"/>
              <a:gd name="connsiteY31" fmla="*/ 1323439 h 1323439"/>
              <a:gd name="connsiteX32" fmla="*/ 1800577 w 8855295"/>
              <a:gd name="connsiteY32" fmla="*/ 1323439 h 1323439"/>
              <a:gd name="connsiteX33" fmla="*/ 1210224 w 8855295"/>
              <a:gd name="connsiteY33" fmla="*/ 1323439 h 1323439"/>
              <a:gd name="connsiteX34" fmla="*/ 796977 w 8855295"/>
              <a:gd name="connsiteY34" fmla="*/ 1323439 h 1323439"/>
              <a:gd name="connsiteX35" fmla="*/ 0 w 8855295"/>
              <a:gd name="connsiteY35" fmla="*/ 1323439 h 1323439"/>
              <a:gd name="connsiteX36" fmla="*/ 0 w 8855295"/>
              <a:gd name="connsiteY36" fmla="*/ 895527 h 1323439"/>
              <a:gd name="connsiteX37" fmla="*/ 0 w 8855295"/>
              <a:gd name="connsiteY37" fmla="*/ 480850 h 1323439"/>
              <a:gd name="connsiteX38" fmla="*/ 0 w 8855295"/>
              <a:gd name="connsiteY38" fmla="*/ 0 h 1323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8855295" h="1323439" extrusionOk="0">
                <a:moveTo>
                  <a:pt x="0" y="0"/>
                </a:moveTo>
                <a:cubicBezTo>
                  <a:pt x="189533" y="-64308"/>
                  <a:pt x="409382" y="40202"/>
                  <a:pt x="678906" y="0"/>
                </a:cubicBezTo>
                <a:cubicBezTo>
                  <a:pt x="948430" y="-40202"/>
                  <a:pt x="1184933" y="11576"/>
                  <a:pt x="1357812" y="0"/>
                </a:cubicBezTo>
                <a:cubicBezTo>
                  <a:pt x="1530691" y="-11576"/>
                  <a:pt x="1953997" y="6574"/>
                  <a:pt x="2125271" y="0"/>
                </a:cubicBezTo>
                <a:cubicBezTo>
                  <a:pt x="2296545" y="-6574"/>
                  <a:pt x="2373694" y="30370"/>
                  <a:pt x="2538518" y="0"/>
                </a:cubicBezTo>
                <a:cubicBezTo>
                  <a:pt x="2703342" y="-30370"/>
                  <a:pt x="2813018" y="4942"/>
                  <a:pt x="3040318" y="0"/>
                </a:cubicBezTo>
                <a:cubicBezTo>
                  <a:pt x="3267618" y="-4942"/>
                  <a:pt x="3431774" y="31062"/>
                  <a:pt x="3542118" y="0"/>
                </a:cubicBezTo>
                <a:cubicBezTo>
                  <a:pt x="3652462" y="-31062"/>
                  <a:pt x="3945850" y="17860"/>
                  <a:pt x="4309577" y="0"/>
                </a:cubicBezTo>
                <a:cubicBezTo>
                  <a:pt x="4673304" y="-17860"/>
                  <a:pt x="4581770" y="13478"/>
                  <a:pt x="4722824" y="0"/>
                </a:cubicBezTo>
                <a:cubicBezTo>
                  <a:pt x="4863878" y="-13478"/>
                  <a:pt x="5142545" y="67430"/>
                  <a:pt x="5313177" y="0"/>
                </a:cubicBezTo>
                <a:cubicBezTo>
                  <a:pt x="5483809" y="-67430"/>
                  <a:pt x="5491753" y="35642"/>
                  <a:pt x="5637871" y="0"/>
                </a:cubicBezTo>
                <a:cubicBezTo>
                  <a:pt x="5783989" y="-35642"/>
                  <a:pt x="5858196" y="33446"/>
                  <a:pt x="6051118" y="0"/>
                </a:cubicBezTo>
                <a:cubicBezTo>
                  <a:pt x="6244040" y="-33446"/>
                  <a:pt x="6352893" y="57143"/>
                  <a:pt x="6552918" y="0"/>
                </a:cubicBezTo>
                <a:cubicBezTo>
                  <a:pt x="6752943" y="-57143"/>
                  <a:pt x="6864757" y="43527"/>
                  <a:pt x="7054718" y="0"/>
                </a:cubicBezTo>
                <a:cubicBezTo>
                  <a:pt x="7244679" y="-43527"/>
                  <a:pt x="7260250" y="24580"/>
                  <a:pt x="7379412" y="0"/>
                </a:cubicBezTo>
                <a:cubicBezTo>
                  <a:pt x="7498574" y="-24580"/>
                  <a:pt x="7853291" y="32877"/>
                  <a:pt x="8146871" y="0"/>
                </a:cubicBezTo>
                <a:cubicBezTo>
                  <a:pt x="8440451" y="-32877"/>
                  <a:pt x="8586559" y="70785"/>
                  <a:pt x="8855295" y="0"/>
                </a:cubicBezTo>
                <a:cubicBezTo>
                  <a:pt x="8859010" y="153258"/>
                  <a:pt x="8842685" y="208743"/>
                  <a:pt x="8855295" y="414678"/>
                </a:cubicBezTo>
                <a:cubicBezTo>
                  <a:pt x="8867905" y="620613"/>
                  <a:pt x="8809775" y="765352"/>
                  <a:pt x="8855295" y="869058"/>
                </a:cubicBezTo>
                <a:cubicBezTo>
                  <a:pt x="8900815" y="972764"/>
                  <a:pt x="8836017" y="1100298"/>
                  <a:pt x="8855295" y="1323439"/>
                </a:cubicBezTo>
                <a:cubicBezTo>
                  <a:pt x="8761575" y="1340240"/>
                  <a:pt x="8576428" y="1287657"/>
                  <a:pt x="8442048" y="1323439"/>
                </a:cubicBezTo>
                <a:cubicBezTo>
                  <a:pt x="8307668" y="1359221"/>
                  <a:pt x="8024820" y="1256083"/>
                  <a:pt x="7851695" y="1323439"/>
                </a:cubicBezTo>
                <a:cubicBezTo>
                  <a:pt x="7678570" y="1390795"/>
                  <a:pt x="7654294" y="1306059"/>
                  <a:pt x="7527001" y="1323439"/>
                </a:cubicBezTo>
                <a:cubicBezTo>
                  <a:pt x="7399708" y="1340819"/>
                  <a:pt x="7169295" y="1253696"/>
                  <a:pt x="6848095" y="1323439"/>
                </a:cubicBezTo>
                <a:cubicBezTo>
                  <a:pt x="6526895" y="1393182"/>
                  <a:pt x="6523319" y="1277933"/>
                  <a:pt x="6346295" y="1323439"/>
                </a:cubicBezTo>
                <a:cubicBezTo>
                  <a:pt x="6169271" y="1368945"/>
                  <a:pt x="6069794" y="1288049"/>
                  <a:pt x="5844495" y="1323439"/>
                </a:cubicBezTo>
                <a:cubicBezTo>
                  <a:pt x="5619196" y="1358829"/>
                  <a:pt x="5590970" y="1275451"/>
                  <a:pt x="5431248" y="1323439"/>
                </a:cubicBezTo>
                <a:cubicBezTo>
                  <a:pt x="5271526" y="1371427"/>
                  <a:pt x="4960735" y="1232242"/>
                  <a:pt x="4663789" y="1323439"/>
                </a:cubicBezTo>
                <a:cubicBezTo>
                  <a:pt x="4366843" y="1414636"/>
                  <a:pt x="4333356" y="1281854"/>
                  <a:pt x="4161989" y="1323439"/>
                </a:cubicBezTo>
                <a:cubicBezTo>
                  <a:pt x="3990622" y="1365024"/>
                  <a:pt x="3835321" y="1307754"/>
                  <a:pt x="3660189" y="1323439"/>
                </a:cubicBezTo>
                <a:cubicBezTo>
                  <a:pt x="3485057" y="1339124"/>
                  <a:pt x="3261854" y="1273021"/>
                  <a:pt x="3158389" y="1323439"/>
                </a:cubicBezTo>
                <a:cubicBezTo>
                  <a:pt x="3054924" y="1373857"/>
                  <a:pt x="2771738" y="1304294"/>
                  <a:pt x="2479483" y="1323439"/>
                </a:cubicBezTo>
                <a:cubicBezTo>
                  <a:pt x="2187228" y="1342584"/>
                  <a:pt x="2086986" y="1295809"/>
                  <a:pt x="1800577" y="1323439"/>
                </a:cubicBezTo>
                <a:cubicBezTo>
                  <a:pt x="1514168" y="1351069"/>
                  <a:pt x="1413541" y="1262723"/>
                  <a:pt x="1210224" y="1323439"/>
                </a:cubicBezTo>
                <a:cubicBezTo>
                  <a:pt x="1006907" y="1384155"/>
                  <a:pt x="879645" y="1288118"/>
                  <a:pt x="796977" y="1323439"/>
                </a:cubicBezTo>
                <a:cubicBezTo>
                  <a:pt x="714309" y="1358760"/>
                  <a:pt x="258526" y="1268886"/>
                  <a:pt x="0" y="1323439"/>
                </a:cubicBezTo>
                <a:cubicBezTo>
                  <a:pt x="-19239" y="1157449"/>
                  <a:pt x="1418" y="1068108"/>
                  <a:pt x="0" y="895527"/>
                </a:cubicBezTo>
                <a:cubicBezTo>
                  <a:pt x="-1418" y="722946"/>
                  <a:pt x="16460" y="579850"/>
                  <a:pt x="0" y="480850"/>
                </a:cubicBezTo>
                <a:cubicBezTo>
                  <a:pt x="-16460" y="381850"/>
                  <a:pt x="55591" y="188338"/>
                  <a:pt x="0" y="0"/>
                </a:cubicBezTo>
                <a:close/>
              </a:path>
            </a:pathLst>
          </a:custGeom>
          <a:noFill/>
          <a:ln w="9525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09869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Start Time: Friday, November 10, 20XX 4:20:01 PM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Input string: C:\gispy\data\ch23\rastTester.gdb\aspect;C:\gispy\data\ch23\rastTester.gdb\CoverMinus;C:\gispy\data\ch23\rastTester.gdb\elev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Input file: C:\gispy\data\ch23\rastTester.gdb\aspect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Input file: C:\gispy\data\ch23\rastTester.gdb\CoverMinus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Input file: C:\gispy\data\ch23\rastTester.gdb\elev</a:t>
            </a:r>
          </a:p>
          <a:p>
            <a:pPr>
              <a:buNone/>
            </a:pPr>
            <a:r>
              <a:rPr lang="en-US" sz="1000" b="0" dirty="0">
                <a:latin typeface="Consolas" panose="020B0609020204030204" pitchFamily="49" charset="0"/>
              </a:rPr>
              <a:t>Succeeded at Friday, November 10, 20XX 4:20:01 PM (Elapsed Time: 0.32 seconds)</a:t>
            </a:r>
          </a:p>
        </p:txBody>
      </p:sp>
    </p:spTree>
    <p:extLst>
      <p:ext uri="{BB962C8B-B14F-4D97-AF65-F5344CB8AC3E}">
        <p14:creationId xmlns:p14="http://schemas.microsoft.com/office/powerpoint/2010/main" val="3252709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C6D79-C43F-AC27-77BB-08EA1C2FE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10EC696-78F2-B9AC-7613-C4098C3E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Additional controls on user input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A899D907-9F1F-8F9D-E6FE-7B3D9BA24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1" y="2522874"/>
            <a:ext cx="8686800" cy="4258926"/>
          </a:xfrm>
        </p:spPr>
        <p:txBody>
          <a:bodyPr/>
          <a:lstStyle/>
          <a:p>
            <a:pPr marL="800100" lvl="1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 Label vs. Name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 err="1">
                <a:solidFill>
                  <a:schemeClr val="bg1">
                    <a:lumMod val="65000"/>
                  </a:schemeClr>
                </a:solidFill>
              </a:rPr>
              <a:t>Multivalue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Data type 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Parameter Type (Required, Optional, Derived)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Category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Filter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Dependency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Drawing input features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/>
              <a:t>Setting default data paths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C0DCE5-64FA-49B8-76E6-18EDAD6C7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" y="899545"/>
            <a:ext cx="9144000" cy="1386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EA9E8C1-D6B8-464A-96BC-9D214264C69F}"/>
              </a:ext>
            </a:extLst>
          </p:cNvPr>
          <p:cNvSpPr/>
          <p:nvPr/>
        </p:nvSpPr>
        <p:spPr bwMode="auto">
          <a:xfrm>
            <a:off x="3657600" y="1051945"/>
            <a:ext cx="38100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3BD7FF-49B1-0550-7E8C-340B930167F4}"/>
              </a:ext>
            </a:extLst>
          </p:cNvPr>
          <p:cNvCxnSpPr/>
          <p:nvPr/>
        </p:nvCxnSpPr>
        <p:spPr bwMode="auto">
          <a:xfrm>
            <a:off x="3962400" y="649224"/>
            <a:ext cx="0" cy="341376"/>
          </a:xfrm>
          <a:prstGeom prst="straightConnector1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2019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 (of parameter)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Controls whether the user must enter a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Three choices (required, optional, or derived)</a:t>
            </a:r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35052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45D8-356D-1AAF-37D7-FDACC7F7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435936"/>
            <a:ext cx="2438400" cy="23196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1CC8F6-727E-E3C8-29CF-EEEF2F60E221}"/>
              </a:ext>
            </a:extLst>
          </p:cNvPr>
          <p:cNvCxnSpPr/>
          <p:nvPr/>
        </p:nvCxnSpPr>
        <p:spPr bwMode="auto">
          <a:xfrm>
            <a:off x="1676400" y="5255672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690E8B-7F0A-E9DE-D12F-EEA5DED04771}"/>
              </a:ext>
            </a:extLst>
          </p:cNvPr>
          <p:cNvCxnSpPr/>
          <p:nvPr/>
        </p:nvCxnSpPr>
        <p:spPr bwMode="auto">
          <a:xfrm>
            <a:off x="1676400" y="5625299"/>
            <a:ext cx="11430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2">
            <a:extLst>
              <a:ext uri="{FF2B5EF4-FFF2-40B4-BE49-F238E27FC236}">
                <a16:creationId xmlns:a16="http://schemas.microsoft.com/office/drawing/2014/main" id="{03601228-F25F-7021-ECBC-73AD8AC4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37" y="5098897"/>
            <a:ext cx="8050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Required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en-US" sz="1200" b="0" dirty="0">
              <a:solidFill>
                <a:srgbClr val="FFC000"/>
              </a:solidFill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Optional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85A50D-21DF-90B6-3148-8FD25F7F0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644815"/>
            <a:ext cx="30099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Required, the default, suffices for most purposes.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For more about optional &amp; derived types, see slide appendix.</a:t>
            </a:r>
          </a:p>
        </p:txBody>
      </p:sp>
    </p:spTree>
    <p:extLst>
      <p:ext uri="{BB962C8B-B14F-4D97-AF65-F5344CB8AC3E}">
        <p14:creationId xmlns:p14="http://schemas.microsoft.com/office/powerpoint/2010/main" val="1204481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2C2FE4-F2C8-A378-C277-5468FBC3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28" y="914400"/>
            <a:ext cx="8686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reportSTargs.py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Purpose: Print the arguments passed into a script tool.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arcpy, sys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message for script tool and standard output.'''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arcpy.AddMessage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user arguments.'''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"Number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of arguments =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(sys.argv)}"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enumerate(sys.argv):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"Argument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}: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D18516E2-91D5-B366-5060-D02D715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Examine what comes in</a:t>
            </a:r>
          </a:p>
        </p:txBody>
      </p:sp>
      <p:sp>
        <p:nvSpPr>
          <p:cNvPr id="12297" name="TextBox 14">
            <a:extLst>
              <a:ext uri="{FF2B5EF4-FFF2-40B4-BE49-F238E27FC236}">
                <a16:creationId xmlns:a16="http://schemas.microsoft.com/office/drawing/2014/main" id="{D244020F-7A0D-79EA-1600-4F1543E5B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20" y="5343525"/>
            <a:ext cx="4651979" cy="1200329"/>
          </a:xfrm>
          <a:custGeom>
            <a:avLst/>
            <a:gdLst>
              <a:gd name="connsiteX0" fmla="*/ 0 w 4651979"/>
              <a:gd name="connsiteY0" fmla="*/ 0 h 1200329"/>
              <a:gd name="connsiteX1" fmla="*/ 628017 w 4651979"/>
              <a:gd name="connsiteY1" fmla="*/ 0 h 1200329"/>
              <a:gd name="connsiteX2" fmla="*/ 1256034 w 4651979"/>
              <a:gd name="connsiteY2" fmla="*/ 0 h 1200329"/>
              <a:gd name="connsiteX3" fmla="*/ 1930571 w 4651979"/>
              <a:gd name="connsiteY3" fmla="*/ 0 h 1200329"/>
              <a:gd name="connsiteX4" fmla="*/ 2419029 w 4651979"/>
              <a:gd name="connsiteY4" fmla="*/ 0 h 1200329"/>
              <a:gd name="connsiteX5" fmla="*/ 2954007 w 4651979"/>
              <a:gd name="connsiteY5" fmla="*/ 0 h 1200329"/>
              <a:gd name="connsiteX6" fmla="*/ 3488984 w 4651979"/>
              <a:gd name="connsiteY6" fmla="*/ 0 h 1200329"/>
              <a:gd name="connsiteX7" fmla="*/ 4651979 w 4651979"/>
              <a:gd name="connsiteY7" fmla="*/ 0 h 1200329"/>
              <a:gd name="connsiteX8" fmla="*/ 4651979 w 4651979"/>
              <a:gd name="connsiteY8" fmla="*/ 376103 h 1200329"/>
              <a:gd name="connsiteX9" fmla="*/ 4651979 w 4651979"/>
              <a:gd name="connsiteY9" fmla="*/ 740203 h 1200329"/>
              <a:gd name="connsiteX10" fmla="*/ 4651979 w 4651979"/>
              <a:gd name="connsiteY10" fmla="*/ 1200329 h 1200329"/>
              <a:gd name="connsiteX11" fmla="*/ 4070482 w 4651979"/>
              <a:gd name="connsiteY11" fmla="*/ 1200329 h 1200329"/>
              <a:gd name="connsiteX12" fmla="*/ 3395945 w 4651979"/>
              <a:gd name="connsiteY12" fmla="*/ 1200329 h 1200329"/>
              <a:gd name="connsiteX13" fmla="*/ 2721408 w 4651979"/>
              <a:gd name="connsiteY13" fmla="*/ 1200329 h 1200329"/>
              <a:gd name="connsiteX14" fmla="*/ 2139910 w 4651979"/>
              <a:gd name="connsiteY14" fmla="*/ 1200329 h 1200329"/>
              <a:gd name="connsiteX15" fmla="*/ 1697972 w 4651979"/>
              <a:gd name="connsiteY15" fmla="*/ 1200329 h 1200329"/>
              <a:gd name="connsiteX16" fmla="*/ 1162995 w 4651979"/>
              <a:gd name="connsiteY16" fmla="*/ 1200329 h 1200329"/>
              <a:gd name="connsiteX17" fmla="*/ 628017 w 4651979"/>
              <a:gd name="connsiteY17" fmla="*/ 1200329 h 1200329"/>
              <a:gd name="connsiteX18" fmla="*/ 0 w 4651979"/>
              <a:gd name="connsiteY18" fmla="*/ 1200329 h 1200329"/>
              <a:gd name="connsiteX19" fmla="*/ 0 w 4651979"/>
              <a:gd name="connsiteY19" fmla="*/ 836229 h 1200329"/>
              <a:gd name="connsiteX20" fmla="*/ 0 w 4651979"/>
              <a:gd name="connsiteY20" fmla="*/ 460126 h 1200329"/>
              <a:gd name="connsiteX21" fmla="*/ 0 w 4651979"/>
              <a:gd name="connsiteY21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51979" h="1200329" extrusionOk="0">
                <a:moveTo>
                  <a:pt x="0" y="0"/>
                </a:moveTo>
                <a:cubicBezTo>
                  <a:pt x="200473" y="-36225"/>
                  <a:pt x="326267" y="72916"/>
                  <a:pt x="628017" y="0"/>
                </a:cubicBezTo>
                <a:cubicBezTo>
                  <a:pt x="929767" y="-72916"/>
                  <a:pt x="1033064" y="28493"/>
                  <a:pt x="1256034" y="0"/>
                </a:cubicBezTo>
                <a:cubicBezTo>
                  <a:pt x="1479004" y="-28493"/>
                  <a:pt x="1750632" y="59971"/>
                  <a:pt x="1930571" y="0"/>
                </a:cubicBezTo>
                <a:cubicBezTo>
                  <a:pt x="2110510" y="-59971"/>
                  <a:pt x="2275043" y="25612"/>
                  <a:pt x="2419029" y="0"/>
                </a:cubicBezTo>
                <a:cubicBezTo>
                  <a:pt x="2563015" y="-25612"/>
                  <a:pt x="2832527" y="54801"/>
                  <a:pt x="2954007" y="0"/>
                </a:cubicBezTo>
                <a:cubicBezTo>
                  <a:pt x="3075487" y="-54801"/>
                  <a:pt x="3315256" y="54413"/>
                  <a:pt x="3488984" y="0"/>
                </a:cubicBezTo>
                <a:cubicBezTo>
                  <a:pt x="3662712" y="-54413"/>
                  <a:pt x="4277366" y="14450"/>
                  <a:pt x="4651979" y="0"/>
                </a:cubicBezTo>
                <a:cubicBezTo>
                  <a:pt x="4678518" y="180547"/>
                  <a:pt x="4641543" y="284972"/>
                  <a:pt x="4651979" y="376103"/>
                </a:cubicBezTo>
                <a:cubicBezTo>
                  <a:pt x="4662415" y="467234"/>
                  <a:pt x="4608664" y="633278"/>
                  <a:pt x="4651979" y="740203"/>
                </a:cubicBezTo>
                <a:cubicBezTo>
                  <a:pt x="4695294" y="847128"/>
                  <a:pt x="4620953" y="1057914"/>
                  <a:pt x="4651979" y="1200329"/>
                </a:cubicBezTo>
                <a:cubicBezTo>
                  <a:pt x="4497330" y="1216709"/>
                  <a:pt x="4201216" y="1147798"/>
                  <a:pt x="4070482" y="1200329"/>
                </a:cubicBezTo>
                <a:cubicBezTo>
                  <a:pt x="3939748" y="1252860"/>
                  <a:pt x="3636063" y="1130641"/>
                  <a:pt x="3395945" y="1200329"/>
                </a:cubicBezTo>
                <a:cubicBezTo>
                  <a:pt x="3155827" y="1270017"/>
                  <a:pt x="2949564" y="1156374"/>
                  <a:pt x="2721408" y="1200329"/>
                </a:cubicBezTo>
                <a:cubicBezTo>
                  <a:pt x="2493252" y="1244284"/>
                  <a:pt x="2276921" y="1184374"/>
                  <a:pt x="2139910" y="1200329"/>
                </a:cubicBezTo>
                <a:cubicBezTo>
                  <a:pt x="2002899" y="1216284"/>
                  <a:pt x="1852458" y="1188256"/>
                  <a:pt x="1697972" y="1200329"/>
                </a:cubicBezTo>
                <a:cubicBezTo>
                  <a:pt x="1543486" y="1212402"/>
                  <a:pt x="1352967" y="1167751"/>
                  <a:pt x="1162995" y="1200329"/>
                </a:cubicBezTo>
                <a:cubicBezTo>
                  <a:pt x="973023" y="1232907"/>
                  <a:pt x="753453" y="1171988"/>
                  <a:pt x="628017" y="1200329"/>
                </a:cubicBezTo>
                <a:cubicBezTo>
                  <a:pt x="502581" y="1228670"/>
                  <a:pt x="233177" y="1128774"/>
                  <a:pt x="0" y="1200329"/>
                </a:cubicBezTo>
                <a:cubicBezTo>
                  <a:pt x="-22450" y="1116489"/>
                  <a:pt x="14717" y="975397"/>
                  <a:pt x="0" y="836229"/>
                </a:cubicBezTo>
                <a:cubicBezTo>
                  <a:pt x="-14717" y="697061"/>
                  <a:pt x="23621" y="630302"/>
                  <a:pt x="0" y="460126"/>
                </a:cubicBezTo>
                <a:cubicBezTo>
                  <a:pt x="-23621" y="289950"/>
                  <a:pt x="18497" y="94998"/>
                  <a:pt x="0" y="0"/>
                </a:cubicBezTo>
                <a:close/>
              </a:path>
            </a:pathLst>
          </a:custGeom>
          <a:noFill/>
          <a:ln w="9525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09869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/>
              <a:t>Argument 0: C:\gispy\sample_scripts\ch23\scripts\reportSTargs.py</a:t>
            </a:r>
            <a:br>
              <a:rPr lang="en-US" altLang="en-US" sz="1200" b="0" dirty="0"/>
            </a:br>
            <a:r>
              <a:rPr lang="en-US" altLang="en-US" sz="1200" b="0" dirty="0"/>
              <a:t>Argument 1: 8 </a:t>
            </a:r>
            <a:r>
              <a:rPr lang="en-US" altLang="en-US" sz="1200" b="0" dirty="0" err="1"/>
              <a:t>SquareKilometers</a:t>
            </a:r>
            <a:br>
              <a:rPr lang="en-US" altLang="en-US" sz="1200" b="0" dirty="0"/>
            </a:br>
            <a:r>
              <a:rPr lang="en-US" altLang="en-US" sz="1200" b="0" dirty="0"/>
              <a:t>Argument 2: MAXOF</a:t>
            </a:r>
            <a:br>
              <a:rPr lang="en-US" altLang="en-US" sz="1200" b="0" dirty="0"/>
            </a:br>
            <a:r>
              <a:rPr lang="en-US" altLang="en-US" sz="1200" b="0" dirty="0"/>
              <a:t>Argument 3: LZ77</a:t>
            </a:r>
            <a:br>
              <a:rPr lang="en-US" altLang="en-US" sz="1200" b="0" dirty="0"/>
            </a:br>
            <a:r>
              <a:rPr lang="en-US" altLang="en-US" sz="1200" b="0" dirty="0"/>
              <a:t>Argument 4: #</a:t>
            </a:r>
            <a:br>
              <a:rPr lang="en-US" altLang="en-US" sz="1200" b="0" dirty="0"/>
            </a:br>
            <a:r>
              <a:rPr lang="en-US" altLang="en-US" sz="1200" b="0" dirty="0"/>
              <a:t>Argument 5: #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F83CA-9B01-38A1-1054-F4464321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84" y="1009366"/>
            <a:ext cx="2962688" cy="2600688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DCAA089-1B98-C9BB-D7C9-1AB9667163A1}"/>
              </a:ext>
            </a:extLst>
          </p:cNvPr>
          <p:cNvSpPr txBox="1">
            <a:spLocks/>
          </p:cNvSpPr>
          <p:nvPr/>
        </p:nvSpPr>
        <p:spPr bwMode="auto">
          <a:xfrm>
            <a:off x="0" y="930774"/>
            <a:ext cx="6187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00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Direction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Can only be set to </a:t>
            </a:r>
            <a:r>
              <a:rPr lang="en-US" b="0" i="1" kern="0" dirty="0"/>
              <a:t>Input</a:t>
            </a:r>
            <a:r>
              <a:rPr lang="en-US" b="0" kern="0" dirty="0"/>
              <a:t> or </a:t>
            </a:r>
            <a:r>
              <a:rPr lang="en-US" b="0" i="1" kern="0" dirty="0"/>
              <a:t>Output</a:t>
            </a:r>
            <a:r>
              <a:rPr lang="en-US" b="0" kern="0" dirty="0"/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Most parameters will be </a:t>
            </a:r>
            <a:r>
              <a:rPr lang="en-US" b="0" i="1" kern="0" dirty="0"/>
              <a:t>Input</a:t>
            </a:r>
            <a:r>
              <a:rPr lang="en-US" b="0" kern="0" dirty="0"/>
              <a:t>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i="1" kern="0" dirty="0"/>
              <a:t>Output</a:t>
            </a:r>
            <a:r>
              <a:rPr lang="en-US" b="0" kern="0" dirty="0"/>
              <a:t> direction can be used two ways.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kern="0" dirty="0"/>
              <a:t>Define output names.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kern="0" dirty="0"/>
              <a:t>Add output to a map (or send it to a model).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Direction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53B78-88A2-D196-7CED-08490820A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40386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0D3D32-65D5-EF5F-AFD9-0652A0DD3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325" y="5862935"/>
            <a:ext cx="77533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Input, the default, suffices for most purposes.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For more about direction, see slide appendix.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FCCC9BB-D50B-A2C5-B799-FC4B2A90C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644" y="1021635"/>
            <a:ext cx="6134956" cy="2438740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89644" y="2271250"/>
            <a:ext cx="86868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Category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Groups parameters.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Expand/collapse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For lengthy GUIs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Category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1054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08696-9452-F2D9-23D7-D511D46FF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8894" y="3886200"/>
            <a:ext cx="2676899" cy="15146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E3D19D-1C3A-D5CA-24AC-0CAFAFF4CA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7362" y="4432698"/>
            <a:ext cx="2559082" cy="224637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6679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2743B3A-FE77-A48C-ED32-39ACCC0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 far...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743353-EBBE-248D-8D08-24C4B15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410200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Label vs. Name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Data type vs. Parameter Type (Required, Optional, Derived)</a:t>
            </a:r>
            <a:endParaRPr lang="en-US" altLang="en-US" sz="18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Direction (Input or Output)</a:t>
            </a:r>
          </a:p>
          <a:p>
            <a:pPr marL="457200" lvl="1" indent="0" eaLnBrk="1" hangingPunct="1"/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 err="1"/>
              <a:t>Multivalue</a:t>
            </a:r>
            <a:r>
              <a:rPr lang="en-US" altLang="en-US" sz="2000" dirty="0"/>
              <a:t> (checked or not) 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 err="1"/>
              <a:t>Multivalue</a:t>
            </a:r>
            <a:r>
              <a:rPr lang="en-US" altLang="en-US" sz="2000" dirty="0"/>
              <a:t> input (split(';'))</a:t>
            </a:r>
            <a:br>
              <a:rPr lang="en-US" altLang="en-US" sz="2000" dirty="0"/>
            </a:b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Type, Direction, Category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97797-C757-7D23-3E1C-1F7B8FCE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" y="1295400"/>
            <a:ext cx="9144000" cy="1386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5574F-E9BB-726F-126F-0FD5A707378C}"/>
              </a:ext>
            </a:extLst>
          </p:cNvPr>
          <p:cNvSpPr/>
          <p:nvPr/>
        </p:nvSpPr>
        <p:spPr bwMode="auto">
          <a:xfrm>
            <a:off x="1524000" y="1447800"/>
            <a:ext cx="3962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26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910DB77-8A84-BABE-40AC-5033D82AD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widget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2892E-E242-0002-BCEB-A3E0B87B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Right click on Script tool &gt; Properties &gt; Parameters tab</a:t>
            </a:r>
          </a:p>
          <a:p>
            <a:pPr>
              <a:defRPr/>
            </a:pPr>
            <a:r>
              <a:rPr lang="en-US" sz="2000" dirty="0"/>
              <a:t>The script tool generates a </a:t>
            </a:r>
            <a:r>
              <a:rPr lang="en-US" sz="2000" i="1" dirty="0"/>
              <a:t>widget</a:t>
            </a:r>
            <a:r>
              <a:rPr lang="en-US" sz="2000" dirty="0"/>
              <a:t> for each parameter in the list.</a:t>
            </a:r>
          </a:p>
          <a:p>
            <a:pPr marL="0" indent="0">
              <a:buFontTx/>
              <a:buNone/>
              <a:defRPr/>
            </a:pP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DDC8FF-9F14-B0D6-1C5C-E24E29954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96" y="2133600"/>
            <a:ext cx="8686800" cy="9730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8EC307-EC3E-4CFB-1BB2-64D21113D7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6200" y="3393395"/>
            <a:ext cx="2981741" cy="271500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68EB3C-6206-D55A-908D-59B55807626F}"/>
              </a:ext>
            </a:extLst>
          </p:cNvPr>
          <p:cNvCxnSpPr/>
          <p:nvPr/>
        </p:nvCxnSpPr>
        <p:spPr bwMode="auto">
          <a:xfrm>
            <a:off x="2667000" y="2743200"/>
            <a:ext cx="1371600" cy="16764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27FA40-3D73-F5CD-2051-B7B705A00DCD}"/>
              </a:ext>
            </a:extLst>
          </p:cNvPr>
          <p:cNvCxnSpPr/>
          <p:nvPr/>
        </p:nvCxnSpPr>
        <p:spPr bwMode="auto">
          <a:xfrm>
            <a:off x="2667000" y="2971800"/>
            <a:ext cx="1295400" cy="1658863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EE01D-E038-B372-4D9D-218E25C7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" y="832061"/>
            <a:ext cx="9144000" cy="687897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Filter</a:t>
            </a:r>
          </a:p>
          <a:p>
            <a:r>
              <a:rPr lang="en-US" sz="2800" b="0" dirty="0"/>
              <a:t>Restrict</a:t>
            </a:r>
            <a:r>
              <a:rPr lang="en-US" sz="2800" b="0" baseline="0" dirty="0"/>
              <a:t> accepted values.  </a:t>
            </a:r>
          </a:p>
          <a:p>
            <a:r>
              <a:rPr lang="en-US" sz="2800" b="0" dirty="0"/>
              <a:t>Various types of filters.</a:t>
            </a:r>
            <a:r>
              <a:rPr lang="en-US" sz="2800" b="0" baseline="0" dirty="0"/>
              <a:t> </a:t>
            </a:r>
          </a:p>
          <a:p>
            <a:r>
              <a:rPr lang="en-US" sz="2800" b="0" baseline="0" dirty="0"/>
              <a:t>Filter </a:t>
            </a:r>
            <a:r>
              <a:rPr lang="en-US" sz="2800" b="0" i="1" dirty="0"/>
              <a:t>type</a:t>
            </a:r>
            <a:r>
              <a:rPr lang="en-US" sz="2800" b="0" dirty="0"/>
              <a:t> depends</a:t>
            </a:r>
            <a:br>
              <a:rPr lang="en-US" sz="2800" b="0" dirty="0"/>
            </a:br>
            <a:r>
              <a:rPr lang="en-US" sz="2800" b="0" dirty="0"/>
              <a:t> on the </a:t>
            </a:r>
            <a:r>
              <a:rPr lang="en-US" sz="2800" b="0" i="1" dirty="0"/>
              <a:t>data type</a:t>
            </a:r>
            <a:r>
              <a:rPr lang="en-US" sz="2800" b="0" dirty="0"/>
              <a:t>. </a:t>
            </a:r>
          </a:p>
          <a:p>
            <a:r>
              <a:rPr lang="en-US" sz="2800" b="0" dirty="0"/>
              <a:t>Click in the filter box (to see</a:t>
            </a:r>
            <a:br>
              <a:rPr lang="en-US" sz="2800" b="0" dirty="0"/>
            </a:br>
            <a:r>
              <a:rPr lang="en-US" sz="2800" b="0" dirty="0"/>
              <a:t>if that type can be filtered)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Filter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40572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74B497-8D73-B0FF-AA25-B2AF019C5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986" y="1939872"/>
            <a:ext cx="3057952" cy="4115374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FC5A4-1481-1985-5C18-47D745486C21}"/>
              </a:ext>
            </a:extLst>
          </p:cNvPr>
          <p:cNvCxnSpPr/>
          <p:nvPr/>
        </p:nvCxnSpPr>
        <p:spPr bwMode="auto">
          <a:xfrm flipH="1">
            <a:off x="6629400" y="2438400"/>
            <a:ext cx="381000" cy="3048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6408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C2EE01D-E038-B372-4D9D-218E25C785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76" y="832061"/>
            <a:ext cx="9144000" cy="687897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5448" y="966291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Value List Filter (for Strings)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40572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74B497-8D73-B0FF-AA25-B2AF019C506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7668"/>
          <a:stretch/>
        </p:blipFill>
        <p:spPr>
          <a:xfrm>
            <a:off x="182342" y="1689348"/>
            <a:ext cx="3057952" cy="3388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8FA444-6F6E-2B99-903C-0BF147CF7F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3445032"/>
            <a:ext cx="3934374" cy="261021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18CC03-087B-B347-BE63-248AE7539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1021" y="2052573"/>
            <a:ext cx="3962953" cy="9240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ED505-6A62-CB53-E0A7-3EBAAC76CF62}"/>
              </a:ext>
            </a:extLst>
          </p:cNvPr>
          <p:cNvCxnSpPr/>
          <p:nvPr/>
        </p:nvCxnSpPr>
        <p:spPr bwMode="auto">
          <a:xfrm flipH="1">
            <a:off x="7924800" y="2827569"/>
            <a:ext cx="164906" cy="50471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0348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F975-35B9-8BDD-6BBF-24D3914EF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ESRI Data Type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2762-57FA-1B74-3DA1-B3F86C8F9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ESRI data type equivalent of Python Integer?</a:t>
            </a:r>
          </a:p>
          <a:p>
            <a:endParaRPr lang="en-US" dirty="0"/>
          </a:p>
          <a:p>
            <a:pPr lvl="1"/>
            <a:r>
              <a:rPr lang="en-US" dirty="0"/>
              <a:t>	A. Float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B. Long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C. Double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 D. Integral</a:t>
            </a:r>
          </a:p>
        </p:txBody>
      </p:sp>
    </p:spTree>
    <p:extLst>
      <p:ext uri="{BB962C8B-B14F-4D97-AF65-F5344CB8AC3E}">
        <p14:creationId xmlns:p14="http://schemas.microsoft.com/office/powerpoint/2010/main" val="2624135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BBBE49-E107-1251-C822-262A15CBF3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" y="740673"/>
            <a:ext cx="8545118" cy="2724530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5448" y="966291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Range Filter (for Long or Double)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203575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ED505-6A62-CB53-E0A7-3EBAAC76CF62}"/>
              </a:ext>
            </a:extLst>
          </p:cNvPr>
          <p:cNvCxnSpPr/>
          <p:nvPr/>
        </p:nvCxnSpPr>
        <p:spPr bwMode="auto">
          <a:xfrm flipH="1">
            <a:off x="6781800" y="1752600"/>
            <a:ext cx="164906" cy="50471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C9D3B8E-F4F9-1936-FB1A-30879D5813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187"/>
          <a:stretch/>
        </p:blipFill>
        <p:spPr>
          <a:xfrm>
            <a:off x="1259385" y="4343400"/>
            <a:ext cx="6897063" cy="15790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8D34E7-0914-5FF0-B9F0-9E6A66BCCA73}"/>
              </a:ext>
            </a:extLst>
          </p:cNvPr>
          <p:cNvSpPr/>
          <p:nvPr/>
        </p:nvSpPr>
        <p:spPr bwMode="auto">
          <a:xfrm>
            <a:off x="5193614" y="4343400"/>
            <a:ext cx="3019668" cy="9906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90C98-6652-B415-29AA-D6A28CFB5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62" y="916169"/>
            <a:ext cx="9149862" cy="276903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988552" cy="457200"/>
          </a:xfrm>
        </p:spPr>
        <p:txBody>
          <a:bodyPr/>
          <a:lstStyle/>
          <a:p>
            <a:r>
              <a:rPr lang="en-US" altLang="en-US" sz="3200" dirty="0"/>
              <a:t>Feature Type Filter (for Feature Class data)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486400" y="1070599"/>
            <a:ext cx="914400" cy="30457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ED505-6A62-CB53-E0A7-3EBAAC76CF62}"/>
              </a:ext>
            </a:extLst>
          </p:cNvPr>
          <p:cNvCxnSpPr/>
          <p:nvPr/>
        </p:nvCxnSpPr>
        <p:spPr bwMode="auto">
          <a:xfrm flipH="1">
            <a:off x="5943600" y="1444604"/>
            <a:ext cx="241106" cy="460396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D34E7-0914-5FF0-B9F0-9E6A66BCCA73}"/>
              </a:ext>
            </a:extLst>
          </p:cNvPr>
          <p:cNvSpPr/>
          <p:nvPr/>
        </p:nvSpPr>
        <p:spPr bwMode="auto">
          <a:xfrm>
            <a:off x="5193614" y="4343400"/>
            <a:ext cx="3019668" cy="9906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5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E90C98-6652-B415-29AA-D6A28CFB5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12" b="83489"/>
          <a:stretch/>
        </p:blipFill>
        <p:spPr>
          <a:xfrm>
            <a:off x="3103" y="1068800"/>
            <a:ext cx="9149862" cy="304570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988552" cy="457200"/>
          </a:xfrm>
        </p:spPr>
        <p:txBody>
          <a:bodyPr/>
          <a:lstStyle/>
          <a:p>
            <a:r>
              <a:rPr lang="en-US" altLang="en-US" sz="3200" dirty="0"/>
              <a:t>Various other filter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5441575" y="1088529"/>
            <a:ext cx="914400" cy="30457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71ED505-6A62-CB53-E0A7-3EBAAC76CF62}"/>
              </a:ext>
            </a:extLst>
          </p:cNvPr>
          <p:cNvCxnSpPr/>
          <p:nvPr/>
        </p:nvCxnSpPr>
        <p:spPr bwMode="auto">
          <a:xfrm flipH="1">
            <a:off x="5943600" y="1444604"/>
            <a:ext cx="241106" cy="460396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58D34E7-0914-5FF0-B9F0-9E6A66BCCA73}"/>
              </a:ext>
            </a:extLst>
          </p:cNvPr>
          <p:cNvSpPr/>
          <p:nvPr/>
        </p:nvSpPr>
        <p:spPr bwMode="auto">
          <a:xfrm>
            <a:off x="5193614" y="4343400"/>
            <a:ext cx="3019668" cy="990600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DF61161-F62E-2B70-1788-3FB23A323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368198"/>
              </p:ext>
            </p:extLst>
          </p:nvPr>
        </p:nvGraphicFramePr>
        <p:xfrm>
          <a:off x="228600" y="1524000"/>
          <a:ext cx="8534400" cy="4314827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1330384195"/>
                    </a:ext>
                  </a:extLst>
                </a:gridCol>
                <a:gridCol w="7086600">
                  <a:extLst>
                    <a:ext uri="{9D8B030D-6E8A-4147-A177-3AD203B41FA5}">
                      <a16:colId xmlns:a16="http://schemas.microsoft.com/office/drawing/2014/main" val="464654484"/>
                    </a:ext>
                  </a:extLst>
                </a:gridCol>
              </a:tblGrid>
              <a:tr h="302696">
                <a:tc>
                  <a:txBody>
                    <a:bodyPr/>
                    <a:lstStyle/>
                    <a:p>
                      <a:r>
                        <a:rPr lang="en-US" sz="1500" b="1" u="sng" dirty="0"/>
                        <a:t>Filter type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u="sng" dirty="0"/>
                        <a:t>Values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74466"/>
                  </a:ext>
                </a:extLst>
              </a:tr>
              <a:tr h="657413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dirty="0"/>
                        <a:t>Value List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 list of string or numeric values. Used with String, Long, Double, and Boolean parameter data types.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201545"/>
                  </a:ext>
                </a:extLst>
              </a:tr>
              <a:tr h="4601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dirty="0"/>
                        <a:t>Range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minimum and maximum value. Used with Long and Double data types.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080237"/>
                  </a:ext>
                </a:extLst>
              </a:tr>
              <a:tr h="819808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500" dirty="0"/>
                        <a:t>Feature Class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list of allowable feature class types: "Point", "Multipoint", "Polyline", "Polygon", "MultiPatch", "Sphere", "Annotation", "Dimension". More than one value can be supplied to the filter.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1631928"/>
                  </a:ext>
                </a:extLst>
              </a:tr>
              <a:tr h="460189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500" dirty="0"/>
                        <a:t>File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 list of file suffixes. Example: "txt; e00; </a:t>
                      </a:r>
                      <a:r>
                        <a:rPr lang="en-US" sz="1500" dirty="0" err="1"/>
                        <a:t>ditamap</a:t>
                      </a:r>
                      <a:r>
                        <a:rPr lang="en-US" sz="1500" dirty="0"/>
                        <a:t>".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505188"/>
                  </a:ext>
                </a:extLst>
              </a:tr>
              <a:tr h="75989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500" dirty="0"/>
                        <a:t>Field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list of allowable </a:t>
                      </a:r>
                      <a:r>
                        <a:rPr lang="en-US" sz="1500">
                          <a:hlinkClick r:id="rId4"/>
                        </a:rPr>
                        <a:t>field types</a:t>
                      </a:r>
                      <a:r>
                        <a:rPr lang="en-US" sz="1500"/>
                        <a:t>: "Short", "Long", "Single", "Double", "Text", "Date", "OID", "Geometry", "Blob", "Raster", "GUID", "GlobalID", "XML". More than one value can be supplied to the filter.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6560035"/>
                  </a:ext>
                </a:extLst>
              </a:tr>
              <a:tr h="854636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sz="1500" dirty="0"/>
                        <a:t>Workspace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 list of allowable workspace types: "File System", "Local Database", or "Remote Database". More than one value can be supplied.</a:t>
                      </a:r>
                    </a:p>
                  </a:txBody>
                  <a:tcPr marL="74112" marR="74112" marT="37048" marB="3704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0149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0952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789E-65EB-A902-05D1-7A0C81926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– Use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201DF-A8EB-E8AF-1E53-5B8164945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5943600" cy="5410200"/>
          </a:xfrm>
        </p:spPr>
        <p:txBody>
          <a:bodyPr/>
          <a:lstStyle/>
          <a:p>
            <a:pPr marL="457200" indent="-457200">
              <a:buFont typeface="Garamond" panose="02020404030301010803" pitchFamily="18" charset="0"/>
              <a:buAutoNum type="arabicPeriod"/>
            </a:pPr>
            <a:r>
              <a:rPr lang="en-US" altLang="en-US" sz="2000" dirty="0"/>
              <a:t>Write a script the prints the index and value of the arguments that it receives.</a:t>
            </a:r>
          </a:p>
          <a:p>
            <a:pPr marL="457200" indent="-457200">
              <a:buFont typeface="Garamond" panose="02020404030301010803" pitchFamily="18" charset="0"/>
              <a:buAutoNum type="arabicPeriod"/>
            </a:pPr>
            <a:r>
              <a:rPr lang="en-US" altLang="en-US" sz="2000" dirty="0"/>
              <a:t>Create a script tool in C:\gispy\scratch and use filters to allow the user to:</a:t>
            </a:r>
          </a:p>
          <a:p>
            <a:pPr marL="914400" lvl="1" indent="-514350">
              <a:buFont typeface="Garamond" panose="02020404030301010803" pitchFamily="18" charset="0"/>
              <a:buAutoNum type="alphaLcParenR"/>
            </a:pPr>
            <a:r>
              <a:rPr lang="en-US" altLang="en-US" sz="1600" dirty="0"/>
              <a:t>Choose the word </a:t>
            </a:r>
            <a:r>
              <a:rPr lang="en-US" altLang="en-US" sz="1600" i="1" dirty="0"/>
              <a:t>float</a:t>
            </a:r>
            <a:r>
              <a:rPr lang="en-US" altLang="en-US" sz="1600" dirty="0"/>
              <a:t> or </a:t>
            </a:r>
            <a:r>
              <a:rPr lang="en-US" altLang="en-US" sz="1600" i="1" dirty="0"/>
              <a:t>integer</a:t>
            </a:r>
            <a:r>
              <a:rPr lang="en-US" altLang="en-US" sz="1600" dirty="0"/>
              <a:t> from a </a:t>
            </a:r>
            <a:r>
              <a:rPr lang="en-US" altLang="en-US" sz="1600" dirty="0" err="1"/>
              <a:t>combobox</a:t>
            </a:r>
            <a:r>
              <a:rPr lang="en-US" altLang="en-US" sz="1600" dirty="0"/>
              <a:t>.</a:t>
            </a:r>
          </a:p>
          <a:p>
            <a:pPr marL="914400" lvl="1" indent="-514350">
              <a:buFont typeface="Garamond" panose="02020404030301010803" pitchFamily="18" charset="0"/>
              <a:buAutoNum type="alphaLcParenR"/>
            </a:pPr>
            <a:r>
              <a:rPr lang="en-US" altLang="en-US" sz="1600" dirty="0"/>
              <a:t>Choose an integer value between [-10, 10].</a:t>
            </a:r>
          </a:p>
          <a:p>
            <a:pPr marL="914400" lvl="1" indent="-514350">
              <a:buFont typeface="Garamond" panose="02020404030301010803" pitchFamily="18" charset="0"/>
              <a:buAutoNum type="alphaLcParenR"/>
            </a:pPr>
            <a:r>
              <a:rPr lang="en-US" altLang="en-US" sz="1600" dirty="0"/>
              <a:t>Choose one or more </a:t>
            </a:r>
            <a:r>
              <a:rPr lang="en-US" altLang="en-US" sz="1600" i="1" dirty="0"/>
              <a:t>polygon</a:t>
            </a:r>
            <a:r>
              <a:rPr lang="en-US" altLang="en-US" sz="1600" dirty="0"/>
              <a:t> feature classes. Set the default value as the </a:t>
            </a:r>
            <a:r>
              <a:rPr lang="en-US" altLang="en-US" sz="1600" b="1" dirty="0"/>
              <a:t>relative path </a:t>
            </a:r>
            <a:r>
              <a:rPr lang="en-US" altLang="en-US" sz="1600" dirty="0"/>
              <a:t>to </a:t>
            </a:r>
            <a:r>
              <a:rPr lang="en-US" altLang="en-US" sz="1600" dirty="0" err="1"/>
              <a:t>park.shp</a:t>
            </a:r>
            <a:r>
              <a:rPr lang="en-US" altLang="en-US" sz="1600" dirty="0"/>
              <a:t> in the chapter 2 data directory in </a:t>
            </a:r>
            <a:r>
              <a:rPr lang="en-US" altLang="en-US" sz="1600" dirty="0" err="1"/>
              <a:t>gispy</a:t>
            </a:r>
            <a:r>
              <a:rPr lang="en-US" altLang="en-US" sz="1600" dirty="0"/>
              <a:t>.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7588BB-95B4-72D1-B3FE-A0F2B2C96FE5}"/>
              </a:ext>
            </a:extLst>
          </p:cNvPr>
          <p:cNvSpPr txBox="1"/>
          <p:nvPr/>
        </p:nvSpPr>
        <p:spPr>
          <a:xfrm>
            <a:off x="295835" y="4343400"/>
            <a:ext cx="8552329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000" b="0" dirty="0"/>
              <a:t>Printed output should look something like this: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000" b="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0: C:\printArgs.py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1: float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2: -4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0" dirty="0">
                <a:latin typeface="Courier New" panose="02070309020205020404" pitchFamily="49" charset="0"/>
                <a:cs typeface="Courier New" panose="02070309020205020404" pitchFamily="49" charset="0"/>
              </a:rPr>
              <a:t>Argument 3: C:\gispy\ch02\data\park.shp;C:\gispy\data\ch11\USA.shp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6BA62-E7F2-D16B-1BC9-6593BF173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198" y="723342"/>
            <a:ext cx="2673448" cy="270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533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5016-77A7-1E02-F052-C1D5A3EC2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filters follow-up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3515-AE97-8288-71A4-5635C7664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200" dirty="0"/>
              <a:t># useFilters.py</a:t>
            </a:r>
          </a:p>
          <a:p>
            <a:pPr marL="0" indent="0">
              <a:buNone/>
            </a:pPr>
            <a:r>
              <a:rPr lang="en-US" sz="1200" dirty="0"/>
              <a:t># Purpose: Print user arguments</a:t>
            </a:r>
          </a:p>
          <a:p>
            <a:pPr marL="0" indent="0">
              <a:buNone/>
            </a:pPr>
            <a:r>
              <a:rPr lang="en-US" sz="1200" dirty="0"/>
              <a:t>import arcpy, sys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def </a:t>
            </a:r>
            <a:r>
              <a:rPr lang="en-US" sz="1200" dirty="0" err="1"/>
              <a:t>printArc</a:t>
            </a:r>
            <a:r>
              <a:rPr lang="en-US" sz="1200" dirty="0"/>
              <a:t>(message):</a:t>
            </a:r>
          </a:p>
          <a:p>
            <a:pPr marL="0" indent="0">
              <a:buNone/>
            </a:pPr>
            <a:r>
              <a:rPr lang="en-US" sz="1200" dirty="0"/>
              <a:t>    """Print message for script tool and standard output."""</a:t>
            </a:r>
          </a:p>
          <a:p>
            <a:pPr marL="0" indent="0">
              <a:buNone/>
            </a:pPr>
            <a:r>
              <a:rPr lang="en-US" sz="1200" dirty="0"/>
              <a:t>    print(message)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arcpy.AddMessage</a:t>
            </a:r>
            <a:r>
              <a:rPr lang="en-US" sz="1200" dirty="0"/>
              <a:t>(message)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def </a:t>
            </a:r>
            <a:r>
              <a:rPr lang="en-US" sz="1200" dirty="0" err="1"/>
              <a:t>printArgs</a:t>
            </a:r>
            <a:r>
              <a:rPr lang="en-US" sz="1200" dirty="0"/>
              <a:t>():</a:t>
            </a:r>
          </a:p>
          <a:p>
            <a:pPr marL="0" indent="0">
              <a:buNone/>
            </a:pPr>
            <a:r>
              <a:rPr lang="en-US" sz="1200" dirty="0"/>
              <a:t>    """Print user arguments."""</a:t>
            </a:r>
          </a:p>
          <a:p>
            <a:pPr marL="0" indent="0">
              <a:buNone/>
            </a:pPr>
            <a:r>
              <a:rPr lang="en-US" sz="1200" dirty="0"/>
              <a:t>    </a:t>
            </a:r>
            <a:r>
              <a:rPr lang="en-US" sz="1200" dirty="0" err="1"/>
              <a:t>printArc</a:t>
            </a:r>
            <a:r>
              <a:rPr lang="en-US" sz="1200" dirty="0"/>
              <a:t>(</a:t>
            </a:r>
            <a:r>
              <a:rPr lang="en-US" sz="1200" dirty="0" err="1"/>
              <a:t>f"Number</a:t>
            </a:r>
            <a:r>
              <a:rPr lang="en-US" sz="1200" dirty="0"/>
              <a:t> of arguments = {</a:t>
            </a:r>
            <a:r>
              <a:rPr lang="en-US" sz="1200" dirty="0" err="1"/>
              <a:t>len</a:t>
            </a:r>
            <a:r>
              <a:rPr lang="en-US" sz="1200" dirty="0"/>
              <a:t>(sys.argv)}")</a:t>
            </a:r>
          </a:p>
          <a:p>
            <a:pPr marL="0" indent="0">
              <a:buNone/>
            </a:pPr>
            <a:r>
              <a:rPr lang="en-US" sz="1200" dirty="0"/>
              <a:t>    for </a:t>
            </a:r>
            <a:r>
              <a:rPr lang="en-US" sz="1200" dirty="0" err="1"/>
              <a:t>i</a:t>
            </a:r>
            <a:r>
              <a:rPr lang="en-US" sz="1200" dirty="0"/>
              <a:t>, </a:t>
            </a:r>
            <a:r>
              <a:rPr lang="en-US" sz="1200" dirty="0" err="1"/>
              <a:t>arg</a:t>
            </a:r>
            <a:r>
              <a:rPr lang="en-US" sz="1200" dirty="0"/>
              <a:t> in enumerate(sys.argv):</a:t>
            </a:r>
          </a:p>
          <a:p>
            <a:pPr marL="0" indent="0">
              <a:buNone/>
            </a:pPr>
            <a:r>
              <a:rPr lang="en-US" sz="1200" dirty="0"/>
              <a:t>        </a:t>
            </a:r>
            <a:r>
              <a:rPr lang="en-US" sz="1200" dirty="0" err="1"/>
              <a:t>printArc</a:t>
            </a:r>
            <a:r>
              <a:rPr lang="en-US" sz="1200" dirty="0"/>
              <a:t>(</a:t>
            </a:r>
            <a:r>
              <a:rPr lang="en-US" sz="1200" dirty="0" err="1"/>
              <a:t>f"Argument</a:t>
            </a:r>
            <a:r>
              <a:rPr lang="en-US" sz="1200" dirty="0"/>
              <a:t> {</a:t>
            </a:r>
            <a:r>
              <a:rPr lang="en-US" sz="1200" dirty="0" err="1"/>
              <a:t>i</a:t>
            </a:r>
            <a:r>
              <a:rPr lang="en-US" sz="1200" dirty="0"/>
              <a:t>}: {</a:t>
            </a:r>
            <a:r>
              <a:rPr lang="en-US" sz="1200" dirty="0" err="1"/>
              <a:t>arg</a:t>
            </a:r>
            <a:r>
              <a:rPr lang="en-US" sz="1200" dirty="0"/>
              <a:t>}")</a:t>
            </a:r>
            <a:br>
              <a:rPr lang="en-US" sz="1200" dirty="0"/>
            </a:br>
            <a:endParaRPr lang="en-US" sz="1200" dirty="0"/>
          </a:p>
          <a:p>
            <a:pPr marL="0" indent="0">
              <a:buNone/>
            </a:pPr>
            <a:r>
              <a:rPr lang="en-US" sz="1200" dirty="0" err="1"/>
              <a:t>printArgs</a:t>
            </a:r>
            <a:r>
              <a:rPr lang="en-US" sz="1200" dirty="0"/>
              <a:t>()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66E387-B915-A4E4-18B7-145BD378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647" y="5314809"/>
            <a:ext cx="7706801" cy="1009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2BCE2-599D-CB40-D967-3292BFB2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600" y="2276314"/>
            <a:ext cx="2676899" cy="2305372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C09814A-BE25-5753-E916-15E4BE024FE8}"/>
              </a:ext>
            </a:extLst>
          </p:cNvPr>
          <p:cNvCxnSpPr/>
          <p:nvPr/>
        </p:nvCxnSpPr>
        <p:spPr bwMode="auto">
          <a:xfrm flipV="1">
            <a:off x="5562600" y="4343400"/>
            <a:ext cx="519050" cy="1713727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B993B9CA-C087-6CA2-330D-345AB5FA87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549" y="533400"/>
            <a:ext cx="2676899" cy="156231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7958B3-32F1-E8CA-59B1-3AFB4E0A0941}"/>
              </a:ext>
            </a:extLst>
          </p:cNvPr>
          <p:cNvCxnSpPr/>
          <p:nvPr/>
        </p:nvCxnSpPr>
        <p:spPr bwMode="auto">
          <a:xfrm flipV="1">
            <a:off x="5112927" y="2257741"/>
            <a:ext cx="449673" cy="3324301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1570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Dependency</a:t>
            </a:r>
          </a:p>
          <a:p>
            <a:r>
              <a:rPr lang="en-US" sz="2800" b="0" dirty="0"/>
              <a:t>Set values of a param.</a:t>
            </a:r>
            <a:br>
              <a:rPr lang="en-US" sz="2800" b="0" dirty="0"/>
            </a:br>
            <a:r>
              <a:rPr lang="en-US" sz="2800" b="0" dirty="0"/>
              <a:t>based on another param.</a:t>
            </a:r>
          </a:p>
          <a:p>
            <a:endParaRPr lang="en-US" sz="2800" b="0" dirty="0"/>
          </a:p>
          <a:p>
            <a:r>
              <a:rPr lang="en-US" sz="2800" b="0" dirty="0"/>
              <a:t>E.g., Set "Field name" </a:t>
            </a:r>
            <a:br>
              <a:rPr lang="en-US" sz="2800" b="0" dirty="0"/>
            </a:br>
            <a:r>
              <a:rPr lang="en-US" sz="2800" b="0" dirty="0"/>
              <a:t>to be dependent on </a:t>
            </a:r>
            <a:br>
              <a:rPr lang="en-US" sz="2800" b="0" dirty="0"/>
            </a:br>
            <a:r>
              <a:rPr lang="en-US" sz="2800" b="0" dirty="0"/>
              <a:t>Input feature class</a:t>
            </a:r>
            <a:r>
              <a:rPr lang="en-US" sz="2800" b="0" baseline="0" dirty="0"/>
              <a:t>.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0" dirty="0"/>
              <a:t>Select </a:t>
            </a:r>
            <a:r>
              <a:rPr lang="en-US" sz="2400" b="0" dirty="0" err="1"/>
              <a:t>park.shp</a:t>
            </a:r>
            <a:r>
              <a:rPr lang="en-US" sz="2400" b="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0" dirty="0"/>
              <a:t>Field name gets park fields.</a:t>
            </a:r>
            <a:endParaRPr lang="en-US" sz="2400" b="0" baseline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2E6C9-C692-827A-9BF5-46EF406F5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931" y="2362200"/>
            <a:ext cx="3896269" cy="274358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A5B381-6740-ED7A-FAC9-DC0BFE05D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76137"/>
            <a:ext cx="9144000" cy="952663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Dependency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0960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FC5A4-1481-1985-5C18-47D745486C21}"/>
              </a:ext>
            </a:extLst>
          </p:cNvPr>
          <p:cNvCxnSpPr/>
          <p:nvPr/>
        </p:nvCxnSpPr>
        <p:spPr bwMode="auto">
          <a:xfrm flipV="1">
            <a:off x="4495800" y="45720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9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Dependency</a:t>
            </a:r>
          </a:p>
          <a:p>
            <a:r>
              <a:rPr lang="en-US" sz="2800" b="0" dirty="0"/>
              <a:t>Set values of a param.</a:t>
            </a:r>
            <a:br>
              <a:rPr lang="en-US" sz="2800" b="0" dirty="0"/>
            </a:br>
            <a:r>
              <a:rPr lang="en-US" sz="2800" b="0" dirty="0"/>
              <a:t>based on another param.</a:t>
            </a:r>
          </a:p>
          <a:p>
            <a:endParaRPr lang="en-US" sz="2800" b="0" dirty="0"/>
          </a:p>
          <a:p>
            <a:r>
              <a:rPr lang="en-US" sz="2800" b="0" dirty="0"/>
              <a:t>E.g., Set "Field name" </a:t>
            </a:r>
            <a:br>
              <a:rPr lang="en-US" sz="2800" b="0" dirty="0"/>
            </a:br>
            <a:r>
              <a:rPr lang="en-US" sz="2800" b="0" dirty="0"/>
              <a:t>to be dependent on </a:t>
            </a:r>
            <a:br>
              <a:rPr lang="en-US" sz="2800" b="0" dirty="0"/>
            </a:br>
            <a:r>
              <a:rPr lang="en-US" sz="2800" b="0" dirty="0"/>
              <a:t>Input feature class</a:t>
            </a:r>
            <a:r>
              <a:rPr lang="en-US" sz="2800" b="0" baseline="0" dirty="0"/>
              <a:t>.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0" dirty="0"/>
              <a:t>Select </a:t>
            </a:r>
            <a:r>
              <a:rPr lang="en-US" sz="2400" b="0" dirty="0" err="1"/>
              <a:t>fires.shp</a:t>
            </a:r>
            <a:r>
              <a:rPr lang="en-US" sz="2400" b="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b="0" dirty="0"/>
              <a:t>Field name gets fire fields.</a:t>
            </a:r>
            <a:endParaRPr lang="en-US" sz="2400" b="0" baseline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A5B381-6740-ED7A-FAC9-DC0BFE05D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76137"/>
            <a:ext cx="9144000" cy="952663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Dependency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0960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FC5A4-1481-1985-5C18-47D745486C21}"/>
              </a:ext>
            </a:extLst>
          </p:cNvPr>
          <p:cNvCxnSpPr/>
          <p:nvPr/>
        </p:nvCxnSpPr>
        <p:spPr bwMode="auto">
          <a:xfrm flipV="1">
            <a:off x="4495800" y="45720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8ED11981-5C4B-222E-DF09-8F90BE73C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3686" y="2428416"/>
            <a:ext cx="3953427" cy="32865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21296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Label (for appearance only)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 Appears on the interface.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 Useful providing instructions.</a:t>
            </a:r>
          </a:p>
          <a:p>
            <a:pPr lvl="1"/>
            <a:endParaRPr lang="en-US" dirty="0"/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Label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16002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3609CF-D35A-F017-371F-0EED74764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333710"/>
            <a:ext cx="3953427" cy="23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EFAFF0-FE24-9CD2-38B8-8230569294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871" y="4724400"/>
            <a:ext cx="3734321" cy="100026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1982B9-D6B5-0936-15AB-76A77FD98F13}"/>
              </a:ext>
            </a:extLst>
          </p:cNvPr>
          <p:cNvSpPr/>
          <p:nvPr/>
        </p:nvSpPr>
        <p:spPr bwMode="auto">
          <a:xfrm>
            <a:off x="533400" y="4953000"/>
            <a:ext cx="1752600" cy="304800"/>
          </a:xfrm>
          <a:prstGeom prst="rect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F27107-5562-6D60-4D7B-D60F107B802E}"/>
              </a:ext>
            </a:extLst>
          </p:cNvPr>
          <p:cNvCxnSpPr/>
          <p:nvPr/>
        </p:nvCxnSpPr>
        <p:spPr bwMode="auto">
          <a:xfrm>
            <a:off x="2332320" y="5157696"/>
            <a:ext cx="2438400" cy="228600"/>
          </a:xfrm>
          <a:prstGeom prst="straightConnector1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2743B3A-FE77-A48C-ED32-39ACCC0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So far...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743353-EBBE-248D-8D08-24C4B15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410200"/>
          </a:xfrm>
        </p:spPr>
        <p:txBody>
          <a:bodyPr/>
          <a:lstStyle/>
          <a:p>
            <a:pPr marL="0" indent="0">
              <a:buNone/>
            </a:pPr>
            <a:endParaRPr lang="en-US" altLang="en-US" sz="24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Label vs. Name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Data type vs. Parameter Type, Direction, </a:t>
            </a:r>
            <a:r>
              <a:rPr lang="en-US" altLang="en-US" sz="2000" dirty="0" err="1">
                <a:solidFill>
                  <a:schemeClr val="bg1">
                    <a:lumMod val="65000"/>
                  </a:schemeClr>
                </a:solidFill>
              </a:rPr>
              <a:t>Multivalue</a:t>
            </a:r>
            <a:b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</a:br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Type, Direction, Category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Filter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Dependency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97797-C757-7D23-3E1C-1F7B8FCE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" y="1295400"/>
            <a:ext cx="9144000" cy="1386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5574F-E9BB-726F-126F-0FD5A707378C}"/>
              </a:ext>
            </a:extLst>
          </p:cNvPr>
          <p:cNvSpPr/>
          <p:nvPr/>
        </p:nvSpPr>
        <p:spPr bwMode="auto">
          <a:xfrm>
            <a:off x="1524000" y="1447800"/>
            <a:ext cx="52578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678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Default values</a:t>
            </a:r>
          </a:p>
          <a:p>
            <a:r>
              <a:rPr lang="en-US" sz="2800" b="0" dirty="0"/>
              <a:t>Provides prefilled options</a:t>
            </a:r>
          </a:p>
          <a:p>
            <a:r>
              <a:rPr lang="en-US" sz="2800" b="0" dirty="0"/>
              <a:t>Guides users</a:t>
            </a:r>
          </a:p>
          <a:p>
            <a:r>
              <a:rPr lang="en-US" sz="2800" b="0" dirty="0"/>
              <a:t>Improves usability/efficiency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Default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705600" y="770965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EED7E-8B21-99CB-C3C5-35E8E1ADEFCF}"/>
              </a:ext>
            </a:extLst>
          </p:cNvPr>
          <p:cNvSpPr txBox="1"/>
          <p:nvPr/>
        </p:nvSpPr>
        <p:spPr>
          <a:xfrm>
            <a:off x="6781800" y="11430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??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504B4C-FA6A-B518-BEA8-6BE7F6785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41" y="5351817"/>
            <a:ext cx="7706801" cy="10097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2723BC0-9358-6451-DC51-158CF3625D5C}"/>
              </a:ext>
            </a:extLst>
          </p:cNvPr>
          <p:cNvSpPr txBox="1"/>
          <p:nvPr/>
        </p:nvSpPr>
        <p:spPr>
          <a:xfrm>
            <a:off x="6294487" y="5552374"/>
            <a:ext cx="954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integer</a:t>
            </a:r>
          </a:p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965AAC-3FF6-B095-370D-F92908B06B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9618" y="2257831"/>
            <a:ext cx="3924848" cy="237205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AFC5A4-1481-1985-5C18-47D745486C21}"/>
              </a:ext>
            </a:extLst>
          </p:cNvPr>
          <p:cNvCxnSpPr/>
          <p:nvPr/>
        </p:nvCxnSpPr>
        <p:spPr bwMode="auto">
          <a:xfrm>
            <a:off x="5867400" y="3619500"/>
            <a:ext cx="579487" cy="195314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08830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3256-7C7D-90CB-0C84-8571B46B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2556" y="762001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500" dirty="0"/>
              <a:t>Data moves</a:t>
            </a:r>
          </a:p>
        </p:txBody>
      </p:sp>
      <p:pic>
        <p:nvPicPr>
          <p:cNvPr id="5" name="Picture 4" descr="A railroad extending through the desert">
            <a:extLst>
              <a:ext uri="{FF2B5EF4-FFF2-40B4-BE49-F238E27FC236}">
                <a16:creationId xmlns:a16="http://schemas.microsoft.com/office/drawing/2014/main" id="{EEBF0B9F-9E75-6CCC-1FB4-657A8769DA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14845"/>
          <a:stretch/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DA66D-7635-E38A-3B1A-49B00A842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2556" y="2470245"/>
            <a:ext cx="3117384" cy="3769835"/>
          </a:xfrm>
        </p:spPr>
        <p:txBody>
          <a:bodyPr anchor="ctr">
            <a:normAutofit lnSpcReduction="10000"/>
          </a:bodyPr>
          <a:lstStyle/>
          <a:p>
            <a:r>
              <a:rPr lang="en-US" sz="1700" dirty="0"/>
              <a:t>What if we use data paths as defaults?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Not everyone will have a C:/lgtateos/parkProj folder.</a:t>
            </a:r>
          </a:p>
          <a:p>
            <a:endParaRPr lang="en-US" sz="1700" dirty="0"/>
          </a:p>
          <a:p>
            <a:endParaRPr lang="en-US" sz="1700" dirty="0"/>
          </a:p>
          <a:p>
            <a:r>
              <a:rPr lang="en-US" sz="1700" dirty="0"/>
              <a:t>Pro will update the paths based on the location of the project if you put the data inside the project folder!</a:t>
            </a:r>
          </a:p>
        </p:txBody>
      </p:sp>
    </p:spTree>
    <p:extLst>
      <p:ext uri="{BB962C8B-B14F-4D97-AF65-F5344CB8AC3E}">
        <p14:creationId xmlns:p14="http://schemas.microsoft.com/office/powerpoint/2010/main" val="2646629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r>
              <a:rPr lang="en-US" sz="2800" b="0" dirty="0"/>
              <a:t>User may not have a C:\gispy\data\ directory</a:t>
            </a:r>
          </a:p>
          <a:p>
            <a:r>
              <a:rPr lang="en-US" sz="2800" b="0" dirty="0"/>
              <a:t>Place default data in a Data folder under your project folder</a:t>
            </a:r>
          </a:p>
          <a:p>
            <a:pPr marL="514350" indent="-514350">
              <a:buFont typeface="+mj-lt"/>
              <a:buAutoNum type="arabicPeriod"/>
            </a:pPr>
            <a:endParaRPr lang="en-US" sz="2800" b="0" dirty="0"/>
          </a:p>
          <a:p>
            <a:endParaRPr lang="en-US" sz="2800" b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Portability and defaults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705600" y="79786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EED7E-8B21-99CB-C3C5-35E8E1ADEFCF}"/>
              </a:ext>
            </a:extLst>
          </p:cNvPr>
          <p:cNvSpPr txBox="1"/>
          <p:nvPr/>
        </p:nvSpPr>
        <p:spPr>
          <a:xfrm>
            <a:off x="6634498" y="149302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4BA3E0-7967-0F5E-C8E5-B1151C240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54" y="3593054"/>
            <a:ext cx="5427365" cy="303634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83A4AB-CD0B-CBBF-2273-04C1DB68AEFE}"/>
              </a:ext>
            </a:extLst>
          </p:cNvPr>
          <p:cNvCxnSpPr/>
          <p:nvPr/>
        </p:nvCxnSpPr>
        <p:spPr bwMode="auto">
          <a:xfrm flipV="1">
            <a:off x="1066800" y="4500743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4205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546A4-2213-2A07-EB88-37FCAD613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63271C-BD7F-1DD4-FAFE-D10507765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AB117EE8-288C-5F21-5891-FDBB095CA390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5105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Place default data under your project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Set your default to the data's full path in a project subdirectory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Share entire project folder</a:t>
            </a:r>
          </a:p>
          <a:p>
            <a:endParaRPr lang="en-US" sz="2800" b="0" dirty="0"/>
          </a:p>
          <a:p>
            <a:pPr marL="0" indent="0">
              <a:buNone/>
            </a:pPr>
            <a:r>
              <a:rPr lang="en-US" sz="2800" b="0" dirty="0">
                <a:highlight>
                  <a:srgbClr val="FFFF00"/>
                </a:highlight>
              </a:rPr>
              <a:t>Path will automatically update when the project is moved</a:t>
            </a:r>
          </a:p>
          <a:p>
            <a:pPr marL="514350" indent="-514350">
              <a:buFont typeface="+mj-lt"/>
              <a:buAutoNum type="arabicPeriod"/>
            </a:pPr>
            <a:endParaRPr lang="en-US" sz="2800" b="0" dirty="0"/>
          </a:p>
          <a:p>
            <a:endParaRPr lang="en-US" sz="2800" b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00D4592D-EAC7-1F0E-AF61-FE7477EA5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Set initial default data paths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D5F2C-1E39-F78F-56AB-334154648402}"/>
              </a:ext>
            </a:extLst>
          </p:cNvPr>
          <p:cNvSpPr/>
          <p:nvPr/>
        </p:nvSpPr>
        <p:spPr bwMode="auto">
          <a:xfrm>
            <a:off x="6705600" y="79786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67BA45-2769-E90C-E983-81EA55A6DE86}"/>
              </a:ext>
            </a:extLst>
          </p:cNvPr>
          <p:cNvSpPr txBox="1"/>
          <p:nvPr/>
        </p:nvSpPr>
        <p:spPr>
          <a:xfrm>
            <a:off x="6634498" y="149302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35C4572-5F0F-0FA2-FAFB-816E2219F3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5002"/>
          <a:stretch/>
        </p:blipFill>
        <p:spPr>
          <a:xfrm>
            <a:off x="5805720" y="1862358"/>
            <a:ext cx="3042445" cy="4863479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225C9D-8262-44A4-7501-F8F1B3BD517A}"/>
              </a:ext>
            </a:extLst>
          </p:cNvPr>
          <p:cNvCxnSpPr/>
          <p:nvPr/>
        </p:nvCxnSpPr>
        <p:spPr bwMode="auto">
          <a:xfrm flipV="1">
            <a:off x="5491434" y="33147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59974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F7668-5122-290C-3C08-D3AF4BA62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case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D1167-1837-20A4-3001-D88BFFE2E4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482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F775D9-0103-E47B-8E95-DF29A4F7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84" y="1423165"/>
            <a:ext cx="8907118" cy="130510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52400"/>
            <a:ext cx="8816446" cy="457200"/>
          </a:xfrm>
        </p:spPr>
        <p:txBody>
          <a:bodyPr/>
          <a:lstStyle/>
          <a:p>
            <a:r>
              <a:rPr lang="en-US" altLang="en-US" dirty="0"/>
              <a:t>Special type of default "embedded"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E75C5C-8E31-2019-1780-6D9522844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41" y="2971800"/>
            <a:ext cx="8853453" cy="2895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D9FAF60-B3A7-8E2B-1DED-C474401FD00B}"/>
              </a:ext>
            </a:extLst>
          </p:cNvPr>
          <p:cNvSpPr/>
          <p:nvPr/>
        </p:nvSpPr>
        <p:spPr bwMode="auto">
          <a:xfrm>
            <a:off x="5677134" y="3581400"/>
            <a:ext cx="3545403" cy="2172846"/>
          </a:xfrm>
          <a:custGeom>
            <a:avLst/>
            <a:gdLst>
              <a:gd name="connsiteX0" fmla="*/ 3186375 w 3545403"/>
              <a:gd name="connsiteY0" fmla="*/ 117806 h 1106046"/>
              <a:gd name="connsiteX1" fmla="*/ 3180765 w 3545403"/>
              <a:gd name="connsiteY1" fmla="*/ 89757 h 1106046"/>
              <a:gd name="connsiteX2" fmla="*/ 3091008 w 3545403"/>
              <a:gd name="connsiteY2" fmla="*/ 56098 h 1106046"/>
              <a:gd name="connsiteX3" fmla="*/ 2501978 w 3545403"/>
              <a:gd name="connsiteY3" fmla="*/ 112196 h 1106046"/>
              <a:gd name="connsiteX4" fmla="*/ 1705384 w 3545403"/>
              <a:gd name="connsiteY4" fmla="*/ 72928 h 1106046"/>
              <a:gd name="connsiteX5" fmla="*/ 1228549 w 3545403"/>
              <a:gd name="connsiteY5" fmla="*/ 5610 h 1106046"/>
              <a:gd name="connsiteX6" fmla="*/ 987327 w 3545403"/>
              <a:gd name="connsiteY6" fmla="*/ 0 h 1106046"/>
              <a:gd name="connsiteX7" fmla="*/ 718056 w 3545403"/>
              <a:gd name="connsiteY7" fmla="*/ 16829 h 1106046"/>
              <a:gd name="connsiteX8" fmla="*/ 302930 w 3545403"/>
              <a:gd name="connsiteY8" fmla="*/ 50488 h 1106046"/>
              <a:gd name="connsiteX9" fmla="*/ 280491 w 3545403"/>
              <a:gd name="connsiteY9" fmla="*/ 72928 h 1106046"/>
              <a:gd name="connsiteX10" fmla="*/ 230002 w 3545403"/>
              <a:gd name="connsiteY10" fmla="*/ 185124 h 1106046"/>
              <a:gd name="connsiteX11" fmla="*/ 151465 w 3545403"/>
              <a:gd name="connsiteY11" fmla="*/ 314150 h 1106046"/>
              <a:gd name="connsiteX12" fmla="*/ 106586 w 3545403"/>
              <a:gd name="connsiteY12" fmla="*/ 460005 h 1106046"/>
              <a:gd name="connsiteX13" fmla="*/ 100976 w 3545403"/>
              <a:gd name="connsiteY13" fmla="*/ 482444 h 1106046"/>
              <a:gd name="connsiteX14" fmla="*/ 33659 w 3545403"/>
              <a:gd name="connsiteY14" fmla="*/ 493664 h 1106046"/>
              <a:gd name="connsiteX15" fmla="*/ 11219 w 3545403"/>
              <a:gd name="connsiteY15" fmla="*/ 504883 h 1106046"/>
              <a:gd name="connsiteX16" fmla="*/ 5610 w 3545403"/>
              <a:gd name="connsiteY16" fmla="*/ 538542 h 1106046"/>
              <a:gd name="connsiteX17" fmla="*/ 0 w 3545403"/>
              <a:gd name="connsiteY17" fmla="*/ 622690 h 1106046"/>
              <a:gd name="connsiteX18" fmla="*/ 16829 w 3545403"/>
              <a:gd name="connsiteY18" fmla="*/ 740496 h 1106046"/>
              <a:gd name="connsiteX19" fmla="*/ 353418 w 3545403"/>
              <a:gd name="connsiteY19" fmla="*/ 1015377 h 1106046"/>
              <a:gd name="connsiteX20" fmla="*/ 1318307 w 3545403"/>
              <a:gd name="connsiteY20" fmla="*/ 1105134 h 1106046"/>
              <a:gd name="connsiteX21" fmla="*/ 2872226 w 3545403"/>
              <a:gd name="connsiteY21" fmla="*/ 1093914 h 1106046"/>
              <a:gd name="connsiteX22" fmla="*/ 3062959 w 3545403"/>
              <a:gd name="connsiteY22" fmla="*/ 1054645 h 1106046"/>
              <a:gd name="connsiteX23" fmla="*/ 3438817 w 3545403"/>
              <a:gd name="connsiteY23" fmla="*/ 1015377 h 1106046"/>
              <a:gd name="connsiteX24" fmla="*/ 3511745 w 3545403"/>
              <a:gd name="connsiteY24" fmla="*/ 931229 h 1106046"/>
              <a:gd name="connsiteX25" fmla="*/ 3545403 w 3545403"/>
              <a:gd name="connsiteY25" fmla="*/ 678788 h 1106046"/>
              <a:gd name="connsiteX26" fmla="*/ 3433207 w 3545403"/>
              <a:gd name="connsiteY26" fmla="*/ 465615 h 1106046"/>
              <a:gd name="connsiteX27" fmla="*/ 3377109 w 3545403"/>
              <a:gd name="connsiteY27" fmla="*/ 392687 h 1106046"/>
              <a:gd name="connsiteX28" fmla="*/ 3281742 w 3545403"/>
              <a:gd name="connsiteY28" fmla="*/ 56098 h 1106046"/>
              <a:gd name="connsiteX29" fmla="*/ 3225644 w 3545403"/>
              <a:gd name="connsiteY29" fmla="*/ 78537 h 1106046"/>
              <a:gd name="connsiteX30" fmla="*/ 3169546 w 3545403"/>
              <a:gd name="connsiteY30" fmla="*/ 112196 h 1106046"/>
              <a:gd name="connsiteX31" fmla="*/ 3186375 w 3545403"/>
              <a:gd name="connsiteY31" fmla="*/ 117806 h 1106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545403" h="1106046">
                <a:moveTo>
                  <a:pt x="3186375" y="117806"/>
                </a:moveTo>
                <a:cubicBezTo>
                  <a:pt x="3188245" y="114066"/>
                  <a:pt x="3186054" y="97690"/>
                  <a:pt x="3180765" y="89757"/>
                </a:cubicBezTo>
                <a:cubicBezTo>
                  <a:pt x="3159955" y="58542"/>
                  <a:pt x="3123351" y="61979"/>
                  <a:pt x="3091008" y="56098"/>
                </a:cubicBezTo>
                <a:cubicBezTo>
                  <a:pt x="2934555" y="73482"/>
                  <a:pt x="2623400" y="109684"/>
                  <a:pt x="2501978" y="112196"/>
                </a:cubicBezTo>
                <a:cubicBezTo>
                  <a:pt x="2390654" y="114499"/>
                  <a:pt x="1836333" y="83099"/>
                  <a:pt x="1705384" y="72928"/>
                </a:cubicBezTo>
                <a:cubicBezTo>
                  <a:pt x="1009804" y="18902"/>
                  <a:pt x="2086291" y="90441"/>
                  <a:pt x="1228549" y="5610"/>
                </a:cubicBezTo>
                <a:cubicBezTo>
                  <a:pt x="1148510" y="-2306"/>
                  <a:pt x="1067734" y="1870"/>
                  <a:pt x="987327" y="0"/>
                </a:cubicBezTo>
                <a:cubicBezTo>
                  <a:pt x="897570" y="5610"/>
                  <a:pt x="807627" y="8778"/>
                  <a:pt x="718056" y="16829"/>
                </a:cubicBezTo>
                <a:cubicBezTo>
                  <a:pt x="270017" y="57102"/>
                  <a:pt x="690552" y="38741"/>
                  <a:pt x="302930" y="50488"/>
                </a:cubicBezTo>
                <a:cubicBezTo>
                  <a:pt x="295450" y="57968"/>
                  <a:pt x="285529" y="63627"/>
                  <a:pt x="280491" y="72928"/>
                </a:cubicBezTo>
                <a:cubicBezTo>
                  <a:pt x="260958" y="108989"/>
                  <a:pt x="251325" y="150092"/>
                  <a:pt x="230002" y="185124"/>
                </a:cubicBezTo>
                <a:cubicBezTo>
                  <a:pt x="203823" y="228133"/>
                  <a:pt x="169145" y="267006"/>
                  <a:pt x="151465" y="314150"/>
                </a:cubicBezTo>
                <a:cubicBezTo>
                  <a:pt x="126802" y="379916"/>
                  <a:pt x="129218" y="369481"/>
                  <a:pt x="106586" y="460005"/>
                </a:cubicBezTo>
                <a:cubicBezTo>
                  <a:pt x="104716" y="467485"/>
                  <a:pt x="107976" y="479213"/>
                  <a:pt x="100976" y="482444"/>
                </a:cubicBezTo>
                <a:cubicBezTo>
                  <a:pt x="80321" y="491977"/>
                  <a:pt x="56098" y="489924"/>
                  <a:pt x="33659" y="493664"/>
                </a:cubicBezTo>
                <a:cubicBezTo>
                  <a:pt x="26179" y="497404"/>
                  <a:pt x="15651" y="497791"/>
                  <a:pt x="11219" y="504883"/>
                </a:cubicBezTo>
                <a:cubicBezTo>
                  <a:pt x="5191" y="514528"/>
                  <a:pt x="6688" y="527219"/>
                  <a:pt x="5610" y="538542"/>
                </a:cubicBezTo>
                <a:cubicBezTo>
                  <a:pt x="2945" y="566527"/>
                  <a:pt x="1870" y="594641"/>
                  <a:pt x="0" y="622690"/>
                </a:cubicBezTo>
                <a:cubicBezTo>
                  <a:pt x="5610" y="661959"/>
                  <a:pt x="150" y="704505"/>
                  <a:pt x="16829" y="740496"/>
                </a:cubicBezTo>
                <a:cubicBezTo>
                  <a:pt x="70903" y="857183"/>
                  <a:pt x="266668" y="975414"/>
                  <a:pt x="353418" y="1015377"/>
                </a:cubicBezTo>
                <a:cubicBezTo>
                  <a:pt x="617540" y="1137051"/>
                  <a:pt x="1113302" y="1098677"/>
                  <a:pt x="1318307" y="1105134"/>
                </a:cubicBezTo>
                <a:lnTo>
                  <a:pt x="2872226" y="1093914"/>
                </a:lnTo>
                <a:cubicBezTo>
                  <a:pt x="2937110" y="1092036"/>
                  <a:pt x="2998663" y="1063557"/>
                  <a:pt x="3062959" y="1054645"/>
                </a:cubicBezTo>
                <a:cubicBezTo>
                  <a:pt x="3187734" y="1037350"/>
                  <a:pt x="3313531" y="1028466"/>
                  <a:pt x="3438817" y="1015377"/>
                </a:cubicBezTo>
                <a:cubicBezTo>
                  <a:pt x="3463126" y="987328"/>
                  <a:pt x="3496191" y="964930"/>
                  <a:pt x="3511745" y="931229"/>
                </a:cubicBezTo>
                <a:cubicBezTo>
                  <a:pt x="3542770" y="864009"/>
                  <a:pt x="3541938" y="751565"/>
                  <a:pt x="3545403" y="678788"/>
                </a:cubicBezTo>
                <a:cubicBezTo>
                  <a:pt x="3534893" y="552652"/>
                  <a:pt x="3552814" y="626466"/>
                  <a:pt x="3433207" y="465615"/>
                </a:cubicBezTo>
                <a:cubicBezTo>
                  <a:pt x="3414907" y="441004"/>
                  <a:pt x="3377109" y="392687"/>
                  <a:pt x="3377109" y="392687"/>
                </a:cubicBezTo>
                <a:cubicBezTo>
                  <a:pt x="3293876" y="89479"/>
                  <a:pt x="3329846" y="200406"/>
                  <a:pt x="3281742" y="56098"/>
                </a:cubicBezTo>
                <a:cubicBezTo>
                  <a:pt x="3263043" y="63578"/>
                  <a:pt x="3243658" y="69530"/>
                  <a:pt x="3225644" y="78537"/>
                </a:cubicBezTo>
                <a:cubicBezTo>
                  <a:pt x="3206139" y="88289"/>
                  <a:pt x="3188746" y="101857"/>
                  <a:pt x="3169546" y="112196"/>
                </a:cubicBezTo>
                <a:cubicBezTo>
                  <a:pt x="3164339" y="115000"/>
                  <a:pt x="3184505" y="121546"/>
                  <a:pt x="3186375" y="117806"/>
                </a:cubicBezTo>
                <a:close/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FDD5586-55C3-FA83-6E7D-67F3CB157208}"/>
              </a:ext>
            </a:extLst>
          </p:cNvPr>
          <p:cNvSpPr/>
          <p:nvPr/>
        </p:nvSpPr>
        <p:spPr bwMode="auto">
          <a:xfrm>
            <a:off x="2501978" y="5104029"/>
            <a:ext cx="3175156" cy="819062"/>
          </a:xfrm>
          <a:custGeom>
            <a:avLst/>
            <a:gdLst>
              <a:gd name="connsiteX0" fmla="*/ 258051 w 3175156"/>
              <a:gd name="connsiteY0" fmla="*/ 734886 h 819062"/>
              <a:gd name="connsiteX1" fmla="*/ 286101 w 3175156"/>
              <a:gd name="connsiteY1" fmla="*/ 723666 h 819062"/>
              <a:gd name="connsiteX2" fmla="*/ 639519 w 3175156"/>
              <a:gd name="connsiteY2" fmla="*/ 734886 h 819062"/>
              <a:gd name="connsiteX3" fmla="*/ 1761482 w 3175156"/>
              <a:gd name="connsiteY3" fmla="*/ 740496 h 819062"/>
              <a:gd name="connsiteX4" fmla="*/ 1856849 w 3175156"/>
              <a:gd name="connsiteY4" fmla="*/ 751715 h 819062"/>
              <a:gd name="connsiteX5" fmla="*/ 2170999 w 3175156"/>
              <a:gd name="connsiteY5" fmla="*/ 774154 h 819062"/>
              <a:gd name="connsiteX6" fmla="*/ 2204658 w 3175156"/>
              <a:gd name="connsiteY6" fmla="*/ 790984 h 819062"/>
              <a:gd name="connsiteX7" fmla="*/ 2215877 w 3175156"/>
              <a:gd name="connsiteY7" fmla="*/ 819033 h 819062"/>
              <a:gd name="connsiteX8" fmla="*/ 2417831 w 3175156"/>
              <a:gd name="connsiteY8" fmla="*/ 762935 h 819062"/>
              <a:gd name="connsiteX9" fmla="*/ 2608564 w 3175156"/>
              <a:gd name="connsiteY9" fmla="*/ 740496 h 819062"/>
              <a:gd name="connsiteX10" fmla="*/ 2715151 w 3175156"/>
              <a:gd name="connsiteY10" fmla="*/ 746105 h 819062"/>
              <a:gd name="connsiteX11" fmla="*/ 3141497 w 3175156"/>
              <a:gd name="connsiteY11" fmla="*/ 701227 h 819062"/>
              <a:gd name="connsiteX12" fmla="*/ 3152716 w 3175156"/>
              <a:gd name="connsiteY12" fmla="*/ 678788 h 819062"/>
              <a:gd name="connsiteX13" fmla="*/ 3175156 w 3175156"/>
              <a:gd name="connsiteY13" fmla="*/ 639519 h 819062"/>
              <a:gd name="connsiteX14" fmla="*/ 3169546 w 3175156"/>
              <a:gd name="connsiteY14" fmla="*/ 611470 h 819062"/>
              <a:gd name="connsiteX15" fmla="*/ 3147107 w 3175156"/>
              <a:gd name="connsiteY15" fmla="*/ 572201 h 819062"/>
              <a:gd name="connsiteX16" fmla="*/ 3135887 w 3175156"/>
              <a:gd name="connsiteY16" fmla="*/ 544152 h 819062"/>
              <a:gd name="connsiteX17" fmla="*/ 3141497 w 3175156"/>
              <a:gd name="connsiteY17" fmla="*/ 577811 h 819062"/>
              <a:gd name="connsiteX18" fmla="*/ 3130277 w 3175156"/>
              <a:gd name="connsiteY18" fmla="*/ 387077 h 819062"/>
              <a:gd name="connsiteX19" fmla="*/ 3074179 w 3175156"/>
              <a:gd name="connsiteY19" fmla="*/ 297320 h 819062"/>
              <a:gd name="connsiteX20" fmla="*/ 3046130 w 3175156"/>
              <a:gd name="connsiteY20" fmla="*/ 252442 h 819062"/>
              <a:gd name="connsiteX21" fmla="*/ 3029301 w 3175156"/>
              <a:gd name="connsiteY21" fmla="*/ 196343 h 819062"/>
              <a:gd name="connsiteX22" fmla="*/ 3018081 w 3175156"/>
              <a:gd name="connsiteY22" fmla="*/ 151465 h 819062"/>
              <a:gd name="connsiteX23" fmla="*/ 2939543 w 3175156"/>
              <a:gd name="connsiteY23" fmla="*/ 84147 h 819062"/>
              <a:gd name="connsiteX24" fmla="*/ 2720761 w 3175156"/>
              <a:gd name="connsiteY24" fmla="*/ 72927 h 819062"/>
              <a:gd name="connsiteX25" fmla="*/ 2036363 w 3175156"/>
              <a:gd name="connsiteY25" fmla="*/ 84147 h 819062"/>
              <a:gd name="connsiteX26" fmla="*/ 1374405 w 3175156"/>
              <a:gd name="connsiteY26" fmla="*/ 61708 h 819062"/>
              <a:gd name="connsiteX27" fmla="*/ 1088304 w 3175156"/>
              <a:gd name="connsiteY27" fmla="*/ 39269 h 819062"/>
              <a:gd name="connsiteX28" fmla="*/ 667568 w 3175156"/>
              <a:gd name="connsiteY28" fmla="*/ 0 h 819062"/>
              <a:gd name="connsiteX29" fmla="*/ 572201 w 3175156"/>
              <a:gd name="connsiteY29" fmla="*/ 5610 h 819062"/>
              <a:gd name="connsiteX30" fmla="*/ 544152 w 3175156"/>
              <a:gd name="connsiteY30" fmla="*/ 33659 h 819062"/>
              <a:gd name="connsiteX31" fmla="*/ 392687 w 3175156"/>
              <a:gd name="connsiteY31" fmla="*/ 123416 h 819062"/>
              <a:gd name="connsiteX32" fmla="*/ 286101 w 3175156"/>
              <a:gd name="connsiteY32" fmla="*/ 157075 h 819062"/>
              <a:gd name="connsiteX33" fmla="*/ 218783 w 3175156"/>
              <a:gd name="connsiteY33" fmla="*/ 190734 h 819062"/>
              <a:gd name="connsiteX34" fmla="*/ 151465 w 3175156"/>
              <a:gd name="connsiteY34" fmla="*/ 196343 h 819062"/>
              <a:gd name="connsiteX35" fmla="*/ 123416 w 3175156"/>
              <a:gd name="connsiteY35" fmla="*/ 201953 h 819062"/>
              <a:gd name="connsiteX36" fmla="*/ 44878 w 3175156"/>
              <a:gd name="connsiteY36" fmla="*/ 207563 h 819062"/>
              <a:gd name="connsiteX37" fmla="*/ 0 w 3175156"/>
              <a:gd name="connsiteY37" fmla="*/ 230002 h 819062"/>
              <a:gd name="connsiteX38" fmla="*/ 5610 w 3175156"/>
              <a:gd name="connsiteY38" fmla="*/ 538542 h 819062"/>
              <a:gd name="connsiteX39" fmla="*/ 22439 w 3175156"/>
              <a:gd name="connsiteY39" fmla="*/ 577811 h 819062"/>
              <a:gd name="connsiteX40" fmla="*/ 78537 w 3175156"/>
              <a:gd name="connsiteY40" fmla="*/ 589031 h 819062"/>
              <a:gd name="connsiteX41" fmla="*/ 106586 w 3175156"/>
              <a:gd name="connsiteY41" fmla="*/ 600250 h 819062"/>
              <a:gd name="connsiteX42" fmla="*/ 134635 w 3175156"/>
              <a:gd name="connsiteY42" fmla="*/ 617080 h 819062"/>
              <a:gd name="connsiteX43" fmla="*/ 190734 w 3175156"/>
              <a:gd name="connsiteY43" fmla="*/ 667568 h 819062"/>
              <a:gd name="connsiteX44" fmla="*/ 207563 w 3175156"/>
              <a:gd name="connsiteY44" fmla="*/ 690007 h 819062"/>
              <a:gd name="connsiteX45" fmla="*/ 218783 w 3175156"/>
              <a:gd name="connsiteY45" fmla="*/ 706837 h 819062"/>
              <a:gd name="connsiteX46" fmla="*/ 274881 w 3175156"/>
              <a:gd name="connsiteY46" fmla="*/ 740496 h 819062"/>
              <a:gd name="connsiteX47" fmla="*/ 308540 w 3175156"/>
              <a:gd name="connsiteY47" fmla="*/ 751715 h 81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175156" h="819062">
                <a:moveTo>
                  <a:pt x="258051" y="734886"/>
                </a:moveTo>
                <a:cubicBezTo>
                  <a:pt x="267401" y="731146"/>
                  <a:pt x="276271" y="725851"/>
                  <a:pt x="286101" y="723666"/>
                </a:cubicBezTo>
                <a:cubicBezTo>
                  <a:pt x="424785" y="692848"/>
                  <a:pt x="437280" y="730841"/>
                  <a:pt x="639519" y="734886"/>
                </a:cubicBezTo>
                <a:cubicBezTo>
                  <a:pt x="1013437" y="742364"/>
                  <a:pt x="1387494" y="738626"/>
                  <a:pt x="1761482" y="740496"/>
                </a:cubicBezTo>
                <a:cubicBezTo>
                  <a:pt x="1781689" y="743021"/>
                  <a:pt x="1837960" y="750262"/>
                  <a:pt x="1856849" y="751715"/>
                </a:cubicBezTo>
                <a:lnTo>
                  <a:pt x="2170999" y="774154"/>
                </a:lnTo>
                <a:cubicBezTo>
                  <a:pt x="2182219" y="779764"/>
                  <a:pt x="2195788" y="782114"/>
                  <a:pt x="2204658" y="790984"/>
                </a:cubicBezTo>
                <a:cubicBezTo>
                  <a:pt x="2211778" y="798105"/>
                  <a:pt x="2205851" y="819973"/>
                  <a:pt x="2215877" y="819033"/>
                </a:cubicBezTo>
                <a:cubicBezTo>
                  <a:pt x="2341734" y="807234"/>
                  <a:pt x="2340065" y="785154"/>
                  <a:pt x="2417831" y="762935"/>
                </a:cubicBezTo>
                <a:cubicBezTo>
                  <a:pt x="2494253" y="741100"/>
                  <a:pt x="2497180" y="749064"/>
                  <a:pt x="2608564" y="740496"/>
                </a:cubicBezTo>
                <a:cubicBezTo>
                  <a:pt x="2644093" y="742366"/>
                  <a:pt x="2679604" y="747586"/>
                  <a:pt x="2715151" y="746105"/>
                </a:cubicBezTo>
                <a:cubicBezTo>
                  <a:pt x="3156357" y="727721"/>
                  <a:pt x="3192600" y="854528"/>
                  <a:pt x="3141497" y="701227"/>
                </a:cubicBezTo>
                <a:cubicBezTo>
                  <a:pt x="3145237" y="693747"/>
                  <a:pt x="3148567" y="686049"/>
                  <a:pt x="3152716" y="678788"/>
                </a:cubicBezTo>
                <a:cubicBezTo>
                  <a:pt x="3184443" y="623264"/>
                  <a:pt x="3141239" y="707351"/>
                  <a:pt x="3175156" y="639519"/>
                </a:cubicBezTo>
                <a:cubicBezTo>
                  <a:pt x="3173286" y="630169"/>
                  <a:pt x="3173213" y="620271"/>
                  <a:pt x="3169546" y="611470"/>
                </a:cubicBezTo>
                <a:cubicBezTo>
                  <a:pt x="3163748" y="597554"/>
                  <a:pt x="3153849" y="585685"/>
                  <a:pt x="3147107" y="572201"/>
                </a:cubicBezTo>
                <a:cubicBezTo>
                  <a:pt x="3142604" y="563194"/>
                  <a:pt x="3139627" y="553502"/>
                  <a:pt x="3135887" y="544152"/>
                </a:cubicBezTo>
                <a:cubicBezTo>
                  <a:pt x="3137757" y="555372"/>
                  <a:pt x="3141903" y="589178"/>
                  <a:pt x="3141497" y="577811"/>
                </a:cubicBezTo>
                <a:cubicBezTo>
                  <a:pt x="3139224" y="514164"/>
                  <a:pt x="3139078" y="450154"/>
                  <a:pt x="3130277" y="387077"/>
                </a:cubicBezTo>
                <a:cubicBezTo>
                  <a:pt x="3124125" y="342989"/>
                  <a:pt x="3098022" y="329833"/>
                  <a:pt x="3074179" y="297320"/>
                </a:cubicBezTo>
                <a:cubicBezTo>
                  <a:pt x="3063747" y="283094"/>
                  <a:pt x="3055480" y="267401"/>
                  <a:pt x="3046130" y="252442"/>
                </a:cubicBezTo>
                <a:cubicBezTo>
                  <a:pt x="3040520" y="233742"/>
                  <a:pt x="3034526" y="215154"/>
                  <a:pt x="3029301" y="196343"/>
                </a:cubicBezTo>
                <a:cubicBezTo>
                  <a:pt x="3025174" y="181486"/>
                  <a:pt x="3023267" y="165986"/>
                  <a:pt x="3018081" y="151465"/>
                </a:cubicBezTo>
                <a:cubicBezTo>
                  <a:pt x="3004732" y="114090"/>
                  <a:pt x="2986189" y="91610"/>
                  <a:pt x="2939543" y="84147"/>
                </a:cubicBezTo>
                <a:cubicBezTo>
                  <a:pt x="2867437" y="72610"/>
                  <a:pt x="2793688" y="76667"/>
                  <a:pt x="2720761" y="72927"/>
                </a:cubicBezTo>
                <a:lnTo>
                  <a:pt x="2036363" y="84147"/>
                </a:lnTo>
                <a:cubicBezTo>
                  <a:pt x="1815609" y="80768"/>
                  <a:pt x="1595058" y="69188"/>
                  <a:pt x="1374405" y="61708"/>
                </a:cubicBezTo>
                <a:lnTo>
                  <a:pt x="1088304" y="39269"/>
                </a:lnTo>
                <a:cubicBezTo>
                  <a:pt x="313472" y="-30379"/>
                  <a:pt x="1424939" y="61407"/>
                  <a:pt x="667568" y="0"/>
                </a:cubicBezTo>
                <a:cubicBezTo>
                  <a:pt x="635779" y="1870"/>
                  <a:pt x="602923" y="-2769"/>
                  <a:pt x="572201" y="5610"/>
                </a:cubicBezTo>
                <a:cubicBezTo>
                  <a:pt x="559444" y="9089"/>
                  <a:pt x="555207" y="26404"/>
                  <a:pt x="544152" y="33659"/>
                </a:cubicBezTo>
                <a:cubicBezTo>
                  <a:pt x="495086" y="65858"/>
                  <a:pt x="448650" y="105743"/>
                  <a:pt x="392687" y="123416"/>
                </a:cubicBezTo>
                <a:cubicBezTo>
                  <a:pt x="357158" y="134636"/>
                  <a:pt x="320847" y="143625"/>
                  <a:pt x="286101" y="157075"/>
                </a:cubicBezTo>
                <a:cubicBezTo>
                  <a:pt x="262705" y="166132"/>
                  <a:pt x="242867" y="183710"/>
                  <a:pt x="218783" y="190734"/>
                </a:cubicBezTo>
                <a:cubicBezTo>
                  <a:pt x="197167" y="197039"/>
                  <a:pt x="173904" y="194473"/>
                  <a:pt x="151465" y="196343"/>
                </a:cubicBezTo>
                <a:cubicBezTo>
                  <a:pt x="142115" y="198213"/>
                  <a:pt x="132898" y="200955"/>
                  <a:pt x="123416" y="201953"/>
                </a:cubicBezTo>
                <a:cubicBezTo>
                  <a:pt x="97314" y="204701"/>
                  <a:pt x="70471" y="201746"/>
                  <a:pt x="44878" y="207563"/>
                </a:cubicBezTo>
                <a:cubicBezTo>
                  <a:pt x="28569" y="211270"/>
                  <a:pt x="14959" y="222522"/>
                  <a:pt x="0" y="230002"/>
                </a:cubicBezTo>
                <a:cubicBezTo>
                  <a:pt x="1870" y="332849"/>
                  <a:pt x="2125" y="435737"/>
                  <a:pt x="5610" y="538542"/>
                </a:cubicBezTo>
                <a:cubicBezTo>
                  <a:pt x="5935" y="548140"/>
                  <a:pt x="12995" y="571515"/>
                  <a:pt x="22439" y="577811"/>
                </a:cubicBezTo>
                <a:cubicBezTo>
                  <a:pt x="28018" y="581531"/>
                  <a:pt x="78426" y="589013"/>
                  <a:pt x="78537" y="589031"/>
                </a:cubicBezTo>
                <a:cubicBezTo>
                  <a:pt x="87887" y="592771"/>
                  <a:pt x="97579" y="595747"/>
                  <a:pt x="106586" y="600250"/>
                </a:cubicBezTo>
                <a:cubicBezTo>
                  <a:pt x="116338" y="605126"/>
                  <a:pt x="125389" y="611301"/>
                  <a:pt x="134635" y="617080"/>
                </a:cubicBezTo>
                <a:cubicBezTo>
                  <a:pt x="157427" y="631325"/>
                  <a:pt x="172620" y="643416"/>
                  <a:pt x="190734" y="667568"/>
                </a:cubicBezTo>
                <a:cubicBezTo>
                  <a:pt x="196344" y="675048"/>
                  <a:pt x="202129" y="682399"/>
                  <a:pt x="207563" y="690007"/>
                </a:cubicBezTo>
                <a:cubicBezTo>
                  <a:pt x="211482" y="695494"/>
                  <a:pt x="214015" y="702069"/>
                  <a:pt x="218783" y="706837"/>
                </a:cubicBezTo>
                <a:cubicBezTo>
                  <a:pt x="232864" y="720918"/>
                  <a:pt x="257537" y="733270"/>
                  <a:pt x="274881" y="740496"/>
                </a:cubicBezTo>
                <a:cubicBezTo>
                  <a:pt x="285798" y="745045"/>
                  <a:pt x="308540" y="751715"/>
                  <a:pt x="308540" y="751715"/>
                </a:cubicBezTo>
              </a:path>
            </a:pathLst>
          </a:cu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F375BB4D-EEF2-4F62-9160-E96144D9D7E6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800" b="0" dirty="0"/>
              <a:t>Embed a default schema – a geometry &amp; symbology </a:t>
            </a:r>
          </a:p>
          <a:p>
            <a:pPr marL="0" indent="0">
              <a:buNone/>
            </a:pPr>
            <a:endParaRPr lang="en-US" sz="2800" b="0" dirty="0"/>
          </a:p>
          <a:p>
            <a:pPr marL="0" indent="0">
              <a:buNone/>
            </a:pPr>
            <a:endParaRPr lang="en-US" sz="2800" b="0" dirty="0"/>
          </a:p>
          <a:p>
            <a:pPr marL="0" indent="0">
              <a:buNone/>
            </a:pPr>
            <a:endParaRPr lang="en-US" sz="2800" b="0" dirty="0"/>
          </a:p>
          <a:p>
            <a:pPr marL="0" indent="0">
              <a:buNone/>
            </a:pPr>
            <a:endParaRPr lang="en-US" sz="2800" b="0" dirty="0"/>
          </a:p>
          <a:p>
            <a:pPr marL="0" indent="0">
              <a:buNone/>
            </a:pPr>
            <a:endParaRPr lang="en-US" sz="2800" b="0" dirty="0"/>
          </a:p>
          <a:p>
            <a:pPr marL="0" indent="0">
              <a:buNone/>
            </a:pPr>
            <a:endParaRPr lang="en-US" sz="2800" b="0" dirty="0"/>
          </a:p>
          <a:p>
            <a:pPr marL="0" indent="0">
              <a:buNone/>
            </a:pPr>
            <a:endParaRPr lang="en-US" sz="2800" b="0" dirty="0"/>
          </a:p>
          <a:p>
            <a:pPr marL="0" indent="0">
              <a:buNone/>
            </a:pPr>
            <a:endParaRPr lang="en-US" sz="2800" b="0" dirty="0"/>
          </a:p>
          <a:p>
            <a:pPr marL="0" indent="0">
              <a:buNone/>
            </a:pPr>
            <a:endParaRPr lang="en-US" sz="2800" b="0" dirty="0"/>
          </a:p>
          <a:p>
            <a:pPr marL="0" indent="0">
              <a:buNone/>
            </a:pPr>
            <a:r>
              <a:rPr lang="en-US" sz="2800" b="0" dirty="0"/>
              <a:t>User can draw or select existing features</a:t>
            </a:r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33755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F775D9-0103-E47B-8E95-DF29A4F7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675112"/>
            <a:ext cx="8907118" cy="1305107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Create training data: </a:t>
            </a:r>
            <a:r>
              <a:rPr lang="en-US" sz="2400" b="0" dirty="0"/>
              <a:t>Save a layer file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First step, create training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22754B-9CD7-8D4F-FD00-3EDC677E5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2743200"/>
            <a:ext cx="6457171" cy="369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5465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Save a layer file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D4407C-C788-ABD7-44AF-98257FED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8756"/>
            <a:ext cx="9144000" cy="4440487"/>
          </a:xfrm>
          <a:prstGeom prst="rect">
            <a:avLst/>
          </a:prstGeom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F8F8B70-D5E2-7182-29B5-A2BC4537644C}"/>
              </a:ext>
            </a:extLst>
          </p:cNvPr>
          <p:cNvSpPr/>
          <p:nvPr/>
        </p:nvSpPr>
        <p:spPr bwMode="auto">
          <a:xfrm>
            <a:off x="2473929" y="2064412"/>
            <a:ext cx="5469570" cy="56098"/>
          </a:xfrm>
          <a:custGeom>
            <a:avLst/>
            <a:gdLst>
              <a:gd name="connsiteX0" fmla="*/ 0 w 5469570"/>
              <a:gd name="connsiteY0" fmla="*/ 28049 h 56098"/>
              <a:gd name="connsiteX1" fmla="*/ 465615 w 5469570"/>
              <a:gd name="connsiteY1" fmla="*/ 0 h 56098"/>
              <a:gd name="connsiteX2" fmla="*/ 1049035 w 5469570"/>
              <a:gd name="connsiteY2" fmla="*/ 39269 h 56098"/>
              <a:gd name="connsiteX3" fmla="*/ 1772702 w 5469570"/>
              <a:gd name="connsiteY3" fmla="*/ 33659 h 56098"/>
              <a:gd name="connsiteX4" fmla="*/ 2367342 w 5469570"/>
              <a:gd name="connsiteY4" fmla="*/ 33659 h 56098"/>
              <a:gd name="connsiteX5" fmla="*/ 2917104 w 5469570"/>
              <a:gd name="connsiteY5" fmla="*/ 50489 h 56098"/>
              <a:gd name="connsiteX6" fmla="*/ 3478086 w 5469570"/>
              <a:gd name="connsiteY6" fmla="*/ 22440 h 56098"/>
              <a:gd name="connsiteX7" fmla="*/ 3949310 w 5469570"/>
              <a:gd name="connsiteY7" fmla="*/ 11220 h 56098"/>
              <a:gd name="connsiteX8" fmla="*/ 4465413 w 5469570"/>
              <a:gd name="connsiteY8" fmla="*/ 28049 h 56098"/>
              <a:gd name="connsiteX9" fmla="*/ 4521511 w 5469570"/>
              <a:gd name="connsiteY9" fmla="*/ 33659 h 56098"/>
              <a:gd name="connsiteX10" fmla="*/ 4594439 w 5469570"/>
              <a:gd name="connsiteY10" fmla="*/ 39269 h 56098"/>
              <a:gd name="connsiteX11" fmla="*/ 4953467 w 5469570"/>
              <a:gd name="connsiteY11" fmla="*/ 56098 h 56098"/>
              <a:gd name="connsiteX12" fmla="*/ 5262007 w 5469570"/>
              <a:gd name="connsiteY12" fmla="*/ 44879 h 56098"/>
              <a:gd name="connsiteX13" fmla="*/ 5346154 w 5469570"/>
              <a:gd name="connsiteY13" fmla="*/ 33659 h 56098"/>
              <a:gd name="connsiteX14" fmla="*/ 5385423 w 5469570"/>
              <a:gd name="connsiteY14" fmla="*/ 22440 h 56098"/>
              <a:gd name="connsiteX15" fmla="*/ 5469570 w 5469570"/>
              <a:gd name="connsiteY15" fmla="*/ 16830 h 5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69570" h="56098">
                <a:moveTo>
                  <a:pt x="0" y="28049"/>
                </a:moveTo>
                <a:cubicBezTo>
                  <a:pt x="155205" y="18699"/>
                  <a:pt x="310129" y="0"/>
                  <a:pt x="465615" y="0"/>
                </a:cubicBezTo>
                <a:cubicBezTo>
                  <a:pt x="731608" y="0"/>
                  <a:pt x="841727" y="14879"/>
                  <a:pt x="1049035" y="39269"/>
                </a:cubicBezTo>
                <a:lnTo>
                  <a:pt x="1772702" y="33659"/>
                </a:lnTo>
                <a:cubicBezTo>
                  <a:pt x="2597904" y="33659"/>
                  <a:pt x="1439792" y="49932"/>
                  <a:pt x="2367342" y="33659"/>
                </a:cubicBezTo>
                <a:cubicBezTo>
                  <a:pt x="2550596" y="39269"/>
                  <a:pt x="2733774" y="52341"/>
                  <a:pt x="2917104" y="50489"/>
                </a:cubicBezTo>
                <a:cubicBezTo>
                  <a:pt x="3104322" y="48598"/>
                  <a:pt x="3290994" y="29558"/>
                  <a:pt x="3478086" y="22440"/>
                </a:cubicBezTo>
                <a:cubicBezTo>
                  <a:pt x="3635092" y="16467"/>
                  <a:pt x="3792235" y="14960"/>
                  <a:pt x="3949310" y="11220"/>
                </a:cubicBezTo>
                <a:lnTo>
                  <a:pt x="4465413" y="28049"/>
                </a:lnTo>
                <a:cubicBezTo>
                  <a:pt x="4484191" y="28785"/>
                  <a:pt x="4502789" y="32031"/>
                  <a:pt x="4521511" y="33659"/>
                </a:cubicBezTo>
                <a:cubicBezTo>
                  <a:pt x="4545800" y="35771"/>
                  <a:pt x="4570117" y="37572"/>
                  <a:pt x="4594439" y="39269"/>
                </a:cubicBezTo>
                <a:cubicBezTo>
                  <a:pt x="4808393" y="54196"/>
                  <a:pt x="4726678" y="49429"/>
                  <a:pt x="4953467" y="56098"/>
                </a:cubicBezTo>
                <a:lnTo>
                  <a:pt x="5262007" y="44879"/>
                </a:lnTo>
                <a:cubicBezTo>
                  <a:pt x="5287803" y="43688"/>
                  <a:pt x="5319865" y="40231"/>
                  <a:pt x="5346154" y="33659"/>
                </a:cubicBezTo>
                <a:cubicBezTo>
                  <a:pt x="5359361" y="30357"/>
                  <a:pt x="5372074" y="25110"/>
                  <a:pt x="5385423" y="22440"/>
                </a:cubicBezTo>
                <a:cubicBezTo>
                  <a:pt x="5421592" y="15206"/>
                  <a:pt x="5434065" y="16830"/>
                  <a:pt x="5469570" y="16830"/>
                </a:cubicBezTo>
              </a:path>
            </a:pathLst>
          </a:custGeom>
          <a:noFill/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1671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F775D9-0103-E47B-8E95-DF29A4F7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441" y="675112"/>
            <a:ext cx="8907118" cy="1305107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Create training data.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Select Feature Set for Data Type.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Specify default as </a:t>
            </a:r>
            <a:r>
              <a:rPr lang="en-US" sz="2800" b="0" dirty="0" err="1"/>
              <a:t>lyrx</a:t>
            </a:r>
            <a:r>
              <a:rPr lang="en-US" sz="2800" b="0" dirty="0"/>
              <a:t> file.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Enable user to draw features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8077200" y="11430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CB51B06-21AA-AAEE-AFE5-F22739E995F1}"/>
              </a:ext>
            </a:extLst>
          </p:cNvPr>
          <p:cNvSpPr/>
          <p:nvPr/>
        </p:nvSpPr>
        <p:spPr bwMode="auto">
          <a:xfrm>
            <a:off x="3644828" y="1126822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5360E31-024D-302C-2B07-FA3BD8A37734}"/>
              </a:ext>
            </a:extLst>
          </p:cNvPr>
          <p:cNvCxnSpPr/>
          <p:nvPr/>
        </p:nvCxnSpPr>
        <p:spPr bwMode="auto">
          <a:xfrm flipV="1">
            <a:off x="8153310" y="1561683"/>
            <a:ext cx="319801" cy="657824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2B1D55F-B927-9A9A-B86A-C17DB39EB5CB}"/>
              </a:ext>
            </a:extLst>
          </p:cNvPr>
          <p:cNvSpPr txBox="1"/>
          <p:nvPr/>
        </p:nvSpPr>
        <p:spPr>
          <a:xfrm>
            <a:off x="5508721" y="2255107"/>
            <a:ext cx="36263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C:\gispy\data\ch23\training\COVER4.lyrx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38428F7-A6FD-86E5-EEFD-54CA641C01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434" y="3781825"/>
            <a:ext cx="3924848" cy="15718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5EE35A2-C502-0DF4-0911-9A18A84249EB}"/>
              </a:ext>
            </a:extLst>
          </p:cNvPr>
          <p:cNvSpPr/>
          <p:nvPr/>
        </p:nvSpPr>
        <p:spPr bwMode="auto">
          <a:xfrm>
            <a:off x="3662082" y="485843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FE1FE9-AC11-7399-8372-0262AE253C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7018" y="5193457"/>
            <a:ext cx="5238017" cy="171314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3465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Unique identifier for the parameter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 Does not appear on the interface.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 Cannot have spaces or special characters other than underscore.</a:t>
            </a:r>
          </a:p>
          <a:p>
            <a:pPr lvl="1"/>
            <a:endParaRPr lang="en-US" dirty="0"/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Name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22860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699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42D2-C0F3-B648-942E-51EFFD15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 tool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7C1A-CD06-64E7-1062-48169B8C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Right-click Script Tool &gt; Edit Metadata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EF951-58DF-69E4-F2B1-244D9B1EF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46" y="1905000"/>
            <a:ext cx="5210902" cy="38486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85D2392-4E0D-F8D9-962E-F4526C4AB2BC}"/>
              </a:ext>
            </a:extLst>
          </p:cNvPr>
          <p:cNvSpPr/>
          <p:nvPr/>
        </p:nvSpPr>
        <p:spPr bwMode="auto">
          <a:xfrm>
            <a:off x="2350477" y="4990327"/>
            <a:ext cx="2819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D33CA-61AB-324A-191B-F0AD2952158C}"/>
              </a:ext>
            </a:extLst>
          </p:cNvPr>
          <p:cNvSpPr/>
          <p:nvPr/>
        </p:nvSpPr>
        <p:spPr bwMode="auto">
          <a:xfrm>
            <a:off x="5741674" y="2335509"/>
            <a:ext cx="1725925" cy="335028"/>
          </a:xfrm>
          <a:prstGeom prst="rect">
            <a:avLst/>
          </a:prstGeom>
          <a:solidFill>
            <a:schemeClr val="bg1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B8D671D-80B6-3F77-2FE8-AF9EF9A9E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115" y="2765099"/>
            <a:ext cx="3565654" cy="284472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DE224BE-190A-7BC1-5467-C291C45B239E}"/>
              </a:ext>
            </a:extLst>
          </p:cNvPr>
          <p:cNvCxnSpPr/>
          <p:nvPr/>
        </p:nvCxnSpPr>
        <p:spPr bwMode="auto">
          <a:xfrm flipV="1">
            <a:off x="4994031" y="3276600"/>
            <a:ext cx="519050" cy="1713727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65722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2743B3A-FE77-A48C-ED32-39ACCC0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Summing up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743353-EBBE-248D-8D08-24C4B15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1" y="2522874"/>
            <a:ext cx="8686800" cy="4258926"/>
          </a:xfrm>
        </p:spPr>
        <p:txBody>
          <a:bodyPr/>
          <a:lstStyle/>
          <a:p>
            <a:pPr marL="800100" lvl="1" indent="-3429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  Label vs. Name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Data type vs. Parameter Type (Required, Optional, Derived)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 err="1">
                <a:solidFill>
                  <a:schemeClr val="bg1">
                    <a:lumMod val="65000"/>
                  </a:schemeClr>
                </a:solidFill>
              </a:rPr>
              <a:t>Multivalue</a:t>
            </a:r>
            <a:r>
              <a:rPr lang="en-US" altLang="en-US" sz="20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457200" lvl="1" indent="0" eaLnBrk="1" hangingPunct="1"/>
            <a:endParaRPr lang="en-US" altLang="en-US" sz="2000" dirty="0">
              <a:solidFill>
                <a:schemeClr val="bg1">
                  <a:lumMod val="65000"/>
                </a:schemeClr>
              </a:solidFill>
            </a:endParaRP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Filter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Dependency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Drawing input features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Setting default data paths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97797-C757-7D23-3E1C-1F7B8FCE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" y="899545"/>
            <a:ext cx="9144000" cy="1386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5574F-E9BB-726F-126F-0FD5A707378C}"/>
              </a:ext>
            </a:extLst>
          </p:cNvPr>
          <p:cNvSpPr/>
          <p:nvPr/>
        </p:nvSpPr>
        <p:spPr bwMode="auto">
          <a:xfrm>
            <a:off x="1524000" y="1051945"/>
            <a:ext cx="59436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5A1F7F6-4409-4B52-13BA-DB89B97E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FAQ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DFD2F4-FD8A-DA2B-170D-DB7B8E14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762000"/>
            <a:ext cx="8077201" cy="54102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altLang="en-US" sz="1800" dirty="0"/>
              <a:t>How can I remove a parameter?  </a:t>
            </a:r>
            <a:br>
              <a:rPr lang="en-US" altLang="en-US" sz="1800" dirty="0"/>
            </a:br>
            <a:r>
              <a:rPr lang="en-US" altLang="en-US" sz="1800" b="1" dirty="0"/>
              <a:t>A:</a:t>
            </a:r>
            <a:r>
              <a:rPr lang="en-US" altLang="en-US" sz="1800" dirty="0"/>
              <a:t> Right click on that row in the table and select delete.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/>
              <a:t>I want to for the user to choose an integer. What data type to use?   </a:t>
            </a:r>
            <a:br>
              <a:rPr lang="en-US" altLang="en-US" sz="1800" dirty="0"/>
            </a:br>
            <a:r>
              <a:rPr lang="en-US" altLang="en-US" sz="1800" b="1" dirty="0"/>
              <a:t>A: </a:t>
            </a:r>
            <a:r>
              <a:rPr lang="en-US" altLang="en-US" sz="1800" dirty="0"/>
              <a:t>Long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/>
              <a:t>I want to for the user to choose a float. What data type to use?</a:t>
            </a:r>
            <a:br>
              <a:rPr lang="en-US" altLang="en-US" sz="1800" dirty="0"/>
            </a:br>
            <a:r>
              <a:rPr lang="en-US" altLang="en-US" sz="1800" b="1" dirty="0"/>
              <a:t>A: </a:t>
            </a:r>
            <a:r>
              <a:rPr lang="en-US" altLang="en-US" sz="1800" dirty="0"/>
              <a:t>Double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/>
              <a:t>I want to force the user to choose a file geodatabase. What data type to use?</a:t>
            </a:r>
            <a:br>
              <a:rPr lang="en-US" altLang="en-US" sz="1800" dirty="0"/>
            </a:br>
            <a:r>
              <a:rPr lang="en-US" altLang="en-US" sz="1800" b="1" dirty="0"/>
              <a:t>A: </a:t>
            </a:r>
            <a:r>
              <a:rPr lang="en-US" altLang="en-US" sz="1800" dirty="0"/>
              <a:t>Workspace  + plus use a filter &amp; check "local database"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  <a:p>
            <a:pPr>
              <a:buFont typeface="+mj-lt"/>
              <a:buAutoNum type="arabicPeriod"/>
            </a:pPr>
            <a:r>
              <a:rPr lang="en-US" altLang="en-US" sz="1800" dirty="0"/>
              <a:t>I want to the user to choose a directory, but not a file geodatabase directory.  What data type to use?</a:t>
            </a:r>
            <a:br>
              <a:rPr lang="en-US" altLang="en-US" sz="1800" dirty="0"/>
            </a:br>
            <a:r>
              <a:rPr lang="en-US" altLang="en-US" sz="1800" b="1" dirty="0"/>
              <a:t>A:</a:t>
            </a:r>
            <a:r>
              <a:rPr lang="en-US" altLang="en-US" sz="1800" dirty="0"/>
              <a:t> Folder</a:t>
            </a:r>
          </a:p>
          <a:p>
            <a:pPr>
              <a:buFont typeface="+mj-lt"/>
              <a:buAutoNum type="arabicPeriod"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738545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B5CE-2B22-B250-5168-47076859C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093A0-2889-2593-463F-05883D243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923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531352" cy="457200"/>
          </a:xfrm>
        </p:spPr>
        <p:txBody>
          <a:bodyPr/>
          <a:lstStyle/>
          <a:p>
            <a:r>
              <a:rPr lang="en-US" altLang="en-US" dirty="0"/>
              <a:t>Four methods (functions in the class)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6F8E5-9AB4-E110-8233-193507250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91" y="1219200"/>
            <a:ext cx="7174309" cy="492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8279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35354C38-9C60-DC3A-DE8C-31D78F7D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Tool validator methods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56A6ABCB-5787-84F5-AF59-7B1ADFE7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0B2CB00-8F74-423E-89F4-5DD4BAB022F5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C2DAAF83-9AF4-CB4C-270D-E0176457A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76200"/>
            <a:ext cx="1435100" cy="1352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6AE69FC-6616-51EB-9F4D-AA47A4A098F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" y="1196975"/>
          <a:ext cx="7924800" cy="4297390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99"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Method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u="sng" dirty="0"/>
                        <a:t>Description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16">
                <a:tc>
                  <a:txBody>
                    <a:bodyPr/>
                    <a:lstStyle/>
                    <a:p>
                      <a:r>
                        <a:rPr lang="en-US" sz="1800"/>
                        <a:t>__init__ 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Initializes the </a:t>
                      </a:r>
                      <a:r>
                        <a:rPr lang="en-US" sz="1800" dirty="0" err="1"/>
                        <a:t>ToolValidator</a:t>
                      </a:r>
                      <a:r>
                        <a:rPr lang="en-US" sz="1800" dirty="0"/>
                        <a:t> class. Perform</a:t>
                      </a:r>
                      <a:r>
                        <a:rPr lang="en-US" sz="1800" baseline="0" dirty="0"/>
                        <a:t> i</a:t>
                      </a:r>
                      <a:r>
                        <a:rPr lang="en-US" sz="1800" dirty="0"/>
                        <a:t>mport and initialize the object (self) properties. 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99">
                <a:tc>
                  <a:txBody>
                    <a:bodyPr/>
                    <a:lstStyle/>
                    <a:p>
                      <a:r>
                        <a:rPr lang="en-US" sz="1800" dirty="0" err="1"/>
                        <a:t>initializeParameters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Called </a:t>
                      </a:r>
                      <a:r>
                        <a:rPr lang="en-US" sz="1800" b="1" i="1" dirty="0"/>
                        <a:t>once</a:t>
                      </a:r>
                      <a:r>
                        <a:rPr lang="en-US" sz="1800" dirty="0"/>
                        <a:t> when the tool dialog box first opens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34">
                <a:tc>
                  <a:txBody>
                    <a:bodyPr/>
                    <a:lstStyle/>
                    <a:p>
                      <a:r>
                        <a:rPr lang="en-US" sz="1800" dirty="0" err="1"/>
                        <a:t>updateParameters</a:t>
                      </a:r>
                      <a:r>
                        <a:rPr lang="en-US" sz="1800" dirty="0"/>
                        <a:t> 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Called </a:t>
                      </a:r>
                      <a:r>
                        <a:rPr lang="en-US" sz="1800" b="1" dirty="0"/>
                        <a:t>each time </a:t>
                      </a:r>
                      <a:r>
                        <a:rPr lang="en-US" sz="1800" dirty="0"/>
                        <a:t>the user changes a parameter. After returning from </a:t>
                      </a:r>
                      <a:r>
                        <a:rPr lang="en-US" sz="1800" dirty="0" err="1"/>
                        <a:t>updateParameters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/>
                        <a:t>geoprocessing</a:t>
                      </a:r>
                      <a:r>
                        <a:rPr lang="en-US" sz="1800" dirty="0"/>
                        <a:t> calls its internal validation routine.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16">
                <a:tc>
                  <a:txBody>
                    <a:bodyPr/>
                    <a:lstStyle/>
                    <a:p>
                      <a:r>
                        <a:rPr lang="en-US" sz="1800"/>
                        <a:t>updateMessages 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  <a:p>
                      <a:r>
                        <a:rPr lang="en-US" sz="1800" dirty="0"/>
                        <a:t>Called </a:t>
                      </a:r>
                      <a:r>
                        <a:rPr lang="en-US" sz="1800" b="1" dirty="0"/>
                        <a:t>after returning </a:t>
                      </a:r>
                      <a:r>
                        <a:rPr lang="en-US" sz="1800" dirty="0"/>
                        <a:t>from the internal validation routine. You can change the messages created from internal validation.</a:t>
                      </a:r>
                    </a:p>
                  </a:txBody>
                  <a:tcPr marT="45691" marB="4569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2527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531352" cy="457200"/>
          </a:xfrm>
        </p:spPr>
        <p:txBody>
          <a:bodyPr/>
          <a:lstStyle/>
          <a:p>
            <a:r>
              <a:rPr lang="en-US" altLang="en-US" dirty="0" err="1"/>
              <a:t>self.params</a:t>
            </a:r>
            <a:r>
              <a:rPr lang="en-US" altLang="en-US" dirty="0"/>
              <a:t> has Parameter objects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6F8E5-9AB4-E110-8233-193507250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91"/>
          <a:stretch/>
        </p:blipFill>
        <p:spPr>
          <a:xfrm>
            <a:off x="228600" y="838200"/>
            <a:ext cx="7174309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ECFC-ACA1-C0BB-9BDF-BC15C981DEFC}"/>
              </a:ext>
            </a:extLst>
          </p:cNvPr>
          <p:cNvSpPr txBox="1"/>
          <p:nvPr/>
        </p:nvSpPr>
        <p:spPr>
          <a:xfrm>
            <a:off x="533400" y="2413338"/>
            <a:ext cx="631734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ToolValidator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def __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__(self):</a:t>
            </a:r>
          </a:p>
          <a:p>
            <a:pPr marL="0" indent="0">
              <a:buFontTx/>
              <a:buNone/>
              <a:defRPr/>
            </a:pPr>
            <a:endParaRPr lang="en-US" b="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# Set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use in other validation methods.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arcpy.GetParameterInfo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3D0E1258-5C2A-7350-77A4-8D93EE9F54F4}"/>
              </a:ext>
            </a:extLst>
          </p:cNvPr>
          <p:cNvSpPr/>
          <p:nvPr/>
        </p:nvSpPr>
        <p:spPr bwMode="auto">
          <a:xfrm>
            <a:off x="4495800" y="4343401"/>
            <a:ext cx="838200" cy="990600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78B96902-5420-C25E-56D2-6DFE926E018B}"/>
              </a:ext>
            </a:extLst>
          </p:cNvPr>
          <p:cNvSpPr/>
          <p:nvPr/>
        </p:nvSpPr>
        <p:spPr bwMode="auto">
          <a:xfrm rot="13571397">
            <a:off x="1272323" y="4037530"/>
            <a:ext cx="838200" cy="1477328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CAD9D6-31B8-4664-28E3-0097AD89E383}"/>
              </a:ext>
            </a:extLst>
          </p:cNvPr>
          <p:cNvSpPr txBox="1"/>
          <p:nvPr/>
        </p:nvSpPr>
        <p:spPr>
          <a:xfrm>
            <a:off x="685800" y="5399092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list of Parameter objects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B31457-33F7-7661-DF9D-196DD6254FFB}"/>
              </a:ext>
            </a:extLst>
          </p:cNvPr>
          <p:cNvSpPr txBox="1"/>
          <p:nvPr/>
        </p:nvSpPr>
        <p:spPr>
          <a:xfrm>
            <a:off x="4419600" y="4897367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Get the Parameter objects with their properties as set in the table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F66B0-0466-C0F7-D2C1-07FBDD1AB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6097696"/>
            <a:ext cx="5242777" cy="6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66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531352" cy="457200"/>
          </a:xfrm>
        </p:spPr>
        <p:txBody>
          <a:bodyPr/>
          <a:lstStyle/>
          <a:p>
            <a:r>
              <a:rPr lang="en-US" altLang="en-US" dirty="0" err="1"/>
              <a:t>self.params</a:t>
            </a:r>
            <a:r>
              <a:rPr lang="en-US" altLang="en-US" dirty="0"/>
              <a:t> zero based.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6F8E5-9AB4-E110-8233-193507250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91"/>
          <a:stretch/>
        </p:blipFill>
        <p:spPr>
          <a:xfrm>
            <a:off x="228600" y="838200"/>
            <a:ext cx="7174309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ECFC-ACA1-C0BB-9BDF-BC15C981DEFC}"/>
              </a:ext>
            </a:extLst>
          </p:cNvPr>
          <p:cNvSpPr txBox="1"/>
          <p:nvPr/>
        </p:nvSpPr>
        <p:spPr>
          <a:xfrm>
            <a:off x="533400" y="2413338"/>
            <a:ext cx="631734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ToolValidator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def __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__(self):</a:t>
            </a:r>
          </a:p>
          <a:p>
            <a:pPr marL="0" indent="0">
              <a:buFontTx/>
              <a:buNone/>
              <a:defRPr/>
            </a:pPr>
            <a:endParaRPr lang="en-US" b="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# Set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use in other validation methods.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arcpy.GetParameterInfo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firstParam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[0]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firstParam.value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F66B0-0466-C0F7-D2C1-07FBDD1AB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6097696"/>
            <a:ext cx="5242777" cy="6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2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94244196-C48C-AE01-D060-79F7A998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Parameters object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801D2-9E87-70D1-01A3-659A52F86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400" dirty="0"/>
              <a:t>class </a:t>
            </a:r>
            <a:r>
              <a:rPr lang="en-US" sz="1400" dirty="0" err="1"/>
              <a:t>ToolValidator</a:t>
            </a:r>
            <a:r>
              <a:rPr lang="en-US" sz="1400" dirty="0"/>
              <a:t>:</a:t>
            </a:r>
          </a:p>
          <a:p>
            <a:pPr marL="0" indent="0">
              <a:buFontTx/>
              <a:buNone/>
              <a:defRPr/>
            </a:pPr>
            <a:r>
              <a:rPr lang="en-US" sz="1400" dirty="0"/>
              <a:t>  </a:t>
            </a:r>
            <a:r>
              <a:rPr lang="en-US" sz="1400" dirty="0" err="1"/>
              <a:t>def</a:t>
            </a:r>
            <a:r>
              <a:rPr lang="en-US" sz="1400" dirty="0"/>
              <a:t>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pPr marL="0" indent="0">
              <a:buFontTx/>
              <a:buNone/>
              <a:defRPr/>
            </a:pPr>
            <a:r>
              <a:rPr lang="en-US" sz="1400" dirty="0"/>
              <a:t>    """Setup </a:t>
            </a:r>
            <a:r>
              <a:rPr lang="en-US" sz="1400" dirty="0" err="1"/>
              <a:t>arcpy</a:t>
            </a:r>
            <a:r>
              <a:rPr lang="en-US" sz="1400" dirty="0"/>
              <a:t> and the list of tool parameters."""</a:t>
            </a:r>
          </a:p>
          <a:p>
            <a:pPr marL="0" indent="0">
              <a:buFontTx/>
              <a:buNone/>
              <a:defRPr/>
            </a:pPr>
            <a:r>
              <a:rPr lang="en-US" sz="1400" dirty="0"/>
              <a:t>    import </a:t>
            </a:r>
            <a:r>
              <a:rPr lang="en-US" sz="1400" dirty="0" err="1"/>
              <a:t>arcpy</a:t>
            </a:r>
            <a:endParaRPr lang="en-US" sz="1400" dirty="0"/>
          </a:p>
          <a:p>
            <a:pPr marL="0" indent="0">
              <a:buFontTx/>
              <a:buNone/>
              <a:defRPr/>
            </a:pPr>
            <a:r>
              <a:rPr lang="en-US" sz="1400" dirty="0"/>
              <a:t>    </a:t>
            </a:r>
            <a:r>
              <a:rPr lang="en-US" sz="1400" dirty="0" err="1"/>
              <a:t>self.params</a:t>
            </a:r>
            <a:r>
              <a:rPr lang="en-US" sz="1400" dirty="0"/>
              <a:t> = </a:t>
            </a:r>
            <a:r>
              <a:rPr lang="en-US" sz="1400" dirty="0" err="1"/>
              <a:t>arcpy.GetParameterInfo</a:t>
            </a:r>
            <a:r>
              <a:rPr lang="en-US" sz="1400" dirty="0"/>
              <a:t>()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F81C0A3E-FB71-CD04-BAF2-5AFCE293A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05B53C-3BA1-4CD7-B479-6DE01C3476A9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D03C92-A055-3D4E-8B80-D86E913A03AA}"/>
              </a:ext>
            </a:extLst>
          </p:cNvPr>
          <p:cNvGraphicFramePr>
            <a:graphicFrameLocks noGrp="1"/>
          </p:cNvGraphicFramePr>
          <p:nvPr/>
        </p:nvGraphicFramePr>
        <p:xfrm>
          <a:off x="286148" y="2384705"/>
          <a:ext cx="8305800" cy="3316290"/>
        </p:xfrm>
        <a:graphic>
          <a:graphicData uri="http://schemas.openxmlformats.org/drawingml/2006/table">
            <a:tbl>
              <a:tblPr/>
              <a:tblGrid>
                <a:gridCol w="1600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19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4820">
                <a:tc>
                  <a:txBody>
                    <a:bodyPr/>
                    <a:lstStyle/>
                    <a:p>
                      <a:r>
                        <a:rPr lang="en-US" sz="1100" b="1" dirty="0"/>
                        <a:t>Selected Properties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Value(s)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Description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628">
                <a:tc>
                  <a:txBody>
                    <a:bodyPr/>
                    <a:lstStyle/>
                    <a:p>
                      <a:r>
                        <a:rPr lang="en-US" sz="1100" dirty="0"/>
                        <a:t>name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Parameter name as defined on</a:t>
                      </a:r>
                      <a:r>
                        <a:rPr lang="en-US" sz="1100" baseline="0" dirty="0"/>
                        <a:t> </a:t>
                      </a:r>
                      <a:r>
                        <a:rPr lang="en-US" sz="1100" dirty="0"/>
                        <a:t>Parameters tab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33">
                <a:tc>
                  <a:txBody>
                    <a:bodyPr/>
                    <a:lstStyle/>
                    <a:p>
                      <a:r>
                        <a:rPr lang="en-US" sz="1100"/>
                        <a:t>direction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String: "Input", "Output"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Input/Output</a:t>
                      </a:r>
                      <a:r>
                        <a:rPr lang="en-US" sz="1100" dirty="0"/>
                        <a:t> direction defined on Parameters tab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561">
                <a:tc>
                  <a:txBody>
                    <a:bodyPr/>
                    <a:lstStyle/>
                    <a:p>
                      <a:r>
                        <a:rPr lang="en-US" sz="1100"/>
                        <a:t>datatype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String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Data type as defined on Parameters tab.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60">
                <a:tc>
                  <a:txBody>
                    <a:bodyPr/>
                    <a:lstStyle/>
                    <a:p>
                      <a:r>
                        <a:rPr lang="en-US" sz="1100"/>
                        <a:t>parameterType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String: "Required", "Optional", "Derived"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Type as defined on the Parameters tab 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324">
                <a:tc>
                  <a:txBody>
                    <a:bodyPr/>
                    <a:lstStyle/>
                    <a:p>
                      <a:r>
                        <a:rPr lang="en-US" sz="1100" dirty="0" err="1"/>
                        <a:t>parameterDependencies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Python List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A list of indexes of each dependent parameter.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4820">
                <a:tc>
                  <a:txBody>
                    <a:bodyPr/>
                    <a:lstStyle/>
                    <a:p>
                      <a:r>
                        <a:rPr lang="en-US" sz="1100" b="1" dirty="0"/>
                        <a:t>value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Value object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value of the parameter.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324">
                <a:tc>
                  <a:txBody>
                    <a:bodyPr/>
                    <a:lstStyle/>
                    <a:p>
                      <a:r>
                        <a:rPr lang="en-US" sz="1100" dirty="0"/>
                        <a:t>enabled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Boolean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False if the parameter is dimmed (unavailable).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324">
                <a:tc>
                  <a:txBody>
                    <a:bodyPr/>
                    <a:lstStyle/>
                    <a:p>
                      <a:r>
                        <a:rPr lang="en-US" sz="1100" dirty="0"/>
                        <a:t>altered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Boolean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True if the user has modified the value.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5628">
                <a:tc>
                  <a:txBody>
                    <a:bodyPr/>
                    <a:lstStyle/>
                    <a:p>
                      <a:r>
                        <a:rPr lang="en-US" sz="1100" dirty="0" err="1"/>
                        <a:t>hasBeenValidated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Boolean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True if the internal validation routine has checked the parameter.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4820">
                <a:tc>
                  <a:txBody>
                    <a:bodyPr/>
                    <a:lstStyle/>
                    <a:p>
                      <a:r>
                        <a:rPr lang="en-US" sz="1100" dirty="0"/>
                        <a:t>category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String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The category of the parameter.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324">
                <a:tc>
                  <a:txBody>
                    <a:bodyPr/>
                    <a:lstStyle/>
                    <a:p>
                      <a:r>
                        <a:rPr lang="en-US" sz="1100" b="1" dirty="0"/>
                        <a:t>filter</a:t>
                      </a:r>
                      <a:r>
                        <a:rPr lang="en-US" sz="1100" dirty="0"/>
                        <a:t>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 only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GP Filter object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filter to apply to values in the parameter.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324">
                <a:tc>
                  <a:txBody>
                    <a:bodyPr/>
                    <a:lstStyle/>
                    <a:p>
                      <a:r>
                        <a:rPr lang="en-US" sz="1100" dirty="0"/>
                        <a:t>symbology 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Read/write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String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The pathname to a layer file (.</a:t>
                      </a:r>
                      <a:r>
                        <a:rPr lang="en-US" sz="1100" dirty="0" err="1"/>
                        <a:t>lyr</a:t>
                      </a:r>
                      <a:r>
                        <a:rPr lang="en-US" sz="1100" dirty="0"/>
                        <a:t>) used for drawing the output.</a:t>
                      </a:r>
                    </a:p>
                  </a:txBody>
                  <a:tcPr marL="27187" marR="27187" marT="13590" marB="135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42605E6-73E9-40A3-8F76-AD7E5BBC52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155" t="129819" r="-17155" b="-129819"/>
          <a:stretch/>
        </p:blipFill>
        <p:spPr>
          <a:xfrm>
            <a:off x="4800600" y="968933"/>
            <a:ext cx="5242777" cy="6869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DF8B82-0F14-C576-9434-B53A53BE9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6030906"/>
            <a:ext cx="5242777" cy="68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8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531352" cy="457200"/>
          </a:xfrm>
        </p:spPr>
        <p:txBody>
          <a:bodyPr/>
          <a:lstStyle/>
          <a:p>
            <a:r>
              <a:rPr lang="en-US" altLang="en-US" dirty="0"/>
              <a:t>Edit a filter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6F8E5-9AB4-E110-8233-193507250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91"/>
          <a:stretch/>
        </p:blipFill>
        <p:spPr>
          <a:xfrm>
            <a:off x="228600" y="838200"/>
            <a:ext cx="7174309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ECFC-ACA1-C0BB-9BDF-BC15C981DEFC}"/>
              </a:ext>
            </a:extLst>
          </p:cNvPr>
          <p:cNvSpPr txBox="1"/>
          <p:nvPr/>
        </p:nvSpPr>
        <p:spPr>
          <a:xfrm>
            <a:off x="533400" y="2413338"/>
            <a:ext cx="85313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ToolValidator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def __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__(self):</a:t>
            </a:r>
            <a:endParaRPr lang="en-US" b="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# Set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use in other validation methods.</a:t>
            </a: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arcpy.GetParameterInfo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firstParam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[0]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firstParam.value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5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secondParam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[1]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secondParam.filter.list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["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NorthEast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", "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SouthEast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", "Northwest", "Southwest"]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secondParam.value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"Northeast"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7F5126DA-5EE7-9F4C-8743-BD98A6A98E59}"/>
              </a:ext>
            </a:extLst>
          </p:cNvPr>
          <p:cNvSpPr/>
          <p:nvPr/>
        </p:nvSpPr>
        <p:spPr bwMode="auto">
          <a:xfrm>
            <a:off x="5456356" y="5314771"/>
            <a:ext cx="838200" cy="990600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FEA3897-C64C-94D6-48F6-3D13FD5CA723}"/>
              </a:ext>
            </a:extLst>
          </p:cNvPr>
          <p:cNvSpPr/>
          <p:nvPr/>
        </p:nvSpPr>
        <p:spPr bwMode="auto">
          <a:xfrm rot="13571397">
            <a:off x="815123" y="4950234"/>
            <a:ext cx="838200" cy="1477328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BF819-95C3-5A21-7FB4-5773AC9F3718}"/>
              </a:ext>
            </a:extLst>
          </p:cNvPr>
          <p:cNvSpPr txBox="1"/>
          <p:nvPr/>
        </p:nvSpPr>
        <p:spPr>
          <a:xfrm>
            <a:off x="467568" y="6160899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F5C42-059D-CF68-D4A9-5C2347B7006A}"/>
              </a:ext>
            </a:extLst>
          </p:cNvPr>
          <p:cNvSpPr txBox="1"/>
          <p:nvPr/>
        </p:nvSpPr>
        <p:spPr>
          <a:xfrm>
            <a:off x="5334000" y="5810071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dropdown menu choices</a:t>
            </a:r>
          </a:p>
        </p:txBody>
      </p:sp>
    </p:spTree>
    <p:extLst>
      <p:ext uri="{BB962C8B-B14F-4D97-AF65-F5344CB8AC3E}">
        <p14:creationId xmlns:p14="http://schemas.microsoft.com/office/powerpoint/2010/main" val="287602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914400"/>
            <a:ext cx="7391400" cy="5410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Restricts the type of the input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E.g., if you select Feature Layer, you can pick a layer from an active map or browse to a feature class.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Determines which widget appears on the tool.</a:t>
            </a:r>
          </a:p>
          <a:p>
            <a:pPr lvl="1"/>
            <a:endParaRPr lang="en-US" dirty="0"/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Data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28194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9B1CF3-7552-B9E5-4202-15C2EB225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2960" y="2514600"/>
            <a:ext cx="1909303" cy="3029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9881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531352" cy="457200"/>
          </a:xfrm>
        </p:spPr>
        <p:txBody>
          <a:bodyPr/>
          <a:lstStyle/>
          <a:p>
            <a:r>
              <a:rPr lang="en-US" altLang="en-US" dirty="0"/>
              <a:t>Can just use </a:t>
            </a:r>
            <a:r>
              <a:rPr lang="en-US" altLang="en-US" dirty="0" err="1"/>
              <a:t>self.params</a:t>
            </a:r>
            <a:r>
              <a:rPr lang="en-US" altLang="en-US" dirty="0"/>
              <a:t>[</a:t>
            </a:r>
            <a:r>
              <a:rPr lang="en-US" altLang="en-US" dirty="0" err="1"/>
              <a:t>i</a:t>
            </a:r>
            <a:r>
              <a:rPr lang="en-US" altLang="en-US" dirty="0"/>
              <a:t>]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C6F8E5-9AB4-E110-8233-1935072506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691"/>
          <a:stretch/>
        </p:blipFill>
        <p:spPr>
          <a:xfrm>
            <a:off x="228600" y="838200"/>
            <a:ext cx="7174309" cy="1295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A5ECFC-ACA1-C0BB-9BDF-BC15C981DEFC}"/>
              </a:ext>
            </a:extLst>
          </p:cNvPr>
          <p:cNvSpPr txBox="1"/>
          <p:nvPr/>
        </p:nvSpPr>
        <p:spPr>
          <a:xfrm>
            <a:off x="533400" y="2433936"/>
            <a:ext cx="853135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class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ToolValidator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def __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__(self):</a:t>
            </a:r>
            <a:endParaRPr lang="en-US" b="0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# Set </a:t>
            </a:r>
            <a:r>
              <a:rPr lang="en-US" b="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for use in other validation methods.</a:t>
            </a: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arcpy.GetParameterInfo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</a:p>
          <a:p>
            <a:pPr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[0].value = 5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</a:p>
          <a:p>
            <a:pPr marL="0" indent="0">
              <a:buFontTx/>
              <a:buNone/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[1].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filter.list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["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NorthEast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", "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SouthEast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", "Northwest", "Southwest"]</a:t>
            </a:r>
          </a:p>
          <a:p>
            <a:pPr>
              <a:defRPr/>
            </a:pP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</a:t>
            </a:r>
            <a:r>
              <a:rPr lang="en-US" b="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self.params</a:t>
            </a:r>
            <a:r>
              <a:rPr lang="en-US" b="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[1].value = "Northeast"</a:t>
            </a:r>
          </a:p>
          <a:p>
            <a:pPr marL="0" indent="0">
              <a:buFontTx/>
              <a:buNone/>
              <a:defRPr/>
            </a:pPr>
            <a:endParaRPr lang="en-US" b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Arc 1">
            <a:extLst>
              <a:ext uri="{FF2B5EF4-FFF2-40B4-BE49-F238E27FC236}">
                <a16:creationId xmlns:a16="http://schemas.microsoft.com/office/drawing/2014/main" id="{7F5126DA-5EE7-9F4C-8743-BD98A6A98E59}"/>
              </a:ext>
            </a:extLst>
          </p:cNvPr>
          <p:cNvSpPr/>
          <p:nvPr/>
        </p:nvSpPr>
        <p:spPr bwMode="auto">
          <a:xfrm>
            <a:off x="5456356" y="4953000"/>
            <a:ext cx="838200" cy="990600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FEA3897-C64C-94D6-48F6-3D13FD5CA723}"/>
              </a:ext>
            </a:extLst>
          </p:cNvPr>
          <p:cNvSpPr/>
          <p:nvPr/>
        </p:nvSpPr>
        <p:spPr bwMode="auto">
          <a:xfrm rot="13571397">
            <a:off x="815123" y="4799530"/>
            <a:ext cx="838200" cy="1477328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CBF819-95C3-5A21-7FB4-5773AC9F3718}"/>
              </a:ext>
            </a:extLst>
          </p:cNvPr>
          <p:cNvSpPr txBox="1"/>
          <p:nvPr/>
        </p:nvSpPr>
        <p:spPr>
          <a:xfrm>
            <a:off x="467568" y="601019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default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F5C42-059D-CF68-D4A9-5C2347B7006A}"/>
              </a:ext>
            </a:extLst>
          </p:cNvPr>
          <p:cNvSpPr txBox="1"/>
          <p:nvPr/>
        </p:nvSpPr>
        <p:spPr>
          <a:xfrm>
            <a:off x="5334000" y="5468898"/>
            <a:ext cx="220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the dropdown menu choices</a:t>
            </a:r>
          </a:p>
        </p:txBody>
      </p:sp>
    </p:spTree>
    <p:extLst>
      <p:ext uri="{BB962C8B-B14F-4D97-AF65-F5344CB8AC3E}">
        <p14:creationId xmlns:p14="http://schemas.microsoft.com/office/powerpoint/2010/main" val="3306715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DB0496BB-708F-8F5C-A47C-C7EC365A7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Updating parameters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72D886DC-A306-B320-C0B2-E45EF4697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3C547880-A847-913D-6BF4-7CB86C81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450194-F570-4D1F-A791-42BF5C287074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62468" name="Picture 4">
            <a:extLst>
              <a:ext uri="{FF2B5EF4-FFF2-40B4-BE49-F238E27FC236}">
                <a16:creationId xmlns:a16="http://schemas.microsoft.com/office/drawing/2014/main" id="{0536226A-7F06-D15D-8BDD-867905DB5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79"/>
          <a:stretch>
            <a:fillRect/>
          </a:stretch>
        </p:blipFill>
        <p:spPr bwMode="auto">
          <a:xfrm>
            <a:off x="4267200" y="890588"/>
            <a:ext cx="3429000" cy="290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2" name="Picture 6">
            <a:extLst>
              <a:ext uri="{FF2B5EF4-FFF2-40B4-BE49-F238E27FC236}">
                <a16:creationId xmlns:a16="http://schemas.microsoft.com/office/drawing/2014/main" id="{837941BE-823C-B36E-21F6-92578157D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722"/>
          <a:stretch>
            <a:fillRect/>
          </a:stretch>
        </p:blipFill>
        <p:spPr bwMode="auto">
          <a:xfrm>
            <a:off x="233363" y="2433638"/>
            <a:ext cx="3438525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3" name="Picture 5">
            <a:extLst>
              <a:ext uri="{FF2B5EF4-FFF2-40B4-BE49-F238E27FC236}">
                <a16:creationId xmlns:a16="http://schemas.microsoft.com/office/drawing/2014/main" id="{4F82DFCC-463A-BFD9-9EAF-28471A1FE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83" b="67886"/>
          <a:stretch>
            <a:fillRect/>
          </a:stretch>
        </p:blipFill>
        <p:spPr bwMode="auto">
          <a:xfrm>
            <a:off x="228600" y="914400"/>
            <a:ext cx="2443163" cy="1290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198312-5B3D-66C3-3718-4E0D17AD6FF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124200" y="1560513"/>
            <a:ext cx="1447800" cy="1411287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E0A05F3-73F9-EA7C-10A5-9541586320E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352800" y="2590800"/>
            <a:ext cx="1219200" cy="99060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4586" name="Picture 2">
            <a:extLst>
              <a:ext uri="{FF2B5EF4-FFF2-40B4-BE49-F238E27FC236}">
                <a16:creationId xmlns:a16="http://schemas.microsoft.com/office/drawing/2014/main" id="{8D3362AD-3174-9285-DA99-B222F20F88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25" y="4206875"/>
            <a:ext cx="5949950" cy="2252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694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083C771-AA25-980E-B760-F3CF3E31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Updating parameters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E90E4823-6C0C-5C71-E0A7-DAE7B8131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parameter properties: </a:t>
            </a:r>
          </a:p>
          <a:p>
            <a:pPr lvl="1"/>
            <a:r>
              <a:rPr lang="en-US" altLang="en-US" sz="2000"/>
              <a:t>Line 19: altered  -- returns true or false </a:t>
            </a:r>
          </a:p>
          <a:p>
            <a:pPr lvl="1"/>
            <a:r>
              <a:rPr lang="en-US" altLang="en-US" sz="2000"/>
              <a:t>Line 23:  filter.list – A python list of choices available to user.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Multivalue yes, gives a set of check boxes.</a:t>
            </a:r>
          </a:p>
          <a:p>
            <a:pPr lvl="1"/>
            <a:r>
              <a:rPr lang="en-US" altLang="en-US" sz="2000"/>
              <a:t>Multivalue no, gives a combobox</a:t>
            </a: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5783411B-290C-6CCC-2650-6F00076C9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CFFBB4-41E2-471D-A042-D764B7D47F1B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173EAC03-274D-BD81-115E-CEE1908E9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842" b="63840"/>
          <a:stretch>
            <a:fillRect/>
          </a:stretch>
        </p:blipFill>
        <p:spPr bwMode="auto">
          <a:xfrm>
            <a:off x="6858000" y="5334000"/>
            <a:ext cx="1204913" cy="1454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60F0742-0597-0897-E691-301AEE3DED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524500" y="4800600"/>
            <a:ext cx="1447800" cy="53340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631" name="Picture 2">
            <a:extLst>
              <a:ext uri="{FF2B5EF4-FFF2-40B4-BE49-F238E27FC236}">
                <a16:creationId xmlns:a16="http://schemas.microsoft.com/office/drawing/2014/main" id="{3772EF4D-D80F-730A-430B-11ECAB348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8" y="5421313"/>
            <a:ext cx="2722562" cy="1277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83CACE5-AC4B-08F1-B023-A44816243A7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76600" y="5421313"/>
            <a:ext cx="457200" cy="1055687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633" name="Picture 9">
            <a:extLst>
              <a:ext uri="{FF2B5EF4-FFF2-40B4-BE49-F238E27FC236}">
                <a16:creationId xmlns:a16="http://schemas.microsoft.com/office/drawing/2014/main" id="{FEFF46C3-48D4-E693-260A-6A16897EDA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7088"/>
            <a:ext cx="5949950" cy="225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070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728131BA-EE62-047B-6716-0B5F7393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 class - getUniqueValues.py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142102C6-8CB1-1F70-3994-B49BEF504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Garamond" panose="02020404030301010803" pitchFamily="18" charset="0"/>
              <a:buAutoNum type="arabicPeriod"/>
            </a:pPr>
            <a:r>
              <a:rPr lang="en-US" altLang="en-US" sz="2800"/>
              <a:t>Complete a script  to get a list of unique values for a field in a GIS table. </a:t>
            </a:r>
          </a:p>
          <a:p>
            <a:pPr marL="514350" indent="-514350">
              <a:buFont typeface="Garamond" panose="02020404030301010803" pitchFamily="18" charset="0"/>
              <a:buAutoNum type="arabicPeriod"/>
            </a:pPr>
            <a:r>
              <a:rPr lang="en-US" altLang="en-US" sz="2800"/>
              <a:t>Create a script tool (no need to point to an actual script). Set up 3 parameters.</a:t>
            </a:r>
          </a:p>
          <a:p>
            <a:pPr marL="514350" indent="-514350">
              <a:buFont typeface="Garamond" panose="02020404030301010803" pitchFamily="18" charset="0"/>
              <a:buAutoNum type="arabicPeriod"/>
            </a:pPr>
            <a:r>
              <a:rPr lang="en-US" altLang="en-US" sz="2800"/>
              <a:t>Modify updateParameters in ToolValidator class so that the 3rd parameter is updated to a unique list of values in the selected field for the selected feature class. </a:t>
            </a:r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18930A39-DF04-8BA4-AA08-D67F23025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A464E5-7611-49E6-B838-08CD74460CC5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32773" name="Picture 2">
            <a:extLst>
              <a:ext uri="{FF2B5EF4-FFF2-40B4-BE49-F238E27FC236}">
                <a16:creationId xmlns:a16="http://schemas.microsoft.com/office/drawing/2014/main" id="{4D277F3B-5A2F-0D3B-9F20-592B69984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678363"/>
            <a:ext cx="3400425" cy="1866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7211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7">
            <a:extLst>
              <a:ext uri="{FF2B5EF4-FFF2-40B4-BE49-F238E27FC236}">
                <a16:creationId xmlns:a16="http://schemas.microsoft.com/office/drawing/2014/main" id="{ECB0D70E-B1F7-E229-BA79-E96426AABD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50" y="727075"/>
            <a:ext cx="4357688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E238B190-146C-A0C2-9174-0B6345B4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46A8E3-A322-4996-8C02-FAB9AE21BA08}" type="slidenum">
              <a:rPr lang="en-US" altLang="en-US" sz="140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lang="en-US" altLang="en-US" sz="1400">
              <a:solidFill>
                <a:srgbClr val="008000"/>
              </a:solidFill>
            </a:endParaRPr>
          </a:p>
        </p:txBody>
      </p:sp>
      <p:pic>
        <p:nvPicPr>
          <p:cNvPr id="33796" name="Picture 3">
            <a:extLst>
              <a:ext uri="{FF2B5EF4-FFF2-40B4-BE49-F238E27FC236}">
                <a16:creationId xmlns:a16="http://schemas.microsoft.com/office/drawing/2014/main" id="{D0F02BAE-90F1-ECC6-327A-235097577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950" y="1447800"/>
            <a:ext cx="3695700" cy="210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itle 1">
            <a:extLst>
              <a:ext uri="{FF2B5EF4-FFF2-40B4-BE49-F238E27FC236}">
                <a16:creationId xmlns:a16="http://schemas.microsoft.com/office/drawing/2014/main" id="{05B8DD73-5C4D-360E-B51B-78C7533A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getUniqueValues followup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C55C35-4DC6-9C4E-6628-38B05ABD722F}"/>
              </a:ext>
            </a:extLst>
          </p:cNvPr>
          <p:cNvSpPr/>
          <p:nvPr/>
        </p:nvSpPr>
        <p:spPr>
          <a:xfrm>
            <a:off x="76200" y="1000682"/>
            <a:ext cx="569387" cy="9233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009FEF-0788-0BF2-91F0-E0825713CA6F}"/>
              </a:ext>
            </a:extLst>
          </p:cNvPr>
          <p:cNvSpPr/>
          <p:nvPr/>
        </p:nvSpPr>
        <p:spPr>
          <a:xfrm>
            <a:off x="7848600" y="986135"/>
            <a:ext cx="569388" cy="9233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2</a:t>
            </a:r>
          </a:p>
        </p:txBody>
      </p:sp>
      <p:pic>
        <p:nvPicPr>
          <p:cNvPr id="33800" name="Picture 8">
            <a:extLst>
              <a:ext uri="{FF2B5EF4-FFF2-40B4-BE49-F238E27FC236}">
                <a16:creationId xmlns:a16="http://schemas.microsoft.com/office/drawing/2014/main" id="{1B650E15-0F9E-F299-CB0D-3EC6F82F05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3724275"/>
            <a:ext cx="7105650" cy="312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593FF83-2E3F-5571-2483-B9FAD68D2C80}"/>
              </a:ext>
            </a:extLst>
          </p:cNvPr>
          <p:cNvSpPr/>
          <p:nvPr/>
        </p:nvSpPr>
        <p:spPr>
          <a:xfrm>
            <a:off x="1371600" y="4724400"/>
            <a:ext cx="569388" cy="923330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 eaLnBrk="1" hangingPunct="1">
              <a:defRPr/>
            </a:pPr>
            <a:r>
              <a:rPr lang="en-US" sz="540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8745578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 (of parameter)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Controls whether the user must enter a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Three choices (required, optional, or derived)</a:t>
            </a:r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35052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45D8-356D-1AAF-37D7-FDACC7F7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435936"/>
            <a:ext cx="2438400" cy="23196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1CC8F6-727E-E3C8-29CF-EEEF2F60E221}"/>
              </a:ext>
            </a:extLst>
          </p:cNvPr>
          <p:cNvCxnSpPr/>
          <p:nvPr/>
        </p:nvCxnSpPr>
        <p:spPr bwMode="auto">
          <a:xfrm>
            <a:off x="1676400" y="5255672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690E8B-7F0A-E9DE-D12F-EEA5DED04771}"/>
              </a:ext>
            </a:extLst>
          </p:cNvPr>
          <p:cNvCxnSpPr/>
          <p:nvPr/>
        </p:nvCxnSpPr>
        <p:spPr bwMode="auto">
          <a:xfrm>
            <a:off x="1676400" y="5625299"/>
            <a:ext cx="11430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2">
            <a:extLst>
              <a:ext uri="{FF2B5EF4-FFF2-40B4-BE49-F238E27FC236}">
                <a16:creationId xmlns:a16="http://schemas.microsoft.com/office/drawing/2014/main" id="{03601228-F25F-7021-ECBC-73AD8AC4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37" y="5098897"/>
            <a:ext cx="8050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Required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en-US" sz="1200" b="0" dirty="0">
              <a:solidFill>
                <a:srgbClr val="FFC000"/>
              </a:solidFill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353016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FF46B9C-7BCA-5E16-BED7-AC0356CFC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Type (of parameter)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Controls whether the user must enter a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dirty="0"/>
              <a:t>Three choices (required, optional, or </a:t>
            </a:r>
            <a:r>
              <a:rPr lang="en-US" b="1" dirty="0"/>
              <a:t>derived</a:t>
            </a:r>
            <a:r>
              <a:rPr lang="en-US" dirty="0"/>
              <a:t>)</a:t>
            </a:r>
          </a:p>
        </p:txBody>
      </p:sp>
      <p:sp>
        <p:nvSpPr>
          <p:cNvPr id="11266" name="Title 1">
            <a:extLst>
              <a:ext uri="{FF2B5EF4-FFF2-40B4-BE49-F238E27FC236}">
                <a16:creationId xmlns:a16="http://schemas.microsoft.com/office/drawing/2014/main" id="{C0CDE6C8-6ED6-34A7-8BAC-2FF3B3E82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94CED5-8C37-F3A9-3581-E23A7405F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6FF62C0-950B-9E06-798E-D0916B6B3C70}"/>
              </a:ext>
            </a:extLst>
          </p:cNvPr>
          <p:cNvSpPr/>
          <p:nvPr/>
        </p:nvSpPr>
        <p:spPr bwMode="auto">
          <a:xfrm>
            <a:off x="35052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745D8-356D-1AAF-37D7-FDACC7F72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4435936"/>
            <a:ext cx="2438400" cy="231964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1CC8F6-727E-E3C8-29CF-EEEF2F60E221}"/>
              </a:ext>
            </a:extLst>
          </p:cNvPr>
          <p:cNvCxnSpPr/>
          <p:nvPr/>
        </p:nvCxnSpPr>
        <p:spPr bwMode="auto">
          <a:xfrm>
            <a:off x="1676400" y="5255672"/>
            <a:ext cx="10668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3690E8B-7F0A-E9DE-D12F-EEA5DED04771}"/>
              </a:ext>
            </a:extLst>
          </p:cNvPr>
          <p:cNvCxnSpPr/>
          <p:nvPr/>
        </p:nvCxnSpPr>
        <p:spPr bwMode="auto">
          <a:xfrm>
            <a:off x="1676400" y="5625299"/>
            <a:ext cx="1143000" cy="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2">
            <a:extLst>
              <a:ext uri="{FF2B5EF4-FFF2-40B4-BE49-F238E27FC236}">
                <a16:creationId xmlns:a16="http://schemas.microsoft.com/office/drawing/2014/main" id="{03601228-F25F-7021-ECBC-73AD8AC4C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4837" y="5098897"/>
            <a:ext cx="80509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Required</a:t>
            </a:r>
          </a:p>
          <a:p>
            <a:pPr algn="r">
              <a:spcBef>
                <a:spcPct val="0"/>
              </a:spcBef>
              <a:buFontTx/>
              <a:buNone/>
            </a:pPr>
            <a:endParaRPr lang="en-US" altLang="en-US" sz="1200" b="0" dirty="0">
              <a:solidFill>
                <a:srgbClr val="FFC000"/>
              </a:solidFill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1200" b="0" dirty="0">
                <a:solidFill>
                  <a:srgbClr val="FFC000"/>
                </a:solidFill>
              </a:rPr>
              <a:t>Optional</a:t>
            </a:r>
          </a:p>
        </p:txBody>
      </p:sp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06AC401C-0328-AD9E-41C3-F2A9DB632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2400" y="3343083"/>
            <a:ext cx="685800" cy="685800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F5C75BCF-4753-688F-B10C-B9D31E75AD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6400" y="3343083"/>
            <a:ext cx="685800" cy="6858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9160AE-9324-6DEA-3017-813AC67502BB}"/>
              </a:ext>
            </a:extLst>
          </p:cNvPr>
          <p:cNvCxnSpPr/>
          <p:nvPr/>
        </p:nvCxnSpPr>
        <p:spPr bwMode="auto">
          <a:xfrm>
            <a:off x="7010400" y="4267200"/>
            <a:ext cx="1295400" cy="0"/>
          </a:xfrm>
          <a:prstGeom prst="line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B3E97AD-F6A5-8CDD-D544-A04CD3B4EC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4644815"/>
            <a:ext cx="30099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Derived parameters don't appear in the GUI.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0" dirty="0"/>
              <a:t>Derived Type is only used when the Direction property is set to Output…</a:t>
            </a:r>
          </a:p>
        </p:txBody>
      </p:sp>
    </p:spTree>
    <p:extLst>
      <p:ext uri="{BB962C8B-B14F-4D97-AF65-F5344CB8AC3E}">
        <p14:creationId xmlns:p14="http://schemas.microsoft.com/office/powerpoint/2010/main" val="1838044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2C2FE4-F2C8-A378-C277-5468FBC3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028" y="914400"/>
            <a:ext cx="8686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reportSTargs.py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Purpose: Print the arguments passed into a script tool.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arcpy, sys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message for script tool and standard output.'''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arcpy.AddMessage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user arguments.'''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"Number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of arguments =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(sys.argv)}"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enumerate(sys.argv):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"Argument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}: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D18516E2-91D5-B366-5060-D02D715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Examine what comes in</a:t>
            </a:r>
          </a:p>
        </p:txBody>
      </p:sp>
      <p:sp>
        <p:nvSpPr>
          <p:cNvPr id="12297" name="TextBox 14">
            <a:extLst>
              <a:ext uri="{FF2B5EF4-FFF2-40B4-BE49-F238E27FC236}">
                <a16:creationId xmlns:a16="http://schemas.microsoft.com/office/drawing/2014/main" id="{D244020F-7A0D-79EA-1600-4F1543E5B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20" y="5343525"/>
            <a:ext cx="4651979" cy="1200329"/>
          </a:xfrm>
          <a:custGeom>
            <a:avLst/>
            <a:gdLst>
              <a:gd name="connsiteX0" fmla="*/ 0 w 4651979"/>
              <a:gd name="connsiteY0" fmla="*/ 0 h 1200329"/>
              <a:gd name="connsiteX1" fmla="*/ 628017 w 4651979"/>
              <a:gd name="connsiteY1" fmla="*/ 0 h 1200329"/>
              <a:gd name="connsiteX2" fmla="*/ 1256034 w 4651979"/>
              <a:gd name="connsiteY2" fmla="*/ 0 h 1200329"/>
              <a:gd name="connsiteX3" fmla="*/ 1930571 w 4651979"/>
              <a:gd name="connsiteY3" fmla="*/ 0 h 1200329"/>
              <a:gd name="connsiteX4" fmla="*/ 2419029 w 4651979"/>
              <a:gd name="connsiteY4" fmla="*/ 0 h 1200329"/>
              <a:gd name="connsiteX5" fmla="*/ 2954007 w 4651979"/>
              <a:gd name="connsiteY5" fmla="*/ 0 h 1200329"/>
              <a:gd name="connsiteX6" fmla="*/ 3488984 w 4651979"/>
              <a:gd name="connsiteY6" fmla="*/ 0 h 1200329"/>
              <a:gd name="connsiteX7" fmla="*/ 4651979 w 4651979"/>
              <a:gd name="connsiteY7" fmla="*/ 0 h 1200329"/>
              <a:gd name="connsiteX8" fmla="*/ 4651979 w 4651979"/>
              <a:gd name="connsiteY8" fmla="*/ 376103 h 1200329"/>
              <a:gd name="connsiteX9" fmla="*/ 4651979 w 4651979"/>
              <a:gd name="connsiteY9" fmla="*/ 740203 h 1200329"/>
              <a:gd name="connsiteX10" fmla="*/ 4651979 w 4651979"/>
              <a:gd name="connsiteY10" fmla="*/ 1200329 h 1200329"/>
              <a:gd name="connsiteX11" fmla="*/ 4070482 w 4651979"/>
              <a:gd name="connsiteY11" fmla="*/ 1200329 h 1200329"/>
              <a:gd name="connsiteX12" fmla="*/ 3395945 w 4651979"/>
              <a:gd name="connsiteY12" fmla="*/ 1200329 h 1200329"/>
              <a:gd name="connsiteX13" fmla="*/ 2721408 w 4651979"/>
              <a:gd name="connsiteY13" fmla="*/ 1200329 h 1200329"/>
              <a:gd name="connsiteX14" fmla="*/ 2139910 w 4651979"/>
              <a:gd name="connsiteY14" fmla="*/ 1200329 h 1200329"/>
              <a:gd name="connsiteX15" fmla="*/ 1697972 w 4651979"/>
              <a:gd name="connsiteY15" fmla="*/ 1200329 h 1200329"/>
              <a:gd name="connsiteX16" fmla="*/ 1162995 w 4651979"/>
              <a:gd name="connsiteY16" fmla="*/ 1200329 h 1200329"/>
              <a:gd name="connsiteX17" fmla="*/ 628017 w 4651979"/>
              <a:gd name="connsiteY17" fmla="*/ 1200329 h 1200329"/>
              <a:gd name="connsiteX18" fmla="*/ 0 w 4651979"/>
              <a:gd name="connsiteY18" fmla="*/ 1200329 h 1200329"/>
              <a:gd name="connsiteX19" fmla="*/ 0 w 4651979"/>
              <a:gd name="connsiteY19" fmla="*/ 836229 h 1200329"/>
              <a:gd name="connsiteX20" fmla="*/ 0 w 4651979"/>
              <a:gd name="connsiteY20" fmla="*/ 460126 h 1200329"/>
              <a:gd name="connsiteX21" fmla="*/ 0 w 4651979"/>
              <a:gd name="connsiteY21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51979" h="1200329" extrusionOk="0">
                <a:moveTo>
                  <a:pt x="0" y="0"/>
                </a:moveTo>
                <a:cubicBezTo>
                  <a:pt x="200473" y="-36225"/>
                  <a:pt x="326267" y="72916"/>
                  <a:pt x="628017" y="0"/>
                </a:cubicBezTo>
                <a:cubicBezTo>
                  <a:pt x="929767" y="-72916"/>
                  <a:pt x="1033064" y="28493"/>
                  <a:pt x="1256034" y="0"/>
                </a:cubicBezTo>
                <a:cubicBezTo>
                  <a:pt x="1479004" y="-28493"/>
                  <a:pt x="1750632" y="59971"/>
                  <a:pt x="1930571" y="0"/>
                </a:cubicBezTo>
                <a:cubicBezTo>
                  <a:pt x="2110510" y="-59971"/>
                  <a:pt x="2275043" y="25612"/>
                  <a:pt x="2419029" y="0"/>
                </a:cubicBezTo>
                <a:cubicBezTo>
                  <a:pt x="2563015" y="-25612"/>
                  <a:pt x="2832527" y="54801"/>
                  <a:pt x="2954007" y="0"/>
                </a:cubicBezTo>
                <a:cubicBezTo>
                  <a:pt x="3075487" y="-54801"/>
                  <a:pt x="3315256" y="54413"/>
                  <a:pt x="3488984" y="0"/>
                </a:cubicBezTo>
                <a:cubicBezTo>
                  <a:pt x="3662712" y="-54413"/>
                  <a:pt x="4277366" y="14450"/>
                  <a:pt x="4651979" y="0"/>
                </a:cubicBezTo>
                <a:cubicBezTo>
                  <a:pt x="4678518" y="180547"/>
                  <a:pt x="4641543" y="284972"/>
                  <a:pt x="4651979" y="376103"/>
                </a:cubicBezTo>
                <a:cubicBezTo>
                  <a:pt x="4662415" y="467234"/>
                  <a:pt x="4608664" y="633278"/>
                  <a:pt x="4651979" y="740203"/>
                </a:cubicBezTo>
                <a:cubicBezTo>
                  <a:pt x="4695294" y="847128"/>
                  <a:pt x="4620953" y="1057914"/>
                  <a:pt x="4651979" y="1200329"/>
                </a:cubicBezTo>
                <a:cubicBezTo>
                  <a:pt x="4497330" y="1216709"/>
                  <a:pt x="4201216" y="1147798"/>
                  <a:pt x="4070482" y="1200329"/>
                </a:cubicBezTo>
                <a:cubicBezTo>
                  <a:pt x="3939748" y="1252860"/>
                  <a:pt x="3636063" y="1130641"/>
                  <a:pt x="3395945" y="1200329"/>
                </a:cubicBezTo>
                <a:cubicBezTo>
                  <a:pt x="3155827" y="1270017"/>
                  <a:pt x="2949564" y="1156374"/>
                  <a:pt x="2721408" y="1200329"/>
                </a:cubicBezTo>
                <a:cubicBezTo>
                  <a:pt x="2493252" y="1244284"/>
                  <a:pt x="2276921" y="1184374"/>
                  <a:pt x="2139910" y="1200329"/>
                </a:cubicBezTo>
                <a:cubicBezTo>
                  <a:pt x="2002899" y="1216284"/>
                  <a:pt x="1852458" y="1188256"/>
                  <a:pt x="1697972" y="1200329"/>
                </a:cubicBezTo>
                <a:cubicBezTo>
                  <a:pt x="1543486" y="1212402"/>
                  <a:pt x="1352967" y="1167751"/>
                  <a:pt x="1162995" y="1200329"/>
                </a:cubicBezTo>
                <a:cubicBezTo>
                  <a:pt x="973023" y="1232907"/>
                  <a:pt x="753453" y="1171988"/>
                  <a:pt x="628017" y="1200329"/>
                </a:cubicBezTo>
                <a:cubicBezTo>
                  <a:pt x="502581" y="1228670"/>
                  <a:pt x="233177" y="1128774"/>
                  <a:pt x="0" y="1200329"/>
                </a:cubicBezTo>
                <a:cubicBezTo>
                  <a:pt x="-22450" y="1116489"/>
                  <a:pt x="14717" y="975397"/>
                  <a:pt x="0" y="836229"/>
                </a:cubicBezTo>
                <a:cubicBezTo>
                  <a:pt x="-14717" y="697061"/>
                  <a:pt x="23621" y="630302"/>
                  <a:pt x="0" y="460126"/>
                </a:cubicBezTo>
                <a:cubicBezTo>
                  <a:pt x="-23621" y="289950"/>
                  <a:pt x="18497" y="94998"/>
                  <a:pt x="0" y="0"/>
                </a:cubicBezTo>
                <a:close/>
              </a:path>
            </a:pathLst>
          </a:custGeom>
          <a:noFill/>
          <a:ln w="9525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09869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/>
              <a:t>Argument 0: C:\gispy\sample_scripts\ch23\scripts\reportSTargs.py</a:t>
            </a:r>
            <a:br>
              <a:rPr lang="en-US" altLang="en-US" sz="1200" b="0" dirty="0"/>
            </a:br>
            <a:r>
              <a:rPr lang="en-US" altLang="en-US" sz="1200" b="0" dirty="0"/>
              <a:t>Argument 1: 8 </a:t>
            </a:r>
            <a:r>
              <a:rPr lang="en-US" altLang="en-US" sz="1200" b="0" dirty="0" err="1"/>
              <a:t>SquareKilometers</a:t>
            </a:r>
            <a:br>
              <a:rPr lang="en-US" altLang="en-US" sz="1200" b="0" dirty="0"/>
            </a:br>
            <a:r>
              <a:rPr lang="en-US" altLang="en-US" sz="1200" b="0" dirty="0"/>
              <a:t>Argument 2: MAXOF</a:t>
            </a:r>
            <a:br>
              <a:rPr lang="en-US" altLang="en-US" sz="1200" b="0" dirty="0"/>
            </a:br>
            <a:r>
              <a:rPr lang="en-US" altLang="en-US" sz="1200" b="0" dirty="0"/>
              <a:t>Argument 3: LZ77</a:t>
            </a:r>
            <a:br>
              <a:rPr lang="en-US" altLang="en-US" sz="1200" b="0" dirty="0"/>
            </a:br>
            <a:r>
              <a:rPr lang="en-US" altLang="en-US" sz="1200" b="0" dirty="0"/>
              <a:t>Argument 4: #</a:t>
            </a:r>
            <a:br>
              <a:rPr lang="en-US" altLang="en-US" sz="1200" b="0" dirty="0"/>
            </a:br>
            <a:r>
              <a:rPr lang="en-US" altLang="en-US" sz="1200" b="0" dirty="0"/>
              <a:t>Argument 5: #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F83CA-9B01-38A1-1054-F4464321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284" y="1009366"/>
            <a:ext cx="2962688" cy="2600688"/>
          </a:xfrm>
          <a:prstGeom prst="rect">
            <a:avLst/>
          </a:prstGeom>
        </p:spPr>
      </p:pic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DCAA089-1B98-C9BB-D7C9-1AB9667163A1}"/>
              </a:ext>
            </a:extLst>
          </p:cNvPr>
          <p:cNvSpPr txBox="1">
            <a:spLocks/>
          </p:cNvSpPr>
          <p:nvPr/>
        </p:nvSpPr>
        <p:spPr bwMode="auto">
          <a:xfrm>
            <a:off x="0" y="930774"/>
            <a:ext cx="6187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14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2C2FE4-F2C8-A378-C277-5468FBC36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14400"/>
            <a:ext cx="86868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reportSTargs.py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# Purpose: Print the arguments passed into a script tool.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arcpy, sys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message for script tool and standard output.'''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arcpy.AddMessage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(message)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'''Print user arguments.'''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"Number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of arguments =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len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(sys.argv)}"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enumerate(sys.argv):</a:t>
            </a:r>
          </a:p>
          <a:p>
            <a:pPr marL="0" indent="0">
              <a:buNone/>
            </a:pP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"Argument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}: {</a:t>
            </a:r>
            <a:r>
              <a:rPr lang="en-US" sz="1200" dirty="0" err="1">
                <a:solidFill>
                  <a:srgbClr val="800000"/>
                </a:solidFill>
                <a:latin typeface="Consolas" panose="020B0609020204030204" pitchFamily="49" charset="0"/>
              </a:rPr>
              <a:t>arg</a:t>
            </a:r>
            <a:r>
              <a:rPr lang="en-US" sz="1200" dirty="0">
                <a:solidFill>
                  <a:srgbClr val="800000"/>
                </a:solidFill>
                <a:latin typeface="Consolas" panose="020B0609020204030204" pitchFamily="49" charset="0"/>
              </a:rPr>
              <a:t>}"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290" name="Title 1">
            <a:extLst>
              <a:ext uri="{FF2B5EF4-FFF2-40B4-BE49-F238E27FC236}">
                <a16:creationId xmlns:a16="http://schemas.microsoft.com/office/drawing/2014/main" id="{D18516E2-91D5-B366-5060-D02D7154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Optional parameters get values</a:t>
            </a:r>
          </a:p>
        </p:txBody>
      </p:sp>
      <p:sp>
        <p:nvSpPr>
          <p:cNvPr id="12297" name="TextBox 14">
            <a:extLst>
              <a:ext uri="{FF2B5EF4-FFF2-40B4-BE49-F238E27FC236}">
                <a16:creationId xmlns:a16="http://schemas.microsoft.com/office/drawing/2014/main" id="{D244020F-7A0D-79EA-1600-4F1543E5B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820" y="5343525"/>
            <a:ext cx="4651979" cy="1200329"/>
          </a:xfrm>
          <a:custGeom>
            <a:avLst/>
            <a:gdLst>
              <a:gd name="connsiteX0" fmla="*/ 0 w 4651979"/>
              <a:gd name="connsiteY0" fmla="*/ 0 h 1200329"/>
              <a:gd name="connsiteX1" fmla="*/ 628017 w 4651979"/>
              <a:gd name="connsiteY1" fmla="*/ 0 h 1200329"/>
              <a:gd name="connsiteX2" fmla="*/ 1256034 w 4651979"/>
              <a:gd name="connsiteY2" fmla="*/ 0 h 1200329"/>
              <a:gd name="connsiteX3" fmla="*/ 1930571 w 4651979"/>
              <a:gd name="connsiteY3" fmla="*/ 0 h 1200329"/>
              <a:gd name="connsiteX4" fmla="*/ 2419029 w 4651979"/>
              <a:gd name="connsiteY4" fmla="*/ 0 h 1200329"/>
              <a:gd name="connsiteX5" fmla="*/ 2954007 w 4651979"/>
              <a:gd name="connsiteY5" fmla="*/ 0 h 1200329"/>
              <a:gd name="connsiteX6" fmla="*/ 3488984 w 4651979"/>
              <a:gd name="connsiteY6" fmla="*/ 0 h 1200329"/>
              <a:gd name="connsiteX7" fmla="*/ 4651979 w 4651979"/>
              <a:gd name="connsiteY7" fmla="*/ 0 h 1200329"/>
              <a:gd name="connsiteX8" fmla="*/ 4651979 w 4651979"/>
              <a:gd name="connsiteY8" fmla="*/ 376103 h 1200329"/>
              <a:gd name="connsiteX9" fmla="*/ 4651979 w 4651979"/>
              <a:gd name="connsiteY9" fmla="*/ 740203 h 1200329"/>
              <a:gd name="connsiteX10" fmla="*/ 4651979 w 4651979"/>
              <a:gd name="connsiteY10" fmla="*/ 1200329 h 1200329"/>
              <a:gd name="connsiteX11" fmla="*/ 4070482 w 4651979"/>
              <a:gd name="connsiteY11" fmla="*/ 1200329 h 1200329"/>
              <a:gd name="connsiteX12" fmla="*/ 3395945 w 4651979"/>
              <a:gd name="connsiteY12" fmla="*/ 1200329 h 1200329"/>
              <a:gd name="connsiteX13" fmla="*/ 2721408 w 4651979"/>
              <a:gd name="connsiteY13" fmla="*/ 1200329 h 1200329"/>
              <a:gd name="connsiteX14" fmla="*/ 2139910 w 4651979"/>
              <a:gd name="connsiteY14" fmla="*/ 1200329 h 1200329"/>
              <a:gd name="connsiteX15" fmla="*/ 1697972 w 4651979"/>
              <a:gd name="connsiteY15" fmla="*/ 1200329 h 1200329"/>
              <a:gd name="connsiteX16" fmla="*/ 1162995 w 4651979"/>
              <a:gd name="connsiteY16" fmla="*/ 1200329 h 1200329"/>
              <a:gd name="connsiteX17" fmla="*/ 628017 w 4651979"/>
              <a:gd name="connsiteY17" fmla="*/ 1200329 h 1200329"/>
              <a:gd name="connsiteX18" fmla="*/ 0 w 4651979"/>
              <a:gd name="connsiteY18" fmla="*/ 1200329 h 1200329"/>
              <a:gd name="connsiteX19" fmla="*/ 0 w 4651979"/>
              <a:gd name="connsiteY19" fmla="*/ 836229 h 1200329"/>
              <a:gd name="connsiteX20" fmla="*/ 0 w 4651979"/>
              <a:gd name="connsiteY20" fmla="*/ 460126 h 1200329"/>
              <a:gd name="connsiteX21" fmla="*/ 0 w 4651979"/>
              <a:gd name="connsiteY21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651979" h="1200329" extrusionOk="0">
                <a:moveTo>
                  <a:pt x="0" y="0"/>
                </a:moveTo>
                <a:cubicBezTo>
                  <a:pt x="200473" y="-36225"/>
                  <a:pt x="326267" y="72916"/>
                  <a:pt x="628017" y="0"/>
                </a:cubicBezTo>
                <a:cubicBezTo>
                  <a:pt x="929767" y="-72916"/>
                  <a:pt x="1033064" y="28493"/>
                  <a:pt x="1256034" y="0"/>
                </a:cubicBezTo>
                <a:cubicBezTo>
                  <a:pt x="1479004" y="-28493"/>
                  <a:pt x="1750632" y="59971"/>
                  <a:pt x="1930571" y="0"/>
                </a:cubicBezTo>
                <a:cubicBezTo>
                  <a:pt x="2110510" y="-59971"/>
                  <a:pt x="2275043" y="25612"/>
                  <a:pt x="2419029" y="0"/>
                </a:cubicBezTo>
                <a:cubicBezTo>
                  <a:pt x="2563015" y="-25612"/>
                  <a:pt x="2832527" y="54801"/>
                  <a:pt x="2954007" y="0"/>
                </a:cubicBezTo>
                <a:cubicBezTo>
                  <a:pt x="3075487" y="-54801"/>
                  <a:pt x="3315256" y="54413"/>
                  <a:pt x="3488984" y="0"/>
                </a:cubicBezTo>
                <a:cubicBezTo>
                  <a:pt x="3662712" y="-54413"/>
                  <a:pt x="4277366" y="14450"/>
                  <a:pt x="4651979" y="0"/>
                </a:cubicBezTo>
                <a:cubicBezTo>
                  <a:pt x="4678518" y="180547"/>
                  <a:pt x="4641543" y="284972"/>
                  <a:pt x="4651979" y="376103"/>
                </a:cubicBezTo>
                <a:cubicBezTo>
                  <a:pt x="4662415" y="467234"/>
                  <a:pt x="4608664" y="633278"/>
                  <a:pt x="4651979" y="740203"/>
                </a:cubicBezTo>
                <a:cubicBezTo>
                  <a:pt x="4695294" y="847128"/>
                  <a:pt x="4620953" y="1057914"/>
                  <a:pt x="4651979" y="1200329"/>
                </a:cubicBezTo>
                <a:cubicBezTo>
                  <a:pt x="4497330" y="1216709"/>
                  <a:pt x="4201216" y="1147798"/>
                  <a:pt x="4070482" y="1200329"/>
                </a:cubicBezTo>
                <a:cubicBezTo>
                  <a:pt x="3939748" y="1252860"/>
                  <a:pt x="3636063" y="1130641"/>
                  <a:pt x="3395945" y="1200329"/>
                </a:cubicBezTo>
                <a:cubicBezTo>
                  <a:pt x="3155827" y="1270017"/>
                  <a:pt x="2949564" y="1156374"/>
                  <a:pt x="2721408" y="1200329"/>
                </a:cubicBezTo>
                <a:cubicBezTo>
                  <a:pt x="2493252" y="1244284"/>
                  <a:pt x="2276921" y="1184374"/>
                  <a:pt x="2139910" y="1200329"/>
                </a:cubicBezTo>
                <a:cubicBezTo>
                  <a:pt x="2002899" y="1216284"/>
                  <a:pt x="1852458" y="1188256"/>
                  <a:pt x="1697972" y="1200329"/>
                </a:cubicBezTo>
                <a:cubicBezTo>
                  <a:pt x="1543486" y="1212402"/>
                  <a:pt x="1352967" y="1167751"/>
                  <a:pt x="1162995" y="1200329"/>
                </a:cubicBezTo>
                <a:cubicBezTo>
                  <a:pt x="973023" y="1232907"/>
                  <a:pt x="753453" y="1171988"/>
                  <a:pt x="628017" y="1200329"/>
                </a:cubicBezTo>
                <a:cubicBezTo>
                  <a:pt x="502581" y="1228670"/>
                  <a:pt x="233177" y="1128774"/>
                  <a:pt x="0" y="1200329"/>
                </a:cubicBezTo>
                <a:cubicBezTo>
                  <a:pt x="-22450" y="1116489"/>
                  <a:pt x="14717" y="975397"/>
                  <a:pt x="0" y="836229"/>
                </a:cubicBezTo>
                <a:cubicBezTo>
                  <a:pt x="-14717" y="697061"/>
                  <a:pt x="23621" y="630302"/>
                  <a:pt x="0" y="460126"/>
                </a:cubicBezTo>
                <a:cubicBezTo>
                  <a:pt x="-23621" y="289950"/>
                  <a:pt x="18497" y="94998"/>
                  <a:pt x="0" y="0"/>
                </a:cubicBezTo>
                <a:close/>
              </a:path>
            </a:pathLst>
          </a:custGeom>
          <a:noFill/>
          <a:ln w="9525">
            <a:solidFill>
              <a:srgbClr val="FFC000"/>
            </a:solidFill>
            <a:miter lim="800000"/>
            <a:headEnd/>
            <a:tailEnd/>
            <a:extLst>
              <a:ext uri="{C807C97D-BFC1-408E-A445-0C87EB9F89A2}">
                <ask:lineSketchStyleProps xmlns:ask="http://schemas.microsoft.com/office/drawing/2018/sketchyshapes" sd="170986973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b="0" dirty="0"/>
              <a:t>Argument 0: C:\gispy\sample_scripts\ch23\scripts\reportSTargs.py</a:t>
            </a:r>
            <a:br>
              <a:rPr lang="en-US" altLang="en-US" sz="1200" b="0" dirty="0"/>
            </a:br>
            <a:r>
              <a:rPr lang="en-US" altLang="en-US" sz="1200" b="0" dirty="0"/>
              <a:t>Argument 1: 8 </a:t>
            </a:r>
            <a:r>
              <a:rPr lang="en-US" altLang="en-US" sz="1200" b="0" dirty="0" err="1"/>
              <a:t>SquareKilometers</a:t>
            </a:r>
            <a:br>
              <a:rPr lang="en-US" altLang="en-US" sz="1200" b="0" dirty="0"/>
            </a:br>
            <a:r>
              <a:rPr lang="en-US" altLang="en-US" sz="1200" b="0" dirty="0"/>
              <a:t>Argument 2: MAXOF</a:t>
            </a:r>
            <a:br>
              <a:rPr lang="en-US" altLang="en-US" sz="1200" b="0" dirty="0"/>
            </a:br>
            <a:r>
              <a:rPr lang="en-US" altLang="en-US" sz="1200" b="0" dirty="0"/>
              <a:t>Argument 3: LZ77</a:t>
            </a:r>
            <a:br>
              <a:rPr lang="en-US" altLang="en-US" sz="1200" b="0" dirty="0"/>
            </a:br>
            <a:r>
              <a:rPr lang="en-US" altLang="en-US" sz="1200" b="0" dirty="0"/>
              <a:t>Argument 4: #</a:t>
            </a:r>
            <a:br>
              <a:rPr lang="en-US" altLang="en-US" sz="1200" b="0" dirty="0"/>
            </a:br>
            <a:r>
              <a:rPr lang="en-US" altLang="en-US" sz="1200" b="0" dirty="0"/>
              <a:t>Argument 5: #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F83CA-9B01-38A1-1054-F44643215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800603"/>
            <a:ext cx="2962688" cy="2600688"/>
          </a:xfrm>
          <a:prstGeom prst="rect">
            <a:avLst/>
          </a:prstGeom>
        </p:spPr>
      </p:pic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2F1A7857-A5DE-80FC-BFD7-31EB8D1AF779}"/>
              </a:ext>
            </a:extLst>
          </p:cNvPr>
          <p:cNvSpPr txBox="1">
            <a:spLocks/>
          </p:cNvSpPr>
          <p:nvPr/>
        </p:nvSpPr>
        <p:spPr bwMode="auto">
          <a:xfrm>
            <a:off x="0" y="930774"/>
            <a:ext cx="6187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9053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Direction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Can only be set to </a:t>
            </a:r>
            <a:r>
              <a:rPr lang="en-US" b="0" i="1" kern="0" dirty="0"/>
              <a:t>Input</a:t>
            </a:r>
            <a:r>
              <a:rPr lang="en-US" b="0" kern="0" dirty="0"/>
              <a:t> or </a:t>
            </a:r>
            <a:r>
              <a:rPr lang="en-US" b="0" i="1" kern="0" dirty="0"/>
              <a:t>Output</a:t>
            </a:r>
            <a:r>
              <a:rPr lang="en-US" b="0" kern="0" dirty="0"/>
              <a:t>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Most parameters will be </a:t>
            </a:r>
            <a:r>
              <a:rPr lang="en-US" b="0" i="1" kern="0" dirty="0"/>
              <a:t>Input</a:t>
            </a:r>
            <a:r>
              <a:rPr lang="en-US" b="0" kern="0" dirty="0"/>
              <a:t>. 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i="1" kern="0" dirty="0"/>
              <a:t>Output</a:t>
            </a:r>
            <a:r>
              <a:rPr lang="en-US" b="0" kern="0" dirty="0"/>
              <a:t> direction can be used two ways.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kern="0" dirty="0"/>
              <a:t>Define output names.</a:t>
            </a:r>
          </a:p>
          <a:p>
            <a:pPr marL="1314450" lvl="2" indent="-457200">
              <a:buFont typeface="+mj-lt"/>
              <a:buAutoNum type="arabicPeriod"/>
            </a:pPr>
            <a:r>
              <a:rPr lang="en-US" b="0" kern="0" dirty="0"/>
              <a:t>Add output to a map (or send it to a model).</a:t>
            </a: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properties: Direction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853B78-88A2-D196-7CED-08490820A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26731"/>
            <a:ext cx="9144000" cy="13864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4038600" y="9906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91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5A1F7F6-4409-4B52-13BA-DB89B97E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Widgets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DFD2F4-FD8A-DA2B-170D-DB7B8E14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99" y="762000"/>
            <a:ext cx="8077201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dirty="0"/>
              <a:t>User interface elements (e.g., text boxes, buttons, check boxes, combo boxes, and list boxes).</a:t>
            </a:r>
          </a:p>
          <a:p>
            <a:pPr marL="0" indent="0">
              <a:buNone/>
            </a:pPr>
            <a:r>
              <a:rPr lang="en-US" altLang="en-US" sz="1800" dirty="0"/>
              <a:t> </a:t>
            </a:r>
          </a:p>
          <a:p>
            <a:pPr marL="0" indent="0">
              <a:buNone/>
            </a:pPr>
            <a:r>
              <a:rPr lang="en-US" altLang="en-US" sz="1800" dirty="0"/>
              <a:t>Help the user make input choices.</a:t>
            </a:r>
          </a:p>
          <a:p>
            <a:pPr marL="0" indent="0">
              <a:buNone/>
            </a:pPr>
            <a:r>
              <a:rPr lang="en-US" altLang="en-US" sz="1800" dirty="0"/>
              <a:t>     E.g., Browse to a file.</a:t>
            </a:r>
          </a:p>
          <a:p>
            <a:pPr marL="0" indent="0">
              <a:buNone/>
            </a:pPr>
            <a:r>
              <a:rPr lang="en-US" altLang="en-US" sz="1800" dirty="0"/>
              <a:t>Constrains accepted input.</a:t>
            </a:r>
          </a:p>
          <a:p>
            <a:pPr marL="0" indent="0">
              <a:buNone/>
            </a:pPr>
            <a:r>
              <a:rPr lang="en-US" altLang="en-US" sz="1800" dirty="0"/>
              <a:t>     E.g., Restrict the file type.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Type of widget depends on the "</a:t>
            </a:r>
            <a:r>
              <a:rPr lang="en-US" altLang="en-US" sz="1800" i="1" dirty="0"/>
              <a:t>Data Type"</a:t>
            </a:r>
            <a:r>
              <a:rPr lang="en-US" altLang="en-US" sz="1800" dirty="0"/>
              <a:t>.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2C54E15-9CD3-7157-B9F9-2AA77D685A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971" b="59812"/>
          <a:stretch/>
        </p:blipFill>
        <p:spPr>
          <a:xfrm>
            <a:off x="1447800" y="4419600"/>
            <a:ext cx="5045826" cy="2023786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69062F7-F11B-497A-209C-05BFB5198A1A}"/>
              </a:ext>
            </a:extLst>
          </p:cNvPr>
          <p:cNvCxnSpPr/>
          <p:nvPr/>
        </p:nvCxnSpPr>
        <p:spPr bwMode="auto">
          <a:xfrm flipH="1">
            <a:off x="6373973" y="48495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6EC1DA-2078-1263-B7DB-29CB329F0B51}"/>
              </a:ext>
            </a:extLst>
          </p:cNvPr>
          <p:cNvCxnSpPr/>
          <p:nvPr/>
        </p:nvCxnSpPr>
        <p:spPr bwMode="auto">
          <a:xfrm flipH="1">
            <a:off x="6373973" y="55626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CFD62ED-8046-DFF9-DE7E-CD03CC8E7A8D}"/>
              </a:ext>
            </a:extLst>
          </p:cNvPr>
          <p:cNvCxnSpPr/>
          <p:nvPr/>
        </p:nvCxnSpPr>
        <p:spPr bwMode="auto">
          <a:xfrm flipH="1">
            <a:off x="6373973" y="6248400"/>
            <a:ext cx="914400" cy="0"/>
          </a:xfrm>
          <a:prstGeom prst="straightConnector1">
            <a:avLst/>
          </a:prstGeom>
          <a:noFill/>
          <a:ln w="3175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C15C3CB3-9EBB-BCA2-0397-F8C975116C85}"/>
              </a:ext>
            </a:extLst>
          </p:cNvPr>
          <p:cNvSpPr/>
          <p:nvPr/>
        </p:nvSpPr>
        <p:spPr bwMode="auto">
          <a:xfrm>
            <a:off x="1523999" y="4630236"/>
            <a:ext cx="5105401" cy="551353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E99F742-85DB-32C4-4CA1-9010E01B0149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Required (or Optional) Type </a:t>
            </a:r>
            <a:r>
              <a:rPr lang="en-US" b="0" kern="0" dirty="0">
                <a:solidFill>
                  <a:srgbClr val="FFC000"/>
                </a:solidFill>
              </a:rPr>
              <a:t>+</a:t>
            </a:r>
            <a:r>
              <a:rPr lang="en-US" b="0" kern="0" dirty="0"/>
              <a:t> Output Direction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User selects a </a:t>
            </a:r>
            <a:r>
              <a:rPr lang="en-US" b="0" i="1" kern="0" dirty="0"/>
              <a:t>name</a:t>
            </a:r>
            <a:r>
              <a:rPr lang="en-US" b="0" kern="0" dirty="0"/>
              <a:t> for output created by the script.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GUI will not let user select existing file.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Output data is added to the current map.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18426F-EC48-FF1B-12F3-97805BDCB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44" y="734899"/>
            <a:ext cx="5953956" cy="127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D331B6-FA5F-5C10-F614-8DAA2528B1B1}"/>
              </a:ext>
            </a:extLst>
          </p:cNvPr>
          <p:cNvSpPr txBox="1"/>
          <p:nvPr/>
        </p:nvSpPr>
        <p:spPr>
          <a:xfrm>
            <a:off x="457200" y="4967651"/>
            <a:ext cx="7924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copier.py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Make a copy of argument 1 with a name specified by argument 2.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arcpy,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sys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reportSTargs.printArgs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arcpy.Copy_management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(sys.argv[1], sys.argv[2])</a:t>
            </a:r>
            <a:endParaRPr lang="en-US" sz="1400" b="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EA73140-9699-9ED4-BA5B-E70DB3D47334}"/>
              </a:ext>
            </a:extLst>
          </p:cNvPr>
          <p:cNvSpPr txBox="1">
            <a:spLocks/>
          </p:cNvSpPr>
          <p:nvPr/>
        </p:nvSpPr>
        <p:spPr bwMode="auto">
          <a:xfrm>
            <a:off x="-4556" y="4967651"/>
            <a:ext cx="61871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endParaRPr lang="en-US" sz="1200" b="0" kern="0" dirty="0">
              <a:solidFill>
                <a:srgbClr val="D9D8B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5334000" y="1676400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/>
              <a:t>Output direction for output </a:t>
            </a:r>
            <a:r>
              <a:rPr lang="en-US" altLang="en-US" i="1" kern="0" dirty="0"/>
              <a:t>names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46621B-D5EC-6C06-2D63-7E3418BC8690}"/>
              </a:ext>
            </a:extLst>
          </p:cNvPr>
          <p:cNvCxnSpPr/>
          <p:nvPr/>
        </p:nvCxnSpPr>
        <p:spPr bwMode="auto">
          <a:xfrm>
            <a:off x="304800" y="2590800"/>
            <a:ext cx="152400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B999F2-C9A4-E055-714C-20F99724D5F2}"/>
              </a:ext>
            </a:extLst>
          </p:cNvPr>
          <p:cNvCxnSpPr/>
          <p:nvPr/>
        </p:nvCxnSpPr>
        <p:spPr bwMode="auto">
          <a:xfrm>
            <a:off x="5791200" y="2590800"/>
            <a:ext cx="106680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1F6EA87-45C5-CD43-3EA4-61C7213F0384}"/>
              </a:ext>
            </a:extLst>
          </p:cNvPr>
          <p:cNvGrpSpPr/>
          <p:nvPr/>
        </p:nvGrpSpPr>
        <p:grpSpPr>
          <a:xfrm>
            <a:off x="7162800" y="381000"/>
            <a:ext cx="1600200" cy="1600200"/>
            <a:chOff x="7162800" y="557961"/>
            <a:chExt cx="1600200" cy="1600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8CDB26-2C4A-2FEC-C2C8-FAB81F32C9C9}"/>
                </a:ext>
              </a:extLst>
            </p:cNvPr>
            <p:cNvSpPr/>
            <p:nvPr/>
          </p:nvSpPr>
          <p:spPr bwMode="auto">
            <a:xfrm>
              <a:off x="7467600" y="982038"/>
              <a:ext cx="1024128" cy="1024128"/>
            </a:xfrm>
            <a:prstGeom prst="ellipse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Output use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#1</a:t>
              </a:r>
            </a:p>
          </p:txBody>
        </p:sp>
        <p:pic>
          <p:nvPicPr>
            <p:cNvPr id="4" name="Graphic 3" descr="Tag outline">
              <a:extLst>
                <a:ext uri="{FF2B5EF4-FFF2-40B4-BE49-F238E27FC236}">
                  <a16:creationId xmlns:a16="http://schemas.microsoft.com/office/drawing/2014/main" id="{B94D9536-F9C5-4A8A-A8C5-12332386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162800" y="557961"/>
              <a:ext cx="1600200" cy="1600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99216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E99F742-85DB-32C4-4CA1-9010E01B0149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915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br>
              <a:rPr lang="en-US" b="0" kern="0" dirty="0"/>
            </a:br>
            <a:endParaRPr lang="en-US" b="0" kern="0" dirty="0"/>
          </a:p>
          <a:p>
            <a:pPr marL="0" indent="0">
              <a:buFontTx/>
              <a:buNone/>
            </a:pPr>
            <a:r>
              <a:rPr lang="en-US" b="0" kern="0" dirty="0"/>
              <a:t>Derived Type </a:t>
            </a:r>
            <a:r>
              <a:rPr lang="en-US" b="0" kern="0" dirty="0">
                <a:solidFill>
                  <a:srgbClr val="FFC000"/>
                </a:solidFill>
              </a:rPr>
              <a:t>+</a:t>
            </a:r>
            <a:r>
              <a:rPr lang="en-US" b="0" kern="0" dirty="0"/>
              <a:t> Output Direction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0" dirty="0">
                <a:latin typeface="Arial" charset="0"/>
              </a:rPr>
              <a:t>Derived Type can not be Input Direction.</a:t>
            </a:r>
            <a:endParaRPr lang="en-US" b="0" kern="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User does not enter a value.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Script can return a value, like built-in tools.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b="0" kern="0" dirty="0"/>
              <a:t>Use case examples: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b="0" kern="0" dirty="0"/>
              <a:t>One or more datasets created by the tool.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b="0" kern="0" dirty="0"/>
              <a:t>A modified preexisting dataset 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b="0" kern="0" dirty="0"/>
              <a:t>A Boolean value (True or False). </a:t>
            </a:r>
          </a:p>
          <a:p>
            <a:pPr marL="1314450" lvl="2" indent="-457200">
              <a:buFont typeface="Arial" panose="020B0604020202020204" pitchFamily="34" charset="0"/>
              <a:buChar char="•"/>
            </a:pPr>
            <a:r>
              <a:rPr lang="en-US" b="0" kern="0" dirty="0"/>
              <a:t>Numerical values resulting from script tool calculations.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b="0" kern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/>
              <a:t>Return output from Script Tool</a:t>
            </a:r>
            <a:endParaRPr lang="en-US" altLang="en-US" i="1" kern="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46621B-D5EC-6C06-2D63-7E3418BC8690}"/>
              </a:ext>
            </a:extLst>
          </p:cNvPr>
          <p:cNvCxnSpPr/>
          <p:nvPr/>
        </p:nvCxnSpPr>
        <p:spPr bwMode="auto">
          <a:xfrm>
            <a:off x="304800" y="2514600"/>
            <a:ext cx="137160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2B999F2-C9A4-E055-714C-20F99724D5F2}"/>
              </a:ext>
            </a:extLst>
          </p:cNvPr>
          <p:cNvCxnSpPr/>
          <p:nvPr/>
        </p:nvCxnSpPr>
        <p:spPr bwMode="auto">
          <a:xfrm>
            <a:off x="3200400" y="2514600"/>
            <a:ext cx="1066800" cy="0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E1F6EA87-45C5-CD43-3EA4-61C7213F0384}"/>
              </a:ext>
            </a:extLst>
          </p:cNvPr>
          <p:cNvGrpSpPr/>
          <p:nvPr/>
        </p:nvGrpSpPr>
        <p:grpSpPr>
          <a:xfrm>
            <a:off x="6791876" y="268108"/>
            <a:ext cx="1600200" cy="1600200"/>
            <a:chOff x="7162800" y="557961"/>
            <a:chExt cx="1600200" cy="1600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8CDB26-2C4A-2FEC-C2C8-FAB81F32C9C9}"/>
                </a:ext>
              </a:extLst>
            </p:cNvPr>
            <p:cNvSpPr/>
            <p:nvPr/>
          </p:nvSpPr>
          <p:spPr bwMode="auto">
            <a:xfrm>
              <a:off x="7467600" y="982038"/>
              <a:ext cx="1024128" cy="1024128"/>
            </a:xfrm>
            <a:prstGeom prst="ellipse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Output use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#2</a:t>
              </a:r>
            </a:p>
          </p:txBody>
        </p:sp>
        <p:pic>
          <p:nvPicPr>
            <p:cNvPr id="4" name="Graphic 3" descr="Tag outline">
              <a:extLst>
                <a:ext uri="{FF2B5EF4-FFF2-40B4-BE49-F238E27FC236}">
                  <a16:creationId xmlns:a16="http://schemas.microsoft.com/office/drawing/2014/main" id="{B94D9536-F9C5-4A8A-A8C5-12332386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2800" y="557961"/>
              <a:ext cx="1600200" cy="16002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0600B-4DCD-FEE1-7309-33481F46F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45" y="857250"/>
            <a:ext cx="6305550" cy="800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5507038" y="1372147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6882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1CFC9AD-6EF2-0232-AFF1-3B645454BC1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br>
              <a:rPr lang="en-US" b="0" kern="0" dirty="0"/>
            </a:br>
            <a:r>
              <a:rPr lang="en-US" sz="3200" b="0" kern="0" dirty="0" err="1"/>
              <a:t>SetParameterAsText</a:t>
            </a:r>
            <a:endParaRPr lang="en-US" b="0" kern="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The script must use this to return the parameter.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arcpy method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Takes two arguments, an index and the returned items.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b="0" kern="0" dirty="0"/>
              <a:t> Example:</a:t>
            </a:r>
          </a:p>
          <a:p>
            <a:pPr marL="857250" lvl="2" indent="0">
              <a:buNone/>
            </a:pPr>
            <a:r>
              <a:rPr lang="en-US" b="0" kern="0" dirty="0"/>
              <a:t>      </a:t>
            </a:r>
            <a:r>
              <a:rPr lang="en-US" b="0" kern="0" dirty="0" err="1"/>
              <a:t>arcpy.SetParameterAsText</a:t>
            </a:r>
            <a:r>
              <a:rPr lang="en-US" b="0" kern="0" dirty="0"/>
              <a:t>(0, output)</a:t>
            </a:r>
          </a:p>
          <a:p>
            <a:pPr marL="0" indent="0">
              <a:buFontTx/>
              <a:buNone/>
            </a:pPr>
            <a:endParaRPr lang="en-US" sz="2800" b="0" kern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/>
              <a:t>"Return" with </a:t>
            </a:r>
            <a:r>
              <a:rPr lang="en-US" altLang="en-US" kern="0" dirty="0" err="1"/>
              <a:t>SetParameterAsText</a:t>
            </a:r>
            <a:endParaRPr lang="en-US" altLang="en-US" i="1" kern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1F6EA87-45C5-CD43-3EA4-61C7213F0384}"/>
              </a:ext>
            </a:extLst>
          </p:cNvPr>
          <p:cNvGrpSpPr/>
          <p:nvPr/>
        </p:nvGrpSpPr>
        <p:grpSpPr>
          <a:xfrm>
            <a:off x="6791876" y="268108"/>
            <a:ext cx="1600200" cy="1600200"/>
            <a:chOff x="7162800" y="557961"/>
            <a:chExt cx="1600200" cy="16002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E8CDB26-2C4A-2FEC-C2C8-FAB81F32C9C9}"/>
                </a:ext>
              </a:extLst>
            </p:cNvPr>
            <p:cNvSpPr/>
            <p:nvPr/>
          </p:nvSpPr>
          <p:spPr bwMode="auto">
            <a:xfrm>
              <a:off x="7467600" y="982038"/>
              <a:ext cx="1024128" cy="1024128"/>
            </a:xfrm>
            <a:prstGeom prst="ellipse">
              <a:avLst/>
            </a:prstGeom>
            <a:noFill/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Output use 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ahnschrift SemiBold" panose="020B0502040204020203" pitchFamily="34" charset="0"/>
                </a:rPr>
                <a:t>#2</a:t>
              </a:r>
            </a:p>
          </p:txBody>
        </p:sp>
        <p:pic>
          <p:nvPicPr>
            <p:cNvPr id="4" name="Graphic 3" descr="Tag outline">
              <a:extLst>
                <a:ext uri="{FF2B5EF4-FFF2-40B4-BE49-F238E27FC236}">
                  <a16:creationId xmlns:a16="http://schemas.microsoft.com/office/drawing/2014/main" id="{B94D9536-F9C5-4A8A-A8C5-123323860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62800" y="557961"/>
              <a:ext cx="1600200" cy="1600200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0600B-4DCD-FEE1-7309-33481F46F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345" y="857250"/>
            <a:ext cx="6305550" cy="800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5507038" y="1372147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Arrow Connector 5">
            <a:extLst>
              <a:ext uri="{FF2B5EF4-FFF2-40B4-BE49-F238E27FC236}">
                <a16:creationId xmlns:a16="http://schemas.microsoft.com/office/drawing/2014/main" id="{F89269F4-FD4B-99E7-530A-73D97F3DEFE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05280" y="5548313"/>
            <a:ext cx="320675" cy="511175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7">
            <a:extLst>
              <a:ext uri="{FF2B5EF4-FFF2-40B4-BE49-F238E27FC236}">
                <a16:creationId xmlns:a16="http://schemas.microsoft.com/office/drawing/2014/main" id="{E323138E-292E-AFCC-1C68-7CBC1F11D47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6387955" y="5588000"/>
            <a:ext cx="365125" cy="433388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6">
            <a:extLst>
              <a:ext uri="{FF2B5EF4-FFF2-40B4-BE49-F238E27FC236}">
                <a16:creationId xmlns:a16="http://schemas.microsoft.com/office/drawing/2014/main" id="{1E7C0853-66AB-706F-9DFB-94749ACC2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218" y="6059488"/>
            <a:ext cx="288766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parameter       output file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index                name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002603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85CB02D-29C1-A557-8E2A-DEC85A5EFCDA}"/>
              </a:ext>
            </a:extLst>
          </p:cNvPr>
          <p:cNvSpPr txBox="1">
            <a:spLocks/>
          </p:cNvSpPr>
          <p:nvPr/>
        </p:nvSpPr>
        <p:spPr bwMode="auto">
          <a:xfrm>
            <a:off x="0" y="3369174"/>
            <a:ext cx="618712" cy="386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1CFC9AD-6EF2-0232-AFF1-3B645454BC1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br>
              <a:rPr lang="en-US" b="0" kern="0" dirty="0"/>
            </a:br>
            <a:r>
              <a:rPr lang="en-US" sz="2800" b="0" kern="0" dirty="0"/>
              <a:t>Call at (or near) the end of the script.</a:t>
            </a:r>
          </a:p>
          <a:p>
            <a:pPr marL="0" indent="0">
              <a:buFontTx/>
              <a:buNone/>
            </a:pPr>
            <a:r>
              <a:rPr lang="en-US" sz="2800" b="0" kern="0" dirty="0"/>
              <a:t>Index based on position in the parameters table.</a:t>
            </a:r>
            <a:endParaRPr lang="en-US" b="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331B6-FA5F-5C10-F614-8DAA2528B1B1}"/>
              </a:ext>
            </a:extLst>
          </p:cNvPr>
          <p:cNvSpPr txBox="1"/>
          <p:nvPr/>
        </p:nvSpPr>
        <p:spPr>
          <a:xfrm>
            <a:off x="304800" y="3369174"/>
            <a:ext cx="792480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buffer1.py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 Buffer a file and send the result to a script tool.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arcpy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True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'C:/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gispy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/data/ch23/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smallDir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randpts.shp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distance = 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'500 meters'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'C:/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gispy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/scratch/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randptsBuffer.shp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arcpy.Buffer_analysis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distance)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arcpy.SetParameterAsText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(0, </a:t>
            </a:r>
            <a:r>
              <a:rPr lang="en-US" sz="1400" b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)</a:t>
            </a:r>
            <a:endParaRPr lang="en-US" sz="1400" b="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 err="1"/>
              <a:t>SetParameterAsText</a:t>
            </a:r>
            <a:r>
              <a:rPr lang="en-US" altLang="en-US" kern="0" dirty="0"/>
              <a:t> Example 1</a:t>
            </a:r>
            <a:endParaRPr lang="en-US" altLang="en-US" i="1" kern="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810600B-4DCD-FEE1-7309-33481F46FB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45" y="857250"/>
            <a:ext cx="6305550" cy="8001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5507038" y="1372147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B6743-D99C-0E1E-E7FB-4CD9E89F2C76}"/>
              </a:ext>
            </a:extLst>
          </p:cNvPr>
          <p:cNvCxnSpPr/>
          <p:nvPr/>
        </p:nvCxnSpPr>
        <p:spPr bwMode="auto">
          <a:xfrm flipH="1" flipV="1">
            <a:off x="2438400" y="1752600"/>
            <a:ext cx="417851" cy="424815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038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85CB02D-29C1-A557-8E2A-DEC85A5EFCDA}"/>
              </a:ext>
            </a:extLst>
          </p:cNvPr>
          <p:cNvSpPr txBox="1">
            <a:spLocks/>
          </p:cNvSpPr>
          <p:nvPr/>
        </p:nvSpPr>
        <p:spPr bwMode="auto">
          <a:xfrm>
            <a:off x="0" y="3276600"/>
            <a:ext cx="618712" cy="386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1CFC9AD-6EF2-0232-AFF1-3B645454BC1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br>
              <a:rPr lang="en-US" b="0" kern="0" dirty="0"/>
            </a:br>
            <a:r>
              <a:rPr lang="en-US" sz="2800" b="0" kern="0" dirty="0"/>
              <a:t>Conventionally, Derived Output is the last parameter in the parameters table.</a:t>
            </a:r>
            <a:endParaRPr lang="en-US" b="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331B6-FA5F-5C10-F614-8DAA2528B1B1}"/>
              </a:ext>
            </a:extLst>
          </p:cNvPr>
          <p:cNvSpPr txBox="1"/>
          <p:nvPr/>
        </p:nvSpPr>
        <p:spPr>
          <a:xfrm>
            <a:off x="304800" y="3276600"/>
            <a:ext cx="7924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buffer2.py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 Buffer an input file by an input distance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          and send the result to a script tool.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arcpy,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sys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True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sys.argv[1]</a:t>
            </a:r>
          </a:p>
          <a:p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distance = sys.argv[2]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arcpy.env.workspace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'C:/</a:t>
            </a:r>
            <a:r>
              <a:rPr lang="en-US" sz="1400" b="0" dirty="0" err="1">
                <a:solidFill>
                  <a:srgbClr val="800000"/>
                </a:solidFill>
                <a:latin typeface="Consolas" panose="020B0609020204030204" pitchFamily="49" charset="0"/>
              </a:rPr>
              <a:t>gispy</a:t>
            </a:r>
            <a:r>
              <a:rPr lang="en-US" sz="1400" b="0" dirty="0">
                <a:solidFill>
                  <a:srgbClr val="800000"/>
                </a:solidFill>
                <a:latin typeface="Consolas" panose="020B0609020204030204" pitchFamily="49" charset="0"/>
              </a:rPr>
              <a:t>/scratch/Buff'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arcpy.Buffer_analysis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fileToBuffer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distance)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latin typeface="Consolas" panose="020B0609020204030204" pitchFamily="49" charset="0"/>
              </a:rPr>
              <a:t>arcpy.SetParameterAsText</a:t>
            </a:r>
            <a:r>
              <a:rPr lang="en-US" sz="1400" b="0" dirty="0">
                <a:latin typeface="Consolas" panose="020B0609020204030204" pitchFamily="49" charset="0"/>
              </a:rPr>
              <a:t>(</a:t>
            </a:r>
            <a:r>
              <a:rPr lang="en-US" sz="1400" b="0" dirty="0"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US" sz="1400" b="0" dirty="0"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latin typeface="Consolas" panose="020B0609020204030204" pitchFamily="49" charset="0"/>
              </a:rPr>
              <a:t>outputFile</a:t>
            </a:r>
            <a:r>
              <a:rPr lang="en-US" sz="1400" b="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 err="1"/>
              <a:t>SetParameterAsText</a:t>
            </a:r>
            <a:r>
              <a:rPr lang="en-US" altLang="en-US" kern="0" dirty="0"/>
              <a:t> Example 2</a:t>
            </a:r>
            <a:endParaRPr lang="en-US" altLang="en-US" i="1" kern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551F10-282C-7C89-9313-200A941CC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4" y="807847"/>
            <a:ext cx="5820587" cy="12288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4920804" y="1724387"/>
            <a:ext cx="1427162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B6743-D99C-0E1E-E7FB-4CD9E89F2C76}"/>
              </a:ext>
            </a:extLst>
          </p:cNvPr>
          <p:cNvCxnSpPr/>
          <p:nvPr/>
        </p:nvCxnSpPr>
        <p:spPr bwMode="auto">
          <a:xfrm flipH="1" flipV="1">
            <a:off x="2438400" y="2036743"/>
            <a:ext cx="494051" cy="4533553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421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1">
            <a:extLst>
              <a:ext uri="{FF2B5EF4-FFF2-40B4-BE49-F238E27FC236}">
                <a16:creationId xmlns:a16="http://schemas.microsoft.com/office/drawing/2014/main" id="{E85CB02D-29C1-A557-8E2A-DEC85A5EFCDA}"/>
              </a:ext>
            </a:extLst>
          </p:cNvPr>
          <p:cNvSpPr txBox="1">
            <a:spLocks/>
          </p:cNvSpPr>
          <p:nvPr/>
        </p:nvSpPr>
        <p:spPr bwMode="auto">
          <a:xfrm>
            <a:off x="0" y="2636772"/>
            <a:ext cx="618712" cy="386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0|</a:t>
            </a:r>
          </a:p>
          <a:p>
            <a:pPr marL="0" indent="0">
              <a:buFontTx/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1|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2|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5|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7|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8|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 9|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10|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11|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12|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13|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14|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15|</a:t>
            </a:r>
          </a:p>
          <a:p>
            <a:pPr marL="0" indent="0">
              <a:buNone/>
            </a:pPr>
            <a:r>
              <a:rPr lang="en-US" sz="1200" b="0" kern="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16|</a:t>
            </a:r>
            <a:endParaRPr lang="en-US" sz="1200" b="0" kern="0" dirty="0">
              <a:solidFill>
                <a:srgbClr val="D9D8B1"/>
              </a:solidFill>
            </a:endParaRPr>
          </a:p>
          <a:p>
            <a:pPr marL="0" indent="0">
              <a:buFontTx/>
              <a:buNone/>
            </a:pPr>
            <a:endParaRPr lang="en-US" sz="1200" b="0" kern="0" dirty="0">
              <a:solidFill>
                <a:srgbClr val="D9D8B1"/>
              </a:solidFill>
            </a:endParaRP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1CFC9AD-6EF2-0232-AFF1-3B645454BC1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US" b="0" kern="0" dirty="0"/>
          </a:p>
          <a:p>
            <a:pPr marL="0" indent="0">
              <a:buFontTx/>
              <a:buNone/>
            </a:pPr>
            <a:br>
              <a:rPr lang="en-US" b="0" kern="0" dirty="0"/>
            </a:br>
            <a:r>
              <a:rPr lang="en-US" sz="1800" b="0" kern="0" dirty="0"/>
              <a:t>Derived Output should be the last parameter in the parameters table.</a:t>
            </a:r>
            <a:endParaRPr lang="en-US" b="0" kern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331B6-FA5F-5C10-F614-8DAA2528B1B1}"/>
              </a:ext>
            </a:extLst>
          </p:cNvPr>
          <p:cNvSpPr txBox="1"/>
          <p:nvPr/>
        </p:nvSpPr>
        <p:spPr>
          <a:xfrm>
            <a:off x="304800" y="2667000"/>
            <a:ext cx="792480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copy_to_gdb.py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Purpose:  Copy a feature class (</a:t>
            </a:r>
            <a:r>
              <a:rPr lang="en-US" sz="14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 1) into a file geodatabase (</a:t>
            </a:r>
            <a:r>
              <a:rPr lang="en-US" sz="1400" b="0" dirty="0" err="1">
                <a:solidFill>
                  <a:srgbClr val="008000"/>
                </a:solidFill>
                <a:latin typeface="Consolas" panose="020B0609020204030204" pitchFamily="49" charset="0"/>
              </a:rPr>
              <a:t>arg</a:t>
            </a:r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 2)</a:t>
            </a:r>
          </a:p>
          <a:p>
            <a:r>
              <a:rPr lang="en-US" sz="1400" b="0" dirty="0">
                <a:solidFill>
                  <a:srgbClr val="008000"/>
                </a:solidFill>
                <a:latin typeface="Consolas" panose="020B0609020204030204" pitchFamily="49" charset="0"/>
              </a:rPr>
              <a:t># Example input: C:\gispy\scratch\fires.shp C:\gispy\scratch\disasters.gdb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arcpy,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sys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arcpy.env.overwriteOutput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True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sys.argv[1]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gdb_path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sys.argv[2]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out_folder_path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gdb_path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gdb_path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os.path.splitext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os.path.basename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file_to_copy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))[0]</a:t>
            </a: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arcpy.conversion.FeatureClassToFeatureClass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file_to_copy,gdb_path,copied_data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arcpy.env.workspace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gdb_path</a:t>
            </a:r>
            <a:endParaRPr lang="en-US" sz="1400" b="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arcpy.SetParameterAsText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Consolas" panose="020B0609020204030204" pitchFamily="49" charset="0"/>
              </a:rPr>
              <a:t>copied_data</a:t>
            </a:r>
            <a:r>
              <a:rPr lang="en-US" sz="1400" b="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1400" b="0" dirty="0"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65EE16-3924-9B74-F47E-0A7067AA1AAD}"/>
              </a:ext>
            </a:extLst>
          </p:cNvPr>
          <p:cNvSpPr txBox="1">
            <a:spLocks/>
          </p:cNvSpPr>
          <p:nvPr/>
        </p:nvSpPr>
        <p:spPr bwMode="auto">
          <a:xfrm>
            <a:off x="163005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262673"/>
                </a:solidFill>
                <a:effectLst/>
                <a:latin typeface="+mn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26267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defRPr>
            </a:lvl9pPr>
          </a:lstStyle>
          <a:p>
            <a:r>
              <a:rPr lang="en-US" altLang="en-US" kern="0" dirty="0" err="1"/>
              <a:t>SetParameterAsText</a:t>
            </a:r>
            <a:r>
              <a:rPr lang="en-US" altLang="en-US" kern="0" dirty="0"/>
              <a:t> Example 3</a:t>
            </a:r>
            <a:endParaRPr lang="en-US" altLang="en-US" i="1" kern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8E796D-DFD1-096F-F98B-38A8E17F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850498"/>
            <a:ext cx="5811061" cy="12098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097F906-FF43-E27D-7479-231F12A41A4D}"/>
              </a:ext>
            </a:extLst>
          </p:cNvPr>
          <p:cNvSpPr/>
          <p:nvPr/>
        </p:nvSpPr>
        <p:spPr bwMode="auto">
          <a:xfrm>
            <a:off x="4900925" y="1828800"/>
            <a:ext cx="1427162" cy="26177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AB6743-D99C-0E1E-E7FB-4CD9E89F2C76}"/>
              </a:ext>
            </a:extLst>
          </p:cNvPr>
          <p:cNvCxnSpPr/>
          <p:nvPr/>
        </p:nvCxnSpPr>
        <p:spPr bwMode="auto">
          <a:xfrm flipH="1" flipV="1">
            <a:off x="2438400" y="2036743"/>
            <a:ext cx="457200" cy="4135457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45199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70F9399-4A9F-27F0-BA98-C17ADCA8D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8106" y="3391366"/>
            <a:ext cx="4382112" cy="3429479"/>
          </a:xfrm>
          <a:prstGeom prst="rect">
            <a:avLst/>
          </a:prstGeom>
        </p:spPr>
      </p:pic>
      <p:sp>
        <p:nvSpPr>
          <p:cNvPr id="21506" name="Title 1">
            <a:extLst>
              <a:ext uri="{FF2B5EF4-FFF2-40B4-BE49-F238E27FC236}">
                <a16:creationId xmlns:a16="http://schemas.microsoft.com/office/drawing/2014/main" id="{C8F44A7D-C659-1BFC-05CC-8EFE5AFB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"Add multiple outputs to the map” with bug</a:t>
            </a:r>
            <a:endParaRPr lang="en-US" altLang="en-US" dirty="0"/>
          </a:p>
        </p:txBody>
      </p:sp>
      <p:sp>
        <p:nvSpPr>
          <p:cNvPr id="21510" name="TextBox 6">
            <a:extLst>
              <a:ext uri="{FF2B5EF4-FFF2-40B4-BE49-F238E27FC236}">
                <a16:creationId xmlns:a16="http://schemas.microsoft.com/office/drawing/2014/main" id="{4AB027F8-DBFD-F772-C696-C897DDEC49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65690"/>
            <a:ext cx="107442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0" dirty="0"/>
              <a:t>Create a </a:t>
            </a:r>
            <a:r>
              <a:rPr lang="en-US" altLang="en-US" sz="2000" b="0" i="1" dirty="0"/>
              <a:t>Derived, </a:t>
            </a:r>
            <a:r>
              <a:rPr lang="en-US" altLang="en-US" sz="2000" i="1" dirty="0" err="1"/>
              <a:t>MultiValue</a:t>
            </a:r>
            <a:r>
              <a:rPr lang="en-US" altLang="en-US" sz="2000" b="0" dirty="0"/>
              <a:t> parameter in the script tool.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0" dirty="0"/>
              <a:t>In the Python script: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Collect the output names in a list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Create a semicolon delimited string from the list.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Use </a:t>
            </a:r>
            <a:r>
              <a:rPr lang="en-US" altLang="en-US" sz="1800" b="0" dirty="0" err="1"/>
              <a:t>arcpy.SetParameterAsText</a:t>
            </a:r>
            <a:endParaRPr lang="en-US" altLang="en-US" sz="1800" b="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BA3F1CE-4A79-FE61-3156-EEEE2FF8DC4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81600" y="5300663"/>
            <a:ext cx="11430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7356A6-9408-F0E8-1525-F84F1695E63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81600" y="6400800"/>
            <a:ext cx="11430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712F9C-109F-B9C2-3D24-AD4043673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5116513"/>
            <a:ext cx="25320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Collect output names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C17790-968D-78F7-71E1-7AC0661CC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6183313"/>
            <a:ext cx="26860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Create delimited string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D50CDA-7B29-75C0-4564-371CE6356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6564313"/>
            <a:ext cx="24257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SetParameterAsText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8994105-D25B-C235-2AA5-F62186C2442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67400" y="6781800"/>
            <a:ext cx="4572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DF3123E-8177-18BA-BC5A-629281FD486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886200" y="4495800"/>
            <a:ext cx="2419350" cy="73025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519" name="TextBox 1">
            <a:extLst>
              <a:ext uri="{FF2B5EF4-FFF2-40B4-BE49-F238E27FC236}">
                <a16:creationId xmlns:a16="http://schemas.microsoft.com/office/drawing/2014/main" id="{70DD1315-E154-C8D4-4D01-4EC2AC6D3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583" y="3528513"/>
            <a:ext cx="31210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00"/>
                </a:solidFill>
              </a:rPr>
              <a:t>Can you spot the mistake?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1C7931-35AA-AEF3-22CB-B5B3E7C90C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900392"/>
            <a:ext cx="6154009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634007-9F9D-3A05-6A98-9C32CDF2C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3036" y="3403818"/>
            <a:ext cx="4401164" cy="3419952"/>
          </a:xfrm>
          <a:prstGeom prst="rect">
            <a:avLst/>
          </a:prstGeom>
        </p:spPr>
      </p:pic>
      <p:sp>
        <p:nvSpPr>
          <p:cNvPr id="22531" name="Title 1">
            <a:extLst>
              <a:ext uri="{FF2B5EF4-FFF2-40B4-BE49-F238E27FC236}">
                <a16:creationId xmlns:a16="http://schemas.microsoft.com/office/drawing/2014/main" id="{3FAAF6D2-B8C2-9578-6191-A1A31ACB8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“Add multiple outputs to the map” corrected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9183BA2-4C8A-2CF0-9D7B-CD757EB0351D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 flipH="1">
            <a:off x="5334000" y="5432425"/>
            <a:ext cx="2256632" cy="338495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DCECA2-2A65-983D-52D0-611D6E02C3A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81600" y="6400800"/>
            <a:ext cx="11430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B5EDC6-7ECC-7832-4F6F-060882C1D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062537"/>
            <a:ext cx="25320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Collect output names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E86817-3FDF-11E4-2189-B26F27F035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6183312"/>
            <a:ext cx="26860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Create delimited string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97C21C-808A-057A-E90F-33D6F9B8D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550" y="6564312"/>
            <a:ext cx="24257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SetParameterAsText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169F14-CF49-EA25-1C7B-23E33F6D8BF1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867400" y="6781800"/>
            <a:ext cx="457200" cy="0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A8CF0A-89AE-41E4-B54A-18F3ACF0CE8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3886200" y="4583112"/>
            <a:ext cx="2514600" cy="585788"/>
          </a:xfrm>
          <a:prstGeom prst="straightConnector1">
            <a:avLst/>
          </a:prstGeom>
          <a:noFill/>
          <a:ln w="38100" algn="ctr">
            <a:solidFill>
              <a:srgbClr val="FF0066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BAE0AAF-C83C-A523-1910-711194457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726226"/>
            <a:ext cx="6154009" cy="790685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B7A2FEDB-3879-6F32-3A7B-E5802D61DB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65690"/>
            <a:ext cx="10744200" cy="1538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0" dirty="0"/>
              <a:t>Create a </a:t>
            </a:r>
            <a:r>
              <a:rPr lang="en-US" altLang="en-US" sz="2000" b="0" i="1" dirty="0"/>
              <a:t>Derived, </a:t>
            </a:r>
            <a:r>
              <a:rPr lang="en-US" altLang="en-US" sz="2000" i="1" dirty="0" err="1"/>
              <a:t>MultiValue</a:t>
            </a:r>
            <a:r>
              <a:rPr lang="en-US" altLang="en-US" sz="2000" b="0" dirty="0"/>
              <a:t> parameter in the script tool.</a:t>
            </a:r>
          </a:p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en-US" sz="2000" b="0" dirty="0"/>
              <a:t>In the Python script: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Collect the output names in a list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Create a semicolon delimited string from the list.</a:t>
            </a:r>
          </a:p>
          <a:p>
            <a:pPr marL="800100" lvl="1" indent="-342900" eaLnBrk="1" hangingPunct="1">
              <a:spcBef>
                <a:spcPct val="0"/>
              </a:spcBef>
              <a:buFont typeface="+mj-lt"/>
              <a:buAutoNum type="arabicPeriod"/>
            </a:pPr>
            <a:r>
              <a:rPr lang="en-US" altLang="en-US" sz="1800" b="0" dirty="0"/>
              <a:t>Use </a:t>
            </a:r>
            <a:r>
              <a:rPr lang="en-US" altLang="en-US" sz="1800" b="0" dirty="0" err="1"/>
              <a:t>arcpy.SetParameterAsText</a:t>
            </a:r>
            <a:endParaRPr lang="en-US" altLang="en-US" sz="1800" b="0" dirty="0"/>
          </a:p>
        </p:txBody>
      </p:sp>
    </p:spTree>
    <p:extLst>
      <p:ext uri="{BB962C8B-B14F-4D97-AF65-F5344CB8AC3E}">
        <p14:creationId xmlns:p14="http://schemas.microsoft.com/office/powerpoint/2010/main" val="324998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1BDDF2D-30E7-EF52-70F3-0D33393C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86800" cy="457200"/>
          </a:xfrm>
        </p:spPr>
        <p:txBody>
          <a:bodyPr/>
          <a:lstStyle/>
          <a:p>
            <a:r>
              <a:rPr lang="en-US" altLang="en-US" dirty="0"/>
              <a:t>Activity– Add derived output to a map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7DBA-56A1-6B8F-115E-D0C274F4A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/>
              <a:t>Place some data in scratch and test the script as is.</a:t>
            </a:r>
          </a:p>
          <a:p>
            <a:pPr>
              <a:defRPr/>
            </a:pPr>
            <a:r>
              <a:rPr lang="en-US" sz="2400" dirty="0"/>
              <a:t>Modify script to take 2 arguments</a:t>
            </a:r>
          </a:p>
          <a:p>
            <a:pPr>
              <a:defRPr/>
            </a:pPr>
            <a:r>
              <a:rPr lang="en-US" sz="2400" dirty="0"/>
              <a:t>Create script tool with 3 parameters </a:t>
            </a:r>
          </a:p>
          <a:p>
            <a:pPr lvl="1">
              <a:defRPr/>
            </a:pPr>
            <a:r>
              <a:rPr lang="en-US" sz="2000" dirty="0"/>
              <a:t>Two input </a:t>
            </a:r>
          </a:p>
          <a:p>
            <a:pPr marL="914400" lvl="1" indent="-457200">
              <a:buFontTx/>
              <a:buAutoNum type="arabicParenR"/>
              <a:defRPr/>
            </a:pPr>
            <a:r>
              <a:rPr lang="en-US" sz="2000" dirty="0"/>
              <a:t>Folder type for the workspace parameter. </a:t>
            </a:r>
          </a:p>
          <a:p>
            <a:pPr marL="914400" lvl="1" indent="-457200">
              <a:buFontTx/>
              <a:buAutoNum type="arabicParenR"/>
              <a:defRPr/>
            </a:pPr>
            <a:r>
              <a:rPr lang="en-US" sz="2000" dirty="0"/>
              <a:t>Linear Unit for the buffer distance. </a:t>
            </a:r>
          </a:p>
          <a:p>
            <a:pPr marL="457200" lvl="1" indent="0">
              <a:defRPr/>
            </a:pPr>
            <a:r>
              <a:rPr lang="en-US" sz="2000" dirty="0"/>
              <a:t>One output to be added to map</a:t>
            </a:r>
            <a:br>
              <a:rPr lang="en-US" sz="2000" dirty="0"/>
            </a:br>
            <a:r>
              <a:rPr lang="en-US" sz="2000" dirty="0"/>
              <a:t>3) A derived output </a:t>
            </a:r>
            <a:r>
              <a:rPr lang="en-US" sz="2000" dirty="0" err="1"/>
              <a:t>multivalue</a:t>
            </a:r>
            <a:r>
              <a:rPr lang="en-US" sz="2000" dirty="0"/>
              <a:t> Feature Class</a:t>
            </a:r>
          </a:p>
          <a:p>
            <a:pPr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 marL="0" indent="0">
              <a:buFontTx/>
              <a:buNone/>
              <a:defRPr/>
            </a:pPr>
            <a:endParaRPr lang="en-US" sz="2400" dirty="0"/>
          </a:p>
          <a:p>
            <a:pPr>
              <a:defRPr/>
            </a:pPr>
            <a:r>
              <a:rPr lang="en-US" sz="2400" dirty="0"/>
              <a:t>Set input default values, C:/gispy/scratch and 0.2 miles</a:t>
            </a:r>
          </a:p>
          <a:p>
            <a:pPr>
              <a:defRPr/>
            </a:pPr>
            <a:r>
              <a:rPr lang="en-US" sz="2400" dirty="0"/>
              <a:t>Test the script tool in </a:t>
            </a:r>
            <a:r>
              <a:rPr lang="en-US" sz="2400" b="1" i="1" dirty="0"/>
              <a:t>ArcGIS Pro</a:t>
            </a:r>
            <a:r>
              <a:rPr lang="en-US" sz="2400" dirty="0"/>
              <a:t>.</a:t>
            </a:r>
          </a:p>
        </p:txBody>
      </p:sp>
      <p:pic>
        <p:nvPicPr>
          <p:cNvPr id="23558" name="Picture 4">
            <a:extLst>
              <a:ext uri="{FF2B5EF4-FFF2-40B4-BE49-F238E27FC236}">
                <a16:creationId xmlns:a16="http://schemas.microsoft.com/office/drawing/2014/main" id="{85C13609-9669-46D8-BAB2-43748B73D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34"/>
          <a:stretch>
            <a:fillRect/>
          </a:stretch>
        </p:blipFill>
        <p:spPr bwMode="auto">
          <a:xfrm>
            <a:off x="6629400" y="4748213"/>
            <a:ext cx="2400300" cy="1076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8E59975-9708-2A91-2504-E47B66902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409953"/>
            <a:ext cx="2953162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5726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41E8CBF5-C595-2646-84F9-6D68B61E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839200" cy="457200"/>
          </a:xfrm>
        </p:spPr>
        <p:txBody>
          <a:bodyPr/>
          <a:lstStyle/>
          <a:p>
            <a:r>
              <a:rPr lang="en-US" altLang="en-US"/>
              <a:t>Add derived output to map -- followup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557B4C38-9917-36A6-8DA9-825541CC0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5605" name="Picture 1">
            <a:extLst>
              <a:ext uri="{FF2B5EF4-FFF2-40B4-BE49-F238E27FC236}">
                <a16:creationId xmlns:a16="http://schemas.microsoft.com/office/drawing/2014/main" id="{876FD40D-69D9-32F8-03F3-19AB90AAC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86" r="23444"/>
          <a:stretch>
            <a:fillRect/>
          </a:stretch>
        </p:blipFill>
        <p:spPr bwMode="auto">
          <a:xfrm>
            <a:off x="-17463" y="974725"/>
            <a:ext cx="5454651" cy="384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061A9-0C97-8012-9D6A-806B2E73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79428"/>
            <a:ext cx="6249272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8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5A1F7F6-4409-4B52-13BA-DB89B97E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Parameter data type examples 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DFD2F4-FD8A-DA2B-170D-DB7B8E14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762000"/>
            <a:ext cx="2286001" cy="5410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800" b="1" dirty="0"/>
              <a:t>Target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integer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float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file geodatabase</a:t>
            </a:r>
          </a:p>
          <a:p>
            <a:pPr marL="0" indent="0">
              <a:buNone/>
            </a:pP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shapefile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directory that is not a file geodatabase.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time of day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8401AE9-6833-91A8-7D34-1F40EAB80BC6}"/>
              </a:ext>
            </a:extLst>
          </p:cNvPr>
          <p:cNvSpPr txBox="1">
            <a:spLocks/>
          </p:cNvSpPr>
          <p:nvPr/>
        </p:nvSpPr>
        <p:spPr bwMode="auto">
          <a:xfrm>
            <a:off x="2590800" y="762000"/>
            <a:ext cx="62484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1800" kern="0" dirty="0"/>
              <a:t>Data type for Script Tool Parameter 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Long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Double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Workspace</a:t>
            </a:r>
            <a:r>
              <a:rPr lang="en-US" altLang="en-US" sz="1800" b="0" kern="0" dirty="0"/>
              <a:t> (by default the user could choose any type of workspace including local DBs, networked DBs, or just a regular folder)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Feature Class </a:t>
            </a:r>
            <a:r>
              <a:rPr lang="en-US" altLang="en-US" sz="1800" b="0" kern="0" dirty="0"/>
              <a:t>(or Shapefile if you don't want the user to have the flexibility to choose a shapefile OR a feature class)</a:t>
            </a:r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br>
              <a:rPr lang="en-US" altLang="en-US" sz="1800" b="0" kern="0" dirty="0"/>
            </a:br>
            <a:br>
              <a:rPr lang="en-US" altLang="en-US" sz="1800" b="0" kern="0" dirty="0"/>
            </a:br>
            <a:r>
              <a:rPr lang="en-US" altLang="en-US" sz="1800" b="0" i="1" kern="0" dirty="0"/>
              <a:t>Folder</a:t>
            </a:r>
            <a:br>
              <a:rPr lang="en-US" altLang="en-US" sz="1800" b="0" kern="0" dirty="0"/>
            </a:br>
            <a:endParaRPr lang="en-US" altLang="en-US" sz="1800" b="0" kern="0" dirty="0"/>
          </a:p>
          <a:p>
            <a:pPr marL="0" indent="0">
              <a:buFontTx/>
              <a:buNone/>
            </a:pPr>
            <a:endParaRPr lang="en-US" altLang="en-US" sz="1800" b="0" kern="0" dirty="0"/>
          </a:p>
          <a:p>
            <a:pPr marL="0" indent="0">
              <a:buFontTx/>
              <a:buNone/>
            </a:pPr>
            <a:r>
              <a:rPr lang="en-US" altLang="en-US" sz="1800" b="0" i="1" kern="0" dirty="0"/>
              <a:t>Date</a:t>
            </a:r>
            <a:r>
              <a:rPr lang="en-US" altLang="en-US" sz="1800" b="0" kern="0" dirty="0"/>
              <a:t> (allows user to choose time, date, or both.)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920C63-D34D-0E9C-39FB-96359A60AC92}"/>
              </a:ext>
            </a:extLst>
          </p:cNvPr>
          <p:cNvCxnSpPr/>
          <p:nvPr/>
        </p:nvCxnSpPr>
        <p:spPr bwMode="auto">
          <a:xfrm>
            <a:off x="155448" y="1295400"/>
            <a:ext cx="8759952" cy="0"/>
          </a:xfrm>
          <a:prstGeom prst="line">
            <a:avLst/>
          </a:prstGeom>
          <a:ln w="76200">
            <a:headEnd type="none" w="med" len="med"/>
            <a:tailEnd type="none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514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51FA8-DC56-E55B-2B52-0F85A8DEB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CACAE-79B5-1528-3436-34514FA2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8417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endParaRPr lang="en-US" sz="2800" b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Set initial default data paths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25AC1-A751-3115-C68E-D1150B0D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4253753"/>
            <a:ext cx="4353533" cy="15337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FD26AB-FB18-0194-46E1-897EF3AB5FD1}"/>
              </a:ext>
            </a:extLst>
          </p:cNvPr>
          <p:cNvSpPr/>
          <p:nvPr/>
        </p:nvSpPr>
        <p:spPr bwMode="auto">
          <a:xfrm>
            <a:off x="2286000" y="510540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7859C-7BAC-0BD6-1874-7922047012C7}"/>
              </a:ext>
            </a:extLst>
          </p:cNvPr>
          <p:cNvCxnSpPr/>
          <p:nvPr/>
        </p:nvCxnSpPr>
        <p:spPr bwMode="auto">
          <a:xfrm flipV="1">
            <a:off x="1719534" y="5270672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C486482-8DB7-B357-7F64-92669A77DAC7}"/>
              </a:ext>
            </a:extLst>
          </p:cNvPr>
          <p:cNvSpPr/>
          <p:nvPr/>
        </p:nvSpPr>
        <p:spPr bwMode="auto">
          <a:xfrm>
            <a:off x="6563333" y="829121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DE912A8E-8C17-BAAA-01C5-062A4D1CB0A5}"/>
              </a:ext>
            </a:extLst>
          </p:cNvPr>
          <p:cNvSpPr txBox="1">
            <a:spLocks/>
          </p:cNvSpPr>
          <p:nvPr/>
        </p:nvSpPr>
        <p:spPr bwMode="auto">
          <a:xfrm>
            <a:off x="304800" y="10668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Can set initial default data paths in Parameters settings.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Use Validation to override it.</a:t>
            </a:r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34349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DEF6048-0DBC-2026-CCC3-0ACA9D2B2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820731"/>
            <a:ext cx="7706801" cy="1009791"/>
          </a:xfrm>
          <a:prstGeom prst="rect">
            <a:avLst/>
          </a:prstGeom>
        </p:spPr>
      </p:pic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b="0" kern="0" dirty="0"/>
          </a:p>
          <a:p>
            <a:pPr marL="0" indent="0">
              <a:buNone/>
            </a:pPr>
            <a:endParaRPr lang="en-US" b="0" kern="0" dirty="0"/>
          </a:p>
          <a:p>
            <a:r>
              <a:rPr lang="en-US" sz="2800" b="0" dirty="0"/>
              <a:t>Share entire project folder.</a:t>
            </a:r>
          </a:p>
          <a:p>
            <a:r>
              <a:rPr lang="en-US" sz="2800" b="0" dirty="0"/>
              <a:t>Use code to update defaults paths.</a:t>
            </a:r>
          </a:p>
          <a:p>
            <a:pPr marL="0" indent="0">
              <a:buNone/>
            </a:pPr>
            <a:endParaRPr lang="en-US" sz="2800" b="0" dirty="0"/>
          </a:p>
          <a:p>
            <a:endParaRPr lang="en-US" sz="2800" b="0" dirty="0"/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Portability and defaults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FFC4B2-C4D2-1C76-D5DF-B4A8CFE938B6}"/>
              </a:ext>
            </a:extLst>
          </p:cNvPr>
          <p:cNvSpPr/>
          <p:nvPr/>
        </p:nvSpPr>
        <p:spPr bwMode="auto">
          <a:xfrm>
            <a:off x="6705600" y="797860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BEED7E-8B21-99CB-C3C5-35E8E1ADEFCF}"/>
              </a:ext>
            </a:extLst>
          </p:cNvPr>
          <p:cNvSpPr txBox="1"/>
          <p:nvPr/>
        </p:nvSpPr>
        <p:spPr>
          <a:xfrm>
            <a:off x="6634498" y="149302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XX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4BA3E0-7967-0F5E-C8E5-B1151C240D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3354" y="3359511"/>
            <a:ext cx="5427365" cy="3036346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E83A4AB-CD0B-CBBF-2273-04C1DB68AEFE}"/>
              </a:ext>
            </a:extLst>
          </p:cNvPr>
          <p:cNvCxnSpPr/>
          <p:nvPr/>
        </p:nvCxnSpPr>
        <p:spPr bwMode="auto">
          <a:xfrm flipV="1">
            <a:off x="1066800" y="4267200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53DF31C-2317-1256-4562-07A49AE099B4}"/>
              </a:ext>
            </a:extLst>
          </p:cNvPr>
          <p:cNvSpPr/>
          <p:nvPr/>
        </p:nvSpPr>
        <p:spPr bwMode="auto">
          <a:xfrm>
            <a:off x="3042827" y="3083629"/>
            <a:ext cx="5638800" cy="3276600"/>
          </a:xfrm>
          <a:custGeom>
            <a:avLst/>
            <a:gdLst>
              <a:gd name="connsiteX0" fmla="*/ 0 w 5638800"/>
              <a:gd name="connsiteY0" fmla="*/ 0 h 3276600"/>
              <a:gd name="connsiteX1" fmla="*/ 394716 w 5638800"/>
              <a:gd name="connsiteY1" fmla="*/ 0 h 3276600"/>
              <a:gd name="connsiteX2" fmla="*/ 958596 w 5638800"/>
              <a:gd name="connsiteY2" fmla="*/ 0 h 3276600"/>
              <a:gd name="connsiteX3" fmla="*/ 1635252 w 5638800"/>
              <a:gd name="connsiteY3" fmla="*/ 0 h 3276600"/>
              <a:gd name="connsiteX4" fmla="*/ 2311908 w 5638800"/>
              <a:gd name="connsiteY4" fmla="*/ 0 h 3276600"/>
              <a:gd name="connsiteX5" fmla="*/ 2932176 w 5638800"/>
              <a:gd name="connsiteY5" fmla="*/ 0 h 3276600"/>
              <a:gd name="connsiteX6" fmla="*/ 3496056 w 5638800"/>
              <a:gd name="connsiteY6" fmla="*/ 0 h 3276600"/>
              <a:gd name="connsiteX7" fmla="*/ 3947160 w 5638800"/>
              <a:gd name="connsiteY7" fmla="*/ 0 h 3276600"/>
              <a:gd name="connsiteX8" fmla="*/ 4454652 w 5638800"/>
              <a:gd name="connsiteY8" fmla="*/ 0 h 3276600"/>
              <a:gd name="connsiteX9" fmla="*/ 4849368 w 5638800"/>
              <a:gd name="connsiteY9" fmla="*/ 0 h 3276600"/>
              <a:gd name="connsiteX10" fmla="*/ 5638800 w 5638800"/>
              <a:gd name="connsiteY10" fmla="*/ 0 h 3276600"/>
              <a:gd name="connsiteX11" fmla="*/ 5638800 w 5638800"/>
              <a:gd name="connsiteY11" fmla="*/ 578866 h 3276600"/>
              <a:gd name="connsiteX12" fmla="*/ 5638800 w 5638800"/>
              <a:gd name="connsiteY12" fmla="*/ 1124966 h 3276600"/>
              <a:gd name="connsiteX13" fmla="*/ 5638800 w 5638800"/>
              <a:gd name="connsiteY13" fmla="*/ 1703832 h 3276600"/>
              <a:gd name="connsiteX14" fmla="*/ 5638800 w 5638800"/>
              <a:gd name="connsiteY14" fmla="*/ 2315464 h 3276600"/>
              <a:gd name="connsiteX15" fmla="*/ 5638800 w 5638800"/>
              <a:gd name="connsiteY15" fmla="*/ 3276600 h 3276600"/>
              <a:gd name="connsiteX16" fmla="*/ 5074920 w 5638800"/>
              <a:gd name="connsiteY16" fmla="*/ 3276600 h 3276600"/>
              <a:gd name="connsiteX17" fmla="*/ 4680204 w 5638800"/>
              <a:gd name="connsiteY17" fmla="*/ 3276600 h 3276600"/>
              <a:gd name="connsiteX18" fmla="*/ 4003548 w 5638800"/>
              <a:gd name="connsiteY18" fmla="*/ 3276600 h 3276600"/>
              <a:gd name="connsiteX19" fmla="*/ 3608832 w 5638800"/>
              <a:gd name="connsiteY19" fmla="*/ 3276600 h 3276600"/>
              <a:gd name="connsiteX20" fmla="*/ 3157728 w 5638800"/>
              <a:gd name="connsiteY20" fmla="*/ 3276600 h 3276600"/>
              <a:gd name="connsiteX21" fmla="*/ 2481072 w 5638800"/>
              <a:gd name="connsiteY21" fmla="*/ 3276600 h 3276600"/>
              <a:gd name="connsiteX22" fmla="*/ 2086356 w 5638800"/>
              <a:gd name="connsiteY22" fmla="*/ 3276600 h 3276600"/>
              <a:gd name="connsiteX23" fmla="*/ 1522476 w 5638800"/>
              <a:gd name="connsiteY23" fmla="*/ 3276600 h 3276600"/>
              <a:gd name="connsiteX24" fmla="*/ 1071372 w 5638800"/>
              <a:gd name="connsiteY24" fmla="*/ 3276600 h 3276600"/>
              <a:gd name="connsiteX25" fmla="*/ 0 w 5638800"/>
              <a:gd name="connsiteY25" fmla="*/ 3276600 h 3276600"/>
              <a:gd name="connsiteX26" fmla="*/ 0 w 5638800"/>
              <a:gd name="connsiteY26" fmla="*/ 2697734 h 3276600"/>
              <a:gd name="connsiteX27" fmla="*/ 0 w 5638800"/>
              <a:gd name="connsiteY27" fmla="*/ 2086102 h 3276600"/>
              <a:gd name="connsiteX28" fmla="*/ 0 w 5638800"/>
              <a:gd name="connsiteY28" fmla="*/ 1638300 h 3276600"/>
              <a:gd name="connsiteX29" fmla="*/ 0 w 5638800"/>
              <a:gd name="connsiteY29" fmla="*/ 1124966 h 3276600"/>
              <a:gd name="connsiteX30" fmla="*/ 0 w 5638800"/>
              <a:gd name="connsiteY30" fmla="*/ 513334 h 3276600"/>
              <a:gd name="connsiteX31" fmla="*/ 0 w 5638800"/>
              <a:gd name="connsiteY31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38800" h="3276600" fill="none" extrusionOk="0">
                <a:moveTo>
                  <a:pt x="0" y="0"/>
                </a:moveTo>
                <a:cubicBezTo>
                  <a:pt x="197356" y="-18245"/>
                  <a:pt x="230925" y="47204"/>
                  <a:pt x="394716" y="0"/>
                </a:cubicBezTo>
                <a:cubicBezTo>
                  <a:pt x="558507" y="-47204"/>
                  <a:pt x="764273" y="5421"/>
                  <a:pt x="958596" y="0"/>
                </a:cubicBezTo>
                <a:cubicBezTo>
                  <a:pt x="1152919" y="-5421"/>
                  <a:pt x="1424209" y="65064"/>
                  <a:pt x="1635252" y="0"/>
                </a:cubicBezTo>
                <a:cubicBezTo>
                  <a:pt x="1846295" y="-65064"/>
                  <a:pt x="2140844" y="26732"/>
                  <a:pt x="2311908" y="0"/>
                </a:cubicBezTo>
                <a:cubicBezTo>
                  <a:pt x="2482972" y="-26732"/>
                  <a:pt x="2755120" y="43649"/>
                  <a:pt x="2932176" y="0"/>
                </a:cubicBezTo>
                <a:cubicBezTo>
                  <a:pt x="3109232" y="-43649"/>
                  <a:pt x="3307364" y="25298"/>
                  <a:pt x="3496056" y="0"/>
                </a:cubicBezTo>
                <a:cubicBezTo>
                  <a:pt x="3684748" y="-25298"/>
                  <a:pt x="3834619" y="28303"/>
                  <a:pt x="3947160" y="0"/>
                </a:cubicBezTo>
                <a:cubicBezTo>
                  <a:pt x="4059701" y="-28303"/>
                  <a:pt x="4211872" y="24858"/>
                  <a:pt x="4454652" y="0"/>
                </a:cubicBezTo>
                <a:cubicBezTo>
                  <a:pt x="4697432" y="-24858"/>
                  <a:pt x="4690815" y="4674"/>
                  <a:pt x="4849368" y="0"/>
                </a:cubicBezTo>
                <a:cubicBezTo>
                  <a:pt x="5007921" y="-4674"/>
                  <a:pt x="5436037" y="93699"/>
                  <a:pt x="5638800" y="0"/>
                </a:cubicBezTo>
                <a:cubicBezTo>
                  <a:pt x="5696699" y="213095"/>
                  <a:pt x="5619563" y="434578"/>
                  <a:pt x="5638800" y="578866"/>
                </a:cubicBezTo>
                <a:cubicBezTo>
                  <a:pt x="5658037" y="723154"/>
                  <a:pt x="5578123" y="946211"/>
                  <a:pt x="5638800" y="1124966"/>
                </a:cubicBezTo>
                <a:cubicBezTo>
                  <a:pt x="5699477" y="1303721"/>
                  <a:pt x="5590200" y="1446498"/>
                  <a:pt x="5638800" y="1703832"/>
                </a:cubicBezTo>
                <a:cubicBezTo>
                  <a:pt x="5687400" y="1961166"/>
                  <a:pt x="5566441" y="2060685"/>
                  <a:pt x="5638800" y="2315464"/>
                </a:cubicBezTo>
                <a:cubicBezTo>
                  <a:pt x="5711159" y="2570243"/>
                  <a:pt x="5615378" y="2897830"/>
                  <a:pt x="5638800" y="3276600"/>
                </a:cubicBezTo>
                <a:cubicBezTo>
                  <a:pt x="5428126" y="3328504"/>
                  <a:pt x="5255760" y="3274043"/>
                  <a:pt x="5074920" y="3276600"/>
                </a:cubicBezTo>
                <a:cubicBezTo>
                  <a:pt x="4894080" y="3279157"/>
                  <a:pt x="4848159" y="3263585"/>
                  <a:pt x="4680204" y="3276600"/>
                </a:cubicBezTo>
                <a:cubicBezTo>
                  <a:pt x="4512249" y="3289615"/>
                  <a:pt x="4214010" y="3270016"/>
                  <a:pt x="4003548" y="3276600"/>
                </a:cubicBezTo>
                <a:cubicBezTo>
                  <a:pt x="3793086" y="3283184"/>
                  <a:pt x="3719579" y="3248508"/>
                  <a:pt x="3608832" y="3276600"/>
                </a:cubicBezTo>
                <a:cubicBezTo>
                  <a:pt x="3498085" y="3304692"/>
                  <a:pt x="3343447" y="3239012"/>
                  <a:pt x="3157728" y="3276600"/>
                </a:cubicBezTo>
                <a:cubicBezTo>
                  <a:pt x="2972009" y="3314188"/>
                  <a:pt x="2732282" y="3203506"/>
                  <a:pt x="2481072" y="3276600"/>
                </a:cubicBezTo>
                <a:cubicBezTo>
                  <a:pt x="2229862" y="3349694"/>
                  <a:pt x="2190712" y="3245579"/>
                  <a:pt x="2086356" y="3276600"/>
                </a:cubicBezTo>
                <a:cubicBezTo>
                  <a:pt x="1982000" y="3307621"/>
                  <a:pt x="1704541" y="3266995"/>
                  <a:pt x="1522476" y="3276600"/>
                </a:cubicBezTo>
                <a:cubicBezTo>
                  <a:pt x="1340411" y="3286205"/>
                  <a:pt x="1266240" y="3244129"/>
                  <a:pt x="1071372" y="3276600"/>
                </a:cubicBezTo>
                <a:cubicBezTo>
                  <a:pt x="876504" y="3309071"/>
                  <a:pt x="266793" y="3270008"/>
                  <a:pt x="0" y="3276600"/>
                </a:cubicBezTo>
                <a:cubicBezTo>
                  <a:pt x="-15014" y="3045991"/>
                  <a:pt x="39355" y="2966776"/>
                  <a:pt x="0" y="2697734"/>
                </a:cubicBezTo>
                <a:cubicBezTo>
                  <a:pt x="-39355" y="2428692"/>
                  <a:pt x="20730" y="2318791"/>
                  <a:pt x="0" y="2086102"/>
                </a:cubicBezTo>
                <a:cubicBezTo>
                  <a:pt x="-20730" y="1853413"/>
                  <a:pt x="44110" y="1752860"/>
                  <a:pt x="0" y="1638300"/>
                </a:cubicBezTo>
                <a:cubicBezTo>
                  <a:pt x="-44110" y="1523740"/>
                  <a:pt x="18771" y="1295473"/>
                  <a:pt x="0" y="1124966"/>
                </a:cubicBezTo>
                <a:cubicBezTo>
                  <a:pt x="-18771" y="954459"/>
                  <a:pt x="18057" y="663091"/>
                  <a:pt x="0" y="513334"/>
                </a:cubicBezTo>
                <a:cubicBezTo>
                  <a:pt x="-18057" y="363577"/>
                  <a:pt x="53435" y="109681"/>
                  <a:pt x="0" y="0"/>
                </a:cubicBezTo>
                <a:close/>
              </a:path>
              <a:path w="5638800" h="3276600" stroke="0" extrusionOk="0">
                <a:moveTo>
                  <a:pt x="0" y="0"/>
                </a:moveTo>
                <a:cubicBezTo>
                  <a:pt x="190347" y="-11482"/>
                  <a:pt x="282719" y="27960"/>
                  <a:pt x="451104" y="0"/>
                </a:cubicBezTo>
                <a:cubicBezTo>
                  <a:pt x="619489" y="-27960"/>
                  <a:pt x="792500" y="15587"/>
                  <a:pt x="958596" y="0"/>
                </a:cubicBezTo>
                <a:cubicBezTo>
                  <a:pt x="1124692" y="-15587"/>
                  <a:pt x="1474993" y="47922"/>
                  <a:pt x="1635252" y="0"/>
                </a:cubicBezTo>
                <a:cubicBezTo>
                  <a:pt x="1795511" y="-47922"/>
                  <a:pt x="2005033" y="55429"/>
                  <a:pt x="2311908" y="0"/>
                </a:cubicBezTo>
                <a:cubicBezTo>
                  <a:pt x="2618783" y="-55429"/>
                  <a:pt x="2659940" y="3378"/>
                  <a:pt x="2819400" y="0"/>
                </a:cubicBezTo>
                <a:cubicBezTo>
                  <a:pt x="2978860" y="-3378"/>
                  <a:pt x="3113982" y="24577"/>
                  <a:pt x="3383280" y="0"/>
                </a:cubicBezTo>
                <a:cubicBezTo>
                  <a:pt x="3652578" y="-24577"/>
                  <a:pt x="3631069" y="3085"/>
                  <a:pt x="3777996" y="0"/>
                </a:cubicBezTo>
                <a:cubicBezTo>
                  <a:pt x="3924923" y="-3085"/>
                  <a:pt x="4122419" y="3473"/>
                  <a:pt x="4285488" y="0"/>
                </a:cubicBezTo>
                <a:cubicBezTo>
                  <a:pt x="4448557" y="-3473"/>
                  <a:pt x="4735955" y="16040"/>
                  <a:pt x="4905756" y="0"/>
                </a:cubicBezTo>
                <a:cubicBezTo>
                  <a:pt x="5075557" y="-16040"/>
                  <a:pt x="5339473" y="32894"/>
                  <a:pt x="5638800" y="0"/>
                </a:cubicBezTo>
                <a:cubicBezTo>
                  <a:pt x="5678337" y="240872"/>
                  <a:pt x="5601368" y="303459"/>
                  <a:pt x="5638800" y="546100"/>
                </a:cubicBezTo>
                <a:cubicBezTo>
                  <a:pt x="5676232" y="788741"/>
                  <a:pt x="5590538" y="866664"/>
                  <a:pt x="5638800" y="1026668"/>
                </a:cubicBezTo>
                <a:cubicBezTo>
                  <a:pt x="5687062" y="1186672"/>
                  <a:pt x="5586441" y="1329132"/>
                  <a:pt x="5638800" y="1507236"/>
                </a:cubicBezTo>
                <a:cubicBezTo>
                  <a:pt x="5691159" y="1685340"/>
                  <a:pt x="5607635" y="1928950"/>
                  <a:pt x="5638800" y="2086102"/>
                </a:cubicBezTo>
                <a:cubicBezTo>
                  <a:pt x="5669965" y="2243254"/>
                  <a:pt x="5628877" y="2454998"/>
                  <a:pt x="5638800" y="2664968"/>
                </a:cubicBezTo>
                <a:cubicBezTo>
                  <a:pt x="5648723" y="2874938"/>
                  <a:pt x="5606187" y="3038677"/>
                  <a:pt x="5638800" y="3276600"/>
                </a:cubicBezTo>
                <a:cubicBezTo>
                  <a:pt x="5406551" y="3332308"/>
                  <a:pt x="5327233" y="3269293"/>
                  <a:pt x="5131308" y="3276600"/>
                </a:cubicBezTo>
                <a:cubicBezTo>
                  <a:pt x="4935383" y="3283907"/>
                  <a:pt x="4899019" y="3238153"/>
                  <a:pt x="4736592" y="3276600"/>
                </a:cubicBezTo>
                <a:cubicBezTo>
                  <a:pt x="4574165" y="3315047"/>
                  <a:pt x="4412859" y="3224500"/>
                  <a:pt x="4116324" y="3276600"/>
                </a:cubicBezTo>
                <a:cubicBezTo>
                  <a:pt x="3819789" y="3328700"/>
                  <a:pt x="3718779" y="3195529"/>
                  <a:pt x="3439668" y="3276600"/>
                </a:cubicBezTo>
                <a:cubicBezTo>
                  <a:pt x="3160557" y="3357671"/>
                  <a:pt x="3198990" y="3258911"/>
                  <a:pt x="3044952" y="3276600"/>
                </a:cubicBezTo>
                <a:cubicBezTo>
                  <a:pt x="2890914" y="3294289"/>
                  <a:pt x="2709356" y="3224336"/>
                  <a:pt x="2593848" y="3276600"/>
                </a:cubicBezTo>
                <a:cubicBezTo>
                  <a:pt x="2478340" y="3328864"/>
                  <a:pt x="2276584" y="3239132"/>
                  <a:pt x="2142744" y="3276600"/>
                </a:cubicBezTo>
                <a:cubicBezTo>
                  <a:pt x="2008904" y="3314068"/>
                  <a:pt x="1773869" y="3262204"/>
                  <a:pt x="1578864" y="3276600"/>
                </a:cubicBezTo>
                <a:cubicBezTo>
                  <a:pt x="1383859" y="3290996"/>
                  <a:pt x="1272272" y="3230385"/>
                  <a:pt x="1184148" y="3276600"/>
                </a:cubicBezTo>
                <a:cubicBezTo>
                  <a:pt x="1096024" y="3322815"/>
                  <a:pt x="703596" y="3248798"/>
                  <a:pt x="507492" y="3276600"/>
                </a:cubicBezTo>
                <a:cubicBezTo>
                  <a:pt x="311388" y="3304402"/>
                  <a:pt x="120607" y="3223993"/>
                  <a:pt x="0" y="3276600"/>
                </a:cubicBezTo>
                <a:cubicBezTo>
                  <a:pt x="-39347" y="3105706"/>
                  <a:pt x="32200" y="2962642"/>
                  <a:pt x="0" y="2796032"/>
                </a:cubicBezTo>
                <a:cubicBezTo>
                  <a:pt x="-32200" y="2629422"/>
                  <a:pt x="15648" y="2394532"/>
                  <a:pt x="0" y="2217166"/>
                </a:cubicBezTo>
                <a:cubicBezTo>
                  <a:pt x="-15648" y="2039800"/>
                  <a:pt x="46257" y="1905024"/>
                  <a:pt x="0" y="1605534"/>
                </a:cubicBezTo>
                <a:cubicBezTo>
                  <a:pt x="-46257" y="1306044"/>
                  <a:pt x="63227" y="1260594"/>
                  <a:pt x="0" y="993902"/>
                </a:cubicBezTo>
                <a:cubicBezTo>
                  <a:pt x="-63227" y="727210"/>
                  <a:pt x="81610" y="34880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455169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 with the latest version of ArcGIS Pro, 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no longer </a:t>
            </a:r>
            <a:r>
              <a:rPr kumimoji="0" 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need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to do this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!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can just put our data in a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charset="0"/>
              </a:rPr>
              <a:t>project folder or child of the project folder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and set the default to these paths.  Then if you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 the full project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it will 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update automatically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 the new location of the data.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That's why these slides are now in the appendix.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1F5302B2-BB19-9BA4-1414-6922E5E70E81}"/>
              </a:ext>
            </a:extLst>
          </p:cNvPr>
          <p:cNvSpPr/>
          <p:nvPr/>
        </p:nvSpPr>
        <p:spPr bwMode="auto">
          <a:xfrm rot="11117391">
            <a:off x="2275953" y="3024394"/>
            <a:ext cx="1148571" cy="164883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62C643C-0909-793A-A35E-21D08AA59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 can find a project's folder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80C20-FE2B-41E2-2115-256B30DE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arcpy,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 Get an ArcGIS Project object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aprx</a:t>
            </a:r>
            <a:r>
              <a:rPr lang="en-US" dirty="0"/>
              <a:t> = </a:t>
            </a:r>
            <a:r>
              <a:rPr lang="en-US" dirty="0" err="1"/>
              <a:t>arcpy.mp.ArcGISProject</a:t>
            </a:r>
            <a:r>
              <a:rPr lang="en-US" dirty="0"/>
              <a:t>("CURRENT")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the projects full path file name</a:t>
            </a:r>
          </a:p>
          <a:p>
            <a:pPr marL="0" indent="0">
              <a:buNone/>
            </a:pPr>
            <a:r>
              <a:rPr lang="en-US" dirty="0" err="1"/>
              <a:t>aprxLocation</a:t>
            </a:r>
            <a:r>
              <a:rPr lang="en-US" dirty="0"/>
              <a:t> = </a:t>
            </a:r>
            <a:r>
              <a:rPr lang="en-US" dirty="0" err="1"/>
              <a:t>aprx.filePath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the directory name</a:t>
            </a:r>
          </a:p>
          <a:p>
            <a:pPr marL="0" indent="0">
              <a:buNone/>
            </a:pPr>
            <a:r>
              <a:rPr lang="en-US" dirty="0" err="1"/>
              <a:t>baseDir</a:t>
            </a:r>
            <a:r>
              <a:rPr lang="en-US" dirty="0"/>
              <a:t> = </a:t>
            </a:r>
            <a:r>
              <a:rPr lang="en-US" dirty="0" err="1"/>
              <a:t>os.path.dirname</a:t>
            </a:r>
            <a:r>
              <a:rPr lang="en-US" dirty="0"/>
              <a:t>(</a:t>
            </a:r>
            <a:r>
              <a:rPr lang="en-US" dirty="0" err="1"/>
              <a:t>aprxLocation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5CFE8FB-0FCF-88F3-591A-34D438481C1C}"/>
              </a:ext>
            </a:extLst>
          </p:cNvPr>
          <p:cNvSpPr/>
          <p:nvPr/>
        </p:nvSpPr>
        <p:spPr bwMode="auto">
          <a:xfrm>
            <a:off x="5105400" y="4114800"/>
            <a:ext cx="838200" cy="990600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5991BB-4C1C-F92C-35BB-FDBA9B1451CC}"/>
              </a:ext>
            </a:extLst>
          </p:cNvPr>
          <p:cNvSpPr txBox="1"/>
          <p:nvPr/>
        </p:nvSpPr>
        <p:spPr>
          <a:xfrm>
            <a:off x="5334000" y="4554498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C:\gispy\parks\nps.aprx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AE1D23E3-EA3D-4001-9CF8-C5013634304E}"/>
              </a:ext>
            </a:extLst>
          </p:cNvPr>
          <p:cNvSpPr/>
          <p:nvPr/>
        </p:nvSpPr>
        <p:spPr bwMode="auto">
          <a:xfrm>
            <a:off x="6154615" y="6052040"/>
            <a:ext cx="838200" cy="990600"/>
          </a:xfrm>
          <a:prstGeom prst="arc">
            <a:avLst>
              <a:gd name="adj1" fmla="val 18039460"/>
              <a:gd name="adj2" fmla="val 0"/>
            </a:avLst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5C53B4-2C80-DB43-F117-FBE3D9F12B5A}"/>
              </a:ext>
            </a:extLst>
          </p:cNvPr>
          <p:cNvSpPr txBox="1"/>
          <p:nvPr/>
        </p:nvSpPr>
        <p:spPr>
          <a:xfrm>
            <a:off x="5638800" y="652017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C:\gispy\parks</a:t>
            </a:r>
          </a:p>
        </p:txBody>
      </p:sp>
    </p:spTree>
    <p:extLst>
      <p:ext uri="{BB962C8B-B14F-4D97-AF65-F5344CB8AC3E}">
        <p14:creationId xmlns:p14="http://schemas.microsoft.com/office/powerpoint/2010/main" val="548817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/>
      <p:bldP spid="7" grpId="0" animBg="1"/>
      <p:bldP spid="8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A6A74-C21A-1B3C-D807-E5866859B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B342A9D-9F47-3E5B-F519-AF7D631FC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We can find a project's folder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BE4CE-6D2C-B5D5-35F3-24B7E874A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import arcpy, </a:t>
            </a:r>
            <a:r>
              <a:rPr lang="en-US" dirty="0" err="1"/>
              <a:t>os</a:t>
            </a:r>
            <a:endParaRPr lang="en-US" dirty="0"/>
          </a:p>
          <a:p>
            <a:pPr marL="0" indent="0">
              <a:buNone/>
            </a:pPr>
            <a:r>
              <a:rPr lang="en-US" i="1" dirty="0"/>
              <a:t># Get an ArcGIS Project object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aprx</a:t>
            </a:r>
            <a:r>
              <a:rPr lang="en-US" dirty="0"/>
              <a:t> = </a:t>
            </a:r>
            <a:r>
              <a:rPr lang="en-US" dirty="0" err="1"/>
              <a:t>arcpy.mp.ArcGISProject</a:t>
            </a:r>
            <a:r>
              <a:rPr lang="en-US" dirty="0"/>
              <a:t>("CURRENT")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the projects full path file name</a:t>
            </a:r>
          </a:p>
          <a:p>
            <a:pPr marL="0" indent="0">
              <a:buNone/>
            </a:pPr>
            <a:r>
              <a:rPr lang="en-US" dirty="0" err="1"/>
              <a:t>aprxLocation</a:t>
            </a:r>
            <a:r>
              <a:rPr lang="en-US" dirty="0"/>
              <a:t> = </a:t>
            </a:r>
            <a:r>
              <a:rPr lang="en-US" dirty="0" err="1"/>
              <a:t>aprx.filePath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Get the directory name</a:t>
            </a:r>
          </a:p>
          <a:p>
            <a:pPr marL="0" indent="0">
              <a:buNone/>
            </a:pPr>
            <a:r>
              <a:rPr lang="en-US" dirty="0" err="1"/>
              <a:t>baseDir</a:t>
            </a:r>
            <a:r>
              <a:rPr lang="en-US" dirty="0"/>
              <a:t> = </a:t>
            </a:r>
            <a:r>
              <a:rPr lang="en-US" dirty="0" err="1"/>
              <a:t>os.path.dirname</a:t>
            </a:r>
            <a:r>
              <a:rPr lang="en-US" dirty="0"/>
              <a:t>(</a:t>
            </a:r>
            <a:r>
              <a:rPr lang="en-US" dirty="0" err="1"/>
              <a:t>aprxLocation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FAD7A7DD-3C3E-3D78-34AA-B0DF822BB611}"/>
              </a:ext>
            </a:extLst>
          </p:cNvPr>
          <p:cNvSpPr/>
          <p:nvPr/>
        </p:nvSpPr>
        <p:spPr bwMode="auto">
          <a:xfrm>
            <a:off x="5105400" y="4114800"/>
            <a:ext cx="838200" cy="990600"/>
          </a:xfrm>
          <a:prstGeom prst="arc">
            <a:avLst/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49735D-FAEF-9A18-F01E-426C56D6EB78}"/>
              </a:ext>
            </a:extLst>
          </p:cNvPr>
          <p:cNvSpPr txBox="1"/>
          <p:nvPr/>
        </p:nvSpPr>
        <p:spPr>
          <a:xfrm>
            <a:off x="5334000" y="4554498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C:\gispy\parks\nps.aprx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75B4E87E-65FD-D664-6AAA-E68528B89989}"/>
              </a:ext>
            </a:extLst>
          </p:cNvPr>
          <p:cNvSpPr/>
          <p:nvPr/>
        </p:nvSpPr>
        <p:spPr bwMode="auto">
          <a:xfrm>
            <a:off x="6154615" y="6052040"/>
            <a:ext cx="838200" cy="990600"/>
          </a:xfrm>
          <a:prstGeom prst="arc">
            <a:avLst>
              <a:gd name="adj1" fmla="val 18039460"/>
              <a:gd name="adj2" fmla="val 0"/>
            </a:avLst>
          </a:prstGeom>
          <a:noFill/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EACAB-20A5-9250-6307-B9821ED4C6C7}"/>
              </a:ext>
            </a:extLst>
          </p:cNvPr>
          <p:cNvSpPr txBox="1"/>
          <p:nvPr/>
        </p:nvSpPr>
        <p:spPr>
          <a:xfrm>
            <a:off x="5638800" y="6520172"/>
            <a:ext cx="297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E.g., C:\gispy\parks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477006-B114-94D5-AC2F-92990F60CA80}"/>
              </a:ext>
            </a:extLst>
          </p:cNvPr>
          <p:cNvSpPr/>
          <p:nvPr/>
        </p:nvSpPr>
        <p:spPr bwMode="auto">
          <a:xfrm>
            <a:off x="3200400" y="838200"/>
            <a:ext cx="5638800" cy="3276600"/>
          </a:xfrm>
          <a:custGeom>
            <a:avLst/>
            <a:gdLst>
              <a:gd name="connsiteX0" fmla="*/ 0 w 5638800"/>
              <a:gd name="connsiteY0" fmla="*/ 0 h 3276600"/>
              <a:gd name="connsiteX1" fmla="*/ 394716 w 5638800"/>
              <a:gd name="connsiteY1" fmla="*/ 0 h 3276600"/>
              <a:gd name="connsiteX2" fmla="*/ 958596 w 5638800"/>
              <a:gd name="connsiteY2" fmla="*/ 0 h 3276600"/>
              <a:gd name="connsiteX3" fmla="*/ 1635252 w 5638800"/>
              <a:gd name="connsiteY3" fmla="*/ 0 h 3276600"/>
              <a:gd name="connsiteX4" fmla="*/ 2311908 w 5638800"/>
              <a:gd name="connsiteY4" fmla="*/ 0 h 3276600"/>
              <a:gd name="connsiteX5" fmla="*/ 2932176 w 5638800"/>
              <a:gd name="connsiteY5" fmla="*/ 0 h 3276600"/>
              <a:gd name="connsiteX6" fmla="*/ 3496056 w 5638800"/>
              <a:gd name="connsiteY6" fmla="*/ 0 h 3276600"/>
              <a:gd name="connsiteX7" fmla="*/ 3947160 w 5638800"/>
              <a:gd name="connsiteY7" fmla="*/ 0 h 3276600"/>
              <a:gd name="connsiteX8" fmla="*/ 4454652 w 5638800"/>
              <a:gd name="connsiteY8" fmla="*/ 0 h 3276600"/>
              <a:gd name="connsiteX9" fmla="*/ 4849368 w 5638800"/>
              <a:gd name="connsiteY9" fmla="*/ 0 h 3276600"/>
              <a:gd name="connsiteX10" fmla="*/ 5638800 w 5638800"/>
              <a:gd name="connsiteY10" fmla="*/ 0 h 3276600"/>
              <a:gd name="connsiteX11" fmla="*/ 5638800 w 5638800"/>
              <a:gd name="connsiteY11" fmla="*/ 578866 h 3276600"/>
              <a:gd name="connsiteX12" fmla="*/ 5638800 w 5638800"/>
              <a:gd name="connsiteY12" fmla="*/ 1124966 h 3276600"/>
              <a:gd name="connsiteX13" fmla="*/ 5638800 w 5638800"/>
              <a:gd name="connsiteY13" fmla="*/ 1703832 h 3276600"/>
              <a:gd name="connsiteX14" fmla="*/ 5638800 w 5638800"/>
              <a:gd name="connsiteY14" fmla="*/ 2315464 h 3276600"/>
              <a:gd name="connsiteX15" fmla="*/ 5638800 w 5638800"/>
              <a:gd name="connsiteY15" fmla="*/ 3276600 h 3276600"/>
              <a:gd name="connsiteX16" fmla="*/ 5074920 w 5638800"/>
              <a:gd name="connsiteY16" fmla="*/ 3276600 h 3276600"/>
              <a:gd name="connsiteX17" fmla="*/ 4680204 w 5638800"/>
              <a:gd name="connsiteY17" fmla="*/ 3276600 h 3276600"/>
              <a:gd name="connsiteX18" fmla="*/ 4003548 w 5638800"/>
              <a:gd name="connsiteY18" fmla="*/ 3276600 h 3276600"/>
              <a:gd name="connsiteX19" fmla="*/ 3608832 w 5638800"/>
              <a:gd name="connsiteY19" fmla="*/ 3276600 h 3276600"/>
              <a:gd name="connsiteX20" fmla="*/ 3157728 w 5638800"/>
              <a:gd name="connsiteY20" fmla="*/ 3276600 h 3276600"/>
              <a:gd name="connsiteX21" fmla="*/ 2481072 w 5638800"/>
              <a:gd name="connsiteY21" fmla="*/ 3276600 h 3276600"/>
              <a:gd name="connsiteX22" fmla="*/ 2086356 w 5638800"/>
              <a:gd name="connsiteY22" fmla="*/ 3276600 h 3276600"/>
              <a:gd name="connsiteX23" fmla="*/ 1522476 w 5638800"/>
              <a:gd name="connsiteY23" fmla="*/ 3276600 h 3276600"/>
              <a:gd name="connsiteX24" fmla="*/ 1071372 w 5638800"/>
              <a:gd name="connsiteY24" fmla="*/ 3276600 h 3276600"/>
              <a:gd name="connsiteX25" fmla="*/ 0 w 5638800"/>
              <a:gd name="connsiteY25" fmla="*/ 3276600 h 3276600"/>
              <a:gd name="connsiteX26" fmla="*/ 0 w 5638800"/>
              <a:gd name="connsiteY26" fmla="*/ 2697734 h 3276600"/>
              <a:gd name="connsiteX27" fmla="*/ 0 w 5638800"/>
              <a:gd name="connsiteY27" fmla="*/ 2086102 h 3276600"/>
              <a:gd name="connsiteX28" fmla="*/ 0 w 5638800"/>
              <a:gd name="connsiteY28" fmla="*/ 1638300 h 3276600"/>
              <a:gd name="connsiteX29" fmla="*/ 0 w 5638800"/>
              <a:gd name="connsiteY29" fmla="*/ 1124966 h 3276600"/>
              <a:gd name="connsiteX30" fmla="*/ 0 w 5638800"/>
              <a:gd name="connsiteY30" fmla="*/ 513334 h 3276600"/>
              <a:gd name="connsiteX31" fmla="*/ 0 w 5638800"/>
              <a:gd name="connsiteY31" fmla="*/ 0 h 327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38800" h="3276600" fill="none" extrusionOk="0">
                <a:moveTo>
                  <a:pt x="0" y="0"/>
                </a:moveTo>
                <a:cubicBezTo>
                  <a:pt x="197356" y="-18245"/>
                  <a:pt x="230925" y="47204"/>
                  <a:pt x="394716" y="0"/>
                </a:cubicBezTo>
                <a:cubicBezTo>
                  <a:pt x="558507" y="-47204"/>
                  <a:pt x="764273" y="5421"/>
                  <a:pt x="958596" y="0"/>
                </a:cubicBezTo>
                <a:cubicBezTo>
                  <a:pt x="1152919" y="-5421"/>
                  <a:pt x="1424209" y="65064"/>
                  <a:pt x="1635252" y="0"/>
                </a:cubicBezTo>
                <a:cubicBezTo>
                  <a:pt x="1846295" y="-65064"/>
                  <a:pt x="2140844" y="26732"/>
                  <a:pt x="2311908" y="0"/>
                </a:cubicBezTo>
                <a:cubicBezTo>
                  <a:pt x="2482972" y="-26732"/>
                  <a:pt x="2755120" y="43649"/>
                  <a:pt x="2932176" y="0"/>
                </a:cubicBezTo>
                <a:cubicBezTo>
                  <a:pt x="3109232" y="-43649"/>
                  <a:pt x="3307364" y="25298"/>
                  <a:pt x="3496056" y="0"/>
                </a:cubicBezTo>
                <a:cubicBezTo>
                  <a:pt x="3684748" y="-25298"/>
                  <a:pt x="3834619" y="28303"/>
                  <a:pt x="3947160" y="0"/>
                </a:cubicBezTo>
                <a:cubicBezTo>
                  <a:pt x="4059701" y="-28303"/>
                  <a:pt x="4211872" y="24858"/>
                  <a:pt x="4454652" y="0"/>
                </a:cubicBezTo>
                <a:cubicBezTo>
                  <a:pt x="4697432" y="-24858"/>
                  <a:pt x="4690815" y="4674"/>
                  <a:pt x="4849368" y="0"/>
                </a:cubicBezTo>
                <a:cubicBezTo>
                  <a:pt x="5007921" y="-4674"/>
                  <a:pt x="5436037" y="93699"/>
                  <a:pt x="5638800" y="0"/>
                </a:cubicBezTo>
                <a:cubicBezTo>
                  <a:pt x="5696699" y="213095"/>
                  <a:pt x="5619563" y="434578"/>
                  <a:pt x="5638800" y="578866"/>
                </a:cubicBezTo>
                <a:cubicBezTo>
                  <a:pt x="5658037" y="723154"/>
                  <a:pt x="5578123" y="946211"/>
                  <a:pt x="5638800" y="1124966"/>
                </a:cubicBezTo>
                <a:cubicBezTo>
                  <a:pt x="5699477" y="1303721"/>
                  <a:pt x="5590200" y="1446498"/>
                  <a:pt x="5638800" y="1703832"/>
                </a:cubicBezTo>
                <a:cubicBezTo>
                  <a:pt x="5687400" y="1961166"/>
                  <a:pt x="5566441" y="2060685"/>
                  <a:pt x="5638800" y="2315464"/>
                </a:cubicBezTo>
                <a:cubicBezTo>
                  <a:pt x="5711159" y="2570243"/>
                  <a:pt x="5615378" y="2897830"/>
                  <a:pt x="5638800" y="3276600"/>
                </a:cubicBezTo>
                <a:cubicBezTo>
                  <a:pt x="5428126" y="3328504"/>
                  <a:pt x="5255760" y="3274043"/>
                  <a:pt x="5074920" y="3276600"/>
                </a:cubicBezTo>
                <a:cubicBezTo>
                  <a:pt x="4894080" y="3279157"/>
                  <a:pt x="4848159" y="3263585"/>
                  <a:pt x="4680204" y="3276600"/>
                </a:cubicBezTo>
                <a:cubicBezTo>
                  <a:pt x="4512249" y="3289615"/>
                  <a:pt x="4214010" y="3270016"/>
                  <a:pt x="4003548" y="3276600"/>
                </a:cubicBezTo>
                <a:cubicBezTo>
                  <a:pt x="3793086" y="3283184"/>
                  <a:pt x="3719579" y="3248508"/>
                  <a:pt x="3608832" y="3276600"/>
                </a:cubicBezTo>
                <a:cubicBezTo>
                  <a:pt x="3498085" y="3304692"/>
                  <a:pt x="3343447" y="3239012"/>
                  <a:pt x="3157728" y="3276600"/>
                </a:cubicBezTo>
                <a:cubicBezTo>
                  <a:pt x="2972009" y="3314188"/>
                  <a:pt x="2732282" y="3203506"/>
                  <a:pt x="2481072" y="3276600"/>
                </a:cubicBezTo>
                <a:cubicBezTo>
                  <a:pt x="2229862" y="3349694"/>
                  <a:pt x="2190712" y="3245579"/>
                  <a:pt x="2086356" y="3276600"/>
                </a:cubicBezTo>
                <a:cubicBezTo>
                  <a:pt x="1982000" y="3307621"/>
                  <a:pt x="1704541" y="3266995"/>
                  <a:pt x="1522476" y="3276600"/>
                </a:cubicBezTo>
                <a:cubicBezTo>
                  <a:pt x="1340411" y="3286205"/>
                  <a:pt x="1266240" y="3244129"/>
                  <a:pt x="1071372" y="3276600"/>
                </a:cubicBezTo>
                <a:cubicBezTo>
                  <a:pt x="876504" y="3309071"/>
                  <a:pt x="266793" y="3270008"/>
                  <a:pt x="0" y="3276600"/>
                </a:cubicBezTo>
                <a:cubicBezTo>
                  <a:pt x="-15014" y="3045991"/>
                  <a:pt x="39355" y="2966776"/>
                  <a:pt x="0" y="2697734"/>
                </a:cubicBezTo>
                <a:cubicBezTo>
                  <a:pt x="-39355" y="2428692"/>
                  <a:pt x="20730" y="2318791"/>
                  <a:pt x="0" y="2086102"/>
                </a:cubicBezTo>
                <a:cubicBezTo>
                  <a:pt x="-20730" y="1853413"/>
                  <a:pt x="44110" y="1752860"/>
                  <a:pt x="0" y="1638300"/>
                </a:cubicBezTo>
                <a:cubicBezTo>
                  <a:pt x="-44110" y="1523740"/>
                  <a:pt x="18771" y="1295473"/>
                  <a:pt x="0" y="1124966"/>
                </a:cubicBezTo>
                <a:cubicBezTo>
                  <a:pt x="-18771" y="954459"/>
                  <a:pt x="18057" y="663091"/>
                  <a:pt x="0" y="513334"/>
                </a:cubicBezTo>
                <a:cubicBezTo>
                  <a:pt x="-18057" y="363577"/>
                  <a:pt x="53435" y="109681"/>
                  <a:pt x="0" y="0"/>
                </a:cubicBezTo>
                <a:close/>
              </a:path>
              <a:path w="5638800" h="3276600" stroke="0" extrusionOk="0">
                <a:moveTo>
                  <a:pt x="0" y="0"/>
                </a:moveTo>
                <a:cubicBezTo>
                  <a:pt x="190347" y="-11482"/>
                  <a:pt x="282719" y="27960"/>
                  <a:pt x="451104" y="0"/>
                </a:cubicBezTo>
                <a:cubicBezTo>
                  <a:pt x="619489" y="-27960"/>
                  <a:pt x="792500" y="15587"/>
                  <a:pt x="958596" y="0"/>
                </a:cubicBezTo>
                <a:cubicBezTo>
                  <a:pt x="1124692" y="-15587"/>
                  <a:pt x="1474993" y="47922"/>
                  <a:pt x="1635252" y="0"/>
                </a:cubicBezTo>
                <a:cubicBezTo>
                  <a:pt x="1795511" y="-47922"/>
                  <a:pt x="2005033" y="55429"/>
                  <a:pt x="2311908" y="0"/>
                </a:cubicBezTo>
                <a:cubicBezTo>
                  <a:pt x="2618783" y="-55429"/>
                  <a:pt x="2659940" y="3378"/>
                  <a:pt x="2819400" y="0"/>
                </a:cubicBezTo>
                <a:cubicBezTo>
                  <a:pt x="2978860" y="-3378"/>
                  <a:pt x="3113982" y="24577"/>
                  <a:pt x="3383280" y="0"/>
                </a:cubicBezTo>
                <a:cubicBezTo>
                  <a:pt x="3652578" y="-24577"/>
                  <a:pt x="3631069" y="3085"/>
                  <a:pt x="3777996" y="0"/>
                </a:cubicBezTo>
                <a:cubicBezTo>
                  <a:pt x="3924923" y="-3085"/>
                  <a:pt x="4122419" y="3473"/>
                  <a:pt x="4285488" y="0"/>
                </a:cubicBezTo>
                <a:cubicBezTo>
                  <a:pt x="4448557" y="-3473"/>
                  <a:pt x="4735955" y="16040"/>
                  <a:pt x="4905756" y="0"/>
                </a:cubicBezTo>
                <a:cubicBezTo>
                  <a:pt x="5075557" y="-16040"/>
                  <a:pt x="5339473" y="32894"/>
                  <a:pt x="5638800" y="0"/>
                </a:cubicBezTo>
                <a:cubicBezTo>
                  <a:pt x="5678337" y="240872"/>
                  <a:pt x="5601368" y="303459"/>
                  <a:pt x="5638800" y="546100"/>
                </a:cubicBezTo>
                <a:cubicBezTo>
                  <a:pt x="5676232" y="788741"/>
                  <a:pt x="5590538" y="866664"/>
                  <a:pt x="5638800" y="1026668"/>
                </a:cubicBezTo>
                <a:cubicBezTo>
                  <a:pt x="5687062" y="1186672"/>
                  <a:pt x="5586441" y="1329132"/>
                  <a:pt x="5638800" y="1507236"/>
                </a:cubicBezTo>
                <a:cubicBezTo>
                  <a:pt x="5691159" y="1685340"/>
                  <a:pt x="5607635" y="1928950"/>
                  <a:pt x="5638800" y="2086102"/>
                </a:cubicBezTo>
                <a:cubicBezTo>
                  <a:pt x="5669965" y="2243254"/>
                  <a:pt x="5628877" y="2454998"/>
                  <a:pt x="5638800" y="2664968"/>
                </a:cubicBezTo>
                <a:cubicBezTo>
                  <a:pt x="5648723" y="2874938"/>
                  <a:pt x="5606187" y="3038677"/>
                  <a:pt x="5638800" y="3276600"/>
                </a:cubicBezTo>
                <a:cubicBezTo>
                  <a:pt x="5406551" y="3332308"/>
                  <a:pt x="5327233" y="3269293"/>
                  <a:pt x="5131308" y="3276600"/>
                </a:cubicBezTo>
                <a:cubicBezTo>
                  <a:pt x="4935383" y="3283907"/>
                  <a:pt x="4899019" y="3238153"/>
                  <a:pt x="4736592" y="3276600"/>
                </a:cubicBezTo>
                <a:cubicBezTo>
                  <a:pt x="4574165" y="3315047"/>
                  <a:pt x="4412859" y="3224500"/>
                  <a:pt x="4116324" y="3276600"/>
                </a:cubicBezTo>
                <a:cubicBezTo>
                  <a:pt x="3819789" y="3328700"/>
                  <a:pt x="3718779" y="3195529"/>
                  <a:pt x="3439668" y="3276600"/>
                </a:cubicBezTo>
                <a:cubicBezTo>
                  <a:pt x="3160557" y="3357671"/>
                  <a:pt x="3198990" y="3258911"/>
                  <a:pt x="3044952" y="3276600"/>
                </a:cubicBezTo>
                <a:cubicBezTo>
                  <a:pt x="2890914" y="3294289"/>
                  <a:pt x="2709356" y="3224336"/>
                  <a:pt x="2593848" y="3276600"/>
                </a:cubicBezTo>
                <a:cubicBezTo>
                  <a:pt x="2478340" y="3328864"/>
                  <a:pt x="2276584" y="3239132"/>
                  <a:pt x="2142744" y="3276600"/>
                </a:cubicBezTo>
                <a:cubicBezTo>
                  <a:pt x="2008904" y="3314068"/>
                  <a:pt x="1773869" y="3262204"/>
                  <a:pt x="1578864" y="3276600"/>
                </a:cubicBezTo>
                <a:cubicBezTo>
                  <a:pt x="1383859" y="3290996"/>
                  <a:pt x="1272272" y="3230385"/>
                  <a:pt x="1184148" y="3276600"/>
                </a:cubicBezTo>
                <a:cubicBezTo>
                  <a:pt x="1096024" y="3322815"/>
                  <a:pt x="703596" y="3248798"/>
                  <a:pt x="507492" y="3276600"/>
                </a:cubicBezTo>
                <a:cubicBezTo>
                  <a:pt x="311388" y="3304402"/>
                  <a:pt x="120607" y="3223993"/>
                  <a:pt x="0" y="3276600"/>
                </a:cubicBezTo>
                <a:cubicBezTo>
                  <a:pt x="-39347" y="3105706"/>
                  <a:pt x="32200" y="2962642"/>
                  <a:pt x="0" y="2796032"/>
                </a:cubicBezTo>
                <a:cubicBezTo>
                  <a:pt x="-32200" y="2629422"/>
                  <a:pt x="15648" y="2394532"/>
                  <a:pt x="0" y="2217166"/>
                </a:cubicBezTo>
                <a:cubicBezTo>
                  <a:pt x="-15648" y="2039800"/>
                  <a:pt x="46257" y="1905024"/>
                  <a:pt x="0" y="1605534"/>
                </a:cubicBezTo>
                <a:cubicBezTo>
                  <a:pt x="-46257" y="1306044"/>
                  <a:pt x="63227" y="1260594"/>
                  <a:pt x="0" y="993902"/>
                </a:cubicBezTo>
                <a:cubicBezTo>
                  <a:pt x="-63227" y="727210"/>
                  <a:pt x="81610" y="348800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455169935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But with the latest version of ArcGIS Pro, 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no longer </a:t>
            </a:r>
            <a:r>
              <a:rPr kumimoji="0" lang="en-US" sz="18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need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to do this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! 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We can just put our data in a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charset="0"/>
              </a:rPr>
              <a:t>project folder or child of the project folder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 and set the default to these paths.  Then if you </a:t>
            </a: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share the full project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, it will </a:t>
            </a:r>
            <a:r>
              <a:rPr kumimoji="0" 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update automatically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to the new location of the data.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b="0" dirty="0"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That's why these slides are now in the appendix.</a:t>
            </a:r>
          </a:p>
        </p:txBody>
      </p:sp>
    </p:spTree>
    <p:extLst>
      <p:ext uri="{BB962C8B-B14F-4D97-AF65-F5344CB8AC3E}">
        <p14:creationId xmlns:p14="http://schemas.microsoft.com/office/powerpoint/2010/main" val="155671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/>
      <p:bldP spid="7" grpId="0" animBg="1"/>
      <p:bldP spid="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Select Validation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Edit </a:t>
            </a:r>
            <a:r>
              <a:rPr lang="en-US" sz="2800" b="0" dirty="0" err="1"/>
              <a:t>initializeParameters</a:t>
            </a:r>
            <a:r>
              <a:rPr lang="en-US" sz="2800" b="0" dirty="0"/>
              <a:t>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Get project file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Set data defaults using project file path.</a:t>
            </a:r>
          </a:p>
          <a:p>
            <a:endParaRPr lang="en-US" sz="2800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7F9F3-C746-ED7D-B2F5-ED773B3D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" y="3357282"/>
            <a:ext cx="9144000" cy="321072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Refer to parameters as </a:t>
            </a:r>
            <a:r>
              <a:rPr lang="en-US" altLang="en-US" dirty="0" err="1"/>
              <a:t>self.params</a:t>
            </a:r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25AC1-A751-3115-C68E-D1150B0D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66" y="3352800"/>
            <a:ext cx="4353533" cy="15337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FD26AB-FB18-0194-46E1-897EF3AB5FD1}"/>
              </a:ext>
            </a:extLst>
          </p:cNvPr>
          <p:cNvSpPr/>
          <p:nvPr/>
        </p:nvSpPr>
        <p:spPr bwMode="auto">
          <a:xfrm>
            <a:off x="795066" y="4204447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7859C-7BAC-0BD6-1874-7922047012C7}"/>
              </a:ext>
            </a:extLst>
          </p:cNvPr>
          <p:cNvCxnSpPr/>
          <p:nvPr/>
        </p:nvCxnSpPr>
        <p:spPr bwMode="auto">
          <a:xfrm flipV="1">
            <a:off x="228600" y="4369719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647AAD5-DF53-CFD6-FD5F-9F3AC5C34DB1}"/>
              </a:ext>
            </a:extLst>
          </p:cNvPr>
          <p:cNvSpPr/>
          <p:nvPr/>
        </p:nvSpPr>
        <p:spPr bwMode="auto">
          <a:xfrm>
            <a:off x="2819399" y="4572000"/>
            <a:ext cx="2252999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BC983C-EF17-5704-655B-6B30F8E6F7E3}"/>
              </a:ext>
            </a:extLst>
          </p:cNvPr>
          <p:cNvCxnSpPr/>
          <p:nvPr/>
        </p:nvCxnSpPr>
        <p:spPr bwMode="auto">
          <a:xfrm flipV="1">
            <a:off x="2252934" y="4737272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AF616B-9353-DFB5-F73D-EB7B1A25D4A1}"/>
              </a:ext>
            </a:extLst>
          </p:cNvPr>
          <p:cNvCxnSpPr/>
          <p:nvPr/>
        </p:nvCxnSpPr>
        <p:spPr bwMode="auto">
          <a:xfrm flipV="1">
            <a:off x="2502549" y="5530936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75CE24-E20A-295F-3F8D-AAA0B24A5C35}"/>
              </a:ext>
            </a:extLst>
          </p:cNvPr>
          <p:cNvCxnSpPr/>
          <p:nvPr/>
        </p:nvCxnSpPr>
        <p:spPr bwMode="auto">
          <a:xfrm flipV="1">
            <a:off x="2502581" y="6121745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92716-9AAD-B8BB-887A-A56EB4EFC5CC}"/>
              </a:ext>
            </a:extLst>
          </p:cNvPr>
          <p:cNvSpPr/>
          <p:nvPr/>
        </p:nvSpPr>
        <p:spPr bwMode="auto">
          <a:xfrm>
            <a:off x="3124200" y="5280786"/>
            <a:ext cx="2590800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33CD0-23A2-A6EB-41C8-2C76C814CC90}"/>
              </a:ext>
            </a:extLst>
          </p:cNvPr>
          <p:cNvSpPr/>
          <p:nvPr/>
        </p:nvSpPr>
        <p:spPr bwMode="auto">
          <a:xfrm>
            <a:off x="3119718" y="5880560"/>
            <a:ext cx="3281082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53449-D719-5093-71D4-D0D7B3034839}"/>
              </a:ext>
            </a:extLst>
          </p:cNvPr>
          <p:cNvSpPr txBox="1"/>
          <p:nvPr/>
        </p:nvSpPr>
        <p:spPr>
          <a:xfrm>
            <a:off x="-8106" y="4449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FDCE7F-9B8D-61D7-89DC-12529299BD95}"/>
              </a:ext>
            </a:extLst>
          </p:cNvPr>
          <p:cNvSpPr txBox="1"/>
          <p:nvPr/>
        </p:nvSpPr>
        <p:spPr>
          <a:xfrm>
            <a:off x="1901929" y="47823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F2E86-97C9-B326-E3A9-C2FAE1870261}"/>
              </a:ext>
            </a:extLst>
          </p:cNvPr>
          <p:cNvSpPr txBox="1"/>
          <p:nvPr/>
        </p:nvSpPr>
        <p:spPr>
          <a:xfrm>
            <a:off x="1981200" y="5574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3E37D2-885D-491E-2231-CB9ABA0BC952}"/>
              </a:ext>
            </a:extLst>
          </p:cNvPr>
          <p:cNvSpPr txBox="1"/>
          <p:nvPr/>
        </p:nvSpPr>
        <p:spPr>
          <a:xfrm>
            <a:off x="1981200" y="618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0645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Select Validation Tab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Edit </a:t>
            </a:r>
            <a:r>
              <a:rPr lang="en-US" sz="2800" b="0" dirty="0" err="1"/>
              <a:t>initializeParameters</a:t>
            </a:r>
            <a:r>
              <a:rPr lang="en-US" sz="2800" b="0" dirty="0"/>
              <a:t>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Get project file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Set data defaults using project file path.</a:t>
            </a:r>
          </a:p>
          <a:p>
            <a:endParaRPr lang="en-US" sz="2800" b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7F9F3-C746-ED7D-B2F5-ED773B3D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" y="3357282"/>
            <a:ext cx="9144000" cy="321072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Set </a:t>
            </a:r>
            <a:r>
              <a:rPr lang="en-US" altLang="en-US" i="1" dirty="0"/>
              <a:t>default data paths </a:t>
            </a:r>
            <a:r>
              <a:rPr lang="en-US" altLang="en-US" dirty="0"/>
              <a:t>in Validation tab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425AC1-A751-3115-C68E-D1150B0DA5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866" y="3352800"/>
            <a:ext cx="4353533" cy="15337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FD26AB-FB18-0194-46E1-897EF3AB5FD1}"/>
              </a:ext>
            </a:extLst>
          </p:cNvPr>
          <p:cNvSpPr/>
          <p:nvPr/>
        </p:nvSpPr>
        <p:spPr bwMode="auto">
          <a:xfrm>
            <a:off x="795066" y="4204447"/>
            <a:ext cx="9144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2A7859C-7BAC-0BD6-1874-7922047012C7}"/>
              </a:ext>
            </a:extLst>
          </p:cNvPr>
          <p:cNvCxnSpPr/>
          <p:nvPr/>
        </p:nvCxnSpPr>
        <p:spPr bwMode="auto">
          <a:xfrm flipV="1">
            <a:off x="228600" y="4369719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647AAD5-DF53-CFD6-FD5F-9F3AC5C34DB1}"/>
              </a:ext>
            </a:extLst>
          </p:cNvPr>
          <p:cNvSpPr/>
          <p:nvPr/>
        </p:nvSpPr>
        <p:spPr bwMode="auto">
          <a:xfrm>
            <a:off x="2819399" y="4572000"/>
            <a:ext cx="2252999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BC983C-EF17-5704-655B-6B30F8E6F7E3}"/>
              </a:ext>
            </a:extLst>
          </p:cNvPr>
          <p:cNvCxnSpPr/>
          <p:nvPr/>
        </p:nvCxnSpPr>
        <p:spPr bwMode="auto">
          <a:xfrm flipV="1">
            <a:off x="2252934" y="4737272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6AF616B-9353-DFB5-F73D-EB7B1A25D4A1}"/>
              </a:ext>
            </a:extLst>
          </p:cNvPr>
          <p:cNvCxnSpPr/>
          <p:nvPr/>
        </p:nvCxnSpPr>
        <p:spPr bwMode="auto">
          <a:xfrm flipV="1">
            <a:off x="2502549" y="5530936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75CE24-E20A-295F-3F8D-AAA0B24A5C35}"/>
              </a:ext>
            </a:extLst>
          </p:cNvPr>
          <p:cNvCxnSpPr/>
          <p:nvPr/>
        </p:nvCxnSpPr>
        <p:spPr bwMode="auto">
          <a:xfrm flipV="1">
            <a:off x="2502581" y="6121745"/>
            <a:ext cx="490266" cy="2286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92716-9AAD-B8BB-887A-A56EB4EFC5CC}"/>
              </a:ext>
            </a:extLst>
          </p:cNvPr>
          <p:cNvSpPr/>
          <p:nvPr/>
        </p:nvSpPr>
        <p:spPr bwMode="auto">
          <a:xfrm>
            <a:off x="3124200" y="5280786"/>
            <a:ext cx="2590800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33CD0-23A2-A6EB-41C8-2C76C814CC90}"/>
              </a:ext>
            </a:extLst>
          </p:cNvPr>
          <p:cNvSpPr/>
          <p:nvPr/>
        </p:nvSpPr>
        <p:spPr bwMode="auto">
          <a:xfrm>
            <a:off x="3119718" y="5880560"/>
            <a:ext cx="3281082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B653449-D719-5093-71D4-D0D7B3034839}"/>
              </a:ext>
            </a:extLst>
          </p:cNvPr>
          <p:cNvSpPr txBox="1"/>
          <p:nvPr/>
        </p:nvSpPr>
        <p:spPr>
          <a:xfrm>
            <a:off x="-8106" y="44490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FDCE7F-9B8D-61D7-89DC-12529299BD95}"/>
              </a:ext>
            </a:extLst>
          </p:cNvPr>
          <p:cNvSpPr txBox="1"/>
          <p:nvPr/>
        </p:nvSpPr>
        <p:spPr>
          <a:xfrm>
            <a:off x="1901929" y="47823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4F2E86-97C9-B326-E3A9-C2FAE1870261}"/>
              </a:ext>
            </a:extLst>
          </p:cNvPr>
          <p:cNvSpPr txBox="1"/>
          <p:nvPr/>
        </p:nvSpPr>
        <p:spPr>
          <a:xfrm>
            <a:off x="1981200" y="55742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3E37D2-885D-491E-2231-CB9ABA0BC952}"/>
              </a:ext>
            </a:extLst>
          </p:cNvPr>
          <p:cNvSpPr txBox="1"/>
          <p:nvPr/>
        </p:nvSpPr>
        <p:spPr>
          <a:xfrm>
            <a:off x="1981200" y="6183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9462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Get a project object for the current project with </a:t>
            </a:r>
          </a:p>
          <a:p>
            <a:pPr marL="0" indent="0">
              <a:buNone/>
            </a:pPr>
            <a:r>
              <a:rPr lang="en-US" sz="2800" b="0" dirty="0"/>
              <a:t>              </a:t>
            </a:r>
            <a:r>
              <a:rPr lang="en-US" sz="2800" b="0" dirty="0" err="1"/>
              <a:t>aprx</a:t>
            </a:r>
            <a:r>
              <a:rPr lang="en-US" sz="2800" b="0" dirty="0"/>
              <a:t> = </a:t>
            </a:r>
            <a:r>
              <a:rPr lang="en-US" sz="2800" b="0" dirty="0" err="1"/>
              <a:t>arcpy.mp.ArcGISProject</a:t>
            </a:r>
            <a:r>
              <a:rPr lang="en-US" sz="2800" b="0" dirty="0"/>
              <a:t>("CURRENT")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0" dirty="0"/>
              <a:t>A project object has a </a:t>
            </a:r>
            <a:r>
              <a:rPr lang="en-US" sz="2800" b="0" dirty="0" err="1"/>
              <a:t>filePath</a:t>
            </a:r>
            <a:r>
              <a:rPr lang="en-US" sz="2800" b="0" dirty="0"/>
              <a:t> property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0" dirty="0" err="1"/>
              <a:t>os.path.dirname</a:t>
            </a:r>
            <a:r>
              <a:rPr lang="en-US" sz="2800" b="0" dirty="0"/>
              <a:t> to get the project's path (remove </a:t>
            </a:r>
            <a:r>
              <a:rPr lang="en-US" sz="2800" b="0" dirty="0" err="1"/>
              <a:t>basename</a:t>
            </a:r>
            <a:r>
              <a:rPr lang="en-US" sz="2800" b="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7F9F3-C746-ED7D-B2F5-ED773B3D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" y="3357282"/>
            <a:ext cx="9144000" cy="321072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Get project's path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C92716-9AAD-B8BB-887A-A56EB4EFC5CC}"/>
              </a:ext>
            </a:extLst>
          </p:cNvPr>
          <p:cNvSpPr/>
          <p:nvPr/>
        </p:nvSpPr>
        <p:spPr bwMode="auto">
          <a:xfrm>
            <a:off x="3124200" y="5280786"/>
            <a:ext cx="2590800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38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b="0" dirty="0"/>
              <a:t>Validation refers to the list of parameter as </a:t>
            </a:r>
          </a:p>
          <a:p>
            <a:pPr marL="0" indent="0">
              <a:buNone/>
            </a:pPr>
            <a:r>
              <a:rPr lang="en-US" sz="2800" b="0" dirty="0"/>
              <a:t>              </a:t>
            </a:r>
            <a:r>
              <a:rPr lang="en-US" sz="2800" b="0" dirty="0" err="1"/>
              <a:t>self.params</a:t>
            </a:r>
            <a:endParaRPr lang="en-US" sz="2800" b="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2800" b="0" dirty="0"/>
              <a:t>The first parameter is  </a:t>
            </a:r>
            <a:r>
              <a:rPr lang="en-US" sz="2800" b="0" dirty="0" err="1"/>
              <a:t>self.params</a:t>
            </a:r>
            <a:r>
              <a:rPr lang="en-US" sz="2800" b="0" dirty="0"/>
              <a:t>[0]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2800" b="0" dirty="0"/>
              <a:t>To set the default value set </a:t>
            </a:r>
            <a:r>
              <a:rPr lang="en-US" sz="2800" b="0" dirty="0" err="1"/>
              <a:t>self.params</a:t>
            </a:r>
            <a:r>
              <a:rPr lang="en-US" sz="2800" b="0" dirty="0"/>
              <a:t>[0].self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D7F9F3-C746-ED7D-B2F5-ED773B3D4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65" y="3357282"/>
            <a:ext cx="9144000" cy="3210727"/>
          </a:xfrm>
          <a:prstGeom prst="rect">
            <a:avLst/>
          </a:prstGeom>
        </p:spPr>
      </p:pic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params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433CD0-23A2-A6EB-41C8-2C76C814CC90}"/>
              </a:ext>
            </a:extLst>
          </p:cNvPr>
          <p:cNvSpPr/>
          <p:nvPr/>
        </p:nvSpPr>
        <p:spPr bwMode="auto">
          <a:xfrm>
            <a:off x="3119718" y="5880560"/>
            <a:ext cx="3281082" cy="478750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29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337AD2EC-695A-794A-C3FB-65FE269C7088}"/>
              </a:ext>
            </a:extLst>
          </p:cNvPr>
          <p:cNvSpPr txBox="1">
            <a:spLocks/>
          </p:cNvSpPr>
          <p:nvPr/>
        </p:nvSpPr>
        <p:spPr bwMode="auto">
          <a:xfrm>
            <a:off x="152400" y="914400"/>
            <a:ext cx="8686800" cy="56388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latin typeface="Consolas" panose="020B0609020204030204" pitchFamily="49" charset="0"/>
              </a:rPr>
              <a:t>def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latin typeface="Consolas" panose="020B0609020204030204" pitchFamily="49" charset="0"/>
              </a:rPr>
              <a:t>initializeParameters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Customize parameter properties. 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This gets called when the tool is opened.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Get the base directory by finding the location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        # of the ArcGIS project (.</a:t>
            </a:r>
            <a:r>
              <a:rPr lang="en-US" sz="1600" b="0" dirty="0" err="1">
                <a:solidFill>
                  <a:srgbClr val="6A9955"/>
                </a:solidFill>
                <a:latin typeface="Consolas" panose="020B0609020204030204" pitchFamily="49" charset="0"/>
              </a:rPr>
              <a:t>aprx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 file) 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aprx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arcpy.mp.ArcGISProject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latin typeface="Consolas" panose="020B0609020204030204" pitchFamily="49" charset="0"/>
              </a:rPr>
              <a:t>"CURRENT"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aprxLocation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aprx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.filePath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baseDir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os.path.dirname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aprxLocation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)  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Set three parameters so that they will update dynamically when </a:t>
            </a:r>
            <a:b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        # you move or rename your project folder.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Set 1st parameter to a working directory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.params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].value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baseDir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Set 2nd parameter to a tiff in the data subdirectory, </a:t>
            </a:r>
            <a:b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        # assuming the data folder is inside the base directory.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.params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].value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baseDir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latin typeface="Consolas" panose="020B0609020204030204" pitchFamily="49" charset="0"/>
              </a:rPr>
              <a:t>"/data/elev.tiff"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6A9955"/>
                </a:solidFill>
                <a:latin typeface="Consolas" panose="020B0609020204030204" pitchFamily="49" charset="0"/>
              </a:rPr>
              <a:t># Set 3rd parameter to a shapefile in the data subdirectory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self</a:t>
            </a:r>
            <a:r>
              <a:rPr lang="en-US" sz="1600" b="0" dirty="0" err="1">
                <a:solidFill>
                  <a:srgbClr val="CCCCCC"/>
                </a:solidFill>
                <a:latin typeface="Consolas" panose="020B0609020204030204" pitchFamily="49" charset="0"/>
              </a:rPr>
              <a:t>.params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].value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9CDCFE"/>
                </a:solidFill>
                <a:latin typeface="Consolas" panose="020B0609020204030204" pitchFamily="49" charset="0"/>
              </a:rPr>
              <a:t>baseDir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CE9178"/>
                </a:solidFill>
                <a:latin typeface="Consolas" panose="020B0609020204030204" pitchFamily="49" charset="0"/>
              </a:rPr>
              <a:t>"/data/</a:t>
            </a:r>
            <a:r>
              <a:rPr lang="en-US" sz="1600" b="0" dirty="0" err="1">
                <a:solidFill>
                  <a:srgbClr val="CE9178"/>
                </a:solidFill>
                <a:latin typeface="Consolas" panose="020B0609020204030204" pitchFamily="49" charset="0"/>
              </a:rPr>
              <a:t>park.shp</a:t>
            </a:r>
            <a:r>
              <a:rPr lang="en-US" sz="1600" b="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CCCCCC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endParaRPr lang="en-US" sz="1600" b="0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  <p:sp>
        <p:nvSpPr>
          <p:cNvPr id="14338" name="Title 1">
            <a:extLst>
              <a:ext uri="{FF2B5EF4-FFF2-40B4-BE49-F238E27FC236}">
                <a16:creationId xmlns:a16="http://schemas.microsoft.com/office/drawing/2014/main" id="{35C146A3-47AF-F2E2-124B-259B4806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92024"/>
            <a:ext cx="8683752" cy="457200"/>
          </a:xfrm>
        </p:spPr>
        <p:txBody>
          <a:bodyPr/>
          <a:lstStyle/>
          <a:p>
            <a:r>
              <a:rPr lang="en-US" altLang="en-US" dirty="0"/>
              <a:t>Set </a:t>
            </a:r>
            <a:r>
              <a:rPr lang="en-US" altLang="en-US" i="1" dirty="0"/>
              <a:t>default data paths </a:t>
            </a:r>
            <a:r>
              <a:rPr lang="en-US" altLang="en-US" dirty="0"/>
              <a:t>in Validation tab</a:t>
            </a:r>
          </a:p>
        </p:txBody>
      </p:sp>
    </p:spTree>
    <p:extLst>
      <p:ext uri="{BB962C8B-B14F-4D97-AF65-F5344CB8AC3E}">
        <p14:creationId xmlns:p14="http://schemas.microsoft.com/office/powerpoint/2010/main" val="116255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5A1F7F6-4409-4B52-13BA-DB89B97E1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Test-Drive Data Types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46DFD2F4-FD8A-DA2B-170D-DB7B8E14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762000"/>
            <a:ext cx="4724400" cy="5410200"/>
          </a:xfrm>
        </p:spPr>
        <p:txBody>
          <a:bodyPr/>
          <a:lstStyle/>
          <a:p>
            <a:pPr marL="0" indent="0">
              <a:buNone/>
            </a:pPr>
            <a:endParaRPr lang="en-US" alt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585277-A5A9-FBD3-AE5B-FB4845C82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2" y="2038064"/>
            <a:ext cx="5031875" cy="28373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A300F4-C4DC-EBF6-3D8F-B7296ECD8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609600"/>
            <a:ext cx="2962688" cy="587774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D54811-809E-B2BD-C463-12E50C950912}"/>
              </a:ext>
            </a:extLst>
          </p:cNvPr>
          <p:cNvCxnSpPr/>
          <p:nvPr/>
        </p:nvCxnSpPr>
        <p:spPr bwMode="auto">
          <a:xfrm flipV="1">
            <a:off x="2971800" y="1676400"/>
            <a:ext cx="2209800" cy="1073532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9185B9B-D729-C441-7F2F-3D34AB5F70F1}"/>
              </a:ext>
            </a:extLst>
          </p:cNvPr>
          <p:cNvCxnSpPr/>
          <p:nvPr/>
        </p:nvCxnSpPr>
        <p:spPr bwMode="auto">
          <a:xfrm flipV="1">
            <a:off x="3048000" y="1962962"/>
            <a:ext cx="2286000" cy="102870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B07D71-9378-564C-EC39-2E3C7E530A6E}"/>
              </a:ext>
            </a:extLst>
          </p:cNvPr>
          <p:cNvCxnSpPr/>
          <p:nvPr/>
        </p:nvCxnSpPr>
        <p:spPr bwMode="auto">
          <a:xfrm flipV="1">
            <a:off x="2971800" y="2307532"/>
            <a:ext cx="2286000" cy="1045794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760689-67BD-0A62-15E8-D097C8B30B4E}"/>
              </a:ext>
            </a:extLst>
          </p:cNvPr>
          <p:cNvCxnSpPr/>
          <p:nvPr/>
        </p:nvCxnSpPr>
        <p:spPr bwMode="auto">
          <a:xfrm flipV="1">
            <a:off x="3048000" y="2819400"/>
            <a:ext cx="2209800" cy="74132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54EDD36-6556-110E-937C-16CE8A4AA9FF}"/>
              </a:ext>
            </a:extLst>
          </p:cNvPr>
          <p:cNvCxnSpPr/>
          <p:nvPr/>
        </p:nvCxnSpPr>
        <p:spPr bwMode="auto">
          <a:xfrm>
            <a:off x="5257800" y="3220262"/>
            <a:ext cx="0" cy="1277964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6619928-0784-7E54-D407-44FAAAF0F8C2}"/>
              </a:ext>
            </a:extLst>
          </p:cNvPr>
          <p:cNvCxnSpPr/>
          <p:nvPr/>
        </p:nvCxnSpPr>
        <p:spPr bwMode="auto">
          <a:xfrm flipV="1">
            <a:off x="3048000" y="3118328"/>
            <a:ext cx="2242547" cy="69219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9A92EE-549A-7A26-B5C6-3F3DF6634797}"/>
              </a:ext>
            </a:extLst>
          </p:cNvPr>
          <p:cNvCxnSpPr/>
          <p:nvPr/>
        </p:nvCxnSpPr>
        <p:spPr bwMode="auto">
          <a:xfrm>
            <a:off x="3048000" y="4150390"/>
            <a:ext cx="2136275" cy="457157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27A9C7-3640-4361-37DC-5B1DFAFC3CCF}"/>
              </a:ext>
            </a:extLst>
          </p:cNvPr>
          <p:cNvCxnSpPr/>
          <p:nvPr/>
        </p:nvCxnSpPr>
        <p:spPr bwMode="auto">
          <a:xfrm>
            <a:off x="3048000" y="4419600"/>
            <a:ext cx="2129044" cy="455820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8E3E305-F29D-1365-748B-713445F39EDE}"/>
              </a:ext>
            </a:extLst>
          </p:cNvPr>
          <p:cNvCxnSpPr/>
          <p:nvPr/>
        </p:nvCxnSpPr>
        <p:spPr bwMode="auto">
          <a:xfrm>
            <a:off x="2971800" y="4721502"/>
            <a:ext cx="2166347" cy="574398"/>
          </a:xfrm>
          <a:prstGeom prst="straightConnector1">
            <a:avLst/>
          </a:prstGeom>
          <a:noFill/>
          <a:ln w="317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EEDEB9F-DA2B-7F38-5A5C-0438DA3961FB}"/>
              </a:ext>
            </a:extLst>
          </p:cNvPr>
          <p:cNvCxnSpPr/>
          <p:nvPr/>
        </p:nvCxnSpPr>
        <p:spPr bwMode="auto">
          <a:xfrm>
            <a:off x="5274803" y="5304618"/>
            <a:ext cx="0" cy="715182"/>
          </a:xfrm>
          <a:prstGeom prst="line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7294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050F58D3-00CF-32E5-588C-4CF03F35B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400"/>
            <a:ext cx="8686800" cy="457200"/>
          </a:xfrm>
        </p:spPr>
        <p:txBody>
          <a:bodyPr/>
          <a:lstStyle/>
          <a:p>
            <a:r>
              <a:rPr lang="en-US" altLang="en-US"/>
              <a:t>Is this like arcpy.mapping.AddLayer?</a:t>
            </a:r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C869342-2501-011D-1008-BB71E216B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85800"/>
            <a:ext cx="8686800" cy="54102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1600"/>
              <a:t>Derived Output parameter + SetParameterAsText for adding data to the current map ==</a:t>
            </a:r>
          </a:p>
          <a:p>
            <a:pPr marL="0" indent="0">
              <a:buFontTx/>
              <a:buNone/>
            </a:pPr>
            <a:r>
              <a:rPr lang="en-US" altLang="en-US" sz="1600"/>
              <a:t>AddLayer mapping module method with MapDocument object set to 'CURRENT' in a script that is being run by a Script Tool in an open map document.</a:t>
            </a:r>
          </a:p>
          <a:p>
            <a:pPr marL="0" indent="0">
              <a:buFontTx/>
              <a:buNone/>
            </a:pPr>
            <a:endParaRPr lang="en-US" altLang="en-US" sz="16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38EDBD-2FC9-1F12-046D-D94E0ED01F37}"/>
              </a:ext>
            </a:extLst>
          </p:cNvPr>
          <p:cNvSpPr txBox="1"/>
          <p:nvPr/>
        </p:nvSpPr>
        <p:spPr>
          <a:xfrm>
            <a:off x="177800" y="1673225"/>
            <a:ext cx="5708650" cy="504825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400" b="0" i="1" dirty="0"/>
              <a:t># addLayerToCurrent.py</a:t>
            </a:r>
          </a:p>
          <a:p>
            <a:pPr>
              <a:defRPr/>
            </a:pPr>
            <a:r>
              <a:rPr lang="en-US" sz="1400" b="0" i="1" dirty="0"/>
              <a:t># Purpose: Add a data layer to the first data from of the current map.</a:t>
            </a:r>
          </a:p>
          <a:p>
            <a:pPr>
              <a:defRPr/>
            </a:pPr>
            <a:r>
              <a:rPr lang="en-US" sz="1400" b="0" i="1" dirty="0"/>
              <a:t># Input:   No arguments required.</a:t>
            </a:r>
          </a:p>
          <a:p>
            <a:pPr>
              <a:defRPr/>
            </a:pPr>
            <a:r>
              <a:rPr lang="en-US" sz="1400" b="0" i="1" dirty="0"/>
              <a:t># Note:    Run this script from a Script Tool in an open map document.</a:t>
            </a:r>
          </a:p>
          <a:p>
            <a:pPr>
              <a:defRPr/>
            </a:pPr>
            <a:endParaRPr lang="en-US" sz="1400" dirty="0"/>
          </a:p>
          <a:p>
            <a:pPr>
              <a:defRPr/>
            </a:pPr>
            <a:r>
              <a:rPr lang="en-US" sz="1400" dirty="0"/>
              <a:t>import</a:t>
            </a:r>
            <a:r>
              <a:rPr lang="en-US" sz="1400" b="0" dirty="0"/>
              <a:t> </a:t>
            </a:r>
            <a:r>
              <a:rPr lang="en-US" sz="1400" b="0" dirty="0" err="1"/>
              <a:t>arcpy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fileName</a:t>
            </a:r>
            <a:r>
              <a:rPr lang="en-US" sz="1400" b="0" dirty="0"/>
              <a:t> = 'C:/</a:t>
            </a:r>
            <a:r>
              <a:rPr lang="en-US" sz="1400" b="0" dirty="0" err="1"/>
              <a:t>gispy</a:t>
            </a:r>
            <a:r>
              <a:rPr lang="en-US" sz="1400" b="0" dirty="0"/>
              <a:t>/scratch/</a:t>
            </a:r>
            <a:r>
              <a:rPr lang="en-US" sz="1400" b="0" dirty="0" err="1"/>
              <a:t>USstates</a:t>
            </a:r>
            <a:r>
              <a:rPr lang="en-US" sz="1400" b="0" dirty="0"/>
              <a:t>/</a:t>
            </a:r>
            <a:r>
              <a:rPr lang="en-US" sz="1400" b="0" dirty="0" err="1"/>
              <a:t>MA.shp</a:t>
            </a:r>
            <a:r>
              <a:rPr lang="en-US" sz="1400" b="0" dirty="0"/>
              <a:t>'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Instantiate </a:t>
            </a:r>
            <a:r>
              <a:rPr lang="en-US" sz="1400" b="0" i="1" dirty="0" err="1"/>
              <a:t>MapDocument</a:t>
            </a:r>
            <a:r>
              <a:rPr lang="en-US" sz="1400" b="0" i="1" dirty="0"/>
              <a:t> and </a:t>
            </a:r>
            <a:r>
              <a:rPr lang="en-US" sz="1400" b="0" i="1" dirty="0" err="1"/>
              <a:t>DataFrame</a:t>
            </a:r>
            <a:r>
              <a:rPr lang="en-US" sz="1400" b="0" i="1" dirty="0"/>
              <a:t> objects.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mxd</a:t>
            </a:r>
            <a:r>
              <a:rPr lang="en-US" sz="1400" b="0" dirty="0"/>
              <a:t> = </a:t>
            </a:r>
            <a:r>
              <a:rPr lang="en-US" sz="1400" b="0" dirty="0" err="1"/>
              <a:t>arcpy.mapping.MapDocument</a:t>
            </a:r>
            <a:r>
              <a:rPr lang="en-US" sz="1400" b="0" dirty="0"/>
              <a:t>('CURRENT') </a:t>
            </a:r>
          </a:p>
          <a:p>
            <a:pPr>
              <a:defRPr/>
            </a:pPr>
            <a:r>
              <a:rPr lang="en-US" sz="1400" b="0" dirty="0" err="1"/>
              <a:t>dfs</a:t>
            </a:r>
            <a:r>
              <a:rPr lang="en-US" sz="1400" b="0" dirty="0"/>
              <a:t> = </a:t>
            </a:r>
            <a:r>
              <a:rPr lang="en-US" sz="1400" b="0" dirty="0" err="1"/>
              <a:t>arcpy.mapping.ListDataFrames</a:t>
            </a:r>
            <a:r>
              <a:rPr lang="en-US" sz="1400" b="0" dirty="0"/>
              <a:t>(</a:t>
            </a:r>
            <a:r>
              <a:rPr lang="en-US" sz="1400" b="0" dirty="0" err="1"/>
              <a:t>mxd</a:t>
            </a:r>
            <a:r>
              <a:rPr lang="en-US" sz="1400" b="0" dirty="0"/>
              <a:t>)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Get the first data frame.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df</a:t>
            </a:r>
            <a:r>
              <a:rPr lang="en-US" sz="1400" b="0" dirty="0"/>
              <a:t> = </a:t>
            </a:r>
            <a:r>
              <a:rPr lang="en-US" sz="1400" b="0" dirty="0" err="1"/>
              <a:t>dfs</a:t>
            </a:r>
            <a:r>
              <a:rPr lang="en-US" sz="1400" b="0" dirty="0"/>
              <a:t>[0]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Instantiate a Layer object.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layerObj</a:t>
            </a:r>
            <a:r>
              <a:rPr lang="en-US" sz="1400" b="0" dirty="0"/>
              <a:t> = </a:t>
            </a:r>
            <a:r>
              <a:rPr lang="en-US" sz="1400" b="0" dirty="0" err="1"/>
              <a:t>arcpy.mapping.Layer</a:t>
            </a:r>
            <a:r>
              <a:rPr lang="en-US" sz="1400" b="0" dirty="0"/>
              <a:t>(</a:t>
            </a:r>
            <a:r>
              <a:rPr lang="en-US" sz="1400" b="0" dirty="0" err="1"/>
              <a:t>fileName</a:t>
            </a:r>
            <a:r>
              <a:rPr lang="en-US" sz="1400" b="0" dirty="0"/>
              <a:t>)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Add the new layer to the map.</a:t>
            </a:r>
            <a:endParaRPr lang="en-US" sz="1400" b="0" dirty="0"/>
          </a:p>
          <a:p>
            <a:pPr>
              <a:defRPr/>
            </a:pPr>
            <a:r>
              <a:rPr lang="en-US" sz="1400" b="0" dirty="0" err="1"/>
              <a:t>arcpy.mapping.AddLayer</a:t>
            </a:r>
            <a:r>
              <a:rPr lang="en-US" sz="1400" b="0" dirty="0"/>
              <a:t>(</a:t>
            </a:r>
            <a:r>
              <a:rPr lang="en-US" sz="1400" b="0" dirty="0" err="1"/>
              <a:t>df</a:t>
            </a:r>
            <a:r>
              <a:rPr lang="en-US" sz="1400" b="0" dirty="0"/>
              <a:t>, </a:t>
            </a:r>
            <a:r>
              <a:rPr lang="en-US" sz="1400" b="0" dirty="0" err="1"/>
              <a:t>layerObj</a:t>
            </a:r>
            <a:r>
              <a:rPr lang="en-US" sz="1400" b="0" dirty="0"/>
              <a:t>)</a:t>
            </a:r>
          </a:p>
          <a:p>
            <a:pPr>
              <a:defRPr/>
            </a:pPr>
            <a:endParaRPr lang="en-US" sz="1400" b="0" dirty="0"/>
          </a:p>
          <a:p>
            <a:pPr>
              <a:defRPr/>
            </a:pPr>
            <a:r>
              <a:rPr lang="en-US" sz="1400" b="0" i="1" dirty="0"/>
              <a:t># Delete the </a:t>
            </a:r>
            <a:r>
              <a:rPr lang="en-US" sz="1400" b="0" i="1" dirty="0" err="1"/>
              <a:t>MapDocument</a:t>
            </a:r>
            <a:r>
              <a:rPr lang="en-US" sz="1400" b="0" i="1" dirty="0"/>
              <a:t> object to release the map.</a:t>
            </a:r>
          </a:p>
          <a:p>
            <a:pPr>
              <a:defRPr/>
            </a:pPr>
            <a:r>
              <a:rPr lang="en-US" sz="1400" dirty="0"/>
              <a:t>del</a:t>
            </a:r>
            <a:r>
              <a:rPr lang="en-US" sz="1400" b="0" dirty="0"/>
              <a:t> </a:t>
            </a:r>
            <a:r>
              <a:rPr lang="en-US" sz="1400" b="0" dirty="0" err="1"/>
              <a:t>mxd</a:t>
            </a:r>
            <a:endParaRPr lang="en-US" sz="1400" b="0" dirty="0"/>
          </a:p>
        </p:txBody>
      </p:sp>
      <p:grpSp>
        <p:nvGrpSpPr>
          <p:cNvPr id="18438" name="Group 9">
            <a:extLst>
              <a:ext uri="{FF2B5EF4-FFF2-40B4-BE49-F238E27FC236}">
                <a16:creationId xmlns:a16="http://schemas.microsoft.com/office/drawing/2014/main" id="{19FC86F9-8836-1EA6-B35A-307E1ABF914E}"/>
              </a:ext>
            </a:extLst>
          </p:cNvPr>
          <p:cNvGrpSpPr>
            <a:grpSpLocks/>
          </p:cNvGrpSpPr>
          <p:nvPr/>
        </p:nvGrpSpPr>
        <p:grpSpPr bwMode="auto">
          <a:xfrm>
            <a:off x="6311900" y="2257425"/>
            <a:ext cx="1704975" cy="409575"/>
            <a:chOff x="6312216" y="2258060"/>
            <a:chExt cx="1704975" cy="40894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622BB2-BFB5-A582-0415-BC8B3CBBA6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-2221"/>
            <a:stretch/>
          </p:blipFill>
          <p:spPr>
            <a:xfrm>
              <a:off x="6312216" y="2258060"/>
              <a:ext cx="1704975" cy="40894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8443" name="Rectangle 8">
              <a:extLst>
                <a:ext uri="{FF2B5EF4-FFF2-40B4-BE49-F238E27FC236}">
                  <a16:creationId xmlns:a16="http://schemas.microsoft.com/office/drawing/2014/main" id="{440329CE-B214-6B68-7F90-E7452B582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15072" y="2581272"/>
              <a:ext cx="381000" cy="76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  <p:grpSp>
        <p:nvGrpSpPr>
          <p:cNvPr id="18439" name="Group 2">
            <a:extLst>
              <a:ext uri="{FF2B5EF4-FFF2-40B4-BE49-F238E27FC236}">
                <a16:creationId xmlns:a16="http://schemas.microsoft.com/office/drawing/2014/main" id="{CD1E3C30-5984-8E1E-614C-268CD0511627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2895600"/>
            <a:ext cx="3944938" cy="1795463"/>
            <a:chOff x="5029200" y="2895600"/>
            <a:chExt cx="3944938" cy="179546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8DD50E1-0F0E-E791-9947-50872329A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9200" y="2895600"/>
              <a:ext cx="3944938" cy="179546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18441" name="Picture 1">
              <a:extLst>
                <a:ext uri="{FF2B5EF4-FFF2-40B4-BE49-F238E27FC236}">
                  <a16:creationId xmlns:a16="http://schemas.microsoft.com/office/drawing/2014/main" id="{D65CEDE4-4CD5-0582-C6B4-87C8C7F67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142" t="51176" r="35056" b="34706"/>
            <a:stretch>
              <a:fillRect/>
            </a:stretch>
          </p:blipFill>
          <p:spPr bwMode="auto">
            <a:xfrm>
              <a:off x="5257800" y="3712780"/>
              <a:ext cx="2362200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2743B3A-FE77-A48C-ED32-39ACCC084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MS PGothic" panose="020B0600070205080204" pitchFamily="34" charset="-128"/>
              </a:rPr>
              <a:t>First three columns (CHECK!)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D5743353-EBBE-248D-8D08-24C4B1504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410200"/>
          </a:xfrm>
        </p:spPr>
        <p:txBody>
          <a:bodyPr/>
          <a:lstStyle/>
          <a:p>
            <a:r>
              <a:rPr lang="en-US" altLang="en-US" sz="2400" dirty="0">
                <a:ea typeface="MS PGothic" panose="020B0600070205080204" pitchFamily="34" charset="-128"/>
              </a:rPr>
              <a:t>Topics discussed</a:t>
            </a:r>
          </a:p>
          <a:p>
            <a:endParaRPr lang="en-US" altLang="en-US" sz="2400" dirty="0">
              <a:ea typeface="MS PGothic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Label vs. Name</a:t>
            </a:r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Data type vs. Parameter Type (Required, Optional, Derived)</a:t>
            </a:r>
            <a:br>
              <a:rPr lang="en-US" altLang="en-US" sz="2000" dirty="0"/>
            </a:br>
            <a:endParaRPr lang="en-US" altLang="en-US" sz="2000" dirty="0"/>
          </a:p>
          <a:p>
            <a:pPr marL="914400" lvl="1" indent="-457200" eaLnBrk="1" hangingPunct="1">
              <a:buFont typeface="Wingdings" panose="05000000000000000000" pitchFamily="2" charset="2"/>
              <a:buChar char="ü"/>
            </a:pPr>
            <a:r>
              <a:rPr lang="en-US" altLang="en-US" sz="2000" dirty="0"/>
              <a:t>What "widget" means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597797-C757-7D23-3E1C-1F7B8FCE5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1" y="1295400"/>
            <a:ext cx="9144000" cy="138645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195574F-E9BB-726F-126F-0FD5A707378C}"/>
              </a:ext>
            </a:extLst>
          </p:cNvPr>
          <p:cNvSpPr/>
          <p:nvPr/>
        </p:nvSpPr>
        <p:spPr bwMode="auto">
          <a:xfrm>
            <a:off x="1524000" y="1447800"/>
            <a:ext cx="2133600" cy="335027"/>
          </a:xfrm>
          <a:prstGeom prst="rect">
            <a:avLst/>
          </a:prstGeom>
          <a:noFill/>
          <a:ln w="381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70124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38100" cap="flat" cmpd="sng" algn="ctr">
          <a:solidFill>
            <a:srgbClr val="FF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81253</TotalTime>
  <Words>8569</Words>
  <Application>Microsoft Office PowerPoint</Application>
  <PresentationFormat>On-screen Show (4:3)</PresentationFormat>
  <Paragraphs>1386</Paragraphs>
  <Slides>80</Slides>
  <Notes>53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9" baseType="lpstr">
      <vt:lpstr>MS PGothic</vt:lpstr>
      <vt:lpstr>Arial</vt:lpstr>
      <vt:lpstr>Bahnschrift SemiBold</vt:lpstr>
      <vt:lpstr>Consolas</vt:lpstr>
      <vt:lpstr>Courier New</vt:lpstr>
      <vt:lpstr>Garamond</vt:lpstr>
      <vt:lpstr>Roboto</vt:lpstr>
      <vt:lpstr>Wingdings</vt:lpstr>
      <vt:lpstr>Default Design</vt:lpstr>
      <vt:lpstr>Script Tool Parameters</vt:lpstr>
      <vt:lpstr>Parameter widget demo</vt:lpstr>
      <vt:lpstr>Parameter properties: Label</vt:lpstr>
      <vt:lpstr>Parameter properties: Name</vt:lpstr>
      <vt:lpstr>Parameter properties: Data Type</vt:lpstr>
      <vt:lpstr>Widgets</vt:lpstr>
      <vt:lpstr>Parameter data type examples </vt:lpstr>
      <vt:lpstr>Test-Drive Data Types</vt:lpstr>
      <vt:lpstr>First three columns (CHECK!)</vt:lpstr>
      <vt:lpstr>Parameter properties: Multivalue</vt:lpstr>
      <vt:lpstr>Square braces indicate Multivalue</vt:lpstr>
      <vt:lpstr>Multivalue input format</vt:lpstr>
      <vt:lpstr>Handle multivalue input with script</vt:lpstr>
      <vt:lpstr>Additional controls on user input</vt:lpstr>
      <vt:lpstr>Parameter properties: Type</vt:lpstr>
      <vt:lpstr>Examine what comes in</vt:lpstr>
      <vt:lpstr>Parameter properties: Direction</vt:lpstr>
      <vt:lpstr>Parameter properties: Category</vt:lpstr>
      <vt:lpstr>So far...</vt:lpstr>
      <vt:lpstr>Parameter properties: Filter</vt:lpstr>
      <vt:lpstr>Value List Filter (for Strings)</vt:lpstr>
      <vt:lpstr>ESRI Data Type review</vt:lpstr>
      <vt:lpstr>Range Filter (for Long or Double)</vt:lpstr>
      <vt:lpstr>Feature Type Filter (for Feature Class data)</vt:lpstr>
      <vt:lpstr>Various other filter types</vt:lpstr>
      <vt:lpstr>Hands-on – Use Filters</vt:lpstr>
      <vt:lpstr>Use filters follow-up</vt:lpstr>
      <vt:lpstr>Parameter properties: Dependency</vt:lpstr>
      <vt:lpstr>Parameter properties: Dependency</vt:lpstr>
      <vt:lpstr>So far...</vt:lpstr>
      <vt:lpstr>Parameter properties: Default</vt:lpstr>
      <vt:lpstr>Data moves</vt:lpstr>
      <vt:lpstr>Portability and defaults</vt:lpstr>
      <vt:lpstr>Set initial default data paths</vt:lpstr>
      <vt:lpstr>Special case default</vt:lpstr>
      <vt:lpstr>Special type of default "embedded"</vt:lpstr>
      <vt:lpstr>First step, create training data</vt:lpstr>
      <vt:lpstr>Save a layer file</vt:lpstr>
      <vt:lpstr>Enable user to draw features</vt:lpstr>
      <vt:lpstr>Edit tool help</vt:lpstr>
      <vt:lpstr>Summing up</vt:lpstr>
      <vt:lpstr>Parameter FAQ</vt:lpstr>
      <vt:lpstr>Appendix I</vt:lpstr>
      <vt:lpstr>Four methods (functions in the class)</vt:lpstr>
      <vt:lpstr>Tool validator methods</vt:lpstr>
      <vt:lpstr>self.params has Parameter objects</vt:lpstr>
      <vt:lpstr>self.params zero based.</vt:lpstr>
      <vt:lpstr>Parameters object properties</vt:lpstr>
      <vt:lpstr>Edit a filter list</vt:lpstr>
      <vt:lpstr>Can just use self.params[i]</vt:lpstr>
      <vt:lpstr>Updating parameters</vt:lpstr>
      <vt:lpstr>Updating parameters</vt:lpstr>
      <vt:lpstr>In class - getUniqueValues.py</vt:lpstr>
      <vt:lpstr>getUniqueValues followup</vt:lpstr>
      <vt:lpstr>Parameter properties: Type</vt:lpstr>
      <vt:lpstr>Parameter properties: Type</vt:lpstr>
      <vt:lpstr>Examine what comes in</vt:lpstr>
      <vt:lpstr>Optional parameters get values</vt:lpstr>
      <vt:lpstr>Parameter properties: Direction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"Add multiple outputs to the map” with bug</vt:lpstr>
      <vt:lpstr>“Add multiple outputs to the map” corrected</vt:lpstr>
      <vt:lpstr>Activity– Add derived output to a map </vt:lpstr>
      <vt:lpstr>Add derived output to map -- followup</vt:lpstr>
      <vt:lpstr>Appendix II</vt:lpstr>
      <vt:lpstr>Set initial default data paths here</vt:lpstr>
      <vt:lpstr>Portability and defaults</vt:lpstr>
      <vt:lpstr>We can find a project's folder</vt:lpstr>
      <vt:lpstr>We can find a project's folder</vt:lpstr>
      <vt:lpstr>Refer to parameters as self.params</vt:lpstr>
      <vt:lpstr>Set default data paths in Validation tab</vt:lpstr>
      <vt:lpstr>Get project's path</vt:lpstr>
      <vt:lpstr>params</vt:lpstr>
      <vt:lpstr>Set default data paths in Validation tab</vt:lpstr>
      <vt:lpstr>Is this like arcpy.mapping.AddLayer?</vt:lpstr>
    </vt:vector>
  </TitlesOfParts>
  <Company>San Diego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using Python</dc:title>
  <dc:creator>piotr</dc:creator>
  <cp:lastModifiedBy>Laura Gray Tateosian</cp:lastModifiedBy>
  <cp:revision>358</cp:revision>
  <dcterms:created xsi:type="dcterms:W3CDTF">2004-10-22T02:24:14Z</dcterms:created>
  <dcterms:modified xsi:type="dcterms:W3CDTF">2024-11-07T04:20:10Z</dcterms:modified>
</cp:coreProperties>
</file>