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3674" r:id="rId2"/>
    <p:sldMasterId id="2147483678" r:id="rId3"/>
  </p:sldMasterIdLst>
  <p:notesMasterIdLst>
    <p:notesMasterId r:id="rId38"/>
  </p:notesMasterIdLst>
  <p:sldIdLst>
    <p:sldId id="544" r:id="rId4"/>
    <p:sldId id="467" r:id="rId5"/>
    <p:sldId id="458" r:id="rId6"/>
    <p:sldId id="302" r:id="rId7"/>
    <p:sldId id="464" r:id="rId8"/>
    <p:sldId id="414" r:id="rId9"/>
    <p:sldId id="470" r:id="rId10"/>
    <p:sldId id="415" r:id="rId11"/>
    <p:sldId id="258" r:id="rId12"/>
    <p:sldId id="472" r:id="rId13"/>
    <p:sldId id="416" r:id="rId14"/>
    <p:sldId id="278" r:id="rId15"/>
    <p:sldId id="432" r:id="rId16"/>
    <p:sldId id="471" r:id="rId17"/>
    <p:sldId id="447" r:id="rId18"/>
    <p:sldId id="421" r:id="rId19"/>
    <p:sldId id="423" r:id="rId20"/>
    <p:sldId id="424" r:id="rId21"/>
    <p:sldId id="425" r:id="rId22"/>
    <p:sldId id="439" r:id="rId23"/>
    <p:sldId id="444" r:id="rId24"/>
    <p:sldId id="438" r:id="rId25"/>
    <p:sldId id="442" r:id="rId26"/>
    <p:sldId id="545" r:id="rId27"/>
    <p:sldId id="547" r:id="rId28"/>
    <p:sldId id="546" r:id="rId29"/>
    <p:sldId id="548" r:id="rId30"/>
    <p:sldId id="549" r:id="rId31"/>
    <p:sldId id="441" r:id="rId32"/>
    <p:sldId id="550" r:id="rId33"/>
    <p:sldId id="440" r:id="rId34"/>
    <p:sldId id="443" r:id="rId35"/>
    <p:sldId id="469" r:id="rId36"/>
    <p:sldId id="475" r:id="rId37"/>
  </p:sldIdLst>
  <p:sldSz cx="9144000" cy="5143500" type="screen16x9"/>
  <p:notesSz cx="7023100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3E3E3"/>
    <a:srgbClr val="333333"/>
    <a:srgbClr val="BFBFBF"/>
    <a:srgbClr val="C9C9C9"/>
    <a:srgbClr val="548235"/>
    <a:srgbClr val="569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79971" autoAdjust="0"/>
  </p:normalViewPr>
  <p:slideViewPr>
    <p:cSldViewPr snapToGrid="0">
      <p:cViewPr varScale="1">
        <p:scale>
          <a:sx n="118" d="100"/>
          <a:sy n="118" d="100"/>
        </p:scale>
        <p:origin x="108" y="3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1:13:56.6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24575,'0'11'0,"1"1"0,1-1 0,0 1 0,0-1 0,1 0 0,0 1 0,1-2 0,7 16 0,5 4 0,31 43 0,-45-71 0,0 0 0,0 0 0,0 0 0,0 0 0,1 0 0,-1-1 0,0 1 0,1-1 0,0 0 0,-1 0 0,1 1 0,0-2 0,-1 1 0,1 0 0,5 0 0,53 4 0,-16-2 0,12 4 0,0-2 0,0-2 0,63-6 0,-12 1 0,-74 0 0,0-1 0,45-11 0,-47 8 0,0 0 0,60 0 0,-4 8 0,206-4 0,-288 1 6,-1 0-1,0 0 1,0 0-1,0-1 0,0 0 1,0 0-1,0 0 1,0-1-1,0 1 1,-1-1-1,1 0 1,-1 0-1,0-1 0,0 1 1,0-1-1,-1 0 1,1 0-1,-1 0 1,0-1-1,0 1 1,2-6-1,4-8-302,0 0 0,-2 0 0,0-1 0,4-24 0,-7 27-6529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0:35.8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342 408,'-2'0,"-3"0,-2-2,0-1,-1-5,0-1,0-2,3-1,-2-1,-3 2,-3 3,1 0,0 2,0 1,1 0,1 0,0 1,-2-1,-3 0,1-3,1-1,-1-1,3-2,3 0,2-2,3 0,0 2,0 1,-2 2,-2 3,-3 2,-2 0,1-5,-2-3,1-2,2-1,4 0,2 0,2 0,1-3,1 1,3-1,1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0:47.49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0 364,'3'0,"5"0,1-3,2 0,-1-2,0-4,1-1,1-5,-2-2,0 0,1 2,-2 2,3 3,-1 0,0 1,1-2,0-3,1 0,-1 1,-4-1,0 1,-2-1,1 0,0 0,-3-2,-1-2,-1 1,-1 0,-1 1,0 3,0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0:54.0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0 408,'0'-3,"2"0,1-2,2-4,1-1,-1-5,1-2,-1 0,0 0,3 1,0-5,-1-3,-1 0,-3-3,2 0,-2 3,0 3,-1 3,0 1,1-1,0-1,3-1,-1 0,0 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0:59.7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378 504,'0'-2,"-3"-3,1-4,-6-6,-1-5,-1 3,0 0,1 5,1 0,1 1,1 2,-1 0,-3 1,-4 3,1-3,-1-1,3 0,0 1,3 0,0-2,1-2,0 0,0-1,0 2,1-3,-2 2,-3 2,-3 1,-1 2,2 0,0 1,1 1,1 0,4-3,0 1,1-1,0-2,0-3,2-3,1 0,-1-1,-1 1,2 0,-4 4,-1 0,0-1,3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1:05.5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492 474,'0'-5,"0"-4,0-3,-3-1,0-4,-2 1,-1-2,-1 3,0 1,-3 1,0 0,-1 2,2 0,-1 3,2 0,0-1,-2 1,0-3,-2 0,-4 0,0 2,-2 2,4 0,1 1,1-3,-1 0,-2 1,-2 3,1 1,-1 0,1 0,1 1,0 0,1 2,-3 0,2-4,1-1,3-3,1-1,2-2,0-1,2-1,-1-1,0-2,0 2,1 1,-2 2,1 2,2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1:10.8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0 508,'3'0,"3"-2,5-2,0-1,2-4,-2-1,-3-5,0 1,-1 0,-3 0,-1 0,1 0,0 0,-1 0,-1-3,2 2,0 1,0 1,-2-1,0 1,-1-1,-1 0,0-2,0-2,0 1,0 0,0 2,0-1,0 2,0-3,0-1,0 1,0 1,0 0,0 1,0-5,0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1:14.5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14 454,'0'-2,"0"-4,5-1,1-3,1-3,-2-1,-2-2,0 1,-2-1,-1 1,0-2,0-1,0 1,-1 0,1 1,0 1,0 0,0-1,0-2,-3 1,0 1,0 0,-2 1,0 0,1-2,1 0,-1 2,-1 2,2 0,1 0,0 0,2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1:20.66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1 518,'0'-2,"2"-2,1-1,1-6,0 0,3-1,3 2,-1-1,1 3,3-1,3 2,-1-1,2 2,-2-2,1 2,-1 0,-3 1,-1 0,3-1,1 0,-2-4,-1 1,0 0,1 1,0-2,0 0,3 0,1 3,-2-1,-1 0,-1-3,-3-3,0 1,1 0,-2-1,0 0,-2 0,3 3,0 0,-2 0,0 2,-1-3,1-1,-2-2,2 1,-2-1,1 0,0 0,-3-2,2 0,0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1:26.02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1 586,'4'0,"5"-4,3-5,1 0,2-1,-2-2,-1 2,0 0,2-1,2-1,1 2,-3-3,-2 2,-2-1,-1 0,1 2,-2 0,1 2,-2 0,1-1,4-2,1-4,2-1,1-1,0 1,-3 0,-1 0,-1 1,-2-2,3 2,-1 1,-2 0,-1 4,-1 0,1-1,-2 0,-1-2,-2 0,-1-3,-1-1,-1 0,0 0,0 1,-1 1,1 0,0-2,0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0:03.7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1 541,'0'-5,"0"-3,2-4,4-4,5-1,4 1,1-1,-2 0,-1 0,-3 1,-2 1,-1 3,-2 1,-1-1,1 3,0-2,-2-2,2-1,0-1,-2 0,5 3,0 0,-1 0,-2-2,-1-2,-2 0,-1-2,-1-1,0 1,0-2,-1 0,1 2,0-2,0 1,-1-2,1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1:13:56.6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24575,'0'9'0,"2"1"0,1-1 0,0 1 0,0-1 0,2 0 0,-1 1 0,3-2 0,10 14 0,8 3 0,49 35 0,-71-58 0,0-1 0,0 1 0,0 0 0,0-1 0,2 1 0,-2-1 0,0 0 0,2 0 0,0 0 0,-2 0 0,1 1 0,1-2 0,-2 0 0,2 1 0,7 0 0,84 3 0,-25-1 0,18 2 0,0 0 0,0-3 0,99-4 0,-18 0 0,-117 0 0,0 0 0,71-10 0,-74 7 0,0 0 0,94 0 0,-6 7 0,323-4 0,-452 2 6,-1-1-1,0 0 1,-1 0-1,1-1 0,0 1 1,0-1-1,0 0 1,0 0-1,-1 0 1,0 0-1,1-1 1,-2 1-1,0-1 0,0 0 1,1 0-1,-3-1 1,3 1-1,-3 0 1,1-1-1,0 0 1,3-4-1,6-7-302,0 0 0,-3 1 0,0-2 0,6-20 0,-11 23-6529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0:05.5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0 434,'3'0,"0"-10,5-13,1-9,1-7,-1-6,3-3,2 4,-2 5,-2 7,-4 4,-2 4,1 4,-2 2,0 1,-1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0:07.1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1 573,'2'-2,"2"-4,1-5,0-8,2-11,0-10,-2-4,4-4,0 3,-2 6,-1 3,-3 4,-1 7,-1 3,-1 5,0 1,0 0,-1 0,1-1,0 2,0-1,0 2,0-1,-1-1,2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0:09.6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30 620,'0'-2,"0"-3,-2-1,-2-5,1-2,1-2,0 0,1 0,0 0,1-1,-2-1,-2 0,1-1,1 2,0-1,1 2,1 0,0 1,0-3,0 0,0 0,0 1,0 0,0 1,0-5,0 0,0-3,0 0,0 0,0 1,0 2,0 2,0 1,0 2,0 1,0-3,0 0,0 0,0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0:11.0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27 541,'0'-2,"0"-4,0-2,0-3,0-7,0-2,0-1,0 1,0 2,0 1,0 1,0-1,0-1,0 1,0 1,0 1,0 0,0 0,0-2,0 0,0 0,0 0,0 1,0 1,0 1,-2 2,-2-2,1 0,1-1,0 0,1 1,-2-1,-1-4,1-2,1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3:11.0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1348 0,'0'4,"0"4,-4 6,-5 7,-9 5,-5 0,-6-3,-10-2,-1-4,-7-2,2-2,4-5,6-3,4-6,5-3,1-1,-1 0,-1 2,1 0,1 2,0 0,1 1,2 0,-9 8,-1 2,0 4,2 0,2 0,-2-2,1-3,1-3,-10-2,-13-3,-11 0,-8-2,-9 1,-2-1,8 1,29-1,22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3:12.69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0 175,'4'0,"5"0,16-4,15-4,13-2,5-6,11-5,9 2,23-4,28 2,7 5,-7 1,-23 3,-25 4,-26 7,-23 7,-17 11,-10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3:18.20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18 0,'0'4,"0"9,0 9,0 6,-4 1,-1 0,0 3,1-1,9-1,7-7,7-6,2-6,2-6,1-3,1-1,3-2,1 3,-1 2,-2 3,0 1,9-1,12-2,12-2,4-1,-5-1,-5-1,-7 0,-8 0,-7 0,-4-1,-3 1,-3 0,4 0,-2 4,-6 5,-2 1,-3 3,-4 7,0 0,4 0,2-4,0 0,1-2,2-5,5-3,8-3,1-2,0-1,5 0,6-1,-2 0,4-7,-1-2,-5 0,-4 3,-5 1,1 3,-1 1,-2-2,-1-1,-2 0,7 1,5 2,13 1,9 0,2 1,3 0,-6 0,-8 0,-13-4,-21-1,-23 1,-15 0,-7 1,-2 1,0 1,1 1,0 0,0 0,2 0,2 0,5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3:55.216"/>
    </inkml:context>
    <inkml:brush xml:id="br0">
      <inkml:brushProperty name="width" value="0.1" units="cm"/>
      <inkml:brushProperty name="height" value="0.6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436 232,'4'0,"4"-4,6-1,-1-8,-1-4,-4-5,-3-1,-2-5,-2-5,0-1,-2 13,-7 18,-2 17,0 10,2 5,3 1,1-1,2-1,-2-2,-2 2,2 1,-4-4,1-4,0-1,-1-4,-4-5,-4-4,1-7,0-8,2-13,3-7,4-4,2 2,3 1,-11 9,-7 20,-8 13,-3 9,0 5,4 0,4 4,5 1,1-5,4-16,4-13,3-9,2-7,2-5,1-2,1-4,0-1,0 0,-1 2,-3 2,-1 1,-5 5,1 2,0 1,-5 3,-1-4,2-3,-1 2,2 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4:11.865"/>
    </inkml:context>
    <inkml:brush xml:id="br0">
      <inkml:brushProperty name="width" value="0.1" units="cm"/>
      <inkml:brushProperty name="height" value="0.6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70 143,'0'-4,"0"-4,0-6,4 1,1-3,0-5,3 1,0 0,3-1,-1 15,-6 12,-7 5,-4 5,0 3,-3-1,1-1,-3 6,-7-3,1 1,-1-5,2 0,13-3,10-4,8-3,5-3,0 2,4 0,6-1,2 0,-5-2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4:16.692"/>
    </inkml:context>
    <inkml:brush xml:id="br0">
      <inkml:brushProperty name="width" value="0.1" units="cm"/>
      <inkml:brushProperty name="height" value="0.6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2057 272,'-4'-8,"-9"-3,-5 2,-9 1,-2 2,-8 2,-2 2,2 2,3 0,4 0,-4 0,-12 1,-14-1,-11 1,-5-1,-6 0,9 0,4 0,10 0,8 0,8 0,5 0,0 0,4 0,-5 0,0 0,4 0,4 0,3 0,3 0,1 0,-6 0,-3 0,-2 0,-7 0,-1 0,4 0,8 4,25 1,17 0,14-1,8-1,5-2,-1 0,-1 0,-5-1,-2-1,-3 1,-2 0,2-4,2-1,-2 0,0 1,-1 1,-1 1,-1 1,3 1,2 0,-1 0,-5-4,-2-1,-1 0,1 2,0 0,8 1,8-3,8 0,9 0,3 1,3 1,7 2,3 0,-2 1,-8 0,-11 0,-6 0,-10-3,-6-2,-5-4,-1-3,0-1,0-5,0 1,5-2,1 3,1 5,-1 3,-1 0,4 1,7 3,13-3,11 0,5 1,0 2,-8 1,-9 2,-5 0,-11 5,-10 5,-12 5,-12 3,-6 4,-5-2,-1 2,7-1,11-5,9-4,10-5,5-3,10-2,5-1,11-1,15 0,4 0,-7 1,-7-1,-10 1,-9 0,-15-4,-24 0,-27-1,-20 2,-11 0,-14 2,1 0,5 1,9 0,11 0,9 0,3 0,3 0,4 0,1 0,1 1,-6-1,-6 0,0 0,-7 0,2 0,-1 0,-5 0,-1 0,-5 0,4 0,1 0,3 0,4 0,9 3,7 2,3-1,1 0,5 2,2 1,-10 2,-10 5,-9 7,0-1,-4-2,-6-2,-1-3,-4-4,-6-4,-8-2,-11-2,2-1,2 0,11-1,14 0,7 1,9-1,2 1,5 0,2 0,4 0,1 0,2 0,0 0,-4 0,-1 0,1 0,0 0,1 0,1 0,0 0,-10 0,-12 0,-12 0,-20 0,-1 0,-1 0,12-3,18-10,17-6,15-3,13-3,13 4,4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19:44.8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1,'2'0,"4"2,2 6,3 2,0 1,0-1,-2 1,3-3,-2 1,1-2,-2 0,0 0,-1 0,0 0,1-2,2-2,-2 2,1-1,3-1,0 4,-1 1,1-1,1-2,-1-2,-2 2,0-1,0-1,3 0,2-2,-2 2,-1 1,-1 1,1 4,1 1,-3 2,-1-1,-1 2,-3 2,-3 0,-1 0,1-2,0-1,5-1,3 1,0 1,-2-2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4:00.430"/>
    </inkml:context>
    <inkml:brush xml:id="br0">
      <inkml:brushProperty name="width" value="0.1" units="cm"/>
      <inkml:brushProperty name="height" value="0.6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121 266,'4'0,"1"-8,4-10,0-6,-1-2,2-2,-1 2,-2 0,1 5,1 2,-3-3,2 2,0 1,-3 11,0 11,-3 12,-1 8,0 7,-5 2,-5 0,0-1,-4-7,-14-7,-7-7,-1 0,1-3,0-2,8-2,17-6,9-5,10-10,6-5,4-3,-1 8,-4 13,-5 12,-4 8,-2 6,5 0,5-5,0 0,2-4,2-3,2-3,0 1,2-1,-4 2,4 0,1-1,5-2,1-3,0 0,-2-1,3-1,-1-1,0 1,-3 0,0-1,-6-2,-5-6,-10-1,-6-2,-6 0,2 3,21-5,14-1,7-1,1 2,-6 0,-13 2,-9 0,-6-3,-5-2,-1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4:03.395"/>
    </inkml:context>
    <inkml:brush xml:id="br0">
      <inkml:brushProperty name="width" value="0.1" units="cm"/>
      <inkml:brushProperty name="height" value="0.6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1 176,'0'-4,"0"-5,0-6,4-3,1-6,3-3,1-1,2 0,0 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4:05.297"/>
    </inkml:context>
    <inkml:brush xml:id="br0">
      <inkml:brushProperty name="width" value="0.1" units="cm"/>
      <inkml:brushProperty name="height" value="0.6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26 301,'0'-4,"4"-12,1-8,0-3,-1-1,-1 0,-1-2,-2-1,1 2,-5 6,-1 3,-8 5,-2 0,2 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4:05.789"/>
    </inkml:context>
    <inkml:brush xml:id="br0">
      <inkml:brushProperty name="width" value="0.1" units="cm"/>
      <inkml:brushProperty name="height" value="0.6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1 0,'0'4,"0"0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4:08.478"/>
    </inkml:context>
    <inkml:brush xml:id="br0">
      <inkml:brushProperty name="width" value="0.1" units="cm"/>
      <inkml:brushProperty name="height" value="0.6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1 366,'0'-4,"0"-8,0-7,0-3,0-6,0-2,0 0,0 2,0 1,0 2,3 5,2 3,-1-5,4 3,-1-1,8 4,0 1,-2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2:44:20.189"/>
    </inkml:context>
    <inkml:brush xml:id="br0">
      <inkml:brushProperty name="width" value="0.1" units="cm"/>
      <inkml:brushProperty name="height" value="0.6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0 115,'4'0,"9"0,6 0,4 0,16 0,18 0,21 0,18 0,7 0,-3-4,-14-1,-14 0,-16-3,-5 0,-8 1,-8 2,-5 2,-5 1,-2 1,2-3,1-1,4 1,0 0,-1 2,3 0,-2 1,0 1,-3 0,-1 0,5 0,3 0,-2 1,-2-1,-2 0,-3 0,-1 0,-1 0,3 0,1 0,0 0,-1 0,-1 0,-1 0,0 0,2 0,2 0,-5-4,-13-1,-10-4,-7 1,-18 1,-9 1,-2 3,1 1,3 1,2 1,3 0,3 0,-4 1,1-1,0 0,1 0,5 4,3 1,0-1,-1 0,-4-2,-3 0,0-2,4 5,-2 0,0 0,-5-2,0 4,1 0,5 2,6 5,10-1,18-3,10-2,10-3,7-3,1-1,-3-1,-3 0,-3-1,-4 1,-2-1,3 1,1 0,-5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21:36:14.2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24575,'0'23'0,"9"3"0,4-3 0,1 3 0,-1-3 0,9 0 0,-4 2 0,13-4 0,45 35 0,35 9 0,218 89 0,-316-149 0,0-3 0,1 3 0,-1 1 0,0-4 0,9 3 0,-8-2 0,-1-1 0,9 1 0,1-1 0,-10 1 0,5 2 0,4-5 0,-9 0 0,10 3 0,30-1 0,374 9 0,-112-4 0,81 6 0,-1 0 0,1-8 0,439-10 0,-79 0 0,-520 0 0,-1 0 0,316-26 0,-328 18 0,-1 0 0,418 0 0,-27 18 0,1436-10 0,-2009 5 6,-4-2-1,-1-1 1,-4 1-1,5-4 0,0 4 1,-1-3-1,1 0 1,-1-1-1,-4 1 1,1 0-1,3-3 1,-8 3-1,-1-2 0,1-1 1,4 0-1,-13-2 1,13 2-1,-13 1 1,4-4-1,0 1 1,14-10-1,26-19-302,0 1 0,-13 2 0,0-5 0,27-52 0,-50 60-6529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21:39:26.2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24575,'0'14'0,"8"1"0,3-2 0,1 2 0,-1-1 0,9-1 0,-5 2 0,12-3 0,38 21 0,31 5 0,189 52 0,-274-87 0,1-1 0,-1 1 0,1 0 0,-1-2 0,9 2 0,-9-1 0,1-1 0,7 1 0,0-1 0,-7 1 0,3 1 0,4-3 0,-7 0 0,7 1 0,27 1 0,323 4 0,-96-2 0,69 4 0,1-1 0,-1-4 0,381-6 0,-70 0 0,-449 0 0,0 0 0,272-15 0,-283 11 0,-1-1 0,362 1 0,-24 10 0,1243-6 0,-1739 3 6,-3-2-1,0 1 1,-4-1-1,3-1 0,1 2 1,0-2-1,0-1 1,-1 1-1,-3 0 1,0 0-1,4-1 1,-8 1-1,0-2 0,0 1 1,4-1-1,-12-1 1,12 2-1,-11-1 1,3-1-1,0 0 1,12-6-1,23-10-302,0-1 0,-12 2 0,0-3 0,24-30 0,-43 35-6529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19:48.0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532 1,'0'2,"0"4,2 0,2 2,-1 2,-1 4,0 2,-1 1,0-1,-1 0,0 0,0-1,0 2,0 1,-1-1,1-1,0 0,0 0,0-2,0 3,0 1,0-1,0-1,0 0,0-1,0 0,0-1,0 3,0 0,0 0,0 0,-2-4,-1-1,-1 0,-1-2,0-1,-4 3,-3 2,-1-1,-2-1,0 1,0-1,0 1,-2 1,-4 2,0 1,2 1,-2-4,1-1,3-1,3-2,3 0,2-3,2 4,-1 1,0-1,-2-3,-2-2,2 0,-3-1,-1 2,-1-2,-1 0,1-2,2 1,2 1,0-2,-4-1,0 2,-2 0,-1-1,-1-1,3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19:53.0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446 1,'-5'0,"-4"0,0 4,-2 3,0-1,1 1,2 2,1-1,0 2,0-2,1 0,-1-1,-2-1,1 0,-4-1,-1-2,1 2,1 0,1 4,0 0,3 1,-1 0,-1-1,-2-2,2 2,-3-3,-2 2,-1-1,0 0,0 0,3 0,0 0,3 1,0-1,-3 5,-2 1,2 0,2 1,1-2,0-1,-2 3,-1 1,2 1,2-3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19:57.8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0,'2'0,"4"0,0 5,0 6,-2 4,-1 2,4 0,0 2,-1 0,-1 0,-1-1,-2-2,-1-1,-1 0,0 2,0 0,-1 0,1-1,0 0,0-1,-1 0,4 0,-1 1,4-1,-1-1,2-3,0-1,1 1,-1 0,1-2,-1 1,-1 0,-3 4,4 4,0 2,2-1,-1 2,1-1,-2-1,1-4,-1-1,-1-2,0-2,-1-1,-1 1,1-1,2-1,3 0,-2 2,4 0,2-2,1 0,0-1,1-2,-4 1,0-1,0-1,5 1,2 2,0 0,-1 1,2-1,0-1,-2-2,-3 3,-2 1,-1-2,0-1,-2 1,0-1,-3 1,2 0,2 1,3-1,1-1,-2 1,-1-1,-2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0:16.8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0 428,'0'-2,"0"-4,3 0,0-2,2 0,3-1,3 2,-2-1,4 1,-1-1,0 2,-2-2,0 2,0 1,1-4,2-2,0-1,3 0,-2 1,0 2,0 2,0 0,0 2,-3-2,0 1,0-1,3 1,2-2,0-3,0 0,-3-1,-1 2,-3-1,0 3,1 0,0-1,5-2,1-1,0 2,-2-3,-1 1,-3 0,-3 0,0-1,1 2,1 1,-1-1,-1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0:23.8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626 464,'-2'0,"-2"-5,1-4,-4-2,-1-3,-1 0,0-2,0 4,1 0,-1 2,2-1,0 0,0 1,0 1,1 0,-2-1,-3-1,-4-1,0-1,0 0,2-4,0 2,1 3,2 1,1 1,-1 1,1 0,-2-1,0-1,0 1,-3 3,-7-3,-9-2,-2 2,-2 1,1 4,5 1,4 2,4 2,5-2,1-1,0 0,0 1,2-2,4 0,0 0,-1 2,2-5,1-2,2-3,1-2,2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01:20:30.05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140 405,'-2'0,"-2"-3,1-2,1-4,0-4,-2-1,0 0,1 0,1 0,-3 2,-1 2,-4 1,1 0,0 2,1 0,-1 0,2-2,1-3,-2 1,-1 0,2-1,2-1,2 0,1-1,1 0,1-2,0-2,0 1,1 0,-1 1,0 1,-2 2,-1 2,0-2,0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8" tIns="93308" rIns="93308" bIns="9330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2267A015-15A1-99F1-0620-0C49B7BB22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E051FCC3-7A78-33C7-A553-3674AFF1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B35BDE29-CC31-7C23-28B3-880883C1F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6DAA29-5AB4-4D97-A10A-6C3D8BA10683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6D17CC0F-9A7B-7F6F-CEFA-056FEC6055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8203736-88DB-2554-317D-4BA27ABD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1487BAD9-B262-9145-EADA-649C65E49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07141B-1D56-4A30-A981-0080C9CEDE1D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6D17CC0F-9A7B-7F6F-CEFA-056FEC6055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8203736-88DB-2554-317D-4BA27ABD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1487BAD9-B262-9145-EADA-649C65E49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07141B-1D56-4A30-A981-0080C9CEDE1D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827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1B7659DB-0D12-E830-6B4E-2DDB3FE081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B862EE76-3323-D8A1-DDD6-2ACCFF4C0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023404D-753A-CBBF-DD93-81ACD3706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06CF2D-E949-41E2-8F34-7A3EDA3A815F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703CF4D4-86D4-ABD6-C349-E787466516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60AE2A7D-8F3E-ECC9-5AB7-EF88D4801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&lt;img src=“smiley.gif" alt=“Smiley face" width="42" height="42" /&gt;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03D8C895-A7B9-48AF-EF4A-402FF462E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B3BC7E-1251-4E82-A2DF-0DE3B96A1FE2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15A6A307-5035-40CF-1742-C2DE8025B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EE6047F7-3B89-5DC6-8E65-12741A2E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More info here:</a:t>
            </a:r>
          </a:p>
          <a:p>
            <a:r>
              <a:rPr lang="en-US" altLang="en-US">
                <a:latin typeface="Arial" panose="020B0604020202020204" pitchFamily="34" charset="0"/>
              </a:rPr>
              <a:t>https://help.github.com/articles/configuring-a-publishing-source-for-github-pages/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FF803A4-861A-5C59-282E-5F81ECE7B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3931D5-BE56-4159-A455-D24B733D1D4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FDB205CC-8005-9BA8-F97C-2C0D292E46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3392311-91DA-D24A-4AE7-962AFBAF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en-US">
                <a:latin typeface="Arial" panose="020B0604020202020204" pitchFamily="34" charset="0"/>
              </a:rPr>
              <a:t>&lt;!DOCTYPE html&gt;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&lt;html&gt;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&lt;body&gt;</a:t>
            </a:r>
          </a:p>
          <a:p>
            <a:endParaRPr lang="it-IT" altLang="en-US">
              <a:latin typeface="Arial" panose="020B0604020202020204" pitchFamily="34" charset="0"/>
            </a:endParaRPr>
          </a:p>
          <a:p>
            <a:r>
              <a:rPr lang="it-IT" altLang="en-US">
                <a:latin typeface="Arial" panose="020B0604020202020204" pitchFamily="34" charset="0"/>
              </a:rPr>
              <a:t>&lt;ol&gt;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&lt;li&gt;Coffee&lt;/li&gt;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&lt;li&gt;Tea&lt;/li&gt;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&lt;li&gt;Milk&lt;/li&gt;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&lt;/ol&gt;</a:t>
            </a:r>
          </a:p>
          <a:p>
            <a:endParaRPr lang="it-IT" altLang="en-US">
              <a:latin typeface="Arial" panose="020B0604020202020204" pitchFamily="34" charset="0"/>
            </a:endParaRPr>
          </a:p>
          <a:p>
            <a:r>
              <a:rPr lang="it-IT" altLang="en-US">
                <a:latin typeface="Arial" panose="020B0604020202020204" pitchFamily="34" charset="0"/>
              </a:rPr>
              <a:t>&lt;ol type='a'&gt;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&lt;li&gt;Coffee&lt;/li&gt;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&lt;li&gt;Tea&lt;/li&gt;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&lt;li&gt;Milk&lt;/li&gt;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&lt;/ol&gt;</a:t>
            </a:r>
          </a:p>
          <a:p>
            <a:endParaRPr lang="it-IT" altLang="en-US">
              <a:latin typeface="Arial" panose="020B0604020202020204" pitchFamily="34" charset="0"/>
            </a:endParaRPr>
          </a:p>
          <a:p>
            <a:r>
              <a:rPr lang="it-IT" altLang="en-US">
                <a:latin typeface="Arial" panose="020B0604020202020204" pitchFamily="34" charset="0"/>
              </a:rPr>
              <a:t>&lt;ol start="50"&gt;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&lt;li&gt;Coffee&lt;/li&gt;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&lt;li&gt;Tea&lt;/li&gt;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&lt;li&gt;Milk&lt;/li&gt;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&lt;/ol&gt;</a:t>
            </a:r>
          </a:p>
          <a:p>
            <a:endParaRPr lang="it-IT" altLang="en-US">
              <a:latin typeface="Arial" panose="020B0604020202020204" pitchFamily="34" charset="0"/>
            </a:endParaRPr>
          </a:p>
          <a:p>
            <a:r>
              <a:rPr lang="it-IT" altLang="en-US">
                <a:latin typeface="Arial" panose="020B0604020202020204" pitchFamily="34" charset="0"/>
              </a:rPr>
              <a:t>&lt;ul&gt;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&lt;li&gt;Coffee&lt;/li&gt;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&lt;li&gt;Tea&lt;/li&gt;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&lt;li&gt;Milk&lt;/li&gt;</a:t>
            </a:r>
          </a:p>
          <a:p>
            <a:r>
              <a:rPr lang="it-IT" altLang="en-US">
                <a:latin typeface="Arial" panose="020B0604020202020204" pitchFamily="34" charset="0"/>
              </a:rPr>
              <a:t>&lt;/ul&gt;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9068AA73-D54E-4EB6-27EC-F3B16EA6C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616C10-420D-4B41-B86E-43D571CB20BA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4D0EC38D-AA80-36D7-578A-F325E98220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E9F5ED2E-B474-4C46-9301-2C9FA3A5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&lt;table border="1"&gt;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  &lt;tr&gt;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    &lt;th&gt;Month&lt;/th&gt;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    &lt;th&gt;Savings&lt;/th&gt;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  &lt;/tr&gt;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  &lt;tr&gt;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    &lt;td&gt;January&lt;/td&gt;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    &lt;td&gt;$100&lt;/td&gt;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  &lt;/tr&gt;</a:t>
            </a:r>
          </a:p>
          <a:p>
            <a:r>
              <a:rPr lang="en-US" altLang="en-US">
                <a:latin typeface="Arial" panose="020B0604020202020204" pitchFamily="34" charset="0"/>
              </a:rPr>
              <a:t>  &lt;tr&gt;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    &lt;td&gt;February&lt;/td&gt;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    &lt;td&gt;$80&lt;/td&gt;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  &lt;/tr&gt;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&lt;/table&gt; 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&lt;table&gt;</a:t>
            </a:r>
          </a:p>
          <a:p>
            <a:r>
              <a:rPr lang="en-US" altLang="en-US">
                <a:latin typeface="Arial" panose="020B0604020202020204" pitchFamily="34" charset="0"/>
              </a:rPr>
              <a:t>  &lt;tr&gt;</a:t>
            </a:r>
          </a:p>
          <a:p>
            <a:r>
              <a:rPr lang="en-US" altLang="en-US">
                <a:latin typeface="Arial" panose="020B0604020202020204" pitchFamily="34" charset="0"/>
              </a:rPr>
              <a:t>    &lt;td&gt;&lt;img src="angry.gif"/&gt;&lt;/td&gt;</a:t>
            </a:r>
          </a:p>
          <a:p>
            <a:r>
              <a:rPr lang="en-US" altLang="en-US">
                <a:latin typeface="Arial" panose="020B0604020202020204" pitchFamily="34" charset="0"/>
              </a:rPr>
              <a:t>    &lt;td&gt;&lt;img src="angry.gif"/&gt;&lt;/td&gt;</a:t>
            </a:r>
          </a:p>
          <a:p>
            <a:r>
              <a:rPr lang="en-US" altLang="en-US">
                <a:latin typeface="Arial" panose="020B0604020202020204" pitchFamily="34" charset="0"/>
              </a:rPr>
              <a:t>    &lt;td&gt;&lt;img src="angry.gif"/&gt;&lt;/td&gt;</a:t>
            </a:r>
          </a:p>
          <a:p>
            <a:r>
              <a:rPr lang="en-US" altLang="en-US">
                <a:latin typeface="Arial" panose="020B0604020202020204" pitchFamily="34" charset="0"/>
              </a:rPr>
              <a:t>    &lt;td&gt;&lt;img src="angry.gif"/&gt;&lt;/td&gt;</a:t>
            </a:r>
          </a:p>
          <a:p>
            <a:r>
              <a:rPr lang="en-US" altLang="en-US">
                <a:latin typeface="Arial" panose="020B0604020202020204" pitchFamily="34" charset="0"/>
              </a:rPr>
              <a:t>  &lt;/tr&gt;</a:t>
            </a:r>
          </a:p>
          <a:p>
            <a:r>
              <a:rPr lang="en-US" altLang="en-US">
                <a:latin typeface="Arial" panose="020B0604020202020204" pitchFamily="34" charset="0"/>
              </a:rPr>
              <a:t>  &lt;tr&gt;</a:t>
            </a:r>
          </a:p>
          <a:p>
            <a:r>
              <a:rPr lang="en-US" altLang="en-US">
                <a:latin typeface="Arial" panose="020B0604020202020204" pitchFamily="34" charset="0"/>
              </a:rPr>
              <a:t>    &lt;td&gt;&lt;img src="angry.gif"/&gt;&lt;/td&gt;</a:t>
            </a:r>
          </a:p>
          <a:p>
            <a:r>
              <a:rPr lang="en-US" altLang="en-US">
                <a:latin typeface="Arial" panose="020B0604020202020204" pitchFamily="34" charset="0"/>
              </a:rPr>
              <a:t>    &lt;td&gt;&lt;/td&gt;</a:t>
            </a:r>
          </a:p>
          <a:p>
            <a:r>
              <a:rPr lang="en-US" altLang="en-US">
                <a:latin typeface="Arial" panose="020B0604020202020204" pitchFamily="34" charset="0"/>
              </a:rPr>
              <a:t>    &lt;td&gt;&lt;/td&gt;</a:t>
            </a:r>
          </a:p>
          <a:p>
            <a:r>
              <a:rPr lang="en-US" altLang="en-US">
                <a:latin typeface="Arial" panose="020B0604020202020204" pitchFamily="34" charset="0"/>
              </a:rPr>
              <a:t>    &lt;td&gt;&lt;img src="angry.gif"/&gt;&lt;/td&gt;</a:t>
            </a:r>
          </a:p>
          <a:p>
            <a:r>
              <a:rPr lang="en-US" altLang="en-US">
                <a:latin typeface="Arial" panose="020B0604020202020204" pitchFamily="34" charset="0"/>
              </a:rPr>
              <a:t>  &lt;/tr&gt;</a:t>
            </a:r>
          </a:p>
          <a:p>
            <a:r>
              <a:rPr lang="en-US" altLang="en-US">
                <a:latin typeface="Arial" panose="020B0604020202020204" pitchFamily="34" charset="0"/>
              </a:rPr>
              <a:t>&lt;/table&gt; 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FA08C4F1-0CDB-7ED8-5F34-BEA4C82A90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73124D-BB0E-4814-BEF8-65DBB9C913EE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08623552-7975-D62C-99E7-9BB64E9147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E9DA596C-337E-D2CF-BC70-97BF198D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67B9C125-9187-8AAB-F3F4-0F2568C79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677FC1-C9AB-425E-BC81-680295E97B8E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F523EAA-18C3-B1CF-ACC5-5A52CF1360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FD1666B0-295D-D596-9D58-FF2A0300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929F4A4D-F085-F779-9210-D66EA55FC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0DC760-9937-4F8A-9C54-0268854C455E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0B45E5A0-E5E0-074F-56BE-13A130150F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8BD6BD0B-AB59-B2CE-F90D-8FF612AB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#writeSimpleHTML.py</a:t>
            </a:r>
          </a:p>
          <a:p>
            <a:r>
              <a:rPr lang="en-US" altLang="en-US">
                <a:latin typeface="Arial" panose="020B0604020202020204" pitchFamily="34" charset="0"/>
              </a:rPr>
              <a:t>mystr = """&lt;!DOCTYPE html&gt;</a:t>
            </a:r>
          </a:p>
          <a:p>
            <a:r>
              <a:rPr lang="en-US" altLang="en-US">
                <a:latin typeface="Arial" panose="020B0604020202020204" pitchFamily="34" charset="0"/>
              </a:rPr>
              <a:t>&lt;html&gt;</a:t>
            </a:r>
          </a:p>
          <a:p>
            <a:r>
              <a:rPr lang="en-US" altLang="en-US">
                <a:latin typeface="Arial" panose="020B0604020202020204" pitchFamily="34" charset="0"/>
              </a:rPr>
              <a:t>    &lt;body&gt;</a:t>
            </a:r>
          </a:p>
          <a:p>
            <a:r>
              <a:rPr lang="en-US" altLang="en-US">
                <a:latin typeface="Arial" panose="020B0604020202020204" pitchFamily="34" charset="0"/>
              </a:rPr>
              <a:t>     &lt;h1&gt;My First Heading&lt;/h1&gt;</a:t>
            </a:r>
          </a:p>
          <a:p>
            <a:r>
              <a:rPr lang="en-US" altLang="en-US">
                <a:latin typeface="Arial" panose="020B0604020202020204" pitchFamily="34" charset="0"/>
              </a:rPr>
              <a:t>     We love GIS &lt;br /&gt; and kittens.</a:t>
            </a:r>
          </a:p>
          <a:p>
            <a:r>
              <a:rPr lang="en-US" altLang="en-US">
                <a:latin typeface="Arial" panose="020B0604020202020204" pitchFamily="34" charset="0"/>
              </a:rPr>
              <a:t>     &lt;img src="http://upload.wikimedia.org/wikipedia/commons/thumb/1/1b/Persian_Cat_(kitten).jpg/250px-Persian_Cat_(kitten).jpg" alt="kitten"&gt;</a:t>
            </a:r>
          </a:p>
          <a:p>
            <a:r>
              <a:rPr lang="en-US" altLang="en-US">
                <a:latin typeface="Arial" panose="020B0604020202020204" pitchFamily="34" charset="0"/>
              </a:rPr>
              <a:t>   &lt;/body&gt;</a:t>
            </a:r>
          </a:p>
          <a:p>
            <a:r>
              <a:rPr lang="en-US" altLang="en-US">
                <a:latin typeface="Arial" panose="020B0604020202020204" pitchFamily="34" charset="0"/>
              </a:rPr>
              <a:t>&lt;/html&gt;</a:t>
            </a:r>
          </a:p>
          <a:p>
            <a:r>
              <a:rPr lang="en-US" altLang="en-US">
                <a:latin typeface="Arial" panose="020B0604020202020204" pitchFamily="34" charset="0"/>
              </a:rPr>
              <a:t>"""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outf = open("C:/Temp/index.html",'w')</a:t>
            </a:r>
          </a:p>
          <a:p>
            <a:r>
              <a:rPr lang="en-US" altLang="en-US">
                <a:latin typeface="Arial" panose="020B0604020202020204" pitchFamily="34" charset="0"/>
              </a:rPr>
              <a:t>outf.write(mystr)</a:t>
            </a:r>
          </a:p>
          <a:p>
            <a:r>
              <a:rPr lang="en-US" altLang="en-US">
                <a:latin typeface="Arial" panose="020B0604020202020204" pitchFamily="34" charset="0"/>
              </a:rPr>
              <a:t>outf.close()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BFB4C741-9325-AB52-6809-941B52574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B5091B-B6AB-42E6-B2ED-4F89F994F7C5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3324" tIns="46662" rIns="93324" bIns="46662"/>
          <a:lstStyle/>
          <a:p>
            <a:fld id="{9ED5AE2C-4B4E-4C50-B9AB-2B6FD3305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64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8659ACA7-34A3-9BEA-F38B-F59D82F197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1DAAAD91-1652-4153-5D6F-FADD0FC81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#writeSimpleHTML2.py</a:t>
            </a:r>
          </a:p>
          <a:p>
            <a:r>
              <a:rPr lang="en-US" altLang="en-US">
                <a:latin typeface="Arial" panose="020B0604020202020204" pitchFamily="34" charset="0"/>
              </a:rPr>
              <a:t>header = """&lt;!DOCTYPE html&gt;</a:t>
            </a:r>
          </a:p>
          <a:p>
            <a:r>
              <a:rPr lang="en-US" altLang="en-US">
                <a:latin typeface="Arial" panose="020B0604020202020204" pitchFamily="34" charset="0"/>
              </a:rPr>
              <a:t>&lt;html&gt;</a:t>
            </a:r>
          </a:p>
          <a:p>
            <a:r>
              <a:rPr lang="en-US" altLang="en-US">
                <a:latin typeface="Arial" panose="020B0604020202020204" pitchFamily="34" charset="0"/>
              </a:rPr>
              <a:t>    &lt;body&gt;"""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body = """     &lt;h1&gt;My First Heading&lt;/h1&gt;</a:t>
            </a:r>
          </a:p>
          <a:p>
            <a:r>
              <a:rPr lang="en-US" altLang="en-US">
                <a:latin typeface="Arial" panose="020B0604020202020204" pitchFamily="34" charset="0"/>
              </a:rPr>
              <a:t>     We love GIS &lt;br /&gt; and kittens.</a:t>
            </a:r>
          </a:p>
          <a:p>
            <a:r>
              <a:rPr lang="en-US" altLang="en-US">
                <a:latin typeface="Arial" panose="020B0604020202020204" pitchFamily="34" charset="0"/>
              </a:rPr>
              <a:t>     &lt;img src="http://upload.wikimedia.org/wikipedia/commons/thumb/1/1b/Persian_Cat_(kitten).jpg/250px-Persian_Cat_(kitten).jpg" alt="kitten"&gt;"""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footer = """   &lt;/body&gt;</a:t>
            </a:r>
          </a:p>
          <a:p>
            <a:r>
              <a:rPr lang="en-US" altLang="en-US">
                <a:latin typeface="Arial" panose="020B0604020202020204" pitchFamily="34" charset="0"/>
              </a:rPr>
              <a:t>&lt;/html&gt;</a:t>
            </a:r>
          </a:p>
          <a:p>
            <a:r>
              <a:rPr lang="en-US" altLang="en-US">
                <a:latin typeface="Arial" panose="020B0604020202020204" pitchFamily="34" charset="0"/>
              </a:rPr>
              <a:t>"""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outf = open("C:/Temp/index.html",'w')</a:t>
            </a:r>
          </a:p>
          <a:p>
            <a:r>
              <a:rPr lang="en-US" altLang="en-US">
                <a:latin typeface="Arial" panose="020B0604020202020204" pitchFamily="34" charset="0"/>
              </a:rPr>
              <a:t>outf.write(header)</a:t>
            </a:r>
          </a:p>
          <a:p>
            <a:r>
              <a:rPr lang="en-US" altLang="en-US">
                <a:latin typeface="Arial" panose="020B0604020202020204" pitchFamily="34" charset="0"/>
              </a:rPr>
              <a:t>outf.write(body)</a:t>
            </a:r>
          </a:p>
          <a:p>
            <a:r>
              <a:rPr lang="en-US" altLang="en-US">
                <a:latin typeface="Arial" panose="020B0604020202020204" pitchFamily="34" charset="0"/>
              </a:rPr>
              <a:t>outf.wrote(footer)</a:t>
            </a:r>
          </a:p>
          <a:p>
            <a:r>
              <a:rPr lang="en-US" altLang="en-US">
                <a:latin typeface="Arial" panose="020B0604020202020204" pitchFamily="34" charset="0"/>
              </a:rPr>
              <a:t>outf.close()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AD546C20-8C39-9F82-0544-D43179175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5EC3E1-78EB-422C-ACA0-DF0C14873929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3830B88A-FCDE-2103-1C38-B7CDA52A4F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721972C-7DB6-9678-84BA-272D1DEC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printHTMLList.py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Purpose: Call a function that converts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          a Python list to an HTML list.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def python2htmlList(</a:t>
            </a:r>
            <a:r>
              <a:rPr lang="en-US" altLang="en-US" dirty="0" err="1">
                <a:latin typeface="Arial" panose="020B0604020202020204" pitchFamily="34" charset="0"/>
              </a:rPr>
              <a:t>myList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attrs</a:t>
            </a:r>
            <a:r>
              <a:rPr lang="en-US" altLang="en-US" dirty="0">
                <a:latin typeface="Arial" panose="020B0604020202020204" pitchFamily="34" charset="0"/>
              </a:rPr>
              <a:t>=''):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'''Convert a Python list to HTML list.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For example, convert [rast1,rast2] to: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&lt;li&gt;rast1&lt;/li&gt;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&lt;li&gt;rast2&lt;/li&gt;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&lt;/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Wrap items in item tags.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htmlItems</a:t>
            </a:r>
            <a:r>
              <a:rPr lang="en-US" altLang="en-US" dirty="0">
                <a:latin typeface="Arial" panose="020B0604020202020204" pitchFamily="34" charset="0"/>
              </a:rPr>
              <a:t> = ['&lt;li&gt;' + str(item) + '&lt;/li&gt;' for item in </a:t>
            </a:r>
            <a:r>
              <a:rPr lang="en-US" altLang="en-US" dirty="0" err="1">
                <a:latin typeface="Arial" panose="020B0604020202020204" pitchFamily="34" charset="0"/>
              </a:rPr>
              <a:t>myList</a:t>
            </a:r>
            <a:r>
              <a:rPr lang="en-US" altLang="en-US" dirty="0">
                <a:latin typeface="Arial" panose="020B0604020202020204" pitchFamily="34" charset="0"/>
              </a:rPr>
              <a:t>]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Join the item list into a string with a line break after each item.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itemsString</a:t>
            </a:r>
            <a:r>
              <a:rPr lang="en-US" altLang="en-US" dirty="0">
                <a:latin typeface="Arial" panose="020B0604020202020204" pitchFamily="34" charset="0"/>
              </a:rPr>
              <a:t> = '''\n        '''.join(</a:t>
            </a:r>
            <a:r>
              <a:rPr lang="en-US" altLang="en-US" dirty="0" err="1">
                <a:latin typeface="Arial" panose="020B0604020202020204" pitchFamily="34" charset="0"/>
              </a:rPr>
              <a:t>htmlItems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Wrap the string of items in the list tag.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 = f'''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&lt;{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} {</a:t>
            </a:r>
            <a:r>
              <a:rPr lang="en-US" altLang="en-US" dirty="0" err="1">
                <a:latin typeface="Arial" panose="020B0604020202020204" pitchFamily="34" charset="0"/>
              </a:rPr>
              <a:t>attrs</a:t>
            </a:r>
            <a:r>
              <a:rPr lang="en-US" altLang="en-US" dirty="0">
                <a:latin typeface="Arial" panose="020B0604020202020204" pitchFamily="34" charset="0"/>
              </a:rPr>
              <a:t>}&gt;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{</a:t>
            </a:r>
            <a:r>
              <a:rPr lang="en-US" altLang="en-US" dirty="0" err="1">
                <a:latin typeface="Arial" panose="020B0604020202020204" pitchFamily="34" charset="0"/>
              </a:rPr>
              <a:t>itemsString</a:t>
            </a:r>
            <a:r>
              <a:rPr lang="en-US" altLang="en-US" dirty="0">
                <a:latin typeface="Arial" panose="020B0604020202020204" pitchFamily="34" charset="0"/>
              </a:rPr>
              <a:t>}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&lt;/{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}&gt;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return 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 = [</a:t>
            </a:r>
            <a:r>
              <a:rPr lang="en-US" altLang="en-US" dirty="0" err="1">
                <a:latin typeface="Arial" panose="020B0604020202020204" pitchFamily="34" charset="0"/>
              </a:rPr>
              <a:t>u'elev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u'landcov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u'soilsid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u'getty_cover</a:t>
            </a:r>
            <a:r>
              <a:rPr lang="en-US" altLang="en-US" dirty="0">
                <a:latin typeface="Arial" panose="020B0604020202020204" pitchFamily="34" charset="0"/>
              </a:rPr>
              <a:t>']</a:t>
            </a: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htmlList2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ol</a:t>
            </a:r>
            <a:r>
              <a:rPr lang="en-US" altLang="en-US" dirty="0">
                <a:latin typeface="Arial" panose="020B0604020202020204" pitchFamily="34" charset="0"/>
              </a:rPr>
              <a:t>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print(htmlList2)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htmlList3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ol</a:t>
            </a:r>
            <a:r>
              <a:rPr lang="en-US" altLang="en-US" dirty="0">
                <a:latin typeface="Arial" panose="020B0604020202020204" pitchFamily="34" charset="0"/>
              </a:rPr>
              <a:t>', 'type="a"')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print(htmlList3)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7A52E163-D48B-1E42-AE65-C0D186EDD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19637-4AC8-4E07-B621-FCF0F3341029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586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3830B88A-FCDE-2103-1C38-B7CDA52A4F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721972C-7DB6-9678-84BA-272D1DEC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printHTMLList.py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Purpose: Call a function that converts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          a Python list to an HTML list.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def python2htmlList(</a:t>
            </a:r>
            <a:r>
              <a:rPr lang="en-US" altLang="en-US" dirty="0" err="1">
                <a:latin typeface="Arial" panose="020B0604020202020204" pitchFamily="34" charset="0"/>
              </a:rPr>
              <a:t>myList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attrs</a:t>
            </a:r>
            <a:r>
              <a:rPr lang="en-US" altLang="en-US" dirty="0">
                <a:latin typeface="Arial" panose="020B0604020202020204" pitchFamily="34" charset="0"/>
              </a:rPr>
              <a:t>=''):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'''Convert a Python list to HTML list.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For example, convert [rast1,rast2] to: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&lt;li&gt;rast1&lt;/li&gt;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&lt;li&gt;rast2&lt;/li&gt;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&lt;/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Wrap items in item tags.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htmlItems</a:t>
            </a:r>
            <a:r>
              <a:rPr lang="en-US" altLang="en-US" dirty="0">
                <a:latin typeface="Arial" panose="020B0604020202020204" pitchFamily="34" charset="0"/>
              </a:rPr>
              <a:t> = ['&lt;li&gt;' + str(item) + '&lt;/li&gt;' for item in </a:t>
            </a:r>
            <a:r>
              <a:rPr lang="en-US" altLang="en-US" dirty="0" err="1">
                <a:latin typeface="Arial" panose="020B0604020202020204" pitchFamily="34" charset="0"/>
              </a:rPr>
              <a:t>myList</a:t>
            </a:r>
            <a:r>
              <a:rPr lang="en-US" altLang="en-US" dirty="0">
                <a:latin typeface="Arial" panose="020B0604020202020204" pitchFamily="34" charset="0"/>
              </a:rPr>
              <a:t>]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Join the item list into a string with a line break after each item.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itemsString</a:t>
            </a:r>
            <a:r>
              <a:rPr lang="en-US" altLang="en-US" dirty="0">
                <a:latin typeface="Arial" panose="020B0604020202020204" pitchFamily="34" charset="0"/>
              </a:rPr>
              <a:t> = '''\n        '''.join(</a:t>
            </a:r>
            <a:r>
              <a:rPr lang="en-US" altLang="en-US" dirty="0" err="1">
                <a:latin typeface="Arial" panose="020B0604020202020204" pitchFamily="34" charset="0"/>
              </a:rPr>
              <a:t>htmlItems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Wrap the string of items in the list tag.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 = f'''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&lt;{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} {</a:t>
            </a:r>
            <a:r>
              <a:rPr lang="en-US" altLang="en-US" dirty="0" err="1">
                <a:latin typeface="Arial" panose="020B0604020202020204" pitchFamily="34" charset="0"/>
              </a:rPr>
              <a:t>attrs</a:t>
            </a:r>
            <a:r>
              <a:rPr lang="en-US" altLang="en-US" dirty="0">
                <a:latin typeface="Arial" panose="020B0604020202020204" pitchFamily="34" charset="0"/>
              </a:rPr>
              <a:t>}&gt;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{</a:t>
            </a:r>
            <a:r>
              <a:rPr lang="en-US" altLang="en-US" dirty="0" err="1">
                <a:latin typeface="Arial" panose="020B0604020202020204" pitchFamily="34" charset="0"/>
              </a:rPr>
              <a:t>itemsString</a:t>
            </a:r>
            <a:r>
              <a:rPr lang="en-US" altLang="en-US" dirty="0">
                <a:latin typeface="Arial" panose="020B0604020202020204" pitchFamily="34" charset="0"/>
              </a:rPr>
              <a:t>}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&lt;/{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}&gt;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return 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 = [</a:t>
            </a:r>
            <a:r>
              <a:rPr lang="en-US" altLang="en-US" dirty="0" err="1">
                <a:latin typeface="Arial" panose="020B0604020202020204" pitchFamily="34" charset="0"/>
              </a:rPr>
              <a:t>u'elev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u'landcov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u'soilsid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u'getty_cover</a:t>
            </a:r>
            <a:r>
              <a:rPr lang="en-US" altLang="en-US" dirty="0">
                <a:latin typeface="Arial" panose="020B0604020202020204" pitchFamily="34" charset="0"/>
              </a:rPr>
              <a:t>']</a:t>
            </a: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htmlList2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ol</a:t>
            </a:r>
            <a:r>
              <a:rPr lang="en-US" altLang="en-US" dirty="0">
                <a:latin typeface="Arial" panose="020B0604020202020204" pitchFamily="34" charset="0"/>
              </a:rPr>
              <a:t>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print(htmlList2)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htmlList3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ol</a:t>
            </a:r>
            <a:r>
              <a:rPr lang="en-US" altLang="en-US" dirty="0">
                <a:latin typeface="Arial" panose="020B0604020202020204" pitchFamily="34" charset="0"/>
              </a:rPr>
              <a:t>', 'type="a"')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print(htmlList3)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7A52E163-D48B-1E42-AE65-C0D186EDD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19637-4AC8-4E07-B621-FCF0F3341029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785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3830B88A-FCDE-2103-1C38-B7CDA52A4F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721972C-7DB6-9678-84BA-272D1DEC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printHTMLList.py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Purpose: Call a function that converts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          a Python list to an HTML list.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def python2htmlList(</a:t>
            </a:r>
            <a:r>
              <a:rPr lang="en-US" altLang="en-US" dirty="0" err="1">
                <a:latin typeface="Arial" panose="020B0604020202020204" pitchFamily="34" charset="0"/>
              </a:rPr>
              <a:t>myList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attrs</a:t>
            </a:r>
            <a:r>
              <a:rPr lang="en-US" altLang="en-US" dirty="0">
                <a:latin typeface="Arial" panose="020B0604020202020204" pitchFamily="34" charset="0"/>
              </a:rPr>
              <a:t>=''):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'''Convert a Python list to HTML list.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For example, convert [rast1,rast2] to: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&lt;li&gt;rast1&lt;/li&gt;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&lt;li&gt;rast2&lt;/li&gt;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&lt;/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Wrap items in item tags.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htmlItems</a:t>
            </a:r>
            <a:r>
              <a:rPr lang="en-US" altLang="en-US" dirty="0">
                <a:latin typeface="Arial" panose="020B0604020202020204" pitchFamily="34" charset="0"/>
              </a:rPr>
              <a:t> = ['&lt;li&gt;' + str(item) + '&lt;/li&gt;' for item in </a:t>
            </a:r>
            <a:r>
              <a:rPr lang="en-US" altLang="en-US" dirty="0" err="1">
                <a:latin typeface="Arial" panose="020B0604020202020204" pitchFamily="34" charset="0"/>
              </a:rPr>
              <a:t>myList</a:t>
            </a:r>
            <a:r>
              <a:rPr lang="en-US" altLang="en-US" dirty="0">
                <a:latin typeface="Arial" panose="020B0604020202020204" pitchFamily="34" charset="0"/>
              </a:rPr>
              <a:t>]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Join the item list into a string with a line break after each item.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itemsString</a:t>
            </a:r>
            <a:r>
              <a:rPr lang="en-US" altLang="en-US" dirty="0">
                <a:latin typeface="Arial" panose="020B0604020202020204" pitchFamily="34" charset="0"/>
              </a:rPr>
              <a:t> = '''\n        '''.join(</a:t>
            </a:r>
            <a:r>
              <a:rPr lang="en-US" altLang="en-US" dirty="0" err="1">
                <a:latin typeface="Arial" panose="020B0604020202020204" pitchFamily="34" charset="0"/>
              </a:rPr>
              <a:t>htmlItems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Wrap the string of items in the list tag.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 = f'''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&lt;{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} {</a:t>
            </a:r>
            <a:r>
              <a:rPr lang="en-US" altLang="en-US" dirty="0" err="1">
                <a:latin typeface="Arial" panose="020B0604020202020204" pitchFamily="34" charset="0"/>
              </a:rPr>
              <a:t>attrs</a:t>
            </a:r>
            <a:r>
              <a:rPr lang="en-US" altLang="en-US" dirty="0">
                <a:latin typeface="Arial" panose="020B0604020202020204" pitchFamily="34" charset="0"/>
              </a:rPr>
              <a:t>}&gt;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{</a:t>
            </a:r>
            <a:r>
              <a:rPr lang="en-US" altLang="en-US" dirty="0" err="1">
                <a:latin typeface="Arial" panose="020B0604020202020204" pitchFamily="34" charset="0"/>
              </a:rPr>
              <a:t>itemsString</a:t>
            </a:r>
            <a:r>
              <a:rPr lang="en-US" altLang="en-US" dirty="0">
                <a:latin typeface="Arial" panose="020B0604020202020204" pitchFamily="34" charset="0"/>
              </a:rPr>
              <a:t>}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&lt;/{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}&gt;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return 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 = [</a:t>
            </a:r>
            <a:r>
              <a:rPr lang="en-US" altLang="en-US" dirty="0" err="1">
                <a:latin typeface="Arial" panose="020B0604020202020204" pitchFamily="34" charset="0"/>
              </a:rPr>
              <a:t>u'elev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u'landcov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u'soilsid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u'getty_cover</a:t>
            </a:r>
            <a:r>
              <a:rPr lang="en-US" altLang="en-US" dirty="0">
                <a:latin typeface="Arial" panose="020B0604020202020204" pitchFamily="34" charset="0"/>
              </a:rPr>
              <a:t>']</a:t>
            </a: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htmlList2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ol</a:t>
            </a:r>
            <a:r>
              <a:rPr lang="en-US" altLang="en-US" dirty="0">
                <a:latin typeface="Arial" panose="020B0604020202020204" pitchFamily="34" charset="0"/>
              </a:rPr>
              <a:t>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print(htmlList2)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htmlList3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ol</a:t>
            </a:r>
            <a:r>
              <a:rPr lang="en-US" altLang="en-US" dirty="0">
                <a:latin typeface="Arial" panose="020B0604020202020204" pitchFamily="34" charset="0"/>
              </a:rPr>
              <a:t>', 'type="a"')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print(htmlList3)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7A52E163-D48B-1E42-AE65-C0D186EDD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19637-4AC8-4E07-B621-FCF0F3341029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888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3830B88A-FCDE-2103-1C38-B7CDA52A4F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721972C-7DB6-9678-84BA-272D1DEC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printHTMLList.py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Purpose: Call a function that converts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          a Python list to an HTML list.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def python2htmlList(</a:t>
            </a:r>
            <a:r>
              <a:rPr lang="en-US" altLang="en-US" dirty="0" err="1">
                <a:latin typeface="Arial" panose="020B0604020202020204" pitchFamily="34" charset="0"/>
              </a:rPr>
              <a:t>myList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attrs</a:t>
            </a:r>
            <a:r>
              <a:rPr lang="en-US" altLang="en-US" dirty="0">
                <a:latin typeface="Arial" panose="020B0604020202020204" pitchFamily="34" charset="0"/>
              </a:rPr>
              <a:t>=''):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'''Convert a Python list to HTML list.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For example, convert [rast1,rast2] to: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&lt;li&gt;rast1&lt;/li&gt;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&lt;li&gt;rast2&lt;/li&gt;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&lt;/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Wrap items in item tags.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htmlItems</a:t>
            </a:r>
            <a:r>
              <a:rPr lang="en-US" altLang="en-US" dirty="0">
                <a:latin typeface="Arial" panose="020B0604020202020204" pitchFamily="34" charset="0"/>
              </a:rPr>
              <a:t> = ['&lt;li&gt;' + str(item) + '&lt;/li&gt;' for item in </a:t>
            </a:r>
            <a:r>
              <a:rPr lang="en-US" altLang="en-US" dirty="0" err="1">
                <a:latin typeface="Arial" panose="020B0604020202020204" pitchFamily="34" charset="0"/>
              </a:rPr>
              <a:t>myList</a:t>
            </a:r>
            <a:r>
              <a:rPr lang="en-US" altLang="en-US" dirty="0">
                <a:latin typeface="Arial" panose="020B0604020202020204" pitchFamily="34" charset="0"/>
              </a:rPr>
              <a:t>]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Join the item list into a string with a line break after each item.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itemsString</a:t>
            </a:r>
            <a:r>
              <a:rPr lang="en-US" altLang="en-US" dirty="0">
                <a:latin typeface="Arial" panose="020B0604020202020204" pitchFamily="34" charset="0"/>
              </a:rPr>
              <a:t> = '''\n        '''.join(</a:t>
            </a:r>
            <a:r>
              <a:rPr lang="en-US" altLang="en-US" dirty="0" err="1">
                <a:latin typeface="Arial" panose="020B0604020202020204" pitchFamily="34" charset="0"/>
              </a:rPr>
              <a:t>htmlItems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Wrap the string of items in the list tag.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 = f'''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&lt;{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} {</a:t>
            </a:r>
            <a:r>
              <a:rPr lang="en-US" altLang="en-US" dirty="0" err="1">
                <a:latin typeface="Arial" panose="020B0604020202020204" pitchFamily="34" charset="0"/>
              </a:rPr>
              <a:t>attrs</a:t>
            </a:r>
            <a:r>
              <a:rPr lang="en-US" altLang="en-US" dirty="0">
                <a:latin typeface="Arial" panose="020B0604020202020204" pitchFamily="34" charset="0"/>
              </a:rPr>
              <a:t>}&gt;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{</a:t>
            </a:r>
            <a:r>
              <a:rPr lang="en-US" altLang="en-US" dirty="0" err="1">
                <a:latin typeface="Arial" panose="020B0604020202020204" pitchFamily="34" charset="0"/>
              </a:rPr>
              <a:t>itemsString</a:t>
            </a:r>
            <a:r>
              <a:rPr lang="en-US" altLang="en-US" dirty="0">
                <a:latin typeface="Arial" panose="020B0604020202020204" pitchFamily="34" charset="0"/>
              </a:rPr>
              <a:t>}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&lt;/{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}&gt;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return 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 = [</a:t>
            </a:r>
            <a:r>
              <a:rPr lang="en-US" altLang="en-US" dirty="0" err="1">
                <a:latin typeface="Arial" panose="020B0604020202020204" pitchFamily="34" charset="0"/>
              </a:rPr>
              <a:t>u'elev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u'landcov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u'soilsid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u'getty_cover</a:t>
            </a:r>
            <a:r>
              <a:rPr lang="en-US" altLang="en-US" dirty="0">
                <a:latin typeface="Arial" panose="020B0604020202020204" pitchFamily="34" charset="0"/>
              </a:rPr>
              <a:t>']</a:t>
            </a: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htmlList2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ol</a:t>
            </a:r>
            <a:r>
              <a:rPr lang="en-US" altLang="en-US" dirty="0">
                <a:latin typeface="Arial" panose="020B0604020202020204" pitchFamily="34" charset="0"/>
              </a:rPr>
              <a:t>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print(htmlList2)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htmlList3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ol</a:t>
            </a:r>
            <a:r>
              <a:rPr lang="en-US" altLang="en-US" dirty="0">
                <a:latin typeface="Arial" panose="020B0604020202020204" pitchFamily="34" charset="0"/>
              </a:rPr>
              <a:t>', 'type="a"')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print(htmlList3)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7A52E163-D48B-1E42-AE65-C0D186EDD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19637-4AC8-4E07-B621-FCF0F3341029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730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3830B88A-FCDE-2103-1C38-B7CDA52A4F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721972C-7DB6-9678-84BA-272D1DEC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printHTMLList.py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Purpose: Call a function that converts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          a Python list to an HTML list.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def python2htmlList(</a:t>
            </a:r>
            <a:r>
              <a:rPr lang="en-US" altLang="en-US" dirty="0" err="1">
                <a:latin typeface="Arial" panose="020B0604020202020204" pitchFamily="34" charset="0"/>
              </a:rPr>
              <a:t>myList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attrs</a:t>
            </a:r>
            <a:r>
              <a:rPr lang="en-US" altLang="en-US" dirty="0">
                <a:latin typeface="Arial" panose="020B0604020202020204" pitchFamily="34" charset="0"/>
              </a:rPr>
              <a:t>=''):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'''Convert a Python list to HTML list.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For example, convert [rast1,rast2] to: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&lt;li&gt;rast1&lt;/li&gt;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&lt;li&gt;rast2&lt;/li&gt;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&lt;/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Wrap items in item tags.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htmlItems</a:t>
            </a:r>
            <a:r>
              <a:rPr lang="en-US" altLang="en-US" dirty="0">
                <a:latin typeface="Arial" panose="020B0604020202020204" pitchFamily="34" charset="0"/>
              </a:rPr>
              <a:t> = ['&lt;li&gt;' + str(item) + '&lt;/li&gt;' for item in </a:t>
            </a:r>
            <a:r>
              <a:rPr lang="en-US" altLang="en-US" dirty="0" err="1">
                <a:latin typeface="Arial" panose="020B0604020202020204" pitchFamily="34" charset="0"/>
              </a:rPr>
              <a:t>myList</a:t>
            </a:r>
            <a:r>
              <a:rPr lang="en-US" altLang="en-US" dirty="0">
                <a:latin typeface="Arial" panose="020B0604020202020204" pitchFamily="34" charset="0"/>
              </a:rPr>
              <a:t>]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Join the item list into a string with a line break after each item.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itemsString</a:t>
            </a:r>
            <a:r>
              <a:rPr lang="en-US" altLang="en-US" dirty="0">
                <a:latin typeface="Arial" panose="020B0604020202020204" pitchFamily="34" charset="0"/>
              </a:rPr>
              <a:t> = '''\n        '''.join(</a:t>
            </a:r>
            <a:r>
              <a:rPr lang="en-US" altLang="en-US" dirty="0" err="1">
                <a:latin typeface="Arial" panose="020B0604020202020204" pitchFamily="34" charset="0"/>
              </a:rPr>
              <a:t>htmlItems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Wrap the string of items in the list tag.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 = f'''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&lt;{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} {</a:t>
            </a:r>
            <a:r>
              <a:rPr lang="en-US" altLang="en-US" dirty="0" err="1">
                <a:latin typeface="Arial" panose="020B0604020202020204" pitchFamily="34" charset="0"/>
              </a:rPr>
              <a:t>attrs</a:t>
            </a:r>
            <a:r>
              <a:rPr lang="en-US" altLang="en-US" dirty="0">
                <a:latin typeface="Arial" panose="020B0604020202020204" pitchFamily="34" charset="0"/>
              </a:rPr>
              <a:t>}&gt;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{</a:t>
            </a:r>
            <a:r>
              <a:rPr lang="en-US" altLang="en-US" dirty="0" err="1">
                <a:latin typeface="Arial" panose="020B0604020202020204" pitchFamily="34" charset="0"/>
              </a:rPr>
              <a:t>itemsString</a:t>
            </a:r>
            <a:r>
              <a:rPr lang="en-US" altLang="en-US" dirty="0">
                <a:latin typeface="Arial" panose="020B0604020202020204" pitchFamily="34" charset="0"/>
              </a:rPr>
              <a:t>}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&lt;/{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}&gt;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return 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 = [</a:t>
            </a:r>
            <a:r>
              <a:rPr lang="en-US" altLang="en-US" dirty="0" err="1">
                <a:latin typeface="Arial" panose="020B0604020202020204" pitchFamily="34" charset="0"/>
              </a:rPr>
              <a:t>u'elev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u'landcov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u'soilsid</a:t>
            </a:r>
            <a:r>
              <a:rPr lang="en-US" altLang="en-US" dirty="0">
                <a:latin typeface="Arial" panose="020B0604020202020204" pitchFamily="34" charset="0"/>
              </a:rPr>
              <a:t>', </a:t>
            </a:r>
            <a:r>
              <a:rPr lang="en-US" altLang="en-US" dirty="0" err="1">
                <a:latin typeface="Arial" panose="020B0604020202020204" pitchFamily="34" charset="0"/>
              </a:rPr>
              <a:t>u'getty_cover</a:t>
            </a:r>
            <a:r>
              <a:rPr lang="en-US" altLang="en-US" dirty="0">
                <a:latin typeface="Arial" panose="020B0604020202020204" pitchFamily="34" charset="0"/>
              </a:rPr>
              <a:t>']</a:t>
            </a: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htmlList2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ol</a:t>
            </a:r>
            <a:r>
              <a:rPr lang="en-US" altLang="en-US" dirty="0">
                <a:latin typeface="Arial" panose="020B0604020202020204" pitchFamily="34" charset="0"/>
              </a:rPr>
              <a:t>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print(htmlList2)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htmlList3 = python2htmlList(</a:t>
            </a:r>
            <a:r>
              <a:rPr lang="en-US" altLang="en-US" dirty="0" err="1">
                <a:latin typeface="Arial" panose="020B0604020202020204" pitchFamily="34" charset="0"/>
              </a:rPr>
              <a:t>rasts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ol</a:t>
            </a:r>
            <a:r>
              <a:rPr lang="en-US" altLang="en-US" dirty="0">
                <a:latin typeface="Arial" panose="020B0604020202020204" pitchFamily="34" charset="0"/>
              </a:rPr>
              <a:t>', 'type="a"')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print(htmlList3)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7A52E163-D48B-1E42-AE65-C0D186EDD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19637-4AC8-4E07-B621-FCF0F3341029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29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88E46ADB-380F-21D4-9C15-E8472A9F3A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A9B9BE66-D187-2407-8A32-9A6499FD6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fieldNamesHTML.py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Purpose: Create HTML report with a bulleted field name list.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Usage: </a:t>
            </a:r>
            <a:r>
              <a:rPr lang="en-US" altLang="en-US" dirty="0" err="1">
                <a:latin typeface="Arial" panose="020B0604020202020204" pitchFamily="34" charset="0"/>
              </a:rPr>
              <a:t>image_directory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output_directory</a:t>
            </a: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Example input: C:/gispy/data/ch02/fires.shp C:/gispy/scratch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import arcpy, </a:t>
            </a:r>
            <a:r>
              <a:rPr lang="en-US" altLang="en-US" dirty="0" err="1">
                <a:latin typeface="Arial" panose="020B0604020202020204" pitchFamily="34" charset="0"/>
              </a:rPr>
              <a:t>os</a:t>
            </a:r>
            <a:r>
              <a:rPr lang="en-US" altLang="en-US" dirty="0">
                <a:latin typeface="Arial" panose="020B0604020202020204" pitchFamily="34" charset="0"/>
              </a:rPr>
              <a:t>, sys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def python2htmlList(</a:t>
            </a:r>
            <a:r>
              <a:rPr lang="en-US" altLang="en-US" dirty="0" err="1">
                <a:latin typeface="Arial" panose="020B0604020202020204" pitchFamily="34" charset="0"/>
              </a:rPr>
              <a:t>myList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):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'''Convert a Python list to HTML list.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For example, convert [rast1,rast2] to: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&lt;li&gt;rast1&lt;/li&gt;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&lt;li&gt;rast2&lt;/li&gt;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&lt;/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Wrap items in item tags.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htmlItems</a:t>
            </a:r>
            <a:r>
              <a:rPr lang="en-US" altLang="en-US" dirty="0">
                <a:latin typeface="Arial" panose="020B0604020202020204" pitchFamily="34" charset="0"/>
              </a:rPr>
              <a:t> = ['&lt;li&gt;' + item + '&lt;/li&gt;' for item in </a:t>
            </a:r>
            <a:r>
              <a:rPr lang="en-US" altLang="en-US" dirty="0" err="1">
                <a:latin typeface="Arial" panose="020B0604020202020204" pitchFamily="34" charset="0"/>
              </a:rPr>
              <a:t>myList</a:t>
            </a:r>
            <a:r>
              <a:rPr lang="en-US" altLang="en-US" dirty="0">
                <a:latin typeface="Arial" panose="020B0604020202020204" pitchFamily="34" charset="0"/>
              </a:rPr>
              <a:t>]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Join the item list into a string with a line break after each item.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itemsString</a:t>
            </a:r>
            <a:r>
              <a:rPr lang="en-US" altLang="en-US" dirty="0">
                <a:latin typeface="Arial" panose="020B0604020202020204" pitchFamily="34" charset="0"/>
              </a:rPr>
              <a:t> = '''\n        '''.join(</a:t>
            </a:r>
            <a:r>
              <a:rPr lang="en-US" altLang="en-US" dirty="0" err="1">
                <a:latin typeface="Arial" panose="020B0604020202020204" pitchFamily="34" charset="0"/>
              </a:rPr>
              <a:t>htmlItems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# Wrap the string of items in the list tag.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r>
              <a:rPr lang="en-US" altLang="en-US" dirty="0">
                <a:latin typeface="Arial" panose="020B0604020202020204" pitchFamily="34" charset="0"/>
              </a:rPr>
              <a:t> = f'''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&lt;{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}&gt;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{</a:t>
            </a:r>
            <a:r>
              <a:rPr lang="en-US" altLang="en-US" dirty="0" err="1">
                <a:latin typeface="Arial" panose="020B0604020202020204" pitchFamily="34" charset="0"/>
              </a:rPr>
              <a:t>itemsString</a:t>
            </a:r>
            <a:r>
              <a:rPr lang="en-US" altLang="en-US" dirty="0">
                <a:latin typeface="Arial" panose="020B0604020202020204" pitchFamily="34" charset="0"/>
              </a:rPr>
              <a:t>}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&lt;/{</a:t>
            </a:r>
            <a:r>
              <a:rPr lang="en-US" altLang="en-US" dirty="0" err="1">
                <a:latin typeface="Arial" panose="020B0604020202020204" pitchFamily="34" charset="0"/>
              </a:rPr>
              <a:t>listType</a:t>
            </a:r>
            <a:r>
              <a:rPr lang="en-US" altLang="en-US" dirty="0">
                <a:latin typeface="Arial" panose="020B0604020202020204" pitchFamily="34" charset="0"/>
              </a:rPr>
              <a:t>}&gt;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  return </a:t>
            </a:r>
            <a:r>
              <a:rPr lang="en-US" altLang="en-US" dirty="0" err="1">
                <a:latin typeface="Arial" panose="020B0604020202020204" pitchFamily="34" charset="0"/>
              </a:rPr>
              <a:t>htmlList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Get raster list.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dataset = sys.argv[1]</a:t>
            </a: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outDir</a:t>
            </a:r>
            <a:r>
              <a:rPr lang="en-US" altLang="en-US" dirty="0">
                <a:latin typeface="Arial" panose="020B0604020202020204" pitchFamily="34" charset="0"/>
              </a:rPr>
              <a:t> = sys.argv[2]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fields = </a:t>
            </a:r>
            <a:r>
              <a:rPr lang="en-US" altLang="en-US" dirty="0" err="1">
                <a:latin typeface="Arial" panose="020B0604020202020204" pitchFamily="34" charset="0"/>
              </a:rPr>
              <a:t>arcpy.ListFields</a:t>
            </a:r>
            <a:r>
              <a:rPr lang="en-US" altLang="en-US" dirty="0">
                <a:latin typeface="Arial" panose="020B0604020202020204" pitchFamily="34" charset="0"/>
              </a:rPr>
              <a:t>(dataset)</a:t>
            </a: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field_names</a:t>
            </a:r>
            <a:r>
              <a:rPr lang="en-US" altLang="en-US" dirty="0">
                <a:latin typeface="Arial" panose="020B0604020202020204" pitchFamily="34" charset="0"/>
              </a:rPr>
              <a:t> = [f.name for f in fields]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Create header.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beginning = f'''&lt;!DOCTYPE html&gt;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&lt;html&gt;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&lt;body&gt;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 &lt;h1&gt; Fields in {</a:t>
            </a:r>
            <a:r>
              <a:rPr lang="en-US" altLang="en-US" dirty="0" err="1">
                <a:latin typeface="Arial" panose="020B0604020202020204" pitchFamily="34" charset="0"/>
              </a:rPr>
              <a:t>os.path.basename</a:t>
            </a:r>
            <a:r>
              <a:rPr lang="en-US" altLang="en-US" dirty="0">
                <a:latin typeface="Arial" panose="020B0604020202020204" pitchFamily="34" charset="0"/>
              </a:rPr>
              <a:t>(dataset)} &lt;/h1&gt;'''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middle = python2htmlList(</a:t>
            </a:r>
            <a:r>
              <a:rPr lang="en-US" altLang="en-US" dirty="0" err="1">
                <a:latin typeface="Arial" panose="020B0604020202020204" pitchFamily="34" charset="0"/>
              </a:rPr>
              <a:t>field_names</a:t>
            </a:r>
            <a:r>
              <a:rPr lang="en-US" altLang="en-US" dirty="0">
                <a:latin typeface="Arial" panose="020B0604020202020204" pitchFamily="34" charset="0"/>
              </a:rPr>
              <a:t>, '</a:t>
            </a:r>
            <a:r>
              <a:rPr lang="en-US" altLang="en-US" dirty="0" err="1">
                <a:latin typeface="Arial" panose="020B0604020202020204" pitchFamily="34" charset="0"/>
              </a:rPr>
              <a:t>ul</a:t>
            </a:r>
            <a:r>
              <a:rPr lang="en-US" altLang="en-US" dirty="0">
                <a:latin typeface="Arial" panose="020B0604020202020204" pitchFamily="34" charset="0"/>
              </a:rPr>
              <a:t>')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# Create footer to close body and html tags.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end = 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 &lt;/body&gt;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&lt;/html&gt;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'''</a:t>
            </a: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stem = </a:t>
            </a:r>
            <a:r>
              <a:rPr lang="en-US" altLang="en-US" dirty="0" err="1">
                <a:latin typeface="Arial" panose="020B0604020202020204" pitchFamily="34" charset="0"/>
              </a:rPr>
              <a:t>os.path.splitext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os.path.basename</a:t>
            </a:r>
            <a:r>
              <a:rPr lang="en-US" altLang="en-US" dirty="0">
                <a:latin typeface="Arial" panose="020B0604020202020204" pitchFamily="34" charset="0"/>
              </a:rPr>
              <a:t>(dataset))[0]</a:t>
            </a: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outfile</a:t>
            </a:r>
            <a:r>
              <a:rPr lang="en-US" altLang="en-US" dirty="0">
                <a:latin typeface="Arial" panose="020B0604020202020204" pitchFamily="34" charset="0"/>
              </a:rPr>
              <a:t> = f'{</a:t>
            </a:r>
            <a:r>
              <a:rPr lang="en-US" altLang="en-US" dirty="0" err="1">
                <a:latin typeface="Arial" panose="020B0604020202020204" pitchFamily="34" charset="0"/>
              </a:rPr>
              <a:t>outDir</a:t>
            </a:r>
            <a:r>
              <a:rPr lang="en-US" altLang="en-US" dirty="0">
                <a:latin typeface="Arial" panose="020B0604020202020204" pitchFamily="34" charset="0"/>
              </a:rPr>
              <a:t>}/{stem}_report.html'</a:t>
            </a: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outf</a:t>
            </a:r>
            <a:r>
              <a:rPr lang="en-US" altLang="en-US" dirty="0">
                <a:latin typeface="Arial" panose="020B0604020202020204" pitchFamily="34" charset="0"/>
              </a:rPr>
              <a:t> = open(</a:t>
            </a:r>
            <a:r>
              <a:rPr lang="en-US" altLang="en-US" dirty="0" err="1">
                <a:latin typeface="Arial" panose="020B0604020202020204" pitchFamily="34" charset="0"/>
              </a:rPr>
              <a:t>outfile</a:t>
            </a:r>
            <a:r>
              <a:rPr lang="en-US" altLang="en-US" dirty="0">
                <a:latin typeface="Arial" panose="020B0604020202020204" pitchFamily="34" charset="0"/>
              </a:rPr>
              <a:t>, 'w')</a:t>
            </a: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outf.write</a:t>
            </a:r>
            <a:r>
              <a:rPr lang="en-US" altLang="en-US" dirty="0">
                <a:latin typeface="Arial" panose="020B0604020202020204" pitchFamily="34" charset="0"/>
              </a:rPr>
              <a:t>(beginning + middle + end)</a:t>
            </a:r>
          </a:p>
          <a:p>
            <a:pPr marL="158750" indent="0"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outf.close</a:t>
            </a:r>
            <a:r>
              <a:rPr lang="en-US" altLang="en-US" dirty="0">
                <a:latin typeface="Arial" panose="020B0604020202020204" pitchFamily="34" charset="0"/>
              </a:rPr>
              <a:t>()</a:t>
            </a:r>
          </a:p>
          <a:p>
            <a:pPr marL="15875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print(f'{</a:t>
            </a:r>
            <a:r>
              <a:rPr lang="en-US" altLang="en-US" dirty="0" err="1">
                <a:latin typeface="Arial" panose="020B0604020202020204" pitchFamily="34" charset="0"/>
              </a:rPr>
              <a:t>outfile</a:t>
            </a:r>
            <a:r>
              <a:rPr lang="en-US" altLang="en-US" dirty="0">
                <a:latin typeface="Arial" panose="020B0604020202020204" pitchFamily="34" charset="0"/>
              </a:rPr>
              <a:t>} created.')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6A83DD1B-E1C1-9798-AD90-2F2CFC8C11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DA7251-1735-4D9A-A3D2-A1897EF530F9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# writeHTMLTable.py</a:t>
            </a:r>
          </a:p>
          <a:p>
            <a:pPr marL="158750" indent="0">
              <a:buNone/>
            </a:pPr>
            <a:r>
              <a:rPr lang="en-US" dirty="0"/>
              <a:t># Purpose: Create HTML table from a Python dictionary.</a:t>
            </a:r>
          </a:p>
          <a:p>
            <a:pPr marL="158750" indent="0">
              <a:buNone/>
            </a:pPr>
            <a:r>
              <a:rPr lang="en-US" dirty="0"/>
              <a:t># Usage: </a:t>
            </a:r>
            <a:r>
              <a:rPr lang="en-US" dirty="0" err="1"/>
              <a:t>output_directory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# Example input: C:/gispy/scratch</a:t>
            </a:r>
          </a:p>
          <a:p>
            <a:pPr marL="158750" indent="0">
              <a:buNone/>
            </a:pPr>
            <a:r>
              <a:rPr lang="en-US" dirty="0"/>
              <a:t>import pandas as pd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def </a:t>
            </a:r>
            <a:r>
              <a:rPr lang="en-US" dirty="0" err="1"/>
              <a:t>df_to_html_table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, border=0):</a:t>
            </a:r>
          </a:p>
          <a:p>
            <a:pPr marL="158750" indent="0">
              <a:buNone/>
            </a:pPr>
            <a:r>
              <a:rPr lang="en-US" dirty="0"/>
              <a:t>    """</a:t>
            </a:r>
          </a:p>
          <a:p>
            <a:pPr marL="158750" indent="0">
              <a:buNone/>
            </a:pPr>
            <a:r>
              <a:rPr lang="en-US" dirty="0"/>
              <a:t>     Convert a Pandas </a:t>
            </a:r>
            <a:r>
              <a:rPr lang="en-US" dirty="0" err="1"/>
              <a:t>DataFrame</a:t>
            </a:r>
            <a:r>
              <a:rPr lang="en-US" dirty="0"/>
              <a:t> into an HTML table. </a:t>
            </a:r>
          </a:p>
          <a:p>
            <a:pPr marL="158750" indent="0">
              <a:buNone/>
            </a:pPr>
            <a:r>
              <a:rPr lang="en-US" dirty="0"/>
              <a:t>    """</a:t>
            </a:r>
          </a:p>
          <a:p>
            <a:pPr marL="158750" indent="0">
              <a:buNone/>
            </a:pPr>
            <a:r>
              <a:rPr lang="en-US" dirty="0"/>
              <a:t>    </a:t>
            </a:r>
            <a:r>
              <a:rPr lang="en-US" dirty="0" err="1"/>
              <a:t>html_table</a:t>
            </a:r>
            <a:r>
              <a:rPr lang="en-US" dirty="0"/>
              <a:t> = </a:t>
            </a:r>
            <a:r>
              <a:rPr lang="en-US" dirty="0" err="1"/>
              <a:t>dataframe.to_html</a:t>
            </a:r>
            <a:r>
              <a:rPr lang="en-US" dirty="0"/>
              <a:t>(border=border, index=False)</a:t>
            </a:r>
          </a:p>
          <a:p>
            <a:pPr marL="158750" indent="0">
              <a:buNone/>
            </a:pPr>
            <a:r>
              <a:rPr lang="en-US" dirty="0"/>
              <a:t>    return </a:t>
            </a:r>
            <a:r>
              <a:rPr lang="en-US" dirty="0" err="1"/>
              <a:t>html_table</a:t>
            </a: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sys.argv[1] = </a:t>
            </a:r>
            <a:r>
              <a:rPr lang="en-US" dirty="0" err="1"/>
              <a:t>outDir</a:t>
            </a:r>
            <a:endParaRPr lang="en-US" dirty="0"/>
          </a:p>
          <a:p>
            <a:pPr marL="158750" indent="0">
              <a:buNone/>
            </a:pPr>
            <a:r>
              <a:rPr lang="en-US" dirty="0" err="1"/>
              <a:t>census_dict</a:t>
            </a:r>
            <a:r>
              <a:rPr lang="en-US" dirty="0"/>
              <a:t> = {'Name': ['Alice', 'Bob', 'Charlie'],</a:t>
            </a:r>
          </a:p>
          <a:p>
            <a:pPr marL="158750" indent="0">
              <a:buNone/>
            </a:pPr>
            <a:r>
              <a:rPr lang="en-US" dirty="0"/>
              <a:t>        'Age': [25, 30, 35],</a:t>
            </a:r>
          </a:p>
          <a:p>
            <a:pPr marL="158750" indent="0">
              <a:buNone/>
            </a:pPr>
            <a:r>
              <a:rPr lang="en-US" dirty="0"/>
              <a:t>        'City': ['New York', 'Los Angeles', 'Chicago']}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census_dict</a:t>
            </a:r>
            <a:r>
              <a:rPr lang="en-US" dirty="0"/>
              <a:t>)</a:t>
            </a:r>
          </a:p>
          <a:p>
            <a:pPr marL="158750" indent="0">
              <a:buNone/>
            </a:pPr>
            <a:r>
              <a:rPr lang="en-US" dirty="0" err="1"/>
              <a:t>html_output</a:t>
            </a:r>
            <a:r>
              <a:rPr lang="en-US" dirty="0"/>
              <a:t> = </a:t>
            </a:r>
            <a:r>
              <a:rPr lang="en-US" dirty="0" err="1"/>
              <a:t>df_to_html_table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border=1)</a:t>
            </a:r>
          </a:p>
          <a:p>
            <a:pPr marL="158750" indent="0">
              <a:buNone/>
            </a:pPr>
            <a:r>
              <a:rPr lang="en-US" dirty="0"/>
              <a:t>print(</a:t>
            </a:r>
            <a:r>
              <a:rPr lang="en-US" dirty="0" err="1"/>
              <a:t>html_output</a:t>
            </a:r>
            <a:r>
              <a:rPr lang="en-US" dirty="0"/>
              <a:t>)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 err="1"/>
              <a:t>html_outfile</a:t>
            </a:r>
            <a:r>
              <a:rPr lang="en-US" dirty="0"/>
              <a:t> = f'{</a:t>
            </a:r>
            <a:r>
              <a:rPr lang="en-US" dirty="0" err="1"/>
              <a:t>outDir</a:t>
            </a:r>
            <a:r>
              <a:rPr lang="en-US" dirty="0"/>
              <a:t>}/census_report.html'</a:t>
            </a:r>
          </a:p>
          <a:p>
            <a:pPr marL="158750" indent="0">
              <a:buNone/>
            </a:pPr>
            <a:r>
              <a:rPr lang="en-US" dirty="0"/>
              <a:t>with open(</a:t>
            </a:r>
            <a:r>
              <a:rPr lang="en-US" dirty="0" err="1"/>
              <a:t>html_outfile</a:t>
            </a:r>
            <a:r>
              <a:rPr lang="en-US" dirty="0"/>
              <a:t>, 'w') as </a:t>
            </a:r>
            <a:r>
              <a:rPr lang="en-US" dirty="0" err="1"/>
              <a:t>outf</a:t>
            </a:r>
            <a:r>
              <a:rPr lang="en-US" dirty="0"/>
              <a:t>:</a:t>
            </a:r>
          </a:p>
          <a:p>
            <a:pPr marL="158750" indent="0">
              <a:buNone/>
            </a:pPr>
            <a:r>
              <a:rPr lang="en-US" dirty="0"/>
              <a:t>    </a:t>
            </a:r>
            <a:r>
              <a:rPr lang="en-US" dirty="0" err="1"/>
              <a:t>outf.write</a:t>
            </a:r>
            <a:r>
              <a:rPr lang="en-US" dirty="0"/>
              <a:t>(</a:t>
            </a:r>
            <a:r>
              <a:rPr lang="en-US" dirty="0" err="1"/>
              <a:t>html_output</a:t>
            </a:r>
            <a:r>
              <a:rPr lang="en-US" dirty="0"/>
              <a:t>)</a:t>
            </a:r>
          </a:p>
          <a:p>
            <a:pPr marL="158750" indent="0">
              <a:buNone/>
            </a:pPr>
            <a:r>
              <a:rPr lang="en-US" dirty="0"/>
              <a:t>    </a:t>
            </a:r>
            <a:r>
              <a:rPr lang="en-US" dirty="0" err="1"/>
              <a:t>outf.close</a:t>
            </a:r>
            <a:r>
              <a:rPr lang="en-US" dirty="0"/>
              <a:t>()</a:t>
            </a:r>
          </a:p>
          <a:p>
            <a:pPr marL="158750" indent="0">
              <a:buNone/>
            </a:pPr>
            <a:r>
              <a:rPr lang="en-US" dirty="0" err="1"/>
              <a:t>os.startfile</a:t>
            </a:r>
            <a:r>
              <a:rPr lang="en-US" dirty="0"/>
              <a:t>(</a:t>
            </a:r>
            <a:r>
              <a:rPr lang="en-US" dirty="0" err="1"/>
              <a:t>html_outfile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8975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B140961A-6988-2B72-5365-D83F6BFD3D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264E31DF-7171-D706-C7DA-BECB1E38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0331D5CE-3BC0-7C8D-3F4A-C116E9367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6958E0-EAF1-4A7C-B016-426CF396A439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F6B9A2EC-E7A4-F93D-9092-7AC439E751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9FEBE9FB-D55E-E8AB-72EA-6AF458AFA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#writeUniqueValuesHTML.py</a:t>
            </a:r>
          </a:p>
          <a:p>
            <a:r>
              <a:rPr lang="en-US" altLang="en-US">
                <a:latin typeface="Arial" panose="020B0604020202020204" pitchFamily="34" charset="0"/>
              </a:rPr>
              <a:t>import arcpy, os</a:t>
            </a:r>
          </a:p>
          <a:p>
            <a:r>
              <a:rPr lang="en-US" altLang="en-US">
                <a:latin typeface="Arial" panose="020B0604020202020204" pitchFamily="34" charset="0"/>
              </a:rPr>
              <a:t>inputDir = "C:/Temp/"</a:t>
            </a:r>
          </a:p>
          <a:p>
            <a:r>
              <a:rPr lang="en-US" altLang="en-US">
                <a:latin typeface="Arial" panose="020B0604020202020204" pitchFamily="34" charset="0"/>
              </a:rPr>
              <a:t>fc = "COVER63p.shp"</a:t>
            </a:r>
          </a:p>
          <a:p>
            <a:r>
              <a:rPr lang="en-US" altLang="en-US">
                <a:latin typeface="Arial" panose="020B0604020202020204" pitchFamily="34" charset="0"/>
              </a:rPr>
              <a:t>fieldname = "COVER"</a:t>
            </a:r>
          </a:p>
          <a:p>
            <a:r>
              <a:rPr lang="en-US" altLang="en-US">
                <a:latin typeface="Arial" panose="020B0604020202020204" pitchFamily="34" charset="0"/>
              </a:rPr>
              <a:t>image = "COVER63p.jpg"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#Create HTML body - a bulleted raster list</a:t>
            </a:r>
          </a:p>
          <a:p>
            <a:r>
              <a:rPr lang="en-US" altLang="en-US">
                <a:latin typeface="Arial" panose="020B0604020202020204" pitchFamily="34" charset="0"/>
              </a:rPr>
              <a:t>#Make html bullet list:</a:t>
            </a:r>
          </a:p>
          <a:p>
            <a:r>
              <a:rPr lang="en-US" altLang="en-US">
                <a:latin typeface="Arial" panose="020B0604020202020204" pitchFamily="34" charset="0"/>
              </a:rPr>
              <a:t>#..&lt;ul&gt;</a:t>
            </a:r>
          </a:p>
          <a:p>
            <a:r>
              <a:rPr lang="en-US" altLang="en-US">
                <a:latin typeface="Arial" panose="020B0604020202020204" pitchFamily="34" charset="0"/>
              </a:rPr>
              <a:t>#    &lt;li&gt;item1&lt;/li&gt;</a:t>
            </a:r>
          </a:p>
          <a:p>
            <a:r>
              <a:rPr lang="en-US" altLang="en-US">
                <a:latin typeface="Arial" panose="020B0604020202020204" pitchFamily="34" charset="0"/>
              </a:rPr>
              <a:t>#    &lt;li&gt;item2&lt;/li&gt;</a:t>
            </a:r>
          </a:p>
          <a:p>
            <a:r>
              <a:rPr lang="en-US" altLang="en-US">
                <a:latin typeface="Arial" panose="020B0604020202020204" pitchFamily="34" charset="0"/>
              </a:rPr>
              <a:t>#..&lt;/ul&gt;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#Get unique values list</a:t>
            </a:r>
          </a:p>
          <a:p>
            <a:r>
              <a:rPr lang="en-US" altLang="en-US">
                <a:latin typeface="Arial" panose="020B0604020202020204" pitchFamily="34" charset="0"/>
              </a:rPr>
              <a:t>arcpy.env.workspace = inputDir</a:t>
            </a:r>
          </a:p>
          <a:p>
            <a:r>
              <a:rPr lang="en-US" altLang="en-US">
                <a:latin typeface="Arial" panose="020B0604020202020204" pitchFamily="34" charset="0"/>
              </a:rPr>
              <a:t>sc = arcpy.SearchCursor(fc)</a:t>
            </a:r>
          </a:p>
          <a:p>
            <a:r>
              <a:rPr lang="en-US" altLang="en-US">
                <a:latin typeface="Arial" panose="020B0604020202020204" pitchFamily="34" charset="0"/>
              </a:rPr>
              <a:t>valueList = [row.getValue(fieldname)for row in sc]</a:t>
            </a:r>
          </a:p>
          <a:p>
            <a:r>
              <a:rPr lang="en-US" altLang="en-US">
                <a:latin typeface="Arial" panose="020B0604020202020204" pitchFamily="34" charset="0"/>
              </a:rPr>
              <a:t>uniqueValueSet = set(valueList)</a:t>
            </a:r>
          </a:p>
          <a:p>
            <a:r>
              <a:rPr lang="en-US" altLang="en-US">
                <a:latin typeface="Arial" panose="020B0604020202020204" pitchFamily="34" charset="0"/>
              </a:rPr>
              <a:t>uniqueValueList = list(uniqueValueSet)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# Join list with &lt;/li&gt;\n    &lt;li&gt;</a:t>
            </a:r>
          </a:p>
          <a:p>
            <a:r>
              <a:rPr lang="en-US" altLang="en-US">
                <a:latin typeface="Arial" panose="020B0604020202020204" pitchFamily="34" charset="0"/>
              </a:rPr>
              <a:t>listItems = """&lt;/li&gt;\n    &lt;li&gt;""".join(uniqueValueList)</a:t>
            </a:r>
          </a:p>
          <a:p>
            <a:r>
              <a:rPr lang="en-US" altLang="en-US">
                <a:latin typeface="Arial" panose="020B0604020202020204" pitchFamily="34" charset="0"/>
              </a:rPr>
              <a:t>#Wrap in items in ul tag (and add the first li which is missing).</a:t>
            </a:r>
          </a:p>
          <a:p>
            <a:r>
              <a:rPr lang="en-US" altLang="en-US">
                <a:latin typeface="Arial" panose="020B0604020202020204" pitchFamily="34" charset="0"/>
              </a:rPr>
              <a:t>body = """  &lt;ul&gt;\n    &lt;li&gt;{0}\n  &lt;/ul&gt;</a:t>
            </a:r>
          </a:p>
          <a:p>
            <a:r>
              <a:rPr lang="en-US" altLang="en-US">
                <a:latin typeface="Arial" panose="020B0604020202020204" pitchFamily="34" charset="0"/>
              </a:rPr>
              <a:t>&lt;img src="{1}" alt="{1}"&gt;</a:t>
            </a:r>
          </a:p>
          <a:p>
            <a:r>
              <a:rPr lang="en-US" altLang="en-US">
                <a:latin typeface="Arial" panose="020B0604020202020204" pitchFamily="34" charset="0"/>
              </a:rPr>
              <a:t>""".format(listItems, image)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#Create header with title</a:t>
            </a:r>
          </a:p>
          <a:p>
            <a:r>
              <a:rPr lang="en-US" altLang="en-US">
                <a:latin typeface="Arial" panose="020B0604020202020204" pitchFamily="34" charset="0"/>
              </a:rPr>
              <a:t>header = """&lt;!DOCTYPE html&gt;</a:t>
            </a:r>
          </a:p>
          <a:p>
            <a:r>
              <a:rPr lang="en-US" altLang="en-US">
                <a:latin typeface="Arial" panose="020B0604020202020204" pitchFamily="34" charset="0"/>
              </a:rPr>
              <a:t>&lt;html&gt;</a:t>
            </a:r>
          </a:p>
          <a:p>
            <a:r>
              <a:rPr lang="en-US" altLang="en-US">
                <a:latin typeface="Arial" panose="020B0604020202020204" pitchFamily="34" charset="0"/>
              </a:rPr>
              <a:t> &lt;body&gt;</a:t>
            </a:r>
          </a:p>
          <a:p>
            <a:r>
              <a:rPr lang="en-US" altLang="en-US">
                <a:latin typeface="Arial" panose="020B0604020202020204" pitchFamily="34" charset="0"/>
              </a:rPr>
              <a:t>  &lt;h1&gt; Unique values in {0} field {1}: &lt;/h1&gt;</a:t>
            </a:r>
          </a:p>
          <a:p>
            <a:r>
              <a:rPr lang="en-US" altLang="en-US">
                <a:latin typeface="Arial" panose="020B0604020202020204" pitchFamily="34" charset="0"/>
              </a:rPr>
              <a:t>""".format(fc, fieldname)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#Create footer to close body and html tags</a:t>
            </a:r>
          </a:p>
          <a:p>
            <a:r>
              <a:rPr lang="en-US" altLang="en-US">
                <a:latin typeface="Arial" panose="020B0604020202020204" pitchFamily="34" charset="0"/>
              </a:rPr>
              <a:t>footer ="""</a:t>
            </a:r>
          </a:p>
          <a:p>
            <a:r>
              <a:rPr lang="en-US" altLang="en-US">
                <a:latin typeface="Arial" panose="020B0604020202020204" pitchFamily="34" charset="0"/>
              </a:rPr>
              <a:t> &lt;/body&gt;</a:t>
            </a:r>
          </a:p>
          <a:p>
            <a:r>
              <a:rPr lang="en-US" altLang="en-US">
                <a:latin typeface="Arial" panose="020B0604020202020204" pitchFamily="34" charset="0"/>
              </a:rPr>
              <a:t>&lt;/html&gt;</a:t>
            </a:r>
          </a:p>
          <a:p>
            <a:r>
              <a:rPr lang="en-US" altLang="en-US">
                <a:latin typeface="Arial" panose="020B0604020202020204" pitchFamily="34" charset="0"/>
              </a:rPr>
              <a:t>"""</a:t>
            </a:r>
          </a:p>
          <a:p>
            <a:r>
              <a:rPr lang="en-US" altLang="en-US">
                <a:latin typeface="Arial" panose="020B0604020202020204" pitchFamily="34" charset="0"/>
              </a:rPr>
              <a:t>outf = open("C:/Temp/DataReport.html",'w')</a:t>
            </a:r>
          </a:p>
          <a:p>
            <a:r>
              <a:rPr lang="en-US" altLang="en-US">
                <a:latin typeface="Arial" panose="020B0604020202020204" pitchFamily="34" charset="0"/>
              </a:rPr>
              <a:t>outf.write(header + body + footer)</a:t>
            </a:r>
          </a:p>
          <a:p>
            <a:r>
              <a:rPr lang="en-US" altLang="en-US">
                <a:latin typeface="Arial" panose="020B0604020202020204" pitchFamily="34" charset="0"/>
              </a:rPr>
              <a:t>outf.close()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F83D4DCF-B19D-72D4-E98E-090B05CFF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F3E230-A860-4208-8AC9-B49247F97D17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071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3324" tIns="46662" rIns="93324" bIns="46662"/>
          <a:lstStyle/>
          <a:p>
            <a:fld id="{9ED5AE2C-4B4E-4C50-B9AB-2B6FD3305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69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6D17CC0F-9A7B-7F6F-CEFA-056FEC6055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8203736-88DB-2554-317D-4BA27ABD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1487BAD9-B262-9145-EADA-649C65E49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07141B-1D56-4A30-A981-0080C9CEDE1D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630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04a4e1f0c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04a4e1f0c8_0_118:notes"/>
          <p:cNvSpPr txBox="1">
            <a:spLocks noGrp="1"/>
          </p:cNvSpPr>
          <p:nvPr>
            <p:ph type="body" idx="1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spcFirstLastPara="1" wrap="square" lIns="93308" tIns="93308" rIns="93308" bIns="9330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3324" tIns="46662" rIns="93324" bIns="46662"/>
          <a:lstStyle/>
          <a:p>
            <a:fld id="{9ED5AE2C-4B4E-4C50-B9AB-2B6FD3305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472020B-8193-7567-3C78-B875D23C71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F45BA35-4666-341E-339D-111F2073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B4EDC00-85C5-75FF-A7D4-99045B582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B4B1B-AE47-4453-94BD-C39045A4C31F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472020B-8193-7567-3C78-B875D23C71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F45BA35-4666-341E-339D-111F2073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B4EDC00-85C5-75FF-A7D4-99045B582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B4B1B-AE47-4453-94BD-C39045A4C31F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124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A0614279-C474-ADB3-9051-191E02B369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BEA03A07-C8C3-887E-7D76-656A74E63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9A23DA1-E266-9EA4-E562-E23FB2F76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77ACB9-BF68-462B-AEC4-882FBA2C9D3C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0C3E1862-0482-2768-9EF3-6DF044CCB7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7988" y="698500"/>
            <a:ext cx="6207125" cy="3490913"/>
          </a:xfrm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E3CAE6D2-C465-BA01-6761-BEDE5CFF0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&lt;!DOCTYPE html&gt;</a:t>
            </a:r>
          </a:p>
          <a:p>
            <a:r>
              <a:rPr lang="en-US" altLang="en-US">
                <a:latin typeface="Arial" panose="020B0604020202020204" pitchFamily="34" charset="0"/>
              </a:rPr>
              <a:t>&lt;html&gt;</a:t>
            </a:r>
          </a:p>
          <a:p>
            <a:r>
              <a:rPr lang="en-US" altLang="en-US">
                <a:latin typeface="Arial" panose="020B0604020202020204" pitchFamily="34" charset="0"/>
              </a:rPr>
              <a:t>&lt;body&gt;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&lt;!-- blablabbla --&gt;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&lt;h1&gt;My First Heading&lt;/h1&gt;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&lt;p&gt;My &lt;b&gt;first&lt;/b&gt; paragraph.&lt;/p&gt;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We love Python &lt;br /&gt; and we love GIS.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&lt;/body&gt;</a:t>
            </a:r>
          </a:p>
          <a:p>
            <a:r>
              <a:rPr lang="en-US" altLang="en-US">
                <a:latin typeface="Arial" panose="020B0604020202020204" pitchFamily="34" charset="0"/>
              </a:rPr>
              <a:t>&lt;/html&gt;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06CB4351-181E-2129-5793-1BB9E5932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8255" indent="-291636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546" indent="-23330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3164" indent="-23330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9782" indent="-233309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6401" indent="-23330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3019" indent="-23330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9637" indent="-23330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6256" indent="-23330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2C8D60-836D-46D1-9A8D-76F8BB7C41D5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581" y="1290918"/>
            <a:ext cx="7894769" cy="34525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799CA5-0C9A-4D4D-AD08-E903D75568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5D9D8B-46E9-4814-95E4-9F1C1E2E8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443286-837B-4E72-83D5-10E426ACCF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5EA81-3404-4987-A821-D991CF0730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BC1DD2-4D18-F437-C568-C0CD652A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82" y="273846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8463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581" y="1290918"/>
            <a:ext cx="7894769" cy="34525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799CA5-0C9A-4D4D-AD08-E903D75568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5D9D8B-46E9-4814-95E4-9F1C1E2E8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443286-837B-4E72-83D5-10E426ACCF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5EA81-3404-4987-A821-D991CF0730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BC1DD2-4D18-F437-C568-C0CD652A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82" y="273846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0225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25400" marR="0" lvl="0" indent="0" algn="r" rtl="0"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400" marR="0" lvl="1" indent="0" algn="r" rtl="0"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5400" marR="0" lvl="2" indent="0" algn="r" rtl="0"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400" marR="0" lvl="3" indent="0" algn="r" rtl="0"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400" marR="0" lvl="4" indent="0" algn="r" rtl="0"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400" marR="0" lvl="5" indent="0" algn="r" rtl="0"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400" marR="0" lvl="6" indent="0" algn="r" rtl="0"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400" marR="0" lvl="7" indent="0" algn="r" rtl="0"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400" marR="0" lvl="8" indent="0" algn="r" rtl="0"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-342900"/>
            <a:ext cx="4572000" cy="1790700"/>
          </a:xfrm>
        </p:spPr>
        <p:txBody>
          <a:bodyPr anchor="b"/>
          <a:lstStyle>
            <a:lvl1pPr algn="l">
              <a:defRPr sz="3375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1B29-899F-7A1F-509C-17C227E1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B27F-5627-BAD1-430A-A9E98569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ED6BF-BF8D-ACEE-EB90-69B8EB64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5D2BE-5C7F-4900-A0CB-F4A13A0EF5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124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BE48-9B85-BA2E-CC3B-4B157335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9226-5D97-6BEE-4913-13DFDAE2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84A2-3D8A-EDFE-E6AF-B13E7DE8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45114-8348-45E0-B472-0745B81533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324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3375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5E5A6-A97C-E193-AF3A-C0075ADF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EFD8-839A-A6F7-BAF5-E7D8379D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0B0D-31D9-F797-EA20-32E026C4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29020-7FB0-4B97-A2D7-B6AD1C26AD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3467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74D610-2577-000B-23F7-C47FEC33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9736CB-446B-C2D3-7ADC-CDEF4288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991C1C-713C-A449-B087-49FFF96B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F941D-764D-49BE-AC97-DDB5F8844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326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DD7F54C-8689-0219-E0EB-20FE519C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8F8114-08A0-7944-CC22-0966A78E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4C63AD-10E4-9B55-F0B2-0FD7F74E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A0E2E-25E2-4AA9-8A09-A04AAA1AA9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8481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A7938D1-951D-5E65-5F3E-8BD649F0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99D943-C517-8226-E783-6D2A74EB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C53BE6-5ECD-D3C3-2AF7-4A7AAAE7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05B2B-3FD7-49B9-B4FE-ADB4B4AE7C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15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36B0B38-E2C0-1229-1F4D-B8CFE675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85D67D1-6C3D-F5D9-22FA-9E0C8D10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71AC97-794C-2BDC-AE3E-1CA5DBEB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CEDEA-EA7E-4A49-B661-BD0C3E24C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538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EA7284-6332-88FB-A325-44DCFF5D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9C5950-6413-9004-D132-9F0106ED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35E07B-24C1-7EEA-5F68-10EE91AC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9C1D7-20C7-4F0C-A28D-3B77A4561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485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534E90-8BA8-9828-7FB7-8ECA5EFB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3BC001-FAB5-127B-42EB-70F7D0CE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90FB1F-D441-BC30-69A4-4BCADCD4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38378-AA5C-438F-8AF3-A68B9459DD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9410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66AC-706B-54E1-948F-C8EB477B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0FB46-E5FC-4C9D-34FA-9A93D1CE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72BC8-F5A7-A088-EC57-5E44D7EC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CD4D0-83DB-4BE6-8B88-342F9A26D8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6829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0027-D3F3-A071-C070-21DAB472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6FB8-DA44-A4A7-015D-034073A7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AD06-B054-0332-2008-A857ACE7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CB78A-3047-403A-9125-22E638175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9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75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17176FC-5245-CE59-05BB-3D7F3E2F8C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05A0D1-8FF2-7A6B-05B6-DCB88D128E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6EB6E-8782-5381-0D22-500D07A39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5C25-A35F-26CD-0A87-1FEE530EC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D896-C94C-844B-3364-B4708EBDA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75">
                <a:solidFill>
                  <a:srgbClr val="2E75B6"/>
                </a:solidFill>
              </a:defRPr>
            </a:lvl1pPr>
          </a:lstStyle>
          <a:p>
            <a:fld id="{FF2B89BD-6817-4683-82EC-15421C1316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7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</a:defRPr>
      </a:lvl5pPr>
      <a:lvl6pPr marL="342900" algn="l" defTabSz="5143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</a:defRPr>
      </a:lvl6pPr>
      <a:lvl7pPr marL="685800" algn="l" defTabSz="5143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</a:defRPr>
      </a:lvl7pPr>
      <a:lvl8pPr marL="1028700" algn="l" defTabSz="5143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</a:defRPr>
      </a:lvl8pPr>
      <a:lvl9pPr marL="1371600" algn="l" defTabSz="5143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28588" indent="-128588" algn="l" defTabSz="514350" rtl="0" eaLnBrk="0" fontAlgn="base" hangingPunct="0">
        <a:lnSpc>
          <a:spcPct val="90000"/>
        </a:lnSpc>
        <a:spcBef>
          <a:spcPts val="563"/>
        </a:spcBef>
        <a:spcAft>
          <a:spcPct val="0"/>
        </a:spcAft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0" fontAlgn="base" hangingPunct="0">
        <a:lnSpc>
          <a:spcPct val="90000"/>
        </a:lnSpc>
        <a:spcBef>
          <a:spcPts val="281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0" fontAlgn="base" hangingPunct="0">
        <a:lnSpc>
          <a:spcPct val="90000"/>
        </a:lnSpc>
        <a:spcBef>
          <a:spcPts val="281"/>
        </a:spcBef>
        <a:spcAft>
          <a:spcPct val="0"/>
        </a:spcAft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0" fontAlgn="base" hangingPunct="0">
        <a:lnSpc>
          <a:spcPct val="90000"/>
        </a:lnSpc>
        <a:spcBef>
          <a:spcPts val="281"/>
        </a:spcBef>
        <a:spcAft>
          <a:spcPct val="0"/>
        </a:spcAft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0" fontAlgn="base" hangingPunct="0">
        <a:lnSpc>
          <a:spcPct val="90000"/>
        </a:lnSpc>
        <a:spcBef>
          <a:spcPts val="281"/>
        </a:spcBef>
        <a:spcAft>
          <a:spcPct val="0"/>
        </a:spcAft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30.png"/><Relationship Id="rId42" Type="http://schemas.openxmlformats.org/officeDocument/2006/relationships/customXml" Target="../ink/ink21.xml"/><Relationship Id="rId47" Type="http://schemas.openxmlformats.org/officeDocument/2006/relationships/image" Target="../media/image43.png"/><Relationship Id="rId63" Type="http://schemas.openxmlformats.org/officeDocument/2006/relationships/image" Target="../media/image51.png"/><Relationship Id="rId68" Type="http://schemas.openxmlformats.org/officeDocument/2006/relationships/customXml" Target="../ink/ink34.xml"/><Relationship Id="rId7" Type="http://schemas.openxmlformats.org/officeDocument/2006/relationships/image" Target="../media/image230.png"/><Relationship Id="rId71" Type="http://schemas.openxmlformats.org/officeDocument/2006/relationships/image" Target="../media/image55.png"/><Relationship Id="rId2" Type="http://schemas.openxmlformats.org/officeDocument/2006/relationships/image" Target="../media/image20.png"/><Relationship Id="rId16" Type="http://schemas.openxmlformats.org/officeDocument/2006/relationships/customXml" Target="../ink/ink8.xml"/><Relationship Id="rId29" Type="http://schemas.openxmlformats.org/officeDocument/2006/relationships/image" Target="../media/image34.png"/><Relationship Id="rId11" Type="http://schemas.openxmlformats.org/officeDocument/2006/relationships/image" Target="../media/image25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8.png"/><Relationship Id="rId40" Type="http://schemas.openxmlformats.org/officeDocument/2006/relationships/customXml" Target="../ink/ink20.xml"/><Relationship Id="rId45" Type="http://schemas.openxmlformats.org/officeDocument/2006/relationships/image" Target="../media/image42.png"/><Relationship Id="rId53" Type="http://schemas.openxmlformats.org/officeDocument/2006/relationships/image" Target="../media/image4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3.svg"/><Relationship Id="rId61" Type="http://schemas.openxmlformats.org/officeDocument/2006/relationships/image" Target="../media/image50.png"/><Relationship Id="rId19" Type="http://schemas.openxmlformats.org/officeDocument/2006/relationships/image" Target="../media/image2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3.png"/><Relationship Id="rId30" Type="http://schemas.openxmlformats.org/officeDocument/2006/relationships/customXml" Target="../ink/ink15.xml"/><Relationship Id="rId35" Type="http://schemas.openxmlformats.org/officeDocument/2006/relationships/image" Target="../media/image37.png"/><Relationship Id="rId43" Type="http://schemas.openxmlformats.org/officeDocument/2006/relationships/image" Target="../media/image4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54.png"/><Relationship Id="rId8" Type="http://schemas.openxmlformats.org/officeDocument/2006/relationships/customXml" Target="../ink/ink4.xml"/><Relationship Id="rId51" Type="http://schemas.openxmlformats.org/officeDocument/2006/relationships/image" Target="../media/image45.png"/><Relationship Id="rId3" Type="http://schemas.openxmlformats.org/officeDocument/2006/relationships/image" Target="../media/image21.png"/><Relationship Id="rId12" Type="http://schemas.openxmlformats.org/officeDocument/2006/relationships/customXml" Target="../ink/ink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49.png"/><Relationship Id="rId67" Type="http://schemas.openxmlformats.org/officeDocument/2006/relationships/image" Target="../media/image53.png"/><Relationship Id="rId20" Type="http://schemas.openxmlformats.org/officeDocument/2006/relationships/customXml" Target="../ink/ink10.xml"/><Relationship Id="rId41" Type="http://schemas.openxmlformats.org/officeDocument/2006/relationships/image" Target="../media/image4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.xml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44.png"/><Relationship Id="rId57" Type="http://schemas.openxmlformats.org/officeDocument/2006/relationships/image" Target="../media/image48.png"/><Relationship Id="rId10" Type="http://schemas.openxmlformats.org/officeDocument/2006/relationships/customXml" Target="../ink/ink5.xml"/><Relationship Id="rId31" Type="http://schemas.openxmlformats.org/officeDocument/2006/relationships/image" Target="../media/image3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52.png"/><Relationship Id="rId4" Type="http://schemas.openxmlformats.org/officeDocument/2006/relationships/image" Target="../media/image22.png"/><Relationship Id="rId9" Type="http://schemas.openxmlformats.org/officeDocument/2006/relationships/image" Target="../media/image240.png"/><Relationship Id="rId13" Type="http://schemas.openxmlformats.org/officeDocument/2006/relationships/image" Target="../media/image26.png"/><Relationship Id="rId18" Type="http://schemas.openxmlformats.org/officeDocument/2006/relationships/customXml" Target="../ink/ink9.xml"/><Relationship Id="rId39" Type="http://schemas.openxmlformats.org/officeDocument/2006/relationships/image" Target="../media/image3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username.github.io/projectNam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customXml" Target="../ink/ink36.xml"/><Relationship Id="rId7" Type="http://schemas.openxmlformats.org/officeDocument/2006/relationships/customXml" Target="../ink/ink3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2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3.sv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customXml" Target="../ink/ink1.xml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0B91225-EB57-F85C-806F-581CBEE6F4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7569" y="211910"/>
            <a:ext cx="2857500" cy="24574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4050" dirty="0"/>
              <a:t>Working with HTML</a:t>
            </a: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98917961-0DCE-CA60-915E-57CC2D887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664369"/>
            <a:ext cx="3152775" cy="259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978408-F550-5DA3-0CD3-BF41BE6576B6}"/>
              </a:ext>
            </a:extLst>
          </p:cNvPr>
          <p:cNvSpPr/>
          <p:nvPr/>
        </p:nvSpPr>
        <p:spPr>
          <a:xfrm>
            <a:off x="800100" y="2576302"/>
            <a:ext cx="3657600" cy="9002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050" dirty="0"/>
              <a:t>Introduction markup languages </a:t>
            </a:r>
          </a:p>
          <a:p>
            <a:pPr>
              <a:defRPr/>
            </a:pPr>
            <a:endParaRPr lang="en-US" altLang="en-US" sz="1050" dirty="0"/>
          </a:p>
          <a:p>
            <a:pPr>
              <a:defRPr/>
            </a:pPr>
            <a:r>
              <a:rPr lang="en-US" altLang="en-US" sz="1050" dirty="0"/>
              <a:t>HTML syntax (tags, images, lists, tables)</a:t>
            </a:r>
          </a:p>
          <a:p>
            <a:pPr eaLnBrk="1" hangingPunct="1">
              <a:defRPr/>
            </a:pPr>
            <a:endParaRPr lang="en-US" altLang="en-US" sz="1050" dirty="0"/>
          </a:p>
          <a:p>
            <a:pPr>
              <a:defRPr/>
            </a:pPr>
            <a:r>
              <a:rPr lang="en-US" altLang="en-US" sz="1050" dirty="0"/>
              <a:t>Writing HTML with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C2D21C-68BA-6816-CE39-33283350DC96}"/>
              </a:ext>
            </a:extLst>
          </p:cNvPr>
          <p:cNvSpPr/>
          <p:nvPr/>
        </p:nvSpPr>
        <p:spPr>
          <a:xfrm>
            <a:off x="4572000" y="3853490"/>
            <a:ext cx="36576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050" dirty="0">
                <a:solidFill>
                  <a:schemeClr val="bg1">
                    <a:lumMod val="95000"/>
                  </a:schemeClr>
                </a:solidFill>
              </a:rPr>
              <a:t>GIS 540 </a:t>
            </a:r>
          </a:p>
          <a:p>
            <a:pPr>
              <a:defRPr/>
            </a:pPr>
            <a:endParaRPr lang="en-US" altLang="en-US" sz="105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defRPr/>
            </a:pPr>
            <a:r>
              <a:rPr lang="en-US" altLang="en-US" sz="1050" dirty="0">
                <a:solidFill>
                  <a:schemeClr val="bg1">
                    <a:lumMod val="95000"/>
                  </a:schemeClr>
                </a:solidFill>
              </a:rPr>
              <a:t>Laura Tateosian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4D7AA715-81DC-C200-34A0-4D9BB270F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710501"/>
            <a:ext cx="3611166" cy="185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CAF322-3CF1-5149-DAC4-6581AB51DA1B}"/>
                  </a:ext>
                </a:extLst>
              </p14:cNvPr>
              <p14:cNvContentPartPr/>
              <p14:nvPr/>
            </p14:nvContentPartPr>
            <p14:xfrm>
              <a:off x="1045030" y="3357363"/>
              <a:ext cx="828988" cy="7917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CAF322-3CF1-5149-DAC4-6581AB51DA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024" y="3339369"/>
                <a:ext cx="864640" cy="114801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B98A75E-B2C7-7753-7AF4-3B0F7A0BE87D}"/>
              </a:ext>
            </a:extLst>
          </p:cNvPr>
          <p:cNvSpPr txBox="1"/>
          <p:nvPr/>
        </p:nvSpPr>
        <p:spPr>
          <a:xfrm>
            <a:off x="168286" y="1408652"/>
            <a:ext cx="67148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eaLnBrk="1" hangingPunct="1">
              <a:buNone/>
            </a:pPr>
            <a:r>
              <a:rPr lang="en-US" altLang="en-US" sz="1400" dirty="0"/>
              <a:t>     To write a comment in html, surround the text by </a:t>
            </a:r>
            <a:r>
              <a:rPr lang="en-US" altLang="en-US" sz="1400" b="1" dirty="0"/>
              <a:t>&lt;!</a:t>
            </a:r>
            <a:r>
              <a:rPr lang="en-US" altLang="en-US" b="1" dirty="0"/>
              <a:t>--</a:t>
            </a:r>
            <a:r>
              <a:rPr lang="en-US" altLang="en-US" sz="1400" b="1" dirty="0"/>
              <a:t>  </a:t>
            </a:r>
            <a:r>
              <a:rPr lang="en-US" altLang="en-US" sz="1400" dirty="0"/>
              <a:t>and</a:t>
            </a:r>
            <a:r>
              <a:rPr lang="en-US" altLang="en-US" sz="1400" b="1" dirty="0"/>
              <a:t>  </a:t>
            </a:r>
            <a:r>
              <a:rPr lang="en-US" altLang="en-US" sz="1400" b="1" dirty="0">
                <a:sym typeface="Wingdings" panose="05000000000000000000" pitchFamily="2" charset="2"/>
              </a:rPr>
              <a:t>--&gt; </a:t>
            </a:r>
            <a:endParaRPr lang="en-US" altLang="en-US" b="1" dirty="0">
              <a:sym typeface="Wingdings" panose="05000000000000000000" pitchFamily="2" charset="2"/>
            </a:endParaRPr>
          </a:p>
          <a:p>
            <a:pPr marL="139700" indent="0" eaLnBrk="1" hangingPunct="1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39700" indent="0" eaLnBrk="1" hangingPunct="1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i="1" dirty="0">
                <a:solidFill>
                  <a:srgbClr val="5698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go here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en-US" altLang="en-US" sz="1400" dirty="0">
              <a:sym typeface="Wingdings" panose="05000000000000000000" pitchFamily="2" charset="2"/>
            </a:endParaRPr>
          </a:p>
        </p:txBody>
      </p:sp>
      <p:pic>
        <p:nvPicPr>
          <p:cNvPr id="12" name="Graphic 11" descr="Subtitles">
            <a:extLst>
              <a:ext uri="{FF2B5EF4-FFF2-40B4-BE49-F238E27FC236}">
                <a16:creationId xmlns:a16="http://schemas.microsoft.com/office/drawing/2014/main" id="{3A86F4AF-4A15-92A4-9645-EC5AC7FF6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425921" y="1186919"/>
            <a:ext cx="2391508" cy="239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6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3936708-E3CB-DCC4-0ABA-82F03A48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HTML Page Example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4D5EC34-E16F-46C8-4931-3BC8D328D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89" y="1024578"/>
            <a:ext cx="3143250" cy="4057650"/>
          </a:xfrm>
        </p:spPr>
        <p:txBody>
          <a:bodyPr>
            <a:normAutofit fontScale="92500" lnSpcReduction="10000"/>
          </a:bodyPr>
          <a:lstStyle/>
          <a:p>
            <a:pPr marL="139700" indent="0" eaLnBrk="1" hangingPunct="1">
              <a:buNone/>
            </a:pPr>
            <a:r>
              <a:rPr lang="en-US" altLang="en-US" sz="1200" b="1" dirty="0"/>
              <a:t>&lt;!DOCTYPE html&gt; </a:t>
            </a:r>
            <a:r>
              <a:rPr lang="en-US" altLang="en-US" sz="1200" dirty="0"/>
              <a:t>tells the browser what version of HTML is being used.  (This one is for, HTML 5)</a:t>
            </a:r>
          </a:p>
          <a:p>
            <a:pPr marL="139700" indent="0" eaLnBrk="1" hangingPunct="1">
              <a:buNone/>
            </a:pPr>
            <a:endParaRPr lang="en-US" altLang="en-US" sz="1200" dirty="0"/>
          </a:p>
          <a:p>
            <a:pPr marL="139700" indent="0" eaLnBrk="1" hangingPunct="1">
              <a:buNone/>
            </a:pPr>
            <a:r>
              <a:rPr lang="en-US" altLang="en-US" sz="1200" dirty="0"/>
              <a:t>Text between </a:t>
            </a:r>
            <a:r>
              <a:rPr lang="en-US" altLang="en-US" sz="1200" b="1" dirty="0"/>
              <a:t>&lt;html&gt; </a:t>
            </a:r>
            <a:r>
              <a:rPr lang="en-US" altLang="en-US" sz="1200" dirty="0"/>
              <a:t>and </a:t>
            </a:r>
            <a:r>
              <a:rPr lang="en-US" altLang="en-US" sz="1200" b="1" dirty="0"/>
              <a:t>&lt;/html&gt; </a:t>
            </a:r>
            <a:r>
              <a:rPr lang="en-US" altLang="en-US" sz="1200" dirty="0"/>
              <a:t>describes the </a:t>
            </a:r>
            <a:r>
              <a:rPr lang="en-US" altLang="en-US" sz="1200" i="1" dirty="0"/>
              <a:t>web page.</a:t>
            </a:r>
          </a:p>
          <a:p>
            <a:pPr marL="139700" indent="0" eaLnBrk="1" hangingPunct="1">
              <a:buNone/>
            </a:pPr>
            <a:endParaRPr lang="en-US" altLang="en-US" sz="1200" dirty="0"/>
          </a:p>
          <a:p>
            <a:pPr marL="139700" indent="0" eaLnBrk="1" hangingPunct="1">
              <a:buNone/>
            </a:pPr>
            <a:r>
              <a:rPr lang="en-US" altLang="en-US" sz="1200" dirty="0"/>
              <a:t>Text between </a:t>
            </a:r>
            <a:r>
              <a:rPr lang="en-US" altLang="en-US" sz="1200" b="1" dirty="0"/>
              <a:t>&lt;body&gt; </a:t>
            </a:r>
            <a:r>
              <a:rPr lang="en-US" altLang="en-US" sz="1200" dirty="0"/>
              <a:t>and </a:t>
            </a:r>
            <a:r>
              <a:rPr lang="en-US" altLang="en-US" sz="1200" b="1" dirty="0"/>
              <a:t>&lt;/body&gt; </a:t>
            </a:r>
            <a:r>
              <a:rPr lang="en-US" altLang="en-US" sz="1200" dirty="0"/>
              <a:t>is the </a:t>
            </a:r>
            <a:r>
              <a:rPr lang="en-US" altLang="en-US" sz="1200" i="1" dirty="0"/>
              <a:t>visible page content.</a:t>
            </a:r>
          </a:p>
          <a:p>
            <a:pPr marL="139700" indent="0" eaLnBrk="1" hangingPunct="1">
              <a:buNone/>
            </a:pPr>
            <a:endParaRPr lang="en-US" altLang="en-US" sz="1200" dirty="0"/>
          </a:p>
          <a:p>
            <a:pPr marL="139700" indent="0">
              <a:buNone/>
            </a:pPr>
            <a:r>
              <a:rPr lang="en-US" altLang="en-US" sz="1200" dirty="0"/>
              <a:t>Text between </a:t>
            </a:r>
            <a:r>
              <a:rPr lang="en-US" altLang="en-US" sz="1200" b="1" dirty="0"/>
              <a:t>&lt;!-- </a:t>
            </a:r>
            <a:r>
              <a:rPr lang="en-US" altLang="en-US" sz="1200" dirty="0"/>
              <a:t>and</a:t>
            </a:r>
            <a:r>
              <a:rPr lang="en-US" altLang="en-US" sz="1200" b="1" dirty="0"/>
              <a:t> </a:t>
            </a:r>
            <a:r>
              <a:rPr lang="en-US" altLang="en-US" sz="1200" b="1" dirty="0">
                <a:sym typeface="Wingdings" panose="05000000000000000000" pitchFamily="2" charset="2"/>
              </a:rPr>
              <a:t>--&gt; </a:t>
            </a:r>
            <a:r>
              <a:rPr lang="en-US" altLang="en-US" sz="1200" dirty="0">
                <a:sym typeface="Wingdings" panose="05000000000000000000" pitchFamily="2" charset="2"/>
              </a:rPr>
              <a:t>is </a:t>
            </a:r>
            <a:r>
              <a:rPr lang="en-US" altLang="en-US" sz="1200" i="1" dirty="0">
                <a:sym typeface="Wingdings" panose="05000000000000000000" pitchFamily="2" charset="2"/>
              </a:rPr>
              <a:t>comments</a:t>
            </a:r>
            <a:r>
              <a:rPr lang="en-US" altLang="en-US" sz="1200" dirty="0">
                <a:sym typeface="Wingdings" panose="05000000000000000000" pitchFamily="2" charset="2"/>
              </a:rPr>
              <a:t>.</a:t>
            </a:r>
            <a:endParaRPr lang="en-US" altLang="en-US" sz="1200" dirty="0"/>
          </a:p>
          <a:p>
            <a:pPr marL="139700" indent="0" eaLnBrk="1" hangingPunct="1">
              <a:buNone/>
            </a:pPr>
            <a:endParaRPr lang="en-US" altLang="en-US" sz="1200" dirty="0"/>
          </a:p>
          <a:p>
            <a:pPr marL="139700" indent="0" eaLnBrk="1" hangingPunct="1">
              <a:buNone/>
            </a:pPr>
            <a:r>
              <a:rPr lang="en-US" altLang="en-US" sz="1200" dirty="0"/>
              <a:t>Text between </a:t>
            </a:r>
            <a:r>
              <a:rPr lang="en-US" altLang="en-US" sz="1200" b="1" dirty="0"/>
              <a:t>&lt;h1&gt; </a:t>
            </a:r>
            <a:r>
              <a:rPr lang="en-US" altLang="en-US" sz="1200" dirty="0"/>
              <a:t>and </a:t>
            </a:r>
            <a:r>
              <a:rPr lang="en-US" altLang="en-US" sz="1200" b="1" dirty="0"/>
              <a:t>&lt;/h1&gt; </a:t>
            </a:r>
            <a:r>
              <a:rPr lang="en-US" altLang="en-US" sz="1200" dirty="0"/>
              <a:t>is displayed as a </a:t>
            </a:r>
            <a:r>
              <a:rPr lang="en-US" altLang="en-US" sz="1200" i="1" dirty="0"/>
              <a:t>heading.</a:t>
            </a:r>
          </a:p>
          <a:p>
            <a:pPr marL="139700" indent="0" eaLnBrk="1" hangingPunct="1">
              <a:buNone/>
            </a:pPr>
            <a:endParaRPr lang="en-US" altLang="en-US" sz="1200" dirty="0"/>
          </a:p>
          <a:p>
            <a:pPr marL="139700" indent="0" eaLnBrk="1" hangingPunct="1">
              <a:buNone/>
            </a:pPr>
            <a:r>
              <a:rPr lang="en-US" altLang="en-US" sz="1200" dirty="0"/>
              <a:t>Text between </a:t>
            </a:r>
            <a:r>
              <a:rPr lang="en-US" altLang="en-US" sz="1200" b="1" dirty="0"/>
              <a:t>&lt;p&gt;</a:t>
            </a:r>
            <a:r>
              <a:rPr lang="en-US" altLang="en-US" sz="1200" dirty="0"/>
              <a:t> and </a:t>
            </a:r>
            <a:r>
              <a:rPr lang="en-US" altLang="en-US" sz="1200" b="1" dirty="0"/>
              <a:t>&lt;/p&gt;</a:t>
            </a:r>
            <a:r>
              <a:rPr lang="en-US" altLang="en-US" sz="1200" dirty="0"/>
              <a:t> is displayed as a </a:t>
            </a:r>
            <a:r>
              <a:rPr lang="en-US" altLang="en-US" sz="1200" i="1" dirty="0"/>
              <a:t>paragraph.</a:t>
            </a:r>
          </a:p>
          <a:p>
            <a:pPr marL="139700" indent="0" eaLnBrk="1" hangingPunct="1">
              <a:buNone/>
            </a:pPr>
            <a:endParaRPr lang="en-US" altLang="en-US" sz="1200" i="1" dirty="0"/>
          </a:p>
          <a:p>
            <a:pPr marL="139700" indent="0" eaLnBrk="1" hangingPunct="1">
              <a:buNone/>
            </a:pPr>
            <a:r>
              <a:rPr lang="en-US" altLang="en-US" sz="1200" dirty="0"/>
              <a:t>What do </a:t>
            </a:r>
            <a:r>
              <a:rPr lang="en-US" altLang="en-US" sz="1200" b="1" dirty="0"/>
              <a:t>&lt;b&gt;…&lt;/b&gt; </a:t>
            </a:r>
            <a:r>
              <a:rPr lang="en-US" altLang="en-US" sz="1200" dirty="0"/>
              <a:t>do?  </a:t>
            </a:r>
          </a:p>
        </p:txBody>
      </p:sp>
      <p:pic>
        <p:nvPicPr>
          <p:cNvPr id="9221" name="Picture 2">
            <a:extLst>
              <a:ext uri="{FF2B5EF4-FFF2-40B4-BE49-F238E27FC236}">
                <a16:creationId xmlns:a16="http://schemas.microsoft.com/office/drawing/2014/main" id="{FC89183D-3755-474A-EB7C-BF1475D95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604838"/>
            <a:ext cx="2064544" cy="30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14">
            <a:extLst>
              <a:ext uri="{FF2B5EF4-FFF2-40B4-BE49-F238E27FC236}">
                <a16:creationId xmlns:a16="http://schemas.microsoft.com/office/drawing/2014/main" id="{D6FF80F0-4322-02F2-DD43-166D290F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940594"/>
            <a:ext cx="3611166" cy="185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15">
            <a:extLst>
              <a:ext uri="{FF2B5EF4-FFF2-40B4-BE49-F238E27FC236}">
                <a16:creationId xmlns:a16="http://schemas.microsoft.com/office/drawing/2014/main" id="{2C80FD81-1FC9-6894-4A08-42AF2159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1" y="3027760"/>
            <a:ext cx="2659856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 of HTML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59" y="1483519"/>
            <a:ext cx="5212989" cy="3659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&lt;!DOCTYPE html&gt;</a:t>
            </a:r>
          </a:p>
          <a:p>
            <a:pPr marL="0" indent="0">
              <a:buNone/>
            </a:pPr>
            <a:r>
              <a:rPr lang="en-US" sz="1100" dirty="0"/>
              <a:t>&lt;html&gt; &lt;!--The trunk of the tree!--&gt;</a:t>
            </a:r>
          </a:p>
          <a:p>
            <a:pPr marL="0" indent="0">
              <a:buNone/>
            </a:pPr>
            <a:r>
              <a:rPr lang="en-US" sz="1100" dirty="0"/>
              <a:t>        &lt;head&gt; &lt;!--Child of html, parent of title, sibling of body--&gt;</a:t>
            </a:r>
          </a:p>
          <a:p>
            <a:pPr marL="0" indent="0">
              <a:buNone/>
            </a:pPr>
            <a:r>
              <a:rPr lang="en-US" sz="1100" dirty="0"/>
              <a:t>                &lt;title&gt;&lt;/title&gt; &lt;!--Immediate child of head, child of head AND html--&gt;</a:t>
            </a:r>
          </a:p>
          <a:p>
            <a:pPr marL="0" indent="0">
              <a:buNone/>
            </a:pPr>
            <a:r>
              <a:rPr lang="en-US" sz="1100" dirty="0"/>
              <a:t>       &lt;/head&gt;</a:t>
            </a:r>
          </a:p>
          <a:p>
            <a:pPr marL="0" indent="0">
              <a:buNone/>
            </a:pPr>
            <a:r>
              <a:rPr lang="en-US" sz="1100" dirty="0"/>
              <a:t>       &lt;body&gt; &lt;!--Child of html, parent of p, sibling of head--&gt;</a:t>
            </a:r>
          </a:p>
          <a:p>
            <a:pPr marL="0" indent="0">
              <a:buNone/>
            </a:pPr>
            <a:r>
              <a:rPr lang="en-US" sz="1100" dirty="0"/>
              <a:t>                &lt;div&gt; &lt;!--Immediate child of body, child of body AND html--&gt;</a:t>
            </a:r>
          </a:p>
          <a:p>
            <a:pPr marL="0" indent="0">
              <a:buNone/>
            </a:pPr>
            <a:r>
              <a:rPr lang="en-US" sz="1100" dirty="0"/>
              <a:t>                          &lt;p&gt;I'm a paragraph.&lt;/p&gt;</a:t>
            </a:r>
          </a:p>
          <a:p>
            <a:pPr marL="0" indent="0">
              <a:buNone/>
            </a:pPr>
            <a:r>
              <a:rPr lang="en-US" sz="1100" dirty="0"/>
              <a:t>                          &lt;p&gt;No, me.&lt;/p&gt;</a:t>
            </a:r>
          </a:p>
          <a:p>
            <a:pPr marL="0" indent="0">
              <a:buNone/>
            </a:pPr>
            <a:r>
              <a:rPr lang="en-US" sz="1100" dirty="0"/>
              <a:t>                          &lt;p&gt;I'm a better paragraph.&lt;/p&gt;</a:t>
            </a:r>
          </a:p>
          <a:p>
            <a:pPr marL="0" indent="0">
              <a:buNone/>
            </a:pPr>
            <a:r>
              <a:rPr lang="en-US" sz="1100" dirty="0"/>
              <a:t>                &lt;/div&gt; </a:t>
            </a:r>
          </a:p>
          <a:p>
            <a:pPr marL="0" indent="0">
              <a:buNone/>
            </a:pPr>
            <a:r>
              <a:rPr lang="en-US" sz="1100" dirty="0"/>
              <a:t>       &lt;/body&gt;</a:t>
            </a:r>
          </a:p>
          <a:p>
            <a:pPr marL="0" indent="0">
              <a:buNone/>
            </a:pPr>
            <a:r>
              <a:rPr lang="en-US" sz="1100" dirty="0"/>
              <a:t>&lt;/html&gt;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1" y="1164545"/>
            <a:ext cx="844777" cy="29242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273951" y="1268016"/>
            <a:ext cx="3720962" cy="1860999"/>
          </a:xfrm>
        </p:spPr>
        <p:txBody>
          <a:bodyPr>
            <a:normAutofit fontScale="92500" lnSpcReduction="20000"/>
          </a:bodyPr>
          <a:lstStyle/>
          <a:p>
            <a:pPr marL="139700" indent="0">
              <a:buNone/>
            </a:pPr>
            <a:r>
              <a:rPr lang="en-US" sz="1200" dirty="0"/>
              <a:t>HTML documents have a tree structure. </a:t>
            </a:r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sz="1200" dirty="0"/>
              <a:t>Elements "branch out" from the main trunk (the &lt;html&gt;&lt;/html&gt; tags). </a:t>
            </a:r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sz="1200" dirty="0"/>
              <a:t>The first two big branches are &lt;head&gt; and &lt;body&gt;.  </a:t>
            </a:r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sz="1200" dirty="0"/>
              <a:t>Branches multiply and become finer as you get to elements like &lt;div&gt;s, &lt;table&gt;s, and text (headers and paragraphs).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03" y="3129015"/>
            <a:ext cx="1821656" cy="16859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A2FD76-BA81-4FC9-7EF7-290D19629761}"/>
              </a:ext>
            </a:extLst>
          </p:cNvPr>
          <p:cNvSpPr/>
          <p:nvPr/>
        </p:nvSpPr>
        <p:spPr>
          <a:xfrm>
            <a:off x="361299" y="2002760"/>
            <a:ext cx="4808405" cy="820729"/>
          </a:xfrm>
          <a:prstGeom prst="rect">
            <a:avLst/>
          </a:prstGeom>
          <a:solidFill>
            <a:srgbClr val="C9C9C9">
              <a:alpha val="32941"/>
            </a:srgb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758A2-1BFD-88AB-4624-44DEC6FD0D62}"/>
              </a:ext>
            </a:extLst>
          </p:cNvPr>
          <p:cNvSpPr/>
          <p:nvPr/>
        </p:nvSpPr>
        <p:spPr>
          <a:xfrm>
            <a:off x="361299" y="2903144"/>
            <a:ext cx="4808405" cy="1869578"/>
          </a:xfrm>
          <a:prstGeom prst="rect">
            <a:avLst/>
          </a:prstGeom>
          <a:solidFill>
            <a:srgbClr val="C9C9C9">
              <a:alpha val="32941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DAC03-6A4F-EAFD-8E9A-27C9BBD4B0CF}"/>
              </a:ext>
            </a:extLst>
          </p:cNvPr>
          <p:cNvSpPr/>
          <p:nvPr/>
        </p:nvSpPr>
        <p:spPr>
          <a:xfrm>
            <a:off x="6266985" y="4054692"/>
            <a:ext cx="829651" cy="289822"/>
          </a:xfrm>
          <a:prstGeom prst="rect">
            <a:avLst/>
          </a:prstGeom>
          <a:solidFill>
            <a:srgbClr val="C9C9C9">
              <a:alpha val="32941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4A85B-BB4F-0A24-3DE7-6DF5B63AAE61}"/>
              </a:ext>
            </a:extLst>
          </p:cNvPr>
          <p:cNvSpPr/>
          <p:nvPr/>
        </p:nvSpPr>
        <p:spPr>
          <a:xfrm>
            <a:off x="7140019" y="4054691"/>
            <a:ext cx="487416" cy="289823"/>
          </a:xfrm>
          <a:prstGeom prst="rect">
            <a:avLst/>
          </a:prstGeom>
          <a:solidFill>
            <a:srgbClr val="C9C9C9">
              <a:alpha val="32941"/>
            </a:srgb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Withering Tree with solid fill">
            <a:extLst>
              <a:ext uri="{FF2B5EF4-FFF2-40B4-BE49-F238E27FC236}">
                <a16:creationId xmlns:a16="http://schemas.microsoft.com/office/drawing/2014/main" id="{C4303A66-D9A8-1CCD-F600-96B7C596C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3860" y="262567"/>
            <a:ext cx="1183125" cy="1183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B68713C-12D0-C76F-5591-FF106D7BD399}"/>
                  </a:ext>
                </a:extLst>
              </p14:cNvPr>
              <p14:cNvContentPartPr/>
              <p14:nvPr/>
            </p14:nvContentPartPr>
            <p14:xfrm>
              <a:off x="6681709" y="4377182"/>
              <a:ext cx="164880" cy="127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B68713C-12D0-C76F-5591-FF106D7BD3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63709" y="4269542"/>
                <a:ext cx="2005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3B86B7-B2AE-7A57-5996-F9FAAF79C131}"/>
                  </a:ext>
                </a:extLst>
              </p14:cNvPr>
              <p14:cNvContentPartPr/>
              <p14:nvPr/>
            </p14:nvContentPartPr>
            <p14:xfrm>
              <a:off x="6679189" y="4786142"/>
              <a:ext cx="197280" cy="301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3B86B7-B2AE-7A57-5996-F9FAAF79C1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61189" y="4678502"/>
                <a:ext cx="23292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4ADE7F-EFCC-CBE3-C2A5-724F0223191B}"/>
                  </a:ext>
                </a:extLst>
              </p14:cNvPr>
              <p14:cNvContentPartPr/>
              <p14:nvPr/>
            </p14:nvContentPartPr>
            <p14:xfrm>
              <a:off x="7307749" y="4372502"/>
              <a:ext cx="160920" cy="131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4ADE7F-EFCC-CBE3-C2A5-724F022319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9749" y="4264862"/>
                <a:ext cx="1965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0A9BF0A-AA6C-8B0A-3462-0B68AF49AB10}"/>
                  </a:ext>
                </a:extLst>
              </p14:cNvPr>
              <p14:cNvContentPartPr/>
              <p14:nvPr/>
            </p14:nvContentPartPr>
            <p14:xfrm>
              <a:off x="7227829" y="4791542"/>
              <a:ext cx="231120" cy="304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0A9BF0A-AA6C-8B0A-3462-0B68AF49AB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10189" y="4683542"/>
                <a:ext cx="26676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5820E89-DE2A-823E-81C1-5A227B3060C8}"/>
                  </a:ext>
                </a:extLst>
              </p14:cNvPr>
              <p14:cNvContentPartPr/>
              <p14:nvPr/>
            </p14:nvContentPartPr>
            <p14:xfrm>
              <a:off x="7095349" y="4361702"/>
              <a:ext cx="186480" cy="154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5820E89-DE2A-823E-81C1-5A227B3060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77349" y="4254062"/>
                <a:ext cx="2221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E3513A-5731-A42F-63CE-462CEBF9BB50}"/>
                  </a:ext>
                </a:extLst>
              </p14:cNvPr>
              <p14:cNvContentPartPr/>
              <p14:nvPr/>
            </p14:nvContentPartPr>
            <p14:xfrm>
              <a:off x="6803389" y="4363862"/>
              <a:ext cx="225720" cy="167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E3513A-5731-A42F-63CE-462CEBF9BB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85389" y="4256222"/>
                <a:ext cx="2613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C05BDF-1D06-30F9-9FDD-2E5251F42ED5}"/>
                  </a:ext>
                </a:extLst>
              </p14:cNvPr>
              <p14:cNvContentPartPr/>
              <p14:nvPr/>
            </p14:nvContentPartPr>
            <p14:xfrm>
              <a:off x="6462829" y="3899822"/>
              <a:ext cx="50760" cy="145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C05BDF-1D06-30F9-9FDD-2E5251F42E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44829" y="3791822"/>
                <a:ext cx="864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A13D945-CB05-CD06-51A3-8FB540226387}"/>
                  </a:ext>
                </a:extLst>
              </p14:cNvPr>
              <p14:cNvContentPartPr/>
              <p14:nvPr/>
            </p14:nvContentPartPr>
            <p14:xfrm>
              <a:off x="6507109" y="3888662"/>
              <a:ext cx="123480" cy="147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A13D945-CB05-CD06-51A3-8FB5402263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89109" y="3781022"/>
                <a:ext cx="1591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7E266B-066C-81B0-B36E-80359CC26401}"/>
                  </a:ext>
                </a:extLst>
              </p14:cNvPr>
              <p14:cNvContentPartPr/>
              <p14:nvPr/>
            </p14:nvContentPartPr>
            <p14:xfrm>
              <a:off x="7442749" y="3899462"/>
              <a:ext cx="87840" cy="131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7E266B-066C-81B0-B36E-80359CC264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24749" y="3791822"/>
                <a:ext cx="1234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145602C-00E4-9E33-0A5A-3AB2A6E7B038}"/>
                  </a:ext>
                </a:extLst>
              </p14:cNvPr>
              <p14:cNvContentPartPr/>
              <p14:nvPr/>
            </p14:nvContentPartPr>
            <p14:xfrm>
              <a:off x="7560469" y="3883622"/>
              <a:ext cx="38520" cy="146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145602C-00E4-9E33-0A5A-3AB2A6E7B0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42469" y="3775982"/>
                <a:ext cx="7416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8EEC42C-9ED5-558D-CE66-3B1D54CA111E}"/>
                  </a:ext>
                </a:extLst>
              </p14:cNvPr>
              <p14:cNvContentPartPr/>
              <p14:nvPr/>
            </p14:nvContentPartPr>
            <p14:xfrm>
              <a:off x="7342309" y="3460262"/>
              <a:ext cx="136440" cy="181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8EEC42C-9ED5-558D-CE66-3B1D54CA11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24309" y="3352622"/>
                <a:ext cx="17208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370D98F-7604-D03A-B726-185B1C1E2503}"/>
                  </a:ext>
                </a:extLst>
              </p14:cNvPr>
              <p14:cNvContentPartPr/>
              <p14:nvPr/>
            </p14:nvContentPartPr>
            <p14:xfrm>
              <a:off x="7342309" y="3461342"/>
              <a:ext cx="177480" cy="170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370D98F-7604-D03A-B726-185B1C1E250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24309" y="3353702"/>
                <a:ext cx="2131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3498DC-7349-7F66-36E5-FF4E010336FF}"/>
                  </a:ext>
                </a:extLst>
              </p14:cNvPr>
              <p14:cNvContentPartPr/>
              <p14:nvPr/>
            </p14:nvContentPartPr>
            <p14:xfrm>
              <a:off x="7570189" y="3449102"/>
              <a:ext cx="41760" cy="182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3498DC-7349-7F66-36E5-FF4E010336F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2189" y="3341462"/>
                <a:ext cx="774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AD55901-FDEE-CCFE-BC12-1B3E339C4ED0}"/>
                  </a:ext>
                </a:extLst>
              </p14:cNvPr>
              <p14:cNvContentPartPr/>
              <p14:nvPr/>
            </p14:nvContentPartPr>
            <p14:xfrm>
              <a:off x="7616269" y="3468542"/>
              <a:ext cx="16200" cy="163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AD55901-FDEE-CCFE-BC12-1B3E339C4E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98629" y="3360542"/>
                <a:ext cx="518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6A49336-4380-017C-64F1-BF893CDE5C37}"/>
                  </a:ext>
                </a:extLst>
              </p14:cNvPr>
              <p14:cNvContentPartPr/>
              <p14:nvPr/>
            </p14:nvContentPartPr>
            <p14:xfrm>
              <a:off x="7667389" y="3445502"/>
              <a:ext cx="186120" cy="186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6A49336-4380-017C-64F1-BF893CDE5C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49749" y="3337502"/>
                <a:ext cx="2217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FD947A9-C65C-2164-9A54-EAC88BB3AF64}"/>
                  </a:ext>
                </a:extLst>
              </p14:cNvPr>
              <p14:cNvContentPartPr/>
              <p14:nvPr/>
            </p14:nvContentPartPr>
            <p14:xfrm>
              <a:off x="7723549" y="3430742"/>
              <a:ext cx="149040" cy="211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FD947A9-C65C-2164-9A54-EAC88BB3AF6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05909" y="3323102"/>
                <a:ext cx="18468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60494A5F-AF25-1AD1-50B2-E575A07FF561}"/>
              </a:ext>
            </a:extLst>
          </p:cNvPr>
          <p:cNvGrpSpPr/>
          <p:nvPr/>
        </p:nvGrpSpPr>
        <p:grpSpPr>
          <a:xfrm>
            <a:off x="6465743" y="4805942"/>
            <a:ext cx="1248120" cy="333526"/>
            <a:chOff x="6465743" y="4805942"/>
            <a:chExt cx="1248120" cy="333526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F5A5C3-97CA-6265-D319-E5B4263A44FE}"/>
                    </a:ext>
                  </a:extLst>
                </p14:cNvPr>
                <p14:cNvContentPartPr/>
                <p14:nvPr/>
              </p14:nvContentPartPr>
              <p14:xfrm>
                <a:off x="6916069" y="4805942"/>
                <a:ext cx="6228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F5A5C3-97CA-6265-D319-E5B4263A44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98429" y="4698302"/>
                  <a:ext cx="979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AB1016-C596-AC88-9BDF-FF47AA7DBD35}"/>
                    </a:ext>
                  </a:extLst>
                </p14:cNvPr>
                <p14:cNvContentPartPr/>
                <p14:nvPr/>
              </p14:nvContentPartPr>
              <p14:xfrm>
                <a:off x="7003189" y="4834742"/>
                <a:ext cx="41040" cy="156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AB1016-C596-AC88-9BDF-FF47AA7DBD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85189" y="4726742"/>
                  <a:ext cx="76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DCB497-42C9-08D0-699D-F2C430383789}"/>
                    </a:ext>
                  </a:extLst>
                </p14:cNvPr>
                <p14:cNvContentPartPr/>
                <p14:nvPr/>
              </p14:nvContentPartPr>
              <p14:xfrm>
                <a:off x="7074829" y="4820342"/>
                <a:ext cx="26640" cy="206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DCB497-42C9-08D0-699D-F2C4303837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57189" y="4712702"/>
                  <a:ext cx="62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89D177-D3B9-690F-43FB-6AEFD82363C7}"/>
                    </a:ext>
                  </a:extLst>
                </p14:cNvPr>
                <p14:cNvContentPartPr/>
                <p14:nvPr/>
              </p14:nvContentPartPr>
              <p14:xfrm>
                <a:off x="7151149" y="4808102"/>
                <a:ext cx="11160" cy="223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89D177-D3B9-690F-43FB-6AEFD82363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33509" y="4700102"/>
                  <a:ext cx="468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1EDFC3-194A-B682-FB9A-7DE31617FDB6}"/>
                    </a:ext>
                  </a:extLst>
                </p14:cNvPr>
                <p14:cNvContentPartPr/>
                <p14:nvPr/>
              </p14:nvContentPartPr>
              <p14:xfrm>
                <a:off x="7197949" y="4862102"/>
                <a:ext cx="9720" cy="194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1EDFC3-194A-B682-FB9A-7DE31617FD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80309" y="4754462"/>
                  <a:ext cx="453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C74CCB-FCE5-A352-4913-DAE297D48417}"/>
                    </a:ext>
                  </a:extLst>
                </p14:cNvPr>
                <p14:cNvContentPartPr/>
                <p14:nvPr/>
              </p14:nvContentPartPr>
              <p14:xfrm>
                <a:off x="6465743" y="5033268"/>
                <a:ext cx="485280" cy="97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C74CCB-FCE5-A352-4913-DAE297D484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48103" y="4925268"/>
                  <a:ext cx="5209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0CA7AD-B2F9-4847-F79A-66C190B202B4}"/>
                    </a:ext>
                  </a:extLst>
                </p14:cNvPr>
                <p14:cNvContentPartPr/>
                <p14:nvPr/>
              </p14:nvContentPartPr>
              <p14:xfrm>
                <a:off x="6813143" y="5018148"/>
                <a:ext cx="405360" cy="63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0CA7AD-B2F9-4847-F79A-66C190B202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95143" y="4910508"/>
                  <a:ext cx="441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300FD7-1D2A-A63B-FB8B-C14389641F78}"/>
                    </a:ext>
                  </a:extLst>
                </p14:cNvPr>
                <p14:cNvContentPartPr/>
                <p14:nvPr/>
              </p14:nvContentPartPr>
              <p14:xfrm>
                <a:off x="7008623" y="4968108"/>
                <a:ext cx="705240" cy="171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300FD7-1D2A-A63B-FB8B-C14389641F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90623" y="4860108"/>
                  <a:ext cx="740880" cy="38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36B4CB0-52DE-70B1-347E-365BE09799D7}"/>
                  </a:ext>
                </a:extLst>
              </p14:cNvPr>
              <p14:cNvContentPartPr/>
              <p14:nvPr/>
            </p14:nvContentPartPr>
            <p14:xfrm>
              <a:off x="6794063" y="5005908"/>
              <a:ext cx="181800" cy="140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36B4CB0-52DE-70B1-347E-365BE09799D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76423" y="4897908"/>
                <a:ext cx="2174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122BB33-3825-32A4-535A-D917F37EA9B3}"/>
                  </a:ext>
                </a:extLst>
              </p14:cNvPr>
              <p14:cNvContentPartPr/>
              <p14:nvPr/>
            </p14:nvContentPartPr>
            <p14:xfrm>
              <a:off x="7483463" y="5029668"/>
              <a:ext cx="60480" cy="84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122BB33-3825-32A4-535A-D917F37EA9B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65463" y="4921668"/>
                <a:ext cx="961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6CA31DB-E864-11EE-C5A6-8A22E67379E8}"/>
                  </a:ext>
                </a:extLst>
              </p14:cNvPr>
              <p14:cNvContentPartPr/>
              <p14:nvPr/>
            </p14:nvContentPartPr>
            <p14:xfrm>
              <a:off x="5667983" y="5024628"/>
              <a:ext cx="1136880" cy="106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6CA31DB-E864-11EE-C5A6-8A22E67379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49983" y="4916628"/>
                <a:ext cx="1172520" cy="32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1BF6758D-7385-16FA-389D-A78EDBA50E1D}"/>
              </a:ext>
            </a:extLst>
          </p:cNvPr>
          <p:cNvGrpSpPr/>
          <p:nvPr/>
        </p:nvGrpSpPr>
        <p:grpSpPr>
          <a:xfrm>
            <a:off x="6971543" y="4932468"/>
            <a:ext cx="1306440" cy="198000"/>
            <a:chOff x="6971543" y="4932468"/>
            <a:chExt cx="1306440" cy="198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8B393B-2239-46B6-05D2-6BFEFDA120C0}"/>
                    </a:ext>
                  </a:extLst>
                </p14:cNvPr>
                <p14:cNvContentPartPr/>
                <p14:nvPr/>
              </p14:nvContentPartPr>
              <p14:xfrm>
                <a:off x="6971543" y="5018508"/>
                <a:ext cx="274680" cy="111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8B393B-2239-46B6-05D2-6BFEFDA120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3903" y="4910868"/>
                  <a:ext cx="3103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23E53F3-A2BE-2A7B-4FB4-FE0B6FAC0B23}"/>
                    </a:ext>
                  </a:extLst>
                </p14:cNvPr>
                <p14:cNvContentPartPr/>
                <p14:nvPr/>
              </p14:nvContentPartPr>
              <p14:xfrm>
                <a:off x="7484543" y="5010588"/>
                <a:ext cx="17640" cy="63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23E53F3-A2BE-2A7B-4FB4-FE0B6FAC0B2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6903" y="4902948"/>
                  <a:ext cx="532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EB4AD6-F5A4-2AF5-B815-55022FB31D3C}"/>
                    </a:ext>
                  </a:extLst>
                </p14:cNvPr>
                <p14:cNvContentPartPr/>
                <p14:nvPr/>
              </p14:nvContentPartPr>
              <p14:xfrm>
                <a:off x="7426943" y="4932468"/>
                <a:ext cx="18360" cy="108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EB4AD6-F5A4-2AF5-B815-55022FB31D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08943" y="4824468"/>
                  <a:ext cx="540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A52F87-E6E7-B367-B178-C0597D85CAB6}"/>
                    </a:ext>
                  </a:extLst>
                </p14:cNvPr>
                <p14:cNvContentPartPr/>
                <p14:nvPr/>
              </p14:nvContentPartPr>
              <p14:xfrm>
                <a:off x="7435943" y="5033268"/>
                <a:ext cx="360" cy="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A52F87-E6E7-B367-B178-C0597D85CAB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18303" y="4925268"/>
                  <a:ext cx="36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BE7BC8-62B4-4C19-08A0-52F48E25672E}"/>
                    </a:ext>
                  </a:extLst>
                </p14:cNvPr>
                <p14:cNvContentPartPr/>
                <p14:nvPr/>
              </p14:nvContentPartPr>
              <p14:xfrm>
                <a:off x="7452503" y="4949388"/>
                <a:ext cx="25560" cy="132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BE7BC8-62B4-4C19-08A0-52F48E25672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34863" y="4841388"/>
                  <a:ext cx="61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9F9455-CC43-8DF1-1A91-822F0DCFFAC3}"/>
                    </a:ext>
                  </a:extLst>
                </p14:cNvPr>
                <p14:cNvContentPartPr/>
                <p14:nvPr/>
              </p14:nvContentPartPr>
              <p14:xfrm>
                <a:off x="7654463" y="5072868"/>
                <a:ext cx="623520" cy="4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9F9455-CC43-8DF1-1A91-822F0DCFFAC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36463" y="4965228"/>
                  <a:ext cx="65916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201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412C437-54CE-6965-230B-072C74F0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HTML tag </a:t>
            </a:r>
            <a:r>
              <a:rPr lang="en-US" altLang="en-US" b="1" dirty="0"/>
              <a:t>attributes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6BA4A57-43CF-9659-0FD8-6FF3A4E6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Most tags have attributes.</a:t>
            </a:r>
          </a:p>
          <a:p>
            <a:pPr marL="0" indent="0">
              <a:buNone/>
            </a:pPr>
            <a:r>
              <a:rPr lang="en-US" altLang="en-US" dirty="0"/>
              <a:t>Attributes specify properties of the object.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2200" b="1" i="1" dirty="0">
                <a:solidFill>
                  <a:srgbClr val="5698D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keyword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attribute_name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=value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sz="1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dirty="0"/>
              <a:t>Assign attribute values after the keyword inside the opening tag. </a:t>
            </a:r>
          </a:p>
          <a:p>
            <a:pPr marL="0" indent="0">
              <a:buNone/>
            </a:pP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&lt;p </a:t>
            </a:r>
            <a:r>
              <a:rPr lang="en-US" sz="1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style="</a:t>
            </a:r>
            <a:r>
              <a:rPr lang="en-US" sz="12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text-align:right</a:t>
            </a:r>
            <a:r>
              <a:rPr lang="en-US" sz="1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   This is some text in a paragraph.</a:t>
            </a:r>
            <a:b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pPr marL="0" indent="0">
              <a:buNone/>
            </a:pPr>
            <a:br>
              <a:rPr lang="en-US" altLang="en-US" sz="1200" dirty="0"/>
            </a:br>
            <a:r>
              <a:rPr lang="en-US" altLang="en-US" sz="1200" dirty="0"/>
              <a:t>Multiple attributes can be used at once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0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05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="images/stickman.gif"</a:t>
            </a:r>
            <a:r>
              <a:rPr lang="en-US" sz="10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width="24"</a:t>
            </a:r>
            <a:r>
              <a:rPr lang="en-US" sz="10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height="39"</a:t>
            </a:r>
            <a:r>
              <a:rPr lang="en-US" sz="10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alt="Stickman"</a:t>
            </a:r>
            <a:r>
              <a:rPr lang="en-US" sz="10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412C437-54CE-6965-230B-072C74F0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HTML tags sandbox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6BA4A57-43CF-9659-0FD8-6FF3A4E6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83651"/>
          </a:xfrm>
        </p:spPr>
        <p:txBody>
          <a:bodyPr>
            <a:normAutofit/>
          </a:bodyPr>
          <a:lstStyle/>
          <a:p>
            <a:pPr marL="385763" indent="-385763">
              <a:buFont typeface="Garamond" panose="02020404030301010803" pitchFamily="18" charset="0"/>
              <a:buAutoNum type="arabicPeriod"/>
            </a:pPr>
            <a:r>
              <a:rPr lang="en-US" altLang="en-US" sz="1400" dirty="0"/>
              <a:t>Browse W3 Schools Tutorial page and click on the “Run” button</a:t>
            </a:r>
          </a:p>
          <a:p>
            <a:pPr marL="385763" indent="-385763">
              <a:buFont typeface="Garamond" panose="02020404030301010803" pitchFamily="18" charset="0"/>
              <a:buAutoNum type="arabicPeriod"/>
            </a:pPr>
            <a:endParaRPr lang="en-US" altLang="en-US" sz="800" dirty="0"/>
          </a:p>
          <a:p>
            <a:pPr marL="385763" indent="-385763">
              <a:buFont typeface="Garamond" panose="02020404030301010803" pitchFamily="18" charset="0"/>
              <a:buAutoNum type="arabicPeriod"/>
            </a:pPr>
            <a:endParaRPr lang="en-US" altLang="en-US" sz="800" dirty="0"/>
          </a:p>
          <a:p>
            <a:pPr marL="385763" indent="-385763">
              <a:buFont typeface="Garamond" panose="02020404030301010803" pitchFamily="18" charset="0"/>
              <a:buAutoNum type="arabicPeriod"/>
            </a:pPr>
            <a:endParaRPr lang="en-US" altLang="en-US" sz="800" dirty="0"/>
          </a:p>
          <a:p>
            <a:pPr marL="385763" indent="-385763">
              <a:buFont typeface="Garamond" panose="02020404030301010803" pitchFamily="18" charset="0"/>
              <a:buAutoNum type="arabicPeriod"/>
            </a:pPr>
            <a:endParaRPr lang="en-US" altLang="en-US" sz="800" dirty="0"/>
          </a:p>
          <a:p>
            <a:pPr marL="385763" indent="-385763">
              <a:buFont typeface="Garamond" panose="02020404030301010803" pitchFamily="18" charset="0"/>
              <a:buAutoNum type="arabicPeriod"/>
            </a:pPr>
            <a:endParaRPr lang="en-US" altLang="en-US" sz="800" dirty="0"/>
          </a:p>
          <a:p>
            <a:pPr marL="385763" indent="-385763">
              <a:buFont typeface="Garamond" panose="02020404030301010803" pitchFamily="18" charset="0"/>
              <a:buAutoNum type="arabicPeriod"/>
            </a:pPr>
            <a:endParaRPr lang="en-US" altLang="en-US" sz="800" dirty="0"/>
          </a:p>
          <a:p>
            <a:pPr marL="385763" indent="-385763">
              <a:buFont typeface="Garamond" panose="02020404030301010803" pitchFamily="18" charset="0"/>
              <a:buAutoNum type="arabicPeriod"/>
            </a:pPr>
            <a:endParaRPr lang="en-US" altLang="en-US" sz="800" dirty="0"/>
          </a:p>
          <a:p>
            <a:pPr marL="385763" indent="-385763">
              <a:buFont typeface="Garamond" panose="02020404030301010803" pitchFamily="18" charset="0"/>
              <a:buAutoNum type="arabicPeriod"/>
            </a:pPr>
            <a:endParaRPr lang="en-US" altLang="en-US" sz="800" dirty="0"/>
          </a:p>
          <a:p>
            <a:pPr marL="385763" indent="-385763">
              <a:buFont typeface="Garamond" panose="02020404030301010803" pitchFamily="18" charset="0"/>
              <a:buAutoNum type="arabicPeriod"/>
            </a:pPr>
            <a:endParaRPr lang="en-US" altLang="en-US" sz="800" dirty="0"/>
          </a:p>
          <a:p>
            <a:pPr marL="385763" indent="-385763">
              <a:buFont typeface="Garamond" panose="02020404030301010803" pitchFamily="18" charset="0"/>
              <a:buAutoNum type="arabicPeriod"/>
            </a:pPr>
            <a:r>
              <a:rPr lang="en-US" altLang="en-US" sz="1400" dirty="0"/>
              <a:t>Replace the code in the left window.</a:t>
            </a:r>
          </a:p>
          <a:p>
            <a:pPr marL="385763" indent="-385763">
              <a:buFont typeface="Garamond" panose="02020404030301010803" pitchFamily="18" charset="0"/>
              <a:buAutoNum type="arabicPeriod"/>
            </a:pPr>
            <a:endParaRPr lang="en-US" altLang="en-US" sz="1400" dirty="0"/>
          </a:p>
          <a:p>
            <a:pPr marL="385763" indent="-385763">
              <a:buFont typeface="Garamond" panose="02020404030301010803" pitchFamily="18" charset="0"/>
              <a:buAutoNum type="arabicPeriod"/>
            </a:pPr>
            <a:r>
              <a:rPr lang="en-US" altLang="en-US" sz="1400" dirty="0"/>
              <a:t>Click on the “Run” button again, observe the results, &amp; answer the questions.</a:t>
            </a:r>
          </a:p>
        </p:txBody>
      </p:sp>
      <p:pic>
        <p:nvPicPr>
          <p:cNvPr id="11269" name="Picture 3">
            <a:extLst>
              <a:ext uri="{FF2B5EF4-FFF2-40B4-BE49-F238E27FC236}">
                <a16:creationId xmlns:a16="http://schemas.microsoft.com/office/drawing/2014/main" id="{7D773F2D-D8FB-DD33-0B29-1E6661659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80975"/>
            <a:ext cx="4588669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3715F-3980-0780-D2B3-76C055FC8567}"/>
              </a:ext>
            </a:extLst>
          </p:cNvPr>
          <p:cNvSpPr txBox="1"/>
          <p:nvPr/>
        </p:nvSpPr>
        <p:spPr>
          <a:xfrm>
            <a:off x="2288392" y="1873198"/>
            <a:ext cx="213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698D3"/>
                </a:solidFill>
                <a:latin typeface="Abadi Extra Light" panose="020B0204020104020204" pitchFamily="34" charset="0"/>
              </a:rPr>
              <a:t>HTML "Try it yourself" panel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210B4-7A01-D8C3-6384-F17740E0C98D}"/>
              </a:ext>
            </a:extLst>
          </p:cNvPr>
          <p:cNvSpPr txBox="1"/>
          <p:nvPr/>
        </p:nvSpPr>
        <p:spPr>
          <a:xfrm>
            <a:off x="4984273" y="1873197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698D3"/>
                </a:solidFill>
                <a:latin typeface="Abadi Extra Light" panose="020B0204020104020204" pitchFamily="34" charset="0"/>
              </a:rPr>
              <a:t>The resulting rendered page</a:t>
            </a:r>
          </a:p>
        </p:txBody>
      </p:sp>
    </p:spTree>
    <p:extLst>
      <p:ext uri="{BB962C8B-B14F-4D97-AF65-F5344CB8AC3E}">
        <p14:creationId xmlns:p14="http://schemas.microsoft.com/office/powerpoint/2010/main" val="323503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B833-C65C-351B-2B13-7D131136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Lessons from HTML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539A-56A6-C862-8BD2-14B82E7B5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487" y="1062037"/>
            <a:ext cx="3643313" cy="3727662"/>
          </a:xfrm>
        </p:spPr>
        <p:txBody>
          <a:bodyPr>
            <a:normAutofit fontScale="77500" lnSpcReduction="20000"/>
          </a:bodyPr>
          <a:lstStyle/>
          <a:p>
            <a:pPr marL="257175" indent="-257175">
              <a:buFont typeface="+mj-lt"/>
              <a:buAutoNum type="arabicPeriod"/>
              <a:defRPr/>
            </a:pPr>
            <a:r>
              <a:rPr lang="en-US" dirty="0"/>
              <a:t>How to resize an image </a:t>
            </a:r>
          </a:p>
          <a:p>
            <a:pPr marL="257175" indent="-257175">
              <a:buFont typeface="+mj-lt"/>
              <a:buAutoNum type="arabicPeriod"/>
              <a:defRPr/>
            </a:pPr>
            <a:endParaRPr lang="en-US" dirty="0"/>
          </a:p>
          <a:p>
            <a:pPr marL="257175" indent="-257175">
              <a:buFont typeface="+mj-lt"/>
              <a:buAutoNum type="arabicPeriod"/>
              <a:defRPr/>
            </a:pPr>
            <a:r>
              <a:rPr lang="en-US" dirty="0"/>
              <a:t>How to add a row to a table</a:t>
            </a:r>
          </a:p>
          <a:p>
            <a:pPr marL="257175" indent="-257175">
              <a:buFont typeface="+mj-lt"/>
              <a:buAutoNum type="arabicPeriod"/>
              <a:defRPr/>
            </a:pPr>
            <a:endParaRPr lang="en-US" dirty="0"/>
          </a:p>
          <a:p>
            <a:pPr marL="257175" indent="-257175">
              <a:buFont typeface="+mj-lt"/>
              <a:buAutoNum type="arabicPeriod"/>
              <a:defRPr/>
            </a:pPr>
            <a:r>
              <a:rPr lang="en-US" dirty="0"/>
              <a:t>How to add/remove table borders</a:t>
            </a:r>
          </a:p>
          <a:p>
            <a:pPr marL="0" indent="0">
              <a:buNone/>
              <a:defRPr/>
            </a:pPr>
            <a:r>
              <a:rPr lang="en-US" sz="1050" dirty="0"/>
              <a:t>            border attribute</a:t>
            </a:r>
          </a:p>
          <a:p>
            <a:pPr marL="342900" indent="-342900">
              <a:buFont typeface="+mj-lt"/>
              <a:buAutoNum type="arabicPeriod" startAt="4"/>
              <a:defRPr/>
            </a:pPr>
            <a:r>
              <a:rPr lang="en-US" dirty="0"/>
              <a:t>How to make a numbered list that starts the numbering at 50. </a:t>
            </a:r>
          </a:p>
          <a:p>
            <a:pPr marL="0" indent="0">
              <a:buNone/>
              <a:defRPr/>
            </a:pPr>
            <a:r>
              <a:rPr lang="en-US" sz="1050" dirty="0"/>
              <a:t>            &lt;</a:t>
            </a:r>
            <a:r>
              <a:rPr lang="en-US" sz="1050" dirty="0" err="1"/>
              <a:t>ol</a:t>
            </a:r>
            <a:r>
              <a:rPr lang="en-US" sz="1050" dirty="0"/>
              <a:t> start="50"&gt;</a:t>
            </a:r>
          </a:p>
          <a:p>
            <a:pPr marL="342900" indent="-342900">
              <a:buFont typeface="+mj-lt"/>
              <a:buAutoNum type="arabicPeriod" startAt="4"/>
              <a:defRPr/>
            </a:pPr>
            <a:r>
              <a:rPr lang="en-US" dirty="0"/>
              <a:t>How to make a bulleted list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 startAt="4"/>
              <a:defRPr/>
            </a:pPr>
            <a:r>
              <a:rPr lang="en-US" dirty="0"/>
              <a:t>How to insert a line break  </a:t>
            </a:r>
          </a:p>
          <a:p>
            <a:pPr marL="342900" indent="-342900">
              <a:buFont typeface="+mj-lt"/>
              <a:buAutoNum type="arabicPeriod" startAt="4"/>
              <a:defRPr/>
            </a:pPr>
            <a:endParaRPr lang="en-US" dirty="0"/>
          </a:p>
          <a:p>
            <a:pPr marL="342900" indent="-342900">
              <a:buFont typeface="+mj-lt"/>
              <a:buAutoNum type="arabicPeriod" startAt="4"/>
              <a:defRPr/>
            </a:pPr>
            <a:r>
              <a:rPr lang="en-US" dirty="0"/>
              <a:t>How to create a hyperlink</a:t>
            </a:r>
          </a:p>
          <a:p>
            <a:pPr marL="0" indent="0">
              <a:buNone/>
              <a:defRPr/>
            </a:pPr>
            <a:r>
              <a:rPr lang="pt-BR" sz="1050" dirty="0"/>
              <a:t>            </a:t>
            </a:r>
            <a:r>
              <a:rPr lang="pt-BR" sz="1050" dirty="0">
                <a:solidFill>
                  <a:srgbClr val="C00000"/>
                </a:solidFill>
              </a:rPr>
              <a:t>&lt;a href=</a:t>
            </a:r>
            <a:r>
              <a:rPr lang="pt-BR" sz="1050" dirty="0">
                <a:solidFill>
                  <a:srgbClr val="3333FF"/>
                </a:solidFill>
              </a:rPr>
              <a:t>"http://www.aag.org/"</a:t>
            </a:r>
            <a:r>
              <a:rPr lang="pt-BR" sz="1050" dirty="0">
                <a:solidFill>
                  <a:srgbClr val="C00000"/>
                </a:solidFill>
              </a:rPr>
              <a:t> &gt;</a:t>
            </a:r>
            <a:r>
              <a:rPr lang="pt-BR" sz="1050" dirty="0"/>
              <a:t>AAG</a:t>
            </a:r>
            <a:r>
              <a:rPr lang="pt-BR" sz="1050" dirty="0">
                <a:solidFill>
                  <a:srgbClr val="C00000"/>
                </a:solidFill>
              </a:rPr>
              <a:t>&lt;/a&gt;</a:t>
            </a:r>
            <a:endParaRPr lang="en-US" sz="105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AC352-5E01-3F77-D6FA-8F1EEDD2BA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894" y="400050"/>
            <a:ext cx="1678781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7A51A8-0843-ADDD-6DDE-A11DBA31B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141" y="1407319"/>
            <a:ext cx="4134465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25"/>
              <a:t>&lt;img src="http://blabla/pics-of-kittens-2.jpg" alt="kittens" </a:t>
            </a:r>
            <a:r>
              <a:rPr lang="en-US" altLang="en-US" sz="825" b="1"/>
              <a:t>width ="42" height="42"</a:t>
            </a:r>
            <a:r>
              <a:rPr lang="en-US" altLang="en-US" sz="825"/>
              <a:t>/&gt;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2365B9-6921-C7C7-0EAD-4D8349E6425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10" y="3361099"/>
            <a:ext cx="13001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123A52-52BD-A4CC-F71E-0E958432B78E}"/>
              </a:ext>
            </a:extLst>
          </p:cNvPr>
          <p:cNvCxnSpPr/>
          <p:nvPr/>
        </p:nvCxnSpPr>
        <p:spPr>
          <a:xfrm>
            <a:off x="4343400" y="1807369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497BBFD-CABE-EF70-96D7-7ECE8AC57C16}"/>
              </a:ext>
            </a:extLst>
          </p:cNvPr>
          <p:cNvSpPr/>
          <p:nvPr/>
        </p:nvSpPr>
        <p:spPr>
          <a:xfrm>
            <a:off x="6243638" y="1688306"/>
            <a:ext cx="148590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DDDBAA-A3BD-B20E-48FF-B004E67160A6}"/>
              </a:ext>
            </a:extLst>
          </p:cNvPr>
          <p:cNvCxnSpPr/>
          <p:nvPr/>
        </p:nvCxnSpPr>
        <p:spPr>
          <a:xfrm>
            <a:off x="4343400" y="3448015"/>
            <a:ext cx="1675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3FA196-1F8A-D47A-FEA7-DA482E18916C}"/>
              </a:ext>
            </a:extLst>
          </p:cNvPr>
          <p:cNvCxnSpPr/>
          <p:nvPr/>
        </p:nvCxnSpPr>
        <p:spPr>
          <a:xfrm flipV="1">
            <a:off x="2542752" y="4732199"/>
            <a:ext cx="0" cy="19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67A3CC-A755-0517-8632-B9DD2F2AD559}"/>
              </a:ext>
            </a:extLst>
          </p:cNvPr>
          <p:cNvCxnSpPr/>
          <p:nvPr/>
        </p:nvCxnSpPr>
        <p:spPr>
          <a:xfrm flipV="1">
            <a:off x="3400002" y="4732199"/>
            <a:ext cx="0" cy="19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1C1B18-0448-30AD-1F17-988A63826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836" y="4880415"/>
            <a:ext cx="173637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dirty="0"/>
              <a:t>  destination           display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D09094-FCD1-2B4A-A327-50180C49A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821" y="3962883"/>
            <a:ext cx="59824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700" dirty="0"/>
              <a:t>&lt;</a:t>
            </a:r>
            <a:r>
              <a:rPr lang="en-US" altLang="en-US" sz="700" dirty="0" err="1"/>
              <a:t>br</a:t>
            </a:r>
            <a:r>
              <a:rPr lang="en-US" altLang="en-US" sz="700" dirty="0"/>
              <a:t> /&gt; tag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522D948-61E6-2B23-1F38-77EA661B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Embedding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3E80-1F62-10B6-A2FF-524D0D67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072754"/>
            <a:ext cx="6743700" cy="40576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1500" dirty="0"/>
              <a:t>&lt;</a:t>
            </a:r>
            <a:r>
              <a:rPr lang="en-US" sz="1500" dirty="0" err="1"/>
              <a:t>img</a:t>
            </a:r>
            <a:r>
              <a:rPr lang="en-US" sz="1500" dirty="0"/>
              <a:t>&gt; tag </a:t>
            </a:r>
          </a:p>
          <a:p>
            <a:pPr lvl="1" eaLnBrk="1" hangingPunct="1">
              <a:defRPr/>
            </a:pPr>
            <a:r>
              <a:rPr lang="en-US" dirty="0"/>
              <a:t>- Defines an image in an HTML page.</a:t>
            </a:r>
          </a:p>
          <a:p>
            <a:pPr marL="600075" lvl="1" indent="-257175">
              <a:buFontTx/>
              <a:buChar char="-"/>
              <a:defRPr/>
            </a:pPr>
            <a:r>
              <a:rPr lang="en-US" dirty="0"/>
              <a:t>Has two required attributes: </a:t>
            </a:r>
            <a:r>
              <a:rPr lang="en-US" dirty="0" err="1"/>
              <a:t>src</a:t>
            </a:r>
            <a:r>
              <a:rPr lang="en-US" dirty="0"/>
              <a:t> and alt.</a:t>
            </a:r>
          </a:p>
          <a:p>
            <a:pPr marL="600075" lvl="1" indent="-257175">
              <a:buFontTx/>
              <a:buChar char="-"/>
              <a:defRPr/>
            </a:pPr>
            <a:r>
              <a:rPr lang="en-US" dirty="0"/>
              <a:t>Other attributes?</a:t>
            </a:r>
          </a:p>
          <a:p>
            <a:pPr lvl="1" eaLnBrk="1" hangingPunct="1">
              <a:defRPr/>
            </a:pPr>
            <a:r>
              <a:rPr lang="en-US" dirty="0"/>
              <a:t>Example: </a:t>
            </a:r>
          </a:p>
          <a:p>
            <a:pPr marL="0" indent="0">
              <a:buNone/>
              <a:defRPr/>
            </a:pPr>
            <a:endParaRPr lang="en-US" sz="1500" b="1" dirty="0"/>
          </a:p>
          <a:p>
            <a:pPr eaLnBrk="1" hangingPunct="1">
              <a:defRPr/>
            </a:pPr>
            <a:r>
              <a:rPr lang="en-US" sz="1500" b="1" dirty="0"/>
              <a:t>Embed?</a:t>
            </a:r>
            <a:r>
              <a:rPr lang="en-US" sz="1500" dirty="0"/>
              <a:t> </a:t>
            </a:r>
          </a:p>
          <a:p>
            <a:pPr marL="600075" lvl="1" indent="-257175">
              <a:defRPr/>
            </a:pPr>
            <a:r>
              <a:rPr lang="en-US" dirty="0"/>
              <a:t>Images not actually inserted into an HTML page.</a:t>
            </a:r>
          </a:p>
          <a:p>
            <a:pPr marL="600075" lvl="1" indent="-257175">
              <a:defRPr/>
            </a:pPr>
            <a:r>
              <a:rPr lang="en-US" dirty="0"/>
              <a:t>images linked to HTML pages. </a:t>
            </a:r>
          </a:p>
          <a:p>
            <a:pPr marL="600075" lvl="1" indent="-257175">
              <a:defRPr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tag is a place holder for the referenced image.</a:t>
            </a:r>
          </a:p>
          <a:p>
            <a:pPr marL="600075" lvl="1" indent="-257175">
              <a:defRPr/>
            </a:pPr>
            <a:r>
              <a:rPr lang="en-US" i="1" dirty="0"/>
              <a:t>smiley.gif</a:t>
            </a:r>
            <a:r>
              <a:rPr lang="en-US" dirty="0"/>
              <a:t> must reside where the html resides.</a:t>
            </a:r>
          </a:p>
          <a:p>
            <a:pPr marL="600075" lvl="1" indent="-257175">
              <a:defRPr/>
            </a:pPr>
            <a:r>
              <a:rPr lang="en-US" dirty="0"/>
              <a:t>If the image is not local to the webpage, give a URL.</a:t>
            </a:r>
          </a:p>
          <a:p>
            <a:pPr marL="600075" lvl="1" indent="-257175">
              <a:defRPr/>
            </a:pPr>
            <a:endParaRPr lang="en-US" dirty="0"/>
          </a:p>
          <a:p>
            <a:pPr marL="600075" lvl="1" indent="-257175">
              <a:defRPr/>
            </a:pPr>
            <a:endParaRPr lang="en-US" dirty="0"/>
          </a:p>
          <a:p>
            <a:pPr marL="600075" lvl="1" indent="-257175">
              <a:defRPr/>
            </a:pPr>
            <a:r>
              <a:rPr lang="en-US" dirty="0"/>
              <a:t>When you make a website for courses, you can use GitHub</a:t>
            </a:r>
          </a:p>
          <a:p>
            <a:pPr marL="600075" lvl="1" indent="-257175">
              <a:defRPr/>
            </a:pPr>
            <a:endParaRPr lang="en-US" dirty="0"/>
          </a:p>
          <a:p>
            <a:pPr marL="600075" lvl="1" indent="-257175">
              <a:defRPr/>
            </a:pPr>
            <a:endParaRPr 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15BA7F9-FE2D-AB60-DAC2-3CB4962B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7414B0-1B97-4CCE-A3E8-E0AC65AB200A}" type="slidenum">
              <a:rPr lang="en-US" altLang="en-US" sz="1050">
                <a:solidFill>
                  <a:srgbClr val="008000"/>
                </a:solidFill>
              </a:rPr>
              <a:pPr/>
              <a:t>16</a:t>
            </a:fld>
            <a:endParaRPr lang="en-US" altLang="en-US" sz="1050">
              <a:solidFill>
                <a:srgbClr val="008000"/>
              </a:solidFill>
            </a:endParaRP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58450BEE-3743-71B9-05E0-C4DFBFC8B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256360"/>
            <a:ext cx="485775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C62C2D9A-D331-AF72-4DD7-A2F9639B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034654"/>
            <a:ext cx="892969" cy="75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8">
            <a:extLst>
              <a:ext uri="{FF2B5EF4-FFF2-40B4-BE49-F238E27FC236}">
                <a16:creationId xmlns:a16="http://schemas.microsoft.com/office/drawing/2014/main" id="{ACADCF58-CC2E-608D-5E60-C8F3866A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53" y="1328737"/>
            <a:ext cx="328613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9">
            <a:extLst>
              <a:ext uri="{FF2B5EF4-FFF2-40B4-BE49-F238E27FC236}">
                <a16:creationId xmlns:a16="http://schemas.microsoft.com/office/drawing/2014/main" id="{FF28B00F-6EC1-840A-0F58-D82A823EA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166937"/>
            <a:ext cx="5870972" cy="27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6">
            <a:extLst>
              <a:ext uri="{FF2B5EF4-FFF2-40B4-BE49-F238E27FC236}">
                <a16:creationId xmlns:a16="http://schemas.microsoft.com/office/drawing/2014/main" id="{C3CA1E7A-CC0F-5F63-0983-6CA335D2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4289823"/>
            <a:ext cx="4907756" cy="4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46CAD96-8889-F26F-5BE4-EBCEA3F8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GitHub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DB702-DFF7-8C35-9061-37B496DC5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46" y="1268016"/>
            <a:ext cx="5915025" cy="3263504"/>
          </a:xfrm>
        </p:spPr>
        <p:txBody>
          <a:bodyPr/>
          <a:lstStyle/>
          <a:p>
            <a:pPr eaLnBrk="1" hangingPunct="1">
              <a:defRPr/>
            </a:pPr>
            <a:r>
              <a:rPr lang="en-US" sz="1500" dirty="0"/>
              <a:t>Browse to </a:t>
            </a:r>
            <a:r>
              <a:rPr lang="en-US" sz="1500" dirty="0">
                <a:hlinkClick r:id="rId3"/>
              </a:rPr>
              <a:t>https://github.com/</a:t>
            </a:r>
            <a:endParaRPr lang="en-US" sz="1500" dirty="0"/>
          </a:p>
          <a:p>
            <a:pPr eaLnBrk="1" hangingPunct="1">
              <a:defRPr/>
            </a:pPr>
            <a:r>
              <a:rPr lang="en-US" sz="1500" dirty="0"/>
              <a:t>Create an account.</a:t>
            </a:r>
          </a:p>
          <a:p>
            <a:pPr eaLnBrk="1" hangingPunct="1">
              <a:defRPr/>
            </a:pPr>
            <a:r>
              <a:rPr lang="en-US" sz="1500" dirty="0"/>
              <a:t>Create a project (the project name will be part of your </a:t>
            </a:r>
            <a:r>
              <a:rPr lang="en-US" sz="1500" dirty="0" err="1"/>
              <a:t>url</a:t>
            </a:r>
            <a:r>
              <a:rPr lang="en-US" sz="1500" dirty="0"/>
              <a:t>)</a:t>
            </a:r>
          </a:p>
          <a:p>
            <a:pPr eaLnBrk="1" hangingPunct="1">
              <a:defRPr/>
            </a:pPr>
            <a:r>
              <a:rPr lang="en-US" sz="1500" dirty="0"/>
              <a:t>Create a webpage, index.html, that you want to be your “home page”</a:t>
            </a:r>
          </a:p>
          <a:p>
            <a:pPr eaLnBrk="1" hangingPunct="1">
              <a:defRPr/>
            </a:pPr>
            <a:r>
              <a:rPr lang="en-US" sz="1500" dirty="0"/>
              <a:t>Upload that into your repo space (use </a:t>
            </a:r>
            <a:r>
              <a:rPr lang="en-US" sz="1500" dirty="0" err="1"/>
              <a:t>git</a:t>
            </a:r>
            <a:r>
              <a:rPr lang="en-US" sz="1500" dirty="0"/>
              <a:t> or click “upload file”)</a:t>
            </a:r>
          </a:p>
          <a:p>
            <a:pPr eaLnBrk="1" hangingPunct="1">
              <a:defRPr/>
            </a:pPr>
            <a:r>
              <a:rPr lang="en-US" sz="1500" dirty="0"/>
              <a:t>Click settings</a:t>
            </a:r>
          </a:p>
          <a:p>
            <a:pPr eaLnBrk="1" hangingPunct="1">
              <a:defRPr/>
            </a:pPr>
            <a:r>
              <a:rPr lang="en-US" sz="1500" dirty="0"/>
              <a:t>On the settings page, under “GitHub Pages”:</a:t>
            </a:r>
          </a:p>
          <a:p>
            <a:pPr lvl="1" eaLnBrk="1" hangingPunct="1">
              <a:defRPr/>
            </a:pPr>
            <a:r>
              <a:rPr lang="en-US" sz="1200" dirty="0"/>
              <a:t> Use the Select source drop-down menu to select your GitHub Pages publishing source. </a:t>
            </a:r>
          </a:p>
          <a:p>
            <a:pPr lvl="1" eaLnBrk="1" hangingPunct="1">
              <a:defRPr/>
            </a:pPr>
            <a:r>
              <a:rPr lang="en-US" sz="1200" dirty="0"/>
              <a:t>Choose </a:t>
            </a:r>
            <a:r>
              <a:rPr lang="en-US" sz="1200" b="1" dirty="0"/>
              <a:t>master</a:t>
            </a:r>
            <a:r>
              <a:rPr lang="en-US" sz="1200" dirty="0"/>
              <a:t> </a:t>
            </a:r>
            <a:r>
              <a:rPr lang="en-US" sz="1200" b="1" dirty="0"/>
              <a:t>branch</a:t>
            </a:r>
            <a:r>
              <a:rPr lang="en-US" sz="1200" dirty="0"/>
              <a:t> or </a:t>
            </a:r>
            <a:r>
              <a:rPr lang="en-US" sz="1200" b="1" dirty="0" err="1"/>
              <a:t>gh</a:t>
            </a:r>
            <a:r>
              <a:rPr lang="en-US" sz="1200" b="1" dirty="0"/>
              <a:t>-pages</a:t>
            </a:r>
            <a:r>
              <a:rPr lang="en-US" sz="1200" dirty="0"/>
              <a:t> or </a:t>
            </a:r>
            <a:r>
              <a:rPr lang="en-US" sz="1200" b="1" dirty="0"/>
              <a:t>some other subdirectory that you have created;  This must be the location of your index.html page.</a:t>
            </a:r>
            <a:r>
              <a:rPr lang="en-US" sz="1200" dirty="0"/>
              <a:t> </a:t>
            </a:r>
          </a:p>
          <a:p>
            <a:pPr lvl="1" eaLnBrk="1" hangingPunct="1">
              <a:defRPr/>
            </a:pPr>
            <a:r>
              <a:rPr lang="en-US" sz="1200" dirty="0"/>
              <a:t>Click </a:t>
            </a:r>
            <a:r>
              <a:rPr lang="en-US" sz="1200" b="1" dirty="0"/>
              <a:t>Save</a:t>
            </a:r>
          </a:p>
          <a:p>
            <a:pPr lvl="1" eaLnBrk="1" hangingPunct="1">
              <a:defRPr/>
            </a:pPr>
            <a:r>
              <a:rPr lang="en-US" sz="1200" b="1" dirty="0"/>
              <a:t>Note: </a:t>
            </a:r>
            <a:r>
              <a:rPr lang="en-US" sz="1200" dirty="0"/>
              <a:t>it will say something like this:</a:t>
            </a:r>
          </a:p>
          <a:p>
            <a:pPr marL="257175" lvl="1" indent="0" eaLnBrk="1" hangingPunct="1">
              <a:buNone/>
              <a:defRPr/>
            </a:pPr>
            <a:r>
              <a:rPr lang="en-US" sz="1200" dirty="0"/>
              <a:t> “Your site is published at: </a:t>
            </a:r>
            <a:r>
              <a:rPr lang="en-US" sz="1200" dirty="0">
                <a:hlinkClick r:id="rId4"/>
              </a:rPr>
              <a:t>http://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  <a:hlinkClick r:id="rId4"/>
              </a:rPr>
              <a:t>username</a:t>
            </a:r>
            <a:r>
              <a:rPr lang="en-US" sz="1200" dirty="0">
                <a:hlinkClick r:id="rId4"/>
              </a:rPr>
              <a:t>.github.io/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  <a:hlinkClick r:id="rId4"/>
              </a:rPr>
              <a:t>projectName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/>
              <a:t>”</a:t>
            </a:r>
          </a:p>
          <a:p>
            <a:pPr lvl="1" eaLnBrk="1" hangingPunct="1">
              <a:defRPr/>
            </a:pPr>
            <a:r>
              <a:rPr lang="en-US" sz="1200" dirty="0"/>
              <a:t>That is your website’s base </a:t>
            </a:r>
            <a:r>
              <a:rPr lang="en-US" sz="1200" dirty="0" err="1"/>
              <a:t>url</a:t>
            </a:r>
            <a:r>
              <a:rPr lang="en-US" sz="1200" dirty="0"/>
              <a:t>.</a:t>
            </a:r>
          </a:p>
          <a:p>
            <a:pPr lvl="1" eaLnBrk="1" hangingPunct="1">
              <a:defRPr/>
            </a:pPr>
            <a:r>
              <a:rPr lang="en-US" sz="1200" dirty="0"/>
              <a:t>Browse to this </a:t>
            </a:r>
            <a:r>
              <a:rPr lang="en-US" sz="1200" dirty="0" err="1"/>
              <a:t>url</a:t>
            </a:r>
            <a:r>
              <a:rPr lang="en-US" sz="1200" dirty="0"/>
              <a:t> to see your index.html page.</a:t>
            </a:r>
            <a:endParaRPr lang="en-US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2391080-44A4-25B3-C6CE-8A5BB7BD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fld id="{7B7644F9-C7B0-4DC5-B8FC-9D871F656E4E}" type="slidenum">
              <a:rPr lang="en-US" altLang="en-US" sz="1050" kern="1200">
                <a:solidFill>
                  <a:srgbClr val="008000"/>
                </a:solidFill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t>17</a:t>
            </a:fld>
            <a:endParaRPr lang="en-US" altLang="en-US" sz="1050" kern="1200">
              <a:solidFill>
                <a:srgbClr val="00800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F1DDB58-F062-5851-1E0A-FC181DE0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Lists  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CAD36B6-9886-18D4-96ED-E545E405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731" y="1200150"/>
            <a:ext cx="3543300" cy="360045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1800"/>
              <a:t>Wrap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&lt;ol&gt;</a:t>
            </a:r>
            <a:r>
              <a:rPr lang="en-US" altLang="en-US" sz="1800"/>
              <a:t> and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&lt;/ol&gt;</a:t>
            </a:r>
            <a:r>
              <a:rPr lang="en-US" altLang="en-US" sz="1800"/>
              <a:t> around an ordered (numbered or lettered) list.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Wrap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&lt;ul&gt;</a:t>
            </a:r>
            <a:r>
              <a:rPr lang="en-US" altLang="en-US" sz="1800"/>
              <a:t> and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  <a:r>
              <a:rPr lang="en-US" altLang="en-US" sz="1800"/>
              <a:t> around an unordered (bulleted) list.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Wrap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US" altLang="en-US" sz="1800"/>
              <a:t> and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r>
              <a:rPr lang="en-US" altLang="en-US" sz="1800"/>
              <a:t> around each list item.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Useful attributes</a:t>
            </a:r>
          </a:p>
          <a:p>
            <a:pPr lvl="1" eaLnBrk="1" hangingPunct="1"/>
            <a:r>
              <a:rPr lang="en-US" altLang="en-US" sz="1500"/>
              <a:t>type and start</a:t>
            </a:r>
          </a:p>
          <a:p>
            <a:pPr eaLnBrk="1" hangingPunct="1"/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28F74494-E2A4-2E7D-9398-492C4570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EBBA5F-3651-4201-AC7E-239273BDE726}" type="slidenum">
              <a:rPr lang="en-US" altLang="en-US" sz="1050">
                <a:solidFill>
                  <a:srgbClr val="008000"/>
                </a:solidFill>
              </a:rPr>
              <a:pPr/>
              <a:t>18</a:t>
            </a:fld>
            <a:endParaRPr lang="en-US" altLang="en-US" sz="1050">
              <a:solidFill>
                <a:srgbClr val="008000"/>
              </a:solidFill>
            </a:endParaRPr>
          </a:p>
        </p:txBody>
      </p:sp>
      <p:pic>
        <p:nvPicPr>
          <p:cNvPr id="19461" name="Picture 3">
            <a:extLst>
              <a:ext uri="{FF2B5EF4-FFF2-40B4-BE49-F238E27FC236}">
                <a16:creationId xmlns:a16="http://schemas.microsoft.com/office/drawing/2014/main" id="{5B71304A-1659-DE79-AB36-B4CB75141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84597"/>
            <a:ext cx="1200150" cy="385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4">
            <a:extLst>
              <a:ext uri="{FF2B5EF4-FFF2-40B4-BE49-F238E27FC236}">
                <a16:creationId xmlns:a16="http://schemas.microsoft.com/office/drawing/2014/main" id="{C0184E34-DF83-C6A4-C449-C057ED6D0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32" y="584597"/>
            <a:ext cx="1521619" cy="396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096B752-A66D-4F54-4B68-A47B97B8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Tables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EC6A48D4-3564-0FA9-C522-259F2D027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1085850"/>
            <a:ext cx="3429000" cy="4057650"/>
          </a:xfrm>
        </p:spPr>
        <p:txBody>
          <a:bodyPr/>
          <a:lstStyle/>
          <a:p>
            <a:pPr eaLnBrk="1" hangingPunct="1"/>
            <a:r>
              <a:rPr lang="en-US" altLang="en-US" sz="1800"/>
              <a:t>Wrap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&lt;table&gt; </a:t>
            </a:r>
            <a:r>
              <a:rPr lang="en-US" altLang="en-US" sz="1800"/>
              <a:t>and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r>
              <a:rPr lang="en-US" altLang="en-US" sz="1800"/>
              <a:t> around a table.</a:t>
            </a:r>
          </a:p>
          <a:p>
            <a:pPr eaLnBrk="1" hangingPunct="1"/>
            <a:r>
              <a:rPr lang="en-US" altLang="en-US" sz="1800"/>
              <a:t>Wrap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&lt;tr&gt; </a:t>
            </a:r>
            <a:r>
              <a:rPr lang="en-US" altLang="en-US" sz="1800"/>
              <a:t>and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&lt;/tr&gt; </a:t>
            </a:r>
            <a:r>
              <a:rPr lang="en-US" altLang="en-US" sz="1800"/>
              <a:t>around each row.</a:t>
            </a:r>
          </a:p>
          <a:p>
            <a:pPr eaLnBrk="1" hangingPunct="1"/>
            <a:r>
              <a:rPr lang="en-US" altLang="en-US" sz="1800"/>
              <a:t>Wrap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&lt;td&gt; </a:t>
            </a:r>
            <a:r>
              <a:rPr lang="en-US" altLang="en-US" sz="1800"/>
              <a:t>and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&lt;/td&gt; </a:t>
            </a:r>
            <a:r>
              <a:rPr lang="en-US" altLang="en-US" sz="1800"/>
              <a:t>around each </a:t>
            </a:r>
            <a:r>
              <a:rPr lang="en-US" altLang="en-US" sz="1800" b="1"/>
              <a:t>t</a:t>
            </a:r>
            <a:r>
              <a:rPr lang="en-US" altLang="en-US" sz="1800"/>
              <a:t>able </a:t>
            </a:r>
            <a:r>
              <a:rPr lang="en-US" altLang="en-US" sz="1800" b="1"/>
              <a:t>d</a:t>
            </a:r>
            <a:r>
              <a:rPr lang="en-US" altLang="en-US" sz="1800"/>
              <a:t>ata cell.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Can also be used to arrange data on the page with borders turned off.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80907E4-7478-20B2-ACDB-1A9EC080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D9C9C2-F378-4BAC-895B-E07536EBC4B7}" type="slidenum">
              <a:rPr lang="en-US" altLang="en-US" sz="1050">
                <a:solidFill>
                  <a:srgbClr val="008000"/>
                </a:solidFill>
              </a:rPr>
              <a:pPr/>
              <a:t>19</a:t>
            </a:fld>
            <a:endParaRPr lang="en-US" altLang="en-US" sz="1050">
              <a:solidFill>
                <a:srgbClr val="008000"/>
              </a:solidFill>
            </a:endParaRPr>
          </a:p>
        </p:txBody>
      </p:sp>
      <p:pic>
        <p:nvPicPr>
          <p:cNvPr id="21509" name="Picture 3">
            <a:extLst>
              <a:ext uri="{FF2B5EF4-FFF2-40B4-BE49-F238E27FC236}">
                <a16:creationId xmlns:a16="http://schemas.microsoft.com/office/drawing/2014/main" id="{A99921BB-1C7F-C282-8053-3E476C000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7" y="2000250"/>
            <a:ext cx="1852613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7">
            <a:extLst>
              <a:ext uri="{FF2B5EF4-FFF2-40B4-BE49-F238E27FC236}">
                <a16:creationId xmlns:a16="http://schemas.microsoft.com/office/drawing/2014/main" id="{938D4F00-AD70-A950-79D9-3ECE4C973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69082"/>
            <a:ext cx="2014538" cy="212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8">
            <a:extLst>
              <a:ext uri="{FF2B5EF4-FFF2-40B4-BE49-F238E27FC236}">
                <a16:creationId xmlns:a16="http://schemas.microsoft.com/office/drawing/2014/main" id="{5FF6CAA1-6F34-2C91-9850-FB1410C5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2" y="3807619"/>
            <a:ext cx="2071688" cy="133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9">
            <a:extLst>
              <a:ext uri="{FF2B5EF4-FFF2-40B4-BE49-F238E27FC236}">
                <a16:creationId xmlns:a16="http://schemas.microsoft.com/office/drawing/2014/main" id="{10B0A7B1-99B9-88C9-8ADB-5544B8FFB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948" y="4236244"/>
            <a:ext cx="1178719" cy="90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EB0723-51CC-4C95-EA95-B416FE73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36E5E-14A9-C4F6-DBB6-2BC39B80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+ CSS + </a:t>
            </a:r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3F6DE0-71DC-E3F1-F9AD-C0758CDA3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3579"/>
            <a:ext cx="9144000" cy="38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71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9E81431-878F-45C2-FD58-F6D0A6AD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HTML spacing and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6AD8-685F-60E5-7E97-1FD18EF1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Not required for the Web Browser to read it correctly.</a:t>
            </a:r>
          </a:p>
          <a:p>
            <a:pPr eaLnBrk="1" hangingPunct="1">
              <a:defRPr/>
            </a:pPr>
            <a:r>
              <a:rPr lang="en-US" sz="1800" dirty="0"/>
              <a:t>But what will this HTML page look like? 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What will this HTML page look like?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2351C587-6B16-ED17-42C1-B1B8A33C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58AFF-F584-4BE7-BB51-BECE9A4483C7}" type="slidenum">
              <a:rPr lang="en-US" altLang="en-US" sz="1050">
                <a:solidFill>
                  <a:srgbClr val="008000"/>
                </a:solidFill>
              </a:rPr>
              <a:pPr/>
              <a:t>20</a:t>
            </a:fld>
            <a:endParaRPr lang="en-US" altLang="en-US" sz="1050">
              <a:solidFill>
                <a:srgbClr val="008000"/>
              </a:solidFill>
            </a:endParaRPr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3A80EF3C-41AE-47D3-22E5-BA6086B8F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54" y="2087166"/>
            <a:ext cx="484703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958D2CB6-B002-2B21-BF02-90AD14792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797" y="3429000"/>
            <a:ext cx="2900363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987B4A9-705E-6005-C69A-CEA33BCA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Writing HTML with python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FE5D79E-9B91-D79C-F38F-31834AED1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1272778"/>
            <a:ext cx="4400550" cy="232767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/>
              <a:t>Suppose you want to process data and displays the resulting map on a web page.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HTML is just a text file containing tags and ending in html or htm.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Can use Python file i/o to write dynamic HTML.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CC68DAE2-5DF5-ED37-DD58-40F2C314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C966C5-DDA0-434E-B709-974A9CF818A5}" type="slidenum">
              <a:rPr lang="en-US" altLang="en-US" sz="1050">
                <a:solidFill>
                  <a:srgbClr val="008000"/>
                </a:solidFill>
              </a:rPr>
              <a:pPr/>
              <a:t>21</a:t>
            </a:fld>
            <a:endParaRPr lang="en-US" altLang="en-US" sz="1050">
              <a:solidFill>
                <a:srgbClr val="008000"/>
              </a:solidFill>
            </a:endParaRPr>
          </a:p>
        </p:txBody>
      </p:sp>
      <p:pic>
        <p:nvPicPr>
          <p:cNvPr id="25605" name="Picture 2">
            <a:extLst>
              <a:ext uri="{FF2B5EF4-FFF2-40B4-BE49-F238E27FC236}">
                <a16:creationId xmlns:a16="http://schemas.microsoft.com/office/drawing/2014/main" id="{8B2452F2-C1FB-D1C5-880B-484AA140E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914400"/>
            <a:ext cx="1953816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D82CBEC-DDD7-27CA-7960-7C5CAA15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Creating an HTML file with Python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4B7AD358-48E6-8124-CB64-0AC339998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31" y="1028700"/>
            <a:ext cx="5915025" cy="3263504"/>
          </a:xfrm>
        </p:spPr>
        <p:txBody>
          <a:bodyPr/>
          <a:lstStyle/>
          <a:p>
            <a:pPr marL="600075" lvl="1" indent="-257175">
              <a:buFont typeface="Garamond" panose="02020404030301010803" pitchFamily="18" charset="0"/>
              <a:buAutoNum type="arabicPeriod"/>
            </a:pPr>
            <a:r>
              <a:rPr lang="en-US" altLang="en-US" sz="1500" dirty="0"/>
              <a:t>Create an html string. </a:t>
            </a:r>
            <a:r>
              <a:rPr lang="en-US" altLang="en-US" sz="1500" b="1" dirty="0"/>
              <a:t>Wrap html string in triple """ quotes to preserve indentation. </a:t>
            </a:r>
            <a:r>
              <a:rPr lang="en-US" altLang="en-US" sz="1500" dirty="0"/>
              <a:t>(Lines 1-9)</a:t>
            </a:r>
            <a:endParaRPr lang="en-US" altLang="en-US" sz="1500" b="1" dirty="0"/>
          </a:p>
          <a:p>
            <a:pPr marL="600075" lvl="1" indent="-257175">
              <a:buFont typeface="Garamond" panose="02020404030301010803" pitchFamily="18" charset="0"/>
              <a:buAutoNum type="arabicPeriod"/>
            </a:pPr>
            <a:r>
              <a:rPr lang="en-US" altLang="en-US" sz="1500" dirty="0"/>
              <a:t>Open (for writing) a file with an html extension. (Line 11)  </a:t>
            </a:r>
          </a:p>
          <a:p>
            <a:pPr marL="600075" lvl="1" indent="-257175">
              <a:buFont typeface="Garamond" panose="02020404030301010803" pitchFamily="18" charset="0"/>
              <a:buAutoNum type="arabicPeriod"/>
            </a:pPr>
            <a:r>
              <a:rPr lang="en-US" altLang="en-US" sz="1500" dirty="0"/>
              <a:t>Write the html string to the open file. (Line 12)</a:t>
            </a:r>
          </a:p>
          <a:p>
            <a:pPr marL="600075" lvl="1" indent="-257175">
              <a:buFont typeface="Garamond" panose="02020404030301010803" pitchFamily="18" charset="0"/>
              <a:buAutoNum type="arabicPeriod"/>
            </a:pPr>
            <a:r>
              <a:rPr lang="en-US" altLang="en-US" sz="1500" dirty="0"/>
              <a:t>Close the html file. (Line 13)</a:t>
            </a:r>
          </a:p>
          <a:p>
            <a:pPr marL="600075" lvl="1" indent="-257175">
              <a:buFont typeface="Garamond" panose="02020404030301010803" pitchFamily="18" charset="0"/>
              <a:buAutoNum type="arabicPeriod"/>
            </a:pPr>
            <a:r>
              <a:rPr lang="en-US" altLang="en-US" sz="1500" dirty="0"/>
              <a:t>View html output file in browser.</a:t>
            </a:r>
            <a:endParaRPr lang="en-US" altLang="en-US" sz="2700" dirty="0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89C24502-FBFC-82A8-8EE3-A8AA06A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9FC25E-F443-4EB1-B19B-9A1CC04C1FF6}" type="slidenum">
              <a:rPr lang="en-US" altLang="en-US" sz="1050">
                <a:solidFill>
                  <a:srgbClr val="008000"/>
                </a:solidFill>
              </a:rPr>
              <a:pPr/>
              <a:t>22</a:t>
            </a:fld>
            <a:endParaRPr lang="en-US" altLang="en-US" sz="1050">
              <a:solidFill>
                <a:srgbClr val="008000"/>
              </a:solidFill>
            </a:endParaRPr>
          </a:p>
        </p:txBody>
      </p:sp>
      <p:pic>
        <p:nvPicPr>
          <p:cNvPr id="27653" name="Picture 2">
            <a:extLst>
              <a:ext uri="{FF2B5EF4-FFF2-40B4-BE49-F238E27FC236}">
                <a16:creationId xmlns:a16="http://schemas.microsoft.com/office/drawing/2014/main" id="{01B1DB39-857F-2FCF-97AC-35F741A3F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29" y="2571750"/>
            <a:ext cx="3930254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4">
            <a:extLst>
              <a:ext uri="{FF2B5EF4-FFF2-40B4-BE49-F238E27FC236}">
                <a16:creationId xmlns:a16="http://schemas.microsoft.com/office/drawing/2014/main" id="{B80E4425-BFE7-CD86-337B-F2130D219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2637235"/>
            <a:ext cx="20669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0B24E9-9F56-6C2A-EB5D-4F868A083079}"/>
              </a:ext>
            </a:extLst>
          </p:cNvPr>
          <p:cNvCxnSpPr/>
          <p:nvPr/>
        </p:nvCxnSpPr>
        <p:spPr>
          <a:xfrm>
            <a:off x="4629150" y="3086100"/>
            <a:ext cx="772716" cy="0"/>
          </a:xfrm>
          <a:prstGeom prst="straightConnector1">
            <a:avLst/>
          </a:prstGeom>
          <a:ln w="5715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8D25A0F-994C-225C-EEB9-C7338B78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Building the 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4C0B-9BEF-4664-096B-7624062A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085850"/>
            <a:ext cx="2571750" cy="368141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1800" dirty="0"/>
              <a:t>For more complex HTML… </a:t>
            </a:r>
          </a:p>
          <a:p>
            <a:pPr marL="385763" indent="-385763">
              <a:buFont typeface="+mj-lt"/>
              <a:buAutoNum type="arabicPeriod"/>
              <a:defRPr/>
            </a:pPr>
            <a:r>
              <a:rPr lang="en-US" sz="1800" dirty="0"/>
              <a:t>Build related parts of the html separately (e.g. header, body, footer).</a:t>
            </a:r>
            <a:br>
              <a:rPr lang="en-US" sz="1800" dirty="0"/>
            </a:br>
            <a:endParaRPr lang="en-US" sz="1800" dirty="0"/>
          </a:p>
          <a:p>
            <a:pPr marL="385763" indent="-385763">
              <a:buFont typeface="+mj-lt"/>
              <a:buAutoNum type="arabicPeriod"/>
              <a:defRPr/>
            </a:pPr>
            <a:r>
              <a:rPr lang="en-US" sz="1800" dirty="0"/>
              <a:t>Use variables and string formatting, as needed.</a:t>
            </a:r>
          </a:p>
          <a:p>
            <a:pPr marL="385763" indent="-385763">
              <a:buFont typeface="+mj-lt"/>
              <a:buAutoNum type="arabicPeriod"/>
              <a:defRPr/>
            </a:pPr>
            <a:endParaRPr lang="en-US" sz="1800" dirty="0"/>
          </a:p>
          <a:p>
            <a:pPr marL="385763" indent="-385763">
              <a:buFont typeface="+mj-lt"/>
              <a:buAutoNum type="arabicPeriod"/>
              <a:defRPr/>
            </a:pPr>
            <a:r>
              <a:rPr lang="en-US" sz="1800" dirty="0"/>
              <a:t>Then write parts to file in correct order.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50F0973-7CC8-A788-E7DC-63B32B8D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2AE288-08BE-4D36-B0E0-4A2E5F3B49BF}" type="slidenum">
              <a:rPr lang="en-US" altLang="en-US" sz="1050">
                <a:solidFill>
                  <a:srgbClr val="008000"/>
                </a:solidFill>
              </a:rPr>
              <a:pPr/>
              <a:t>23</a:t>
            </a:fld>
            <a:endParaRPr lang="en-US" altLang="en-US" sz="1050">
              <a:solidFill>
                <a:srgbClr val="008000"/>
              </a:solidFill>
            </a:endParaRPr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D8DD1EBD-EBE1-E632-BB5B-1DE13922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926306"/>
            <a:ext cx="376118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3159A7DB-3F85-CB19-41C2-2D8142E4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73" y="179153"/>
            <a:ext cx="2389953" cy="995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Python list to  HTML list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A53E57C-60BD-4400-2231-7CC31D18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EAC79B-FD6B-4465-BB1C-5E9D14040CB0}" type="slidenum">
              <a:rPr lang="en-US" altLang="en-US" sz="1050">
                <a:solidFill>
                  <a:srgbClr val="008000"/>
                </a:solidFill>
              </a:rPr>
              <a:pPr/>
              <a:t>24</a:t>
            </a:fld>
            <a:endParaRPr lang="en-US" altLang="en-US" sz="105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485CA0-36E6-3C50-D218-1B9CEB02765A}"/>
                  </a:ext>
                </a:extLst>
              </p14:cNvPr>
              <p14:cNvContentPartPr/>
              <p14:nvPr/>
            </p14:nvContentPartPr>
            <p14:xfrm>
              <a:off x="551694" y="1414720"/>
              <a:ext cx="3684626" cy="20320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485CA0-36E6-3C50-D218-1B9CEB0276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682" y="1396673"/>
                <a:ext cx="3720291" cy="23894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71B7EB5-F397-686F-4F11-708A23DB0EBF}"/>
              </a:ext>
            </a:extLst>
          </p:cNvPr>
          <p:cNvSpPr txBox="1"/>
          <p:nvPr/>
        </p:nvSpPr>
        <p:spPr>
          <a:xfrm>
            <a:off x="462374" y="11049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rasts</a:t>
            </a:r>
            <a:r>
              <a:rPr lang="en-US" dirty="0"/>
              <a:t> = [</a:t>
            </a:r>
            <a:r>
              <a:rPr lang="en-US" dirty="0" err="1"/>
              <a:t>u'elev</a:t>
            </a:r>
            <a:r>
              <a:rPr lang="en-US" dirty="0"/>
              <a:t>', </a:t>
            </a:r>
            <a:r>
              <a:rPr lang="en-US" dirty="0" err="1"/>
              <a:t>u'landcov</a:t>
            </a:r>
            <a:r>
              <a:rPr lang="en-US" dirty="0"/>
              <a:t>', </a:t>
            </a:r>
            <a:r>
              <a:rPr lang="en-US" dirty="0" err="1"/>
              <a:t>u'soilsid</a:t>
            </a:r>
            <a:r>
              <a:rPr lang="en-US" dirty="0"/>
              <a:t>', </a:t>
            </a:r>
            <a:r>
              <a:rPr lang="en-US" dirty="0" err="1"/>
              <a:t>u'getty_cover</a:t>
            </a:r>
            <a:r>
              <a:rPr lang="en-US" dirty="0"/>
              <a:t>']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74DAA7F-F4C7-5D5D-B49A-A05A65DA4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6563" y="1864148"/>
            <a:ext cx="3014887" cy="166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497BC-0F56-2AED-8579-DFAAAA9A86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90"/>
          <a:stretch/>
        </p:blipFill>
        <p:spPr>
          <a:xfrm>
            <a:off x="1485648" y="3787302"/>
            <a:ext cx="1657350" cy="111691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F8B057-B46E-C6CD-EE84-21168652E09B}"/>
              </a:ext>
            </a:extLst>
          </p:cNvPr>
          <p:cNvCxnSpPr/>
          <p:nvPr/>
        </p:nvCxnSpPr>
        <p:spPr>
          <a:xfrm>
            <a:off x="2232631" y="1718173"/>
            <a:ext cx="0" cy="2103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F59A89-3CA5-FBA6-A004-C89CD00CB893}"/>
              </a:ext>
            </a:extLst>
          </p:cNvPr>
          <p:cNvCxnSpPr/>
          <p:nvPr/>
        </p:nvCxnSpPr>
        <p:spPr>
          <a:xfrm>
            <a:off x="2232631" y="3525572"/>
            <a:ext cx="0" cy="2103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6D5E30-C940-D44D-6A6A-429B29C1C7B8}"/>
                  </a:ext>
                </a:extLst>
              </p14:cNvPr>
              <p14:cNvContentPartPr/>
              <p14:nvPr/>
            </p14:nvContentPartPr>
            <p14:xfrm>
              <a:off x="731524" y="3275721"/>
              <a:ext cx="3187199" cy="118986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6D5E30-C940-D44D-6A6A-429B29C1C7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513" y="3257693"/>
                <a:ext cx="3222860" cy="1546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012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7900C5-F232-F5A2-1BD7-0F612EEF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550"/>
            <a:ext cx="6707804" cy="5143500"/>
          </a:xfrm>
          <a:prstGeom prst="rect">
            <a:avLst/>
          </a:prstGeom>
        </p:spPr>
      </p:pic>
      <p:sp>
        <p:nvSpPr>
          <p:cNvPr id="34818" name="Title 1">
            <a:extLst>
              <a:ext uri="{FF2B5EF4-FFF2-40B4-BE49-F238E27FC236}">
                <a16:creationId xmlns:a16="http://schemas.microsoft.com/office/drawing/2014/main" id="{3159A7DB-3F85-CB19-41C2-2D8142E4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73" y="179153"/>
            <a:ext cx="2389953" cy="995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Python list to  HTML list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A53E57C-60BD-4400-2231-7CC31D18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EAC79B-FD6B-4465-BB1C-5E9D14040CB0}" type="slidenum">
              <a:rPr lang="en-US" altLang="en-US" sz="1050">
                <a:solidFill>
                  <a:srgbClr val="008000"/>
                </a:solidFill>
              </a:rPr>
              <a:pPr/>
              <a:t>25</a:t>
            </a:fld>
            <a:endParaRPr lang="en-US" altLang="en-US" sz="1050">
              <a:solidFill>
                <a:srgbClr val="008000"/>
              </a:solidFill>
            </a:endParaRPr>
          </a:p>
        </p:txBody>
      </p:sp>
      <p:pic>
        <p:nvPicPr>
          <p:cNvPr id="31750" name="Picture 3">
            <a:extLst>
              <a:ext uri="{FF2B5EF4-FFF2-40B4-BE49-F238E27FC236}">
                <a16:creationId xmlns:a16="http://schemas.microsoft.com/office/drawing/2014/main" id="{3C4069D9-1354-2AEA-FDF8-7C4AF5343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13655" y="4045800"/>
            <a:ext cx="1957388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0A3094-26D1-7714-02E0-5D7534A58F41}"/>
              </a:ext>
            </a:extLst>
          </p:cNvPr>
          <p:cNvCxnSpPr>
            <a:cxnSpLocks/>
          </p:cNvCxnSpPr>
          <p:nvPr/>
        </p:nvCxnSpPr>
        <p:spPr>
          <a:xfrm flipH="1">
            <a:off x="5412801" y="4698920"/>
            <a:ext cx="3163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6DE614-8BEE-AB5C-EB12-2F9108C4C646}"/>
              </a:ext>
            </a:extLst>
          </p:cNvPr>
          <p:cNvSpPr/>
          <p:nvPr/>
        </p:nvSpPr>
        <p:spPr>
          <a:xfrm>
            <a:off x="1391830" y="4911865"/>
            <a:ext cx="1327094" cy="40461"/>
          </a:xfrm>
          <a:custGeom>
            <a:avLst/>
            <a:gdLst>
              <a:gd name="connsiteX0" fmla="*/ 0 w 1327094"/>
              <a:gd name="connsiteY0" fmla="*/ 40461 h 40461"/>
              <a:gd name="connsiteX1" fmla="*/ 1270450 w 1327094"/>
              <a:gd name="connsiteY1" fmla="*/ 32369 h 40461"/>
              <a:gd name="connsiteX2" fmla="*/ 1327094 w 1327094"/>
              <a:gd name="connsiteY2" fmla="*/ 0 h 40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7094" h="40461">
                <a:moveTo>
                  <a:pt x="0" y="40461"/>
                </a:moveTo>
                <a:lnTo>
                  <a:pt x="1270450" y="32369"/>
                </a:lnTo>
                <a:cubicBezTo>
                  <a:pt x="1292187" y="31706"/>
                  <a:pt x="1327094" y="0"/>
                  <a:pt x="1327094" y="0"/>
                </a:cubicBezTo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1D10B97-6FAF-A69A-B21C-A43BA3D45D38}"/>
              </a:ext>
            </a:extLst>
          </p:cNvPr>
          <p:cNvSpPr/>
          <p:nvPr/>
        </p:nvSpPr>
        <p:spPr>
          <a:xfrm>
            <a:off x="882032" y="695915"/>
            <a:ext cx="307850" cy="161841"/>
          </a:xfrm>
          <a:custGeom>
            <a:avLst/>
            <a:gdLst>
              <a:gd name="connsiteX0" fmla="*/ 0 w 307850"/>
              <a:gd name="connsiteY0" fmla="*/ 0 h 161841"/>
              <a:gd name="connsiteX1" fmla="*/ 64736 w 307850"/>
              <a:gd name="connsiteY1" fmla="*/ 16184 h 161841"/>
              <a:gd name="connsiteX2" fmla="*/ 113288 w 307850"/>
              <a:gd name="connsiteY2" fmla="*/ 24276 h 161841"/>
              <a:gd name="connsiteX3" fmla="*/ 169933 w 307850"/>
              <a:gd name="connsiteY3" fmla="*/ 40460 h 161841"/>
              <a:gd name="connsiteX4" fmla="*/ 202301 w 307850"/>
              <a:gd name="connsiteY4" fmla="*/ 72828 h 161841"/>
              <a:gd name="connsiteX5" fmla="*/ 250853 w 307850"/>
              <a:gd name="connsiteY5" fmla="*/ 113289 h 161841"/>
              <a:gd name="connsiteX6" fmla="*/ 258945 w 307850"/>
              <a:gd name="connsiteY6" fmla="*/ 137565 h 161841"/>
              <a:gd name="connsiteX7" fmla="*/ 267037 w 307850"/>
              <a:gd name="connsiteY7" fmla="*/ 161841 h 161841"/>
              <a:gd name="connsiteX8" fmla="*/ 210393 w 307850"/>
              <a:gd name="connsiteY8" fmla="*/ 153749 h 161841"/>
              <a:gd name="connsiteX9" fmla="*/ 178025 w 307850"/>
              <a:gd name="connsiteY9" fmla="*/ 145657 h 161841"/>
              <a:gd name="connsiteX10" fmla="*/ 169933 w 307850"/>
              <a:gd name="connsiteY10" fmla="*/ 121381 h 161841"/>
              <a:gd name="connsiteX11" fmla="*/ 258945 w 307850"/>
              <a:gd name="connsiteY11" fmla="*/ 137565 h 161841"/>
              <a:gd name="connsiteX12" fmla="*/ 299405 w 307850"/>
              <a:gd name="connsiteY12" fmla="*/ 153749 h 161841"/>
              <a:gd name="connsiteX13" fmla="*/ 299405 w 307850"/>
              <a:gd name="connsiteY13" fmla="*/ 72828 h 161841"/>
              <a:gd name="connsiteX14" fmla="*/ 267037 w 307850"/>
              <a:gd name="connsiteY14" fmla="*/ 56644 h 161841"/>
              <a:gd name="connsiteX15" fmla="*/ 267037 w 307850"/>
              <a:gd name="connsiteY15" fmla="*/ 105197 h 16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7850" h="161841">
                <a:moveTo>
                  <a:pt x="0" y="0"/>
                </a:moveTo>
                <a:cubicBezTo>
                  <a:pt x="21579" y="5395"/>
                  <a:pt x="42987" y="11523"/>
                  <a:pt x="64736" y="16184"/>
                </a:cubicBezTo>
                <a:cubicBezTo>
                  <a:pt x="80779" y="19622"/>
                  <a:pt x="97301" y="20587"/>
                  <a:pt x="113288" y="24276"/>
                </a:cubicBezTo>
                <a:cubicBezTo>
                  <a:pt x="132422" y="28692"/>
                  <a:pt x="151051" y="35065"/>
                  <a:pt x="169933" y="40460"/>
                </a:cubicBezTo>
                <a:cubicBezTo>
                  <a:pt x="180722" y="51249"/>
                  <a:pt x="190716" y="62898"/>
                  <a:pt x="202301" y="72828"/>
                </a:cubicBezTo>
                <a:cubicBezTo>
                  <a:pt x="281150" y="140413"/>
                  <a:pt x="166688" y="29120"/>
                  <a:pt x="250853" y="113289"/>
                </a:cubicBezTo>
                <a:cubicBezTo>
                  <a:pt x="253550" y="121381"/>
                  <a:pt x="252914" y="131534"/>
                  <a:pt x="258945" y="137565"/>
                </a:cubicBezTo>
                <a:cubicBezTo>
                  <a:pt x="283943" y="162563"/>
                  <a:pt x="313363" y="146399"/>
                  <a:pt x="267037" y="161841"/>
                </a:cubicBezTo>
                <a:cubicBezTo>
                  <a:pt x="248156" y="159144"/>
                  <a:pt x="229158" y="157161"/>
                  <a:pt x="210393" y="153749"/>
                </a:cubicBezTo>
                <a:cubicBezTo>
                  <a:pt x="199451" y="151760"/>
                  <a:pt x="186709" y="152604"/>
                  <a:pt x="178025" y="145657"/>
                </a:cubicBezTo>
                <a:cubicBezTo>
                  <a:pt x="171364" y="140329"/>
                  <a:pt x="161446" y="122230"/>
                  <a:pt x="169933" y="121381"/>
                </a:cubicBezTo>
                <a:cubicBezTo>
                  <a:pt x="199940" y="118380"/>
                  <a:pt x="229274" y="132170"/>
                  <a:pt x="258945" y="137565"/>
                </a:cubicBezTo>
                <a:cubicBezTo>
                  <a:pt x="272432" y="142960"/>
                  <a:pt x="287319" y="161806"/>
                  <a:pt x="299405" y="153749"/>
                </a:cubicBezTo>
                <a:cubicBezTo>
                  <a:pt x="310956" y="146048"/>
                  <a:pt x="310371" y="85987"/>
                  <a:pt x="299405" y="72828"/>
                </a:cubicBezTo>
                <a:cubicBezTo>
                  <a:pt x="291683" y="63561"/>
                  <a:pt x="275567" y="48114"/>
                  <a:pt x="267037" y="56644"/>
                </a:cubicBezTo>
                <a:lnTo>
                  <a:pt x="267037" y="105197"/>
                </a:lnTo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F1B9F-7013-AEA0-3745-F61898CD49AD}"/>
              </a:ext>
            </a:extLst>
          </p:cNvPr>
          <p:cNvSpPr txBox="1"/>
          <p:nvPr/>
        </p:nvSpPr>
        <p:spPr>
          <a:xfrm>
            <a:off x="7031979" y="3722336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53440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7900C5-F232-F5A2-1BD7-0F612EEF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550"/>
            <a:ext cx="4855779" cy="3723379"/>
          </a:xfrm>
          <a:prstGeom prst="rect">
            <a:avLst/>
          </a:prstGeom>
        </p:spPr>
      </p:pic>
      <p:sp>
        <p:nvSpPr>
          <p:cNvPr id="34818" name="Title 1">
            <a:extLst>
              <a:ext uri="{FF2B5EF4-FFF2-40B4-BE49-F238E27FC236}">
                <a16:creationId xmlns:a16="http://schemas.microsoft.com/office/drawing/2014/main" id="{3159A7DB-3F85-CB19-41C2-2D8142E4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73" y="179153"/>
            <a:ext cx="2389953" cy="995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Python list to  HTML list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A53E57C-60BD-4400-2231-7CC31D18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EAC79B-FD6B-4465-BB1C-5E9D14040CB0}" type="slidenum">
              <a:rPr lang="en-US" altLang="en-US" sz="1050">
                <a:solidFill>
                  <a:srgbClr val="008000"/>
                </a:solidFill>
              </a:rPr>
              <a:pPr/>
              <a:t>26</a:t>
            </a:fld>
            <a:endParaRPr lang="en-US" altLang="en-US" sz="1050">
              <a:solidFill>
                <a:srgbClr val="008000"/>
              </a:solidFill>
            </a:endParaRPr>
          </a:p>
        </p:txBody>
      </p:sp>
      <p:pic>
        <p:nvPicPr>
          <p:cNvPr id="31750" name="Picture 3">
            <a:extLst>
              <a:ext uri="{FF2B5EF4-FFF2-40B4-BE49-F238E27FC236}">
                <a16:creationId xmlns:a16="http://schemas.microsoft.com/office/drawing/2014/main" id="{3C4069D9-1354-2AEA-FDF8-7C4AF5343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35579" y="1585101"/>
            <a:ext cx="2222913" cy="11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A1E9D-00D9-2022-573B-16D24AE92667}"/>
              </a:ext>
            </a:extLst>
          </p:cNvPr>
          <p:cNvCxnSpPr>
            <a:cxnSpLocks/>
          </p:cNvCxnSpPr>
          <p:nvPr/>
        </p:nvCxnSpPr>
        <p:spPr>
          <a:xfrm flipV="1">
            <a:off x="3978190" y="2175641"/>
            <a:ext cx="2146278" cy="1227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813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7900C5-F232-F5A2-1BD7-0F612EEF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550"/>
            <a:ext cx="4855779" cy="3723379"/>
          </a:xfrm>
          <a:prstGeom prst="rect">
            <a:avLst/>
          </a:prstGeom>
        </p:spPr>
      </p:pic>
      <p:sp>
        <p:nvSpPr>
          <p:cNvPr id="34818" name="Title 1">
            <a:extLst>
              <a:ext uri="{FF2B5EF4-FFF2-40B4-BE49-F238E27FC236}">
                <a16:creationId xmlns:a16="http://schemas.microsoft.com/office/drawing/2014/main" id="{3159A7DB-3F85-CB19-41C2-2D8142E4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73" y="179153"/>
            <a:ext cx="2389953" cy="995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Python list to  HTML list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A53E57C-60BD-4400-2231-7CC31D18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EAC79B-FD6B-4465-BB1C-5E9D14040CB0}" type="slidenum">
              <a:rPr lang="en-US" altLang="en-US" sz="1050">
                <a:solidFill>
                  <a:srgbClr val="008000"/>
                </a:solidFill>
              </a:rPr>
              <a:pPr/>
              <a:t>27</a:t>
            </a:fld>
            <a:endParaRPr lang="en-US" altLang="en-US" sz="1050">
              <a:solidFill>
                <a:srgbClr val="008000"/>
              </a:solidFill>
            </a:endParaRPr>
          </a:p>
        </p:txBody>
      </p:sp>
      <p:pic>
        <p:nvPicPr>
          <p:cNvPr id="31750" name="Picture 3">
            <a:extLst>
              <a:ext uri="{FF2B5EF4-FFF2-40B4-BE49-F238E27FC236}">
                <a16:creationId xmlns:a16="http://schemas.microsoft.com/office/drawing/2014/main" id="{3C4069D9-1354-2AEA-FDF8-7C4AF5343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35579" y="1585101"/>
            <a:ext cx="2222913" cy="2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EEE12D-8EB7-6A79-ABC6-499391A137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12"/>
          <a:stretch/>
        </p:blipFill>
        <p:spPr>
          <a:xfrm>
            <a:off x="0" y="3858776"/>
            <a:ext cx="4589875" cy="104543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DFA22-EBA3-2E35-1937-AD0BAE367A4D}"/>
              </a:ext>
            </a:extLst>
          </p:cNvPr>
          <p:cNvCxnSpPr>
            <a:cxnSpLocks/>
          </p:cNvCxnSpPr>
          <p:nvPr/>
        </p:nvCxnSpPr>
        <p:spPr>
          <a:xfrm flipV="1">
            <a:off x="3822768" y="3379899"/>
            <a:ext cx="2378335" cy="7551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16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7900C5-F232-F5A2-1BD7-0F612EEF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550"/>
            <a:ext cx="4855779" cy="3723379"/>
          </a:xfrm>
          <a:prstGeom prst="rect">
            <a:avLst/>
          </a:prstGeom>
        </p:spPr>
      </p:pic>
      <p:sp>
        <p:nvSpPr>
          <p:cNvPr id="34818" name="Title 1">
            <a:extLst>
              <a:ext uri="{FF2B5EF4-FFF2-40B4-BE49-F238E27FC236}">
                <a16:creationId xmlns:a16="http://schemas.microsoft.com/office/drawing/2014/main" id="{3159A7DB-3F85-CB19-41C2-2D8142E4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673" y="179153"/>
            <a:ext cx="2389953" cy="995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Python list to  HTML list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A53E57C-60BD-4400-2231-7CC31D18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EAC79B-FD6B-4465-BB1C-5E9D14040CB0}" type="slidenum">
              <a:rPr lang="en-US" altLang="en-US" sz="1050">
                <a:solidFill>
                  <a:srgbClr val="008000"/>
                </a:solidFill>
              </a:rPr>
              <a:pPr/>
              <a:t>28</a:t>
            </a:fld>
            <a:endParaRPr lang="en-US" altLang="en-US" sz="1050">
              <a:solidFill>
                <a:srgbClr val="008000"/>
              </a:solidFill>
            </a:endParaRPr>
          </a:p>
        </p:txBody>
      </p:sp>
      <p:pic>
        <p:nvPicPr>
          <p:cNvPr id="31750" name="Picture 3">
            <a:extLst>
              <a:ext uri="{FF2B5EF4-FFF2-40B4-BE49-F238E27FC236}">
                <a16:creationId xmlns:a16="http://schemas.microsoft.com/office/drawing/2014/main" id="{3C4069D9-1354-2AEA-FDF8-7C4AF534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79" y="1585101"/>
            <a:ext cx="2222913" cy="34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EEE12D-8EB7-6A79-ABC6-499391A137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12"/>
          <a:stretch/>
        </p:blipFill>
        <p:spPr>
          <a:xfrm>
            <a:off x="0" y="3858776"/>
            <a:ext cx="4589875" cy="10454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ED734F-EF0F-1CBC-7CA6-2D8D4CA19D29}"/>
              </a:ext>
            </a:extLst>
          </p:cNvPr>
          <p:cNvCxnSpPr>
            <a:cxnSpLocks/>
          </p:cNvCxnSpPr>
          <p:nvPr/>
        </p:nvCxnSpPr>
        <p:spPr>
          <a:xfrm flipV="1">
            <a:off x="4666890" y="4381494"/>
            <a:ext cx="1534213" cy="1807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58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FD7AD49C-E4A5-3138-7706-EC71100F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350" y="-2766"/>
            <a:ext cx="3048000" cy="99417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Use variables for dynamic content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138A5103-32AC-6681-3FC1-4DE6B9A0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8897C60F-0258-32F7-103D-846EB0A4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1C7CEC-5E96-42A6-9B0E-4075EA15C73A}" type="slidenum">
              <a:rPr lang="en-US" altLang="en-US" sz="1050">
                <a:solidFill>
                  <a:srgbClr val="008000"/>
                </a:solidFill>
              </a:rPr>
              <a:pPr/>
              <a:t>29</a:t>
            </a:fld>
            <a:endParaRPr lang="en-US" altLang="en-US" sz="1050">
              <a:solidFill>
                <a:srgbClr val="008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948F1-59FE-E786-DBD8-ECC63C90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841" y="1406185"/>
            <a:ext cx="1629919" cy="3634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6109D-E2FD-3C19-60AB-C3833A715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05820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EB0723-51CC-4C95-EA95-B416FE73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36E5E-14A9-C4F6-DBB6-2BC39B80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CSS, </a:t>
            </a:r>
            <a:r>
              <a:rPr lang="en-US" dirty="0" err="1"/>
              <a:t>Javascript</a:t>
            </a:r>
            <a:r>
              <a:rPr lang="en-US" dirty="0"/>
              <a:t> for web mapping</a:t>
            </a:r>
          </a:p>
        </p:txBody>
      </p:sp>
      <p:grpSp>
        <p:nvGrpSpPr>
          <p:cNvPr id="5" name="Google Shape;567;p75">
            <a:extLst>
              <a:ext uri="{FF2B5EF4-FFF2-40B4-BE49-F238E27FC236}">
                <a16:creationId xmlns:a16="http://schemas.microsoft.com/office/drawing/2014/main" id="{9E1D352F-DA2F-187E-4E5F-868DB58B6B6E}"/>
              </a:ext>
            </a:extLst>
          </p:cNvPr>
          <p:cNvGrpSpPr/>
          <p:nvPr/>
        </p:nvGrpSpPr>
        <p:grpSpPr>
          <a:xfrm>
            <a:off x="1645120" y="976744"/>
            <a:ext cx="5095116" cy="3952007"/>
            <a:chOff x="1658975" y="0"/>
            <a:chExt cx="5826048" cy="5143498"/>
          </a:xfrm>
        </p:grpSpPr>
        <p:pic>
          <p:nvPicPr>
            <p:cNvPr id="6" name="Google Shape;568;p75">
              <a:extLst>
                <a:ext uri="{FF2B5EF4-FFF2-40B4-BE49-F238E27FC236}">
                  <a16:creationId xmlns:a16="http://schemas.microsoft.com/office/drawing/2014/main" id="{ECF6D2CE-2064-ABCA-18AF-5D8A0E3B9FF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58975" y="0"/>
              <a:ext cx="5826048" cy="5143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569;p75">
              <a:extLst>
                <a:ext uri="{FF2B5EF4-FFF2-40B4-BE49-F238E27FC236}">
                  <a16:creationId xmlns:a16="http://schemas.microsoft.com/office/drawing/2014/main" id="{C7855AD7-8854-8CC1-ECC3-783C67F7A21C}"/>
                </a:ext>
              </a:extLst>
            </p:cNvPr>
            <p:cNvSpPr/>
            <p:nvPr/>
          </p:nvSpPr>
          <p:spPr>
            <a:xfrm>
              <a:off x="4556350" y="2644550"/>
              <a:ext cx="122100" cy="127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3093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0F2123C-8397-9B0A-E338-05F14EC9C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41762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36ACE0A-BA69-3AB0-9555-FBCFEC25D739}"/>
              </a:ext>
            </a:extLst>
          </p:cNvPr>
          <p:cNvSpPr txBox="1">
            <a:spLocks/>
          </p:cNvSpPr>
          <p:nvPr/>
        </p:nvSpPr>
        <p:spPr>
          <a:xfrm>
            <a:off x="5948388" y="179153"/>
            <a:ext cx="3188261" cy="1447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altLang="en-US" dirty="0"/>
              <a:t>Python dictionary </a:t>
            </a:r>
          </a:p>
          <a:p>
            <a:pPr>
              <a:defRPr/>
            </a:pPr>
            <a:r>
              <a:rPr lang="en-US" altLang="en-US" dirty="0"/>
              <a:t>to  HTML Table</a:t>
            </a:r>
          </a:p>
        </p:txBody>
      </p:sp>
    </p:spTree>
    <p:extLst>
      <p:ext uri="{BB962C8B-B14F-4D97-AF65-F5344CB8AC3E}">
        <p14:creationId xmlns:p14="http://schemas.microsoft.com/office/powerpoint/2010/main" val="4144592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3765CC70-DCAE-644B-3FAD-58B6ADC9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In class – Writing 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1AFA-34FE-51C8-384A-4DB04E7E5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503" y="1268044"/>
            <a:ext cx="3825766" cy="348972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500" dirty="0"/>
              <a:t>Save the linked script in C:/gispy/scratch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500" dirty="0"/>
              <a:t>Run the script as-is and view the output html page.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500" dirty="0"/>
              <a:t>Modify the code to:</a:t>
            </a:r>
          </a:p>
          <a:p>
            <a:pPr marL="642938" lvl="1" indent="-342900">
              <a:buFont typeface="+mj-lt"/>
              <a:buAutoNum type="alphaLcPeriod"/>
              <a:defRPr/>
            </a:pPr>
            <a:r>
              <a:rPr lang="en-US" dirty="0"/>
              <a:t>Create a bulleted list of  unique values for a field  </a:t>
            </a:r>
            <a:r>
              <a:rPr lang="en-US" sz="1200" dirty="0"/>
              <a:t>(3 functions in the code will help)</a:t>
            </a:r>
          </a:p>
          <a:p>
            <a:pPr marL="642938" lvl="1" indent="-342900">
              <a:buFont typeface="+mj-lt"/>
              <a:buAutoNum type="alphaLcPeriod"/>
              <a:defRPr/>
            </a:pPr>
            <a:r>
              <a:rPr lang="en-US" dirty="0"/>
              <a:t>Insert an image in the page (use the </a:t>
            </a:r>
            <a:r>
              <a:rPr lang="en-US" dirty="0" err="1"/>
              <a:t>img</a:t>
            </a:r>
            <a:r>
              <a:rPr lang="en-US" dirty="0"/>
              <a:t> tag setting </a:t>
            </a:r>
            <a:r>
              <a:rPr lang="en-US" dirty="0" err="1"/>
              <a:t>src</a:t>
            </a:r>
            <a:r>
              <a:rPr lang="en-US" dirty="0"/>
              <a:t> to the jpeg)</a:t>
            </a:r>
          </a:p>
          <a:p>
            <a:pPr marL="642938" lvl="1" indent="-342900">
              <a:buFont typeface="+mj-lt"/>
              <a:buAutoNum type="alphaLcPeriod"/>
              <a:defRPr/>
            </a:pPr>
            <a:r>
              <a:rPr lang="en-US" dirty="0"/>
              <a:t>Remove the table border.</a:t>
            </a:r>
          </a:p>
          <a:p>
            <a:pPr marL="642938" lvl="1" indent="-342900">
              <a:buFont typeface="+mj-lt"/>
              <a:buAutoNum type="alphaLcPeriod"/>
              <a:defRPr/>
            </a:pPr>
            <a:r>
              <a:rPr lang="en-US" dirty="0"/>
              <a:t>Create a dynamic header (use the h3 tag)</a:t>
            </a:r>
          </a:p>
          <a:p>
            <a:pPr marL="0" indent="0">
              <a:buNone/>
              <a:defRPr/>
            </a:pPr>
            <a:endParaRPr lang="en-US" sz="1500" dirty="0"/>
          </a:p>
          <a:p>
            <a:pPr marL="0" indent="0">
              <a:buNone/>
              <a:defRPr/>
            </a:pPr>
            <a:endParaRPr lang="en-US" sz="1500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22EEE964-5458-D843-C7BF-936C799A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865970-6CFB-424F-9BF7-72C1706A6BB1}" type="slidenum">
              <a:rPr lang="en-US" altLang="en-US" sz="1050">
                <a:solidFill>
                  <a:srgbClr val="008000"/>
                </a:solidFill>
              </a:rPr>
              <a:pPr/>
              <a:t>31</a:t>
            </a:fld>
            <a:endParaRPr lang="en-US" altLang="en-US" sz="1050">
              <a:solidFill>
                <a:srgbClr val="008000"/>
              </a:solidFill>
            </a:endParaRPr>
          </a:p>
        </p:txBody>
      </p:sp>
      <p:pic>
        <p:nvPicPr>
          <p:cNvPr id="35845" name="Picture 3">
            <a:extLst>
              <a:ext uri="{FF2B5EF4-FFF2-40B4-BE49-F238E27FC236}">
                <a16:creationId xmlns:a16="http://schemas.microsoft.com/office/drawing/2014/main" id="{CF52201E-A57B-54BD-A71F-522718BF67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2311004" cy="249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3300AD-8FCE-32C9-7853-C1FA5A9FEF9C}"/>
              </a:ext>
            </a:extLst>
          </p:cNvPr>
          <p:cNvSpPr/>
          <p:nvPr/>
        </p:nvSpPr>
        <p:spPr>
          <a:xfrm>
            <a:off x="1453754" y="1129903"/>
            <a:ext cx="6240065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## Get values for the given field</a:t>
            </a:r>
          </a:p>
          <a:p>
            <a:pPr>
              <a:defRPr/>
            </a:pPr>
            <a:r>
              <a:rPr lang="en-US" sz="1200" dirty="0" err="1"/>
              <a:t>fullList</a:t>
            </a:r>
            <a:r>
              <a:rPr lang="en-US" sz="1200" dirty="0"/>
              <a:t> = </a:t>
            </a:r>
            <a:r>
              <a:rPr lang="en-US" sz="1200" dirty="0" err="1"/>
              <a:t>getFieldValues</a:t>
            </a:r>
            <a:r>
              <a:rPr lang="en-US" sz="1200" dirty="0"/>
              <a:t>(</a:t>
            </a:r>
            <a:r>
              <a:rPr lang="en-US" sz="1200" dirty="0" err="1"/>
              <a:t>baseDir</a:t>
            </a:r>
            <a:r>
              <a:rPr lang="en-US" sz="1200" dirty="0"/>
              <a:t> + fc, </a:t>
            </a:r>
            <a:r>
              <a:rPr lang="en-US" sz="1200" dirty="0" err="1"/>
              <a:t>fieldName</a:t>
            </a:r>
            <a:r>
              <a:rPr lang="en-US" sz="1200" dirty="0"/>
              <a:t>)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## Get unique values for the given field</a:t>
            </a:r>
          </a:p>
          <a:p>
            <a:pPr>
              <a:defRPr/>
            </a:pPr>
            <a:r>
              <a:rPr lang="en-US" sz="1200" dirty="0" err="1"/>
              <a:t>uniqueValueList</a:t>
            </a:r>
            <a:r>
              <a:rPr lang="en-US" sz="1200" dirty="0"/>
              <a:t> = </a:t>
            </a:r>
            <a:r>
              <a:rPr lang="en-US" sz="1200" dirty="0" err="1"/>
              <a:t>getUniqueListValues</a:t>
            </a:r>
            <a:r>
              <a:rPr lang="en-US" sz="1200" dirty="0"/>
              <a:t>(</a:t>
            </a:r>
            <a:r>
              <a:rPr lang="en-US" sz="1200" dirty="0" err="1"/>
              <a:t>fullList</a:t>
            </a:r>
            <a:r>
              <a:rPr lang="en-US" sz="1200" dirty="0"/>
              <a:t>)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## Create HTML bullet list from the unique value list.</a:t>
            </a:r>
          </a:p>
          <a:p>
            <a:pPr>
              <a:defRPr/>
            </a:pPr>
            <a:r>
              <a:rPr lang="en-US" sz="1200" dirty="0" err="1"/>
              <a:t>htmlList</a:t>
            </a:r>
            <a:r>
              <a:rPr lang="en-US" sz="1200" dirty="0"/>
              <a:t> = python2htmlList(</a:t>
            </a:r>
            <a:r>
              <a:rPr lang="en-US" sz="1200" dirty="0" err="1"/>
              <a:t>uniqueValueList</a:t>
            </a:r>
            <a:r>
              <a:rPr lang="en-US" sz="1200" dirty="0"/>
              <a:t>, "</a:t>
            </a:r>
            <a:r>
              <a:rPr lang="en-US" sz="1200" dirty="0" err="1"/>
              <a:t>ul</a:t>
            </a:r>
            <a:r>
              <a:rPr lang="en-US" sz="1200" dirty="0"/>
              <a:t>")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## Write code to create a string for an html image tag</a:t>
            </a:r>
          </a:p>
          <a:p>
            <a:pPr>
              <a:defRPr/>
            </a:pPr>
            <a:r>
              <a:rPr lang="en-US" sz="1200" dirty="0" err="1"/>
              <a:t>imageCode</a:t>
            </a:r>
            <a:r>
              <a:rPr lang="en-US" sz="1200" dirty="0"/>
              <a:t> = '&lt;</a:t>
            </a:r>
            <a:r>
              <a:rPr lang="en-US" sz="1200" dirty="0" err="1"/>
              <a:t>img</a:t>
            </a:r>
            <a:r>
              <a:rPr lang="en-US" sz="1200" dirty="0"/>
              <a:t> </a:t>
            </a:r>
            <a:r>
              <a:rPr lang="en-US" sz="1200" dirty="0" err="1"/>
              <a:t>src</a:t>
            </a:r>
            <a:r>
              <a:rPr lang="en-US" sz="1200" dirty="0"/>
              <a:t> ="{0}" alt="map of the {1}"&gt;'.format(</a:t>
            </a:r>
            <a:r>
              <a:rPr lang="en-US" sz="1200" dirty="0" err="1"/>
              <a:t>image,fieldName</a:t>
            </a:r>
            <a:r>
              <a:rPr lang="en-US" sz="1200" dirty="0"/>
              <a:t>)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&lt;table border=“0"&gt;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## Removes the table border.</a:t>
            </a: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header = """&lt;!DOCTYPE html&gt;</a:t>
            </a:r>
          </a:p>
          <a:p>
            <a:pPr>
              <a:defRPr/>
            </a:pPr>
            <a:r>
              <a:rPr lang="en-US" sz="1200" dirty="0"/>
              <a:t>&lt;html&gt;</a:t>
            </a:r>
          </a:p>
          <a:p>
            <a:pPr>
              <a:defRPr/>
            </a:pPr>
            <a:r>
              <a:rPr lang="en-US" sz="1200" dirty="0"/>
              <a:t> &lt;body&gt;</a:t>
            </a:r>
          </a:p>
          <a:p>
            <a:pPr>
              <a:defRPr/>
            </a:pPr>
            <a:r>
              <a:rPr lang="en-US" sz="1200" dirty="0"/>
              <a:t>  &lt;h3&gt;{0} values in {1}&lt;/h3&gt;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## HTML header string.</a:t>
            </a:r>
            <a:endParaRPr lang="en-US" sz="1200" dirty="0"/>
          </a:p>
          <a:p>
            <a:pPr>
              <a:defRPr/>
            </a:pPr>
            <a:r>
              <a:rPr lang="en-US" sz="1200" dirty="0"/>
              <a:t>""".format(</a:t>
            </a:r>
            <a:r>
              <a:rPr lang="en-US" sz="1200" dirty="0" err="1"/>
              <a:t>fieldName</a:t>
            </a:r>
            <a:r>
              <a:rPr lang="en-US" sz="1200" dirty="0"/>
              <a:t>, </a:t>
            </a:r>
            <a:r>
              <a:rPr lang="en-US" sz="1200" dirty="0" err="1"/>
              <a:t>baseName</a:t>
            </a:r>
            <a:r>
              <a:rPr lang="en-US" sz="1200" dirty="0"/>
              <a:t>)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## Place vars. inside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parens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. for header</a:t>
            </a:r>
          </a:p>
        </p:txBody>
      </p:sp>
      <p:sp>
        <p:nvSpPr>
          <p:cNvPr id="38914" name="Title 1">
            <a:extLst>
              <a:ext uri="{FF2B5EF4-FFF2-40B4-BE49-F238E27FC236}">
                <a16:creationId xmlns:a16="http://schemas.microsoft.com/office/drawing/2014/main" id="{B3FD3E9B-1161-AC69-9685-A887A940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Creating HTML script modifications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07478D40-2290-B016-A4D4-291651E3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3D41AF-07D5-4E65-B406-A057FEDDB1DA}" type="slidenum">
              <a:rPr lang="en-US" altLang="en-US" sz="1050">
                <a:solidFill>
                  <a:srgbClr val="008000"/>
                </a:solidFill>
              </a:rPr>
              <a:pPr/>
              <a:t>32</a:t>
            </a:fld>
            <a:endParaRPr lang="en-US" altLang="en-US" sz="1050">
              <a:solidFill>
                <a:srgbClr val="008000"/>
              </a:solidFill>
            </a:endParaRPr>
          </a:p>
        </p:txBody>
      </p:sp>
      <p:pic>
        <p:nvPicPr>
          <p:cNvPr id="37893" name="Picture 4">
            <a:extLst>
              <a:ext uri="{FF2B5EF4-FFF2-40B4-BE49-F238E27FC236}">
                <a16:creationId xmlns:a16="http://schemas.microsoft.com/office/drawing/2014/main" id="{3F77C330-F1EF-9BB8-9CFE-B79D0191E76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769" y="1129904"/>
            <a:ext cx="1735931" cy="187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5C65-DB1B-EAE9-C5F0-71E0321B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015775" cy="9942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Python can scrape geospatial data from HTML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F3AC1-6093-C0E7-D9A8-77F92592AC34}"/>
              </a:ext>
            </a:extLst>
          </p:cNvPr>
          <p:cNvSpPr txBox="1"/>
          <p:nvPr/>
        </p:nvSpPr>
        <p:spPr>
          <a:xfrm>
            <a:off x="376911" y="1268044"/>
            <a:ext cx="4888772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# listWeatherData.py</a:t>
            </a:r>
          </a:p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# Purpose: Read and print the links in an HTML data page.</a:t>
            </a:r>
          </a:p>
          <a:p>
            <a:r>
              <a:rPr lang="en-US" sz="1100" dirty="0"/>
              <a:t>import bs4</a:t>
            </a:r>
          </a:p>
          <a:p>
            <a:r>
              <a:rPr lang="en-US" sz="1100" dirty="0"/>
              <a:t>import requests</a:t>
            </a:r>
          </a:p>
          <a:p>
            <a:r>
              <a:rPr lang="en-US" sz="1100" dirty="0"/>
              <a:t>import sys</a:t>
            </a:r>
          </a:p>
          <a:p>
            <a:endParaRPr lang="en-US" sz="1100" dirty="0"/>
          </a:p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# Fetch the HTML file contents.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100" dirty="0" err="1"/>
              <a:t>url</a:t>
            </a:r>
            <a:r>
              <a:rPr lang="en-US" sz="1100" dirty="0"/>
              <a:t> = "https://fawn.ifas.ufl.edu/data/</a:t>
            </a:r>
            <a:r>
              <a:rPr lang="en-US" sz="1100" dirty="0" err="1"/>
              <a:t>fawnpub</a:t>
            </a:r>
            <a:r>
              <a:rPr lang="en-US" sz="1100" dirty="0"/>
              <a:t>/</a:t>
            </a:r>
            <a:r>
              <a:rPr lang="en-US" sz="1100" dirty="0" err="1"/>
              <a:t>daily_summaries</a:t>
            </a:r>
            <a:r>
              <a:rPr lang="en-US" sz="1100" dirty="0"/>
              <a:t>/BY_YEAR/"</a:t>
            </a:r>
          </a:p>
          <a:p>
            <a:r>
              <a:rPr lang="en-US" sz="1100" dirty="0"/>
              <a:t>response = </a:t>
            </a:r>
            <a:r>
              <a:rPr lang="en-US" sz="1100" dirty="0" err="1"/>
              <a:t>requests.get</a:t>
            </a:r>
            <a:r>
              <a:rPr lang="en-US" sz="1100" dirty="0"/>
              <a:t>(</a:t>
            </a:r>
            <a:r>
              <a:rPr lang="en-US" sz="1100" dirty="0" err="1"/>
              <a:t>url</a:t>
            </a:r>
            <a:r>
              <a:rPr lang="en-US" sz="1100" dirty="0"/>
              <a:t>)</a:t>
            </a:r>
          </a:p>
          <a:p>
            <a:r>
              <a:rPr lang="en-US" sz="1100" dirty="0"/>
              <a:t>contents = </a:t>
            </a:r>
            <a:r>
              <a:rPr lang="en-US" sz="1100" dirty="0" err="1"/>
              <a:t>response.text</a:t>
            </a:r>
            <a:endParaRPr lang="en-US" sz="1100" dirty="0"/>
          </a:p>
          <a:p>
            <a:r>
              <a:rPr lang="en-US" sz="1100" dirty="0" err="1"/>
              <a:t>response.close</a:t>
            </a:r>
            <a:r>
              <a:rPr lang="en-US" sz="1100" dirty="0"/>
              <a:t>()</a:t>
            </a:r>
          </a:p>
          <a:p>
            <a:endParaRPr lang="en-US" sz="1100" dirty="0"/>
          </a:p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# Create a soup object from the HTML contents.</a:t>
            </a:r>
          </a:p>
          <a:p>
            <a:r>
              <a:rPr lang="en-US" sz="1100" dirty="0"/>
              <a:t>soup = bs4.BeautifulSoup(contents)</a:t>
            </a:r>
          </a:p>
          <a:p>
            <a:endParaRPr lang="en-US" sz="1100" i="1" dirty="0"/>
          </a:p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# Find all the hyperlinks in the page.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100" dirty="0" err="1"/>
              <a:t>linkTags</a:t>
            </a:r>
            <a:r>
              <a:rPr lang="en-US" sz="1100" dirty="0"/>
              <a:t> = </a:t>
            </a:r>
            <a:r>
              <a:rPr lang="en-US" sz="1100" dirty="0" err="1"/>
              <a:t>soup.findAll</a:t>
            </a:r>
            <a:r>
              <a:rPr lang="en-US" sz="1100" dirty="0"/>
              <a:t>("a")</a:t>
            </a:r>
          </a:p>
          <a:p>
            <a:endParaRPr lang="en-US" sz="1100" dirty="0"/>
          </a:p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# Print each hyperlink reference.</a:t>
            </a:r>
          </a:p>
          <a:p>
            <a:r>
              <a:rPr lang="en-US" sz="1100" b="1" dirty="0"/>
              <a:t>for</a:t>
            </a:r>
            <a:r>
              <a:rPr lang="en-US" sz="1100" dirty="0"/>
              <a:t> </a:t>
            </a:r>
            <a:r>
              <a:rPr lang="en-US" sz="1100" dirty="0" err="1"/>
              <a:t>linkTag</a:t>
            </a:r>
            <a:r>
              <a:rPr lang="en-US" sz="1100" dirty="0"/>
              <a:t> </a:t>
            </a:r>
            <a:r>
              <a:rPr lang="en-US" sz="1100" b="1" dirty="0"/>
              <a:t>in</a:t>
            </a:r>
            <a:r>
              <a:rPr lang="en-US" sz="1100" dirty="0"/>
              <a:t> </a:t>
            </a:r>
            <a:r>
              <a:rPr lang="en-US" sz="1100" dirty="0" err="1"/>
              <a:t>linkTags</a:t>
            </a:r>
            <a:r>
              <a:rPr lang="en-US" sz="1100" dirty="0"/>
              <a:t>:</a:t>
            </a:r>
          </a:p>
          <a:p>
            <a:r>
              <a:rPr lang="en-US" sz="1100" dirty="0"/>
              <a:t>     print(</a:t>
            </a:r>
            <a:r>
              <a:rPr lang="en-US" sz="1100" dirty="0" err="1"/>
              <a:t>f"Link</a:t>
            </a:r>
            <a:r>
              <a:rPr lang="en-US" sz="1100" dirty="0"/>
              <a:t>: {</a:t>
            </a:r>
            <a:r>
              <a:rPr lang="en-US" sz="1100" dirty="0" err="1"/>
              <a:t>linkTag</a:t>
            </a:r>
            <a:r>
              <a:rPr lang="en-US" sz="1100" dirty="0"/>
              <a:t>['</a:t>
            </a:r>
            <a:r>
              <a:rPr lang="en-US" sz="1100" dirty="0" err="1"/>
              <a:t>href</a:t>
            </a:r>
            <a:r>
              <a:rPr lang="en-US" sz="1100" dirty="0"/>
              <a:t>']}")</a:t>
            </a:r>
          </a:p>
          <a:p>
            <a:r>
              <a:rPr lang="en-US" sz="1000" dirty="0"/>
              <a:t>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4AF9A-F4CC-029C-7611-8C493720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742" y="1805492"/>
            <a:ext cx="2508259" cy="2320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A2969E-66DC-2484-56B3-7BCF64041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6" b="1702"/>
          <a:stretch/>
        </p:blipFill>
        <p:spPr>
          <a:xfrm>
            <a:off x="7213726" y="2355732"/>
            <a:ext cx="1523180" cy="2241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A726B1-7B37-48F3-42B6-BDDDAD8D7CE6}"/>
              </a:ext>
            </a:extLst>
          </p:cNvPr>
          <p:cNvSpPr txBox="1"/>
          <p:nvPr/>
        </p:nvSpPr>
        <p:spPr>
          <a:xfrm>
            <a:off x="4996452" y="1431710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698D3"/>
                </a:solidFill>
                <a:latin typeface="Abadi Extra Light" panose="020B0204020104020204" pitchFamily="34" charset="0"/>
              </a:rPr>
              <a:t>FAWN data hosting webpage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400CAF-7D0A-DD5A-3923-10451C8022AA}"/>
              </a:ext>
            </a:extLst>
          </p:cNvPr>
          <p:cNvSpPr txBox="1"/>
          <p:nvPr/>
        </p:nvSpPr>
        <p:spPr>
          <a:xfrm>
            <a:off x="7673839" y="2009355"/>
            <a:ext cx="1170513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698D3"/>
                </a:solidFill>
                <a:latin typeface="Abadi Extra Light" panose="020B0204020104020204" pitchFamily="34" charset="0"/>
              </a:rPr>
              <a:t>Python output</a:t>
            </a:r>
          </a:p>
        </p:txBody>
      </p:sp>
    </p:spTree>
    <p:extLst>
      <p:ext uri="{BB962C8B-B14F-4D97-AF65-F5344CB8AC3E}">
        <p14:creationId xmlns:p14="http://schemas.microsoft.com/office/powerpoint/2010/main" val="2558260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27" name="Picture 9226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5146785"/>
          </a:xfrm>
          <a:prstGeom prst="rect">
            <a:avLst/>
          </a:prstGeom>
        </p:spPr>
      </p:pic>
      <p:sp>
        <p:nvSpPr>
          <p:cNvPr id="9229" name="Rectangle 9228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06" y="546881"/>
            <a:ext cx="8324514" cy="4049737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id="{B412C437-54CE-6965-230B-072C74F0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762" y="678758"/>
            <a:ext cx="3441996" cy="1416851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altLang="en-US" sz="3600"/>
              <a:t>HTML in a nutshell </a:t>
            </a:r>
          </a:p>
        </p:txBody>
      </p:sp>
      <p:pic>
        <p:nvPicPr>
          <p:cNvPr id="7" name="Graphic 6" descr="Acorn with solid fill">
            <a:extLst>
              <a:ext uri="{FF2B5EF4-FFF2-40B4-BE49-F238E27FC236}">
                <a16:creationId xmlns:a16="http://schemas.microsoft.com/office/drawing/2014/main" id="{5555B330-9A99-1028-DFD7-218446E74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477" y="671707"/>
            <a:ext cx="3793515" cy="379351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555D2-E0AF-DEBA-A2AC-C3008BD1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7277" y="2224194"/>
            <a:ext cx="3441996" cy="2240547"/>
          </a:xfrm>
        </p:spPr>
        <p:txBody>
          <a:bodyPr>
            <a:normAutofit lnSpcReduction="10000"/>
          </a:bodyPr>
          <a:lstStyle/>
          <a:p>
            <a:pPr marL="139700" indent="0">
              <a:buNone/>
            </a:pPr>
            <a:r>
              <a:rPr lang="en-US" altLang="en-US" sz="1400" kern="1200" dirty="0">
                <a:latin typeface="+mn-lt"/>
                <a:ea typeface="+mn-ea"/>
                <a:cs typeface="+mn-cs"/>
              </a:rPr>
              <a:t>Tags, attributes and contents between the tags structure and define the content of web pages and present web maps.</a:t>
            </a:r>
          </a:p>
          <a:p>
            <a:pPr marL="139700" indent="0">
              <a:buNone/>
            </a:pPr>
            <a:endParaRPr lang="en-US" altLang="en-US" sz="1400" kern="1200" dirty="0">
              <a:latin typeface="+mn-lt"/>
              <a:ea typeface="+mn-ea"/>
              <a:cs typeface="+mn-cs"/>
            </a:endParaRPr>
          </a:p>
          <a:p>
            <a:pPr marL="139700" indent="0">
              <a:buNone/>
            </a:pPr>
            <a:r>
              <a:rPr lang="en-US" altLang="en-US" sz="1400" kern="1200" dirty="0">
                <a:latin typeface="+mn-lt"/>
                <a:ea typeface="+mn-ea"/>
                <a:cs typeface="+mn-cs"/>
              </a:rPr>
              <a:t>Create HTML with Python: write .html text file with f-strings</a:t>
            </a:r>
          </a:p>
          <a:p>
            <a:pPr marL="139700" indent="0">
              <a:buNone/>
            </a:pPr>
            <a:endParaRPr lang="en-US" sz="1400" dirty="0"/>
          </a:p>
          <a:p>
            <a:pPr marL="139700" indent="0">
              <a:buNone/>
            </a:pPr>
            <a:r>
              <a:rPr lang="en-US" sz="1400" dirty="0">
                <a:latin typeface="+mj-lt"/>
              </a:rPr>
              <a:t>Parse HTML with Python with bs4</a:t>
            </a:r>
          </a:p>
        </p:txBody>
      </p:sp>
    </p:spTree>
    <p:extLst>
      <p:ext uri="{BB962C8B-B14F-4D97-AF65-F5344CB8AC3E}">
        <p14:creationId xmlns:p14="http://schemas.microsoft.com/office/powerpoint/2010/main" val="343356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4"/>
          <p:cNvSpPr txBox="1">
            <a:spLocks noGrp="1"/>
          </p:cNvSpPr>
          <p:nvPr>
            <p:ph type="title"/>
          </p:nvPr>
        </p:nvSpPr>
        <p:spPr>
          <a:xfrm>
            <a:off x="598650" y="1614419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ArcGIS Maps SDK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JavaScript</a:t>
            </a:r>
            <a:endParaRPr/>
          </a:p>
        </p:txBody>
      </p:sp>
      <p:pic>
        <p:nvPicPr>
          <p:cNvPr id="562" name="Google Shape;56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417" y="-40025"/>
            <a:ext cx="352896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E191DFC-A3BB-F98A-9DEB-FD312B2C6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0" y="2608619"/>
            <a:ext cx="2590643" cy="23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5DD45-C2E3-8648-1D02-D29489321BB5}"/>
              </a:ext>
            </a:extLst>
          </p:cNvPr>
          <p:cNvSpPr txBox="1"/>
          <p:nvPr/>
        </p:nvSpPr>
        <p:spPr>
          <a:xfrm>
            <a:off x="894734" y="511886"/>
            <a:ext cx="68331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VIDEO too large to share.  Check out the examples at:</a:t>
            </a:r>
          </a:p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https://developers.arcgis.com/javascript/latest/showcase/</a:t>
            </a:r>
          </a:p>
        </p:txBody>
      </p:sp>
    </p:spTree>
    <p:extLst>
      <p:ext uri="{BB962C8B-B14F-4D97-AF65-F5344CB8AC3E}">
        <p14:creationId xmlns:p14="http://schemas.microsoft.com/office/powerpoint/2010/main" val="6173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08A3BFB-92E8-0A98-D2E5-C1BB062D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HTML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CB8F5FA5-8685-ED3A-1D1B-D750DE72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84" y="1314533"/>
            <a:ext cx="4184216" cy="3263504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altLang="en-US" sz="1800" dirty="0"/>
              <a:t>HTML uses </a:t>
            </a:r>
            <a:r>
              <a:rPr lang="en-US" altLang="en-US" sz="1800" b="1" dirty="0">
                <a:solidFill>
                  <a:srgbClr val="5698D3"/>
                </a:solidFill>
              </a:rPr>
              <a:t>tags</a:t>
            </a:r>
            <a:r>
              <a:rPr lang="en-US" altLang="en-US" sz="1800" dirty="0"/>
              <a:t> to </a:t>
            </a:r>
            <a:r>
              <a:rPr lang="en-US" altLang="en-US" sz="1800" i="1" dirty="0"/>
              <a:t>structure</a:t>
            </a:r>
            <a:r>
              <a:rPr lang="en-US" altLang="en-US" sz="1800" dirty="0"/>
              <a:t> and define the </a:t>
            </a:r>
            <a:r>
              <a:rPr lang="en-US" altLang="en-US" sz="1800" i="1" dirty="0"/>
              <a:t>content</a:t>
            </a:r>
            <a:r>
              <a:rPr lang="en-US" altLang="en-US" sz="1800" dirty="0"/>
              <a:t> of web pages</a:t>
            </a:r>
          </a:p>
          <a:p>
            <a:pPr marL="139700" indent="0" eaLnBrk="1" hangingPunct="1">
              <a:buNone/>
            </a:pPr>
            <a:endParaRPr lang="en-US" altLang="en-US" sz="1725" dirty="0"/>
          </a:p>
          <a:p>
            <a:pPr marL="596900" lvl="1" indent="0">
              <a:buNone/>
            </a:pPr>
            <a:endParaRPr lang="en-US" altLang="en-US" sz="1500" dirty="0"/>
          </a:p>
          <a:p>
            <a:pPr marL="139700" indent="0">
              <a:buNone/>
            </a:pPr>
            <a:r>
              <a:rPr lang="en-US" altLang="en-US" sz="1800" b="1" dirty="0"/>
              <a:t>H</a:t>
            </a:r>
            <a:r>
              <a:rPr lang="en-US" altLang="en-US" sz="1800" dirty="0"/>
              <a:t>yper </a:t>
            </a:r>
            <a:r>
              <a:rPr lang="en-US" altLang="en-US" sz="1800" b="1" dirty="0"/>
              <a:t>T</a:t>
            </a:r>
            <a:r>
              <a:rPr lang="en-US" altLang="en-US" sz="1800" dirty="0"/>
              <a:t>ext </a:t>
            </a:r>
            <a:r>
              <a:rPr lang="en-US" altLang="en-US" sz="1800" b="1" u="sng" dirty="0"/>
              <a:t>M</a:t>
            </a:r>
            <a:r>
              <a:rPr lang="en-US" altLang="en-US" sz="1800" u="sng" dirty="0"/>
              <a:t>arkup</a:t>
            </a:r>
            <a:r>
              <a:rPr lang="en-US" altLang="en-US" sz="1800" dirty="0"/>
              <a:t> </a:t>
            </a:r>
            <a:r>
              <a:rPr lang="en-US" altLang="en-US" sz="1800" b="1" dirty="0"/>
              <a:t>L</a:t>
            </a:r>
            <a:r>
              <a:rPr lang="en-US" altLang="en-US" sz="1800" dirty="0"/>
              <a:t>anguage </a:t>
            </a:r>
          </a:p>
          <a:p>
            <a:pPr marL="139700" indent="0">
              <a:buNone/>
            </a:pPr>
            <a:endParaRPr lang="en-US" alt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4F9137-9A36-4C33-CB1E-A7181A559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75" y="1120548"/>
            <a:ext cx="3567565" cy="301459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F1A5E7-0654-B429-538F-FADE3E0826FC}"/>
              </a:ext>
            </a:extLst>
          </p:cNvPr>
          <p:cNvCxnSpPr/>
          <p:nvPr/>
        </p:nvCxnSpPr>
        <p:spPr>
          <a:xfrm flipH="1">
            <a:off x="5878923" y="1659301"/>
            <a:ext cx="637850" cy="2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4B5C48-6B95-69FD-21EF-D92772F51161}"/>
              </a:ext>
            </a:extLst>
          </p:cNvPr>
          <p:cNvSpPr txBox="1"/>
          <p:nvPr/>
        </p:nvSpPr>
        <p:spPr>
          <a:xfrm>
            <a:off x="6483719" y="1451885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698D3"/>
                </a:solidFill>
                <a:latin typeface="Abadi Extra Light" panose="020B0204020104020204" pitchFamily="34" charset="0"/>
              </a:rPr>
              <a:t>tags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7F15184-5A3B-444D-257F-1855C82A6741}"/>
              </a:ext>
            </a:extLst>
          </p:cNvPr>
          <p:cNvSpPr/>
          <p:nvPr/>
        </p:nvSpPr>
        <p:spPr>
          <a:xfrm>
            <a:off x="5046796" y="1860023"/>
            <a:ext cx="138765" cy="1382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5F600BF-E4B9-0A5F-9A1D-B65E2A659C7D}"/>
              </a:ext>
            </a:extLst>
          </p:cNvPr>
          <p:cNvSpPr/>
          <p:nvPr/>
        </p:nvSpPr>
        <p:spPr>
          <a:xfrm>
            <a:off x="5048780" y="3523785"/>
            <a:ext cx="138765" cy="4155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1EC83C-8C16-4133-E791-418DDD9D0553}"/>
              </a:ext>
            </a:extLst>
          </p:cNvPr>
          <p:cNvSpPr txBox="1"/>
          <p:nvPr/>
        </p:nvSpPr>
        <p:spPr>
          <a:xfrm>
            <a:off x="4416853" y="238043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698D3"/>
                </a:solidFill>
                <a:latin typeface="Abadi Extra Light" panose="020B0204020104020204" pitchFamily="34" charset="0"/>
              </a:rPr>
              <a:t>head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808014-5B14-F663-E5F3-CAA08E075BD7}"/>
              </a:ext>
            </a:extLst>
          </p:cNvPr>
          <p:cNvSpPr txBox="1"/>
          <p:nvPr/>
        </p:nvSpPr>
        <p:spPr>
          <a:xfrm>
            <a:off x="4417606" y="356766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698D3"/>
                </a:solidFill>
                <a:latin typeface="Abadi Extra Light" panose="020B0204020104020204" pitchFamily="34" charset="0"/>
              </a:rPr>
              <a:t>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A221D-B14A-87B0-3DE9-D19C36BEE72C}"/>
              </a:ext>
            </a:extLst>
          </p:cNvPr>
          <p:cNvSpPr txBox="1"/>
          <p:nvPr/>
        </p:nvSpPr>
        <p:spPr>
          <a:xfrm>
            <a:off x="4824621" y="700583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698D3"/>
                </a:solidFill>
                <a:latin typeface="Abadi Extra Light" panose="020B0204020104020204" pitchFamily="34" charset="0"/>
              </a:rPr>
              <a:t>HTML code for a web map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08A3BFB-92E8-0A98-D2E5-C1BB062D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b="1" dirty="0"/>
              <a:t>M</a:t>
            </a:r>
            <a:r>
              <a:rPr lang="en-US" altLang="en-US" sz="3600" dirty="0"/>
              <a:t>arkup </a:t>
            </a:r>
            <a:r>
              <a:rPr lang="en-US" altLang="en-US" sz="3600" b="1" dirty="0"/>
              <a:t>L</a:t>
            </a:r>
            <a:r>
              <a:rPr lang="en-US" altLang="en-US" sz="3600" dirty="0"/>
              <a:t>anguages</a:t>
            </a:r>
            <a:endParaRPr lang="en-US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CB8F5FA5-8685-ED3A-1D1B-D750DE72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85901"/>
            <a:ext cx="4184216" cy="3263504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altLang="en-US" sz="1600" dirty="0"/>
              <a:t>"Markup" refers to the set of markup tags that describe and structure the content. </a:t>
            </a:r>
          </a:p>
          <a:p>
            <a:pPr marL="139700" indent="0">
              <a:buNone/>
            </a:pPr>
            <a:endParaRPr lang="en-US" altLang="en-US" sz="1600" dirty="0"/>
          </a:p>
          <a:p>
            <a:pPr marL="139700" indent="0">
              <a:buNone/>
            </a:pPr>
            <a:r>
              <a:rPr lang="en-US" altLang="en-US" sz="1600" dirty="0"/>
              <a:t>HTML, KML, R markdown, XML,... </a:t>
            </a:r>
            <a:endParaRPr lang="en-US" altLang="en-US" sz="1300" dirty="0"/>
          </a:p>
          <a:p>
            <a:pPr marL="139700" indent="0" eaLnBrk="1" hangingPunct="1">
              <a:buNone/>
            </a:pPr>
            <a:endParaRPr lang="en-US" altLang="en-US" sz="1725" dirty="0"/>
          </a:p>
          <a:p>
            <a:pPr marL="139700" indent="0" eaLnBrk="1" hangingPunct="1">
              <a:buNone/>
            </a:pPr>
            <a:r>
              <a:rPr lang="en-US" altLang="en-US" sz="1800" i="1" dirty="0"/>
              <a:t>Markup</a:t>
            </a:r>
            <a:r>
              <a:rPr lang="en-US" altLang="en-US" sz="1800" b="1" dirty="0"/>
              <a:t> </a:t>
            </a:r>
            <a:r>
              <a:rPr lang="en-US" altLang="en-US" sz="1800" dirty="0"/>
              <a:t>language (not </a:t>
            </a:r>
            <a:r>
              <a:rPr lang="en-US" altLang="en-US" sz="1800" i="1" dirty="0"/>
              <a:t>programming</a:t>
            </a:r>
            <a:r>
              <a:rPr lang="en-US" altLang="en-US" sz="1800" dirty="0"/>
              <a:t>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6BF5C-FB1F-BCF4-32A0-92F1E4AFA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992" y="1525488"/>
            <a:ext cx="3932889" cy="2604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65821E-34DB-CBD2-B6EB-5C94473FED8C}"/>
              </a:ext>
            </a:extLst>
          </p:cNvPr>
          <p:cNvSpPr txBox="1"/>
          <p:nvPr/>
        </p:nvSpPr>
        <p:spPr>
          <a:xfrm>
            <a:off x="4936133" y="1114155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698D3"/>
                </a:solidFill>
                <a:latin typeface="Abadi Extra Light" panose="020B0204020104020204" pitchFamily="34" charset="0"/>
              </a:rPr>
              <a:t>xml code for a shapefile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5C7D7D-E206-A4FD-CA30-06CCA72F58AC}"/>
              </a:ext>
            </a:extLst>
          </p:cNvPr>
          <p:cNvCxnSpPr>
            <a:cxnSpLocks/>
          </p:cNvCxnSpPr>
          <p:nvPr/>
        </p:nvCxnSpPr>
        <p:spPr>
          <a:xfrm>
            <a:off x="5593773" y="2234532"/>
            <a:ext cx="354852" cy="19909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AD92C2-A6E7-3E23-FF2D-4D18F2B30105}"/>
              </a:ext>
            </a:extLst>
          </p:cNvPr>
          <p:cNvSpPr txBox="1"/>
          <p:nvPr/>
        </p:nvSpPr>
        <p:spPr>
          <a:xfrm>
            <a:off x="5195454" y="1926755"/>
            <a:ext cx="8485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 Extra Light" panose="020B0204020104020204" pitchFamily="34" charset="0"/>
              </a:rPr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370538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2F0DC1F-7821-9D45-D6C9-AB9C3884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HTML Markup Tags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535834F5-D9FD-E83C-DBD8-6E01BC04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34" y="1273770"/>
            <a:ext cx="5291890" cy="3773090"/>
          </a:xfrm>
        </p:spPr>
        <p:txBody>
          <a:bodyPr>
            <a:normAutofit/>
          </a:bodyPr>
          <a:lstStyle/>
          <a:p>
            <a:pPr marL="139700" indent="0" eaLnBrk="1" hangingPunct="1">
              <a:buNone/>
              <a:defRPr/>
            </a:pPr>
            <a:r>
              <a:rPr lang="en-US" sz="1600" dirty="0"/>
              <a:t>HTML tags </a:t>
            </a:r>
          </a:p>
          <a:p>
            <a:pPr marL="596900" lvl="1" indent="0" eaLnBrk="1" hangingPunct="1">
              <a:buNone/>
              <a:defRPr/>
            </a:pPr>
            <a:r>
              <a:rPr lang="en-US" sz="1400" dirty="0"/>
              <a:t>HTML keywords surrounded by </a:t>
            </a:r>
            <a:r>
              <a:rPr lang="en-US" sz="1400" b="1" dirty="0"/>
              <a:t>angle brackets</a:t>
            </a:r>
            <a:r>
              <a:rPr lang="en-US" sz="1400" dirty="0"/>
              <a:t>:</a:t>
            </a:r>
          </a:p>
          <a:p>
            <a:pPr marL="596900" lvl="1" indent="0" eaLnBrk="1" hangingPunct="1">
              <a:buNone/>
              <a:defRPr/>
            </a:pPr>
            <a:r>
              <a:rPr lang="en-US" sz="2800" b="1" dirty="0"/>
              <a:t>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i="1" dirty="0">
                <a:solidFill>
                  <a:srgbClr val="5698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 eaLnBrk="1" hangingPunct="1">
              <a:buNone/>
              <a:defRPr/>
            </a:pPr>
            <a:r>
              <a:rPr lang="en-US" sz="1400" dirty="0"/>
              <a:t>Tags usually </a:t>
            </a:r>
            <a:r>
              <a:rPr lang="en-US" sz="1400" b="1" dirty="0"/>
              <a:t>come in pairs</a:t>
            </a:r>
            <a:r>
              <a:rPr lang="en-US" sz="1400" dirty="0"/>
              <a:t>.</a:t>
            </a:r>
          </a:p>
          <a:p>
            <a:pPr marL="596900" lvl="1" indent="0" eaLnBrk="1" hangingPunct="1">
              <a:buNone/>
              <a:defRPr/>
            </a:pPr>
            <a:endParaRPr lang="en-US" sz="1400" dirty="0"/>
          </a:p>
          <a:p>
            <a:pPr marL="139700" indent="0" eaLnBrk="1" hangingPunct="1">
              <a:buNone/>
              <a:defRPr/>
            </a:pPr>
            <a:r>
              <a:rPr lang="en-US" sz="1600" dirty="0"/>
              <a:t>Tag pairs: opening and closing tags with content in between.</a:t>
            </a:r>
            <a:br>
              <a:rPr lang="en-US" sz="1600" dirty="0"/>
            </a:br>
            <a:endParaRPr lang="en-US" sz="1600" dirty="0"/>
          </a:p>
          <a:p>
            <a:pPr marL="596900" lvl="1" indent="0" eaLnBrk="1" hangingPunct="1">
              <a:buNone/>
              <a:defRPr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Opening tag 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Closing tag</a:t>
            </a:r>
          </a:p>
          <a:p>
            <a:pPr marL="596900" lvl="1" indent="0" eaLnBrk="1" hangingPunct="1">
              <a:buNone/>
              <a:defRPr/>
            </a:pPr>
            <a:r>
              <a:rPr lang="en-US" sz="1400" b="1" dirty="0"/>
              <a:t>   </a:t>
            </a:r>
          </a:p>
          <a:p>
            <a:pPr marL="596900" lvl="1" indent="0">
              <a:buNone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1" dirty="0">
                <a:solidFill>
                  <a:srgbClr val="5698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content goes here &lt;</a:t>
            </a:r>
            <a:r>
              <a:rPr lang="en-US" sz="1400" b="1" i="1" dirty="0">
                <a:solidFill>
                  <a:srgbClr val="5698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/keyword</a:t>
            </a:r>
            <a:r>
              <a:rPr lang="en-US" sz="800" b="1" i="1" dirty="0">
                <a:solidFill>
                  <a:srgbClr val="5698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>
              <a:buNone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 eaLnBrk="1" hangingPunct="1">
              <a:buNone/>
              <a:defRPr/>
            </a:pPr>
            <a:r>
              <a:rPr lang="en-US" sz="1400" dirty="0"/>
              <a:t>Closing tags contain a </a:t>
            </a:r>
            <a:r>
              <a:rPr lang="en-US" sz="1400" b="1" dirty="0"/>
              <a:t>forward slash</a:t>
            </a:r>
            <a:r>
              <a:rPr lang="en-US" sz="1400" dirty="0"/>
              <a:t> at the front.      </a:t>
            </a:r>
            <a:br>
              <a:rPr lang="en-US" sz="1400" dirty="0"/>
            </a:br>
            <a:endParaRPr lang="en-US" sz="1400" dirty="0"/>
          </a:p>
          <a:p>
            <a:pPr marL="596900" lvl="1" indent="0" eaLnBrk="1" hangingPunct="1">
              <a:buNone/>
              <a:defRPr/>
            </a:pPr>
            <a:endParaRPr lang="en-US" sz="1400" dirty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7173" name="Picture 2">
            <a:extLst>
              <a:ext uri="{FF2B5EF4-FFF2-40B4-BE49-F238E27FC236}">
                <a16:creationId xmlns:a16="http://schemas.microsoft.com/office/drawing/2014/main" id="{E5E8B021-8573-E178-E6D3-AD0740D15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644" y="1505142"/>
            <a:ext cx="2568748" cy="213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Graphic 1" descr="Door Open with solid fill">
            <a:extLst>
              <a:ext uri="{FF2B5EF4-FFF2-40B4-BE49-F238E27FC236}">
                <a16:creationId xmlns:a16="http://schemas.microsoft.com/office/drawing/2014/main" id="{B8C99958-691C-DE32-47DE-1F52032BD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4368" y="399173"/>
            <a:ext cx="556038" cy="556038"/>
          </a:xfrm>
          <a:prstGeom prst="rect">
            <a:avLst/>
          </a:prstGeom>
        </p:spPr>
      </p:pic>
      <p:pic>
        <p:nvPicPr>
          <p:cNvPr id="3" name="Graphic 2" descr="Door Closed with solid fill">
            <a:extLst>
              <a:ext uri="{FF2B5EF4-FFF2-40B4-BE49-F238E27FC236}">
                <a16:creationId xmlns:a16="http://schemas.microsoft.com/office/drawing/2014/main" id="{12361599-306C-2C05-B19B-99129E759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4494" y="401927"/>
            <a:ext cx="556039" cy="55603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D94B12-0BA4-3085-92DD-6A58059F0335}"/>
              </a:ext>
            </a:extLst>
          </p:cNvPr>
          <p:cNvCxnSpPr/>
          <p:nvPr/>
        </p:nvCxnSpPr>
        <p:spPr>
          <a:xfrm>
            <a:off x="1592664" y="3637509"/>
            <a:ext cx="0" cy="2103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2A1300-B8BF-E5C7-2074-024741126944}"/>
              </a:ext>
            </a:extLst>
          </p:cNvPr>
          <p:cNvCxnSpPr/>
          <p:nvPr/>
        </p:nvCxnSpPr>
        <p:spPr>
          <a:xfrm>
            <a:off x="4789714" y="3608729"/>
            <a:ext cx="0" cy="21039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F9A12B-1299-9E17-664F-DE92D4DFC71E}"/>
              </a:ext>
            </a:extLst>
          </p:cNvPr>
          <p:cNvCxnSpPr>
            <a:cxnSpLocks/>
          </p:cNvCxnSpPr>
          <p:nvPr/>
        </p:nvCxnSpPr>
        <p:spPr>
          <a:xfrm flipV="1">
            <a:off x="3622431" y="4034413"/>
            <a:ext cx="751937" cy="30145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1434DF-8CE2-8DFE-035B-34E1FCCDE904}"/>
              </a:ext>
            </a:extLst>
          </p:cNvPr>
          <p:cNvSpPr/>
          <p:nvPr/>
        </p:nvSpPr>
        <p:spPr>
          <a:xfrm>
            <a:off x="6303628" y="2868804"/>
            <a:ext cx="343357" cy="2562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B8B2FB-0462-8798-D959-A173290B8875}"/>
              </a:ext>
            </a:extLst>
          </p:cNvPr>
          <p:cNvSpPr/>
          <p:nvPr/>
        </p:nvSpPr>
        <p:spPr>
          <a:xfrm>
            <a:off x="8375268" y="2880530"/>
            <a:ext cx="386895" cy="2562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Self-closing tags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4D7AA715-81DC-C200-34A0-4D9BB270F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82" y="1168079"/>
            <a:ext cx="3611166" cy="185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CAF322-3CF1-5149-DAC4-6581AB51DA1B}"/>
                  </a:ext>
                </a:extLst>
              </p14:cNvPr>
              <p14:cNvContentPartPr/>
              <p14:nvPr/>
            </p14:nvContentPartPr>
            <p14:xfrm>
              <a:off x="1877725" y="2626806"/>
              <a:ext cx="529200" cy="95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CAF322-3CF1-5149-DAC4-6581AB51DA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9725" y="2609166"/>
                <a:ext cx="564840" cy="1314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Graphic 8" descr="Door Open with solid fill">
            <a:extLst>
              <a:ext uri="{FF2B5EF4-FFF2-40B4-BE49-F238E27FC236}">
                <a16:creationId xmlns:a16="http://schemas.microsoft.com/office/drawing/2014/main" id="{87C8C63F-BF2E-AFD2-2B58-5EC4CE7C0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1691" y="2217486"/>
            <a:ext cx="914400" cy="914400"/>
          </a:xfrm>
          <a:prstGeom prst="rect">
            <a:avLst/>
          </a:prstGeom>
        </p:spPr>
      </p:pic>
      <p:pic>
        <p:nvPicPr>
          <p:cNvPr id="11" name="Graphic 10" descr="Door Closed with solid fill">
            <a:extLst>
              <a:ext uri="{FF2B5EF4-FFF2-40B4-BE49-F238E27FC236}">
                <a16:creationId xmlns:a16="http://schemas.microsoft.com/office/drawing/2014/main" id="{16C82A94-9191-CBFC-21C7-94569AAB5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6554" y="1168079"/>
            <a:ext cx="2672826" cy="267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41136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ro_to_GIS54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_to_GIS540.ppt [Compatibility Mode]" id="{366A617E-7B0F-445D-A24A-8427D5D75F18}" vid="{F6BBA28C-D78C-44DC-8BEE-4A3ADFD793C7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4477</Words>
  <Application>Microsoft Office PowerPoint</Application>
  <PresentationFormat>On-screen Show (16:9)</PresentationFormat>
  <Paragraphs>712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Abadi Extra Light</vt:lpstr>
      <vt:lpstr>Arial</vt:lpstr>
      <vt:lpstr>Calibri</vt:lpstr>
      <vt:lpstr>Calibri Light</vt:lpstr>
      <vt:lpstr>Consolas</vt:lpstr>
      <vt:lpstr>Courier New</vt:lpstr>
      <vt:lpstr>Garamond</vt:lpstr>
      <vt:lpstr>Helvetica Neue</vt:lpstr>
      <vt:lpstr>Merriweather</vt:lpstr>
      <vt:lpstr>Roboto</vt:lpstr>
      <vt:lpstr>Wingdings</vt:lpstr>
      <vt:lpstr>Paradigm</vt:lpstr>
      <vt:lpstr>Office Theme</vt:lpstr>
      <vt:lpstr>intro_to_GIS540</vt:lpstr>
      <vt:lpstr>Working with HTML</vt:lpstr>
      <vt:lpstr>HTML + CSS + Javascript</vt:lpstr>
      <vt:lpstr>HTML, CSS, Javascript for web mapping</vt:lpstr>
      <vt:lpstr>ArcGIS Maps SDK  for JavaScript</vt:lpstr>
      <vt:lpstr>PowerPoint Presentation</vt:lpstr>
      <vt:lpstr>HTML</vt:lpstr>
      <vt:lpstr>Markup Languages</vt:lpstr>
      <vt:lpstr>HTML Markup Tags</vt:lpstr>
      <vt:lpstr>Self-closing tags</vt:lpstr>
      <vt:lpstr>HTML comments</vt:lpstr>
      <vt:lpstr>HTML Page Example</vt:lpstr>
      <vt:lpstr>Nested structure of HTML</vt:lpstr>
      <vt:lpstr>HTML tag attributes</vt:lpstr>
      <vt:lpstr>HTML tags sandbox</vt:lpstr>
      <vt:lpstr>Lessons from HTML sandbox</vt:lpstr>
      <vt:lpstr>Embedding images</vt:lpstr>
      <vt:lpstr>GitHub Web Page</vt:lpstr>
      <vt:lpstr>Lists  </vt:lpstr>
      <vt:lpstr>Tables</vt:lpstr>
      <vt:lpstr>HTML spacing and indentation</vt:lpstr>
      <vt:lpstr>Writing HTML with python</vt:lpstr>
      <vt:lpstr>Creating an HTML file with Python</vt:lpstr>
      <vt:lpstr>Building the HTML </vt:lpstr>
      <vt:lpstr>Python list to  HTML list</vt:lpstr>
      <vt:lpstr>Python list to  HTML list</vt:lpstr>
      <vt:lpstr>Python list to  HTML list</vt:lpstr>
      <vt:lpstr>Python list to  HTML list</vt:lpstr>
      <vt:lpstr>Python list to  HTML list</vt:lpstr>
      <vt:lpstr>Use variables for dynamic content</vt:lpstr>
      <vt:lpstr>PowerPoint Presentation</vt:lpstr>
      <vt:lpstr>In class – Writing HTML </vt:lpstr>
      <vt:lpstr>Creating HTML script modifications</vt:lpstr>
      <vt:lpstr>Python can scrape geospatial data from HTML</vt:lpstr>
      <vt:lpstr>HTML in a nutshell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Gray Tateosian</dc:creator>
  <cp:lastModifiedBy>Laura Gray Tateosian</cp:lastModifiedBy>
  <cp:revision>43</cp:revision>
  <cp:lastPrinted>2023-10-04T16:48:28Z</cp:lastPrinted>
  <dcterms:modified xsi:type="dcterms:W3CDTF">2024-04-01T23:25:18Z</dcterms:modified>
</cp:coreProperties>
</file>