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4"/>
    <p:sldMasterId id="2147483660" r:id="rId5"/>
  </p:sldMasterIdLst>
  <p:notesMasterIdLst>
    <p:notesMasterId r:id="rId116"/>
  </p:notesMasterIdLst>
  <p:sldIdLst>
    <p:sldId id="600" r:id="rId6"/>
    <p:sldId id="511" r:id="rId7"/>
    <p:sldId id="256" r:id="rId8"/>
    <p:sldId id="439" r:id="rId9"/>
    <p:sldId id="598" r:id="rId10"/>
    <p:sldId id="512" r:id="rId11"/>
    <p:sldId id="536" r:id="rId12"/>
    <p:sldId id="535" r:id="rId13"/>
    <p:sldId id="534" r:id="rId14"/>
    <p:sldId id="532" r:id="rId15"/>
    <p:sldId id="533" r:id="rId16"/>
    <p:sldId id="530" r:id="rId17"/>
    <p:sldId id="543" r:id="rId18"/>
    <p:sldId id="539" r:id="rId19"/>
    <p:sldId id="528" r:id="rId20"/>
    <p:sldId id="514" r:id="rId21"/>
    <p:sldId id="519" r:id="rId22"/>
    <p:sldId id="516" r:id="rId23"/>
    <p:sldId id="527" r:id="rId24"/>
    <p:sldId id="520" r:id="rId25"/>
    <p:sldId id="524" r:id="rId26"/>
    <p:sldId id="525" r:id="rId27"/>
    <p:sldId id="611" r:id="rId28"/>
    <p:sldId id="610" r:id="rId29"/>
    <p:sldId id="544" r:id="rId30"/>
    <p:sldId id="548" r:id="rId31"/>
    <p:sldId id="545" r:id="rId32"/>
    <p:sldId id="551" r:id="rId33"/>
    <p:sldId id="552" r:id="rId34"/>
    <p:sldId id="612" r:id="rId35"/>
    <p:sldId id="602" r:id="rId36"/>
    <p:sldId id="601" r:id="rId37"/>
    <p:sldId id="606" r:id="rId38"/>
    <p:sldId id="550" r:id="rId39"/>
    <p:sldId id="549" r:id="rId40"/>
    <p:sldId id="546" r:id="rId41"/>
    <p:sldId id="547" r:id="rId42"/>
    <p:sldId id="555" r:id="rId43"/>
    <p:sldId id="556" r:id="rId44"/>
    <p:sldId id="554" r:id="rId45"/>
    <p:sldId id="613" r:id="rId46"/>
    <p:sldId id="567" r:id="rId47"/>
    <p:sldId id="568" r:id="rId48"/>
    <p:sldId id="553" r:id="rId49"/>
    <p:sldId id="616" r:id="rId50"/>
    <p:sldId id="617" r:id="rId51"/>
    <p:sldId id="618" r:id="rId52"/>
    <p:sldId id="619" r:id="rId53"/>
    <p:sldId id="620" r:id="rId54"/>
    <p:sldId id="559" r:id="rId55"/>
    <p:sldId id="561" r:id="rId56"/>
    <p:sldId id="562" r:id="rId57"/>
    <p:sldId id="563" r:id="rId58"/>
    <p:sldId id="565" r:id="rId59"/>
    <p:sldId id="615" r:id="rId60"/>
    <p:sldId id="599" r:id="rId61"/>
    <p:sldId id="614" r:id="rId62"/>
    <p:sldId id="497" r:id="rId63"/>
    <p:sldId id="408" r:id="rId64"/>
    <p:sldId id="465" r:id="rId65"/>
    <p:sldId id="503" r:id="rId66"/>
    <p:sldId id="456" r:id="rId67"/>
    <p:sldId id="582" r:id="rId68"/>
    <p:sldId id="583" r:id="rId69"/>
    <p:sldId id="584" r:id="rId70"/>
    <p:sldId id="585" r:id="rId71"/>
    <p:sldId id="586" r:id="rId72"/>
    <p:sldId id="587" r:id="rId73"/>
    <p:sldId id="588" r:id="rId74"/>
    <p:sldId id="589" r:id="rId75"/>
    <p:sldId id="591" r:id="rId76"/>
    <p:sldId id="592" r:id="rId77"/>
    <p:sldId id="593" r:id="rId78"/>
    <p:sldId id="594" r:id="rId79"/>
    <p:sldId id="595" r:id="rId80"/>
    <p:sldId id="597" r:id="rId81"/>
    <p:sldId id="596" r:id="rId82"/>
    <p:sldId id="455" r:id="rId83"/>
    <p:sldId id="469" r:id="rId84"/>
    <p:sldId id="474" r:id="rId85"/>
    <p:sldId id="475" r:id="rId86"/>
    <p:sldId id="493" r:id="rId87"/>
    <p:sldId id="576" r:id="rId88"/>
    <p:sldId id="572" r:id="rId89"/>
    <p:sldId id="574" r:id="rId90"/>
    <p:sldId id="575" r:id="rId91"/>
    <p:sldId id="577" r:id="rId92"/>
    <p:sldId id="495" r:id="rId93"/>
    <p:sldId id="578" r:id="rId94"/>
    <p:sldId id="494" r:id="rId95"/>
    <p:sldId id="490" r:id="rId96"/>
    <p:sldId id="579" r:id="rId97"/>
    <p:sldId id="580" r:id="rId98"/>
    <p:sldId id="500" r:id="rId99"/>
    <p:sldId id="489" r:id="rId100"/>
    <p:sldId id="507" r:id="rId101"/>
    <p:sldId id="502" r:id="rId102"/>
    <p:sldId id="508" r:id="rId103"/>
    <p:sldId id="510" r:id="rId104"/>
    <p:sldId id="621" r:id="rId105"/>
    <p:sldId id="608" r:id="rId106"/>
    <p:sldId id="607" r:id="rId107"/>
    <p:sldId id="609" r:id="rId108"/>
    <p:sldId id="496" r:id="rId109"/>
    <p:sldId id="569" r:id="rId110"/>
    <p:sldId id="513" r:id="rId111"/>
    <p:sldId id="498" r:id="rId112"/>
    <p:sldId id="570" r:id="rId113"/>
    <p:sldId id="571" r:id="rId114"/>
    <p:sldId id="509" r:id="rId115"/>
  </p:sldIdLst>
  <p:sldSz cx="9144000" cy="6858000" type="screen4x3"/>
  <p:notesSz cx="6858000" cy="9144000"/>
  <p:defaultTextStyle>
    <a:defPPr>
      <a:defRPr lang="en-US"/>
    </a:defPPr>
    <a:lvl1pPr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MS PGothic" panose="020B0600070205080204" pitchFamily="34" charset="-128"/>
        <a:cs typeface="+mn-cs"/>
      </a:defRPr>
    </a:lvl5pPr>
    <a:lvl6pPr marL="22860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6pPr>
    <a:lvl7pPr marL="27432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7pPr>
    <a:lvl8pPr marL="32004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8pPr>
    <a:lvl9pPr marL="3657600" algn="l" defTabSz="914400" rtl="0" eaLnBrk="1" latinLnBrk="0" hangingPunct="1">
      <a:defRPr kern="1200">
        <a:solidFill>
          <a:schemeClr val="tx1"/>
        </a:solidFill>
        <a:latin typeface="Arial" panose="020B0604020202020204" pitchFamily="34" charset="0"/>
        <a:ea typeface="MS PGothic" panose="020B0600070205080204" pitchFamily="34" charset="-128"/>
        <a:cs typeface="+mn-cs"/>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FF0066"/>
    <a:srgbClr val="D5D50E"/>
    <a:srgbClr val="D9D9D9"/>
    <a:srgbClr val="FFF9AF"/>
    <a:srgbClr val="ABABAB"/>
    <a:srgbClr val="569CD6"/>
    <a:srgbClr val="404040"/>
    <a:srgbClr val="4A452A"/>
    <a:srgbClr val="0000FF"/>
    <a:srgbClr val="008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A4B2E0B-68FB-4318-A9F4-BC4BCD40010B}" v="523" dt="2022-10-20T01:47:10.475"/>
  </p1510:revLst>
</p1510:revInfo>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SorterView">
  <p:normalViewPr>
    <p:restoredLeft sz="15620"/>
    <p:restoredTop sz="82575" autoAdjust="0"/>
  </p:normalViewPr>
  <p:slideViewPr>
    <p:cSldViewPr>
      <p:cViewPr varScale="1">
        <p:scale>
          <a:sx n="150" d="100"/>
          <a:sy n="150" d="100"/>
        </p:scale>
        <p:origin x="2016" y="138"/>
      </p:cViewPr>
      <p:guideLst>
        <p:guide orient="horz" pos="2160"/>
        <p:guide pos="2880"/>
      </p:guideLst>
    </p:cSldViewPr>
  </p:slideViewPr>
  <p:outlineViewPr>
    <p:cViewPr>
      <p:scale>
        <a:sx n="33" d="100"/>
        <a:sy n="33" d="100"/>
      </p:scale>
      <p:origin x="0" y="0"/>
    </p:cViewPr>
    <p:sldLst>
      <p:sld r:id="rId1" collapse="1"/>
      <p:sld r:id="rId2" collapse="1"/>
      <p:sld r:id="rId3" collapse="1"/>
      <p:sld r:id="rId4" collapse="1"/>
      <p:sld r:id="rId5" collapse="1"/>
      <p:sld r:id="rId6" collapse="1"/>
      <p:sld r:id="rId7" collapse="1"/>
      <p:sld r:id="rId8" collapse="1"/>
      <p:sld r:id="rId9" collapse="1"/>
      <p:sld r:id="rId10" collapse="1"/>
      <p:sld r:id="rId11" collapse="1"/>
      <p:sld r:id="rId12" collapse="1"/>
      <p:sld r:id="rId13" collapse="1"/>
      <p:sld r:id="rId14" collapse="1"/>
      <p:sld r:id="rId15" collapse="1"/>
      <p:sld r:id="rId16" collapse="1"/>
      <p:sld r:id="rId17" collapse="1"/>
      <p:sld r:id="rId18" collapse="1"/>
      <p:sld r:id="rId19" collapse="1"/>
      <p:sld r:id="rId20" collapse="1"/>
      <p:sld r:id="rId21" collapse="1"/>
      <p:sld r:id="rId22" collapse="1"/>
      <p:sld r:id="rId23" collapse="1"/>
      <p:sld r:id="rId24" collapse="1"/>
      <p:sld r:id="rId25" collapse="1"/>
      <p:sld r:id="rId26" collapse="1"/>
    </p:sldLst>
  </p:outlineViewPr>
  <p:notesTextViewPr>
    <p:cViewPr>
      <p:scale>
        <a:sx n="100" d="100"/>
        <a:sy n="100" d="100"/>
      </p:scale>
      <p:origin x="0" y="0"/>
    </p:cViewPr>
  </p:notesTextViewPr>
  <p:sorterViewPr>
    <p:cViewPr>
      <p:scale>
        <a:sx n="66" d="100"/>
        <a:sy n="66" d="100"/>
      </p:scale>
      <p:origin x="0" y="-2532"/>
    </p:cViewPr>
  </p:sorter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1.xml"/><Relationship Id="rId117" Type="http://schemas.openxmlformats.org/officeDocument/2006/relationships/presProps" Target="presProps.xml"/><Relationship Id="rId21" Type="http://schemas.openxmlformats.org/officeDocument/2006/relationships/slide" Target="slides/slide16.xml"/><Relationship Id="rId42" Type="http://schemas.openxmlformats.org/officeDocument/2006/relationships/slide" Target="slides/slide37.xml"/><Relationship Id="rId47" Type="http://schemas.openxmlformats.org/officeDocument/2006/relationships/slide" Target="slides/slide42.xml"/><Relationship Id="rId63" Type="http://schemas.openxmlformats.org/officeDocument/2006/relationships/slide" Target="slides/slide58.xml"/><Relationship Id="rId68" Type="http://schemas.openxmlformats.org/officeDocument/2006/relationships/slide" Target="slides/slide63.xml"/><Relationship Id="rId84" Type="http://schemas.openxmlformats.org/officeDocument/2006/relationships/slide" Target="slides/slide79.xml"/><Relationship Id="rId89" Type="http://schemas.openxmlformats.org/officeDocument/2006/relationships/slide" Target="slides/slide84.xml"/><Relationship Id="rId112" Type="http://schemas.openxmlformats.org/officeDocument/2006/relationships/slide" Target="slides/slide107.xml"/><Relationship Id="rId16" Type="http://schemas.openxmlformats.org/officeDocument/2006/relationships/slide" Target="slides/slide11.xml"/><Relationship Id="rId107" Type="http://schemas.openxmlformats.org/officeDocument/2006/relationships/slide" Target="slides/slide102.xml"/><Relationship Id="rId11" Type="http://schemas.openxmlformats.org/officeDocument/2006/relationships/slide" Target="slides/slide6.xml"/><Relationship Id="rId32" Type="http://schemas.openxmlformats.org/officeDocument/2006/relationships/slide" Target="slides/slide27.xml"/><Relationship Id="rId37" Type="http://schemas.openxmlformats.org/officeDocument/2006/relationships/slide" Target="slides/slide32.xml"/><Relationship Id="rId53" Type="http://schemas.openxmlformats.org/officeDocument/2006/relationships/slide" Target="slides/slide48.xml"/><Relationship Id="rId58" Type="http://schemas.openxmlformats.org/officeDocument/2006/relationships/slide" Target="slides/slide53.xml"/><Relationship Id="rId74" Type="http://schemas.openxmlformats.org/officeDocument/2006/relationships/slide" Target="slides/slide69.xml"/><Relationship Id="rId79" Type="http://schemas.openxmlformats.org/officeDocument/2006/relationships/slide" Target="slides/slide74.xml"/><Relationship Id="rId102" Type="http://schemas.openxmlformats.org/officeDocument/2006/relationships/slide" Target="slides/slide97.xml"/><Relationship Id="rId5" Type="http://schemas.openxmlformats.org/officeDocument/2006/relationships/slideMaster" Target="slideMasters/slideMaster2.xml"/><Relationship Id="rId90" Type="http://schemas.openxmlformats.org/officeDocument/2006/relationships/slide" Target="slides/slide85.xml"/><Relationship Id="rId95" Type="http://schemas.openxmlformats.org/officeDocument/2006/relationships/slide" Target="slides/slide90.xml"/><Relationship Id="rId22" Type="http://schemas.openxmlformats.org/officeDocument/2006/relationships/slide" Target="slides/slide17.xml"/><Relationship Id="rId27" Type="http://schemas.openxmlformats.org/officeDocument/2006/relationships/slide" Target="slides/slide22.xml"/><Relationship Id="rId43" Type="http://schemas.openxmlformats.org/officeDocument/2006/relationships/slide" Target="slides/slide38.xml"/><Relationship Id="rId48" Type="http://schemas.openxmlformats.org/officeDocument/2006/relationships/slide" Target="slides/slide43.xml"/><Relationship Id="rId64" Type="http://schemas.openxmlformats.org/officeDocument/2006/relationships/slide" Target="slides/slide59.xml"/><Relationship Id="rId69" Type="http://schemas.openxmlformats.org/officeDocument/2006/relationships/slide" Target="slides/slide64.xml"/><Relationship Id="rId113" Type="http://schemas.openxmlformats.org/officeDocument/2006/relationships/slide" Target="slides/slide108.xml"/><Relationship Id="rId118" Type="http://schemas.openxmlformats.org/officeDocument/2006/relationships/viewProps" Target="viewProps.xml"/><Relationship Id="rId80" Type="http://schemas.openxmlformats.org/officeDocument/2006/relationships/slide" Target="slides/slide75.xml"/><Relationship Id="rId85" Type="http://schemas.openxmlformats.org/officeDocument/2006/relationships/slide" Target="slides/slide80.xml"/><Relationship Id="rId12" Type="http://schemas.openxmlformats.org/officeDocument/2006/relationships/slide" Target="slides/slide7.xml"/><Relationship Id="rId17" Type="http://schemas.openxmlformats.org/officeDocument/2006/relationships/slide" Target="slides/slide12.xml"/><Relationship Id="rId33" Type="http://schemas.openxmlformats.org/officeDocument/2006/relationships/slide" Target="slides/slide28.xml"/><Relationship Id="rId38" Type="http://schemas.openxmlformats.org/officeDocument/2006/relationships/slide" Target="slides/slide33.xml"/><Relationship Id="rId59" Type="http://schemas.openxmlformats.org/officeDocument/2006/relationships/slide" Target="slides/slide54.xml"/><Relationship Id="rId103" Type="http://schemas.openxmlformats.org/officeDocument/2006/relationships/slide" Target="slides/slide98.xml"/><Relationship Id="rId108" Type="http://schemas.openxmlformats.org/officeDocument/2006/relationships/slide" Target="slides/slide103.xml"/><Relationship Id="rId54" Type="http://schemas.openxmlformats.org/officeDocument/2006/relationships/slide" Target="slides/slide49.xml"/><Relationship Id="rId70" Type="http://schemas.openxmlformats.org/officeDocument/2006/relationships/slide" Target="slides/slide65.xml"/><Relationship Id="rId75" Type="http://schemas.openxmlformats.org/officeDocument/2006/relationships/slide" Target="slides/slide70.xml"/><Relationship Id="rId91" Type="http://schemas.openxmlformats.org/officeDocument/2006/relationships/slide" Target="slides/slide86.xml"/><Relationship Id="rId96" Type="http://schemas.openxmlformats.org/officeDocument/2006/relationships/slide" Target="slides/slide91.xml"/><Relationship Id="rId1" Type="http://schemas.openxmlformats.org/officeDocument/2006/relationships/customXml" Target="../customXml/item1.xml"/><Relationship Id="rId6" Type="http://schemas.openxmlformats.org/officeDocument/2006/relationships/slide" Target="slides/slide1.xml"/><Relationship Id="rId23" Type="http://schemas.openxmlformats.org/officeDocument/2006/relationships/slide" Target="slides/slide18.xml"/><Relationship Id="rId28" Type="http://schemas.openxmlformats.org/officeDocument/2006/relationships/slide" Target="slides/slide23.xml"/><Relationship Id="rId49" Type="http://schemas.openxmlformats.org/officeDocument/2006/relationships/slide" Target="slides/slide44.xml"/><Relationship Id="rId114" Type="http://schemas.openxmlformats.org/officeDocument/2006/relationships/slide" Target="slides/slide109.xml"/><Relationship Id="rId119" Type="http://schemas.openxmlformats.org/officeDocument/2006/relationships/theme" Target="theme/theme1.xml"/><Relationship Id="rId44" Type="http://schemas.openxmlformats.org/officeDocument/2006/relationships/slide" Target="slides/slide39.xml"/><Relationship Id="rId60" Type="http://schemas.openxmlformats.org/officeDocument/2006/relationships/slide" Target="slides/slide55.xml"/><Relationship Id="rId65" Type="http://schemas.openxmlformats.org/officeDocument/2006/relationships/slide" Target="slides/slide60.xml"/><Relationship Id="rId81" Type="http://schemas.openxmlformats.org/officeDocument/2006/relationships/slide" Target="slides/slide76.xml"/><Relationship Id="rId86" Type="http://schemas.openxmlformats.org/officeDocument/2006/relationships/slide" Target="slides/slide81.xml"/><Relationship Id="rId4" Type="http://schemas.openxmlformats.org/officeDocument/2006/relationships/slideMaster" Target="slideMasters/slideMaster1.xml"/><Relationship Id="rId9" Type="http://schemas.openxmlformats.org/officeDocument/2006/relationships/slide" Target="slides/slide4.xml"/><Relationship Id="rId13" Type="http://schemas.openxmlformats.org/officeDocument/2006/relationships/slide" Target="slides/slide8.xml"/><Relationship Id="rId18" Type="http://schemas.openxmlformats.org/officeDocument/2006/relationships/slide" Target="slides/slide13.xml"/><Relationship Id="rId39" Type="http://schemas.openxmlformats.org/officeDocument/2006/relationships/slide" Target="slides/slide34.xml"/><Relationship Id="rId109" Type="http://schemas.openxmlformats.org/officeDocument/2006/relationships/slide" Target="slides/slide104.xml"/><Relationship Id="rId34" Type="http://schemas.openxmlformats.org/officeDocument/2006/relationships/slide" Target="slides/slide29.xml"/><Relationship Id="rId50" Type="http://schemas.openxmlformats.org/officeDocument/2006/relationships/slide" Target="slides/slide45.xml"/><Relationship Id="rId55" Type="http://schemas.openxmlformats.org/officeDocument/2006/relationships/slide" Target="slides/slide50.xml"/><Relationship Id="rId76" Type="http://schemas.openxmlformats.org/officeDocument/2006/relationships/slide" Target="slides/slide71.xml"/><Relationship Id="rId97" Type="http://schemas.openxmlformats.org/officeDocument/2006/relationships/slide" Target="slides/slide92.xml"/><Relationship Id="rId104" Type="http://schemas.openxmlformats.org/officeDocument/2006/relationships/slide" Target="slides/slide99.xml"/><Relationship Id="rId120" Type="http://schemas.openxmlformats.org/officeDocument/2006/relationships/tableStyles" Target="tableStyles.xml"/><Relationship Id="rId7" Type="http://schemas.openxmlformats.org/officeDocument/2006/relationships/slide" Target="slides/slide2.xml"/><Relationship Id="rId71" Type="http://schemas.openxmlformats.org/officeDocument/2006/relationships/slide" Target="slides/slide66.xml"/><Relationship Id="rId92" Type="http://schemas.openxmlformats.org/officeDocument/2006/relationships/slide" Target="slides/slide87.xml"/><Relationship Id="rId2" Type="http://schemas.openxmlformats.org/officeDocument/2006/relationships/customXml" Target="../customXml/item2.xml"/><Relationship Id="rId29" Type="http://schemas.openxmlformats.org/officeDocument/2006/relationships/slide" Target="slides/slide24.xml"/><Relationship Id="rId24" Type="http://schemas.openxmlformats.org/officeDocument/2006/relationships/slide" Target="slides/slide19.xml"/><Relationship Id="rId40" Type="http://schemas.openxmlformats.org/officeDocument/2006/relationships/slide" Target="slides/slide35.xml"/><Relationship Id="rId45" Type="http://schemas.openxmlformats.org/officeDocument/2006/relationships/slide" Target="slides/slide40.xml"/><Relationship Id="rId66" Type="http://schemas.openxmlformats.org/officeDocument/2006/relationships/slide" Target="slides/slide61.xml"/><Relationship Id="rId87" Type="http://schemas.openxmlformats.org/officeDocument/2006/relationships/slide" Target="slides/slide82.xml"/><Relationship Id="rId110" Type="http://schemas.openxmlformats.org/officeDocument/2006/relationships/slide" Target="slides/slide105.xml"/><Relationship Id="rId115" Type="http://schemas.openxmlformats.org/officeDocument/2006/relationships/slide" Target="slides/slide110.xml"/><Relationship Id="rId61" Type="http://schemas.openxmlformats.org/officeDocument/2006/relationships/slide" Target="slides/slide56.xml"/><Relationship Id="rId82" Type="http://schemas.openxmlformats.org/officeDocument/2006/relationships/slide" Target="slides/slide77.xml"/><Relationship Id="rId19" Type="http://schemas.openxmlformats.org/officeDocument/2006/relationships/slide" Target="slides/slide14.xml"/><Relationship Id="rId14" Type="http://schemas.openxmlformats.org/officeDocument/2006/relationships/slide" Target="slides/slide9.xml"/><Relationship Id="rId30" Type="http://schemas.openxmlformats.org/officeDocument/2006/relationships/slide" Target="slides/slide25.xml"/><Relationship Id="rId35" Type="http://schemas.openxmlformats.org/officeDocument/2006/relationships/slide" Target="slides/slide30.xml"/><Relationship Id="rId56" Type="http://schemas.openxmlformats.org/officeDocument/2006/relationships/slide" Target="slides/slide51.xml"/><Relationship Id="rId77" Type="http://schemas.openxmlformats.org/officeDocument/2006/relationships/slide" Target="slides/slide72.xml"/><Relationship Id="rId100" Type="http://schemas.openxmlformats.org/officeDocument/2006/relationships/slide" Target="slides/slide95.xml"/><Relationship Id="rId105" Type="http://schemas.openxmlformats.org/officeDocument/2006/relationships/slide" Target="slides/slide100.xml"/><Relationship Id="rId8" Type="http://schemas.openxmlformats.org/officeDocument/2006/relationships/slide" Target="slides/slide3.xml"/><Relationship Id="rId51" Type="http://schemas.openxmlformats.org/officeDocument/2006/relationships/slide" Target="slides/slide46.xml"/><Relationship Id="rId72" Type="http://schemas.openxmlformats.org/officeDocument/2006/relationships/slide" Target="slides/slide67.xml"/><Relationship Id="rId93" Type="http://schemas.openxmlformats.org/officeDocument/2006/relationships/slide" Target="slides/slide88.xml"/><Relationship Id="rId98" Type="http://schemas.openxmlformats.org/officeDocument/2006/relationships/slide" Target="slides/slide93.xml"/><Relationship Id="rId121" Type="http://schemas.microsoft.com/office/2015/10/relationships/revisionInfo" Target="revisionInfo.xml"/><Relationship Id="rId3" Type="http://schemas.openxmlformats.org/officeDocument/2006/relationships/customXml" Target="../customXml/item3.xml"/><Relationship Id="rId25" Type="http://schemas.openxmlformats.org/officeDocument/2006/relationships/slide" Target="slides/slide20.xml"/><Relationship Id="rId46" Type="http://schemas.openxmlformats.org/officeDocument/2006/relationships/slide" Target="slides/slide41.xml"/><Relationship Id="rId67" Type="http://schemas.openxmlformats.org/officeDocument/2006/relationships/slide" Target="slides/slide62.xml"/><Relationship Id="rId116" Type="http://schemas.openxmlformats.org/officeDocument/2006/relationships/notesMaster" Target="notesMasters/notesMaster1.xml"/><Relationship Id="rId20" Type="http://schemas.openxmlformats.org/officeDocument/2006/relationships/slide" Target="slides/slide15.xml"/><Relationship Id="rId41" Type="http://schemas.openxmlformats.org/officeDocument/2006/relationships/slide" Target="slides/slide36.xml"/><Relationship Id="rId62" Type="http://schemas.openxmlformats.org/officeDocument/2006/relationships/slide" Target="slides/slide57.xml"/><Relationship Id="rId83" Type="http://schemas.openxmlformats.org/officeDocument/2006/relationships/slide" Target="slides/slide78.xml"/><Relationship Id="rId88" Type="http://schemas.openxmlformats.org/officeDocument/2006/relationships/slide" Target="slides/slide83.xml"/><Relationship Id="rId111" Type="http://schemas.openxmlformats.org/officeDocument/2006/relationships/slide" Target="slides/slide106.xml"/><Relationship Id="rId15" Type="http://schemas.openxmlformats.org/officeDocument/2006/relationships/slide" Target="slides/slide10.xml"/><Relationship Id="rId36" Type="http://schemas.openxmlformats.org/officeDocument/2006/relationships/slide" Target="slides/slide31.xml"/><Relationship Id="rId57" Type="http://schemas.openxmlformats.org/officeDocument/2006/relationships/slide" Target="slides/slide52.xml"/><Relationship Id="rId106" Type="http://schemas.openxmlformats.org/officeDocument/2006/relationships/slide" Target="slides/slide101.xml"/><Relationship Id="rId10" Type="http://schemas.openxmlformats.org/officeDocument/2006/relationships/slide" Target="slides/slide5.xml"/><Relationship Id="rId31" Type="http://schemas.openxmlformats.org/officeDocument/2006/relationships/slide" Target="slides/slide26.xml"/><Relationship Id="rId52" Type="http://schemas.openxmlformats.org/officeDocument/2006/relationships/slide" Target="slides/slide47.xml"/><Relationship Id="rId73" Type="http://schemas.openxmlformats.org/officeDocument/2006/relationships/slide" Target="slides/slide68.xml"/><Relationship Id="rId78" Type="http://schemas.openxmlformats.org/officeDocument/2006/relationships/slide" Target="slides/slide73.xml"/><Relationship Id="rId94" Type="http://schemas.openxmlformats.org/officeDocument/2006/relationships/slide" Target="slides/slide89.xml"/><Relationship Id="rId99" Type="http://schemas.openxmlformats.org/officeDocument/2006/relationships/slide" Target="slides/slide94.xml"/><Relationship Id="rId101" Type="http://schemas.openxmlformats.org/officeDocument/2006/relationships/slide" Target="slides/slide96.xml"/></Relationships>
</file>

<file path=ppt/_rels/viewProps.xml.rels><?xml version="1.0" encoding="UTF-8" standalone="yes"?>
<Relationships xmlns="http://schemas.openxmlformats.org/package/2006/relationships"><Relationship Id="rId8" Type="http://schemas.openxmlformats.org/officeDocument/2006/relationships/slide" Target="slides/slide35.xml"/><Relationship Id="rId13" Type="http://schemas.openxmlformats.org/officeDocument/2006/relationships/slide" Target="slides/slide40.xml"/><Relationship Id="rId18" Type="http://schemas.openxmlformats.org/officeDocument/2006/relationships/slide" Target="slides/slide48.xml"/><Relationship Id="rId26" Type="http://schemas.openxmlformats.org/officeDocument/2006/relationships/slide" Target="slides/slide79.xml"/><Relationship Id="rId3" Type="http://schemas.openxmlformats.org/officeDocument/2006/relationships/slide" Target="slides/slide26.xml"/><Relationship Id="rId21" Type="http://schemas.openxmlformats.org/officeDocument/2006/relationships/slide" Target="slides/slide51.xml"/><Relationship Id="rId7" Type="http://schemas.openxmlformats.org/officeDocument/2006/relationships/slide" Target="slides/slide34.xml"/><Relationship Id="rId12" Type="http://schemas.openxmlformats.org/officeDocument/2006/relationships/slide" Target="slides/slide39.xml"/><Relationship Id="rId17" Type="http://schemas.openxmlformats.org/officeDocument/2006/relationships/slide" Target="slides/slide47.xml"/><Relationship Id="rId25" Type="http://schemas.openxmlformats.org/officeDocument/2006/relationships/slide" Target="slides/slide59.xml"/><Relationship Id="rId2" Type="http://schemas.openxmlformats.org/officeDocument/2006/relationships/slide" Target="slides/slide25.xml"/><Relationship Id="rId16" Type="http://schemas.openxmlformats.org/officeDocument/2006/relationships/slide" Target="slides/slide46.xml"/><Relationship Id="rId20" Type="http://schemas.openxmlformats.org/officeDocument/2006/relationships/slide" Target="slides/slide50.xml"/><Relationship Id="rId1" Type="http://schemas.openxmlformats.org/officeDocument/2006/relationships/slide" Target="slides/slide1.xml"/><Relationship Id="rId6" Type="http://schemas.openxmlformats.org/officeDocument/2006/relationships/slide" Target="slides/slide29.xml"/><Relationship Id="rId11" Type="http://schemas.openxmlformats.org/officeDocument/2006/relationships/slide" Target="slides/slide38.xml"/><Relationship Id="rId24" Type="http://schemas.openxmlformats.org/officeDocument/2006/relationships/slide" Target="slides/slide54.xml"/><Relationship Id="rId5" Type="http://schemas.openxmlformats.org/officeDocument/2006/relationships/slide" Target="slides/slide28.xml"/><Relationship Id="rId15" Type="http://schemas.openxmlformats.org/officeDocument/2006/relationships/slide" Target="slides/slide45.xml"/><Relationship Id="rId23" Type="http://schemas.openxmlformats.org/officeDocument/2006/relationships/slide" Target="slides/slide53.xml"/><Relationship Id="rId10" Type="http://schemas.openxmlformats.org/officeDocument/2006/relationships/slide" Target="slides/slide37.xml"/><Relationship Id="rId19" Type="http://schemas.openxmlformats.org/officeDocument/2006/relationships/slide" Target="slides/slide49.xml"/><Relationship Id="rId4" Type="http://schemas.openxmlformats.org/officeDocument/2006/relationships/slide" Target="slides/slide27.xml"/><Relationship Id="rId9" Type="http://schemas.openxmlformats.org/officeDocument/2006/relationships/slide" Target="slides/slide36.xml"/><Relationship Id="rId14" Type="http://schemas.openxmlformats.org/officeDocument/2006/relationships/slide" Target="slides/slide44.xml"/><Relationship Id="rId22" Type="http://schemas.openxmlformats.org/officeDocument/2006/relationships/slide" Target="slides/slide5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1618" name="Rectangle 1026">
            <a:extLst>
              <a:ext uri="{FF2B5EF4-FFF2-40B4-BE49-F238E27FC236}">
                <a16:creationId xmlns:a16="http://schemas.microsoft.com/office/drawing/2014/main" id="{F02307F7-1FBD-9CDB-5085-25959CCFF953}"/>
              </a:ext>
            </a:extLst>
          </p:cNvPr>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19" name="Rectangle 1027">
            <a:extLst>
              <a:ext uri="{FF2B5EF4-FFF2-40B4-BE49-F238E27FC236}">
                <a16:creationId xmlns:a16="http://schemas.microsoft.com/office/drawing/2014/main" id="{245B4FDA-D093-EBB9-00A7-0C626B32A84F}"/>
              </a:ext>
            </a:extLst>
          </p:cNvPr>
          <p:cNvSpPr>
            <a:spLocks noGrp="1" noChangeArrowheads="1"/>
          </p:cNvSpPr>
          <p:nvPr>
            <p:ph type="dt" idx="1"/>
          </p:nvPr>
        </p:nvSpPr>
        <p:spPr bwMode="auto">
          <a:xfrm>
            <a:off x="388620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200">
                <a:latin typeface="Arial" charset="0"/>
                <a:ea typeface="+mn-ea"/>
                <a:cs typeface="+mn-cs"/>
              </a:defRPr>
            </a:lvl1pPr>
          </a:lstStyle>
          <a:p>
            <a:pPr>
              <a:defRPr/>
            </a:pPr>
            <a:endParaRPr lang="en-US"/>
          </a:p>
        </p:txBody>
      </p:sp>
      <p:sp>
        <p:nvSpPr>
          <p:cNvPr id="37892" name="Rectangle 1028">
            <a:extLst>
              <a:ext uri="{FF2B5EF4-FFF2-40B4-BE49-F238E27FC236}">
                <a16:creationId xmlns:a16="http://schemas.microsoft.com/office/drawing/2014/main" id="{E3AFE0A4-C8D2-398B-8E4A-CCC230DFCCFC}"/>
              </a:ext>
            </a:extLst>
          </p:cNvPr>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a14="http://schemas.microsoft.com/office/drawing/2010/main" val="1"/>
            </a:ext>
            <a:ext uri="{FAA26D3D-D897-4be2-8F04-BA451C77F1D7}"/>
          </a:extLst>
        </p:spPr>
      </p:sp>
      <p:sp>
        <p:nvSpPr>
          <p:cNvPr id="111621" name="Rectangle 1029">
            <a:extLst>
              <a:ext uri="{FF2B5EF4-FFF2-40B4-BE49-F238E27FC236}">
                <a16:creationId xmlns:a16="http://schemas.microsoft.com/office/drawing/2014/main" id="{1E3B3A4E-A63F-6B07-B8A7-DFD9D66C2C4D}"/>
              </a:ext>
            </a:extLst>
          </p:cNvPr>
          <p:cNvSpPr>
            <a:spLocks noGrp="1" noChangeArrowheads="1"/>
          </p:cNvSpPr>
          <p:nvPr>
            <p:ph type="body" sz="quarter" idx="3"/>
          </p:nvPr>
        </p:nvSpPr>
        <p:spPr bwMode="auto">
          <a:xfrm>
            <a:off x="914400" y="4343400"/>
            <a:ext cx="50292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111622" name="Rectangle 1030">
            <a:extLst>
              <a:ext uri="{FF2B5EF4-FFF2-40B4-BE49-F238E27FC236}">
                <a16:creationId xmlns:a16="http://schemas.microsoft.com/office/drawing/2014/main" id="{49207F34-63D0-F148-7759-97F98D0E9875}"/>
              </a:ext>
            </a:extLst>
          </p:cNvPr>
          <p:cNvSpPr>
            <a:spLocks noGrp="1" noChangeArrowheads="1"/>
          </p:cNvSpPr>
          <p:nvPr>
            <p:ph type="ftr" sz="quarter" idx="4"/>
          </p:nvPr>
        </p:nvSpPr>
        <p:spPr bwMode="auto">
          <a:xfrm>
            <a:off x="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eaLnBrk="1" hangingPunct="1">
              <a:defRPr sz="1200">
                <a:latin typeface="Arial" charset="0"/>
                <a:ea typeface="+mn-ea"/>
                <a:cs typeface="+mn-cs"/>
              </a:defRPr>
            </a:lvl1pPr>
          </a:lstStyle>
          <a:p>
            <a:pPr>
              <a:defRPr/>
            </a:pPr>
            <a:endParaRPr lang="en-US"/>
          </a:p>
        </p:txBody>
      </p:sp>
      <p:sp>
        <p:nvSpPr>
          <p:cNvPr id="111623" name="Rectangle 1031">
            <a:extLst>
              <a:ext uri="{FF2B5EF4-FFF2-40B4-BE49-F238E27FC236}">
                <a16:creationId xmlns:a16="http://schemas.microsoft.com/office/drawing/2014/main" id="{AC476C6D-6BBF-B4A6-4444-12A939049C2D}"/>
              </a:ext>
            </a:extLst>
          </p:cNvPr>
          <p:cNvSpPr>
            <a:spLocks noGrp="1" noChangeArrowheads="1"/>
          </p:cNvSpPr>
          <p:nvPr>
            <p:ph type="sldNum" sz="quarter" idx="5"/>
          </p:nvPr>
        </p:nvSpPr>
        <p:spPr bwMode="auto">
          <a:xfrm>
            <a:off x="3886200" y="868680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vl1pPr>
          </a:lstStyle>
          <a:p>
            <a:fld id="{C86614B4-FA80-41CB-A9CB-5D1EF9FB4E86}" type="slidenum">
              <a:rPr lang="en-US" altLang="en-US"/>
              <a:pPr/>
              <a:t>‹#›</a:t>
            </a:fld>
            <a:endParaRPr lang="en-US" altLang="en-US"/>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ＭＳ Ｐゴシック" charset="0"/>
      </a:defRPr>
    </a:lvl1pPr>
    <a:lvl2pPr marL="4572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2pPr>
    <a:lvl3pPr marL="9144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3pPr>
    <a:lvl4pPr marL="13716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4pPr>
    <a:lvl5pPr marL="1828800" algn="l" rtl="0" eaLnBrk="0" fontAlgn="base" hangingPunct="0">
      <a:spcBef>
        <a:spcPct val="30000"/>
      </a:spcBef>
      <a:spcAft>
        <a:spcPct val="0"/>
      </a:spcAft>
      <a:defRPr sz="1200" kern="1200">
        <a:solidFill>
          <a:schemeClr val="tx1"/>
        </a:solidFill>
        <a:latin typeface="Arial" charset="0"/>
        <a:ea typeface="MS PGothic" panose="020B0600070205080204" pitchFamily="34"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5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60.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61.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81.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82.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83.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85.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86.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87.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9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9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9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94.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95.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10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10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national parks along the US east coast work together to keep records of any locations where wildfires have started in the parks.  This map shows a few of the fire ignitions in Cape Cod National Seashore. Below the map is part of the attribute table of the fires shapefile.  If you are working with this data, you may want to compare the causes of fires that occurred 20 years ago and to those that occurred last year, or you may want to make the Authorized name field more consistent.  Here David </a:t>
            </a:r>
            <a:r>
              <a:rPr lang="en-US" dirty="0" err="1"/>
              <a:t>Crary</a:t>
            </a:r>
            <a:r>
              <a:rPr lang="en-US" dirty="0"/>
              <a:t> is referred to at least five distinct ways.  Or you may get reports of new fires and need to add new records to the table.   arcpy cursors can be used for all of these tasks.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a:t>
            </a:fld>
            <a:endParaRPr lang="en-US" altLang="en-US"/>
          </a:p>
        </p:txBody>
      </p:sp>
    </p:spTree>
    <p:extLst>
      <p:ext uri="{BB962C8B-B14F-4D97-AF65-F5344CB8AC3E}">
        <p14:creationId xmlns:p14="http://schemas.microsoft.com/office/powerpoint/2010/main" val="306475225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large datasets, it’s better to specify on the fields you’re using.</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43</a:t>
            </a:fld>
            <a:endParaRPr lang="en-US" altLang="en-US"/>
          </a:p>
        </p:txBody>
      </p:sp>
    </p:spTree>
    <p:extLst>
      <p:ext uri="{BB962C8B-B14F-4D97-AF65-F5344CB8AC3E}">
        <p14:creationId xmlns:p14="http://schemas.microsoft.com/office/powerpoint/2010/main" val="49519456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https://lgtateos.github.io/gis540/notebooks/search_cursors.ipynb</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56</a:t>
            </a:fld>
            <a:endParaRPr lang="en-US" altLang="en-US"/>
          </a:p>
        </p:txBody>
      </p:sp>
    </p:spTree>
    <p:extLst>
      <p:ext uri="{BB962C8B-B14F-4D97-AF65-F5344CB8AC3E}">
        <p14:creationId xmlns:p14="http://schemas.microsoft.com/office/powerpoint/2010/main" val="2193232567"/>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1031">
            <a:extLst>
              <a:ext uri="{FF2B5EF4-FFF2-40B4-BE49-F238E27FC236}">
                <a16:creationId xmlns:a16="http://schemas.microsoft.com/office/drawing/2014/main" id="{8A01B4CB-27AD-5645-ABDF-F3C33F55D517}"/>
              </a:ext>
            </a:extLst>
          </p:cNvPr>
          <p:cNvSpPr>
            <a:spLocks noGrp="1" noChangeArrowheads="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A7D27E74-40E8-49A4-B4BE-6DDA12E74801}" type="slidenum">
              <a:rPr lang="en-US" altLang="en-US"/>
              <a:pPr>
                <a:spcBef>
                  <a:spcPct val="0"/>
                </a:spcBef>
              </a:pPr>
              <a:t>60</a:t>
            </a:fld>
            <a:endParaRPr lang="en-US" altLang="en-US"/>
          </a:p>
        </p:txBody>
      </p:sp>
      <p:sp>
        <p:nvSpPr>
          <p:cNvPr id="41987" name="Rectangle 2">
            <a:extLst>
              <a:ext uri="{FF2B5EF4-FFF2-40B4-BE49-F238E27FC236}">
                <a16:creationId xmlns:a16="http://schemas.microsoft.com/office/drawing/2014/main" id="{F6E8656C-B722-CA99-5E07-54FF391B662A}"/>
              </a:ext>
            </a:extLst>
          </p:cNvPr>
          <p:cNvSpPr>
            <a:spLocks noGrp="1" noRot="1" noChangeAspect="1" noChangeArrowheads="1" noTextEdit="1"/>
          </p:cNvSpPr>
          <p:nvPr>
            <p:ph type="sldImg"/>
          </p:nvPr>
        </p:nvSpPr>
        <p:spPr>
          <a:ln/>
        </p:spPr>
      </p:sp>
      <p:sp>
        <p:nvSpPr>
          <p:cNvPr id="41988" name="Rectangle 3">
            <a:extLst>
              <a:ext uri="{FF2B5EF4-FFF2-40B4-BE49-F238E27FC236}">
                <a16:creationId xmlns:a16="http://schemas.microsoft.com/office/drawing/2014/main" id="{21ED85C2-A0E1-81E3-1BAD-FE577DB72217}"/>
              </a:ext>
            </a:extLst>
          </p:cNvPr>
          <p:cNvSpPr>
            <a:spLocks noGrp="1" noChangeArrowheads="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marL="228600" indent="-228600" eaLnBrk="1" hangingPunct="1">
              <a:buFontTx/>
              <a:buAutoNum type="arabicPeriod"/>
              <a:defRPr/>
            </a:pPr>
            <a:r>
              <a:rPr lang="en-US" dirty="0">
                <a:latin typeface="Arial" pitchFamily="34" charset="0"/>
                <a:ea typeface="ＭＳ Ｐゴシック" pitchFamily="34" charset="-128"/>
              </a:rPr>
              <a:t>What is row?            a tuple</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a:defRPr/>
            </a:pPr>
            <a:r>
              <a:rPr lang="en-US" dirty="0" err="1">
                <a:latin typeface="Arial" pitchFamily="34" charset="0"/>
                <a:ea typeface="ＭＳ Ｐゴシック" pitchFamily="34" charset="-128"/>
              </a:rPr>
              <a:t>sc.reset</a:t>
            </a:r>
            <a:r>
              <a:rPr lang="en-US" dirty="0">
                <a:latin typeface="Arial" pitchFamily="34" charset="0"/>
                <a:ea typeface="ＭＳ Ｐゴシック" pitchFamily="34" charset="-128"/>
              </a:rPr>
              <a:t>( ) resets the pointer to the beginning of the list. </a:t>
            </a:r>
          </a:p>
          <a:p>
            <a:pPr marL="228600" indent="-228600" eaLnBrk="1" hangingPunct="1">
              <a:buFontTx/>
              <a:buAutoNum type="arabicPeriod"/>
              <a:defRPr/>
            </a:pPr>
            <a:endParaRPr lang="en-US" dirty="0">
              <a:latin typeface="Arial" pitchFamily="34" charset="0"/>
              <a:ea typeface="ＭＳ Ｐゴシック" pitchFamily="34" charset="-128"/>
            </a:endParaRPr>
          </a:p>
          <a:p>
            <a:pPr marL="228600" indent="-228600" eaLnBrk="1" hangingPunct="1">
              <a:buFontTx/>
              <a:buAutoNum type="arabicPeriod"/>
              <a:defRPr/>
            </a:pPr>
            <a:r>
              <a:rPr lang="en-US" dirty="0">
                <a:latin typeface="Arial" pitchFamily="34" charset="0"/>
                <a:ea typeface="ＭＳ Ｐゴシック" pitchFamily="34" charset="-128"/>
              </a:rPr>
              <a:t>Area of a polygon? </a:t>
            </a:r>
          </a:p>
          <a:p>
            <a:pPr eaLnBrk="1" hangingPunct="1">
              <a:defRPr/>
            </a:pP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 ["SHAPE@"]                </a:t>
            </a:r>
          </a:p>
          <a:p>
            <a:pPr eaLnBrk="1" hangingPunct="1">
              <a:defRPr/>
            </a:pP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a:t>
            </a:r>
            <a:r>
              <a:rPr lang="en-US" dirty="0" err="1">
                <a:latin typeface="Arial" pitchFamily="34" charset="0"/>
                <a:ea typeface="ＭＳ Ｐゴシック" pitchFamily="34" charset="-128"/>
              </a:rPr>
              <a:t>fieldNames</a:t>
            </a:r>
            <a:r>
              <a:rPr lang="en-US" dirty="0">
                <a:latin typeface="Arial" pitchFamily="34" charset="0"/>
                <a:ea typeface="ＭＳ Ｐゴシック" pitchFamily="34" charset="-128"/>
              </a:rPr>
              <a:t>)      </a:t>
            </a:r>
          </a:p>
          <a:p>
            <a:pPr eaLnBrk="1" hangingPunct="1">
              <a:defRPr/>
            </a:pPr>
            <a:r>
              <a:rPr lang="en-US" dirty="0">
                <a:latin typeface="Arial" pitchFamily="34" charset="0"/>
                <a:ea typeface="ＭＳ Ｐゴシック" pitchFamily="34" charset="-128"/>
              </a:rPr>
              <a:t>for row in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print row[0].area</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buFontTx/>
              <a:buAutoNum type="arabicPeriod" startAt="4"/>
              <a:defRPr/>
            </a:pPr>
            <a:r>
              <a:rPr lang="en-US" dirty="0">
                <a:solidFill>
                  <a:srgbClr val="0000FF"/>
                </a:solidFill>
                <a:latin typeface="Arial" pitchFamily="34" charset="0"/>
                <a:ea typeface="ＭＳ Ｐゴシック" pitchFamily="34" charset="-128"/>
              </a:rPr>
              <a:t>del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keyword del deletes the object it</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s used on.  del </a:t>
            </a: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deleted the search cursor we were using.  So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 threw an error.</a:t>
            </a:r>
          </a:p>
          <a:p>
            <a:pPr eaLnBrk="1" hangingPunct="1">
              <a:defRPr/>
            </a:pP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 Upcoming slides will address the rest</a:t>
            </a:r>
          </a:p>
          <a:p>
            <a:pPr eaLnBrk="1" hangingPunct="1">
              <a:defRPr/>
            </a:pPr>
            <a:br>
              <a:rPr lang="en-US" altLang="ja-JP" dirty="0">
                <a:latin typeface="Arial" pitchFamily="34" charset="0"/>
                <a:ea typeface="ＭＳ Ｐゴシック" pitchFamily="34" charset="-128"/>
              </a:rPr>
            </a:br>
            <a:endParaRPr lang="en-US" altLang="ja-JP"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5.   </a:t>
            </a:r>
            <a:r>
              <a:rPr lang="en-US" dirty="0" err="1">
                <a:latin typeface="Arial" pitchFamily="34" charset="0"/>
                <a:ea typeface="ＭＳ Ｐゴシック" pitchFamily="34" charset="-128"/>
              </a:rPr>
              <a:t>sc</a:t>
            </a:r>
            <a:r>
              <a:rPr lang="en-US" dirty="0">
                <a:latin typeface="Arial" pitchFamily="34" charset="0"/>
                <a:ea typeface="ＭＳ Ｐゴシック" pitchFamily="34" charset="-128"/>
              </a:rPr>
              <a:t> = </a:t>
            </a:r>
            <a:r>
              <a:rPr lang="en-US" dirty="0" err="1">
                <a:latin typeface="Arial" pitchFamily="34" charset="0"/>
                <a:ea typeface="ＭＳ Ｐゴシック" pitchFamily="34" charset="-128"/>
              </a:rPr>
              <a:t>arcpy.da.SearchCursor</a:t>
            </a:r>
            <a:r>
              <a:rPr lang="en-US" dirty="0">
                <a:latin typeface="Arial" pitchFamily="34" charset="0"/>
                <a:ea typeface="ＭＳ Ｐゴシック" pitchFamily="34" charset="-128"/>
              </a:rPr>
              <a:t>(fc, "*","COVER =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only select rows with COVER type </a:t>
            </a:r>
            <a:r>
              <a:rPr lang="en-US" dirty="0" err="1">
                <a:latin typeface="Arial" pitchFamily="34" charset="0"/>
                <a:ea typeface="ＭＳ Ｐゴシック" pitchFamily="34" charset="-128"/>
              </a:rPr>
              <a:t>orch</a:t>
            </a:r>
            <a:r>
              <a:rPr lang="en-US" dirty="0">
                <a:latin typeface="Arial" pitchFamily="34" charset="0"/>
                <a:ea typeface="ＭＳ Ｐゴシック" pitchFamily="34" charset="-128"/>
              </a:rPr>
              <a:t> (stands for orchard)</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6.  &lt;&gt; is SQL for </a:t>
            </a:r>
            <a:r>
              <a:rPr lang="ja-JP" altLang="en-US" dirty="0">
                <a:latin typeface="Arial" pitchFamily="34" charset="0"/>
                <a:ea typeface="ＭＳ Ｐゴシック" pitchFamily="34" charset="-128"/>
              </a:rPr>
              <a:t>‘</a:t>
            </a:r>
            <a:r>
              <a:rPr lang="en-US" altLang="ja-JP" dirty="0">
                <a:latin typeface="Arial" pitchFamily="34" charset="0"/>
                <a:ea typeface="ＭＳ Ｐゴシック" pitchFamily="34" charset="-128"/>
              </a:rPr>
              <a:t>not equal to</a:t>
            </a:r>
            <a:r>
              <a:rPr lang="ja-JP" altLang="en-US" dirty="0">
                <a:latin typeface="Arial" pitchFamily="34" charset="0"/>
                <a:ea typeface="ＭＳ Ｐゴシック" pitchFamily="34" charset="-128"/>
              </a:rPr>
              <a:t>’</a:t>
            </a:r>
            <a:endParaRPr lang="en-US" altLang="ja-JP" dirty="0">
              <a:latin typeface="Arial" pitchFamily="34" charset="0"/>
              <a:ea typeface="ＭＳ Ｐゴシック" pitchFamily="34" charset="-128"/>
            </a:endParaRPr>
          </a:p>
          <a:p>
            <a:pPr eaLnBrk="1" hangingPunct="1">
              <a:defRPr/>
            </a:pPr>
            <a:r>
              <a:rPr lang="en-US" altLang="ja-JP" dirty="0">
                <a:latin typeface="Arial" pitchFamily="34" charset="0"/>
                <a:ea typeface="ＭＳ Ｐゴシック" pitchFamily="34" charset="-128"/>
              </a:rPr>
              <a:t>  </a:t>
            </a:r>
          </a:p>
          <a:p>
            <a:pPr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"COVER &lt;&gt; 'woods'")   selects the non-woods cover type rows.</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eaLnBrk="1" hangingPunct="1">
              <a:defRPr/>
            </a:pPr>
            <a:r>
              <a:rPr lang="en-US" dirty="0">
                <a:latin typeface="Arial" pitchFamily="34" charset="0"/>
                <a:ea typeface="ＭＳ Ｐゴシック" pitchFamily="34" charset="-128"/>
              </a:rPr>
              <a:t>7.   row FID is 22 --&gt; row RECNO is 23 </a:t>
            </a:r>
          </a:p>
          <a:p>
            <a:pPr eaLnBrk="1" hangingPunct="1">
              <a:defRPr/>
            </a:pPr>
            <a:br>
              <a:rPr lang="en-US" dirty="0">
                <a:latin typeface="Arial" pitchFamily="34" charset="0"/>
                <a:ea typeface="ＭＳ Ｐゴシック" pitchFamily="34" charset="-128"/>
              </a:rPr>
            </a:b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"FID = 22")  </a:t>
            </a:r>
          </a:p>
          <a:p>
            <a:pPr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eaLnBrk="1" hangingPunct="1">
              <a:defRPr/>
            </a:pPr>
            <a:r>
              <a:rPr lang="en-US" altLang="ja-JP" dirty="0">
                <a:latin typeface="Arial" pitchFamily="34" charset="0"/>
                <a:ea typeface="ＭＳ Ｐゴシック" pitchFamily="34" charset="-128"/>
              </a:rPr>
              <a:t>print row[0]</a:t>
            </a:r>
          </a:p>
          <a:p>
            <a:pPr eaLnBrk="1" hangingPunct="1">
              <a:defRPr/>
            </a:pPr>
            <a:r>
              <a:rPr lang="en-US" altLang="ja-JP" dirty="0">
                <a:latin typeface="Arial" pitchFamily="34" charset="0"/>
                <a:ea typeface="ＭＳ Ｐゴシック" pitchFamily="34" charset="-128"/>
              </a:rPr>
              <a:t>print row[3]</a:t>
            </a:r>
            <a:br>
              <a:rPr lang="en-US" dirty="0">
                <a:latin typeface="Arial" pitchFamily="34" charset="0"/>
                <a:ea typeface="ＭＳ Ｐゴシック" pitchFamily="34" charset="-128"/>
              </a:rPr>
            </a:br>
            <a:endParaRPr lang="en-US" dirty="0">
              <a:latin typeface="Arial" pitchFamily="34" charset="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8. </a:t>
            </a: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a:p>
            <a:pPr marL="228600" indent="-228600" eaLnBrk="1" hangingPunct="1">
              <a:defRPr/>
            </a:pPr>
            <a:r>
              <a:rPr lang="en-US" dirty="0">
                <a:latin typeface="Arial" pitchFamily="34" charset="0"/>
                <a:ea typeface="ＭＳ Ｐゴシック" pitchFamily="34" charset="-128"/>
              </a:rPr>
              <a:t>That depends on how you created your search cursor.</a:t>
            </a:r>
          </a:p>
          <a:p>
            <a:pPr marL="228600" indent="-228600" eaLnBrk="1" hangingPunct="1">
              <a:defRPr/>
            </a:pPr>
            <a:r>
              <a:rPr lang="en-US" altLang="ja-JP" dirty="0">
                <a:latin typeface="Arial" pitchFamily="34" charset="0"/>
                <a:ea typeface="ＭＳ Ｐゴシック" pitchFamily="34" charset="-128"/>
              </a:rPr>
              <a:t>Examples:</a:t>
            </a: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row[2]</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r>
              <a:rPr lang="en-US" altLang="ja-JP" dirty="0" err="1">
                <a:latin typeface="Arial" pitchFamily="34" charset="0"/>
                <a:ea typeface="ＭＳ Ｐゴシック" pitchFamily="34" charset="-128"/>
              </a:rPr>
              <a:t>sc</a:t>
            </a:r>
            <a:r>
              <a:rPr lang="en-US" altLang="ja-JP" dirty="0">
                <a:latin typeface="Arial" pitchFamily="34" charset="0"/>
                <a:ea typeface="ＭＳ Ｐゴシック" pitchFamily="34" charset="-128"/>
              </a:rPr>
              <a:t> = </a:t>
            </a:r>
            <a:r>
              <a:rPr lang="en-US" altLang="ja-JP" dirty="0" err="1">
                <a:latin typeface="Arial" pitchFamily="34" charset="0"/>
                <a:ea typeface="ＭＳ Ｐゴシック" pitchFamily="34" charset="-128"/>
              </a:rPr>
              <a:t>arcpy.da.SearchCursor</a:t>
            </a:r>
            <a:r>
              <a:rPr lang="en-US" altLang="ja-JP" dirty="0">
                <a:latin typeface="Arial" pitchFamily="34" charset="0"/>
                <a:ea typeface="ＭＳ Ｐゴシック" pitchFamily="34" charset="-128"/>
              </a:rPr>
              <a:t>(fc, [“COVER"])  </a:t>
            </a:r>
          </a:p>
          <a:p>
            <a:pPr marL="228600" indent="-228600" eaLnBrk="1" hangingPunct="1">
              <a:defRPr/>
            </a:pPr>
            <a:r>
              <a:rPr lang="en-US" altLang="ja-JP" dirty="0">
                <a:latin typeface="Arial" pitchFamily="34" charset="0"/>
                <a:ea typeface="ＭＳ Ｐゴシック" pitchFamily="34" charset="-128"/>
              </a:rPr>
              <a:t>row = </a:t>
            </a:r>
            <a:r>
              <a:rPr lang="en-US" altLang="ja-JP" dirty="0" err="1">
                <a:latin typeface="Arial" pitchFamily="34" charset="0"/>
                <a:ea typeface="ＭＳ Ｐゴシック" pitchFamily="34" charset="-128"/>
              </a:rPr>
              <a:t>sc.next</a:t>
            </a:r>
            <a:r>
              <a:rPr lang="en-US" altLang="ja-JP" dirty="0">
                <a:latin typeface="Arial" pitchFamily="34" charset="0"/>
                <a:ea typeface="ＭＳ Ｐゴシック" pitchFamily="34" charset="-128"/>
              </a:rPr>
              <a:t>()</a:t>
            </a:r>
          </a:p>
          <a:p>
            <a:pPr marL="228600" indent="-228600" eaLnBrk="1" hangingPunct="1">
              <a:defRPr/>
            </a:pPr>
            <a:r>
              <a:rPr lang="en-US" altLang="ja-JP" dirty="0">
                <a:latin typeface="Arial" pitchFamily="34" charset="0"/>
                <a:ea typeface="ＭＳ Ｐゴシック" pitchFamily="34" charset="-128"/>
              </a:rPr>
              <a:t>row[0]</a:t>
            </a: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altLang="ja-JP" dirty="0">
              <a:latin typeface="Arial" pitchFamily="34" charset="0"/>
              <a:ea typeface="ＭＳ Ｐゴシック" pitchFamily="34" charset="-128"/>
            </a:endParaRPr>
          </a:p>
          <a:p>
            <a:pPr marL="228600" indent="-228600" eaLnBrk="1" hangingPunct="1">
              <a:defRPr/>
            </a:pPr>
            <a:endParaRPr lang="en-US" dirty="0">
              <a:latin typeface="Arial" pitchFamily="34" charset="0"/>
              <a:ea typeface="ＭＳ Ｐゴシック" pitchFamily="34" charset="-128"/>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B1E7F4B-05D7-AF2B-D2BB-8AA1B5816EF8}"/>
              </a:ext>
            </a:extLst>
          </p:cNvPr>
          <p:cNvSpPr>
            <a:spLocks noGrp="1" noRot="1" noChangeAspect="1"/>
          </p:cNvSpPr>
          <p:nvPr>
            <p:ph type="sldImg"/>
          </p:nvPr>
        </p:nvSpPr>
        <p:spPr/>
      </p:sp>
      <p:sp>
        <p:nvSpPr>
          <p:cNvPr id="21507" name="Notes Placeholder 2">
            <a:extLst>
              <a:ext uri="{FF2B5EF4-FFF2-40B4-BE49-F238E27FC236}">
                <a16:creationId xmlns:a16="http://schemas.microsoft.com/office/drawing/2014/main" id="{0FC3FBD3-309D-53B5-E8A0-88CDBA027382}"/>
              </a:ext>
            </a:extLst>
          </p:cNvPr>
          <p:cNvSpPr>
            <a:spLocks noGrp="1"/>
          </p:cNvSpPr>
          <p:nvPr>
            <p:ph type="body" idx="1"/>
          </p:nvPr>
        </p:nvSpPr>
        <p:spPr>
          <a:noFill/>
        </p:spPr>
        <p:txBody>
          <a:bodyPr/>
          <a:lstStyle/>
          <a:p>
            <a:endParaRPr lang="en-US" altLang="en-US">
              <a:latin typeface="Arial" panose="020B0604020202020204" pitchFamily="34" charset="0"/>
            </a:endParaRPr>
          </a:p>
        </p:txBody>
      </p:sp>
      <p:sp>
        <p:nvSpPr>
          <p:cNvPr id="21508" name="Slide Number Placeholder 3">
            <a:extLst>
              <a:ext uri="{FF2B5EF4-FFF2-40B4-BE49-F238E27FC236}">
                <a16:creationId xmlns:a16="http://schemas.microsoft.com/office/drawing/2014/main" id="{B3475187-B3F4-3C13-9409-86F6A76A5D33}"/>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1C8E1EE3-1B5D-48A8-ADD7-8ADE0B909A52}" type="slidenum">
              <a:rPr lang="en-US" altLang="en-US"/>
              <a:pPr>
                <a:spcBef>
                  <a:spcPct val="0"/>
                </a:spcBef>
              </a:pPr>
              <a:t>61</a:t>
            </a:fld>
            <a:endParaRPr lang="en-US" altLang="en-US"/>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Slide Image Placeholder 1">
            <a:extLst>
              <a:ext uri="{FF2B5EF4-FFF2-40B4-BE49-F238E27FC236}">
                <a16:creationId xmlns:a16="http://schemas.microsoft.com/office/drawing/2014/main" id="{3FE31EF2-B8AF-868F-FF36-CE047616D468}"/>
              </a:ext>
            </a:extLst>
          </p:cNvPr>
          <p:cNvSpPr>
            <a:spLocks noGrp="1" noRot="1" noChangeAspect="1" noTextEdit="1"/>
          </p:cNvSpPr>
          <p:nvPr>
            <p:ph type="sldImg"/>
          </p:nvPr>
        </p:nvSpPr>
        <p:spPr>
          <a:ln/>
        </p:spPr>
      </p:sp>
      <p:sp>
        <p:nvSpPr>
          <p:cNvPr id="43011" name="Notes Placeholder 2">
            <a:extLst>
              <a:ext uri="{FF2B5EF4-FFF2-40B4-BE49-F238E27FC236}">
                <a16:creationId xmlns:a16="http://schemas.microsoft.com/office/drawing/2014/main" id="{B639819C-FED5-FB29-1D62-A8960774EF16}"/>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eaLnBrk="1" hangingPunct="1">
              <a:defRPr/>
            </a:pPr>
            <a:r>
              <a:rPr lang="en-US">
                <a:ea typeface="ＭＳ Ｐゴシック" charset="0"/>
                <a:cs typeface="+mn-cs"/>
              </a:rPr>
              <a:t>NO changes are made to the data attribute table until the change is committed with the updateRow method.</a:t>
            </a:r>
          </a:p>
        </p:txBody>
      </p:sp>
      <p:sp>
        <p:nvSpPr>
          <p:cNvPr id="43012" name="Slide Number Placeholder 3">
            <a:extLst>
              <a:ext uri="{FF2B5EF4-FFF2-40B4-BE49-F238E27FC236}">
                <a16:creationId xmlns:a16="http://schemas.microsoft.com/office/drawing/2014/main" id="{5CBC85D9-9252-92FA-9C1F-2B1077807A0E}"/>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F457D735-54CD-4950-81F0-30FB941BC77B}" type="slidenum">
              <a:rPr lang="en-US" altLang="en-US"/>
              <a:pPr>
                <a:spcBef>
                  <a:spcPct val="0"/>
                </a:spcBef>
              </a:pPr>
              <a:t>81</a:t>
            </a:fld>
            <a:endParaRPr lang="en-US" altLang="en-US"/>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82</a:t>
            </a:fld>
            <a:endParaRPr lang="en-US" altLang="en-US"/>
          </a:p>
        </p:txBody>
      </p:sp>
    </p:spTree>
    <p:extLst>
      <p:ext uri="{BB962C8B-B14F-4D97-AF65-F5344CB8AC3E}">
        <p14:creationId xmlns:p14="http://schemas.microsoft.com/office/powerpoint/2010/main" val="155178273"/>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83</a:t>
            </a:fld>
            <a:endParaRPr lang="en-US" altLang="en-US"/>
          </a:p>
        </p:txBody>
      </p:sp>
    </p:spTree>
    <p:extLst>
      <p:ext uri="{BB962C8B-B14F-4D97-AF65-F5344CB8AC3E}">
        <p14:creationId xmlns:p14="http://schemas.microsoft.com/office/powerpoint/2010/main" val="215101095"/>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85</a:t>
            </a:fld>
            <a:endParaRPr lang="en-US" altLang="en-US"/>
          </a:p>
        </p:txBody>
      </p:sp>
    </p:spTree>
    <p:extLst>
      <p:ext uri="{BB962C8B-B14F-4D97-AF65-F5344CB8AC3E}">
        <p14:creationId xmlns:p14="http://schemas.microsoft.com/office/powerpoint/2010/main" val="3552800790"/>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86</a:t>
            </a:fld>
            <a:endParaRPr lang="en-US" altLang="en-US"/>
          </a:p>
        </p:txBody>
      </p:sp>
    </p:spTree>
    <p:extLst>
      <p:ext uri="{BB962C8B-B14F-4D97-AF65-F5344CB8AC3E}">
        <p14:creationId xmlns:p14="http://schemas.microsoft.com/office/powerpoint/2010/main" val="4115578204"/>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kern="1200" dirty="0">
                <a:solidFill>
                  <a:schemeClr val="tx1"/>
                </a:solidFill>
                <a:effectLst/>
                <a:latin typeface="Arial" charset="0"/>
                <a:ea typeface="MS PGothic" panose="020B0600070205080204" pitchFamily="34" charset="-128"/>
                <a:cs typeface="ＭＳ Ｐゴシック" charset="0"/>
              </a:rPr>
              <a:t>import </a:t>
            </a:r>
            <a:r>
              <a:rPr lang="en-US" sz="1200" b="0" kern="1200" dirty="0" err="1">
                <a:solidFill>
                  <a:schemeClr val="tx1"/>
                </a:solidFill>
                <a:effectLst/>
                <a:latin typeface="Arial" charset="0"/>
                <a:ea typeface="MS PGothic" panose="020B0600070205080204" pitchFamily="34" charset="-128"/>
                <a:cs typeface="ＭＳ Ｐゴシック" charset="0"/>
              </a:rPr>
              <a:t>arcpy</a:t>
            </a:r>
            <a:endParaRPr lang="en-US" sz="1200" b="0" kern="1200" dirty="0">
              <a:solidFill>
                <a:schemeClr val="tx1"/>
              </a:solidFill>
              <a:effectLst/>
              <a:latin typeface="Arial" charset="0"/>
              <a:ea typeface="MS PGothic" panose="020B0600070205080204" pitchFamily="34" charset="-128"/>
              <a:cs typeface="ＭＳ Ｐゴシック" charset="0"/>
            </a:endParaRPr>
          </a:p>
          <a:p>
            <a:r>
              <a:rPr lang="en-US" sz="1200" b="0" kern="1200" dirty="0" err="1">
                <a:solidFill>
                  <a:schemeClr val="tx1"/>
                </a:solidFill>
                <a:effectLst/>
                <a:latin typeface="Arial" charset="0"/>
                <a:ea typeface="MS PGothic" panose="020B0600070205080204" pitchFamily="34" charset="-128"/>
                <a:cs typeface="ＭＳ Ｐゴシック" charset="0"/>
              </a:rPr>
              <a:t>arcpy.env.overwriteOutput</a:t>
            </a:r>
            <a:r>
              <a:rPr lang="en-US" sz="1200" b="0" kern="1200" dirty="0">
                <a:solidFill>
                  <a:schemeClr val="tx1"/>
                </a:solidFill>
                <a:effectLst/>
                <a:latin typeface="Arial" charset="0"/>
                <a:ea typeface="MS PGothic" panose="020B0600070205080204" pitchFamily="34" charset="-128"/>
                <a:cs typeface="ＭＳ Ｐゴシック" charset="0"/>
              </a:rPr>
              <a:t> = True</a:t>
            </a:r>
          </a:p>
          <a:p>
            <a:r>
              <a:rPr lang="en-US" sz="1200" b="0" kern="1200" dirty="0" err="1">
                <a:solidFill>
                  <a:schemeClr val="tx1"/>
                </a:solidFill>
                <a:effectLst/>
                <a:latin typeface="Arial" charset="0"/>
                <a:ea typeface="MS PGothic" panose="020B0600070205080204" pitchFamily="34" charset="-128"/>
                <a:cs typeface="ＭＳ Ｐゴシック" charset="0"/>
              </a:rPr>
              <a:t>arcpy.env.workspace</a:t>
            </a:r>
            <a:r>
              <a:rPr lang="en-US" sz="1200" b="0" kern="1200" dirty="0">
                <a:solidFill>
                  <a:schemeClr val="tx1"/>
                </a:solidFill>
                <a:effectLst/>
                <a:latin typeface="Arial" charset="0"/>
                <a:ea typeface="MS PGothic" panose="020B0600070205080204" pitchFamily="34" charset="-128"/>
                <a:cs typeface="ＭＳ Ｐゴシック" charset="0"/>
              </a:rPr>
              <a:t> = "C:/gispy/scratch/"</a:t>
            </a:r>
          </a:p>
          <a:p>
            <a:r>
              <a:rPr lang="en-US" sz="1200" b="0" kern="1200" dirty="0">
                <a:solidFill>
                  <a:schemeClr val="tx1"/>
                </a:solidFill>
                <a:effectLst/>
                <a:latin typeface="Arial" charset="0"/>
                <a:ea typeface="MS PGothic" panose="020B0600070205080204" pitchFamily="34" charset="-128"/>
                <a:cs typeface="ＭＳ Ｐゴシック" charset="0"/>
              </a:rPr>
              <a:t>fc = "</a:t>
            </a:r>
            <a:r>
              <a:rPr lang="en-US" sz="1200" b="0" kern="1200" dirty="0" err="1">
                <a:solidFill>
                  <a:schemeClr val="tx1"/>
                </a:solidFill>
                <a:effectLst/>
                <a:latin typeface="Arial" charset="0"/>
                <a:ea typeface="MS PGothic" panose="020B0600070205080204" pitchFamily="34" charset="-128"/>
                <a:cs typeface="ＭＳ Ｐゴシック" charset="0"/>
              </a:rPr>
              <a:t>park.shp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err="1">
                <a:solidFill>
                  <a:schemeClr val="tx1"/>
                </a:solidFill>
                <a:effectLst/>
                <a:latin typeface="Arial" charset="0"/>
                <a:ea typeface="MS PGothic" panose="020B0600070205080204" pitchFamily="34" charset="-128"/>
                <a:cs typeface="ＭＳ Ｐゴシック" charset="0"/>
              </a:rPr>
              <a:t>arcpy.management.Copy</a:t>
            </a:r>
            <a:r>
              <a:rPr lang="en-US" sz="1200" b="0" kern="1200" dirty="0">
                <a:solidFill>
                  <a:schemeClr val="tx1"/>
                </a:solidFill>
                <a:effectLst/>
                <a:latin typeface="Arial" charset="0"/>
                <a:ea typeface="MS PGothic" panose="020B0600070205080204" pitchFamily="34" charset="-128"/>
                <a:cs typeface="ＭＳ Ｐゴシック" charset="0"/>
              </a:rPr>
              <a:t>(fc, "</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count1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print(f"count1={count1}")</a:t>
            </a:r>
          </a:p>
          <a:p>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 = </a:t>
            </a:r>
            <a:r>
              <a:rPr lang="en-US" sz="1200" b="0" kern="1200" dirty="0" err="1">
                <a:solidFill>
                  <a:schemeClr val="tx1"/>
                </a:solidFill>
                <a:effectLst/>
                <a:latin typeface="Arial" charset="0"/>
                <a:ea typeface="MS PGothic" panose="020B0600070205080204" pitchFamily="34" charset="-128"/>
                <a:cs typeface="ＭＳ Ｐゴシック" charset="0"/>
              </a:rPr>
              <a:t>arcpy.da.UpdateCursor</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in_table</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 </a:t>
            </a:r>
            <a:r>
              <a:rPr lang="en-US" sz="1200" b="0" kern="1200" dirty="0" err="1">
                <a:solidFill>
                  <a:schemeClr val="tx1"/>
                </a:solidFill>
                <a:effectLst/>
                <a:latin typeface="Arial" charset="0"/>
                <a:ea typeface="MS PGothic" panose="020B0600070205080204" pitchFamily="34" charset="-128"/>
                <a:cs typeface="ＭＳ Ｐゴシック" charset="0"/>
              </a:rPr>
              <a:t>field_names</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Get first row.</a:t>
            </a:r>
          </a:p>
          <a:p>
            <a:r>
              <a:rPr lang="en-US" sz="1200" b="0" kern="1200" dirty="0">
                <a:solidFill>
                  <a:schemeClr val="tx1"/>
                </a:solidFill>
                <a:effectLst/>
                <a:latin typeface="Arial" charset="0"/>
                <a:ea typeface="MS PGothic" panose="020B0600070205080204" pitchFamily="34" charset="-128"/>
                <a:cs typeface="ＭＳ Ｐゴシック" charset="0"/>
              </a:rPr>
              <a:t>row = next(</a:t>
            </a:r>
            <a:r>
              <a:rPr lang="en-US" sz="1200" b="0" kern="1200" dirty="0" err="1">
                <a:solidFill>
                  <a:schemeClr val="tx1"/>
                </a:solidFill>
                <a:effectLst/>
                <a:latin typeface="Arial" charset="0"/>
                <a:ea typeface="MS PGothic" panose="020B0600070205080204" pitchFamily="34" charset="-128"/>
                <a:cs typeface="ＭＳ Ｐゴシック" charset="0"/>
              </a:rPr>
              <a:t>uc</a:t>
            </a:r>
            <a:r>
              <a:rPr lang="en-US" sz="1200" b="0" kern="1200" dirty="0">
                <a:solidFill>
                  <a:schemeClr val="tx1"/>
                </a:solidFill>
                <a:effectLst/>
                <a:latin typeface="Arial" charset="0"/>
                <a:ea typeface="MS PGothic" panose="020B0600070205080204" pitchFamily="34" charset="-128"/>
                <a:cs typeface="ＭＳ Ｐゴシック" charset="0"/>
              </a:rPr>
              <a:t>)</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 Delete the  row.</a:t>
            </a:r>
          </a:p>
          <a:p>
            <a:r>
              <a:rPr lang="en-US" sz="1200" b="0" kern="1200" dirty="0" err="1">
                <a:solidFill>
                  <a:schemeClr val="tx1"/>
                </a:solidFill>
                <a:effectLst/>
                <a:latin typeface="Arial" charset="0"/>
                <a:ea typeface="MS PGothic" panose="020B0600070205080204" pitchFamily="34" charset="-128"/>
                <a:cs typeface="ＭＳ Ｐゴシック" charset="0"/>
              </a:rPr>
              <a:t>uc.deleteRow</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count2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print(f"count2={count2}")</a:t>
            </a: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del </a:t>
            </a:r>
            <a:r>
              <a:rPr lang="en-US" sz="1200" b="0" kern="1200" dirty="0" err="1">
                <a:solidFill>
                  <a:schemeClr val="tx1"/>
                </a:solidFill>
                <a:effectLst/>
                <a:latin typeface="Arial" charset="0"/>
                <a:ea typeface="MS PGothic" panose="020B0600070205080204" pitchFamily="34" charset="-128"/>
                <a:cs typeface="ＭＳ Ｐゴシック" charset="0"/>
              </a:rPr>
              <a:t>uc</a:t>
            </a:r>
            <a:endParaRPr lang="en-US" sz="1200" b="0" kern="1200" dirty="0">
              <a:solidFill>
                <a:schemeClr val="tx1"/>
              </a:solidFill>
              <a:effectLst/>
              <a:latin typeface="Arial" charset="0"/>
              <a:ea typeface="MS PGothic" panose="020B0600070205080204" pitchFamily="34" charset="-128"/>
              <a:cs typeface="ＭＳ Ｐゴシック" charset="0"/>
            </a:endParaRPr>
          </a:p>
          <a:p>
            <a:br>
              <a:rPr lang="en-US" sz="1200" b="0" kern="1200" dirty="0">
                <a:solidFill>
                  <a:schemeClr val="tx1"/>
                </a:solidFill>
                <a:effectLst/>
                <a:latin typeface="Arial" charset="0"/>
                <a:ea typeface="MS PGothic" panose="020B0600070205080204" pitchFamily="34" charset="-128"/>
                <a:cs typeface="ＭＳ Ｐゴシック" charset="0"/>
              </a:rPr>
            </a:br>
            <a:r>
              <a:rPr lang="en-US" sz="1200" b="0" kern="1200" dirty="0">
                <a:solidFill>
                  <a:schemeClr val="tx1"/>
                </a:solidFill>
                <a:effectLst/>
                <a:latin typeface="Arial" charset="0"/>
                <a:ea typeface="MS PGothic" panose="020B0600070205080204" pitchFamily="34" charset="-128"/>
                <a:cs typeface="ＭＳ Ｐゴシック" charset="0"/>
              </a:rPr>
              <a:t>count3 = </a:t>
            </a:r>
            <a:r>
              <a:rPr lang="en-US" sz="1200" b="0" kern="1200" dirty="0" err="1">
                <a:solidFill>
                  <a:schemeClr val="tx1"/>
                </a:solidFill>
                <a:effectLst/>
                <a:latin typeface="Arial" charset="0"/>
                <a:ea typeface="MS PGothic" panose="020B0600070205080204" pitchFamily="34" charset="-128"/>
                <a:cs typeface="ＭＳ Ｐゴシック" charset="0"/>
              </a:rPr>
              <a:t>arcpy.management.GetCount</a:t>
            </a:r>
            <a:r>
              <a:rPr lang="en-US" sz="1200" b="0" kern="1200" dirty="0">
                <a:solidFill>
                  <a:schemeClr val="tx1"/>
                </a:solidFill>
                <a:effectLst/>
                <a:latin typeface="Arial" charset="0"/>
                <a:ea typeface="MS PGothic" panose="020B0600070205080204" pitchFamily="34" charset="-128"/>
                <a:cs typeface="ＭＳ Ｐゴシック" charset="0"/>
              </a:rPr>
              <a:t>("</a:t>
            </a:r>
            <a:r>
              <a:rPr lang="en-US" sz="1200" b="0" kern="1200" dirty="0" err="1">
                <a:solidFill>
                  <a:schemeClr val="tx1"/>
                </a:solidFill>
                <a:effectLst/>
                <a:latin typeface="Arial" charset="0"/>
                <a:ea typeface="MS PGothic" panose="020B0600070205080204" pitchFamily="34" charset="-128"/>
                <a:cs typeface="ＭＳ Ｐゴシック" charset="0"/>
              </a:rPr>
              <a:t>foo.shp</a:t>
            </a:r>
            <a:r>
              <a:rPr lang="en-US" sz="1200" b="0" kern="1200" dirty="0">
                <a:solidFill>
                  <a:schemeClr val="tx1"/>
                </a:solidFill>
                <a:effectLst/>
                <a:latin typeface="Arial" charset="0"/>
                <a:ea typeface="MS PGothic" panose="020B0600070205080204" pitchFamily="34" charset="-128"/>
                <a:cs typeface="ＭＳ Ｐゴシック" charset="0"/>
              </a:rPr>
              <a:t>")</a:t>
            </a:r>
          </a:p>
          <a:p>
            <a:r>
              <a:rPr lang="en-US" sz="1200" b="0" kern="1200" dirty="0">
                <a:solidFill>
                  <a:schemeClr val="tx1"/>
                </a:solidFill>
                <a:effectLst/>
                <a:latin typeface="Arial" charset="0"/>
                <a:ea typeface="MS PGothic" panose="020B0600070205080204" pitchFamily="34" charset="-128"/>
                <a:cs typeface="ＭＳ Ｐゴシック" charset="0"/>
              </a:rPr>
              <a:t>print(f"count3={count3}")</a:t>
            </a:r>
          </a:p>
          <a:p>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87</a:t>
            </a:fld>
            <a:endParaRPr lang="en-US" altLang="en-US"/>
          </a:p>
        </p:txBody>
      </p:sp>
    </p:spTree>
    <p:extLst>
      <p:ext uri="{BB962C8B-B14F-4D97-AF65-F5344CB8AC3E}">
        <p14:creationId xmlns:p14="http://schemas.microsoft.com/office/powerpoint/2010/main" val="414537735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For some tabular manipulation tasks, you can just skip the coding and work in Excel to work with the data. But this doesn't always work for two reasons.  </a:t>
            </a:r>
          </a:p>
          <a:p>
            <a:r>
              <a:rPr lang="en-US" dirty="0"/>
              <a:t>1) If you need to repeat the process on many files or very large files, the manual approach becomes error prone and impractical.</a:t>
            </a:r>
          </a:p>
          <a:p>
            <a:r>
              <a:rPr lang="en-US" dirty="0"/>
              <a:t>2) Many GIS data formats do not even enable this type of access, because they are binary encodings.  This is what it might look like if you try to open a shapefile in Notepad, because shapefiles are binary.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a:t>
            </a:fld>
            <a:endParaRPr lang="en-US" altLang="en-US"/>
          </a:p>
        </p:txBody>
      </p:sp>
    </p:spTree>
    <p:extLst>
      <p:ext uri="{BB962C8B-B14F-4D97-AF65-F5344CB8AC3E}">
        <p14:creationId xmlns:p14="http://schemas.microsoft.com/office/powerpoint/2010/main" val="3686609644"/>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91</a:t>
            </a:fld>
            <a:endParaRPr lang="en-US" altLang="en-US"/>
          </a:p>
        </p:txBody>
      </p:sp>
    </p:spTree>
    <p:extLst>
      <p:ext uri="{BB962C8B-B14F-4D97-AF65-F5344CB8AC3E}">
        <p14:creationId xmlns:p14="http://schemas.microsoft.com/office/powerpoint/2010/main" val="128847887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92</a:t>
            </a:fld>
            <a:endParaRPr lang="en-US" altLang="en-US"/>
          </a:p>
        </p:txBody>
      </p:sp>
    </p:spTree>
    <p:extLst>
      <p:ext uri="{BB962C8B-B14F-4D97-AF65-F5344CB8AC3E}">
        <p14:creationId xmlns:p14="http://schemas.microsoft.com/office/powerpoint/2010/main" val="382222532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A list or tuple of values. </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93</a:t>
            </a:fld>
            <a:endParaRPr lang="en-US" altLang="en-US"/>
          </a:p>
        </p:txBody>
      </p:sp>
    </p:spTree>
    <p:extLst>
      <p:ext uri="{BB962C8B-B14F-4D97-AF65-F5344CB8AC3E}">
        <p14:creationId xmlns:p14="http://schemas.microsoft.com/office/powerpoint/2010/main" val="3289299880"/>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Slide Image Placeholder 1">
            <a:extLst>
              <a:ext uri="{FF2B5EF4-FFF2-40B4-BE49-F238E27FC236}">
                <a16:creationId xmlns:a16="http://schemas.microsoft.com/office/drawing/2014/main" id="{A6429109-F0F3-21C9-9B79-42F9468F18BA}"/>
              </a:ext>
            </a:extLst>
          </p:cNvPr>
          <p:cNvSpPr>
            <a:spLocks noGrp="1" noRot="1" noChangeAspect="1" noTextEdit="1"/>
          </p:cNvSpPr>
          <p:nvPr>
            <p:ph type="sldImg"/>
          </p:nvPr>
        </p:nvSpPr>
        <p:spPr>
          <a:ln/>
        </p:spPr>
      </p:sp>
      <p:sp>
        <p:nvSpPr>
          <p:cNvPr id="44035" name="Notes Placeholder 2">
            <a:extLst>
              <a:ext uri="{FF2B5EF4-FFF2-40B4-BE49-F238E27FC236}">
                <a16:creationId xmlns:a16="http://schemas.microsoft.com/office/drawing/2014/main" id="{104B6B46-BC96-0011-4963-11F5DEAF60C1}"/>
              </a:ext>
            </a:extLst>
          </p:cNvPr>
          <p:cNvSpPr>
            <a:spLocks noGrp="1"/>
          </p:cNvSpPr>
          <p:nvPr>
            <p:ph type="body" idx="1"/>
          </p:nvPr>
        </p:nvSpPr>
        <p:spPr>
          <a:extLst>
            <a:ext uri="{AF507438-7753-43E0-B8FC-AC1667EBCBE1}">
              <a14:hiddenEffects xmlns:a14="http://schemas.microsoft.com/office/drawing/2010/main">
                <a:effectLst>
                  <a:outerShdw blurRad="63500" dist="38099" dir="2700000" algn="ctr" rotWithShape="0">
                    <a:schemeClr val="bg2">
                      <a:alpha val="74997"/>
                    </a:schemeClr>
                  </a:outerShdw>
                </a:effectLst>
              </a14:hiddenEffects>
            </a:ext>
          </a:extLst>
        </p:spPr>
        <p:txBody>
          <a:bodyPr/>
          <a:lstStyle/>
          <a:p>
            <a:pPr>
              <a:defRPr/>
            </a:pPr>
            <a:endParaRPr lang="en-US">
              <a:ea typeface="ＭＳ Ｐゴシック" charset="0"/>
              <a:cs typeface="+mn-cs"/>
            </a:endParaRPr>
          </a:p>
        </p:txBody>
      </p:sp>
      <p:sp>
        <p:nvSpPr>
          <p:cNvPr id="44036" name="Slide Number Placeholder 3">
            <a:extLst>
              <a:ext uri="{FF2B5EF4-FFF2-40B4-BE49-F238E27FC236}">
                <a16:creationId xmlns:a16="http://schemas.microsoft.com/office/drawing/2014/main" id="{76660C67-1869-FB9A-FA74-9AE2FC042752}"/>
              </a:ext>
            </a:extLst>
          </p:cNvPr>
          <p:cNvSpPr>
            <a:spLocks noGrp="1"/>
          </p:cNvSpPr>
          <p:nvPr>
            <p:ph type="sldNum" sz="quarter" idx="5"/>
          </p:nvPr>
        </p:nvSpPr>
        <p:spPr>
          <a:extLs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971CA3D5-1E6D-4A32-8A29-69652BE83BBD}" type="slidenum">
              <a:rPr lang="en-US" altLang="en-US"/>
              <a:pPr>
                <a:spcBef>
                  <a:spcPct val="0"/>
                </a:spcBef>
              </a:pPr>
              <a:t>94</a:t>
            </a:fld>
            <a:endParaRPr lang="en-US" altLang="en-US"/>
          </a:p>
        </p:txBody>
      </p:sp>
    </p:spTree>
    <p:extLst>
      <p:ext uri="{BB962C8B-B14F-4D97-AF65-F5344CB8AC3E}">
        <p14:creationId xmlns:p14="http://schemas.microsoft.com/office/powerpoint/2010/main" val="175973212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1200" b="0" i="0" kern="1200" dirty="0">
                <a:solidFill>
                  <a:schemeClr val="tx1"/>
                </a:solidFill>
                <a:effectLst/>
                <a:latin typeface="Arial" charset="0"/>
                <a:ea typeface="MS PGothic" panose="020B0600070205080204" pitchFamily="34" charset="-128"/>
                <a:cs typeface="ＭＳ Ｐゴシック" charset="0"/>
              </a:rPr>
              <a:t>The order of values must be in the same order as specified when creating the cursor.</a:t>
            </a:r>
            <a:endParaRPr lang="en-US" dirty="0"/>
          </a:p>
        </p:txBody>
      </p:sp>
      <p:sp>
        <p:nvSpPr>
          <p:cNvPr id="4" name="Slide Number Placeholder 3"/>
          <p:cNvSpPr>
            <a:spLocks noGrp="1"/>
          </p:cNvSpPr>
          <p:nvPr>
            <p:ph type="sldNum" sz="quarter" idx="10"/>
          </p:nvPr>
        </p:nvSpPr>
        <p:spPr/>
        <p:txBody>
          <a:bodyPr/>
          <a:lstStyle/>
          <a:p>
            <a:fld id="{C86614B4-FA80-41CB-A9CB-5D1EF9FB4E86}" type="slidenum">
              <a:rPr lang="en-US" altLang="en-US" smtClean="0"/>
              <a:pPr/>
              <a:t>95</a:t>
            </a:fld>
            <a:endParaRPr lang="en-US" altLang="en-US"/>
          </a:p>
        </p:txBody>
      </p:sp>
    </p:spTree>
    <p:extLst>
      <p:ext uri="{BB962C8B-B14F-4D97-AF65-F5344CB8AC3E}">
        <p14:creationId xmlns:p14="http://schemas.microsoft.com/office/powerpoint/2010/main" val="2059093803"/>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98AF211-DCB7-9051-4B80-050240D3910E}"/>
              </a:ext>
            </a:extLst>
          </p:cNvPr>
          <p:cNvSpPr>
            <a:spLocks noGrp="1" noRot="1" noChangeAspect="1"/>
          </p:cNvSpPr>
          <p:nvPr>
            <p:ph type="sldImg"/>
          </p:nvPr>
        </p:nvSpPr>
        <p:spPr/>
      </p:sp>
      <p:sp>
        <p:nvSpPr>
          <p:cNvPr id="41987" name="Notes Placeholder 2">
            <a:extLst>
              <a:ext uri="{FF2B5EF4-FFF2-40B4-BE49-F238E27FC236}">
                <a16:creationId xmlns:a16="http://schemas.microsoft.com/office/drawing/2014/main" id="{043D9EBB-72E4-86F8-0BEA-C450729095F0}"/>
              </a:ext>
            </a:extLst>
          </p:cNvPr>
          <p:cNvSpPr>
            <a:spLocks noGrp="1"/>
          </p:cNvSpPr>
          <p:nvPr>
            <p:ph type="body" idx="1"/>
          </p:nvPr>
        </p:nvSpPr>
        <p:spPr>
          <a:noFill/>
        </p:spPr>
        <p:txBody>
          <a:bodyPr/>
          <a:lstStyle/>
          <a:p>
            <a:pPr marL="228600" indent="-228600">
              <a:buFontTx/>
              <a:buAutoNum type="arabicPeriod"/>
            </a:pPr>
            <a:r>
              <a:rPr lang="en-US" altLang="en-US" dirty="0" err="1">
                <a:latin typeface="Arial" panose="020B0604020202020204" pitchFamily="34" charset="0"/>
              </a:rPr>
              <a:t>updatecursor</a:t>
            </a:r>
            <a:r>
              <a:rPr lang="en-US" altLang="en-US" dirty="0">
                <a:latin typeface="Arial" panose="020B0604020202020204" pitchFamily="34" charset="0"/>
              </a:rPr>
              <a:t> should be </a:t>
            </a:r>
            <a:r>
              <a:rPr lang="en-US" altLang="en-US" dirty="0" err="1">
                <a:latin typeface="Arial" panose="020B0604020202020204" pitchFamily="34" charset="0"/>
              </a:rPr>
              <a:t>UpdateCursor</a:t>
            </a:r>
            <a:endParaRPr lang="en-US" altLang="en-US" dirty="0">
              <a:latin typeface="Arial" panose="020B0604020202020204" pitchFamily="34" charset="0"/>
            </a:endParaRPr>
          </a:p>
          <a:p>
            <a:pPr marL="228600" indent="-228600">
              <a:buFontTx/>
              <a:buAutoNum type="arabicPeriod"/>
            </a:pPr>
            <a:r>
              <a:rPr lang="en-US" altLang="en-US" dirty="0">
                <a:latin typeface="Arial" panose="020B0604020202020204" pitchFamily="34" charset="0"/>
              </a:rPr>
              <a:t>need to specify the workspace or give the full path file name.</a:t>
            </a:r>
          </a:p>
          <a:p>
            <a:pPr marL="228600" indent="-228600">
              <a:buFontTx/>
              <a:buAutoNum type="arabicPeriod"/>
            </a:pPr>
            <a:r>
              <a:rPr lang="en-US" altLang="en-US" dirty="0">
                <a:latin typeface="Arial" panose="020B0604020202020204" pitchFamily="34" charset="0"/>
              </a:rPr>
              <a:t>missing colon on the FOR-loop line.</a:t>
            </a:r>
          </a:p>
          <a:p>
            <a:pPr marL="228600" indent="-228600">
              <a:buFontTx/>
              <a:buAutoNum type="arabicPeriod"/>
            </a:pPr>
            <a:r>
              <a:rPr lang="en-US" altLang="en-US" dirty="0">
                <a:latin typeface="Arial" panose="020B0604020202020204" pitchFamily="34" charset="0"/>
              </a:rPr>
              <a:t>single = should be double ==</a:t>
            </a:r>
          </a:p>
          <a:p>
            <a:pPr marL="228600" indent="-228600">
              <a:buFontTx/>
              <a:buAutoNum type="arabicPeriod"/>
            </a:pPr>
            <a:r>
              <a:rPr lang="en-US" altLang="en-US" dirty="0">
                <a:latin typeface="Arial" panose="020B0604020202020204" pitchFamily="34" charset="0"/>
              </a:rPr>
              <a:t>row[3] should be row[0]</a:t>
            </a:r>
          </a:p>
          <a:p>
            <a:pPr marL="228600" indent="-228600">
              <a:buFontTx/>
              <a:buAutoNum type="arabicPeriod"/>
            </a:pPr>
            <a:r>
              <a:rPr lang="en-US" altLang="en-US" dirty="0">
                <a:latin typeface="Arial" panose="020B0604020202020204" pitchFamily="34" charset="0"/>
              </a:rPr>
              <a:t>missing </a:t>
            </a:r>
            <a:r>
              <a:rPr lang="en-US" altLang="en-US" dirty="0" err="1">
                <a:latin typeface="Arial" panose="020B0604020202020204" pitchFamily="34" charset="0"/>
              </a:rPr>
              <a:t>uc.updateRow</a:t>
            </a:r>
            <a:r>
              <a:rPr lang="en-US" altLang="en-US" dirty="0">
                <a:latin typeface="Arial" panose="020B0604020202020204" pitchFamily="34" charset="0"/>
              </a:rPr>
              <a:t>(row)</a:t>
            </a:r>
          </a:p>
          <a:p>
            <a:pPr marL="228600" indent="-228600">
              <a:buFontTx/>
              <a:buAutoNum type="arabicPeriod"/>
            </a:pPr>
            <a:r>
              <a:rPr lang="en-US" altLang="en-US" dirty="0">
                <a:latin typeface="Arial" panose="020B0604020202020204" pitchFamily="34" charset="0"/>
              </a:rPr>
              <a:t>missing del </a:t>
            </a:r>
            <a:r>
              <a:rPr lang="en-US" altLang="en-US" dirty="0" err="1">
                <a:latin typeface="Arial" panose="020B0604020202020204" pitchFamily="34" charset="0"/>
              </a:rPr>
              <a:t>uc</a:t>
            </a:r>
            <a:endParaRPr lang="en-US" altLang="en-US" dirty="0">
              <a:latin typeface="Arial" panose="020B0604020202020204" pitchFamily="34" charset="0"/>
            </a:endParaRPr>
          </a:p>
        </p:txBody>
      </p:sp>
      <p:sp>
        <p:nvSpPr>
          <p:cNvPr id="41988" name="Slide Number Placeholder 3">
            <a:extLst>
              <a:ext uri="{FF2B5EF4-FFF2-40B4-BE49-F238E27FC236}">
                <a16:creationId xmlns:a16="http://schemas.microsoft.com/office/drawing/2014/main" id="{0CE17394-007D-B97D-7C77-CC8367E0B115}"/>
              </a:ext>
            </a:extLst>
          </p:cNvPr>
          <p:cNvSpPr>
            <a:spLocks noGrp="1"/>
          </p:cNvSpPr>
          <p:nvPr>
            <p:ph type="sldNum" sz="quarter" idx="5"/>
          </p:nvPr>
        </p:nvSpPr>
        <p:spPr>
          <a:noFill/>
        </p:spPr>
        <p:txBody>
          <a:bodyPr/>
          <a:lstStyle>
            <a:lvl1pPr>
              <a:spcBef>
                <a:spcPct val="30000"/>
              </a:spcBef>
              <a:defRPr sz="1200">
                <a:solidFill>
                  <a:schemeClr val="tx1"/>
                </a:solidFill>
                <a:latin typeface="Arial" panose="020B0604020202020204" pitchFamily="34" charset="0"/>
                <a:ea typeface="MS PGothic" panose="020B0600070205080204" pitchFamily="34" charset="-128"/>
              </a:defRPr>
            </a:lvl1pPr>
            <a:lvl2pPr marL="742950" indent="-285750">
              <a:spcBef>
                <a:spcPct val="30000"/>
              </a:spcBef>
              <a:defRPr sz="1200">
                <a:solidFill>
                  <a:schemeClr val="tx1"/>
                </a:solidFill>
                <a:latin typeface="Arial" panose="020B0604020202020204" pitchFamily="34" charset="0"/>
                <a:ea typeface="MS PGothic" panose="020B0600070205080204" pitchFamily="34" charset="-128"/>
              </a:defRPr>
            </a:lvl2pPr>
            <a:lvl3pPr marL="1143000" indent="-228600">
              <a:spcBef>
                <a:spcPct val="30000"/>
              </a:spcBef>
              <a:defRPr sz="1200">
                <a:solidFill>
                  <a:schemeClr val="tx1"/>
                </a:solidFill>
                <a:latin typeface="Arial" panose="020B0604020202020204" pitchFamily="34" charset="0"/>
                <a:ea typeface="MS PGothic" panose="020B0600070205080204" pitchFamily="34" charset="-128"/>
              </a:defRPr>
            </a:lvl3pPr>
            <a:lvl4pPr marL="1600200" indent="-228600">
              <a:spcBef>
                <a:spcPct val="30000"/>
              </a:spcBef>
              <a:defRPr sz="1200">
                <a:solidFill>
                  <a:schemeClr val="tx1"/>
                </a:solidFill>
                <a:latin typeface="Arial" panose="020B0604020202020204" pitchFamily="34" charset="0"/>
                <a:ea typeface="MS PGothic" panose="020B0600070205080204" pitchFamily="34" charset="-128"/>
              </a:defRPr>
            </a:lvl4pPr>
            <a:lvl5pPr marL="2057400" indent="-228600">
              <a:spcBef>
                <a:spcPct val="30000"/>
              </a:spcBef>
              <a:defRPr sz="12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MS PGothic" panose="020B0600070205080204" pitchFamily="34" charset="-128"/>
              </a:defRPr>
            </a:lvl9pPr>
          </a:lstStyle>
          <a:p>
            <a:pPr>
              <a:spcBef>
                <a:spcPct val="0"/>
              </a:spcBef>
            </a:pPr>
            <a:fld id="{D82C7A79-842B-47C5-B2B0-201F91EA4BA8}" type="slidenum">
              <a:rPr lang="en-US" altLang="en-US"/>
              <a:pPr>
                <a:spcBef>
                  <a:spcPct val="0"/>
                </a:spcBef>
              </a:pPr>
              <a:t>107</a:t>
            </a:fld>
            <a:endParaRPr lang="en-US" altLang="en-US"/>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Same as previous, but with error handling and keyword arguments.</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109</a:t>
            </a:fld>
            <a:endParaRPr lang="en-US" altLang="en-US"/>
          </a:p>
        </p:txBody>
      </p:sp>
    </p:spTree>
    <p:extLst>
      <p:ext uri="{BB962C8B-B14F-4D97-AF65-F5344CB8AC3E}">
        <p14:creationId xmlns:p14="http://schemas.microsoft.com/office/powerpoint/2010/main" val="3385664700"/>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I’ll introduce cursors by first using examples from the simplest one.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19</a:t>
            </a:fld>
            <a:endParaRPr lang="en-US" altLang="en-US"/>
          </a:p>
        </p:txBody>
      </p:sp>
    </p:spTree>
    <p:extLst>
      <p:ext uri="{BB962C8B-B14F-4D97-AF65-F5344CB8AC3E}">
        <p14:creationId xmlns:p14="http://schemas.microsoft.com/office/powerpoint/2010/main" val="40266937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20</a:t>
            </a:fld>
            <a:endParaRPr lang="en-US" altLang="en-US"/>
          </a:p>
        </p:txBody>
      </p:sp>
    </p:spTree>
    <p:extLst>
      <p:ext uri="{BB962C8B-B14F-4D97-AF65-F5344CB8AC3E}">
        <p14:creationId xmlns:p14="http://schemas.microsoft.com/office/powerpoint/2010/main" val="224932433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Once you have that cursor object, what can you do with it?   We return to the fires at Cape Cod National Seashore to look at some examples. </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25</a:t>
            </a:fld>
            <a:endParaRPr lang="en-US" altLang="en-US"/>
          </a:p>
        </p:txBody>
      </p:sp>
    </p:spTree>
    <p:extLst>
      <p:ext uri="{BB962C8B-B14F-4D97-AF65-F5344CB8AC3E}">
        <p14:creationId xmlns:p14="http://schemas.microsoft.com/office/powerpoint/2010/main" val="3517105173"/>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These examples will use the fires attribute table.</a:t>
            </a:r>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26</a:t>
            </a:fld>
            <a:endParaRPr lang="en-US" altLang="en-US"/>
          </a:p>
        </p:txBody>
      </p:sp>
    </p:spTree>
    <p:extLst>
      <p:ext uri="{BB962C8B-B14F-4D97-AF65-F5344CB8AC3E}">
        <p14:creationId xmlns:p14="http://schemas.microsoft.com/office/powerpoint/2010/main" val="3796442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27</a:t>
            </a:fld>
            <a:endParaRPr lang="en-US" altLang="en-US"/>
          </a:p>
        </p:txBody>
      </p:sp>
    </p:spTree>
    <p:extLst>
      <p:ext uri="{BB962C8B-B14F-4D97-AF65-F5344CB8AC3E}">
        <p14:creationId xmlns:p14="http://schemas.microsoft.com/office/powerpoint/2010/main" val="35373802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39</a:t>
            </a:fld>
            <a:endParaRPr lang="en-US" altLang="en-US"/>
          </a:p>
        </p:txBody>
      </p:sp>
    </p:spTree>
    <p:extLst>
      <p:ext uri="{BB962C8B-B14F-4D97-AF65-F5344CB8AC3E}">
        <p14:creationId xmlns:p14="http://schemas.microsoft.com/office/powerpoint/2010/main" val="301494815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C86614B4-FA80-41CB-A9CB-5D1EF9FB4E86}" type="slidenum">
              <a:rPr lang="en-US" altLang="en-US" smtClean="0"/>
              <a:pPr/>
              <a:t>42</a:t>
            </a:fld>
            <a:endParaRPr lang="en-US" altLang="en-US"/>
          </a:p>
        </p:txBody>
      </p:sp>
    </p:spTree>
    <p:extLst>
      <p:ext uri="{BB962C8B-B14F-4D97-AF65-F5344CB8AC3E}">
        <p14:creationId xmlns:p14="http://schemas.microsoft.com/office/powerpoint/2010/main" val="16326822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lvl1pPr>
              <a:defRPr>
                <a:solidFill>
                  <a:schemeClr val="bg1">
                    <a:lumMod val="85000"/>
                  </a:schemeClr>
                </a:solidFill>
                <a:effectLst/>
                <a:latin typeface="+mn-lt"/>
              </a:defRPr>
            </a:lvl1pPr>
          </a:lstStyle>
          <a:p>
            <a:r>
              <a:rPr lang="en-US" dirty="0"/>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p>
        </p:txBody>
      </p:sp>
      <p:sp>
        <p:nvSpPr>
          <p:cNvPr id="4" name="Rectangle 4">
            <a:extLst>
              <a:ext uri="{FF2B5EF4-FFF2-40B4-BE49-F238E27FC236}">
                <a16:creationId xmlns:a16="http://schemas.microsoft.com/office/drawing/2014/main" id="{14B20C68-95B7-E9BE-F04B-BD71BF91064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6D895860-2124-3F66-5668-01EE6AE5FE20}"/>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3AE80A7-6213-94CB-80D6-94B60CFD4D9D}"/>
              </a:ext>
            </a:extLst>
          </p:cNvPr>
          <p:cNvSpPr>
            <a:spLocks noGrp="1" noChangeArrowheads="1"/>
          </p:cNvSpPr>
          <p:nvPr>
            <p:ph type="sldNum" sz="quarter" idx="12"/>
          </p:nvPr>
        </p:nvSpPr>
        <p:spPr>
          <a:ln/>
        </p:spPr>
        <p:txBody>
          <a:bodyPr/>
          <a:lstStyle>
            <a:lvl1pPr>
              <a:defRPr/>
            </a:lvl1pPr>
          </a:lstStyle>
          <a:p>
            <a:fld id="{A79D9A06-808D-4FAE-93DD-FCFDEA94C2FD}" type="slidenum">
              <a:rPr lang="en-US" altLang="en-US"/>
              <a:pPr/>
              <a:t>‹#›</a:t>
            </a:fld>
            <a:endParaRPr lang="en-US" altLang="en-US"/>
          </a:p>
        </p:txBody>
      </p:sp>
    </p:spTree>
    <p:extLst>
      <p:ext uri="{BB962C8B-B14F-4D97-AF65-F5344CB8AC3E}">
        <p14:creationId xmlns:p14="http://schemas.microsoft.com/office/powerpoint/2010/main" val="174449677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FA381DB4-D0F1-DFC1-8B45-F1A070D2AE17}"/>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B3D7D554-7BCE-23CB-97B4-27162201909E}"/>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7573A32-0131-3A71-386F-DFBCF1209897}"/>
              </a:ext>
            </a:extLst>
          </p:cNvPr>
          <p:cNvSpPr>
            <a:spLocks noGrp="1" noChangeArrowheads="1"/>
          </p:cNvSpPr>
          <p:nvPr>
            <p:ph type="sldNum" sz="quarter" idx="12"/>
          </p:nvPr>
        </p:nvSpPr>
        <p:spPr>
          <a:ln/>
        </p:spPr>
        <p:txBody>
          <a:bodyPr/>
          <a:lstStyle>
            <a:lvl1pPr>
              <a:defRPr/>
            </a:lvl1pPr>
          </a:lstStyle>
          <a:p>
            <a:fld id="{613E128E-D522-4A74-B9BF-9D0EB4021A2E}" type="slidenum">
              <a:rPr lang="en-US" altLang="en-US"/>
              <a:pPr/>
              <a:t>‹#›</a:t>
            </a:fld>
            <a:endParaRPr lang="en-US" altLang="en-US"/>
          </a:p>
        </p:txBody>
      </p:sp>
    </p:spTree>
    <p:extLst>
      <p:ext uri="{BB962C8B-B14F-4D97-AF65-F5344CB8AC3E}">
        <p14:creationId xmlns:p14="http://schemas.microsoft.com/office/powerpoint/2010/main" val="23262634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bg>
      <p:bgPr>
        <a:solidFill>
          <a:schemeClr val="accent1"/>
        </a:solidFill>
        <a:effectLst/>
      </p:bgPr>
    </p:bg>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67500" y="152400"/>
            <a:ext cx="2171700" cy="61722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152400" y="152400"/>
            <a:ext cx="6362700" cy="617220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Rectangle 4">
            <a:extLst>
              <a:ext uri="{FF2B5EF4-FFF2-40B4-BE49-F238E27FC236}">
                <a16:creationId xmlns:a16="http://schemas.microsoft.com/office/drawing/2014/main" id="{762F7BD3-DD7D-2D73-AAFE-657D7E9C4798}"/>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D609ABA2-226E-3B21-74F5-2DA25D329DA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F3000B57-97BC-6DAD-6980-F2C1BEC975B6}"/>
              </a:ext>
            </a:extLst>
          </p:cNvPr>
          <p:cNvSpPr>
            <a:spLocks noGrp="1" noChangeArrowheads="1"/>
          </p:cNvSpPr>
          <p:nvPr>
            <p:ph type="sldNum" sz="quarter" idx="12"/>
          </p:nvPr>
        </p:nvSpPr>
        <p:spPr>
          <a:ln/>
        </p:spPr>
        <p:txBody>
          <a:bodyPr/>
          <a:lstStyle>
            <a:lvl1pPr>
              <a:defRPr/>
            </a:lvl1pPr>
          </a:lstStyle>
          <a:p>
            <a:fld id="{E6EC611C-F248-4234-B193-7A6B136797D3}" type="slidenum">
              <a:rPr lang="en-US" altLang="en-US"/>
              <a:pPr/>
              <a:t>‹#›</a:t>
            </a:fld>
            <a:endParaRPr lang="en-US" altLang="en-US"/>
          </a:p>
        </p:txBody>
      </p:sp>
    </p:spTree>
    <p:extLst>
      <p:ext uri="{BB962C8B-B14F-4D97-AF65-F5344CB8AC3E}">
        <p14:creationId xmlns:p14="http://schemas.microsoft.com/office/powerpoint/2010/main" val="1372293613"/>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89D4EBA2-BA27-4C4A-A5B5-FF5E930DBE51}"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2217850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chemeClr val="bg1">
                    <a:lumMod val="85000"/>
                  </a:schemeClr>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830039197"/>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89D4EBA2-BA27-4C4A-A5B5-FF5E930DBE51}"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15532341"/>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sz="half" idx="1"/>
          </p:nvPr>
        </p:nvSpPr>
        <p:spPr>
          <a:xfrm>
            <a:off x="457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600200"/>
            <a:ext cx="4038600" cy="4525963"/>
          </a:xfrm>
        </p:spPr>
        <p:txBody>
          <a:bodyPr/>
          <a:lstStyle>
            <a:lvl1pPr>
              <a:defRPr sz="2800">
                <a:solidFill>
                  <a:schemeClr val="bg1">
                    <a:lumMod val="85000"/>
                  </a:schemeClr>
                </a:solidFill>
              </a:defRPr>
            </a:lvl1pPr>
            <a:lvl2pPr>
              <a:defRPr sz="2400">
                <a:solidFill>
                  <a:schemeClr val="bg1">
                    <a:lumMod val="85000"/>
                  </a:schemeClr>
                </a:solidFill>
              </a:defRPr>
            </a:lvl2pPr>
            <a:lvl3pPr>
              <a:defRPr sz="2000">
                <a:solidFill>
                  <a:schemeClr val="bg1">
                    <a:lumMod val="85000"/>
                  </a:schemeClr>
                </a:solidFill>
              </a:defRPr>
            </a:lvl3pPr>
            <a:lvl4pPr>
              <a:defRPr sz="1800">
                <a:solidFill>
                  <a:schemeClr val="bg1">
                    <a:lumMod val="85000"/>
                  </a:schemeClr>
                </a:solidFill>
              </a:defRPr>
            </a:lvl4pPr>
            <a:lvl5pPr>
              <a:defRPr sz="1800">
                <a:solidFill>
                  <a:schemeClr val="bg1">
                    <a:lumMod val="85000"/>
                  </a:schemeClr>
                </a:solidFill>
              </a:defRPr>
            </a:lvl5pPr>
            <a:lvl6pPr>
              <a:defRPr sz="1800"/>
            </a:lvl6pPr>
            <a:lvl7pPr>
              <a:defRPr sz="1800"/>
            </a:lvl7pPr>
            <a:lvl8pPr>
              <a:defRPr sz="1800"/>
            </a:lvl8pPr>
            <a:lvl9pPr>
              <a:defRPr sz="180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89D4EBA2-BA27-4C4A-A5B5-FF5E930DBE51}"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846614493"/>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89D4EBA2-BA27-4C4A-A5B5-FF5E930DBE51}" type="datetimeFigureOut">
              <a:rPr lang="en-US" smtClean="0"/>
              <a:t>3/20/2023</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55888074"/>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rgbClr val="404040"/>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89D4EBA2-BA27-4C4A-A5B5-FF5E930DBE51}" type="datetimeFigureOut">
              <a:rPr lang="en-US" smtClean="0"/>
              <a:t>3/20/2023</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2531494390"/>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bg>
      <p:bgPr>
        <a:solidFill>
          <a:srgbClr val="404040"/>
        </a:solidFill>
        <a:effectLst/>
      </p:bgPr>
    </p:bg>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89D4EBA2-BA27-4C4A-A5B5-FF5E930DBE51}" type="datetimeFigureOut">
              <a:rPr lang="en-US" smtClean="0"/>
              <a:t>3/20/2023</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373777808"/>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005102761"/>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bg1">
                    <a:lumMod val="85000"/>
                  </a:schemeClr>
                </a:solidFill>
              </a:defRPr>
            </a:lvl1pPr>
          </a:lstStyle>
          <a:p>
            <a:r>
              <a:rPr lang="en-US" dirty="0"/>
              <a:t>Click to edit Master title style</a:t>
            </a:r>
          </a:p>
        </p:txBody>
      </p:sp>
      <p:sp>
        <p:nvSpPr>
          <p:cNvPr id="3" name="Content Placeholder 2"/>
          <p:cNvSpPr>
            <a:spLocks noGrp="1"/>
          </p:cNvSpPr>
          <p:nvPr>
            <p:ph idx="1"/>
          </p:nvPr>
        </p:nvSpPr>
        <p:spPr/>
        <p:txBody>
          <a:bodyPr/>
          <a:lstStyle>
            <a:lvl1pPr>
              <a:defRPr>
                <a:solidFill>
                  <a:srgbClr val="D9D9D9"/>
                </a:solidFill>
              </a:defRPr>
            </a:lvl1pPr>
            <a:lvl2pPr>
              <a:defRPr>
                <a:solidFill>
                  <a:schemeClr val="bg1">
                    <a:lumMod val="85000"/>
                  </a:schemeClr>
                </a:solidFill>
              </a:defRPr>
            </a:lvl2pPr>
            <a:lvl3pPr>
              <a:defRPr>
                <a:solidFill>
                  <a:schemeClr val="bg1">
                    <a:lumMod val="85000"/>
                  </a:schemeClr>
                </a:solidFill>
              </a:defRPr>
            </a:lvl3pPr>
            <a:lvl4pPr>
              <a:defRPr>
                <a:solidFill>
                  <a:schemeClr val="bg1">
                    <a:lumMod val="85000"/>
                  </a:schemeClr>
                </a:solidFill>
              </a:defRPr>
            </a:lvl4pPr>
            <a:lvl5pPr>
              <a:defRPr>
                <a:solidFill>
                  <a:schemeClr val="bg1">
                    <a:lumMod val="85000"/>
                  </a:schemeClr>
                </a:solidFill>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Rectangle 4">
            <a:extLst>
              <a:ext uri="{FF2B5EF4-FFF2-40B4-BE49-F238E27FC236}">
                <a16:creationId xmlns:a16="http://schemas.microsoft.com/office/drawing/2014/main" id="{740DE7BE-BBEE-A338-E9F5-E9DBB911D649}"/>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A8910018-BEA4-D89E-D549-41F41B984077}"/>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AE789A78-331D-3264-A104-DEFFE6103960}"/>
              </a:ext>
            </a:extLst>
          </p:cNvPr>
          <p:cNvSpPr>
            <a:spLocks noGrp="1" noChangeArrowheads="1"/>
          </p:cNvSpPr>
          <p:nvPr>
            <p:ph type="sldNum" sz="quarter" idx="12"/>
          </p:nvPr>
        </p:nvSpPr>
        <p:spPr>
          <a:ln/>
        </p:spPr>
        <p:txBody>
          <a:bodyPr/>
          <a:lstStyle>
            <a:lvl1pPr>
              <a:defRPr/>
            </a:lvl1pPr>
          </a:lstStyle>
          <a:p>
            <a:fld id="{726049B0-3C9C-4F78-92BD-5208A291EFA8}" type="slidenum">
              <a:rPr lang="en-US" altLang="en-US"/>
              <a:pPr/>
              <a:t>‹#›</a:t>
            </a:fld>
            <a:endParaRPr lang="en-US" altLang="en-US"/>
          </a:p>
        </p:txBody>
      </p:sp>
    </p:spTree>
    <p:extLst>
      <p:ext uri="{BB962C8B-B14F-4D97-AF65-F5344CB8AC3E}">
        <p14:creationId xmlns:p14="http://schemas.microsoft.com/office/powerpoint/2010/main" val="2561464874"/>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89D4EBA2-BA27-4C4A-A5B5-FF5E930DBE51}" type="datetimeFigureOut">
              <a:rPr lang="en-US" smtClean="0"/>
              <a:t>3/20/2023</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1170880984"/>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489538004"/>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89D4EBA2-BA27-4C4A-A5B5-FF5E930DBE51}" type="datetimeFigureOut">
              <a:rPr lang="en-US" smtClean="0"/>
              <a:t>3/20/2023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58117F-04EC-49C0-9D82-D7B8FA58983A}" type="slidenum">
              <a:rPr lang="en-US" smtClean="0"/>
              <a:t>‹#›</a:t>
            </a:fld>
            <a:endParaRPr lang="en-US"/>
          </a:p>
        </p:txBody>
      </p:sp>
    </p:spTree>
    <p:extLst>
      <p:ext uri="{BB962C8B-B14F-4D97-AF65-F5344CB8AC3E}">
        <p14:creationId xmlns:p14="http://schemas.microsoft.com/office/powerpoint/2010/main" val="315097664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dirty="0"/>
              <a:t>Click to edit Master title style</a:t>
            </a:r>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a:extLst>
              <a:ext uri="{FF2B5EF4-FFF2-40B4-BE49-F238E27FC236}">
                <a16:creationId xmlns:a16="http://schemas.microsoft.com/office/drawing/2014/main" id="{01138530-8248-751C-F3AD-2D18A847D2EE}"/>
              </a:ext>
            </a:extLst>
          </p:cNvPr>
          <p:cNvSpPr>
            <a:spLocks noGrp="1" noChangeArrowheads="1"/>
          </p:cNvSpPr>
          <p:nvPr>
            <p:ph type="dt" sz="half" idx="10"/>
          </p:nvPr>
        </p:nvSpPr>
        <p:spPr>
          <a:ln/>
        </p:spPr>
        <p:txBody>
          <a:bodyPr/>
          <a:lstStyle>
            <a:lvl1pPr>
              <a:defRPr/>
            </a:lvl1pPr>
          </a:lstStyle>
          <a:p>
            <a:pPr>
              <a:defRPr/>
            </a:pPr>
            <a:endParaRPr lang="en-US"/>
          </a:p>
        </p:txBody>
      </p:sp>
      <p:sp>
        <p:nvSpPr>
          <p:cNvPr id="5" name="Rectangle 5">
            <a:extLst>
              <a:ext uri="{FF2B5EF4-FFF2-40B4-BE49-F238E27FC236}">
                <a16:creationId xmlns:a16="http://schemas.microsoft.com/office/drawing/2014/main" id="{1085F9C9-7B04-4D51-B976-64EF1F376D6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6" name="Rectangle 6">
            <a:extLst>
              <a:ext uri="{FF2B5EF4-FFF2-40B4-BE49-F238E27FC236}">
                <a16:creationId xmlns:a16="http://schemas.microsoft.com/office/drawing/2014/main" id="{9670829B-3A5D-7921-716D-AD7510B74DAA}"/>
              </a:ext>
            </a:extLst>
          </p:cNvPr>
          <p:cNvSpPr>
            <a:spLocks noGrp="1" noChangeArrowheads="1"/>
          </p:cNvSpPr>
          <p:nvPr>
            <p:ph type="sldNum" sz="quarter" idx="12"/>
          </p:nvPr>
        </p:nvSpPr>
        <p:spPr>
          <a:ln/>
        </p:spPr>
        <p:txBody>
          <a:bodyPr/>
          <a:lstStyle>
            <a:lvl1pPr>
              <a:defRPr/>
            </a:lvl1pPr>
          </a:lstStyle>
          <a:p>
            <a:fld id="{57E74AC4-21EE-4B50-953B-B4BC05DAA6A7}" type="slidenum">
              <a:rPr lang="en-US" altLang="en-US"/>
              <a:pPr/>
              <a:t>‹#›</a:t>
            </a:fld>
            <a:endParaRPr lang="en-US" altLang="en-US"/>
          </a:p>
        </p:txBody>
      </p:sp>
    </p:spTree>
    <p:extLst>
      <p:ext uri="{BB962C8B-B14F-4D97-AF65-F5344CB8AC3E}">
        <p14:creationId xmlns:p14="http://schemas.microsoft.com/office/powerpoint/2010/main" val="3672398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1524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572000" y="914400"/>
            <a:ext cx="4267200" cy="5410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Rectangle 4">
            <a:extLst>
              <a:ext uri="{FF2B5EF4-FFF2-40B4-BE49-F238E27FC236}">
                <a16:creationId xmlns:a16="http://schemas.microsoft.com/office/drawing/2014/main" id="{7187E315-EA97-F79F-E7BB-35485FB047C3}"/>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2CBF52E7-FD75-EF35-99F4-04CE6F58D5B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9B192605-9E07-422A-D3AF-3699A188BD16}"/>
              </a:ext>
            </a:extLst>
          </p:cNvPr>
          <p:cNvSpPr>
            <a:spLocks noGrp="1" noChangeArrowheads="1"/>
          </p:cNvSpPr>
          <p:nvPr>
            <p:ph type="sldNum" sz="quarter" idx="12"/>
          </p:nvPr>
        </p:nvSpPr>
        <p:spPr>
          <a:ln/>
        </p:spPr>
        <p:txBody>
          <a:bodyPr/>
          <a:lstStyle>
            <a:lvl1pPr>
              <a:defRPr/>
            </a:lvl1pPr>
          </a:lstStyle>
          <a:p>
            <a:fld id="{1CB047CF-7E16-4E44-B791-AF2E80726612}" type="slidenum">
              <a:rPr lang="en-US" altLang="en-US"/>
              <a:pPr/>
              <a:t>‹#›</a:t>
            </a:fld>
            <a:endParaRPr lang="en-US" altLang="en-US"/>
          </a:p>
        </p:txBody>
      </p:sp>
    </p:spTree>
    <p:extLst>
      <p:ext uri="{BB962C8B-B14F-4D97-AF65-F5344CB8AC3E}">
        <p14:creationId xmlns:p14="http://schemas.microsoft.com/office/powerpoint/2010/main" val="336335263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4">
            <a:extLst>
              <a:ext uri="{FF2B5EF4-FFF2-40B4-BE49-F238E27FC236}">
                <a16:creationId xmlns:a16="http://schemas.microsoft.com/office/drawing/2014/main" id="{7C1F09D2-433E-841C-AC32-8230A6AEEEBA}"/>
              </a:ext>
            </a:extLst>
          </p:cNvPr>
          <p:cNvSpPr>
            <a:spLocks noGrp="1" noChangeArrowheads="1"/>
          </p:cNvSpPr>
          <p:nvPr>
            <p:ph type="dt" sz="half" idx="10"/>
          </p:nvPr>
        </p:nvSpPr>
        <p:spPr>
          <a:ln/>
        </p:spPr>
        <p:txBody>
          <a:bodyPr/>
          <a:lstStyle>
            <a:lvl1pPr>
              <a:defRPr/>
            </a:lvl1pPr>
          </a:lstStyle>
          <a:p>
            <a:pPr>
              <a:defRPr/>
            </a:pPr>
            <a:endParaRPr lang="en-US"/>
          </a:p>
        </p:txBody>
      </p:sp>
      <p:sp>
        <p:nvSpPr>
          <p:cNvPr id="8" name="Rectangle 5">
            <a:extLst>
              <a:ext uri="{FF2B5EF4-FFF2-40B4-BE49-F238E27FC236}">
                <a16:creationId xmlns:a16="http://schemas.microsoft.com/office/drawing/2014/main" id="{5561A8A7-4928-CD35-8D91-92EF886ABF0A}"/>
              </a:ext>
            </a:extLst>
          </p:cNvPr>
          <p:cNvSpPr>
            <a:spLocks noGrp="1" noChangeArrowheads="1"/>
          </p:cNvSpPr>
          <p:nvPr>
            <p:ph type="ftr" sz="quarter" idx="11"/>
          </p:nvPr>
        </p:nvSpPr>
        <p:spPr>
          <a:ln/>
        </p:spPr>
        <p:txBody>
          <a:bodyPr/>
          <a:lstStyle>
            <a:lvl1pPr>
              <a:defRPr/>
            </a:lvl1pPr>
          </a:lstStyle>
          <a:p>
            <a:pPr>
              <a:defRPr/>
            </a:pPr>
            <a:endParaRPr lang="en-US"/>
          </a:p>
        </p:txBody>
      </p:sp>
      <p:sp>
        <p:nvSpPr>
          <p:cNvPr id="9" name="Rectangle 6">
            <a:extLst>
              <a:ext uri="{FF2B5EF4-FFF2-40B4-BE49-F238E27FC236}">
                <a16:creationId xmlns:a16="http://schemas.microsoft.com/office/drawing/2014/main" id="{E54A6010-9BC1-0278-47FD-6354D14F9C96}"/>
              </a:ext>
            </a:extLst>
          </p:cNvPr>
          <p:cNvSpPr>
            <a:spLocks noGrp="1" noChangeArrowheads="1"/>
          </p:cNvSpPr>
          <p:nvPr>
            <p:ph type="sldNum" sz="quarter" idx="12"/>
          </p:nvPr>
        </p:nvSpPr>
        <p:spPr>
          <a:ln/>
        </p:spPr>
        <p:txBody>
          <a:bodyPr/>
          <a:lstStyle>
            <a:lvl1pPr>
              <a:defRPr/>
            </a:lvl1pPr>
          </a:lstStyle>
          <a:p>
            <a:fld id="{BFE9D5F4-E724-47C7-BF0D-50C41DF31E39}" type="slidenum">
              <a:rPr lang="en-US" altLang="en-US"/>
              <a:pPr/>
              <a:t>‹#›</a:t>
            </a:fld>
            <a:endParaRPr lang="en-US" altLang="en-US"/>
          </a:p>
        </p:txBody>
      </p:sp>
    </p:spTree>
    <p:extLst>
      <p:ext uri="{BB962C8B-B14F-4D97-AF65-F5344CB8AC3E}">
        <p14:creationId xmlns:p14="http://schemas.microsoft.com/office/powerpoint/2010/main" val="114189043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Rectangle 4">
            <a:extLst>
              <a:ext uri="{FF2B5EF4-FFF2-40B4-BE49-F238E27FC236}">
                <a16:creationId xmlns:a16="http://schemas.microsoft.com/office/drawing/2014/main" id="{763D0B9C-75AF-51FA-3CF5-6DD53109024D}"/>
              </a:ext>
            </a:extLst>
          </p:cNvPr>
          <p:cNvSpPr>
            <a:spLocks noGrp="1" noChangeArrowheads="1"/>
          </p:cNvSpPr>
          <p:nvPr>
            <p:ph type="dt" sz="half" idx="10"/>
          </p:nvPr>
        </p:nvSpPr>
        <p:spPr>
          <a:ln/>
        </p:spPr>
        <p:txBody>
          <a:bodyPr/>
          <a:lstStyle>
            <a:lvl1pPr>
              <a:defRPr/>
            </a:lvl1pPr>
          </a:lstStyle>
          <a:p>
            <a:pPr>
              <a:defRPr/>
            </a:pPr>
            <a:endParaRPr lang="en-US"/>
          </a:p>
        </p:txBody>
      </p:sp>
      <p:sp>
        <p:nvSpPr>
          <p:cNvPr id="4" name="Rectangle 5">
            <a:extLst>
              <a:ext uri="{FF2B5EF4-FFF2-40B4-BE49-F238E27FC236}">
                <a16:creationId xmlns:a16="http://schemas.microsoft.com/office/drawing/2014/main" id="{9757AE3B-9324-58E0-D476-534D3867FE5F}"/>
              </a:ext>
            </a:extLst>
          </p:cNvPr>
          <p:cNvSpPr>
            <a:spLocks noGrp="1" noChangeArrowheads="1"/>
          </p:cNvSpPr>
          <p:nvPr>
            <p:ph type="ftr" sz="quarter" idx="11"/>
          </p:nvPr>
        </p:nvSpPr>
        <p:spPr>
          <a:ln/>
        </p:spPr>
        <p:txBody>
          <a:bodyPr/>
          <a:lstStyle>
            <a:lvl1pPr>
              <a:defRPr/>
            </a:lvl1pPr>
          </a:lstStyle>
          <a:p>
            <a:pPr>
              <a:defRPr/>
            </a:pPr>
            <a:endParaRPr lang="en-US"/>
          </a:p>
        </p:txBody>
      </p:sp>
      <p:sp>
        <p:nvSpPr>
          <p:cNvPr id="5" name="Rectangle 6">
            <a:extLst>
              <a:ext uri="{FF2B5EF4-FFF2-40B4-BE49-F238E27FC236}">
                <a16:creationId xmlns:a16="http://schemas.microsoft.com/office/drawing/2014/main" id="{AB907534-06CD-049B-AFB8-667A977D8186}"/>
              </a:ext>
            </a:extLst>
          </p:cNvPr>
          <p:cNvSpPr>
            <a:spLocks noGrp="1" noChangeArrowheads="1"/>
          </p:cNvSpPr>
          <p:nvPr>
            <p:ph type="sldNum" sz="quarter" idx="12"/>
          </p:nvPr>
        </p:nvSpPr>
        <p:spPr>
          <a:ln/>
        </p:spPr>
        <p:txBody>
          <a:bodyPr/>
          <a:lstStyle>
            <a:lvl1pPr>
              <a:defRPr/>
            </a:lvl1pPr>
          </a:lstStyle>
          <a:p>
            <a:fld id="{35C5FE0A-1569-4E8D-BE09-5A67A6AD735F}" type="slidenum">
              <a:rPr lang="en-US" altLang="en-US"/>
              <a:pPr/>
              <a:t>‹#›</a:t>
            </a:fld>
            <a:endParaRPr lang="en-US" altLang="en-US"/>
          </a:p>
        </p:txBody>
      </p:sp>
    </p:spTree>
    <p:extLst>
      <p:ext uri="{BB962C8B-B14F-4D97-AF65-F5344CB8AC3E}">
        <p14:creationId xmlns:p14="http://schemas.microsoft.com/office/powerpoint/2010/main" val="291319001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bg>
      <p:bgPr>
        <a:solidFill>
          <a:schemeClr val="accent1"/>
        </a:solidFill>
        <a:effectLst/>
      </p:bgPr>
    </p:bg>
    <p:spTree>
      <p:nvGrpSpPr>
        <p:cNvPr id="1" name=""/>
        <p:cNvGrpSpPr/>
        <p:nvPr/>
      </p:nvGrpSpPr>
      <p:grpSpPr>
        <a:xfrm>
          <a:off x="0" y="0"/>
          <a:ext cx="0" cy="0"/>
          <a:chOff x="0" y="0"/>
          <a:chExt cx="0" cy="0"/>
        </a:xfrm>
      </p:grpSpPr>
      <p:sp>
        <p:nvSpPr>
          <p:cNvPr id="2" name="Rectangle 4">
            <a:extLst>
              <a:ext uri="{FF2B5EF4-FFF2-40B4-BE49-F238E27FC236}">
                <a16:creationId xmlns:a16="http://schemas.microsoft.com/office/drawing/2014/main" id="{CBE893E3-9903-2DB8-8FDA-99B06EAACE3A}"/>
              </a:ext>
            </a:extLst>
          </p:cNvPr>
          <p:cNvSpPr>
            <a:spLocks noGrp="1" noChangeArrowheads="1"/>
          </p:cNvSpPr>
          <p:nvPr>
            <p:ph type="dt" sz="half" idx="10"/>
          </p:nvPr>
        </p:nvSpPr>
        <p:spPr>
          <a:ln/>
        </p:spPr>
        <p:txBody>
          <a:bodyPr/>
          <a:lstStyle>
            <a:lvl1pPr>
              <a:defRPr/>
            </a:lvl1pPr>
          </a:lstStyle>
          <a:p>
            <a:pPr>
              <a:defRPr/>
            </a:pPr>
            <a:endParaRPr lang="en-US"/>
          </a:p>
        </p:txBody>
      </p:sp>
      <p:sp>
        <p:nvSpPr>
          <p:cNvPr id="3" name="Rectangle 5">
            <a:extLst>
              <a:ext uri="{FF2B5EF4-FFF2-40B4-BE49-F238E27FC236}">
                <a16:creationId xmlns:a16="http://schemas.microsoft.com/office/drawing/2014/main" id="{B0A25E57-7A05-7DB4-4C9D-D5BC06169BF8}"/>
              </a:ext>
            </a:extLst>
          </p:cNvPr>
          <p:cNvSpPr>
            <a:spLocks noGrp="1" noChangeArrowheads="1"/>
          </p:cNvSpPr>
          <p:nvPr>
            <p:ph type="ftr" sz="quarter" idx="11"/>
          </p:nvPr>
        </p:nvSpPr>
        <p:spPr>
          <a:ln/>
        </p:spPr>
        <p:txBody>
          <a:bodyPr/>
          <a:lstStyle>
            <a:lvl1pPr>
              <a:defRPr/>
            </a:lvl1pPr>
          </a:lstStyle>
          <a:p>
            <a:pPr>
              <a:defRPr/>
            </a:pPr>
            <a:endParaRPr lang="en-US"/>
          </a:p>
        </p:txBody>
      </p:sp>
      <p:sp>
        <p:nvSpPr>
          <p:cNvPr id="4" name="Rectangle 6">
            <a:extLst>
              <a:ext uri="{FF2B5EF4-FFF2-40B4-BE49-F238E27FC236}">
                <a16:creationId xmlns:a16="http://schemas.microsoft.com/office/drawing/2014/main" id="{97429BEE-E483-76C0-8A62-94B5E4EF71AA}"/>
              </a:ext>
            </a:extLst>
          </p:cNvPr>
          <p:cNvSpPr>
            <a:spLocks noGrp="1" noChangeArrowheads="1"/>
          </p:cNvSpPr>
          <p:nvPr>
            <p:ph type="sldNum" sz="quarter" idx="12"/>
          </p:nvPr>
        </p:nvSpPr>
        <p:spPr>
          <a:ln/>
        </p:spPr>
        <p:txBody>
          <a:bodyPr/>
          <a:lstStyle>
            <a:lvl1pPr>
              <a:defRPr/>
            </a:lvl1pPr>
          </a:lstStyle>
          <a:p>
            <a:fld id="{E3130FD8-7AA9-41F1-81BB-1E5E89D81EAB}" type="slidenum">
              <a:rPr lang="en-US" altLang="en-US"/>
              <a:pPr/>
              <a:t>‹#›</a:t>
            </a:fld>
            <a:endParaRPr lang="en-US" altLang="en-US"/>
          </a:p>
        </p:txBody>
      </p:sp>
    </p:spTree>
    <p:extLst>
      <p:ext uri="{BB962C8B-B14F-4D97-AF65-F5344CB8AC3E}">
        <p14:creationId xmlns:p14="http://schemas.microsoft.com/office/powerpoint/2010/main" val="306288248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6D13BF5C-D83E-F4AE-4101-2E8A570F78FA}"/>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ADFE581C-731D-E673-7763-B59FB6427881}"/>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1793EC2B-B340-B54F-A971-E08E20446106}"/>
              </a:ext>
            </a:extLst>
          </p:cNvPr>
          <p:cNvSpPr>
            <a:spLocks noGrp="1" noChangeArrowheads="1"/>
          </p:cNvSpPr>
          <p:nvPr>
            <p:ph type="sldNum" sz="quarter" idx="12"/>
          </p:nvPr>
        </p:nvSpPr>
        <p:spPr>
          <a:ln/>
        </p:spPr>
        <p:txBody>
          <a:bodyPr/>
          <a:lstStyle>
            <a:lvl1pPr>
              <a:defRPr/>
            </a:lvl1pPr>
          </a:lstStyle>
          <a:p>
            <a:fld id="{F2FE321C-8C9F-4E6D-9287-262AB24B6D95}" type="slidenum">
              <a:rPr lang="en-US" altLang="en-US"/>
              <a:pPr/>
              <a:t>‹#›</a:t>
            </a:fld>
            <a:endParaRPr lang="en-US" altLang="en-US"/>
          </a:p>
        </p:txBody>
      </p:sp>
    </p:spTree>
    <p:extLst>
      <p:ext uri="{BB962C8B-B14F-4D97-AF65-F5344CB8AC3E}">
        <p14:creationId xmlns:p14="http://schemas.microsoft.com/office/powerpoint/2010/main" val="102752066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bg>
      <p:bgPr>
        <a:solidFill>
          <a:schemeClr val="accent1"/>
        </a:solidFill>
        <a:effectLst/>
      </p:bgPr>
    </p:bg>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a:extLst>
              <a:ext uri="{FF2B5EF4-FFF2-40B4-BE49-F238E27FC236}">
                <a16:creationId xmlns:a16="http://schemas.microsoft.com/office/drawing/2014/main" id="{702051B7-2AC1-B068-8C11-8CA9C1A8E8D7}"/>
              </a:ext>
            </a:extLst>
          </p:cNvPr>
          <p:cNvSpPr>
            <a:spLocks noGrp="1" noChangeArrowheads="1"/>
          </p:cNvSpPr>
          <p:nvPr>
            <p:ph type="dt" sz="half" idx="10"/>
          </p:nvPr>
        </p:nvSpPr>
        <p:spPr>
          <a:ln/>
        </p:spPr>
        <p:txBody>
          <a:bodyPr/>
          <a:lstStyle>
            <a:lvl1pPr>
              <a:defRPr/>
            </a:lvl1pPr>
          </a:lstStyle>
          <a:p>
            <a:pPr>
              <a:defRPr/>
            </a:pPr>
            <a:endParaRPr lang="en-US"/>
          </a:p>
        </p:txBody>
      </p:sp>
      <p:sp>
        <p:nvSpPr>
          <p:cNvPr id="6" name="Rectangle 5">
            <a:extLst>
              <a:ext uri="{FF2B5EF4-FFF2-40B4-BE49-F238E27FC236}">
                <a16:creationId xmlns:a16="http://schemas.microsoft.com/office/drawing/2014/main" id="{31ADDCAF-BF39-35B0-2EF5-F1F94F0F33D3}"/>
              </a:ext>
            </a:extLst>
          </p:cNvPr>
          <p:cNvSpPr>
            <a:spLocks noGrp="1" noChangeArrowheads="1"/>
          </p:cNvSpPr>
          <p:nvPr>
            <p:ph type="ftr" sz="quarter" idx="11"/>
          </p:nvPr>
        </p:nvSpPr>
        <p:spPr>
          <a:ln/>
        </p:spPr>
        <p:txBody>
          <a:bodyPr/>
          <a:lstStyle>
            <a:lvl1pPr>
              <a:defRPr/>
            </a:lvl1pPr>
          </a:lstStyle>
          <a:p>
            <a:pPr>
              <a:defRPr/>
            </a:pPr>
            <a:endParaRPr lang="en-US"/>
          </a:p>
        </p:txBody>
      </p:sp>
      <p:sp>
        <p:nvSpPr>
          <p:cNvPr id="7" name="Rectangle 6">
            <a:extLst>
              <a:ext uri="{FF2B5EF4-FFF2-40B4-BE49-F238E27FC236}">
                <a16:creationId xmlns:a16="http://schemas.microsoft.com/office/drawing/2014/main" id="{6585C9B0-3838-83DA-0A05-C754FFEE9E61}"/>
              </a:ext>
            </a:extLst>
          </p:cNvPr>
          <p:cNvSpPr>
            <a:spLocks noGrp="1" noChangeArrowheads="1"/>
          </p:cNvSpPr>
          <p:nvPr>
            <p:ph type="sldNum" sz="quarter" idx="12"/>
          </p:nvPr>
        </p:nvSpPr>
        <p:spPr>
          <a:ln/>
        </p:spPr>
        <p:txBody>
          <a:bodyPr/>
          <a:lstStyle>
            <a:lvl1pPr>
              <a:defRPr/>
            </a:lvl1pPr>
          </a:lstStyle>
          <a:p>
            <a:fld id="{61B3653D-0132-477B-8816-5D67292AAEA1}" type="slidenum">
              <a:rPr lang="en-US" altLang="en-US"/>
              <a:pPr/>
              <a:t>‹#›</a:t>
            </a:fld>
            <a:endParaRPr lang="en-US" altLang="en-US"/>
          </a:p>
        </p:txBody>
      </p:sp>
    </p:spTree>
    <p:extLst>
      <p:ext uri="{BB962C8B-B14F-4D97-AF65-F5344CB8AC3E}">
        <p14:creationId xmlns:p14="http://schemas.microsoft.com/office/powerpoint/2010/main" val="238239011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theme" Target="../theme/theme2.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tx1">
            <a:lumMod val="75000"/>
            <a:lumOff val="25000"/>
          </a:schemeClr>
        </a:solid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54FFB687-5873-4286-0250-38C265D3A1D1}"/>
              </a:ext>
            </a:extLst>
          </p:cNvPr>
          <p:cNvSpPr>
            <a:spLocks noGrp="1" noChangeArrowheads="1"/>
          </p:cNvSpPr>
          <p:nvPr>
            <p:ph type="title"/>
          </p:nvPr>
        </p:nvSpPr>
        <p:spPr bwMode="auto">
          <a:xfrm>
            <a:off x="838200" y="152400"/>
            <a:ext cx="8001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en-US" altLang="en-US" dirty="0"/>
              <a:t>Click to edit Master title style</a:t>
            </a:r>
          </a:p>
        </p:txBody>
      </p:sp>
      <p:sp>
        <p:nvSpPr>
          <p:cNvPr id="1027" name="Rectangle 3">
            <a:extLst>
              <a:ext uri="{FF2B5EF4-FFF2-40B4-BE49-F238E27FC236}">
                <a16:creationId xmlns:a16="http://schemas.microsoft.com/office/drawing/2014/main" id="{4869D58A-12F6-B499-20D3-CA6E6CCDFFCC}"/>
              </a:ext>
            </a:extLst>
          </p:cNvPr>
          <p:cNvSpPr>
            <a:spLocks noGrp="1" noChangeArrowheads="1"/>
          </p:cNvSpPr>
          <p:nvPr>
            <p:ph type="body" idx="1"/>
          </p:nvPr>
        </p:nvSpPr>
        <p:spPr bwMode="auto">
          <a:xfrm>
            <a:off x="152400" y="914400"/>
            <a:ext cx="8686800" cy="5410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1028" name="Rectangle 4">
            <a:extLst>
              <a:ext uri="{FF2B5EF4-FFF2-40B4-BE49-F238E27FC236}">
                <a16:creationId xmlns:a16="http://schemas.microsoft.com/office/drawing/2014/main" id="{F8884946-55ED-148D-D7D1-9136159132E0}"/>
              </a:ext>
            </a:extLst>
          </p:cNvPr>
          <p:cNvSpPr>
            <a:spLocks noGrp="1" noChangeArrowheads="1"/>
          </p:cNvSpPr>
          <p:nvPr>
            <p:ph type="dt" sz="half" idx="2"/>
          </p:nvPr>
        </p:nvSpPr>
        <p:spPr bwMode="auto">
          <a:xfrm>
            <a:off x="152400" y="6400800"/>
            <a:ext cx="24384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eaLnBrk="1" hangingPunct="1">
              <a:defRPr sz="1400">
                <a:solidFill>
                  <a:srgbClr val="008000"/>
                </a:solidFill>
                <a:latin typeface="Arial" charset="0"/>
                <a:ea typeface="+mn-ea"/>
                <a:cs typeface="+mn-cs"/>
              </a:defRPr>
            </a:lvl1pPr>
          </a:lstStyle>
          <a:p>
            <a:pPr>
              <a:defRPr/>
            </a:pPr>
            <a:endParaRPr lang="en-US"/>
          </a:p>
        </p:txBody>
      </p:sp>
      <p:sp>
        <p:nvSpPr>
          <p:cNvPr id="1029" name="Rectangle 5">
            <a:extLst>
              <a:ext uri="{FF2B5EF4-FFF2-40B4-BE49-F238E27FC236}">
                <a16:creationId xmlns:a16="http://schemas.microsoft.com/office/drawing/2014/main" id="{65E8C5A6-97EC-2660-69FC-73FB0CF27691}"/>
              </a:ext>
            </a:extLst>
          </p:cNvPr>
          <p:cNvSpPr>
            <a:spLocks noGrp="1" noChangeArrowheads="1"/>
          </p:cNvSpPr>
          <p:nvPr>
            <p:ph type="ftr" sz="quarter" idx="3"/>
          </p:nvPr>
        </p:nvSpPr>
        <p:spPr bwMode="auto">
          <a:xfrm>
            <a:off x="2667000" y="6400800"/>
            <a:ext cx="3810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eaLnBrk="1" hangingPunct="1">
              <a:defRPr sz="1400">
                <a:solidFill>
                  <a:srgbClr val="008000"/>
                </a:solidFill>
                <a:latin typeface="Arial" charset="0"/>
                <a:ea typeface="+mn-ea"/>
                <a:cs typeface="+mn-cs"/>
              </a:defRPr>
            </a:lvl1pPr>
          </a:lstStyle>
          <a:p>
            <a:pPr>
              <a:defRPr/>
            </a:pPr>
            <a:endParaRPr lang="en-US"/>
          </a:p>
        </p:txBody>
      </p:sp>
      <p:sp>
        <p:nvSpPr>
          <p:cNvPr id="1030" name="Rectangle 6">
            <a:extLst>
              <a:ext uri="{FF2B5EF4-FFF2-40B4-BE49-F238E27FC236}">
                <a16:creationId xmlns:a16="http://schemas.microsoft.com/office/drawing/2014/main" id="{EBB9E945-4E68-098B-C408-4F7002287976}"/>
              </a:ext>
            </a:extLst>
          </p:cNvPr>
          <p:cNvSpPr>
            <a:spLocks noGrp="1" noChangeArrowheads="1"/>
          </p:cNvSpPr>
          <p:nvPr>
            <p:ph type="sldNum" sz="quarter" idx="4"/>
          </p:nvPr>
        </p:nvSpPr>
        <p:spPr bwMode="auto">
          <a:xfrm>
            <a:off x="6553200" y="6400800"/>
            <a:ext cx="2286000" cy="32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solidFill>
                  <a:srgbClr val="008000"/>
                </a:solidFill>
              </a:defRPr>
            </a:lvl1pPr>
          </a:lstStyle>
          <a:p>
            <a:fld id="{C297BC10-6566-4B85-81CF-5F1B12C46E5E}" type="slidenum">
              <a:rPr lang="en-US" altLang="en-US"/>
              <a:pPr/>
              <a:t>‹#›</a:t>
            </a:fld>
            <a:endParaRPr lang="en-US"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hf sldNum="0" hdr="0" ftr="0" dt="0"/>
  <p:txStyles>
    <p:titleStyle>
      <a:lvl1pPr algn="l" rtl="0" eaLnBrk="0" fontAlgn="base" hangingPunct="0">
        <a:spcBef>
          <a:spcPct val="0"/>
        </a:spcBef>
        <a:spcAft>
          <a:spcPct val="0"/>
        </a:spcAft>
        <a:defRPr sz="4000" b="1">
          <a:solidFill>
            <a:schemeClr val="bg1">
              <a:lumMod val="85000"/>
            </a:schemeClr>
          </a:solidFill>
          <a:latin typeface="+mn-lt"/>
          <a:ea typeface="MS PGothic" panose="020B0600070205080204" pitchFamily="34" charset="-128"/>
          <a:cs typeface="ＭＳ Ｐゴシック" charset="0"/>
        </a:defRPr>
      </a:lvl1pPr>
      <a:lvl2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2pPr>
      <a:lvl3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3pPr>
      <a:lvl4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4pPr>
      <a:lvl5pPr algn="l" rtl="0" eaLnBrk="0" fontAlgn="base" hangingPunct="0">
        <a:spcBef>
          <a:spcPct val="0"/>
        </a:spcBef>
        <a:spcAft>
          <a:spcPct val="0"/>
        </a:spcAft>
        <a:defRPr sz="4000" b="1">
          <a:solidFill>
            <a:srgbClr val="262673"/>
          </a:solidFill>
          <a:effectLst>
            <a:outerShdw blurRad="38100" dist="38100" dir="2700000" algn="tl">
              <a:srgbClr val="000000"/>
            </a:outerShdw>
          </a:effectLst>
          <a:latin typeface="Arial" panose="020B0604020202020204" pitchFamily="34" charset="0"/>
          <a:ea typeface="MS PGothic" panose="020B0600070205080204" pitchFamily="34" charset="-128"/>
          <a:cs typeface="ＭＳ Ｐゴシック" charset="0"/>
        </a:defRPr>
      </a:lvl5pPr>
      <a:lvl6pPr marL="4572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6pPr>
      <a:lvl7pPr marL="9144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7pPr>
      <a:lvl8pPr marL="13716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8pPr>
      <a:lvl9pPr marL="1828800" algn="l" rtl="0" fontAlgn="base">
        <a:spcBef>
          <a:spcPct val="0"/>
        </a:spcBef>
        <a:spcAft>
          <a:spcPct val="0"/>
        </a:spcAft>
        <a:defRPr sz="4000" b="1">
          <a:solidFill>
            <a:srgbClr val="669900"/>
          </a:solidFill>
          <a:effectLst>
            <a:outerShdw blurRad="38100" dist="38100" dir="2700000" algn="tl">
              <a:srgbClr val="000000"/>
            </a:outerShdw>
          </a:effectLst>
          <a:latin typeface="Garamond" pitchFamily="18" charset="0"/>
        </a:defRPr>
      </a:lvl9pPr>
    </p:titleStyle>
    <p:bodyStyle>
      <a:lvl1pPr marL="342900" indent="-342900" algn="l" rtl="0" eaLnBrk="0" fontAlgn="base" hangingPunct="0">
        <a:spcBef>
          <a:spcPct val="20000"/>
        </a:spcBef>
        <a:spcAft>
          <a:spcPct val="0"/>
        </a:spcAft>
        <a:buChar char="•"/>
        <a:defRPr sz="3200">
          <a:solidFill>
            <a:schemeClr val="bg1">
              <a:lumMod val="85000"/>
            </a:schemeClr>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rgbClr val="404040"/>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89D4EBA2-BA27-4C4A-A5B5-FF5E930DBE51}" type="datetimeFigureOut">
              <a:rPr lang="en-US" smtClean="0"/>
              <a:t>3/20/2023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58117F-04EC-49C0-9D82-D7B8FA58983A}" type="slidenum">
              <a:rPr lang="en-US" smtClean="0"/>
              <a:t>‹#›</a:t>
            </a:fld>
            <a:endParaRPr lang="en-US"/>
          </a:p>
        </p:txBody>
      </p:sp>
    </p:spTree>
    <p:extLst>
      <p:ext uri="{BB962C8B-B14F-4D97-AF65-F5344CB8AC3E}">
        <p14:creationId xmlns:p14="http://schemas.microsoft.com/office/powerpoint/2010/main" val="137964143"/>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ctr" defTabSz="914400" rtl="0" eaLnBrk="1" latinLnBrk="0" hangingPunct="1">
        <a:spcBef>
          <a:spcPct val="0"/>
        </a:spcBef>
        <a:buNone/>
        <a:defRPr sz="4400" kern="1200">
          <a:solidFill>
            <a:schemeClr val="bg1">
              <a:lumMod val="85000"/>
            </a:schemeClr>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bg1">
              <a:lumMod val="85000"/>
            </a:schemeClr>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bg1">
              <a:lumMod val="85000"/>
            </a:schemeClr>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bg1">
              <a:lumMod val="85000"/>
            </a:schemeClr>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bg1">
              <a:lumMod val="85000"/>
            </a:schemeClr>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9.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0.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2.xml"/><Relationship Id="rId4" Type="http://schemas.openxmlformats.org/officeDocument/2006/relationships/image" Target="../media/image2.png"/></Relationships>
</file>

<file path=ppt/slides/_rels/slide27.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2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image" Target="../media/image8.svg"/><Relationship Id="rId5" Type="http://schemas.openxmlformats.org/officeDocument/2006/relationships/image" Target="../media/image7.png"/><Relationship Id="rId4" Type="http://schemas.openxmlformats.org/officeDocument/2006/relationships/image" Target="../media/image6.png"/></Relationships>
</file>

<file path=ppt/slides/_rels/slide4.xml.rels><?xml version="1.0" encoding="UTF-8" standalone="yes"?>
<Relationships xmlns="http://schemas.openxmlformats.org/package/2006/relationships"><Relationship Id="rId2" Type="http://schemas.openxmlformats.org/officeDocument/2006/relationships/image" Target="../media/image4.jpg"/><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8.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15.xml"/><Relationship Id="rId4" Type="http://schemas.openxmlformats.org/officeDocument/2006/relationships/image" Target="../media/image11.png"/></Relationships>
</file>

<file path=ppt/slides/_rels/slide59.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12.xml"/><Relationship Id="rId1" Type="http://schemas.openxmlformats.org/officeDocument/2006/relationships/slideLayout" Target="../slideLayouts/slideLayout2.xml"/><Relationship Id="rId4" Type="http://schemas.openxmlformats.org/officeDocument/2006/relationships/image" Target="../media/image15.png"/></Relationships>
</file>

<file path=ppt/slides/_rels/slide61.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8.png"/><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14.xml"/><Relationship Id="rId1" Type="http://schemas.openxmlformats.org/officeDocument/2006/relationships/slideLayout" Target="../slideLayouts/slideLayout2.xml"/><Relationship Id="rId4" Type="http://schemas.openxmlformats.org/officeDocument/2006/relationships/image" Target="../media/image19.png"/></Relationships>
</file>

<file path=ppt/slides/_rels/slide82.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3" Type="http://schemas.openxmlformats.org/officeDocument/2006/relationships/image" Target="../media/image21.png"/><Relationship Id="rId2" Type="http://schemas.openxmlformats.org/officeDocument/2006/relationships/image" Target="../media/image20.png"/><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85.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1.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0.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2.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1.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3.xml.rels><?xml version="1.0" encoding="UTF-8" standalone="yes"?>
<Relationships xmlns="http://schemas.openxmlformats.org/package/2006/relationships"><Relationship Id="rId3" Type="http://schemas.openxmlformats.org/officeDocument/2006/relationships/image" Target="../media/image25.png"/><Relationship Id="rId2" Type="http://schemas.openxmlformats.org/officeDocument/2006/relationships/notesSlide" Target="../notesSlides/notesSlide22.xml"/><Relationship Id="rId1" Type="http://schemas.openxmlformats.org/officeDocument/2006/relationships/slideLayout" Target="../slideLayouts/slideLayout2.xml"/><Relationship Id="rId4" Type="http://schemas.openxmlformats.org/officeDocument/2006/relationships/image" Target="../media/image22.png"/></Relationships>
</file>

<file path=ppt/slides/_rels/slide94.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95.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24.xml"/><Relationship Id="rId1" Type="http://schemas.openxmlformats.org/officeDocument/2006/relationships/slideLayout" Target="../slideLayouts/slideLayout2.xml"/><Relationship Id="rId4" Type="http://schemas.openxmlformats.org/officeDocument/2006/relationships/image" Target="../media/image28.png"/></Relationships>
</file>

<file path=ppt/slides/_rels/slide96.xml.rels><?xml version="1.0" encoding="UTF-8" standalone="yes"?>
<Relationships xmlns="http://schemas.openxmlformats.org/package/2006/relationships"><Relationship Id="rId3" Type="http://schemas.openxmlformats.org/officeDocument/2006/relationships/image" Target="../media/image30.png"/><Relationship Id="rId2" Type="http://schemas.openxmlformats.org/officeDocument/2006/relationships/image" Target="../media/image29.png"/><Relationship Id="rId1" Type="http://schemas.openxmlformats.org/officeDocument/2006/relationships/slideLayout" Target="../slideLayouts/slideLayout2.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1440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144000" cy="2002196"/>
          </a:xfrm>
          <a:prstGeom prst="rect">
            <a:avLst/>
          </a:prstGeom>
        </p:spPr>
      </p:pic>
    </p:spTree>
    <p:extLst>
      <p:ext uri="{BB962C8B-B14F-4D97-AF65-F5344CB8AC3E}">
        <p14:creationId xmlns:p14="http://schemas.microsoft.com/office/powerpoint/2010/main" val="96345576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1509275725"/>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C1C640-C446-BC46-E8A1-8BB27C64D52A}"/>
              </a:ext>
            </a:extLst>
          </p:cNvPr>
          <p:cNvSpPr>
            <a:spLocks noGrp="1"/>
          </p:cNvSpPr>
          <p:nvPr>
            <p:ph type="title"/>
          </p:nvPr>
        </p:nvSpPr>
        <p:spPr/>
        <p:txBody>
          <a:bodyPr/>
          <a:lstStyle/>
          <a:p>
            <a:r>
              <a:rPr lang="en-US" dirty="0"/>
              <a:t>Appendix</a:t>
            </a:r>
          </a:p>
        </p:txBody>
      </p:sp>
      <p:sp>
        <p:nvSpPr>
          <p:cNvPr id="3" name="Content Placeholder 2">
            <a:extLst>
              <a:ext uri="{FF2B5EF4-FFF2-40B4-BE49-F238E27FC236}">
                <a16:creationId xmlns:a16="http://schemas.microsoft.com/office/drawing/2014/main" id="{FE1D38E9-2F44-9ED4-7E01-640484AB135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78969421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err="1"/>
              <a:t>RuntimeError</a:t>
            </a:r>
            <a:r>
              <a:rPr lang="en-US" altLang="en-US" sz="3600" b="0" dirty="0"/>
              <a:t> you might encounter</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867400"/>
          </a:xfrm>
        </p:spPr>
        <p:txBody>
          <a:bodyPr/>
          <a:lstStyle/>
          <a:p>
            <a:pPr marL="0" indent="0">
              <a:buNone/>
            </a:pPr>
            <a:r>
              <a:rPr lang="en-US" sz="2400" dirty="0">
                <a:latin typeface="Arial"/>
                <a:ea typeface="ＭＳ Ｐゴシック" pitchFamily="34" charset="-128"/>
              </a:rPr>
              <a:t>Simple code that throws an error on line 5</a:t>
            </a:r>
          </a:p>
          <a:p>
            <a:pPr marL="0" indent="0">
              <a:buNone/>
            </a:pPr>
            <a:endParaRPr lang="en-US" sz="1400" dirty="0">
              <a:solidFill>
                <a:srgbClr val="569CD6"/>
              </a:solidFill>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1| </a:t>
            </a: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arcpy</a:t>
            </a:r>
          </a:p>
          <a:p>
            <a:pPr marL="0" indent="0">
              <a:buNone/>
            </a:pPr>
            <a:r>
              <a:rPr lang="en-US" sz="1400" b="0" dirty="0">
                <a:solidFill>
                  <a:srgbClr val="D4D4D4"/>
                </a:solidFill>
                <a:effectLst/>
                <a:latin typeface="Consolas" panose="020B0609020204030204" pitchFamily="49" charset="0"/>
              </a:rPr>
              <a:t>2|</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3| </a:t>
            </a: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err="1">
                <a:solidFill>
                  <a:srgbClr val="569CD6"/>
                </a:solidFill>
                <a:effectLst/>
                <a:latin typeface="Consolas" panose="020B0609020204030204" pitchFamily="49" charset="0"/>
              </a:rPr>
              <a:t>r</a:t>
            </a:r>
            <a:r>
              <a:rPr lang="en-US" sz="1400" b="0" dirty="0" err="1">
                <a:solidFill>
                  <a:srgbClr val="D16969"/>
                </a:solidFill>
                <a:effectLst/>
                <a:latin typeface="Consolas" panose="020B0609020204030204" pitchFamily="49" charset="0"/>
              </a:rPr>
              <a:t>"C</a:t>
            </a:r>
            <a:r>
              <a:rPr lang="en-US" sz="1400" b="0" dirty="0">
                <a:solidFill>
                  <a:srgbClr val="D16969"/>
                </a:solidFill>
                <a:effectLst/>
                <a:latin typeface="Consolas" panose="020B0609020204030204" pitchFamily="49" charset="0"/>
              </a:rPr>
              <a:t>:\theDatabase.gdb\"</a:t>
            </a:r>
            <a:br>
              <a:rPr lang="en-US" sz="1400" b="0" dirty="0">
                <a:solidFill>
                  <a:srgbClr val="D16969"/>
                </a:solidFill>
                <a:effectLst/>
                <a:latin typeface="Consolas" panose="020B0609020204030204" pitchFamily="49" charset="0"/>
              </a:rPr>
            </a:br>
            <a:r>
              <a:rPr lang="en-US" sz="1400" b="0" dirty="0">
                <a:solidFill>
                  <a:srgbClr val="D4D4D4"/>
                </a:solidFill>
                <a:effectLst/>
                <a:latin typeface="Consolas" panose="020B0609020204030204" pitchFamily="49" charset="0"/>
              </a:rPr>
              <a:t>4|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a:solidFill>
                  <a:srgbClr val="D16969"/>
                </a:solidFill>
                <a:effectLst/>
                <a:latin typeface="Consolas" panose="020B0609020204030204" pitchFamily="49" charset="0"/>
              </a:rPr>
              <a:t>"</a:t>
            </a:r>
            <a:r>
              <a:rPr lang="en-US" sz="1400" b="0" dirty="0" err="1">
                <a:solidFill>
                  <a:srgbClr val="D16969"/>
                </a:solidFill>
                <a:effectLst/>
                <a:latin typeface="Consolas" panose="020B0609020204030204" pitchFamily="49" charset="0"/>
              </a:rPr>
              <a:t>imgPoints</a:t>
            </a:r>
            <a:r>
              <a:rPr lang="en-US" sz="1400" b="0" dirty="0">
                <a:solidFill>
                  <a:srgbClr val="D16969"/>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5|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entry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6|    print(entry)</a:t>
            </a:r>
          </a:p>
          <a:p>
            <a:pPr marL="0" indent="0">
              <a:buNone/>
            </a:pPr>
            <a:r>
              <a:rPr lang="en-US" sz="1400" b="0" dirty="0">
                <a:solidFill>
                  <a:srgbClr val="D4D4D4"/>
                </a:solidFill>
                <a:effectLst/>
                <a:latin typeface="Consolas" panose="020B0609020204030204" pitchFamily="49" charset="0"/>
              </a:rPr>
              <a:t>7|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marL="0" indent="0">
              <a:buNone/>
            </a:pPr>
            <a:endParaRPr lang="en-US" sz="1000" b="0" i="0" dirty="0">
              <a:solidFill>
                <a:srgbClr val="000000"/>
              </a:solidFill>
              <a:effectLst/>
              <a:latin typeface="Avenir Next W01"/>
            </a:endParaRPr>
          </a:p>
          <a:p>
            <a:pPr marL="0" indent="0">
              <a:buNone/>
            </a:pPr>
            <a:r>
              <a:rPr lang="en-US" sz="1400" b="0" i="0" dirty="0">
                <a:solidFill>
                  <a:srgbClr val="FF0066"/>
                </a:solidFill>
                <a:effectLst/>
                <a:latin typeface="Consolas" panose="020B0609020204030204" pitchFamily="49" charset="0"/>
              </a:rPr>
              <a:t>Error:  Unhandled exception while debugging...</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Traceback (most recent call last):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File "C:\theScript.py", line 5, in &lt;module&gt;</a:t>
            </a:r>
            <a:br>
              <a:rPr lang="en-US" sz="1400" dirty="0">
                <a:solidFill>
                  <a:srgbClr val="FF0066"/>
                </a:solidFill>
                <a:latin typeface="Consolas" panose="020B0609020204030204" pitchFamily="49" charset="0"/>
              </a:rPr>
            </a:br>
            <a:r>
              <a:rPr lang="en-US" sz="1400" b="0" i="0" dirty="0">
                <a:solidFill>
                  <a:srgbClr val="FF0066"/>
                </a:solidFill>
                <a:effectLst/>
                <a:latin typeface="Consolas" panose="020B0609020204030204" pitchFamily="49" charset="0"/>
              </a:rPr>
              <a:t>for entry in </a:t>
            </a:r>
            <a:r>
              <a:rPr lang="en-US" sz="1400" b="0" i="0" dirty="0" err="1">
                <a:solidFill>
                  <a:srgbClr val="FF0066"/>
                </a:solidFill>
                <a:effectLst/>
                <a:latin typeface="Consolas" panose="020B0609020204030204" pitchFamily="49" charset="0"/>
              </a:rPr>
              <a:t>uc</a:t>
            </a:r>
            <a:r>
              <a:rPr lang="en-US" sz="1400" b="0" i="0" dirty="0">
                <a:solidFill>
                  <a:srgbClr val="FF0066"/>
                </a:solidFill>
                <a:effectLst/>
                <a:latin typeface="Consolas" panose="020B0609020204030204" pitchFamily="49" charset="0"/>
              </a:rPr>
              <a:t>:</a:t>
            </a:r>
            <a:br>
              <a:rPr lang="en-US" sz="1400" dirty="0">
                <a:solidFill>
                  <a:srgbClr val="FF0066"/>
                </a:solidFill>
                <a:latin typeface="Consolas" panose="020B0609020204030204" pitchFamily="49" charset="0"/>
              </a:rPr>
            </a:br>
            <a:r>
              <a:rPr lang="en-US" sz="1400" b="0" i="0" dirty="0" err="1">
                <a:solidFill>
                  <a:srgbClr val="FF0066"/>
                </a:solidFill>
                <a:effectLst/>
                <a:latin typeface="Consolas" panose="020B0609020204030204" pitchFamily="49" charset="0"/>
              </a:rPr>
              <a:t>RuntimeError</a:t>
            </a:r>
            <a:r>
              <a:rPr lang="en-US" sz="1400" b="0" i="0" dirty="0">
                <a:solidFill>
                  <a:srgbClr val="FF0066"/>
                </a:solidFill>
                <a:effectLst/>
                <a:latin typeface="Consolas" panose="020B0609020204030204" pitchFamily="49" charset="0"/>
              </a:rPr>
              <a:t>: Objects in this class cannot be updated outside an edit session</a:t>
            </a:r>
            <a:endParaRPr lang="en-US" sz="1400" b="0" dirty="0">
              <a:solidFill>
                <a:srgbClr val="FF0066"/>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2400" i="1" dirty="0">
                <a:latin typeface="Arial"/>
                <a:ea typeface="ＭＳ Ｐゴシック" pitchFamily="34" charset="-128"/>
              </a:rPr>
              <a:t>"</a:t>
            </a:r>
            <a:r>
              <a:rPr lang="en-US" sz="2400" i="1" dirty="0" err="1">
                <a:latin typeface="Arial"/>
                <a:ea typeface="ＭＳ Ｐゴシック" pitchFamily="34" charset="-128"/>
              </a:rPr>
              <a:t>imgPoints</a:t>
            </a:r>
            <a:r>
              <a:rPr lang="en-US" sz="2400" i="1" dirty="0">
                <a:latin typeface="Arial"/>
                <a:ea typeface="ＭＳ Ｐゴシック" pitchFamily="34" charset="-128"/>
              </a:rPr>
              <a:t>"</a:t>
            </a:r>
            <a:r>
              <a:rPr lang="en-US" sz="2400" dirty="0">
                <a:latin typeface="Arial"/>
                <a:ea typeface="ＭＳ Ｐゴシック" pitchFamily="34" charset="-128"/>
              </a:rPr>
              <a:t> was created using the </a:t>
            </a:r>
            <a:r>
              <a:rPr lang="en-US" sz="2400" dirty="0" err="1">
                <a:latin typeface="Arial"/>
                <a:ea typeface="ＭＳ Ｐゴシック" pitchFamily="34" charset="-128"/>
              </a:rPr>
              <a:t>GeoTagged</a:t>
            </a:r>
            <a:r>
              <a:rPr lang="en-US" sz="2400" dirty="0">
                <a:latin typeface="Arial"/>
                <a:ea typeface="ＭＳ Ｐゴシック" pitchFamily="34" charset="-128"/>
              </a:rPr>
              <a:t> Photos To Points (Data Management) tool.</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The photo points are in a relationship class with the photos.</a:t>
            </a:r>
          </a:p>
        </p:txBody>
      </p:sp>
    </p:spTree>
    <p:extLst>
      <p:ext uri="{BB962C8B-B14F-4D97-AF65-F5344CB8AC3E}">
        <p14:creationId xmlns:p14="http://schemas.microsoft.com/office/powerpoint/2010/main" val="1018735712"/>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 example</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64770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2000" b="0" dirty="0" err="1">
                <a:solidFill>
                  <a:srgbClr val="D4D4D4"/>
                </a:solidFill>
                <a:effectLst/>
                <a:latin typeface="Consolas" panose="020B0609020204030204" pitchFamily="49" charset="0"/>
              </a:rPr>
              <a:t>arcpy.env.workspace</a:t>
            </a:r>
            <a:r>
              <a:rPr lang="en-US" sz="2000" b="0" dirty="0">
                <a:solidFill>
                  <a:srgbClr val="D4D4D4"/>
                </a:solidFill>
                <a:effectLst/>
                <a:latin typeface="Consolas" panose="020B0609020204030204" pitchFamily="49" charset="0"/>
              </a:rPr>
              <a:t> = </a:t>
            </a:r>
            <a:r>
              <a:rPr lang="en-US" sz="2000" b="0" dirty="0" err="1">
                <a:solidFill>
                  <a:srgbClr val="569CD6"/>
                </a:solidFill>
                <a:effectLst/>
                <a:latin typeface="Consolas" panose="020B0609020204030204" pitchFamily="49" charset="0"/>
              </a:rPr>
              <a:t>r</a:t>
            </a:r>
            <a:r>
              <a:rPr lang="en-US" sz="2000" b="0" dirty="0" err="1">
                <a:solidFill>
                  <a:srgbClr val="D16969"/>
                </a:solidFill>
                <a:effectLst/>
                <a:latin typeface="Consolas" panose="020B0609020204030204" pitchFamily="49" charset="0"/>
              </a:rPr>
              <a:t>"C</a:t>
            </a:r>
            <a:r>
              <a:rPr lang="en-US" sz="2000" b="0" dirty="0">
                <a:solidFill>
                  <a:srgbClr val="D16969"/>
                </a:solidFill>
                <a:effectLst/>
                <a:latin typeface="Consolas" panose="020B0609020204030204" pitchFamily="49" charset="0"/>
              </a:rPr>
              <a:t>:\theDatabase.gdb"</a:t>
            </a:r>
            <a:r>
              <a:rPr lang="en-US" sz="2000" b="0" dirty="0">
                <a:solidFill>
                  <a:srgbClr val="D4D4D4"/>
                </a:solidFill>
                <a:effectLst/>
                <a:latin typeface="Consolas" panose="020B0609020204030204" pitchFamily="49" charset="0"/>
              </a:rPr>
              <a:t>) </a:t>
            </a:r>
          </a:p>
          <a:p>
            <a:pPr marL="0" indent="0">
              <a:buNone/>
            </a:pPr>
            <a:r>
              <a:rPr lang="en-US" sz="2000" b="0" dirty="0">
                <a:solidFill>
                  <a:srgbClr val="569CD6"/>
                </a:solidFill>
                <a:effectLst/>
                <a:latin typeface="Consolas" panose="020B0609020204030204" pitchFamily="49" charset="0"/>
              </a:rPr>
              <a:t>with</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arcpy.da.Editor</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arcpy.env.workspace</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as</a:t>
            </a:r>
            <a:r>
              <a:rPr lang="en-US" sz="2000" b="0" dirty="0">
                <a:solidFill>
                  <a:srgbClr val="D4D4D4"/>
                </a:solidFill>
                <a:effectLst/>
                <a:latin typeface="Consolas" panose="020B0609020204030204" pitchFamily="49" charset="0"/>
              </a:rPr>
              <a:t> edit:</a:t>
            </a:r>
          </a:p>
          <a:p>
            <a:pPr marL="0" indent="0">
              <a:buNone/>
            </a:pP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uc</a:t>
            </a:r>
            <a:r>
              <a:rPr lang="en-US" sz="2000" b="0" dirty="0">
                <a:solidFill>
                  <a:srgbClr val="D4D4D4"/>
                </a:solidFill>
                <a:effectLst/>
                <a:latin typeface="Consolas" panose="020B0609020204030204" pitchFamily="49" charset="0"/>
              </a:rPr>
              <a:t> = </a:t>
            </a:r>
            <a:r>
              <a:rPr lang="en-US" sz="2000" b="0" dirty="0" err="1">
                <a:solidFill>
                  <a:srgbClr val="D4D4D4"/>
                </a:solidFill>
                <a:effectLst/>
                <a:latin typeface="Consolas" panose="020B0609020204030204" pitchFamily="49" charset="0"/>
              </a:rPr>
              <a:t>arcpy.da.UpdateCursor</a:t>
            </a:r>
            <a:r>
              <a:rPr lang="en-US" sz="2000" b="0" dirty="0">
                <a:solidFill>
                  <a:srgbClr val="D4D4D4"/>
                </a:solidFill>
                <a:effectLst/>
                <a:latin typeface="Consolas" panose="020B0609020204030204" pitchFamily="49" charset="0"/>
              </a:rPr>
              <a:t>(</a:t>
            </a:r>
            <a:r>
              <a:rPr lang="en-US" sz="2000" b="0" dirty="0">
                <a:solidFill>
                  <a:srgbClr val="D16969"/>
                </a:solidFill>
                <a:effectLst/>
                <a:latin typeface="Consolas" panose="020B0609020204030204" pitchFamily="49" charset="0"/>
              </a:rPr>
              <a:t>"</a:t>
            </a:r>
            <a:r>
              <a:rPr lang="en-US" sz="2000" dirty="0" err="1">
                <a:solidFill>
                  <a:srgbClr val="D16969"/>
                </a:solidFill>
                <a:latin typeface="Consolas" panose="020B0609020204030204" pitchFamily="49" charset="0"/>
              </a:rPr>
              <a:t>imgPoints</a:t>
            </a:r>
            <a:r>
              <a:rPr lang="en-US" sz="2000" b="0" dirty="0">
                <a:solidFill>
                  <a:srgbClr val="D16969"/>
                </a:solidFill>
                <a:effectLst/>
                <a:latin typeface="Consolas" panose="020B0609020204030204" pitchFamily="49" charset="0"/>
              </a:rPr>
              <a:t>"</a:t>
            </a:r>
            <a:r>
              <a:rPr lang="en-US" sz="2000" b="0" dirty="0">
                <a:solidFill>
                  <a:srgbClr val="D4D4D4"/>
                </a:solidFill>
                <a:effectLst/>
                <a:latin typeface="Consolas" panose="020B0609020204030204" pitchFamily="49" charset="0"/>
              </a:rPr>
              <a:t>, </a:t>
            </a:r>
            <a:r>
              <a:rPr lang="en-US" sz="2000" b="0" dirty="0">
                <a:solidFill>
                  <a:srgbClr val="CE9178"/>
                </a:solidFill>
                <a:effectLst/>
                <a:latin typeface="Consolas" panose="020B0609020204030204" pitchFamily="49" charset="0"/>
              </a:rPr>
              <a:t>"*"</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for</a:t>
            </a:r>
            <a:r>
              <a:rPr lang="en-US" sz="2000" b="0" dirty="0">
                <a:solidFill>
                  <a:srgbClr val="D4D4D4"/>
                </a:solidFill>
                <a:effectLst/>
                <a:latin typeface="Consolas" panose="020B0609020204030204" pitchFamily="49" charset="0"/>
              </a:rPr>
              <a:t> entry </a:t>
            </a:r>
            <a:r>
              <a:rPr lang="en-US" sz="2000" b="0" dirty="0">
                <a:solidFill>
                  <a:srgbClr val="569CD6"/>
                </a:solidFill>
                <a:effectLst/>
                <a:latin typeface="Consolas" panose="020B0609020204030204" pitchFamily="49" charset="0"/>
              </a:rPr>
              <a:t>in</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uc</a:t>
            </a:r>
            <a:r>
              <a:rPr lang="en-US" sz="2000" b="0" dirty="0">
                <a:solidFill>
                  <a:srgbClr val="D4D4D4"/>
                </a:solidFill>
                <a:effectLst/>
                <a:latin typeface="Consolas" panose="020B0609020204030204" pitchFamily="49" charset="0"/>
              </a:rPr>
              <a:t>:</a:t>
            </a:r>
          </a:p>
          <a:p>
            <a:pPr marL="0" indent="0">
              <a:buNone/>
            </a:pPr>
            <a:r>
              <a:rPr lang="en-US" sz="2000" b="0" dirty="0">
                <a:solidFill>
                  <a:srgbClr val="D4D4D4"/>
                </a:solidFill>
                <a:effectLst/>
                <a:latin typeface="Consolas" panose="020B0609020204030204" pitchFamily="49" charset="0"/>
              </a:rPr>
              <a:t>        print(entry)</a:t>
            </a:r>
          </a:p>
          <a:p>
            <a:pPr marL="0" indent="0">
              <a:buNone/>
            </a:pP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del</a:t>
            </a:r>
            <a:r>
              <a:rPr lang="en-US" sz="2000" b="0" dirty="0">
                <a:solidFill>
                  <a:srgbClr val="D4D4D4"/>
                </a:solidFill>
                <a:effectLst/>
                <a:latin typeface="Consolas" panose="020B0609020204030204" pitchFamily="49" charset="0"/>
              </a:rPr>
              <a:t> uc</a:t>
            </a:r>
          </a:p>
        </p:txBody>
      </p:sp>
      <p:cxnSp>
        <p:nvCxnSpPr>
          <p:cNvPr id="2" name="Straight Arrow Connector 1">
            <a:extLst>
              <a:ext uri="{FF2B5EF4-FFF2-40B4-BE49-F238E27FC236}">
                <a16:creationId xmlns:a16="http://schemas.microsoft.com/office/drawing/2014/main" id="{52A17139-555F-2406-7ECC-107A9E92B83A}"/>
              </a:ext>
            </a:extLst>
          </p:cNvPr>
          <p:cNvCxnSpPr>
            <a:cxnSpLocks/>
          </p:cNvCxnSpPr>
          <p:nvPr/>
        </p:nvCxnSpPr>
        <p:spPr bwMode="auto">
          <a:xfrm flipH="1">
            <a:off x="7620000" y="1695450"/>
            <a:ext cx="644684" cy="0"/>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cxnSp>
        <p:nvCxnSpPr>
          <p:cNvPr id="4" name="Straight Arrow Connector 3">
            <a:extLst>
              <a:ext uri="{FF2B5EF4-FFF2-40B4-BE49-F238E27FC236}">
                <a16:creationId xmlns:a16="http://schemas.microsoft.com/office/drawing/2014/main" id="{C2C13541-8AE2-D693-D597-81D74C7196A8}"/>
              </a:ext>
            </a:extLst>
          </p:cNvPr>
          <p:cNvCxnSpPr/>
          <p:nvPr/>
        </p:nvCxnSpPr>
        <p:spPr bwMode="auto">
          <a:xfrm flipV="1">
            <a:off x="399593" y="2057400"/>
            <a:ext cx="438607" cy="1"/>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377871449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When is an edit session needed?</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334000"/>
          </a:xfrm>
        </p:spPr>
        <p:txBody>
          <a:bodyPr/>
          <a:lstStyle/>
          <a:p>
            <a:pPr marL="0" indent="0">
              <a:buNone/>
            </a:pPr>
            <a:r>
              <a:rPr lang="en-US" sz="1600" dirty="0"/>
              <a:t>From the </a:t>
            </a:r>
            <a:r>
              <a:rPr lang="en-US" sz="1600" dirty="0" err="1"/>
              <a:t>UpdateCursor</a:t>
            </a:r>
            <a:r>
              <a:rPr lang="en-US" sz="1600" dirty="0"/>
              <a:t> help:</a:t>
            </a:r>
          </a:p>
          <a:p>
            <a:pPr marL="0" indent="0">
              <a:buNone/>
            </a:pPr>
            <a:endParaRPr lang="en-US" sz="1600" dirty="0"/>
          </a:p>
          <a:p>
            <a:pPr marL="0" indent="0">
              <a:buNone/>
            </a:pPr>
            <a:endParaRPr lang="en-US" sz="1600" dirty="0"/>
          </a:p>
          <a:p>
            <a:pPr marL="0" indent="0">
              <a:buNone/>
            </a:pPr>
            <a:r>
              <a:rPr lang="en-US" sz="1600" dirty="0"/>
              <a:t>Some of the dataset types that can only be edited within an edit session:</a:t>
            </a:r>
          </a:p>
          <a:p>
            <a:pPr algn="l">
              <a:buFont typeface="Arial" panose="020B0604020202020204" pitchFamily="34" charset="0"/>
              <a:buChar char="•"/>
            </a:pPr>
            <a:r>
              <a:rPr lang="en-US" sz="1600" dirty="0"/>
              <a:t>Feature classes </a:t>
            </a:r>
            <a:r>
              <a:rPr lang="en-US" sz="1600" b="0" i="0" dirty="0">
                <a:effectLst/>
              </a:rPr>
              <a:t>participating in a topology</a:t>
            </a:r>
          </a:p>
          <a:p>
            <a:pPr algn="l">
              <a:buFont typeface="Arial" panose="020B0604020202020204" pitchFamily="34" charset="0"/>
              <a:buChar char="•"/>
            </a:pPr>
            <a:r>
              <a:rPr lang="en-US" sz="1600" b="0" i="0" dirty="0">
                <a:effectLst/>
              </a:rPr>
              <a:t>Feature classes participating in a geometric network</a:t>
            </a:r>
          </a:p>
          <a:p>
            <a:pPr algn="l">
              <a:buFont typeface="Arial" panose="020B0604020202020204" pitchFamily="34" charset="0"/>
              <a:buChar char="•"/>
            </a:pPr>
            <a:r>
              <a:rPr lang="en-US" sz="1600" b="0" i="0" dirty="0">
                <a:effectLst/>
              </a:rPr>
              <a:t>Feature classes participating in a network dataset</a:t>
            </a:r>
          </a:p>
          <a:p>
            <a:pPr algn="l">
              <a:buFont typeface="Arial" panose="020B0604020202020204" pitchFamily="34" charset="0"/>
              <a:buChar char="•"/>
            </a:pPr>
            <a:r>
              <a:rPr lang="en-US" sz="1600" b="0" i="0" dirty="0">
                <a:effectLst/>
              </a:rPr>
              <a:t>Versioned datasets in enterprise geodatabases</a:t>
            </a:r>
          </a:p>
          <a:p>
            <a:pPr algn="l">
              <a:buFont typeface="Arial" panose="020B0604020202020204" pitchFamily="34" charset="0"/>
              <a:buChar char="•"/>
            </a:pPr>
            <a:r>
              <a:rPr lang="en-US" sz="1600" b="0" i="0" dirty="0">
                <a:effectLst/>
              </a:rPr>
              <a:t>Some object and feature classes with class extensions</a:t>
            </a:r>
          </a:p>
          <a:p>
            <a:pPr algn="l">
              <a:buFont typeface="Arial" panose="020B0604020202020204" pitchFamily="34" charset="0"/>
              <a:buChar char="•"/>
            </a:pPr>
            <a:endParaRPr lang="en-US" sz="1600" dirty="0"/>
          </a:p>
          <a:p>
            <a:pPr marL="0" indent="0" algn="l">
              <a:buNone/>
            </a:pPr>
            <a:r>
              <a:rPr lang="en-US" sz="1600" b="0" i="0" dirty="0">
                <a:effectLst/>
              </a:rPr>
              <a:t>Opening simultaneous insert or update operations on the same workspace using different cursors requires the start of an edit session.</a:t>
            </a:r>
          </a:p>
          <a:p>
            <a:pPr marL="0" indent="0">
              <a:buNone/>
            </a:pPr>
            <a:endParaRPr lang="en-US" sz="14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25365311"/>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b="0" dirty="0"/>
              <a:t>Edit session</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686800" cy="5486400"/>
          </a:xfrm>
        </p:spPr>
        <p:txBody>
          <a:body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2400" dirty="0">
                <a:latin typeface="Arial"/>
                <a:ea typeface="ＭＳ Ｐゴシック" pitchFamily="34" charset="-128"/>
              </a:rPr>
              <a:t>When you're trying to update an attribute table and you see this error:</a:t>
            </a:r>
          </a:p>
          <a:p>
            <a:pPr marL="0" indent="0">
              <a:buNone/>
            </a:pPr>
            <a:endParaRPr lang="en-US" sz="2400" dirty="0">
              <a:latin typeface="Arial"/>
              <a:ea typeface="ＭＳ Ｐゴシック" pitchFamily="34" charset="-128"/>
            </a:endParaRPr>
          </a:p>
          <a:p>
            <a:pPr marL="0" indent="0">
              <a:buNone/>
            </a:pPr>
            <a:r>
              <a:rPr lang="en-US" sz="2000" dirty="0" err="1">
                <a:solidFill>
                  <a:srgbClr val="FF0066"/>
                </a:solidFill>
                <a:latin typeface="Consolas" panose="020B0609020204030204" pitchFamily="49" charset="0"/>
                <a:ea typeface="ＭＳ Ｐゴシック" pitchFamily="34" charset="-128"/>
              </a:rPr>
              <a:t>RuntimeError</a:t>
            </a:r>
            <a:r>
              <a:rPr lang="en-US" sz="2000" dirty="0">
                <a:solidFill>
                  <a:srgbClr val="FF0066"/>
                </a:solidFill>
                <a:latin typeface="Consolas" panose="020B0609020204030204" pitchFamily="49" charset="0"/>
                <a:ea typeface="ＭＳ Ｐゴシック" pitchFamily="34" charset="-128"/>
              </a:rPr>
              <a:t>: Objects in this class cannot be updated outside an edit session</a:t>
            </a:r>
          </a:p>
          <a:p>
            <a:pPr marL="0" indent="0">
              <a:buNone/>
            </a:pPr>
            <a:endParaRPr lang="en-US" sz="2400" dirty="0">
              <a:latin typeface="Arial"/>
              <a:ea typeface="ＭＳ Ｐゴシック" pitchFamily="34" charset="-128"/>
            </a:endParaRPr>
          </a:p>
          <a:p>
            <a:pPr marL="0" indent="0">
              <a:buNone/>
            </a:pPr>
            <a:r>
              <a:rPr lang="en-US" sz="2400" dirty="0">
                <a:latin typeface="Arial"/>
                <a:ea typeface="ＭＳ Ｐゴシック" pitchFamily="34" charset="-128"/>
              </a:rPr>
              <a:t>Try wrapping your cursor code in an edit session.  That will involve adding a line of code like this...</a:t>
            </a:r>
          </a:p>
          <a:p>
            <a:pPr marL="0" indent="0">
              <a:buNone/>
            </a:pPr>
            <a:endParaRPr lang="en-US" sz="2400" dirty="0">
              <a:latin typeface="Arial"/>
              <a:ea typeface="ＭＳ Ｐゴシック" pitchFamily="34" charset="-128"/>
            </a:endParaRPr>
          </a:p>
          <a:p>
            <a:pPr marL="0" indent="0">
              <a:buNone/>
            </a:pPr>
            <a:r>
              <a:rPr lang="en-US" sz="2000" b="0" dirty="0">
                <a:solidFill>
                  <a:srgbClr val="569CD6"/>
                </a:solidFill>
                <a:effectLst/>
                <a:latin typeface="Consolas" panose="020B0609020204030204" pitchFamily="49" charset="0"/>
              </a:rPr>
              <a:t>with</a:t>
            </a:r>
            <a:r>
              <a:rPr lang="en-US" sz="2000" b="0" dirty="0">
                <a:solidFill>
                  <a:srgbClr val="D4D4D4"/>
                </a:solidFill>
                <a:effectLst/>
                <a:latin typeface="Consolas" panose="020B0609020204030204" pitchFamily="49" charset="0"/>
              </a:rPr>
              <a:t> </a:t>
            </a:r>
            <a:r>
              <a:rPr lang="en-US" sz="2000" b="0" dirty="0" err="1">
                <a:solidFill>
                  <a:srgbClr val="D4D4D4"/>
                </a:solidFill>
                <a:effectLst/>
                <a:latin typeface="Consolas" panose="020B0609020204030204" pitchFamily="49" charset="0"/>
              </a:rPr>
              <a:t>arcpy.da.Editor</a:t>
            </a:r>
            <a:r>
              <a:rPr lang="en-US" sz="2000" b="0" dirty="0">
                <a:solidFill>
                  <a:srgbClr val="D4D4D4"/>
                </a:solidFill>
                <a:effectLst/>
                <a:latin typeface="Consolas" panose="020B0609020204030204" pitchFamily="49" charset="0"/>
              </a:rPr>
              <a:t>(</a:t>
            </a:r>
            <a:r>
              <a:rPr lang="en-US" sz="2000" b="0" dirty="0" err="1">
                <a:solidFill>
                  <a:srgbClr val="D4D4D4"/>
                </a:solidFill>
                <a:effectLst/>
                <a:latin typeface="Consolas" panose="020B0609020204030204" pitchFamily="49" charset="0"/>
              </a:rPr>
              <a:t>workspacePath</a:t>
            </a:r>
            <a:r>
              <a:rPr lang="en-US" sz="2000" b="0" dirty="0">
                <a:solidFill>
                  <a:srgbClr val="D4D4D4"/>
                </a:solidFill>
                <a:effectLst/>
                <a:latin typeface="Consolas" panose="020B0609020204030204" pitchFamily="49" charset="0"/>
              </a:rPr>
              <a:t>) </a:t>
            </a:r>
            <a:r>
              <a:rPr lang="en-US" sz="2000" b="0" dirty="0">
                <a:solidFill>
                  <a:srgbClr val="569CD6"/>
                </a:solidFill>
                <a:effectLst/>
                <a:latin typeface="Consolas" panose="020B0609020204030204" pitchFamily="49" charset="0"/>
              </a:rPr>
              <a:t>as</a:t>
            </a:r>
            <a:r>
              <a:rPr lang="en-US" sz="2000" b="0" dirty="0">
                <a:solidFill>
                  <a:srgbClr val="D4D4D4"/>
                </a:solidFill>
                <a:effectLst/>
                <a:latin typeface="Consolas" panose="020B0609020204030204" pitchFamily="49" charset="0"/>
              </a:rPr>
              <a:t> edit:</a:t>
            </a:r>
          </a:p>
          <a:p>
            <a:pPr marL="0" indent="0">
              <a:buNone/>
            </a:pPr>
            <a:r>
              <a:rPr lang="en-US" sz="2400" dirty="0">
                <a:latin typeface="Arial"/>
                <a:ea typeface="ＭＳ Ｐゴシック" pitchFamily="34" charset="-128"/>
              </a:rPr>
              <a:t>      </a:t>
            </a:r>
          </a:p>
          <a:p>
            <a:pPr marL="0" indent="0">
              <a:buNone/>
            </a:pPr>
            <a:endParaRPr lang="en-US" sz="2400" dirty="0">
              <a:latin typeface="Arial"/>
              <a:ea typeface="ＭＳ Ｐゴシック" pitchFamily="34" charset="-128"/>
            </a:endParaRPr>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and update cursors</a:t>
            </a:r>
          </a:p>
          <a:p>
            <a:pPr lvl="2" eaLnBrk="1" hangingPunct="1">
              <a:defRPr/>
            </a:pPr>
            <a:r>
              <a:rPr lang="en-US" dirty="0">
                <a:ea typeface="ＭＳ Ｐゴシック" charset="0"/>
              </a:rPr>
              <a:t>geometry object</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keyword</a:t>
            </a:r>
          </a:p>
          <a:p>
            <a:pPr lvl="2" eaLnBrk="1" hangingPunct="1">
              <a:defRPr/>
            </a:pPr>
            <a:r>
              <a:rPr lang="en-US" dirty="0">
                <a:ea typeface="ＭＳ Ｐゴシック" charset="0"/>
              </a:rPr>
              <a:t>handling exceptions with try/except</a:t>
            </a:r>
          </a:p>
          <a:p>
            <a:pPr>
              <a:defRPr/>
            </a:pPr>
            <a:r>
              <a:rPr lang="en-US" altLang="en-US" dirty="0">
                <a:ea typeface="ＭＳ Ｐゴシック" pitchFamily="34" charset="-128"/>
              </a:rPr>
              <a:t>Up next</a:t>
            </a:r>
          </a:p>
          <a:p>
            <a:pPr lvl="2">
              <a:defRPr/>
            </a:pPr>
            <a:r>
              <a:rPr lang="en-US" altLang="en-US" dirty="0">
                <a:ea typeface="ＭＳ Ｐゴシック" pitchFamily="34" charset="-128"/>
              </a:rPr>
              <a:t>Python dictionaries  </a:t>
            </a:r>
          </a:p>
          <a:p>
            <a:pPr>
              <a:defRPr/>
            </a:pPr>
            <a:r>
              <a:rPr lang="en-US" altLang="en-US" dirty="0">
                <a:ea typeface="ＭＳ Ｐゴシック" pitchFamily="34" charset="-128"/>
              </a:rPr>
              <a:t>Additional topics</a:t>
            </a:r>
          </a:p>
          <a:p>
            <a:pPr lvl="2">
              <a:defRPr/>
            </a:pPr>
            <a:r>
              <a:rPr lang="en-US" altLang="en-US" dirty="0">
                <a:ea typeface="ＭＳ Ｐゴシック" pitchFamily="34" charset="-128"/>
              </a:rPr>
              <a:t>Insert cursors</a:t>
            </a:r>
          </a:p>
          <a:p>
            <a:pPr lvl="2">
              <a:defRPr/>
            </a:pPr>
            <a:r>
              <a:rPr lang="en-US" altLang="en-US" dirty="0">
                <a:ea typeface="ＭＳ Ｐゴシック" pitchFamily="34" charset="-128"/>
              </a:rPr>
              <a:t>the </a:t>
            </a:r>
            <a:r>
              <a:rPr lang="en-US" altLang="en-US" dirty="0" err="1">
                <a:ea typeface="ＭＳ Ｐゴシック" pitchFamily="34" charset="-128"/>
              </a:rPr>
              <a:t>SpatialReference</a:t>
            </a:r>
            <a:r>
              <a:rPr lang="en-US" altLang="en-US" dirty="0">
                <a:ea typeface="ＭＳ Ｐゴシック" pitchFamily="34" charset="-128"/>
              </a:rPr>
              <a:t> object</a:t>
            </a:r>
          </a:p>
          <a:p>
            <a:pPr lvl="1">
              <a:defRPr/>
            </a:pPr>
            <a:r>
              <a:rPr lang="en-US" altLang="en-US" dirty="0">
                <a:ea typeface="ＭＳ Ｐゴシック" pitchFamily="34" charset="-128"/>
              </a:rPr>
              <a:t>	</a:t>
            </a:r>
          </a:p>
        </p:txBody>
      </p:sp>
    </p:spTree>
    <p:extLst>
      <p:ext uri="{BB962C8B-B14F-4D97-AF65-F5344CB8AC3E}">
        <p14:creationId xmlns:p14="http://schemas.microsoft.com/office/powerpoint/2010/main" val="213606036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9" name="Rectangle 2">
            <a:extLst>
              <a:ext uri="{FF2B5EF4-FFF2-40B4-BE49-F238E27FC236}">
                <a16:creationId xmlns:a16="http://schemas.microsoft.com/office/drawing/2014/main" id="{850DD665-6EF3-2E6A-77DC-50A10645550C}"/>
              </a:ext>
            </a:extLst>
          </p:cNvPr>
          <p:cNvSpPr>
            <a:spLocks noGrp="1" noChangeArrowheads="1"/>
          </p:cNvSpPr>
          <p:nvPr>
            <p:ph type="title"/>
          </p:nvPr>
        </p:nvSpPr>
        <p:spPr/>
        <p:txBody>
          <a:bodyPr/>
          <a:lstStyle/>
          <a:p>
            <a:pPr eaLnBrk="1" hangingPunct="1"/>
            <a:r>
              <a:rPr lang="en-US" altLang="en-US" sz="3600"/>
              <a:t>More looping</a:t>
            </a:r>
          </a:p>
        </p:txBody>
      </p:sp>
      <p:sp>
        <p:nvSpPr>
          <p:cNvPr id="35844" name="Rectangle 3">
            <a:extLst>
              <a:ext uri="{FF2B5EF4-FFF2-40B4-BE49-F238E27FC236}">
                <a16:creationId xmlns:a16="http://schemas.microsoft.com/office/drawing/2014/main" id="{7F505FF5-4844-280A-7F82-336204FF76DB}"/>
              </a:ext>
            </a:extLst>
          </p:cNvPr>
          <p:cNvSpPr>
            <a:spLocks noGrp="1" noChangeArrowheads="1"/>
          </p:cNvSpPr>
          <p:nvPr>
            <p:ph type="body" idx="1"/>
          </p:nvPr>
        </p:nvSpPr>
        <p:spPr>
          <a:xfrm>
            <a:off x="304800" y="838200"/>
            <a:ext cx="8077200" cy="6019800"/>
          </a:xfrm>
        </p:spPr>
        <p:txBody>
          <a:bodyPr/>
          <a:lstStyle/>
          <a:p>
            <a:pPr lvl="1" eaLnBrk="1" hangingPunct="1">
              <a:lnSpc>
                <a:spcPct val="90000"/>
              </a:lnSpc>
              <a:defRPr/>
            </a:pPr>
            <a:endParaRPr lang="en-US" sz="1800" i="1" dirty="0">
              <a:solidFill>
                <a:srgbClr val="008000"/>
              </a:solidFill>
              <a:ea typeface="ＭＳ Ｐゴシック" pitchFamily="34" charset="-128"/>
            </a:endParaRPr>
          </a:p>
          <a:p>
            <a:pPr marL="0" indent="0">
              <a:buNone/>
            </a:pPr>
            <a:r>
              <a:rPr lang="en-US" sz="1600" b="0" dirty="0">
                <a:solidFill>
                  <a:srgbClr val="6A9955"/>
                </a:solidFill>
                <a:effectLst/>
                <a:latin typeface="Consolas" panose="020B0609020204030204" pitchFamily="49" charset="0"/>
              </a:rPr>
              <a:t># Delete in a loop</a:t>
            </a:r>
            <a:endParaRPr lang="en-US" sz="1600" b="0" dirty="0">
              <a:solidFill>
                <a:srgbClr val="D4D4D4"/>
              </a:solidFill>
              <a:effectLst/>
              <a:latin typeface="Consolas" panose="020B0609020204030204" pitchFamily="49" charset="0"/>
            </a:endParaRPr>
          </a:p>
          <a:p>
            <a:pPr marL="0" indent="0">
              <a:buNone/>
            </a:pPr>
            <a:r>
              <a:rPr lang="en-US" sz="1600" b="0" dirty="0">
                <a:solidFill>
                  <a:srgbClr val="D4D4D4"/>
                </a:solidFill>
                <a:effectLst/>
                <a:latin typeface="Consolas" panose="020B0609020204030204" pitchFamily="49" charset="0"/>
              </a:rPr>
              <a:t>fc = </a:t>
            </a:r>
            <a:r>
              <a:rPr lang="en-US" sz="1600" b="0" dirty="0">
                <a:solidFill>
                  <a:srgbClr val="CE9178"/>
                </a:solidFill>
                <a:effectLst/>
                <a:latin typeface="Consolas" panose="020B0609020204030204" pitchFamily="49" charset="0"/>
              </a:rPr>
              <a:t>"C:/Temp/COVER63p.shp"</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arcpy.da.UpdateCursor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"RECNO &gt; 10"</a:t>
            </a:r>
            <a:r>
              <a:rPr lang="en-US" sz="1600" b="0" dirty="0">
                <a:solidFill>
                  <a:srgbClr val="D4D4D4"/>
                </a:solidFill>
                <a:effectLst/>
                <a:latin typeface="Consolas" panose="020B0609020204030204" pitchFamily="49" charset="0"/>
              </a:rPr>
              <a:t>)</a:t>
            </a:r>
            <a:br>
              <a:rPr lang="en-US" sz="1600" b="0" dirty="0">
                <a:solidFill>
                  <a:srgbClr val="D4D4D4"/>
                </a:solidFill>
                <a:effectLst/>
                <a:latin typeface="Consolas" panose="020B0609020204030204" pitchFamily="49" charset="0"/>
              </a:rPr>
            </a:br>
            <a:endParaRPr lang="en-US" sz="1600" b="0" dirty="0">
              <a:solidFill>
                <a:srgbClr val="D4D4D4"/>
              </a:solidFill>
              <a:effectLst/>
              <a:latin typeface="Consolas" panose="020B0609020204030204" pitchFamily="49" charset="0"/>
            </a:endParaRP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uc.deleteRow</a:t>
            </a:r>
            <a:r>
              <a:rPr lang="en-US" sz="1600" b="0" dirty="0">
                <a:solidFill>
                  <a:srgbClr val="D4D4D4"/>
                </a:solidFill>
                <a:effectLst/>
                <a:latin typeface="Consolas" panose="020B0609020204030204" pitchFamily="49" charset="0"/>
              </a:rPr>
              <a:t>( )</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uc</a:t>
            </a:r>
            <a:endParaRPr lang="en-US" sz="1600" b="0" dirty="0">
              <a:solidFill>
                <a:srgbClr val="D4D4D4"/>
              </a:solidFill>
              <a:effectLst/>
              <a:latin typeface="Consolas" panose="020B0609020204030204" pitchFamily="49" charset="0"/>
            </a:endParaRPr>
          </a:p>
          <a:p>
            <a:pPr marL="0" indent="0">
              <a:buNone/>
            </a:pPr>
            <a:br>
              <a:rPr lang="en-US" sz="1600" b="0" dirty="0">
                <a:solidFill>
                  <a:srgbClr val="D4D4D4"/>
                </a:solidFill>
                <a:effectLst/>
                <a:latin typeface="Consolas" panose="020B0609020204030204" pitchFamily="49" charset="0"/>
              </a:rPr>
            </a:br>
            <a:br>
              <a:rPr lang="en-US" sz="1600" b="0" dirty="0">
                <a:solidFill>
                  <a:srgbClr val="D4D4D4"/>
                </a:solidFill>
                <a:effectLst/>
                <a:latin typeface="Consolas" panose="020B0609020204030204" pitchFamily="49" charset="0"/>
              </a:rPr>
            </a:br>
            <a:r>
              <a:rPr lang="en-US" sz="1600" b="0" dirty="0">
                <a:solidFill>
                  <a:srgbClr val="6A9955"/>
                </a:solidFill>
                <a:effectLst/>
                <a:latin typeface="Consolas" panose="020B0609020204030204" pitchFamily="49" charset="0"/>
              </a:rPr>
              <a:t># Enumerate with cursors</a:t>
            </a:r>
            <a:endParaRPr lang="en-US" sz="1600" b="0" dirty="0">
              <a:solidFill>
                <a:srgbClr val="D4D4D4"/>
              </a:solidFill>
              <a:effectLst/>
              <a:latin typeface="Consolas" panose="020B0609020204030204" pitchFamily="49" charset="0"/>
            </a:endParaRPr>
          </a:p>
          <a:p>
            <a:pPr marL="0" indent="0">
              <a:buNone/>
            </a:pP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for</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row </a:t>
            </a:r>
            <a:r>
              <a:rPr lang="en-US" sz="1600" b="0" dirty="0">
                <a:solidFill>
                  <a:srgbClr val="569CD6"/>
                </a:solidFill>
                <a:effectLst/>
                <a:latin typeface="Consolas" panose="020B0609020204030204" pitchFamily="49" charset="0"/>
              </a:rPr>
              <a:t>in</a:t>
            </a:r>
            <a:r>
              <a:rPr lang="en-US" sz="1600" b="0" dirty="0">
                <a:solidFill>
                  <a:srgbClr val="D4D4D4"/>
                </a:solidFill>
                <a:effectLst/>
                <a:latin typeface="Consolas" panose="020B0609020204030204" pitchFamily="49" charset="0"/>
              </a:rPr>
              <a:t> enumerate(</a:t>
            </a:r>
            <a:r>
              <a:rPr lang="en-US" sz="1600" b="0" dirty="0" err="1">
                <a:solidFill>
                  <a:srgbClr val="D4D4D4"/>
                </a:solidFill>
                <a:effectLst/>
                <a:latin typeface="Consolas" panose="020B0609020204030204" pitchFamily="49" charset="0"/>
              </a:rPr>
              <a:t>uc</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a:t>
            </a:r>
            <a:r>
              <a:rPr lang="en-US" sz="1600" b="0" dirty="0">
                <a:solidFill>
                  <a:srgbClr val="569CD6"/>
                </a:solidFill>
                <a:effectLst/>
                <a:latin typeface="Consolas" panose="020B0609020204030204" pitchFamily="49" charset="0"/>
              </a:rPr>
              <a:t>if</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i</a:t>
            </a:r>
            <a:r>
              <a:rPr lang="en-US" sz="1600" b="0" dirty="0">
                <a:solidFill>
                  <a:srgbClr val="D4D4D4"/>
                </a:solidFill>
                <a:effectLst/>
                <a:latin typeface="Consolas" panose="020B0609020204030204" pitchFamily="49" charset="0"/>
              </a:rPr>
              <a:t> &lt; </a:t>
            </a:r>
            <a:r>
              <a:rPr lang="en-US" sz="1600" b="0" dirty="0">
                <a:solidFill>
                  <a:srgbClr val="B5CEA8"/>
                </a:solidFill>
                <a:effectLst/>
                <a:latin typeface="Consolas" panose="020B0609020204030204" pitchFamily="49" charset="0"/>
              </a:rPr>
              <a:t>5</a:t>
            </a:r>
            <a:r>
              <a:rPr lang="en-US" sz="1600" b="0" dirty="0">
                <a:solidFill>
                  <a:srgbClr val="D4D4D4"/>
                </a:solidFill>
                <a:effectLst/>
                <a:latin typeface="Consolas" panose="020B0609020204030204" pitchFamily="49" charset="0"/>
              </a:rPr>
              <a:t>:</a:t>
            </a:r>
          </a:p>
          <a:p>
            <a:pPr marL="0" indent="0">
              <a:buNone/>
            </a:pPr>
            <a:r>
              <a:rPr lang="en-US" sz="1600" b="0" dirty="0">
                <a:solidFill>
                  <a:srgbClr val="D4D4D4"/>
                </a:solidFill>
                <a:effectLst/>
                <a:latin typeface="Consolas" panose="020B0609020204030204" pitchFamily="49" charset="0"/>
              </a:rPr>
              <a:t>             print row[</a:t>
            </a:r>
            <a:r>
              <a:rPr lang="en-US" sz="1600" b="0" dirty="0">
                <a:solidFill>
                  <a:srgbClr val="B5CEA8"/>
                </a:solidFill>
                <a:effectLst/>
                <a:latin typeface="Consolas" panose="020B0609020204030204" pitchFamily="49" charset="0"/>
              </a:rPr>
              <a:t>0</a:t>
            </a:r>
            <a:r>
              <a:rPr lang="en-US" sz="1600" b="0" dirty="0">
                <a:solidFill>
                  <a:srgbClr val="D4D4D4"/>
                </a:solidFill>
                <a:effectLst/>
                <a:latin typeface="Consolas" panose="020B0609020204030204" pitchFamily="49" charset="0"/>
              </a:rPr>
              <a:t>]</a:t>
            </a:r>
          </a:p>
          <a:p>
            <a:pPr marL="0" indent="0">
              <a:buNone/>
            </a:pPr>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r>
              <a:rPr lang="en-US" sz="2400" dirty="0">
                <a:ea typeface="ＭＳ Ｐゴシック" pitchFamily="34" charset="-128"/>
              </a:rPr>
              <a:t> </a:t>
            </a:r>
            <a:r>
              <a:rPr lang="en-US" sz="1800" dirty="0">
                <a:ea typeface="ＭＳ Ｐゴシック" pitchFamily="34" charset="-128"/>
              </a:rPr>
              <a:t>        </a:t>
            </a:r>
            <a:br>
              <a:rPr lang="en-US" sz="1800" dirty="0">
                <a:ea typeface="ＭＳ Ｐゴシック" pitchFamily="34" charset="-128"/>
              </a:rPr>
            </a:br>
            <a:endParaRPr lang="en-US" sz="1800" i="1" dirty="0">
              <a:solidFill>
                <a:srgbClr val="008000"/>
              </a:solidFill>
              <a:ea typeface="ＭＳ Ｐゴシック" pitchFamily="34" charset="-128"/>
            </a:endParaRPr>
          </a:p>
          <a:p>
            <a:pPr eaLnBrk="1" hangingPunct="1">
              <a:lnSpc>
                <a:spcPct val="90000"/>
              </a:lnSpc>
              <a:defRPr/>
            </a:pPr>
            <a:endParaRPr lang="en-US" sz="2000" dirty="0">
              <a:ea typeface="ＭＳ Ｐゴシック" pitchFamily="34" charset="-128"/>
            </a:endParaRPr>
          </a:p>
        </p:txBody>
      </p:sp>
    </p:spTree>
    <p:extLst>
      <p:ext uri="{BB962C8B-B14F-4D97-AF65-F5344CB8AC3E}">
        <p14:creationId xmlns:p14="http://schemas.microsoft.com/office/powerpoint/2010/main" val="38497375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3" name="Rectangle 2">
            <a:extLst>
              <a:ext uri="{FF2B5EF4-FFF2-40B4-BE49-F238E27FC236}">
                <a16:creationId xmlns:a16="http://schemas.microsoft.com/office/drawing/2014/main" id="{B15F43D7-57C8-0B65-0BBD-74263554328B}"/>
              </a:ext>
            </a:extLst>
          </p:cNvPr>
          <p:cNvSpPr>
            <a:spLocks noGrp="1" noChangeArrowheads="1"/>
          </p:cNvSpPr>
          <p:nvPr>
            <p:ph type="title"/>
          </p:nvPr>
        </p:nvSpPr>
        <p:spPr>
          <a:xfrm>
            <a:off x="228600" y="152400"/>
            <a:ext cx="8001000" cy="457200"/>
          </a:xfrm>
        </p:spPr>
        <p:txBody>
          <a:bodyPr/>
          <a:lstStyle/>
          <a:p>
            <a:pPr eaLnBrk="1" hangingPunct="1"/>
            <a:r>
              <a:rPr lang="en-US" altLang="en-US" sz="3600" dirty="0"/>
              <a:t>Find 7 mistakes </a:t>
            </a:r>
          </a:p>
        </p:txBody>
      </p:sp>
      <p:sp>
        <p:nvSpPr>
          <p:cNvPr id="36868" name="Rectangle 3">
            <a:extLst>
              <a:ext uri="{FF2B5EF4-FFF2-40B4-BE49-F238E27FC236}">
                <a16:creationId xmlns:a16="http://schemas.microsoft.com/office/drawing/2014/main" id="{DA078874-5CCE-F055-6BFE-7D7B1FCD5C2A}"/>
              </a:ext>
            </a:extLst>
          </p:cNvPr>
          <p:cNvSpPr>
            <a:spLocks noGrp="1" noChangeArrowheads="1"/>
          </p:cNvSpPr>
          <p:nvPr>
            <p:ph type="body" idx="1"/>
          </p:nvPr>
        </p:nvSpPr>
        <p:spPr>
          <a:xfrm>
            <a:off x="228600" y="838200"/>
            <a:ext cx="8534400" cy="5638800"/>
          </a:xfrm>
        </p:spPr>
        <p:txBody>
          <a:bodyPr/>
          <a:lstStyle/>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eaLnBrk="1" hangingPunct="1">
              <a:lnSpc>
                <a:spcPct val="80000"/>
              </a:lnSpc>
              <a:buNone/>
              <a:defRPr/>
            </a:pPr>
            <a:r>
              <a:rPr lang="en-US" sz="2400" dirty="0">
                <a:ea typeface="ＭＳ Ｐゴシック" pitchFamily="34" charset="-128"/>
              </a:rPr>
              <a:t>Goal:  Add 15 to the length field for rows that have a </a:t>
            </a:r>
            <a:r>
              <a:rPr lang="en-US" sz="2400" dirty="0" err="1">
                <a:ea typeface="ＭＳ Ｐゴシック" pitchFamily="34" charset="-128"/>
              </a:rPr>
              <a:t>typeID</a:t>
            </a:r>
            <a:r>
              <a:rPr lang="en-US" sz="2400" dirty="0">
                <a:ea typeface="ＭＳ Ｐゴシック" pitchFamily="34" charset="-128"/>
              </a:rPr>
              <a:t> of 'regular'.  </a:t>
            </a:r>
          </a:p>
          <a:p>
            <a:pPr eaLnBrk="1" hangingPunct="1">
              <a:lnSpc>
                <a:spcPct val="80000"/>
              </a:lnSpc>
              <a:buFontTx/>
              <a:buNone/>
              <a:defRPr/>
            </a:pPr>
            <a:endParaRPr lang="en-US" sz="2400" dirty="0">
              <a:ea typeface="ＭＳ Ｐゴシック" pitchFamily="34" charset="-128"/>
            </a:endParaRPr>
          </a:p>
          <a:p>
            <a:pPr eaLnBrk="1" hangingPunct="1">
              <a:lnSpc>
                <a:spcPct val="80000"/>
              </a:lnSpc>
              <a:buFontTx/>
              <a:buNone/>
              <a:defRPr/>
            </a:pPr>
            <a:endParaRPr lang="en-US" sz="2400" dirty="0">
              <a:ea typeface="ＭＳ Ｐゴシック" pitchFamily="34" charset="-128"/>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Find the rows with </a:t>
            </a:r>
            <a:r>
              <a:rPr lang="en-US" sz="1800" dirty="0" err="1">
                <a:solidFill>
                  <a:srgbClr val="6A9955"/>
                </a:solidFill>
                <a:latin typeface="Consolas" panose="020B0609020204030204" pitchFamily="49" charset="0"/>
              </a:rPr>
              <a:t>typeID</a:t>
            </a:r>
            <a:r>
              <a:rPr lang="en-US" sz="1800" dirty="0">
                <a:solidFill>
                  <a:srgbClr val="6A9955"/>
                </a:solidFill>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3</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400" dirty="0">
              <a:ea typeface="ＭＳ Ｐゴシック" pitchFamily="34" charset="-128"/>
            </a:endParaRPr>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arcpy.env.workspace</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"C:/Temp"</a:t>
            </a:r>
            <a:endParaRPr lang="en-US" sz="1800" b="0" dirty="0">
              <a:solidFill>
                <a:srgbClr val="D4D4D4"/>
              </a:solidFill>
              <a:effectLst/>
              <a:latin typeface="Consolas" panose="020B0609020204030204" pitchFamily="49" charset="0"/>
            </a:endParaRPr>
          </a:p>
          <a:p>
            <a:pPr marL="0" indent="0">
              <a:buNone/>
            </a:pPr>
            <a:r>
              <a:rPr lang="en-US" sz="1800" b="0" dirty="0">
                <a:solidFill>
                  <a:srgbClr val="6A9955"/>
                </a:solidFill>
                <a:effectLst/>
                <a:latin typeface="Consolas" panose="020B0609020204030204" pitchFamily="49" charset="0"/>
              </a:rPr>
              <a:t># Get an update cursor.</a:t>
            </a:r>
            <a:endParaRPr lang="en-US" sz="1800" b="0" dirty="0">
              <a:solidFill>
                <a:srgbClr val="D4D4D4"/>
              </a:solidFill>
              <a:effectLst/>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arcpy.da.UpdateCursor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myfile.shp</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typeID</a:t>
            </a:r>
            <a:r>
              <a:rPr lang="en-US" sz="1800" b="0" dirty="0">
                <a:solidFill>
                  <a:srgbClr val="CE9178"/>
                </a:solidFill>
                <a:effectLst/>
                <a:latin typeface="Consolas" panose="020B0609020204030204" pitchFamily="49" charset="0"/>
              </a:rPr>
              <a:t>'</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'length'</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Find the rows with </a:t>
            </a:r>
            <a:r>
              <a:rPr lang="en-US" sz="1800" b="0" dirty="0" err="1">
                <a:solidFill>
                  <a:srgbClr val="6A9955"/>
                </a:solidFill>
                <a:effectLst/>
                <a:latin typeface="Consolas" panose="020B0609020204030204" pitchFamily="49" charset="0"/>
              </a:rPr>
              <a:t>typeID</a:t>
            </a:r>
            <a:r>
              <a:rPr lang="en-US" sz="1800" b="0" dirty="0">
                <a:solidFill>
                  <a:srgbClr val="6A9955"/>
                </a:solidFill>
                <a:effectLst/>
                <a:latin typeface="Consolas" panose="020B0609020204030204" pitchFamily="49" charset="0"/>
              </a:rPr>
              <a:t> "regular".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if</a:t>
            </a: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 == </a:t>
            </a:r>
            <a:r>
              <a:rPr lang="en-US" sz="1800" b="0" dirty="0">
                <a:solidFill>
                  <a:srgbClr val="CE9178"/>
                </a:solidFill>
                <a:effectLst/>
                <a:latin typeface="Consolas" panose="020B0609020204030204" pitchFamily="49" charset="0"/>
              </a:rPr>
              <a:t>"regular"</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6A9955"/>
                </a:solidFill>
                <a:effectLst/>
                <a:latin typeface="Consolas" panose="020B0609020204030204" pitchFamily="49" charset="0"/>
              </a:rPr>
              <a:t># Add 15 to the length. </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row[</a:t>
            </a:r>
            <a:r>
              <a:rPr lang="en-US" sz="1800" b="0" dirty="0">
                <a:solidFill>
                  <a:srgbClr val="B5CEA8"/>
                </a:solidFill>
                <a:effectLst/>
                <a:latin typeface="Consolas" panose="020B0609020204030204" pitchFamily="49" charset="0"/>
              </a:rPr>
              <a:t>1</a:t>
            </a:r>
            <a:r>
              <a:rPr lang="en-US" sz="1800" b="0" dirty="0">
                <a:solidFill>
                  <a:srgbClr val="D4D4D4"/>
                </a:solidFill>
                <a:effectLst/>
                <a:latin typeface="Consolas" panose="020B0609020204030204" pitchFamily="49" charset="0"/>
              </a:rPr>
              <a:t>] + </a:t>
            </a:r>
            <a:r>
              <a:rPr lang="en-US" sz="1800" b="0" dirty="0">
                <a:solidFill>
                  <a:srgbClr val="B5CEA8"/>
                </a:solidFill>
                <a:effectLst/>
                <a:latin typeface="Consolas" panose="020B0609020204030204" pitchFamily="49" charset="0"/>
              </a:rPr>
              <a:t>15</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uc.updateRow</a:t>
            </a:r>
            <a:r>
              <a:rPr lang="en-US" sz="1800" b="0" dirty="0">
                <a:solidFill>
                  <a:srgbClr val="D4D4D4"/>
                </a:solidFill>
                <a:effectLst/>
                <a:latin typeface="Consolas" panose="020B0609020204030204" pitchFamily="49" charset="0"/>
              </a:rPr>
              <a:t>(row)</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uc</a:t>
            </a:r>
            <a:endParaRPr lang="en-US" sz="18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2307217819"/>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2">
            <a:extLst>
              <a:ext uri="{FF2B5EF4-FFF2-40B4-BE49-F238E27FC236}">
                <a16:creationId xmlns:a16="http://schemas.microsoft.com/office/drawing/2014/main" id="{0D1AC7D0-AB50-C8F8-9BAE-89EFBAD34608}"/>
              </a:ext>
            </a:extLst>
          </p:cNvPr>
          <p:cNvSpPr>
            <a:spLocks noGrp="1" noChangeArrowheads="1"/>
          </p:cNvSpPr>
          <p:nvPr>
            <p:ph type="title"/>
          </p:nvPr>
        </p:nvSpPr>
        <p:spPr/>
        <p:txBody>
          <a:bodyPr/>
          <a:lstStyle/>
          <a:p>
            <a:pPr eaLnBrk="1" hangingPunct="1"/>
            <a:r>
              <a:rPr lang="en-US" altLang="en-US" sz="3200" dirty="0"/>
              <a:t>Update a field based on another field</a:t>
            </a:r>
          </a:p>
        </p:txBody>
      </p:sp>
      <p:sp>
        <p:nvSpPr>
          <p:cNvPr id="34820" name="Rectangle 3">
            <a:extLst>
              <a:ext uri="{FF2B5EF4-FFF2-40B4-BE49-F238E27FC236}">
                <a16:creationId xmlns:a16="http://schemas.microsoft.com/office/drawing/2014/main" id="{3DC55A10-4D72-5DF8-BDA4-CC88C5D97530}"/>
              </a:ext>
            </a:extLst>
          </p:cNvPr>
          <p:cNvSpPr>
            <a:spLocks noGrp="1" noChangeArrowheads="1"/>
          </p:cNvSpPr>
          <p:nvPr>
            <p:ph type="body" idx="1"/>
          </p:nvPr>
        </p:nvSpPr>
        <p:spPr>
          <a:xfrm>
            <a:off x="381000" y="1219200"/>
            <a:ext cx="8382000" cy="6019800"/>
          </a:xfrm>
        </p:spPr>
        <p:txBody>
          <a:bodyPr/>
          <a:lstStyle/>
          <a:p>
            <a:pPr marL="0" indent="0">
              <a:buNone/>
            </a:pPr>
            <a:r>
              <a:rPr lang="en-US" sz="2000" dirty="0">
                <a:ea typeface="ＭＳ Ｐゴシック" pitchFamily="34" charset="-128"/>
              </a:rPr>
              <a:t>Purpose:  Add 15 to the length field for rows that have a </a:t>
            </a:r>
            <a:r>
              <a:rPr lang="en-US" sz="2000" dirty="0" err="1">
                <a:ea typeface="ＭＳ Ｐゴシック" pitchFamily="34" charset="-128"/>
              </a:rPr>
              <a:t>typeID</a:t>
            </a:r>
            <a:r>
              <a:rPr lang="en-US" sz="2000" dirty="0">
                <a:ea typeface="ＭＳ Ｐゴシック" pitchFamily="34" charset="-128"/>
              </a:rPr>
              <a:t> of 'regular’.   </a:t>
            </a:r>
          </a:p>
          <a:p>
            <a:pPr marL="0" indent="0">
              <a:buNone/>
            </a:pPr>
            <a:endParaRPr lang="en-US" sz="1800" b="0" dirty="0">
              <a:solidFill>
                <a:srgbClr val="569CD6"/>
              </a:solidFill>
              <a:effectLst/>
              <a:latin typeface="Consolas" panose="020B0609020204030204" pitchFamily="49" charset="0"/>
            </a:endParaRPr>
          </a:p>
          <a:p>
            <a:pPr marL="0" indent="0">
              <a:buNone/>
            </a:pPr>
            <a:endParaRPr lang="en-US" sz="1800" dirty="0">
              <a:solidFill>
                <a:srgbClr val="569CD6"/>
              </a:solidFill>
              <a:latin typeface="Consolas" panose="020B0609020204030204" pitchFamily="49" charset="0"/>
            </a:endParaRPr>
          </a:p>
          <a:p>
            <a:pPr marL="0" indent="0">
              <a:buNone/>
            </a:pPr>
            <a:r>
              <a:rPr lang="en-US" sz="1400" b="0" dirty="0">
                <a:solidFill>
                  <a:srgbClr val="569CD6"/>
                </a:solidFill>
                <a:effectLst/>
                <a:latin typeface="Consolas" panose="020B0609020204030204" pitchFamily="49" charset="0"/>
              </a:rPr>
              <a:t>import</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arcpy</a:t>
            </a:r>
            <a:r>
              <a:rPr lang="en-US" sz="1400" b="0" dirty="0">
                <a:solidFill>
                  <a:srgbClr val="D4D4D4"/>
                </a:solidFill>
                <a:effectLst/>
                <a:latin typeface="Consolas" panose="020B0609020204030204" pitchFamily="49" charset="0"/>
              </a:rPr>
              <a:t>, traceback</a:t>
            </a:r>
          </a:p>
          <a:p>
            <a:pPr marL="0" indent="0">
              <a:buNone/>
            </a:pPr>
            <a:r>
              <a:rPr lang="en-US" sz="1400" b="0" dirty="0">
                <a:solidFill>
                  <a:srgbClr val="6A9955"/>
                </a:solidFill>
                <a:effectLst/>
                <a:latin typeface="Consolas" panose="020B0609020204030204" pitchFamily="49" charset="0"/>
              </a:rPr>
              <a:t># Get an update cursor.</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arcpy.env.workspace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"C:/Temp"</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arcpy.da.UpdateCursor</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myfile.shp</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a:t>
            </a:r>
            <a:r>
              <a:rPr lang="en-US" sz="1400" b="0" dirty="0" err="1">
                <a:solidFill>
                  <a:srgbClr val="CE9178"/>
                </a:solidFill>
                <a:effectLst/>
                <a:latin typeface="Consolas" panose="020B0609020204030204" pitchFamily="49" charset="0"/>
              </a:rPr>
              <a:t>typeID</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"length"</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try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for</a:t>
            </a:r>
            <a:r>
              <a:rPr lang="en-US" sz="1400" b="0" dirty="0">
                <a:solidFill>
                  <a:srgbClr val="D4D4D4"/>
                </a:solidFill>
                <a:effectLst/>
                <a:latin typeface="Consolas" panose="020B0609020204030204" pitchFamily="49" charset="0"/>
              </a:rPr>
              <a:t> row </a:t>
            </a:r>
            <a:r>
              <a:rPr lang="en-US" sz="1400" b="0" dirty="0">
                <a:solidFill>
                  <a:srgbClr val="569CD6"/>
                </a:solidFill>
                <a:effectLst/>
                <a:latin typeface="Consolas" panose="020B0609020204030204" pitchFamily="49" charset="0"/>
              </a:rPr>
              <a:t>in</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r>
              <a:rPr lang="en-US" sz="1400" b="0" dirty="0">
                <a:solidFill>
                  <a:srgbClr val="D4D4D4"/>
                </a:solidFill>
                <a:effectLst/>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Find the rows with </a:t>
            </a:r>
            <a:r>
              <a:rPr lang="en-US" sz="1400" b="0" dirty="0" err="1">
                <a:solidFill>
                  <a:srgbClr val="6A9955"/>
                </a:solidFill>
                <a:effectLst/>
                <a:latin typeface="Consolas" panose="020B0609020204030204" pitchFamily="49" charset="0"/>
              </a:rPr>
              <a:t>typeID</a:t>
            </a:r>
            <a:r>
              <a:rPr lang="en-US" sz="1400" b="0" dirty="0">
                <a:solidFill>
                  <a:srgbClr val="6A9955"/>
                </a:solidFill>
                <a:effectLst/>
                <a:latin typeface="Consolas" panose="020B0609020204030204" pitchFamily="49" charset="0"/>
              </a:rPr>
              <a:t> "regular".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if</a:t>
            </a: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"regular"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6A9955"/>
                </a:solidFill>
                <a:effectLst/>
                <a:latin typeface="Consolas" panose="020B0609020204030204" pitchFamily="49" charset="0"/>
              </a:rPr>
              <a:t># Add 15 to the length.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1</a:t>
            </a:r>
            <a:r>
              <a:rPr lang="en-US" sz="1400" b="0" dirty="0">
                <a:solidFill>
                  <a:srgbClr val="D4D4D4"/>
                </a:solidFill>
                <a:effectLst/>
                <a:latin typeface="Consolas" panose="020B0609020204030204" pitchFamily="49" charset="0"/>
              </a:rPr>
              <a:t>] + </a:t>
            </a:r>
            <a:r>
              <a:rPr lang="en-US" sz="1400" b="0" dirty="0">
                <a:solidFill>
                  <a:srgbClr val="B5CEA8"/>
                </a:solidFill>
                <a:effectLst/>
                <a:latin typeface="Consolas" panose="020B0609020204030204" pitchFamily="49" charset="0"/>
              </a:rPr>
              <a:t>15</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uc.updateRow</a:t>
            </a:r>
            <a:r>
              <a:rPr lang="en-US" sz="1400" b="0" dirty="0">
                <a:solidFill>
                  <a:srgbClr val="D4D4D4"/>
                </a:solidFill>
                <a:effectLst/>
                <a:latin typeface="Consolas" panose="020B0609020204030204" pitchFamily="49" charset="0"/>
              </a:rPr>
              <a:t>(row)</a:t>
            </a:r>
          </a:p>
          <a:p>
            <a:pPr marL="0" indent="0">
              <a:buNone/>
            </a:pPr>
            <a:r>
              <a:rPr lang="en-US" sz="1400" b="0" dirty="0">
                <a:solidFill>
                  <a:srgbClr val="569CD6"/>
                </a:solidFill>
                <a:effectLst/>
                <a:latin typeface="Consolas" panose="020B0609020204030204" pitchFamily="49" charset="0"/>
              </a:rPr>
              <a:t>except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traceback.print_exception</a:t>
            </a:r>
            <a:r>
              <a:rPr lang="en-US" sz="1400" b="0" dirty="0">
                <a:solidFill>
                  <a:srgbClr val="D4D4D4"/>
                </a:solidFill>
                <a:effectLst/>
                <a:latin typeface="Consolas" panose="020B0609020204030204" pitchFamily="49" charset="0"/>
              </a:rPr>
              <a:t>()</a:t>
            </a:r>
          </a:p>
          <a:p>
            <a:pPr marL="0" indent="0">
              <a:buNone/>
            </a:pPr>
            <a:r>
              <a:rPr lang="en-US" sz="1400" b="0" dirty="0">
                <a:solidFill>
                  <a:srgbClr val="569CD6"/>
                </a:solidFill>
                <a:effectLst/>
                <a:latin typeface="Consolas" panose="020B0609020204030204" pitchFamily="49" charset="0"/>
              </a:rPr>
              <a:t>finally</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uc</a:t>
            </a:r>
            <a:endParaRPr lang="en-US" sz="1400" b="0" dirty="0">
              <a:solidFill>
                <a:srgbClr val="D4D4D4"/>
              </a:solidFill>
              <a:effectLst/>
              <a:latin typeface="Consolas" panose="020B0609020204030204" pitchFamily="49" charset="0"/>
            </a:endParaRPr>
          </a:p>
          <a:p>
            <a:pPr eaLnBrk="1" hangingPunct="1">
              <a:lnSpc>
                <a:spcPct val="80000"/>
              </a:lnSpc>
              <a:buFontTx/>
              <a:buNone/>
              <a:defRPr/>
            </a:pPr>
            <a:endParaRPr lang="en-US" sz="2000" dirty="0">
              <a:ea typeface="ＭＳ Ｐゴシック" pitchFamily="34" charset="-128"/>
            </a:endParaRPr>
          </a:p>
        </p:txBody>
      </p:sp>
    </p:spTree>
    <p:extLst>
      <p:ext uri="{BB962C8B-B14F-4D97-AF65-F5344CB8AC3E}">
        <p14:creationId xmlns:p14="http://schemas.microsoft.com/office/powerpoint/2010/main" val="75755254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3182339300"/>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5" name="Rectangle 2">
            <a:extLst>
              <a:ext uri="{FF2B5EF4-FFF2-40B4-BE49-F238E27FC236}">
                <a16:creationId xmlns:a16="http://schemas.microsoft.com/office/drawing/2014/main" id="{72AFC56B-C38F-F361-4979-1E46C926EAAA}"/>
              </a:ext>
            </a:extLst>
          </p:cNvPr>
          <p:cNvSpPr>
            <a:spLocks noGrp="1" noChangeArrowheads="1"/>
          </p:cNvSpPr>
          <p:nvPr>
            <p:ph type="title"/>
          </p:nvPr>
        </p:nvSpPr>
        <p:spPr/>
        <p:txBody>
          <a:bodyPr/>
          <a:lstStyle/>
          <a:p>
            <a:pPr eaLnBrk="1" hangingPunct="1"/>
            <a:r>
              <a:rPr lang="en-US" altLang="en-US" sz="3600"/>
              <a:t>Spatial Reference object</a:t>
            </a:r>
          </a:p>
        </p:txBody>
      </p:sp>
      <p:sp>
        <p:nvSpPr>
          <p:cNvPr id="32772" name="Rectangle 3">
            <a:extLst>
              <a:ext uri="{FF2B5EF4-FFF2-40B4-BE49-F238E27FC236}">
                <a16:creationId xmlns:a16="http://schemas.microsoft.com/office/drawing/2014/main" id="{A9A530F5-9846-D9CC-94BE-6C7FDA14FC90}"/>
              </a:ext>
            </a:extLst>
          </p:cNvPr>
          <p:cNvSpPr>
            <a:spLocks noGrp="1" noChangeArrowheads="1"/>
          </p:cNvSpPr>
          <p:nvPr>
            <p:ph type="body" idx="1"/>
          </p:nvPr>
        </p:nvSpPr>
        <p:spPr/>
        <p:txBody>
          <a:bodyPr/>
          <a:lstStyle/>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endParaRPr lang="en-US" sz="2800">
              <a:ea typeface="ＭＳ Ｐゴシック" pitchFamily="34" charset="-128"/>
            </a:endParaRPr>
          </a:p>
          <a:p>
            <a:pPr eaLnBrk="1" hangingPunct="1">
              <a:lnSpc>
                <a:spcPct val="90000"/>
              </a:lnSpc>
              <a:defRPr/>
            </a:pPr>
            <a:r>
              <a:rPr lang="en-US" sz="2800">
                <a:ea typeface="ＭＳ Ｐゴシック" pitchFamily="34" charset="-128"/>
              </a:rPr>
              <a:t>The coordinate system, tolerance, and resolution used to store a spatial dataset.</a:t>
            </a:r>
          </a:p>
          <a:p>
            <a:pPr eaLnBrk="1" hangingPunct="1">
              <a:lnSpc>
                <a:spcPct val="90000"/>
              </a:lnSpc>
              <a:buFontTx/>
              <a:buNone/>
              <a:defRPr/>
            </a:pPr>
            <a:r>
              <a:rPr lang="en-US" sz="2400">
                <a:ea typeface="ＭＳ Ｐゴシック" pitchFamily="34" charset="-128"/>
              </a:rPr>
              <a:t>prjFile = </a:t>
            </a:r>
            <a:r>
              <a:rPr lang="ja-JP" altLang="en-US" sz="2400">
                <a:solidFill>
                  <a:srgbClr val="B2B062"/>
                </a:solidFill>
                <a:ea typeface="ＭＳ Ｐゴシック" pitchFamily="34" charset="-128"/>
              </a:rPr>
              <a:t>“</a:t>
            </a:r>
            <a:r>
              <a:rPr lang="en-US" altLang="ja-JP" sz="2400">
                <a:solidFill>
                  <a:srgbClr val="B2B062"/>
                </a:solidFill>
                <a:ea typeface="ＭＳ Ｐゴシック" pitchFamily="34" charset="-128"/>
              </a:rPr>
              <a:t>C:/Program Files/ArcGIS/Desktop10.0/Coordinate Systems/Projected Coordinate Systems" + \ "/Continental/North America/USA Contiguous Equidistant Conic.prj" </a:t>
            </a:r>
            <a:br>
              <a:rPr lang="en-US" altLang="ja-JP" sz="2400">
                <a:ea typeface="ＭＳ Ｐゴシック" pitchFamily="34" charset="-128"/>
              </a:rPr>
            </a:br>
            <a:endParaRPr lang="en-US" altLang="ja-JP" sz="2400">
              <a:ea typeface="ＭＳ Ｐゴシック" pitchFamily="34" charset="-128"/>
            </a:endParaRPr>
          </a:p>
          <a:p>
            <a:pPr eaLnBrk="1" hangingPunct="1">
              <a:lnSpc>
                <a:spcPct val="90000"/>
              </a:lnSpc>
              <a:buFontTx/>
              <a:buNone/>
              <a:defRPr/>
            </a:pPr>
            <a:r>
              <a:rPr lang="en-US" sz="2400" i="1">
                <a:solidFill>
                  <a:srgbClr val="669900"/>
                </a:solidFill>
                <a:ea typeface="ＭＳ Ｐゴシック" pitchFamily="34" charset="-128"/>
              </a:rPr>
              <a:t># Create a spatial reference object using a projection file </a:t>
            </a:r>
          </a:p>
          <a:p>
            <a:pPr eaLnBrk="1" hangingPunct="1">
              <a:lnSpc>
                <a:spcPct val="90000"/>
              </a:lnSpc>
              <a:buFontTx/>
              <a:buNone/>
              <a:defRPr/>
            </a:pPr>
            <a:r>
              <a:rPr lang="en-US" sz="2400">
                <a:ea typeface="ＭＳ Ｐゴシック" pitchFamily="34" charset="-128"/>
              </a:rPr>
              <a:t>sr = arcpy.SpatialReference(prjFile) </a:t>
            </a:r>
          </a:p>
        </p:txBody>
      </p:sp>
      <p:pic>
        <p:nvPicPr>
          <p:cNvPr id="44037" name="Picture 2">
            <a:extLst>
              <a:ext uri="{FF2B5EF4-FFF2-40B4-BE49-F238E27FC236}">
                <a16:creationId xmlns:a16="http://schemas.microsoft.com/office/drawing/2014/main" id="{ED7E9B4B-7CE8-6D30-ECE7-5CA93C8F50C0}"/>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61988" y="822325"/>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solidFill>
                  <a:srgbClr val="FF0066"/>
                </a:solidFill>
                <a:ea typeface="ＭＳ Ｐゴシック" charset="0"/>
              </a:rPr>
              <a:t>S</a:t>
            </a:r>
            <a:r>
              <a:rPr lang="en-US" i="1" dirty="0" err="1">
                <a:ea typeface="ＭＳ Ｐゴシック" charset="0"/>
              </a:rPr>
              <a:t>earch</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solidFill>
                  <a:srgbClr val="FF0066"/>
                </a:solidFill>
                <a:ea typeface="ＭＳ Ｐゴシック" charset="0"/>
              </a:rPr>
              <a:t>U</a:t>
            </a:r>
            <a:r>
              <a:rPr lang="en-US" i="1" dirty="0" err="1">
                <a:ea typeface="ＭＳ Ｐゴシック" charset="0"/>
              </a:rPr>
              <a:t>pdate</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solidFill>
                  <a:srgbClr val="FF0066"/>
                </a:solidFill>
                <a:ea typeface="ＭＳ Ｐゴシック" charset="0"/>
              </a:rPr>
              <a:t>I</a:t>
            </a:r>
            <a:r>
              <a:rPr lang="en-US" i="1" dirty="0" err="1">
                <a:ea typeface="ＭＳ Ｐゴシック" charset="0"/>
              </a:rPr>
              <a:t>nsert</a:t>
            </a:r>
            <a:r>
              <a:rPr lang="en-US" i="1" dirty="0" err="1">
                <a:solidFill>
                  <a:srgbClr val="FF0066"/>
                </a:solidFill>
                <a:ea typeface="ＭＳ Ｐゴシック" charset="0"/>
              </a:rPr>
              <a:t>C</a:t>
            </a:r>
            <a:r>
              <a:rPr lang="en-US" i="1" dirty="0" err="1">
                <a:ea typeface="ＭＳ Ｐゴシック" charset="0"/>
              </a:rPr>
              <a:t>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49878929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r>
              <a:rPr lang="en-US" i="1" dirty="0">
                <a:ea typeface="ＭＳ Ｐゴシック" charset="0"/>
              </a:rPr>
              <a:t> </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rgbClr val="FFFF00"/>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rgbClr val="FFFF00"/>
              </a:solidFill>
              <a:effectLst/>
              <a:latin typeface="Consolas" panose="020B0609020204030204" pitchFamily="49" charset="0"/>
              <a:ea typeface="MS PGothic" panose="020B0600070205080204" pitchFamily="34" charset="-128"/>
            </a:endParaRP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8F525F63-6CFC-7D60-542B-25B6277B9E37}"/>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TextBox 5">
            <a:extLst>
              <a:ext uri="{FF2B5EF4-FFF2-40B4-BE49-F238E27FC236}">
                <a16:creationId xmlns:a16="http://schemas.microsoft.com/office/drawing/2014/main" id="{DB5D91D5-37F1-50EF-D0E1-99179E474DDA}"/>
              </a:ext>
            </a:extLst>
          </p:cNvPr>
          <p:cNvSpPr txBox="1"/>
          <p:nvPr/>
        </p:nvSpPr>
        <p:spPr>
          <a:xfrm>
            <a:off x="6553200" y="897602"/>
            <a:ext cx="2108269" cy="1631216"/>
          </a:xfrm>
          <a:prstGeom prst="rect">
            <a:avLst/>
          </a:prstGeom>
          <a:noFill/>
        </p:spPr>
        <p:txBody>
          <a:bodyPr wrap="none" rtlCol="0">
            <a:spAutoFit/>
          </a:bodyPr>
          <a:lstStyle/>
          <a:p>
            <a:r>
              <a:rPr lang="en-US" sz="3600" dirty="0">
                <a:solidFill>
                  <a:srgbClr val="D5D50E"/>
                </a:solidFill>
              </a:rPr>
              <a:t>required</a:t>
            </a:r>
          </a:p>
          <a:p>
            <a:endParaRPr lang="en-US" sz="2400" dirty="0">
              <a:solidFill>
                <a:schemeClr val="bg1">
                  <a:lumMod val="65000"/>
                </a:schemeClr>
              </a:solidFill>
            </a:endParaRPr>
          </a:p>
          <a:p>
            <a:r>
              <a:rPr lang="en-US" sz="3600" dirty="0">
                <a:solidFill>
                  <a:schemeClr val="bg1">
                    <a:lumMod val="65000"/>
                  </a:schemeClr>
                </a:solidFill>
              </a:rPr>
              <a:t>{optional}</a:t>
            </a:r>
          </a:p>
        </p:txBody>
      </p:sp>
    </p:spTree>
    <p:extLst>
      <p:ext uri="{BB962C8B-B14F-4D97-AF65-F5344CB8AC3E}">
        <p14:creationId xmlns:p14="http://schemas.microsoft.com/office/powerpoint/2010/main" val="23957913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6553200" cy="6248400"/>
          </a:xfrm>
        </p:spPr>
        <p:txBody>
          <a:bodyPr/>
          <a:lstStyle/>
          <a:p>
            <a:pPr marL="457200" lvl="1" indent="0" eaLnBrk="1" hangingPunct="1">
              <a:defRPr/>
            </a:pPr>
            <a:endParaRPr lang="en-US" i="1" dirty="0">
              <a:ea typeface="ＭＳ Ｐゴシック" charset="0"/>
            </a:endParaRPr>
          </a:p>
          <a:p>
            <a:pPr lvl="1" eaLnBrk="1" hangingPunct="1">
              <a:defRPr/>
            </a:pPr>
            <a:r>
              <a:rPr lang="en-US" i="1" dirty="0" err="1">
                <a:ea typeface="ＭＳ Ｐゴシック" charset="0"/>
              </a:rPr>
              <a:t>SearchCursor</a:t>
            </a:r>
            <a:endParaRPr lang="en-US" i="1"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i="1"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3429000" y="992594"/>
            <a:ext cx="5715000" cy="5005358"/>
            <a:chOff x="3429000" y="1013532"/>
            <a:chExt cx="5715000" cy="5005358"/>
          </a:xfrm>
          <a:solidFill>
            <a:schemeClr val="accent4">
              <a:lumMod val="75000"/>
              <a:lumOff val="25000"/>
            </a:schemeClr>
          </a:solidFill>
        </p:grpSpPr>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3429000" y="5157116"/>
              <a:ext cx="5105400" cy="861774"/>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endPar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endParaRPr>
            </a:p>
            <a:p>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3429000" y="1013532"/>
              <a:ext cx="5715000" cy="1815882"/>
            </a:xfrm>
            <a:prstGeom prst="rect">
              <a:avLst/>
            </a:prstGeom>
            <a:grp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grpSp>
      <p:sp>
        <p:nvSpPr>
          <p:cNvPr id="8" name="Rectangle 7">
            <a:extLst>
              <a:ext uri="{FF2B5EF4-FFF2-40B4-BE49-F238E27FC236}">
                <a16:creationId xmlns:a16="http://schemas.microsoft.com/office/drawing/2014/main" id="{EEB436FE-5FD0-B8C4-1663-9F574493C070}"/>
              </a:ext>
            </a:extLst>
          </p:cNvPr>
          <p:cNvSpPr>
            <a:spLocks noChangeArrowheads="1"/>
          </p:cNvSpPr>
          <p:nvPr/>
        </p:nvSpPr>
        <p:spPr bwMode="auto">
          <a:xfrm>
            <a:off x="3429000" y="3060918"/>
            <a:ext cx="5715000" cy="1815882"/>
          </a:xfrm>
          <a:prstGeom prst="rect">
            <a:avLst/>
          </a:prstGeom>
          <a:solidFill>
            <a:schemeClr val="accent4">
              <a:lumMod val="75000"/>
              <a:lumOff val="25000"/>
            </a:schemeClr>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in_table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field_names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where_clause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 </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spatial_reference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b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b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explode_to_points</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sql_clause</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p>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r>
              <a:rPr kumimoji="0" lang="en-US" altLang="en-US" sz="1600" b="0" i="0" u="none" strike="noStrike" cap="none" normalizeH="0" baseline="0" dirty="0" err="1">
                <a:ln>
                  <a:noFill/>
                </a:ln>
                <a:solidFill>
                  <a:schemeClr val="bg1">
                    <a:lumMod val="85000"/>
                  </a:schemeClr>
                </a:solidFill>
                <a:effectLst/>
                <a:latin typeface="Consolas" panose="020B0609020204030204" pitchFamily="49" charset="0"/>
                <a:ea typeface="MS PGothic" panose="020B0600070205080204" pitchFamily="34" charset="-128"/>
              </a:rPr>
              <a:t>datum_transformation</a:t>
            </a:r>
            <a:r>
              <a:rPr kumimoji="0" lang="en-US" altLang="en-US" sz="1600" b="0" i="0" u="none" strike="noStrike" cap="none" normalizeH="0" baseline="0" dirty="0">
                <a:ln>
                  <a:noFill/>
                </a:ln>
                <a:solidFill>
                  <a:schemeClr val="bg1">
                    <a:lumMod val="85000"/>
                  </a:schemeClr>
                </a:solidFill>
                <a:effectLst/>
                <a:latin typeface="Consolas" panose="020B0609020204030204" pitchFamily="49" charset="0"/>
                <a:ea typeface="MS PGothic" panose="020B0600070205080204" pitchFamily="34" charset="-128"/>
              </a:rPr>
              <a:t>}</a:t>
            </a:r>
            <a:endParaRPr kumimoji="0" lang="en-US" altLang="en-US" sz="2400" b="0" i="0" u="none" strike="noStrike" cap="none" normalizeH="0" baseline="0" dirty="0">
              <a:ln>
                <a:noFill/>
              </a:ln>
              <a:solidFill>
                <a:schemeClr val="bg1">
                  <a:lumMod val="85000"/>
                </a:schemeClr>
              </a:solidFill>
              <a:effectLst/>
              <a:latin typeface="Arial" panose="020B0604020202020204" pitchFamily="34" charset="0"/>
              <a:ea typeface="MS PGothic" panose="020B0600070205080204" pitchFamily="34" charset="-128"/>
            </a:endParaRPr>
          </a:p>
        </p:txBody>
      </p:sp>
      <p:sp>
        <p:nvSpPr>
          <p:cNvPr id="2" name="TextBox 1">
            <a:extLst>
              <a:ext uri="{FF2B5EF4-FFF2-40B4-BE49-F238E27FC236}">
                <a16:creationId xmlns:a16="http://schemas.microsoft.com/office/drawing/2014/main" id="{A2990CC7-CFC9-111C-D92F-EBAC7C0B7F3F}"/>
              </a:ext>
            </a:extLst>
          </p:cNvPr>
          <p:cNvSpPr txBox="1"/>
          <p:nvPr/>
        </p:nvSpPr>
        <p:spPr>
          <a:xfrm>
            <a:off x="2971800" y="198477"/>
            <a:ext cx="2569934" cy="646331"/>
          </a:xfrm>
          <a:prstGeom prst="rect">
            <a:avLst/>
          </a:prstGeom>
          <a:noFill/>
        </p:spPr>
        <p:txBody>
          <a:bodyPr wrap="none" rtlCol="0">
            <a:spAutoFit/>
          </a:bodyPr>
          <a:lstStyle/>
          <a:p>
            <a:r>
              <a:rPr lang="en-US" sz="3600" dirty="0">
                <a:solidFill>
                  <a:schemeClr val="bg1">
                    <a:lumMod val="65000"/>
                  </a:schemeClr>
                </a:solidFill>
              </a:rPr>
              <a:t>Parameters</a:t>
            </a:r>
          </a:p>
        </p:txBody>
      </p:sp>
      <p:sp>
        <p:nvSpPr>
          <p:cNvPr id="6" name="Right Brace 5">
            <a:extLst>
              <a:ext uri="{FF2B5EF4-FFF2-40B4-BE49-F238E27FC236}">
                <a16:creationId xmlns:a16="http://schemas.microsoft.com/office/drawing/2014/main" id="{3B4D80C0-8694-ECCA-574D-4DDD30458513}"/>
              </a:ext>
            </a:extLst>
          </p:cNvPr>
          <p:cNvSpPr/>
          <p:nvPr/>
        </p:nvSpPr>
        <p:spPr bwMode="auto">
          <a:xfrm>
            <a:off x="6705600" y="1308318"/>
            <a:ext cx="914400" cy="3124200"/>
          </a:xfrm>
          <a:prstGeom prst="rightBrace">
            <a:avLst/>
          </a:prstGeom>
          <a:noFill/>
          <a:ln>
            <a:solidFill>
              <a:srgbClr val="D9D9D9"/>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7" name="TextBox 6">
            <a:extLst>
              <a:ext uri="{FF2B5EF4-FFF2-40B4-BE49-F238E27FC236}">
                <a16:creationId xmlns:a16="http://schemas.microsoft.com/office/drawing/2014/main" id="{CF239797-1C4D-E6F9-8334-6762B0F16AF3}"/>
              </a:ext>
            </a:extLst>
          </p:cNvPr>
          <p:cNvSpPr txBox="1"/>
          <p:nvPr/>
        </p:nvSpPr>
        <p:spPr>
          <a:xfrm>
            <a:off x="7848600" y="2578030"/>
            <a:ext cx="1186543" cy="584775"/>
          </a:xfrm>
          <a:prstGeom prst="rect">
            <a:avLst/>
          </a:prstGeom>
          <a:noFill/>
        </p:spPr>
        <p:txBody>
          <a:bodyPr wrap="none" rtlCol="0">
            <a:spAutoFit/>
          </a:bodyPr>
          <a:lstStyle/>
          <a:p>
            <a:r>
              <a:rPr lang="en-US" sz="3200" dirty="0">
                <a:solidFill>
                  <a:schemeClr val="bg1">
                    <a:lumMod val="65000"/>
                  </a:schemeClr>
                </a:solidFill>
              </a:rPr>
              <a:t>same</a:t>
            </a:r>
            <a:endParaRPr lang="en-US" dirty="0">
              <a:solidFill>
                <a:schemeClr val="bg1">
                  <a:lumMod val="65000"/>
                </a:schemeClr>
              </a:solidFill>
            </a:endParaRPr>
          </a:p>
        </p:txBody>
      </p:sp>
    </p:spTree>
    <p:extLst>
      <p:ext uri="{BB962C8B-B14F-4D97-AF65-F5344CB8AC3E}">
        <p14:creationId xmlns:p14="http://schemas.microsoft.com/office/powerpoint/2010/main" val="237760912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Data access cursor methods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20029193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76200" y="1291557"/>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685800" y="1740932"/>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1717550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9" name="TextBox 8">
            <a:extLst>
              <a:ext uri="{FF2B5EF4-FFF2-40B4-BE49-F238E27FC236}">
                <a16:creationId xmlns:a16="http://schemas.microsoft.com/office/drawing/2014/main" id="{931E2DB7-BD32-E559-55D8-59F2F94532E9}"/>
              </a:ext>
            </a:extLst>
          </p:cNvPr>
          <p:cNvSpPr txBox="1"/>
          <p:nvPr/>
        </p:nvSpPr>
        <p:spPr>
          <a:xfrm>
            <a:off x="1371600" y="1315256"/>
            <a:ext cx="2419673" cy="369332"/>
          </a:xfrm>
          <a:prstGeom prst="rect">
            <a:avLst/>
          </a:prstGeom>
          <a:noFill/>
        </p:spPr>
        <p:txBody>
          <a:bodyPr wrap="square" rtlCol="0">
            <a:spAutoFit/>
          </a:bodyPr>
          <a:lstStyle/>
          <a:p>
            <a:r>
              <a:rPr lang="en-US" dirty="0">
                <a:solidFill>
                  <a:srgbClr val="FF0066"/>
                </a:solidFill>
              </a:rPr>
              <a:t>data access module</a:t>
            </a:r>
          </a:p>
        </p:txBody>
      </p:sp>
      <p:cxnSp>
        <p:nvCxnSpPr>
          <p:cNvPr id="10" name="Straight Arrow Connector 9">
            <a:extLst>
              <a:ext uri="{FF2B5EF4-FFF2-40B4-BE49-F238E27FC236}">
                <a16:creationId xmlns:a16="http://schemas.microsoft.com/office/drawing/2014/main" id="{E7B08D7E-BF25-0187-19B0-B560A083B4A6}"/>
              </a:ext>
            </a:extLst>
          </p:cNvPr>
          <p:cNvCxnSpPr>
            <a:cxnSpLocks/>
          </p:cNvCxnSpPr>
          <p:nvPr/>
        </p:nvCxnSpPr>
        <p:spPr bwMode="auto">
          <a:xfrm>
            <a:off x="24571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7753359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2648213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Courier New" panose="02070309020205020404" pitchFamily="49" charset="0"/>
              <a:buChar char="o"/>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cxnSp>
        <p:nvCxnSpPr>
          <p:cNvPr id="13" name="Straight Arrow Connector 12">
            <a:extLst>
              <a:ext uri="{FF2B5EF4-FFF2-40B4-BE49-F238E27FC236}">
                <a16:creationId xmlns:a16="http://schemas.microsoft.com/office/drawing/2014/main" id="{0FE80D53-6E8A-EC74-F045-9AD73B6D986C}"/>
              </a:ext>
            </a:extLst>
          </p:cNvPr>
          <p:cNvCxnSpPr>
            <a:cxnSpLocks/>
          </p:cNvCxnSpPr>
          <p:nvPr/>
        </p:nvCxnSpPr>
        <p:spPr bwMode="auto">
          <a:xfrm>
            <a:off x="55813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a:extLst>
              <a:ext uri="{FF2B5EF4-FFF2-40B4-BE49-F238E27FC236}">
                <a16:creationId xmlns:a16="http://schemas.microsoft.com/office/drawing/2014/main" id="{40126C42-8A34-D9E7-9515-5519AAD2E655}"/>
              </a:ext>
            </a:extLst>
          </p:cNvPr>
          <p:cNvSpPr txBox="1"/>
          <p:nvPr/>
        </p:nvSpPr>
        <p:spPr>
          <a:xfrm>
            <a:off x="5428927" y="1371600"/>
            <a:ext cx="2191073" cy="369332"/>
          </a:xfrm>
          <a:prstGeom prst="rect">
            <a:avLst/>
          </a:prstGeom>
          <a:noFill/>
        </p:spPr>
        <p:txBody>
          <a:bodyPr wrap="square" rtlCol="0">
            <a:spAutoFit/>
          </a:bodyPr>
          <a:lstStyle/>
          <a:p>
            <a:r>
              <a:rPr lang="en-US" dirty="0">
                <a:solidFill>
                  <a:srgbClr val="FF0066"/>
                </a:solidFill>
              </a:rPr>
              <a:t>required arguments</a:t>
            </a:r>
          </a:p>
        </p:txBody>
      </p:sp>
    </p:spTree>
    <p:extLst>
      <p:ext uri="{BB962C8B-B14F-4D97-AF65-F5344CB8AC3E}">
        <p14:creationId xmlns:p14="http://schemas.microsoft.com/office/powerpoint/2010/main" val="136026259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6F4F974C-68AF-3C2B-15B7-00C4EE70271B}"/>
              </a:ext>
            </a:extLst>
          </p:cNvPr>
          <p:cNvPicPr>
            <a:picLocks noChangeAspect="1"/>
          </p:cNvPicPr>
          <p:nvPr/>
        </p:nvPicPr>
        <p:blipFill rotWithShape="1">
          <a:blip r:embed="rId3"/>
          <a:srcRect b="7534"/>
          <a:stretch/>
        </p:blipFill>
        <p:spPr>
          <a:xfrm>
            <a:off x="0" y="0"/>
            <a:ext cx="11707217" cy="6858000"/>
          </a:xfrm>
          <a:prstGeom prst="rect">
            <a:avLst/>
          </a:prstGeom>
        </p:spPr>
      </p:pic>
      <p:sp>
        <p:nvSpPr>
          <p:cNvPr id="7" name="Title 6">
            <a:extLst>
              <a:ext uri="{FF2B5EF4-FFF2-40B4-BE49-F238E27FC236}">
                <a16:creationId xmlns:a16="http://schemas.microsoft.com/office/drawing/2014/main" id="{D6A57612-7F5E-3D74-3580-1A0C8B8F5825}"/>
              </a:ext>
            </a:extLst>
          </p:cNvPr>
          <p:cNvSpPr>
            <a:spLocks noGrp="1"/>
          </p:cNvSpPr>
          <p:nvPr>
            <p:ph type="title"/>
          </p:nvPr>
        </p:nvSpPr>
        <p:spPr>
          <a:xfrm>
            <a:off x="0" y="2349731"/>
            <a:ext cx="8382000" cy="1066800"/>
          </a:xfrm>
          <a:solidFill>
            <a:srgbClr val="404040"/>
          </a:solidFill>
        </p:spPr>
        <p:txBody>
          <a:bodyPr/>
          <a:lstStyle/>
          <a:p>
            <a:pPr algn="ctr"/>
            <a:r>
              <a:rPr lang="en-US" dirty="0"/>
              <a:t>arcpy cursors for GIS data</a:t>
            </a:r>
          </a:p>
        </p:txBody>
      </p:sp>
    </p:spTree>
    <p:extLst>
      <p:ext uri="{BB962C8B-B14F-4D97-AF65-F5344CB8AC3E}">
        <p14:creationId xmlns:p14="http://schemas.microsoft.com/office/powerpoint/2010/main" val="2308889611"/>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flipV="1">
            <a:off x="3219127" y="30480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a:extLst>
              <a:ext uri="{FF2B5EF4-FFF2-40B4-BE49-F238E27FC236}">
                <a16:creationId xmlns:a16="http://schemas.microsoft.com/office/drawing/2014/main" id="{34562350-7115-8759-223A-B18B73186688}"/>
              </a:ext>
            </a:extLst>
          </p:cNvPr>
          <p:cNvSpPr txBox="1"/>
          <p:nvPr/>
        </p:nvSpPr>
        <p:spPr>
          <a:xfrm>
            <a:off x="2761927" y="3744001"/>
            <a:ext cx="1435531" cy="923330"/>
          </a:xfrm>
          <a:prstGeom prst="rect">
            <a:avLst/>
          </a:prstGeom>
          <a:noFill/>
        </p:spPr>
        <p:txBody>
          <a:bodyPr wrap="square" rtlCol="0">
            <a:spAutoFit/>
          </a:bodyPr>
          <a:lstStyle/>
          <a:p>
            <a:pPr marL="285750" indent="-285750">
              <a:buFont typeface="Wingdings" panose="05000000000000000000" pitchFamily="2" charset="2"/>
              <a:buChar char="ü"/>
            </a:pPr>
            <a:r>
              <a:rPr lang="en-US" dirty="0">
                <a:solidFill>
                  <a:srgbClr val="FF0066"/>
                </a:solidFill>
              </a:rPr>
              <a:t>Search</a:t>
            </a:r>
          </a:p>
          <a:p>
            <a:pPr marL="342900" indent="-342900">
              <a:buFont typeface="Courier New" panose="02070309020205020404" pitchFamily="49" charset="0"/>
              <a:buChar char="o"/>
            </a:pPr>
            <a:r>
              <a:rPr lang="en-US" dirty="0">
                <a:solidFill>
                  <a:srgbClr val="FF0066"/>
                </a:solidFill>
              </a:rPr>
              <a:t>Update</a:t>
            </a:r>
          </a:p>
          <a:p>
            <a:pPr marL="342900" indent="-342900">
              <a:buFont typeface="Courier New" panose="02070309020205020404" pitchFamily="49" charset="0"/>
              <a:buChar char="o"/>
            </a:pPr>
            <a:r>
              <a:rPr lang="en-US" dirty="0">
                <a:solidFill>
                  <a:srgbClr val="FF0066"/>
                </a:solidFill>
              </a:rPr>
              <a:t>Insert</a:t>
            </a:r>
          </a:p>
        </p:txBody>
      </p:sp>
    </p:spTree>
    <p:extLst>
      <p:ext uri="{BB962C8B-B14F-4D97-AF65-F5344CB8AC3E}">
        <p14:creationId xmlns:p14="http://schemas.microsoft.com/office/powerpoint/2010/main" val="2459102507"/>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1" name="Straight Arrow Connector 10">
            <a:extLst>
              <a:ext uri="{FF2B5EF4-FFF2-40B4-BE49-F238E27FC236}">
                <a16:creationId xmlns:a16="http://schemas.microsoft.com/office/drawing/2014/main" id="{CE10163E-E4EE-DA8F-0AE4-28D0F37482BD}"/>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6" name="TextBox 5">
            <a:extLst>
              <a:ext uri="{FF2B5EF4-FFF2-40B4-BE49-F238E27FC236}">
                <a16:creationId xmlns:a16="http://schemas.microsoft.com/office/drawing/2014/main" id="{B028015C-8932-CDDD-4B05-D13EC62DBE27}"/>
              </a:ext>
            </a:extLst>
          </p:cNvPr>
          <p:cNvSpPr txBox="1"/>
          <p:nvPr/>
        </p:nvSpPr>
        <p:spPr>
          <a:xfrm>
            <a:off x="457199" y="4953000"/>
            <a:ext cx="8458195" cy="830997"/>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a:t>
            </a:r>
            <a:r>
              <a:rPr lang="en-US" sz="2400" dirty="0" err="1">
                <a:solidFill>
                  <a:srgbClr val="D4D4D4"/>
                </a:solidFill>
                <a:effectLst/>
                <a:latin typeface="Consolas" panose="020B0609020204030204" pitchFamily="49" charset="0"/>
              </a:rPr>
              <a:t>S</a:t>
            </a:r>
            <a:r>
              <a:rPr lang="en-US" sz="2400" b="0" dirty="0" err="1">
                <a:solidFill>
                  <a:srgbClr val="D4D4D4"/>
                </a:solidFill>
                <a:effectLst/>
                <a:latin typeface="Consolas" panose="020B0609020204030204" pitchFamily="49" charset="0"/>
              </a:rPr>
              <a:t>earchCursor</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199819904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
        <p:nvSpPr>
          <p:cNvPr id="7" name="TextBox 6">
            <a:extLst>
              <a:ext uri="{FF2B5EF4-FFF2-40B4-BE49-F238E27FC236}">
                <a16:creationId xmlns:a16="http://schemas.microsoft.com/office/drawing/2014/main" id="{84B7E889-6F4A-7FD5-5F89-D9B2467F20FC}"/>
              </a:ext>
            </a:extLst>
          </p:cNvPr>
          <p:cNvSpPr txBox="1"/>
          <p:nvPr/>
        </p:nvSpPr>
        <p:spPr>
          <a:xfrm>
            <a:off x="457200" y="4953000"/>
            <a:ext cx="8382000" cy="1200329"/>
          </a:xfrm>
          <a:prstGeom prst="rect">
            <a:avLst/>
          </a:prstGeom>
          <a:noFill/>
        </p:spPr>
        <p:txBody>
          <a:bodyPr wrap="square">
            <a:spAutoFit/>
          </a:bodyPr>
          <a:lstStyle/>
          <a:p>
            <a:r>
              <a:rPr lang="en-US" sz="2400" b="0" dirty="0" err="1">
                <a:solidFill>
                  <a:srgbClr val="D4D4D4"/>
                </a:solidFill>
                <a:effectLst/>
                <a:latin typeface="Consolas" panose="020B0609020204030204" pitchFamily="49" charset="0"/>
              </a:rPr>
              <a:t>sc</a:t>
            </a:r>
            <a:r>
              <a:rPr lang="en-US" sz="2400" b="0" dirty="0">
                <a:solidFill>
                  <a:srgbClr val="D4D4D4"/>
                </a:solidFill>
                <a:effectLst/>
                <a:latin typeface="Consolas" panose="020B0609020204030204" pitchFamily="49" charset="0"/>
              </a:rPr>
              <a:t> = </a:t>
            </a:r>
            <a:r>
              <a:rPr lang="en-US" sz="2400" b="0" dirty="0" err="1">
                <a:solidFill>
                  <a:srgbClr val="D4D4D4"/>
                </a:solidFill>
                <a:effectLst/>
                <a:latin typeface="Consolas" panose="020B0609020204030204" pitchFamily="49" charset="0"/>
              </a:rPr>
              <a:t>arcpy.da.SearchCursor</a:t>
            </a:r>
            <a:r>
              <a:rPr lang="en-US" sz="2400" b="0" dirty="0">
                <a:solidFill>
                  <a:srgbClr val="D4D4D4"/>
                </a:solidFill>
                <a:effectLst/>
                <a:latin typeface="Consolas" panose="020B0609020204030204" pitchFamily="49" charset="0"/>
              </a:rPr>
              <a:t>(</a:t>
            </a:r>
          </a:p>
          <a:p>
            <a:r>
              <a:rPr lang="en-US" sz="2400" dirty="0">
                <a:solidFill>
                  <a:srgbClr val="D4D4D4"/>
                </a:solidFill>
                <a:latin typeface="Consolas" panose="020B0609020204030204" pitchFamily="49" charset="0"/>
              </a:rPr>
              <a:t>         </a:t>
            </a:r>
            <a:r>
              <a:rPr lang="en-US" sz="2400" b="0" dirty="0" err="1">
                <a:solidFill>
                  <a:srgbClr val="D4D4D4"/>
                </a:solidFill>
                <a:effectLst/>
                <a:latin typeface="Consolas" panose="020B0609020204030204" pitchFamily="49" charset="0"/>
              </a:rPr>
              <a:t>in_table</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beefarm.shp</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 </a:t>
            </a:r>
          </a:p>
          <a:p>
            <a:r>
              <a:rPr lang="en-US" sz="2400" b="0" dirty="0">
                <a:solidFill>
                  <a:srgbClr val="D4D4D4"/>
                </a:solidFill>
                <a:effectLst/>
                <a:latin typeface="Consolas" panose="020B0609020204030204" pitchFamily="49" charset="0"/>
              </a:rPr>
              <a:t>         </a:t>
            </a:r>
            <a:r>
              <a:rPr lang="en-US" sz="2400" b="0" dirty="0" err="1">
                <a:solidFill>
                  <a:srgbClr val="D4D4D4"/>
                </a:solidFill>
                <a:effectLst/>
                <a:latin typeface="Consolas" panose="020B0609020204030204" pitchFamily="49" charset="0"/>
              </a:rPr>
              <a:t>field_names</a:t>
            </a:r>
            <a:r>
              <a:rPr lang="en-US" sz="2400" b="0" dirty="0">
                <a:solidFill>
                  <a:srgbClr val="D4D4D4"/>
                </a:solidFill>
                <a:effectLst/>
                <a:latin typeface="Consolas" panose="020B0609020204030204" pitchFamily="49" charset="0"/>
              </a:rPr>
              <a:t>=[</a:t>
            </a:r>
            <a:r>
              <a:rPr lang="en-US" sz="2400" b="0" dirty="0">
                <a:solidFill>
                  <a:srgbClr val="CE9178"/>
                </a:solidFill>
                <a:effectLst/>
                <a:latin typeface="Consolas" panose="020B0609020204030204" pitchFamily="49" charset="0"/>
              </a:rPr>
              <a:t>"FID"</a:t>
            </a:r>
            <a:r>
              <a:rPr lang="en-US" sz="2400" b="0" dirty="0">
                <a:solidFill>
                  <a:srgbClr val="D4D4D4"/>
                </a:solidFill>
                <a:effectLst/>
                <a:latin typeface="Consolas" panose="020B0609020204030204" pitchFamily="49" charset="0"/>
              </a:rPr>
              <a:t>, </a:t>
            </a:r>
            <a:r>
              <a:rPr lang="en-US" sz="2400" b="0" dirty="0">
                <a:solidFill>
                  <a:srgbClr val="CE9178"/>
                </a:solidFill>
                <a:effectLst/>
                <a:latin typeface="Consolas" panose="020B0609020204030204" pitchFamily="49" charset="0"/>
              </a:rPr>
              <a:t>"</a:t>
            </a:r>
            <a:r>
              <a:rPr lang="en-US" sz="2400" b="0" dirty="0" err="1">
                <a:solidFill>
                  <a:srgbClr val="CE9178"/>
                </a:solidFill>
                <a:effectLst/>
                <a:latin typeface="Consolas" panose="020B0609020204030204" pitchFamily="49" charset="0"/>
              </a:rPr>
              <a:t>BeeProduct</a:t>
            </a:r>
            <a:r>
              <a:rPr lang="en-US" sz="2400" b="0" dirty="0">
                <a:solidFill>
                  <a:srgbClr val="CE9178"/>
                </a:solidFill>
                <a:effectLst/>
                <a:latin typeface="Consolas" panose="020B0609020204030204" pitchFamily="49" charset="0"/>
              </a:rPr>
              <a:t>"</a:t>
            </a:r>
            <a:r>
              <a:rPr lang="en-US" sz="2400" b="0" dirty="0">
                <a:solidFill>
                  <a:srgbClr val="D4D4D4"/>
                </a:solidFill>
                <a:effectLst/>
                <a:latin typeface="Consolas" panose="020B0609020204030204" pitchFamily="49" charset="0"/>
              </a:rPr>
              <a:t>])</a:t>
            </a:r>
          </a:p>
        </p:txBody>
      </p:sp>
      <p:cxnSp>
        <p:nvCxnSpPr>
          <p:cNvPr id="8" name="Straight Arrow Connector 7">
            <a:extLst>
              <a:ext uri="{FF2B5EF4-FFF2-40B4-BE49-F238E27FC236}">
                <a16:creationId xmlns:a16="http://schemas.microsoft.com/office/drawing/2014/main" id="{E9818832-709E-57A1-6A7A-D9885CBC9807}"/>
              </a:ext>
            </a:extLst>
          </p:cNvPr>
          <p:cNvCxnSpPr>
            <a:cxnSpLocks/>
          </p:cNvCxnSpPr>
          <p:nvPr/>
        </p:nvCxnSpPr>
        <p:spPr bwMode="auto">
          <a:xfrm rot="10800000" flipV="1">
            <a:off x="3219127" y="3124200"/>
            <a:ext cx="0" cy="160020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407603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dirty="0"/>
              <a:t>Three cursor types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arcpy.da</a:t>
              </a:r>
              <a:r>
                <a:rPr lang="en-US" altLang="en-US" sz="1200" dirty="0" err="1">
                  <a:solidFill>
                    <a:srgbClr val="4C4C4C"/>
                  </a:solidFill>
                  <a:latin typeface="Consolas" panose="020B0609020204030204" pitchFamily="49" charset="0"/>
                </a:rPr>
                <a:t>.</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3403952937"/>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D43C9C-D7D5-8DA7-81B7-4BFFF2B0F3A0}"/>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D8105C9-2AD3-7947-0A7C-7045DE2CBF5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166879858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69861"/>
            <a:ext cx="9601200" cy="6927861"/>
          </a:xfrm>
          <a:prstGeom prst="rect">
            <a:avLst/>
          </a:prstGeom>
        </p:spPr>
      </p:pic>
      <p:pic>
        <p:nvPicPr>
          <p:cNvPr id="9" name="Picture 8">
            <a:extLst>
              <a:ext uri="{FF2B5EF4-FFF2-40B4-BE49-F238E27FC236}">
                <a16:creationId xmlns:a16="http://schemas.microsoft.com/office/drawing/2014/main" id="{0D433035-9387-EA43-7EA5-6884A844315E}"/>
              </a:ext>
            </a:extLst>
          </p:cNvPr>
          <p:cNvPicPr>
            <a:picLocks noChangeAspect="1"/>
          </p:cNvPicPr>
          <p:nvPr/>
        </p:nvPicPr>
        <p:blipFill>
          <a:blip r:embed="rId4"/>
          <a:stretch>
            <a:fillRect/>
          </a:stretch>
        </p:blipFill>
        <p:spPr>
          <a:xfrm>
            <a:off x="0" y="4855804"/>
            <a:ext cx="9601200" cy="2002196"/>
          </a:xfrm>
          <a:prstGeom prst="rect">
            <a:avLst/>
          </a:prstGeom>
        </p:spPr>
      </p:pic>
    </p:spTree>
    <p:extLst>
      <p:ext uri="{BB962C8B-B14F-4D97-AF65-F5344CB8AC3E}">
        <p14:creationId xmlns:p14="http://schemas.microsoft.com/office/powerpoint/2010/main" val="248401959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20032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spTree>
    <p:extLst>
      <p:ext uri="{BB962C8B-B14F-4D97-AF65-F5344CB8AC3E}">
        <p14:creationId xmlns:p14="http://schemas.microsoft.com/office/powerpoint/2010/main" val="3930530542"/>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848100" y="3086100"/>
            <a:ext cx="1447800" cy="304800"/>
          </a:xfrm>
          <a:prstGeom prst="curvedConnector3">
            <a:avLst>
              <a:gd name="adj1" fmla="val -1940"/>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2728999"/>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963652" cy="2031325"/>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TextBox 1">
            <a:extLst>
              <a:ext uri="{FF2B5EF4-FFF2-40B4-BE49-F238E27FC236}">
                <a16:creationId xmlns:a16="http://schemas.microsoft.com/office/drawing/2014/main" id="{731D872B-29DB-A911-6117-04FBF9C31C60}"/>
              </a:ext>
            </a:extLst>
          </p:cNvPr>
          <p:cNvSpPr txBox="1"/>
          <p:nvPr/>
        </p:nvSpPr>
        <p:spPr>
          <a:xfrm>
            <a:off x="76200" y="5105400"/>
            <a:ext cx="1600198" cy="369332"/>
          </a:xfrm>
          <a:prstGeom prst="rect">
            <a:avLst/>
          </a:prstGeom>
          <a:noFill/>
        </p:spPr>
        <p:txBody>
          <a:bodyPr wrap="square" rtlCol="0">
            <a:spAutoFit/>
          </a:bodyPr>
          <a:lstStyle/>
          <a:p>
            <a:r>
              <a:rPr lang="en-US" dirty="0">
                <a:solidFill>
                  <a:srgbClr val="FF0066"/>
                </a:solidFill>
              </a:rPr>
              <a:t>Cursor object</a:t>
            </a:r>
          </a:p>
        </p:txBody>
      </p:sp>
      <p:cxnSp>
        <p:nvCxnSpPr>
          <p:cNvPr id="3" name="Straight Arrow Connector 2">
            <a:extLst>
              <a:ext uri="{FF2B5EF4-FFF2-40B4-BE49-F238E27FC236}">
                <a16:creationId xmlns:a16="http://schemas.microsoft.com/office/drawing/2014/main" id="{13168D66-6584-4CE4-F201-974FDEDDC067}"/>
              </a:ext>
            </a:extLst>
          </p:cNvPr>
          <p:cNvCxnSpPr>
            <a:cxnSpLocks/>
          </p:cNvCxnSpPr>
          <p:nvPr/>
        </p:nvCxnSpPr>
        <p:spPr bwMode="auto">
          <a:xfrm rot="10800000">
            <a:off x="381000" y="4419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5185069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074" name="Rectangle 2">
            <a:extLst>
              <a:ext uri="{FF2B5EF4-FFF2-40B4-BE49-F238E27FC236}">
                <a16:creationId xmlns:a16="http://schemas.microsoft.com/office/drawing/2014/main" id="{74566053-4BBD-C9DD-0C3B-DF1BDEE992C4}"/>
              </a:ext>
            </a:extLst>
          </p:cNvPr>
          <p:cNvSpPr>
            <a:spLocks noGrp="1" noChangeArrowheads="1"/>
          </p:cNvSpPr>
          <p:nvPr>
            <p:ph type="ctrTitle"/>
          </p:nvPr>
        </p:nvSpPr>
        <p:spPr>
          <a:xfrm>
            <a:off x="-152400" y="609600"/>
            <a:ext cx="4267200" cy="3276600"/>
          </a:xfrm>
        </p:spPr>
        <p:txBody>
          <a:bodyPr/>
          <a:lstStyle/>
          <a:p>
            <a:pPr algn="ctr" eaLnBrk="1" hangingPunct="1"/>
            <a:r>
              <a:rPr lang="en-US" altLang="en-US" sz="5400" b="0" dirty="0"/>
              <a:t>Cursors</a:t>
            </a:r>
            <a:br>
              <a:rPr lang="en-US" altLang="en-US" sz="5400" b="0" dirty="0"/>
            </a:br>
            <a:r>
              <a:rPr lang="en-US" altLang="en-US" sz="5400" b="0" dirty="0"/>
              <a:t>--------------- </a:t>
            </a:r>
            <a:r>
              <a:rPr lang="en-US" altLang="en-US" sz="3600" b="0" dirty="0"/>
              <a:t>Read/write GIS attribute table rows</a:t>
            </a:r>
            <a:endParaRPr lang="en-US" altLang="en-US" sz="5400" b="0" dirty="0"/>
          </a:p>
        </p:txBody>
      </p:sp>
      <p:sp>
        <p:nvSpPr>
          <p:cNvPr id="3" name="Rectangle 3">
            <a:extLst>
              <a:ext uri="{FF2B5EF4-FFF2-40B4-BE49-F238E27FC236}">
                <a16:creationId xmlns:a16="http://schemas.microsoft.com/office/drawing/2014/main" id="{D35D1DAA-A190-AA3F-D67F-BAF2DC0D8F81}"/>
              </a:ext>
            </a:extLst>
          </p:cNvPr>
          <p:cNvSpPr txBox="1">
            <a:spLocks noChangeArrowheads="1"/>
          </p:cNvSpPr>
          <p:nvPr/>
        </p:nvSpPr>
        <p:spPr bwMode="auto">
          <a:xfrm>
            <a:off x="152400" y="5638800"/>
            <a:ext cx="3657600" cy="1219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0" indent="0" algn="ctr" rtl="0" eaLnBrk="0" fontAlgn="base" hangingPunct="0">
              <a:spcBef>
                <a:spcPct val="20000"/>
              </a:spcBef>
              <a:spcAft>
                <a:spcPct val="0"/>
              </a:spcAft>
              <a:buNone/>
              <a:defRPr sz="3200">
                <a:solidFill>
                  <a:schemeClr val="bg1">
                    <a:lumMod val="85000"/>
                  </a:schemeClr>
                </a:solidFill>
                <a:latin typeface="+mn-lt"/>
                <a:ea typeface="MS PGothic" panose="020B0600070205080204" pitchFamily="34" charset="-128"/>
                <a:cs typeface="ＭＳ Ｐゴシック" charset="0"/>
              </a:defRPr>
            </a:lvl1pPr>
            <a:lvl2pPr marL="457200" indent="0" algn="ctr" rtl="0" eaLnBrk="0" fontAlgn="base" hangingPunct="0">
              <a:spcBef>
                <a:spcPct val="20000"/>
              </a:spcBef>
              <a:spcAft>
                <a:spcPct val="0"/>
              </a:spcAft>
              <a:buNone/>
              <a:defRPr sz="2800">
                <a:solidFill>
                  <a:schemeClr val="bg1">
                    <a:lumMod val="85000"/>
                  </a:schemeClr>
                </a:solidFill>
                <a:latin typeface="+mn-lt"/>
                <a:ea typeface="MS PGothic" panose="020B0600070205080204" pitchFamily="34" charset="-128"/>
              </a:defRPr>
            </a:lvl2pPr>
            <a:lvl3pPr marL="914400" indent="0" algn="ctr" rtl="0" eaLnBrk="0" fontAlgn="base" hangingPunct="0">
              <a:spcBef>
                <a:spcPct val="20000"/>
              </a:spcBef>
              <a:spcAft>
                <a:spcPct val="0"/>
              </a:spcAft>
              <a:buNone/>
              <a:defRPr sz="2400">
                <a:solidFill>
                  <a:schemeClr val="bg1">
                    <a:lumMod val="85000"/>
                  </a:schemeClr>
                </a:solidFill>
                <a:latin typeface="+mn-lt"/>
                <a:ea typeface="MS PGothic" panose="020B0600070205080204" pitchFamily="34" charset="-128"/>
              </a:defRPr>
            </a:lvl3pPr>
            <a:lvl4pPr marL="13716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4pPr>
            <a:lvl5pPr marL="1828800" indent="0" algn="ctr" rtl="0" eaLnBrk="0" fontAlgn="base" hangingPunct="0">
              <a:spcBef>
                <a:spcPct val="20000"/>
              </a:spcBef>
              <a:spcAft>
                <a:spcPct val="0"/>
              </a:spcAft>
              <a:buNone/>
              <a:defRPr sz="2000">
                <a:solidFill>
                  <a:schemeClr val="bg1">
                    <a:lumMod val="85000"/>
                  </a:schemeClr>
                </a:solidFill>
                <a:latin typeface="+mn-lt"/>
                <a:ea typeface="MS PGothic" panose="020B0600070205080204" pitchFamily="34" charset="-128"/>
              </a:defRPr>
            </a:lvl5pPr>
            <a:lvl6pPr marL="2286000" indent="0" algn="ctr" rtl="0" fontAlgn="base">
              <a:spcBef>
                <a:spcPct val="20000"/>
              </a:spcBef>
              <a:spcAft>
                <a:spcPct val="0"/>
              </a:spcAft>
              <a:buNone/>
              <a:defRPr sz="2000">
                <a:solidFill>
                  <a:schemeClr val="tx1"/>
                </a:solidFill>
                <a:latin typeface="+mn-lt"/>
              </a:defRPr>
            </a:lvl6pPr>
            <a:lvl7pPr marL="2743200" indent="0" algn="ctr" rtl="0" fontAlgn="base">
              <a:spcBef>
                <a:spcPct val="20000"/>
              </a:spcBef>
              <a:spcAft>
                <a:spcPct val="0"/>
              </a:spcAft>
              <a:buNone/>
              <a:defRPr sz="2000">
                <a:solidFill>
                  <a:schemeClr val="tx1"/>
                </a:solidFill>
                <a:latin typeface="+mn-lt"/>
              </a:defRPr>
            </a:lvl7pPr>
            <a:lvl8pPr marL="3200400" indent="0" algn="ctr" rtl="0" fontAlgn="base">
              <a:spcBef>
                <a:spcPct val="20000"/>
              </a:spcBef>
              <a:spcAft>
                <a:spcPct val="0"/>
              </a:spcAft>
              <a:buNone/>
              <a:defRPr sz="2000">
                <a:solidFill>
                  <a:schemeClr val="tx1"/>
                </a:solidFill>
                <a:latin typeface="+mn-lt"/>
              </a:defRPr>
            </a:lvl8pPr>
            <a:lvl9pPr marL="3657600" indent="0" algn="ctr" rtl="0" fontAlgn="base">
              <a:spcBef>
                <a:spcPct val="20000"/>
              </a:spcBef>
              <a:spcAft>
                <a:spcPct val="0"/>
              </a:spcAft>
              <a:buNone/>
              <a:defRPr sz="2000">
                <a:solidFill>
                  <a:schemeClr val="tx1"/>
                </a:solidFill>
                <a:latin typeface="+mn-lt"/>
              </a:defRPr>
            </a:lvl9pPr>
          </a:lstStyle>
          <a:p>
            <a:pPr algn="l">
              <a:lnSpc>
                <a:spcPct val="80000"/>
              </a:lnSpc>
            </a:pPr>
            <a:r>
              <a:rPr lang="en-US" altLang="en-US" sz="2000" kern="0" dirty="0">
                <a:latin typeface="Calibri" panose="020F0502020204030204" pitchFamily="34" charset="0"/>
                <a:cs typeface="Calibri" panose="020F0502020204030204" pitchFamily="34" charset="0"/>
              </a:rPr>
              <a:t>Center for Geospatial Analytics</a:t>
            </a:r>
          </a:p>
          <a:p>
            <a:pPr algn="l">
              <a:lnSpc>
                <a:spcPct val="80000"/>
              </a:lnSpc>
            </a:pPr>
            <a:r>
              <a:rPr lang="en-US" altLang="en-US" sz="2000" kern="0" dirty="0">
                <a:latin typeface="Calibri" panose="020F0502020204030204" pitchFamily="34" charset="0"/>
                <a:cs typeface="Calibri" panose="020F0502020204030204" pitchFamily="34" charset="0"/>
              </a:rPr>
              <a:t>North Carolina State University</a:t>
            </a:r>
          </a:p>
          <a:p>
            <a:pPr algn="l">
              <a:lnSpc>
                <a:spcPct val="80000"/>
              </a:lnSpc>
            </a:pPr>
            <a:r>
              <a:rPr lang="en-US" altLang="en-US" sz="2000" kern="0" dirty="0">
                <a:latin typeface="Calibri" panose="020F0502020204030204" pitchFamily="34" charset="0"/>
                <a:cs typeface="Calibri" panose="020F0502020204030204" pitchFamily="34" charset="0"/>
              </a:rPr>
              <a:t>Dr. Tateosian</a:t>
            </a:r>
          </a:p>
        </p:txBody>
      </p:sp>
      <p:pic>
        <p:nvPicPr>
          <p:cNvPr id="4" name="Picture 3" descr="A bird with its mouth open&#10;&#10;Description automatically generated with low confidence">
            <a:extLst>
              <a:ext uri="{FF2B5EF4-FFF2-40B4-BE49-F238E27FC236}">
                <a16:creationId xmlns:a16="http://schemas.microsoft.com/office/drawing/2014/main" id="{69246E80-9D35-7C79-73A4-557372B31A2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81000" y="963877"/>
            <a:ext cx="4783327" cy="4930246"/>
          </a:xfrm>
        </p:spPr>
        <p:txBody>
          <a:bodyPr anchor="ctr">
            <a:normAutofit/>
          </a:bodyPr>
          <a:lstStyle/>
          <a:p>
            <a:pPr marL="0" indent="0">
              <a:buNone/>
            </a:pPr>
            <a:r>
              <a:rPr lang="en-US" sz="2100" dirty="0"/>
              <a:t>Got the Cursor object.  Now what?</a:t>
            </a:r>
          </a:p>
        </p:txBody>
      </p:sp>
    </p:spTree>
    <p:extLst>
      <p:ext uri="{BB962C8B-B14F-4D97-AF65-F5344CB8AC3E}">
        <p14:creationId xmlns:p14="http://schemas.microsoft.com/office/powerpoint/2010/main" val="818619503"/>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B1C7D895-3DCF-1916-80D2-B176C7749FE7}"/>
              </a:ext>
            </a:extLst>
          </p:cNvPr>
          <p:cNvSpPr>
            <a:spLocks noGrp="1"/>
          </p:cNvSpPr>
          <p:nvPr>
            <p:ph idx="1"/>
          </p:nvPr>
        </p:nvSpPr>
        <p:spPr>
          <a:xfrm>
            <a:off x="3732023" y="963877"/>
            <a:ext cx="4783327" cy="4930246"/>
          </a:xfrm>
        </p:spPr>
        <p:txBody>
          <a:bodyPr anchor="ctr">
            <a:normAutofit/>
          </a:bodyPr>
          <a:lstStyle/>
          <a:p>
            <a:pPr marL="0" indent="0">
              <a:buNone/>
            </a:pPr>
            <a:r>
              <a:rPr lang="en-US" sz="2100"/>
              <a:t>Cursor objects are iterators</a:t>
            </a:r>
          </a:p>
        </p:txBody>
      </p:sp>
    </p:spTree>
    <p:extLst>
      <p:ext uri="{BB962C8B-B14F-4D97-AF65-F5344CB8AC3E}">
        <p14:creationId xmlns:p14="http://schemas.microsoft.com/office/powerpoint/2010/main" val="2492838896"/>
      </p:ext>
    </p:extLst>
  </p:cSld>
  <p:clrMapOvr>
    <a:overrideClrMapping bg1="dk1" tx1="lt1" bg2="dk2" tx2="lt2" accent1="accent1" accent2="accent2" accent3="accent3" accent4="accent4" accent5="accent5" accent6="accent6" hlink="hlink" folHlink="folHlink"/>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AEB56-8FB6-807E-F8E4-F2DF02FE50C8}"/>
              </a:ext>
            </a:extLst>
          </p:cNvPr>
          <p:cNvSpPr>
            <a:spLocks noGrp="1"/>
          </p:cNvSpPr>
          <p:nvPr>
            <p:ph type="title"/>
          </p:nvPr>
        </p:nvSpPr>
        <p:spPr>
          <a:xfrm>
            <a:off x="533400" y="152400"/>
            <a:ext cx="8305800" cy="457200"/>
          </a:xfrm>
        </p:spPr>
        <p:txBody>
          <a:bodyPr/>
          <a:lstStyle/>
          <a:p>
            <a:r>
              <a:rPr lang="en-US" dirty="0"/>
              <a:t>Iteration terms</a:t>
            </a:r>
          </a:p>
        </p:txBody>
      </p:sp>
      <p:sp>
        <p:nvSpPr>
          <p:cNvPr id="3" name="Content Placeholder 2">
            <a:extLst>
              <a:ext uri="{FF2B5EF4-FFF2-40B4-BE49-F238E27FC236}">
                <a16:creationId xmlns:a16="http://schemas.microsoft.com/office/drawing/2014/main" id="{60F9C8C0-95F4-3970-56FB-24FA86D2755F}"/>
              </a:ext>
            </a:extLst>
          </p:cNvPr>
          <p:cNvSpPr>
            <a:spLocks noGrp="1"/>
          </p:cNvSpPr>
          <p:nvPr>
            <p:ph idx="1"/>
          </p:nvPr>
        </p:nvSpPr>
        <p:spPr>
          <a:xfrm>
            <a:off x="152400" y="838200"/>
            <a:ext cx="8686800" cy="5410200"/>
          </a:xfrm>
        </p:spPr>
        <p:txBody>
          <a:bodyPr/>
          <a:lstStyle/>
          <a:p>
            <a:pPr algn="l"/>
            <a:r>
              <a:rPr lang="en-US" sz="1600" b="0" i="0" dirty="0">
                <a:solidFill>
                  <a:schemeClr val="bg1">
                    <a:lumMod val="65000"/>
                  </a:schemeClr>
                </a:solidFill>
                <a:effectLst/>
                <a:latin typeface="Verdana" panose="020B0604030504040204" pitchFamily="34" charset="0"/>
              </a:rPr>
              <a:t>To </a:t>
            </a:r>
            <a:r>
              <a:rPr lang="en-US" sz="1600" b="0" i="1" dirty="0">
                <a:solidFill>
                  <a:schemeClr val="bg1">
                    <a:lumMod val="65000"/>
                  </a:schemeClr>
                </a:solidFill>
                <a:effectLst/>
                <a:latin typeface="Verdana" panose="020B0604030504040204" pitchFamily="34" charset="0"/>
              </a:rPr>
              <a:t>iterate</a:t>
            </a:r>
            <a:r>
              <a:rPr lang="en-US" sz="1600" b="0" i="0" dirty="0">
                <a:solidFill>
                  <a:schemeClr val="bg1">
                    <a:lumMod val="65000"/>
                  </a:schemeClr>
                </a:solidFill>
                <a:effectLst/>
                <a:latin typeface="Verdana" panose="020B0604030504040204" pitchFamily="34" charset="0"/>
              </a:rPr>
              <a:t> – perform something over and over</a:t>
            </a:r>
          </a:p>
          <a:p>
            <a:pPr algn="l"/>
            <a:r>
              <a:rPr lang="en-US" sz="1600" b="0" i="0" dirty="0">
                <a:solidFill>
                  <a:schemeClr val="bg1">
                    <a:lumMod val="65000"/>
                  </a:schemeClr>
                </a:solidFill>
                <a:effectLst/>
                <a:latin typeface="Verdana" panose="020B0604030504040204" pitchFamily="34" charset="0"/>
              </a:rPr>
              <a:t>An </a:t>
            </a:r>
            <a:r>
              <a:rPr lang="en-US" sz="1600" b="0" i="1" dirty="0" err="1">
                <a:solidFill>
                  <a:schemeClr val="bg1">
                    <a:lumMod val="65000"/>
                  </a:schemeClr>
                </a:solidFill>
                <a:effectLst/>
                <a:latin typeface="Verdana" panose="020B0604030504040204" pitchFamily="34" charset="0"/>
              </a:rPr>
              <a:t>iterab</a:t>
            </a:r>
            <a:r>
              <a:rPr lang="en-US" sz="1600" i="1" dirty="0" err="1">
                <a:solidFill>
                  <a:schemeClr val="bg1">
                    <a:lumMod val="65000"/>
                  </a:schemeClr>
                </a:solidFill>
                <a:latin typeface="Verdana" panose="020B0604030504040204" pitchFamily="34" charset="0"/>
              </a:rPr>
              <a:t>le</a:t>
            </a:r>
            <a:r>
              <a:rPr lang="en-US" sz="1600" b="0" i="1" dirty="0">
                <a:solidFill>
                  <a:schemeClr val="bg1">
                    <a:lumMod val="65000"/>
                  </a:schemeClr>
                </a:solidFill>
                <a:effectLst/>
                <a:latin typeface="Verdana" panose="020B0604030504040204" pitchFamily="34" charset="0"/>
              </a:rPr>
              <a:t> object</a:t>
            </a:r>
            <a:r>
              <a:rPr lang="en-US" sz="1600" b="0" i="0" dirty="0">
                <a:solidFill>
                  <a:schemeClr val="bg1">
                    <a:lumMod val="65000"/>
                  </a:schemeClr>
                </a:solidFill>
                <a:effectLst/>
                <a:latin typeface="Verdana" panose="020B0604030504040204" pitchFamily="34" charset="0"/>
              </a:rPr>
              <a:t> contains a countable number of values.  E.g., lists, tuples, strings.</a:t>
            </a:r>
          </a:p>
          <a:p>
            <a:pPr algn="l"/>
            <a:r>
              <a:rPr lang="en-US" sz="1600" dirty="0">
                <a:solidFill>
                  <a:schemeClr val="bg1">
                    <a:lumMod val="65000"/>
                  </a:schemeClr>
                </a:solidFill>
                <a:latin typeface="Verdana" panose="020B0604030504040204" pitchFamily="34" charset="0"/>
              </a:rPr>
              <a:t>You can traverse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with FOR-loops.</a:t>
            </a:r>
          </a:p>
          <a:p>
            <a:pPr marL="0" indent="0" algn="l">
              <a:buNone/>
            </a:pPr>
            <a:endParaRPr lang="en-US" sz="1600" b="0" i="0" dirty="0">
              <a:solidFill>
                <a:schemeClr val="bg1">
                  <a:lumMod val="65000"/>
                </a:schemeClr>
              </a:solidFill>
              <a:effectLst/>
              <a:latin typeface="Verdana" panose="020B0604030504040204" pitchFamily="34" charset="0"/>
            </a:endParaRPr>
          </a:p>
          <a:p>
            <a:pPr algn="l"/>
            <a:r>
              <a:rPr lang="en-US" sz="1600" b="0" i="0" dirty="0">
                <a:solidFill>
                  <a:schemeClr val="bg1">
                    <a:lumMod val="65000"/>
                  </a:schemeClr>
                </a:solidFill>
                <a:effectLst/>
                <a:latin typeface="Verdana" panose="020B0604030504040204" pitchFamily="34" charset="0"/>
              </a:rPr>
              <a:t>A Python </a:t>
            </a:r>
            <a:r>
              <a:rPr lang="en-US" sz="1600" i="1" dirty="0">
                <a:solidFill>
                  <a:srgbClr val="D5D50E"/>
                </a:solidFill>
                <a:effectLst/>
                <a:latin typeface="Verdana" panose="020B0604030504040204" pitchFamily="34" charset="0"/>
              </a:rPr>
              <a:t>iterator</a:t>
            </a:r>
            <a:r>
              <a:rPr lang="en-US" sz="1600" b="0" i="0" dirty="0">
                <a:solidFill>
                  <a:schemeClr val="bg1">
                    <a:lumMod val="65000"/>
                  </a:schemeClr>
                </a:solidFill>
                <a:effectLst/>
                <a:latin typeface="Verdana" panose="020B0604030504040204" pitchFamily="34" charset="0"/>
              </a:rPr>
              <a:t> is an object that can be iterated upon. You can traverse through all the values using a FOR-loop.  But you can also use </a:t>
            </a:r>
            <a:r>
              <a:rPr lang="en-US" sz="1600" b="0" i="1" dirty="0">
                <a:solidFill>
                  <a:schemeClr val="bg1">
                    <a:lumMod val="65000"/>
                  </a:schemeClr>
                </a:solidFill>
                <a:effectLst/>
                <a:latin typeface="Verdana" panose="020B0604030504040204" pitchFamily="34" charset="0"/>
              </a:rPr>
              <a:t>next()</a:t>
            </a:r>
            <a:r>
              <a:rPr lang="en-US" sz="1600" b="0" i="0" dirty="0">
                <a:solidFill>
                  <a:schemeClr val="bg1">
                    <a:lumMod val="65000"/>
                  </a:schemeClr>
                </a:solidFill>
                <a:effectLst/>
                <a:latin typeface="Verdana" panose="020B0604030504040204" pitchFamily="34" charset="0"/>
              </a:rPr>
              <a:t>.  </a:t>
            </a:r>
          </a:p>
          <a:p>
            <a:pPr algn="l"/>
            <a:endParaRPr lang="en-US" sz="1600" b="0" i="0" dirty="0">
              <a:solidFill>
                <a:schemeClr val="bg1">
                  <a:lumMod val="65000"/>
                </a:schemeClr>
              </a:solidFill>
              <a:effectLst/>
              <a:latin typeface="Verdana" panose="020B0604030504040204" pitchFamily="34" charset="0"/>
            </a:endParaRPr>
          </a:p>
          <a:p>
            <a:r>
              <a:rPr lang="en-US" sz="1600" dirty="0">
                <a:solidFill>
                  <a:schemeClr val="bg1">
                    <a:lumMod val="65000"/>
                  </a:schemeClr>
                </a:solidFill>
                <a:latin typeface="Verdana" panose="020B0604030504040204" pitchFamily="34" charset="0"/>
              </a:rPr>
              <a:t>You can get iterators from </a:t>
            </a:r>
            <a:r>
              <a:rPr lang="en-US" sz="1600" dirty="0" err="1">
                <a:solidFill>
                  <a:schemeClr val="bg1">
                    <a:lumMod val="65000"/>
                  </a:schemeClr>
                </a:solidFill>
                <a:latin typeface="Verdana" panose="020B0604030504040204" pitchFamily="34" charset="0"/>
              </a:rPr>
              <a:t>iterable</a:t>
            </a:r>
            <a:r>
              <a:rPr lang="en-US" sz="1600" dirty="0">
                <a:solidFill>
                  <a:schemeClr val="bg1">
                    <a:lumMod val="65000"/>
                  </a:schemeClr>
                </a:solidFill>
                <a:latin typeface="Verdana" panose="020B0604030504040204" pitchFamily="34" charset="0"/>
              </a:rPr>
              <a:t> objects like lists.</a:t>
            </a: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"apple"</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"banana"</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"cherry"</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iter</a:t>
            </a:r>
            <a:r>
              <a:rPr lang="en-US" sz="1600" b="0" dirty="0">
                <a:solidFill>
                  <a:srgbClr val="D4D4D4"/>
                </a:solidFill>
                <a:effectLst/>
                <a:latin typeface="Consolas" panose="020B0609020204030204" pitchFamily="49" charset="0"/>
              </a:rPr>
              <a:t>(</a:t>
            </a:r>
            <a:r>
              <a:rPr lang="en-US" sz="1600" b="0" dirty="0" err="1">
                <a:solidFill>
                  <a:srgbClr val="D4D4D4"/>
                </a:solidFill>
                <a:effectLst/>
                <a:latin typeface="Consolas" panose="020B0609020204030204" pitchFamily="49" charset="0"/>
              </a:rPr>
              <a:t>mylist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type(</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&lt;class '</a:t>
            </a:r>
            <a:r>
              <a:rPr lang="en-US" sz="1600" b="0" dirty="0" err="1">
                <a:solidFill>
                  <a:srgbClr val="D4D4D4"/>
                </a:solidFill>
                <a:effectLst/>
                <a:latin typeface="Consolas" panose="020B0609020204030204" pitchFamily="49" charset="0"/>
              </a:rPr>
              <a:t>list_iterator</a:t>
            </a:r>
            <a:r>
              <a:rPr lang="en-US" sz="1600" b="0" dirty="0">
                <a:solidFill>
                  <a:srgbClr val="D4D4D4"/>
                </a:solidFill>
                <a:effectLst/>
                <a:latin typeface="Consolas" panose="020B0609020204030204" pitchFamily="49" charset="0"/>
              </a:rPr>
              <a:t>'&gt;</a:t>
            </a:r>
          </a:p>
          <a:p>
            <a:pPr marL="800100" lvl="2" indent="0">
              <a:buNone/>
            </a:pPr>
            <a:endParaRPr lang="en-US" sz="1600" dirty="0">
              <a:solidFill>
                <a:schemeClr val="bg1">
                  <a:lumMod val="65000"/>
                </a:schemeClr>
              </a:solidFill>
              <a:latin typeface="Verdana" panose="020B0604030504040204" pitchFamily="34" charset="0"/>
            </a:endParaRPr>
          </a:p>
          <a:p>
            <a:r>
              <a:rPr lang="en-US" sz="1600" dirty="0">
                <a:solidFill>
                  <a:schemeClr val="bg1">
                    <a:lumMod val="65000"/>
                  </a:schemeClr>
                </a:solidFill>
                <a:latin typeface="Verdana" panose="020B0604030504040204" pitchFamily="34" charset="0"/>
              </a:rPr>
              <a:t>Then you can use the built-in </a:t>
            </a:r>
            <a:r>
              <a:rPr lang="en-US" sz="1600" i="1" dirty="0">
                <a:solidFill>
                  <a:schemeClr val="bg1">
                    <a:lumMod val="65000"/>
                  </a:schemeClr>
                </a:solidFill>
                <a:latin typeface="Verdana" panose="020B0604030504040204" pitchFamily="34" charset="0"/>
              </a:rPr>
              <a:t>next()</a:t>
            </a:r>
            <a:r>
              <a:rPr lang="en-US" sz="1600" dirty="0">
                <a:solidFill>
                  <a:schemeClr val="bg1">
                    <a:lumMod val="65000"/>
                  </a:schemeClr>
                </a:solidFill>
                <a:latin typeface="Verdana" panose="020B0604030504040204" pitchFamily="34" charset="0"/>
              </a:rPr>
              <a:t> function to return the next item.</a:t>
            </a:r>
            <a:endParaRPr lang="en-US" sz="1200" dirty="0">
              <a:solidFill>
                <a:srgbClr val="D4D4D4"/>
              </a:solidFill>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a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print(a)</a:t>
            </a:r>
          </a:p>
          <a:p>
            <a:pPr marL="800100" lvl="2" indent="0">
              <a:buNone/>
            </a:pPr>
            <a:r>
              <a:rPr lang="en-US" sz="1600" dirty="0">
                <a:solidFill>
                  <a:srgbClr val="D4D4D4"/>
                </a:solidFill>
                <a:latin typeface="Consolas" panose="020B0609020204030204" pitchFamily="49" charset="0"/>
              </a:rPr>
              <a:t>apple</a:t>
            </a:r>
            <a:endParaRPr lang="en-US" sz="1600" b="0" dirty="0">
              <a:solidFill>
                <a:srgbClr val="D4D4D4"/>
              </a:solidFill>
              <a:effectLst/>
              <a:latin typeface="Consolas" panose="020B0609020204030204" pitchFamily="49" charset="0"/>
            </a:endParaRPr>
          </a:p>
          <a:p>
            <a:pPr marL="800100" lvl="2" indent="0">
              <a:buNone/>
            </a:pPr>
            <a:r>
              <a:rPr lang="en-US" sz="1600" b="0" dirty="0">
                <a:solidFill>
                  <a:srgbClr val="D4D4D4"/>
                </a:solidFill>
                <a:effectLst/>
                <a:latin typeface="Consolas" panose="020B0609020204030204" pitchFamily="49" charset="0"/>
              </a:rPr>
              <a:t>&gt;&gt;&gt; b = next(</a:t>
            </a:r>
            <a:r>
              <a:rPr lang="en-US" sz="1600" b="0" dirty="0" err="1">
                <a:solidFill>
                  <a:srgbClr val="D4D4D4"/>
                </a:solidFill>
                <a:effectLst/>
                <a:latin typeface="Consolas" panose="020B0609020204030204" pitchFamily="49" charset="0"/>
              </a:rPr>
              <a:t>myit</a:t>
            </a:r>
            <a:r>
              <a:rPr lang="en-US" sz="1600" b="0" dirty="0">
                <a:solidFill>
                  <a:srgbClr val="D4D4D4"/>
                </a:solidFill>
                <a:effectLst/>
                <a:latin typeface="Consolas" panose="020B0609020204030204" pitchFamily="49" charset="0"/>
              </a:rPr>
              <a:t>)</a:t>
            </a:r>
          </a:p>
          <a:p>
            <a:pPr marL="800100" lvl="2" indent="0">
              <a:buNone/>
            </a:pPr>
            <a:r>
              <a:rPr lang="en-US" sz="1600" b="0" dirty="0">
                <a:solidFill>
                  <a:srgbClr val="D4D4D4"/>
                </a:solidFill>
                <a:effectLst/>
                <a:latin typeface="Consolas" panose="020B0609020204030204" pitchFamily="49" charset="0"/>
              </a:rPr>
              <a:t>&gt;&gt;&gt; print(b)</a:t>
            </a:r>
          </a:p>
          <a:p>
            <a:pPr marL="800100" lvl="2" indent="0">
              <a:buNone/>
            </a:pPr>
            <a:r>
              <a:rPr lang="en-US" sz="1600" b="0" dirty="0">
                <a:solidFill>
                  <a:srgbClr val="D4D4D4"/>
                </a:solidFill>
                <a:effectLst/>
                <a:latin typeface="Consolas" panose="020B0609020204030204" pitchFamily="49" charset="0"/>
              </a:rPr>
              <a:t>banana</a:t>
            </a:r>
            <a:endParaRPr lang="en-US" sz="2800" b="0" i="0" dirty="0">
              <a:solidFill>
                <a:schemeClr val="bg1">
                  <a:lumMod val="65000"/>
                </a:schemeClr>
              </a:solidFill>
              <a:effectLst/>
              <a:latin typeface="Verdana" panose="020B0604030504040204" pitchFamily="34" charset="0"/>
            </a:endParaRPr>
          </a:p>
        </p:txBody>
      </p:sp>
    </p:spTree>
    <p:extLst>
      <p:ext uri="{BB962C8B-B14F-4D97-AF65-F5344CB8AC3E}">
        <p14:creationId xmlns:p14="http://schemas.microsoft.com/office/powerpoint/2010/main" val="2343995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nodeType="clickEffect">
                                  <p:stCondLst>
                                    <p:cond delay="0"/>
                                  </p:stCondLst>
                                  <p:childTnLst>
                                    <p:set>
                                      <p:cBhvr>
                                        <p:cTn id="30" dur="1" fill="hold">
                                          <p:stCondLst>
                                            <p:cond delay="0"/>
                                          </p:stCondLst>
                                        </p:cTn>
                                        <p:tgtEl>
                                          <p:spTgt spid="3">
                                            <p:txEl>
                                              <p:pRg st="10" end="10"/>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nodeType="clickEffect">
                                  <p:stCondLst>
                                    <p:cond delay="0"/>
                                  </p:stCondLst>
                                  <p:childTnLst>
                                    <p:set>
                                      <p:cBhvr>
                                        <p:cTn id="34" dur="1" fill="hold">
                                          <p:stCondLst>
                                            <p:cond delay="0"/>
                                          </p:stCondLst>
                                        </p:cTn>
                                        <p:tgtEl>
                                          <p:spTgt spid="3">
                                            <p:txEl>
                                              <p:pRg st="12" end="12"/>
                                            </p:txEl>
                                          </p:spTgt>
                                        </p:tgtEl>
                                        <p:attrNameLst>
                                          <p:attrName>style.visibility</p:attrName>
                                        </p:attrNameLst>
                                      </p:cBhvr>
                                      <p:to>
                                        <p:strVal val="visible"/>
                                      </p:to>
                                    </p:set>
                                  </p:childTnLst>
                                </p:cTn>
                              </p:par>
                            </p:childTnLst>
                          </p:cTn>
                        </p:par>
                      </p:childTnLst>
                    </p:cTn>
                  </p:par>
                  <p:par>
                    <p:cTn id="35" fill="hold">
                      <p:stCondLst>
                        <p:cond delay="indefinite"/>
                      </p:stCondLst>
                      <p:childTnLst>
                        <p:par>
                          <p:cTn id="36" fill="hold">
                            <p:stCondLst>
                              <p:cond delay="0"/>
                            </p:stCondLst>
                            <p:childTnLst>
                              <p:par>
                                <p:cTn id="37" presetID="1" presetClass="entr" presetSubtype="0" fill="hold" nodeType="clickEffect">
                                  <p:stCondLst>
                                    <p:cond delay="0"/>
                                  </p:stCondLst>
                                  <p:childTnLst>
                                    <p:set>
                                      <p:cBhvr>
                                        <p:cTn id="38" dur="1" fill="hold">
                                          <p:stCondLst>
                                            <p:cond delay="0"/>
                                          </p:stCondLst>
                                        </p:cTn>
                                        <p:tgtEl>
                                          <p:spTgt spid="3">
                                            <p:txEl>
                                              <p:pRg st="13" end="13"/>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nodeType="clickEffect">
                                  <p:stCondLst>
                                    <p:cond delay="0"/>
                                  </p:stCondLst>
                                  <p:childTnLst>
                                    <p:set>
                                      <p:cBhvr>
                                        <p:cTn id="42" dur="1" fill="hold">
                                          <p:stCondLst>
                                            <p:cond delay="0"/>
                                          </p:stCondLst>
                                        </p:cTn>
                                        <p:tgtEl>
                                          <p:spTgt spid="3">
                                            <p:txEl>
                                              <p:pRg st="14" end="14"/>
                                            </p:txEl>
                                          </p:spTgt>
                                        </p:tgtEl>
                                        <p:attrNameLst>
                                          <p:attrName>style.visibility</p:attrName>
                                        </p:attrNameLst>
                                      </p:cBhvr>
                                      <p:to>
                                        <p:strVal val="visible"/>
                                      </p:to>
                                    </p:set>
                                  </p:childTnLst>
                                </p:cTn>
                              </p:par>
                            </p:childTnLst>
                          </p:cTn>
                        </p:par>
                      </p:childTnLst>
                    </p:cTn>
                  </p:par>
                  <p:par>
                    <p:cTn id="43" fill="hold">
                      <p:stCondLst>
                        <p:cond delay="indefinite"/>
                      </p:stCondLst>
                      <p:childTnLst>
                        <p:par>
                          <p:cTn id="44" fill="hold">
                            <p:stCondLst>
                              <p:cond delay="0"/>
                            </p:stCondLst>
                            <p:childTnLst>
                              <p:par>
                                <p:cTn id="45" presetID="1" presetClass="entr" presetSubtype="0" fill="hold" nodeType="clickEffect">
                                  <p:stCondLst>
                                    <p:cond delay="0"/>
                                  </p:stCondLst>
                                  <p:childTnLst>
                                    <p:set>
                                      <p:cBhvr>
                                        <p:cTn id="46" dur="1" fill="hold">
                                          <p:stCondLst>
                                            <p:cond delay="0"/>
                                          </p:stCondLst>
                                        </p:cTn>
                                        <p:tgtEl>
                                          <p:spTgt spid="3">
                                            <p:txEl>
                                              <p:pRg st="15" end="15"/>
                                            </p:txEl>
                                          </p:spTgt>
                                        </p:tgtEl>
                                        <p:attrNameLst>
                                          <p:attrName>style.visibility</p:attrName>
                                        </p:attrNameLst>
                                      </p:cBhvr>
                                      <p:to>
                                        <p:strVal val="visible"/>
                                      </p:to>
                                    </p:set>
                                  </p:childTnLst>
                                </p:cTn>
                              </p:par>
                            </p:childTnLst>
                          </p:cTn>
                        </p:par>
                      </p:childTnLst>
                    </p:cTn>
                  </p:par>
                  <p:par>
                    <p:cTn id="47" fill="hold">
                      <p:stCondLst>
                        <p:cond delay="indefinite"/>
                      </p:stCondLst>
                      <p:childTnLst>
                        <p:par>
                          <p:cTn id="48" fill="hold">
                            <p:stCondLst>
                              <p:cond delay="0"/>
                            </p:stCondLst>
                            <p:childTnLst>
                              <p:par>
                                <p:cTn id="49" presetID="1" presetClass="entr" presetSubtype="0" fill="hold" nodeType="clickEffect">
                                  <p:stCondLst>
                                    <p:cond delay="0"/>
                                  </p:stCondLst>
                                  <p:childTnLst>
                                    <p:set>
                                      <p:cBhvr>
                                        <p:cTn id="50" dur="1" fill="hold">
                                          <p:stCondLst>
                                            <p:cond delay="0"/>
                                          </p:stCondLst>
                                        </p:cTn>
                                        <p:tgtEl>
                                          <p:spTgt spid="3">
                                            <p:txEl>
                                              <p:pRg st="16" end="16"/>
                                            </p:txEl>
                                          </p:spTgt>
                                        </p:tgtEl>
                                        <p:attrNameLst>
                                          <p:attrName>style.visibility</p:attrName>
                                        </p:attrNameLst>
                                      </p:cBhvr>
                                      <p:to>
                                        <p:strVal val="visible"/>
                                      </p:to>
                                    </p:set>
                                  </p:childTnLst>
                                </p:cTn>
                              </p:par>
                            </p:childTnLst>
                          </p:cTn>
                        </p:par>
                      </p:childTnLst>
                    </p:cTn>
                  </p:par>
                  <p:par>
                    <p:cTn id="51" fill="hold">
                      <p:stCondLst>
                        <p:cond delay="indefinite"/>
                      </p:stCondLst>
                      <p:childTnLst>
                        <p:par>
                          <p:cTn id="52" fill="hold">
                            <p:stCondLst>
                              <p:cond delay="0"/>
                            </p:stCondLst>
                            <p:childTnLst>
                              <p:par>
                                <p:cTn id="53" presetID="1" presetClass="entr" presetSubtype="0" fill="hold" nodeType="clickEffect">
                                  <p:stCondLst>
                                    <p:cond delay="0"/>
                                  </p:stCondLst>
                                  <p:childTnLst>
                                    <p:set>
                                      <p:cBhvr>
                                        <p:cTn id="54" dur="1" fill="hold">
                                          <p:stCondLst>
                                            <p:cond delay="0"/>
                                          </p:stCondLst>
                                        </p:cTn>
                                        <p:tgtEl>
                                          <p:spTgt spid="3">
                                            <p:txEl>
                                              <p:pRg st="17" end="17"/>
                                            </p:txEl>
                                          </p:spTgt>
                                        </p:tgtEl>
                                        <p:attrNameLst>
                                          <p:attrName>style.visibility</p:attrName>
                                        </p:attrNameLst>
                                      </p:cBhvr>
                                      <p:to>
                                        <p:strVal val="visible"/>
                                      </p:to>
                                    </p:set>
                                  </p:childTnLst>
                                </p:cTn>
                              </p:par>
                            </p:childTnLst>
                          </p:cTn>
                        </p:par>
                      </p:childTnLst>
                    </p:cTn>
                  </p:par>
                  <p:par>
                    <p:cTn id="55" fill="hold">
                      <p:stCondLst>
                        <p:cond delay="indefinite"/>
                      </p:stCondLst>
                      <p:childTnLst>
                        <p:par>
                          <p:cTn id="56" fill="hold">
                            <p:stCondLst>
                              <p:cond delay="0"/>
                            </p:stCondLst>
                            <p:childTnLst>
                              <p:par>
                                <p:cTn id="57" presetID="1" presetClass="entr" presetSubtype="0" fill="hold" nodeType="clickEffect">
                                  <p:stCondLst>
                                    <p:cond delay="0"/>
                                  </p:stCondLst>
                                  <p:childTnLst>
                                    <p:set>
                                      <p:cBhvr>
                                        <p:cTn id="58" dur="1" fill="hold">
                                          <p:stCondLst>
                                            <p:cond delay="0"/>
                                          </p:stCondLst>
                                        </p:cTn>
                                        <p:tgtEl>
                                          <p:spTgt spid="3">
                                            <p:txEl>
                                              <p:pRg st="18" end="1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bg>
      <p:bgPr>
        <a:solidFill>
          <a:schemeClr val="bg1">
            <a:tint val="95000"/>
            <a:satMod val="170000"/>
          </a:schemeClr>
        </a:solidFill>
        <a:effectLst/>
      </p:bgPr>
    </p:bg>
    <p:spTree>
      <p:nvGrpSpPr>
        <p:cNvPr id="1" name=""/>
        <p:cNvGrpSpPr/>
        <p:nvPr/>
      </p:nvGrpSpPr>
      <p:grpSpPr>
        <a:xfrm>
          <a:off x="0" y="0"/>
          <a:ext cx="0" cy="0"/>
          <a:chOff x="0" y="0"/>
          <a:chExt cx="0" cy="0"/>
        </a:xfrm>
      </p:grpSpPr>
      <p:sp useBgFill="1">
        <p:nvSpPr>
          <p:cNvPr id="8" name="Rectangle 7">
            <a:extLst>
              <a:ext uri="{FF2B5EF4-FFF2-40B4-BE49-F238E27FC236}">
                <a16:creationId xmlns:a16="http://schemas.microsoft.com/office/drawing/2014/main" id="{AD72D4D1-076F-49D3-9889-EFC4F6D7CA66}"/>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9141714"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4AA2ED6B-26BA-9F2E-79A3-FD6A87B2F4D8}"/>
              </a:ext>
            </a:extLst>
          </p:cNvPr>
          <p:cNvSpPr>
            <a:spLocks noGrp="1"/>
          </p:cNvSpPr>
          <p:nvPr>
            <p:ph type="title"/>
          </p:nvPr>
        </p:nvSpPr>
        <p:spPr>
          <a:xfrm>
            <a:off x="628650" y="963877"/>
            <a:ext cx="2620771" cy="4930246"/>
          </a:xfrm>
        </p:spPr>
        <p:txBody>
          <a:bodyPr>
            <a:normAutofit/>
          </a:bodyPr>
          <a:lstStyle/>
          <a:p>
            <a:pPr marL="0" indent="0" algn="r"/>
            <a:r>
              <a:rPr lang="en-US" dirty="0"/>
              <a:t>Cursor objects are iterators</a:t>
            </a:r>
          </a:p>
        </p:txBody>
      </p:sp>
      <p:cxnSp>
        <p:nvCxnSpPr>
          <p:cNvPr id="10" name="Straight Connector 9">
            <a:extLst>
              <a:ext uri="{FF2B5EF4-FFF2-40B4-BE49-F238E27FC236}">
                <a16:creationId xmlns:a16="http://schemas.microsoft.com/office/drawing/2014/main" id="{2D72A2C9-F3CA-4216-8BAD-FA4C970C3C4E}"/>
              </a:ext>
              <a:ext uri="{C183D7F6-B498-43B3-948B-1728B52AA6E4}">
                <adec:decorative xmlns:adec="http://schemas.microsoft.com/office/drawing/2017/decorative" val="1"/>
              </a:ext>
            </a:extLst>
          </p:cNvPr>
          <p:cNvCxnSpPr>
            <a:cxnSpLocks noGrp="1" noRot="1" noChangeAspect="1" noMove="1" noResize="1" noEditPoints="1" noAdjustHandles="1" noChangeArrowheads="1" noChangeShapeType="1"/>
          </p:cNvCxnSpPr>
          <p:nvPr>
            <p:extLst>
              <p:ext uri="{386F3935-93C4-4BCD-93E2-E3B085C9AB24}">
                <p16:designElem xmlns:p16="http://schemas.microsoft.com/office/powerpoint/2015/main" val="1"/>
              </p:ext>
            </p:extLst>
          </p:nvPr>
        </p:nvCxnSpPr>
        <p:spPr>
          <a:xfrm>
            <a:off x="3490722" y="2057400"/>
            <a:ext cx="0" cy="2743200"/>
          </a:xfrm>
          <a:prstGeom prst="line">
            <a:avLst/>
          </a:prstGeom>
          <a:ln w="15875">
            <a:solidFill>
              <a:schemeClr val="tx1"/>
            </a:solidFill>
          </a:ln>
        </p:spPr>
        <p:style>
          <a:lnRef idx="1">
            <a:schemeClr val="accent1"/>
          </a:lnRef>
          <a:fillRef idx="0">
            <a:schemeClr val="accent1"/>
          </a:fillRef>
          <a:effectRef idx="0">
            <a:schemeClr val="accent1"/>
          </a:effectRef>
          <a:fontRef idx="minor">
            <a:schemeClr val="tx1"/>
          </a:fontRef>
        </p:style>
      </p:cxnSp>
      <p:sp>
        <p:nvSpPr>
          <p:cNvPr id="3" name="Content Placeholder 2">
            <a:extLst>
              <a:ext uri="{FF2B5EF4-FFF2-40B4-BE49-F238E27FC236}">
                <a16:creationId xmlns:a16="http://schemas.microsoft.com/office/drawing/2014/main" id="{70A0B843-C4D3-E527-4B5B-3CEE8F90A5B2}"/>
              </a:ext>
            </a:extLst>
          </p:cNvPr>
          <p:cNvSpPr>
            <a:spLocks noGrp="1"/>
          </p:cNvSpPr>
          <p:nvPr>
            <p:ph idx="1"/>
          </p:nvPr>
        </p:nvSpPr>
        <p:spPr>
          <a:xfrm>
            <a:off x="3732023" y="963877"/>
            <a:ext cx="4783327" cy="4930246"/>
          </a:xfrm>
        </p:spPr>
        <p:txBody>
          <a:bodyPr anchor="ctr">
            <a:normAutofit/>
          </a:bodyPr>
          <a:lstStyle/>
          <a:p>
            <a:pPr marL="0" indent="0">
              <a:buNone/>
            </a:pPr>
            <a:r>
              <a:rPr lang="en-US" sz="2100" dirty="0"/>
              <a:t>Meaning you can traverse them with </a:t>
            </a:r>
            <a:r>
              <a:rPr lang="en-US" sz="2100" i="1" dirty="0">
                <a:solidFill>
                  <a:srgbClr val="D5D50E"/>
                </a:solidFill>
              </a:rPr>
              <a:t>next</a:t>
            </a:r>
            <a:r>
              <a:rPr lang="en-US" sz="2100" dirty="0"/>
              <a:t> or with a </a:t>
            </a:r>
            <a:r>
              <a:rPr lang="en-US" sz="2100" dirty="0">
                <a:solidFill>
                  <a:srgbClr val="D5D50E"/>
                </a:solidFill>
              </a:rPr>
              <a:t>FOR-loop</a:t>
            </a:r>
          </a:p>
        </p:txBody>
      </p:sp>
    </p:spTree>
    <p:extLst>
      <p:ext uri="{BB962C8B-B14F-4D97-AF65-F5344CB8AC3E}">
        <p14:creationId xmlns:p14="http://schemas.microsoft.com/office/powerpoint/2010/main" val="1257406569"/>
      </p:ext>
    </p:extLst>
  </p:cSld>
  <p:clrMapOvr>
    <a:overrideClrMapping bg1="dk1" tx1="lt1" bg2="dk2" tx2="lt2" accent1="accent1" accent2="accent2" accent3="accent3" accent4="accent4" accent5="accent5" accent6="accent6" hlink="hlink" folHlink="folHlink"/>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97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7" name="Rectangle 6">
            <a:extLst>
              <a:ext uri="{FF2B5EF4-FFF2-40B4-BE49-F238E27FC236}">
                <a16:creationId xmlns:a16="http://schemas.microsoft.com/office/drawing/2014/main" id="{054100D0-8F2C-0BD7-9E42-3764CAADF2C9}"/>
              </a:ext>
            </a:extLst>
          </p:cNvPr>
          <p:cNvSpPr/>
          <p:nvPr/>
        </p:nvSpPr>
        <p:spPr bwMode="auto">
          <a:xfrm>
            <a:off x="4038600" y="533399"/>
            <a:ext cx="990600" cy="152401"/>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EA99EC20-4C5F-B2C1-4625-22DE023707A3}"/>
              </a:ext>
            </a:extLst>
          </p:cNvPr>
          <p:cNvCxnSpPr>
            <a:cxnSpLocks/>
          </p:cNvCxnSpPr>
          <p:nvPr/>
        </p:nvCxnSpPr>
        <p:spPr bwMode="auto">
          <a:xfrm rot="5400000" flipH="1" flipV="1">
            <a:off x="1699277" y="1370415"/>
            <a:ext cx="3026308" cy="1548063"/>
          </a:xfrm>
          <a:prstGeom prst="curvedConnector3">
            <a:avLst>
              <a:gd name="adj1" fmla="val 101087"/>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5" name="Connector: Curved 24">
            <a:extLst>
              <a:ext uri="{FF2B5EF4-FFF2-40B4-BE49-F238E27FC236}">
                <a16:creationId xmlns:a16="http://schemas.microsoft.com/office/drawing/2014/main" id="{ACADF790-4810-FDA0-4D06-7229E50DE611}"/>
              </a:ext>
            </a:extLst>
          </p:cNvPr>
          <p:cNvCxnSpPr/>
          <p:nvPr/>
        </p:nvCxnSpPr>
        <p:spPr bwMode="auto">
          <a:xfrm rot="5400000" flipH="1" flipV="1">
            <a:off x="1372150" y="4267750"/>
            <a:ext cx="1751500" cy="381000"/>
          </a:xfrm>
          <a:prstGeom prst="curvedConnector3">
            <a:avLst>
              <a:gd name="adj1" fmla="val -394"/>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117389083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4208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642470983"/>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4876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endParaRPr lang="en-US" b="0" dirty="0">
              <a:solidFill>
                <a:srgbClr val="D4D4D4"/>
              </a:solidFill>
              <a:effectLst/>
              <a:latin typeface="Consolas" panose="020B0609020204030204" pitchFamily="49" charset="0"/>
            </a:endParaRPr>
          </a:p>
          <a:p>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4437054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030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 </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type = </a:t>
            </a:r>
            <a:r>
              <a:rPr lang="en-US" b="0" dirty="0">
                <a:solidFill>
                  <a:srgbClr val="D4D4D4"/>
                </a:solidFill>
                <a:effectLst/>
                <a:latin typeface="Consolas" panose="020B0609020204030204" pitchFamily="49" charset="0"/>
              </a:rPr>
              <a:t>{type(row)}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[0]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[1]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486400" y="5657671"/>
            <a:ext cx="3485148" cy="1200329"/>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 (239008, 'MEADOW')</a:t>
            </a:r>
          </a:p>
          <a:p>
            <a:r>
              <a:rPr lang="en-US" dirty="0">
                <a:solidFill>
                  <a:srgbClr val="D4D4D4"/>
                </a:solidFill>
                <a:latin typeface="Consolas" panose="020B0609020204030204" pitchFamily="49" charset="0"/>
              </a:rPr>
              <a:t>row type = &lt;class 'tuple'&gt;</a:t>
            </a:r>
          </a:p>
          <a:p>
            <a:r>
              <a:rPr lang="en-US" dirty="0">
                <a:solidFill>
                  <a:srgbClr val="D4D4D4"/>
                </a:solidFill>
                <a:latin typeface="Consolas" panose="020B0609020204030204" pitchFamily="49" charset="0"/>
              </a:rPr>
              <a:t>row[0] = 239008</a:t>
            </a:r>
          </a:p>
          <a:p>
            <a:r>
              <a:rPr lang="en-US" dirty="0">
                <a:solidFill>
                  <a:srgbClr val="D4D4D4"/>
                </a:solidFill>
                <a:latin typeface="Consolas" panose="020B0609020204030204" pitchFamily="49" charset="0"/>
              </a:rPr>
              <a:t>row[1] = MEADOW</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rot="5400000" flipV="1">
            <a:off x="4837967" y="5677634"/>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399681286"/>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6494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25054460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extBox 9">
            <a:extLst>
              <a:ext uri="{FF2B5EF4-FFF2-40B4-BE49-F238E27FC236}">
                <a16:creationId xmlns:a16="http://schemas.microsoft.com/office/drawing/2014/main" id="{86F2854B-DFCA-87B2-13AF-AB37132F68B4}"/>
              </a:ext>
            </a:extLst>
          </p:cNvPr>
          <p:cNvSpPr txBox="1"/>
          <p:nvPr/>
        </p:nvSpPr>
        <p:spPr>
          <a:xfrm>
            <a:off x="132348" y="2667000"/>
            <a:ext cx="6497052" cy="4247317"/>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Advance the cursor to row 1.</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row1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2.</a:t>
            </a:r>
            <a:endParaRPr lang="en-US" dirty="0">
              <a:solidFill>
                <a:srgbClr val="D4D4D4"/>
              </a:solidFill>
              <a:latin typeface="Consolas" panose="020B0609020204030204" pitchFamily="49" charset="0"/>
            </a:endParaRPr>
          </a:p>
          <a:p>
            <a:r>
              <a:rPr lang="en-US" b="0" dirty="0">
                <a:solidFill>
                  <a:srgbClr val="D4D4D4"/>
                </a:solidFill>
                <a:effectLst/>
                <a:latin typeface="Consolas" panose="020B0609020204030204" pitchFamily="49" charset="0"/>
              </a:rPr>
              <a:t>row2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3.</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row3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6A9955"/>
                </a:solidFill>
                <a:effectLst/>
                <a:latin typeface="Consolas" panose="020B0609020204030204" pitchFamily="49" charset="0"/>
              </a:rPr>
              <a:t># Advance the cursor to row 4.</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row4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4"/>
          <a:srcRect r="36820"/>
          <a:stretch/>
        </p:blipFill>
        <p:spPr>
          <a:xfrm>
            <a:off x="3366837" y="-5434"/>
            <a:ext cx="5777163" cy="2424687"/>
          </a:xfrm>
          <a:prstGeom prst="rect">
            <a:avLst/>
          </a:prstGeom>
        </p:spPr>
      </p:pic>
      <p:pic>
        <p:nvPicPr>
          <p:cNvPr id="3" name="Graphic 2" descr="Close outline">
            <a:extLst>
              <a:ext uri="{FF2B5EF4-FFF2-40B4-BE49-F238E27FC236}">
                <a16:creationId xmlns:a16="http://schemas.microsoft.com/office/drawing/2014/main" id="{85B3AB56-7CE2-89CE-01DC-72A838219B38}"/>
              </a:ext>
            </a:extLst>
          </p:cNvPr>
          <p:cNvPicPr>
            <a:picLocks noChangeAspect="1"/>
          </p:cNvPicPr>
          <p:nvPr/>
        </p:nvPicPr>
        <p:blipFill>
          <a:blip r:embed="rId5">
            <a:extLst>
              <a:ext uri="{28A0092B-C50C-407E-A947-70E740481C1C}">
                <a14:useLocalDpi xmlns:a14="http://schemas.microsoft.com/office/drawing/2010/main" val="0"/>
              </a:ext>
              <a:ext uri="{96DAC541-7B7A-43D3-8B79-37D633B846F1}">
                <asvg:svgBlip xmlns:asvg="http://schemas.microsoft.com/office/drawing/2016/SVG/main" r:embed="rId6"/>
              </a:ext>
            </a:extLst>
          </a:blip>
          <a:stretch>
            <a:fillRect/>
          </a:stretch>
        </p:blipFill>
        <p:spPr>
          <a:xfrm>
            <a:off x="762000" y="4800600"/>
            <a:ext cx="1828800" cy="1828800"/>
          </a:xfrm>
          <a:prstGeom prst="rect">
            <a:avLst/>
          </a:prstGeom>
        </p:spPr>
      </p:pic>
    </p:spTree>
    <p:extLst>
      <p:ext uri="{BB962C8B-B14F-4D97-AF65-F5344CB8AC3E}">
        <p14:creationId xmlns:p14="http://schemas.microsoft.com/office/powerpoint/2010/main" val="96302300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9" name="Rectangle 2">
            <a:extLst>
              <a:ext uri="{FF2B5EF4-FFF2-40B4-BE49-F238E27FC236}">
                <a16:creationId xmlns:a16="http://schemas.microsoft.com/office/drawing/2014/main" id="{E05CC5AC-28A2-1827-CA50-4541470F52C1}"/>
              </a:ext>
            </a:extLst>
          </p:cNvPr>
          <p:cNvSpPr>
            <a:spLocks noGrp="1" noChangeArrowheads="1"/>
          </p:cNvSpPr>
          <p:nvPr>
            <p:ph type="title"/>
          </p:nvPr>
        </p:nvSpPr>
        <p:spPr>
          <a:xfrm>
            <a:off x="838200" y="304800"/>
            <a:ext cx="2362200" cy="457200"/>
          </a:xfrm>
        </p:spPr>
        <p:txBody>
          <a:bodyPr/>
          <a:lstStyle/>
          <a:p>
            <a:pPr eaLnBrk="1" hangingPunct="1"/>
            <a:r>
              <a:rPr lang="en-US" altLang="en-US" sz="3600" b="0" dirty="0"/>
              <a:t>Objectives</a:t>
            </a:r>
          </a:p>
        </p:txBody>
      </p:sp>
      <p:sp>
        <p:nvSpPr>
          <p:cNvPr id="3076" name="Rectangle 3">
            <a:extLst>
              <a:ext uri="{FF2B5EF4-FFF2-40B4-BE49-F238E27FC236}">
                <a16:creationId xmlns:a16="http://schemas.microsoft.com/office/drawing/2014/main" id="{3006743B-2B9E-4F18-0C3D-21069B4394B0}"/>
              </a:ext>
            </a:extLst>
          </p:cNvPr>
          <p:cNvSpPr>
            <a:spLocks noGrp="1" noChangeArrowheads="1"/>
          </p:cNvSpPr>
          <p:nvPr>
            <p:ph type="body" idx="1"/>
          </p:nvPr>
        </p:nvSpPr>
        <p:spPr>
          <a:xfrm>
            <a:off x="152400" y="1447800"/>
            <a:ext cx="3886200" cy="4267200"/>
          </a:xfrm>
        </p:spPr>
        <p:txBody>
          <a:bodyPr/>
          <a:lstStyle/>
          <a:p>
            <a:pPr marL="0" indent="0" eaLnBrk="1" hangingPunct="1">
              <a:buNone/>
              <a:defRPr/>
            </a:pPr>
            <a:r>
              <a:rPr lang="en-US" sz="2400" dirty="0">
                <a:ea typeface="ＭＳ Ｐゴシック" charset="0"/>
              </a:rPr>
              <a:t>Traverse &amp; modify GIS tables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Access geometric properties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Manage locks</a:t>
            </a:r>
          </a:p>
          <a:p>
            <a:pPr marL="0" indent="0" eaLnBrk="1" hangingPunct="1">
              <a:buNone/>
              <a:defRPr/>
            </a:pPr>
            <a:endParaRPr lang="en-US" sz="2400" dirty="0">
              <a:ea typeface="ＭＳ Ｐゴシック" charset="0"/>
            </a:endParaRPr>
          </a:p>
          <a:p>
            <a:pPr marL="0" indent="0" eaLnBrk="1" hangingPunct="1">
              <a:buNone/>
              <a:defRPr/>
            </a:pPr>
            <a:r>
              <a:rPr lang="en-US" sz="2400" dirty="0">
                <a:ea typeface="ＭＳ Ｐゴシック" charset="0"/>
              </a:rPr>
              <a:t>Filter GIS records</a:t>
            </a:r>
          </a:p>
        </p:txBody>
      </p:sp>
      <p:pic>
        <p:nvPicPr>
          <p:cNvPr id="8" name="Picture 7" descr="A bird with its mouth open&#10;&#10;Description automatically generated with low confidence">
            <a:extLst>
              <a:ext uri="{FF2B5EF4-FFF2-40B4-BE49-F238E27FC236}">
                <a16:creationId xmlns:a16="http://schemas.microsoft.com/office/drawing/2014/main" id="{E8637974-697B-2903-1733-480CBAC0910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4038600" y="0"/>
            <a:ext cx="5141437" cy="6858000"/>
          </a:xfrm>
          <a:prstGeom prst="rect">
            <a:avLst/>
          </a:prstGeom>
        </p:spPr>
      </p:pic>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049752899"/>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D1E8A4-403C-F2E6-1145-53076E089B78}"/>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78A5F75D-85FC-3F63-FBA7-0B0857F5DA3B}"/>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2064044562"/>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7" name="TextBox 16">
            <a:extLst>
              <a:ext uri="{FF2B5EF4-FFF2-40B4-BE49-F238E27FC236}">
                <a16:creationId xmlns:a16="http://schemas.microsoft.com/office/drawing/2014/main" id="{753DBBDD-94E9-7576-3AC0-6B7170625270}"/>
              </a:ext>
            </a:extLst>
          </p:cNvPr>
          <p:cNvSpPr txBox="1"/>
          <p:nvPr/>
        </p:nvSpPr>
        <p:spPr>
          <a:xfrm>
            <a:off x="-228600" y="152400"/>
            <a:ext cx="6553200" cy="646331"/>
          </a:xfrm>
          <a:prstGeom prst="rect">
            <a:avLst/>
          </a:prstGeom>
          <a:noFill/>
        </p:spPr>
        <p:txBody>
          <a:bodyPr wrap="square">
            <a:spAutoFit/>
          </a:bodyPr>
          <a:lstStyle/>
          <a:p>
            <a:pPr marL="457200" lvl="1" indent="0" eaLnBrk="1" hangingPunct="1">
              <a:defRPr/>
            </a:pPr>
            <a:r>
              <a:rPr lang="en-US" sz="3600" dirty="0">
                <a:solidFill>
                  <a:srgbClr val="D9D9D9"/>
                </a:solidFill>
                <a:ea typeface="ＭＳ Ｐゴシック" charset="0"/>
              </a:rPr>
              <a:t>About </a:t>
            </a:r>
            <a:r>
              <a:rPr lang="en-US" sz="3600" dirty="0" err="1">
                <a:solidFill>
                  <a:srgbClr val="D9D9D9"/>
                </a:solidFill>
                <a:ea typeface="ＭＳ Ｐゴシック" charset="0"/>
              </a:rPr>
              <a:t>field_names</a:t>
            </a:r>
            <a:r>
              <a:rPr lang="en-US" sz="3600" dirty="0">
                <a:solidFill>
                  <a:srgbClr val="D9D9D9"/>
                </a:solidFill>
                <a:ea typeface="ＭＳ Ｐゴシック" charset="0"/>
              </a:rPr>
              <a:t>...</a:t>
            </a:r>
          </a:p>
        </p:txBody>
      </p:sp>
    </p:spTree>
    <p:extLst>
      <p:ext uri="{BB962C8B-B14F-4D97-AF65-F5344CB8AC3E}">
        <p14:creationId xmlns:p14="http://schemas.microsoft.com/office/powerpoint/2010/main" val="1226744457"/>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0"/>
            <a:ext cx="9144000" cy="6248400"/>
          </a:xfrm>
        </p:spPr>
        <p:txBody>
          <a:bodyPr/>
          <a:lstStyle/>
          <a:p>
            <a:pPr marL="457200" lvl="1" indent="0" eaLnBrk="1" hangingPunct="1">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dirty="0" err="1">
                <a:ea typeface="ＭＳ Ｐゴシック" charset="0"/>
              </a:rPr>
              <a:t>rc</a:t>
            </a:r>
            <a:r>
              <a:rPr lang="en-US" dirty="0">
                <a:ea typeface="ＭＳ Ｐゴシック" charset="0"/>
              </a:rPr>
              <a:t> = </a:t>
            </a:r>
            <a:r>
              <a:rPr lang="en-US" dirty="0" err="1">
                <a:ea typeface="ＭＳ Ｐゴシック" charset="0"/>
              </a:rPr>
              <a:t>arcpy.da</a:t>
            </a:r>
            <a:r>
              <a:rPr lang="en-US" dirty="0">
                <a:ea typeface="ＭＳ Ｐゴシック" charset="0"/>
              </a:rPr>
              <a:t>.&lt;type&gt;Cursor(</a:t>
            </a:r>
            <a:r>
              <a:rPr lang="en-US" dirty="0" err="1">
                <a:ea typeface="ＭＳ Ｐゴシック" charset="0"/>
              </a:rPr>
              <a:t>in_table</a:t>
            </a:r>
            <a:r>
              <a:rPr lang="en-US" dirty="0">
                <a:ea typeface="ＭＳ Ｐゴシック" charset="0"/>
              </a:rPr>
              <a:t>, </a:t>
            </a:r>
            <a:r>
              <a:rPr lang="en-US" dirty="0" err="1">
                <a:ea typeface="ＭＳ Ｐゴシック" charset="0"/>
              </a:rPr>
              <a:t>field_names</a:t>
            </a:r>
            <a:r>
              <a:rPr lang="en-US" dirty="0">
                <a:ea typeface="ＭＳ Ｐゴシック" charset="0"/>
              </a:rPr>
              <a:t>) </a:t>
            </a:r>
          </a:p>
          <a:p>
            <a:pPr lvl="1" eaLnBrk="1" hangingPunct="1">
              <a:defRPr/>
            </a:pP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cxnSp>
        <p:nvCxnSpPr>
          <p:cNvPr id="14" name="Straight Arrow Connector 13">
            <a:extLst>
              <a:ext uri="{FF2B5EF4-FFF2-40B4-BE49-F238E27FC236}">
                <a16:creationId xmlns:a16="http://schemas.microsoft.com/office/drawing/2014/main" id="{9583F722-D9DF-C9FA-9190-71475F394DEE}"/>
              </a:ext>
            </a:extLst>
          </p:cNvPr>
          <p:cNvCxnSpPr>
            <a:cxnSpLocks/>
          </p:cNvCxnSpPr>
          <p:nvPr/>
        </p:nvCxnSpPr>
        <p:spPr bwMode="auto">
          <a:xfrm>
            <a:off x="7333927" y="1752600"/>
            <a:ext cx="0" cy="68433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2" name="TextBox 1">
            <a:extLst>
              <a:ext uri="{FF2B5EF4-FFF2-40B4-BE49-F238E27FC236}">
                <a16:creationId xmlns:a16="http://schemas.microsoft.com/office/drawing/2014/main" id="{7E2E43EA-D088-9080-C786-C8C0EBB73479}"/>
              </a:ext>
            </a:extLst>
          </p:cNvPr>
          <p:cNvSpPr txBox="1"/>
          <p:nvPr/>
        </p:nvSpPr>
        <p:spPr>
          <a:xfrm>
            <a:off x="4495800" y="676870"/>
            <a:ext cx="4716099" cy="923330"/>
          </a:xfrm>
          <a:prstGeom prst="rect">
            <a:avLst/>
          </a:prstGeom>
          <a:noFill/>
        </p:spPr>
        <p:txBody>
          <a:bodyPr wrap="none" rtlCol="0">
            <a:spAutoFit/>
          </a:bodyPr>
          <a:lstStyle/>
          <a:p>
            <a:r>
              <a:rPr lang="en-US" dirty="0">
                <a:solidFill>
                  <a:srgbClr val="D9D9D9"/>
                </a:solidFill>
              </a:rPr>
              <a:t>You can get all fields by using a placeholder.</a:t>
            </a:r>
          </a:p>
          <a:p>
            <a:endParaRPr lang="en-US" dirty="0"/>
          </a:p>
          <a:p>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Tree>
    <p:extLst>
      <p:ext uri="{BB962C8B-B14F-4D97-AF65-F5344CB8AC3E}">
        <p14:creationId xmlns:p14="http://schemas.microsoft.com/office/powerpoint/2010/main" val="524000494"/>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3693319"/>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arcpy</a:t>
            </a: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Get the first row.</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row = next(</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 has </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len</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 items."</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num, item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enumerate(row):</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{num}</a:t>
            </a:r>
            <a:r>
              <a:rPr lang="en-US" b="0" dirty="0">
                <a:solidFill>
                  <a:srgbClr val="CE9178"/>
                </a:solidFill>
                <a:effectLst/>
                <a:latin typeface="Consolas" panose="020B0609020204030204" pitchFamily="49" charset="0"/>
              </a:rPr>
              <a:t>]: </a:t>
            </a:r>
            <a:r>
              <a:rPr lang="en-US" b="0" dirty="0">
                <a:solidFill>
                  <a:srgbClr val="D4D4D4"/>
                </a:solidFill>
                <a:effectLst/>
                <a:latin typeface="Consolas" panose="020B0609020204030204" pitchFamily="49" charset="0"/>
              </a:rPr>
              <a:t>{item}</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5312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Row has </a:t>
            </a:r>
            <a:r>
              <a:rPr lang="en-US" dirty="0">
                <a:solidFill>
                  <a:srgbClr val="D5D50E"/>
                </a:solidFill>
                <a:latin typeface="Consolas" panose="020B0609020204030204" pitchFamily="49" charset="0"/>
              </a:rPr>
              <a:t>74</a:t>
            </a:r>
            <a:r>
              <a:rPr lang="en-US" dirty="0">
                <a:solidFill>
                  <a:srgbClr val="D4D4D4"/>
                </a:solidFill>
                <a:latin typeface="Consolas" panose="020B0609020204030204" pitchFamily="49" charset="0"/>
              </a:rPr>
              <a:t> items.</a:t>
            </a:r>
          </a:p>
          <a:p>
            <a:r>
              <a:rPr lang="en-US" dirty="0">
                <a:solidFill>
                  <a:srgbClr val="D4D4D4"/>
                </a:solidFill>
                <a:latin typeface="Consolas" panose="020B0609020204030204" pitchFamily="49" charset="0"/>
              </a:rPr>
              <a:t>Row[0]: 0</a:t>
            </a:r>
          </a:p>
          <a:p>
            <a:r>
              <a:rPr lang="en-US" dirty="0">
                <a:solidFill>
                  <a:srgbClr val="D4D4D4"/>
                </a:solidFill>
                <a:latin typeface="Consolas" panose="020B0609020204030204" pitchFamily="49" charset="0"/>
              </a:rPr>
              <a:t>Row[1]: (-70.0806,42.0519)</a:t>
            </a:r>
          </a:p>
          <a:p>
            <a:r>
              <a:rPr lang="en-US" dirty="0">
                <a:solidFill>
                  <a:srgbClr val="D4D4D4"/>
                </a:solidFill>
                <a:latin typeface="Consolas" panose="020B0609020204030204" pitchFamily="49" charset="0"/>
              </a:rPr>
              <a:t>Row[2]: 239008</a:t>
            </a:r>
          </a:p>
          <a:p>
            <a:r>
              <a:rPr lang="en-US" dirty="0">
                <a:solidFill>
                  <a:srgbClr val="D4D4D4"/>
                </a:solidFill>
                <a:latin typeface="Consolas" panose="020B0609020204030204" pitchFamily="49" charset="0"/>
              </a:rPr>
              <a:t>Row[3]: NPS</a:t>
            </a:r>
          </a:p>
          <a:p>
            <a:r>
              <a:rPr lang="en-US" dirty="0">
                <a:solidFill>
                  <a:srgbClr val="D4D4D4"/>
                </a:solidFill>
                <a:latin typeface="Consolas" panose="020B0609020204030204" pitchFamily="49" charset="0"/>
              </a:rPr>
              <a:t>Row[4]: NERO</a:t>
            </a:r>
          </a:p>
          <a:p>
            <a:r>
              <a:rPr lang="en-US" dirty="0">
                <a:solidFill>
                  <a:srgbClr val="D4D4D4"/>
                </a:solidFill>
                <a:latin typeface="Consolas" panose="020B0609020204030204" pitchFamily="49" charset="0"/>
              </a:rPr>
              <a:t>Row[5]: Northeast Region</a:t>
            </a:r>
          </a:p>
          <a:p>
            <a:r>
              <a:rPr lang="en-US" dirty="0">
                <a:solidFill>
                  <a:srgbClr val="D4D4D4"/>
                </a:solidFill>
                <a:latin typeface="Consolas" panose="020B0609020204030204" pitchFamily="49" charset="0"/>
              </a:rPr>
              <a:t>Row[6]: MACCP</a:t>
            </a:r>
          </a:p>
          <a:p>
            <a:r>
              <a:rPr lang="en-US" dirty="0">
                <a:solidFill>
                  <a:srgbClr val="D4D4D4"/>
                </a:solidFill>
                <a:latin typeface="Consolas" panose="020B0609020204030204" pitchFamily="49" charset="0"/>
              </a:rPr>
              <a:t>Row[7]: CAPE COD NATIONAL SEASHORE</a:t>
            </a:r>
          </a:p>
          <a:p>
            <a:r>
              <a:rPr lang="en-US" dirty="0">
                <a:solidFill>
                  <a:srgbClr val="D4D4D4"/>
                </a:solidFill>
                <a:latin typeface="Consolas" panose="020B0609020204030204" pitchFamily="49" charset="0"/>
              </a:rPr>
              <a:t>Row[8]: 1997</a:t>
            </a:r>
          </a:p>
          <a:p>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a:off x="4800600" y="53340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5" name="Straight Arrow Connector 4">
            <a:extLst>
              <a:ext uri="{FF2B5EF4-FFF2-40B4-BE49-F238E27FC236}">
                <a16:creationId xmlns:a16="http://schemas.microsoft.com/office/drawing/2014/main" id="{8D425EF5-D797-89A7-0E94-616E9A5EAF4F}"/>
              </a:ext>
            </a:extLst>
          </p:cNvPr>
          <p:cNvCxnSpPr>
            <a:cxnSpLocks/>
          </p:cNvCxnSpPr>
          <p:nvPr/>
        </p:nvCxnSpPr>
        <p:spPr bwMode="auto">
          <a:xfrm rot="10800000">
            <a:off x="2133601" y="3975100"/>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17280922"/>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p>
        </p:txBody>
      </p:sp>
      <p:sp>
        <p:nvSpPr>
          <p:cNvPr id="12" name="TextBox 11">
            <a:extLst>
              <a:ext uri="{FF2B5EF4-FFF2-40B4-BE49-F238E27FC236}">
                <a16:creationId xmlns:a16="http://schemas.microsoft.com/office/drawing/2014/main" id="{55AC2E2D-6385-FCFF-431D-B00D8D772DD1}"/>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(239008, 'MEADOW')</a:t>
            </a:r>
          </a:p>
          <a:p>
            <a:r>
              <a:rPr lang="en-US" dirty="0">
                <a:solidFill>
                  <a:srgbClr val="D4D4D4"/>
                </a:solidFill>
                <a:latin typeface="Consolas" panose="020B0609020204030204" pitchFamily="49" charset="0"/>
              </a:rPr>
              <a:t>(239009, 'LITTLE CRK')</a:t>
            </a:r>
          </a:p>
          <a:p>
            <a:r>
              <a:rPr lang="en-US" dirty="0">
                <a:solidFill>
                  <a:srgbClr val="D4D4D4"/>
                </a:solidFill>
                <a:latin typeface="Consolas" panose="020B0609020204030204" pitchFamily="49" charset="0"/>
              </a:rPr>
              <a:t>(239016,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(239017, 'VISITORC')  </a:t>
            </a:r>
          </a:p>
          <a:p>
            <a:r>
              <a:rPr lang="en-US" dirty="0">
                <a:solidFill>
                  <a:srgbClr val="D4D4D4"/>
                </a:solidFill>
                <a:latin typeface="Consolas" panose="020B0609020204030204" pitchFamily="49" charset="0"/>
              </a:rPr>
              <a:t>(239031, 'PILGRIM HT')</a:t>
            </a:r>
          </a:p>
          <a:p>
            <a:r>
              <a:rPr lang="en-US" dirty="0">
                <a:solidFill>
                  <a:srgbClr val="D4D4D4"/>
                </a:solidFill>
                <a:latin typeface="Consolas" panose="020B0609020204030204" pitchFamily="49" charset="0"/>
              </a:rPr>
              <a:t>(239036, 'DUMP')</a:t>
            </a:r>
          </a:p>
          <a:p>
            <a:r>
              <a:rPr lang="en-US" dirty="0">
                <a:solidFill>
                  <a:srgbClr val="D4D4D4"/>
                </a:solidFill>
                <a:latin typeface="Consolas" panose="020B0609020204030204" pitchFamily="49" charset="0"/>
              </a:rPr>
              <a:t>(239039, 'PETRELEIF')</a:t>
            </a:r>
          </a:p>
          <a:p>
            <a:r>
              <a:rPr lang="en-US" dirty="0">
                <a:solidFill>
                  <a:srgbClr val="D4D4D4"/>
                </a:solidFill>
                <a:latin typeface="Consolas" panose="020B0609020204030204" pitchFamily="49" charset="0"/>
              </a:rPr>
              <a:t>(239042, 'COCONUT')</a:t>
            </a:r>
          </a:p>
          <a:p>
            <a:r>
              <a:rPr lang="en-US" dirty="0">
                <a:solidFill>
                  <a:srgbClr val="D4D4D4"/>
                </a:solidFill>
                <a:latin typeface="Consolas" panose="020B0609020204030204" pitchFamily="49" charset="0"/>
              </a:rPr>
              <a:t>(239060, 'HIGHHEAD')</a:t>
            </a:r>
          </a:p>
          <a:p>
            <a:r>
              <a:rPr lang="en-US" dirty="0">
                <a:solidFill>
                  <a:srgbClr val="D4D4D4"/>
                </a:solidFill>
                <a:latin typeface="Consolas" panose="020B0609020204030204" pitchFamily="49" charset="0"/>
              </a:rPr>
              <a:t>(239127, 'HRCOVEDUNE')</a:t>
            </a:r>
          </a:p>
          <a:p>
            <a:r>
              <a:rPr lang="en-US" dirty="0">
                <a:solidFill>
                  <a:srgbClr val="D4D4D4"/>
                </a:solidFill>
                <a:latin typeface="Consolas" panose="020B0609020204030204" pitchFamily="49" charset="0"/>
              </a:rPr>
              <a:t>(513169,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(513179,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a:t>
            </a:r>
          </a:p>
        </p:txBody>
      </p:sp>
      <p:cxnSp>
        <p:nvCxnSpPr>
          <p:cNvPr id="13" name="Straight Arrow Connector 12">
            <a:extLst>
              <a:ext uri="{FF2B5EF4-FFF2-40B4-BE49-F238E27FC236}">
                <a16:creationId xmlns:a16="http://schemas.microsoft.com/office/drawing/2014/main" id="{9886AC2D-4663-4442-4E90-B14473A4554F}"/>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Tree>
    <p:extLst>
      <p:ext uri="{BB962C8B-B14F-4D97-AF65-F5344CB8AC3E}">
        <p14:creationId xmlns:p14="http://schemas.microsoft.com/office/powerpoint/2010/main" val="348203141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027751119"/>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1</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971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1" name="Straight Connector 10">
            <a:extLst>
              <a:ext uri="{FF2B5EF4-FFF2-40B4-BE49-F238E27FC236}">
                <a16:creationId xmlns:a16="http://schemas.microsoft.com/office/drawing/2014/main" id="{49605350-B3AF-9539-F528-19C684220A74}"/>
              </a:ext>
            </a:extLst>
          </p:cNvPr>
          <p:cNvCxnSpPr/>
          <p:nvPr/>
        </p:nvCxnSpPr>
        <p:spPr bwMode="auto">
          <a:xfrm>
            <a:off x="303530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26342104"/>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a:t>
            </a:r>
            <a:r>
              <a:rPr lang="en-US" b="0" dirty="0">
                <a:solidFill>
                  <a:srgbClr val="FF0066"/>
                </a:solidFill>
                <a:effectLst/>
                <a:latin typeface="Consolas" panose="020B0609020204030204" pitchFamily="49" charset="0"/>
              </a:rPr>
              <a:t>??</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15902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40300614"/>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 "FIREID"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err="1">
                <a:solidFill>
                  <a:srgbClr val="569CD6"/>
                </a:solidFill>
                <a:effectLst/>
                <a:latin typeface="Consolas" panose="020B0609020204030204" pitchFamily="49" charset="0"/>
              </a:rPr>
              <a:t>f</a:t>
            </a:r>
            <a:r>
              <a:rPr lang="en-US" b="0" dirty="0" err="1">
                <a:solidFill>
                  <a:srgbClr val="CE9178"/>
                </a:solidFill>
                <a:effectLst/>
                <a:latin typeface="Consolas" panose="020B0609020204030204" pitchFamily="49" charset="0"/>
              </a:rPr>
              <a:t>"</a:t>
            </a:r>
            <a:r>
              <a:rPr lang="en-US" dirty="0" err="1">
                <a:solidFill>
                  <a:srgbClr val="CE9178"/>
                </a:solidFill>
                <a:latin typeface="Consolas" panose="020B0609020204030204" pitchFamily="49" charset="0"/>
              </a:rPr>
              <a:t>F</a:t>
            </a:r>
            <a:r>
              <a:rPr lang="en-US" b="0" dirty="0" err="1">
                <a:solidFill>
                  <a:srgbClr val="CE9178"/>
                </a:solidFill>
                <a:effectLst/>
                <a:latin typeface="Consolas" panose="020B0609020204030204" pitchFamily="49" charset="0"/>
              </a:rPr>
              <a:t>ire</a:t>
            </a:r>
            <a:r>
              <a:rPr lang="en-US" b="0" dirty="0">
                <a:solidFill>
                  <a:srgbClr val="CE9178"/>
                </a:solidFill>
                <a:effectLst/>
                <a:latin typeface="Consolas" panose="020B0609020204030204" pitchFamily="49" charset="0"/>
              </a:rPr>
              <a:t> name = </a:t>
            </a:r>
            <a:r>
              <a:rPr lang="en-US" b="0" dirty="0">
                <a:solidFill>
                  <a:srgbClr val="D4D4D4"/>
                </a:solidFill>
                <a:effectLst/>
                <a:latin typeface="Consolas" panose="020B0609020204030204" pitchFamily="49" charset="0"/>
              </a:rPr>
              <a:t>{row[</a:t>
            </a:r>
            <a:r>
              <a:rPr lang="en-US" b="0" dirty="0">
                <a:solidFill>
                  <a:srgbClr val="B5CEA8"/>
                </a:solidFill>
                <a:effectLst/>
                <a:latin typeface="Consolas" panose="020B0609020204030204" pitchFamily="49" charset="0"/>
              </a:rPr>
              <a:t>0</a:t>
            </a:r>
            <a:r>
              <a:rPr lang="en-US" b="0" dirty="0">
                <a:solidFill>
                  <a:srgbClr val="D4D4D4"/>
                </a:solidFill>
                <a:effectLst/>
                <a:latin typeface="Consolas" panose="020B0609020204030204" pitchFamily="49" charset="0"/>
              </a:rPr>
              <a:t>]}</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2" name="TextBox 11">
            <a:extLst>
              <a:ext uri="{FF2B5EF4-FFF2-40B4-BE49-F238E27FC236}">
                <a16:creationId xmlns:a16="http://schemas.microsoft.com/office/drawing/2014/main" id="{55AC2E2D-6385-FCFF-431D-B00D8D772DD1}"/>
              </a:ext>
            </a:extLst>
          </p:cNvPr>
          <p:cNvSpPr txBox="1"/>
          <p:nvPr/>
        </p:nvSpPr>
        <p:spPr>
          <a:xfrm>
            <a:off x="6069932" y="3410953"/>
            <a:ext cx="3074068" cy="3416320"/>
          </a:xfrm>
          <a:prstGeom prst="rect">
            <a:avLst/>
          </a:prstGeom>
          <a:solidFill>
            <a:srgbClr val="4A452A"/>
          </a:solidFill>
        </p:spPr>
        <p:txBody>
          <a:bodyPr wrap="square">
            <a:spAutoFit/>
          </a:bodyPr>
          <a:lstStyle/>
          <a:p>
            <a:r>
              <a:rPr lang="en-US" b="0" i="0" dirty="0">
                <a:solidFill>
                  <a:srgbClr val="D4D4D4"/>
                </a:solidFill>
                <a:effectLst/>
                <a:latin typeface="Consolas" panose="020B0609020204030204" pitchFamily="49" charset="0"/>
              </a:rPr>
              <a:t>Fire name = MEADOW </a:t>
            </a:r>
          </a:p>
          <a:p>
            <a:r>
              <a:rPr lang="en-US" b="0" i="0" dirty="0">
                <a:solidFill>
                  <a:srgbClr val="D4D4D4"/>
                </a:solidFill>
                <a:effectLst/>
                <a:latin typeface="Consolas" panose="020B0609020204030204" pitchFamily="49" charset="0"/>
              </a:rPr>
              <a:t>Fire name = LITTLE CRK Fire name = </a:t>
            </a:r>
            <a:r>
              <a:rPr lang="en-US" b="0" i="0" dirty="0" err="1">
                <a:solidFill>
                  <a:srgbClr val="D4D4D4"/>
                </a:solidFill>
                <a:effectLst/>
                <a:latin typeface="Consolas" panose="020B0609020204030204" pitchFamily="49" charset="0"/>
              </a:rPr>
              <a:t>T.Calvin</a:t>
            </a:r>
            <a:r>
              <a:rPr lang="en-US" b="0" i="0" dirty="0">
                <a:solidFill>
                  <a:srgbClr val="D4D4D4"/>
                </a:solidFill>
                <a:effectLst/>
                <a:latin typeface="Consolas" panose="020B0609020204030204" pitchFamily="49" charset="0"/>
              </a:rPr>
              <a:t> </a:t>
            </a:r>
          </a:p>
          <a:p>
            <a:r>
              <a:rPr lang="en-US" b="0" i="0" dirty="0">
                <a:solidFill>
                  <a:srgbClr val="D4D4D4"/>
                </a:solidFill>
                <a:effectLst/>
                <a:latin typeface="Consolas" panose="020B0609020204030204" pitchFamily="49" charset="0"/>
              </a:rPr>
              <a:t>Fire name = VISITORC </a:t>
            </a:r>
          </a:p>
          <a:p>
            <a:r>
              <a:rPr lang="en-US" b="0" i="0" dirty="0">
                <a:solidFill>
                  <a:srgbClr val="D4D4D4"/>
                </a:solidFill>
                <a:effectLst/>
                <a:latin typeface="Consolas" panose="020B0609020204030204" pitchFamily="49" charset="0"/>
              </a:rPr>
              <a:t>Fire name = PILGRIM HT Fire name = DUMP </a:t>
            </a:r>
          </a:p>
          <a:p>
            <a:r>
              <a:rPr lang="en-US" b="0" i="0" dirty="0">
                <a:solidFill>
                  <a:srgbClr val="D4D4D4"/>
                </a:solidFill>
                <a:effectLst/>
                <a:latin typeface="Consolas" panose="020B0609020204030204" pitchFamily="49" charset="0"/>
              </a:rPr>
              <a:t>Fire name = PETRELEIF Fire name = COCONUT </a:t>
            </a:r>
          </a:p>
          <a:p>
            <a:r>
              <a:rPr lang="en-US" b="0" i="0" dirty="0">
                <a:solidFill>
                  <a:srgbClr val="D4D4D4"/>
                </a:solidFill>
                <a:effectLst/>
                <a:latin typeface="Consolas" panose="020B0609020204030204" pitchFamily="49" charset="0"/>
              </a:rPr>
              <a:t>Fire name = HIGHHEAD </a:t>
            </a:r>
          </a:p>
          <a:p>
            <a:r>
              <a:rPr lang="en-US" b="0" i="0" dirty="0">
                <a:solidFill>
                  <a:srgbClr val="D4D4D4"/>
                </a:solidFill>
                <a:effectLst/>
                <a:latin typeface="Consolas" panose="020B0609020204030204" pitchFamily="49" charset="0"/>
              </a:rPr>
              <a:t>Fire name = HRCOVEDUNE </a:t>
            </a:r>
          </a:p>
          <a:p>
            <a:r>
              <a:rPr lang="en-US" b="0" i="0" dirty="0">
                <a:solidFill>
                  <a:srgbClr val="D4D4D4"/>
                </a:solidFill>
                <a:effectLst/>
                <a:latin typeface="Consolas" panose="020B0609020204030204" pitchFamily="49" charset="0"/>
              </a:rPr>
              <a:t>Fire name = Beech </a:t>
            </a:r>
            <a:r>
              <a:rPr lang="en-US" b="0" i="0" dirty="0" err="1">
                <a:solidFill>
                  <a:srgbClr val="D4D4D4"/>
                </a:solidFill>
                <a:effectLst/>
                <a:latin typeface="Consolas" panose="020B0609020204030204" pitchFamily="49" charset="0"/>
              </a:rPr>
              <a:t>Fost</a:t>
            </a:r>
            <a:r>
              <a:rPr lang="en-US" b="0" i="0" dirty="0">
                <a:solidFill>
                  <a:srgbClr val="D4D4D4"/>
                </a:solidFill>
                <a:effectLst/>
                <a:latin typeface="Consolas" panose="020B0609020204030204" pitchFamily="49" charset="0"/>
              </a:rPr>
              <a:t> Fire name = </a:t>
            </a:r>
            <a:r>
              <a:rPr lang="en-US" b="0" i="0" dirty="0" err="1">
                <a:solidFill>
                  <a:srgbClr val="D4D4D4"/>
                </a:solidFill>
                <a:effectLst/>
                <a:latin typeface="Consolas" panose="020B0609020204030204" pitchFamily="49" charset="0"/>
              </a:rPr>
              <a:t>Pilg</a:t>
            </a:r>
            <a:r>
              <a:rPr lang="en-US" b="0" i="0" dirty="0">
                <a:solidFill>
                  <a:srgbClr val="D4D4D4"/>
                </a:solidFill>
                <a:effectLst/>
                <a:latin typeface="Consolas" panose="020B0609020204030204" pitchFamily="49" charset="0"/>
              </a:rPr>
              <a:t>. </a:t>
            </a:r>
            <a:r>
              <a:rPr lang="en-US" b="0" i="0" dirty="0" err="1">
                <a:solidFill>
                  <a:srgbClr val="D4D4D4"/>
                </a:solidFill>
                <a:effectLst/>
                <a:latin typeface="Consolas" panose="020B0609020204030204" pitchFamily="49" charset="0"/>
              </a:rPr>
              <a:t>Hgts</a:t>
            </a:r>
            <a:endParaRPr lang="en-US" dirty="0">
              <a:solidFill>
                <a:srgbClr val="D4D4D4"/>
              </a:solidFill>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cxnSp>
        <p:nvCxnSpPr>
          <p:cNvPr id="2" name="Straight Arrow Connector 1">
            <a:extLst>
              <a:ext uri="{FF2B5EF4-FFF2-40B4-BE49-F238E27FC236}">
                <a16:creationId xmlns:a16="http://schemas.microsoft.com/office/drawing/2014/main" id="{04F10DE3-A9E1-6455-CAC9-BACEE5FEAF01}"/>
              </a:ext>
            </a:extLst>
          </p:cNvPr>
          <p:cNvCxnSpPr>
            <a:cxnSpLocks/>
          </p:cNvCxnSpPr>
          <p:nvPr/>
        </p:nvCxnSpPr>
        <p:spPr bwMode="auto">
          <a:xfrm rot="-5400000">
            <a:off x="3584473" y="5832577"/>
            <a:ext cx="692354"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3" name="Straight Connector 2">
            <a:extLst>
              <a:ext uri="{FF2B5EF4-FFF2-40B4-BE49-F238E27FC236}">
                <a16:creationId xmlns:a16="http://schemas.microsoft.com/office/drawing/2014/main" id="{7E34DECE-01A7-F072-0C1E-EF5586363BA1}"/>
              </a:ext>
            </a:extLst>
          </p:cNvPr>
          <p:cNvCxnSpPr/>
          <p:nvPr/>
        </p:nvCxnSpPr>
        <p:spPr bwMode="auto">
          <a:xfrm>
            <a:off x="1657350" y="4064000"/>
            <a:ext cx="838200" cy="0"/>
          </a:xfrm>
          <a:prstGeom prst="line">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21633325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Picture 3" descr="A picture containing diagram&#10;&#10;Description automatically generated">
            <a:extLst>
              <a:ext uri="{FF2B5EF4-FFF2-40B4-BE49-F238E27FC236}">
                <a16:creationId xmlns:a16="http://schemas.microsoft.com/office/drawing/2014/main" id="{34CD3E77-771D-866E-8968-10F43CC6E97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99858" y="1237706"/>
            <a:ext cx="4730496" cy="3547872"/>
          </a:xfrm>
          <a:prstGeom prst="rect">
            <a:avLst/>
          </a:prstGeom>
        </p:spPr>
      </p:pic>
      <p:sp>
        <p:nvSpPr>
          <p:cNvPr id="5" name="Rectangle 4">
            <a:extLst>
              <a:ext uri="{FF2B5EF4-FFF2-40B4-BE49-F238E27FC236}">
                <a16:creationId xmlns:a16="http://schemas.microsoft.com/office/drawing/2014/main" id="{88750008-5CC5-03E2-A944-607B14A340F9}"/>
              </a:ext>
            </a:extLst>
          </p:cNvPr>
          <p:cNvSpPr/>
          <p:nvPr/>
        </p:nvSpPr>
        <p:spPr>
          <a:xfrm>
            <a:off x="1613644" y="1640573"/>
            <a:ext cx="3872755" cy="3961433"/>
          </a:xfrm>
          <a:prstGeom prst="rect">
            <a:avLst/>
          </a:prstGeom>
          <a:solidFill>
            <a:schemeClr val="bg1"/>
          </a:solidFill>
          <a:ln w="76200">
            <a:solidFill>
              <a:srgbClr val="FFC0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endParaRPr lang="en-US" sz="1600" dirty="0">
              <a:solidFill>
                <a:schemeClr val="tx1"/>
              </a:solidFill>
            </a:endParaRPr>
          </a:p>
          <a:p>
            <a:r>
              <a:rPr lang="az-Cyrl-AZ" sz="1200" dirty="0">
                <a:solidFill>
                  <a:schemeClr val="tx1"/>
                </a:solidFill>
              </a:rPr>
              <a:t>Ӝ </a:t>
            </a:r>
            <a:r>
              <a:rPr lang="en-US" sz="1200" u="sng" dirty="0" err="1">
                <a:solidFill>
                  <a:schemeClr val="tx1"/>
                </a:solidFill>
              </a:rPr>
              <a:t>arcpy.da</a:t>
            </a:r>
            <a:endParaRPr lang="en-US" sz="1200" u="sng" dirty="0">
              <a:solidFill>
                <a:schemeClr val="tx1"/>
              </a:solidFill>
            </a:endParaRP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SearchCursor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 …)</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UdpdateCursor</a:t>
            </a:r>
            <a:r>
              <a:rPr lang="en-US" sz="1200" dirty="0">
                <a:solidFill>
                  <a:schemeClr val="tx1"/>
                </a:solidFill>
              </a:rPr>
              <a:t>(data, fields, {</a:t>
            </a:r>
            <a:r>
              <a:rPr lang="en-US" sz="1200" dirty="0" err="1">
                <a:solidFill>
                  <a:schemeClr val="tx1"/>
                </a:solidFill>
              </a:rPr>
              <a:t>where_clause</a:t>
            </a:r>
            <a:r>
              <a:rPr lang="en-US" sz="1200" dirty="0">
                <a:solidFill>
                  <a:schemeClr val="tx1"/>
                </a:solidFill>
              </a:rPr>
              <a:t>}…)</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InsertCursor</a:t>
            </a:r>
            <a:r>
              <a:rPr lang="en-US" sz="1200" dirty="0">
                <a:solidFill>
                  <a:schemeClr val="tx1"/>
                </a:solidFill>
              </a:rPr>
              <a:t>(data, fields)</a:t>
            </a:r>
          </a:p>
          <a:p>
            <a:endParaRPr lang="en-US" sz="1200" dirty="0">
              <a:solidFill>
                <a:schemeClr val="tx1"/>
              </a:solidFill>
            </a:endParaRPr>
          </a:p>
          <a:p>
            <a:endParaRPr lang="en-US" sz="1200" dirty="0">
              <a:solidFill>
                <a:schemeClr val="tx1"/>
              </a:solidFill>
            </a:endParaRPr>
          </a:p>
        </p:txBody>
      </p:sp>
      <p:sp>
        <p:nvSpPr>
          <p:cNvPr id="6" name="Rectangle 5">
            <a:extLst>
              <a:ext uri="{FF2B5EF4-FFF2-40B4-BE49-F238E27FC236}">
                <a16:creationId xmlns:a16="http://schemas.microsoft.com/office/drawing/2014/main" id="{EA7FC240-EE90-DA0B-23EA-AEF7596A4F68}"/>
              </a:ext>
            </a:extLst>
          </p:cNvPr>
          <p:cNvSpPr/>
          <p:nvPr/>
        </p:nvSpPr>
        <p:spPr>
          <a:xfrm>
            <a:off x="1806496" y="4829120"/>
            <a:ext cx="1847088" cy="620486"/>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InsertCursor</a:t>
            </a:r>
            <a:endParaRPr lang="en-US" sz="1200" dirty="0">
              <a:solidFill>
                <a:schemeClr val="tx1"/>
              </a:solidFill>
            </a:endParaRPr>
          </a:p>
          <a:p>
            <a:r>
              <a:rPr lang="en-US" sz="1200" dirty="0">
                <a:solidFill>
                  <a:schemeClr val="tx1"/>
                </a:solidFill>
              </a:rPr>
              <a:t>    †  fields</a:t>
            </a:r>
          </a:p>
          <a:p>
            <a:r>
              <a:rPr lang="en-US" sz="1200" dirty="0">
                <a:solidFill>
                  <a:schemeClr val="tx1"/>
                </a:solidFill>
              </a:rPr>
              <a:t>   </a:t>
            </a:r>
            <a:r>
              <a:rPr lang="en-US" sz="1200" dirty="0">
                <a:solidFill>
                  <a:schemeClr val="tx1"/>
                </a:solidFill>
                <a:sym typeface="Wingdings" panose="05000000000000000000" pitchFamily="2" charset="2"/>
              </a:rPr>
              <a:t></a:t>
            </a:r>
            <a:r>
              <a:rPr lang="en-US" sz="1200" dirty="0">
                <a:solidFill>
                  <a:schemeClr val="tx1"/>
                </a:solidFill>
              </a:rPr>
              <a:t> </a:t>
            </a:r>
            <a:r>
              <a:rPr lang="en-US" sz="1200" dirty="0" err="1">
                <a:solidFill>
                  <a:schemeClr val="tx1"/>
                </a:solidFill>
              </a:rPr>
              <a:t>insertRow</a:t>
            </a:r>
            <a:r>
              <a:rPr lang="en-US" sz="1200" dirty="0">
                <a:solidFill>
                  <a:schemeClr val="tx1"/>
                </a:solidFill>
              </a:rPr>
              <a:t>(row)</a:t>
            </a:r>
          </a:p>
        </p:txBody>
      </p:sp>
      <p:sp>
        <p:nvSpPr>
          <p:cNvPr id="7" name="Rectangle 6">
            <a:extLst>
              <a:ext uri="{FF2B5EF4-FFF2-40B4-BE49-F238E27FC236}">
                <a16:creationId xmlns:a16="http://schemas.microsoft.com/office/drawing/2014/main" id="{FD479CBB-1AB5-3E9F-8969-35B7A821E286}"/>
              </a:ext>
            </a:extLst>
          </p:cNvPr>
          <p:cNvSpPr/>
          <p:nvPr/>
        </p:nvSpPr>
        <p:spPr>
          <a:xfrm>
            <a:off x="1809671" y="3679688"/>
            <a:ext cx="1848372" cy="1007918"/>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a:t>
            </a:r>
            <a:r>
              <a:rPr lang="en-US" sz="1200" dirty="0">
                <a:solidFill>
                  <a:schemeClr val="tx1"/>
                </a:solidFill>
              </a:rPr>
              <a:t>   </a:t>
            </a:r>
            <a:r>
              <a:rPr lang="en-US" sz="1200" dirty="0" err="1">
                <a:solidFill>
                  <a:schemeClr val="tx1"/>
                </a:solidFill>
              </a:rPr>
              <a:t>UpdateCursor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deleteRow</a:t>
            </a:r>
            <a:r>
              <a:rPr lang="en-US" sz="1200" dirty="0">
                <a:solidFill>
                  <a:schemeClr val="tx1"/>
                </a:solidFill>
              </a:rPr>
              <a:t>( )</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a:p>
            <a:r>
              <a:rPr lang="en-US" sz="1200" dirty="0">
                <a:solidFill>
                  <a:schemeClr val="tx1"/>
                </a:solidFill>
              </a:rPr>
              <a:t>   </a:t>
            </a:r>
            <a:r>
              <a:rPr lang="en-US" sz="1200" dirty="0">
                <a:solidFill>
                  <a:schemeClr val="tx1"/>
                </a:solidFill>
                <a:sym typeface="Wingdings" panose="05000000000000000000" pitchFamily="2" charset="2"/>
              </a:rPr>
              <a:t> </a:t>
            </a:r>
            <a:r>
              <a:rPr lang="en-US" sz="1200" dirty="0" err="1">
                <a:solidFill>
                  <a:schemeClr val="tx1"/>
                </a:solidFill>
              </a:rPr>
              <a:t>updateRow</a:t>
            </a:r>
            <a:r>
              <a:rPr lang="en-US" sz="1200" dirty="0">
                <a:solidFill>
                  <a:schemeClr val="tx1"/>
                </a:solidFill>
              </a:rPr>
              <a:t>(row)</a:t>
            </a:r>
          </a:p>
        </p:txBody>
      </p:sp>
      <p:sp>
        <p:nvSpPr>
          <p:cNvPr id="8" name="TextBox 14">
            <a:extLst>
              <a:ext uri="{FF2B5EF4-FFF2-40B4-BE49-F238E27FC236}">
                <a16:creationId xmlns:a16="http://schemas.microsoft.com/office/drawing/2014/main" id="{0093D2FE-020F-77EA-001A-BDD1ED260661}"/>
              </a:ext>
            </a:extLst>
          </p:cNvPr>
          <p:cNvSpPr txBox="1"/>
          <p:nvPr/>
        </p:nvSpPr>
        <p:spPr>
          <a:xfrm>
            <a:off x="2799858" y="1639606"/>
            <a:ext cx="2776187" cy="369332"/>
          </a:xfrm>
          <a:prstGeom prst="rect">
            <a:avLst/>
          </a:prstGeom>
          <a:noFill/>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b="1">
                <a:solidFill>
                  <a:srgbClr val="DAA600"/>
                </a:solidFill>
              </a:rPr>
              <a:t>cursors (data access)</a:t>
            </a:r>
          </a:p>
        </p:txBody>
      </p:sp>
      <p:sp>
        <p:nvSpPr>
          <p:cNvPr id="9" name="Rectangle 8">
            <a:extLst>
              <a:ext uri="{FF2B5EF4-FFF2-40B4-BE49-F238E27FC236}">
                <a16:creationId xmlns:a16="http://schemas.microsoft.com/office/drawing/2014/main" id="{DA97E22F-658B-E9A6-469F-53CCD2F7C2D8}"/>
              </a:ext>
            </a:extLst>
          </p:cNvPr>
          <p:cNvSpPr/>
          <p:nvPr/>
        </p:nvSpPr>
        <p:spPr>
          <a:xfrm>
            <a:off x="1819197" y="2764337"/>
            <a:ext cx="1847088" cy="781051"/>
          </a:xfrm>
          <a:prstGeom prst="rect">
            <a:avLst/>
          </a:prstGeom>
          <a:solidFill>
            <a:schemeClr val="bg1"/>
          </a:solidFill>
          <a:ln>
            <a:solidFill>
              <a:srgbClr val="DAA600"/>
            </a:solidFill>
          </a:ln>
        </p:spPr>
        <p:style>
          <a:lnRef idx="2">
            <a:schemeClr val="accent1">
              <a:shade val="50000"/>
            </a:schemeClr>
          </a:lnRef>
          <a:fillRef idx="1">
            <a:schemeClr val="accent1"/>
          </a:fillRef>
          <a:effectRef idx="0">
            <a:schemeClr val="accent1"/>
          </a:effectRef>
          <a:fontRef idx="minor">
            <a:schemeClr val="lt1"/>
          </a:fontRef>
        </p:style>
        <p:txBody>
          <a:bodyPr rtlCol="0" anchor="t" anchorCtr="0"/>
          <a:lstStyle>
            <a:defPPr>
              <a:defRPr lang="en-US"/>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r>
              <a:rPr lang="en-US" sz="1200" dirty="0">
                <a:solidFill>
                  <a:schemeClr val="tx1"/>
                </a:solidFill>
              </a:rPr>
              <a:t> </a:t>
            </a:r>
            <a:r>
              <a:rPr lang="az-Cyrl-AZ" sz="1200" dirty="0">
                <a:solidFill>
                  <a:schemeClr val="tx1"/>
                </a:solidFill>
              </a:rPr>
              <a:t>҈ </a:t>
            </a:r>
            <a:r>
              <a:rPr lang="en-US" sz="1200" dirty="0">
                <a:solidFill>
                  <a:schemeClr val="tx1"/>
                </a:solidFill>
              </a:rPr>
              <a:t>  </a:t>
            </a:r>
            <a:r>
              <a:rPr lang="en-US" sz="1200" dirty="0" err="1">
                <a:solidFill>
                  <a:schemeClr val="tx1"/>
                </a:solidFill>
              </a:rPr>
              <a:t>SearchCursor</a:t>
            </a:r>
            <a:endParaRPr lang="en-US" sz="1200" dirty="0">
              <a:solidFill>
                <a:schemeClr val="tx1"/>
              </a:solidFill>
            </a:endParaRPr>
          </a:p>
          <a:p>
            <a:r>
              <a:rPr lang="en-US" sz="1200" dirty="0">
                <a:solidFill>
                  <a:schemeClr val="tx1"/>
                </a:solidFill>
              </a:rPr>
              <a:t>     †  fields</a:t>
            </a:r>
            <a:br>
              <a:rPr lang="en-US" sz="1200" dirty="0">
                <a:solidFill>
                  <a:schemeClr val="tx1"/>
                </a:solidFill>
              </a:rPr>
            </a:br>
            <a:r>
              <a:rPr lang="en-US" sz="1200" dirty="0">
                <a:solidFill>
                  <a:schemeClr val="tx1"/>
                </a:solidFill>
              </a:rPr>
              <a:t>    </a:t>
            </a:r>
            <a:r>
              <a:rPr lang="en-US" sz="1200" dirty="0">
                <a:solidFill>
                  <a:schemeClr val="tx1"/>
                </a:solidFill>
                <a:sym typeface="Wingdings" panose="05000000000000000000" pitchFamily="2" charset="2"/>
              </a:rPr>
              <a:t> </a:t>
            </a:r>
            <a:r>
              <a:rPr lang="en-US" sz="1200" dirty="0">
                <a:solidFill>
                  <a:schemeClr val="tx1"/>
                </a:solidFill>
              </a:rPr>
              <a:t>reset( )</a:t>
            </a:r>
          </a:p>
        </p:txBody>
      </p:sp>
      <p:sp>
        <p:nvSpPr>
          <p:cNvPr id="10" name="TextBox 16">
            <a:extLst>
              <a:ext uri="{FF2B5EF4-FFF2-40B4-BE49-F238E27FC236}">
                <a16:creationId xmlns:a16="http://schemas.microsoft.com/office/drawing/2014/main" id="{8A4F473E-5197-C1EC-30F0-E64952B77F36}"/>
              </a:ext>
            </a:extLst>
          </p:cNvPr>
          <p:cNvSpPr txBox="1"/>
          <p:nvPr/>
        </p:nvSpPr>
        <p:spPr>
          <a:xfrm>
            <a:off x="3886200" y="2771825"/>
            <a:ext cx="1371600" cy="2292935"/>
          </a:xfrm>
          <a:prstGeom prst="rect">
            <a:avLst/>
          </a:prstGeom>
          <a:solidFill>
            <a:schemeClr val="bg1"/>
          </a:solidFill>
          <a:ln>
            <a:solidFill>
              <a:schemeClr val="accent1"/>
            </a:solidFill>
          </a:ln>
        </p:spPr>
        <p:txBody>
          <a:bodyPr wrap="squar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1100" u="sng" dirty="0"/>
              <a:t>geometry tokens</a:t>
            </a:r>
          </a:p>
          <a:p>
            <a:r>
              <a:rPr lang="en-US" sz="1100" dirty="0"/>
              <a:t>SHAPE@</a:t>
            </a:r>
          </a:p>
          <a:p>
            <a:r>
              <a:rPr lang="en-US" sz="1100" dirty="0"/>
              <a:t>SHAPE@XY</a:t>
            </a:r>
          </a:p>
          <a:p>
            <a:r>
              <a:rPr lang="en-US" sz="1100" dirty="0"/>
              <a:t>SHAPE@AREA</a:t>
            </a:r>
          </a:p>
          <a:p>
            <a:r>
              <a:rPr lang="en-US" sz="1100" dirty="0"/>
              <a:t>SHAPE@LENGTH</a:t>
            </a:r>
          </a:p>
          <a:p>
            <a:r>
              <a:rPr lang="en-US" sz="1100" dirty="0"/>
              <a:t>SHAPE@JSON</a:t>
            </a:r>
          </a:p>
          <a:p>
            <a:r>
              <a:rPr lang="en-US" sz="1100" dirty="0"/>
              <a:t>SHAPE@WKB</a:t>
            </a:r>
          </a:p>
          <a:p>
            <a:r>
              <a:rPr lang="en-US" sz="1100" dirty="0"/>
              <a:t>SHAPE@WKT</a:t>
            </a:r>
          </a:p>
          <a:p>
            <a:r>
              <a:rPr lang="en-US" sz="1100" dirty="0"/>
              <a:t>SHAPE@X</a:t>
            </a:r>
          </a:p>
          <a:p>
            <a:r>
              <a:rPr lang="en-US" sz="1100" dirty="0"/>
              <a:t>SHAPE@Y</a:t>
            </a:r>
          </a:p>
          <a:p>
            <a:r>
              <a:rPr lang="en-US" sz="1100" dirty="0"/>
              <a:t>SHAPE@Z</a:t>
            </a:r>
          </a:p>
          <a:p>
            <a:r>
              <a:rPr lang="en-US" sz="1100" dirty="0"/>
              <a:t>SHAPE@M</a:t>
            </a:r>
          </a:p>
          <a:p>
            <a:r>
              <a:rPr lang="en-US" sz="1100" dirty="0"/>
              <a:t>…</a:t>
            </a:r>
          </a:p>
        </p:txBody>
      </p:sp>
      <p:cxnSp>
        <p:nvCxnSpPr>
          <p:cNvPr id="11" name="Straight Connector 10">
            <a:extLst>
              <a:ext uri="{FF2B5EF4-FFF2-40B4-BE49-F238E27FC236}">
                <a16:creationId xmlns:a16="http://schemas.microsoft.com/office/drawing/2014/main" id="{27B8038A-F316-3AC8-68A9-B72A848B402C}"/>
              </a:ext>
            </a:extLst>
          </p:cNvPr>
          <p:cNvCxnSpPr>
            <a:cxnSpLocks/>
          </p:cNvCxnSpPr>
          <p:nvPr/>
        </p:nvCxnSpPr>
        <p:spPr>
          <a:xfrm flipV="1">
            <a:off x="5485957" y="3087406"/>
            <a:ext cx="1985510" cy="2435788"/>
          </a:xfrm>
          <a:prstGeom prst="line">
            <a:avLst/>
          </a:prstGeom>
          <a:ln w="57150" cmpd="sng">
            <a:solidFill>
              <a:srgbClr val="FFC000"/>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BA48D645-731B-D486-3AAE-469F3FDD7F64}"/>
              </a:ext>
            </a:extLst>
          </p:cNvPr>
          <p:cNvCxnSpPr/>
          <p:nvPr/>
        </p:nvCxnSpPr>
        <p:spPr>
          <a:xfrm flipV="1">
            <a:off x="1613645" y="1334806"/>
            <a:ext cx="4343400" cy="305767"/>
          </a:xfrm>
          <a:prstGeom prst="line">
            <a:avLst/>
          </a:prstGeom>
          <a:ln w="57150">
            <a:solidFill>
              <a:srgbClr val="FFC000"/>
            </a:solidFill>
          </a:ln>
        </p:spPr>
        <p:style>
          <a:lnRef idx="1">
            <a:schemeClr val="accent1"/>
          </a:lnRef>
          <a:fillRef idx="0">
            <a:schemeClr val="accent1"/>
          </a:fillRef>
          <a:effectRef idx="0">
            <a:schemeClr val="accent1"/>
          </a:effectRef>
          <a:fontRef idx="minor">
            <a:schemeClr val="tx1"/>
          </a:fontRef>
        </p:style>
      </p:cxnSp>
      <p:sp>
        <p:nvSpPr>
          <p:cNvPr id="13" name="TextBox 17">
            <a:extLst>
              <a:ext uri="{FF2B5EF4-FFF2-40B4-BE49-F238E27FC236}">
                <a16:creationId xmlns:a16="http://schemas.microsoft.com/office/drawing/2014/main" id="{DB60009E-5949-43B1-B5B4-893EA1AA961B}"/>
              </a:ext>
            </a:extLst>
          </p:cNvPr>
          <p:cNvSpPr txBox="1"/>
          <p:nvPr/>
        </p:nvSpPr>
        <p:spPr>
          <a:xfrm>
            <a:off x="2799858" y="4940905"/>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4" name="Arc 13">
            <a:extLst>
              <a:ext uri="{FF2B5EF4-FFF2-40B4-BE49-F238E27FC236}">
                <a16:creationId xmlns:a16="http://schemas.microsoft.com/office/drawing/2014/main" id="{A11FF1D8-E808-D3D5-D743-1E5824BCE268}"/>
              </a:ext>
            </a:extLst>
          </p:cNvPr>
          <p:cNvSpPr/>
          <p:nvPr/>
        </p:nvSpPr>
        <p:spPr>
          <a:xfrm rot="14689804">
            <a:off x="3083638" y="5030921"/>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
        <p:nvSpPr>
          <p:cNvPr id="15" name="TextBox 22">
            <a:extLst>
              <a:ext uri="{FF2B5EF4-FFF2-40B4-BE49-F238E27FC236}">
                <a16:creationId xmlns:a16="http://schemas.microsoft.com/office/drawing/2014/main" id="{3CD7DE5C-B4E8-C528-EE48-A01BC8A60FC9}"/>
              </a:ext>
            </a:extLst>
          </p:cNvPr>
          <p:cNvSpPr txBox="1"/>
          <p:nvPr/>
        </p:nvSpPr>
        <p:spPr>
          <a:xfrm>
            <a:off x="3003058" y="4154206"/>
            <a:ext cx="720069" cy="230832"/>
          </a:xfrm>
          <a:prstGeom prst="rect">
            <a:avLst/>
          </a:prstGeom>
          <a:noFill/>
        </p:spPr>
        <p:txBody>
          <a:bodyPr wrap="none" rtlCol="0">
            <a:spAutoFit/>
          </a:bodyP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sz="900" dirty="0">
                <a:solidFill>
                  <a:srgbClr val="9B9B9B"/>
                </a:solidFill>
              </a:rPr>
              <a:t>list or tuple</a:t>
            </a:r>
          </a:p>
        </p:txBody>
      </p:sp>
      <p:sp>
        <p:nvSpPr>
          <p:cNvPr id="16" name="Arc 15">
            <a:extLst>
              <a:ext uri="{FF2B5EF4-FFF2-40B4-BE49-F238E27FC236}">
                <a16:creationId xmlns:a16="http://schemas.microsoft.com/office/drawing/2014/main" id="{35733872-FFFC-7F26-C549-8E39C7B81E9C}"/>
              </a:ext>
            </a:extLst>
          </p:cNvPr>
          <p:cNvSpPr/>
          <p:nvPr/>
        </p:nvSpPr>
        <p:spPr>
          <a:xfrm rot="14689804">
            <a:off x="3215718" y="4234062"/>
            <a:ext cx="201168" cy="356616"/>
          </a:xfrm>
          <a:prstGeom prst="arc">
            <a:avLst/>
          </a:prstGeom>
          <a:ln w="12700">
            <a:solidFill>
              <a:srgbClr val="9B9B9B"/>
            </a:solidFill>
          </a:ln>
        </p:spPr>
        <p:style>
          <a:lnRef idx="1">
            <a:schemeClr val="accent1"/>
          </a:lnRef>
          <a:fillRef idx="0">
            <a:schemeClr val="accent1"/>
          </a:fillRef>
          <a:effectRef idx="0">
            <a:schemeClr val="accent1"/>
          </a:effectRef>
          <a:fontRef idx="minor">
            <a:schemeClr val="tx1"/>
          </a:fontRef>
        </p:style>
        <p:txBody>
          <a:bodyPr rtlCol="0"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lang="en-US"/>
          </a:p>
        </p:txBody>
      </p:sp>
    </p:spTree>
    <p:extLst>
      <p:ext uri="{BB962C8B-B14F-4D97-AF65-F5344CB8AC3E}">
        <p14:creationId xmlns:p14="http://schemas.microsoft.com/office/powerpoint/2010/main" val="2696162317"/>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5506452" cy="1477328"/>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0" name="Connector: Curved 9">
            <a:extLst>
              <a:ext uri="{FF2B5EF4-FFF2-40B4-BE49-F238E27FC236}">
                <a16:creationId xmlns:a16="http://schemas.microsoft.com/office/drawing/2014/main" id="{825FEFA1-B16F-DDA3-01B8-B0C4024E1FEF}"/>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6" name="Rectangle 5">
            <a:extLst>
              <a:ext uri="{FF2B5EF4-FFF2-40B4-BE49-F238E27FC236}">
                <a16:creationId xmlns:a16="http://schemas.microsoft.com/office/drawing/2014/main" id="{4C52A0AA-0EF6-7C5A-3511-BECAEB6D2F16}"/>
              </a:ext>
            </a:extLst>
          </p:cNvPr>
          <p:cNvSpPr/>
          <p:nvPr/>
        </p:nvSpPr>
        <p:spPr bwMode="auto">
          <a:xfrm>
            <a:off x="1329488" y="3733800"/>
            <a:ext cx="2819400"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2" name="TextBox 11">
            <a:extLst>
              <a:ext uri="{FF2B5EF4-FFF2-40B4-BE49-F238E27FC236}">
                <a16:creationId xmlns:a16="http://schemas.microsoft.com/office/drawing/2014/main" id="{BCEC87AE-2DC2-895E-6023-ACEF5A4DE5D0}"/>
              </a:ext>
            </a:extLst>
          </p:cNvPr>
          <p:cNvSpPr txBox="1"/>
          <p:nvPr/>
        </p:nvSpPr>
        <p:spPr>
          <a:xfrm>
            <a:off x="76200" y="5638800"/>
            <a:ext cx="3962400" cy="646331"/>
          </a:xfrm>
          <a:prstGeom prst="rect">
            <a:avLst/>
          </a:prstGeom>
          <a:noFill/>
          <a:ln>
            <a:solidFill>
              <a:srgbClr val="D9D9D9"/>
            </a:solidFill>
          </a:ln>
        </p:spPr>
        <p:txBody>
          <a:bodyPr wrap="square" rtlCol="0">
            <a:spAutoFit/>
          </a:bodyPr>
          <a:lstStyle/>
          <a:p>
            <a:r>
              <a:rPr lang="en-US" dirty="0">
                <a:solidFill>
                  <a:srgbClr val="D9D9D9"/>
                </a:solidFill>
              </a:rPr>
              <a:t>Field names can be provided in any order.</a:t>
            </a:r>
          </a:p>
        </p:txBody>
      </p:sp>
    </p:spTree>
    <p:extLst>
      <p:ext uri="{BB962C8B-B14F-4D97-AF65-F5344CB8AC3E}">
        <p14:creationId xmlns:p14="http://schemas.microsoft.com/office/powerpoint/2010/main" val="2287045725"/>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2308324"/>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4" name="Rectangle 13">
            <a:extLst>
              <a:ext uri="{FF2B5EF4-FFF2-40B4-BE49-F238E27FC236}">
                <a16:creationId xmlns:a16="http://schemas.microsoft.com/office/drawing/2014/main" id="{30E5DE7D-81A7-A511-1625-329BAADF1484}"/>
              </a:ext>
            </a:extLst>
          </p:cNvPr>
          <p:cNvSpPr/>
          <p:nvPr/>
        </p:nvSpPr>
        <p:spPr bwMode="auto">
          <a:xfrm>
            <a:off x="3427997" y="4267200"/>
            <a:ext cx="2744203" cy="457200"/>
          </a:xfrm>
          <a:prstGeom prst="rect">
            <a:avLst/>
          </a:prstGeom>
          <a:noFill/>
          <a:ln w="38100">
            <a:solidFill>
              <a:srgbClr val="FFFF00"/>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TextBox 14">
            <a:extLst>
              <a:ext uri="{FF2B5EF4-FFF2-40B4-BE49-F238E27FC236}">
                <a16:creationId xmlns:a16="http://schemas.microsoft.com/office/drawing/2014/main" id="{C17DDA0F-D91D-E83E-C841-0AA13FD9545E}"/>
              </a:ext>
            </a:extLst>
          </p:cNvPr>
          <p:cNvSpPr txBox="1"/>
          <p:nvPr/>
        </p:nvSpPr>
        <p:spPr>
          <a:xfrm>
            <a:off x="76200" y="5638800"/>
            <a:ext cx="3962400" cy="923330"/>
          </a:xfrm>
          <a:prstGeom prst="rect">
            <a:avLst/>
          </a:prstGeom>
          <a:noFill/>
          <a:ln>
            <a:solidFill>
              <a:srgbClr val="D9D9D9"/>
            </a:solidFill>
          </a:ln>
        </p:spPr>
        <p:txBody>
          <a:bodyPr wrap="square" rtlCol="0">
            <a:spAutoFit/>
          </a:bodyPr>
          <a:lstStyle/>
          <a:p>
            <a:r>
              <a:rPr lang="en-US" dirty="0">
                <a:solidFill>
                  <a:srgbClr val="D9D9D9"/>
                </a:solidFill>
              </a:rPr>
              <a:t>The cursor’s order for the fields depends on the </a:t>
            </a:r>
            <a:r>
              <a:rPr lang="en-US" dirty="0" err="1">
                <a:solidFill>
                  <a:srgbClr val="FFFF00"/>
                </a:solidFill>
              </a:rPr>
              <a:t>field_names</a:t>
            </a:r>
            <a:r>
              <a:rPr lang="en-US" dirty="0">
                <a:solidFill>
                  <a:srgbClr val="FFFF00"/>
                </a:solidFill>
              </a:rPr>
              <a:t> list</a:t>
            </a:r>
            <a:r>
              <a:rPr lang="en-US" dirty="0">
                <a:solidFill>
                  <a:srgbClr val="D9D9D9"/>
                </a:solidFill>
              </a:rPr>
              <a:t>, </a:t>
            </a:r>
            <a:r>
              <a:rPr lang="en-US" i="1" dirty="0">
                <a:solidFill>
                  <a:srgbClr val="D9D9D9"/>
                </a:solidFill>
              </a:rPr>
              <a:t>not</a:t>
            </a:r>
            <a:r>
              <a:rPr lang="en-US" dirty="0">
                <a:solidFill>
                  <a:srgbClr val="D9D9D9"/>
                </a:solidFill>
              </a:rPr>
              <a:t> the order in the data table.</a:t>
            </a:r>
          </a:p>
        </p:txBody>
      </p:sp>
    </p:spTree>
    <p:extLst>
      <p:ext uri="{BB962C8B-B14F-4D97-AF65-F5344CB8AC3E}">
        <p14:creationId xmlns:p14="http://schemas.microsoft.com/office/powerpoint/2010/main" val="134539188"/>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2"/>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6344652" cy="3139321"/>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"FIRENAME</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r>
              <a:rPr lang="en-US" dirty="0">
                <a:solidFill>
                  <a:srgbClr val="CE9178"/>
                </a:solidFill>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p>
          <a:p>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endParaRPr lang="en-US" b="0" dirty="0">
              <a:solidFill>
                <a:srgbClr val="D4D4D4"/>
              </a:solidFill>
              <a:effectLst/>
              <a:latin typeface="Consolas" panose="020B0609020204030204" pitchFamily="49" charset="0"/>
            </a:endParaRPr>
          </a:p>
        </p:txBody>
      </p:sp>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3"/>
          <a:srcRect r="36820"/>
          <a:stretch/>
        </p:blipFill>
        <p:spPr>
          <a:xfrm>
            <a:off x="3366837" y="-5434"/>
            <a:ext cx="5777163" cy="2424687"/>
          </a:xfrm>
          <a:prstGeom prst="rect">
            <a:avLst/>
          </a:prstGeom>
        </p:spPr>
      </p:pic>
      <p:sp>
        <p:nvSpPr>
          <p:cNvPr id="2" name="Rectangle 1">
            <a:extLst>
              <a:ext uri="{FF2B5EF4-FFF2-40B4-BE49-F238E27FC236}">
                <a16:creationId xmlns:a16="http://schemas.microsoft.com/office/drawing/2014/main" id="{643EBE1A-8BE1-40F0-E6F1-73175513FDF0}"/>
              </a:ext>
            </a:extLst>
          </p:cNvPr>
          <p:cNvSpPr/>
          <p:nvPr/>
        </p:nvSpPr>
        <p:spPr bwMode="auto">
          <a:xfrm>
            <a:off x="4038600" y="381000"/>
            <a:ext cx="990600" cy="2038253"/>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5" name="Connector: Curved 4">
            <a:extLst>
              <a:ext uri="{FF2B5EF4-FFF2-40B4-BE49-F238E27FC236}">
                <a16:creationId xmlns:a16="http://schemas.microsoft.com/office/drawing/2014/main" id="{3C070707-8463-F604-6397-E3BBBB2911F0}"/>
              </a:ext>
            </a:extLst>
          </p:cNvPr>
          <p:cNvCxnSpPr/>
          <p:nvPr/>
        </p:nvCxnSpPr>
        <p:spPr bwMode="auto">
          <a:xfrm rot="5400000" flipH="1" flipV="1">
            <a:off x="3569368" y="3035968"/>
            <a:ext cx="1524000" cy="328864"/>
          </a:xfrm>
          <a:prstGeom prst="curvedConnector3">
            <a:avLst>
              <a:gd name="adj1" fmla="val 658"/>
            </a:avLst>
          </a:prstGeom>
          <a:solidFill>
            <a:schemeClr val="bg1"/>
          </a:solidFill>
          <a:ln w="19050" cap="flat" cmpd="sng" algn="ctr">
            <a:solidFill>
              <a:srgbClr val="FF0066"/>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3" name="TextBox 2">
            <a:extLst>
              <a:ext uri="{FF2B5EF4-FFF2-40B4-BE49-F238E27FC236}">
                <a16:creationId xmlns:a16="http://schemas.microsoft.com/office/drawing/2014/main" id="{046BA6EB-F053-23A0-CAE4-C5769672875E}"/>
              </a:ext>
            </a:extLst>
          </p:cNvPr>
          <p:cNvSpPr txBox="1"/>
          <p:nvPr/>
        </p:nvSpPr>
        <p:spPr>
          <a:xfrm>
            <a:off x="76200" y="5943600"/>
            <a:ext cx="3962400" cy="646331"/>
          </a:xfrm>
          <a:prstGeom prst="rect">
            <a:avLst/>
          </a:prstGeom>
          <a:noFill/>
          <a:ln>
            <a:solidFill>
              <a:srgbClr val="D9D9D9"/>
            </a:solidFill>
          </a:ln>
        </p:spPr>
        <p:txBody>
          <a:bodyPr wrap="square" rtlCol="0">
            <a:spAutoFit/>
          </a:bodyPr>
          <a:lstStyle/>
          <a:p>
            <a:r>
              <a:rPr lang="en-US" dirty="0">
                <a:solidFill>
                  <a:srgbClr val="D9D9D9"/>
                </a:solidFill>
              </a:rPr>
              <a:t>The cursor’s tuple order matches the </a:t>
            </a:r>
            <a:r>
              <a:rPr lang="en-US" dirty="0" err="1">
                <a:solidFill>
                  <a:srgbClr val="D9D9D9"/>
                </a:solidFill>
              </a:rPr>
              <a:t>field_names</a:t>
            </a:r>
            <a:r>
              <a:rPr lang="en-US" dirty="0">
                <a:solidFill>
                  <a:srgbClr val="D9D9D9"/>
                </a:solidFill>
              </a:rPr>
              <a:t> list.</a:t>
            </a:r>
          </a:p>
        </p:txBody>
      </p:sp>
      <p:sp>
        <p:nvSpPr>
          <p:cNvPr id="11" name="TextBox 10">
            <a:extLst>
              <a:ext uri="{FF2B5EF4-FFF2-40B4-BE49-F238E27FC236}">
                <a16:creationId xmlns:a16="http://schemas.microsoft.com/office/drawing/2014/main" id="{D95A075B-7FCC-B003-7D32-C2BE0F9EE08B}"/>
              </a:ext>
            </a:extLst>
          </p:cNvPr>
          <p:cNvSpPr txBox="1"/>
          <p:nvPr/>
        </p:nvSpPr>
        <p:spPr>
          <a:xfrm>
            <a:off x="5612732" y="3410953"/>
            <a:ext cx="3378868"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('MEADOW', 239008)</a:t>
            </a:r>
          </a:p>
          <a:p>
            <a:r>
              <a:rPr lang="en-US" dirty="0">
                <a:solidFill>
                  <a:srgbClr val="D4D4D4"/>
                </a:solidFill>
                <a:latin typeface="Consolas" panose="020B0609020204030204" pitchFamily="49" charset="0"/>
              </a:rPr>
              <a:t>('LITTLE CRK', 239009)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  </a:t>
            </a:r>
          </a:p>
          <a:p>
            <a:r>
              <a:rPr lang="en-US" dirty="0">
                <a:solidFill>
                  <a:srgbClr val="D4D4D4"/>
                </a:solidFill>
                <a:latin typeface="Consolas" panose="020B0609020204030204" pitchFamily="49" charset="0"/>
              </a:rPr>
              <a:t>('VISITORC', 239017)  </a:t>
            </a:r>
          </a:p>
          <a:p>
            <a:r>
              <a:rPr lang="en-US" dirty="0">
                <a:solidFill>
                  <a:srgbClr val="D4D4D4"/>
                </a:solidFill>
                <a:latin typeface="Consolas" panose="020B0609020204030204" pitchFamily="49" charset="0"/>
              </a:rPr>
              <a:t>('PILGRIM HT', 239031)</a:t>
            </a:r>
          </a:p>
          <a:p>
            <a:r>
              <a:rPr lang="en-US" dirty="0">
                <a:solidFill>
                  <a:srgbClr val="D4D4D4"/>
                </a:solidFill>
                <a:latin typeface="Consolas" panose="020B0609020204030204" pitchFamily="49" charset="0"/>
              </a:rPr>
              <a:t>('DUMP', 239036)      </a:t>
            </a:r>
          </a:p>
          <a:p>
            <a:r>
              <a:rPr lang="en-US" dirty="0">
                <a:solidFill>
                  <a:srgbClr val="D4D4D4"/>
                </a:solidFill>
                <a:latin typeface="Consolas" panose="020B0609020204030204" pitchFamily="49" charset="0"/>
              </a:rPr>
              <a:t>('PETRELEIF', 239039) </a:t>
            </a:r>
          </a:p>
          <a:p>
            <a:r>
              <a:rPr lang="en-US" dirty="0">
                <a:solidFill>
                  <a:srgbClr val="D4D4D4"/>
                </a:solidFill>
                <a:latin typeface="Consolas" panose="020B0609020204030204" pitchFamily="49" charset="0"/>
              </a:rPr>
              <a:t>('COCONUT', 239042)   </a:t>
            </a:r>
          </a:p>
          <a:p>
            <a:r>
              <a:rPr lang="en-US" dirty="0">
                <a:solidFill>
                  <a:srgbClr val="D4D4D4"/>
                </a:solidFill>
                <a:latin typeface="Consolas" panose="020B0609020204030204" pitchFamily="49" charset="0"/>
              </a:rPr>
              <a:t>('HIGHHEAD', 239060)  </a:t>
            </a:r>
          </a:p>
          <a:p>
            <a:r>
              <a:rPr lang="en-US" dirty="0">
                <a:solidFill>
                  <a:srgbClr val="D4D4D4"/>
                </a:solidFill>
                <a:latin typeface="Consolas" panose="020B0609020204030204" pitchFamily="49" charset="0"/>
              </a:rPr>
              <a:t>('HRCOVEDUNE', 239127)</a:t>
            </a:r>
          </a:p>
          <a:p>
            <a:r>
              <a:rPr lang="en-US" dirty="0">
                <a:solidFill>
                  <a:srgbClr val="D4D4D4"/>
                </a:solidFill>
                <a:latin typeface="Consolas" panose="020B0609020204030204" pitchFamily="49" charset="0"/>
              </a:rPr>
              <a:t>('Beech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5" name="Straight Arrow Connector 14">
            <a:extLst>
              <a:ext uri="{FF2B5EF4-FFF2-40B4-BE49-F238E27FC236}">
                <a16:creationId xmlns:a16="http://schemas.microsoft.com/office/drawing/2014/main" id="{D9D9A820-BCD0-A698-C13A-E9D569CDB258}"/>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503993463"/>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Tree>
    <p:extLst>
      <p:ext uri="{BB962C8B-B14F-4D97-AF65-F5344CB8AC3E}">
        <p14:creationId xmlns:p14="http://schemas.microsoft.com/office/powerpoint/2010/main" val="2647993084"/>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a:extLst>
              <a:ext uri="{FF2B5EF4-FFF2-40B4-BE49-F238E27FC236}">
                <a16:creationId xmlns:a16="http://schemas.microsoft.com/office/drawing/2014/main" id="{9D93E9B3-8700-A362-EF7B-F9F627969714}"/>
              </a:ext>
            </a:extLst>
          </p:cNvPr>
          <p:cNvPicPr>
            <a:picLocks noChangeAspect="1"/>
          </p:cNvPicPr>
          <p:nvPr/>
        </p:nvPicPr>
        <p:blipFill rotWithShape="1">
          <a:blip r:embed="rId2"/>
          <a:srcRect r="36820"/>
          <a:stretch/>
        </p:blipFill>
        <p:spPr>
          <a:xfrm>
            <a:off x="3366837" y="-5434"/>
            <a:ext cx="5777163" cy="2424687"/>
          </a:xfrm>
          <a:prstGeom prst="rect">
            <a:avLst/>
          </a:prstGeom>
        </p:spPr>
      </p:pic>
      <p:sp>
        <p:nvSpPr>
          <p:cNvPr id="5" name="Rectangle 4">
            <a:extLst>
              <a:ext uri="{FF2B5EF4-FFF2-40B4-BE49-F238E27FC236}">
                <a16:creationId xmlns:a16="http://schemas.microsoft.com/office/drawing/2014/main" id="{18FF6C58-8698-8CAF-79F6-E3F250AEF0B6}"/>
              </a:ext>
            </a:extLst>
          </p:cNvPr>
          <p:cNvSpPr/>
          <p:nvPr/>
        </p:nvSpPr>
        <p:spPr bwMode="auto">
          <a:xfrm>
            <a:off x="4107360" y="152400"/>
            <a:ext cx="2273649" cy="228600"/>
          </a:xfrm>
          <a:prstGeom prst="rect">
            <a:avLst/>
          </a:prstGeom>
          <a:solidFill>
            <a:srgbClr val="D9D9D9">
              <a:alpha val="60000"/>
            </a:srgbClr>
          </a:solidFill>
          <a:ln>
            <a:no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15367" name="Straight Arrow Connector 2">
            <a:extLst>
              <a:ext uri="{FF2B5EF4-FFF2-40B4-BE49-F238E27FC236}">
                <a16:creationId xmlns:a16="http://schemas.microsoft.com/office/drawing/2014/main" id="{7DA02C69-AC3A-C531-6DE1-EEF9EDFE1B4C}"/>
              </a:ext>
            </a:extLst>
          </p:cNvPr>
          <p:cNvCxnSpPr>
            <a:cxnSpLocks noChangeShapeType="1"/>
          </p:cNvCxnSpPr>
          <p:nvPr/>
        </p:nvCxnSpPr>
        <p:spPr bwMode="auto">
          <a:xfrm flipV="1">
            <a:off x="2971800" y="5867400"/>
            <a:ext cx="3200400" cy="228600"/>
          </a:xfrm>
          <a:prstGeom prst="straightConnector1">
            <a:avLst/>
          </a:prstGeom>
          <a:noFill/>
          <a:ln>
            <a:noFill/>
          </a:ln>
          <a:effectLst/>
          <a:extLst>
            <a:ext uri="{909E8E84-426E-40DD-AFC4-6F175D3DCCD1}">
              <a14:hiddenFill xmlns:a14="http://schemas.microsoft.com/office/drawing/2010/main">
                <a:noFill/>
              </a14:hiddenFill>
            </a:ext>
            <a:ext uri="{91240B29-F687-4F45-9708-019B960494DF}">
              <a14:hiddenLine xmlns:a14="http://schemas.microsoft.com/office/drawing/2010/main" w="127000" algn="ctr">
                <a:solidFill>
                  <a:srgbClr val="FF0066"/>
                </a:solidFill>
                <a:round/>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cxnSp>
      <p:pic>
        <p:nvPicPr>
          <p:cNvPr id="4" name="Picture 3">
            <a:extLst>
              <a:ext uri="{FF2B5EF4-FFF2-40B4-BE49-F238E27FC236}">
                <a16:creationId xmlns:a16="http://schemas.microsoft.com/office/drawing/2014/main" id="{EF26B8E4-A4F3-1F46-00E3-0BBECCE94E3C}"/>
              </a:ext>
            </a:extLst>
          </p:cNvPr>
          <p:cNvPicPr>
            <a:picLocks noChangeAspect="1"/>
          </p:cNvPicPr>
          <p:nvPr/>
        </p:nvPicPr>
        <p:blipFill>
          <a:blip r:embed="rId3"/>
          <a:stretch>
            <a:fillRect/>
          </a:stretch>
        </p:blipFill>
        <p:spPr>
          <a:xfrm>
            <a:off x="0" y="0"/>
            <a:ext cx="3352800" cy="2419253"/>
          </a:xfrm>
          <a:prstGeom prst="rect">
            <a:avLst/>
          </a:prstGeom>
        </p:spPr>
      </p:pic>
      <p:sp>
        <p:nvSpPr>
          <p:cNvPr id="9" name="TextBox 8">
            <a:extLst>
              <a:ext uri="{FF2B5EF4-FFF2-40B4-BE49-F238E27FC236}">
                <a16:creationId xmlns:a16="http://schemas.microsoft.com/office/drawing/2014/main" id="{30369437-82A9-0FC3-4AC1-5BB824542447}"/>
              </a:ext>
            </a:extLst>
          </p:cNvPr>
          <p:cNvSpPr txBox="1"/>
          <p:nvPr/>
        </p:nvSpPr>
        <p:spPr>
          <a:xfrm>
            <a:off x="132348" y="2667000"/>
            <a:ext cx="7640052" cy="2862322"/>
          </a:xfrm>
          <a:prstGeom prst="rect">
            <a:avLst/>
          </a:prstGeom>
          <a:noFill/>
        </p:spPr>
        <p:txBody>
          <a:bodyPr wrap="square">
            <a:spAutoFit/>
          </a:bodyPr>
          <a:lstStyle/>
          <a:p>
            <a:r>
              <a:rPr lang="en-US" b="0" dirty="0">
                <a:solidFill>
                  <a:srgbClr val="6A9955"/>
                </a:solidFill>
                <a:effectLst/>
                <a:latin typeface="Consolas" panose="020B0609020204030204" pitchFamily="49" charset="0"/>
              </a:rPr>
              <a:t># Get a </a:t>
            </a:r>
            <a:r>
              <a:rPr lang="en-US" b="0" dirty="0" err="1">
                <a:solidFill>
                  <a:srgbClr val="6A9955"/>
                </a:solidFill>
                <a:effectLst/>
                <a:latin typeface="Consolas" panose="020B0609020204030204" pitchFamily="49" charset="0"/>
              </a:rPr>
              <a:t>SearchCursor</a:t>
            </a:r>
            <a:r>
              <a:rPr lang="en-US" b="0" dirty="0">
                <a:solidFill>
                  <a:srgbClr val="6A9955"/>
                </a:solidFill>
                <a:effectLst/>
                <a:latin typeface="Consolas" panose="020B0609020204030204" pitchFamily="49" charset="0"/>
              </a:rPr>
              <a:t> object.</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arcpy.env.workspace</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"C:/gispy/data/ch02"</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data = </a:t>
            </a:r>
            <a:r>
              <a:rPr lang="en-US" b="0" dirty="0">
                <a:solidFill>
                  <a:srgbClr val="CE9178"/>
                </a:solidFill>
                <a:effectLst/>
                <a:latin typeface="Consolas" panose="020B0609020204030204" pitchFamily="49" charset="0"/>
              </a:rPr>
              <a:t>"</a:t>
            </a:r>
            <a:r>
              <a:rPr lang="en-US" b="0" dirty="0" err="1">
                <a:solidFill>
                  <a:srgbClr val="CE9178"/>
                </a:solidFill>
                <a:effectLst/>
                <a:latin typeface="Consolas" panose="020B0609020204030204" pitchFamily="49" charset="0"/>
              </a:rPr>
              <a:t>fires.shp</a:t>
            </a:r>
            <a:r>
              <a:rPr lang="en-US" b="0" dirty="0">
                <a:solidFill>
                  <a:srgbClr val="CE9178"/>
                </a:solidFill>
                <a:effectLst/>
                <a:latin typeface="Consolas" panose="020B0609020204030204" pitchFamily="49" charset="0"/>
              </a:rPr>
              <a:t>"</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fields = [</a:t>
            </a:r>
            <a:r>
              <a:rPr lang="en-US" b="0" dirty="0">
                <a:solidFill>
                  <a:srgbClr val="CE9178"/>
                </a:solidFill>
                <a:effectLst/>
                <a:latin typeface="Consolas" panose="020B0609020204030204" pitchFamily="49" charset="0"/>
              </a:rPr>
              <a:t>"CALENDARYE"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"FIRENAME"</a:t>
            </a:r>
            <a:r>
              <a:rPr lang="en-US" b="0" dirty="0">
                <a:solidFill>
                  <a:srgbClr val="D4D4D4"/>
                </a:solidFill>
                <a:effectLst/>
                <a:latin typeface="Consolas" panose="020B0609020204030204" pitchFamily="49" charset="0"/>
              </a:rPr>
              <a:t>, </a:t>
            </a:r>
            <a:r>
              <a:rPr lang="en-US" b="0" dirty="0">
                <a:solidFill>
                  <a:srgbClr val="CE9178"/>
                </a:solidFill>
                <a:effectLst/>
                <a:latin typeface="Consolas" panose="020B0609020204030204" pitchFamily="49" charset="0"/>
              </a:rPr>
              <a:t>"FIREID"</a:t>
            </a:r>
            <a:r>
              <a:rPr lang="en-US" b="0" dirty="0">
                <a:solidFill>
                  <a:srgbClr val="D4D4D4"/>
                </a:solidFill>
                <a:effectLst/>
                <a:latin typeface="Consolas" panose="020B0609020204030204" pitchFamily="49" charset="0"/>
              </a:rPr>
              <a:t>]</a:t>
            </a: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a:t>
            </a:r>
            <a:r>
              <a:rPr lang="en-US" b="0" dirty="0" err="1">
                <a:solidFill>
                  <a:srgbClr val="D4D4D4"/>
                </a:solidFill>
                <a:effectLst/>
                <a:latin typeface="Consolas" panose="020B0609020204030204" pitchFamily="49" charset="0"/>
              </a:rPr>
              <a:t>in_table</a:t>
            </a:r>
            <a:r>
              <a:rPr lang="en-US" b="0" dirty="0">
                <a:solidFill>
                  <a:srgbClr val="D4D4D4"/>
                </a:solidFill>
                <a:effectLst/>
                <a:latin typeface="Consolas" panose="020B0609020204030204" pitchFamily="49" charset="0"/>
              </a:rPr>
              <a:t>=data, </a:t>
            </a: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field_names</a:t>
            </a:r>
            <a:r>
              <a:rPr lang="en-US" b="0" dirty="0">
                <a:solidFill>
                  <a:srgbClr val="D4D4D4"/>
                </a:solidFill>
                <a:effectLst/>
                <a:latin typeface="Consolas" panose="020B0609020204030204" pitchFamily="49" charset="0"/>
              </a:rPr>
              <a:t>=fields)</a:t>
            </a:r>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Iterate through each row.</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a:t>
            </a:r>
            <a:r>
              <a:rPr lang="en-US" b="0" dirty="0">
                <a:solidFill>
                  <a:srgbClr val="569CD6"/>
                </a:solidFill>
                <a:effectLst/>
                <a:latin typeface="Consolas" panose="020B0609020204030204" pitchFamily="49" charset="0"/>
              </a:rPr>
              <a:t>f</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{row}</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p:txBody>
      </p:sp>
      <p:sp>
        <p:nvSpPr>
          <p:cNvPr id="11" name="Rectangle 10">
            <a:extLst>
              <a:ext uri="{FF2B5EF4-FFF2-40B4-BE49-F238E27FC236}">
                <a16:creationId xmlns:a16="http://schemas.microsoft.com/office/drawing/2014/main" id="{1535B6E5-1FD9-3F9E-4C98-B2E39A1436E0}"/>
              </a:ext>
            </a:extLst>
          </p:cNvPr>
          <p:cNvSpPr/>
          <p:nvPr/>
        </p:nvSpPr>
        <p:spPr bwMode="auto">
          <a:xfrm>
            <a:off x="4107360" y="381001"/>
            <a:ext cx="267543"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4" name="Rectangle 13">
            <a:extLst>
              <a:ext uri="{FF2B5EF4-FFF2-40B4-BE49-F238E27FC236}">
                <a16:creationId xmlns:a16="http://schemas.microsoft.com/office/drawing/2014/main" id="{4DC96856-D47A-DC95-18DA-640BC1172842}"/>
              </a:ext>
            </a:extLst>
          </p:cNvPr>
          <p:cNvSpPr/>
          <p:nvPr/>
        </p:nvSpPr>
        <p:spPr bwMode="auto">
          <a:xfrm>
            <a:off x="4431632" y="381000"/>
            <a:ext cx="386434"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15" name="Rectangle 14">
            <a:extLst>
              <a:ext uri="{FF2B5EF4-FFF2-40B4-BE49-F238E27FC236}">
                <a16:creationId xmlns:a16="http://schemas.microsoft.com/office/drawing/2014/main" id="{8B51B802-EC15-4ADB-AF73-8FDDDB3F83FD}"/>
              </a:ext>
            </a:extLst>
          </p:cNvPr>
          <p:cNvSpPr/>
          <p:nvPr/>
        </p:nvSpPr>
        <p:spPr bwMode="auto">
          <a:xfrm>
            <a:off x="5943600" y="381000"/>
            <a:ext cx="437409" cy="152400"/>
          </a:xfrm>
          <a:prstGeom prst="rect">
            <a:avLst/>
          </a:prstGeom>
          <a:noFill/>
          <a:ln w="28575">
            <a:solidFill>
              <a:srgbClr val="FF0066"/>
            </a:solidFill>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3" name="TextBox 2">
            <a:extLst>
              <a:ext uri="{FF2B5EF4-FFF2-40B4-BE49-F238E27FC236}">
                <a16:creationId xmlns:a16="http://schemas.microsoft.com/office/drawing/2014/main" id="{9A07A311-1622-5D68-0569-4523C790C2FF}"/>
              </a:ext>
            </a:extLst>
          </p:cNvPr>
          <p:cNvSpPr txBox="1"/>
          <p:nvPr/>
        </p:nvSpPr>
        <p:spPr>
          <a:xfrm>
            <a:off x="5943600" y="152400"/>
            <a:ext cx="389850" cy="276999"/>
          </a:xfrm>
          <a:prstGeom prst="rect">
            <a:avLst/>
          </a:prstGeom>
          <a:noFill/>
        </p:spPr>
        <p:txBody>
          <a:bodyPr wrap="none" rtlCol="0">
            <a:spAutoFit/>
          </a:bodyPr>
          <a:lstStyle/>
          <a:p>
            <a:r>
              <a:rPr lang="en-US" sz="1200" dirty="0">
                <a:solidFill>
                  <a:srgbClr val="FF0066"/>
                </a:solidFill>
              </a:rPr>
              <a:t>1st</a:t>
            </a:r>
          </a:p>
        </p:txBody>
      </p:sp>
      <p:sp>
        <p:nvSpPr>
          <p:cNvPr id="16" name="TextBox 15">
            <a:extLst>
              <a:ext uri="{FF2B5EF4-FFF2-40B4-BE49-F238E27FC236}">
                <a16:creationId xmlns:a16="http://schemas.microsoft.com/office/drawing/2014/main" id="{59E91CFB-77A7-B086-E56E-BCCD1B3CEADE}"/>
              </a:ext>
            </a:extLst>
          </p:cNvPr>
          <p:cNvSpPr txBox="1"/>
          <p:nvPr/>
        </p:nvSpPr>
        <p:spPr>
          <a:xfrm>
            <a:off x="4038600" y="152400"/>
            <a:ext cx="405880" cy="276999"/>
          </a:xfrm>
          <a:prstGeom prst="rect">
            <a:avLst/>
          </a:prstGeom>
          <a:noFill/>
        </p:spPr>
        <p:txBody>
          <a:bodyPr wrap="none" rtlCol="0">
            <a:spAutoFit/>
          </a:bodyPr>
          <a:lstStyle/>
          <a:p>
            <a:r>
              <a:rPr lang="en-US" sz="1200" dirty="0">
                <a:solidFill>
                  <a:srgbClr val="FF0066"/>
                </a:solidFill>
              </a:rPr>
              <a:t>3rd</a:t>
            </a:r>
          </a:p>
        </p:txBody>
      </p:sp>
      <p:sp>
        <p:nvSpPr>
          <p:cNvPr id="17" name="TextBox 16">
            <a:extLst>
              <a:ext uri="{FF2B5EF4-FFF2-40B4-BE49-F238E27FC236}">
                <a16:creationId xmlns:a16="http://schemas.microsoft.com/office/drawing/2014/main" id="{0DB6B6DE-EA01-12A9-EA73-E52FB666F90D}"/>
              </a:ext>
            </a:extLst>
          </p:cNvPr>
          <p:cNvSpPr txBox="1"/>
          <p:nvPr/>
        </p:nvSpPr>
        <p:spPr>
          <a:xfrm>
            <a:off x="4419600" y="152400"/>
            <a:ext cx="439544" cy="276999"/>
          </a:xfrm>
          <a:prstGeom prst="rect">
            <a:avLst/>
          </a:prstGeom>
          <a:noFill/>
        </p:spPr>
        <p:txBody>
          <a:bodyPr wrap="none" rtlCol="0">
            <a:spAutoFit/>
          </a:bodyPr>
          <a:lstStyle/>
          <a:p>
            <a:r>
              <a:rPr lang="en-US" sz="1200" dirty="0">
                <a:solidFill>
                  <a:srgbClr val="FF0066"/>
                </a:solidFill>
              </a:rPr>
              <a:t>2nd</a:t>
            </a:r>
          </a:p>
        </p:txBody>
      </p:sp>
      <p:sp>
        <p:nvSpPr>
          <p:cNvPr id="18" name="TextBox 17">
            <a:extLst>
              <a:ext uri="{FF2B5EF4-FFF2-40B4-BE49-F238E27FC236}">
                <a16:creationId xmlns:a16="http://schemas.microsoft.com/office/drawing/2014/main" id="{C6B94C1A-DBD7-3E9D-EDD6-75CA355C774D}"/>
              </a:ext>
            </a:extLst>
          </p:cNvPr>
          <p:cNvSpPr txBox="1"/>
          <p:nvPr/>
        </p:nvSpPr>
        <p:spPr>
          <a:xfrm>
            <a:off x="5181600" y="3410953"/>
            <a:ext cx="3810000" cy="3416320"/>
          </a:xfrm>
          <a:prstGeom prst="rect">
            <a:avLst/>
          </a:prstGeom>
          <a:solidFill>
            <a:srgbClr val="4A452A"/>
          </a:solidFill>
        </p:spPr>
        <p:txBody>
          <a:bodyPr wrap="square">
            <a:spAutoFit/>
          </a:bodyPr>
          <a:lstStyle/>
          <a:p>
            <a:r>
              <a:rPr lang="en-US" dirty="0">
                <a:solidFill>
                  <a:srgbClr val="D4D4D4"/>
                </a:solidFill>
                <a:latin typeface="Consolas" panose="020B0609020204030204" pitchFamily="49" charset="0"/>
              </a:rPr>
              <a:t>(1997, 'MEADOW', 239008)</a:t>
            </a:r>
          </a:p>
          <a:p>
            <a:r>
              <a:rPr lang="en-US" dirty="0">
                <a:solidFill>
                  <a:srgbClr val="D4D4D4"/>
                </a:solidFill>
                <a:latin typeface="Consolas" panose="020B0609020204030204" pitchFamily="49" charset="0"/>
              </a:rPr>
              <a:t>(1997, 'LITTLE CRK', 239009)</a:t>
            </a:r>
          </a:p>
          <a:p>
            <a:r>
              <a:rPr lang="en-US" dirty="0">
                <a:solidFill>
                  <a:srgbClr val="D4D4D4"/>
                </a:solidFill>
                <a:latin typeface="Consolas" panose="020B0609020204030204" pitchFamily="49" charset="0"/>
              </a:rPr>
              <a:t>(1997, '</a:t>
            </a:r>
            <a:r>
              <a:rPr lang="en-US" dirty="0" err="1">
                <a:solidFill>
                  <a:srgbClr val="D4D4D4"/>
                </a:solidFill>
                <a:latin typeface="Consolas" panose="020B0609020204030204" pitchFamily="49" charset="0"/>
              </a:rPr>
              <a:t>T.Calvin</a:t>
            </a:r>
            <a:r>
              <a:rPr lang="en-US" dirty="0">
                <a:solidFill>
                  <a:srgbClr val="D4D4D4"/>
                </a:solidFill>
                <a:latin typeface="Consolas" panose="020B0609020204030204" pitchFamily="49" charset="0"/>
              </a:rPr>
              <a:t>', 239016)</a:t>
            </a:r>
          </a:p>
          <a:p>
            <a:r>
              <a:rPr lang="en-US" dirty="0">
                <a:solidFill>
                  <a:srgbClr val="D4D4D4"/>
                </a:solidFill>
                <a:latin typeface="Consolas" panose="020B0609020204030204" pitchFamily="49" charset="0"/>
              </a:rPr>
              <a:t>(1997, 'VISITORC', 239017)</a:t>
            </a:r>
          </a:p>
          <a:p>
            <a:r>
              <a:rPr lang="en-US" dirty="0">
                <a:solidFill>
                  <a:srgbClr val="D4D4D4"/>
                </a:solidFill>
                <a:latin typeface="Consolas" panose="020B0609020204030204" pitchFamily="49" charset="0"/>
              </a:rPr>
              <a:t>(1998, 'PILGRIM HT', 239031)</a:t>
            </a:r>
          </a:p>
          <a:p>
            <a:r>
              <a:rPr lang="en-US" dirty="0">
                <a:solidFill>
                  <a:srgbClr val="D4D4D4"/>
                </a:solidFill>
                <a:latin typeface="Consolas" panose="020B0609020204030204" pitchFamily="49" charset="0"/>
              </a:rPr>
              <a:t>(1999, 'DUMP', 239036)</a:t>
            </a:r>
          </a:p>
          <a:p>
            <a:r>
              <a:rPr lang="en-US" dirty="0">
                <a:solidFill>
                  <a:srgbClr val="D4D4D4"/>
                </a:solidFill>
                <a:latin typeface="Consolas" panose="020B0609020204030204" pitchFamily="49" charset="0"/>
              </a:rPr>
              <a:t>(1999, 'PETRELEIF', 239039)</a:t>
            </a:r>
          </a:p>
          <a:p>
            <a:r>
              <a:rPr lang="en-US" dirty="0">
                <a:solidFill>
                  <a:srgbClr val="D4D4D4"/>
                </a:solidFill>
                <a:latin typeface="Consolas" panose="020B0609020204030204" pitchFamily="49" charset="0"/>
              </a:rPr>
              <a:t>(1999, 'COCONUT', 239042)</a:t>
            </a:r>
          </a:p>
          <a:p>
            <a:r>
              <a:rPr lang="en-US" dirty="0">
                <a:solidFill>
                  <a:srgbClr val="D4D4D4"/>
                </a:solidFill>
                <a:latin typeface="Consolas" panose="020B0609020204030204" pitchFamily="49" charset="0"/>
              </a:rPr>
              <a:t>(2000, 'HIGHHEAD', 239060)</a:t>
            </a:r>
          </a:p>
          <a:p>
            <a:r>
              <a:rPr lang="en-US" dirty="0">
                <a:solidFill>
                  <a:srgbClr val="D4D4D4"/>
                </a:solidFill>
                <a:latin typeface="Consolas" panose="020B0609020204030204" pitchFamily="49" charset="0"/>
              </a:rPr>
              <a:t>(2004, 'HRCOVEDUNE', 239127)</a:t>
            </a:r>
          </a:p>
          <a:p>
            <a:r>
              <a:rPr lang="en-US" dirty="0">
                <a:solidFill>
                  <a:srgbClr val="D4D4D4"/>
                </a:solidFill>
                <a:latin typeface="Consolas" panose="020B0609020204030204" pitchFamily="49" charset="0"/>
              </a:rPr>
              <a:t>(2005, 'Beech </a:t>
            </a:r>
            <a:r>
              <a:rPr lang="en-US" dirty="0" err="1">
                <a:solidFill>
                  <a:srgbClr val="D4D4D4"/>
                </a:solidFill>
                <a:latin typeface="Consolas" panose="020B0609020204030204" pitchFamily="49" charset="0"/>
              </a:rPr>
              <a:t>Fost</a:t>
            </a:r>
            <a:r>
              <a:rPr lang="en-US" dirty="0">
                <a:solidFill>
                  <a:srgbClr val="D4D4D4"/>
                </a:solidFill>
                <a:latin typeface="Consolas" panose="020B0609020204030204" pitchFamily="49" charset="0"/>
              </a:rPr>
              <a:t>', 513169)</a:t>
            </a:r>
          </a:p>
          <a:p>
            <a:r>
              <a:rPr lang="en-US" dirty="0">
                <a:solidFill>
                  <a:srgbClr val="D4D4D4"/>
                </a:solidFill>
                <a:latin typeface="Consolas" panose="020B0609020204030204" pitchFamily="49" charset="0"/>
              </a:rPr>
              <a:t>(2005, '</a:t>
            </a:r>
            <a:r>
              <a:rPr lang="en-US" dirty="0" err="1">
                <a:solidFill>
                  <a:srgbClr val="D4D4D4"/>
                </a:solidFill>
                <a:latin typeface="Consolas" panose="020B0609020204030204" pitchFamily="49" charset="0"/>
              </a:rPr>
              <a:t>Pilg</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Hgts</a:t>
            </a:r>
            <a:r>
              <a:rPr lang="en-US" dirty="0">
                <a:solidFill>
                  <a:srgbClr val="D4D4D4"/>
                </a:solidFill>
                <a:latin typeface="Consolas" panose="020B0609020204030204" pitchFamily="49" charset="0"/>
              </a:rPr>
              <a:t>', 513179)</a:t>
            </a:r>
          </a:p>
        </p:txBody>
      </p:sp>
      <p:cxnSp>
        <p:nvCxnSpPr>
          <p:cNvPr id="19" name="Straight Arrow Connector 18">
            <a:extLst>
              <a:ext uri="{FF2B5EF4-FFF2-40B4-BE49-F238E27FC236}">
                <a16:creationId xmlns:a16="http://schemas.microsoft.com/office/drawing/2014/main" id="{A1D4E6CA-B8E0-D49A-8E63-63BDB5474993}"/>
              </a:ext>
            </a:extLst>
          </p:cNvPr>
          <p:cNvCxnSpPr>
            <a:cxnSpLocks/>
          </p:cNvCxnSpPr>
          <p:nvPr/>
        </p:nvCxnSpPr>
        <p:spPr bwMode="auto">
          <a:xfrm flipV="1">
            <a:off x="2903621" y="53340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3624969132"/>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D6A2E9-F1BC-1951-9BFD-070A661A9083}"/>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B3E6FC11-0DE8-D9F8-2E48-486A9D6F5172}"/>
              </a:ext>
            </a:extLst>
          </p:cNvPr>
          <p:cNvSpPr>
            <a:spLocks noGrp="1"/>
          </p:cNvSpPr>
          <p:nvPr>
            <p:ph idx="1"/>
          </p:nvPr>
        </p:nvSpPr>
        <p:spPr/>
        <p:txBody>
          <a:bodyPr/>
          <a:lstStyle/>
          <a:p>
            <a:endParaRPr lang="en-US"/>
          </a:p>
        </p:txBody>
      </p:sp>
    </p:spTree>
    <p:extLst>
      <p:ext uri="{BB962C8B-B14F-4D97-AF65-F5344CB8AC3E}">
        <p14:creationId xmlns:p14="http://schemas.microsoft.com/office/powerpoint/2010/main" val="4129481652"/>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b="0" dirty="0"/>
          </a:p>
        </p:txBody>
      </p:sp>
      <p:sp>
        <p:nvSpPr>
          <p:cNvPr id="3" name="Content Placeholder 2"/>
          <p:cNvSpPr>
            <a:spLocks noGrp="1"/>
          </p:cNvSpPr>
          <p:nvPr>
            <p:ph idx="1"/>
          </p:nvPr>
        </p:nvSpPr>
        <p:spPr/>
        <p:txBody>
          <a:bodyPr/>
          <a:lstStyle/>
          <a:p>
            <a:endParaRPr lang="en-US" dirty="0"/>
          </a:p>
          <a:p>
            <a:endParaRPr lang="en-US" dirty="0"/>
          </a:p>
          <a:p>
            <a:endParaRPr lang="en-US" dirty="0"/>
          </a:p>
          <a:p>
            <a:pPr marL="0" indent="0" algn="ctr">
              <a:buNone/>
            </a:pPr>
            <a:r>
              <a:rPr lang="en-US" sz="4400" dirty="0"/>
              <a:t>Activity: </a:t>
            </a:r>
            <a:r>
              <a:rPr lang="en-US" sz="4400" dirty="0" err="1"/>
              <a:t>search_cursors.ipynb</a:t>
            </a:r>
            <a:endParaRPr lang="en-US" sz="4400" dirty="0"/>
          </a:p>
        </p:txBody>
      </p:sp>
    </p:spTree>
    <p:extLst>
      <p:ext uri="{BB962C8B-B14F-4D97-AF65-F5344CB8AC3E}">
        <p14:creationId xmlns:p14="http://schemas.microsoft.com/office/powerpoint/2010/main" val="1185691716"/>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4524315"/>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1653652085"/>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30B83F-75D0-3A79-7A76-D56C4C0A171A}"/>
              </a:ext>
            </a:extLst>
          </p:cNvPr>
          <p:cNvSpPr>
            <a:spLocks noGrp="1"/>
          </p:cNvSpPr>
          <p:nvPr>
            <p:ph type="title"/>
          </p:nvPr>
        </p:nvSpPr>
        <p:spPr>
          <a:xfrm>
            <a:off x="228600" y="274638"/>
            <a:ext cx="8458200" cy="1143000"/>
          </a:xfrm>
        </p:spPr>
        <p:txBody>
          <a:bodyPr>
            <a:normAutofit fontScale="90000"/>
          </a:bodyPr>
          <a:lstStyle/>
          <a:p>
            <a:r>
              <a:rPr lang="en-US" dirty="0"/>
              <a:t>Open a Python Notebook in ArcGIS Pro</a:t>
            </a:r>
          </a:p>
        </p:txBody>
      </p:sp>
      <p:sp>
        <p:nvSpPr>
          <p:cNvPr id="6" name="TextBox 5">
            <a:extLst>
              <a:ext uri="{FF2B5EF4-FFF2-40B4-BE49-F238E27FC236}">
                <a16:creationId xmlns:a16="http://schemas.microsoft.com/office/drawing/2014/main" id="{34C9D614-9BCE-0116-25C0-B6636F5EBE12}"/>
              </a:ext>
            </a:extLst>
          </p:cNvPr>
          <p:cNvSpPr txBox="1"/>
          <p:nvPr/>
        </p:nvSpPr>
        <p:spPr>
          <a:xfrm>
            <a:off x="381000" y="1426931"/>
            <a:ext cx="4572000" cy="5262979"/>
          </a:xfrm>
          <a:prstGeom prst="rect">
            <a:avLst/>
          </a:prstGeom>
          <a:noFill/>
        </p:spPr>
        <p:txBody>
          <a:bodyPr wrap="square">
            <a:spAutoFit/>
          </a:bodyPr>
          <a:lstStyle/>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Open a Catalog View.</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Paste the notebook’s directory in the Catalog address bar.</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Right-click the notebook. </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Select Open Notebook.</a:t>
            </a: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endPar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endParaRPr>
          </a:p>
          <a:p>
            <a:pPr marL="342900" marR="0" lvl="0" indent="-342900" algn="l" defTabSz="914400" rtl="0" eaLnBrk="1" fontAlgn="auto" latinLnBrk="0" hangingPunct="1">
              <a:lnSpc>
                <a:spcPct val="100000"/>
              </a:lnSpc>
              <a:spcBef>
                <a:spcPts val="0"/>
              </a:spcBef>
              <a:spcAft>
                <a:spcPts val="0"/>
              </a:spcAft>
              <a:buClrTx/>
              <a:buSzTx/>
              <a:buFont typeface="+mj-lt"/>
              <a:buAutoNum type="arabicPeriod"/>
              <a:tabLst/>
              <a:defRPr/>
            </a:pPr>
            <a:r>
              <a:rPr kumimoji="0" lang="en-US" sz="2400" b="0" i="0" u="none" strike="noStrike" kern="1200" cap="none" spc="0" normalizeH="0" baseline="0" noProof="0" dirty="0">
                <a:ln>
                  <a:noFill/>
                </a:ln>
                <a:solidFill>
                  <a:srgbClr val="D9D9D9">
                    <a:lumMod val="85000"/>
                  </a:srgbClr>
                </a:solidFill>
                <a:effectLst/>
                <a:uLnTx/>
                <a:uFillTx/>
                <a:latin typeface="Calibri"/>
                <a:ea typeface="+mn-ea"/>
                <a:cs typeface="+mn-cs"/>
              </a:rPr>
              <a:t>Try </a:t>
            </a:r>
            <a:r>
              <a:rPr lang="en-US" sz="2400" dirty="0">
                <a:solidFill>
                  <a:srgbClr val="FFFF00"/>
                </a:solidFill>
                <a:latin typeface="Calibri"/>
                <a:ea typeface="+mn-ea"/>
              </a:rPr>
              <a:t>search</a:t>
            </a:r>
            <a:r>
              <a:rPr kumimoji="0" lang="en-US" sz="2400" b="0" i="0" u="none" strike="noStrike" kern="1200" cap="none" spc="0" normalizeH="0" baseline="0" noProof="0" dirty="0">
                <a:ln>
                  <a:noFill/>
                </a:ln>
                <a:solidFill>
                  <a:srgbClr val="FFFF00"/>
                </a:solidFill>
                <a:effectLst/>
                <a:uLnTx/>
                <a:uFillTx/>
                <a:latin typeface="Calibri"/>
                <a:ea typeface="+mn-ea"/>
                <a:cs typeface="+mn-cs"/>
              </a:rPr>
              <a:t>_</a:t>
            </a:r>
            <a:r>
              <a:rPr kumimoji="0" lang="en-US" sz="2400" b="0" i="0" u="none" strike="noStrike" kern="1200" cap="none" spc="0" normalizeH="0" baseline="0" noProof="0" dirty="0" err="1">
                <a:ln>
                  <a:noFill/>
                </a:ln>
                <a:solidFill>
                  <a:srgbClr val="FFFF00"/>
                </a:solidFill>
                <a:effectLst/>
                <a:uLnTx/>
                <a:uFillTx/>
                <a:latin typeface="Calibri"/>
                <a:ea typeface="+mn-ea"/>
                <a:cs typeface="+mn-cs"/>
              </a:rPr>
              <a:t>cursors.ipynb</a:t>
            </a:r>
            <a:endParaRPr kumimoji="0" lang="en-US" sz="2400" b="0" i="0" u="none" strike="noStrike" kern="1200" cap="none" spc="0" normalizeH="0" baseline="0" noProof="0" dirty="0">
              <a:ln>
                <a:noFill/>
              </a:ln>
              <a:solidFill>
                <a:srgbClr val="FFFF00"/>
              </a:solidFill>
              <a:effectLst/>
              <a:uLnTx/>
              <a:uFillTx/>
              <a:latin typeface="Calibri"/>
              <a:ea typeface="+mn-ea"/>
              <a:cs typeface="+mn-cs"/>
            </a:endParaRPr>
          </a:p>
        </p:txBody>
      </p:sp>
      <p:pic>
        <p:nvPicPr>
          <p:cNvPr id="9" name="Picture 8">
            <a:extLst>
              <a:ext uri="{FF2B5EF4-FFF2-40B4-BE49-F238E27FC236}">
                <a16:creationId xmlns:a16="http://schemas.microsoft.com/office/drawing/2014/main" id="{6D563553-682C-510C-11EE-A1917D4055B4}"/>
              </a:ext>
            </a:extLst>
          </p:cNvPr>
          <p:cNvPicPr>
            <a:picLocks noChangeAspect="1"/>
          </p:cNvPicPr>
          <p:nvPr/>
        </p:nvPicPr>
        <p:blipFill>
          <a:blip r:embed="rId2"/>
          <a:stretch>
            <a:fillRect/>
          </a:stretch>
        </p:blipFill>
        <p:spPr>
          <a:xfrm>
            <a:off x="4629150" y="1219200"/>
            <a:ext cx="2686050" cy="981075"/>
          </a:xfrm>
          <a:prstGeom prst="rect">
            <a:avLst/>
          </a:prstGeom>
        </p:spPr>
      </p:pic>
      <p:sp>
        <p:nvSpPr>
          <p:cNvPr id="10" name="Line 12">
            <a:extLst>
              <a:ext uri="{FF2B5EF4-FFF2-40B4-BE49-F238E27FC236}">
                <a16:creationId xmlns:a16="http://schemas.microsoft.com/office/drawing/2014/main" id="{9B8C8571-32FA-1125-C74E-C6402AEA6F33}"/>
              </a:ext>
            </a:extLst>
          </p:cNvPr>
          <p:cNvSpPr>
            <a:spLocks noChangeShapeType="1"/>
          </p:cNvSpPr>
          <p:nvPr/>
        </p:nvSpPr>
        <p:spPr bwMode="auto">
          <a:xfrm flipV="1">
            <a:off x="4147092" y="1752600"/>
            <a:ext cx="609600"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pic>
        <p:nvPicPr>
          <p:cNvPr id="12" name="Picture 11">
            <a:extLst>
              <a:ext uri="{FF2B5EF4-FFF2-40B4-BE49-F238E27FC236}">
                <a16:creationId xmlns:a16="http://schemas.microsoft.com/office/drawing/2014/main" id="{EA17104E-A2FA-B6EA-1334-BB2B7018300B}"/>
              </a:ext>
            </a:extLst>
          </p:cNvPr>
          <p:cNvPicPr>
            <a:picLocks noChangeAspect="1"/>
          </p:cNvPicPr>
          <p:nvPr/>
        </p:nvPicPr>
        <p:blipFill>
          <a:blip r:embed="rId3"/>
          <a:stretch>
            <a:fillRect/>
          </a:stretch>
        </p:blipFill>
        <p:spPr>
          <a:xfrm>
            <a:off x="4647735" y="2514600"/>
            <a:ext cx="4381500" cy="885825"/>
          </a:xfrm>
          <a:prstGeom prst="rect">
            <a:avLst/>
          </a:prstGeom>
        </p:spPr>
      </p:pic>
      <p:pic>
        <p:nvPicPr>
          <p:cNvPr id="14" name="Picture 13">
            <a:extLst>
              <a:ext uri="{FF2B5EF4-FFF2-40B4-BE49-F238E27FC236}">
                <a16:creationId xmlns:a16="http://schemas.microsoft.com/office/drawing/2014/main" id="{75888BA4-4623-AAD0-223F-2FFC21ED078E}"/>
              </a:ext>
            </a:extLst>
          </p:cNvPr>
          <p:cNvPicPr>
            <a:picLocks noChangeAspect="1"/>
          </p:cNvPicPr>
          <p:nvPr/>
        </p:nvPicPr>
        <p:blipFill>
          <a:blip r:embed="rId4"/>
          <a:stretch>
            <a:fillRect/>
          </a:stretch>
        </p:blipFill>
        <p:spPr>
          <a:xfrm>
            <a:off x="4692108" y="4876800"/>
            <a:ext cx="1510535" cy="1446628"/>
          </a:xfrm>
          <a:prstGeom prst="rect">
            <a:avLst/>
          </a:prstGeom>
        </p:spPr>
      </p:pic>
      <p:sp>
        <p:nvSpPr>
          <p:cNvPr id="15" name="Line 12">
            <a:extLst>
              <a:ext uri="{FF2B5EF4-FFF2-40B4-BE49-F238E27FC236}">
                <a16:creationId xmlns:a16="http://schemas.microsoft.com/office/drawing/2014/main" id="{0F2F2471-2E75-58BA-8A9C-6D8679BF0447}"/>
              </a:ext>
            </a:extLst>
          </p:cNvPr>
          <p:cNvSpPr>
            <a:spLocks noChangeShapeType="1"/>
          </p:cNvSpPr>
          <p:nvPr/>
        </p:nvSpPr>
        <p:spPr bwMode="auto">
          <a:xfrm flipV="1">
            <a:off x="5257800" y="3352800"/>
            <a:ext cx="609600" cy="36195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
        <p:nvSpPr>
          <p:cNvPr id="16" name="Line 12">
            <a:extLst>
              <a:ext uri="{FF2B5EF4-FFF2-40B4-BE49-F238E27FC236}">
                <a16:creationId xmlns:a16="http://schemas.microsoft.com/office/drawing/2014/main" id="{FAC4260B-9EEB-7865-B272-9370BEF94901}"/>
              </a:ext>
            </a:extLst>
          </p:cNvPr>
          <p:cNvSpPr>
            <a:spLocks noChangeShapeType="1"/>
          </p:cNvSpPr>
          <p:nvPr/>
        </p:nvSpPr>
        <p:spPr bwMode="auto">
          <a:xfrm flipV="1">
            <a:off x="4114800" y="5104228"/>
            <a:ext cx="577308" cy="0"/>
          </a:xfrm>
          <a:prstGeom prst="line">
            <a:avLst/>
          </a:prstGeom>
          <a:noFill/>
          <a:ln w="38100">
            <a:solidFill>
              <a:srgbClr val="FF0066"/>
            </a:solidFill>
            <a:round/>
            <a:headEnd/>
            <a:tailEnd type="triangle" w="med" len="med"/>
          </a:ln>
          <a:extLst>
            <a:ext uri="{909E8E84-426E-40DD-AFC4-6F175D3DCCD1}">
              <a14:hiddenFill xmlns:a14="http://schemas.microsoft.com/office/drawing/2010/main">
                <a:noFill/>
              </a14:hiddenFill>
            </a:ext>
          </a:extLst>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404040"/>
              </a:solidFill>
              <a:effectLst/>
              <a:uLnTx/>
              <a:uFillTx/>
              <a:latin typeface="Calibri"/>
              <a:ea typeface="+mn-ea"/>
              <a:cs typeface="+mn-cs"/>
            </a:endParaRPr>
          </a:p>
        </p:txBody>
      </p:sp>
    </p:spTree>
    <p:extLst>
      <p:ext uri="{BB962C8B-B14F-4D97-AF65-F5344CB8AC3E}">
        <p14:creationId xmlns:p14="http://schemas.microsoft.com/office/powerpoint/2010/main" val="4174712349"/>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7411" name="Rectangle 2">
            <a:extLst>
              <a:ext uri="{FF2B5EF4-FFF2-40B4-BE49-F238E27FC236}">
                <a16:creationId xmlns:a16="http://schemas.microsoft.com/office/drawing/2014/main" id="{D092EFEC-450F-753C-463A-619B5B5AD096}"/>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1)</a:t>
            </a:r>
            <a:endParaRPr lang="en-US" altLang="en-US" sz="3600"/>
          </a:p>
        </p:txBody>
      </p:sp>
      <p:pic>
        <p:nvPicPr>
          <p:cNvPr id="17412" name="Picture 2">
            <a:extLst>
              <a:ext uri="{FF2B5EF4-FFF2-40B4-BE49-F238E27FC236}">
                <a16:creationId xmlns:a16="http://schemas.microsoft.com/office/drawing/2014/main" id="{651C2B1D-3BB2-B1C7-41F2-BE7C8F4A655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145891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17413" name="Picture 7">
            <a:extLst>
              <a:ext uri="{FF2B5EF4-FFF2-40B4-BE49-F238E27FC236}">
                <a16:creationId xmlns:a16="http://schemas.microsoft.com/office/drawing/2014/main" id="{80100231-0F4D-60AC-FCC8-48C62AC2B572}"/>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066800" y="3657600"/>
            <a:ext cx="4903788" cy="2190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E57D0168-4E9C-7E67-861F-433BB25C5E79}"/>
              </a:ext>
            </a:extLst>
          </p:cNvPr>
          <p:cNvGraphicFramePr>
            <a:graphicFrameLocks noGrp="1"/>
          </p:cNvGraphicFramePr>
          <p:nvPr/>
        </p:nvGraphicFramePr>
        <p:xfrm>
          <a:off x="2057400" y="2677663"/>
          <a:ext cx="6477000" cy="1483360"/>
        </p:xfrm>
        <a:graphic>
          <a:graphicData uri="http://schemas.openxmlformats.org/drawingml/2006/table">
            <a:tbl>
              <a:tblPr firstRow="1" bandRow="1">
                <a:tableStyleId>{5C22544A-7EE6-4342-B048-85BDC9FD1C3A}</a:tableStyleId>
              </a:tblPr>
              <a:tblGrid>
                <a:gridCol w="1619250">
                  <a:extLst>
                    <a:ext uri="{9D8B030D-6E8A-4147-A177-3AD203B41FA5}">
                      <a16:colId xmlns:a16="http://schemas.microsoft.com/office/drawing/2014/main" val="596711412"/>
                    </a:ext>
                  </a:extLst>
                </a:gridCol>
                <a:gridCol w="1619250">
                  <a:extLst>
                    <a:ext uri="{9D8B030D-6E8A-4147-A177-3AD203B41FA5}">
                      <a16:colId xmlns:a16="http://schemas.microsoft.com/office/drawing/2014/main" val="1879937035"/>
                    </a:ext>
                  </a:extLst>
                </a:gridCol>
                <a:gridCol w="1619250">
                  <a:extLst>
                    <a:ext uri="{9D8B030D-6E8A-4147-A177-3AD203B41FA5}">
                      <a16:colId xmlns:a16="http://schemas.microsoft.com/office/drawing/2014/main" val="4026836764"/>
                    </a:ext>
                  </a:extLst>
                </a:gridCol>
                <a:gridCol w="1619250">
                  <a:extLst>
                    <a:ext uri="{9D8B030D-6E8A-4147-A177-3AD203B41FA5}">
                      <a16:colId xmlns:a16="http://schemas.microsoft.com/office/drawing/2014/main" val="1279007757"/>
                    </a:ext>
                  </a:extLst>
                </a:gridCol>
              </a:tblGrid>
              <a:tr h="370840">
                <a:tc>
                  <a:txBody>
                    <a:bodyPr/>
                    <a:lstStyle/>
                    <a:p>
                      <a:r>
                        <a:rPr lang="en-US" dirty="0"/>
                        <a:t>FID</a:t>
                      </a:r>
                    </a:p>
                  </a:txBody>
                  <a:tcPr>
                    <a:noFill/>
                  </a:tcPr>
                </a:tc>
                <a:tc>
                  <a:txBody>
                    <a:bodyPr/>
                    <a:lstStyle/>
                    <a:p>
                      <a:r>
                        <a:rPr lang="en-US" dirty="0"/>
                        <a:t>Shape</a:t>
                      </a:r>
                    </a:p>
                  </a:txBody>
                  <a:tcPr>
                    <a:noFill/>
                  </a:tcPr>
                </a:tc>
                <a:tc>
                  <a:txBody>
                    <a:bodyPr/>
                    <a:lstStyle/>
                    <a:p>
                      <a:r>
                        <a:rPr lang="en-US" dirty="0"/>
                        <a:t>Bee _farm</a:t>
                      </a:r>
                    </a:p>
                  </a:txBody>
                  <a:tcPr>
                    <a:noFill/>
                  </a:tcPr>
                </a:tc>
                <a:tc>
                  <a:txBody>
                    <a:bodyPr/>
                    <a:lstStyle/>
                    <a:p>
                      <a:r>
                        <a:rPr lang="en-US" dirty="0" err="1"/>
                        <a:t>Honey_yield</a:t>
                      </a:r>
                      <a:endParaRPr lang="en-US" dirty="0"/>
                    </a:p>
                  </a:txBody>
                  <a:tcPr>
                    <a:noFill/>
                  </a:tcPr>
                </a:tc>
                <a:extLst>
                  <a:ext uri="{0D108BD9-81ED-4DB2-BD59-A6C34878D82A}">
                    <a16:rowId xmlns:a16="http://schemas.microsoft.com/office/drawing/2014/main" val="968450727"/>
                  </a:ext>
                </a:extLst>
              </a:tr>
              <a:tr h="370840">
                <a:tc>
                  <a:txBody>
                    <a:bodyPr/>
                    <a:lstStyle/>
                    <a:p>
                      <a:r>
                        <a:rPr lang="en-US" dirty="0"/>
                        <a:t>0</a:t>
                      </a:r>
                    </a:p>
                  </a:txBody>
                  <a:tcPr>
                    <a:noFill/>
                  </a:tcPr>
                </a:tc>
                <a:tc>
                  <a:txBody>
                    <a:bodyPr/>
                    <a:lstStyle/>
                    <a:p>
                      <a:r>
                        <a:rPr lang="en-US" dirty="0"/>
                        <a:t>Point</a:t>
                      </a:r>
                    </a:p>
                  </a:txBody>
                  <a:tcPr>
                    <a:noFill/>
                  </a:tcPr>
                </a:tc>
                <a:tc>
                  <a:txBody>
                    <a:bodyPr/>
                    <a:lstStyle/>
                    <a:p>
                      <a:r>
                        <a:rPr lang="en-US" dirty="0" err="1"/>
                        <a:t>BeeWell</a:t>
                      </a:r>
                      <a:endParaRPr lang="en-US" dirty="0"/>
                    </a:p>
                  </a:txBody>
                  <a:tcPr>
                    <a:noFill/>
                  </a:tcPr>
                </a:tc>
                <a:tc>
                  <a:txBody>
                    <a:bodyPr/>
                    <a:lstStyle/>
                    <a:p>
                      <a:r>
                        <a:rPr lang="en-US" dirty="0"/>
                        <a:t>1056</a:t>
                      </a:r>
                    </a:p>
                  </a:txBody>
                  <a:tcPr>
                    <a:noFill/>
                  </a:tcPr>
                </a:tc>
                <a:extLst>
                  <a:ext uri="{0D108BD9-81ED-4DB2-BD59-A6C34878D82A}">
                    <a16:rowId xmlns:a16="http://schemas.microsoft.com/office/drawing/2014/main" val="733437858"/>
                  </a:ext>
                </a:extLst>
              </a:tr>
              <a:tr h="370840">
                <a:tc>
                  <a:txBody>
                    <a:bodyPr/>
                    <a:lstStyle/>
                    <a:p>
                      <a:r>
                        <a:rPr lang="en-US" dirty="0"/>
                        <a:t>1</a:t>
                      </a:r>
                    </a:p>
                  </a:txBody>
                  <a:tcPr>
                    <a:noFill/>
                  </a:tcPr>
                </a:tc>
                <a:tc>
                  <a:txBody>
                    <a:bodyPr/>
                    <a:lstStyle/>
                    <a:p>
                      <a:r>
                        <a:rPr lang="en-US" dirty="0"/>
                        <a:t>Point</a:t>
                      </a:r>
                    </a:p>
                  </a:txBody>
                  <a:tcPr>
                    <a:noFill/>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Buzzy Dell</a:t>
                      </a:r>
                    </a:p>
                  </a:txBody>
                  <a:tcPr>
                    <a:noFill/>
                  </a:tcPr>
                </a:tc>
                <a:tc>
                  <a:txBody>
                    <a:bodyPr/>
                    <a:lstStyle/>
                    <a:p>
                      <a:r>
                        <a:rPr lang="en-US" dirty="0"/>
                        <a:t>640</a:t>
                      </a:r>
                    </a:p>
                  </a:txBody>
                  <a:tcPr>
                    <a:noFill/>
                  </a:tcPr>
                </a:tc>
                <a:extLst>
                  <a:ext uri="{0D108BD9-81ED-4DB2-BD59-A6C34878D82A}">
                    <a16:rowId xmlns:a16="http://schemas.microsoft.com/office/drawing/2014/main" val="793619159"/>
                  </a:ext>
                </a:extLst>
              </a:tr>
              <a:tr h="370840">
                <a:tc>
                  <a:txBody>
                    <a:bodyPr/>
                    <a:lstStyle/>
                    <a:p>
                      <a:r>
                        <a:rPr lang="en-US" dirty="0"/>
                        <a:t>2</a:t>
                      </a:r>
                    </a:p>
                  </a:txBody>
                  <a:tcPr>
                    <a:noFill/>
                  </a:tcPr>
                </a:tc>
                <a:tc>
                  <a:txBody>
                    <a:bodyPr/>
                    <a:lstStyle/>
                    <a:p>
                      <a:r>
                        <a:rPr lang="en-US" dirty="0"/>
                        <a:t>Point</a:t>
                      </a:r>
                    </a:p>
                  </a:txBody>
                  <a:tcPr>
                    <a:noFill/>
                  </a:tcPr>
                </a:tc>
                <a:tc>
                  <a:txBody>
                    <a:bodyPr/>
                    <a:lstStyle/>
                    <a:p>
                      <a:r>
                        <a:rPr lang="en-US" dirty="0" err="1"/>
                        <a:t>PollenNation</a:t>
                      </a:r>
                      <a:endParaRPr lang="en-US" dirty="0"/>
                    </a:p>
                  </a:txBody>
                  <a:tcPr>
                    <a:noFill/>
                  </a:tcPr>
                </a:tc>
                <a:tc>
                  <a:txBody>
                    <a:bodyPr/>
                    <a:lstStyle/>
                    <a:p>
                      <a:r>
                        <a:rPr lang="en-US" dirty="0"/>
                        <a:t>88000</a:t>
                      </a:r>
                    </a:p>
                  </a:txBody>
                  <a:tcPr>
                    <a:noFill/>
                  </a:tcPr>
                </a:tc>
                <a:extLst>
                  <a:ext uri="{0D108BD9-81ED-4DB2-BD59-A6C34878D82A}">
                    <a16:rowId xmlns:a16="http://schemas.microsoft.com/office/drawing/2014/main" val="1446074288"/>
                  </a:ext>
                </a:extLst>
              </a:tr>
            </a:tbl>
          </a:graphicData>
        </a:graphic>
      </p:graphicFrame>
      <p:sp>
        <p:nvSpPr>
          <p:cNvPr id="6" name="TextBox 5">
            <a:extLst>
              <a:ext uri="{FF2B5EF4-FFF2-40B4-BE49-F238E27FC236}">
                <a16:creationId xmlns:a16="http://schemas.microsoft.com/office/drawing/2014/main" id="{1160C24D-0FD7-B24A-47CB-1A0C0BAA76FF}"/>
              </a:ext>
            </a:extLst>
          </p:cNvPr>
          <p:cNvSpPr txBox="1"/>
          <p:nvPr/>
        </p:nvSpPr>
        <p:spPr>
          <a:xfrm>
            <a:off x="228600" y="2667000"/>
            <a:ext cx="1447800" cy="369332"/>
          </a:xfrm>
          <a:prstGeom prst="rect">
            <a:avLst/>
          </a:prstGeom>
          <a:noFill/>
        </p:spPr>
        <p:txBody>
          <a:bodyPr wrap="square" rtlCol="0">
            <a:spAutoFit/>
          </a:bodyPr>
          <a:lstStyle/>
          <a:p>
            <a:r>
              <a:rPr lang="en-US" dirty="0">
                <a:solidFill>
                  <a:srgbClr val="FF0066"/>
                </a:solidFill>
              </a:rPr>
              <a:t>field names</a:t>
            </a:r>
          </a:p>
        </p:txBody>
      </p:sp>
      <p:sp>
        <p:nvSpPr>
          <p:cNvPr id="7" name="TextBox 6">
            <a:extLst>
              <a:ext uri="{FF2B5EF4-FFF2-40B4-BE49-F238E27FC236}">
                <a16:creationId xmlns:a16="http://schemas.microsoft.com/office/drawing/2014/main" id="{D9ED3D78-505E-56D7-5EF7-8FAB5CCD2B44}"/>
              </a:ext>
            </a:extLst>
          </p:cNvPr>
          <p:cNvSpPr txBox="1"/>
          <p:nvPr/>
        </p:nvSpPr>
        <p:spPr>
          <a:xfrm>
            <a:off x="810696" y="3395541"/>
            <a:ext cx="671979" cy="369332"/>
          </a:xfrm>
          <a:prstGeom prst="rect">
            <a:avLst/>
          </a:prstGeom>
          <a:noFill/>
        </p:spPr>
        <p:txBody>
          <a:bodyPr wrap="none" rtlCol="0">
            <a:spAutoFit/>
          </a:bodyPr>
          <a:lstStyle/>
          <a:p>
            <a:r>
              <a:rPr lang="en-US" dirty="0">
                <a:solidFill>
                  <a:srgbClr val="FF0066"/>
                </a:solidFill>
              </a:rPr>
              <a:t>rows</a:t>
            </a:r>
          </a:p>
        </p:txBody>
      </p:sp>
      <p:cxnSp>
        <p:nvCxnSpPr>
          <p:cNvPr id="9" name="Straight Arrow Connector 8">
            <a:extLst>
              <a:ext uri="{FF2B5EF4-FFF2-40B4-BE49-F238E27FC236}">
                <a16:creationId xmlns:a16="http://schemas.microsoft.com/office/drawing/2014/main" id="{A0885D88-2FE9-B1EF-7202-A27367A02715}"/>
              </a:ext>
            </a:extLst>
          </p:cNvPr>
          <p:cNvCxnSpPr/>
          <p:nvPr/>
        </p:nvCxnSpPr>
        <p:spPr bwMode="auto">
          <a:xfrm>
            <a:off x="1676400" y="2865623"/>
            <a:ext cx="228853" cy="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Left Brace 9">
            <a:extLst>
              <a:ext uri="{FF2B5EF4-FFF2-40B4-BE49-F238E27FC236}">
                <a16:creationId xmlns:a16="http://schemas.microsoft.com/office/drawing/2014/main" id="{EAF24D32-056B-63DD-FB92-8EF33B2B6956}"/>
              </a:ext>
            </a:extLst>
          </p:cNvPr>
          <p:cNvSpPr/>
          <p:nvPr/>
        </p:nvSpPr>
        <p:spPr bwMode="auto">
          <a:xfrm>
            <a:off x="1600327" y="3144718"/>
            <a:ext cx="381000" cy="914400"/>
          </a:xfrm>
          <a:prstGeom prst="leftBrace">
            <a:avLst/>
          </a:prstGeom>
          <a:noFill/>
          <a:ln w="19050"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Tree>
    <p:extLst>
      <p:ext uri="{BB962C8B-B14F-4D97-AF65-F5344CB8AC3E}">
        <p14:creationId xmlns:p14="http://schemas.microsoft.com/office/powerpoint/2010/main" val="1678081639"/>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335874" name="Rectangle 2">
            <a:extLst>
              <a:ext uri="{FF2B5EF4-FFF2-40B4-BE49-F238E27FC236}">
                <a16:creationId xmlns:a16="http://schemas.microsoft.com/office/drawing/2014/main" id="{82C930D2-47A5-DB96-827E-C627EE442CFF}"/>
              </a:ext>
            </a:extLst>
          </p:cNvPr>
          <p:cNvSpPr>
            <a:spLocks noGrp="1" noChangeArrowheads="1"/>
          </p:cNvSpPr>
          <p:nvPr>
            <p:ph type="title"/>
          </p:nvPr>
        </p:nvSpPr>
        <p:spPr/>
        <p:txBody>
          <a:bodyPr/>
          <a:lstStyle/>
          <a:p>
            <a:pPr eaLnBrk="1" hangingPunct="1">
              <a:defRPr/>
            </a:pPr>
            <a:r>
              <a:rPr lang="en-US" dirty="0">
                <a:solidFill>
                  <a:srgbClr val="D9D9D9"/>
                </a:solidFill>
                <a:ea typeface="+mj-ea"/>
                <a:cs typeface="+mj-cs"/>
              </a:rPr>
              <a:t>In class follow-up</a:t>
            </a:r>
          </a:p>
        </p:txBody>
      </p:sp>
      <p:sp>
        <p:nvSpPr>
          <p:cNvPr id="17412" name="Rectangle 3">
            <a:extLst>
              <a:ext uri="{FF2B5EF4-FFF2-40B4-BE49-F238E27FC236}">
                <a16:creationId xmlns:a16="http://schemas.microsoft.com/office/drawing/2014/main" id="{0722573B-E616-754F-D6AC-2E9291EAC3D6}"/>
              </a:ext>
            </a:extLst>
          </p:cNvPr>
          <p:cNvSpPr>
            <a:spLocks noGrp="1" noChangeArrowheads="1"/>
          </p:cNvSpPr>
          <p:nvPr>
            <p:ph type="body" idx="1"/>
          </p:nvPr>
        </p:nvSpPr>
        <p:spPr>
          <a:xfrm>
            <a:off x="152400" y="914400"/>
            <a:ext cx="8686800" cy="5943600"/>
          </a:xfrm>
        </p:spPr>
        <p:txBody>
          <a:bodyPr/>
          <a:lstStyle/>
          <a:p>
            <a:pPr marL="533400" indent="-533400" eaLnBrk="1" hangingPunct="1">
              <a:buFontTx/>
              <a:buAutoNum type="arabicPeriod"/>
              <a:defRPr/>
            </a:pPr>
            <a:r>
              <a:rPr lang="en-US" dirty="0">
                <a:ea typeface="ＭＳ Ｐゴシック" pitchFamily="34" charset="-128"/>
              </a:rPr>
              <a:t>What data type is row? </a:t>
            </a:r>
          </a:p>
          <a:p>
            <a:pPr marL="533400" indent="-533400" eaLnBrk="1" hangingPunct="1">
              <a:buFontTx/>
              <a:buAutoNum type="arabicPeriod"/>
              <a:defRPr/>
            </a:pPr>
            <a:r>
              <a:rPr lang="en-US" dirty="0" err="1">
                <a:ea typeface="ＭＳ Ｐゴシック" pitchFamily="34" charset="-128"/>
              </a:rPr>
              <a:t>sc.reset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Area of a polygon? </a:t>
            </a:r>
          </a:p>
          <a:p>
            <a:pPr marL="533400" indent="-533400" eaLnBrk="1" hangingPunct="1">
              <a:buFontTx/>
              <a:buAutoNum type="arabicPeriod"/>
              <a:defRPr/>
            </a:pPr>
            <a:r>
              <a:rPr lang="en-US" dirty="0">
                <a:ea typeface="ＭＳ Ｐゴシック" pitchFamily="34" charset="-128"/>
              </a:rPr>
              <a:t> </a:t>
            </a:r>
            <a:r>
              <a:rPr lang="en-US" dirty="0">
                <a:solidFill>
                  <a:srgbClr val="569CD6"/>
                </a:solidFill>
                <a:ea typeface="ＭＳ Ｐゴシック" pitchFamily="34" charset="-128"/>
              </a:rPr>
              <a:t>del</a:t>
            </a:r>
            <a:r>
              <a:rPr lang="en-US" dirty="0">
                <a:solidFill>
                  <a:srgbClr val="0000FF"/>
                </a:solidFill>
                <a:ea typeface="ＭＳ Ｐゴシック" pitchFamily="34" charset="-128"/>
              </a:rPr>
              <a:t> </a:t>
            </a:r>
            <a:r>
              <a:rPr lang="en-US" dirty="0" err="1">
                <a:ea typeface="ＭＳ Ｐゴシック" pitchFamily="34" charset="-128"/>
              </a:rPr>
              <a:t>sc</a:t>
            </a:r>
            <a:endParaRPr lang="en-US" dirty="0">
              <a:ea typeface="ＭＳ Ｐゴシック" pitchFamily="34" charset="-128"/>
            </a:endParaRPr>
          </a:p>
          <a:p>
            <a:pPr marL="533400" indent="-533400" eaLnBrk="1" hangingPunct="1">
              <a:buFontTx/>
              <a:buAutoNum type="arabicPeriod"/>
              <a:defRPr/>
            </a:pPr>
            <a:r>
              <a:rPr lang="en-US" sz="2400" dirty="0" err="1">
                <a:ea typeface="ＭＳ Ｐゴシック" pitchFamily="34" charset="-128"/>
              </a:rPr>
              <a:t>sc</a:t>
            </a:r>
            <a:r>
              <a:rPr lang="en-US" sz="2400" dirty="0">
                <a:ea typeface="ＭＳ Ｐゴシック" pitchFamily="34" charset="-128"/>
              </a:rPr>
              <a:t> = </a:t>
            </a:r>
            <a:r>
              <a:rPr lang="en-US" sz="2400" dirty="0" err="1">
                <a:ea typeface="ＭＳ Ｐゴシック" pitchFamily="34" charset="-128"/>
              </a:rPr>
              <a:t>arcpy.da.SearchCursor</a:t>
            </a:r>
            <a:r>
              <a:rPr lang="en-US" sz="2400" dirty="0">
                <a:ea typeface="ＭＳ Ｐゴシック" pitchFamily="34" charset="-128"/>
              </a:rPr>
              <a:t>(fc, "*","COVER = '</a:t>
            </a:r>
            <a:r>
              <a:rPr lang="en-US" sz="2400" dirty="0" err="1">
                <a:ea typeface="ＭＳ Ｐゴシック" pitchFamily="34" charset="-128"/>
              </a:rPr>
              <a:t>orch</a:t>
            </a:r>
            <a:r>
              <a:rPr lang="en-US" sz="2400" dirty="0">
                <a:ea typeface="ＭＳ Ｐゴシック" pitchFamily="34" charset="-128"/>
              </a:rPr>
              <a:t>'")</a:t>
            </a:r>
            <a:r>
              <a:rPr lang="en-US" dirty="0">
                <a:ea typeface="ＭＳ Ｐゴシック" pitchFamily="34" charset="-128"/>
              </a:rPr>
              <a:t> ??</a:t>
            </a:r>
          </a:p>
          <a:p>
            <a:pPr marL="533400" indent="-533400" eaLnBrk="1" hangingPunct="1">
              <a:buFontTx/>
              <a:buAutoNum type="arabicPeriod"/>
              <a:defRPr/>
            </a:pPr>
            <a:r>
              <a:rPr lang="en-US" dirty="0">
                <a:ea typeface="ＭＳ Ｐゴシック" pitchFamily="34" charset="-128"/>
              </a:rPr>
              <a:t>&lt;&gt; in a </a:t>
            </a:r>
            <a:r>
              <a:rPr lang="en-US" dirty="0" err="1">
                <a:ea typeface="ＭＳ Ｐゴシック" pitchFamily="34" charset="-128"/>
              </a:rPr>
              <a:t>where_clause</a:t>
            </a:r>
            <a:endParaRPr lang="en-US" dirty="0">
              <a:ea typeface="ＭＳ Ｐゴシック" pitchFamily="34" charset="-128"/>
            </a:endParaRPr>
          </a:p>
          <a:p>
            <a:pPr marL="533400" indent="-533400" eaLnBrk="1" hangingPunct="1">
              <a:buFontTx/>
              <a:buAutoNum type="arabicPeriod"/>
              <a:defRPr/>
            </a:pPr>
            <a:r>
              <a:rPr lang="en-US" dirty="0">
                <a:ea typeface="ＭＳ Ｐゴシック" pitchFamily="34" charset="-128"/>
              </a:rPr>
              <a:t>FID is 22. RECNO = ?</a:t>
            </a:r>
          </a:p>
          <a:p>
            <a:pPr marL="533400" indent="-533400" eaLnBrk="1" hangingPunct="1">
              <a:buFontTx/>
              <a:buAutoNum type="arabicPeriod"/>
              <a:defRPr/>
            </a:pPr>
            <a:r>
              <a:rPr lang="en-US" dirty="0">
                <a:ea typeface="ＭＳ Ｐゴシック" pitchFamily="34" charset="-128"/>
              </a:rPr>
              <a:t>If you have a row tuple, how can you find </a:t>
            </a:r>
            <a:r>
              <a:rPr lang="en-US" altLang="ja-JP" dirty="0">
                <a:ea typeface="ＭＳ Ｐゴシック" pitchFamily="34" charset="-128"/>
              </a:rPr>
              <a:t> the value of the COVER field for that row?</a:t>
            </a:r>
            <a:endParaRPr lang="en-US" dirty="0">
              <a:ea typeface="ＭＳ Ｐゴシック" pitchFamily="34" charset="-128"/>
            </a:endParaRPr>
          </a:p>
        </p:txBody>
      </p:sp>
      <p:pic>
        <p:nvPicPr>
          <p:cNvPr id="17413" name="Picture 4">
            <a:extLst>
              <a:ext uri="{FF2B5EF4-FFF2-40B4-BE49-F238E27FC236}">
                <a16:creationId xmlns:a16="http://schemas.microsoft.com/office/drawing/2014/main" id="{0C63861B-D13D-B156-F8F7-C54AC62029EE}"/>
              </a:ext>
            </a:extLst>
          </p:cNvPr>
          <p:cNvPicPr>
            <a:picLocks noChangeAspect="1" noChangeArrowheads="1"/>
          </p:cNvPicPr>
          <p:nvPr/>
        </p:nvPicPr>
        <p:blipFill>
          <a:blip r:embed="rId3"/>
          <a:srcRect r="3406" b="-2127"/>
          <a:stretch>
            <a:fillRect/>
          </a:stretch>
        </p:blipFill>
        <p:spPr bwMode="auto">
          <a:xfrm>
            <a:off x="5292725" y="1654175"/>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pic>
        <p:nvPicPr>
          <p:cNvPr id="17414" name="Picture 5">
            <a:extLst>
              <a:ext uri="{FF2B5EF4-FFF2-40B4-BE49-F238E27FC236}">
                <a16:creationId xmlns:a16="http://schemas.microsoft.com/office/drawing/2014/main" id="{D286345A-BCF0-CCDD-9AD0-1CE11421C997}"/>
              </a:ext>
            </a:extLst>
          </p:cNvPr>
          <p:cNvPicPr>
            <a:picLocks noChangeAspect="1" noChangeArrowheads="1"/>
          </p:cNvPicPr>
          <p:nvPr/>
        </p:nvPicPr>
        <p:blipFill>
          <a:blip r:embed="rId4"/>
          <a:srcRect/>
          <a:stretch>
            <a:fillRect/>
          </a:stretch>
        </p:blipFill>
        <p:spPr bwMode="auto">
          <a:xfrm>
            <a:off x="5292725" y="838200"/>
            <a:ext cx="2962275" cy="866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0482" name="Title 1">
            <a:extLst>
              <a:ext uri="{FF2B5EF4-FFF2-40B4-BE49-F238E27FC236}">
                <a16:creationId xmlns:a16="http://schemas.microsoft.com/office/drawing/2014/main" id="{FE6933C5-76C3-9395-FE65-826F23BCC659}"/>
              </a:ext>
            </a:extLst>
          </p:cNvPr>
          <p:cNvSpPr>
            <a:spLocks noGrp="1"/>
          </p:cNvSpPr>
          <p:nvPr>
            <p:ph type="title"/>
          </p:nvPr>
        </p:nvSpPr>
        <p:spPr/>
        <p:txBody>
          <a:bodyPr/>
          <a:lstStyle/>
          <a:p>
            <a:r>
              <a:rPr lang="en-US" altLang="en-US" b="0" dirty="0"/>
              <a:t>Accessing fields</a:t>
            </a:r>
          </a:p>
        </p:txBody>
      </p:sp>
      <p:sp>
        <p:nvSpPr>
          <p:cNvPr id="3" name="Content Placeholder 2">
            <a:extLst>
              <a:ext uri="{FF2B5EF4-FFF2-40B4-BE49-F238E27FC236}">
                <a16:creationId xmlns:a16="http://schemas.microsoft.com/office/drawing/2014/main" id="{0D597AED-7DE5-8878-B0EC-4707C45EC6FC}"/>
              </a:ext>
            </a:extLst>
          </p:cNvPr>
          <p:cNvSpPr>
            <a:spLocks noGrp="1"/>
          </p:cNvSpPr>
          <p:nvPr>
            <p:ph idx="1"/>
          </p:nvPr>
        </p:nvSpPr>
        <p:spPr/>
        <p:txBody>
          <a:bodyPr/>
          <a:lstStyle/>
          <a:p>
            <a:pPr marL="0" indent="0">
              <a:spcBef>
                <a:spcPct val="30000"/>
              </a:spcBef>
              <a:buFontTx/>
              <a:buNone/>
              <a:defRPr/>
            </a:pPr>
            <a:br>
              <a:rPr lang="en-US" sz="1200" dirty="0">
                <a:ea typeface="ＭＳ Ｐゴシック" charset="0"/>
              </a:rPr>
            </a:br>
            <a:endParaRPr lang="en-US" sz="1200" dirty="0">
              <a:ea typeface="ＭＳ Ｐゴシック" charset="0"/>
            </a:endParaRPr>
          </a:p>
          <a:p>
            <a:pPr marL="228600" indent="-228600">
              <a:spcBef>
                <a:spcPct val="30000"/>
              </a:spcBef>
              <a:defRPr/>
            </a:pPr>
            <a:r>
              <a:rPr lang="en-US" sz="1800" dirty="0">
                <a:ea typeface="ＭＳ Ｐゴシック" charset="0"/>
              </a:rPr>
              <a:t>If you have a row tuple, what will be the index for the COVER field</a:t>
            </a:r>
            <a:r>
              <a:rPr lang="en-US" altLang="ja-JP" sz="1800" dirty="0">
                <a:ea typeface="ＭＳ Ｐゴシック" charset="0"/>
              </a:rPr>
              <a:t>?</a:t>
            </a:r>
            <a:endParaRPr lang="en-US" sz="1800" dirty="0">
              <a:ea typeface="ＭＳ Ｐゴシック" charset="0"/>
            </a:endParaRPr>
          </a:p>
          <a:p>
            <a:pPr marL="228600" indent="-228600" eaLnBrk="1" hangingPunct="1">
              <a:defRPr/>
            </a:pPr>
            <a:r>
              <a:rPr lang="en-US" sz="1800" dirty="0">
                <a:ea typeface="ＭＳ Ｐゴシック" charset="0"/>
              </a:rPr>
              <a:t>Depends on how you created the search cursor!   </a:t>
            </a:r>
            <a:endParaRPr lang="en-US" altLang="ja-JP" sz="1800" dirty="0">
              <a:ea typeface="ＭＳ Ｐゴシック" charset="0"/>
            </a:endParaRPr>
          </a:p>
          <a:p>
            <a:pPr marL="628650" lvl="1" indent="-228600">
              <a:spcBef>
                <a:spcPct val="30000"/>
              </a:spcBef>
              <a:defRPr/>
            </a:pPr>
            <a:br>
              <a:rPr lang="en-US" altLang="ja-JP" sz="1600" dirty="0">
                <a:ea typeface="ＭＳ Ｐゴシック" pitchFamily="34" charset="-128"/>
              </a:rPr>
            </a:br>
            <a:endParaRPr lang="en-US" altLang="ja-JP" sz="1600" dirty="0">
              <a:ea typeface="ＭＳ Ｐゴシック" pitchFamily="34" charset="-128"/>
            </a:endParaRPr>
          </a:p>
        </p:txBody>
      </p:sp>
      <p:pic>
        <p:nvPicPr>
          <p:cNvPr id="20485" name="Picture 2">
            <a:extLst>
              <a:ext uri="{FF2B5EF4-FFF2-40B4-BE49-F238E27FC236}">
                <a16:creationId xmlns:a16="http://schemas.microsoft.com/office/drawing/2014/main" id="{610AF16C-5315-6BDD-2E62-AADD4D1622BE}"/>
              </a:ext>
            </a:extLst>
          </p:cNvPr>
          <p:cNvPicPr>
            <a:picLocks noChangeAspect="1" noChangeArrowheads="1"/>
          </p:cNvPicPr>
          <p:nvPr/>
        </p:nvPicPr>
        <p:blipFill>
          <a:blip r:embed="rId3">
            <a:extLst>
              <a:ext uri="{28A0092B-C50C-407E-A947-70E740481C1C}">
                <a14:useLocalDpi xmlns:a14="http://schemas.microsoft.com/office/drawing/2010/main" val="0"/>
              </a:ext>
            </a:extLst>
          </a:blip>
          <a:srcRect b="22617"/>
          <a:stretch>
            <a:fillRect/>
          </a:stretch>
        </p:blipFill>
        <p:spPr bwMode="auto">
          <a:xfrm>
            <a:off x="5486400" y="142875"/>
            <a:ext cx="2876550" cy="124618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cxnSp>
        <p:nvCxnSpPr>
          <p:cNvPr id="20486" name="Straight Connector 8">
            <a:extLst>
              <a:ext uri="{FF2B5EF4-FFF2-40B4-BE49-F238E27FC236}">
                <a16:creationId xmlns:a16="http://schemas.microsoft.com/office/drawing/2014/main" id="{1A0D404D-24D6-F17A-5C30-006297A24285}"/>
              </a:ext>
            </a:extLst>
          </p:cNvPr>
          <p:cNvCxnSpPr>
            <a:cxnSpLocks noChangeShapeType="1"/>
          </p:cNvCxnSpPr>
          <p:nvPr/>
        </p:nvCxnSpPr>
        <p:spPr bwMode="auto">
          <a:xfrm flipH="1">
            <a:off x="228600" y="3386138"/>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cxnSp>
        <p:nvCxnSpPr>
          <p:cNvPr id="20487" name="Straight Connector 8">
            <a:extLst>
              <a:ext uri="{FF2B5EF4-FFF2-40B4-BE49-F238E27FC236}">
                <a16:creationId xmlns:a16="http://schemas.microsoft.com/office/drawing/2014/main" id="{512C2FD4-0845-9960-6202-349D237DC261}"/>
              </a:ext>
            </a:extLst>
          </p:cNvPr>
          <p:cNvCxnSpPr>
            <a:cxnSpLocks noChangeShapeType="1"/>
          </p:cNvCxnSpPr>
          <p:nvPr/>
        </p:nvCxnSpPr>
        <p:spPr bwMode="auto">
          <a:xfrm flipH="1">
            <a:off x="228600" y="4800600"/>
            <a:ext cx="8134350" cy="0"/>
          </a:xfrm>
          <a:prstGeom prst="line">
            <a:avLst/>
          </a:prstGeom>
          <a:noFill/>
          <a:ln w="9525" algn="ctr">
            <a:solidFill>
              <a:srgbClr val="FF0066"/>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9" name="TextBox 8">
            <a:extLst>
              <a:ext uri="{FF2B5EF4-FFF2-40B4-BE49-F238E27FC236}">
                <a16:creationId xmlns:a16="http://schemas.microsoft.com/office/drawing/2014/main" id="{8662BC85-F166-8602-5701-7E249EFF09F6}"/>
              </a:ext>
            </a:extLst>
          </p:cNvPr>
          <p:cNvSpPr txBox="1"/>
          <p:nvPr/>
        </p:nvSpPr>
        <p:spPr>
          <a:xfrm>
            <a:off x="437147" y="4838195"/>
            <a:ext cx="5943600" cy="1569660"/>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err="1">
                <a:solidFill>
                  <a:srgbClr val="D4D4D4"/>
                </a:solidFill>
                <a:effectLst/>
                <a:latin typeface="Consolas" panose="020B0609020204030204" pitchFamily="49" charset="0"/>
              </a:rPr>
              <a:t>fieldNames</a:t>
            </a:r>
            <a:r>
              <a:rPr lang="en-US" sz="1600" b="0" dirty="0">
                <a:solidFill>
                  <a:srgbClr val="D4D4D4"/>
                </a:solidFill>
                <a:effectLst/>
                <a:latin typeface="Consolas" panose="020B0609020204030204" pitchFamily="49" charset="0"/>
              </a:rPr>
              <a:t>, query)</a:t>
            </a:r>
          </a:p>
          <a:p>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fieldNames.index</a:t>
            </a:r>
            <a:r>
              <a:rPr lang="en-US" sz="1600" b="0" dirty="0">
                <a:solidFill>
                  <a:srgbClr val="D4D4D4"/>
                </a:solidFill>
                <a:effectLst/>
                <a:latin typeface="Consolas" panose="020B0609020204030204" pitchFamily="49" charset="0"/>
              </a:rPr>
              <a:t>(</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print row[</a:t>
            </a:r>
            <a:r>
              <a:rPr lang="en-US" sz="1600" b="0" dirty="0" err="1">
                <a:solidFill>
                  <a:srgbClr val="D4D4D4"/>
                </a:solidFill>
                <a:effectLst/>
                <a:latin typeface="Consolas" panose="020B0609020204030204" pitchFamily="49" charset="0"/>
              </a:rPr>
              <a:t>covIndex</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1" name="TextBox 10">
            <a:extLst>
              <a:ext uri="{FF2B5EF4-FFF2-40B4-BE49-F238E27FC236}">
                <a16:creationId xmlns:a16="http://schemas.microsoft.com/office/drawing/2014/main" id="{5A9D3232-BB59-66A0-935A-DA7A64821FF8}"/>
              </a:ext>
            </a:extLst>
          </p:cNvPr>
          <p:cNvSpPr txBox="1"/>
          <p:nvPr/>
        </p:nvSpPr>
        <p:spPr>
          <a:xfrm>
            <a:off x="437147" y="3471862"/>
            <a:ext cx="62484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"RECNO"</a:t>
            </a:r>
            <a:r>
              <a:rPr lang="en-US" sz="1600" b="0" dirty="0">
                <a:solidFill>
                  <a:srgbClr val="D4D4D4"/>
                </a:solidFill>
                <a:effectLst/>
                <a:latin typeface="Consolas" panose="020B0609020204030204" pitchFamily="49" charset="0"/>
              </a:rPr>
              <a:t>, </a:t>
            </a:r>
            <a:r>
              <a:rPr lang="en-US" sz="1600" b="0" dirty="0">
                <a:solidFill>
                  <a:srgbClr val="CE9178"/>
                </a:solidFill>
                <a:effectLst/>
                <a:latin typeface="Consolas" panose="020B0609020204030204" pitchFamily="49" charset="0"/>
              </a:rPr>
              <a:t>"COVER"</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1</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7B9FB3FE-39EF-079F-7655-935589CD3C48}"/>
              </a:ext>
            </a:extLst>
          </p:cNvPr>
          <p:cNvSpPr txBox="1"/>
          <p:nvPr/>
        </p:nvSpPr>
        <p:spPr>
          <a:xfrm>
            <a:off x="437147" y="2195333"/>
            <a:ext cx="6781800" cy="1077218"/>
          </a:xfrm>
          <a:prstGeom prst="rect">
            <a:avLst/>
          </a:prstGeom>
          <a:noFill/>
        </p:spPr>
        <p:txBody>
          <a:bodyPr wrap="square">
            <a:spAutoFit/>
          </a:bodyPr>
          <a:lstStyle/>
          <a:p>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 = </a:t>
            </a:r>
            <a:r>
              <a:rPr lang="en-US" sz="1600" b="0" dirty="0" err="1">
                <a:solidFill>
                  <a:srgbClr val="D4D4D4"/>
                </a:solidFill>
                <a:effectLst/>
                <a:latin typeface="Consolas" panose="020B0609020204030204" pitchFamily="49" charset="0"/>
              </a:rPr>
              <a:t>arcpy.da.SearchCursor</a:t>
            </a:r>
            <a:r>
              <a:rPr lang="en-US" sz="1600" b="0" dirty="0">
                <a:solidFill>
                  <a:srgbClr val="D4D4D4"/>
                </a:solidFill>
                <a:effectLst/>
                <a:latin typeface="Consolas" panose="020B0609020204030204" pitchFamily="49" charset="0"/>
              </a:rPr>
              <a:t>(fc, </a:t>
            </a:r>
            <a:r>
              <a:rPr lang="en-US" sz="1600" b="0" dirty="0">
                <a:solidFill>
                  <a:srgbClr val="CE9178"/>
                </a:solidFill>
                <a:effectLst/>
                <a:latin typeface="Consolas" panose="020B0609020204030204" pitchFamily="49" charset="0"/>
              </a:rPr>
              <a:t>"*"</a:t>
            </a:r>
            <a:r>
              <a:rPr lang="en-US" sz="1600" b="0" dirty="0">
                <a:solidFill>
                  <a:srgbClr val="D4D4D4"/>
                </a:solidFill>
                <a:effectLst/>
                <a:latin typeface="Consolas" panose="020B0609020204030204" pitchFamily="49" charset="0"/>
              </a:rPr>
              <a:t>)  </a:t>
            </a:r>
          </a:p>
          <a:p>
            <a:r>
              <a:rPr lang="en-US" sz="1600" b="0" dirty="0">
                <a:solidFill>
                  <a:srgbClr val="D4D4D4"/>
                </a:solidFill>
                <a:effectLst/>
                <a:latin typeface="Consolas" panose="020B0609020204030204" pitchFamily="49" charset="0"/>
              </a:rPr>
              <a:t>row = next(</a:t>
            </a:r>
            <a:r>
              <a:rPr lang="en-US" sz="1600" b="0" dirty="0" err="1">
                <a:solidFill>
                  <a:srgbClr val="D4D4D4"/>
                </a:solidFill>
                <a:effectLst/>
                <a:latin typeface="Consolas" panose="020B0609020204030204" pitchFamily="49" charset="0"/>
              </a:rPr>
              <a:t>sc</a:t>
            </a:r>
            <a:r>
              <a:rPr lang="en-US" sz="1600" b="0" dirty="0">
                <a:solidFill>
                  <a:srgbClr val="D4D4D4"/>
                </a:solidFill>
                <a:effectLst/>
                <a:latin typeface="Consolas" panose="020B0609020204030204" pitchFamily="49" charset="0"/>
              </a:rPr>
              <a:t>)</a:t>
            </a:r>
          </a:p>
          <a:p>
            <a:r>
              <a:rPr lang="en-US" sz="1600" b="0" dirty="0">
                <a:solidFill>
                  <a:srgbClr val="D4D4D4"/>
                </a:solidFill>
                <a:effectLst/>
                <a:latin typeface="Consolas" panose="020B0609020204030204" pitchFamily="49" charset="0"/>
              </a:rPr>
              <a:t>row[</a:t>
            </a:r>
            <a:r>
              <a:rPr lang="en-US" sz="1600" b="0" dirty="0">
                <a:solidFill>
                  <a:srgbClr val="B5CEA8"/>
                </a:solidFill>
                <a:effectLst/>
                <a:latin typeface="Consolas" panose="020B0609020204030204" pitchFamily="49" charset="0"/>
              </a:rPr>
              <a:t>2</a:t>
            </a:r>
            <a:r>
              <a:rPr lang="en-US" sz="1600" b="0" dirty="0">
                <a:solidFill>
                  <a:srgbClr val="D4D4D4"/>
                </a:solidFill>
                <a:effectLst/>
                <a:latin typeface="Consolas" panose="020B0609020204030204" pitchFamily="49" charset="0"/>
              </a:rPr>
              <a:t>]</a:t>
            </a:r>
          </a:p>
          <a:p>
            <a:r>
              <a:rPr lang="en-US" sz="1600" b="0" dirty="0">
                <a:solidFill>
                  <a:srgbClr val="569CD6"/>
                </a:solidFill>
                <a:effectLst/>
                <a:latin typeface="Consolas" panose="020B0609020204030204" pitchFamily="49" charset="0"/>
              </a:rPr>
              <a:t>del</a:t>
            </a:r>
            <a:r>
              <a:rPr lang="en-US" sz="1600" b="0" dirty="0">
                <a:solidFill>
                  <a:srgbClr val="D4D4D4"/>
                </a:solidFill>
                <a:effectLst/>
                <a:latin typeface="Consolas" panose="020B0609020204030204" pitchFamily="49" charset="0"/>
              </a:rPr>
              <a:t> </a:t>
            </a:r>
            <a:r>
              <a:rPr lang="en-US" sz="1600" b="0" dirty="0" err="1">
                <a:solidFill>
                  <a:srgbClr val="D4D4D4"/>
                </a:solidFill>
                <a:effectLst/>
                <a:latin typeface="Consolas" panose="020B0609020204030204" pitchFamily="49" charset="0"/>
              </a:rPr>
              <a:t>sc</a:t>
            </a:r>
            <a:endParaRPr lang="en-US" sz="1600" b="0" dirty="0">
              <a:solidFill>
                <a:srgbClr val="D4D4D4"/>
              </a:solidFill>
              <a:effectLst/>
              <a:latin typeface="Consolas" panose="020B0609020204030204" pitchFamily="49" charset="0"/>
            </a:endParaRPr>
          </a:p>
        </p:txBody>
      </p:sp>
      <p:sp>
        <p:nvSpPr>
          <p:cNvPr id="15" name="TextBox 14">
            <a:extLst>
              <a:ext uri="{FF2B5EF4-FFF2-40B4-BE49-F238E27FC236}">
                <a16:creationId xmlns:a16="http://schemas.microsoft.com/office/drawing/2014/main" id="{16538C1A-BAE3-0C83-213E-909B27AC1A64}"/>
              </a:ext>
            </a:extLst>
          </p:cNvPr>
          <p:cNvSpPr txBox="1"/>
          <p:nvPr/>
        </p:nvSpPr>
        <p:spPr>
          <a:xfrm>
            <a:off x="437147" y="947498"/>
            <a:ext cx="4572000" cy="369332"/>
          </a:xfrm>
          <a:prstGeom prst="rect">
            <a:avLst/>
          </a:prstGeom>
          <a:noFill/>
        </p:spPr>
        <p:txBody>
          <a:bodyPr wrap="square">
            <a:spAutoFit/>
          </a:bodyPr>
          <a:lstStyle/>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a:t>
            </a:r>
            <a:r>
              <a:rPr lang="en-US" dirty="0">
                <a:solidFill>
                  <a:srgbClr val="CE9178"/>
                </a:solidFill>
                <a:latin typeface="Consolas" panose="020B0609020204030204" pitchFamily="49" charset="0"/>
              </a:rPr>
              <a:t>gispy/park</a:t>
            </a:r>
            <a:r>
              <a:rPr lang="en-US" b="0" dirty="0">
                <a:solidFill>
                  <a:srgbClr val="CE9178"/>
                </a:solidFill>
                <a:effectLst/>
                <a:latin typeface="Consolas" panose="020B0609020204030204" pitchFamily="49" charset="0"/>
              </a:rPr>
              <a:t>/COVER63p.shp"</a:t>
            </a:r>
            <a:r>
              <a:rPr lang="en-US" b="0" dirty="0">
                <a:solidFill>
                  <a:srgbClr val="D4D4D4"/>
                </a:solidFill>
                <a:effectLst/>
                <a:latin typeface="Consolas" panose="020B0609020204030204" pitchFamily="49" charset="0"/>
              </a:rPr>
              <a:t> </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nodeType="clickEffect">
                                  <p:stCondLst>
                                    <p:cond delay="0"/>
                                  </p:stCondLst>
                                  <p:childTnLst>
                                    <p:set>
                                      <p:cBhvr>
                                        <p:cTn id="6"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nodeType="clickEffect">
                                  <p:stCondLst>
                                    <p:cond delay="0"/>
                                  </p:stCondLst>
                                  <p:childTnLst>
                                    <p:set>
                                      <p:cBhvr>
                                        <p:cTn id="10"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1" name="Rectangle 2">
            <a:extLst>
              <a:ext uri="{FF2B5EF4-FFF2-40B4-BE49-F238E27FC236}">
                <a16:creationId xmlns:a16="http://schemas.microsoft.com/office/drawing/2014/main" id="{B7B760E0-9BC0-78D9-07DE-B246CC5793DB}"/>
              </a:ext>
            </a:extLst>
          </p:cNvPr>
          <p:cNvSpPr>
            <a:spLocks noGrp="1" noChangeArrowheads="1"/>
          </p:cNvSpPr>
          <p:nvPr>
            <p:ph type="title"/>
          </p:nvPr>
        </p:nvSpPr>
        <p:spPr/>
        <p:txBody>
          <a:bodyPr/>
          <a:lstStyle/>
          <a:p>
            <a:pPr eaLnBrk="1" hangingPunct="1"/>
            <a:r>
              <a:rPr lang="en-US" altLang="en-US" sz="3600" b="0" dirty="0"/>
              <a:t>Geometry Object</a:t>
            </a:r>
          </a:p>
        </p:txBody>
      </p:sp>
      <p:sp>
        <p:nvSpPr>
          <p:cNvPr id="19460" name="Rectangle 3">
            <a:extLst>
              <a:ext uri="{FF2B5EF4-FFF2-40B4-BE49-F238E27FC236}">
                <a16:creationId xmlns:a16="http://schemas.microsoft.com/office/drawing/2014/main" id="{76E06DBF-B679-6DAC-D778-76EFD0D1B5D9}"/>
              </a:ext>
            </a:extLst>
          </p:cNvPr>
          <p:cNvSpPr>
            <a:spLocks noGrp="1" noChangeArrowheads="1"/>
          </p:cNvSpPr>
          <p:nvPr>
            <p:ph type="body" idx="1"/>
          </p:nvPr>
        </p:nvSpPr>
        <p:spPr>
          <a:xfrm>
            <a:off x="152400" y="914400"/>
            <a:ext cx="8991600" cy="5410200"/>
          </a:xfrm>
        </p:spPr>
        <p:txBody>
          <a:bodyPr/>
          <a:lstStyle/>
          <a:p>
            <a:pPr marL="0" indent="0">
              <a:buNone/>
            </a:pPr>
            <a:r>
              <a:rPr lang="en-US" sz="1800" dirty="0">
                <a:solidFill>
                  <a:srgbClr val="569CD6"/>
                </a:solidFill>
                <a:latin typeface="Consolas" panose="020B0609020204030204" pitchFamily="49" charset="0"/>
              </a:rPr>
              <a:t>import</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arcpy.da.SearchCursor</a:t>
            </a:r>
            <a:r>
              <a:rPr lang="en-US" sz="1800" b="0" dirty="0">
                <a:solidFill>
                  <a:srgbClr val="D4D4D4"/>
                </a:solidFill>
                <a:effectLst/>
                <a:latin typeface="Consolas" panose="020B0609020204030204" pitchFamily="49" charset="0"/>
              </a:rPr>
              <a:t>(</a:t>
            </a:r>
            <a:r>
              <a:rPr lang="en-US" sz="1800" b="0" dirty="0">
                <a:solidFill>
                  <a:srgbClr val="CE9178"/>
                </a:solidFill>
                <a:effectLst/>
                <a:latin typeface="Consolas" panose="020B0609020204030204" pitchFamily="49" charset="0"/>
              </a:rPr>
              <a:t>"C:/</a:t>
            </a:r>
            <a:r>
              <a:rPr lang="en-US" sz="1800" dirty="0">
                <a:solidFill>
                  <a:srgbClr val="CE9178"/>
                </a:solidFill>
                <a:latin typeface="Consolas" panose="020B0609020204030204" pitchFamily="49" charset="0"/>
              </a:rPr>
              <a:t>gispy/scratch/park</a:t>
            </a:r>
            <a:r>
              <a:rPr lang="en-US" sz="1800" b="0" dirty="0">
                <a:solidFill>
                  <a:srgbClr val="CE9178"/>
                </a:solidFill>
                <a:effectLst/>
                <a:latin typeface="Consolas" panose="020B0609020204030204" pitchFamily="49" charset="0"/>
              </a:rPr>
              <a:t>.shp"</a:t>
            </a:r>
            <a:r>
              <a:rPr lang="en-US" sz="1800" b="0" dirty="0">
                <a:solidFill>
                  <a:srgbClr val="D4D4D4"/>
                </a:solidFill>
                <a:effectLst/>
                <a:latin typeface="Consolas" panose="020B0609020204030204" pitchFamily="49" charset="0"/>
              </a:rPr>
              <a:t>, </a:t>
            </a:r>
            <a:r>
              <a:rPr lang="en-US" sz="1800" b="0" dirty="0">
                <a:solidFill>
                  <a:srgbClr val="CE9178"/>
                </a:solidFill>
                <a:effectLst/>
                <a:latin typeface="Consolas" panose="020B0609020204030204" pitchFamily="49" charset="0"/>
              </a:rPr>
              <a:t>"SHAPE@"</a:t>
            </a:r>
            <a:r>
              <a:rPr lang="en-US" sz="1800" b="0" dirty="0">
                <a:solidFill>
                  <a:srgbClr val="D4D4D4"/>
                </a:solidFill>
                <a:effectLst/>
                <a:latin typeface="Consolas" panose="020B0609020204030204" pitchFamily="49" charset="0"/>
              </a:rPr>
              <a:t>)</a:t>
            </a:r>
          </a:p>
          <a:p>
            <a:pPr marL="0" indent="0">
              <a:buNone/>
            </a:pPr>
            <a:br>
              <a:rPr lang="en-US" sz="1800" b="0" dirty="0">
                <a:solidFill>
                  <a:srgbClr val="D4D4D4"/>
                </a:solidFill>
                <a:effectLst/>
                <a:latin typeface="Consolas" panose="020B0609020204030204" pitchFamily="49" charset="0"/>
              </a:rPr>
            </a:br>
            <a:r>
              <a:rPr lang="en-US" sz="1800" b="0" dirty="0">
                <a:solidFill>
                  <a:srgbClr val="D4D4D4"/>
                </a:solidFill>
                <a:effectLst/>
                <a:latin typeface="Consolas" panose="020B0609020204030204" pitchFamily="49" charset="0"/>
              </a:rPr>
              <a:t>row = next(</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569CD6"/>
                </a:solidFill>
                <a:effectLst/>
                <a:latin typeface="Consolas" panose="020B0609020204030204" pitchFamily="49" charset="0"/>
              </a:rPr>
              <a:t>del</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endParaRPr lang="en-US" sz="1800" b="0" dirty="0">
              <a:solidFill>
                <a:srgbClr val="D4D4D4"/>
              </a:solidFill>
              <a:effectLst/>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].type</a:t>
            </a:r>
          </a:p>
          <a:p>
            <a:pPr marL="0" indent="0">
              <a:buNone/>
            </a:pPr>
            <a:r>
              <a:rPr lang="en-US" sz="1800" b="0" dirty="0">
                <a:solidFill>
                  <a:srgbClr val="CE9178"/>
                </a:solidFill>
                <a:effectLst/>
                <a:latin typeface="Consolas" panose="020B0609020204030204" pitchFamily="49" charset="0"/>
              </a:rPr>
              <a:t>"polygon"</a:t>
            </a:r>
            <a:endParaRPr lang="en-US" sz="1800" b="0" dirty="0">
              <a:solidFill>
                <a:srgbClr val="D4D4D4"/>
              </a:solidFill>
              <a:effectLst/>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row[</a:t>
            </a:r>
            <a:r>
              <a:rPr lang="en-US" sz="1800" b="0" dirty="0">
                <a:solidFill>
                  <a:srgbClr val="B5CEA8"/>
                </a:solidFill>
                <a:effectLst/>
                <a:latin typeface="Consolas" panose="020B0609020204030204" pitchFamily="49" charset="0"/>
              </a:rPr>
              <a:t>0</a:t>
            </a:r>
            <a:r>
              <a:rPr lang="en-US" sz="1800" b="0" dirty="0">
                <a:solidFill>
                  <a:srgbClr val="D4D4D4"/>
                </a:solidFill>
                <a:effectLst/>
                <a:latin typeface="Consolas" panose="020B0609020204030204" pitchFamily="49" charset="0"/>
              </a:rPr>
              <a:t>].area</a:t>
            </a:r>
          </a:p>
          <a:p>
            <a:pPr marL="0" indent="0">
              <a:buNone/>
            </a:pPr>
            <a:r>
              <a:rPr lang="en-US" sz="1800" b="0" dirty="0">
                <a:solidFill>
                  <a:srgbClr val="B5CEA8"/>
                </a:solidFill>
                <a:effectLst/>
                <a:latin typeface="Consolas" panose="020B0609020204030204" pitchFamily="49" charset="0"/>
              </a:rPr>
              <a:t>600937.092</a:t>
            </a:r>
            <a:endParaRPr lang="en-US" sz="1800" b="0" dirty="0">
              <a:solidFill>
                <a:srgbClr val="D4D4D4"/>
              </a:solidFill>
              <a:effectLst/>
              <a:latin typeface="Consolas" panose="020B0609020204030204" pitchFamily="49" charset="0"/>
            </a:endParaRPr>
          </a:p>
          <a:p>
            <a:pPr eaLnBrk="1" hangingPunct="1">
              <a:buFontTx/>
              <a:buNone/>
              <a:defRPr/>
            </a:pPr>
            <a:endParaRPr lang="en-US" sz="2800" dirty="0">
              <a:ea typeface="ＭＳ Ｐゴシック" pitchFamily="34" charset="-128"/>
            </a:endParaRPr>
          </a:p>
          <a:p>
            <a:pPr eaLnBrk="1" hangingPunct="1">
              <a:buFontTx/>
              <a:buNone/>
              <a:defRPr/>
            </a:pPr>
            <a:endParaRPr lang="en-US" sz="2800" dirty="0">
              <a:ea typeface="ＭＳ Ｐゴシック" pitchFamily="34" charset="-128"/>
            </a:endParaRPr>
          </a:p>
        </p:txBody>
      </p:sp>
      <p:pic>
        <p:nvPicPr>
          <p:cNvPr id="19462" name="Picture 6">
            <a:extLst>
              <a:ext uri="{FF2B5EF4-FFF2-40B4-BE49-F238E27FC236}">
                <a16:creationId xmlns:a16="http://schemas.microsoft.com/office/drawing/2014/main" id="{D7BB6AA1-80AF-DE28-B3C0-C48337F39C84}"/>
              </a:ext>
            </a:extLst>
          </p:cNvPr>
          <p:cNvPicPr>
            <a:picLocks noChangeAspect="1" noChangeArrowheads="1"/>
          </p:cNvPicPr>
          <p:nvPr/>
        </p:nvPicPr>
        <p:blipFill>
          <a:blip r:embed="rId2"/>
          <a:srcRect/>
          <a:stretch>
            <a:fillRect/>
          </a:stretch>
        </p:blipFill>
        <p:spPr bwMode="auto">
          <a:xfrm>
            <a:off x="4077392" y="2036633"/>
            <a:ext cx="3995738" cy="4095750"/>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2" name="TextBox 1"/>
          <p:cNvSpPr txBox="1"/>
          <p:nvPr/>
        </p:nvSpPr>
        <p:spPr>
          <a:xfrm>
            <a:off x="4072843" y="6144173"/>
            <a:ext cx="4186930" cy="523220"/>
          </a:xfrm>
          <a:prstGeom prst="rect">
            <a:avLst/>
          </a:prstGeom>
          <a:solidFill>
            <a:srgbClr val="404040"/>
          </a:solidFill>
        </p:spPr>
        <p:txBody>
          <a:bodyPr wrap="square" rtlCol="0">
            <a:spAutoFit/>
          </a:bodyPr>
          <a:lstStyle/>
          <a:p>
            <a:r>
              <a:rPr lang="en-US" sz="1400" dirty="0">
                <a:solidFill>
                  <a:srgbClr val="D9D9D9"/>
                </a:solidFill>
              </a:rPr>
              <a:t>*Not all shown here.  For a complete list, search online for: Geometry object </a:t>
            </a:r>
            <a:r>
              <a:rPr lang="en-US" sz="1400" dirty="0" err="1">
                <a:solidFill>
                  <a:srgbClr val="D9D9D9"/>
                </a:solidFill>
              </a:rPr>
              <a:t>arcpy</a:t>
            </a:r>
            <a:endParaRPr lang="en-US" sz="1400" dirty="0">
              <a:solidFill>
                <a:srgbClr val="D9D9D9"/>
              </a:solidFill>
            </a:endParaRPr>
          </a:p>
        </p:txBody>
      </p:sp>
      <p:sp>
        <p:nvSpPr>
          <p:cNvPr id="8" name="TextBox 7"/>
          <p:cNvSpPr txBox="1"/>
          <p:nvPr/>
        </p:nvSpPr>
        <p:spPr>
          <a:xfrm>
            <a:off x="4343400" y="1629201"/>
            <a:ext cx="3365024" cy="369332"/>
          </a:xfrm>
          <a:prstGeom prst="rect">
            <a:avLst/>
          </a:prstGeom>
          <a:noFill/>
        </p:spPr>
        <p:txBody>
          <a:bodyPr wrap="none" rtlCol="0">
            <a:spAutoFit/>
          </a:bodyPr>
          <a:lstStyle/>
          <a:p>
            <a:r>
              <a:rPr lang="en-US" dirty="0">
                <a:solidFill>
                  <a:srgbClr val="D9D9D9"/>
                </a:solidFill>
              </a:rPr>
              <a:t>  Geometry objects properties* </a:t>
            </a:r>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Required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in_table</a:t>
              </a:r>
              <a:r>
                <a:rPr kumimoji="0" lang="en-US" altLang="en-US" sz="1200" b="0" i="0" u="none" strike="noStrike" cap="none" normalizeH="0" baseline="0" dirty="0">
                  <a:ln>
                    <a:noFill/>
                  </a:ln>
                  <a:solidFill>
                    <a:srgbClr val="4C4C4C"/>
                  </a:solidFill>
                  <a:effectLst/>
                  <a:highlight>
                    <a:srgbClr val="FFFF00"/>
                  </a:highligh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highlight>
                    <a:srgbClr val="FFFF00"/>
                  </a:highlight>
                  <a:latin typeface="Consolas" panose="020B0609020204030204" pitchFamily="49" charset="0"/>
                  <a:ea typeface="MS PGothic" panose="020B0600070205080204" pitchFamily="34" charset="-128"/>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where_clause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spatial_reference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explode_to_points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sql_clause</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datum_transformation</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a:t>
              </a:r>
              <a:r>
                <a:rPr kumimoji="0" lang="en-US" altLang="en-US" sz="3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grpSp>
    </p:spTree>
    <p:extLst>
      <p:ext uri="{BB962C8B-B14F-4D97-AF65-F5344CB8AC3E}">
        <p14:creationId xmlns:p14="http://schemas.microsoft.com/office/powerpoint/2010/main" val="521146945"/>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a:t>Optional parameters</a:t>
            </a:r>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endParaRPr kumimoji="0" lang="en-US" altLang="en-US" sz="1800" b="0" i="0" u="none" strike="noStrike" cap="none" normalizeH="0" baseline="0" dirty="0">
                <a:ln>
                  <a:noFill/>
                </a:ln>
                <a:solidFill>
                  <a:schemeClr val="tx1"/>
                </a:solidFill>
                <a:effectLst/>
                <a:latin typeface="Arial" panose="020B0604020202020204" pitchFamily="34" charset="0"/>
                <a:ea typeface="MS PGothic" panose="020B0600070205080204" pitchFamily="34" charset="-128"/>
              </a:endParaRP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spatial_reference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explode_to_points</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sql_clause</a:t>
              </a:r>
              <a:r>
                <a:rPr lang="en-US" altLang="en-US" sz="1200" dirty="0">
                  <a:solidFill>
                    <a:srgbClr val="4C4C4C"/>
                  </a:solidFill>
                  <a:highlight>
                    <a:srgbClr val="FFF9AF"/>
                  </a:highlight>
                  <a:latin typeface="Consolas" panose="020B0609020204030204" pitchFamily="49" charset="0"/>
                </a:rPr>
                <a:t>}, {</a:t>
              </a:r>
              <a:r>
                <a:rPr lang="en-US" altLang="en-US" sz="1200" dirty="0" err="1">
                  <a:solidFill>
                    <a:srgbClr val="4C4C4C"/>
                  </a:solidFill>
                  <a:highlight>
                    <a:srgbClr val="FFF9AF"/>
                  </a:highlight>
                  <a:latin typeface="Consolas" panose="020B0609020204030204" pitchFamily="49" charset="0"/>
                </a:rPr>
                <a:t>datum_transformation</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1899549450"/>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3" name="Rectangle 2">
            <a:extLst>
              <a:ext uri="{FF2B5EF4-FFF2-40B4-BE49-F238E27FC236}">
                <a16:creationId xmlns:a16="http://schemas.microsoft.com/office/drawing/2014/main" id="{E232DDE0-84AD-8106-149C-EA874690E079}"/>
              </a:ext>
            </a:extLst>
          </p:cNvPr>
          <p:cNvSpPr>
            <a:spLocks noGrp="1" noChangeArrowheads="1"/>
          </p:cNvSpPr>
          <p:nvPr>
            <p:ph type="title"/>
          </p:nvPr>
        </p:nvSpPr>
        <p:spPr/>
        <p:txBody>
          <a:bodyPr/>
          <a:lstStyle/>
          <a:p>
            <a:pPr eaLnBrk="1" hangingPunct="1"/>
            <a:r>
              <a:rPr lang="en-US" altLang="en-US" b="0" dirty="0" err="1"/>
              <a:t>where_clause</a:t>
            </a:r>
            <a:endParaRPr lang="en-US" altLang="en-US" b="0" dirty="0"/>
          </a:p>
        </p:txBody>
      </p:sp>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8382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a:ea typeface="ＭＳ Ｐゴシック" charset="0"/>
              </a:rPr>
              <a:t>search</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a:ea typeface="ＭＳ Ｐゴシック" charset="0"/>
              </a:rPr>
              <a:t>update</a:t>
            </a:r>
            <a:r>
              <a:rPr lang="en-US" dirty="0">
                <a:ea typeface="ＭＳ Ｐゴシック" charset="0"/>
              </a:rPr>
              <a:t>: modify or delete rows </a:t>
            </a: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a:ea typeface="ＭＳ Ｐゴシック" charset="0"/>
              </a:rPr>
              <a:t>insert</a:t>
            </a:r>
            <a:r>
              <a:rPr lang="en-US" dirty="0">
                <a:ea typeface="ＭＳ Ｐゴシック" charset="0"/>
              </a:rPr>
              <a:t>:  add rows</a:t>
            </a: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grpSp>
        <p:nvGrpSpPr>
          <p:cNvPr id="5" name="Group 4">
            <a:extLst>
              <a:ext uri="{FF2B5EF4-FFF2-40B4-BE49-F238E27FC236}">
                <a16:creationId xmlns:a16="http://schemas.microsoft.com/office/drawing/2014/main" id="{5BF492AA-C648-12AD-8E3F-02E192D99747}"/>
              </a:ext>
            </a:extLst>
          </p:cNvPr>
          <p:cNvGrpSpPr/>
          <p:nvPr/>
        </p:nvGrpSpPr>
        <p:grpSpPr>
          <a:xfrm>
            <a:off x="1066800" y="1981200"/>
            <a:ext cx="8077200" cy="4364338"/>
            <a:chOff x="1066800" y="1447800"/>
            <a:chExt cx="8077200" cy="4364338"/>
          </a:xfrm>
        </p:grpSpPr>
        <p:sp>
          <p:nvSpPr>
            <p:cNvPr id="2" name="Rectangle 5">
              <a:extLst>
                <a:ext uri="{FF2B5EF4-FFF2-40B4-BE49-F238E27FC236}">
                  <a16:creationId xmlns:a16="http://schemas.microsoft.com/office/drawing/2014/main" id="{DB051A3E-4535-2A15-EE44-BFAB729E7D58}"/>
                </a:ext>
              </a:extLst>
            </p:cNvPr>
            <p:cNvSpPr>
              <a:spLocks noChangeArrowheads="1"/>
            </p:cNvSpPr>
            <p:nvPr/>
          </p:nvSpPr>
          <p:spPr bwMode="auto">
            <a:xfrm>
              <a:off x="1066800" y="3489237"/>
              <a:ext cx="8077200" cy="461665"/>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UpdateCursor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3" name="Rectangle 6">
              <a:extLst>
                <a:ext uri="{FF2B5EF4-FFF2-40B4-BE49-F238E27FC236}">
                  <a16:creationId xmlns:a16="http://schemas.microsoft.com/office/drawing/2014/main" id="{A9ED3B59-023A-FFBB-4C75-A8DF05EE72ED}"/>
                </a:ext>
              </a:extLst>
            </p:cNvPr>
            <p:cNvSpPr>
              <a:spLocks noChangeArrowheads="1"/>
            </p:cNvSpPr>
            <p:nvPr/>
          </p:nvSpPr>
          <p:spPr bwMode="auto">
            <a:xfrm>
              <a:off x="1066800" y="5535139"/>
              <a:ext cx="8077200" cy="276999"/>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lvl="0"/>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InsertCursor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latin typeface="Consolas" panose="020B0609020204030204" pitchFamily="49" charset="0"/>
                </a:rPr>
                <a:t>(</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sp>
          <p:nvSpPr>
            <p:cNvPr id="4" name="Rectangle 7">
              <a:extLst>
                <a:ext uri="{FF2B5EF4-FFF2-40B4-BE49-F238E27FC236}">
                  <a16:creationId xmlns:a16="http://schemas.microsoft.com/office/drawing/2014/main" id="{B1958813-24B7-0BC5-216B-D5E4B6FA0720}"/>
                </a:ext>
              </a:extLst>
            </p:cNvPr>
            <p:cNvSpPr>
              <a:spLocks noChangeArrowheads="1"/>
            </p:cNvSpPr>
            <p:nvPr/>
          </p:nvSpPr>
          <p:spPr bwMode="auto">
            <a:xfrm>
              <a:off x="1066800" y="1447800"/>
              <a:ext cx="8077200" cy="457200"/>
            </a:xfrm>
            <a:prstGeom prst="rect">
              <a:avLst/>
            </a:prstGeom>
            <a:solidFill>
              <a:srgbClr val="FFFFFF"/>
            </a:solidFill>
            <a:ln>
              <a:noFill/>
            </a:ln>
            <a:effectLst/>
            <a:extLst>
              <a:ext uri="{91240B29-F687-4F45-9708-019B960494DF}">
                <a14:hiddenLine xmlns:a14="http://schemas.microsoft.com/office/drawing/2010/main" w="127000" cap="flat" cmpd="sng">
                  <a:solidFill>
                    <a:srgbClr val="FF0066"/>
                  </a:solidFill>
                  <a:prstDash val="solid"/>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n-US" altLang="en-US" sz="1200" b="0" i="0" u="none" strike="noStrike" cap="none" normalizeH="0" baseline="0" dirty="0" err="1">
                  <a:ln>
                    <a:noFill/>
                  </a:ln>
                  <a:solidFill>
                    <a:srgbClr val="4C4C4C"/>
                  </a:solidFill>
                  <a:effectLst/>
                  <a:latin typeface="Consolas" panose="020B0609020204030204" pitchFamily="49" charset="0"/>
                  <a:ea typeface="MS PGothic" panose="020B0600070205080204" pitchFamily="34" charset="-128"/>
                </a:rPr>
                <a:t>SearchCursor</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err="1">
                  <a:solidFill>
                    <a:srgbClr val="4C4C4C"/>
                  </a:solidFill>
                  <a:latin typeface="Consolas" panose="020B0609020204030204" pitchFamily="49" charset="0"/>
                </a:rPr>
                <a:t>in_table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field_names</a:t>
              </a:r>
              <a:r>
                <a:rPr kumimoji="0" lang="en-US" altLang="en-US" sz="1200" b="0" i="0" u="none" strike="noStrike" cap="none" normalizeH="0" baseline="0" dirty="0">
                  <a:ln>
                    <a:noFill/>
                  </a:ln>
                  <a:solidFill>
                    <a:srgbClr val="4C4C4C"/>
                  </a:solidFill>
                  <a:effectLst/>
                  <a:latin typeface="Consolas" panose="020B0609020204030204" pitchFamily="49" charset="0"/>
                  <a:ea typeface="MS PGothic" panose="020B0600070205080204" pitchFamily="34" charset="-128"/>
                </a:rPr>
                <a:t>, </a:t>
              </a:r>
              <a:r>
                <a:rPr lang="en-US" altLang="en-US" sz="1200" dirty="0">
                  <a:solidFill>
                    <a:srgbClr val="4C4C4C"/>
                  </a:solidFill>
                  <a:highlight>
                    <a:srgbClr val="FFF9AF"/>
                  </a:highlight>
                  <a:latin typeface="Consolas" panose="020B0609020204030204" pitchFamily="49" charset="0"/>
                </a:rPr>
                <a:t>{</a:t>
              </a:r>
              <a:r>
                <a:rPr lang="en-US" altLang="en-US" sz="1200" dirty="0" err="1">
                  <a:solidFill>
                    <a:srgbClr val="4C4C4C"/>
                  </a:solidFill>
                  <a:highlight>
                    <a:srgbClr val="FFF9AF"/>
                  </a:highlight>
                  <a:latin typeface="Consolas" panose="020B0609020204030204" pitchFamily="49" charset="0"/>
                </a:rPr>
                <a:t>where_clause</a:t>
              </a:r>
              <a:r>
                <a:rPr lang="en-US" altLang="en-US" sz="1200" dirty="0">
                  <a:solidFill>
                    <a:srgbClr val="4C4C4C"/>
                  </a:solidFill>
                  <a:highlight>
                    <a:srgbClr val="FFF9AF"/>
                  </a:highlight>
                  <a:latin typeface="Consolas" panose="020B0609020204030204" pitchFamily="49" charset="0"/>
                </a:rPr>
                <a:t>}</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spatial_reference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explode_to_points</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sql_clause</a:t>
              </a:r>
              <a:r>
                <a:rPr lang="en-US" altLang="en-US" sz="1200" dirty="0">
                  <a:solidFill>
                    <a:srgbClr val="4C4C4C"/>
                  </a:solidFill>
                  <a:latin typeface="Consolas" panose="020B0609020204030204" pitchFamily="49" charset="0"/>
                </a:rPr>
                <a:t>}, {</a:t>
              </a:r>
              <a:r>
                <a:rPr lang="en-US" altLang="en-US" sz="1200" dirty="0" err="1">
                  <a:solidFill>
                    <a:srgbClr val="4C4C4C"/>
                  </a:solidFill>
                  <a:latin typeface="Consolas" panose="020B0609020204030204" pitchFamily="49" charset="0"/>
                </a:rPr>
                <a:t>datum_transformation</a:t>
              </a:r>
              <a:r>
                <a:rPr lang="en-US" altLang="en-US" sz="1200" dirty="0">
                  <a:solidFill>
                    <a:srgbClr val="4C4C4C"/>
                  </a:solidFill>
                  <a:latin typeface="Consolas" panose="020B0609020204030204" pitchFamily="49" charset="0"/>
                </a:rPr>
                <a:t>}) </a:t>
              </a:r>
            </a:p>
          </p:txBody>
        </p:sp>
      </p:grpSp>
    </p:spTree>
    <p:extLst>
      <p:ext uri="{BB962C8B-B14F-4D97-AF65-F5344CB8AC3E}">
        <p14:creationId xmlns:p14="http://schemas.microsoft.com/office/powerpoint/2010/main" val="2833358853"/>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1066800" y="1371600"/>
            <a:ext cx="7848600" cy="32004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"C:/gispy/data/ch02"</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data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fires.shp</a:t>
            </a:r>
            <a:r>
              <a:rPr lang="en-US" sz="1400" dirty="0">
                <a:solidFill>
                  <a:srgbClr val="CE9178"/>
                </a:solidFill>
                <a:latin typeface="Consolas" panose="020B0609020204030204" pitchFamily="49" charset="0"/>
              </a:rPr>
              <a:t>“</a:t>
            </a:r>
          </a:p>
          <a:p>
            <a:pPr marL="0" indent="0">
              <a:buNone/>
            </a:pP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 Specify a condition with SQL in a Python string.</a:t>
            </a:r>
          </a:p>
          <a:p>
            <a:pPr marL="0" indent="0">
              <a:buNone/>
            </a:pPr>
            <a:r>
              <a:rPr lang="en-US" sz="1400" dirty="0">
                <a:solidFill>
                  <a:srgbClr val="D4D4D4"/>
                </a:solidFill>
                <a:latin typeface="Consolas" panose="020B0609020204030204" pitchFamily="49" charset="0"/>
              </a:rPr>
              <a:t>query</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in_table</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br>
              <a:rPr lang="en-US" sz="1400" b="0" dirty="0">
                <a:solidFill>
                  <a:srgbClr val="D4D4D4"/>
                </a:solidFill>
                <a:effectLst/>
                <a:latin typeface="Consolas" panose="020B0609020204030204" pitchFamily="49" charset="0"/>
              </a:rPr>
            </a:b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field_names</a:t>
            </a:r>
            <a:r>
              <a:rPr lang="en-US" sz="1400" b="0" dirty="0">
                <a:solidFill>
                  <a:srgbClr val="D4D4D4"/>
                </a:solidFill>
                <a:effectLst/>
                <a:latin typeface="Consolas" panose="020B0609020204030204" pitchFamily="49" charset="0"/>
              </a:rPr>
              <a:t> =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where_clause</a:t>
            </a:r>
            <a:r>
              <a:rPr lang="en-US" sz="1400" dirty="0">
                <a:solidFill>
                  <a:srgbClr val="D4D4D4"/>
                </a:solidFill>
                <a:latin typeface="Consolas" panose="020B0609020204030204" pitchFamily="49" charset="0"/>
              </a:rPr>
              <a:t> = </a:t>
            </a:r>
            <a:r>
              <a:rPr lang="en-US" sz="1400" b="0" dirty="0">
                <a:solidFill>
                  <a:srgbClr val="D4D4D4"/>
                </a:solidFill>
                <a:effectLst/>
                <a:latin typeface="Consolas" panose="020B0609020204030204" pitchFamily="49" charset="0"/>
              </a:rPr>
              <a:t>query)</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print(</a:t>
            </a:r>
            <a:r>
              <a:rPr lang="en-US" sz="1400" b="0" dirty="0" err="1">
                <a:solidFill>
                  <a:srgbClr val="D4D4D4"/>
                </a:solidFill>
                <a:effectLst/>
                <a:latin typeface="Consolas" panose="020B0609020204030204" pitchFamily="49" charset="0"/>
              </a:rPr>
              <a:t>f</a:t>
            </a:r>
            <a:r>
              <a:rPr lang="en-US" sz="1400" dirty="0" err="1">
                <a:solidFill>
                  <a:srgbClr val="CE9178"/>
                </a:solidFill>
                <a:latin typeface="Consolas" panose="020B0609020204030204" pitchFamily="49" charset="0"/>
              </a:rPr>
              <a:t>"</a:t>
            </a:r>
            <a:r>
              <a:rPr lang="en-US" sz="1400" b="0" dirty="0" err="1">
                <a:solidFill>
                  <a:srgbClr val="D4D4D4"/>
                </a:solidFill>
                <a:effectLst/>
                <a:latin typeface="Consolas" panose="020B0609020204030204" pitchFamily="49" charset="0"/>
              </a:rPr>
              <a:t>row</a:t>
            </a:r>
            <a:r>
              <a:rPr lang="en-US" sz="1400" b="0" dirty="0">
                <a:solidFill>
                  <a:srgbClr val="D4D4D4"/>
                </a:solidFill>
                <a:effectLst/>
                <a:latin typeface="Consolas" panose="020B0609020204030204" pitchFamily="49" charset="0"/>
              </a:rPr>
              <a:t> =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r>
              <a:rPr lang="en-US" sz="1400" dirty="0">
                <a:solidFill>
                  <a:srgbClr val="CE9178"/>
                </a:solidFill>
                <a:latin typeface="Consolas" panose="020B0609020204030204" pitchFamily="49" charset="0"/>
              </a:rPr>
              <a:t>"</a:t>
            </a:r>
            <a:r>
              <a:rPr lang="en-US" sz="1400" b="0" dirty="0">
                <a:solidFill>
                  <a:srgbClr val="D4D4D4"/>
                </a:solidFill>
                <a:effectLst/>
                <a:latin typeface="Consolas" panose="020B0609020204030204" pitchFamily="49" charset="0"/>
              </a:rPr>
              <a:t>)</a:t>
            </a:r>
          </a:p>
          <a:p>
            <a:pPr marL="0" indent="0">
              <a:buNone/>
            </a:pPr>
            <a:endParaRPr lang="en-US" sz="1400" b="0" dirty="0">
              <a:solidFill>
                <a:srgbClr val="B5CEA8"/>
              </a:solidFill>
              <a:effectLst/>
              <a:latin typeface="Consolas" panose="020B0609020204030204" pitchFamily="49" charset="0"/>
            </a:endParaRPr>
          </a:p>
          <a:p>
            <a:pPr marL="0" indent="0">
              <a:buNone/>
            </a:pPr>
            <a:r>
              <a:rPr lang="en-US" sz="1400" b="0" dirty="0">
                <a:solidFill>
                  <a:srgbClr val="B5CEA8"/>
                </a:solidFill>
                <a:effectLst/>
                <a:latin typeface="Consolas" panose="020B0609020204030204" pitchFamily="49" charset="0"/>
              </a:rPr>
              <a:t>row =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Tree>
    <p:extLst>
      <p:ext uri="{BB962C8B-B14F-4D97-AF65-F5344CB8AC3E}">
        <p14:creationId xmlns:p14="http://schemas.microsoft.com/office/powerpoint/2010/main" val="2737479967"/>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1">
            <a:extLst>
              <a:ext uri="{FF2B5EF4-FFF2-40B4-BE49-F238E27FC236}">
                <a16:creationId xmlns:a16="http://schemas.microsoft.com/office/drawing/2014/main" id="{6864B081-4BDB-D958-6B99-129F82312746}"/>
              </a:ext>
            </a:extLst>
          </p:cNvPr>
          <p:cNvSpPr>
            <a:spLocks noChangeArrowheads="1"/>
          </p:cNvSpPr>
          <p:nvPr/>
        </p:nvSpPr>
        <p:spPr bwMode="auto">
          <a:xfrm>
            <a:off x="381000" y="4038600"/>
            <a:ext cx="8458200" cy="18288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for filtering records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 y="10668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eaLnBrk="1" hangingPunct="1">
              <a:buNone/>
              <a:defRPr/>
            </a:pPr>
            <a:r>
              <a:rPr lang="en-US" sz="2400" kern="0" dirty="0">
                <a:solidFill>
                  <a:schemeClr val="bg1">
                    <a:lumMod val="85000"/>
                  </a:schemeClr>
                </a:solidFill>
                <a:ea typeface="ＭＳ Ｐゴシック" pitchFamily="34" charset="-128"/>
              </a:rPr>
              <a:t>SQL statement as a Python string</a:t>
            </a:r>
            <a:endParaRPr lang="en-US" sz="2000" kern="0" dirty="0">
              <a:solidFill>
                <a:schemeClr val="bg1">
                  <a:lumMod val="85000"/>
                </a:schemeClr>
              </a:solidFill>
              <a:ea typeface="ＭＳ Ｐゴシック" pitchFamily="34" charset="-128"/>
            </a:endParaRPr>
          </a:p>
          <a:p>
            <a:pPr marL="0" indent="0">
              <a:buNone/>
            </a:pP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"FIREID &gt; 50"</a:t>
            </a: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"FIRENAME </a:t>
            </a:r>
            <a:r>
              <a:rPr lang="en-US" sz="1400" b="0" dirty="0">
                <a:solidFill>
                  <a:srgbClr val="CE9178"/>
                </a:solidFill>
                <a:effectLst/>
                <a:latin typeface="Consolas" panose="020B0609020204030204" pitchFamily="49" charset="0"/>
              </a:rPr>
              <a:t>= </a:t>
            </a:r>
            <a:r>
              <a:rPr lang="en-US" sz="1400" dirty="0">
                <a:solidFill>
                  <a:srgbClr val="CE9178"/>
                </a:solidFill>
                <a:latin typeface="Consolas" panose="020B0609020204030204" pitchFamily="49" charset="0"/>
              </a:rPr>
              <a:t>'Meadow</a:t>
            </a:r>
            <a:r>
              <a:rPr lang="en-US" sz="1400" b="0" dirty="0">
                <a:solidFill>
                  <a:srgbClr val="CE9178"/>
                </a:solidFill>
                <a:effectLst/>
                <a:latin typeface="Consolas" panose="020B0609020204030204" pitchFamily="49" charset="0"/>
              </a:rPr>
              <a:t>'"</a:t>
            </a:r>
            <a:endParaRPr lang="en-US" sz="1400" b="0" dirty="0">
              <a:solidFill>
                <a:srgbClr val="D4D4D4"/>
              </a:solidFill>
              <a:effectLst/>
              <a:latin typeface="Consolas" panose="020B0609020204030204" pitchFamily="49" charset="0"/>
            </a:endParaRPr>
          </a:p>
          <a:p>
            <a:pPr marL="0" indent="0">
              <a:buNone/>
            </a:pPr>
            <a:r>
              <a:rPr lang="en-US" sz="1400" b="0" dirty="0">
                <a:solidFill>
                  <a:srgbClr val="CE9178"/>
                </a:solidFill>
                <a:effectLst/>
                <a:latin typeface="Consolas" panose="020B0609020204030204" pitchFamily="49" charset="0"/>
              </a:rPr>
              <a:t>	"COVER &lt;&gt; 'woods</a:t>
            </a:r>
            <a:r>
              <a:rPr lang="en-US" sz="1400" dirty="0">
                <a:solidFill>
                  <a:srgbClr val="CE9178"/>
                </a:solidFill>
                <a:latin typeface="Consolas" panose="020B0609020204030204" pitchFamily="49" charset="0"/>
              </a:rPr>
              <a:t>'"</a:t>
            </a:r>
            <a:br>
              <a:rPr lang="en-US" sz="1400" dirty="0">
                <a:solidFill>
                  <a:srgbClr val="CE9178"/>
                </a:solidFill>
                <a:latin typeface="Consolas" panose="020B0609020204030204" pitchFamily="49" charset="0"/>
              </a:rPr>
            </a:br>
            <a:r>
              <a:rPr lang="en-US" sz="1400" dirty="0">
                <a:solidFill>
                  <a:srgbClr val="CE9178"/>
                </a:solidFill>
                <a:latin typeface="Consolas" panose="020B0609020204030204" pitchFamily="49" charset="0"/>
              </a:rPr>
              <a:t>         "WATERBODY LIKE 'Lake%'"</a:t>
            </a:r>
            <a:endParaRPr lang="en-US" sz="1400" b="0" dirty="0">
              <a:solidFill>
                <a:srgbClr val="CE9178"/>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a:t>
            </a:r>
            <a:r>
              <a:rPr lang="en-US" sz="1400" dirty="0">
                <a:solidFill>
                  <a:srgbClr val="CE9178"/>
                </a:solidFill>
                <a:latin typeface="Consolas" panose="020B0609020204030204" pitchFamily="49" charset="0"/>
              </a:rPr>
              <a:t>"UPPER(AUTHOR) = 'ROWLING'"</a:t>
            </a:r>
          </a:p>
          <a:p>
            <a:pPr marL="0" indent="0">
              <a:buNone/>
            </a:pPr>
            <a:r>
              <a:rPr lang="en-US" sz="1400" dirty="0">
                <a:solidFill>
                  <a:srgbClr val="CE9178"/>
                </a:solidFill>
                <a:latin typeface="Consolas" panose="020B0609020204030204" pitchFamily="49" charset="0"/>
              </a:rPr>
              <a:t>         "NAME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lvl="0" indent="0" eaLnBrk="1" hangingPunct="1">
              <a:spcBef>
                <a:spcPct val="0"/>
              </a:spcBef>
              <a:buNone/>
              <a:defRPr/>
            </a:pPr>
            <a:r>
              <a:rPr lang="en-US" sz="2400" kern="0" dirty="0">
                <a:solidFill>
                  <a:srgbClr val="FFFFFF">
                    <a:lumMod val="85000"/>
                  </a:srgbClr>
                </a:solidFill>
                <a:latin typeface="Arial" panose="020B0604020202020204" pitchFamily="34" charset="0"/>
                <a:ea typeface="ＭＳ Ｐゴシック" pitchFamily="34" charset="-128"/>
                <a:cs typeface="+mn-cs"/>
              </a:rPr>
              <a:t>Use as </a:t>
            </a:r>
            <a:r>
              <a:rPr lang="en-US" sz="2400" kern="0" dirty="0" err="1">
                <a:solidFill>
                  <a:srgbClr val="FFFFFF">
                    <a:lumMod val="85000"/>
                  </a:srgbClr>
                </a:solidFill>
                <a:latin typeface="Arial" panose="020B0604020202020204" pitchFamily="34" charset="0"/>
                <a:ea typeface="ＭＳ Ｐゴシック" pitchFamily="34" charset="-128"/>
                <a:cs typeface="+mn-cs"/>
              </a:rPr>
              <a:t>where_clause</a:t>
            </a:r>
            <a:r>
              <a:rPr lang="en-US" sz="2400" kern="0" dirty="0">
                <a:solidFill>
                  <a:srgbClr val="FFFFFF">
                    <a:lumMod val="85000"/>
                  </a:srgbClr>
                </a:solidFill>
                <a:latin typeface="Arial" panose="020B0604020202020204" pitchFamily="34" charset="0"/>
                <a:ea typeface="ＭＳ Ｐゴシック" pitchFamily="34" charset="-128"/>
                <a:cs typeface="+mn-cs"/>
              </a:rPr>
              <a:t> parameter</a:t>
            </a:r>
            <a:endParaRPr lang="en-US" sz="2000" kern="0" dirty="0">
              <a:solidFill>
                <a:srgbClr val="FFFFFF">
                  <a:lumMod val="85000"/>
                </a:srgbClr>
              </a:solidFill>
              <a:latin typeface="Arial" panose="020B0604020202020204" pitchFamily="34" charset="0"/>
              <a:ea typeface="ＭＳ Ｐゴシック" pitchFamily="34" charset="-128"/>
              <a:cs typeface="+mn-cs"/>
            </a:endParaRPr>
          </a:p>
          <a:p>
            <a:pPr marL="0" indent="0">
              <a:buNone/>
            </a:pPr>
            <a:endParaRPr lang="en-US" sz="1400" b="0" dirty="0">
              <a:solidFill>
                <a:srgbClr val="D4D4D4"/>
              </a:solidFill>
              <a:effectLst/>
              <a:latin typeface="Consolas" panose="020B0609020204030204" pitchFamily="49" charset="0"/>
            </a:endParaRPr>
          </a:p>
          <a:p>
            <a:pPr marL="0" indent="0">
              <a:buNone/>
            </a:pPr>
            <a:r>
              <a:rPr lang="en-US" sz="1400" dirty="0">
                <a:solidFill>
                  <a:srgbClr val="D4D4D4"/>
                </a:solidFill>
                <a:latin typeface="Consolas" panose="020B0609020204030204" pitchFamily="49" charset="0"/>
              </a:rPr>
              <a:t>         </a:t>
            </a:r>
          </a:p>
          <a:p>
            <a:pPr marL="0" indent="0">
              <a:buNone/>
            </a:pPr>
            <a:r>
              <a:rPr lang="en-US" sz="1400" b="0" dirty="0">
                <a:solidFill>
                  <a:srgbClr val="D4D4D4"/>
                </a:solidFill>
                <a:effectLst/>
                <a:latin typeface="Consolas" panose="020B0609020204030204" pitchFamily="49" charset="0"/>
              </a:rPr>
              <a:t>         &gt;&gt;&gt; query = </a:t>
            </a:r>
            <a:r>
              <a:rPr lang="en-US" sz="1400" b="0" dirty="0">
                <a:solidFill>
                  <a:srgbClr val="CE9178"/>
                </a:solidFill>
                <a:effectLst/>
                <a:latin typeface="Consolas" panose="020B0609020204030204" pitchFamily="49" charset="0"/>
              </a:rPr>
              <a:t>"FID &gt; 50"</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 </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	&gt;&gt;&gt; </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"C:/gispy/scratch/</a:t>
            </a:r>
            <a:r>
              <a:rPr lang="en-US" sz="1400" dirty="0">
                <a:solidFill>
                  <a:srgbClr val="CE9178"/>
                </a:solidFill>
                <a:latin typeface="Consolas" panose="020B0609020204030204" pitchFamily="49" charset="0"/>
              </a:rPr>
              <a:t>park</a:t>
            </a:r>
            <a:r>
              <a:rPr lang="en-US" sz="1400" b="0" dirty="0">
                <a:solidFill>
                  <a:srgbClr val="CE9178"/>
                </a:solidFill>
                <a:effectLst/>
                <a:latin typeface="Consolas" panose="020B0609020204030204" pitchFamily="49" charset="0"/>
              </a:rPr>
              <a:t>.shp"</a:t>
            </a:r>
            <a:r>
              <a:rPr lang="en-US" sz="1400" b="0" dirty="0">
                <a:solidFill>
                  <a:srgbClr val="D4D4D4"/>
                </a:solidFill>
                <a:effectLst/>
                <a:latin typeface="Consolas" panose="020B0609020204030204" pitchFamily="49" charset="0"/>
              </a:rPr>
              <a:t>, [</a:t>
            </a:r>
            <a:r>
              <a:rPr lang="en-US" sz="1400" b="0" dirty="0">
                <a:solidFill>
                  <a:srgbClr val="CE9178"/>
                </a:solidFill>
                <a:effectLst/>
                <a:latin typeface="Consolas" panose="020B0609020204030204" pitchFamily="49" charset="0"/>
              </a:rPr>
              <a:t>'FID'</a:t>
            </a:r>
            <a:r>
              <a:rPr lang="en-US" sz="1400" b="0" dirty="0">
                <a:solidFill>
                  <a:srgbClr val="D4D4D4"/>
                </a:solidFill>
                <a:effectLst/>
                <a:latin typeface="Consolas" panose="020B0609020204030204" pitchFamily="49" charset="0"/>
              </a:rPr>
              <a:t>], query)</a:t>
            </a:r>
          </a:p>
          <a:p>
            <a:pPr marL="0" indent="0">
              <a:buNone/>
            </a:pPr>
            <a:r>
              <a:rPr lang="en-US" sz="1400" b="0" dirty="0">
                <a:solidFill>
                  <a:srgbClr val="D4D4D4"/>
                </a:solidFill>
                <a:effectLst/>
                <a:latin typeface="Consolas" panose="020B0609020204030204" pitchFamily="49" charset="0"/>
              </a:rPr>
              <a:t>	&gt;&gt;&gt; row = next(</a:t>
            </a: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	&gt;&gt;&gt;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	51</a:t>
            </a: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
        <p:nvSpPr>
          <p:cNvPr id="9" name="Rectangle 8"/>
          <p:cNvSpPr/>
          <p:nvPr/>
        </p:nvSpPr>
        <p:spPr>
          <a:xfrm>
            <a:off x="952500" y="6248400"/>
            <a:ext cx="7239000" cy="338554"/>
          </a:xfrm>
          <a:prstGeom prst="rect">
            <a:avLst/>
          </a:prstGeom>
        </p:spPr>
        <p:txBody>
          <a:bodyPr wrap="square">
            <a:spAutoFit/>
          </a:bodyPr>
          <a:lstStyle/>
          <a:p>
            <a:pPr algn="ctr"/>
            <a:r>
              <a:rPr lang="en-US" sz="1600" dirty="0">
                <a:solidFill>
                  <a:srgbClr val="ABABAB"/>
                </a:solidFill>
                <a:ea typeface="ＭＳ Ｐゴシック" pitchFamily="34" charset="-128"/>
              </a:rPr>
              <a:t>For </a:t>
            </a:r>
            <a:r>
              <a:rPr lang="en-US" sz="1600" dirty="0" err="1">
                <a:solidFill>
                  <a:srgbClr val="ABABAB"/>
                </a:solidFill>
                <a:ea typeface="ＭＳ Ｐゴシック" pitchFamily="34" charset="-128"/>
              </a:rPr>
              <a:t>where_clause</a:t>
            </a:r>
            <a:r>
              <a:rPr lang="en-US" sz="1600" dirty="0">
                <a:solidFill>
                  <a:srgbClr val="ABABAB"/>
                </a:solidFill>
                <a:ea typeface="ＭＳ Ｐゴシック" pitchFamily="34" charset="-128"/>
              </a:rPr>
              <a:t> documentation, search online for: ArcGIS SQL reference </a:t>
            </a:r>
            <a:endParaRPr lang="en-US" sz="1600" dirty="0">
              <a:solidFill>
                <a:srgbClr val="ABABAB"/>
              </a:solidFill>
            </a:endParaRPr>
          </a:p>
        </p:txBody>
      </p:sp>
    </p:spTree>
    <p:extLst>
      <p:ext uri="{BB962C8B-B14F-4D97-AF65-F5344CB8AC3E}">
        <p14:creationId xmlns:p14="http://schemas.microsoft.com/office/powerpoint/2010/main" val="2233902608"/>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spTree>
    <p:extLst>
      <p:ext uri="{BB962C8B-B14F-4D97-AF65-F5344CB8AC3E}">
        <p14:creationId xmlns:p14="http://schemas.microsoft.com/office/powerpoint/2010/main" val="4058888738"/>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spTree>
    <p:extLst>
      <p:ext uri="{BB962C8B-B14F-4D97-AF65-F5344CB8AC3E}">
        <p14:creationId xmlns:p14="http://schemas.microsoft.com/office/powerpoint/2010/main" val="292039396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0" y="38100"/>
            <a:ext cx="9144000" cy="6781800"/>
          </a:xfrm>
        </p:spPr>
        <p:txBody>
          <a:bodyPr/>
          <a:lstStyle/>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endParaRPr lang="en-US" sz="4800" dirty="0">
              <a:ea typeface="ＭＳ Ｐゴシック" charset="0"/>
            </a:endParaRPr>
          </a:p>
          <a:p>
            <a:pPr marL="457200" lvl="1" indent="0" algn="ctr" eaLnBrk="1" hangingPunct="1">
              <a:defRPr/>
            </a:pPr>
            <a:r>
              <a:rPr lang="en-US" sz="9600" dirty="0">
                <a:solidFill>
                  <a:srgbClr val="FF0066"/>
                </a:solidFill>
                <a:ea typeface="ＭＳ Ｐゴシック" charset="0"/>
              </a:rPr>
              <a:t>3</a:t>
            </a:r>
            <a:r>
              <a:rPr lang="en-US" sz="4800" dirty="0">
                <a:ea typeface="ＭＳ Ｐゴシック" charset="0"/>
              </a:rPr>
              <a:t> types of cursors</a:t>
            </a:r>
          </a:p>
        </p:txBody>
      </p:sp>
    </p:spTree>
    <p:extLst>
      <p:ext uri="{BB962C8B-B14F-4D97-AF65-F5344CB8AC3E}">
        <p14:creationId xmlns:p14="http://schemas.microsoft.com/office/powerpoint/2010/main" val="3043598161"/>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2679210163"/>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1948944878"/>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27432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V="1">
            <a:off x="160020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990600" y="2373868"/>
            <a:ext cx="1249060" cy="369332"/>
          </a:xfrm>
          <a:prstGeom prst="rect">
            <a:avLst/>
          </a:prstGeom>
          <a:noFill/>
        </p:spPr>
        <p:txBody>
          <a:bodyPr wrap="none" rtlCol="0">
            <a:spAutoFit/>
          </a:bodyPr>
          <a:lstStyle/>
          <a:p>
            <a:r>
              <a:rPr lang="en-US" dirty="0">
                <a:solidFill>
                  <a:srgbClr val="FF0066"/>
                </a:solidFill>
              </a:rPr>
              <a:t>field name</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V="1">
            <a:off x="3018143" y="15134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2" name="TextBox 11"/>
          <p:cNvSpPr txBox="1"/>
          <p:nvPr/>
        </p:nvSpPr>
        <p:spPr>
          <a:xfrm>
            <a:off x="2408540" y="2373868"/>
            <a:ext cx="1800493" cy="369332"/>
          </a:xfrm>
          <a:prstGeom prst="rect">
            <a:avLst/>
          </a:prstGeom>
          <a:noFill/>
        </p:spPr>
        <p:txBody>
          <a:bodyPr wrap="none" rtlCol="0">
            <a:spAutoFit/>
          </a:bodyPr>
          <a:lstStyle/>
          <a:p>
            <a:r>
              <a:rPr lang="en-US" dirty="0">
                <a:solidFill>
                  <a:srgbClr val="FF0066"/>
                </a:solidFill>
              </a:rPr>
              <a:t>numerical value</a:t>
            </a:r>
          </a:p>
        </p:txBody>
      </p:sp>
    </p:spTree>
    <p:extLst>
      <p:ext uri="{BB962C8B-B14F-4D97-AF65-F5344CB8AC3E}">
        <p14:creationId xmlns:p14="http://schemas.microsoft.com/office/powerpoint/2010/main" val="2021686348"/>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spTree>
    <p:extLst>
      <p:ext uri="{BB962C8B-B14F-4D97-AF65-F5344CB8AC3E}">
        <p14:creationId xmlns:p14="http://schemas.microsoft.com/office/powerpoint/2010/main" val="3183353290"/>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spTree>
    <p:extLst>
      <p:ext uri="{BB962C8B-B14F-4D97-AF65-F5344CB8AC3E}">
        <p14:creationId xmlns:p14="http://schemas.microsoft.com/office/powerpoint/2010/main" val="1366752187"/>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Tree>
    <p:extLst>
      <p:ext uri="{BB962C8B-B14F-4D97-AF65-F5344CB8AC3E}">
        <p14:creationId xmlns:p14="http://schemas.microsoft.com/office/powerpoint/2010/main" val="3351700680"/>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9" name="Straight Arrow Connector 8">
            <a:extLst>
              <a:ext uri="{FF2B5EF4-FFF2-40B4-BE49-F238E27FC236}">
                <a16:creationId xmlns:a16="http://schemas.microsoft.com/office/drawing/2014/main" id="{A1D4E6CA-B8E0-D49A-8E63-63BDB5474993}"/>
              </a:ext>
            </a:extLst>
          </p:cNvPr>
          <p:cNvCxnSpPr>
            <a:cxnSpLocks/>
          </p:cNvCxnSpPr>
          <p:nvPr/>
        </p:nvCxnSpPr>
        <p:spPr bwMode="auto">
          <a:xfrm flipV="1">
            <a:off x="1828803"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0" name="TextBox 9"/>
          <p:cNvSpPr txBox="1"/>
          <p:nvPr/>
        </p:nvSpPr>
        <p:spPr>
          <a:xfrm>
            <a:off x="1219200" y="3364468"/>
            <a:ext cx="1249060" cy="369332"/>
          </a:xfrm>
          <a:prstGeom prst="rect">
            <a:avLst/>
          </a:prstGeom>
          <a:noFill/>
        </p:spPr>
        <p:txBody>
          <a:bodyPr wrap="none" rtlCol="0">
            <a:spAutoFit/>
          </a:bodyPr>
          <a:lstStyle/>
          <a:p>
            <a:r>
              <a:rPr lang="en-US" dirty="0">
                <a:solidFill>
                  <a:srgbClr val="FF0066"/>
                </a:solidFill>
              </a:rPr>
              <a:t>field name</a:t>
            </a:r>
          </a:p>
        </p:txBody>
      </p: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V="1">
            <a:off x="3969527" y="2504070"/>
            <a:ext cx="0" cy="84873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3" name="TextBox 12"/>
          <p:cNvSpPr txBox="1"/>
          <p:nvPr/>
        </p:nvSpPr>
        <p:spPr>
          <a:xfrm>
            <a:off x="3359924" y="3364468"/>
            <a:ext cx="1172116" cy="369332"/>
          </a:xfrm>
          <a:prstGeom prst="rect">
            <a:avLst/>
          </a:prstGeom>
          <a:noFill/>
        </p:spPr>
        <p:txBody>
          <a:bodyPr wrap="none" rtlCol="0">
            <a:spAutoFit/>
          </a:bodyPr>
          <a:lstStyle/>
          <a:p>
            <a:r>
              <a:rPr lang="en-US" dirty="0">
                <a:solidFill>
                  <a:srgbClr val="FF0066"/>
                </a:solidFill>
              </a:rPr>
              <a:t>text value</a:t>
            </a:r>
          </a:p>
        </p:txBody>
      </p:sp>
      <p:cxnSp>
        <p:nvCxnSpPr>
          <p:cNvPr id="14" name="Straight Arrow Connector 13">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15" name="TextBox 14"/>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sp>
        <p:nvSpPr>
          <p:cNvPr id="16" name="Rectangle 15"/>
          <p:cNvSpPr/>
          <p:nvPr/>
        </p:nvSpPr>
        <p:spPr>
          <a:xfrm>
            <a:off x="1181100" y="5735473"/>
            <a:ext cx="6515100" cy="369332"/>
          </a:xfrm>
          <a:prstGeom prst="rect">
            <a:avLst/>
          </a:prstGeom>
          <a:ln>
            <a:solidFill>
              <a:srgbClr val="D9D9D9"/>
            </a:solidFill>
          </a:ln>
        </p:spPr>
        <p:txBody>
          <a:bodyPr wrap="square">
            <a:spAutoFit/>
          </a:bodyPr>
          <a:lstStyle/>
          <a:p>
            <a:r>
              <a:rPr lang="en-US" dirty="0">
                <a:solidFill>
                  <a:srgbClr val="D9D9D9"/>
                </a:solidFill>
                <a:ea typeface="ＭＳ Ｐゴシック" pitchFamily="34" charset="-128"/>
              </a:rPr>
              <a:t>Whenever the value being compared is text, use inner quotes. </a:t>
            </a:r>
            <a:endParaRPr lang="en-US" dirty="0">
              <a:solidFill>
                <a:srgbClr val="D9D9D9"/>
              </a:solidFill>
            </a:endParaRPr>
          </a:p>
        </p:txBody>
      </p:sp>
    </p:spTree>
    <p:extLst>
      <p:ext uri="{BB962C8B-B14F-4D97-AF65-F5344CB8AC3E}">
        <p14:creationId xmlns:p14="http://schemas.microsoft.com/office/powerpoint/2010/main" val="2366143941"/>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7" name="Rectangle 2">
            <a:extLst>
              <a:ext uri="{FF2B5EF4-FFF2-40B4-BE49-F238E27FC236}">
                <a16:creationId xmlns:a16="http://schemas.microsoft.com/office/drawing/2014/main" id="{32E0D8B4-83B6-0659-E482-508193957458}"/>
              </a:ext>
            </a:extLst>
          </p:cNvPr>
          <p:cNvSpPr>
            <a:spLocks noGrp="1" noChangeArrowheads="1"/>
          </p:cNvSpPr>
          <p:nvPr>
            <p:ph type="title"/>
          </p:nvPr>
        </p:nvSpPr>
        <p:spPr/>
        <p:txBody>
          <a:bodyPr/>
          <a:lstStyle/>
          <a:p>
            <a:pPr eaLnBrk="1" hangingPunct="1"/>
            <a:r>
              <a:rPr lang="en-US" altLang="en-US" sz="3200" b="0" dirty="0" err="1"/>
              <a:t>where_clause</a:t>
            </a:r>
            <a:r>
              <a:rPr lang="en-US" altLang="en-US" sz="3200" b="0" dirty="0"/>
              <a:t> and quotation marks</a:t>
            </a:r>
          </a:p>
        </p:txBody>
      </p:sp>
      <p:sp>
        <p:nvSpPr>
          <p:cNvPr id="11" name="Rectangle 3">
            <a:extLst>
              <a:ext uri="{FF2B5EF4-FFF2-40B4-BE49-F238E27FC236}">
                <a16:creationId xmlns:a16="http://schemas.microsoft.com/office/drawing/2014/main" id="{EB276613-4DD9-8369-D3DB-5889D964FFC0}"/>
              </a:ext>
            </a:extLst>
          </p:cNvPr>
          <p:cNvSpPr txBox="1">
            <a:spLocks noChangeArrowheads="1"/>
          </p:cNvSpPr>
          <p:nvPr/>
        </p:nvSpPr>
        <p:spPr bwMode="auto">
          <a:xfrm>
            <a:off x="762000" y="990600"/>
            <a:ext cx="9144000" cy="1905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a:lstStyle>
            <a:lvl1pPr marL="342900" indent="-342900" algn="l" rtl="0" eaLnBrk="0" fontAlgn="base" hangingPunct="0">
              <a:spcBef>
                <a:spcPct val="20000"/>
              </a:spcBef>
              <a:spcAft>
                <a:spcPct val="0"/>
              </a:spcAft>
              <a:buChar char="•"/>
              <a:defRPr sz="3200">
                <a:solidFill>
                  <a:schemeClr val="tx1"/>
                </a:solidFill>
                <a:latin typeface="+mn-lt"/>
                <a:ea typeface="ＭＳ Ｐゴシック" charset="0"/>
                <a:cs typeface="ＭＳ Ｐゴシック" charset="0"/>
              </a:defRPr>
            </a:lvl1pPr>
            <a:lvl2pPr marL="742950" indent="-285750" algn="l" rtl="0" eaLnBrk="0" fontAlgn="base" hangingPunct="0">
              <a:spcBef>
                <a:spcPct val="20000"/>
              </a:spcBef>
              <a:spcAft>
                <a:spcPct val="0"/>
              </a:spcAft>
              <a:defRPr sz="2800">
                <a:solidFill>
                  <a:schemeClr val="tx1"/>
                </a:solidFill>
                <a:latin typeface="+mn-lt"/>
                <a:ea typeface="ＭＳ Ｐゴシック" charset="0"/>
              </a:defRPr>
            </a:lvl2pPr>
            <a:lvl3pPr marL="1143000" indent="-228600" algn="l" rtl="0" eaLnBrk="0" fontAlgn="base" hangingPunct="0">
              <a:spcBef>
                <a:spcPct val="20000"/>
              </a:spcBef>
              <a:spcAft>
                <a:spcPct val="0"/>
              </a:spcAft>
              <a:buChar char="•"/>
              <a:defRPr sz="2400">
                <a:solidFill>
                  <a:schemeClr val="tx1"/>
                </a:solidFill>
                <a:latin typeface="+mn-lt"/>
                <a:ea typeface="ＭＳ Ｐゴシック" charset="0"/>
              </a:defRPr>
            </a:lvl3pPr>
            <a:lvl4pPr marL="1600200" indent="-228600" algn="l" rtl="0" eaLnBrk="0" fontAlgn="base" hangingPunct="0">
              <a:spcBef>
                <a:spcPct val="20000"/>
              </a:spcBef>
              <a:spcAft>
                <a:spcPct val="0"/>
              </a:spcAft>
              <a:buChar char="–"/>
              <a:defRPr sz="2000">
                <a:solidFill>
                  <a:schemeClr val="tx1"/>
                </a:solidFill>
                <a:latin typeface="+mn-lt"/>
                <a:ea typeface="ＭＳ Ｐゴシック" charset="0"/>
              </a:defRPr>
            </a:lvl4pPr>
            <a:lvl5pPr marL="2057400" indent="-228600" algn="l" rtl="0" eaLnBrk="0" fontAlgn="base" hangingPunct="0">
              <a:spcBef>
                <a:spcPct val="20000"/>
              </a:spcBef>
              <a:spcAft>
                <a:spcPct val="0"/>
              </a:spcAft>
              <a:buChar char="»"/>
              <a:defRPr sz="2000">
                <a:solidFill>
                  <a:schemeClr val="tx1"/>
                </a:solidFill>
                <a:latin typeface="+mn-lt"/>
                <a:ea typeface="ＭＳ Ｐゴシック" charset="0"/>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marL="0" indent="0">
              <a:buNone/>
            </a:pPr>
            <a:r>
              <a:rPr lang="en-US" sz="2800" dirty="0">
                <a:solidFill>
                  <a:srgbClr val="CE9178"/>
                </a:solidFill>
                <a:latin typeface="Consolas" panose="020B0609020204030204" pitchFamily="49" charset="0"/>
              </a:rPr>
              <a:t>"FIREID &gt; 50"</a:t>
            </a:r>
            <a:r>
              <a:rPr lang="en-US" sz="2800" dirty="0">
                <a:solidFill>
                  <a:srgbClr val="D4D4D4"/>
                </a:solidFill>
                <a:latin typeface="Consolas" panose="020B0609020204030204" pitchFamily="49" charset="0"/>
              </a:rPr>
              <a:t> </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"FIRENAME </a:t>
            </a:r>
            <a:r>
              <a:rPr lang="en-US" sz="2800" b="0" dirty="0">
                <a:solidFill>
                  <a:srgbClr val="CE9178"/>
                </a:solidFill>
                <a:effectLst/>
                <a:latin typeface="Consolas" panose="020B0609020204030204" pitchFamily="49" charset="0"/>
              </a:rPr>
              <a:t>= </a:t>
            </a:r>
            <a:r>
              <a:rPr lang="en-US" sz="2800" dirty="0">
                <a:solidFill>
                  <a:srgbClr val="CE9178"/>
                </a:solidFill>
                <a:latin typeface="Consolas" panose="020B0609020204030204" pitchFamily="49" charset="0"/>
              </a:rPr>
              <a:t>'Meadow</a:t>
            </a:r>
            <a:r>
              <a:rPr lang="en-US" sz="2800" b="0" dirty="0">
                <a:solidFill>
                  <a:srgbClr val="CE9178"/>
                </a:solidFill>
                <a:effectLst/>
                <a:latin typeface="Consolas" panose="020B0609020204030204" pitchFamily="49" charset="0"/>
              </a:rPr>
              <a:t>'"</a:t>
            </a:r>
            <a:endParaRPr lang="en-US" sz="2800" b="0" dirty="0">
              <a:solidFill>
                <a:srgbClr val="D4D4D4"/>
              </a:solidFill>
              <a:effectLst/>
              <a:latin typeface="Consolas" panose="020B0609020204030204" pitchFamily="49" charset="0"/>
            </a:endParaRPr>
          </a:p>
          <a:p>
            <a:pPr marL="0" indent="0">
              <a:buNone/>
            </a:pPr>
            <a:endParaRPr lang="en-US" sz="2800" b="0" dirty="0">
              <a:solidFill>
                <a:srgbClr val="CE9178"/>
              </a:solidFill>
              <a:effectLst/>
              <a:latin typeface="Consolas" panose="020B0609020204030204" pitchFamily="49" charset="0"/>
            </a:endParaRPr>
          </a:p>
          <a:p>
            <a:pPr marL="0" indent="0">
              <a:buNone/>
            </a:pPr>
            <a:r>
              <a:rPr lang="en-US" sz="2800" b="0" dirty="0">
                <a:solidFill>
                  <a:srgbClr val="CE9178"/>
                </a:solidFill>
                <a:effectLst/>
                <a:latin typeface="Consolas" panose="020B0609020204030204" pitchFamily="49" charset="0"/>
              </a:rPr>
              <a:t>"COVER &lt;&gt; 'woods</a:t>
            </a:r>
            <a:r>
              <a:rPr lang="en-US" sz="2800" dirty="0">
                <a:solidFill>
                  <a:srgbClr val="CE9178"/>
                </a:solidFill>
                <a:latin typeface="Consolas" panose="020B0609020204030204" pitchFamily="49" charset="0"/>
              </a:rPr>
              <a:t>'"</a:t>
            </a:r>
            <a:br>
              <a:rPr lang="en-US" sz="2800" dirty="0">
                <a:solidFill>
                  <a:srgbClr val="CE9178"/>
                </a:solidFill>
                <a:latin typeface="Consolas" panose="020B0609020204030204" pitchFamily="49" charset="0"/>
              </a:rPr>
            </a:b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"WATERBODY LIKE 'Lake%'"</a:t>
            </a:r>
            <a:endParaRPr lang="en-US" sz="2800" b="0" dirty="0">
              <a:solidFill>
                <a:srgbClr val="CE9178"/>
              </a:solidFill>
              <a:effectLst/>
              <a:latin typeface="Consolas" panose="020B0609020204030204" pitchFamily="49" charset="0"/>
            </a:endParaRP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"UPPER(AUTHOR) = 'ROWLING'"</a:t>
            </a:r>
          </a:p>
          <a:p>
            <a:pPr marL="0" indent="0">
              <a:buNone/>
            </a:pPr>
            <a:endParaRPr lang="en-US" sz="2800" dirty="0">
              <a:solidFill>
                <a:srgbClr val="CE9178"/>
              </a:solidFill>
              <a:latin typeface="Consolas" panose="020B0609020204030204" pitchFamily="49" charset="0"/>
            </a:endParaRPr>
          </a:p>
          <a:p>
            <a:pPr marL="0" indent="0">
              <a:buNone/>
            </a:pPr>
            <a:r>
              <a:rPr lang="en-US" sz="2800" dirty="0">
                <a:solidFill>
                  <a:srgbClr val="CE9178"/>
                </a:solidFill>
                <a:latin typeface="Consolas" panose="020B0609020204030204" pitchFamily="49" charset="0"/>
              </a:rPr>
              <a:t>"NAME = 'woods' OR NAME = 'forest'" </a:t>
            </a:r>
          </a:p>
          <a:p>
            <a:pPr marL="0" indent="0">
              <a:buNone/>
            </a:pPr>
            <a:endParaRPr lang="en-US" sz="1400" b="0" dirty="0">
              <a:solidFill>
                <a:srgbClr val="D4D4D4"/>
              </a:solidFill>
              <a:effectLst/>
              <a:latin typeface="Consolas" panose="020B0609020204030204" pitchFamily="49" charset="0"/>
            </a:endParaRPr>
          </a:p>
          <a:p>
            <a:pPr marL="0" indent="0">
              <a:buNone/>
            </a:pPr>
            <a:endParaRPr lang="en-US" sz="1400" b="0" dirty="0">
              <a:solidFill>
                <a:srgbClr val="D4D4D4"/>
              </a:solidFill>
              <a:effectLst/>
              <a:latin typeface="Consolas" panose="020B0609020204030204" pitchFamily="49" charset="0"/>
            </a:endParaRPr>
          </a:p>
          <a:p>
            <a:pPr lvl="1" eaLnBrk="1" hangingPunct="1">
              <a:defRPr/>
            </a:pPr>
            <a:endParaRPr lang="en-US" sz="1400" i="1" kern="0" dirty="0">
              <a:solidFill>
                <a:srgbClr val="669900"/>
              </a:solidFill>
              <a:ea typeface="ＭＳ Ｐゴシック" pitchFamily="34" charset="-128"/>
            </a:endParaRPr>
          </a:p>
          <a:p>
            <a:pPr lvl="1" eaLnBrk="1" hangingPunct="1">
              <a:defRPr/>
            </a:pPr>
            <a:br>
              <a:rPr lang="en-US" sz="1600" kern="0" dirty="0">
                <a:solidFill>
                  <a:schemeClr val="bg1">
                    <a:lumMod val="85000"/>
                  </a:schemeClr>
                </a:solidFill>
                <a:ea typeface="ＭＳ Ｐゴシック" pitchFamily="34" charset="-128"/>
              </a:rPr>
            </a:br>
            <a:endParaRPr lang="en-US" sz="1600" kern="0" dirty="0">
              <a:solidFill>
                <a:schemeClr val="bg1">
                  <a:lumMod val="85000"/>
                </a:schemeClr>
              </a:solidFill>
              <a:ea typeface="ＭＳ Ｐゴシック" pitchFamily="34" charset="-128"/>
            </a:endParaRPr>
          </a:p>
        </p:txBody>
      </p:sp>
      <p:cxnSp>
        <p:nvCxnSpPr>
          <p:cNvPr id="8" name="Straight Arrow Connector 7">
            <a:extLst>
              <a:ext uri="{FF2B5EF4-FFF2-40B4-BE49-F238E27FC236}">
                <a16:creationId xmlns:a16="http://schemas.microsoft.com/office/drawing/2014/main" id="{A1D4E6CA-B8E0-D49A-8E63-63BDB5474993}"/>
              </a:ext>
            </a:extLst>
          </p:cNvPr>
          <p:cNvCxnSpPr>
            <a:cxnSpLocks/>
          </p:cNvCxnSpPr>
          <p:nvPr/>
        </p:nvCxnSpPr>
        <p:spPr bwMode="auto">
          <a:xfrm flipH="1" flipV="1">
            <a:off x="3733800" y="1295400"/>
            <a:ext cx="2360733" cy="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4" name="TextBox 3"/>
          <p:cNvSpPr txBox="1"/>
          <p:nvPr/>
        </p:nvSpPr>
        <p:spPr>
          <a:xfrm>
            <a:off x="6201768" y="1122528"/>
            <a:ext cx="1954381" cy="369332"/>
          </a:xfrm>
          <a:prstGeom prst="rect">
            <a:avLst/>
          </a:prstGeom>
          <a:noFill/>
        </p:spPr>
        <p:txBody>
          <a:bodyPr wrap="none" rtlCol="0">
            <a:spAutoFit/>
          </a:bodyPr>
          <a:lstStyle/>
          <a:p>
            <a:r>
              <a:rPr lang="en-US" dirty="0">
                <a:solidFill>
                  <a:srgbClr val="FF0066"/>
                </a:solidFill>
              </a:rPr>
              <a:t>only outer quotes</a:t>
            </a:r>
          </a:p>
        </p:txBody>
      </p:sp>
      <p:cxnSp>
        <p:nvCxnSpPr>
          <p:cNvPr id="7" name="Straight Arrow Connector 6">
            <a:extLst>
              <a:ext uri="{FF2B5EF4-FFF2-40B4-BE49-F238E27FC236}">
                <a16:creationId xmlns:a16="http://schemas.microsoft.com/office/drawing/2014/main" id="{A1D4E6CA-B8E0-D49A-8E63-63BDB5474993}"/>
              </a:ext>
            </a:extLst>
          </p:cNvPr>
          <p:cNvCxnSpPr>
            <a:cxnSpLocks/>
          </p:cNvCxnSpPr>
          <p:nvPr/>
        </p:nvCxnSpPr>
        <p:spPr bwMode="auto">
          <a:xfrm flipH="1">
            <a:off x="5255052" y="2230272"/>
            <a:ext cx="764748" cy="1"/>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
        <p:nvSpPr>
          <p:cNvPr id="9" name="TextBox 8"/>
          <p:cNvSpPr txBox="1"/>
          <p:nvPr/>
        </p:nvSpPr>
        <p:spPr>
          <a:xfrm>
            <a:off x="6156883" y="2045606"/>
            <a:ext cx="2185214" cy="923330"/>
          </a:xfrm>
          <a:prstGeom prst="rect">
            <a:avLst/>
          </a:prstGeom>
          <a:noFill/>
        </p:spPr>
        <p:txBody>
          <a:bodyPr wrap="none" rtlCol="0">
            <a:spAutoFit/>
          </a:bodyPr>
          <a:lstStyle/>
          <a:p>
            <a:r>
              <a:rPr lang="en-US" dirty="0">
                <a:solidFill>
                  <a:srgbClr val="FF0066"/>
                </a:solidFill>
              </a:rPr>
              <a:t>outer quotes </a:t>
            </a:r>
            <a:r>
              <a:rPr lang="en-US" i="1" dirty="0">
                <a:solidFill>
                  <a:srgbClr val="FF0066"/>
                </a:solidFill>
              </a:rPr>
              <a:t>and</a:t>
            </a:r>
            <a:r>
              <a:rPr lang="en-US" dirty="0">
                <a:solidFill>
                  <a:srgbClr val="FF0066"/>
                </a:solidFill>
              </a:rPr>
              <a:t> </a:t>
            </a:r>
          </a:p>
          <a:p>
            <a:r>
              <a:rPr lang="en-US" dirty="0">
                <a:solidFill>
                  <a:srgbClr val="FF0066"/>
                </a:solidFill>
              </a:rPr>
              <a:t>single inner quotes </a:t>
            </a:r>
          </a:p>
          <a:p>
            <a:r>
              <a:rPr lang="en-US" dirty="0">
                <a:solidFill>
                  <a:srgbClr val="FF0066"/>
                </a:solidFill>
              </a:rPr>
              <a:t>around the value </a:t>
            </a:r>
          </a:p>
        </p:txBody>
      </p:sp>
      <p:cxnSp>
        <p:nvCxnSpPr>
          <p:cNvPr id="10" name="Straight Arrow Connector 9">
            <a:extLst>
              <a:ext uri="{FF2B5EF4-FFF2-40B4-BE49-F238E27FC236}">
                <a16:creationId xmlns:a16="http://schemas.microsoft.com/office/drawing/2014/main" id="{A1D4E6CA-B8E0-D49A-8E63-63BDB5474993}"/>
              </a:ext>
            </a:extLst>
          </p:cNvPr>
          <p:cNvCxnSpPr>
            <a:cxnSpLocks/>
          </p:cNvCxnSpPr>
          <p:nvPr/>
        </p:nvCxnSpPr>
        <p:spPr bwMode="auto">
          <a:xfrm flipH="1">
            <a:off x="4648200" y="2895600"/>
            <a:ext cx="1508683" cy="434453"/>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2" name="Straight Arrow Connector 11">
            <a:extLst>
              <a:ext uri="{FF2B5EF4-FFF2-40B4-BE49-F238E27FC236}">
                <a16:creationId xmlns:a16="http://schemas.microsoft.com/office/drawing/2014/main" id="{A1D4E6CA-B8E0-D49A-8E63-63BDB5474993}"/>
              </a:ext>
            </a:extLst>
          </p:cNvPr>
          <p:cNvCxnSpPr>
            <a:cxnSpLocks/>
          </p:cNvCxnSpPr>
          <p:nvPr/>
        </p:nvCxnSpPr>
        <p:spPr bwMode="auto">
          <a:xfrm flipH="1">
            <a:off x="5819394" y="3149494"/>
            <a:ext cx="810006" cy="1032555"/>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3" name="Straight Arrow Connector 12">
            <a:extLst>
              <a:ext uri="{FF2B5EF4-FFF2-40B4-BE49-F238E27FC236}">
                <a16:creationId xmlns:a16="http://schemas.microsoft.com/office/drawing/2014/main" id="{A1D4E6CA-B8E0-D49A-8E63-63BDB5474993}"/>
              </a:ext>
            </a:extLst>
          </p:cNvPr>
          <p:cNvCxnSpPr>
            <a:cxnSpLocks/>
          </p:cNvCxnSpPr>
          <p:nvPr/>
        </p:nvCxnSpPr>
        <p:spPr bwMode="auto">
          <a:xfrm flipH="1">
            <a:off x="6324600" y="3149494"/>
            <a:ext cx="924890" cy="1951420"/>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cxnSp>
        <p:nvCxnSpPr>
          <p:cNvPr id="15" name="Straight Arrow Connector 14">
            <a:extLst>
              <a:ext uri="{FF2B5EF4-FFF2-40B4-BE49-F238E27FC236}">
                <a16:creationId xmlns:a16="http://schemas.microsoft.com/office/drawing/2014/main" id="{A1D4E6CA-B8E0-D49A-8E63-63BDB5474993}"/>
              </a:ext>
            </a:extLst>
          </p:cNvPr>
          <p:cNvCxnSpPr>
            <a:cxnSpLocks/>
          </p:cNvCxnSpPr>
          <p:nvPr/>
        </p:nvCxnSpPr>
        <p:spPr bwMode="auto">
          <a:xfrm flipH="1">
            <a:off x="6931452" y="3112826"/>
            <a:ext cx="840948" cy="2640032"/>
          </a:xfrm>
          <a:prstGeom prst="straightConnector1">
            <a:avLst/>
          </a:prstGeom>
          <a:ln w="9525" cap="flat" cmpd="sng" algn="ctr">
            <a:solidFill>
              <a:srgbClr val="FF0066"/>
            </a:solidFill>
            <a:prstDash val="solid"/>
            <a:round/>
            <a:headEnd type="none" w="med" len="med"/>
            <a:tailEnd type="arrow" w="med" len="med"/>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2062122682"/>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4579" name="Rectangle 2">
            <a:extLst>
              <a:ext uri="{FF2B5EF4-FFF2-40B4-BE49-F238E27FC236}">
                <a16:creationId xmlns:a16="http://schemas.microsoft.com/office/drawing/2014/main" id="{A402FE6B-7B8B-BAC9-3470-8618DAAB2F9A}"/>
              </a:ext>
            </a:extLst>
          </p:cNvPr>
          <p:cNvSpPr>
            <a:spLocks noGrp="1" noChangeArrowheads="1"/>
          </p:cNvSpPr>
          <p:nvPr>
            <p:ph type="title"/>
          </p:nvPr>
        </p:nvSpPr>
        <p:spPr/>
        <p:txBody>
          <a:bodyPr/>
          <a:lstStyle/>
          <a:p>
            <a:pPr eaLnBrk="1" hangingPunct="1"/>
            <a:r>
              <a:rPr lang="en-US" altLang="en-US" sz="3600" b="0" dirty="0" err="1"/>
              <a:t>where_clause</a:t>
            </a:r>
            <a:r>
              <a:rPr lang="en-US" altLang="en-US" sz="3600" b="0" dirty="0"/>
              <a:t> with variable</a:t>
            </a:r>
          </a:p>
        </p:txBody>
      </p:sp>
      <p:sp>
        <p:nvSpPr>
          <p:cNvPr id="21508" name="Rectangle 3">
            <a:extLst>
              <a:ext uri="{FF2B5EF4-FFF2-40B4-BE49-F238E27FC236}">
                <a16:creationId xmlns:a16="http://schemas.microsoft.com/office/drawing/2014/main" id="{B1C3CAF5-E14C-FE32-3BA8-FBA19280699F}"/>
              </a:ext>
            </a:extLst>
          </p:cNvPr>
          <p:cNvSpPr>
            <a:spLocks noGrp="1" noChangeArrowheads="1"/>
          </p:cNvSpPr>
          <p:nvPr>
            <p:ph type="body" idx="1"/>
          </p:nvPr>
        </p:nvSpPr>
        <p:spPr>
          <a:xfrm>
            <a:off x="152400" y="914400"/>
            <a:ext cx="9144000" cy="5943600"/>
          </a:xfrm>
        </p:spPr>
        <p:txBody>
          <a:bodyPr/>
          <a:lstStyle/>
          <a:p>
            <a:pPr marL="0" indent="0">
              <a:buNone/>
            </a:pPr>
            <a:r>
              <a:rPr lang="en-US" sz="1400" b="0" dirty="0">
                <a:solidFill>
                  <a:srgbClr val="D4D4D4"/>
                </a:solidFill>
                <a:effectLst/>
                <a:latin typeface="Consolas" panose="020B0609020204030204" pitchFamily="49" charset="0"/>
              </a:rPr>
              <a:t>&gt;&gt;&gt; fs = </a:t>
            </a:r>
            <a:r>
              <a:rPr lang="en-US" sz="1400" b="0" dirty="0" err="1">
                <a:solidFill>
                  <a:srgbClr val="D4D4D4"/>
                </a:solidFill>
                <a:effectLst/>
                <a:latin typeface="Consolas" panose="020B0609020204030204" pitchFamily="49" charset="0"/>
              </a:rPr>
              <a:t>arcpy.ListFields</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 = fs[</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f.name</a:t>
            </a:r>
          </a:p>
          <a:p>
            <a:pPr marL="0" indent="0">
              <a:buNone/>
            </a:pPr>
            <a:r>
              <a:rPr lang="en-US" sz="1400" b="0" dirty="0">
                <a:solidFill>
                  <a:srgbClr val="CE9178"/>
                </a:solidFill>
                <a:effectLst/>
                <a:latin typeface="Consolas" panose="020B0609020204030204" pitchFamily="49" charset="0"/>
              </a:rPr>
              <a:t>'FID'</a:t>
            </a:r>
            <a:endParaRPr lang="en-US" sz="1400" b="0" dirty="0">
              <a:solidFill>
                <a:srgbClr val="D4D4D4"/>
              </a:solidFill>
              <a:effectLst/>
              <a:latin typeface="Consolas" panose="020B0609020204030204" pitchFamily="49" charset="0"/>
            </a:endParaRPr>
          </a:p>
          <a:p>
            <a:pPr marL="0" indent="0">
              <a:buNone/>
            </a:pPr>
            <a:r>
              <a:rPr lang="en-US" sz="1400" b="0" dirty="0">
                <a:solidFill>
                  <a:srgbClr val="D4D4D4"/>
                </a:solidFill>
                <a:effectLst/>
                <a:latin typeface="Consolas" panose="020B0609020204030204" pitchFamily="49" charset="0"/>
              </a:rPr>
              <a:t>&gt;&gt;&gt; query = </a:t>
            </a:r>
            <a:r>
              <a:rPr lang="en-US" sz="1400" b="0" dirty="0">
                <a:solidFill>
                  <a:srgbClr val="569CD6"/>
                </a:solidFill>
                <a:effectLst/>
                <a:latin typeface="Consolas" panose="020B0609020204030204" pitchFamily="49" charset="0"/>
              </a:rPr>
              <a:t>f</a:t>
            </a:r>
            <a:r>
              <a:rPr lang="en-US" sz="1400" b="0" dirty="0">
                <a:solidFill>
                  <a:srgbClr val="CE9178"/>
                </a:solidFill>
                <a:effectLst/>
                <a:latin typeface="Consolas" panose="020B0609020204030204" pitchFamily="49" charset="0"/>
              </a:rPr>
              <a:t>"</a:t>
            </a:r>
            <a:r>
              <a:rPr lang="en-US" sz="1400" b="0" dirty="0">
                <a:solidFill>
                  <a:srgbClr val="D4D4D4"/>
                </a:solidFill>
                <a:effectLst/>
                <a:latin typeface="Consolas" panose="020B0609020204030204" pitchFamily="49" charset="0"/>
              </a:rPr>
              <a:t>{f.name}</a:t>
            </a:r>
            <a:r>
              <a:rPr lang="en-US" sz="1400" b="0" dirty="0">
                <a:solidFill>
                  <a:srgbClr val="CE9178"/>
                </a:solidFill>
                <a:effectLst/>
                <a:latin typeface="Consolas" panose="020B0609020204030204" pitchFamily="49" charset="0"/>
              </a:rPr>
              <a:t> &gt; 200"</a:t>
            </a:r>
            <a:endParaRPr lang="en-US" sz="1400" b="0" dirty="0">
              <a:solidFill>
                <a:srgbClr val="D4D4D4"/>
              </a:solidFill>
              <a:effectLst/>
              <a:latin typeface="Consolas" panose="020B0609020204030204" pitchFamily="49" charset="0"/>
            </a:endParaRPr>
          </a:p>
          <a:p>
            <a:pPr marL="0" indent="0">
              <a:buNone/>
            </a:pPr>
            <a:br>
              <a:rPr lang="en-US" sz="1400" b="0" dirty="0">
                <a:solidFill>
                  <a:srgbClr val="D4D4D4"/>
                </a:solidFill>
                <a:effectLst/>
                <a:latin typeface="Consolas" panose="020B0609020204030204" pitchFamily="49" charset="0"/>
              </a:rPr>
            </a:br>
            <a:r>
              <a:rPr lang="en-US" sz="1400" b="0" dirty="0" err="1">
                <a:solidFill>
                  <a:srgbClr val="D4D4D4"/>
                </a:solidFill>
                <a:effectLst/>
                <a:latin typeface="Consolas" panose="020B0609020204030204" pitchFamily="49" charset="0"/>
              </a:rPr>
              <a:t>sc</a:t>
            </a:r>
            <a:r>
              <a:rPr lang="en-US" sz="1400" b="0" dirty="0">
                <a:solidFill>
                  <a:srgbClr val="D4D4D4"/>
                </a:solidFill>
                <a:effectLst/>
                <a:latin typeface="Consolas" panose="020B0609020204030204" pitchFamily="49" charset="0"/>
              </a:rPr>
              <a:t> = </a:t>
            </a:r>
            <a:r>
              <a:rPr lang="en-US" sz="1400" b="0" dirty="0" err="1">
                <a:solidFill>
                  <a:srgbClr val="D4D4D4"/>
                </a:solidFill>
                <a:effectLst/>
                <a:latin typeface="Consolas" panose="020B0609020204030204" pitchFamily="49" charset="0"/>
              </a:rPr>
              <a:t>arcpy.da.SearchCursor</a:t>
            </a:r>
            <a:r>
              <a:rPr lang="en-US" sz="1400" b="0" dirty="0">
                <a:solidFill>
                  <a:srgbClr val="D4D4D4"/>
                </a:solidFill>
                <a:effectLst/>
                <a:latin typeface="Consolas" panose="020B0609020204030204" pitchFamily="49" charset="0"/>
              </a:rPr>
              <a:t>(</a:t>
            </a:r>
            <a:r>
              <a:rPr lang="en-US" sz="1400" b="0" dirty="0">
                <a:solidFill>
                  <a:srgbClr val="CE9178"/>
                </a:solidFill>
                <a:effectLst/>
                <a:latin typeface="Consolas" panose="020B0609020204030204" pitchFamily="49" charset="0"/>
              </a:rPr>
              <a:t>"C:/COVER63p.shp"</a:t>
            </a:r>
            <a:r>
              <a:rPr lang="en-US" sz="1400" b="0" dirty="0">
                <a:solidFill>
                  <a:srgbClr val="D4D4D4"/>
                </a:solidFill>
                <a:effectLst/>
                <a:latin typeface="Consolas" panose="020B0609020204030204" pitchFamily="49" charset="0"/>
              </a:rPr>
              <a:t>, [f.name], query)</a:t>
            </a:r>
          </a:p>
          <a:p>
            <a:pPr marL="0" indent="0">
              <a:buNone/>
            </a:pPr>
            <a:r>
              <a:rPr lang="en-US" sz="1400" b="0" dirty="0">
                <a:solidFill>
                  <a:srgbClr val="D4D4D4"/>
                </a:solidFill>
                <a:effectLst/>
                <a:latin typeface="Consolas" panose="020B0609020204030204" pitchFamily="49" charset="0"/>
              </a:rPr>
              <a:t>&gt;&gt;&gt; row = </a:t>
            </a:r>
            <a:r>
              <a:rPr lang="en-US" sz="1400" b="0" dirty="0" err="1">
                <a:solidFill>
                  <a:srgbClr val="D4D4D4"/>
                </a:solidFill>
                <a:effectLst/>
                <a:latin typeface="Consolas" panose="020B0609020204030204" pitchFamily="49" charset="0"/>
              </a:rPr>
              <a:t>sc.next</a:t>
            </a:r>
            <a:r>
              <a:rPr lang="en-US" sz="1400" b="0" dirty="0">
                <a:solidFill>
                  <a:srgbClr val="D4D4D4"/>
                </a:solidFill>
                <a:effectLst/>
                <a:latin typeface="Consolas" panose="020B0609020204030204" pitchFamily="49" charset="0"/>
              </a:rPr>
              <a:t>()</a:t>
            </a:r>
          </a:p>
          <a:p>
            <a:pPr marL="0" indent="0">
              <a:buNone/>
            </a:pPr>
            <a:r>
              <a:rPr lang="en-US" sz="1400" b="0" dirty="0">
                <a:solidFill>
                  <a:srgbClr val="D4D4D4"/>
                </a:solidFill>
                <a:effectLst/>
                <a:latin typeface="Consolas" panose="020B0609020204030204" pitchFamily="49" charset="0"/>
              </a:rPr>
              <a:t>&gt;&gt;&gt; row[</a:t>
            </a:r>
            <a:r>
              <a:rPr lang="en-US" sz="1400" b="0" dirty="0">
                <a:solidFill>
                  <a:srgbClr val="B5CEA8"/>
                </a:solidFill>
                <a:effectLst/>
                <a:latin typeface="Consolas" panose="020B0609020204030204" pitchFamily="49" charset="0"/>
              </a:rPr>
              <a:t>0</a:t>
            </a:r>
            <a:r>
              <a:rPr lang="en-US" sz="1400" b="0" dirty="0">
                <a:solidFill>
                  <a:srgbClr val="D4D4D4"/>
                </a:solidFill>
                <a:effectLst/>
                <a:latin typeface="Consolas" panose="020B0609020204030204" pitchFamily="49" charset="0"/>
              </a:rPr>
              <a:t>]</a:t>
            </a:r>
          </a:p>
          <a:p>
            <a:pPr marL="0" indent="0">
              <a:buNone/>
            </a:pPr>
            <a:r>
              <a:rPr lang="en-US" sz="1400" b="0" dirty="0">
                <a:solidFill>
                  <a:srgbClr val="B5CEA8"/>
                </a:solidFill>
                <a:effectLst/>
                <a:latin typeface="Consolas" panose="020B0609020204030204" pitchFamily="49" charset="0"/>
              </a:rPr>
              <a:t>201</a:t>
            </a:r>
            <a:endParaRPr lang="en-US" sz="1400" b="0" dirty="0">
              <a:solidFill>
                <a:srgbClr val="D4D4D4"/>
              </a:solidFill>
              <a:effectLst/>
              <a:latin typeface="Consolas" panose="020B0609020204030204" pitchFamily="49" charset="0"/>
            </a:endParaRPr>
          </a:p>
          <a:p>
            <a:pPr eaLnBrk="1" hangingPunct="1">
              <a:lnSpc>
                <a:spcPct val="90000"/>
              </a:lnSpc>
              <a:buFontTx/>
              <a:buNone/>
              <a:defRPr/>
            </a:pPr>
            <a:br>
              <a:rPr lang="en-US" sz="2400" dirty="0">
                <a:solidFill>
                  <a:schemeClr val="hlink"/>
                </a:solidFill>
                <a:ea typeface="ＭＳ Ｐゴシック" pitchFamily="34" charset="-128"/>
              </a:rPr>
            </a:br>
            <a:endParaRPr lang="en-US" sz="2400" dirty="0">
              <a:solidFill>
                <a:schemeClr val="hlink"/>
              </a:solidFill>
              <a:ea typeface="ＭＳ Ｐゴシック" pitchFamily="34" charset="-128"/>
            </a:endParaRPr>
          </a:p>
          <a:p>
            <a:pPr marL="0" indent="0" eaLnBrk="1" hangingPunct="1">
              <a:lnSpc>
                <a:spcPct val="90000"/>
              </a:lnSpc>
              <a:buNone/>
              <a:defRPr/>
            </a:pPr>
            <a:endParaRPr lang="en-US" sz="2400" dirty="0">
              <a:ea typeface="ＭＳ Ｐゴシック" pitchFamily="34" charset="-128"/>
            </a:endParaRPr>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25603" name="Rectangle 2">
            <a:extLst>
              <a:ext uri="{FF2B5EF4-FFF2-40B4-BE49-F238E27FC236}">
                <a16:creationId xmlns:a16="http://schemas.microsoft.com/office/drawing/2014/main" id="{EBE796FA-4143-D117-1D61-5A2D6D9D0BD7}"/>
              </a:ext>
            </a:extLst>
          </p:cNvPr>
          <p:cNvSpPr>
            <a:spLocks noGrp="1" noChangeArrowheads="1"/>
          </p:cNvSpPr>
          <p:nvPr>
            <p:ph type="title"/>
          </p:nvPr>
        </p:nvSpPr>
        <p:spPr>
          <a:xfrm>
            <a:off x="838200" y="304800"/>
            <a:ext cx="8001000" cy="304800"/>
          </a:xfrm>
        </p:spPr>
        <p:txBody>
          <a:bodyPr/>
          <a:lstStyle/>
          <a:p>
            <a:pPr eaLnBrk="1" hangingPunct="1"/>
            <a:r>
              <a:rPr lang="en-US" altLang="en-US" sz="2800"/>
              <a:t>In class - Exploring cursor objects (Part 2)</a:t>
            </a:r>
          </a:p>
        </p:txBody>
      </p:sp>
      <p:pic>
        <p:nvPicPr>
          <p:cNvPr id="25604" name="Picture 9">
            <a:extLst>
              <a:ext uri="{FF2B5EF4-FFF2-40B4-BE49-F238E27FC236}">
                <a16:creationId xmlns:a16="http://schemas.microsoft.com/office/drawing/2014/main" id="{3D6FF777-C6F5-C948-F765-96772AB8B5ED}"/>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62000" y="35814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5605" name="Picture 2">
            <a:extLst>
              <a:ext uri="{FF2B5EF4-FFF2-40B4-BE49-F238E27FC236}">
                <a16:creationId xmlns:a16="http://schemas.microsoft.com/office/drawing/2014/main" id="{CDEB7ABC-576D-AC6D-CD85-E82C913066D6}"/>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61988" y="1389063"/>
            <a:ext cx="7010400" cy="169227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2533" name="Rectangle 6">
            <a:extLst>
              <a:ext uri="{FF2B5EF4-FFF2-40B4-BE49-F238E27FC236}">
                <a16:creationId xmlns:a16="http://schemas.microsoft.com/office/drawing/2014/main" id="{3A1B1A3F-8BD9-3043-2103-B11BC7508335}"/>
              </a:ext>
            </a:extLst>
          </p:cNvPr>
          <p:cNvSpPr>
            <a:spLocks noChangeArrowheads="1"/>
          </p:cNvSpPr>
          <p:nvPr/>
        </p:nvSpPr>
        <p:spPr bwMode="auto">
          <a:xfrm>
            <a:off x="762000" y="2438400"/>
            <a:ext cx="5029200" cy="561975"/>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sp>
        <p:nvSpPr>
          <p:cNvPr id="22534" name="Rectangle 7">
            <a:extLst>
              <a:ext uri="{FF2B5EF4-FFF2-40B4-BE49-F238E27FC236}">
                <a16:creationId xmlns:a16="http://schemas.microsoft.com/office/drawing/2014/main" id="{FCEB8614-A887-7C7D-6FD9-27B2B23E9966}"/>
              </a:ext>
            </a:extLst>
          </p:cNvPr>
          <p:cNvSpPr>
            <a:spLocks noChangeArrowheads="1"/>
          </p:cNvSpPr>
          <p:nvPr/>
        </p:nvSpPr>
        <p:spPr bwMode="auto">
          <a:xfrm>
            <a:off x="685800" y="1481138"/>
            <a:ext cx="2819400" cy="571500"/>
          </a:xfrm>
          <a:prstGeom prst="rect">
            <a:avLst/>
          </a:prstGeom>
          <a:noFill/>
          <a:ln w="127000">
            <a:solidFill>
              <a:srgbClr val="FF0066"/>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wrap="none" anchor="ctr"/>
          <a:lstStyle/>
          <a:p>
            <a:pPr eaLnBrk="1" hangingPunct="1">
              <a:defRPr/>
            </a:pPr>
            <a:endParaRPr lang="en-US">
              <a:latin typeface="Arial" charset="0"/>
              <a:ea typeface="ＭＳ Ｐゴシック" charset="0"/>
            </a:endParaRPr>
          </a:p>
        </p:txBody>
      </p:sp>
      <p:pic>
        <p:nvPicPr>
          <p:cNvPr id="25608" name="Picture 10">
            <a:extLst>
              <a:ext uri="{FF2B5EF4-FFF2-40B4-BE49-F238E27FC236}">
                <a16:creationId xmlns:a16="http://schemas.microsoft.com/office/drawing/2014/main" id="{AD0D5023-EC80-0095-F1CB-F2D870B16C54}"/>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62000" y="4800600"/>
            <a:ext cx="2886075" cy="1038225"/>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2782645575"/>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7" name="Rectangle 2">
            <a:extLst>
              <a:ext uri="{FF2B5EF4-FFF2-40B4-BE49-F238E27FC236}">
                <a16:creationId xmlns:a16="http://schemas.microsoft.com/office/drawing/2014/main" id="{E7296526-E94E-C3DB-352B-6077E1859A34}"/>
              </a:ext>
            </a:extLst>
          </p:cNvPr>
          <p:cNvSpPr>
            <a:spLocks noGrp="1" noChangeArrowheads="1"/>
          </p:cNvSpPr>
          <p:nvPr>
            <p:ph type="title"/>
          </p:nvPr>
        </p:nvSpPr>
        <p:spPr/>
        <p:txBody>
          <a:bodyPr/>
          <a:lstStyle/>
          <a:p>
            <a:pPr eaLnBrk="1" hangingPunct="1"/>
            <a:r>
              <a:rPr lang="en-US" altLang="en-US" sz="3600" b="0" dirty="0"/>
              <a:t>Updating rows</a:t>
            </a:r>
          </a:p>
        </p:txBody>
      </p:sp>
      <p:pic>
        <p:nvPicPr>
          <p:cNvPr id="26631" name="Picture 9">
            <a:extLst>
              <a:ext uri="{FF2B5EF4-FFF2-40B4-BE49-F238E27FC236}">
                <a16:creationId xmlns:a16="http://schemas.microsoft.com/office/drawing/2014/main" id="{0353281A-5A4C-3805-0E40-AA83EF1D0E6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17526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6632" name="Picture 9">
            <a:extLst>
              <a:ext uri="{FF2B5EF4-FFF2-40B4-BE49-F238E27FC236}">
                <a16:creationId xmlns:a16="http://schemas.microsoft.com/office/drawing/2014/main" id="{6A86012D-082D-A4A2-D1D0-189BF3A6CDC7}"/>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138863" y="4013454"/>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4" name="TextBox 13">
            <a:extLst>
              <a:ext uri="{FF2B5EF4-FFF2-40B4-BE49-F238E27FC236}">
                <a16:creationId xmlns:a16="http://schemas.microsoft.com/office/drawing/2014/main" id="{8829B7C2-911B-DDDC-2AF0-A2A6CD67551E}"/>
              </a:ext>
            </a:extLst>
          </p:cNvPr>
          <p:cNvSpPr txBox="1"/>
          <p:nvPr/>
        </p:nvSpPr>
        <p:spPr>
          <a:xfrm>
            <a:off x="347661" y="990600"/>
            <a:ext cx="5737879" cy="4524315"/>
          </a:xfrm>
          <a:prstGeom prst="rect">
            <a:avLst/>
          </a:prstGeom>
          <a:noFill/>
        </p:spPr>
        <p:txBody>
          <a:bodyPr wrap="square">
            <a:spAutoFit/>
          </a:bodyPr>
          <a:lstStyle/>
          <a:p>
            <a:pPr marL="0" indent="0">
              <a:buNone/>
            </a:pPr>
            <a:r>
              <a:rPr lang="en-US" dirty="0">
                <a:solidFill>
                  <a:srgbClr val="6A9955"/>
                </a:solidFill>
                <a:latin typeface="Consolas" panose="020B0609020204030204" pitchFamily="49" charset="0"/>
              </a:rPr>
              <a:t># DON’T DO THIS!</a:t>
            </a:r>
          </a:p>
          <a:p>
            <a:pPr marL="0" indent="0">
              <a:buNone/>
            </a:pPr>
            <a:endParaRPr lang="en-US" sz="1800" b="0" dirty="0">
              <a:solidFill>
                <a:srgbClr val="569CD6"/>
              </a:solidFill>
              <a:effectLst/>
              <a:latin typeface="Consolas" panose="020B0609020204030204" pitchFamily="49" charset="0"/>
            </a:endParaRPr>
          </a:p>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endParaRPr lang="en-US" b="0" dirty="0">
              <a:solidFill>
                <a:srgbClr val="D4D4D4"/>
              </a:solidFill>
              <a:effectLst/>
              <a:latin typeface="Consolas" panose="020B0609020204030204" pitchFamily="49" charset="0"/>
            </a:endParaRP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 name="Rectangle 1"/>
          <p:cNvSpPr/>
          <p:nvPr/>
        </p:nvSpPr>
        <p:spPr>
          <a:xfrm>
            <a:off x="266700" y="6031468"/>
            <a:ext cx="5448300" cy="369332"/>
          </a:xfrm>
          <a:prstGeom prst="rect">
            <a:avLst/>
          </a:prstGeom>
        </p:spPr>
        <p:txBody>
          <a:bodyPr wrap="square">
            <a:spAutoFit/>
          </a:bodyPr>
          <a:lstStyle/>
          <a:p>
            <a:r>
              <a:rPr lang="en-US" dirty="0">
                <a:solidFill>
                  <a:srgbClr val="D9D9D9"/>
                </a:solidFill>
                <a:ea typeface="ＭＳ Ｐゴシック" pitchFamily="34" charset="-128"/>
              </a:rPr>
              <a:t>NO changes are made to the data attribute table. </a:t>
            </a:r>
            <a:endParaRPr lang="en-US" dirty="0">
              <a:solidFill>
                <a:srgbClr val="D9D9D9"/>
              </a:solidFill>
            </a:endParaRPr>
          </a:p>
        </p:txBody>
      </p:sp>
      <p:sp>
        <p:nvSpPr>
          <p:cNvPr id="15"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9187" name="Rectangle 3">
            <a:extLst>
              <a:ext uri="{FF2B5EF4-FFF2-40B4-BE49-F238E27FC236}">
                <a16:creationId xmlns:a16="http://schemas.microsoft.com/office/drawing/2014/main" id="{EBC196D0-D315-B461-71D8-ABAC004676C7}"/>
              </a:ext>
            </a:extLst>
          </p:cNvPr>
          <p:cNvSpPr>
            <a:spLocks noGrp="1" noChangeArrowheads="1"/>
          </p:cNvSpPr>
          <p:nvPr>
            <p:ph type="body" idx="1"/>
          </p:nvPr>
        </p:nvSpPr>
        <p:spPr>
          <a:xfrm>
            <a:off x="76200" y="457200"/>
            <a:ext cx="8077200" cy="6477000"/>
          </a:xfrm>
        </p:spPr>
        <p:txBody>
          <a:bodyPr/>
          <a:lstStyle/>
          <a:p>
            <a:pPr lvl="1" eaLnBrk="1" hangingPunct="1">
              <a:lnSpc>
                <a:spcPct val="80000"/>
              </a:lnSpc>
              <a:defRPr/>
            </a:pPr>
            <a:endParaRPr lang="en-US" sz="2400" i="1" dirty="0">
              <a:solidFill>
                <a:srgbClr val="008000"/>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endParaRPr lang="en-US" sz="1800" dirty="0">
              <a:solidFill>
                <a:srgbClr val="FF0066"/>
              </a:solidFill>
              <a:ea typeface="ＭＳ Ｐゴシック" pitchFamily="34" charset="-128"/>
            </a:endParaRPr>
          </a:p>
          <a:p>
            <a:pPr marL="0" indent="0" eaLnBrk="1" hangingPunct="1">
              <a:lnSpc>
                <a:spcPct val="80000"/>
              </a:lnSpc>
              <a:buFontTx/>
              <a:buNone/>
              <a:defRPr/>
            </a:pPr>
            <a:r>
              <a:rPr lang="en-US" sz="1800" dirty="0">
                <a:ea typeface="ＭＳ Ｐゴシック" pitchFamily="34" charset="-128"/>
              </a:rPr>
              <a:t>NO changes are made to the data attribute table, until they are </a:t>
            </a:r>
          </a:p>
          <a:p>
            <a:pPr marL="0" indent="0" eaLnBrk="1" hangingPunct="1">
              <a:lnSpc>
                <a:spcPct val="80000"/>
              </a:lnSpc>
              <a:buFontTx/>
              <a:buNone/>
              <a:defRPr/>
            </a:pPr>
            <a:r>
              <a:rPr lang="en-US" sz="1800" dirty="0">
                <a:solidFill>
                  <a:srgbClr val="FF0066"/>
                </a:solidFill>
                <a:ea typeface="ＭＳ Ｐゴシック" pitchFamily="34" charset="-128"/>
              </a:rPr>
              <a:t>committed </a:t>
            </a:r>
            <a:r>
              <a:rPr lang="en-US" sz="1800" dirty="0">
                <a:ea typeface="ＭＳ Ｐゴシック" pitchFamily="34" charset="-128"/>
              </a:rPr>
              <a:t>with the </a:t>
            </a:r>
            <a:r>
              <a:rPr lang="en-US" sz="1800" dirty="0" err="1">
                <a:ea typeface="ＭＳ Ｐゴシック" pitchFamily="34" charset="-128"/>
              </a:rPr>
              <a:t>updateRow</a:t>
            </a:r>
            <a:r>
              <a:rPr lang="en-US" sz="1800" dirty="0">
                <a:ea typeface="ＭＳ Ｐゴシック" pitchFamily="34" charset="-128"/>
              </a:rPr>
              <a:t> method.</a:t>
            </a:r>
          </a:p>
          <a:p>
            <a:pPr marL="0" indent="0" eaLnBrk="1" hangingPunct="1">
              <a:lnSpc>
                <a:spcPct val="80000"/>
              </a:lnSpc>
              <a:buFontTx/>
              <a:buNone/>
              <a:defRPr/>
            </a:pPr>
            <a:endParaRPr lang="en-US" sz="2800" dirty="0">
              <a:ea typeface="ＭＳ Ｐゴシック" pitchFamily="34" charset="-128"/>
            </a:endParaRPr>
          </a:p>
        </p:txBody>
      </p:sp>
      <p:sp>
        <p:nvSpPr>
          <p:cNvPr id="15" name="TextBox 14">
            <a:extLst>
              <a:ext uri="{FF2B5EF4-FFF2-40B4-BE49-F238E27FC236}">
                <a16:creationId xmlns:a16="http://schemas.microsoft.com/office/drawing/2014/main" id="{0C66D9A4-930A-19EF-A6B0-CC7A7E4FDB9A}"/>
              </a:ext>
            </a:extLst>
          </p:cNvPr>
          <p:cNvSpPr txBox="1"/>
          <p:nvPr/>
        </p:nvSpPr>
        <p:spPr>
          <a:xfrm>
            <a:off x="347661" y="990600"/>
            <a:ext cx="5737879" cy="4524315"/>
          </a:xfrm>
          <a:prstGeom prst="rect">
            <a:avLst/>
          </a:prstGeom>
          <a:noFill/>
        </p:spPr>
        <p:txBody>
          <a:bodyPr wrap="square">
            <a:spAutoFit/>
          </a:bodyPr>
          <a:lstStyle/>
          <a:p>
            <a:r>
              <a:rPr lang="en-US" dirty="0">
                <a:solidFill>
                  <a:srgbClr val="6A9955"/>
                </a:solidFill>
                <a:latin typeface="Consolas" panose="020B0609020204030204" pitchFamily="49" charset="0"/>
              </a:rPr>
              <a:t># DO THIS.</a:t>
            </a:r>
          </a:p>
          <a:p>
            <a:endParaRPr lang="en-US" sz="1800" b="0" dirty="0">
              <a:solidFill>
                <a:srgbClr val="569CD6"/>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sz="1800" b="0" dirty="0">
              <a:solidFill>
                <a:srgbClr val="D4D4D4"/>
              </a:solidFill>
              <a:effectLst/>
              <a:latin typeface="Consolas" panose="020B0609020204030204" pitchFamily="49" charset="0"/>
            </a:endParaRPr>
          </a:p>
          <a:p>
            <a:pPr marL="0" indent="0">
              <a:buNone/>
            </a:pPr>
            <a:r>
              <a:rPr lang="en-US" sz="1800" b="0" dirty="0">
                <a:solidFill>
                  <a:srgbClr val="D4D4D4"/>
                </a:solidFill>
                <a:effectLst/>
                <a:latin typeface="Consolas" panose="020B0609020204030204" pitchFamily="49" charset="0"/>
              </a:rPr>
              <a:t>fc = </a:t>
            </a:r>
            <a:r>
              <a:rPr lang="en-US" sz="1800" b="0" dirty="0">
                <a:solidFill>
                  <a:srgbClr val="CE9178"/>
                </a:solidFill>
                <a:effectLst/>
                <a:latin typeface="Consolas" panose="020B0609020204030204" pitchFamily="49" charset="0"/>
              </a:rPr>
              <a:t>"</a:t>
            </a:r>
            <a:r>
              <a:rPr lang="en-US" sz="1800" b="0" dirty="0" err="1">
                <a:solidFill>
                  <a:srgbClr val="CE9178"/>
                </a:solidFill>
                <a:effectLst/>
                <a:latin typeface="Consolas" panose="020B0609020204030204" pitchFamily="49" charset="0"/>
              </a:rPr>
              <a:t>park.shp</a:t>
            </a:r>
            <a:r>
              <a:rPr lang="en-US" sz="1800" b="0" dirty="0">
                <a:solidFill>
                  <a:srgbClr val="CE9178"/>
                </a:solidFill>
                <a:effectLst/>
                <a:latin typeface="Consolas" panose="020B0609020204030204" pitchFamily="49" charset="0"/>
              </a:rPr>
              <a:t>"</a:t>
            </a:r>
            <a:endParaRPr lang="en-US" sz="1800" b="0" dirty="0">
              <a:solidFill>
                <a:srgbClr val="D4D4D4"/>
              </a:solidFill>
              <a:effectLst/>
              <a:latin typeface="Consolas" panose="020B0609020204030204" pitchFamily="49" charset="0"/>
            </a:endParaRPr>
          </a:p>
          <a:p>
            <a:endParaRPr lang="en-US" b="0" dirty="0">
              <a:solidFill>
                <a:srgbClr val="6A9955"/>
              </a:solidFill>
              <a:effectLst/>
              <a:latin typeface="Consolas" panose="020B0609020204030204" pitchFamily="49" charset="0"/>
            </a:endParaRPr>
          </a:p>
          <a:p>
            <a:r>
              <a:rPr lang="en-US" b="0" dirty="0">
                <a:solidFill>
                  <a:srgbClr val="6A9955"/>
                </a:solidFill>
                <a:effectLst/>
                <a:latin typeface="Consolas" panose="020B0609020204030204" pitchFamily="49" charset="0"/>
              </a:rPr>
              <a:t># Get an update cursor.</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arcpy.da.UpdateCursor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a:t>
            </a:r>
            <a:r>
              <a:rPr lang="en-US" b="0" dirty="0">
                <a:solidFill>
                  <a:srgbClr val="D4D4D4"/>
                </a:solidFill>
                <a:effectLst/>
                <a:latin typeface="Consolas" panose="020B0609020204030204" pitchFamily="49" charset="0"/>
              </a:rPr>
              <a:t>)</a:t>
            </a:r>
          </a:p>
          <a:p>
            <a:br>
              <a:rPr lang="en-US" b="0" dirty="0">
                <a:solidFill>
                  <a:srgbClr val="D4D4D4"/>
                </a:solidFill>
                <a:effectLst/>
                <a:latin typeface="Consolas" panose="020B0609020204030204" pitchFamily="49" charset="0"/>
              </a:rPr>
            </a:br>
            <a:r>
              <a:rPr lang="en-US" b="0" dirty="0">
                <a:solidFill>
                  <a:srgbClr val="6A9955"/>
                </a:solidFill>
                <a:effectLst/>
                <a:latin typeface="Consolas" panose="020B0609020204030204" pitchFamily="49" charset="0"/>
              </a:rPr>
              <a:t># Update lake rows. </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if</a:t>
            </a:r>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2</a:t>
            </a:r>
            <a:r>
              <a:rPr lang="en-US" b="0" dirty="0">
                <a:solidFill>
                  <a:srgbClr val="D4D4D4"/>
                </a:solidFill>
                <a:effectLst/>
                <a:latin typeface="Consolas" panose="020B0609020204030204" pitchFamily="49" charset="0"/>
              </a:rPr>
              <a:t>] == </a:t>
            </a:r>
            <a:r>
              <a:rPr lang="en-US" b="0" dirty="0">
                <a:solidFill>
                  <a:srgbClr val="CE9178"/>
                </a:solidFill>
                <a:effectLst/>
                <a:latin typeface="Consolas" panose="020B0609020204030204" pitchFamily="49" charset="0"/>
              </a:rPr>
              <a:t>"lake"</a:t>
            </a:r>
            <a:r>
              <a:rPr lang="en-US" b="0" dirty="0">
                <a:solidFill>
                  <a:srgbClr val="D4D4D4"/>
                </a:solidFill>
                <a:effectLst/>
                <a:latin typeface="Consolas" panose="020B0609020204030204" pitchFamily="49" charset="0"/>
              </a:rPr>
              <a:t>:      </a:t>
            </a:r>
          </a:p>
          <a:p>
            <a:r>
              <a:rPr lang="en-US" b="0" dirty="0">
                <a:solidFill>
                  <a:srgbClr val="D4D4D4"/>
                </a:solidFill>
                <a:effectLst/>
                <a:latin typeface="Consolas" panose="020B0609020204030204" pitchFamily="49" charset="0"/>
              </a:rPr>
              <a:t>          row[</a:t>
            </a:r>
            <a:r>
              <a:rPr lang="en-US" b="0" dirty="0">
                <a:solidFill>
                  <a:srgbClr val="B5CEA8"/>
                </a:solidFill>
                <a:effectLst/>
                <a:latin typeface="Consolas" panose="020B0609020204030204" pitchFamily="49" charset="0"/>
              </a:rPr>
              <a:t>3</a:t>
            </a:r>
            <a:r>
              <a:rPr lang="en-US" b="0" dirty="0">
                <a:solidFill>
                  <a:srgbClr val="D4D4D4"/>
                </a:solidFill>
                <a:effectLst/>
                <a:latin typeface="Consolas" panose="020B0609020204030204" pitchFamily="49" charset="0"/>
              </a:rPr>
              <a:t>] = </a:t>
            </a:r>
            <a:r>
              <a:rPr lang="en-US" b="0" dirty="0">
                <a:solidFill>
                  <a:srgbClr val="B5CEA8"/>
                </a:solidFill>
                <a:effectLst/>
                <a:latin typeface="Consolas" panose="020B0609020204030204" pitchFamily="49" charset="0"/>
              </a:rPr>
              <a:t>1000</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uc.updateRow</a:t>
            </a:r>
            <a:r>
              <a:rPr lang="en-US" b="0" dirty="0">
                <a:solidFill>
                  <a:srgbClr val="D4D4D4"/>
                </a:solidFill>
                <a:effectLst/>
                <a:latin typeface="Consolas" panose="020B0609020204030204" pitchFamily="49" charset="0"/>
              </a:rPr>
              <a:t>(row)</a:t>
            </a:r>
          </a:p>
          <a:p>
            <a:br>
              <a:rPr lang="en-US" b="0" dirty="0">
                <a:solidFill>
                  <a:srgbClr val="D4D4D4"/>
                </a:solidFill>
                <a:effectLst/>
                <a:latin typeface="Consolas" panose="020B0609020204030204" pitchFamily="49" charset="0"/>
              </a:rPr>
            </a:br>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endParaRPr lang="en-US" b="0" dirty="0">
              <a:solidFill>
                <a:srgbClr val="D4D4D4"/>
              </a:solidFill>
              <a:effectLst/>
              <a:latin typeface="Consolas" panose="020B0609020204030204" pitchFamily="49" charset="0"/>
            </a:endParaRPr>
          </a:p>
        </p:txBody>
      </p:sp>
      <p:sp>
        <p:nvSpPr>
          <p:cNvPr id="27651" name="Rectangle 2">
            <a:extLst>
              <a:ext uri="{FF2B5EF4-FFF2-40B4-BE49-F238E27FC236}">
                <a16:creationId xmlns:a16="http://schemas.microsoft.com/office/drawing/2014/main" id="{1C028B0C-4A85-D996-072A-4ED3F3DF3060}"/>
              </a:ext>
            </a:extLst>
          </p:cNvPr>
          <p:cNvSpPr>
            <a:spLocks noGrp="1" noChangeArrowheads="1"/>
          </p:cNvSpPr>
          <p:nvPr>
            <p:ph type="title"/>
          </p:nvPr>
        </p:nvSpPr>
        <p:spPr/>
        <p:txBody>
          <a:bodyPr/>
          <a:lstStyle/>
          <a:p>
            <a:pPr eaLnBrk="1" hangingPunct="1"/>
            <a:r>
              <a:rPr lang="en-US" altLang="en-US" sz="3600" b="0" dirty="0"/>
              <a:t>Updating rows with </a:t>
            </a:r>
            <a:r>
              <a:rPr lang="en-US" altLang="en-US" sz="3600" b="0" dirty="0" err="1"/>
              <a:t>updateRow</a:t>
            </a:r>
            <a:endParaRPr lang="en-US" altLang="en-US" sz="3600" b="0" dirty="0"/>
          </a:p>
        </p:txBody>
      </p:sp>
      <p:sp>
        <p:nvSpPr>
          <p:cNvPr id="3" name="Oval 2">
            <a:extLst>
              <a:ext uri="{FF2B5EF4-FFF2-40B4-BE49-F238E27FC236}">
                <a16:creationId xmlns:a16="http://schemas.microsoft.com/office/drawing/2014/main" id="{1E92AD52-AA9B-E873-303E-54699C92C7C4}"/>
              </a:ext>
            </a:extLst>
          </p:cNvPr>
          <p:cNvSpPr>
            <a:spLocks noChangeArrowheads="1"/>
          </p:cNvSpPr>
          <p:nvPr/>
        </p:nvSpPr>
        <p:spPr bwMode="auto">
          <a:xfrm>
            <a:off x="920609" y="4572000"/>
            <a:ext cx="3657600" cy="381000"/>
          </a:xfrm>
          <a:prstGeom prst="ellipse">
            <a:avLst/>
          </a:prstGeom>
          <a:noFill/>
          <a:ln w="28575">
            <a:solidFill>
              <a:srgbClr val="FF0066"/>
            </a:solidFill>
            <a:round/>
            <a:headEnd/>
            <a:tailEnd/>
          </a:ln>
          <a:extLst>
            <a:ext uri="{909E8E84-426E-40DD-AFC4-6F175D3DCCD1}">
              <a14:hiddenFill xmlns:a14="http://schemas.microsoft.com/office/drawing/2010/main">
                <a:solidFill>
                  <a:srgbClr val="FFFFFF"/>
                </a:solidFill>
              </a14:hiddenFill>
            </a:ext>
          </a:extLst>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pic>
        <p:nvPicPr>
          <p:cNvPr id="27656" name="Picture 9">
            <a:extLst>
              <a:ext uri="{FF2B5EF4-FFF2-40B4-BE49-F238E27FC236}">
                <a16:creationId xmlns:a16="http://schemas.microsoft.com/office/drawing/2014/main" id="{28F2F6F1-D0A3-755B-632B-E071CC92C891}"/>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105525" y="1727200"/>
            <a:ext cx="2809875" cy="8572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27657" name="Picture 10">
            <a:extLst>
              <a:ext uri="{FF2B5EF4-FFF2-40B4-BE49-F238E27FC236}">
                <a16:creationId xmlns:a16="http://schemas.microsoft.com/office/drawing/2014/main" id="{6F18C06E-0CA2-123B-FDEB-AA3A1BD992CA}"/>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9266"/>
          <a:stretch/>
        </p:blipFill>
        <p:spPr bwMode="auto">
          <a:xfrm>
            <a:off x="6029325" y="3962400"/>
            <a:ext cx="2886075" cy="83820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35814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489551" y="1352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Effect transition="in" filter="wipe(down)">
                                      <p:cBhvr>
                                        <p:cTn id="7" dur="580">
                                          <p:stCondLst>
                                            <p:cond delay="0"/>
                                          </p:stCondLst>
                                        </p:cTn>
                                        <p:tgtEl>
                                          <p:spTgt spid="3"/>
                                        </p:tgtEl>
                                      </p:cBhvr>
                                    </p:animEffect>
                                    <p:anim calcmode="lin" valueType="num">
                                      <p:cBhvr>
                                        <p:cTn id="8" dur="1822" tmFilter="0,0; 0.14,0.36; 0.43,0.73; 0.71,0.91; 1.0,1.0">
                                          <p:stCondLst>
                                            <p:cond delay="0"/>
                                          </p:stCondLst>
                                        </p:cTn>
                                        <p:tgtEl>
                                          <p:spTgt spid="3"/>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3"/>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3"/>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3"/>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3"/>
                                        </p:tgtEl>
                                        <p:attrNameLst>
                                          <p:attrName>ppt_y</p:attrName>
                                        </p:attrNameLst>
                                      </p:cBhvr>
                                      <p:tavLst>
                                        <p:tav tm="0" fmla="#ppt_y-sin(pi*$)/81">
                                          <p:val>
                                            <p:fltVal val="0"/>
                                          </p:val>
                                        </p:tav>
                                        <p:tav tm="100000">
                                          <p:val>
                                            <p:fltVal val="1"/>
                                          </p:val>
                                        </p:tav>
                                      </p:tavLst>
                                    </p:anim>
                                    <p:animScale>
                                      <p:cBhvr>
                                        <p:cTn id="13" dur="26">
                                          <p:stCondLst>
                                            <p:cond delay="650"/>
                                          </p:stCondLst>
                                        </p:cTn>
                                        <p:tgtEl>
                                          <p:spTgt spid="3"/>
                                        </p:tgtEl>
                                      </p:cBhvr>
                                      <p:to x="100000" y="60000"/>
                                    </p:animScale>
                                    <p:animScale>
                                      <p:cBhvr>
                                        <p:cTn id="14" dur="166" decel="50000">
                                          <p:stCondLst>
                                            <p:cond delay="676"/>
                                          </p:stCondLst>
                                        </p:cTn>
                                        <p:tgtEl>
                                          <p:spTgt spid="3"/>
                                        </p:tgtEl>
                                      </p:cBhvr>
                                      <p:to x="100000" y="100000"/>
                                    </p:animScale>
                                    <p:animScale>
                                      <p:cBhvr>
                                        <p:cTn id="15" dur="26">
                                          <p:stCondLst>
                                            <p:cond delay="1312"/>
                                          </p:stCondLst>
                                        </p:cTn>
                                        <p:tgtEl>
                                          <p:spTgt spid="3"/>
                                        </p:tgtEl>
                                      </p:cBhvr>
                                      <p:to x="100000" y="80000"/>
                                    </p:animScale>
                                    <p:animScale>
                                      <p:cBhvr>
                                        <p:cTn id="16" dur="166" decel="50000">
                                          <p:stCondLst>
                                            <p:cond delay="1338"/>
                                          </p:stCondLst>
                                        </p:cTn>
                                        <p:tgtEl>
                                          <p:spTgt spid="3"/>
                                        </p:tgtEl>
                                      </p:cBhvr>
                                      <p:to x="100000" y="100000"/>
                                    </p:animScale>
                                    <p:animScale>
                                      <p:cBhvr>
                                        <p:cTn id="17" dur="26">
                                          <p:stCondLst>
                                            <p:cond delay="1642"/>
                                          </p:stCondLst>
                                        </p:cTn>
                                        <p:tgtEl>
                                          <p:spTgt spid="3"/>
                                        </p:tgtEl>
                                      </p:cBhvr>
                                      <p:to x="100000" y="90000"/>
                                    </p:animScale>
                                    <p:animScale>
                                      <p:cBhvr>
                                        <p:cTn id="18" dur="166" decel="50000">
                                          <p:stCondLst>
                                            <p:cond delay="1668"/>
                                          </p:stCondLst>
                                        </p:cTn>
                                        <p:tgtEl>
                                          <p:spTgt spid="3"/>
                                        </p:tgtEl>
                                      </p:cBhvr>
                                      <p:to x="100000" y="100000"/>
                                    </p:animScale>
                                    <p:animScale>
                                      <p:cBhvr>
                                        <p:cTn id="19" dur="26">
                                          <p:stCondLst>
                                            <p:cond delay="1808"/>
                                          </p:stCondLst>
                                        </p:cTn>
                                        <p:tgtEl>
                                          <p:spTgt spid="3"/>
                                        </p:tgtEl>
                                      </p:cBhvr>
                                      <p:to x="100000" y="95000"/>
                                    </p:animScale>
                                    <p:animScale>
                                      <p:cBhvr>
                                        <p:cTn id="20" dur="166" decel="50000">
                                          <p:stCondLst>
                                            <p:cond delay="1834"/>
                                          </p:stCondLst>
                                        </p:cTn>
                                        <p:tgtEl>
                                          <p:spTgt spid="3"/>
                                        </p:tgtEl>
                                      </p:cBhvr>
                                      <p:to x="100000" y="100000"/>
                                    </p:animScale>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nodeType="clickEffect">
                                  <p:stCondLst>
                                    <p:cond delay="0"/>
                                  </p:stCondLst>
                                  <p:childTnLst>
                                    <p:set>
                                      <p:cBhvr>
                                        <p:cTn id="24" dur="1" fill="hold">
                                          <p:stCondLst>
                                            <p:cond delay="0"/>
                                          </p:stCondLst>
                                        </p:cTn>
                                        <p:tgtEl>
                                          <p:spTgt spid="349187">
                                            <p:txEl>
                                              <p:pRg st="20" end="20"/>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nodeType="clickEffect">
                                  <p:stCondLst>
                                    <p:cond delay="0"/>
                                  </p:stCondLst>
                                  <p:childTnLst>
                                    <p:set>
                                      <p:cBhvr>
                                        <p:cTn id="28" dur="1" fill="hold">
                                          <p:stCondLst>
                                            <p:cond delay="0"/>
                                          </p:stCondLst>
                                        </p:cTn>
                                        <p:tgtEl>
                                          <p:spTgt spid="349187">
                                            <p:txEl>
                                              <p:pRg st="21" end="2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a row</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3693319"/>
          </a:xfrm>
          <a:prstGeom prst="rect">
            <a:avLst/>
          </a:prstGeom>
          <a:noFill/>
        </p:spPr>
        <p:txBody>
          <a:bodyPr wrap="square">
            <a:spAutoFit/>
          </a:bodyPr>
          <a:lstStyle/>
          <a:p>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Get first row.</a:t>
            </a:r>
            <a:endParaRPr lang="en-US" dirty="0">
              <a:solidFill>
                <a:srgbClr val="D4D4D4"/>
              </a:solidFill>
              <a:latin typeface="Consolas" panose="020B0609020204030204" pitchFamily="49" charset="0"/>
            </a:endParaRPr>
          </a:p>
          <a:p>
            <a:r>
              <a:rPr lang="en-US" dirty="0">
                <a:solidFill>
                  <a:srgbClr val="D4D4D4"/>
                </a:solidFill>
                <a:latin typeface="Consolas" panose="020B0609020204030204" pitchFamily="49" charset="0"/>
              </a:rPr>
              <a:t>row = next(</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6A9955"/>
                </a:solidFill>
                <a:latin typeface="Consolas" panose="020B0609020204030204" pitchFamily="49" charset="0"/>
              </a:rPr>
              <a:t># Delete the  row.</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br>
              <a:rPr lang="en-US" dirty="0">
                <a:solidFill>
                  <a:srgbClr val="D4D4D4"/>
                </a:solidFill>
                <a:latin typeface="Consolas" panose="020B0609020204030204" pitchFamily="49" charset="0"/>
              </a:rPr>
            </a:br>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dirty="0">
              <a:solidFill>
                <a:srgbClr val="D4D4D4"/>
              </a:solidFill>
              <a:latin typeface="Consolas" panose="020B0609020204030204" pitchFamily="49" charset="0"/>
            </a:endParaRPr>
          </a:p>
        </p:txBody>
      </p:sp>
      <p:sp>
        <p:nvSpPr>
          <p:cNvPr id="2" name="Rectangle 1"/>
          <p:cNvSpPr/>
          <p:nvPr/>
        </p:nvSpPr>
        <p:spPr bwMode="auto">
          <a:xfrm>
            <a:off x="838200" y="3581400"/>
            <a:ext cx="2057400" cy="457200"/>
          </a:xfrm>
          <a:prstGeom prst="rect">
            <a:avLst/>
          </a:prstGeom>
          <a:noFill/>
          <a:ln w="3175" cap="flat" cmpd="sng" algn="ctr">
            <a:solidFill>
              <a:srgbClr val="FF0066"/>
            </a:solidFill>
            <a:prstDash val="solid"/>
            <a:round/>
            <a:headEnd type="none" w="med" len="med"/>
            <a:tailEnd type="none" w="med" len="med"/>
          </a:ln>
          <a:effectLst/>
        </p:spPr>
        <p:txBody>
          <a:bodyPr vert="horz" wrap="squar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sp>
        <p:nvSpPr>
          <p:cNvPr id="5" name="Rectangle 4"/>
          <p:cNvSpPr/>
          <p:nvPr/>
        </p:nvSpPr>
        <p:spPr>
          <a:xfrm>
            <a:off x="609600" y="5486400"/>
            <a:ext cx="6705600" cy="313932"/>
          </a:xfrm>
          <a:prstGeom prst="rect">
            <a:avLst/>
          </a:prstGeom>
        </p:spPr>
        <p:txBody>
          <a:bodyPr wrap="square">
            <a:spAutoFit/>
          </a:bodyPr>
          <a:lstStyle/>
          <a:p>
            <a:pPr lvl="0" eaLnBrk="1" hangingPunct="1">
              <a:lnSpc>
                <a:spcPct val="80000"/>
              </a:lnSpc>
              <a:spcBef>
                <a:spcPct val="20000"/>
              </a:spcBef>
              <a:defRPr/>
            </a:pPr>
            <a:r>
              <a:rPr lang="en-US" kern="0" dirty="0" err="1">
                <a:solidFill>
                  <a:srgbClr val="D9D9D9"/>
                </a:solidFill>
                <a:latin typeface="Arial"/>
                <a:ea typeface="ＭＳ Ｐゴシック" pitchFamily="34" charset="-128"/>
              </a:rPr>
              <a:t>deleteRow</a:t>
            </a:r>
            <a:r>
              <a:rPr lang="en-US" kern="0" dirty="0">
                <a:solidFill>
                  <a:srgbClr val="D9D9D9"/>
                </a:solidFill>
                <a:latin typeface="Arial"/>
                <a:ea typeface="ＭＳ Ｐゴシック" pitchFamily="34" charset="-128"/>
              </a:rPr>
              <a:t>, like </a:t>
            </a:r>
            <a:r>
              <a:rPr lang="en-US" kern="0" dirty="0" err="1">
                <a:solidFill>
                  <a:srgbClr val="D9D9D9"/>
                </a:solidFill>
                <a:latin typeface="Arial"/>
                <a:ea typeface="ＭＳ Ｐゴシック" pitchFamily="34" charset="-128"/>
              </a:rPr>
              <a:t>updateRow</a:t>
            </a:r>
            <a:r>
              <a:rPr lang="en-US" kern="0" dirty="0">
                <a:solidFill>
                  <a:srgbClr val="D9D9D9"/>
                </a:solidFill>
                <a:latin typeface="Arial"/>
                <a:ea typeface="ＭＳ Ｐゴシック" pitchFamily="34" charset="-128"/>
              </a:rPr>
              <a:t> is an </a:t>
            </a:r>
            <a:r>
              <a:rPr lang="en-US" kern="0" dirty="0" err="1">
                <a:solidFill>
                  <a:srgbClr val="FF0066"/>
                </a:solidFill>
                <a:latin typeface="Arial"/>
                <a:ea typeface="ＭＳ Ｐゴシック" pitchFamily="34" charset="-128"/>
              </a:rPr>
              <a:t>UpdateCursor</a:t>
            </a:r>
            <a:r>
              <a:rPr lang="en-US" kern="0" dirty="0">
                <a:solidFill>
                  <a:srgbClr val="D9D9D9"/>
                </a:solidFill>
                <a:latin typeface="Arial"/>
                <a:ea typeface="ＭＳ Ｐゴシック" pitchFamily="34" charset="-128"/>
              </a:rPr>
              <a:t> method.</a:t>
            </a:r>
          </a:p>
        </p:txBody>
      </p:sp>
    </p:spTree>
    <p:extLst>
      <p:ext uri="{BB962C8B-B14F-4D97-AF65-F5344CB8AC3E}">
        <p14:creationId xmlns:p14="http://schemas.microsoft.com/office/powerpoint/2010/main" val="1722331472"/>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Deleting rows</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9" name="TextBox 8">
            <a:extLst>
              <a:ext uri="{FF2B5EF4-FFF2-40B4-BE49-F238E27FC236}">
                <a16:creationId xmlns:a16="http://schemas.microsoft.com/office/drawing/2014/main" id="{5BAA78C1-7635-92FE-BF4D-0AC30D916C72}"/>
              </a:ext>
            </a:extLst>
          </p:cNvPr>
          <p:cNvSpPr txBox="1"/>
          <p:nvPr/>
        </p:nvSpPr>
        <p:spPr>
          <a:xfrm>
            <a:off x="304800" y="1143000"/>
            <a:ext cx="6553200" cy="3693319"/>
          </a:xfrm>
          <a:prstGeom prst="rect">
            <a:avLst/>
          </a:prstGeom>
          <a:noFill/>
        </p:spPr>
        <p:txBody>
          <a:bodyPr wrap="square">
            <a:spAutoFit/>
          </a:bodyPr>
          <a:lstStyle/>
          <a:p>
            <a:pPr marL="0" indent="0">
              <a:buNone/>
            </a:pPr>
            <a:r>
              <a:rPr lang="en-US" dirty="0">
                <a:solidFill>
                  <a:srgbClr val="569CD6"/>
                </a:solidFill>
                <a:latin typeface="Consolas" panose="020B0609020204030204" pitchFamily="49" charset="0"/>
              </a:rPr>
              <a:t>import</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arcpy</a:t>
            </a:r>
            <a:endParaRPr lang="en-US" dirty="0">
              <a:solidFill>
                <a:srgbClr val="D4D4D4"/>
              </a:solidFill>
              <a:latin typeface="Consolas" panose="020B0609020204030204" pitchFamily="49" charset="0"/>
            </a:endParaRPr>
          </a:p>
          <a:p>
            <a:r>
              <a:rPr lang="en-US" dirty="0" err="1">
                <a:solidFill>
                  <a:srgbClr val="D4D4D4"/>
                </a:solidFill>
                <a:latin typeface="Consolas" panose="020B0609020204030204" pitchFamily="49" charset="0"/>
              </a:rPr>
              <a:t>arcpy.env.workspace</a:t>
            </a:r>
            <a:r>
              <a:rPr lang="en-US" dirty="0">
                <a:solidFill>
                  <a:srgbClr val="D4D4D4"/>
                </a:solidFill>
                <a:latin typeface="Consolas" panose="020B0609020204030204" pitchFamily="49" charset="0"/>
              </a:rPr>
              <a:t> = </a:t>
            </a:r>
            <a:r>
              <a:rPr lang="en-US" dirty="0">
                <a:solidFill>
                  <a:srgbClr val="CE9178"/>
                </a:solidFill>
                <a:latin typeface="Consolas" panose="020B0609020204030204" pitchFamily="49" charset="0"/>
              </a:rPr>
              <a:t>"C:/gispy/scratch/"</a:t>
            </a:r>
            <a:endParaRPr lang="en-US" dirty="0">
              <a:solidFill>
                <a:srgbClr val="D4D4D4"/>
              </a:solidFill>
              <a:latin typeface="Consolas" panose="020B0609020204030204" pitchFamily="49" charset="0"/>
            </a:endParaRPr>
          </a:p>
          <a:p>
            <a:pPr marL="0" indent="0">
              <a:buNone/>
            </a:pPr>
            <a:r>
              <a:rPr lang="en-US" dirty="0">
                <a:solidFill>
                  <a:srgbClr val="D4D4D4"/>
                </a:solidFill>
                <a:latin typeface="Consolas" panose="020B0609020204030204" pitchFamily="49" charset="0"/>
              </a:rPr>
              <a:t>fc = </a:t>
            </a:r>
            <a:r>
              <a:rPr lang="en-US" dirty="0">
                <a:solidFill>
                  <a:srgbClr val="CE9178"/>
                </a:solidFill>
                <a:latin typeface="Consolas" panose="020B0609020204030204" pitchFamily="49" charset="0"/>
              </a:rPr>
              <a:t>"</a:t>
            </a:r>
            <a:r>
              <a:rPr lang="en-US" dirty="0" err="1">
                <a:solidFill>
                  <a:srgbClr val="CE9178"/>
                </a:solidFill>
                <a:latin typeface="Consolas" panose="020B0609020204030204" pitchFamily="49" charset="0"/>
              </a:rPr>
              <a:t>park.shp</a:t>
            </a:r>
            <a:r>
              <a:rPr lang="en-US" dirty="0">
                <a:solidFill>
                  <a:srgbClr val="CE9178"/>
                </a:solidFill>
                <a:latin typeface="Consolas" panose="020B0609020204030204" pitchFamily="49" charset="0"/>
              </a:rPr>
              <a:t>"</a:t>
            </a:r>
            <a:endParaRPr lang="en-US" dirty="0">
              <a:solidFill>
                <a:srgbClr val="D4D4D4"/>
              </a:solidFill>
              <a:latin typeface="Consolas" panose="020B0609020204030204" pitchFamily="49" charset="0"/>
            </a:endParaRPr>
          </a:p>
          <a:p>
            <a:br>
              <a:rPr lang="en-US" b="0" dirty="0">
                <a:solidFill>
                  <a:srgbClr val="D4D4D4"/>
                </a:solidFill>
                <a:effectLst/>
                <a:latin typeface="Consolas" panose="020B0609020204030204" pitchFamily="49" charset="0"/>
              </a:rPr>
            </a:br>
            <a:r>
              <a:rPr lang="en-US" dirty="0">
                <a:solidFill>
                  <a:srgbClr val="6A9955"/>
                </a:solidFill>
                <a:latin typeface="Consolas" panose="020B0609020204030204" pitchFamily="49" charset="0"/>
              </a:rPr>
              <a:t># Get only the rows to delete.</a:t>
            </a:r>
            <a:endParaRPr lang="en-US" b="0" dirty="0">
              <a:solidFill>
                <a:srgbClr val="D4D4D4"/>
              </a:solidFill>
              <a:effectLst/>
              <a:latin typeface="Consolas" panose="020B0609020204030204" pitchFamily="49" charset="0"/>
            </a:endParaRPr>
          </a:p>
          <a:p>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 = </a:t>
            </a:r>
            <a:r>
              <a:rPr lang="en-US" dirty="0" err="1">
                <a:solidFill>
                  <a:srgbClr val="D4D4D4"/>
                </a:solidFill>
                <a:latin typeface="Consolas" panose="020B0609020204030204" pitchFamily="49" charset="0"/>
              </a:rPr>
              <a:t>arcpy.da.UpdateCursor</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in_table</a:t>
            </a:r>
            <a:r>
              <a:rPr lang="en-US" dirty="0">
                <a:solidFill>
                  <a:srgbClr val="D4D4D4"/>
                </a:solidFill>
                <a:latin typeface="Consolas" panose="020B0609020204030204" pitchFamily="49" charset="0"/>
              </a:rPr>
              <a:t>=fc,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field_names</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a:t>
            </a:r>
            <a:r>
              <a:rPr lang="en-US" dirty="0">
                <a:solidFill>
                  <a:srgbClr val="D4D4D4"/>
                </a:solidFill>
                <a:latin typeface="Consolas" panose="020B0609020204030204" pitchFamily="49" charset="0"/>
              </a:rPr>
              <a:t>], </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where_clause</a:t>
            </a:r>
            <a:r>
              <a:rPr lang="en-US" dirty="0">
                <a:solidFill>
                  <a:srgbClr val="D4D4D4"/>
                </a:solidFill>
                <a:latin typeface="Consolas" panose="020B0609020204030204" pitchFamily="49" charset="0"/>
              </a:rPr>
              <a:t>=</a:t>
            </a:r>
            <a:r>
              <a:rPr lang="en-US" dirty="0">
                <a:solidFill>
                  <a:srgbClr val="CE9178"/>
                </a:solidFill>
                <a:latin typeface="Consolas" panose="020B0609020204030204" pitchFamily="49" charset="0"/>
              </a:rPr>
              <a:t>"RECNO &gt; 10"</a:t>
            </a:r>
            <a:r>
              <a:rPr lang="en-US" dirty="0">
                <a:solidFill>
                  <a:srgbClr val="D4D4D4"/>
                </a:solidFill>
                <a:latin typeface="Consolas" panose="020B0609020204030204" pitchFamily="49" charset="0"/>
              </a:rPr>
              <a:t>)</a:t>
            </a:r>
          </a:p>
          <a:p>
            <a:endParaRPr lang="en-US" dirty="0">
              <a:solidFill>
                <a:srgbClr val="D4D4D4"/>
              </a:solidFill>
              <a:latin typeface="Consolas" panose="020B0609020204030204" pitchFamily="49" charset="0"/>
            </a:endParaRPr>
          </a:p>
          <a:p>
            <a:r>
              <a:rPr lang="en-US" dirty="0">
                <a:solidFill>
                  <a:srgbClr val="569CD6"/>
                </a:solidFill>
                <a:latin typeface="Consolas" panose="020B0609020204030204" pitchFamily="49" charset="0"/>
              </a:rPr>
              <a:t>for</a:t>
            </a:r>
            <a:r>
              <a:rPr lang="en-US" dirty="0">
                <a:solidFill>
                  <a:srgbClr val="D4D4D4"/>
                </a:solidFill>
                <a:latin typeface="Consolas" panose="020B0609020204030204" pitchFamily="49" charset="0"/>
              </a:rPr>
              <a:t> row </a:t>
            </a:r>
            <a:r>
              <a:rPr lang="en-US" dirty="0">
                <a:solidFill>
                  <a:srgbClr val="569CD6"/>
                </a:solidFill>
                <a:latin typeface="Consolas" panose="020B0609020204030204" pitchFamily="49" charset="0"/>
              </a:rPr>
              <a:t>in</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r>
              <a:rPr lang="en-US" dirty="0">
                <a:solidFill>
                  <a:srgbClr val="D4D4D4"/>
                </a:solidFill>
                <a:latin typeface="Consolas" panose="020B0609020204030204" pitchFamily="49" charset="0"/>
              </a:rPr>
              <a:t>:</a:t>
            </a:r>
          </a:p>
          <a:p>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uc.deleteRow</a:t>
            </a:r>
            <a:r>
              <a:rPr lang="en-US" dirty="0">
                <a:solidFill>
                  <a:srgbClr val="D4D4D4"/>
                </a:solidFill>
                <a:latin typeface="Consolas" panose="020B0609020204030204" pitchFamily="49" charset="0"/>
              </a:rPr>
              <a:t>()</a:t>
            </a:r>
          </a:p>
          <a:p>
            <a:r>
              <a:rPr lang="en-US" dirty="0">
                <a:solidFill>
                  <a:srgbClr val="569CD6"/>
                </a:solidFill>
                <a:latin typeface="Consolas" panose="020B0609020204030204" pitchFamily="49" charset="0"/>
              </a:rPr>
              <a:t>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uc</a:t>
            </a:r>
            <a:endParaRPr lang="en-US" b="0" dirty="0">
              <a:solidFill>
                <a:srgbClr val="D4D4D4"/>
              </a:solidFill>
              <a:effectLst/>
              <a:latin typeface="Consolas" panose="020B0609020204030204" pitchFamily="49" charset="0"/>
            </a:endParaRPr>
          </a:p>
        </p:txBody>
      </p:sp>
      <p:pic>
        <p:nvPicPr>
          <p:cNvPr id="2" name="Picture 1"/>
          <p:cNvPicPr>
            <a:picLocks noChangeAspect="1"/>
          </p:cNvPicPr>
          <p:nvPr/>
        </p:nvPicPr>
        <p:blipFill rotWithShape="1">
          <a:blip r:embed="rId2"/>
          <a:srcRect l="710" r="532"/>
          <a:stretch/>
        </p:blipFill>
        <p:spPr>
          <a:xfrm>
            <a:off x="5715000" y="609600"/>
            <a:ext cx="2782805" cy="2443073"/>
          </a:xfrm>
          <a:prstGeom prst="rect">
            <a:avLst/>
          </a:prstGeom>
        </p:spPr>
      </p:pic>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pic>
        <p:nvPicPr>
          <p:cNvPr id="5" name="Picture 4"/>
          <p:cNvPicPr>
            <a:picLocks noChangeAspect="1"/>
          </p:cNvPicPr>
          <p:nvPr/>
        </p:nvPicPr>
        <p:blipFill>
          <a:blip r:embed="rId3"/>
          <a:stretch>
            <a:fillRect/>
          </a:stretch>
        </p:blipFill>
        <p:spPr>
          <a:xfrm>
            <a:off x="5791200" y="4012776"/>
            <a:ext cx="2792228" cy="2435481"/>
          </a:xfrm>
          <a:prstGeom prst="rect">
            <a:avLst/>
          </a:prstGeom>
        </p:spPr>
      </p:pic>
      <p:sp>
        <p:nvSpPr>
          <p:cNvPr id="17"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2286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pic>
        <p:nvPicPr>
          <p:cNvPr id="29702" name="Picture 5">
            <a:extLst>
              <a:ext uri="{FF2B5EF4-FFF2-40B4-BE49-F238E27FC236}">
                <a16:creationId xmlns:a16="http://schemas.microsoft.com/office/drawing/2014/main" id="{2D2EB246-D242-F73F-D06E-84F1D2DB58F3}"/>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114800" y="5160363"/>
            <a:ext cx="2057400" cy="139772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Tree>
    <p:extLst>
      <p:ext uri="{BB962C8B-B14F-4D97-AF65-F5344CB8AC3E}">
        <p14:creationId xmlns:p14="http://schemas.microsoft.com/office/powerpoint/2010/main" val="135131536"/>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Tree>
    <p:extLst>
      <p:ext uri="{BB962C8B-B14F-4D97-AF65-F5344CB8AC3E}">
        <p14:creationId xmlns:p14="http://schemas.microsoft.com/office/powerpoint/2010/main" val="2734217430"/>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Tree>
    <p:extLst>
      <p:ext uri="{BB962C8B-B14F-4D97-AF65-F5344CB8AC3E}">
        <p14:creationId xmlns:p14="http://schemas.microsoft.com/office/powerpoint/2010/main" val="1868489807"/>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9" name="Rectangle 2">
            <a:extLst>
              <a:ext uri="{FF2B5EF4-FFF2-40B4-BE49-F238E27FC236}">
                <a16:creationId xmlns:a16="http://schemas.microsoft.com/office/drawing/2014/main" id="{631C0C4A-5D24-61FE-28E2-BFDD031446D6}"/>
              </a:ext>
            </a:extLst>
          </p:cNvPr>
          <p:cNvSpPr>
            <a:spLocks noGrp="1" noChangeArrowheads="1"/>
          </p:cNvSpPr>
          <p:nvPr>
            <p:ph type="title"/>
          </p:nvPr>
        </p:nvSpPr>
        <p:spPr/>
        <p:txBody>
          <a:bodyPr/>
          <a:lstStyle/>
          <a:p>
            <a:pPr eaLnBrk="1" hangingPunct="1"/>
            <a:r>
              <a:rPr lang="en-US" altLang="en-US" sz="3600" b="0" dirty="0"/>
              <a:t>Delete row &amp; check the count</a:t>
            </a:r>
          </a:p>
        </p:txBody>
      </p:sp>
      <p:sp>
        <p:nvSpPr>
          <p:cNvPr id="25604" name="Rectangle 3">
            <a:extLst>
              <a:ext uri="{FF2B5EF4-FFF2-40B4-BE49-F238E27FC236}">
                <a16:creationId xmlns:a16="http://schemas.microsoft.com/office/drawing/2014/main" id="{F3BE5B9F-C7EE-CBCC-B013-32050A6A579E}"/>
              </a:ext>
            </a:extLst>
          </p:cNvPr>
          <p:cNvSpPr>
            <a:spLocks noGrp="1" noChangeArrowheads="1"/>
          </p:cNvSpPr>
          <p:nvPr>
            <p:ph type="body" idx="1"/>
          </p:nvPr>
        </p:nvSpPr>
        <p:spPr>
          <a:xfrm>
            <a:off x="609600" y="457200"/>
            <a:ext cx="8077200" cy="6477000"/>
          </a:xfrm>
        </p:spPr>
        <p:txBody>
          <a:bodyPr/>
          <a:lstStyle/>
          <a:p>
            <a:pPr lvl="1" eaLnBrk="1" hangingPunct="1">
              <a:lnSpc>
                <a:spcPct val="90000"/>
              </a:lnSpc>
              <a:defRPr/>
            </a:pPr>
            <a:endParaRPr lang="en-US" sz="2400" i="1" dirty="0">
              <a:solidFill>
                <a:srgbClr val="008000"/>
              </a:solidFill>
              <a:ea typeface="ＭＳ Ｐゴシック" pitchFamily="34" charset="-128"/>
            </a:endParaRPr>
          </a:p>
          <a:p>
            <a:pPr lvl="1" eaLnBrk="1" hangingPunct="1">
              <a:lnSpc>
                <a:spcPct val="90000"/>
              </a:lnSpc>
              <a:defRPr/>
            </a:pPr>
            <a:endParaRPr lang="en-US" sz="1800" i="1" dirty="0">
              <a:solidFill>
                <a:srgbClr val="008000"/>
              </a:solidFill>
              <a:ea typeface="ＭＳ Ｐゴシック" pitchFamily="34" charset="-128"/>
            </a:endParaRPr>
          </a:p>
        </p:txBody>
      </p:sp>
      <p:sp>
        <p:nvSpPr>
          <p:cNvPr id="11" name="TextBox 10">
            <a:extLst>
              <a:ext uri="{FF2B5EF4-FFF2-40B4-BE49-F238E27FC236}">
                <a16:creationId xmlns:a16="http://schemas.microsoft.com/office/drawing/2014/main" id="{6ABD1BFB-59C9-9D6B-F0A0-B6CFB832283D}"/>
              </a:ext>
            </a:extLst>
          </p:cNvPr>
          <p:cNvSpPr txBox="1"/>
          <p:nvPr/>
        </p:nvSpPr>
        <p:spPr>
          <a:xfrm>
            <a:off x="838200" y="871478"/>
            <a:ext cx="7677150" cy="6186309"/>
          </a:xfrm>
          <a:prstGeom prst="rect">
            <a:avLst/>
          </a:prstGeom>
          <a:noFill/>
        </p:spPr>
        <p:txBody>
          <a:bodyPr wrap="square">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park.shp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many records are there at first?</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count1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"count1=</a:t>
            </a:r>
            <a:r>
              <a:rPr lang="en-US" sz="1600" dirty="0">
                <a:solidFill>
                  <a:srgbClr val="D4D4D4"/>
                </a:solidFill>
                <a:latin typeface="Consolas" panose="020B0609020204030204" pitchFamily="49" charset="0"/>
              </a:rPr>
              <a:t>{count1}</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arcpy.da.UpdateCursor</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row = next(</a:t>
            </a:r>
            <a:r>
              <a:rPr lang="en-US" sz="1600" dirty="0" err="1">
                <a:solidFill>
                  <a:srgbClr val="D4D4D4"/>
                </a:solidFill>
                <a:latin typeface="Consolas" panose="020B0609020204030204" pitchFamily="49" charset="0"/>
              </a:rPr>
              <a:t>uc</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Delete the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uc.deleteRow</a:t>
            </a:r>
            <a:r>
              <a:rPr lang="en-US" sz="1600" dirty="0">
                <a:solidFill>
                  <a:srgbClr val="D4D4D4"/>
                </a:solidFill>
                <a:latin typeface="Consolas" panose="020B0609020204030204" pitchFamily="49" charset="0"/>
              </a:rPr>
              <a:t>()</a:t>
            </a:r>
            <a:br>
              <a:rPr lang="en-US" sz="1600" dirty="0">
                <a:solidFill>
                  <a:srgbClr val="D4D4D4"/>
                </a:solidFill>
                <a:latin typeface="Consolas" panose="020B0609020204030204" pitchFamily="49" charset="0"/>
              </a:rPr>
            </a:br>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Now how many rows are there?</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count2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"count2=</a:t>
            </a:r>
            <a:r>
              <a:rPr lang="en-US" sz="1600" dirty="0">
                <a:solidFill>
                  <a:srgbClr val="D4D4D4"/>
                </a:solidFill>
                <a:latin typeface="Consolas" panose="020B0609020204030204" pitchFamily="49" charset="0"/>
              </a:rPr>
              <a:t>{count2}</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uc</a:t>
            </a:r>
            <a:endParaRPr lang="en-US" sz="1600" dirty="0">
              <a:solidFill>
                <a:srgbClr val="D4D4D4"/>
              </a:solidFill>
              <a:latin typeface="Consolas" panose="020B0609020204030204" pitchFamily="49" charset="0"/>
            </a:endParaRPr>
          </a:p>
          <a:p>
            <a:endParaRPr lang="en-US" sz="1600" dirty="0">
              <a:solidFill>
                <a:srgbClr val="D4D4D4"/>
              </a:solidFill>
              <a:latin typeface="Consolas" panose="020B0609020204030204" pitchFamily="49" charset="0"/>
            </a:endParaRPr>
          </a:p>
          <a:p>
            <a:r>
              <a:rPr lang="en-US" sz="1600" dirty="0">
                <a:solidFill>
                  <a:srgbClr val="6A9955"/>
                </a:solidFill>
                <a:latin typeface="Consolas" panose="020B0609020204030204" pitchFamily="49" charset="0"/>
              </a:rPr>
              <a:t># How about now?</a:t>
            </a:r>
            <a:br>
              <a:rPr lang="en-US" sz="1600" dirty="0">
                <a:solidFill>
                  <a:srgbClr val="D4D4D4"/>
                </a:solidFill>
                <a:latin typeface="Consolas" panose="020B0609020204030204" pitchFamily="49" charset="0"/>
              </a:rPr>
            </a:br>
            <a:r>
              <a:rPr lang="en-US" sz="1600" dirty="0">
                <a:solidFill>
                  <a:srgbClr val="D4D4D4"/>
                </a:solidFill>
                <a:latin typeface="Consolas" panose="020B0609020204030204" pitchFamily="49" charset="0"/>
              </a:rPr>
              <a:t>count3 = </a:t>
            </a:r>
            <a:r>
              <a:rPr lang="en-US" sz="1600" dirty="0" err="1">
                <a:solidFill>
                  <a:srgbClr val="D4D4D4"/>
                </a:solidFill>
                <a:latin typeface="Consolas" panose="020B0609020204030204" pitchFamily="49" charset="0"/>
              </a:rPr>
              <a:t>arcpy.management.GetCount</a:t>
            </a:r>
            <a:r>
              <a:rPr lang="en-US" sz="1600" dirty="0">
                <a:solidFill>
                  <a:srgbClr val="D4D4D4"/>
                </a:solidFill>
                <a:latin typeface="Consolas" panose="020B0609020204030204" pitchFamily="49" charset="0"/>
              </a:rPr>
              <a:t>(fc)</a:t>
            </a:r>
          </a:p>
          <a:p>
            <a:r>
              <a:rPr lang="en-US" sz="1600" dirty="0">
                <a:solidFill>
                  <a:srgbClr val="D4D4D4"/>
                </a:solidFill>
                <a:latin typeface="Consolas" panose="020B0609020204030204" pitchFamily="49" charset="0"/>
              </a:rPr>
              <a:t>print(</a:t>
            </a:r>
            <a:r>
              <a:rPr lang="en-US" sz="1600" dirty="0">
                <a:solidFill>
                  <a:srgbClr val="569CD6"/>
                </a:solidFill>
                <a:latin typeface="Consolas" panose="020B0609020204030204" pitchFamily="49" charset="0"/>
              </a:rPr>
              <a:t>f</a:t>
            </a:r>
            <a:r>
              <a:rPr lang="en-US" sz="1600" dirty="0">
                <a:solidFill>
                  <a:srgbClr val="CE9178"/>
                </a:solidFill>
                <a:latin typeface="Consolas" panose="020B0609020204030204" pitchFamily="49" charset="0"/>
              </a:rPr>
              <a:t>"count3=</a:t>
            </a:r>
            <a:r>
              <a:rPr lang="en-US" sz="1600" dirty="0">
                <a:solidFill>
                  <a:srgbClr val="D4D4D4"/>
                </a:solidFill>
                <a:latin typeface="Consolas" panose="020B0609020204030204" pitchFamily="49" charset="0"/>
              </a:rPr>
              <a:t>{count3}</a:t>
            </a:r>
            <a:r>
              <a:rPr lang="en-US" sz="1600" dirty="0">
                <a:solidFill>
                  <a:srgbClr val="CE9178"/>
                </a:solidFill>
                <a:latin typeface="Consolas" panose="020B0609020204030204" pitchFamily="49" charset="0"/>
              </a:rPr>
              <a:t>"</a:t>
            </a:r>
            <a:r>
              <a:rPr lang="en-US" sz="1600" dirty="0">
                <a:solidFill>
                  <a:srgbClr val="D4D4D4"/>
                </a:solidFill>
                <a:latin typeface="Consolas" panose="020B0609020204030204" pitchFamily="49" charset="0"/>
              </a:rPr>
              <a:t>)</a:t>
            </a:r>
            <a:endParaRPr lang="en-US" sz="1600" b="0" dirty="0">
              <a:solidFill>
                <a:srgbClr val="D4D4D4"/>
              </a:solidFill>
              <a:effectLst/>
              <a:latin typeface="Consolas" panose="020B0609020204030204" pitchFamily="49" charset="0"/>
            </a:endParaRPr>
          </a:p>
        </p:txBody>
      </p:sp>
      <p:sp>
        <p:nvSpPr>
          <p:cNvPr id="6" name="Rectangle 5"/>
          <p:cNvSpPr/>
          <p:nvPr/>
        </p:nvSpPr>
        <p:spPr>
          <a:xfrm>
            <a:off x="7467600" y="5839289"/>
            <a:ext cx="1524000" cy="923330"/>
          </a:xfrm>
          <a:prstGeom prst="rect">
            <a:avLst/>
          </a:prstGeom>
          <a:solidFill>
            <a:srgbClr val="404040"/>
          </a:solidFill>
          <a:ln>
            <a:solidFill>
              <a:srgbClr val="D9D9D9"/>
            </a:solidFill>
          </a:ln>
        </p:spPr>
        <p:txBody>
          <a:bodyPr wrap="square">
            <a:spAutoFit/>
          </a:bodyPr>
          <a:lstStyle/>
          <a:p>
            <a:r>
              <a:rPr lang="en-US" dirty="0">
                <a:solidFill>
                  <a:srgbClr val="D9D9D9"/>
                </a:solidFill>
              </a:rPr>
              <a:t>count1=426</a:t>
            </a:r>
          </a:p>
          <a:p>
            <a:r>
              <a:rPr lang="en-US" dirty="0">
                <a:solidFill>
                  <a:srgbClr val="D9D9D9"/>
                </a:solidFill>
              </a:rPr>
              <a:t>count2=426</a:t>
            </a:r>
          </a:p>
          <a:p>
            <a:r>
              <a:rPr lang="en-US" dirty="0">
                <a:solidFill>
                  <a:srgbClr val="D9D9D9"/>
                </a:solidFill>
              </a:rPr>
              <a:t>count3=425</a:t>
            </a:r>
          </a:p>
        </p:txBody>
      </p:sp>
      <p:sp>
        <p:nvSpPr>
          <p:cNvPr id="7" name="Rectangle 6"/>
          <p:cNvSpPr/>
          <p:nvPr/>
        </p:nvSpPr>
        <p:spPr>
          <a:xfrm>
            <a:off x="5410200" y="5023002"/>
            <a:ext cx="3810000" cy="535531"/>
          </a:xfrm>
          <a:prstGeom prst="rect">
            <a:avLst/>
          </a:prstGeom>
        </p:spPr>
        <p:txBody>
          <a:bodyPr wrap="square">
            <a:spAutoFit/>
          </a:bodyPr>
          <a:lstStyle/>
          <a:p>
            <a:pPr lvl="0" eaLnBrk="1" hangingPunct="1">
              <a:lnSpc>
                <a:spcPct val="80000"/>
              </a:lnSpc>
              <a:spcBef>
                <a:spcPct val="20000"/>
              </a:spcBef>
              <a:defRPr/>
            </a:pPr>
            <a:r>
              <a:rPr lang="en-US" kern="0" dirty="0">
                <a:solidFill>
                  <a:srgbClr val="D9D9D9"/>
                </a:solidFill>
                <a:latin typeface="Arial"/>
                <a:ea typeface="ＭＳ Ｐゴシック" pitchFamily="34" charset="-128"/>
              </a:rPr>
              <a:t>The update is only </a:t>
            </a:r>
            <a:r>
              <a:rPr lang="en-US" kern="0" dirty="0">
                <a:solidFill>
                  <a:srgbClr val="FF0066"/>
                </a:solidFill>
                <a:latin typeface="Arial"/>
                <a:ea typeface="ＭＳ Ｐゴシック" pitchFamily="34" charset="-128"/>
              </a:rPr>
              <a:t>committed</a:t>
            </a:r>
            <a:r>
              <a:rPr lang="en-US" kern="0" dirty="0">
                <a:solidFill>
                  <a:srgbClr val="D9D9D9"/>
                </a:solidFill>
                <a:latin typeface="Arial"/>
                <a:ea typeface="ＭＳ Ｐゴシック" pitchFamily="34" charset="-128"/>
              </a:rPr>
              <a:t> </a:t>
            </a:r>
            <a:r>
              <a:rPr lang="en-US" i="1" kern="0" dirty="0">
                <a:solidFill>
                  <a:srgbClr val="D9D9D9"/>
                </a:solidFill>
                <a:latin typeface="Arial"/>
                <a:ea typeface="ＭＳ Ｐゴシック" pitchFamily="34" charset="-128"/>
              </a:rPr>
              <a:t>after</a:t>
            </a:r>
            <a:r>
              <a:rPr lang="en-US" kern="0" dirty="0">
                <a:solidFill>
                  <a:srgbClr val="D9D9D9"/>
                </a:solidFill>
                <a:latin typeface="Arial"/>
                <a:ea typeface="ＭＳ Ｐゴシック" pitchFamily="34" charset="-128"/>
              </a:rPr>
              <a:t> the cursor object is destroyed.</a:t>
            </a:r>
          </a:p>
        </p:txBody>
      </p:sp>
    </p:spTree>
    <p:extLst>
      <p:ext uri="{BB962C8B-B14F-4D97-AF65-F5344CB8AC3E}">
        <p14:creationId xmlns:p14="http://schemas.microsoft.com/office/powerpoint/2010/main" val="2442429890"/>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57BCCE4-9B4B-2839-9A8B-BC84F9809CB3}"/>
              </a:ext>
            </a:extLst>
          </p:cNvPr>
          <p:cNvSpPr>
            <a:spLocks noGrp="1" noChangeArrowheads="1"/>
          </p:cNvSpPr>
          <p:nvPr>
            <p:ph type="title"/>
          </p:nvPr>
        </p:nvSpPr>
        <p:spPr/>
        <p:txBody>
          <a:bodyPr/>
          <a:lstStyle/>
          <a:p>
            <a:pPr eaLnBrk="1" hangingPunct="1"/>
            <a:r>
              <a:rPr lang="en-US" altLang="en-US" sz="3600" b="0" dirty="0"/>
              <a:t>Deleting the cursor object</a:t>
            </a:r>
          </a:p>
        </p:txBody>
      </p:sp>
      <p:sp>
        <p:nvSpPr>
          <p:cNvPr id="27652" name="Rectangle 3">
            <a:extLst>
              <a:ext uri="{FF2B5EF4-FFF2-40B4-BE49-F238E27FC236}">
                <a16:creationId xmlns:a16="http://schemas.microsoft.com/office/drawing/2014/main" id="{FC6C282C-3CE2-6957-342E-C05E4EFC8A68}"/>
              </a:ext>
            </a:extLst>
          </p:cNvPr>
          <p:cNvSpPr>
            <a:spLocks noGrp="1" noChangeArrowheads="1"/>
          </p:cNvSpPr>
          <p:nvPr>
            <p:ph type="body" idx="1"/>
          </p:nvPr>
        </p:nvSpPr>
        <p:spPr>
          <a:xfrm>
            <a:off x="152400" y="914400"/>
            <a:ext cx="8991600" cy="5943600"/>
          </a:xfrm>
        </p:spPr>
        <p:txBody>
          <a:bodyPr/>
          <a:lstStyle/>
          <a:p>
            <a:pPr marL="0" indent="0">
              <a:buNone/>
            </a:pPr>
            <a:r>
              <a:rPr lang="en-US" sz="2800" b="0" dirty="0">
                <a:solidFill>
                  <a:srgbClr val="D4D4D4"/>
                </a:solidFill>
                <a:effectLst/>
                <a:latin typeface="Consolas" panose="020B0609020204030204" pitchFamily="49" charset="0"/>
              </a:rPr>
              <a:t>fc = </a:t>
            </a:r>
            <a:r>
              <a:rPr lang="en-US" sz="2800" b="0" dirty="0">
                <a:solidFill>
                  <a:srgbClr val="CE9178"/>
                </a:solidFill>
                <a:effectLst/>
                <a:latin typeface="Consolas" panose="020B0609020204030204" pitchFamily="49" charset="0"/>
              </a:rPr>
              <a:t>"</a:t>
            </a:r>
            <a:r>
              <a:rPr lang="en-US" sz="2800" dirty="0">
                <a:solidFill>
                  <a:srgbClr val="CE9178"/>
                </a:solidFill>
                <a:latin typeface="Consolas" panose="020B0609020204030204" pitchFamily="49" charset="0"/>
              </a:rPr>
              <a:t> C:/gispy/scratch/</a:t>
            </a:r>
            <a:r>
              <a:rPr lang="en-US" sz="2800" b="0" dirty="0">
                <a:solidFill>
                  <a:srgbClr val="CE9178"/>
                </a:solidFill>
                <a:effectLst/>
                <a:latin typeface="Consolas" panose="020B0609020204030204" pitchFamily="49" charset="0"/>
              </a:rPr>
              <a:t>park.shp"</a:t>
            </a:r>
            <a:endParaRPr lang="en-US" sz="2800" b="0" dirty="0">
              <a:solidFill>
                <a:srgbClr val="D4D4D4"/>
              </a:solidFill>
              <a:effectLst/>
              <a:latin typeface="Consolas" panose="020B0609020204030204" pitchFamily="49" charset="0"/>
            </a:endParaRPr>
          </a:p>
          <a:p>
            <a:pPr marL="0" indent="0">
              <a:buNone/>
            </a:pPr>
            <a:r>
              <a:rPr lang="en-US" sz="2800" b="0" dirty="0">
                <a:solidFill>
                  <a:srgbClr val="D4D4D4"/>
                </a:solidFill>
                <a:effectLst/>
                <a:latin typeface="Consolas" panose="020B0609020204030204" pitchFamily="49" charset="0"/>
              </a:rPr>
              <a:t>cursor = </a:t>
            </a:r>
            <a:r>
              <a:rPr lang="en-US" sz="2800" b="0" dirty="0" err="1">
                <a:solidFill>
                  <a:srgbClr val="D4D4D4"/>
                </a:solidFill>
                <a:effectLst/>
                <a:latin typeface="Consolas" panose="020B0609020204030204" pitchFamily="49" charset="0"/>
              </a:rPr>
              <a:t>arcpy.da.InsertCursor</a:t>
            </a:r>
            <a:r>
              <a:rPr lang="en-US" sz="2800" b="0" dirty="0">
                <a:solidFill>
                  <a:srgbClr val="D4D4D4"/>
                </a:solidFill>
                <a:effectLst/>
                <a:latin typeface="Consolas" panose="020B0609020204030204" pitchFamily="49" charset="0"/>
              </a:rPr>
              <a:t>(fc, </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marL="0" indent="0">
              <a:buNone/>
            </a:pPr>
            <a:r>
              <a:rPr lang="en-US" sz="2800" b="0" dirty="0">
                <a:solidFill>
                  <a:srgbClr val="569CD6"/>
                </a:solidFill>
                <a:effectLst/>
                <a:latin typeface="Consolas" panose="020B0609020204030204" pitchFamily="49" charset="0"/>
              </a:rPr>
              <a:t>del</a:t>
            </a:r>
            <a:r>
              <a:rPr lang="en-US" sz="2800" b="0" dirty="0">
                <a:solidFill>
                  <a:srgbClr val="D4D4D4"/>
                </a:solidFill>
                <a:effectLst/>
                <a:latin typeface="Consolas" panose="020B0609020204030204" pitchFamily="49" charset="0"/>
              </a:rPr>
              <a:t> cursor</a:t>
            </a: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p:txBody>
      </p:sp>
      <p:sp>
        <p:nvSpPr>
          <p:cNvPr id="27654" name="Line 7">
            <a:extLst>
              <a:ext uri="{FF2B5EF4-FFF2-40B4-BE49-F238E27FC236}">
                <a16:creationId xmlns:a16="http://schemas.microsoft.com/office/drawing/2014/main" id="{A7703169-FA6D-771D-D8D8-5342854FB27B}"/>
              </a:ext>
            </a:extLst>
          </p:cNvPr>
          <p:cNvSpPr>
            <a:spLocks noChangeShapeType="1"/>
          </p:cNvSpPr>
          <p:nvPr/>
        </p:nvSpPr>
        <p:spPr bwMode="auto">
          <a:xfrm>
            <a:off x="609600" y="55626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7656" name="Line 10">
            <a:extLst>
              <a:ext uri="{FF2B5EF4-FFF2-40B4-BE49-F238E27FC236}">
                <a16:creationId xmlns:a16="http://schemas.microsoft.com/office/drawing/2014/main" id="{91EB47E0-8C7B-52E1-5699-5FE301B7D26C}"/>
              </a:ext>
            </a:extLst>
          </p:cNvPr>
          <p:cNvSpPr>
            <a:spLocks noChangeShapeType="1"/>
          </p:cNvSpPr>
          <p:nvPr/>
        </p:nvSpPr>
        <p:spPr bwMode="auto">
          <a:xfrm>
            <a:off x="533400" y="3429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pic>
        <p:nvPicPr>
          <p:cNvPr id="3" name="Picture 2">
            <a:extLst>
              <a:ext uri="{FF2B5EF4-FFF2-40B4-BE49-F238E27FC236}">
                <a16:creationId xmlns:a16="http://schemas.microsoft.com/office/drawing/2014/main" id="{4A9963E7-8287-C460-12F6-D01E173EF3DD}"/>
              </a:ext>
            </a:extLst>
          </p:cNvPr>
          <p:cNvPicPr>
            <a:picLocks noChangeAspect="1"/>
          </p:cNvPicPr>
          <p:nvPr/>
        </p:nvPicPr>
        <p:blipFill>
          <a:blip r:embed="rId2"/>
          <a:stretch>
            <a:fillRect/>
          </a:stretch>
        </p:blipFill>
        <p:spPr>
          <a:xfrm>
            <a:off x="1219200" y="4605182"/>
            <a:ext cx="2819400" cy="1400486"/>
          </a:xfrm>
          <a:prstGeom prst="rect">
            <a:avLst/>
          </a:prstGeom>
        </p:spPr>
      </p:pic>
      <p:pic>
        <p:nvPicPr>
          <p:cNvPr id="5" name="Picture 4">
            <a:extLst>
              <a:ext uri="{FF2B5EF4-FFF2-40B4-BE49-F238E27FC236}">
                <a16:creationId xmlns:a16="http://schemas.microsoft.com/office/drawing/2014/main" id="{97C42F08-E2C2-2539-FA76-0F3A04158E92}"/>
              </a:ext>
            </a:extLst>
          </p:cNvPr>
          <p:cNvPicPr>
            <a:picLocks noChangeAspect="1"/>
          </p:cNvPicPr>
          <p:nvPr/>
        </p:nvPicPr>
        <p:blipFill rotWithShape="1">
          <a:blip r:embed="rId3"/>
          <a:srcRect r="8093"/>
          <a:stretch/>
        </p:blipFill>
        <p:spPr>
          <a:xfrm>
            <a:off x="1159565" y="2332333"/>
            <a:ext cx="2819400" cy="1553867"/>
          </a:xfrm>
          <a:prstGeom prst="rect">
            <a:avLst/>
          </a:prstGeom>
        </p:spPr>
      </p:pic>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23" name="Rectangle 2">
            <a:extLst>
              <a:ext uri="{FF2B5EF4-FFF2-40B4-BE49-F238E27FC236}">
                <a16:creationId xmlns:a16="http://schemas.microsoft.com/office/drawing/2014/main" id="{957BCCE4-9B4B-2839-9A8B-BC84F9809CB3}"/>
              </a:ext>
            </a:extLst>
          </p:cNvPr>
          <p:cNvSpPr>
            <a:spLocks noGrp="1" noChangeArrowheads="1"/>
          </p:cNvSpPr>
          <p:nvPr>
            <p:ph type="title"/>
          </p:nvPr>
        </p:nvSpPr>
        <p:spPr/>
        <p:txBody>
          <a:bodyPr/>
          <a:lstStyle/>
          <a:p>
            <a:pPr eaLnBrk="1" hangingPunct="1"/>
            <a:r>
              <a:rPr lang="en-US" altLang="en-US" sz="3600" b="0" dirty="0"/>
              <a:t>Deleting the cursor object</a:t>
            </a:r>
          </a:p>
        </p:txBody>
      </p:sp>
      <p:sp>
        <p:nvSpPr>
          <p:cNvPr id="27652" name="Rectangle 3">
            <a:extLst>
              <a:ext uri="{FF2B5EF4-FFF2-40B4-BE49-F238E27FC236}">
                <a16:creationId xmlns:a16="http://schemas.microsoft.com/office/drawing/2014/main" id="{FC6C282C-3CE2-6957-342E-C05E4EFC8A68}"/>
              </a:ext>
            </a:extLst>
          </p:cNvPr>
          <p:cNvSpPr>
            <a:spLocks noGrp="1" noChangeArrowheads="1"/>
          </p:cNvSpPr>
          <p:nvPr>
            <p:ph type="body" idx="1"/>
          </p:nvPr>
        </p:nvSpPr>
        <p:spPr>
          <a:xfrm>
            <a:off x="152400" y="914400"/>
            <a:ext cx="8991600" cy="5943600"/>
          </a:xfrm>
        </p:spPr>
        <p:txBody>
          <a:bodyPr/>
          <a:lstStyle/>
          <a:p>
            <a:pPr marL="0" indent="0">
              <a:buNone/>
            </a:pPr>
            <a:r>
              <a:rPr lang="en-US" sz="2800" b="0" dirty="0">
                <a:solidFill>
                  <a:srgbClr val="D4D4D4"/>
                </a:solidFill>
                <a:effectLst/>
                <a:latin typeface="Consolas" panose="020B0609020204030204" pitchFamily="49" charset="0"/>
              </a:rPr>
              <a:t>fc = </a:t>
            </a:r>
            <a:r>
              <a:rPr lang="en-US" sz="2800" b="0" dirty="0">
                <a:solidFill>
                  <a:srgbClr val="CE9178"/>
                </a:solidFill>
                <a:effectLst/>
                <a:latin typeface="Consolas" panose="020B0609020204030204" pitchFamily="49" charset="0"/>
              </a:rPr>
              <a:t>"</a:t>
            </a:r>
            <a:r>
              <a:rPr lang="en-US" sz="2800" dirty="0">
                <a:solidFill>
                  <a:srgbClr val="CE9178"/>
                </a:solidFill>
                <a:latin typeface="Consolas" panose="020B0609020204030204" pitchFamily="49" charset="0"/>
              </a:rPr>
              <a:t> C:/gispy/scratch/</a:t>
            </a:r>
            <a:r>
              <a:rPr lang="en-US" sz="2800" b="0" dirty="0">
                <a:solidFill>
                  <a:srgbClr val="CE9178"/>
                </a:solidFill>
                <a:effectLst/>
                <a:latin typeface="Consolas" panose="020B0609020204030204" pitchFamily="49" charset="0"/>
              </a:rPr>
              <a:t>park.shp"</a:t>
            </a:r>
            <a:endParaRPr lang="en-US" sz="2800" b="0" dirty="0">
              <a:solidFill>
                <a:srgbClr val="D4D4D4"/>
              </a:solidFill>
              <a:effectLst/>
              <a:latin typeface="Consolas" panose="020B0609020204030204" pitchFamily="49" charset="0"/>
            </a:endParaRPr>
          </a:p>
          <a:p>
            <a:pPr marL="0" indent="0">
              <a:buNone/>
            </a:pPr>
            <a:r>
              <a:rPr lang="en-US" sz="2800" b="0" dirty="0">
                <a:solidFill>
                  <a:srgbClr val="D4D4D4"/>
                </a:solidFill>
                <a:effectLst/>
                <a:latin typeface="Consolas" panose="020B0609020204030204" pitchFamily="49" charset="0"/>
              </a:rPr>
              <a:t>cursor = </a:t>
            </a:r>
            <a:r>
              <a:rPr lang="en-US" sz="2800" b="0" dirty="0" err="1">
                <a:solidFill>
                  <a:srgbClr val="D4D4D4"/>
                </a:solidFill>
                <a:effectLst/>
                <a:latin typeface="Consolas" panose="020B0609020204030204" pitchFamily="49" charset="0"/>
              </a:rPr>
              <a:t>arcpy.da.InsertCursor</a:t>
            </a:r>
            <a:r>
              <a:rPr lang="en-US" sz="2800" b="0" dirty="0">
                <a:solidFill>
                  <a:srgbClr val="D4D4D4"/>
                </a:solidFill>
                <a:effectLst/>
                <a:latin typeface="Consolas" panose="020B0609020204030204" pitchFamily="49" charset="0"/>
              </a:rPr>
              <a:t>(fc, </a:t>
            </a:r>
            <a:r>
              <a:rPr lang="en-US" sz="2800" b="0" dirty="0">
                <a:solidFill>
                  <a:srgbClr val="CE9178"/>
                </a:solidFill>
                <a:effectLst/>
                <a:latin typeface="Consolas" panose="020B0609020204030204" pitchFamily="49" charset="0"/>
              </a:rPr>
              <a:t>"*"</a:t>
            </a:r>
            <a:r>
              <a:rPr lang="en-US" sz="2800" b="0" dirty="0">
                <a:solidFill>
                  <a:srgbClr val="D4D4D4"/>
                </a:solidFill>
                <a:effectLst/>
                <a:latin typeface="Consolas" panose="020B0609020204030204" pitchFamily="49" charset="0"/>
              </a:rPr>
              <a:t>)</a:t>
            </a: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eaLnBrk="1" hangingPunct="1">
              <a:buFontTx/>
              <a:buNone/>
              <a:defRPr/>
            </a:pPr>
            <a:endParaRPr lang="en-US" sz="2800" dirty="0">
              <a:ea typeface="ＭＳ Ｐゴシック" charset="0"/>
              <a:cs typeface="+mn-cs"/>
            </a:endParaRPr>
          </a:p>
          <a:p>
            <a:pPr marL="0" indent="0">
              <a:buNone/>
            </a:pPr>
            <a:r>
              <a:rPr lang="en-US" sz="2800" b="0" dirty="0">
                <a:solidFill>
                  <a:srgbClr val="569CD6"/>
                </a:solidFill>
                <a:effectLst/>
                <a:latin typeface="Consolas" panose="020B0609020204030204" pitchFamily="49" charset="0"/>
              </a:rPr>
              <a:t>del</a:t>
            </a:r>
            <a:r>
              <a:rPr lang="en-US" sz="2800" b="0" dirty="0">
                <a:solidFill>
                  <a:srgbClr val="D4D4D4"/>
                </a:solidFill>
                <a:effectLst/>
                <a:latin typeface="Consolas" panose="020B0609020204030204" pitchFamily="49" charset="0"/>
              </a:rPr>
              <a:t> cursor</a:t>
            </a: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a:p>
            <a:pPr eaLnBrk="1" hangingPunct="1">
              <a:buFontTx/>
              <a:buNone/>
              <a:defRPr/>
            </a:pPr>
            <a:endParaRPr lang="en-US" dirty="0">
              <a:ea typeface="ＭＳ Ｐゴシック" charset="0"/>
              <a:cs typeface="+mn-cs"/>
            </a:endParaRPr>
          </a:p>
        </p:txBody>
      </p:sp>
      <p:sp>
        <p:nvSpPr>
          <p:cNvPr id="27654" name="Line 7">
            <a:extLst>
              <a:ext uri="{FF2B5EF4-FFF2-40B4-BE49-F238E27FC236}">
                <a16:creationId xmlns:a16="http://schemas.microsoft.com/office/drawing/2014/main" id="{A7703169-FA6D-771D-D8D8-5342854FB27B}"/>
              </a:ext>
            </a:extLst>
          </p:cNvPr>
          <p:cNvSpPr>
            <a:spLocks noChangeShapeType="1"/>
          </p:cNvSpPr>
          <p:nvPr/>
        </p:nvSpPr>
        <p:spPr bwMode="auto">
          <a:xfrm>
            <a:off x="609600" y="55626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27656" name="Line 10">
            <a:extLst>
              <a:ext uri="{FF2B5EF4-FFF2-40B4-BE49-F238E27FC236}">
                <a16:creationId xmlns:a16="http://schemas.microsoft.com/office/drawing/2014/main" id="{91EB47E0-8C7B-52E1-5699-5FE301B7D26C}"/>
              </a:ext>
            </a:extLst>
          </p:cNvPr>
          <p:cNvSpPr>
            <a:spLocks noChangeShapeType="1"/>
          </p:cNvSpPr>
          <p:nvPr/>
        </p:nvSpPr>
        <p:spPr bwMode="auto">
          <a:xfrm>
            <a:off x="533400" y="3429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pic>
        <p:nvPicPr>
          <p:cNvPr id="3" name="Picture 2">
            <a:extLst>
              <a:ext uri="{FF2B5EF4-FFF2-40B4-BE49-F238E27FC236}">
                <a16:creationId xmlns:a16="http://schemas.microsoft.com/office/drawing/2014/main" id="{4A9963E7-8287-C460-12F6-D01E173EF3DD}"/>
              </a:ext>
            </a:extLst>
          </p:cNvPr>
          <p:cNvPicPr>
            <a:picLocks noChangeAspect="1"/>
          </p:cNvPicPr>
          <p:nvPr/>
        </p:nvPicPr>
        <p:blipFill>
          <a:blip r:embed="rId2"/>
          <a:stretch>
            <a:fillRect/>
          </a:stretch>
        </p:blipFill>
        <p:spPr>
          <a:xfrm>
            <a:off x="1219200" y="4605182"/>
            <a:ext cx="2819400" cy="1400486"/>
          </a:xfrm>
          <a:prstGeom prst="rect">
            <a:avLst/>
          </a:prstGeom>
        </p:spPr>
      </p:pic>
      <p:pic>
        <p:nvPicPr>
          <p:cNvPr id="5" name="Picture 4">
            <a:extLst>
              <a:ext uri="{FF2B5EF4-FFF2-40B4-BE49-F238E27FC236}">
                <a16:creationId xmlns:a16="http://schemas.microsoft.com/office/drawing/2014/main" id="{97C42F08-E2C2-2539-FA76-0F3A04158E92}"/>
              </a:ext>
            </a:extLst>
          </p:cNvPr>
          <p:cNvPicPr>
            <a:picLocks noChangeAspect="1"/>
          </p:cNvPicPr>
          <p:nvPr/>
        </p:nvPicPr>
        <p:blipFill rotWithShape="1">
          <a:blip r:embed="rId3"/>
          <a:srcRect r="8093"/>
          <a:stretch/>
        </p:blipFill>
        <p:spPr>
          <a:xfrm>
            <a:off x="1159565" y="2332333"/>
            <a:ext cx="2819400" cy="1553867"/>
          </a:xfrm>
          <a:prstGeom prst="rect">
            <a:avLst/>
          </a:prstGeom>
        </p:spPr>
      </p:pic>
      <p:sp>
        <p:nvSpPr>
          <p:cNvPr id="11" name="Rectangle 10"/>
          <p:cNvSpPr/>
          <p:nvPr/>
        </p:nvSpPr>
        <p:spPr>
          <a:xfrm>
            <a:off x="5791200" y="6285611"/>
            <a:ext cx="3200400" cy="369332"/>
          </a:xfrm>
          <a:prstGeom prst="rect">
            <a:avLst/>
          </a:prstGeom>
          <a:solidFill>
            <a:srgbClr val="404040"/>
          </a:solidFill>
          <a:ln>
            <a:solidFill>
              <a:srgbClr val="D9D9D9"/>
            </a:solidFill>
          </a:ln>
        </p:spPr>
        <p:txBody>
          <a:bodyPr wrap="square">
            <a:spAutoFit/>
          </a:bodyPr>
          <a:lstStyle/>
          <a:p>
            <a:pPr eaLnBrk="1" hangingPunct="1"/>
            <a:r>
              <a:rPr lang="en-US" dirty="0">
                <a:solidFill>
                  <a:srgbClr val="D9D9D9"/>
                </a:solidFill>
              </a:rPr>
              <a:t>All cursor types lock the data.</a:t>
            </a:r>
            <a:endParaRPr lang="en-US" dirty="0">
              <a:solidFill>
                <a:srgbClr val="D9D9D9"/>
              </a:solidFill>
              <a:effectLst/>
            </a:endParaRPr>
          </a:p>
        </p:txBody>
      </p:sp>
    </p:spTree>
    <p:extLst>
      <p:ext uri="{BB962C8B-B14F-4D97-AF65-F5344CB8AC3E}">
        <p14:creationId xmlns:p14="http://schemas.microsoft.com/office/powerpoint/2010/main" val="42791385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20" name="Rectangle 3">
            <a:extLst>
              <a:ext uri="{FF2B5EF4-FFF2-40B4-BE49-F238E27FC236}">
                <a16:creationId xmlns:a16="http://schemas.microsoft.com/office/drawing/2014/main" id="{69E910AE-85F0-C05E-C17B-6FD2E3D0C199}"/>
              </a:ext>
            </a:extLst>
          </p:cNvPr>
          <p:cNvSpPr>
            <a:spLocks noGrp="1" noChangeArrowheads="1"/>
          </p:cNvSpPr>
          <p:nvPr>
            <p:ph type="body" idx="1"/>
          </p:nvPr>
        </p:nvSpPr>
        <p:spPr>
          <a:xfrm>
            <a:off x="152400" y="381000"/>
            <a:ext cx="8991600" cy="6248400"/>
          </a:xfrm>
        </p:spPr>
        <p:txBody>
          <a:bodyPr/>
          <a:lstStyle/>
          <a:p>
            <a:pPr marL="457200" lvl="1" indent="0" eaLnBrk="1" hangingPunct="1">
              <a:defRPr/>
            </a:pPr>
            <a:endParaRPr lang="en-US" i="1" dirty="0">
              <a:ea typeface="ＭＳ Ｐゴシック" charset="0"/>
            </a:endParaRPr>
          </a:p>
          <a:p>
            <a:pPr marL="457200" lvl="1" indent="0" eaLnBrk="1" hangingPunct="1">
              <a:defRPr/>
            </a:pPr>
            <a:r>
              <a:rPr lang="en-US" i="1" dirty="0" err="1">
                <a:ea typeface="ＭＳ Ｐゴシック" charset="0"/>
              </a:rPr>
              <a:t>SearchCursor</a:t>
            </a:r>
            <a:r>
              <a:rPr lang="en-US" dirty="0">
                <a:ea typeface="ＭＳ Ｐゴシック" charset="0"/>
              </a:rPr>
              <a:t>:  read rows (no changes)</a:t>
            </a: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marL="971550" lvl="1" indent="-514350" eaLnBrk="1" hangingPunct="1">
              <a:buFontTx/>
              <a:buAutoNum type="arabicPeriod"/>
              <a:defRPr/>
            </a:pPr>
            <a:endParaRPr lang="en-US" dirty="0">
              <a:ea typeface="ＭＳ Ｐゴシック" charset="0"/>
            </a:endParaRPr>
          </a:p>
          <a:p>
            <a:pPr lvl="1" eaLnBrk="1" hangingPunct="1">
              <a:defRPr/>
            </a:pPr>
            <a:r>
              <a:rPr lang="en-US" i="1" dirty="0" err="1">
                <a:ea typeface="ＭＳ Ｐゴシック" charset="0"/>
              </a:rPr>
              <a:t>UpdateCursor</a:t>
            </a:r>
            <a:endParaRPr lang="en-US" dirty="0">
              <a:ea typeface="ＭＳ Ｐゴシック" charset="0"/>
            </a:endParaRPr>
          </a:p>
          <a:p>
            <a:pPr lvl="1" eaLnBrk="1" hangingPunct="1">
              <a:defRPr/>
            </a:pPr>
            <a:r>
              <a:rPr lang="en-US" dirty="0">
                <a:ea typeface="ＭＳ Ｐゴシック" charset="0"/>
              </a:rPr>
              <a:t>   </a:t>
            </a:r>
          </a:p>
          <a:p>
            <a:pPr lvl="1" eaLnBrk="1" hangingPunct="1">
              <a:defRPr/>
            </a:pPr>
            <a:r>
              <a:rPr lang="en-US" dirty="0">
                <a:ea typeface="ＭＳ Ｐゴシック" charset="0"/>
              </a:rPr>
              <a:t>    </a:t>
            </a:r>
          </a:p>
          <a:p>
            <a:pPr lvl="1" eaLnBrk="1" hangingPunct="1">
              <a:defRPr/>
            </a:pPr>
            <a:endParaRPr lang="en-US" dirty="0">
              <a:ea typeface="ＭＳ Ｐゴシック" charset="0"/>
            </a:endParaRPr>
          </a:p>
          <a:p>
            <a:pPr lvl="1" eaLnBrk="1" hangingPunct="1">
              <a:defRPr/>
            </a:pPr>
            <a:r>
              <a:rPr lang="en-US" i="1" dirty="0" err="1">
                <a:ea typeface="ＭＳ Ｐゴシック" charset="0"/>
              </a:rPr>
              <a:t>InsertCursor</a:t>
            </a:r>
            <a:endParaRPr lang="en-US" dirty="0">
              <a:ea typeface="ＭＳ Ｐゴシック" charset="0"/>
            </a:endParaRPr>
          </a:p>
          <a:p>
            <a:pPr lvl="1" eaLnBrk="1" hangingPunct="1">
              <a:defRPr/>
            </a:pPr>
            <a:endParaRPr lang="en-US" dirty="0">
              <a:solidFill>
                <a:srgbClr val="008000"/>
              </a:solidFill>
              <a:ea typeface="ＭＳ Ｐゴシック" charset="0"/>
            </a:endParaRPr>
          </a:p>
          <a:p>
            <a:pPr eaLnBrk="1" hangingPunct="1">
              <a:defRPr/>
            </a:pPr>
            <a:endParaRPr lang="en-US" dirty="0">
              <a:ea typeface="ＭＳ Ｐゴシック" charset="0"/>
              <a:cs typeface="+mn-cs"/>
            </a:endParaRPr>
          </a:p>
        </p:txBody>
      </p:sp>
    </p:spTree>
    <p:extLst>
      <p:ext uri="{BB962C8B-B14F-4D97-AF65-F5344CB8AC3E}">
        <p14:creationId xmlns:p14="http://schemas.microsoft.com/office/powerpoint/2010/main" val="455724759"/>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9970" name="Rectangle 2">
            <a:extLst>
              <a:ext uri="{FF2B5EF4-FFF2-40B4-BE49-F238E27FC236}">
                <a16:creationId xmlns:a16="http://schemas.microsoft.com/office/drawing/2014/main" id="{17F1B57C-4F38-4D79-9B56-1EDCDB8CE678}"/>
              </a:ext>
            </a:extLst>
          </p:cNvPr>
          <p:cNvSpPr>
            <a:spLocks noGrp="1" noChangeArrowheads="1"/>
          </p:cNvSpPr>
          <p:nvPr>
            <p:ph type="title"/>
          </p:nvPr>
        </p:nvSpPr>
        <p:spPr/>
        <p:txBody>
          <a:bodyPr/>
          <a:lstStyle/>
          <a:p>
            <a:pPr eaLnBrk="1" hangingPunct="1">
              <a:defRPr/>
            </a:pPr>
            <a:r>
              <a:rPr lang="en-US" sz="3600" b="0" dirty="0" err="1">
                <a:latin typeface="Consolas" panose="020B0609020204030204" pitchFamily="49" charset="0"/>
                <a:ea typeface="+mj-ea"/>
                <a:cs typeface="+mj-cs"/>
              </a:rPr>
              <a:t>deleteRow</a:t>
            </a:r>
            <a:r>
              <a:rPr lang="en-US" sz="3600" dirty="0">
                <a:ea typeface="+mj-ea"/>
                <a:cs typeface="+mj-cs"/>
              </a:rPr>
              <a:t> </a:t>
            </a:r>
            <a:r>
              <a:rPr lang="en-US" sz="3600" b="0" dirty="0">
                <a:ea typeface="+mj-ea"/>
                <a:cs typeface="+mj-cs"/>
              </a:rPr>
              <a:t>versus</a:t>
            </a:r>
            <a:r>
              <a:rPr lang="en-US" sz="3600" dirty="0">
                <a:ea typeface="+mj-ea"/>
                <a:cs typeface="+mj-cs"/>
              </a:rPr>
              <a:t> </a:t>
            </a:r>
            <a:r>
              <a:rPr lang="en-US" sz="3600" b="0" dirty="0">
                <a:solidFill>
                  <a:srgbClr val="569CD6"/>
                </a:solidFill>
                <a:latin typeface="Consolas" panose="020B0609020204030204" pitchFamily="49" charset="0"/>
                <a:ea typeface="+mj-ea"/>
                <a:cs typeface="+mj-cs"/>
              </a:rPr>
              <a:t>del</a:t>
            </a:r>
          </a:p>
        </p:txBody>
      </p:sp>
      <p:sp>
        <p:nvSpPr>
          <p:cNvPr id="339971" name="Rectangle 3">
            <a:extLst>
              <a:ext uri="{FF2B5EF4-FFF2-40B4-BE49-F238E27FC236}">
                <a16:creationId xmlns:a16="http://schemas.microsoft.com/office/drawing/2014/main" id="{40535172-7E30-95DA-B144-8D6574A77F67}"/>
              </a:ext>
            </a:extLst>
          </p:cNvPr>
          <p:cNvSpPr>
            <a:spLocks noGrp="1" noChangeArrowheads="1"/>
          </p:cNvSpPr>
          <p:nvPr>
            <p:ph type="body" idx="1"/>
          </p:nvPr>
        </p:nvSpPr>
        <p:spPr>
          <a:xfrm>
            <a:off x="152400" y="914400"/>
            <a:ext cx="5029200" cy="5943600"/>
          </a:xfrm>
        </p:spPr>
        <p:txBody>
          <a:bodyPr/>
          <a:lstStyle/>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24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lvl="1" eaLnBrk="1" hangingPunct="1">
              <a:lnSpc>
                <a:spcPct val="9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Deletes GIS tabular data records</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It’s an </a:t>
            </a:r>
            <a:r>
              <a:rPr lang="en-US" sz="1600" dirty="0" err="1">
                <a:ea typeface="ＭＳ Ｐゴシック" pitchFamily="34" charset="-128"/>
              </a:rPr>
              <a:t>arcpy</a:t>
            </a:r>
            <a:r>
              <a:rPr lang="en-US" sz="1600" dirty="0">
                <a:ea typeface="ＭＳ Ｐゴシック" pitchFamily="34" charset="-128"/>
              </a:rPr>
              <a:t> </a:t>
            </a:r>
            <a:r>
              <a:rPr lang="en-US" sz="1600" dirty="0" err="1">
                <a:ea typeface="ＭＳ Ｐゴシック" pitchFamily="34" charset="-128"/>
              </a:rPr>
              <a:t>UpdateCursor</a:t>
            </a:r>
            <a:r>
              <a:rPr lang="en-US" sz="1600" dirty="0">
                <a:ea typeface="ＭＳ Ｐゴシック" pitchFamily="34" charset="-128"/>
              </a:rPr>
              <a:t> method.</a:t>
            </a:r>
          </a:p>
          <a:p>
            <a:pPr eaLnBrk="1" hangingPunct="1">
              <a:lnSpc>
                <a:spcPct val="80000"/>
              </a:lnSpc>
              <a:defRPr/>
            </a:pPr>
            <a:endParaRPr lang="en-US" sz="1600" dirty="0">
              <a:ea typeface="ＭＳ Ｐゴシック" pitchFamily="34" charset="-128"/>
            </a:endParaRPr>
          </a:p>
          <a:p>
            <a:pPr eaLnBrk="1" hangingPunct="1">
              <a:lnSpc>
                <a:spcPct val="80000"/>
              </a:lnSpc>
              <a:defRPr/>
            </a:pPr>
            <a:r>
              <a:rPr lang="en-US" sz="1600" dirty="0">
                <a:ea typeface="ＭＳ Ｐゴシック" pitchFamily="34" charset="-128"/>
              </a:rPr>
              <a:t>It is defined by the </a:t>
            </a:r>
            <a:r>
              <a:rPr lang="en-US" sz="1600" dirty="0" err="1">
                <a:ea typeface="ＭＳ Ｐゴシック" pitchFamily="34" charset="-128"/>
              </a:rPr>
              <a:t>arcpy</a:t>
            </a:r>
            <a:r>
              <a:rPr lang="en-US" sz="1600" dirty="0">
                <a:ea typeface="ＭＳ Ｐゴシック" pitchFamily="34" charset="-128"/>
              </a:rPr>
              <a:t> package.</a:t>
            </a:r>
          </a:p>
        </p:txBody>
      </p:sp>
      <p:sp>
        <p:nvSpPr>
          <p:cNvPr id="6" name="TextBox 5">
            <a:extLst>
              <a:ext uri="{FF2B5EF4-FFF2-40B4-BE49-F238E27FC236}">
                <a16:creationId xmlns:a16="http://schemas.microsoft.com/office/drawing/2014/main" id="{1AC34595-7905-D889-04D4-E43A32484465}"/>
              </a:ext>
            </a:extLst>
          </p:cNvPr>
          <p:cNvSpPr txBox="1"/>
          <p:nvPr/>
        </p:nvSpPr>
        <p:spPr>
          <a:xfrm>
            <a:off x="457200" y="838200"/>
            <a:ext cx="37338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a row in the attribute table.</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uc.deleteRow</a:t>
            </a:r>
            <a:r>
              <a:rPr lang="en-US" b="0" dirty="0">
                <a:solidFill>
                  <a:srgbClr val="D4D4D4"/>
                </a:solidFill>
                <a:effectLst/>
                <a:latin typeface="Consolas" panose="020B0609020204030204" pitchFamily="49" charset="0"/>
              </a:rPr>
              <a:t>()</a:t>
            </a:r>
          </a:p>
        </p:txBody>
      </p:sp>
      <p:sp>
        <p:nvSpPr>
          <p:cNvPr id="7" name="Rectangle 3">
            <a:extLst>
              <a:ext uri="{FF2B5EF4-FFF2-40B4-BE49-F238E27FC236}">
                <a16:creationId xmlns:a16="http://schemas.microsoft.com/office/drawing/2014/main" id="{40535172-7E30-95DA-B144-8D6574A77F67}"/>
              </a:ext>
            </a:extLst>
          </p:cNvPr>
          <p:cNvSpPr txBox="1">
            <a:spLocks noChangeArrowheads="1"/>
          </p:cNvSpPr>
          <p:nvPr/>
        </p:nvSpPr>
        <p:spPr bwMode="auto">
          <a:xfrm>
            <a:off x="5181600" y="1066800"/>
            <a:ext cx="3810000" cy="5943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lvl="1" eaLnBrk="1" hangingPunct="1">
              <a:lnSpc>
                <a:spcPct val="90000"/>
              </a:lnSpc>
              <a:defRPr/>
            </a:pPr>
            <a:endParaRPr lang="en-US" sz="2400" kern="0" dirty="0">
              <a:ea typeface="ＭＳ Ｐゴシック" pitchFamily="34" charset="-128"/>
            </a:endParaRPr>
          </a:p>
          <a:p>
            <a:pPr eaLnBrk="1" hangingPunct="1">
              <a:lnSpc>
                <a:spcPct val="80000"/>
              </a:lnSpc>
              <a:defRPr/>
            </a:pPr>
            <a:r>
              <a:rPr lang="en-US" sz="1600" kern="0" dirty="0">
                <a:ea typeface="ＭＳ Ｐゴシック" pitchFamily="34" charset="-128"/>
              </a:rPr>
              <a:t>Deletes the Python object created during code execution.</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del is a Python keyword</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It is not defined by the </a:t>
            </a:r>
            <a:r>
              <a:rPr lang="en-US" sz="1600" kern="0" dirty="0" err="1">
                <a:ea typeface="ＭＳ Ｐゴシック" pitchFamily="34" charset="-128"/>
              </a:rPr>
              <a:t>arcpy</a:t>
            </a:r>
            <a:r>
              <a:rPr lang="en-US" sz="1600" kern="0" dirty="0">
                <a:ea typeface="ＭＳ Ｐゴシック" pitchFamily="34" charset="-128"/>
              </a:rPr>
              <a:t> package.</a:t>
            </a:r>
          </a:p>
          <a:p>
            <a:pPr eaLnBrk="1" hangingPunct="1">
              <a:lnSpc>
                <a:spcPct val="80000"/>
              </a:lnSpc>
              <a:defRPr/>
            </a:pP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All pending changes to the data (caused by an update or insert cursor) are committed and all locks on the dataset are removed.</a:t>
            </a:r>
            <a:br>
              <a:rPr lang="en-US" sz="1600" kern="0" dirty="0">
                <a:ea typeface="ＭＳ Ｐゴシック" pitchFamily="34" charset="-128"/>
              </a:rPr>
            </a:br>
            <a:endParaRPr lang="en-US" sz="1600" kern="0" dirty="0">
              <a:ea typeface="ＭＳ Ｐゴシック" pitchFamily="34" charset="-128"/>
            </a:endParaRPr>
          </a:p>
          <a:p>
            <a:pPr eaLnBrk="1" hangingPunct="1">
              <a:lnSpc>
                <a:spcPct val="80000"/>
              </a:lnSpc>
              <a:defRPr/>
            </a:pPr>
            <a:r>
              <a:rPr lang="en-US" sz="1600" kern="0" dirty="0">
                <a:ea typeface="ＭＳ Ｐゴシック" pitchFamily="34" charset="-128"/>
              </a:rPr>
              <a:t>Always delete </a:t>
            </a:r>
            <a:r>
              <a:rPr lang="en-US" sz="1600" kern="0" dirty="0" err="1">
                <a:ea typeface="ＭＳ Ｐゴシック" pitchFamily="34" charset="-128"/>
              </a:rPr>
              <a:t>arcpy</a:t>
            </a:r>
            <a:r>
              <a:rPr lang="en-US" sz="1600" kern="0" dirty="0">
                <a:ea typeface="ＭＳ Ｐゴシック" pitchFamily="34" charset="-128"/>
              </a:rPr>
              <a:t> cursors.  </a:t>
            </a:r>
          </a:p>
          <a:p>
            <a:pPr eaLnBrk="1" hangingPunct="1">
              <a:lnSpc>
                <a:spcPct val="80000"/>
              </a:lnSpc>
              <a:defRPr/>
            </a:pPr>
            <a:endParaRPr lang="en-US" sz="1600" kern="0" dirty="0">
              <a:ea typeface="ＭＳ Ｐゴシック" pitchFamily="34" charset="-128"/>
            </a:endParaRPr>
          </a:p>
        </p:txBody>
      </p:sp>
      <p:sp>
        <p:nvSpPr>
          <p:cNvPr id="8" name="TextBox 7">
            <a:extLst>
              <a:ext uri="{FF2B5EF4-FFF2-40B4-BE49-F238E27FC236}">
                <a16:creationId xmlns:a16="http://schemas.microsoft.com/office/drawing/2014/main" id="{1AC34595-7905-D889-04D4-E43A32484465}"/>
              </a:ext>
            </a:extLst>
          </p:cNvPr>
          <p:cNvSpPr txBox="1"/>
          <p:nvPr/>
        </p:nvSpPr>
        <p:spPr>
          <a:xfrm>
            <a:off x="5343144" y="816864"/>
            <a:ext cx="3886200" cy="923330"/>
          </a:xfrm>
          <a:prstGeom prst="rect">
            <a:avLst/>
          </a:prstGeom>
          <a:noFill/>
        </p:spPr>
        <p:txBody>
          <a:bodyPr wrap="square">
            <a:spAutoFit/>
          </a:bodyPr>
          <a:lstStyle/>
          <a:p>
            <a:r>
              <a:rPr lang="en-US" b="0" dirty="0">
                <a:solidFill>
                  <a:srgbClr val="6A9955"/>
                </a:solidFill>
                <a:effectLst/>
                <a:latin typeface="Consolas" panose="020B0609020204030204" pitchFamily="49" charset="0"/>
              </a:rPr>
              <a:t># Delete cursor objects to avoid locking issues.</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uc</a:t>
            </a:r>
            <a:r>
              <a:rPr lang="en-US" b="0" dirty="0">
                <a:solidFill>
                  <a:srgbClr val="D4D4D4"/>
                </a:solidFill>
                <a:effectLst/>
                <a:latin typeface="Consolas" panose="020B0609020204030204" pitchFamily="49" charset="0"/>
              </a:rPr>
              <a:t>  </a:t>
            </a:r>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400" y="213360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Get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Insert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838200"/>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or tuple with row values.* </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a:t>
            </a:r>
            <a:r>
              <a:rPr lang="en-US" kern="0" dirty="0">
                <a:solidFill>
                  <a:srgbClr val="D9D9D9"/>
                </a:solidFill>
                <a:latin typeface="Arial"/>
                <a:ea typeface="ＭＳ Ｐゴシック" pitchFamily="34" charset="-128"/>
              </a:rPr>
              <a:t>rt </a:t>
            </a:r>
            <a:r>
              <a:rPr lang="en-US" kern="0" dirty="0">
                <a:solidFill>
                  <a:srgbClr val="FFFFFF">
                    <a:lumMod val="85000"/>
                  </a:srgbClr>
                </a:solidFill>
                <a:latin typeface="Arial"/>
                <a:ea typeface="ＭＳ Ｐゴシック" pitchFamily="34" charset="-128"/>
              </a:rPr>
              <a:t>the new row.</a:t>
            </a:r>
            <a:endParaRPr lang="en-US" dirty="0"/>
          </a:p>
        </p:txBody>
      </p:sp>
    </p:spTree>
    <p:extLst>
      <p:ext uri="{BB962C8B-B14F-4D97-AF65-F5344CB8AC3E}">
        <p14:creationId xmlns:p14="http://schemas.microsoft.com/office/powerpoint/2010/main" val="420125464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400" y="213360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"C:/gispy/scratch"</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Get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Insert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838200"/>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or tuple with row values.* </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Insert the new row.</a:t>
            </a:r>
            <a:endParaRPr lang="en-US" dirty="0"/>
          </a:p>
        </p:txBody>
      </p:sp>
      <p:sp>
        <p:nvSpPr>
          <p:cNvPr id="13" name="Rectangle 3">
            <a:extLst>
              <a:ext uri="{FF2B5EF4-FFF2-40B4-BE49-F238E27FC236}">
                <a16:creationId xmlns:a16="http://schemas.microsoft.com/office/drawing/2014/main" id="{17158DB2-455A-B7E4-F48E-18017AD65F44}"/>
              </a:ext>
            </a:extLst>
          </p:cNvPr>
          <p:cNvSpPr txBox="1">
            <a:spLocks noChangeArrowheads="1"/>
          </p:cNvSpPr>
          <p:nvPr/>
        </p:nvSpPr>
        <p:spPr bwMode="auto">
          <a:xfrm>
            <a:off x="152400" y="6312092"/>
            <a:ext cx="8839200" cy="3524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kern="0" dirty="0">
                <a:solidFill>
                  <a:srgbClr val="D9D9D9"/>
                </a:solidFill>
                <a:ea typeface="ＭＳ Ｐゴシック" pitchFamily="34" charset="-128"/>
              </a:rPr>
              <a:t>* </a:t>
            </a:r>
            <a:r>
              <a:rPr lang="en-US" sz="1600" dirty="0">
                <a:solidFill>
                  <a:srgbClr val="D9D9D9"/>
                </a:solidFill>
                <a:latin typeface="Arial" charset="0"/>
                <a:cs typeface="ＭＳ Ｐゴシック" charset="0"/>
              </a:rPr>
              <a:t>The order of values must be in the same order as specified when creating the cursor.</a:t>
            </a:r>
            <a:r>
              <a:rPr lang="en-US" sz="1600" kern="0" dirty="0">
                <a:solidFill>
                  <a:srgbClr val="D9D9D9"/>
                </a:solidFill>
                <a:ea typeface="ＭＳ Ｐゴシック" pitchFamily="34" charset="-128"/>
              </a:rPr>
              <a:t> </a:t>
            </a:r>
          </a:p>
        </p:txBody>
      </p:sp>
    </p:spTree>
    <p:extLst>
      <p:ext uri="{BB962C8B-B14F-4D97-AF65-F5344CB8AC3E}">
        <p14:creationId xmlns:p14="http://schemas.microsoft.com/office/powerpoint/2010/main" val="2795787319"/>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3" name="Rectangle 2">
            <a:extLst>
              <a:ext uri="{FF2B5EF4-FFF2-40B4-BE49-F238E27FC236}">
                <a16:creationId xmlns:a16="http://schemas.microsoft.com/office/drawing/2014/main" id="{1AE4D715-55B1-B29B-1DAA-79C93B95CF19}"/>
              </a:ext>
            </a:extLst>
          </p:cNvPr>
          <p:cNvSpPr>
            <a:spLocks noGrp="1" noChangeArrowheads="1"/>
          </p:cNvSpPr>
          <p:nvPr>
            <p:ph type="title"/>
          </p:nvPr>
        </p:nvSpPr>
        <p:spPr/>
        <p:txBody>
          <a:bodyPr/>
          <a:lstStyle/>
          <a:p>
            <a:pPr eaLnBrk="1" hangingPunct="1"/>
            <a:r>
              <a:rPr lang="en-US" altLang="en-US" sz="3600" b="0" dirty="0"/>
              <a:t>Insert cursor</a:t>
            </a:r>
          </a:p>
        </p:txBody>
      </p:sp>
      <p:sp>
        <p:nvSpPr>
          <p:cNvPr id="347139" name="Rectangle 3">
            <a:extLst>
              <a:ext uri="{FF2B5EF4-FFF2-40B4-BE49-F238E27FC236}">
                <a16:creationId xmlns:a16="http://schemas.microsoft.com/office/drawing/2014/main" id="{93034B70-47E5-E9EC-E8F4-4522D4522C4C}"/>
              </a:ext>
            </a:extLst>
          </p:cNvPr>
          <p:cNvSpPr>
            <a:spLocks noGrp="1" noChangeArrowheads="1"/>
          </p:cNvSpPr>
          <p:nvPr>
            <p:ph type="body" idx="1"/>
          </p:nvPr>
        </p:nvSpPr>
        <p:spPr>
          <a:xfrm>
            <a:off x="152400" y="2133600"/>
            <a:ext cx="5715000" cy="3858006"/>
          </a:xfrm>
        </p:spPr>
        <p:txBody>
          <a:bodyPr/>
          <a:lstStyle/>
          <a:p>
            <a:pPr marL="0" indent="0">
              <a:buNone/>
            </a:pPr>
            <a:r>
              <a:rPr lang="en-US" sz="1400" dirty="0">
                <a:solidFill>
                  <a:srgbClr val="569CD6"/>
                </a:solidFill>
                <a:latin typeface="Consolas" panose="020B0609020204030204" pitchFamily="49" charset="0"/>
              </a:rPr>
              <a:t>import</a:t>
            </a: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arcpy</a:t>
            </a:r>
            <a:endParaRPr lang="en-US" sz="1400" dirty="0">
              <a:solidFill>
                <a:srgbClr val="D4D4D4"/>
              </a:solidFill>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arcpy.env.workspace</a:t>
            </a:r>
            <a:r>
              <a:rPr lang="en-US" sz="1400" dirty="0">
                <a:solidFill>
                  <a:srgbClr val="D4D4D4"/>
                </a:solidFill>
                <a:latin typeface="Consolas" panose="020B0609020204030204" pitchFamily="49" charset="0"/>
              </a:rPr>
              <a:t> = </a:t>
            </a:r>
            <a:r>
              <a:rPr lang="en-US" sz="1400" dirty="0">
                <a:solidFill>
                  <a:srgbClr val="CE9178"/>
                </a:solidFill>
                <a:latin typeface="Consolas" panose="020B0609020204030204" pitchFamily="49" charset="0"/>
              </a:rPr>
              <a:t>"C:/gispy/scratch"</a:t>
            </a:r>
            <a:endParaRPr lang="en-US" sz="1400" dirty="0">
              <a:solidFill>
                <a:srgbClr val="D4D4D4"/>
              </a:solidFill>
              <a:latin typeface="Consolas" panose="020B0609020204030204" pitchFamily="49" charset="0"/>
            </a:endParaRPr>
          </a:p>
          <a:p>
            <a:pPr marL="0" indent="0">
              <a:buNone/>
            </a:pPr>
            <a:r>
              <a:rPr lang="en-US" sz="1400" dirty="0">
                <a:solidFill>
                  <a:srgbClr val="D4D4D4"/>
                </a:solidFill>
                <a:latin typeface="Consolas" panose="020B0609020204030204" pitchFamily="49" charset="0"/>
              </a:rPr>
              <a:t>fc = </a:t>
            </a:r>
            <a:r>
              <a:rPr lang="en-US" sz="1400" dirty="0">
                <a:solidFill>
                  <a:srgbClr val="CE9178"/>
                </a:solidFill>
                <a:latin typeface="Consolas" panose="020B0609020204030204" pitchFamily="49" charset="0"/>
              </a:rPr>
              <a:t>"</a:t>
            </a:r>
            <a:r>
              <a:rPr lang="en-US" sz="1400" dirty="0" err="1">
                <a:solidFill>
                  <a:srgbClr val="CE9178"/>
                </a:solidFill>
                <a:latin typeface="Consolas" panose="020B0609020204030204" pitchFamily="49" charset="0"/>
              </a:rPr>
              <a:t>park.shp</a:t>
            </a:r>
            <a:r>
              <a:rPr lang="en-US" sz="1400" dirty="0">
                <a:solidFill>
                  <a:srgbClr val="CE9178"/>
                </a:solidFill>
                <a:latin typeface="Consolas" panose="020B0609020204030204" pitchFamily="49" charset="0"/>
              </a:rPr>
              <a:t>"</a:t>
            </a:r>
            <a:endParaRPr lang="en-US" sz="1400" dirty="0">
              <a:solidFill>
                <a:srgbClr val="D4D4D4"/>
              </a:solidFill>
              <a:latin typeface="Consolas" panose="020B0609020204030204" pitchFamily="49" charset="0"/>
            </a:endParaRPr>
          </a:p>
          <a:p>
            <a:pPr marL="0" indent="0">
              <a:buNone/>
            </a:pPr>
            <a:endParaRPr lang="en-US" sz="1400" b="0" dirty="0">
              <a:solidFill>
                <a:srgbClr val="6A9955"/>
              </a:solidFill>
              <a:effectLst/>
              <a:latin typeface="Consolas" panose="020B0609020204030204" pitchFamily="49" charset="0"/>
            </a:endParaRPr>
          </a:p>
          <a:p>
            <a:pPr marL="0" indent="0">
              <a:buNone/>
            </a:pPr>
            <a:r>
              <a:rPr lang="en-US" sz="1400" b="0" dirty="0">
                <a:solidFill>
                  <a:srgbClr val="6A9955"/>
                </a:solidFill>
                <a:effectLst/>
                <a:latin typeface="Consolas" panose="020B0609020204030204" pitchFamily="49" charset="0"/>
              </a:rPr>
              <a:t># Get an insert cursor.</a:t>
            </a:r>
            <a:endParaRPr lang="en-US" sz="1400" b="0" dirty="0">
              <a:solidFill>
                <a:srgbClr val="D4D4D4"/>
              </a:solidFill>
              <a:effectLst/>
              <a:latin typeface="Consolas" panose="020B0609020204030204" pitchFamily="49" charset="0"/>
            </a:endParaRPr>
          </a:p>
          <a:p>
            <a:pPr marL="0" indent="0">
              <a:buNone/>
            </a:pPr>
            <a:r>
              <a:rPr lang="en-US" sz="1400" dirty="0" err="1">
                <a:solidFill>
                  <a:srgbClr val="D4D4D4"/>
                </a:solidFill>
                <a:latin typeface="Consolas" panose="020B0609020204030204" pitchFamily="49" charset="0"/>
              </a:rPr>
              <a:t>ic</a:t>
            </a:r>
            <a:r>
              <a:rPr lang="en-US" sz="1400" dirty="0">
                <a:solidFill>
                  <a:srgbClr val="D4D4D4"/>
                </a:solidFill>
                <a:latin typeface="Consolas" panose="020B0609020204030204" pitchFamily="49" charset="0"/>
              </a:rPr>
              <a:t> = </a:t>
            </a:r>
            <a:r>
              <a:rPr lang="en-US" sz="1400" dirty="0" err="1">
                <a:solidFill>
                  <a:srgbClr val="D4D4D4"/>
                </a:solidFill>
                <a:latin typeface="Consolas" panose="020B0609020204030204" pitchFamily="49" charset="0"/>
              </a:rPr>
              <a:t>arcpy.da.InsertCursor</a:t>
            </a:r>
            <a:r>
              <a:rPr lang="en-US" sz="1400" dirty="0">
                <a:solidFill>
                  <a:srgbClr val="D4D4D4"/>
                </a:solidFill>
                <a:latin typeface="Consolas" panose="020B0609020204030204" pitchFamily="49" charset="0"/>
              </a:rPr>
              <a:t>(</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in_table</a:t>
            </a:r>
            <a:r>
              <a:rPr lang="en-US" sz="1400" dirty="0">
                <a:solidFill>
                  <a:srgbClr val="D4D4D4"/>
                </a:solidFill>
                <a:latin typeface="Consolas" panose="020B0609020204030204" pitchFamily="49" charset="0"/>
              </a:rPr>
              <a:t>=fc, </a:t>
            </a:r>
          </a:p>
          <a:p>
            <a:pPr marL="0" indent="0">
              <a:buNone/>
            </a:pPr>
            <a:r>
              <a:rPr lang="en-US" sz="1400" dirty="0">
                <a:solidFill>
                  <a:srgbClr val="D4D4D4"/>
                </a:solidFill>
                <a:latin typeface="Consolas" panose="020B0609020204030204" pitchFamily="49" charset="0"/>
              </a:rPr>
              <a:t>    </a:t>
            </a:r>
            <a:r>
              <a:rPr lang="en-US" sz="1400" dirty="0" err="1">
                <a:solidFill>
                  <a:srgbClr val="D4D4D4"/>
                </a:solidFill>
                <a:latin typeface="Consolas" panose="020B0609020204030204" pitchFamily="49" charset="0"/>
              </a:rPr>
              <a:t>field_names</a:t>
            </a:r>
            <a:r>
              <a:rPr lang="en-US" sz="1400" dirty="0">
                <a:solidFill>
                  <a:srgbClr val="D4D4D4"/>
                </a:solidFill>
                <a:latin typeface="Consolas" panose="020B0609020204030204" pitchFamily="49" charset="0"/>
              </a:rPr>
              <a:t>=[</a:t>
            </a:r>
            <a:r>
              <a:rPr lang="en-US" sz="1400" dirty="0">
                <a:solidFill>
                  <a:srgbClr val="CE9178"/>
                </a:solidFill>
                <a:latin typeface="Consolas" panose="020B0609020204030204" pitchFamily="49" charset="0"/>
              </a:rPr>
              <a:t>"RECNO"</a:t>
            </a:r>
            <a:r>
              <a:rPr lang="en-US" sz="1400" dirty="0">
                <a:solidFill>
                  <a:srgbClr val="D4D4D4"/>
                </a:solidFill>
                <a:latin typeface="Consolas" panose="020B0609020204030204" pitchFamily="49" charset="0"/>
              </a:rPr>
              <a:t>])</a:t>
            </a:r>
          </a:p>
          <a:p>
            <a:pPr marL="0" indent="0">
              <a:buNone/>
            </a:pP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 </a:t>
            </a:r>
            <a:r>
              <a:rPr lang="en-US" sz="1400" dirty="0">
                <a:solidFill>
                  <a:srgbClr val="D4D4D4"/>
                </a:solidFill>
                <a:latin typeface="Consolas" panose="020B0609020204030204" pitchFamily="49" charset="0"/>
              </a:rPr>
              <a:t>= [</a:t>
            </a:r>
            <a:r>
              <a:rPr lang="en-US" sz="1400" dirty="0">
                <a:solidFill>
                  <a:srgbClr val="B5CEA8"/>
                </a:solidFill>
                <a:latin typeface="Consolas" panose="020B0609020204030204" pitchFamily="49" charset="0"/>
              </a:rPr>
              <a:t>82</a:t>
            </a:r>
            <a:r>
              <a:rPr lang="en-US" sz="1400" dirty="0">
                <a:solidFill>
                  <a:srgbClr val="D4D4D4"/>
                </a:solidFill>
                <a:latin typeface="Consolas" panose="020B0609020204030204" pitchFamily="49" charset="0"/>
              </a:rPr>
              <a:t>]</a:t>
            </a:r>
            <a:br>
              <a:rPr lang="en-US" sz="1400" b="0" dirty="0">
                <a:solidFill>
                  <a:srgbClr val="D4D4D4"/>
                </a:solidFill>
                <a:effectLst/>
                <a:latin typeface="Consolas" panose="020B0609020204030204" pitchFamily="49" charset="0"/>
              </a:rPr>
            </a:br>
            <a:r>
              <a:rPr lang="en-US" sz="1400" b="0" dirty="0">
                <a:solidFill>
                  <a:srgbClr val="6A9955"/>
                </a:solidFill>
                <a:effectLst/>
                <a:latin typeface="Consolas" panose="020B0609020204030204" pitchFamily="49" charset="0"/>
              </a:rPr>
              <a:t># Insert new row.</a:t>
            </a:r>
            <a:endParaRPr lang="en-US" sz="1400" b="0" dirty="0">
              <a:solidFill>
                <a:srgbClr val="D4D4D4"/>
              </a:solidFill>
              <a:effectLst/>
              <a:latin typeface="Consolas" panose="020B0609020204030204" pitchFamily="49" charset="0"/>
            </a:endParaRPr>
          </a:p>
          <a:p>
            <a:pPr marL="0" indent="0">
              <a:buNone/>
            </a:pPr>
            <a:r>
              <a:rPr lang="en-US" sz="1400" b="0" dirty="0" err="1">
                <a:solidFill>
                  <a:srgbClr val="D4D4D4"/>
                </a:solidFill>
                <a:effectLst/>
                <a:latin typeface="Consolas" panose="020B0609020204030204" pitchFamily="49" charset="0"/>
              </a:rPr>
              <a:t>ic.insertRow</a:t>
            </a:r>
            <a:r>
              <a:rPr lang="en-US" sz="1400" b="0" dirty="0">
                <a:solidFill>
                  <a:srgbClr val="D4D4D4"/>
                </a:solidFill>
                <a:effectLst/>
                <a:latin typeface="Consolas" panose="020B0609020204030204" pitchFamily="49" charset="0"/>
              </a:rPr>
              <a:t>(</a:t>
            </a:r>
            <a:r>
              <a:rPr lang="en-US" sz="1400" b="0" dirty="0" err="1">
                <a:solidFill>
                  <a:srgbClr val="D4D4D4"/>
                </a:solidFill>
                <a:effectLst/>
                <a:latin typeface="Consolas" panose="020B0609020204030204" pitchFamily="49" charset="0"/>
              </a:rPr>
              <a:t>row_list</a:t>
            </a:r>
            <a:r>
              <a:rPr lang="en-US" sz="1400" b="0" dirty="0">
                <a:solidFill>
                  <a:srgbClr val="D4D4D4"/>
                </a:solidFill>
                <a:effectLst/>
                <a:latin typeface="Consolas" panose="020B0609020204030204" pitchFamily="49" charset="0"/>
              </a:rPr>
              <a:t>)</a:t>
            </a:r>
          </a:p>
          <a:p>
            <a:pPr marL="0" indent="0">
              <a:buNone/>
            </a:pPr>
            <a:br>
              <a:rPr lang="en-US" sz="1400" b="0" dirty="0">
                <a:solidFill>
                  <a:srgbClr val="D4D4D4"/>
                </a:solidFill>
                <a:effectLst/>
                <a:latin typeface="Consolas" panose="020B0609020204030204" pitchFamily="49" charset="0"/>
              </a:rPr>
            </a:br>
            <a:r>
              <a:rPr lang="en-US" sz="1400" b="0" dirty="0">
                <a:solidFill>
                  <a:srgbClr val="569CD6"/>
                </a:solidFill>
                <a:effectLst/>
                <a:latin typeface="Consolas" panose="020B0609020204030204" pitchFamily="49" charset="0"/>
              </a:rPr>
              <a:t>del</a:t>
            </a:r>
            <a:r>
              <a:rPr lang="en-US" sz="1400" b="0" dirty="0">
                <a:solidFill>
                  <a:srgbClr val="D4D4D4"/>
                </a:solidFill>
                <a:effectLst/>
                <a:latin typeface="Consolas" panose="020B0609020204030204" pitchFamily="49" charset="0"/>
              </a:rPr>
              <a:t> </a:t>
            </a:r>
            <a:r>
              <a:rPr lang="en-US" sz="1400" b="0" dirty="0" err="1">
                <a:solidFill>
                  <a:srgbClr val="D4D4D4"/>
                </a:solidFill>
                <a:effectLst/>
                <a:latin typeface="Consolas" panose="020B0609020204030204" pitchFamily="49" charset="0"/>
              </a:rPr>
              <a:t>ic</a:t>
            </a:r>
            <a:endParaRPr lang="en-US" sz="1400" b="0" dirty="0">
              <a:solidFill>
                <a:srgbClr val="D4D4D4"/>
              </a:solidFill>
              <a:effectLst/>
              <a:latin typeface="Consolas" panose="020B0609020204030204" pitchFamily="49" charset="0"/>
            </a:endParaRPr>
          </a:p>
        </p:txBody>
      </p:sp>
      <p:pic>
        <p:nvPicPr>
          <p:cNvPr id="35847" name="Picture 7">
            <a:extLst>
              <a:ext uri="{FF2B5EF4-FFF2-40B4-BE49-F238E27FC236}">
                <a16:creationId xmlns:a16="http://schemas.microsoft.com/office/drawing/2014/main" id="{62507E56-C483-BAAE-8E0A-330BF0BA1F09}"/>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t="10875"/>
          <a:stretch/>
        </p:blipFill>
        <p:spPr bwMode="auto">
          <a:xfrm>
            <a:off x="5753100" y="4064558"/>
            <a:ext cx="2943225" cy="1927048"/>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5848" name="Picture 5">
            <a:extLst>
              <a:ext uri="{FF2B5EF4-FFF2-40B4-BE49-F238E27FC236}">
                <a16:creationId xmlns:a16="http://schemas.microsoft.com/office/drawing/2014/main" id="{C36F60F3-3F10-2D29-2AFB-97F5B3440F93}"/>
              </a:ext>
            </a:extLst>
          </p:cNvPr>
          <p:cNvPicPr>
            <a:picLocks noChangeAspect="1" noChangeArrowheads="1"/>
          </p:cNvPicPr>
          <p:nvPr/>
        </p:nvPicPr>
        <p:blipFill rotWithShape="1">
          <a:blip r:embed="rId4">
            <a:extLst>
              <a:ext uri="{28A0092B-C50C-407E-A947-70E740481C1C}">
                <a14:useLocalDpi xmlns:a14="http://schemas.microsoft.com/office/drawing/2010/main" val="0"/>
              </a:ext>
            </a:extLst>
          </a:blip>
          <a:srcRect t="11215" r="3016"/>
          <a:stretch/>
        </p:blipFill>
        <p:spPr bwMode="auto">
          <a:xfrm>
            <a:off x="5776913" y="990600"/>
            <a:ext cx="2909887" cy="1809750"/>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9"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3638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0" name="Rectangle 9">
            <a:extLst>
              <a:ext uri="{FF2B5EF4-FFF2-40B4-BE49-F238E27FC236}">
                <a16:creationId xmlns:a16="http://schemas.microsoft.com/office/drawing/2014/main" id="{FDD32D3E-68CC-F8F2-75CE-76B9D4EAC44E}"/>
              </a:ext>
            </a:extLst>
          </p:cNvPr>
          <p:cNvSpPr>
            <a:spLocks noChangeArrowheads="1"/>
          </p:cNvSpPr>
          <p:nvPr/>
        </p:nvSpPr>
        <p:spPr bwMode="auto">
          <a:xfrm>
            <a:off x="6355389" y="590169"/>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
        <p:nvSpPr>
          <p:cNvPr id="3" name="Rectangle 2"/>
          <p:cNvSpPr/>
          <p:nvPr/>
        </p:nvSpPr>
        <p:spPr>
          <a:xfrm>
            <a:off x="-76200" y="838200"/>
            <a:ext cx="4876800" cy="951030"/>
          </a:xfrm>
          <a:prstGeom prst="rect">
            <a:avLst/>
          </a:prstGeom>
        </p:spPr>
        <p:txBody>
          <a:bodyPr wrap="square">
            <a:spAutoFit/>
          </a:bodyPr>
          <a:lstStyle/>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 list or tuple with row values.* </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Create </a:t>
            </a:r>
            <a:r>
              <a:rPr lang="en-US" kern="0" dirty="0" err="1">
                <a:solidFill>
                  <a:srgbClr val="FFFFFF">
                    <a:lumMod val="85000"/>
                  </a:srgbClr>
                </a:solidFill>
                <a:latin typeface="Arial"/>
                <a:ea typeface="ＭＳ Ｐゴシック" pitchFamily="34" charset="-128"/>
              </a:rPr>
              <a:t>InsertCursor</a:t>
            </a:r>
            <a:r>
              <a:rPr lang="en-US" kern="0" dirty="0">
                <a:solidFill>
                  <a:srgbClr val="FFFFFF">
                    <a:lumMod val="85000"/>
                  </a:srgbClr>
                </a:solidFill>
                <a:latin typeface="Arial"/>
                <a:ea typeface="ＭＳ Ｐゴシック" pitchFamily="34" charset="-128"/>
              </a:rPr>
              <a:t>.</a:t>
            </a:r>
          </a:p>
          <a:p>
            <a:pPr marL="742950" lvl="1" indent="-285750" eaLnBrk="1" hangingPunct="1">
              <a:lnSpc>
                <a:spcPct val="90000"/>
              </a:lnSpc>
              <a:spcBef>
                <a:spcPct val="20000"/>
              </a:spcBef>
              <a:buFont typeface="Garamond" pitchFamily="18" charset="0"/>
              <a:buAutoNum type="arabicPeriod"/>
              <a:defRPr/>
            </a:pPr>
            <a:r>
              <a:rPr lang="en-US" kern="0" dirty="0">
                <a:solidFill>
                  <a:srgbClr val="FFFFFF">
                    <a:lumMod val="85000"/>
                  </a:srgbClr>
                </a:solidFill>
                <a:latin typeface="Arial"/>
                <a:ea typeface="ＭＳ Ｐゴシック" pitchFamily="34" charset="-128"/>
              </a:rPr>
              <a:t>Insert the new row.</a:t>
            </a:r>
            <a:endParaRPr lang="en-US" dirty="0"/>
          </a:p>
        </p:txBody>
      </p:sp>
      <p:sp>
        <p:nvSpPr>
          <p:cNvPr id="11" name="TextBox 2">
            <a:extLst>
              <a:ext uri="{FF2B5EF4-FFF2-40B4-BE49-F238E27FC236}">
                <a16:creationId xmlns:a16="http://schemas.microsoft.com/office/drawing/2014/main" id="{EECD6984-0236-65C4-06BA-55F4CC91DFDD}"/>
              </a:ext>
            </a:extLst>
          </p:cNvPr>
          <p:cNvSpPr txBox="1">
            <a:spLocks noChangeArrowheads="1"/>
          </p:cNvSpPr>
          <p:nvPr/>
        </p:nvSpPr>
        <p:spPr bwMode="auto">
          <a:xfrm>
            <a:off x="3482456" y="5701731"/>
            <a:ext cx="3962400" cy="107721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600" dirty="0">
                <a:solidFill>
                  <a:srgbClr val="D9D9D9"/>
                </a:solidFill>
              </a:rPr>
              <a:t>New row in table </a:t>
            </a:r>
          </a:p>
          <a:p>
            <a:pPr eaLnBrk="1" hangingPunct="1">
              <a:spcBef>
                <a:spcPct val="0"/>
              </a:spcBef>
              <a:buFontTx/>
              <a:buNone/>
            </a:pPr>
            <a:endParaRPr lang="en-US" altLang="en-US" sz="1600" dirty="0">
              <a:solidFill>
                <a:srgbClr val="D9D9D9"/>
              </a:solidFill>
            </a:endParaRPr>
          </a:p>
          <a:p>
            <a:pPr eaLnBrk="1" hangingPunct="1">
              <a:spcBef>
                <a:spcPct val="0"/>
              </a:spcBef>
              <a:buFontTx/>
              <a:buNone/>
            </a:pPr>
            <a:r>
              <a:rPr lang="en-US" altLang="en-US" sz="1600" dirty="0">
                <a:solidFill>
                  <a:srgbClr val="D9D9D9"/>
                </a:solidFill>
              </a:rPr>
              <a:t>Polygon geometry is not defined.  </a:t>
            </a:r>
          </a:p>
          <a:p>
            <a:pPr eaLnBrk="1" hangingPunct="1">
              <a:spcBef>
                <a:spcPct val="0"/>
              </a:spcBef>
              <a:buFontTx/>
              <a:buNone/>
            </a:pPr>
            <a:r>
              <a:rPr lang="en-US" altLang="en-US" sz="1600" dirty="0">
                <a:solidFill>
                  <a:srgbClr val="D9D9D9"/>
                </a:solidFill>
              </a:rPr>
              <a:t>No Polygon will be displayed.</a:t>
            </a:r>
          </a:p>
        </p:txBody>
      </p:sp>
      <p:cxnSp>
        <p:nvCxnSpPr>
          <p:cNvPr id="14" name="Straight Arrow Connector 13">
            <a:extLst>
              <a:ext uri="{FF2B5EF4-FFF2-40B4-BE49-F238E27FC236}">
                <a16:creationId xmlns:a16="http://schemas.microsoft.com/office/drawing/2014/main" id="{23FEA73E-A7D0-4172-802E-1D96FE84F5BE}"/>
              </a:ext>
            </a:extLst>
          </p:cNvPr>
          <p:cNvCxnSpPr/>
          <p:nvPr/>
        </p:nvCxnSpPr>
        <p:spPr bwMode="auto">
          <a:xfrm flipV="1">
            <a:off x="5241309" y="5867399"/>
            <a:ext cx="438607" cy="1"/>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Tree>
    <p:extLst>
      <p:ext uri="{BB962C8B-B14F-4D97-AF65-F5344CB8AC3E}">
        <p14:creationId xmlns:p14="http://schemas.microsoft.com/office/powerpoint/2010/main" val="1236980840"/>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Title 1">
            <a:extLst>
              <a:ext uri="{FF2B5EF4-FFF2-40B4-BE49-F238E27FC236}">
                <a16:creationId xmlns:a16="http://schemas.microsoft.com/office/drawing/2014/main" id="{F80450A0-F9CE-CD89-011C-5E056EE54B98}"/>
              </a:ext>
            </a:extLst>
          </p:cNvPr>
          <p:cNvSpPr>
            <a:spLocks noGrp="1"/>
          </p:cNvSpPr>
          <p:nvPr>
            <p:ph type="title"/>
          </p:nvPr>
        </p:nvSpPr>
        <p:spPr/>
        <p:txBody>
          <a:bodyPr/>
          <a:lstStyle/>
          <a:p>
            <a:pPr eaLnBrk="1" hangingPunct="1"/>
            <a:r>
              <a:rPr lang="en-US" altLang="en-US" b="0" dirty="0"/>
              <a:t>To set the Shape field</a:t>
            </a:r>
          </a:p>
        </p:txBody>
      </p:sp>
      <p:sp>
        <p:nvSpPr>
          <p:cNvPr id="3" name="Content Placeholder 2">
            <a:extLst>
              <a:ext uri="{FF2B5EF4-FFF2-40B4-BE49-F238E27FC236}">
                <a16:creationId xmlns:a16="http://schemas.microsoft.com/office/drawing/2014/main" id="{E74CB971-C769-B85C-D203-D95675B3929F}"/>
              </a:ext>
            </a:extLst>
          </p:cNvPr>
          <p:cNvSpPr>
            <a:spLocks noGrp="1"/>
          </p:cNvSpPr>
          <p:nvPr>
            <p:ph idx="1"/>
          </p:nvPr>
        </p:nvSpPr>
        <p:spPr>
          <a:xfrm>
            <a:off x="152400" y="1295400"/>
            <a:ext cx="8991600" cy="5410200"/>
          </a:xfrm>
        </p:spPr>
        <p:txBody>
          <a:bodyPr/>
          <a:lstStyle/>
          <a:p>
            <a:pPr marL="514350" lvl="1" indent="-457200" eaLnBrk="1" hangingPunct="1">
              <a:buFont typeface="Arial" pitchFamily="34" charset="0"/>
              <a:buChar char="•"/>
              <a:defRPr/>
            </a:pPr>
            <a:r>
              <a:rPr lang="en-US" sz="2400" dirty="0">
                <a:ea typeface="ＭＳ Ｐゴシック" pitchFamily="34" charset="-128"/>
              </a:rPr>
              <a:t>Need to create a Geometry object </a:t>
            </a:r>
          </a:p>
          <a:p>
            <a:pPr marL="514350" lvl="1" indent="-457200" eaLnBrk="1" hangingPunct="1">
              <a:buFont typeface="Arial" pitchFamily="34" charset="0"/>
              <a:buChar char="•"/>
              <a:defRPr/>
            </a:pPr>
            <a:r>
              <a:rPr lang="en-US" sz="2400" dirty="0">
                <a:ea typeface="ＭＳ Ｐゴシック" pitchFamily="34" charset="-128"/>
              </a:rPr>
              <a:t>Point, Multipoint, Polyline, or Polygon</a:t>
            </a:r>
          </a:p>
          <a:p>
            <a:pPr marL="514350" lvl="1" indent="-457200" eaLnBrk="1" hangingPunct="1">
              <a:defRPr/>
            </a:pPr>
            <a:endParaRPr lang="en-US" sz="1800" dirty="0">
              <a:ea typeface="ＭＳ Ｐゴシック" pitchFamily="34" charset="-128"/>
            </a:endParaRPr>
          </a:p>
          <a:p>
            <a:pPr marL="514350" lvl="1" indent="-457200" eaLnBrk="1" hangingPunct="1">
              <a:defRPr/>
            </a:pPr>
            <a:endParaRPr lang="en-US" sz="1800" dirty="0">
              <a:ea typeface="ＭＳ Ｐゴシック" pitchFamily="34" charset="-128"/>
            </a:endParaRPr>
          </a:p>
          <a:p>
            <a:pPr marL="0" indent="0">
              <a:buNone/>
            </a:pPr>
            <a:r>
              <a:rPr lang="en-US" sz="1800" dirty="0" err="1">
                <a:solidFill>
                  <a:srgbClr val="D4D4D4"/>
                </a:solidFill>
                <a:latin typeface="Consolas" panose="020B0609020204030204" pitchFamily="49" charset="0"/>
              </a:rPr>
              <a:t>hospital_point</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70.1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42.07</a:t>
            </a:r>
            <a:r>
              <a:rPr lang="en-US" sz="1800" dirty="0">
                <a:solidFill>
                  <a:srgbClr val="D4D4D4"/>
                </a:solidFill>
                <a:latin typeface="Consolas" panose="020B0609020204030204" pitchFamily="49" charset="0"/>
              </a:rPr>
              <a:t>)</a:t>
            </a:r>
          </a:p>
          <a:p>
            <a:pPr marL="0" indent="0">
              <a:buNone/>
            </a:pPr>
            <a:endParaRPr lang="en-US" sz="1800" dirty="0">
              <a:solidFill>
                <a:srgbClr val="D4D4D4"/>
              </a:solidFill>
              <a:latin typeface="Consolas" panose="020B0609020204030204" pitchFamily="49" charset="0"/>
            </a:endParaRPr>
          </a:p>
          <a:p>
            <a:pPr marL="0" indent="0">
              <a:buNone/>
            </a:pPr>
            <a:endParaRPr lang="en-US" sz="1800" dirty="0">
              <a:solidFill>
                <a:srgbClr val="D4D4D4"/>
              </a:solidFill>
              <a:latin typeface="Consolas" panose="020B0609020204030204" pitchFamily="49" charset="0"/>
            </a:endParaRPr>
          </a:p>
          <a:p>
            <a:pPr marL="0" indent="0">
              <a:buNone/>
            </a:pP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arcpy.Array</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459111.66</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5010433.12</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472516.38</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5001431.08</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arcpy.Point</a:t>
            </a:r>
            <a:r>
              <a:rPr lang="en-US" sz="1800" dirty="0">
                <a:solidFill>
                  <a:srgbClr val="D4D4D4"/>
                </a:solidFill>
                <a:latin typeface="Consolas" panose="020B0609020204030204" pitchFamily="49" charset="0"/>
              </a:rPr>
              <a:t>(</a:t>
            </a:r>
            <a:r>
              <a:rPr lang="en-US" sz="1800" dirty="0">
                <a:solidFill>
                  <a:srgbClr val="B5CEA8"/>
                </a:solidFill>
                <a:latin typeface="Consolas" panose="020B0609020204030204" pitchFamily="49" charset="0"/>
              </a:rPr>
              <a:t>477710.81</a:t>
            </a:r>
            <a:r>
              <a:rPr lang="en-US" sz="1800" dirty="0">
                <a:solidFill>
                  <a:srgbClr val="D4D4D4"/>
                </a:solidFill>
                <a:latin typeface="Consolas" panose="020B0609020204030204" pitchFamily="49" charset="0"/>
              </a:rPr>
              <a:t>, </a:t>
            </a:r>
            <a:r>
              <a:rPr lang="en-US" sz="1800" dirty="0">
                <a:solidFill>
                  <a:srgbClr val="B5CEA8"/>
                </a:solidFill>
                <a:latin typeface="Consolas" panose="020B0609020204030204" pitchFamily="49" charset="0"/>
              </a:rPr>
              <a:t>4986587.10</a:t>
            </a:r>
            <a:r>
              <a:rPr lang="en-US" sz="1800" dirty="0">
                <a:solidFill>
                  <a:srgbClr val="D4D4D4"/>
                </a:solidFill>
                <a:latin typeface="Consolas" panose="020B0609020204030204" pitchFamily="49" charset="0"/>
              </a:rPr>
              <a:t>)]) </a:t>
            </a:r>
          </a:p>
          <a:p>
            <a:pPr marL="0" indent="0">
              <a:buNone/>
            </a:pPr>
            <a:r>
              <a:rPr lang="en-US" sz="1800" dirty="0" err="1">
                <a:solidFill>
                  <a:srgbClr val="D4D4D4"/>
                </a:solidFill>
                <a:latin typeface="Consolas" panose="020B0609020204030204" pitchFamily="49" charset="0"/>
              </a:rPr>
              <a:t>rail_polyline</a:t>
            </a:r>
            <a:r>
              <a:rPr lang="en-US" sz="1800" dirty="0">
                <a:solidFill>
                  <a:srgbClr val="D4D4D4"/>
                </a:solidFill>
                <a:latin typeface="Consolas" panose="020B0609020204030204" pitchFamily="49" charset="0"/>
              </a:rPr>
              <a:t> = </a:t>
            </a:r>
            <a:r>
              <a:rPr lang="en-US" sz="1800" dirty="0" err="1">
                <a:solidFill>
                  <a:srgbClr val="D4D4D4"/>
                </a:solidFill>
                <a:latin typeface="Consolas" panose="020B0609020204030204" pitchFamily="49" charset="0"/>
              </a:rPr>
              <a:t>arcpy.Polyline</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temp_array</a:t>
            </a:r>
            <a:r>
              <a:rPr lang="en-US" sz="1800" dirty="0">
                <a:solidFill>
                  <a:srgbClr val="D4D4D4"/>
                </a:solidFill>
                <a:latin typeface="Consolas" panose="020B0609020204030204" pitchFamily="49" charset="0"/>
              </a:rPr>
              <a:t>)</a:t>
            </a:r>
            <a:endParaRPr lang="en-US" sz="1800" b="0" dirty="0">
              <a:solidFill>
                <a:srgbClr val="D4D4D4"/>
              </a:solidFill>
              <a:effectLst/>
              <a:latin typeface="Consolas" panose="020B0609020204030204" pitchFamily="49" charset="0"/>
            </a:endParaRPr>
          </a:p>
        </p:txBody>
      </p:sp>
      <p:pic>
        <p:nvPicPr>
          <p:cNvPr id="30725" name="Picture 5">
            <a:extLst>
              <a:ext uri="{FF2B5EF4-FFF2-40B4-BE49-F238E27FC236}">
                <a16:creationId xmlns:a16="http://schemas.microsoft.com/office/drawing/2014/main" id="{0FF8A9A6-EDE3-F75B-E3FE-8CEC22E95CF8}"/>
              </a:ext>
            </a:extLst>
          </p:cNvPr>
          <p:cNvPicPr>
            <a:picLocks noChangeAspect="1" noChangeArrowheads="1"/>
          </p:cNvPicPr>
          <p:nvPr/>
        </p:nvPicPr>
        <p:blipFill rotWithShape="1">
          <a:blip r:embed="rId3"/>
          <a:srcRect l="13514" t="38609"/>
          <a:stretch/>
        </p:blipFill>
        <p:spPr bwMode="auto">
          <a:xfrm>
            <a:off x="6553200" y="1300162"/>
            <a:ext cx="2438400" cy="1290638"/>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4" name="Oval 3">
            <a:extLst>
              <a:ext uri="{FF2B5EF4-FFF2-40B4-BE49-F238E27FC236}">
                <a16:creationId xmlns:a16="http://schemas.microsoft.com/office/drawing/2014/main" id="{1B5EC536-F040-D0F8-132E-8450ADA3F865}"/>
              </a:ext>
            </a:extLst>
          </p:cNvPr>
          <p:cNvSpPr/>
          <p:nvPr/>
        </p:nvSpPr>
        <p:spPr bwMode="auto">
          <a:xfrm>
            <a:off x="6896100" y="1219200"/>
            <a:ext cx="723900" cy="457200"/>
          </a:xfrm>
          <a:prstGeom prst="ellipse">
            <a:avLst/>
          </a:prstGeom>
          <a:noFill/>
          <a:ln w="38100" cap="flat" cmpd="sng" algn="ctr">
            <a:solidFill>
              <a:srgbClr val="FF0066"/>
            </a:solidFill>
            <a:prstDash val="solid"/>
            <a:round/>
            <a:headEnd type="none" w="med" len="med"/>
            <a:tailEnd type="none" w="med" len="med"/>
          </a:ln>
          <a:effectLst/>
        </p:spPr>
        <p:txBody>
          <a:bodyPr/>
          <a:lstStyle/>
          <a:p>
            <a:pPr eaLnBrk="1" hangingPunct="1">
              <a:defRPr/>
            </a:pPr>
            <a:endParaRPr lang="en-US">
              <a:ln>
                <a:solidFill>
                  <a:srgbClr val="FF0000"/>
                </a:solidFill>
              </a:ln>
              <a:latin typeface="Arial" charset="0"/>
              <a:ea typeface="+mn-ea"/>
            </a:endParaRPr>
          </a:p>
        </p:txBody>
      </p:sp>
    </p:spTree>
    <p:extLst>
      <p:ext uri="{BB962C8B-B14F-4D97-AF65-F5344CB8AC3E}">
        <p14:creationId xmlns:p14="http://schemas.microsoft.com/office/powerpoint/2010/main" val="542186252"/>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8921" name="Picture 12">
            <a:extLst>
              <a:ext uri="{FF2B5EF4-FFF2-40B4-BE49-F238E27FC236}">
                <a16:creationId xmlns:a16="http://schemas.microsoft.com/office/drawing/2014/main" id="{6DFFEF57-6D75-93BF-5276-CB6527F8A9D1}"/>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1799" t="10172"/>
          <a:stretch/>
        </p:blipFill>
        <p:spPr bwMode="auto">
          <a:xfrm>
            <a:off x="6400799" y="664002"/>
            <a:ext cx="2600325" cy="2079151"/>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2" name="Rectangle 1"/>
          <p:cNvSpPr/>
          <p:nvPr/>
        </p:nvSpPr>
        <p:spPr>
          <a:xfrm>
            <a:off x="152400" y="752118"/>
            <a:ext cx="4572000" cy="4801314"/>
          </a:xfrm>
          <a:prstGeom prst="rect">
            <a:avLst/>
          </a:prstGeom>
        </p:spPr>
        <p:txBody>
          <a:bodyPr>
            <a:spAutoFit/>
          </a:bodyPr>
          <a:lstStyle/>
          <a:p>
            <a:r>
              <a:rPr lang="en-US" sz="1600" dirty="0">
                <a:solidFill>
                  <a:srgbClr val="569CD6"/>
                </a:solidFill>
                <a:latin typeface="Consolas" panose="020B0609020204030204" pitchFamily="49" charset="0"/>
              </a:rPr>
              <a:t>import</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arcpy</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arcpy.env.workspace</a:t>
            </a:r>
            <a:r>
              <a:rPr lang="en-US" sz="1600" dirty="0">
                <a:solidFill>
                  <a:srgbClr val="D4D4D4"/>
                </a:solidFill>
                <a:latin typeface="Consolas" panose="020B0609020204030204" pitchFamily="49" charset="0"/>
              </a:rPr>
              <a:t> = </a:t>
            </a:r>
            <a:r>
              <a:rPr lang="en-US" sz="1600" dirty="0">
                <a:solidFill>
                  <a:srgbClr val="CE9178"/>
                </a:solidFill>
                <a:latin typeface="Consolas" panose="020B0609020204030204" pitchFamily="49" charset="0"/>
              </a:rPr>
              <a:t>"C:/gispy/scratch"</a:t>
            </a:r>
            <a:endParaRPr lang="en-US" sz="1600" dirty="0">
              <a:solidFill>
                <a:srgbClr val="D4D4D4"/>
              </a:solidFill>
              <a:latin typeface="Consolas" panose="020B0609020204030204" pitchFamily="49" charset="0"/>
            </a:endParaRPr>
          </a:p>
          <a:p>
            <a:r>
              <a:rPr lang="en-US" sz="1600" dirty="0">
                <a:solidFill>
                  <a:srgbClr val="D4D4D4"/>
                </a:solidFill>
                <a:latin typeface="Consolas" panose="020B0609020204030204" pitchFamily="49" charset="0"/>
              </a:rPr>
              <a:t>fc = </a:t>
            </a:r>
            <a:r>
              <a:rPr lang="en-US" sz="1600" dirty="0">
                <a:solidFill>
                  <a:srgbClr val="CE9178"/>
                </a:solidFill>
                <a:latin typeface="Consolas" panose="020B0609020204030204" pitchFamily="49" charset="0"/>
              </a:rPr>
              <a:t>"</a:t>
            </a:r>
            <a:r>
              <a:rPr lang="en-US" sz="1600" dirty="0" err="1">
                <a:solidFill>
                  <a:srgbClr val="CE9178"/>
                </a:solidFill>
                <a:latin typeface="Consolas" panose="020B0609020204030204" pitchFamily="49" charset="0"/>
              </a:rPr>
              <a:t>fires.shp</a:t>
            </a:r>
            <a:r>
              <a:rPr lang="en-US" sz="1600" dirty="0">
                <a:solidFill>
                  <a:srgbClr val="CE9178"/>
                </a:solidFill>
                <a:latin typeface="Consolas" panose="020B0609020204030204" pitchFamily="49" charset="0"/>
              </a:rPr>
              <a:t>"</a:t>
            </a:r>
            <a:endParaRPr lang="en-US" sz="1600" dirty="0">
              <a:solidFill>
                <a:srgbClr val="D4D4D4"/>
              </a:solidFill>
              <a:latin typeface="Consolas" panose="020B0609020204030204" pitchFamily="49" charset="0"/>
            </a:endParaRPr>
          </a:p>
          <a:p>
            <a:br>
              <a:rPr lang="en-US" sz="1600" dirty="0">
                <a:solidFill>
                  <a:srgbClr val="D4D4D4"/>
                </a:solidFill>
                <a:latin typeface="Consolas" panose="020B0609020204030204" pitchFamily="49" charset="0"/>
              </a:rPr>
            </a:br>
            <a:r>
              <a:rPr lang="en-US" sz="1600" dirty="0" err="1">
                <a:solidFill>
                  <a:srgbClr val="D4D4D4"/>
                </a:solidFill>
                <a:latin typeface="Consolas" panose="020B0609020204030204" pitchFamily="49" charset="0"/>
              </a:rPr>
              <a:t>ic</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arcpy.da.InsertCursor</a:t>
            </a:r>
            <a:r>
              <a:rPr lang="en-US" sz="1600" dirty="0">
                <a:solidFill>
                  <a:srgbClr val="D4D4D4"/>
                </a:solidFill>
                <a:latin typeface="Consolas" panose="020B0609020204030204" pitchFamily="49" charset="0"/>
              </a:rPr>
              <a:t>(</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in_table</a:t>
            </a:r>
            <a:r>
              <a:rPr lang="en-US" sz="1600" dirty="0">
                <a:solidFill>
                  <a:srgbClr val="D4D4D4"/>
                </a:solidFill>
                <a:latin typeface="Consolas" panose="020B0609020204030204" pitchFamily="49" charset="0"/>
              </a:rPr>
              <a:t>=fc, </a:t>
            </a:r>
          </a:p>
          <a:p>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field_names</a:t>
            </a:r>
            <a:r>
              <a:rPr lang="en-US" sz="1600" dirty="0">
                <a:solidFill>
                  <a:srgbClr val="D4D4D4"/>
                </a:solidFill>
                <a:latin typeface="Consolas" panose="020B0609020204030204" pitchFamily="49" charset="0"/>
              </a:rPr>
              <a:t>=[</a:t>
            </a:r>
            <a:r>
              <a:rPr lang="en-US" sz="1600" dirty="0">
                <a:solidFill>
                  <a:srgbClr val="CE9178"/>
                </a:solidFill>
                <a:latin typeface="Consolas" panose="020B0609020204030204" pitchFamily="49" charset="0"/>
              </a:rPr>
              <a:t>"FIREID"</a:t>
            </a:r>
            <a:r>
              <a:rPr lang="en-US" sz="1600" dirty="0">
                <a:solidFill>
                  <a:srgbClr val="D4D4D4"/>
                </a:solidFill>
                <a:latin typeface="Consolas" panose="020B0609020204030204" pitchFamily="49" charset="0"/>
              </a:rPr>
              <a:t>, </a:t>
            </a:r>
            <a:r>
              <a:rPr lang="en-US" sz="1600" dirty="0">
                <a:solidFill>
                  <a:srgbClr val="CE9178"/>
                </a:solidFill>
                <a:latin typeface="Consolas" panose="020B0609020204030204" pitchFamily="49" charset="0"/>
              </a:rPr>
              <a:t>"SHAPE@"</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Create Point object.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 = </a:t>
            </a:r>
            <a:r>
              <a:rPr lang="en-US" sz="1600" dirty="0" err="1">
                <a:solidFill>
                  <a:srgbClr val="D4D4D4"/>
                </a:solidFill>
                <a:latin typeface="Consolas" panose="020B0609020204030204" pitchFamily="49" charset="0"/>
              </a:rPr>
              <a:t>arcpy.Point</a:t>
            </a:r>
            <a:r>
              <a:rPr lang="en-US" sz="1600" dirty="0">
                <a:solidFill>
                  <a:srgbClr val="D4D4D4"/>
                </a:solidFill>
                <a:latin typeface="Consolas" panose="020B0609020204030204" pitchFamily="49" charset="0"/>
              </a:rPr>
              <a:t>(-</a:t>
            </a:r>
            <a:r>
              <a:rPr lang="en-US" sz="1600" dirty="0">
                <a:solidFill>
                  <a:srgbClr val="B5CEA8"/>
                </a:solidFill>
                <a:latin typeface="Consolas" panose="020B0609020204030204" pitchFamily="49" charset="0"/>
              </a:rPr>
              <a:t>70.10</a:t>
            </a:r>
            <a:r>
              <a:rPr lang="en-US" sz="1600" dirty="0">
                <a:solidFill>
                  <a:srgbClr val="D4D4D4"/>
                </a:solidFill>
                <a:latin typeface="Consolas" panose="020B0609020204030204" pitchFamily="49" charset="0"/>
              </a:rPr>
              <a:t>, </a:t>
            </a:r>
            <a:r>
              <a:rPr lang="en-US" sz="1600" dirty="0">
                <a:solidFill>
                  <a:srgbClr val="B5CEA8"/>
                </a:solidFill>
                <a:latin typeface="Consolas" panose="020B0609020204030204" pitchFamily="49" charset="0"/>
              </a:rPr>
              <a:t>42.07</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Put the row FIREID and Point in a list.</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 = [</a:t>
            </a:r>
            <a:r>
              <a:rPr lang="en-US" sz="1600" dirty="0">
                <a:solidFill>
                  <a:srgbClr val="B5CEA8"/>
                </a:solidFill>
                <a:latin typeface="Consolas" panose="020B0609020204030204" pitchFamily="49" charset="0"/>
              </a:rPr>
              <a:t>500000</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the_point</a:t>
            </a:r>
            <a:r>
              <a:rPr lang="en-US" sz="1600" dirty="0">
                <a:solidFill>
                  <a:srgbClr val="D4D4D4"/>
                </a:solidFill>
                <a:latin typeface="Consolas" panose="020B0609020204030204" pitchFamily="49" charset="0"/>
              </a:rPr>
              <a:t>]</a:t>
            </a:r>
          </a:p>
          <a:p>
            <a:br>
              <a:rPr lang="en-US" sz="1600" dirty="0">
                <a:solidFill>
                  <a:srgbClr val="D4D4D4"/>
                </a:solidFill>
                <a:latin typeface="Consolas" panose="020B0609020204030204" pitchFamily="49" charset="0"/>
              </a:rPr>
            </a:br>
            <a:r>
              <a:rPr lang="en-US" sz="1600" dirty="0">
                <a:solidFill>
                  <a:srgbClr val="6A9955"/>
                </a:solidFill>
                <a:latin typeface="Consolas" panose="020B0609020204030204" pitchFamily="49" charset="0"/>
              </a:rPr>
              <a:t># Insert the new row.</a:t>
            </a:r>
            <a:endParaRPr lang="en-US" sz="1600" dirty="0">
              <a:solidFill>
                <a:srgbClr val="D4D4D4"/>
              </a:solidFill>
              <a:latin typeface="Consolas" panose="020B0609020204030204" pitchFamily="49" charset="0"/>
            </a:endParaRPr>
          </a:p>
          <a:p>
            <a:r>
              <a:rPr lang="en-US" sz="1600" dirty="0" err="1">
                <a:solidFill>
                  <a:srgbClr val="D4D4D4"/>
                </a:solidFill>
                <a:latin typeface="Consolas" panose="020B0609020204030204" pitchFamily="49" charset="0"/>
              </a:rPr>
              <a:t>ic.insertRow</a:t>
            </a:r>
            <a:r>
              <a:rPr lang="en-US" sz="1600" dirty="0">
                <a:solidFill>
                  <a:srgbClr val="D4D4D4"/>
                </a:solidFill>
                <a:latin typeface="Consolas" panose="020B0609020204030204" pitchFamily="49" charset="0"/>
              </a:rPr>
              <a:t>(</a:t>
            </a:r>
            <a:r>
              <a:rPr lang="en-US" sz="1600" dirty="0" err="1">
                <a:solidFill>
                  <a:srgbClr val="D4D4D4"/>
                </a:solidFill>
                <a:latin typeface="Consolas" panose="020B0609020204030204" pitchFamily="49" charset="0"/>
              </a:rPr>
              <a:t>the_row</a:t>
            </a:r>
            <a:r>
              <a:rPr lang="en-US" sz="1600" dirty="0">
                <a:solidFill>
                  <a:srgbClr val="D4D4D4"/>
                </a:solidFill>
                <a:latin typeface="Consolas" panose="020B0609020204030204" pitchFamily="49" charset="0"/>
              </a:rPr>
              <a:t>)</a:t>
            </a:r>
          </a:p>
          <a:p>
            <a:r>
              <a:rPr lang="en-US" sz="1600" dirty="0">
                <a:solidFill>
                  <a:srgbClr val="569CD6"/>
                </a:solidFill>
                <a:latin typeface="Consolas" panose="020B0609020204030204" pitchFamily="49" charset="0"/>
              </a:rPr>
              <a:t>del</a:t>
            </a:r>
            <a:r>
              <a:rPr lang="en-US" sz="1600" dirty="0">
                <a:solidFill>
                  <a:srgbClr val="D4D4D4"/>
                </a:solidFill>
                <a:latin typeface="Consolas" panose="020B0609020204030204" pitchFamily="49" charset="0"/>
              </a:rPr>
              <a:t> </a:t>
            </a:r>
            <a:r>
              <a:rPr lang="en-US" sz="1600" dirty="0" err="1">
                <a:solidFill>
                  <a:srgbClr val="D4D4D4"/>
                </a:solidFill>
                <a:latin typeface="Consolas" panose="020B0609020204030204" pitchFamily="49" charset="0"/>
              </a:rPr>
              <a:t>ic</a:t>
            </a:r>
            <a:endParaRPr lang="en-US" sz="1600" b="0" dirty="0">
              <a:solidFill>
                <a:srgbClr val="D4D4D4"/>
              </a:solidFill>
              <a:effectLst/>
              <a:latin typeface="Consolas" panose="020B0609020204030204" pitchFamily="49" charset="0"/>
            </a:endParaRPr>
          </a:p>
        </p:txBody>
      </p:sp>
      <p:sp>
        <p:nvSpPr>
          <p:cNvPr id="38915" name="Title 1">
            <a:extLst>
              <a:ext uri="{FF2B5EF4-FFF2-40B4-BE49-F238E27FC236}">
                <a16:creationId xmlns:a16="http://schemas.microsoft.com/office/drawing/2014/main" id="{62210838-D8F1-FB44-3630-60B9F12F18F0}"/>
              </a:ext>
            </a:extLst>
          </p:cNvPr>
          <p:cNvSpPr>
            <a:spLocks noGrp="1"/>
          </p:cNvSpPr>
          <p:nvPr>
            <p:ph type="title"/>
          </p:nvPr>
        </p:nvSpPr>
        <p:spPr/>
        <p:txBody>
          <a:bodyPr/>
          <a:lstStyle/>
          <a:p>
            <a:pPr eaLnBrk="1" hangingPunct="1"/>
            <a:r>
              <a:rPr lang="en-US" altLang="en-US" b="0" dirty="0"/>
              <a:t>Inserting a point</a:t>
            </a:r>
          </a:p>
        </p:txBody>
      </p:sp>
      <p:pic>
        <p:nvPicPr>
          <p:cNvPr id="31750" name="Picture 2">
            <a:extLst>
              <a:ext uri="{FF2B5EF4-FFF2-40B4-BE49-F238E27FC236}">
                <a16:creationId xmlns:a16="http://schemas.microsoft.com/office/drawing/2014/main" id="{0638FAF4-CD4D-D116-3C62-160B43B03C94}"/>
              </a:ext>
            </a:extLst>
          </p:cNvPr>
          <p:cNvPicPr>
            <a:picLocks noChangeAspect="1" noChangeArrowheads="1"/>
          </p:cNvPicPr>
          <p:nvPr/>
        </p:nvPicPr>
        <p:blipFill rotWithShape="1">
          <a:blip r:embed="rId4"/>
          <a:srcRect l="57936" t="4200"/>
          <a:stretch/>
        </p:blipFill>
        <p:spPr bwMode="auto">
          <a:xfrm>
            <a:off x="6400800" y="3352800"/>
            <a:ext cx="2600325" cy="3476625"/>
          </a:xfrm>
          <a:prstGeom prst="rect">
            <a:avLst/>
          </a:prstGeom>
          <a:noFill/>
          <a:ln>
            <a:noFill/>
          </a:ln>
          <a:effectLst/>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pic>
      <p:sp>
        <p:nvSpPr>
          <p:cNvPr id="38918" name="TextBox 2">
            <a:extLst>
              <a:ext uri="{FF2B5EF4-FFF2-40B4-BE49-F238E27FC236}">
                <a16:creationId xmlns:a16="http://schemas.microsoft.com/office/drawing/2014/main" id="{EECD6984-0236-65C4-06BA-55F4CC91DFDD}"/>
              </a:ext>
            </a:extLst>
          </p:cNvPr>
          <p:cNvSpPr txBox="1">
            <a:spLocks noChangeArrowheads="1"/>
          </p:cNvSpPr>
          <p:nvPr/>
        </p:nvSpPr>
        <p:spPr bwMode="auto">
          <a:xfrm>
            <a:off x="4419600" y="4374015"/>
            <a:ext cx="3048000" cy="9233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r>
              <a:rPr lang="en-US" altLang="en-US" sz="1800" dirty="0">
                <a:solidFill>
                  <a:srgbClr val="D9D9D9"/>
                </a:solidFill>
              </a:rPr>
              <a:t>New point </a:t>
            </a:r>
          </a:p>
          <a:p>
            <a:pPr eaLnBrk="1" hangingPunct="1">
              <a:spcBef>
                <a:spcPct val="0"/>
              </a:spcBef>
              <a:buFontTx/>
              <a:buNone/>
            </a:pPr>
            <a:r>
              <a:rPr lang="en-US" altLang="en-US" sz="1800" dirty="0">
                <a:solidFill>
                  <a:srgbClr val="D9D9D9"/>
                </a:solidFill>
              </a:rPr>
              <a:t>    and </a:t>
            </a:r>
          </a:p>
          <a:p>
            <a:pPr eaLnBrk="1" hangingPunct="1">
              <a:spcBef>
                <a:spcPct val="0"/>
              </a:spcBef>
              <a:buFontTx/>
              <a:buNone/>
            </a:pPr>
            <a:r>
              <a:rPr lang="en-US" altLang="en-US" sz="1800" dirty="0">
                <a:solidFill>
                  <a:srgbClr val="D9D9D9"/>
                </a:solidFill>
              </a:rPr>
              <a:t>row in table</a:t>
            </a:r>
          </a:p>
        </p:txBody>
      </p:sp>
      <p:cxnSp>
        <p:nvCxnSpPr>
          <p:cNvPr id="5" name="Straight Arrow Connector 4">
            <a:extLst>
              <a:ext uri="{FF2B5EF4-FFF2-40B4-BE49-F238E27FC236}">
                <a16:creationId xmlns:a16="http://schemas.microsoft.com/office/drawing/2014/main" id="{68FC6BB1-5C0B-8220-2B66-1694D7738357}"/>
              </a:ext>
            </a:extLst>
          </p:cNvPr>
          <p:cNvCxnSpPr/>
          <p:nvPr/>
        </p:nvCxnSpPr>
        <p:spPr bwMode="auto">
          <a:xfrm flipV="1">
            <a:off x="5562600" y="3629025"/>
            <a:ext cx="1301087" cy="684665"/>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cxnSp>
        <p:nvCxnSpPr>
          <p:cNvPr id="10" name="Straight Arrow Connector 9">
            <a:extLst>
              <a:ext uri="{FF2B5EF4-FFF2-40B4-BE49-F238E27FC236}">
                <a16:creationId xmlns:a16="http://schemas.microsoft.com/office/drawing/2014/main" id="{23FEA73E-A7D0-4172-802E-1D96FE84F5BE}"/>
              </a:ext>
            </a:extLst>
          </p:cNvPr>
          <p:cNvCxnSpPr/>
          <p:nvPr/>
        </p:nvCxnSpPr>
        <p:spPr bwMode="auto">
          <a:xfrm>
            <a:off x="6172200" y="5473463"/>
            <a:ext cx="1050594" cy="1131887"/>
          </a:xfrm>
          <a:prstGeom prst="straightConnector1">
            <a:avLst/>
          </a:prstGeom>
          <a:ln w="38100">
            <a:solidFill>
              <a:srgbClr val="FF0066"/>
            </a:solidFill>
            <a:tailEnd type="arrow"/>
          </a:ln>
        </p:spPr>
        <p:style>
          <a:lnRef idx="1">
            <a:schemeClr val="dk1"/>
          </a:lnRef>
          <a:fillRef idx="0">
            <a:schemeClr val="dk1"/>
          </a:fillRef>
          <a:effectRef idx="0">
            <a:schemeClr val="dk1"/>
          </a:effectRef>
          <a:fontRef idx="minor">
            <a:schemeClr val="tx1"/>
          </a:fontRef>
        </p:style>
      </p:cxnSp>
      <p:sp>
        <p:nvSpPr>
          <p:cNvPr id="16" name="Rectangle 9">
            <a:extLst>
              <a:ext uri="{FF2B5EF4-FFF2-40B4-BE49-F238E27FC236}">
                <a16:creationId xmlns:a16="http://schemas.microsoft.com/office/drawing/2014/main" id="{FDD32D3E-68CC-F8F2-75CE-76B9D4EAC44E}"/>
              </a:ext>
            </a:extLst>
          </p:cNvPr>
          <p:cNvSpPr>
            <a:spLocks noChangeArrowheads="1"/>
          </p:cNvSpPr>
          <p:nvPr/>
        </p:nvSpPr>
        <p:spPr bwMode="auto">
          <a:xfrm>
            <a:off x="6934200" y="2971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after</a:t>
            </a:r>
          </a:p>
        </p:txBody>
      </p:sp>
      <p:sp>
        <p:nvSpPr>
          <p:cNvPr id="17" name="Rectangle 16">
            <a:extLst>
              <a:ext uri="{FF2B5EF4-FFF2-40B4-BE49-F238E27FC236}">
                <a16:creationId xmlns:a16="http://schemas.microsoft.com/office/drawing/2014/main" id="{FDD32D3E-68CC-F8F2-75CE-76B9D4EAC44E}"/>
              </a:ext>
            </a:extLst>
          </p:cNvPr>
          <p:cNvSpPr>
            <a:spLocks noChangeArrowheads="1"/>
          </p:cNvSpPr>
          <p:nvPr/>
        </p:nvSpPr>
        <p:spPr bwMode="auto">
          <a:xfrm>
            <a:off x="6934200" y="304800"/>
            <a:ext cx="1663849" cy="400431"/>
          </a:xfrm>
          <a:prstGeom prst="rect">
            <a:avLst/>
          </a:prstGeom>
          <a:noFill/>
          <a:ln>
            <a:noFill/>
          </a:ln>
          <a:effectLst/>
        </p:spPr>
        <p:txBody>
          <a:bodyPr wrap="none" anchor="ctr"/>
          <a:lstStyle/>
          <a:p>
            <a:pPr algn="ctr" eaLnBrk="1" hangingPunct="1">
              <a:defRPr/>
            </a:pPr>
            <a:r>
              <a:rPr lang="en-US" dirty="0">
                <a:solidFill>
                  <a:srgbClr val="D9D9D9"/>
                </a:solidFill>
                <a:latin typeface="Arial" charset="0"/>
                <a:ea typeface="ＭＳ Ｐゴシック" charset="0"/>
              </a:rPr>
              <a:t>before</a:t>
            </a:r>
          </a:p>
        </p:txBody>
      </p:sp>
    </p:spTree>
    <p:extLst>
      <p:ext uri="{BB962C8B-B14F-4D97-AF65-F5344CB8AC3E}">
        <p14:creationId xmlns:p14="http://schemas.microsoft.com/office/powerpoint/2010/main" val="50338601"/>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5" name="Rectangle 7">
            <a:extLst>
              <a:ext uri="{FF2B5EF4-FFF2-40B4-BE49-F238E27FC236}">
                <a16:creationId xmlns:a16="http://schemas.microsoft.com/office/drawing/2014/main" id="{5C06694B-3D12-E8BC-72C0-E6CB6982B6F0}"/>
              </a:ext>
            </a:extLst>
          </p:cNvPr>
          <p:cNvSpPr>
            <a:spLocks noChangeArrowheads="1"/>
          </p:cNvSpPr>
          <p:nvPr/>
        </p:nvSpPr>
        <p:spPr bwMode="auto">
          <a:xfrm>
            <a:off x="0" y="4038600"/>
            <a:ext cx="9144000" cy="20574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4" name="Rectangle 1">
            <a:extLst>
              <a:ext uri="{FF2B5EF4-FFF2-40B4-BE49-F238E27FC236}">
                <a16:creationId xmlns:a16="http://schemas.microsoft.com/office/drawing/2014/main" id="{C302915B-E3F8-0B3D-843B-03F93604F5ED}"/>
              </a:ext>
            </a:extLst>
          </p:cNvPr>
          <p:cNvSpPr>
            <a:spLocks noChangeArrowheads="1"/>
          </p:cNvSpPr>
          <p:nvPr/>
        </p:nvSpPr>
        <p:spPr bwMode="auto">
          <a:xfrm>
            <a:off x="0" y="1066800"/>
            <a:ext cx="9105900" cy="1981200"/>
          </a:xfrm>
          <a:prstGeom prst="rect">
            <a:avLst/>
          </a:prstGeom>
          <a:solidFill>
            <a:srgbClr val="4A452A"/>
          </a:solidFill>
          <a:ln>
            <a:noFill/>
          </a:ln>
        </p:spPr>
        <p:txBody>
          <a:bodyPr/>
          <a:lstStyle>
            <a:lvl1pPr>
              <a:spcBef>
                <a:spcPct val="20000"/>
              </a:spcBef>
              <a:buChar char="•"/>
              <a:defRPr sz="3200">
                <a:solidFill>
                  <a:schemeClr val="tx1"/>
                </a:solidFill>
                <a:latin typeface="Arial" panose="020B0604020202020204" pitchFamily="34" charset="0"/>
                <a:ea typeface="MS PGothic" panose="020B0600070205080204" pitchFamily="34" charset="-128"/>
              </a:defRPr>
            </a:lvl1pPr>
            <a:lvl2pPr marL="742950" indent="-285750">
              <a:spcBef>
                <a:spcPct val="20000"/>
              </a:spcBef>
              <a:defRPr sz="2800">
                <a:solidFill>
                  <a:schemeClr val="tx1"/>
                </a:solidFill>
                <a:latin typeface="Arial" panose="020B0604020202020204" pitchFamily="34" charset="0"/>
                <a:ea typeface="MS PGothic" panose="020B0600070205080204" pitchFamily="34" charset="-128"/>
              </a:defRPr>
            </a:lvl2pPr>
            <a:lvl3pPr marL="1143000" indent="-228600">
              <a:spcBef>
                <a:spcPct val="20000"/>
              </a:spcBef>
              <a:buChar char="•"/>
              <a:defRPr sz="2400">
                <a:solidFill>
                  <a:schemeClr val="tx1"/>
                </a:solidFill>
                <a:latin typeface="Arial" panose="020B0604020202020204" pitchFamily="34" charset="0"/>
                <a:ea typeface="MS PGothic" panose="020B0600070205080204" pitchFamily="34" charset="-128"/>
              </a:defRPr>
            </a:lvl3pPr>
            <a:lvl4pPr marL="1600200" indent="-228600">
              <a:spcBef>
                <a:spcPct val="20000"/>
              </a:spcBef>
              <a:buChar char="–"/>
              <a:defRPr sz="2000">
                <a:solidFill>
                  <a:schemeClr val="tx1"/>
                </a:solidFill>
                <a:latin typeface="Arial" panose="020B0604020202020204" pitchFamily="34" charset="0"/>
                <a:ea typeface="MS PGothic" panose="020B0600070205080204" pitchFamily="34" charset="-128"/>
              </a:defRPr>
            </a:lvl4pPr>
            <a:lvl5pPr marL="2057400" indent="-228600">
              <a:spcBef>
                <a:spcPct val="20000"/>
              </a:spcBef>
              <a:buChar char="»"/>
              <a:defRPr sz="2000">
                <a:solidFill>
                  <a:schemeClr val="tx1"/>
                </a:solidFill>
                <a:latin typeface="Arial" panose="020B0604020202020204" pitchFamily="34" charset="0"/>
                <a:ea typeface="MS PGothic" panose="020B0600070205080204" pitchFamily="34" charset="-128"/>
              </a:defRPr>
            </a:lvl5pPr>
            <a:lvl6pPr marL="25146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6pPr>
            <a:lvl7pPr marL="29718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7pPr>
            <a:lvl8pPr marL="34290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8pPr>
            <a:lvl9pPr marL="3886200" indent="-228600" eaLnBrk="0" fontAlgn="base" hangingPunct="0">
              <a:spcBef>
                <a:spcPct val="20000"/>
              </a:spcBef>
              <a:spcAft>
                <a:spcPct val="0"/>
              </a:spcAft>
              <a:buChar char="»"/>
              <a:defRPr sz="2000">
                <a:solidFill>
                  <a:schemeClr val="tx1"/>
                </a:solidFill>
                <a:latin typeface="Arial" panose="020B0604020202020204" pitchFamily="34" charset="0"/>
                <a:ea typeface="MS PGothic" panose="020B0600070205080204" pitchFamily="34" charset="-128"/>
              </a:defRPr>
            </a:lvl9pPr>
          </a:lstStyle>
          <a:p>
            <a:pPr eaLnBrk="1" hangingPunct="1">
              <a:spcBef>
                <a:spcPct val="0"/>
              </a:spcBef>
              <a:buFontTx/>
              <a:buNone/>
            </a:pPr>
            <a:endParaRPr lang="en-US" altLang="en-US" sz="1800"/>
          </a:p>
        </p:txBody>
      </p:sp>
      <p:sp>
        <p:nvSpPr>
          <p:cNvPr id="32771" name="Rectangle 2">
            <a:extLst>
              <a:ext uri="{FF2B5EF4-FFF2-40B4-BE49-F238E27FC236}">
                <a16:creationId xmlns:a16="http://schemas.microsoft.com/office/drawing/2014/main" id="{01B21F0A-F41E-9A23-8FD4-B74612EA3B1A}"/>
              </a:ext>
            </a:extLst>
          </p:cNvPr>
          <p:cNvSpPr>
            <a:spLocks noGrp="1" noChangeArrowheads="1"/>
          </p:cNvSpPr>
          <p:nvPr>
            <p:ph type="title"/>
          </p:nvPr>
        </p:nvSpPr>
        <p:spPr/>
        <p:txBody>
          <a:bodyPr/>
          <a:lstStyle/>
          <a:p>
            <a:pPr eaLnBrk="1" hangingPunct="1"/>
            <a:r>
              <a:rPr lang="en-US" altLang="en-US" sz="3600" b="0" dirty="0"/>
              <a:t>Using</a:t>
            </a:r>
            <a:r>
              <a:rPr lang="en-US" altLang="en-US" sz="3600" dirty="0"/>
              <a:t> </a:t>
            </a:r>
            <a:r>
              <a:rPr lang="en-US" sz="3600" b="0" dirty="0">
                <a:solidFill>
                  <a:srgbClr val="569CD6"/>
                </a:solidFill>
                <a:latin typeface="Consolas" panose="020B0609020204030204" pitchFamily="49" charset="0"/>
                <a:ea typeface="+mj-ea"/>
                <a:cs typeface="+mj-cs"/>
              </a:rPr>
              <a:t>with</a:t>
            </a:r>
            <a:r>
              <a:rPr lang="en-US" altLang="en-US" sz="3600" dirty="0"/>
              <a:t> … </a:t>
            </a:r>
            <a:r>
              <a:rPr lang="en-US" sz="3600" b="0" dirty="0">
                <a:solidFill>
                  <a:srgbClr val="569CD6"/>
                </a:solidFill>
                <a:latin typeface="Consolas" panose="020B0609020204030204" pitchFamily="49" charset="0"/>
                <a:ea typeface="+mj-ea"/>
                <a:cs typeface="+mj-cs"/>
              </a:rPr>
              <a:t>as</a:t>
            </a:r>
            <a:endParaRPr lang="en-US" altLang="en-US" sz="3600" b="0" dirty="0"/>
          </a:p>
        </p:txBody>
      </p:sp>
      <p:pic>
        <p:nvPicPr>
          <p:cNvPr id="32772" name="Picture 2">
            <a:extLst>
              <a:ext uri="{FF2B5EF4-FFF2-40B4-BE49-F238E27FC236}">
                <a16:creationId xmlns:a16="http://schemas.microsoft.com/office/drawing/2014/main" id="{51F8DA6F-0099-2C54-2FEE-E35DCD2A8F12}"/>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6381750" y="1264580"/>
            <a:ext cx="2762250" cy="1560916"/>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pic>
        <p:nvPicPr>
          <p:cNvPr id="32773" name="Picture 3">
            <a:extLst>
              <a:ext uri="{FF2B5EF4-FFF2-40B4-BE49-F238E27FC236}">
                <a16:creationId xmlns:a16="http://schemas.microsoft.com/office/drawing/2014/main" id="{45D0C9FB-D62B-7B85-9038-4F5CBB6532BA}"/>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6410325" y="4499127"/>
            <a:ext cx="2733675" cy="1215873"/>
          </a:xfrm>
          <a:prstGeom prst="rect">
            <a:avLst/>
          </a:prstGeom>
          <a:noFill/>
          <a:ln>
            <a:noFill/>
          </a:ln>
          <a:extLst>
            <a:ext uri="{909E8E84-426E-40DD-AFC4-6F175D3DCCD1}">
              <a14:hiddenFill xmlns:a14="http://schemas.microsoft.com/office/drawing/2010/main">
                <a:solidFill>
                  <a:schemeClr val="bg1"/>
                </a:solidFill>
              </a14:hiddenFill>
            </a:ext>
            <a:ext uri="{91240B29-F687-4F45-9708-019B960494DF}">
              <a14:hiddenLine xmlns:a14="http://schemas.microsoft.com/office/drawing/2010/main" w="127000">
                <a:solidFill>
                  <a:srgbClr val="FF0066"/>
                </a:solidFill>
                <a:miter lim="800000"/>
                <a:headEnd/>
                <a:tailEnd/>
              </a14:hiddenLine>
            </a:ext>
          </a:extLst>
        </p:spPr>
      </p:pic>
      <p:sp>
        <p:nvSpPr>
          <p:cNvPr id="10" name="TextBox 9">
            <a:extLst>
              <a:ext uri="{FF2B5EF4-FFF2-40B4-BE49-F238E27FC236}">
                <a16:creationId xmlns:a16="http://schemas.microsoft.com/office/drawing/2014/main" id="{A9C29888-AA2B-9005-1716-F50736B346E8}"/>
              </a:ext>
            </a:extLst>
          </p:cNvPr>
          <p:cNvSpPr txBox="1"/>
          <p:nvPr/>
        </p:nvSpPr>
        <p:spPr>
          <a:xfrm>
            <a:off x="399045" y="4038600"/>
            <a:ext cx="6011279" cy="2031325"/>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a:solidFill>
                  <a:srgbClr val="569CD6"/>
                </a:solidFill>
                <a:effectLst/>
                <a:latin typeface="Consolas" panose="020B0609020204030204" pitchFamily="49" charset="0"/>
              </a:rPr>
              <a:t>with</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as</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a:t>
            </a:r>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dirty="0">
                <a:solidFill>
                  <a:srgbClr val="569CD6"/>
                </a:solidFill>
                <a:latin typeface="Consolas" panose="020B0609020204030204" pitchFamily="49" charset="0"/>
              </a:rPr>
              <a:t>    del</a:t>
            </a:r>
            <a:r>
              <a:rPr lang="en-US" dirty="0">
                <a:solidFill>
                  <a:srgbClr val="D4D4D4"/>
                </a:solidFill>
                <a:latin typeface="Consolas" panose="020B0609020204030204" pitchFamily="49" charset="0"/>
              </a:rPr>
              <a:t> </a:t>
            </a:r>
            <a:r>
              <a:rPr lang="en-US" dirty="0" err="1">
                <a:solidFill>
                  <a:srgbClr val="D4D4D4"/>
                </a:solidFill>
                <a:latin typeface="Consolas" panose="020B0609020204030204" pitchFamily="49" charset="0"/>
              </a:rPr>
              <a:t>sc</a:t>
            </a:r>
            <a:endParaRPr lang="en-US" dirty="0">
              <a:solidFill>
                <a:srgbClr val="D4D4D4"/>
              </a:solidFill>
              <a:latin typeface="Consolas" panose="020B0609020204030204" pitchFamily="49" charset="0"/>
            </a:endParaRPr>
          </a:p>
          <a:p>
            <a:endParaRPr lang="en-US" b="0" dirty="0">
              <a:solidFill>
                <a:srgbClr val="D4D4D4"/>
              </a:solidFill>
              <a:effectLst/>
              <a:latin typeface="Consolas" panose="020B0609020204030204" pitchFamily="49" charset="0"/>
            </a:endParaRPr>
          </a:p>
        </p:txBody>
      </p:sp>
      <p:sp>
        <p:nvSpPr>
          <p:cNvPr id="12" name="TextBox 11">
            <a:extLst>
              <a:ext uri="{FF2B5EF4-FFF2-40B4-BE49-F238E27FC236}">
                <a16:creationId xmlns:a16="http://schemas.microsoft.com/office/drawing/2014/main" id="{6FFF2832-9A9F-1B7A-13DA-4DAE8179F2D8}"/>
              </a:ext>
            </a:extLst>
          </p:cNvPr>
          <p:cNvSpPr txBox="1"/>
          <p:nvPr/>
        </p:nvSpPr>
        <p:spPr>
          <a:xfrm>
            <a:off x="304800" y="1141489"/>
            <a:ext cx="5486400" cy="1754326"/>
          </a:xfrm>
          <a:prstGeom prst="rect">
            <a:avLst/>
          </a:prstGeom>
          <a:noFill/>
        </p:spPr>
        <p:txBody>
          <a:bodyPr wrap="square">
            <a:spAutoFit/>
          </a:bodyPr>
          <a:lstStyle/>
          <a:p>
            <a:r>
              <a:rPr lang="en-US" b="0" dirty="0">
                <a:solidFill>
                  <a:srgbClr val="569CD6"/>
                </a:solidFill>
                <a:effectLst/>
                <a:latin typeface="Consolas" panose="020B0609020204030204" pitchFamily="49" charset="0"/>
              </a:rPr>
              <a:t>import</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arcpy</a:t>
            </a:r>
            <a:endParaRPr lang="en-US" b="0" dirty="0">
              <a:solidFill>
                <a:srgbClr val="D4D4D4"/>
              </a:solidFill>
              <a:effectLst/>
              <a:latin typeface="Consolas" panose="020B0609020204030204" pitchFamily="49" charset="0"/>
            </a:endParaRPr>
          </a:p>
          <a:p>
            <a:r>
              <a:rPr lang="en-US" b="0" dirty="0">
                <a:solidFill>
                  <a:srgbClr val="D4D4D4"/>
                </a:solidFill>
                <a:effectLst/>
                <a:latin typeface="Consolas" panose="020B0609020204030204" pitchFamily="49" charset="0"/>
              </a:rPr>
              <a:t>fc = </a:t>
            </a:r>
            <a:r>
              <a:rPr lang="en-US" b="0" dirty="0">
                <a:solidFill>
                  <a:srgbClr val="CE9178"/>
                </a:solidFill>
                <a:effectLst/>
                <a:latin typeface="Consolas" panose="020B0609020204030204" pitchFamily="49" charset="0"/>
              </a:rPr>
              <a:t>"C:/Temp/fires.shp"</a:t>
            </a:r>
            <a:endParaRPr lang="en-US" b="0" dirty="0">
              <a:solidFill>
                <a:srgbClr val="D4D4D4"/>
              </a:solidFill>
              <a:effectLst/>
              <a:latin typeface="Consolas" panose="020B0609020204030204" pitchFamily="49" charset="0"/>
            </a:endParaRPr>
          </a:p>
          <a:p>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 = </a:t>
            </a:r>
            <a:r>
              <a:rPr lang="en-US" b="0" dirty="0" err="1">
                <a:solidFill>
                  <a:srgbClr val="D4D4D4"/>
                </a:solidFill>
                <a:effectLst/>
                <a:latin typeface="Consolas" panose="020B0609020204030204" pitchFamily="49" charset="0"/>
              </a:rPr>
              <a:t>arcpy.da.SearchCursor</a:t>
            </a:r>
            <a:r>
              <a:rPr lang="en-US" b="0" dirty="0">
                <a:solidFill>
                  <a:srgbClr val="D4D4D4"/>
                </a:solidFill>
                <a:effectLst/>
                <a:latin typeface="Consolas" panose="020B0609020204030204" pitchFamily="49" charset="0"/>
              </a:rPr>
              <a:t> (fc, [</a:t>
            </a:r>
            <a:r>
              <a:rPr lang="en-US" b="0" dirty="0">
                <a:solidFill>
                  <a:srgbClr val="CE9178"/>
                </a:solidFill>
                <a:effectLst/>
                <a:latin typeface="Consolas" panose="020B0609020204030204" pitchFamily="49" charset="0"/>
              </a:rPr>
              <a:t>"FID"</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for</a:t>
            </a:r>
            <a:r>
              <a:rPr lang="en-US" b="0" dirty="0">
                <a:solidFill>
                  <a:srgbClr val="D4D4D4"/>
                </a:solidFill>
                <a:effectLst/>
                <a:latin typeface="Consolas" panose="020B0609020204030204" pitchFamily="49" charset="0"/>
              </a:rPr>
              <a:t> row </a:t>
            </a:r>
            <a:r>
              <a:rPr lang="en-US" b="0" dirty="0">
                <a:solidFill>
                  <a:srgbClr val="569CD6"/>
                </a:solidFill>
                <a:effectLst/>
                <a:latin typeface="Consolas" panose="020B0609020204030204" pitchFamily="49" charset="0"/>
              </a:rPr>
              <a:t>in</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r>
              <a:rPr lang="en-US" b="0" dirty="0">
                <a:solidFill>
                  <a:srgbClr val="D4D4D4"/>
                </a:solidFill>
                <a:effectLst/>
                <a:latin typeface="Consolas" panose="020B0609020204030204" pitchFamily="49" charset="0"/>
              </a:rPr>
              <a:t>:</a:t>
            </a:r>
          </a:p>
          <a:p>
            <a:r>
              <a:rPr lang="en-US" b="0" dirty="0">
                <a:solidFill>
                  <a:srgbClr val="D4D4D4"/>
                </a:solidFill>
                <a:effectLst/>
                <a:latin typeface="Consolas" panose="020B0609020204030204" pitchFamily="49" charset="0"/>
              </a:rPr>
              <a:t>         print(row[</a:t>
            </a:r>
            <a:r>
              <a:rPr lang="en-US" b="0" dirty="0">
                <a:solidFill>
                  <a:srgbClr val="B5CEA8"/>
                </a:solidFill>
                <a:effectLst/>
                <a:latin typeface="Consolas" panose="020B0609020204030204" pitchFamily="49" charset="0"/>
              </a:rPr>
              <a:t>150</a:t>
            </a:r>
            <a:r>
              <a:rPr lang="en-US" b="0" dirty="0">
                <a:solidFill>
                  <a:srgbClr val="D4D4D4"/>
                </a:solidFill>
                <a:effectLst/>
                <a:latin typeface="Consolas" panose="020B0609020204030204" pitchFamily="49" charset="0"/>
              </a:rPr>
              <a:t>])</a:t>
            </a:r>
          </a:p>
          <a:p>
            <a:r>
              <a:rPr lang="en-US" b="0" dirty="0">
                <a:solidFill>
                  <a:srgbClr val="569CD6"/>
                </a:solidFill>
                <a:effectLst/>
                <a:latin typeface="Consolas" panose="020B0609020204030204" pitchFamily="49" charset="0"/>
              </a:rPr>
              <a:t>del</a:t>
            </a:r>
            <a:r>
              <a:rPr lang="en-US" b="0" dirty="0">
                <a:solidFill>
                  <a:srgbClr val="D4D4D4"/>
                </a:solidFill>
                <a:effectLst/>
                <a:latin typeface="Consolas" panose="020B0609020204030204" pitchFamily="49" charset="0"/>
              </a:rPr>
              <a:t> </a:t>
            </a:r>
            <a:r>
              <a:rPr lang="en-US" b="0" dirty="0" err="1">
                <a:solidFill>
                  <a:srgbClr val="D4D4D4"/>
                </a:solidFill>
                <a:effectLst/>
                <a:latin typeface="Consolas" panose="020B0609020204030204" pitchFamily="49" charset="0"/>
              </a:rPr>
              <a:t>sc</a:t>
            </a:r>
            <a:endParaRPr lang="en-US" b="0" dirty="0">
              <a:solidFill>
                <a:srgbClr val="D4D4D4"/>
              </a:solidFill>
              <a:effectLst/>
              <a:latin typeface="Consolas" panose="020B0609020204030204" pitchFamily="49" charset="0"/>
            </a:endParaRPr>
          </a:p>
        </p:txBody>
      </p:sp>
      <p:sp>
        <p:nvSpPr>
          <p:cNvPr id="13" name="TextBox 12">
            <a:extLst>
              <a:ext uri="{FF2B5EF4-FFF2-40B4-BE49-F238E27FC236}">
                <a16:creationId xmlns:a16="http://schemas.microsoft.com/office/drawing/2014/main" id="{3CCA54FD-ACF9-5599-64EB-CC7AD765FF12}"/>
              </a:ext>
            </a:extLst>
          </p:cNvPr>
          <p:cNvSpPr txBox="1"/>
          <p:nvPr/>
        </p:nvSpPr>
        <p:spPr>
          <a:xfrm>
            <a:off x="-76200" y="3093348"/>
            <a:ext cx="6172200" cy="757130"/>
          </a:xfrm>
          <a:prstGeom prst="rect">
            <a:avLst/>
          </a:prstGeom>
          <a:noFill/>
        </p:spPr>
        <p:txBody>
          <a:bodyPr wrap="square">
            <a:spAutoFit/>
          </a:bodyPr>
          <a:lstStyle/>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Traceback (most recent call last):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File "c:/gispy/scratch/proTest.py", line 5, in &lt;module&gt;</a:t>
            </a:r>
          </a:p>
          <a:p>
            <a:pPr lvl="1" eaLnBrk="1" hangingPunct="1">
              <a:lnSpc>
                <a:spcPct val="90000"/>
              </a:lnSpc>
              <a:defRPr/>
            </a:pPr>
            <a:r>
              <a:rPr lang="en-US" sz="1200" dirty="0">
                <a:solidFill>
                  <a:srgbClr val="FF0000"/>
                </a:solidFill>
                <a:latin typeface="Consolas" panose="020B0609020204030204" pitchFamily="49" charset="0"/>
                <a:ea typeface="ＭＳ Ｐゴシック" pitchFamily="34" charset="-128"/>
              </a:rPr>
              <a:t>    print(row[150])</a:t>
            </a:r>
          </a:p>
          <a:p>
            <a:pPr lvl="1" eaLnBrk="1" hangingPunct="1">
              <a:lnSpc>
                <a:spcPct val="90000"/>
              </a:lnSpc>
              <a:defRPr/>
            </a:pPr>
            <a:r>
              <a:rPr lang="en-US" sz="1200" dirty="0" err="1">
                <a:solidFill>
                  <a:srgbClr val="FF0000"/>
                </a:solidFill>
                <a:latin typeface="Consolas" panose="020B0609020204030204" pitchFamily="49" charset="0"/>
                <a:ea typeface="ＭＳ Ｐゴシック" pitchFamily="34" charset="-128"/>
              </a:rPr>
              <a:t>IndexError</a:t>
            </a:r>
            <a:r>
              <a:rPr lang="en-US" sz="1200" dirty="0">
                <a:solidFill>
                  <a:srgbClr val="FF0000"/>
                </a:solidFill>
                <a:latin typeface="Consolas" panose="020B0609020204030204" pitchFamily="49" charset="0"/>
                <a:ea typeface="ＭＳ Ｐゴシック" pitchFamily="34" charset="-128"/>
              </a:rPr>
              <a:t>: tuple index out of range</a:t>
            </a:r>
            <a:endParaRPr lang="en-US" sz="1600" dirty="0">
              <a:latin typeface="Consolas" panose="020B0609020204030204" pitchFamily="49" charset="0"/>
              <a:ea typeface="ＭＳ Ｐゴシック" pitchFamily="34" charset="-128"/>
            </a:endParaRPr>
          </a:p>
        </p:txBody>
      </p:sp>
      <p:sp>
        <p:nvSpPr>
          <p:cNvPr id="14" name="Rectangle 3">
            <a:extLst>
              <a:ext uri="{FF2B5EF4-FFF2-40B4-BE49-F238E27FC236}">
                <a16:creationId xmlns:a16="http://schemas.microsoft.com/office/drawing/2014/main" id="{17158DB2-455A-B7E4-F48E-18017AD65F44}"/>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kern="0" dirty="0">
                <a:solidFill>
                  <a:srgbClr val="D9D9D9"/>
                </a:solidFill>
                <a:ea typeface="ＭＳ Ｐゴシック" pitchFamily="34" charset="-128"/>
              </a:rPr>
              <a:t>Locks still not always released—e.g., In a </a:t>
            </a:r>
            <a:r>
              <a:rPr lang="en-US" sz="1600" kern="0" dirty="0" err="1">
                <a:solidFill>
                  <a:srgbClr val="D9D9D9"/>
                </a:solidFill>
                <a:ea typeface="ＭＳ Ｐゴシック" pitchFamily="34" charset="-128"/>
              </a:rPr>
              <a:t>Jupyter</a:t>
            </a:r>
            <a:r>
              <a:rPr lang="en-US" sz="1600" kern="0" dirty="0">
                <a:solidFill>
                  <a:srgbClr val="D9D9D9"/>
                </a:solidFill>
                <a:ea typeface="ＭＳ Ｐゴシック" pitchFamily="34" charset="-128"/>
              </a:rPr>
              <a:t> Notebook run from VS Code. </a:t>
            </a:r>
          </a:p>
          <a:p>
            <a:pPr lvl="1" eaLnBrk="1" hangingPunct="1">
              <a:lnSpc>
                <a:spcPct val="90000"/>
              </a:lnSpc>
              <a:defRPr/>
            </a:pPr>
            <a:r>
              <a:rPr lang="en-US" sz="1600" kern="0" dirty="0">
                <a:solidFill>
                  <a:srgbClr val="D9D9D9"/>
                </a:solidFill>
                <a:ea typeface="ＭＳ Ｐゴシック" pitchFamily="34" charset="-128"/>
              </a:rPr>
              <a:t>Restart VS Code to unlock.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4">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B243EB-D8B9-54AB-23A3-4E4B4A8445EE}"/>
              </a:ext>
            </a:extLst>
          </p:cNvPr>
          <p:cNvSpPr>
            <a:spLocks noGrp="1"/>
          </p:cNvSpPr>
          <p:nvPr>
            <p:ph type="title"/>
          </p:nvPr>
        </p:nvSpPr>
        <p:spPr/>
        <p:txBody>
          <a:bodyPr/>
          <a:lstStyle/>
          <a:p>
            <a:r>
              <a:rPr lang="en-US" dirty="0"/>
              <a:t>Error handling with cursors</a:t>
            </a:r>
          </a:p>
        </p:txBody>
      </p:sp>
      <p:sp>
        <p:nvSpPr>
          <p:cNvPr id="5" name="Rectangle: Rounded Corners 4">
            <a:extLst>
              <a:ext uri="{FF2B5EF4-FFF2-40B4-BE49-F238E27FC236}">
                <a16:creationId xmlns:a16="http://schemas.microsoft.com/office/drawing/2014/main" id="{4139F21F-5314-EC8B-974E-E4BE7CB109BC}"/>
              </a:ext>
            </a:extLst>
          </p:cNvPr>
          <p:cNvSpPr/>
          <p:nvPr/>
        </p:nvSpPr>
        <p:spPr>
          <a:xfrm>
            <a:off x="2485446" y="191626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      try:            </a:t>
            </a:r>
          </a:p>
        </p:txBody>
      </p:sp>
      <p:sp>
        <p:nvSpPr>
          <p:cNvPr id="6" name="Rectangle: Rounded Corners 5">
            <a:extLst>
              <a:ext uri="{FF2B5EF4-FFF2-40B4-BE49-F238E27FC236}">
                <a16:creationId xmlns:a16="http://schemas.microsoft.com/office/drawing/2014/main" id="{C9670DB4-5C03-F85F-5EA0-EB05BC279B14}"/>
              </a:ext>
            </a:extLst>
          </p:cNvPr>
          <p:cNvSpPr/>
          <p:nvPr/>
        </p:nvSpPr>
        <p:spPr>
          <a:xfrm>
            <a:off x="2485446" y="3272624"/>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except:</a:t>
            </a:r>
          </a:p>
        </p:txBody>
      </p:sp>
      <p:sp>
        <p:nvSpPr>
          <p:cNvPr id="7" name="Rectangle: Rounded Corners 6">
            <a:extLst>
              <a:ext uri="{FF2B5EF4-FFF2-40B4-BE49-F238E27FC236}">
                <a16:creationId xmlns:a16="http://schemas.microsoft.com/office/drawing/2014/main" id="{A493FC21-1155-0B45-7055-C90727FA3132}"/>
              </a:ext>
            </a:extLst>
          </p:cNvPr>
          <p:cNvSpPr/>
          <p:nvPr/>
        </p:nvSpPr>
        <p:spPr>
          <a:xfrm>
            <a:off x="3323646" y="25146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Use the cursor</a:t>
            </a:r>
          </a:p>
        </p:txBody>
      </p:sp>
      <p:sp>
        <p:nvSpPr>
          <p:cNvPr id="8" name="Rectangle: Rounded Corners 7">
            <a:extLst>
              <a:ext uri="{FF2B5EF4-FFF2-40B4-BE49-F238E27FC236}">
                <a16:creationId xmlns:a16="http://schemas.microsoft.com/office/drawing/2014/main" id="{5B896469-B100-20AF-0FB7-6C3A37D5AD68}"/>
              </a:ext>
            </a:extLst>
          </p:cNvPr>
          <p:cNvSpPr/>
          <p:nvPr/>
        </p:nvSpPr>
        <p:spPr>
          <a:xfrm>
            <a:off x="3323646" y="388520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print the traceback</a:t>
            </a:r>
          </a:p>
        </p:txBody>
      </p:sp>
      <p:sp>
        <p:nvSpPr>
          <p:cNvPr id="4" name="Rectangle: Rounded Corners 3">
            <a:extLst>
              <a:ext uri="{FF2B5EF4-FFF2-40B4-BE49-F238E27FC236}">
                <a16:creationId xmlns:a16="http://schemas.microsoft.com/office/drawing/2014/main" id="{C5391DB8-745A-85A2-C94E-131E97B5DCEB}"/>
              </a:ext>
            </a:extLst>
          </p:cNvPr>
          <p:cNvSpPr/>
          <p:nvPr/>
        </p:nvSpPr>
        <p:spPr>
          <a:xfrm>
            <a:off x="2438400" y="1028700"/>
            <a:ext cx="3458154" cy="685800"/>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dirty="0"/>
              <a:t>Create the cursor</a:t>
            </a:r>
          </a:p>
        </p:txBody>
      </p:sp>
      <p:sp>
        <p:nvSpPr>
          <p:cNvPr id="9" name="Rectangle: Rounded Corners 8">
            <a:extLst>
              <a:ext uri="{FF2B5EF4-FFF2-40B4-BE49-F238E27FC236}">
                <a16:creationId xmlns:a16="http://schemas.microsoft.com/office/drawing/2014/main" id="{7D86B5BA-9F9D-BFAC-EFEA-07B6D9AD54DB}"/>
              </a:ext>
            </a:extLst>
          </p:cNvPr>
          <p:cNvSpPr/>
          <p:nvPr/>
        </p:nvSpPr>
        <p:spPr>
          <a:xfrm>
            <a:off x="2438400" y="4648200"/>
            <a:ext cx="1828800" cy="533400"/>
          </a:xfrm>
          <a:prstGeom prst="roundRect">
            <a:avLst>
              <a:gd name="adj" fmla="val 50000"/>
            </a:avLst>
          </a:prstGeom>
          <a:solidFill>
            <a:srgbClr val="4A452A"/>
          </a:solid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finally:</a:t>
            </a:r>
          </a:p>
        </p:txBody>
      </p:sp>
      <p:sp>
        <p:nvSpPr>
          <p:cNvPr id="10" name="Rectangle: Rounded Corners 9">
            <a:extLst>
              <a:ext uri="{FF2B5EF4-FFF2-40B4-BE49-F238E27FC236}">
                <a16:creationId xmlns:a16="http://schemas.microsoft.com/office/drawing/2014/main" id="{B01AD6B8-8E1B-0B34-1ED8-9E47CD3B9C6D}"/>
              </a:ext>
            </a:extLst>
          </p:cNvPr>
          <p:cNvSpPr/>
          <p:nvPr/>
        </p:nvSpPr>
        <p:spPr>
          <a:xfrm>
            <a:off x="3323646" y="5274476"/>
            <a:ext cx="3370028" cy="686794"/>
          </a:xfrm>
          <a:prstGeom prst="roundRect">
            <a:avLst>
              <a:gd name="adj" fmla="val 50000"/>
            </a:avLst>
          </a:prstGeom>
          <a:noFill/>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dirty="0"/>
              <a:t>delete the cursor</a:t>
            </a:r>
          </a:p>
        </p:txBody>
      </p:sp>
      <p:sp>
        <p:nvSpPr>
          <p:cNvPr id="11" name="Line 7">
            <a:extLst>
              <a:ext uri="{FF2B5EF4-FFF2-40B4-BE49-F238E27FC236}">
                <a16:creationId xmlns:a16="http://schemas.microsoft.com/office/drawing/2014/main" id="{5B038B1C-43A0-3C3A-BC75-8CD9FC44F188}"/>
              </a:ext>
            </a:extLst>
          </p:cNvPr>
          <p:cNvSpPr>
            <a:spLocks noChangeShapeType="1"/>
          </p:cNvSpPr>
          <p:nvPr/>
        </p:nvSpPr>
        <p:spPr bwMode="auto">
          <a:xfrm>
            <a:off x="1447800" y="4953000"/>
            <a:ext cx="609600" cy="0"/>
          </a:xfrm>
          <a:prstGeom prst="line">
            <a:avLst/>
          </a:prstGeom>
          <a:noFill/>
          <a:ln w="38100">
            <a:solidFill>
              <a:srgbClr val="FF0066"/>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latin typeface="Arial" charset="0"/>
              <a:ea typeface="ＭＳ Ｐゴシック" charset="0"/>
            </a:endParaRPr>
          </a:p>
        </p:txBody>
      </p:sp>
      <p:sp>
        <p:nvSpPr>
          <p:cNvPr id="12" name="Rectangle 3">
            <a:extLst>
              <a:ext uri="{FF2B5EF4-FFF2-40B4-BE49-F238E27FC236}">
                <a16:creationId xmlns:a16="http://schemas.microsoft.com/office/drawing/2014/main" id="{EB4476D7-C850-A320-1184-02693A6956C5}"/>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i="1" kern="0" dirty="0">
                <a:solidFill>
                  <a:srgbClr val="D9D9D9"/>
                </a:solidFill>
                <a:ea typeface="ＭＳ Ｐゴシック" pitchFamily="34" charset="-128"/>
              </a:rPr>
              <a:t>finally</a:t>
            </a:r>
            <a:r>
              <a:rPr lang="en-US" sz="1600" kern="0" dirty="0">
                <a:solidFill>
                  <a:srgbClr val="D9D9D9"/>
                </a:solidFill>
                <a:ea typeface="ＭＳ Ｐゴシック" pitchFamily="34" charset="-128"/>
              </a:rPr>
              <a:t> is a Python keyword. b</a:t>
            </a:r>
          </a:p>
          <a:p>
            <a:pPr lvl="1" eaLnBrk="1" hangingPunct="1">
              <a:lnSpc>
                <a:spcPct val="90000"/>
              </a:lnSpc>
              <a:defRPr/>
            </a:pPr>
            <a:r>
              <a:rPr lang="en-US" sz="1600" kern="0" dirty="0">
                <a:solidFill>
                  <a:srgbClr val="D9D9D9"/>
                </a:solidFill>
                <a:ea typeface="ＭＳ Ｐゴシック" pitchFamily="34" charset="-128"/>
              </a:rPr>
              <a:t>finally block is always executed, regardless of whether an exception is thrown.</a:t>
            </a:r>
          </a:p>
        </p:txBody>
      </p:sp>
    </p:spTree>
    <p:extLst>
      <p:ext uri="{BB962C8B-B14F-4D97-AF65-F5344CB8AC3E}">
        <p14:creationId xmlns:p14="http://schemas.microsoft.com/office/powerpoint/2010/main" val="417284658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2">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2">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Title 1">
            <a:extLst>
              <a:ext uri="{FF2B5EF4-FFF2-40B4-BE49-F238E27FC236}">
                <a16:creationId xmlns:a16="http://schemas.microsoft.com/office/drawing/2014/main" id="{B34B02A6-D5E5-57F5-84E4-9B0B3A20D3B6}"/>
              </a:ext>
            </a:extLst>
          </p:cNvPr>
          <p:cNvSpPr>
            <a:spLocks noGrp="1"/>
          </p:cNvSpPr>
          <p:nvPr>
            <p:ph type="title"/>
          </p:nvPr>
        </p:nvSpPr>
        <p:spPr/>
        <p:txBody>
          <a:bodyPr/>
          <a:lstStyle/>
          <a:p>
            <a:r>
              <a:rPr lang="en-US" altLang="en-US" sz="3600" b="0" dirty="0"/>
              <a:t>Error handling and removing locks</a:t>
            </a:r>
          </a:p>
        </p:txBody>
      </p:sp>
      <p:sp>
        <p:nvSpPr>
          <p:cNvPr id="3" name="Content Placeholder 2">
            <a:extLst>
              <a:ext uri="{FF2B5EF4-FFF2-40B4-BE49-F238E27FC236}">
                <a16:creationId xmlns:a16="http://schemas.microsoft.com/office/drawing/2014/main" id="{0179C417-46ED-97A8-B19D-757E29825406}"/>
              </a:ext>
            </a:extLst>
          </p:cNvPr>
          <p:cNvSpPr>
            <a:spLocks noGrp="1"/>
          </p:cNvSpPr>
          <p:nvPr>
            <p:ph idx="1"/>
          </p:nvPr>
        </p:nvSpPr>
        <p:spPr>
          <a:xfrm>
            <a:off x="152400" y="914400"/>
            <a:ext cx="8991600" cy="5410200"/>
          </a:xfrm>
        </p:spPr>
        <p:txBody>
          <a:bodyPr/>
          <a:lstStyle/>
          <a:p>
            <a:pPr marL="0" indent="0">
              <a:buNone/>
            </a:pPr>
            <a:r>
              <a:rPr lang="en-US" sz="1800" b="0" dirty="0">
                <a:solidFill>
                  <a:srgbClr val="569CD6"/>
                </a:solidFill>
                <a:effectLst/>
                <a:latin typeface="Consolas" panose="020B0609020204030204" pitchFamily="49" charset="0"/>
              </a:rPr>
              <a:t>import</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arcpy</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traceback</a:t>
            </a:r>
            <a:endParaRPr lang="en-US" sz="1800" b="0" dirty="0">
              <a:solidFill>
                <a:srgbClr val="D4D4D4"/>
              </a:solidFill>
              <a:effectLst/>
              <a:latin typeface="Consolas" panose="020B0609020204030204" pitchFamily="49" charset="0"/>
            </a:endParaRPr>
          </a:p>
          <a:p>
            <a:pPr marL="0" indent="0">
              <a:buNone/>
            </a:pPr>
            <a:br>
              <a:rPr lang="en-US" sz="1800" b="0" dirty="0">
                <a:solidFill>
                  <a:srgbClr val="D4D4D4"/>
                </a:solidFill>
                <a:effectLst/>
                <a:latin typeface="Consolas" panose="020B0609020204030204" pitchFamily="49" charset="0"/>
              </a:rPr>
            </a:br>
            <a:r>
              <a:rPr lang="en-US" sz="1800" dirty="0" err="1">
                <a:solidFill>
                  <a:srgbClr val="D4D4D4"/>
                </a:solidFill>
                <a:latin typeface="Consolas" panose="020B0609020204030204" pitchFamily="49" charset="0"/>
              </a:rPr>
              <a:t>arcpy.env.workspace</a:t>
            </a:r>
            <a:r>
              <a:rPr lang="en-US" sz="1800" dirty="0">
                <a:solidFill>
                  <a:srgbClr val="D4D4D4"/>
                </a:solidFill>
                <a:latin typeface="Consolas" panose="020B0609020204030204" pitchFamily="49" charset="0"/>
              </a:rPr>
              <a:t> = </a:t>
            </a:r>
            <a:r>
              <a:rPr lang="en-US" sz="1800" dirty="0">
                <a:solidFill>
                  <a:srgbClr val="CE9178"/>
                </a:solidFill>
                <a:latin typeface="Consolas" panose="020B0609020204030204" pitchFamily="49" charset="0"/>
              </a:rPr>
              <a:t>"C:/gispy/scratch/"</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fc = </a:t>
            </a:r>
            <a:r>
              <a:rPr lang="en-US" sz="1800" dirty="0">
                <a:solidFill>
                  <a:srgbClr val="CE9178"/>
                </a:solidFill>
                <a:latin typeface="Consolas" panose="020B0609020204030204" pitchFamily="49" charset="0"/>
              </a:rPr>
              <a:t>"</a:t>
            </a:r>
            <a:r>
              <a:rPr lang="en-US" sz="1800" dirty="0" err="1">
                <a:solidFill>
                  <a:srgbClr val="CE9178"/>
                </a:solidFill>
                <a:latin typeface="Consolas" panose="020B0609020204030204" pitchFamily="49" charset="0"/>
              </a:rPr>
              <a:t>park.shp</a:t>
            </a:r>
            <a:r>
              <a:rPr lang="en-US" sz="1800" dirty="0">
                <a:solidFill>
                  <a:srgbClr val="CE9178"/>
                </a:solidFill>
                <a:latin typeface="Consolas" panose="020B0609020204030204" pitchFamily="49" charset="0"/>
              </a:rPr>
              <a:t>"</a:t>
            </a:r>
            <a:endParaRPr lang="en-US" sz="1800" dirty="0">
              <a:solidFill>
                <a:srgbClr val="D4D4D4"/>
              </a:solidFill>
              <a:latin typeface="Consolas" panose="020B0609020204030204" pitchFamily="49" charset="0"/>
            </a:endParaRPr>
          </a:p>
          <a:p>
            <a:pPr marL="0" indent="0">
              <a:buNone/>
            </a:pP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 = </a:t>
            </a:r>
            <a:r>
              <a:rPr lang="en-US" sz="1800" b="0" dirty="0" err="1">
                <a:solidFill>
                  <a:srgbClr val="D4D4D4"/>
                </a:solidFill>
                <a:effectLst/>
                <a:latin typeface="Consolas" panose="020B0609020204030204" pitchFamily="49" charset="0"/>
              </a:rPr>
              <a:t>arcpy.da.Search</a:t>
            </a:r>
            <a:r>
              <a:rPr lang="en-US" sz="1800" dirty="0" err="1">
                <a:solidFill>
                  <a:srgbClr val="D4D4D4"/>
                </a:solidFill>
                <a:latin typeface="Consolas" panose="020B0609020204030204" pitchFamily="49" charset="0"/>
              </a:rPr>
              <a:t>Cursor</a:t>
            </a:r>
            <a:r>
              <a:rPr lang="en-US" sz="1800" dirty="0">
                <a:solidFill>
                  <a:srgbClr val="D4D4D4"/>
                </a:solidFill>
                <a:latin typeface="Consolas" panose="020B0609020204030204" pitchFamily="49" charset="0"/>
              </a:rPr>
              <a:t>(</a:t>
            </a:r>
            <a:r>
              <a:rPr lang="en-US" sz="1800" dirty="0" err="1">
                <a:solidFill>
                  <a:srgbClr val="D4D4D4"/>
                </a:solidFill>
                <a:latin typeface="Consolas" panose="020B0609020204030204" pitchFamily="49" charset="0"/>
              </a:rPr>
              <a:t>in_table</a:t>
            </a:r>
            <a:r>
              <a:rPr lang="en-US" sz="1800" dirty="0">
                <a:solidFill>
                  <a:srgbClr val="D4D4D4"/>
                </a:solidFill>
                <a:latin typeface="Consolas" panose="020B0609020204030204" pitchFamily="49" charset="0"/>
              </a:rPr>
              <a:t>=fc, </a:t>
            </a:r>
            <a:r>
              <a:rPr lang="en-US" sz="1800" dirty="0" err="1">
                <a:solidFill>
                  <a:srgbClr val="D4D4D4"/>
                </a:solidFill>
                <a:latin typeface="Consolas" panose="020B0609020204030204" pitchFamily="49" charset="0"/>
              </a:rPr>
              <a:t>field_names</a:t>
            </a:r>
            <a:r>
              <a:rPr lang="en-US" sz="1800" dirty="0">
                <a:solidFill>
                  <a:srgbClr val="D4D4D4"/>
                </a:solidFill>
                <a:latin typeface="Consolas" panose="020B0609020204030204" pitchFamily="49" charset="0"/>
              </a:rPr>
              <a:t>=[</a:t>
            </a:r>
            <a:r>
              <a:rPr lang="en-US" sz="1800" dirty="0">
                <a:solidFill>
                  <a:srgbClr val="CE9178"/>
                </a:solidFill>
                <a:latin typeface="Consolas" panose="020B0609020204030204" pitchFamily="49" charset="0"/>
              </a:rPr>
              <a:t>"FID"</a:t>
            </a:r>
            <a:r>
              <a:rPr lang="en-US" sz="1800" dirty="0">
                <a:solidFill>
                  <a:srgbClr val="D4D4D4"/>
                </a:solidFill>
                <a:latin typeface="Consolas" panose="020B0609020204030204" pitchFamily="49" charset="0"/>
              </a:rPr>
              <a:t>])</a:t>
            </a:r>
          </a:p>
          <a:p>
            <a:pPr marL="0" indent="0">
              <a:buNone/>
            </a:pPr>
            <a:endParaRPr lang="en-US" sz="1800" b="0" dirty="0">
              <a:solidFill>
                <a:srgbClr val="D4D4D4"/>
              </a:solidFill>
              <a:effectLst/>
              <a:latin typeface="Consolas" panose="020B0609020204030204" pitchFamily="49" charset="0"/>
            </a:endParaRPr>
          </a:p>
          <a:p>
            <a:pPr marL="0" indent="0">
              <a:buNone/>
            </a:pPr>
            <a:r>
              <a:rPr lang="en-US" sz="1800" b="0" dirty="0">
                <a:solidFill>
                  <a:srgbClr val="569CD6"/>
                </a:solidFill>
                <a:effectLst/>
                <a:latin typeface="Consolas" panose="020B0609020204030204" pitchFamily="49" charset="0"/>
              </a:rPr>
              <a:t>try</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a:t>
            </a:r>
            <a:r>
              <a:rPr lang="en-US" sz="1800" b="0" dirty="0">
                <a:solidFill>
                  <a:srgbClr val="569CD6"/>
                </a:solidFill>
                <a:effectLst/>
                <a:latin typeface="Consolas" panose="020B0609020204030204" pitchFamily="49" charset="0"/>
              </a:rPr>
              <a:t>for</a:t>
            </a:r>
            <a:r>
              <a:rPr lang="en-US" sz="1800" b="0" dirty="0">
                <a:solidFill>
                  <a:srgbClr val="D4D4D4"/>
                </a:solidFill>
                <a:effectLst/>
                <a:latin typeface="Consolas" panose="020B0609020204030204" pitchFamily="49" charset="0"/>
              </a:rPr>
              <a:t> row </a:t>
            </a:r>
            <a:r>
              <a:rPr lang="en-US" sz="1800" b="0" dirty="0">
                <a:solidFill>
                  <a:srgbClr val="569CD6"/>
                </a:solidFill>
                <a:effectLst/>
                <a:latin typeface="Consolas" panose="020B0609020204030204" pitchFamily="49" charset="0"/>
              </a:rPr>
              <a:t>in</a:t>
            </a:r>
            <a:r>
              <a:rPr lang="en-US" sz="1800" b="0" dirty="0">
                <a:solidFill>
                  <a:srgbClr val="D4D4D4"/>
                </a:solidFill>
                <a:effectLst/>
                <a:latin typeface="Consolas" panose="020B0609020204030204" pitchFamily="49" charset="0"/>
              </a:rPr>
              <a:t> </a:t>
            </a:r>
            <a:r>
              <a:rPr lang="en-US" sz="1800" b="0" dirty="0" err="1">
                <a:solidFill>
                  <a:srgbClr val="D4D4D4"/>
                </a:solidFill>
                <a:effectLst/>
                <a:latin typeface="Consolas" panose="020B0609020204030204" pitchFamily="49" charset="0"/>
              </a:rPr>
              <a:t>sc</a:t>
            </a:r>
            <a:r>
              <a:rPr lang="en-US" sz="1800" b="0" dirty="0">
                <a:solidFill>
                  <a:srgbClr val="D4D4D4"/>
                </a:solidFill>
                <a:effectLst/>
                <a:latin typeface="Consolas" panose="020B0609020204030204" pitchFamily="49" charset="0"/>
              </a:rPr>
              <a:t>:</a:t>
            </a:r>
          </a:p>
          <a:p>
            <a:pPr marL="0" indent="0">
              <a:buNone/>
            </a:pPr>
            <a:r>
              <a:rPr lang="en-US" sz="1800" b="0" dirty="0">
                <a:solidFill>
                  <a:srgbClr val="D4D4D4"/>
                </a:solidFill>
                <a:effectLst/>
                <a:latin typeface="Consolas" panose="020B0609020204030204" pitchFamily="49" charset="0"/>
              </a:rPr>
              <a:t>        print(</a:t>
            </a:r>
            <a:r>
              <a:rPr lang="en-US" sz="1800" b="0" dirty="0" err="1">
                <a:solidFill>
                  <a:srgbClr val="D4D4D4"/>
                </a:solidFill>
                <a:effectLst/>
                <a:latin typeface="Consolas" panose="020B0609020204030204" pitchFamily="49" charset="0"/>
              </a:rPr>
              <a:t>row_bogus</a:t>
            </a:r>
            <a:r>
              <a:rPr lang="en-US" sz="1800" b="0" dirty="0">
                <a:solidFill>
                  <a:srgbClr val="D4D4D4"/>
                </a:solidFill>
                <a:effectLst/>
                <a:latin typeface="Consolas" panose="020B0609020204030204" pitchFamily="49" charset="0"/>
              </a:rPr>
              <a:t>)</a:t>
            </a:r>
          </a:p>
          <a:p>
            <a:pPr marL="0" indent="0">
              <a:buNone/>
            </a:pPr>
            <a:r>
              <a:rPr lang="en-US" sz="1800" dirty="0">
                <a:solidFill>
                  <a:srgbClr val="569CD6"/>
                </a:solidFill>
                <a:latin typeface="Consolas" panose="020B0609020204030204" pitchFamily="49" charset="0"/>
              </a:rPr>
              <a:t>except</a:t>
            </a:r>
            <a:r>
              <a:rPr lang="en-US" sz="1800" dirty="0">
                <a:solidFill>
                  <a:srgbClr val="D4D4D4"/>
                </a:solidFill>
                <a:latin typeface="Consolas" panose="020B0609020204030204" pitchFamily="49" charset="0"/>
              </a:rPr>
              <a:t>:</a:t>
            </a:r>
          </a:p>
          <a:p>
            <a:pPr marL="0" indent="0">
              <a:buNone/>
            </a:pPr>
            <a:r>
              <a:rPr lang="en-US" sz="1800" dirty="0">
                <a:solidFill>
                  <a:srgbClr val="6A9955"/>
                </a:solidFill>
                <a:latin typeface="Consolas" panose="020B0609020204030204" pitchFamily="49" charset="0"/>
              </a:rPr>
              <a:t>    # Add a specific message for locating the issue.</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print(</a:t>
            </a:r>
            <a:r>
              <a:rPr lang="en-US" sz="1800" dirty="0" err="1">
                <a:solidFill>
                  <a:srgbClr val="569CD6"/>
                </a:solidFill>
                <a:latin typeface="Consolas" panose="020B0609020204030204" pitchFamily="49" charset="0"/>
              </a:rPr>
              <a:t>f</a:t>
            </a:r>
            <a:r>
              <a:rPr lang="en-US" sz="1800" dirty="0" err="1">
                <a:solidFill>
                  <a:srgbClr val="CE9178"/>
                </a:solidFill>
                <a:latin typeface="Consolas" panose="020B0609020204030204" pitchFamily="49" charset="0"/>
              </a:rPr>
              <a:t>"An</a:t>
            </a:r>
            <a:r>
              <a:rPr lang="en-US" sz="1800" dirty="0">
                <a:solidFill>
                  <a:srgbClr val="CE9178"/>
                </a:solidFill>
                <a:latin typeface="Consolas" panose="020B0609020204030204" pitchFamily="49" charset="0"/>
              </a:rPr>
              <a:t> error occurred when trying to read </a:t>
            </a:r>
            <a:r>
              <a:rPr lang="en-US" sz="1800" dirty="0">
                <a:solidFill>
                  <a:srgbClr val="D4D4D4"/>
                </a:solidFill>
                <a:latin typeface="Consolas" panose="020B0609020204030204" pitchFamily="49" charset="0"/>
              </a:rPr>
              <a:t>{fc}</a:t>
            </a:r>
            <a:r>
              <a:rPr lang="en-US" sz="1800" dirty="0">
                <a:solidFill>
                  <a:srgbClr val="CE9178"/>
                </a:solidFill>
                <a:latin typeface="Consolas" panose="020B0609020204030204" pitchFamily="49" charset="0"/>
              </a:rPr>
              <a:t>"</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6A9955"/>
                </a:solidFill>
                <a:latin typeface="Consolas" panose="020B0609020204030204" pitchFamily="49" charset="0"/>
              </a:rPr>
              <a:t># Print the exception.</a:t>
            </a:r>
            <a:endParaRPr lang="en-US" sz="1800" dirty="0">
              <a:solidFill>
                <a:srgbClr val="D4D4D4"/>
              </a:solidFill>
              <a:latin typeface="Consolas" panose="020B0609020204030204" pitchFamily="49" charset="0"/>
            </a:endParaRPr>
          </a:p>
          <a:p>
            <a:pPr marL="0" indent="0">
              <a:buNone/>
            </a:pP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traceback.print_exc</a:t>
            </a:r>
            <a:r>
              <a:rPr lang="en-US" sz="1800" dirty="0">
                <a:solidFill>
                  <a:srgbClr val="D4D4D4"/>
                </a:solidFill>
                <a:latin typeface="Consolas" panose="020B0609020204030204" pitchFamily="49" charset="0"/>
              </a:rPr>
              <a:t>()</a:t>
            </a:r>
          </a:p>
          <a:p>
            <a:pPr marL="0" indent="0">
              <a:buNone/>
            </a:pPr>
            <a:r>
              <a:rPr lang="en-US" sz="1800" dirty="0">
                <a:solidFill>
                  <a:srgbClr val="569CD6"/>
                </a:solidFill>
                <a:latin typeface="Consolas" panose="020B0609020204030204" pitchFamily="49" charset="0"/>
              </a:rPr>
              <a:t>finally</a:t>
            </a:r>
            <a:r>
              <a:rPr lang="en-US" sz="1800" dirty="0">
                <a:solidFill>
                  <a:srgbClr val="D4D4D4"/>
                </a:solidFill>
                <a:latin typeface="Consolas" panose="020B0609020204030204" pitchFamily="49" charset="0"/>
              </a:rPr>
              <a:t>:</a:t>
            </a:r>
          </a:p>
          <a:p>
            <a:pPr marL="0" indent="0">
              <a:buNone/>
            </a:pPr>
            <a:r>
              <a:rPr lang="en-US" sz="1800" dirty="0">
                <a:solidFill>
                  <a:srgbClr val="D4D4D4"/>
                </a:solidFill>
                <a:latin typeface="Consolas" panose="020B0609020204030204" pitchFamily="49" charset="0"/>
              </a:rPr>
              <a:t>    </a:t>
            </a:r>
            <a:r>
              <a:rPr lang="en-US" sz="1800" dirty="0">
                <a:solidFill>
                  <a:srgbClr val="569CD6"/>
                </a:solidFill>
                <a:latin typeface="Consolas" panose="020B0609020204030204" pitchFamily="49" charset="0"/>
              </a:rPr>
              <a:t>del</a:t>
            </a:r>
            <a:r>
              <a:rPr lang="en-US" sz="1800" dirty="0">
                <a:solidFill>
                  <a:srgbClr val="D4D4D4"/>
                </a:solidFill>
                <a:latin typeface="Consolas" panose="020B0609020204030204" pitchFamily="49" charset="0"/>
              </a:rPr>
              <a:t> </a:t>
            </a:r>
            <a:r>
              <a:rPr lang="en-US" sz="1800" dirty="0" err="1">
                <a:solidFill>
                  <a:srgbClr val="D4D4D4"/>
                </a:solidFill>
                <a:latin typeface="Consolas" panose="020B0609020204030204" pitchFamily="49" charset="0"/>
              </a:rPr>
              <a:t>sc</a:t>
            </a:r>
            <a:endParaRPr lang="en-US" sz="1800" dirty="0">
              <a:solidFill>
                <a:srgbClr val="D4D4D4"/>
              </a:solidFill>
              <a:latin typeface="Consolas" panose="020B0609020204030204" pitchFamily="49" charset="0"/>
            </a:endParaRPr>
          </a:p>
          <a:p>
            <a:pPr marL="0" indent="0">
              <a:buNone/>
            </a:pPr>
            <a:endParaRPr lang="en-US" sz="1800" b="0" dirty="0">
              <a:solidFill>
                <a:srgbClr val="D4D4D4"/>
              </a:solidFill>
              <a:effectLst/>
              <a:latin typeface="Consolas" panose="020B0609020204030204" pitchFamily="49" charset="0"/>
            </a:endParaRPr>
          </a:p>
        </p:txBody>
      </p:sp>
      <p:sp>
        <p:nvSpPr>
          <p:cNvPr id="5" name="Rectangle 3">
            <a:extLst>
              <a:ext uri="{FF2B5EF4-FFF2-40B4-BE49-F238E27FC236}">
                <a16:creationId xmlns:a16="http://schemas.microsoft.com/office/drawing/2014/main" id="{17158DB2-455A-B7E4-F48E-18017AD65F44}"/>
              </a:ext>
            </a:extLst>
          </p:cNvPr>
          <p:cNvSpPr txBox="1">
            <a:spLocks noChangeArrowheads="1"/>
          </p:cNvSpPr>
          <p:nvPr/>
        </p:nvSpPr>
        <p:spPr bwMode="auto">
          <a:xfrm>
            <a:off x="152400" y="6200775"/>
            <a:ext cx="8839200" cy="581025"/>
          </a:xfrm>
          <a:prstGeom prst="rect">
            <a:avLst/>
          </a:prstGeom>
          <a:solidFill>
            <a:srgbClr val="404040"/>
          </a:solidFill>
          <a:ln w="9525">
            <a:solidFill>
              <a:srgbClr val="D9D9D9"/>
            </a:solidFill>
            <a:miter lim="800000"/>
            <a:headEnd/>
            <a:tailEnd/>
          </a:ln>
          <a:effectLst/>
          <a:extLst>
            <a:ext uri="{FAA26D3D-D897-4be2-8F04-BA451C77F1D7}"/>
          </a:extLst>
        </p:spPr>
        <p:txBody>
          <a:bodyPr vert="horz" wrap="square" lIns="91440" tIns="45720" rIns="91440" bIns="45720" numCol="1" anchor="t" anchorCtr="0" compatLnSpc="1">
            <a:prstTxWarp prst="textNoShape">
              <a:avLst/>
            </a:prstTxWarp>
          </a:bodyPr>
          <a:lstStyle>
            <a:lvl1pPr marL="342900" indent="-342900" algn="l" rtl="0" eaLnBrk="0" fontAlgn="base" hangingPunct="0">
              <a:spcBef>
                <a:spcPct val="20000"/>
              </a:spcBef>
              <a:spcAft>
                <a:spcPct val="0"/>
              </a:spcAft>
              <a:buChar char="•"/>
              <a:defRPr sz="3200">
                <a:solidFill>
                  <a:srgbClr val="D9D9D9"/>
                </a:solidFill>
                <a:latin typeface="+mn-lt"/>
                <a:ea typeface="MS PGothic" panose="020B0600070205080204" pitchFamily="34" charset="-128"/>
                <a:cs typeface="ＭＳ Ｐゴシック" charset="0"/>
              </a:defRPr>
            </a:lvl1pPr>
            <a:lvl2pPr marL="742950" indent="-285750" algn="l" rtl="0" eaLnBrk="0" fontAlgn="base" hangingPunct="0">
              <a:spcBef>
                <a:spcPct val="20000"/>
              </a:spcBef>
              <a:spcAft>
                <a:spcPct val="0"/>
              </a:spcAft>
              <a:defRPr sz="2800">
                <a:solidFill>
                  <a:schemeClr val="bg1">
                    <a:lumMod val="85000"/>
                  </a:schemeClr>
                </a:solidFill>
                <a:latin typeface="+mn-lt"/>
                <a:ea typeface="MS PGothic" panose="020B0600070205080204" pitchFamily="34" charset="-128"/>
              </a:defRPr>
            </a:lvl2pPr>
            <a:lvl3pPr marL="1143000" indent="-228600" algn="l" rtl="0" eaLnBrk="0" fontAlgn="base" hangingPunct="0">
              <a:spcBef>
                <a:spcPct val="20000"/>
              </a:spcBef>
              <a:spcAft>
                <a:spcPct val="0"/>
              </a:spcAft>
              <a:buChar char="•"/>
              <a:defRPr sz="2400">
                <a:solidFill>
                  <a:schemeClr val="bg1">
                    <a:lumMod val="85000"/>
                  </a:schemeClr>
                </a:solidFill>
                <a:latin typeface="+mn-lt"/>
                <a:ea typeface="MS PGothic" panose="020B0600070205080204" pitchFamily="34" charset="-128"/>
              </a:defRPr>
            </a:lvl3pPr>
            <a:lvl4pPr marL="16002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4pPr>
            <a:lvl5pPr marL="2057400" indent="-228600" algn="l" rtl="0" eaLnBrk="0" fontAlgn="base" hangingPunct="0">
              <a:spcBef>
                <a:spcPct val="20000"/>
              </a:spcBef>
              <a:spcAft>
                <a:spcPct val="0"/>
              </a:spcAft>
              <a:buChar char="»"/>
              <a:defRPr sz="2000">
                <a:solidFill>
                  <a:schemeClr val="bg1">
                    <a:lumMod val="85000"/>
                  </a:schemeClr>
                </a:solidFill>
                <a:latin typeface="+mn-lt"/>
                <a:ea typeface="MS PGothic" panose="020B0600070205080204" pitchFamily="34" charset="-128"/>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a:lstStyle>
          <a:p>
            <a:pPr lvl="1" eaLnBrk="1" hangingPunct="1">
              <a:lnSpc>
                <a:spcPct val="90000"/>
              </a:lnSpc>
              <a:defRPr/>
            </a:pPr>
            <a:r>
              <a:rPr lang="en-US" sz="1600" kern="0" dirty="0">
                <a:solidFill>
                  <a:srgbClr val="D9D9D9"/>
                </a:solidFill>
                <a:ea typeface="ＭＳ Ｐゴシック" pitchFamily="34" charset="-128"/>
              </a:rPr>
              <a:t>Locks still not always released—e.g., In a </a:t>
            </a:r>
            <a:r>
              <a:rPr lang="en-US" sz="1600" kern="0" dirty="0" err="1">
                <a:solidFill>
                  <a:srgbClr val="D9D9D9"/>
                </a:solidFill>
                <a:ea typeface="ＭＳ Ｐゴシック" pitchFamily="34" charset="-128"/>
              </a:rPr>
              <a:t>Jupyter</a:t>
            </a:r>
            <a:r>
              <a:rPr lang="en-US" sz="1600" kern="0" dirty="0">
                <a:solidFill>
                  <a:srgbClr val="D9D9D9"/>
                </a:solidFill>
                <a:ea typeface="ＭＳ Ｐゴシック" pitchFamily="34" charset="-128"/>
              </a:rPr>
              <a:t> Notebook run from VS Code. </a:t>
            </a:r>
          </a:p>
          <a:p>
            <a:pPr lvl="1" eaLnBrk="1" hangingPunct="1">
              <a:lnSpc>
                <a:spcPct val="90000"/>
              </a:lnSpc>
              <a:defRPr/>
            </a:pPr>
            <a:r>
              <a:rPr lang="en-US" sz="1600" kern="0" dirty="0">
                <a:solidFill>
                  <a:srgbClr val="D9D9D9"/>
                </a:solidFill>
                <a:ea typeface="ＭＳ Ｐゴシック" pitchFamily="34" charset="-128"/>
              </a:rPr>
              <a:t>Restart VS Code to unlock. </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5">
                                            <p:txEl>
                                              <p:pRg st="1" end="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8" name="Title 1">
            <a:extLst>
              <a:ext uri="{FF2B5EF4-FFF2-40B4-BE49-F238E27FC236}">
                <a16:creationId xmlns:a16="http://schemas.microsoft.com/office/drawing/2014/main" id="{C7A6A891-A1A3-3695-44DB-674BFA2775A8}"/>
              </a:ext>
            </a:extLst>
          </p:cNvPr>
          <p:cNvSpPr>
            <a:spLocks noGrp="1"/>
          </p:cNvSpPr>
          <p:nvPr>
            <p:ph type="title"/>
          </p:nvPr>
        </p:nvSpPr>
        <p:spPr/>
        <p:txBody>
          <a:bodyPr/>
          <a:lstStyle/>
          <a:p>
            <a:r>
              <a:rPr lang="en-US" altLang="en-US" b="0" dirty="0"/>
              <a:t>Summing up</a:t>
            </a:r>
          </a:p>
        </p:txBody>
      </p:sp>
      <p:sp>
        <p:nvSpPr>
          <p:cNvPr id="28675" name="Content Placeholder 2">
            <a:extLst>
              <a:ext uri="{FF2B5EF4-FFF2-40B4-BE49-F238E27FC236}">
                <a16:creationId xmlns:a16="http://schemas.microsoft.com/office/drawing/2014/main" id="{7DA75613-7BDD-BA7D-3230-C0DA8B73DFF2}"/>
              </a:ext>
            </a:extLst>
          </p:cNvPr>
          <p:cNvSpPr>
            <a:spLocks noGrp="1"/>
          </p:cNvSpPr>
          <p:nvPr>
            <p:ph idx="1"/>
          </p:nvPr>
        </p:nvSpPr>
        <p:spPr/>
        <p:txBody>
          <a:bodyPr/>
          <a:lstStyle/>
          <a:p>
            <a:pPr>
              <a:defRPr/>
            </a:pPr>
            <a:r>
              <a:rPr lang="en-US" altLang="en-US" dirty="0">
                <a:ea typeface="ＭＳ Ｐゴシック" pitchFamily="34" charset="-128"/>
              </a:rPr>
              <a:t>Topics discussed</a:t>
            </a:r>
          </a:p>
          <a:p>
            <a:pPr lvl="2" eaLnBrk="1" hangingPunct="1">
              <a:defRPr/>
            </a:pPr>
            <a:r>
              <a:rPr lang="en-US" dirty="0">
                <a:ea typeface="ＭＳ Ｐゴシック" charset="0"/>
              </a:rPr>
              <a:t>search and update cursors</a:t>
            </a:r>
          </a:p>
          <a:p>
            <a:pPr lvl="2" eaLnBrk="1" hangingPunct="1">
              <a:defRPr/>
            </a:pPr>
            <a:r>
              <a:rPr lang="en-US" dirty="0">
                <a:ea typeface="ＭＳ Ｐゴシック" charset="0"/>
              </a:rPr>
              <a:t>geometry object</a:t>
            </a:r>
          </a:p>
          <a:p>
            <a:pPr lvl="2" eaLnBrk="1" hangingPunct="1">
              <a:defRPr/>
            </a:pPr>
            <a:r>
              <a:rPr lang="en-US" dirty="0">
                <a:ea typeface="ＭＳ Ｐゴシック" charset="0"/>
              </a:rPr>
              <a:t>where clauses</a:t>
            </a:r>
          </a:p>
          <a:p>
            <a:pPr lvl="2" eaLnBrk="1" hangingPunct="1">
              <a:defRPr/>
            </a:pPr>
            <a:r>
              <a:rPr lang="en-US" dirty="0">
                <a:ea typeface="ＭＳ Ｐゴシック" charset="0"/>
              </a:rPr>
              <a:t>deleting cursors</a:t>
            </a:r>
          </a:p>
          <a:p>
            <a:pPr lvl="2" eaLnBrk="1" hangingPunct="1">
              <a:defRPr/>
            </a:pPr>
            <a:r>
              <a:rPr lang="en-US" dirty="0">
                <a:ea typeface="ＭＳ Ｐゴシック" charset="0"/>
              </a:rPr>
              <a:t>The </a:t>
            </a:r>
            <a:r>
              <a:rPr lang="en-US" sz="2400" dirty="0">
                <a:solidFill>
                  <a:srgbClr val="569CD6"/>
                </a:solidFill>
                <a:latin typeface="Consolas" panose="020B0609020204030204" pitchFamily="49" charset="0"/>
                <a:ea typeface="+mj-ea"/>
                <a:cs typeface="+mj-cs"/>
              </a:rPr>
              <a:t>with</a:t>
            </a:r>
            <a:r>
              <a:rPr lang="en-US" dirty="0">
                <a:ea typeface="ＭＳ Ｐゴシック" charset="0"/>
              </a:rPr>
              <a:t> keyword</a:t>
            </a:r>
          </a:p>
          <a:p>
            <a:pPr lvl="2" eaLnBrk="1" hangingPunct="1">
              <a:defRPr/>
            </a:pPr>
            <a:r>
              <a:rPr lang="en-US" dirty="0">
                <a:ea typeface="ＭＳ Ｐゴシック" charset="0"/>
              </a:rPr>
              <a:t>handling exceptions with try/except/finally</a:t>
            </a:r>
            <a:r>
              <a:rPr lang="en-US" altLang="en-US" dirty="0">
                <a:ea typeface="ＭＳ Ｐゴシック" pitchFamily="34" charset="-128"/>
              </a:rPr>
              <a:t>	</a:t>
            </a:r>
          </a:p>
        </p:txBody>
      </p:sp>
    </p:spTree>
  </p:cSld>
  <p:clrMapOvr>
    <a:masterClrMapping/>
  </p:clrMapOvr>
</p:sld>
</file>

<file path=ppt/theme/theme1.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Garamond"/>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spDef>
    <a:lnDef>
      <a:spPr bwMode="auto">
        <a:xfrm>
          <a:off x="0" y="0"/>
          <a:ext cx="1" cy="1"/>
        </a:xfrm>
        <a:custGeom>
          <a:avLst/>
          <a:gdLst/>
          <a:ahLst/>
          <a:cxnLst/>
          <a:rect l="0" t="0" r="0" b="0"/>
          <a:pathLst/>
        </a:custGeom>
        <a:solidFill>
          <a:schemeClr val="bg1"/>
        </a:solidFill>
        <a:ln>
          <a:noFill/>
        </a:ln>
        <a:effectLst/>
        <a:extLst>
          <a:ext uri="{91240B29-F687-4F45-9708-019B960494DF}">
            <a14:hiddenLine xmlns:a14="http://schemas.microsoft.com/office/drawing/2010/main" w="127000" cap="flat" cmpd="sng" algn="ctr">
              <a:solidFill>
                <a:srgbClr val="FF0066"/>
              </a:solidFill>
              <a:prstDash val="solid"/>
              <a:round/>
              <a:headEnd type="none" w="med" len="med"/>
              <a:tailEnd type="none" w="med" len="med"/>
            </a14:hiddenLine>
          </a:ext>
          <a:ext uri="{AF507438-7753-43E0-B8FC-AC1667EBCBE1}">
            <a14:hiddenEffect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1800" b="0" i="0" u="none" strike="noStrike" cap="none" normalizeH="0" baseline="0" smtClean="0">
            <a:ln>
              <a:noFill/>
            </a:ln>
            <a:solidFill>
              <a:schemeClr val="tx1"/>
            </a:solidFill>
            <a:effectLst/>
            <a:latin typeface="Arial" charset="0"/>
          </a:defRPr>
        </a:defPPr>
      </a:lstStyle>
    </a:lnDef>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arkGray">
  <a:themeElements>
    <a:clrScheme name="Dark Gray Background">
      <a:dk1>
        <a:srgbClr val="404040"/>
      </a:dk1>
      <a:lt1>
        <a:srgbClr val="D9D9D9"/>
      </a:lt1>
      <a:dk2>
        <a:srgbClr val="4A452A"/>
      </a:dk2>
      <a:lt2>
        <a:srgbClr val="D9D9FF"/>
      </a:lt2>
      <a:accent1>
        <a:srgbClr val="FF0066"/>
      </a:accent1>
      <a:accent2>
        <a:srgbClr val="FFFF00"/>
      </a:accent2>
      <a:accent3>
        <a:srgbClr val="9BBB59"/>
      </a:accent3>
      <a:accent4>
        <a:srgbClr val="8064A2"/>
      </a:accent4>
      <a:accent5>
        <a:srgbClr val="4BACC6"/>
      </a:accent5>
      <a:accent6>
        <a:srgbClr val="F79646"/>
      </a:accent6>
      <a:hlink>
        <a:srgbClr val="548DD4"/>
      </a:hlink>
      <a:folHlink>
        <a:srgbClr val="C6D9F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lnDef>
      <a:spPr>
        <a:ln w="25400">
          <a:solidFill>
            <a:schemeClr val="tx1"/>
          </a:solidFill>
        </a:ln>
      </a:spPr>
      <a:bodyPr/>
      <a:lstStyle/>
      <a:style>
        <a:lnRef idx="1">
          <a:schemeClr val="accent1"/>
        </a:lnRef>
        <a:fillRef idx="0">
          <a:schemeClr val="accent1"/>
        </a:fillRef>
        <a:effectRef idx="0">
          <a:schemeClr val="accent1"/>
        </a:effectRef>
        <a:fontRef idx="minor">
          <a:schemeClr val="tx1"/>
        </a:fontRef>
      </a:style>
    </a:lnDef>
  </a:objectDefaults>
  <a:extraClrSchemeLst/>
  <a:extLst>
    <a:ext uri="{05A4C25C-085E-4340-85A3-A5531E510DB2}">
      <thm15:themeFamily xmlns:thm15="http://schemas.microsoft.com/office/thememl/2012/main" name="darkGray" id="{DD07916B-B922-41C8-A0BD-2B62AD19FAEB}" vid="{88E25944-78C2-4916-9367-9F1CEDC951BE}"/>
    </a:ext>
  </a:ext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0A4CFCC2C4B8A04D8365FF380D80C6F8" ma:contentTypeVersion="6" ma:contentTypeDescription="Create a new document." ma:contentTypeScope="" ma:versionID="bf69fa18e4da8a51cd7c72f3278f5086">
  <xsd:schema xmlns:xsd="http://www.w3.org/2001/XMLSchema" xmlns:xs="http://www.w3.org/2001/XMLSchema" xmlns:p="http://schemas.microsoft.com/office/2006/metadata/properties" xmlns:ns3="98953c36-47f9-4038-aad2-41074b9cf7cc" targetNamespace="http://schemas.microsoft.com/office/2006/metadata/properties" ma:root="true" ma:fieldsID="9924bac9c27d2898e6fcfc81ba06fb77" ns3:_="">
    <xsd:import namespace="98953c36-47f9-4038-aad2-41074b9cf7cc"/>
    <xsd:element name="properties">
      <xsd:complexType>
        <xsd:sequence>
          <xsd:element name="documentManagement">
            <xsd:complexType>
              <xsd:all>
                <xsd:element ref="ns3:MediaServiceMetadata" minOccurs="0"/>
                <xsd:element ref="ns3:MediaServiceFastMetadata" minOccurs="0"/>
                <xsd:element ref="ns3:MediaServiceAutoTags" minOccurs="0"/>
                <xsd:element ref="ns3:MediaServiceOCR" minOccurs="0"/>
                <xsd:element ref="ns3:MediaServiceGenerationTime" minOccurs="0"/>
                <xsd:element ref="ns3:MediaServiceEventHashCode"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98953c36-47f9-4038-aad2-41074b9cf7c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AutoTags" ma:index="10" nillable="true" ma:displayName="Tags" ma:internalName="MediaServiceAutoTags" ma:readOnly="true">
      <xsd:simpleType>
        <xsd:restriction base="dms:Text"/>
      </xsd:simpleType>
    </xsd:element>
    <xsd:element name="MediaServiceOCR" ma:index="11" nillable="true" ma:displayName="Extracted Text" ma:internalName="MediaServiceOCR" ma:readOnly="true">
      <xsd:simpleType>
        <xsd:restriction base="dms:Note">
          <xsd:maxLength value="255"/>
        </xsd:restriction>
      </xsd:simpleType>
    </xsd:element>
    <xsd:element name="MediaServiceGenerationTime" ma:index="12" nillable="true" ma:displayName="MediaServiceGenerationTime" ma:hidden="true" ma:internalName="MediaServiceGenerationTime" ma:readOnly="true">
      <xsd:simpleType>
        <xsd:restriction base="dms:Text"/>
      </xsd:simpleType>
    </xsd:element>
    <xsd:element name="MediaServiceEventHashCode" ma:index="13" nillable="true" ma:displayName="MediaServiceEventHashCode" ma:hidden="true" ma:internalName="MediaServiceEventHashCode" ma:readOnly="true">
      <xsd:simpleType>
        <xsd:restriction base="dms:Text"/>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p:properties>
</file>

<file path=customXml/itemProps1.xml><?xml version="1.0" encoding="utf-8"?>
<ds:datastoreItem xmlns:ds="http://schemas.openxmlformats.org/officeDocument/2006/customXml" ds:itemID="{5E2FDE9E-B4E0-4F85-A9C6-9A5FA89D617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98953c36-47f9-4038-aad2-41074b9cf7cc"/>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2.xml><?xml version="1.0" encoding="utf-8"?>
<ds:datastoreItem xmlns:ds="http://schemas.openxmlformats.org/officeDocument/2006/customXml" ds:itemID="{B7FB0B90-6BC2-4D45-AA64-97CBE9808C17}">
  <ds:schemaRefs>
    <ds:schemaRef ds:uri="http://schemas.microsoft.com/sharepoint/v3/contenttype/forms"/>
  </ds:schemaRefs>
</ds:datastoreItem>
</file>

<file path=customXml/itemProps3.xml><?xml version="1.0" encoding="utf-8"?>
<ds:datastoreItem xmlns:ds="http://schemas.openxmlformats.org/officeDocument/2006/customXml" ds:itemID="{8C7B09AC-7869-4C7E-A169-5E24AE06F3E9}">
  <ds:schemaRefs>
    <ds:schemaRef ds:uri="http://schemas.microsoft.com/office/infopath/2007/PartnerControls"/>
    <ds:schemaRef ds:uri="http://schemas.microsoft.com/office/2006/metadata/properties"/>
    <ds:schemaRef ds:uri="http://schemas.microsoft.com/office/2006/documentManagement/types"/>
    <ds:schemaRef ds:uri="http://schemas.openxmlformats.org/package/2006/metadata/core-properties"/>
    <ds:schemaRef ds:uri="98953c36-47f9-4038-aad2-41074b9cf7cc"/>
    <ds:schemaRef ds:uri="http://www.w3.org/XML/1998/namespace"/>
    <ds:schemaRef ds:uri="http://purl.org/dc/elements/1.1/"/>
    <ds:schemaRef ds:uri="http://purl.org/dc/dcmitype/"/>
    <ds:schemaRef ds:uri="http://purl.org/dc/terms/"/>
  </ds:schemaRefs>
</ds:datastoreItem>
</file>

<file path=docProps/app.xml><?xml version="1.0" encoding="utf-8"?>
<Properties xmlns="http://schemas.openxmlformats.org/officeDocument/2006/extended-properties" xmlns:vt="http://schemas.openxmlformats.org/officeDocument/2006/docPropsVTypes">
  <TotalTime>48742</TotalTime>
  <Words>9094</Words>
  <Application>Microsoft Office PowerPoint</Application>
  <PresentationFormat>On-screen Show (4:3)</PresentationFormat>
  <Paragraphs>1531</Paragraphs>
  <Slides>110</Slides>
  <Notes>26</Notes>
  <HiddenSlides>9</HiddenSlides>
  <MMClips>0</MMClips>
  <ScaleCrop>false</ScaleCrop>
  <HeadingPairs>
    <vt:vector size="6" baseType="variant">
      <vt:variant>
        <vt:lpstr>Fonts Used</vt:lpstr>
      </vt:variant>
      <vt:variant>
        <vt:i4>8</vt:i4>
      </vt:variant>
      <vt:variant>
        <vt:lpstr>Theme</vt:lpstr>
      </vt:variant>
      <vt:variant>
        <vt:i4>2</vt:i4>
      </vt:variant>
      <vt:variant>
        <vt:lpstr>Slide Titles</vt:lpstr>
      </vt:variant>
      <vt:variant>
        <vt:i4>110</vt:i4>
      </vt:variant>
    </vt:vector>
  </HeadingPairs>
  <TitlesOfParts>
    <vt:vector size="120" baseType="lpstr">
      <vt:lpstr>Arial</vt:lpstr>
      <vt:lpstr>Avenir Next W01</vt:lpstr>
      <vt:lpstr>Calibri</vt:lpstr>
      <vt:lpstr>Consolas</vt:lpstr>
      <vt:lpstr>Courier New</vt:lpstr>
      <vt:lpstr>Garamond</vt:lpstr>
      <vt:lpstr>Verdana</vt:lpstr>
      <vt:lpstr>Wingdings</vt:lpstr>
      <vt:lpstr>Default Design</vt:lpstr>
      <vt:lpstr>darkGray</vt:lpstr>
      <vt:lpstr>PowerPoint Presentation</vt:lpstr>
      <vt:lpstr>arcpy cursors for GIS data</vt:lpstr>
      <vt:lpstr>Cursors --------------- Read/write GIS attribute table rows</vt:lpstr>
      <vt:lpstr>Objectives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Data access cursor methods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Three cursor types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Iteration terms</vt:lpstr>
      <vt:lpstr>Cursor objects are iterators</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Open a Python Notebook in ArcGIS Pro</vt:lpstr>
      <vt:lpstr>Open a Python Notebook in ArcGIS Pro</vt:lpstr>
      <vt:lpstr>In class - Exploring cursor objects (Part 1)</vt:lpstr>
      <vt:lpstr>In class follow-up</vt:lpstr>
      <vt:lpstr>Accessing fields</vt:lpstr>
      <vt:lpstr>Geometry Object</vt:lpstr>
      <vt:lpstr>Required parameters</vt:lpstr>
      <vt:lpstr>Optional parameters</vt:lpstr>
      <vt:lpstr>where_clause</vt:lpstr>
      <vt:lpstr>where_clause for filtering records</vt:lpstr>
      <vt:lpstr>where_clause for filtering records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and quotation marks</vt:lpstr>
      <vt:lpstr>where_clause with variable</vt:lpstr>
      <vt:lpstr>In class - Exploring cursor objects (Part 2)</vt:lpstr>
      <vt:lpstr>Updating rows</vt:lpstr>
      <vt:lpstr>Updating rows with updateRow</vt:lpstr>
      <vt:lpstr>Deleting a row</vt:lpstr>
      <vt:lpstr>Deleting a row</vt:lpstr>
      <vt:lpstr>Deleting rows</vt:lpstr>
      <vt:lpstr>Delete row &amp; check the count</vt:lpstr>
      <vt:lpstr>Delete row &amp; check the count</vt:lpstr>
      <vt:lpstr>Delete row &amp; check the count</vt:lpstr>
      <vt:lpstr>Deleting the cursor object</vt:lpstr>
      <vt:lpstr>Deleting the cursor object</vt:lpstr>
      <vt:lpstr>deleteRow versus del</vt:lpstr>
      <vt:lpstr>Insert cursor</vt:lpstr>
      <vt:lpstr>Insert cursor</vt:lpstr>
      <vt:lpstr>Insert cursor</vt:lpstr>
      <vt:lpstr>To set the Shape field</vt:lpstr>
      <vt:lpstr>Inserting a point</vt:lpstr>
      <vt:lpstr>Using with … as</vt:lpstr>
      <vt:lpstr>Error handling with cursors</vt:lpstr>
      <vt:lpstr>Error handling and removing locks</vt:lpstr>
      <vt:lpstr>Summing up</vt:lpstr>
      <vt:lpstr>Appendix</vt:lpstr>
      <vt:lpstr>RuntimeError you might encounter</vt:lpstr>
      <vt:lpstr>Edit session example</vt:lpstr>
      <vt:lpstr>When is an edit session needed?</vt:lpstr>
      <vt:lpstr>Edit session</vt:lpstr>
      <vt:lpstr>Summing up</vt:lpstr>
      <vt:lpstr>More looping</vt:lpstr>
      <vt:lpstr>Find 7 mistakes </vt:lpstr>
      <vt:lpstr>Update a field based on another field</vt:lpstr>
      <vt:lpstr>Update a field based on another field</vt:lpstr>
      <vt:lpstr>Spatial Reference object</vt:lpstr>
    </vt:vector>
  </TitlesOfParts>
  <Company>San Diego State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Geoprocessing using Python</dc:title>
  <dc:creator>piotr</dc:creator>
  <cp:lastModifiedBy>Laura Gray Tateosian</cp:lastModifiedBy>
  <cp:revision>427</cp:revision>
  <dcterms:created xsi:type="dcterms:W3CDTF">2004-10-22T02:24:14Z</dcterms:created>
  <dcterms:modified xsi:type="dcterms:W3CDTF">2023-03-21T13:19:48Z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0x0101000A4CFCC2C4B8A04D8365FF380D80C6F8</vt:lpwstr>
  </property>
</Properties>
</file>