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411" r:id="rId5"/>
    <p:sldId id="612" r:id="rId6"/>
    <p:sldId id="615" r:id="rId7"/>
    <p:sldId id="614" r:id="rId8"/>
    <p:sldId id="613" r:id="rId9"/>
    <p:sldId id="616" r:id="rId10"/>
    <p:sldId id="618" r:id="rId11"/>
    <p:sldId id="626" r:id="rId12"/>
    <p:sldId id="619" r:id="rId13"/>
    <p:sldId id="622" r:id="rId14"/>
    <p:sldId id="621" r:id="rId15"/>
    <p:sldId id="620" r:id="rId16"/>
    <p:sldId id="623" r:id="rId17"/>
    <p:sldId id="624" r:id="rId18"/>
    <p:sldId id="625" r:id="rId19"/>
    <p:sldId id="627" r:id="rId20"/>
    <p:sldId id="628" r:id="rId21"/>
    <p:sldId id="62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B9044C"/>
    <a:srgbClr val="330014"/>
    <a:srgbClr val="D4D4D4"/>
    <a:srgbClr val="B8B8B8"/>
    <a:srgbClr val="FFFFFF"/>
    <a:srgbClr val="404040"/>
    <a:srgbClr val="F2F2F2"/>
    <a:srgbClr val="000000"/>
    <a:srgbClr val="BD71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3447" autoAdjust="0"/>
  </p:normalViewPr>
  <p:slideViewPr>
    <p:cSldViewPr>
      <p:cViewPr varScale="1">
        <p:scale>
          <a:sx n="59" d="100"/>
          <a:sy n="59" d="100"/>
        </p:scale>
        <p:origin x="1332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96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B49CC-E52E-4446-B446-D2655FF2A075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FB37B-4974-4D2E-ABD1-920891847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Hurricanes, air pollution, forest fires, urban sprawl, ocean plastics, politics, traffic jams, and pandemics. So many of our modern challenges is geospatial and so much of our big data is geospatial.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FB37B-4974-4D2E-ABD1-920891847A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FB37B-4974-4D2E-ABD1-920891847A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19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FB37B-4974-4D2E-ABD1-920891847A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6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FB37B-4974-4D2E-ABD1-920891847A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1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9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3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>
                    <a:lumMod val="8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8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8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8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8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9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75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4EBA2-BA27-4C4A-A5B5-FF5E930DBE51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8117F-04EC-49C0-9D82-D7B8FA5898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5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>
              <a:lumMod val="8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F4DB-D559-AA60-4B0B-22607F98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Introduction to 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dirty="0"/>
              <a:t>File handling with Pandas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CE852E-DAA0-4C9A-949F-B18303CF7396}"/>
              </a:ext>
            </a:extLst>
          </p:cNvPr>
          <p:cNvSpPr txBox="1"/>
          <p:nvPr/>
        </p:nvSpPr>
        <p:spPr>
          <a:xfrm>
            <a:off x="3287898" y="6214030"/>
            <a:ext cx="2568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GIS540 |  Laura Tateosian</a:t>
            </a:r>
          </a:p>
        </p:txBody>
      </p:sp>
      <p:pic>
        <p:nvPicPr>
          <p:cNvPr id="8" name="Content Placeholder 7" descr="Panda with solid fill">
            <a:extLst>
              <a:ext uri="{FF2B5EF4-FFF2-40B4-BE49-F238E27FC236}">
                <a16:creationId xmlns:a16="http://schemas.microsoft.com/office/drawing/2014/main" id="{D8CA8239-F30D-CF05-EEEE-2367504765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0" y="1767681"/>
            <a:ext cx="4191000" cy="4191000"/>
          </a:xfr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E5BD078-CDF3-D20F-CAEA-33242A266C5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42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DF23-7499-0CDA-E50F-23E8F48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data structures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8E58E-FC12-7F34-80C9-59716CFF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Dataframe</a:t>
            </a:r>
            <a:r>
              <a:rPr lang="en-US" dirty="0"/>
              <a:t>                                  Series</a:t>
            </a:r>
          </a:p>
        </p:txBody>
      </p:sp>
      <p:pic>
        <p:nvPicPr>
          <p:cNvPr id="4" name="Graphic 3" descr="Table with solid fill">
            <a:extLst>
              <a:ext uri="{FF2B5EF4-FFF2-40B4-BE49-F238E27FC236}">
                <a16:creationId xmlns:a16="http://schemas.microsoft.com/office/drawing/2014/main" id="{01F9692B-6C87-2501-8380-CFF2089C8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3400" y="2086899"/>
            <a:ext cx="2684202" cy="2684202"/>
          </a:xfrm>
          <a:prstGeom prst="rect">
            <a:avLst/>
          </a:prstGeom>
        </p:spPr>
      </p:pic>
      <p:pic>
        <p:nvPicPr>
          <p:cNvPr id="5" name="Graphic 4" descr="Table with solid fill">
            <a:extLst>
              <a:ext uri="{FF2B5EF4-FFF2-40B4-BE49-F238E27FC236}">
                <a16:creationId xmlns:a16="http://schemas.microsoft.com/office/drawing/2014/main" id="{3AB3B571-3B32-829F-5DDA-B9778DC3B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600" y="2086899"/>
            <a:ext cx="2684202" cy="26842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4D570E-5314-3334-5905-1BFCA33C265C}"/>
              </a:ext>
            </a:extLst>
          </p:cNvPr>
          <p:cNvSpPr/>
          <p:nvPr/>
        </p:nvSpPr>
        <p:spPr>
          <a:xfrm>
            <a:off x="5029200" y="2590800"/>
            <a:ext cx="838200" cy="16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84652D-C57F-ACB7-F247-80FE01F09F82}"/>
              </a:ext>
            </a:extLst>
          </p:cNvPr>
          <p:cNvSpPr txBox="1"/>
          <p:nvPr/>
        </p:nvSpPr>
        <p:spPr>
          <a:xfrm>
            <a:off x="618201" y="4615720"/>
            <a:ext cx="6781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'../data/pet_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adoption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.csv'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dates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9ABD65-350A-852B-8DA2-82B0425E1F7E}"/>
              </a:ext>
            </a:extLst>
          </p:cNvPr>
          <p:cNvSpPr txBox="1"/>
          <p:nvPr/>
        </p:nvSpPr>
        <p:spPr>
          <a:xfrm>
            <a:off x="5165516" y="277981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B9AF54-D071-2A98-11A8-1421D49A4211}"/>
              </a:ext>
            </a:extLst>
          </p:cNvPr>
          <p:cNvSpPr txBox="1"/>
          <p:nvPr/>
        </p:nvSpPr>
        <p:spPr>
          <a:xfrm>
            <a:off x="5817932" y="2779810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B54B0-9157-8C60-1083-A955813EC82A}"/>
              </a:ext>
            </a:extLst>
          </p:cNvPr>
          <p:cNvSpPr txBox="1"/>
          <p:nvPr/>
        </p:nvSpPr>
        <p:spPr>
          <a:xfrm>
            <a:off x="6456269" y="2797312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Animal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8C7DE-3B4D-D76E-369E-70F251D3ED4C}"/>
              </a:ext>
            </a:extLst>
          </p:cNvPr>
          <p:cNvSpPr txBox="1"/>
          <p:nvPr/>
        </p:nvSpPr>
        <p:spPr>
          <a:xfrm>
            <a:off x="1569368" y="27938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D650C-3C32-9A17-4ACF-DB5A3C7CBECD}"/>
              </a:ext>
            </a:extLst>
          </p:cNvPr>
          <p:cNvSpPr txBox="1"/>
          <p:nvPr/>
        </p:nvSpPr>
        <p:spPr>
          <a:xfrm>
            <a:off x="2207705" y="2805460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Animal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B13E6-3922-B06B-D549-720770FDD3E7}"/>
              </a:ext>
            </a:extLst>
          </p:cNvPr>
          <p:cNvSpPr txBox="1"/>
          <p:nvPr/>
        </p:nvSpPr>
        <p:spPr>
          <a:xfrm>
            <a:off x="898316" y="2779810"/>
            <a:ext cx="62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1D39DE-9072-20F3-F333-9BF20A78D207}"/>
              </a:ext>
            </a:extLst>
          </p:cNvPr>
          <p:cNvCxnSpPr>
            <a:cxnSpLocks/>
          </p:cNvCxnSpPr>
          <p:nvPr/>
        </p:nvCxnSpPr>
        <p:spPr>
          <a:xfrm flipV="1">
            <a:off x="249457" y="5133448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97443-053D-E24A-B21C-A0FF0E417D97}"/>
              </a:ext>
            </a:extLst>
          </p:cNvPr>
          <p:cNvCxnSpPr>
            <a:cxnSpLocks/>
          </p:cNvCxnSpPr>
          <p:nvPr/>
        </p:nvCxnSpPr>
        <p:spPr>
          <a:xfrm flipV="1">
            <a:off x="347201" y="5778273"/>
            <a:ext cx="381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3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brace and dot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weather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temps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'Temperature'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# OR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temps = 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df.Temperature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61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Boolean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'../data/pet_adoption.csv'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</a:p>
          <a:p>
            <a:pPr marL="0" indent="0">
              <a:buNone/>
            </a:pPr>
            <a:endParaRPr lang="da-DK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        True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        False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        False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         True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4        False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Date    Time  Animal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   1/1/2023    0900  cat</a:t>
            </a:r>
          </a:p>
          <a:p>
            <a:pPr marL="0" indent="0">
              <a:buNone/>
            </a:pPr>
            <a:r>
              <a:rPr lang="da-DK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    9/2/2022    1200  cat</a:t>
            </a:r>
          </a:p>
          <a:p>
            <a:endParaRPr lang="en-US" sz="2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61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Compound Pandas Boolean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28" y="3213050"/>
            <a:ext cx="8706372" cy="22994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'../data/weather.csv'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snow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33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&amp; 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Precip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"high"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97A11C3-45A5-9BA8-A13D-F40768530AAC}"/>
              </a:ext>
            </a:extLst>
          </p:cNvPr>
          <p:cNvGraphicFramePr>
            <a:graphicFrameLocks noGrp="1"/>
          </p:cNvGraphicFramePr>
          <p:nvPr/>
        </p:nvGraphicFramePr>
        <p:xfrm>
          <a:off x="571500" y="1345476"/>
          <a:ext cx="4953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326740232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975554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logical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 operator 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1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4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9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06689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C05239-758C-BF65-131E-7AF42B2C83C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81418" y="5029200"/>
            <a:ext cx="0" cy="219577"/>
          </a:xfrm>
          <a:prstGeom prst="straightConnector1">
            <a:avLst/>
          </a:prstGeom>
          <a:noFill/>
          <a:ln w="38100" algn="ctr">
            <a:solidFill>
              <a:srgbClr val="FF006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A01F43-090B-BEB0-45E2-B814775EB95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524000" y="4511675"/>
            <a:ext cx="0" cy="193636"/>
          </a:xfrm>
          <a:prstGeom prst="straightConnector1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FDF067-1EB1-495E-D2AD-1B6958498C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95800" y="4495800"/>
            <a:ext cx="0" cy="209511"/>
          </a:xfrm>
          <a:prstGeom prst="straightConnector1">
            <a:avLst/>
          </a:prstGeom>
          <a:noFill/>
          <a:ln w="38100" algn="ctr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FABF32B-CC7B-DD20-0039-88D2B2C10CBD}"/>
              </a:ext>
            </a:extLst>
          </p:cNvPr>
          <p:cNvSpPr txBox="1"/>
          <p:nvPr/>
        </p:nvSpPr>
        <p:spPr>
          <a:xfrm>
            <a:off x="94728" y="5842625"/>
            <a:ext cx="9049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no_beach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_trip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"Wind speed"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|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 series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213050"/>
            <a:ext cx="8229600" cy="3111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'../data/pet_adoption.csv'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Boolean index series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str.startswith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"kit"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Get a </a:t>
            </a:r>
            <a:r>
              <a:rPr lang="en-US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of the records where this is true.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kit_df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str.startswith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"kit"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)]</a:t>
            </a:r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36E603-CC94-FE6D-C14D-AB9A37442B8E}"/>
              </a:ext>
            </a:extLst>
          </p:cNvPr>
          <p:cNvSpPr txBox="1"/>
          <p:nvPr/>
        </p:nvSpPr>
        <p:spPr>
          <a:xfrm>
            <a:off x="552317" y="1417638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b="0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var(--ricos-custom-p-font-family,unset)"/>
              </a:rPr>
              <a:t>Examples: upper(), lower(), supper(), slower(), </a:t>
            </a:r>
            <a:r>
              <a:rPr lang="en-US" b="0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var(--ricos-custom-p-font-family,unset)"/>
              </a:rPr>
              <a:t>isnumeric</a:t>
            </a:r>
            <a:r>
              <a:rPr lang="en-US" b="0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var(--ricos-custom-p-font-family,unset)"/>
              </a:rPr>
              <a:t>(), replace(), split(), contains(), find(), </a:t>
            </a:r>
            <a:r>
              <a:rPr lang="en-US" b="0" i="0" dirty="0" err="1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var(--ricos-custom-p-font-family,unset)"/>
              </a:rPr>
              <a:t>findall</a:t>
            </a:r>
            <a:r>
              <a:rPr lang="en-US" b="0" i="0" dirty="0">
                <a:solidFill>
                  <a:schemeClr val="tx1">
                    <a:lumMod val="20000"/>
                    <a:lumOff val="80000"/>
                  </a:schemeClr>
                </a:solidFill>
                <a:effectLst/>
                <a:latin typeface="var(--ricos-custom-p-font-family,unset)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5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651A-AF6E-DC95-810B-0E36BB5AE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and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15E3-31F5-C917-D8F4-1008A1CC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value_counts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dog    3250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cat     832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kittens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480</a:t>
            </a:r>
          </a:p>
          <a:p>
            <a:pPr marL="0" indent="0">
              <a:buNone/>
            </a:pP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sort_values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a-DK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 Date    Time  Animal</a:t>
            </a:r>
          </a:p>
          <a:p>
            <a:pPr marL="0" indent="0">
              <a:buNone/>
            </a:pPr>
            <a:r>
              <a:rPr lang="da-DK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   1/1/2023    0900  cat</a:t>
            </a:r>
          </a:p>
          <a:p>
            <a:pPr marL="0" indent="0">
              <a:buNone/>
            </a:pPr>
            <a:r>
              <a:rPr lang="da-DK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3    9/2/2022    1200  cat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r>
              <a:rPr lang="da-DK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5/1/2022    0900  cat</a:t>
            </a:r>
          </a:p>
          <a:p>
            <a:pPr marL="0" indent="0">
              <a:buNone/>
            </a:pPr>
            <a:r>
              <a:rPr lang="da-DK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    6/2/2021    1200  cat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260296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to csv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706372" cy="22994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'../data/weather.csv'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warm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&gt;= 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70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warm.to_csv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'../data/warm.csv'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599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582F-B98F-0C13-3A0D-8134A84E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00FEC-AE8E-1A67-1C18-363C2D45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Pandas for structured datasets</a:t>
            </a:r>
          </a:p>
          <a:p>
            <a:r>
              <a:rPr lang="en-US" dirty="0"/>
              <a:t>Read/write many different file types</a:t>
            </a:r>
          </a:p>
          <a:p>
            <a:r>
              <a:rPr lang="en-US" dirty="0" err="1"/>
              <a:t>Dataframes</a:t>
            </a:r>
            <a:r>
              <a:rPr lang="en-US" dirty="0"/>
              <a:t> and Series Pandas data types</a:t>
            </a:r>
          </a:p>
          <a:p>
            <a:r>
              <a:rPr lang="en-US" dirty="0"/>
              <a:t>Fast access to columns by name</a:t>
            </a:r>
          </a:p>
          <a:p>
            <a:r>
              <a:rPr lang="en-US" dirty="0"/>
              <a:t>Boolean selection (&amp; | ~)</a:t>
            </a:r>
          </a:p>
          <a:p>
            <a:r>
              <a:rPr lang="en-US" dirty="0"/>
              <a:t>Frequency and Sorting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36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9A97-A2BB-6493-6420-7EAE1F10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with a 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36CF-5A5D-0676-ECDE-8287F4CC8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Download </a:t>
            </a:r>
            <a:r>
              <a:rPr lang="en-US" dirty="0" err="1"/>
              <a:t>pandas.ipynb</a:t>
            </a:r>
            <a:r>
              <a:rPr lang="en-US" dirty="0"/>
              <a:t> &amp; olympics.csv</a:t>
            </a:r>
          </a:p>
          <a:p>
            <a:endParaRPr lang="en-US" dirty="0"/>
          </a:p>
          <a:p>
            <a:r>
              <a:rPr lang="en-US" dirty="0"/>
              <a:t>The notebook includes the Python code to process an Olympics dataset. </a:t>
            </a:r>
          </a:p>
          <a:p>
            <a:endParaRPr lang="en-US" dirty="0"/>
          </a:p>
          <a:p>
            <a:r>
              <a:rPr lang="en-US" dirty="0"/>
              <a:t>Open the notebook in </a:t>
            </a:r>
            <a:r>
              <a:rPr lang="en-US" dirty="0" err="1"/>
              <a:t>Jupyter</a:t>
            </a:r>
            <a:r>
              <a:rPr lang="en-US"/>
              <a:t> Lab (https://jupyter.org/try)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notebook by clicking the Play ( ▶) icon next to each cell, in order, following the prompts. </a:t>
            </a:r>
          </a:p>
          <a:p>
            <a:endParaRPr lang="en-US" dirty="0"/>
          </a:p>
          <a:p>
            <a:r>
              <a:rPr lang="en-US" dirty="0"/>
              <a:t>The results will appear below the cell.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446-8423-0251-7A5E-179BB95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EB8D-184F-B6C1-E8F4-4F2651E6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A99850-6B2E-4504-279D-6B63F0D8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4114800" cy="42364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DA31D1-9FEA-6E04-603B-CF335EB6CCBE}"/>
              </a:ext>
            </a:extLst>
          </p:cNvPr>
          <p:cNvSpPr/>
          <p:nvPr/>
        </p:nvSpPr>
        <p:spPr>
          <a:xfrm>
            <a:off x="2537847" y="4233195"/>
            <a:ext cx="457200" cy="23935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446-8423-0251-7A5E-179BB95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writing using open() / close 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EB8D-184F-B6C1-E8F4-4F2651E6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"Q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:\diary.txt"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"Dear Diary, Today I wrote some Python scripts! They were so terrific. You wouldn't believe it."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open(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outf.close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</p:spTree>
    <p:extLst>
      <p:ext uri="{BB962C8B-B14F-4D97-AF65-F5344CB8AC3E}">
        <p14:creationId xmlns:p14="http://schemas.microsoft.com/office/powerpoint/2010/main" val="225609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446-8423-0251-7A5E-179BB95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writing (with... 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EB8D-184F-B6C1-E8F4-4F2651E6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"Q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:\diary.txt"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 =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"Dear Diary, Today I wrote some Python scripts! They were so terrific. You wouldn't believe it."</a:t>
            </a:r>
          </a:p>
          <a:p>
            <a:pPr marL="0" indent="0">
              <a:buNone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outf.write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4D104-9B73-8E65-E51E-1A8DD94AA730}"/>
              </a:ext>
            </a:extLst>
          </p:cNvPr>
          <p:cNvSpPr txBox="1"/>
          <p:nvPr/>
        </p:nvSpPr>
        <p:spPr>
          <a:xfrm>
            <a:off x="533400" y="6124059"/>
            <a:ext cx="7756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with ... as   releases locks if an exception is thrown before the file object is closed.</a:t>
            </a:r>
          </a:p>
        </p:txBody>
      </p:sp>
    </p:spTree>
    <p:extLst>
      <p:ext uri="{BB962C8B-B14F-4D97-AF65-F5344CB8AC3E}">
        <p14:creationId xmlns:p14="http://schemas.microsoft.com/office/powerpoint/2010/main" val="2999601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8446-8423-0251-7A5E-179BB957D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EB8D-184F-B6C1-E8F4-4F2651E6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"Q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:\diary.txt"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open(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file_contents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file_contents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F45E6-2B42-4D64-664D-29A4721D2ED4}"/>
              </a:ext>
            </a:extLst>
          </p:cNvPr>
          <p:cNvSpPr txBox="1"/>
          <p:nvPr/>
        </p:nvSpPr>
        <p:spPr>
          <a:xfrm>
            <a:off x="459783" y="5105400"/>
            <a:ext cx="4572000" cy="923330"/>
          </a:xfrm>
          <a:prstGeom prst="rect">
            <a:avLst/>
          </a:prstGeom>
          <a:noFill/>
          <a:ln>
            <a:solidFill>
              <a:srgbClr val="B8B8B8"/>
            </a:solidFill>
          </a:ln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Dear Diary, Today I wrote some Python scripts! They were so terrific. You wouldn't believe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5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CAC0-DDBA-BB17-3472-1826CE06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B6860-0211-62AA-DA66-0EDFE9D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Built-in </a:t>
            </a:r>
            <a:r>
              <a:rPr lang="en-US" i="1" dirty="0"/>
              <a:t>open</a:t>
            </a:r>
            <a:r>
              <a:rPr lang="en-US" dirty="0"/>
              <a:t> function for unstructured content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Pandas for structured text</a:t>
            </a:r>
          </a:p>
          <a:p>
            <a:pPr marL="0" indent="0">
              <a:buNone/>
            </a:pPr>
            <a:r>
              <a:rPr lang="en-US" dirty="0"/>
              <a:t>in many formats (e.g., csv,</a:t>
            </a:r>
          </a:p>
          <a:p>
            <a:pPr marL="0" indent="0">
              <a:buNone/>
            </a:pPr>
            <a:r>
              <a:rPr lang="en-US" dirty="0"/>
              <a:t>Excel, </a:t>
            </a:r>
            <a:r>
              <a:rPr lang="en-US" dirty="0" err="1"/>
              <a:t>json</a:t>
            </a:r>
            <a:r>
              <a:rPr lang="en-US" dirty="0"/>
              <a:t>, html, etc.)</a:t>
            </a:r>
          </a:p>
        </p:txBody>
      </p:sp>
      <p:pic>
        <p:nvPicPr>
          <p:cNvPr id="4" name="Graphic 3" descr="Table with solid fill">
            <a:extLst>
              <a:ext uri="{FF2B5EF4-FFF2-40B4-BE49-F238E27FC236}">
                <a16:creationId xmlns:a16="http://schemas.microsoft.com/office/drawing/2014/main" id="{A33AF745-580C-B255-F5D9-DF8B3B2AF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05400" y="2743200"/>
            <a:ext cx="2684202" cy="2684202"/>
          </a:xfrm>
          <a:prstGeom prst="rect">
            <a:avLst/>
          </a:prstGeom>
        </p:spPr>
      </p:pic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6C5C479-E726-076E-0F28-73B680A5CBFE}"/>
              </a:ext>
            </a:extLst>
          </p:cNvPr>
          <p:cNvCxnSpPr>
            <a:cxnSpLocks/>
          </p:cNvCxnSpPr>
          <p:nvPr/>
        </p:nvCxnSpPr>
        <p:spPr>
          <a:xfrm>
            <a:off x="5257800" y="1524000"/>
            <a:ext cx="1981200" cy="1036638"/>
          </a:xfrm>
          <a:prstGeom prst="curvedConnector3">
            <a:avLst/>
          </a:prstGeom>
          <a:ln w="76200">
            <a:solidFill>
              <a:schemeClr val="bg1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82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data with Pandas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'../data/bat.csv'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skiprows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odf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'SPECIES'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5038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48E6-3A66-4984-FAF9-D487E816C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Autofit/>
          </a:bodyPr>
          <a:lstStyle/>
          <a:p>
            <a:r>
              <a:rPr lang="en-US" sz="2000" dirty="0"/>
              <a:t>https://pandas.pydata.org/docs/reference/api/pandas.read_csv.html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8B3F-FF06-3C3D-7D93-78EC4AC9D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398FC4-6F8C-34C1-199D-AB220B92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" y="731837"/>
            <a:ext cx="9144000" cy="61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413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C4E1-FD4C-E8FE-78AA-84912621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Getting to know your data with Pandas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DCBD-7607-609A-5A60-3ED759791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'../data/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weather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.csv'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df.head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  # Top 10 records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df.columns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  # Column names</a:t>
            </a:r>
          </a:p>
          <a:p>
            <a:pPr marL="0" indent="0">
              <a:buNone/>
            </a:pP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df.shape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   # Dimensions</a:t>
            </a:r>
          </a:p>
          <a:p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14362"/>
      </p:ext>
    </p:extLst>
  </p:cSld>
  <p:clrMapOvr>
    <a:masterClrMapping/>
  </p:clrMapOvr>
</p:sld>
</file>

<file path=ppt/theme/theme1.xml><?xml version="1.0" encoding="utf-8"?>
<a:theme xmlns:a="http://schemas.openxmlformats.org/drawingml/2006/main" name="darkGray">
  <a:themeElements>
    <a:clrScheme name="Dark Gray Background">
      <a:dk1>
        <a:srgbClr val="404040"/>
      </a:dk1>
      <a:lt1>
        <a:srgbClr val="D9D9D9"/>
      </a:lt1>
      <a:dk2>
        <a:srgbClr val="4A452A"/>
      </a:dk2>
      <a:lt2>
        <a:srgbClr val="D9D9FF"/>
      </a:lt2>
      <a:accent1>
        <a:srgbClr val="FF0066"/>
      </a:accent1>
      <a:accent2>
        <a:srgbClr val="FFFF0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48DD4"/>
      </a:hlink>
      <a:folHlink>
        <a:srgbClr val="C6D9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arkGray" id="{DD07916B-B922-41C8-A0BD-2B62AD19FAEB}" vid="{88E25944-78C2-4916-9367-9F1CEDC951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4CFCC2C4B8A04D8365FF380D80C6F8" ma:contentTypeVersion="2" ma:contentTypeDescription="Create a new document." ma:contentTypeScope="" ma:versionID="40dd1d9c74c9cead38290d97c070f57e">
  <xsd:schema xmlns:xsd="http://www.w3.org/2001/XMLSchema" xmlns:xs="http://www.w3.org/2001/XMLSchema" xmlns:p="http://schemas.microsoft.com/office/2006/metadata/properties" xmlns:ns3="98953c36-47f9-4038-aad2-41074b9cf7cc" targetNamespace="http://schemas.microsoft.com/office/2006/metadata/properties" ma:root="true" ma:fieldsID="54f2d79b10e2e6fdc7e293772c30335e" ns3:_="">
    <xsd:import namespace="98953c36-47f9-4038-aad2-41074b9cf7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53c36-47f9-4038-aad2-41074b9cf7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E070D84-9E99-4062-AF6E-2D8CF4E316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A678C2-363A-4C5F-AB34-FEDD1A0F4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953c36-47f9-4038-aad2-41074b9cf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F1E811-A113-48A6-8A8A-CB69D9B26D77}">
  <ds:schemaRefs>
    <ds:schemaRef ds:uri="98953c36-47f9-4038-aad2-41074b9cf7cc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59267</TotalTime>
  <Words>898</Words>
  <Application>Microsoft Office PowerPoint</Application>
  <PresentationFormat>On-screen Show (4:3)</PresentationFormat>
  <Paragraphs>155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var(--ricos-custom-p-font-family,unset)</vt:lpstr>
      <vt:lpstr>darkGray</vt:lpstr>
      <vt:lpstr>Introduction to  File handling with Pandas</vt:lpstr>
      <vt:lpstr>File reading and writing</vt:lpstr>
      <vt:lpstr>File writing using open() / close ()</vt:lpstr>
      <vt:lpstr>File writing (with... as)</vt:lpstr>
      <vt:lpstr>File reading</vt:lpstr>
      <vt:lpstr>File handling approaches</vt:lpstr>
      <vt:lpstr>Opening data with Pandas</vt:lpstr>
      <vt:lpstr>https://pandas.pydata.org/docs/reference/api/pandas.read_csv.html</vt:lpstr>
      <vt:lpstr>Getting to know your data with Pandas </vt:lpstr>
      <vt:lpstr>Pandas data structures </vt:lpstr>
      <vt:lpstr>Series brace and dot syntax</vt:lpstr>
      <vt:lpstr>Pandas Boolean Indexing</vt:lpstr>
      <vt:lpstr>Compound Pandas Boolean Conditions</vt:lpstr>
      <vt:lpstr>Pandas series string methods</vt:lpstr>
      <vt:lpstr>Frequency and sorting</vt:lpstr>
      <vt:lpstr>Writing to csv</vt:lpstr>
      <vt:lpstr>Summary</vt:lpstr>
      <vt:lpstr>Try with a 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Manager</dc:creator>
  <cp:lastModifiedBy>Laura Gray Tateosian</cp:lastModifiedBy>
  <cp:revision>216</cp:revision>
  <dcterms:created xsi:type="dcterms:W3CDTF">2012-07-25T22:39:06Z</dcterms:created>
  <dcterms:modified xsi:type="dcterms:W3CDTF">2023-04-18T15:29:52Z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0x0101000A4CFCC2C4B8A04D8365FF380D80C6F8</vt:lpwstr>
  </property>
</Properties>
</file>