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15"/>
  </p:notesMasterIdLst>
  <p:sldIdLst>
    <p:sldId id="600" r:id="rId6"/>
    <p:sldId id="511" r:id="rId7"/>
    <p:sldId id="256" r:id="rId8"/>
    <p:sldId id="439" r:id="rId9"/>
    <p:sldId id="598" r:id="rId10"/>
    <p:sldId id="512" r:id="rId11"/>
    <p:sldId id="536" r:id="rId12"/>
    <p:sldId id="535" r:id="rId13"/>
    <p:sldId id="534" r:id="rId14"/>
    <p:sldId id="532" r:id="rId15"/>
    <p:sldId id="533" r:id="rId16"/>
    <p:sldId id="530" r:id="rId17"/>
    <p:sldId id="543" r:id="rId18"/>
    <p:sldId id="539" r:id="rId19"/>
    <p:sldId id="528" r:id="rId20"/>
    <p:sldId id="514" r:id="rId21"/>
    <p:sldId id="519" r:id="rId22"/>
    <p:sldId id="516" r:id="rId23"/>
    <p:sldId id="527" r:id="rId24"/>
    <p:sldId id="520" r:id="rId25"/>
    <p:sldId id="524" r:id="rId26"/>
    <p:sldId id="525" r:id="rId27"/>
    <p:sldId id="611" r:id="rId28"/>
    <p:sldId id="610" r:id="rId29"/>
    <p:sldId id="544" r:id="rId30"/>
    <p:sldId id="548" r:id="rId31"/>
    <p:sldId id="545" r:id="rId32"/>
    <p:sldId id="551" r:id="rId33"/>
    <p:sldId id="552" r:id="rId34"/>
    <p:sldId id="612" r:id="rId35"/>
    <p:sldId id="602" r:id="rId36"/>
    <p:sldId id="601" r:id="rId37"/>
    <p:sldId id="606" r:id="rId38"/>
    <p:sldId id="550" r:id="rId39"/>
    <p:sldId id="549" r:id="rId40"/>
    <p:sldId id="546" r:id="rId41"/>
    <p:sldId id="547" r:id="rId42"/>
    <p:sldId id="555" r:id="rId43"/>
    <p:sldId id="556" r:id="rId44"/>
    <p:sldId id="554" r:id="rId45"/>
    <p:sldId id="613" r:id="rId46"/>
    <p:sldId id="567" r:id="rId47"/>
    <p:sldId id="568" r:id="rId48"/>
    <p:sldId id="553" r:id="rId49"/>
    <p:sldId id="616" r:id="rId50"/>
    <p:sldId id="617" r:id="rId51"/>
    <p:sldId id="618" r:id="rId52"/>
    <p:sldId id="619" r:id="rId53"/>
    <p:sldId id="620" r:id="rId54"/>
    <p:sldId id="559" r:id="rId55"/>
    <p:sldId id="561" r:id="rId56"/>
    <p:sldId id="562" r:id="rId57"/>
    <p:sldId id="563" r:id="rId58"/>
    <p:sldId id="565" r:id="rId59"/>
    <p:sldId id="615" r:id="rId60"/>
    <p:sldId id="599" r:id="rId61"/>
    <p:sldId id="614" r:id="rId62"/>
    <p:sldId id="497" r:id="rId63"/>
    <p:sldId id="408" r:id="rId64"/>
    <p:sldId id="465" r:id="rId65"/>
    <p:sldId id="503" r:id="rId66"/>
    <p:sldId id="456" r:id="rId67"/>
    <p:sldId id="582" r:id="rId68"/>
    <p:sldId id="583" r:id="rId69"/>
    <p:sldId id="584" r:id="rId70"/>
    <p:sldId id="585" r:id="rId71"/>
    <p:sldId id="586" r:id="rId72"/>
    <p:sldId id="587" r:id="rId73"/>
    <p:sldId id="588" r:id="rId74"/>
    <p:sldId id="589" r:id="rId75"/>
    <p:sldId id="591" r:id="rId76"/>
    <p:sldId id="592" r:id="rId77"/>
    <p:sldId id="593" r:id="rId78"/>
    <p:sldId id="594" r:id="rId79"/>
    <p:sldId id="595" r:id="rId80"/>
    <p:sldId id="597" r:id="rId81"/>
    <p:sldId id="596" r:id="rId82"/>
    <p:sldId id="455" r:id="rId83"/>
    <p:sldId id="469" r:id="rId84"/>
    <p:sldId id="474" r:id="rId85"/>
    <p:sldId id="475" r:id="rId86"/>
    <p:sldId id="493" r:id="rId87"/>
    <p:sldId id="576" r:id="rId88"/>
    <p:sldId id="572" r:id="rId89"/>
    <p:sldId id="574" r:id="rId90"/>
    <p:sldId id="575" r:id="rId91"/>
    <p:sldId id="577" r:id="rId92"/>
    <p:sldId id="495" r:id="rId93"/>
    <p:sldId id="578" r:id="rId94"/>
    <p:sldId id="494" r:id="rId95"/>
    <p:sldId id="507" r:id="rId96"/>
    <p:sldId id="502" r:id="rId97"/>
    <p:sldId id="508" r:id="rId98"/>
    <p:sldId id="490" r:id="rId99"/>
    <p:sldId id="579" r:id="rId100"/>
    <p:sldId id="580" r:id="rId101"/>
    <p:sldId id="500" r:id="rId102"/>
    <p:sldId id="489" r:id="rId103"/>
    <p:sldId id="608" r:id="rId104"/>
    <p:sldId id="607" r:id="rId105"/>
    <p:sldId id="609" r:id="rId106"/>
    <p:sldId id="496" r:id="rId107"/>
    <p:sldId id="510" r:id="rId108"/>
    <p:sldId id="569" r:id="rId109"/>
    <p:sldId id="513" r:id="rId110"/>
    <p:sldId id="498" r:id="rId111"/>
    <p:sldId id="570" r:id="rId112"/>
    <p:sldId id="571" r:id="rId113"/>
    <p:sldId id="509" r:id="rId11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D5D50E"/>
    <a:srgbClr val="D9D9D9"/>
    <a:srgbClr val="FFF9AF"/>
    <a:srgbClr val="ABABAB"/>
    <a:srgbClr val="569CD6"/>
    <a:srgbClr val="404040"/>
    <a:srgbClr val="4A452A"/>
    <a:srgbClr val="0000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4B2E0B-68FB-4318-A9F4-BC4BCD40010B}" v="523" dt="2022-10-20T01:47:10.4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75" autoAdjust="0"/>
  </p:normalViewPr>
  <p:slideViewPr>
    <p:cSldViewPr>
      <p:cViewPr varScale="1">
        <p:scale>
          <a:sx n="138" d="100"/>
          <a:sy n="138" d="100"/>
        </p:scale>
        <p:origin x="2184" y="15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viewProps" Target="viewProps.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theme" Target="theme/theme1.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microsoft.com/office/2015/10/relationships/revisionInfo" Target="revisionInfo.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notesMaster" Target="notesMasters/notesMaster1.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s>
</file>

<file path=ppt/_rels/viewProps.xml.rels><?xml version="1.0" encoding="UTF-8" standalone="yes"?>
<Relationships xmlns="http://schemas.openxmlformats.org/package/2006/relationships"><Relationship Id="rId8" Type="http://schemas.openxmlformats.org/officeDocument/2006/relationships/slide" Target="slides/slide35.xml"/><Relationship Id="rId13" Type="http://schemas.openxmlformats.org/officeDocument/2006/relationships/slide" Target="slides/slide40.xml"/><Relationship Id="rId18" Type="http://schemas.openxmlformats.org/officeDocument/2006/relationships/slide" Target="slides/slide48.xml"/><Relationship Id="rId26" Type="http://schemas.openxmlformats.org/officeDocument/2006/relationships/slide" Target="slides/slide79.xml"/><Relationship Id="rId3" Type="http://schemas.openxmlformats.org/officeDocument/2006/relationships/slide" Target="slides/slide26.xml"/><Relationship Id="rId21" Type="http://schemas.openxmlformats.org/officeDocument/2006/relationships/slide" Target="slides/slide51.xml"/><Relationship Id="rId7" Type="http://schemas.openxmlformats.org/officeDocument/2006/relationships/slide" Target="slides/slide34.xml"/><Relationship Id="rId12" Type="http://schemas.openxmlformats.org/officeDocument/2006/relationships/slide" Target="slides/slide39.xml"/><Relationship Id="rId17" Type="http://schemas.openxmlformats.org/officeDocument/2006/relationships/slide" Target="slides/slide47.xml"/><Relationship Id="rId25" Type="http://schemas.openxmlformats.org/officeDocument/2006/relationships/slide" Target="slides/slide59.xml"/><Relationship Id="rId2" Type="http://schemas.openxmlformats.org/officeDocument/2006/relationships/slide" Target="slides/slide25.xml"/><Relationship Id="rId16" Type="http://schemas.openxmlformats.org/officeDocument/2006/relationships/slide" Target="slides/slide46.xml"/><Relationship Id="rId20" Type="http://schemas.openxmlformats.org/officeDocument/2006/relationships/slide" Target="slides/slide50.xml"/><Relationship Id="rId1" Type="http://schemas.openxmlformats.org/officeDocument/2006/relationships/slide" Target="slides/slide1.xml"/><Relationship Id="rId6" Type="http://schemas.openxmlformats.org/officeDocument/2006/relationships/slide" Target="slides/slide29.xml"/><Relationship Id="rId11" Type="http://schemas.openxmlformats.org/officeDocument/2006/relationships/slide" Target="slides/slide38.xml"/><Relationship Id="rId24" Type="http://schemas.openxmlformats.org/officeDocument/2006/relationships/slide" Target="slides/slide54.xml"/><Relationship Id="rId5" Type="http://schemas.openxmlformats.org/officeDocument/2006/relationships/slide" Target="slides/slide28.xml"/><Relationship Id="rId15" Type="http://schemas.openxmlformats.org/officeDocument/2006/relationships/slide" Target="slides/slide45.xml"/><Relationship Id="rId23" Type="http://schemas.openxmlformats.org/officeDocument/2006/relationships/slide" Target="slides/slide53.xml"/><Relationship Id="rId10" Type="http://schemas.openxmlformats.org/officeDocument/2006/relationships/slide" Target="slides/slide37.xml"/><Relationship Id="rId19" Type="http://schemas.openxmlformats.org/officeDocument/2006/relationships/slide" Target="slides/slide49.xml"/><Relationship Id="rId4" Type="http://schemas.openxmlformats.org/officeDocument/2006/relationships/slide" Target="slides/slide27.xml"/><Relationship Id="rId9" Type="http://schemas.openxmlformats.org/officeDocument/2006/relationships/slide" Target="slides/slide36.xml"/><Relationship Id="rId14" Type="http://schemas.openxmlformats.org/officeDocument/2006/relationships/slide" Target="slides/slide44.xml"/><Relationship Id="rId22"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1026">
            <a:extLst>
              <a:ext uri="{FF2B5EF4-FFF2-40B4-BE49-F238E27FC236}">
                <a16:creationId xmlns:a16="http://schemas.microsoft.com/office/drawing/2014/main" id="{F02307F7-1FBD-9CDB-5085-25959CCFF95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111619" name="Rectangle 1027">
            <a:extLst>
              <a:ext uri="{FF2B5EF4-FFF2-40B4-BE49-F238E27FC236}">
                <a16:creationId xmlns:a16="http://schemas.microsoft.com/office/drawing/2014/main" id="{245B4FDA-D093-EBB9-00A7-0C626B32A84F}"/>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37892" name="Rectangle 1028">
            <a:extLst>
              <a:ext uri="{FF2B5EF4-FFF2-40B4-BE49-F238E27FC236}">
                <a16:creationId xmlns:a16="http://schemas.microsoft.com/office/drawing/2014/main" id="{E3AFE0A4-C8D2-398B-8E4A-CCC230DFCCF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a:extLst>
        </p:spPr>
      </p:sp>
      <p:sp>
        <p:nvSpPr>
          <p:cNvPr id="111621" name="Rectangle 1029">
            <a:extLst>
              <a:ext uri="{FF2B5EF4-FFF2-40B4-BE49-F238E27FC236}">
                <a16:creationId xmlns:a16="http://schemas.microsoft.com/office/drawing/2014/main" id="{1E3B3A4E-A63F-6B07-B8A7-DFD9D66C2C4D}"/>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1030">
            <a:extLst>
              <a:ext uri="{FF2B5EF4-FFF2-40B4-BE49-F238E27FC236}">
                <a16:creationId xmlns:a16="http://schemas.microsoft.com/office/drawing/2014/main" id="{49207F34-63D0-F148-7759-97F98D0E9875}"/>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111623" name="Rectangle 1031">
            <a:extLst>
              <a:ext uri="{FF2B5EF4-FFF2-40B4-BE49-F238E27FC236}">
                <a16:creationId xmlns:a16="http://schemas.microsoft.com/office/drawing/2014/main" id="{AC476C6D-6BBF-B4A6-4444-12A939049C2D}"/>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C86614B4-FA80-41CB-A9CB-5D1EF9FB4E8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national parks along the US east coast work together to keep records of any locations where wildfires have started in the parks.  This map shows a few of the fire ignitions in Cape Cod National Seashore. Below the map is part of the attribute table of the fires shapefile.  If you are working with this data, you may want to compare the causes of fires that occurred 20 years ago and to those that occurred last year, or you may want to make the Authorized name field more consistent.  Here David </a:t>
            </a:r>
            <a:r>
              <a:rPr lang="en-US" dirty="0" err="1"/>
              <a:t>Crary</a:t>
            </a:r>
            <a:r>
              <a:rPr lang="en-US" dirty="0"/>
              <a:t> is referred to at least five distinct ways.  Or you may get reports of new fires and need to add new records to the table.   arcpy cursors can be used for all of these tasks.</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1</a:t>
            </a:fld>
            <a:endParaRPr lang="en-US" altLang="en-US"/>
          </a:p>
        </p:txBody>
      </p:sp>
    </p:spTree>
    <p:extLst>
      <p:ext uri="{BB962C8B-B14F-4D97-AF65-F5344CB8AC3E}">
        <p14:creationId xmlns:p14="http://schemas.microsoft.com/office/powerpoint/2010/main" val="3064752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large datasets, it’s better to specify on the fields you’re using.</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43</a:t>
            </a:fld>
            <a:endParaRPr lang="en-US" altLang="en-US"/>
          </a:p>
        </p:txBody>
      </p:sp>
    </p:spTree>
    <p:extLst>
      <p:ext uri="{BB962C8B-B14F-4D97-AF65-F5344CB8AC3E}">
        <p14:creationId xmlns:p14="http://schemas.microsoft.com/office/powerpoint/2010/main" val="495194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https://lgtateos.github.io/gis540/notebooks/search_cursors.ipynb</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56</a:t>
            </a:fld>
            <a:endParaRPr lang="en-US" altLang="en-US"/>
          </a:p>
        </p:txBody>
      </p:sp>
    </p:spTree>
    <p:extLst>
      <p:ext uri="{BB962C8B-B14F-4D97-AF65-F5344CB8AC3E}">
        <p14:creationId xmlns:p14="http://schemas.microsoft.com/office/powerpoint/2010/main" val="2193232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a:extLst>
              <a:ext uri="{FF2B5EF4-FFF2-40B4-BE49-F238E27FC236}">
                <a16:creationId xmlns:a16="http://schemas.microsoft.com/office/drawing/2014/main" id="{8A01B4CB-27AD-5645-ABDF-F3C33F55D517}"/>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A7D27E74-40E8-49A4-B4BE-6DDA12E74801}" type="slidenum">
              <a:rPr lang="en-US" altLang="en-US"/>
              <a:pPr>
                <a:spcBef>
                  <a:spcPct val="0"/>
                </a:spcBef>
              </a:pPr>
              <a:t>60</a:t>
            </a:fld>
            <a:endParaRPr lang="en-US" altLang="en-US"/>
          </a:p>
        </p:txBody>
      </p:sp>
      <p:sp>
        <p:nvSpPr>
          <p:cNvPr id="41987" name="Rectangle 2">
            <a:extLst>
              <a:ext uri="{FF2B5EF4-FFF2-40B4-BE49-F238E27FC236}">
                <a16:creationId xmlns:a16="http://schemas.microsoft.com/office/drawing/2014/main" id="{F6E8656C-B722-CA99-5E07-54FF391B662A}"/>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21ED85C2-A0E1-81E3-1BAD-FE577DB72217}"/>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28600" indent="-228600" eaLnBrk="1" hangingPunct="1">
              <a:buFontTx/>
              <a:buAutoNum type="arabicPeriod"/>
              <a:defRPr/>
            </a:pPr>
            <a:r>
              <a:rPr lang="en-US" dirty="0">
                <a:latin typeface="Arial" pitchFamily="34" charset="0"/>
                <a:ea typeface="ＭＳ Ｐゴシック" pitchFamily="34" charset="-128"/>
              </a:rPr>
              <a:t>What is row?            a tuple</a:t>
            </a:r>
            <a:br>
              <a:rPr lang="en-US" dirty="0">
                <a:latin typeface="Arial" pitchFamily="34" charset="0"/>
                <a:ea typeface="ＭＳ Ｐゴシック" pitchFamily="34" charset="-128"/>
              </a:rPr>
            </a:br>
            <a:endParaRPr lang="en-US" dirty="0">
              <a:latin typeface="Arial" pitchFamily="34" charset="0"/>
              <a:ea typeface="ＭＳ Ｐゴシック" pitchFamily="34" charset="-128"/>
            </a:endParaRPr>
          </a:p>
          <a:p>
            <a:pPr marL="228600" indent="-228600" eaLnBrk="1" hangingPunct="1">
              <a:buFontTx/>
              <a:buAutoNum type="arabicPeriod"/>
              <a:defRPr/>
            </a:pPr>
            <a:r>
              <a:rPr lang="en-US" dirty="0" err="1">
                <a:latin typeface="Arial" pitchFamily="34" charset="0"/>
                <a:ea typeface="ＭＳ Ｐゴシック" pitchFamily="34" charset="-128"/>
              </a:rPr>
              <a:t>sc.reset</a:t>
            </a:r>
            <a:r>
              <a:rPr lang="en-US" dirty="0">
                <a:latin typeface="Arial" pitchFamily="34" charset="0"/>
                <a:ea typeface="ＭＳ Ｐゴシック" pitchFamily="34" charset="-128"/>
              </a:rPr>
              <a:t>( ) resets the pointer to the beginning of the list. </a:t>
            </a:r>
          </a:p>
          <a:p>
            <a:pPr marL="228600" indent="-228600" eaLnBrk="1" hangingPunct="1">
              <a:buFontTx/>
              <a:buAutoNum type="arabicPeriod"/>
              <a:defRPr/>
            </a:pPr>
            <a:endParaRPr lang="en-US" dirty="0">
              <a:latin typeface="Arial" pitchFamily="34" charset="0"/>
              <a:ea typeface="ＭＳ Ｐゴシック" pitchFamily="34" charset="-128"/>
            </a:endParaRPr>
          </a:p>
          <a:p>
            <a:pPr marL="228600" indent="-228600" eaLnBrk="1" hangingPunct="1">
              <a:buFontTx/>
              <a:buAutoNum type="arabicPeriod"/>
              <a:defRPr/>
            </a:pPr>
            <a:r>
              <a:rPr lang="en-US" dirty="0">
                <a:latin typeface="Arial" pitchFamily="34" charset="0"/>
                <a:ea typeface="ＭＳ Ｐゴシック" pitchFamily="34" charset="-128"/>
              </a:rPr>
              <a:t>Area of a polygon? </a:t>
            </a:r>
          </a:p>
          <a:p>
            <a:pPr eaLnBrk="1" hangingPunct="1">
              <a:defRPr/>
            </a:pPr>
            <a:r>
              <a:rPr lang="en-US" dirty="0" err="1">
                <a:latin typeface="Arial" pitchFamily="34" charset="0"/>
                <a:ea typeface="ＭＳ Ｐゴシック" pitchFamily="34" charset="-128"/>
              </a:rPr>
              <a:t>fieldNames</a:t>
            </a:r>
            <a:r>
              <a:rPr lang="en-US" dirty="0">
                <a:latin typeface="Arial" pitchFamily="34" charset="0"/>
                <a:ea typeface="ＭＳ Ｐゴシック" pitchFamily="34" charset="-128"/>
              </a:rPr>
              <a:t> = ["SHAPE@"]                </a:t>
            </a:r>
          </a:p>
          <a:p>
            <a:pPr eaLnBrk="1" hangingPunct="1">
              <a:defRPr/>
            </a:pPr>
            <a:r>
              <a:rPr lang="en-US" dirty="0" err="1">
                <a:latin typeface="Arial" pitchFamily="34" charset="0"/>
                <a:ea typeface="ＭＳ Ｐゴシック" pitchFamily="34" charset="-128"/>
              </a:rPr>
              <a:t>sc</a:t>
            </a:r>
            <a:r>
              <a:rPr lang="en-US" dirty="0">
                <a:latin typeface="Arial" pitchFamily="34" charset="0"/>
                <a:ea typeface="ＭＳ Ｐゴシック" pitchFamily="34" charset="-128"/>
              </a:rPr>
              <a:t> = </a:t>
            </a:r>
            <a:r>
              <a:rPr lang="en-US" dirty="0" err="1">
                <a:latin typeface="Arial" pitchFamily="34" charset="0"/>
                <a:ea typeface="ＭＳ Ｐゴシック" pitchFamily="34" charset="-128"/>
              </a:rPr>
              <a:t>arcpy.da.SearchCursor</a:t>
            </a:r>
            <a:r>
              <a:rPr lang="en-US" dirty="0">
                <a:latin typeface="Arial" pitchFamily="34" charset="0"/>
                <a:ea typeface="ＭＳ Ｐゴシック" pitchFamily="34" charset="-128"/>
              </a:rPr>
              <a:t>(fc, </a:t>
            </a:r>
            <a:r>
              <a:rPr lang="en-US" dirty="0" err="1">
                <a:latin typeface="Arial" pitchFamily="34" charset="0"/>
                <a:ea typeface="ＭＳ Ｐゴシック" pitchFamily="34" charset="-128"/>
              </a:rPr>
              <a:t>fieldNames</a:t>
            </a:r>
            <a:r>
              <a:rPr lang="en-US" dirty="0">
                <a:latin typeface="Arial" pitchFamily="34" charset="0"/>
                <a:ea typeface="ＭＳ Ｐゴシック" pitchFamily="34" charset="-128"/>
              </a:rPr>
              <a:t>)      </a:t>
            </a:r>
          </a:p>
          <a:p>
            <a:pPr eaLnBrk="1" hangingPunct="1">
              <a:defRPr/>
            </a:pPr>
            <a:r>
              <a:rPr lang="en-US" dirty="0">
                <a:latin typeface="Arial" pitchFamily="34" charset="0"/>
                <a:ea typeface="ＭＳ Ｐゴシック" pitchFamily="34" charset="-128"/>
              </a:rPr>
              <a:t>for row in </a:t>
            </a:r>
            <a:r>
              <a:rPr lang="en-US" dirty="0" err="1">
                <a:latin typeface="Arial" pitchFamily="34" charset="0"/>
                <a:ea typeface="ＭＳ Ｐゴシック" pitchFamily="34" charset="-128"/>
              </a:rPr>
              <a:t>sc</a:t>
            </a:r>
            <a:r>
              <a:rPr lang="en-US" dirty="0">
                <a:latin typeface="Arial" pitchFamily="34" charset="0"/>
                <a:ea typeface="ＭＳ Ｐゴシック" pitchFamily="34" charset="-128"/>
              </a:rPr>
              <a:t>:  print row[0].area</a:t>
            </a:r>
            <a:br>
              <a:rPr lang="en-US" dirty="0">
                <a:latin typeface="Arial" pitchFamily="34" charset="0"/>
                <a:ea typeface="ＭＳ Ｐゴシック" pitchFamily="34" charset="-128"/>
              </a:rPr>
            </a:br>
            <a:endParaRPr lang="en-US" dirty="0">
              <a:latin typeface="Arial" pitchFamily="34" charset="0"/>
              <a:ea typeface="ＭＳ Ｐゴシック" pitchFamily="34" charset="-128"/>
            </a:endParaRPr>
          </a:p>
          <a:p>
            <a:pPr marL="228600" indent="-228600" eaLnBrk="1" hangingPunct="1">
              <a:buFontTx/>
              <a:buAutoNum type="arabicPeriod" startAt="4"/>
              <a:defRPr/>
            </a:pPr>
            <a:r>
              <a:rPr lang="en-US" dirty="0">
                <a:solidFill>
                  <a:srgbClr val="0000FF"/>
                </a:solidFill>
                <a:latin typeface="Arial" pitchFamily="34" charset="0"/>
                <a:ea typeface="ＭＳ Ｐゴシック" pitchFamily="34" charset="-128"/>
              </a:rPr>
              <a:t>del </a:t>
            </a:r>
            <a:r>
              <a:rPr lang="en-US" dirty="0" err="1">
                <a:latin typeface="Arial" pitchFamily="34" charset="0"/>
                <a:ea typeface="ＭＳ Ｐゴシック" pitchFamily="34" charset="-128"/>
              </a:rPr>
              <a:t>sc</a:t>
            </a:r>
            <a:r>
              <a:rPr lang="en-US" dirty="0">
                <a:latin typeface="Arial" pitchFamily="34" charset="0"/>
                <a:ea typeface="ＭＳ Ｐゴシック" pitchFamily="34" charset="-128"/>
              </a:rPr>
              <a:t>:  keyword del deletes the object it</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used on.  del </a:t>
            </a:r>
            <a:r>
              <a:rPr lang="en-US" altLang="ja-JP" dirty="0" err="1">
                <a:latin typeface="Arial" pitchFamily="34" charset="0"/>
                <a:ea typeface="ＭＳ Ｐゴシック" pitchFamily="34" charset="-128"/>
              </a:rPr>
              <a:t>sc</a:t>
            </a:r>
            <a:r>
              <a:rPr lang="en-US" altLang="ja-JP" dirty="0">
                <a:latin typeface="Arial" pitchFamily="34" charset="0"/>
                <a:ea typeface="ＭＳ Ｐゴシック" pitchFamily="34" charset="-128"/>
              </a:rPr>
              <a:t> deleted the search cursor we were using.  So </a:t>
            </a:r>
            <a:r>
              <a:rPr lang="en-US" altLang="ja-JP" dirty="0" err="1">
                <a:latin typeface="Arial" pitchFamily="34" charset="0"/>
                <a:ea typeface="ＭＳ Ｐゴシック" pitchFamily="34" charset="-128"/>
              </a:rPr>
              <a:t>sc.next</a:t>
            </a:r>
            <a:r>
              <a:rPr lang="en-US" altLang="ja-JP" dirty="0">
                <a:latin typeface="Arial" pitchFamily="34" charset="0"/>
                <a:ea typeface="ＭＳ Ｐゴシック" pitchFamily="34" charset="-128"/>
              </a:rPr>
              <a:t>() threw an error.</a:t>
            </a:r>
          </a:p>
          <a:p>
            <a:pPr eaLnBrk="1" hangingPunct="1">
              <a:defRPr/>
            </a:pPr>
            <a:endParaRPr lang="en-US" altLang="ja-JP" dirty="0">
              <a:latin typeface="Arial" pitchFamily="34" charset="0"/>
              <a:ea typeface="ＭＳ Ｐゴシック" pitchFamily="34" charset="-128"/>
            </a:endParaRPr>
          </a:p>
          <a:p>
            <a:pPr eaLnBrk="1" hangingPunct="1">
              <a:defRPr/>
            </a:pPr>
            <a:r>
              <a:rPr lang="en-US" dirty="0">
                <a:latin typeface="Arial" pitchFamily="34" charset="0"/>
                <a:ea typeface="ＭＳ Ｐゴシック" pitchFamily="34" charset="-128"/>
              </a:rPr>
              <a:t>--------------- Upcoming slides will address the rest</a:t>
            </a:r>
          </a:p>
          <a:p>
            <a:pPr eaLnBrk="1" hangingPunct="1">
              <a:defRPr/>
            </a:pPr>
            <a:br>
              <a:rPr lang="en-US" altLang="ja-JP" dirty="0">
                <a:latin typeface="Arial" pitchFamily="34" charset="0"/>
                <a:ea typeface="ＭＳ Ｐゴシック" pitchFamily="34" charset="-128"/>
              </a:rPr>
            </a:br>
            <a:endParaRPr lang="en-US" altLang="ja-JP" dirty="0">
              <a:latin typeface="Arial" pitchFamily="34" charset="0"/>
              <a:ea typeface="ＭＳ Ｐゴシック" pitchFamily="34" charset="-128"/>
            </a:endParaRPr>
          </a:p>
          <a:p>
            <a:pPr eaLnBrk="1" hangingPunct="1">
              <a:defRPr/>
            </a:pPr>
            <a:r>
              <a:rPr lang="en-US" dirty="0">
                <a:latin typeface="Arial" pitchFamily="34" charset="0"/>
                <a:ea typeface="ＭＳ Ｐゴシック" pitchFamily="34" charset="-128"/>
              </a:rPr>
              <a:t>5.   </a:t>
            </a:r>
            <a:r>
              <a:rPr lang="en-US" dirty="0" err="1">
                <a:latin typeface="Arial" pitchFamily="34" charset="0"/>
                <a:ea typeface="ＭＳ Ｐゴシック" pitchFamily="34" charset="-128"/>
              </a:rPr>
              <a:t>sc</a:t>
            </a:r>
            <a:r>
              <a:rPr lang="en-US" dirty="0">
                <a:latin typeface="Arial" pitchFamily="34" charset="0"/>
                <a:ea typeface="ＭＳ Ｐゴシック" pitchFamily="34" charset="-128"/>
              </a:rPr>
              <a:t> = </a:t>
            </a:r>
            <a:r>
              <a:rPr lang="en-US" dirty="0" err="1">
                <a:latin typeface="Arial" pitchFamily="34" charset="0"/>
                <a:ea typeface="ＭＳ Ｐゴシック" pitchFamily="34" charset="-128"/>
              </a:rPr>
              <a:t>arcpy.da.SearchCursor</a:t>
            </a:r>
            <a:r>
              <a:rPr lang="en-US" dirty="0">
                <a:latin typeface="Arial" pitchFamily="34" charset="0"/>
                <a:ea typeface="ＭＳ Ｐゴシック" pitchFamily="34" charset="-128"/>
              </a:rPr>
              <a:t>(fc, "*","COVER = '</a:t>
            </a:r>
            <a:r>
              <a:rPr lang="en-US" dirty="0" err="1">
                <a:latin typeface="Arial" pitchFamily="34" charset="0"/>
                <a:ea typeface="ＭＳ Ｐゴシック" pitchFamily="34" charset="-128"/>
              </a:rPr>
              <a:t>orch</a:t>
            </a:r>
            <a:r>
              <a:rPr lang="en-US" dirty="0">
                <a:latin typeface="Arial" pitchFamily="34" charset="0"/>
                <a:ea typeface="ＭＳ Ｐゴシック" pitchFamily="34" charset="-128"/>
              </a:rPr>
              <a:t>'")  only select rows with COVER type </a:t>
            </a:r>
            <a:r>
              <a:rPr lang="en-US" dirty="0" err="1">
                <a:latin typeface="Arial" pitchFamily="34" charset="0"/>
                <a:ea typeface="ＭＳ Ｐゴシック" pitchFamily="34" charset="-128"/>
              </a:rPr>
              <a:t>orch</a:t>
            </a:r>
            <a:r>
              <a:rPr lang="en-US" dirty="0">
                <a:latin typeface="Arial" pitchFamily="34" charset="0"/>
                <a:ea typeface="ＭＳ Ｐゴシック" pitchFamily="34" charset="-128"/>
              </a:rPr>
              <a:t> (stands for orchard)</a:t>
            </a:r>
            <a:br>
              <a:rPr lang="en-US" dirty="0">
                <a:latin typeface="Arial" pitchFamily="34" charset="0"/>
                <a:ea typeface="ＭＳ Ｐゴシック" pitchFamily="34" charset="-128"/>
              </a:rPr>
            </a:br>
            <a:endParaRPr lang="en-US" dirty="0">
              <a:latin typeface="Arial" pitchFamily="34" charset="0"/>
              <a:ea typeface="ＭＳ Ｐゴシック" pitchFamily="34" charset="-128"/>
            </a:endParaRPr>
          </a:p>
          <a:p>
            <a:pPr eaLnBrk="1" hangingPunct="1">
              <a:defRPr/>
            </a:pPr>
            <a:r>
              <a:rPr lang="en-US" dirty="0">
                <a:latin typeface="Arial" pitchFamily="34" charset="0"/>
                <a:ea typeface="ＭＳ Ｐゴシック" pitchFamily="34" charset="-128"/>
              </a:rPr>
              <a:t>6.  &lt;&gt; is SQL for </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not equal to</a:t>
            </a:r>
            <a:r>
              <a:rPr lang="ja-JP" altLang="en-US" dirty="0">
                <a:latin typeface="Arial" pitchFamily="34" charset="0"/>
                <a:ea typeface="ＭＳ Ｐゴシック" pitchFamily="34" charset="-128"/>
              </a:rPr>
              <a:t>’</a:t>
            </a:r>
            <a:endParaRPr lang="en-US" altLang="ja-JP" dirty="0">
              <a:latin typeface="Arial" pitchFamily="34" charset="0"/>
              <a:ea typeface="ＭＳ Ｐゴシック" pitchFamily="34" charset="-128"/>
            </a:endParaRPr>
          </a:p>
          <a:p>
            <a:pPr eaLnBrk="1" hangingPunct="1">
              <a:defRPr/>
            </a:pPr>
            <a:r>
              <a:rPr lang="en-US" altLang="ja-JP" dirty="0">
                <a:latin typeface="Arial" pitchFamily="34" charset="0"/>
                <a:ea typeface="ＭＳ Ｐゴシック" pitchFamily="34" charset="-128"/>
              </a:rPr>
              <a:t>  </a:t>
            </a:r>
          </a:p>
          <a:p>
            <a:pPr eaLnBrk="1" hangingPunct="1">
              <a:defRPr/>
            </a:pPr>
            <a:r>
              <a:rPr lang="en-US" altLang="ja-JP" dirty="0" err="1">
                <a:latin typeface="Arial" pitchFamily="34" charset="0"/>
                <a:ea typeface="ＭＳ Ｐゴシック" pitchFamily="34" charset="-128"/>
              </a:rPr>
              <a:t>sc</a:t>
            </a:r>
            <a:r>
              <a:rPr lang="en-US" altLang="ja-JP" dirty="0">
                <a:latin typeface="Arial" pitchFamily="34" charset="0"/>
                <a:ea typeface="ＭＳ Ｐゴシック" pitchFamily="34" charset="-128"/>
              </a:rPr>
              <a:t> = </a:t>
            </a:r>
            <a:r>
              <a:rPr lang="en-US" altLang="ja-JP" dirty="0" err="1">
                <a:latin typeface="Arial" pitchFamily="34" charset="0"/>
                <a:ea typeface="ＭＳ Ｐゴシック" pitchFamily="34" charset="-128"/>
              </a:rPr>
              <a:t>arcpy.da.SearchCursor</a:t>
            </a:r>
            <a:r>
              <a:rPr lang="en-US" altLang="ja-JP" dirty="0">
                <a:latin typeface="Arial" pitchFamily="34" charset="0"/>
                <a:ea typeface="ＭＳ Ｐゴシック" pitchFamily="34" charset="-128"/>
              </a:rPr>
              <a:t>(fc, "*", "COVER &lt;&gt; 'woods'")   selects the non-woods cover type rows.</a:t>
            </a:r>
            <a:br>
              <a:rPr lang="en-US" dirty="0">
                <a:latin typeface="Arial" pitchFamily="34" charset="0"/>
                <a:ea typeface="ＭＳ Ｐゴシック" pitchFamily="34" charset="-128"/>
              </a:rPr>
            </a:br>
            <a:endParaRPr lang="en-US" dirty="0">
              <a:latin typeface="Arial" pitchFamily="34" charset="0"/>
              <a:ea typeface="ＭＳ Ｐゴシック" pitchFamily="34" charset="-128"/>
            </a:endParaRPr>
          </a:p>
          <a:p>
            <a:pPr eaLnBrk="1" hangingPunct="1">
              <a:defRPr/>
            </a:pPr>
            <a:r>
              <a:rPr lang="en-US" dirty="0">
                <a:latin typeface="Arial" pitchFamily="34" charset="0"/>
                <a:ea typeface="ＭＳ Ｐゴシック" pitchFamily="34" charset="-128"/>
              </a:rPr>
              <a:t>7.   row FID is 22 --&gt; row RECNO is 23 </a:t>
            </a:r>
          </a:p>
          <a:p>
            <a:pPr eaLnBrk="1" hangingPunct="1">
              <a:defRPr/>
            </a:pPr>
            <a:br>
              <a:rPr lang="en-US" dirty="0">
                <a:latin typeface="Arial" pitchFamily="34" charset="0"/>
                <a:ea typeface="ＭＳ Ｐゴシック" pitchFamily="34" charset="-128"/>
              </a:rPr>
            </a:br>
            <a:r>
              <a:rPr lang="en-US" altLang="ja-JP" dirty="0" err="1">
                <a:latin typeface="Arial" pitchFamily="34" charset="0"/>
                <a:ea typeface="ＭＳ Ｐゴシック" pitchFamily="34" charset="-128"/>
              </a:rPr>
              <a:t>sc</a:t>
            </a:r>
            <a:r>
              <a:rPr lang="en-US" altLang="ja-JP" dirty="0">
                <a:latin typeface="Arial" pitchFamily="34" charset="0"/>
                <a:ea typeface="ＭＳ Ｐゴシック" pitchFamily="34" charset="-128"/>
              </a:rPr>
              <a:t> = </a:t>
            </a:r>
            <a:r>
              <a:rPr lang="en-US" altLang="ja-JP" dirty="0" err="1">
                <a:latin typeface="Arial" pitchFamily="34" charset="0"/>
                <a:ea typeface="ＭＳ Ｐゴシック" pitchFamily="34" charset="-128"/>
              </a:rPr>
              <a:t>arcpy.da.SearchCursor</a:t>
            </a:r>
            <a:r>
              <a:rPr lang="en-US" altLang="ja-JP" dirty="0">
                <a:latin typeface="Arial" pitchFamily="34" charset="0"/>
                <a:ea typeface="ＭＳ Ｐゴシック" pitchFamily="34" charset="-128"/>
              </a:rPr>
              <a:t>(fc, "*", "FID = 22")  </a:t>
            </a:r>
          </a:p>
          <a:p>
            <a:pPr eaLnBrk="1" hangingPunct="1">
              <a:defRPr/>
            </a:pPr>
            <a:r>
              <a:rPr lang="en-US" altLang="ja-JP" dirty="0">
                <a:latin typeface="Arial" pitchFamily="34" charset="0"/>
                <a:ea typeface="ＭＳ Ｐゴシック" pitchFamily="34" charset="-128"/>
              </a:rPr>
              <a:t>row = </a:t>
            </a:r>
            <a:r>
              <a:rPr lang="en-US" altLang="ja-JP" dirty="0" err="1">
                <a:latin typeface="Arial" pitchFamily="34" charset="0"/>
                <a:ea typeface="ＭＳ Ｐゴシック" pitchFamily="34" charset="-128"/>
              </a:rPr>
              <a:t>sc.next</a:t>
            </a:r>
            <a:r>
              <a:rPr lang="en-US" altLang="ja-JP" dirty="0">
                <a:latin typeface="Arial" pitchFamily="34" charset="0"/>
                <a:ea typeface="ＭＳ Ｐゴシック" pitchFamily="34" charset="-128"/>
              </a:rPr>
              <a:t>()</a:t>
            </a:r>
          </a:p>
          <a:p>
            <a:pPr eaLnBrk="1" hangingPunct="1">
              <a:defRPr/>
            </a:pPr>
            <a:r>
              <a:rPr lang="en-US" altLang="ja-JP" dirty="0">
                <a:latin typeface="Arial" pitchFamily="34" charset="0"/>
                <a:ea typeface="ＭＳ Ｐゴシック" pitchFamily="34" charset="-128"/>
              </a:rPr>
              <a:t>print row[0]</a:t>
            </a:r>
          </a:p>
          <a:p>
            <a:pPr eaLnBrk="1" hangingPunct="1">
              <a:defRPr/>
            </a:pPr>
            <a:r>
              <a:rPr lang="en-US" altLang="ja-JP" dirty="0">
                <a:latin typeface="Arial" pitchFamily="34" charset="0"/>
                <a:ea typeface="ＭＳ Ｐゴシック" pitchFamily="34" charset="-128"/>
              </a:rPr>
              <a:t>print row[3]</a:t>
            </a:r>
            <a:br>
              <a:rPr lang="en-US" dirty="0">
                <a:latin typeface="Arial" pitchFamily="34" charset="0"/>
                <a:ea typeface="ＭＳ Ｐゴシック" pitchFamily="34" charset="-128"/>
              </a:rPr>
            </a:br>
            <a:endParaRPr lang="en-US" dirty="0">
              <a:latin typeface="Arial" pitchFamily="34" charset="0"/>
              <a:ea typeface="ＭＳ Ｐゴシック" pitchFamily="34" charset="-128"/>
            </a:endParaRPr>
          </a:p>
          <a:p>
            <a:pPr marL="228600" indent="-228600" eaLnBrk="1" hangingPunct="1">
              <a:defRPr/>
            </a:pPr>
            <a:r>
              <a:rPr lang="en-US" dirty="0">
                <a:latin typeface="Arial" pitchFamily="34" charset="0"/>
                <a:ea typeface="ＭＳ Ｐゴシック" pitchFamily="34" charset="-128"/>
              </a:rPr>
              <a:t>8. </a:t>
            </a:r>
            <a:r>
              <a:rPr lang="en-US" dirty="0">
                <a:ea typeface="ＭＳ Ｐゴシック" pitchFamily="34" charset="-128"/>
              </a:rPr>
              <a:t>If you have a row tuple, how can you find </a:t>
            </a:r>
            <a:r>
              <a:rPr lang="en-US" altLang="ja-JP" dirty="0">
                <a:ea typeface="ＭＳ Ｐゴシック" pitchFamily="34" charset="-128"/>
              </a:rPr>
              <a:t> the value of the COVER field for that row?</a:t>
            </a:r>
            <a:endParaRPr lang="en-US" dirty="0">
              <a:ea typeface="ＭＳ Ｐゴシック" pitchFamily="34" charset="-128"/>
            </a:endParaRPr>
          </a:p>
          <a:p>
            <a:pPr marL="228600" indent="-228600" eaLnBrk="1" hangingPunct="1">
              <a:defRPr/>
            </a:pPr>
            <a:r>
              <a:rPr lang="en-US" dirty="0">
                <a:latin typeface="Arial" pitchFamily="34" charset="0"/>
                <a:ea typeface="ＭＳ Ｐゴシック" pitchFamily="34" charset="-128"/>
              </a:rPr>
              <a:t>That depends on how you created your search cursor.</a:t>
            </a:r>
          </a:p>
          <a:p>
            <a:pPr marL="228600" indent="-228600" eaLnBrk="1" hangingPunct="1">
              <a:defRPr/>
            </a:pPr>
            <a:r>
              <a:rPr lang="en-US" altLang="ja-JP" dirty="0">
                <a:latin typeface="Arial" pitchFamily="34" charset="0"/>
                <a:ea typeface="ＭＳ Ｐゴシック" pitchFamily="34" charset="-128"/>
              </a:rPr>
              <a:t>Examples:</a:t>
            </a:r>
          </a:p>
          <a:p>
            <a:pPr marL="228600" indent="-228600" eaLnBrk="1" hangingPunct="1">
              <a:defRPr/>
            </a:pPr>
            <a:r>
              <a:rPr lang="en-US" altLang="ja-JP" dirty="0" err="1">
                <a:latin typeface="Arial" pitchFamily="34" charset="0"/>
                <a:ea typeface="ＭＳ Ｐゴシック" pitchFamily="34" charset="-128"/>
              </a:rPr>
              <a:t>sc</a:t>
            </a:r>
            <a:r>
              <a:rPr lang="en-US" altLang="ja-JP" dirty="0">
                <a:latin typeface="Arial" pitchFamily="34" charset="0"/>
                <a:ea typeface="ＭＳ Ｐゴシック" pitchFamily="34" charset="-128"/>
              </a:rPr>
              <a:t> = </a:t>
            </a:r>
            <a:r>
              <a:rPr lang="en-US" altLang="ja-JP" dirty="0" err="1">
                <a:latin typeface="Arial" pitchFamily="34" charset="0"/>
                <a:ea typeface="ＭＳ Ｐゴシック" pitchFamily="34" charset="-128"/>
              </a:rPr>
              <a:t>arcpy.da.SearchCursor</a:t>
            </a:r>
            <a:r>
              <a:rPr lang="en-US" altLang="ja-JP" dirty="0">
                <a:latin typeface="Arial" pitchFamily="34" charset="0"/>
                <a:ea typeface="ＭＳ Ｐゴシック" pitchFamily="34" charset="-128"/>
              </a:rPr>
              <a:t>(fc, "*")  </a:t>
            </a:r>
          </a:p>
          <a:p>
            <a:pPr marL="228600" indent="-228600" eaLnBrk="1" hangingPunct="1">
              <a:defRPr/>
            </a:pPr>
            <a:r>
              <a:rPr lang="en-US" altLang="ja-JP" dirty="0">
                <a:latin typeface="Arial" pitchFamily="34" charset="0"/>
                <a:ea typeface="ＭＳ Ｐゴシック" pitchFamily="34" charset="-128"/>
              </a:rPr>
              <a:t>row = </a:t>
            </a:r>
            <a:r>
              <a:rPr lang="en-US" altLang="ja-JP" dirty="0" err="1">
                <a:latin typeface="Arial" pitchFamily="34" charset="0"/>
                <a:ea typeface="ＭＳ Ｐゴシック" pitchFamily="34" charset="-128"/>
              </a:rPr>
              <a:t>sc.next</a:t>
            </a:r>
            <a:r>
              <a:rPr lang="en-US" altLang="ja-JP" dirty="0">
                <a:latin typeface="Arial" pitchFamily="34" charset="0"/>
                <a:ea typeface="ＭＳ Ｐゴシック" pitchFamily="34" charset="-128"/>
              </a:rPr>
              <a:t>()</a:t>
            </a:r>
          </a:p>
          <a:p>
            <a:pPr marL="228600" indent="-228600" eaLnBrk="1" hangingPunct="1">
              <a:defRPr/>
            </a:pPr>
            <a:r>
              <a:rPr lang="en-US" altLang="ja-JP" dirty="0">
                <a:latin typeface="Arial" pitchFamily="34" charset="0"/>
                <a:ea typeface="ＭＳ Ｐゴシック" pitchFamily="34" charset="-128"/>
              </a:rPr>
              <a:t>row[2]</a:t>
            </a:r>
          </a:p>
          <a:p>
            <a:pPr marL="228600" indent="-228600" eaLnBrk="1" hangingPunct="1">
              <a:defRPr/>
            </a:pPr>
            <a:endParaRPr lang="en-US" altLang="ja-JP" dirty="0">
              <a:latin typeface="Arial" pitchFamily="34" charset="0"/>
              <a:ea typeface="ＭＳ Ｐゴシック" pitchFamily="34" charset="-128"/>
            </a:endParaRPr>
          </a:p>
          <a:p>
            <a:pPr marL="228600" indent="-228600" eaLnBrk="1" hangingPunct="1">
              <a:defRPr/>
            </a:pPr>
            <a:r>
              <a:rPr lang="en-US" altLang="ja-JP" dirty="0" err="1">
                <a:latin typeface="Arial" pitchFamily="34" charset="0"/>
                <a:ea typeface="ＭＳ Ｐゴシック" pitchFamily="34" charset="-128"/>
              </a:rPr>
              <a:t>sc</a:t>
            </a:r>
            <a:r>
              <a:rPr lang="en-US" altLang="ja-JP" dirty="0">
                <a:latin typeface="Arial" pitchFamily="34" charset="0"/>
                <a:ea typeface="ＭＳ Ｐゴシック" pitchFamily="34" charset="-128"/>
              </a:rPr>
              <a:t> = </a:t>
            </a:r>
            <a:r>
              <a:rPr lang="en-US" altLang="ja-JP" dirty="0" err="1">
                <a:latin typeface="Arial" pitchFamily="34" charset="0"/>
                <a:ea typeface="ＭＳ Ｐゴシック" pitchFamily="34" charset="-128"/>
              </a:rPr>
              <a:t>arcpy.da.SearchCursor</a:t>
            </a:r>
            <a:r>
              <a:rPr lang="en-US" altLang="ja-JP" dirty="0">
                <a:latin typeface="Arial" pitchFamily="34" charset="0"/>
                <a:ea typeface="ＭＳ Ｐゴシック" pitchFamily="34" charset="-128"/>
              </a:rPr>
              <a:t>(fc, [“COVER"])  </a:t>
            </a:r>
          </a:p>
          <a:p>
            <a:pPr marL="228600" indent="-228600" eaLnBrk="1" hangingPunct="1">
              <a:defRPr/>
            </a:pPr>
            <a:r>
              <a:rPr lang="en-US" altLang="ja-JP" dirty="0">
                <a:latin typeface="Arial" pitchFamily="34" charset="0"/>
                <a:ea typeface="ＭＳ Ｐゴシック" pitchFamily="34" charset="-128"/>
              </a:rPr>
              <a:t>row = </a:t>
            </a:r>
            <a:r>
              <a:rPr lang="en-US" altLang="ja-JP" dirty="0" err="1">
                <a:latin typeface="Arial" pitchFamily="34" charset="0"/>
                <a:ea typeface="ＭＳ Ｐゴシック" pitchFamily="34" charset="-128"/>
              </a:rPr>
              <a:t>sc.next</a:t>
            </a:r>
            <a:r>
              <a:rPr lang="en-US" altLang="ja-JP" dirty="0">
                <a:latin typeface="Arial" pitchFamily="34" charset="0"/>
                <a:ea typeface="ＭＳ Ｐゴシック" pitchFamily="34" charset="-128"/>
              </a:rPr>
              <a:t>()</a:t>
            </a:r>
          </a:p>
          <a:p>
            <a:pPr marL="228600" indent="-228600" eaLnBrk="1" hangingPunct="1">
              <a:defRPr/>
            </a:pPr>
            <a:r>
              <a:rPr lang="en-US" altLang="ja-JP" dirty="0">
                <a:latin typeface="Arial" pitchFamily="34" charset="0"/>
                <a:ea typeface="ＭＳ Ｐゴシック" pitchFamily="34" charset="-128"/>
              </a:rPr>
              <a:t>row[0]</a:t>
            </a:r>
          </a:p>
          <a:p>
            <a:pPr marL="228600" indent="-228600" eaLnBrk="1" hangingPunct="1">
              <a:defRPr/>
            </a:pPr>
            <a:endParaRPr lang="en-US" altLang="ja-JP" dirty="0">
              <a:latin typeface="Arial" pitchFamily="34" charset="0"/>
              <a:ea typeface="ＭＳ Ｐゴシック" pitchFamily="34" charset="-128"/>
            </a:endParaRPr>
          </a:p>
          <a:p>
            <a:pPr marL="228600" indent="-228600" eaLnBrk="1" hangingPunct="1">
              <a:defRPr/>
            </a:pPr>
            <a:endParaRPr lang="en-US" altLang="ja-JP" dirty="0">
              <a:latin typeface="Arial" pitchFamily="34" charset="0"/>
              <a:ea typeface="ＭＳ Ｐゴシック" pitchFamily="34" charset="-128"/>
            </a:endParaRPr>
          </a:p>
          <a:p>
            <a:pPr marL="228600" indent="-228600" eaLnBrk="1" hangingPunct="1">
              <a:defRPr/>
            </a:pPr>
            <a:endParaRPr lang="en-US" dirty="0">
              <a:latin typeface="Arial" pitchFamily="34"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1E7F4B-05D7-AF2B-D2BB-8AA1B5816EF8}"/>
              </a:ext>
            </a:extLst>
          </p:cNvPr>
          <p:cNvSpPr>
            <a:spLocks noGrp="1" noRot="1" noChangeAspect="1"/>
          </p:cNvSpPr>
          <p:nvPr>
            <p:ph type="sldImg"/>
          </p:nvPr>
        </p:nvSpPr>
        <p:spPr/>
      </p:sp>
      <p:sp>
        <p:nvSpPr>
          <p:cNvPr id="21507" name="Notes Placeholder 2">
            <a:extLst>
              <a:ext uri="{FF2B5EF4-FFF2-40B4-BE49-F238E27FC236}">
                <a16:creationId xmlns:a16="http://schemas.microsoft.com/office/drawing/2014/main" id="{0FC3FBD3-309D-53B5-E8A0-88CDBA027382}"/>
              </a:ext>
            </a:extLst>
          </p:cNvPr>
          <p:cNvSpPr>
            <a:spLocks noGrp="1"/>
          </p:cNvSpPr>
          <p:nvPr>
            <p:ph type="body" idx="1"/>
          </p:nvPr>
        </p:nvSpPr>
        <p:spPr>
          <a:noFill/>
        </p:spPr>
        <p:txBody>
          <a:bodyPr/>
          <a:lstStyle/>
          <a:p>
            <a:endParaRPr lang="en-US" altLang="en-US">
              <a:latin typeface="Arial" panose="020B0604020202020204" pitchFamily="34" charset="0"/>
            </a:endParaRPr>
          </a:p>
        </p:txBody>
      </p:sp>
      <p:sp>
        <p:nvSpPr>
          <p:cNvPr id="21508" name="Slide Number Placeholder 3">
            <a:extLst>
              <a:ext uri="{FF2B5EF4-FFF2-40B4-BE49-F238E27FC236}">
                <a16:creationId xmlns:a16="http://schemas.microsoft.com/office/drawing/2014/main" id="{B3475187-B3F4-3C13-9409-86F6A76A5D33}"/>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C8E1EE3-1B5D-48A8-ADD7-8ADE0B909A52}" type="slidenum">
              <a:rPr lang="en-US" altLang="en-US"/>
              <a:pPr>
                <a:spcBef>
                  <a:spcPct val="0"/>
                </a:spcBef>
              </a:pPr>
              <a:t>61</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3FE31EF2-B8AF-868F-FF36-CE047616D468}"/>
              </a:ext>
            </a:extLst>
          </p:cNvPr>
          <p:cNvSpPr>
            <a:spLocks noGrp="1" noRot="1" noChangeAspect="1" noTextEdit="1"/>
          </p:cNvSpPr>
          <p:nvPr>
            <p:ph type="sldImg"/>
          </p:nvPr>
        </p:nvSpPr>
        <p:spPr>
          <a:ln/>
        </p:spPr>
      </p:sp>
      <p:sp>
        <p:nvSpPr>
          <p:cNvPr id="43011" name="Notes Placeholder 2">
            <a:extLst>
              <a:ext uri="{FF2B5EF4-FFF2-40B4-BE49-F238E27FC236}">
                <a16:creationId xmlns:a16="http://schemas.microsoft.com/office/drawing/2014/main" id="{B639819C-FED5-FB29-1D62-A8960774EF16}"/>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ea typeface="ＭＳ Ｐゴシック" charset="0"/>
                <a:cs typeface="+mn-cs"/>
              </a:rPr>
              <a:t>NO changes are made to the data attribute table until the change is committed with the updateRow method.</a:t>
            </a:r>
          </a:p>
        </p:txBody>
      </p:sp>
      <p:sp>
        <p:nvSpPr>
          <p:cNvPr id="43012" name="Slide Number Placeholder 3">
            <a:extLst>
              <a:ext uri="{FF2B5EF4-FFF2-40B4-BE49-F238E27FC236}">
                <a16:creationId xmlns:a16="http://schemas.microsoft.com/office/drawing/2014/main" id="{5CBC85D9-9252-92FA-9C1F-2B1077807A0E}"/>
              </a:ext>
            </a:extLst>
          </p:cNvPr>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457D735-54CD-4950-81F0-30FB941BC77B}" type="slidenum">
              <a:rPr lang="en-US" altLang="en-US"/>
              <a:pPr>
                <a:spcBef>
                  <a:spcPct val="0"/>
                </a:spcBef>
              </a:pPr>
              <a:t>81</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MS PGothic" panose="020B0600070205080204" pitchFamily="34" charset="-128"/>
                <a:cs typeface="ＭＳ Ｐゴシック" charset="0"/>
              </a:rPr>
              <a:t>import </a:t>
            </a:r>
            <a:r>
              <a:rPr lang="en-US" sz="1200" b="0" kern="1200" dirty="0" err="1">
                <a:solidFill>
                  <a:schemeClr val="tx1"/>
                </a:solidFill>
                <a:effectLst/>
                <a:latin typeface="Arial" charset="0"/>
                <a:ea typeface="MS PGothic" panose="020B0600070205080204" pitchFamily="34" charset="-128"/>
                <a:cs typeface="ＭＳ Ｐゴシック" charset="0"/>
              </a:rPr>
              <a:t>arcpy</a:t>
            </a:r>
            <a:endParaRPr lang="en-US" sz="1200" b="0" kern="1200" dirty="0">
              <a:solidFill>
                <a:schemeClr val="tx1"/>
              </a:solidFill>
              <a:effectLst/>
              <a:latin typeface="Arial" charset="0"/>
              <a:ea typeface="MS PGothic" panose="020B0600070205080204" pitchFamily="34" charset="-128"/>
              <a:cs typeface="ＭＳ Ｐゴシック" charset="0"/>
            </a:endParaRPr>
          </a:p>
          <a:p>
            <a:r>
              <a:rPr lang="en-US" sz="1200" b="0" kern="1200" dirty="0" err="1">
                <a:solidFill>
                  <a:schemeClr val="tx1"/>
                </a:solidFill>
                <a:effectLst/>
                <a:latin typeface="Arial" charset="0"/>
                <a:ea typeface="MS PGothic" panose="020B0600070205080204" pitchFamily="34" charset="-128"/>
                <a:cs typeface="ＭＳ Ｐゴシック" charset="0"/>
              </a:rPr>
              <a:t>arcpy.env.overwriteOutput</a:t>
            </a:r>
            <a:r>
              <a:rPr lang="en-US" sz="1200" b="0" kern="1200" dirty="0">
                <a:solidFill>
                  <a:schemeClr val="tx1"/>
                </a:solidFill>
                <a:effectLst/>
                <a:latin typeface="Arial" charset="0"/>
                <a:ea typeface="MS PGothic" panose="020B0600070205080204" pitchFamily="34" charset="-128"/>
                <a:cs typeface="ＭＳ Ｐゴシック" charset="0"/>
              </a:rPr>
              <a:t> = True</a:t>
            </a:r>
          </a:p>
          <a:p>
            <a:r>
              <a:rPr lang="en-US" sz="1200" b="0" kern="1200" dirty="0" err="1">
                <a:solidFill>
                  <a:schemeClr val="tx1"/>
                </a:solidFill>
                <a:effectLst/>
                <a:latin typeface="Arial" charset="0"/>
                <a:ea typeface="MS PGothic" panose="020B0600070205080204" pitchFamily="34" charset="-128"/>
                <a:cs typeface="ＭＳ Ｐゴシック" charset="0"/>
              </a:rPr>
              <a:t>arcpy.env.workspace</a:t>
            </a:r>
            <a:r>
              <a:rPr lang="en-US" sz="1200" b="0" kern="1200" dirty="0">
                <a:solidFill>
                  <a:schemeClr val="tx1"/>
                </a:solidFill>
                <a:effectLst/>
                <a:latin typeface="Arial" charset="0"/>
                <a:ea typeface="MS PGothic" panose="020B0600070205080204" pitchFamily="34" charset="-128"/>
                <a:cs typeface="ＭＳ Ｐゴシック" charset="0"/>
              </a:rPr>
              <a:t> = "C:/gispy/scratch/"</a:t>
            </a:r>
          </a:p>
          <a:p>
            <a:r>
              <a:rPr lang="en-US" sz="1200" b="0" kern="1200" dirty="0">
                <a:solidFill>
                  <a:schemeClr val="tx1"/>
                </a:solidFill>
                <a:effectLst/>
                <a:latin typeface="Arial" charset="0"/>
                <a:ea typeface="MS PGothic" panose="020B0600070205080204" pitchFamily="34" charset="-128"/>
                <a:cs typeface="ＭＳ Ｐゴシック" charset="0"/>
              </a:rPr>
              <a:t>fc = "</a:t>
            </a:r>
            <a:r>
              <a:rPr lang="en-US" sz="1200" b="0" kern="1200" dirty="0" err="1">
                <a:solidFill>
                  <a:schemeClr val="tx1"/>
                </a:solidFill>
                <a:effectLst/>
                <a:latin typeface="Arial" charset="0"/>
                <a:ea typeface="MS PGothic" panose="020B0600070205080204" pitchFamily="34" charset="-128"/>
                <a:cs typeface="ＭＳ Ｐゴシック" charset="0"/>
              </a:rPr>
              <a:t>park.shp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err="1">
                <a:solidFill>
                  <a:schemeClr val="tx1"/>
                </a:solidFill>
                <a:effectLst/>
                <a:latin typeface="Arial" charset="0"/>
                <a:ea typeface="MS PGothic" panose="020B0600070205080204" pitchFamily="34" charset="-128"/>
                <a:cs typeface="ＭＳ Ｐゴシック" charset="0"/>
              </a:rPr>
              <a:t>arcpy.management.Copy</a:t>
            </a:r>
            <a:r>
              <a:rPr lang="en-US" sz="1200" b="0" kern="1200" dirty="0">
                <a:solidFill>
                  <a:schemeClr val="tx1"/>
                </a:solidFill>
                <a:effectLst/>
                <a:latin typeface="Arial" charset="0"/>
                <a:ea typeface="MS PGothic" panose="020B0600070205080204" pitchFamily="34" charset="-128"/>
                <a:cs typeface="ＭＳ Ｐゴシック" charset="0"/>
              </a:rPr>
              <a:t>(fc, "</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count1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print(f"count1={count1}")</a:t>
            </a:r>
          </a:p>
          <a:p>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 = </a:t>
            </a:r>
            <a:r>
              <a:rPr lang="en-US" sz="1200" b="0" kern="1200" dirty="0" err="1">
                <a:solidFill>
                  <a:schemeClr val="tx1"/>
                </a:solidFill>
                <a:effectLst/>
                <a:latin typeface="Arial" charset="0"/>
                <a:ea typeface="MS PGothic" panose="020B0600070205080204" pitchFamily="34" charset="-128"/>
                <a:cs typeface="ＭＳ Ｐゴシック" charset="0"/>
              </a:rPr>
              <a:t>arcpy.da.UpdateCursor</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in_table</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 </a:t>
            </a:r>
            <a:r>
              <a:rPr lang="en-US" sz="1200" b="0" kern="1200" dirty="0" err="1">
                <a:solidFill>
                  <a:schemeClr val="tx1"/>
                </a:solidFill>
                <a:effectLst/>
                <a:latin typeface="Arial" charset="0"/>
                <a:ea typeface="MS PGothic" panose="020B0600070205080204" pitchFamily="34" charset="-128"/>
                <a:cs typeface="ＭＳ Ｐゴシック" charset="0"/>
              </a:rPr>
              <a:t>field_names</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Get first row.</a:t>
            </a:r>
          </a:p>
          <a:p>
            <a:r>
              <a:rPr lang="en-US" sz="1200" b="0" kern="1200" dirty="0">
                <a:solidFill>
                  <a:schemeClr val="tx1"/>
                </a:solidFill>
                <a:effectLst/>
                <a:latin typeface="Arial" charset="0"/>
                <a:ea typeface="MS PGothic" panose="020B0600070205080204" pitchFamily="34" charset="-128"/>
                <a:cs typeface="ＭＳ Ｐゴシック" charset="0"/>
              </a:rPr>
              <a:t>row = next(</a:t>
            </a:r>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Delete the  row.</a:t>
            </a:r>
          </a:p>
          <a:p>
            <a:r>
              <a:rPr lang="en-US" sz="1200" b="0" kern="1200" dirty="0" err="1">
                <a:solidFill>
                  <a:schemeClr val="tx1"/>
                </a:solidFill>
                <a:effectLst/>
                <a:latin typeface="Arial" charset="0"/>
                <a:ea typeface="MS PGothic" panose="020B0600070205080204" pitchFamily="34" charset="-128"/>
                <a:cs typeface="ＭＳ Ｐゴシック" charset="0"/>
              </a:rPr>
              <a:t>uc.deleteRow</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count2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print(f"count2={count2}")</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del </a:t>
            </a:r>
            <a:r>
              <a:rPr lang="en-US" sz="1200" b="0" kern="1200" dirty="0" err="1">
                <a:solidFill>
                  <a:schemeClr val="tx1"/>
                </a:solidFill>
                <a:effectLst/>
                <a:latin typeface="Arial" charset="0"/>
                <a:ea typeface="MS PGothic" panose="020B0600070205080204" pitchFamily="34" charset="-128"/>
                <a:cs typeface="ＭＳ Ｐゴシック" charset="0"/>
              </a:rPr>
              <a:t>uc</a:t>
            </a:r>
            <a:endParaRPr lang="en-US" sz="1200" b="0" kern="1200" dirty="0">
              <a:solidFill>
                <a:schemeClr val="tx1"/>
              </a:solidFill>
              <a:effectLst/>
              <a:latin typeface="Arial" charset="0"/>
              <a:ea typeface="MS PGothic" panose="020B0600070205080204" pitchFamily="34" charset="-128"/>
              <a:cs typeface="ＭＳ Ｐゴシック" charset="0"/>
            </a:endParaRP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count3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print(f"count3={count3}")</a:t>
            </a:r>
          </a:p>
          <a:p>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82</a:t>
            </a:fld>
            <a:endParaRPr lang="en-US" altLang="en-US"/>
          </a:p>
        </p:txBody>
      </p:sp>
    </p:spTree>
    <p:extLst>
      <p:ext uri="{BB962C8B-B14F-4D97-AF65-F5344CB8AC3E}">
        <p14:creationId xmlns:p14="http://schemas.microsoft.com/office/powerpoint/2010/main" val="155178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MS PGothic" panose="020B0600070205080204" pitchFamily="34" charset="-128"/>
                <a:cs typeface="ＭＳ Ｐゴシック" charset="0"/>
              </a:rPr>
              <a:t>import </a:t>
            </a:r>
            <a:r>
              <a:rPr lang="en-US" sz="1200" b="0" kern="1200" dirty="0" err="1">
                <a:solidFill>
                  <a:schemeClr val="tx1"/>
                </a:solidFill>
                <a:effectLst/>
                <a:latin typeface="Arial" charset="0"/>
                <a:ea typeface="MS PGothic" panose="020B0600070205080204" pitchFamily="34" charset="-128"/>
                <a:cs typeface="ＭＳ Ｐゴシック" charset="0"/>
              </a:rPr>
              <a:t>arcpy</a:t>
            </a:r>
            <a:endParaRPr lang="en-US" sz="1200" b="0" kern="1200" dirty="0">
              <a:solidFill>
                <a:schemeClr val="tx1"/>
              </a:solidFill>
              <a:effectLst/>
              <a:latin typeface="Arial" charset="0"/>
              <a:ea typeface="MS PGothic" panose="020B0600070205080204" pitchFamily="34" charset="-128"/>
              <a:cs typeface="ＭＳ Ｐゴシック" charset="0"/>
            </a:endParaRPr>
          </a:p>
          <a:p>
            <a:r>
              <a:rPr lang="en-US" sz="1200" b="0" kern="1200" dirty="0" err="1">
                <a:solidFill>
                  <a:schemeClr val="tx1"/>
                </a:solidFill>
                <a:effectLst/>
                <a:latin typeface="Arial" charset="0"/>
                <a:ea typeface="MS PGothic" panose="020B0600070205080204" pitchFamily="34" charset="-128"/>
                <a:cs typeface="ＭＳ Ｐゴシック" charset="0"/>
              </a:rPr>
              <a:t>arcpy.env.overwriteOutput</a:t>
            </a:r>
            <a:r>
              <a:rPr lang="en-US" sz="1200" b="0" kern="1200" dirty="0">
                <a:solidFill>
                  <a:schemeClr val="tx1"/>
                </a:solidFill>
                <a:effectLst/>
                <a:latin typeface="Arial" charset="0"/>
                <a:ea typeface="MS PGothic" panose="020B0600070205080204" pitchFamily="34" charset="-128"/>
                <a:cs typeface="ＭＳ Ｐゴシック" charset="0"/>
              </a:rPr>
              <a:t> = True</a:t>
            </a:r>
          </a:p>
          <a:p>
            <a:r>
              <a:rPr lang="en-US" sz="1200" b="0" kern="1200" dirty="0" err="1">
                <a:solidFill>
                  <a:schemeClr val="tx1"/>
                </a:solidFill>
                <a:effectLst/>
                <a:latin typeface="Arial" charset="0"/>
                <a:ea typeface="MS PGothic" panose="020B0600070205080204" pitchFamily="34" charset="-128"/>
                <a:cs typeface="ＭＳ Ｐゴシック" charset="0"/>
              </a:rPr>
              <a:t>arcpy.env.workspace</a:t>
            </a:r>
            <a:r>
              <a:rPr lang="en-US" sz="1200" b="0" kern="1200" dirty="0">
                <a:solidFill>
                  <a:schemeClr val="tx1"/>
                </a:solidFill>
                <a:effectLst/>
                <a:latin typeface="Arial" charset="0"/>
                <a:ea typeface="MS PGothic" panose="020B0600070205080204" pitchFamily="34" charset="-128"/>
                <a:cs typeface="ＭＳ Ｐゴシック" charset="0"/>
              </a:rPr>
              <a:t> = "C:/gispy/scratch/"</a:t>
            </a:r>
          </a:p>
          <a:p>
            <a:r>
              <a:rPr lang="en-US" sz="1200" b="0" kern="1200" dirty="0">
                <a:solidFill>
                  <a:schemeClr val="tx1"/>
                </a:solidFill>
                <a:effectLst/>
                <a:latin typeface="Arial" charset="0"/>
                <a:ea typeface="MS PGothic" panose="020B0600070205080204" pitchFamily="34" charset="-128"/>
                <a:cs typeface="ＭＳ Ｐゴシック" charset="0"/>
              </a:rPr>
              <a:t>fc = "</a:t>
            </a:r>
            <a:r>
              <a:rPr lang="en-US" sz="1200" b="0" kern="1200" dirty="0" err="1">
                <a:solidFill>
                  <a:schemeClr val="tx1"/>
                </a:solidFill>
                <a:effectLst/>
                <a:latin typeface="Arial" charset="0"/>
                <a:ea typeface="MS PGothic" panose="020B0600070205080204" pitchFamily="34" charset="-128"/>
                <a:cs typeface="ＭＳ Ｐゴシック" charset="0"/>
              </a:rPr>
              <a:t>park.shp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err="1">
                <a:solidFill>
                  <a:schemeClr val="tx1"/>
                </a:solidFill>
                <a:effectLst/>
                <a:latin typeface="Arial" charset="0"/>
                <a:ea typeface="MS PGothic" panose="020B0600070205080204" pitchFamily="34" charset="-128"/>
                <a:cs typeface="ＭＳ Ｐゴシック" charset="0"/>
              </a:rPr>
              <a:t>arcpy.management.Copy</a:t>
            </a:r>
            <a:r>
              <a:rPr lang="en-US" sz="1200" b="0" kern="1200" dirty="0">
                <a:solidFill>
                  <a:schemeClr val="tx1"/>
                </a:solidFill>
                <a:effectLst/>
                <a:latin typeface="Arial" charset="0"/>
                <a:ea typeface="MS PGothic" panose="020B0600070205080204" pitchFamily="34" charset="-128"/>
                <a:cs typeface="ＭＳ Ｐゴシック" charset="0"/>
              </a:rPr>
              <a:t>(fc, "</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count1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print(f"count1={count1}")</a:t>
            </a:r>
          </a:p>
          <a:p>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 = </a:t>
            </a:r>
            <a:r>
              <a:rPr lang="en-US" sz="1200" b="0" kern="1200" dirty="0" err="1">
                <a:solidFill>
                  <a:schemeClr val="tx1"/>
                </a:solidFill>
                <a:effectLst/>
                <a:latin typeface="Arial" charset="0"/>
                <a:ea typeface="MS PGothic" panose="020B0600070205080204" pitchFamily="34" charset="-128"/>
                <a:cs typeface="ＭＳ Ｐゴシック" charset="0"/>
              </a:rPr>
              <a:t>arcpy.da.UpdateCursor</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in_table</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 </a:t>
            </a:r>
            <a:r>
              <a:rPr lang="en-US" sz="1200" b="0" kern="1200" dirty="0" err="1">
                <a:solidFill>
                  <a:schemeClr val="tx1"/>
                </a:solidFill>
                <a:effectLst/>
                <a:latin typeface="Arial" charset="0"/>
                <a:ea typeface="MS PGothic" panose="020B0600070205080204" pitchFamily="34" charset="-128"/>
                <a:cs typeface="ＭＳ Ｐゴシック" charset="0"/>
              </a:rPr>
              <a:t>field_names</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Get first row.</a:t>
            </a:r>
          </a:p>
          <a:p>
            <a:r>
              <a:rPr lang="en-US" sz="1200" b="0" kern="1200" dirty="0">
                <a:solidFill>
                  <a:schemeClr val="tx1"/>
                </a:solidFill>
                <a:effectLst/>
                <a:latin typeface="Arial" charset="0"/>
                <a:ea typeface="MS PGothic" panose="020B0600070205080204" pitchFamily="34" charset="-128"/>
                <a:cs typeface="ＭＳ Ｐゴシック" charset="0"/>
              </a:rPr>
              <a:t>row = next(</a:t>
            </a:r>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Delete the  row.</a:t>
            </a:r>
          </a:p>
          <a:p>
            <a:r>
              <a:rPr lang="en-US" sz="1200" b="0" kern="1200" dirty="0" err="1">
                <a:solidFill>
                  <a:schemeClr val="tx1"/>
                </a:solidFill>
                <a:effectLst/>
                <a:latin typeface="Arial" charset="0"/>
                <a:ea typeface="MS PGothic" panose="020B0600070205080204" pitchFamily="34" charset="-128"/>
                <a:cs typeface="ＭＳ Ｐゴシック" charset="0"/>
              </a:rPr>
              <a:t>uc.deleteRow</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count2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print(f"count2={count2}")</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del </a:t>
            </a:r>
            <a:r>
              <a:rPr lang="en-US" sz="1200" b="0" kern="1200" dirty="0" err="1">
                <a:solidFill>
                  <a:schemeClr val="tx1"/>
                </a:solidFill>
                <a:effectLst/>
                <a:latin typeface="Arial" charset="0"/>
                <a:ea typeface="MS PGothic" panose="020B0600070205080204" pitchFamily="34" charset="-128"/>
                <a:cs typeface="ＭＳ Ｐゴシック" charset="0"/>
              </a:rPr>
              <a:t>uc</a:t>
            </a:r>
            <a:endParaRPr lang="en-US" sz="1200" b="0" kern="1200" dirty="0">
              <a:solidFill>
                <a:schemeClr val="tx1"/>
              </a:solidFill>
              <a:effectLst/>
              <a:latin typeface="Arial" charset="0"/>
              <a:ea typeface="MS PGothic" panose="020B0600070205080204" pitchFamily="34" charset="-128"/>
              <a:cs typeface="ＭＳ Ｐゴシック" charset="0"/>
            </a:endParaRP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count3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print(f"count3={count3}")</a:t>
            </a:r>
          </a:p>
          <a:p>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83</a:t>
            </a:fld>
            <a:endParaRPr lang="en-US" altLang="en-US"/>
          </a:p>
        </p:txBody>
      </p:sp>
    </p:spTree>
    <p:extLst>
      <p:ext uri="{BB962C8B-B14F-4D97-AF65-F5344CB8AC3E}">
        <p14:creationId xmlns:p14="http://schemas.microsoft.com/office/powerpoint/2010/main" val="215101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MS PGothic" panose="020B0600070205080204" pitchFamily="34" charset="-128"/>
                <a:cs typeface="ＭＳ Ｐゴシック" charset="0"/>
              </a:rPr>
              <a:t>import </a:t>
            </a:r>
            <a:r>
              <a:rPr lang="en-US" sz="1200" b="0" kern="1200" dirty="0" err="1">
                <a:solidFill>
                  <a:schemeClr val="tx1"/>
                </a:solidFill>
                <a:effectLst/>
                <a:latin typeface="Arial" charset="0"/>
                <a:ea typeface="MS PGothic" panose="020B0600070205080204" pitchFamily="34" charset="-128"/>
                <a:cs typeface="ＭＳ Ｐゴシック" charset="0"/>
              </a:rPr>
              <a:t>arcpy</a:t>
            </a:r>
            <a:endParaRPr lang="en-US" sz="1200" b="0" kern="1200" dirty="0">
              <a:solidFill>
                <a:schemeClr val="tx1"/>
              </a:solidFill>
              <a:effectLst/>
              <a:latin typeface="Arial" charset="0"/>
              <a:ea typeface="MS PGothic" panose="020B0600070205080204" pitchFamily="34" charset="-128"/>
              <a:cs typeface="ＭＳ Ｐゴシック" charset="0"/>
            </a:endParaRPr>
          </a:p>
          <a:p>
            <a:r>
              <a:rPr lang="en-US" sz="1200" b="0" kern="1200" dirty="0" err="1">
                <a:solidFill>
                  <a:schemeClr val="tx1"/>
                </a:solidFill>
                <a:effectLst/>
                <a:latin typeface="Arial" charset="0"/>
                <a:ea typeface="MS PGothic" panose="020B0600070205080204" pitchFamily="34" charset="-128"/>
                <a:cs typeface="ＭＳ Ｐゴシック" charset="0"/>
              </a:rPr>
              <a:t>arcpy.env.overwriteOutput</a:t>
            </a:r>
            <a:r>
              <a:rPr lang="en-US" sz="1200" b="0" kern="1200" dirty="0">
                <a:solidFill>
                  <a:schemeClr val="tx1"/>
                </a:solidFill>
                <a:effectLst/>
                <a:latin typeface="Arial" charset="0"/>
                <a:ea typeface="MS PGothic" panose="020B0600070205080204" pitchFamily="34" charset="-128"/>
                <a:cs typeface="ＭＳ Ｐゴシック" charset="0"/>
              </a:rPr>
              <a:t> = True</a:t>
            </a:r>
          </a:p>
          <a:p>
            <a:r>
              <a:rPr lang="en-US" sz="1200" b="0" kern="1200" dirty="0" err="1">
                <a:solidFill>
                  <a:schemeClr val="tx1"/>
                </a:solidFill>
                <a:effectLst/>
                <a:latin typeface="Arial" charset="0"/>
                <a:ea typeface="MS PGothic" panose="020B0600070205080204" pitchFamily="34" charset="-128"/>
                <a:cs typeface="ＭＳ Ｐゴシック" charset="0"/>
              </a:rPr>
              <a:t>arcpy.env.workspace</a:t>
            </a:r>
            <a:r>
              <a:rPr lang="en-US" sz="1200" b="0" kern="1200" dirty="0">
                <a:solidFill>
                  <a:schemeClr val="tx1"/>
                </a:solidFill>
                <a:effectLst/>
                <a:latin typeface="Arial" charset="0"/>
                <a:ea typeface="MS PGothic" panose="020B0600070205080204" pitchFamily="34" charset="-128"/>
                <a:cs typeface="ＭＳ Ｐゴシック" charset="0"/>
              </a:rPr>
              <a:t> = "C:/gispy/scratch/"</a:t>
            </a:r>
          </a:p>
          <a:p>
            <a:r>
              <a:rPr lang="en-US" sz="1200" b="0" kern="1200" dirty="0">
                <a:solidFill>
                  <a:schemeClr val="tx1"/>
                </a:solidFill>
                <a:effectLst/>
                <a:latin typeface="Arial" charset="0"/>
                <a:ea typeface="MS PGothic" panose="020B0600070205080204" pitchFamily="34" charset="-128"/>
                <a:cs typeface="ＭＳ Ｐゴシック" charset="0"/>
              </a:rPr>
              <a:t>fc = "</a:t>
            </a:r>
            <a:r>
              <a:rPr lang="en-US" sz="1200" b="0" kern="1200" dirty="0" err="1">
                <a:solidFill>
                  <a:schemeClr val="tx1"/>
                </a:solidFill>
                <a:effectLst/>
                <a:latin typeface="Arial" charset="0"/>
                <a:ea typeface="MS PGothic" panose="020B0600070205080204" pitchFamily="34" charset="-128"/>
                <a:cs typeface="ＭＳ Ｐゴシック" charset="0"/>
              </a:rPr>
              <a:t>park.shp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err="1">
                <a:solidFill>
                  <a:schemeClr val="tx1"/>
                </a:solidFill>
                <a:effectLst/>
                <a:latin typeface="Arial" charset="0"/>
                <a:ea typeface="MS PGothic" panose="020B0600070205080204" pitchFamily="34" charset="-128"/>
                <a:cs typeface="ＭＳ Ｐゴシック" charset="0"/>
              </a:rPr>
              <a:t>arcpy.management.Copy</a:t>
            </a:r>
            <a:r>
              <a:rPr lang="en-US" sz="1200" b="0" kern="1200" dirty="0">
                <a:solidFill>
                  <a:schemeClr val="tx1"/>
                </a:solidFill>
                <a:effectLst/>
                <a:latin typeface="Arial" charset="0"/>
                <a:ea typeface="MS PGothic" panose="020B0600070205080204" pitchFamily="34" charset="-128"/>
                <a:cs typeface="ＭＳ Ｐゴシック" charset="0"/>
              </a:rPr>
              <a:t>(fc, "</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count1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print(f"count1={count1}")</a:t>
            </a:r>
          </a:p>
          <a:p>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 = </a:t>
            </a:r>
            <a:r>
              <a:rPr lang="en-US" sz="1200" b="0" kern="1200" dirty="0" err="1">
                <a:solidFill>
                  <a:schemeClr val="tx1"/>
                </a:solidFill>
                <a:effectLst/>
                <a:latin typeface="Arial" charset="0"/>
                <a:ea typeface="MS PGothic" panose="020B0600070205080204" pitchFamily="34" charset="-128"/>
                <a:cs typeface="ＭＳ Ｐゴシック" charset="0"/>
              </a:rPr>
              <a:t>arcpy.da.UpdateCursor</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in_table</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 </a:t>
            </a:r>
            <a:r>
              <a:rPr lang="en-US" sz="1200" b="0" kern="1200" dirty="0" err="1">
                <a:solidFill>
                  <a:schemeClr val="tx1"/>
                </a:solidFill>
                <a:effectLst/>
                <a:latin typeface="Arial" charset="0"/>
                <a:ea typeface="MS PGothic" panose="020B0600070205080204" pitchFamily="34" charset="-128"/>
                <a:cs typeface="ＭＳ Ｐゴシック" charset="0"/>
              </a:rPr>
              <a:t>field_names</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Get first row.</a:t>
            </a:r>
          </a:p>
          <a:p>
            <a:r>
              <a:rPr lang="en-US" sz="1200" b="0" kern="1200" dirty="0">
                <a:solidFill>
                  <a:schemeClr val="tx1"/>
                </a:solidFill>
                <a:effectLst/>
                <a:latin typeface="Arial" charset="0"/>
                <a:ea typeface="MS PGothic" panose="020B0600070205080204" pitchFamily="34" charset="-128"/>
                <a:cs typeface="ＭＳ Ｐゴシック" charset="0"/>
              </a:rPr>
              <a:t>row = next(</a:t>
            </a:r>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Delete the  row.</a:t>
            </a:r>
          </a:p>
          <a:p>
            <a:r>
              <a:rPr lang="en-US" sz="1200" b="0" kern="1200" dirty="0" err="1">
                <a:solidFill>
                  <a:schemeClr val="tx1"/>
                </a:solidFill>
                <a:effectLst/>
                <a:latin typeface="Arial" charset="0"/>
                <a:ea typeface="MS PGothic" panose="020B0600070205080204" pitchFamily="34" charset="-128"/>
                <a:cs typeface="ＭＳ Ｐゴシック" charset="0"/>
              </a:rPr>
              <a:t>uc.deleteRow</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count2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print(f"count2={count2}")</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del </a:t>
            </a:r>
            <a:r>
              <a:rPr lang="en-US" sz="1200" b="0" kern="1200" dirty="0" err="1">
                <a:solidFill>
                  <a:schemeClr val="tx1"/>
                </a:solidFill>
                <a:effectLst/>
                <a:latin typeface="Arial" charset="0"/>
                <a:ea typeface="MS PGothic" panose="020B0600070205080204" pitchFamily="34" charset="-128"/>
                <a:cs typeface="ＭＳ Ｐゴシック" charset="0"/>
              </a:rPr>
              <a:t>uc</a:t>
            </a:r>
            <a:endParaRPr lang="en-US" sz="1200" b="0" kern="1200" dirty="0">
              <a:solidFill>
                <a:schemeClr val="tx1"/>
              </a:solidFill>
              <a:effectLst/>
              <a:latin typeface="Arial" charset="0"/>
              <a:ea typeface="MS PGothic" panose="020B0600070205080204" pitchFamily="34" charset="-128"/>
              <a:cs typeface="ＭＳ Ｐゴシック" charset="0"/>
            </a:endParaRP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count3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print(f"count3={count3}")</a:t>
            </a:r>
          </a:p>
          <a:p>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85</a:t>
            </a:fld>
            <a:endParaRPr lang="en-US" altLang="en-US"/>
          </a:p>
        </p:txBody>
      </p:sp>
    </p:spTree>
    <p:extLst>
      <p:ext uri="{BB962C8B-B14F-4D97-AF65-F5344CB8AC3E}">
        <p14:creationId xmlns:p14="http://schemas.microsoft.com/office/powerpoint/2010/main" val="3552800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MS PGothic" panose="020B0600070205080204" pitchFamily="34" charset="-128"/>
                <a:cs typeface="ＭＳ Ｐゴシック" charset="0"/>
              </a:rPr>
              <a:t>import </a:t>
            </a:r>
            <a:r>
              <a:rPr lang="en-US" sz="1200" b="0" kern="1200" dirty="0" err="1">
                <a:solidFill>
                  <a:schemeClr val="tx1"/>
                </a:solidFill>
                <a:effectLst/>
                <a:latin typeface="Arial" charset="0"/>
                <a:ea typeface="MS PGothic" panose="020B0600070205080204" pitchFamily="34" charset="-128"/>
                <a:cs typeface="ＭＳ Ｐゴシック" charset="0"/>
              </a:rPr>
              <a:t>arcpy</a:t>
            </a:r>
            <a:endParaRPr lang="en-US" sz="1200" b="0" kern="1200" dirty="0">
              <a:solidFill>
                <a:schemeClr val="tx1"/>
              </a:solidFill>
              <a:effectLst/>
              <a:latin typeface="Arial" charset="0"/>
              <a:ea typeface="MS PGothic" panose="020B0600070205080204" pitchFamily="34" charset="-128"/>
              <a:cs typeface="ＭＳ Ｐゴシック" charset="0"/>
            </a:endParaRPr>
          </a:p>
          <a:p>
            <a:r>
              <a:rPr lang="en-US" sz="1200" b="0" kern="1200" dirty="0" err="1">
                <a:solidFill>
                  <a:schemeClr val="tx1"/>
                </a:solidFill>
                <a:effectLst/>
                <a:latin typeface="Arial" charset="0"/>
                <a:ea typeface="MS PGothic" panose="020B0600070205080204" pitchFamily="34" charset="-128"/>
                <a:cs typeface="ＭＳ Ｐゴシック" charset="0"/>
              </a:rPr>
              <a:t>arcpy.env.overwriteOutput</a:t>
            </a:r>
            <a:r>
              <a:rPr lang="en-US" sz="1200" b="0" kern="1200" dirty="0">
                <a:solidFill>
                  <a:schemeClr val="tx1"/>
                </a:solidFill>
                <a:effectLst/>
                <a:latin typeface="Arial" charset="0"/>
                <a:ea typeface="MS PGothic" panose="020B0600070205080204" pitchFamily="34" charset="-128"/>
                <a:cs typeface="ＭＳ Ｐゴシック" charset="0"/>
              </a:rPr>
              <a:t> = True</a:t>
            </a:r>
          </a:p>
          <a:p>
            <a:r>
              <a:rPr lang="en-US" sz="1200" b="0" kern="1200" dirty="0" err="1">
                <a:solidFill>
                  <a:schemeClr val="tx1"/>
                </a:solidFill>
                <a:effectLst/>
                <a:latin typeface="Arial" charset="0"/>
                <a:ea typeface="MS PGothic" panose="020B0600070205080204" pitchFamily="34" charset="-128"/>
                <a:cs typeface="ＭＳ Ｐゴシック" charset="0"/>
              </a:rPr>
              <a:t>arcpy.env.workspace</a:t>
            </a:r>
            <a:r>
              <a:rPr lang="en-US" sz="1200" b="0" kern="1200" dirty="0">
                <a:solidFill>
                  <a:schemeClr val="tx1"/>
                </a:solidFill>
                <a:effectLst/>
                <a:latin typeface="Arial" charset="0"/>
                <a:ea typeface="MS PGothic" panose="020B0600070205080204" pitchFamily="34" charset="-128"/>
                <a:cs typeface="ＭＳ Ｐゴシック" charset="0"/>
              </a:rPr>
              <a:t> = "C:/gispy/scratch/"</a:t>
            </a:r>
          </a:p>
          <a:p>
            <a:r>
              <a:rPr lang="en-US" sz="1200" b="0" kern="1200" dirty="0">
                <a:solidFill>
                  <a:schemeClr val="tx1"/>
                </a:solidFill>
                <a:effectLst/>
                <a:latin typeface="Arial" charset="0"/>
                <a:ea typeface="MS PGothic" panose="020B0600070205080204" pitchFamily="34" charset="-128"/>
                <a:cs typeface="ＭＳ Ｐゴシック" charset="0"/>
              </a:rPr>
              <a:t>fc = "</a:t>
            </a:r>
            <a:r>
              <a:rPr lang="en-US" sz="1200" b="0" kern="1200" dirty="0" err="1">
                <a:solidFill>
                  <a:schemeClr val="tx1"/>
                </a:solidFill>
                <a:effectLst/>
                <a:latin typeface="Arial" charset="0"/>
                <a:ea typeface="MS PGothic" panose="020B0600070205080204" pitchFamily="34" charset="-128"/>
                <a:cs typeface="ＭＳ Ｐゴシック" charset="0"/>
              </a:rPr>
              <a:t>park.shp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err="1">
                <a:solidFill>
                  <a:schemeClr val="tx1"/>
                </a:solidFill>
                <a:effectLst/>
                <a:latin typeface="Arial" charset="0"/>
                <a:ea typeface="MS PGothic" panose="020B0600070205080204" pitchFamily="34" charset="-128"/>
                <a:cs typeface="ＭＳ Ｐゴシック" charset="0"/>
              </a:rPr>
              <a:t>arcpy.management.Copy</a:t>
            </a:r>
            <a:r>
              <a:rPr lang="en-US" sz="1200" b="0" kern="1200" dirty="0">
                <a:solidFill>
                  <a:schemeClr val="tx1"/>
                </a:solidFill>
                <a:effectLst/>
                <a:latin typeface="Arial" charset="0"/>
                <a:ea typeface="MS PGothic" panose="020B0600070205080204" pitchFamily="34" charset="-128"/>
                <a:cs typeface="ＭＳ Ｐゴシック" charset="0"/>
              </a:rPr>
              <a:t>(fc, "</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count1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print(f"count1={count1}")</a:t>
            </a:r>
          </a:p>
          <a:p>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 = </a:t>
            </a:r>
            <a:r>
              <a:rPr lang="en-US" sz="1200" b="0" kern="1200" dirty="0" err="1">
                <a:solidFill>
                  <a:schemeClr val="tx1"/>
                </a:solidFill>
                <a:effectLst/>
                <a:latin typeface="Arial" charset="0"/>
                <a:ea typeface="MS PGothic" panose="020B0600070205080204" pitchFamily="34" charset="-128"/>
                <a:cs typeface="ＭＳ Ｐゴシック" charset="0"/>
              </a:rPr>
              <a:t>arcpy.da.UpdateCursor</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in_table</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 </a:t>
            </a:r>
            <a:r>
              <a:rPr lang="en-US" sz="1200" b="0" kern="1200" dirty="0" err="1">
                <a:solidFill>
                  <a:schemeClr val="tx1"/>
                </a:solidFill>
                <a:effectLst/>
                <a:latin typeface="Arial" charset="0"/>
                <a:ea typeface="MS PGothic" panose="020B0600070205080204" pitchFamily="34" charset="-128"/>
                <a:cs typeface="ＭＳ Ｐゴシック" charset="0"/>
              </a:rPr>
              <a:t>field_names</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Get first row.</a:t>
            </a:r>
          </a:p>
          <a:p>
            <a:r>
              <a:rPr lang="en-US" sz="1200" b="0" kern="1200" dirty="0">
                <a:solidFill>
                  <a:schemeClr val="tx1"/>
                </a:solidFill>
                <a:effectLst/>
                <a:latin typeface="Arial" charset="0"/>
                <a:ea typeface="MS PGothic" panose="020B0600070205080204" pitchFamily="34" charset="-128"/>
                <a:cs typeface="ＭＳ Ｐゴシック" charset="0"/>
              </a:rPr>
              <a:t>row = next(</a:t>
            </a:r>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Delete the  row.</a:t>
            </a:r>
          </a:p>
          <a:p>
            <a:r>
              <a:rPr lang="en-US" sz="1200" b="0" kern="1200" dirty="0" err="1">
                <a:solidFill>
                  <a:schemeClr val="tx1"/>
                </a:solidFill>
                <a:effectLst/>
                <a:latin typeface="Arial" charset="0"/>
                <a:ea typeface="MS PGothic" panose="020B0600070205080204" pitchFamily="34" charset="-128"/>
                <a:cs typeface="ＭＳ Ｐゴシック" charset="0"/>
              </a:rPr>
              <a:t>uc.deleteRow</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count2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print(f"count2={count2}")</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del </a:t>
            </a:r>
            <a:r>
              <a:rPr lang="en-US" sz="1200" b="0" kern="1200" dirty="0" err="1">
                <a:solidFill>
                  <a:schemeClr val="tx1"/>
                </a:solidFill>
                <a:effectLst/>
                <a:latin typeface="Arial" charset="0"/>
                <a:ea typeface="MS PGothic" panose="020B0600070205080204" pitchFamily="34" charset="-128"/>
                <a:cs typeface="ＭＳ Ｐゴシック" charset="0"/>
              </a:rPr>
              <a:t>uc</a:t>
            </a:r>
            <a:endParaRPr lang="en-US" sz="1200" b="0" kern="1200" dirty="0">
              <a:solidFill>
                <a:schemeClr val="tx1"/>
              </a:solidFill>
              <a:effectLst/>
              <a:latin typeface="Arial" charset="0"/>
              <a:ea typeface="MS PGothic" panose="020B0600070205080204" pitchFamily="34" charset="-128"/>
              <a:cs typeface="ＭＳ Ｐゴシック" charset="0"/>
            </a:endParaRP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count3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print(f"count3={count3}")</a:t>
            </a:r>
          </a:p>
          <a:p>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86</a:t>
            </a:fld>
            <a:endParaRPr lang="en-US" altLang="en-US"/>
          </a:p>
        </p:txBody>
      </p:sp>
    </p:spTree>
    <p:extLst>
      <p:ext uri="{BB962C8B-B14F-4D97-AF65-F5344CB8AC3E}">
        <p14:creationId xmlns:p14="http://schemas.microsoft.com/office/powerpoint/2010/main" val="4115578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MS PGothic" panose="020B0600070205080204" pitchFamily="34" charset="-128"/>
                <a:cs typeface="ＭＳ Ｐゴシック" charset="0"/>
              </a:rPr>
              <a:t>import </a:t>
            </a:r>
            <a:r>
              <a:rPr lang="en-US" sz="1200" b="0" kern="1200" dirty="0" err="1">
                <a:solidFill>
                  <a:schemeClr val="tx1"/>
                </a:solidFill>
                <a:effectLst/>
                <a:latin typeface="Arial" charset="0"/>
                <a:ea typeface="MS PGothic" panose="020B0600070205080204" pitchFamily="34" charset="-128"/>
                <a:cs typeface="ＭＳ Ｐゴシック" charset="0"/>
              </a:rPr>
              <a:t>arcpy</a:t>
            </a:r>
            <a:endParaRPr lang="en-US" sz="1200" b="0" kern="1200" dirty="0">
              <a:solidFill>
                <a:schemeClr val="tx1"/>
              </a:solidFill>
              <a:effectLst/>
              <a:latin typeface="Arial" charset="0"/>
              <a:ea typeface="MS PGothic" panose="020B0600070205080204" pitchFamily="34" charset="-128"/>
              <a:cs typeface="ＭＳ Ｐゴシック" charset="0"/>
            </a:endParaRPr>
          </a:p>
          <a:p>
            <a:r>
              <a:rPr lang="en-US" sz="1200" b="0" kern="1200" dirty="0" err="1">
                <a:solidFill>
                  <a:schemeClr val="tx1"/>
                </a:solidFill>
                <a:effectLst/>
                <a:latin typeface="Arial" charset="0"/>
                <a:ea typeface="MS PGothic" panose="020B0600070205080204" pitchFamily="34" charset="-128"/>
                <a:cs typeface="ＭＳ Ｐゴシック" charset="0"/>
              </a:rPr>
              <a:t>arcpy.env.overwriteOutput</a:t>
            </a:r>
            <a:r>
              <a:rPr lang="en-US" sz="1200" b="0" kern="1200" dirty="0">
                <a:solidFill>
                  <a:schemeClr val="tx1"/>
                </a:solidFill>
                <a:effectLst/>
                <a:latin typeface="Arial" charset="0"/>
                <a:ea typeface="MS PGothic" panose="020B0600070205080204" pitchFamily="34" charset="-128"/>
                <a:cs typeface="ＭＳ Ｐゴシック" charset="0"/>
              </a:rPr>
              <a:t> = True</a:t>
            </a:r>
          </a:p>
          <a:p>
            <a:r>
              <a:rPr lang="en-US" sz="1200" b="0" kern="1200" dirty="0" err="1">
                <a:solidFill>
                  <a:schemeClr val="tx1"/>
                </a:solidFill>
                <a:effectLst/>
                <a:latin typeface="Arial" charset="0"/>
                <a:ea typeface="MS PGothic" panose="020B0600070205080204" pitchFamily="34" charset="-128"/>
                <a:cs typeface="ＭＳ Ｐゴシック" charset="0"/>
              </a:rPr>
              <a:t>arcpy.env.workspace</a:t>
            </a:r>
            <a:r>
              <a:rPr lang="en-US" sz="1200" b="0" kern="1200" dirty="0">
                <a:solidFill>
                  <a:schemeClr val="tx1"/>
                </a:solidFill>
                <a:effectLst/>
                <a:latin typeface="Arial" charset="0"/>
                <a:ea typeface="MS PGothic" panose="020B0600070205080204" pitchFamily="34" charset="-128"/>
                <a:cs typeface="ＭＳ Ｐゴシック" charset="0"/>
              </a:rPr>
              <a:t> = "C:/gispy/scratch/"</a:t>
            </a:r>
          </a:p>
          <a:p>
            <a:r>
              <a:rPr lang="en-US" sz="1200" b="0" kern="1200" dirty="0">
                <a:solidFill>
                  <a:schemeClr val="tx1"/>
                </a:solidFill>
                <a:effectLst/>
                <a:latin typeface="Arial" charset="0"/>
                <a:ea typeface="MS PGothic" panose="020B0600070205080204" pitchFamily="34" charset="-128"/>
                <a:cs typeface="ＭＳ Ｐゴシック" charset="0"/>
              </a:rPr>
              <a:t>fc = "</a:t>
            </a:r>
            <a:r>
              <a:rPr lang="en-US" sz="1200" b="0" kern="1200" dirty="0" err="1">
                <a:solidFill>
                  <a:schemeClr val="tx1"/>
                </a:solidFill>
                <a:effectLst/>
                <a:latin typeface="Arial" charset="0"/>
                <a:ea typeface="MS PGothic" panose="020B0600070205080204" pitchFamily="34" charset="-128"/>
                <a:cs typeface="ＭＳ Ｐゴシック" charset="0"/>
              </a:rPr>
              <a:t>park.shp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err="1">
                <a:solidFill>
                  <a:schemeClr val="tx1"/>
                </a:solidFill>
                <a:effectLst/>
                <a:latin typeface="Arial" charset="0"/>
                <a:ea typeface="MS PGothic" panose="020B0600070205080204" pitchFamily="34" charset="-128"/>
                <a:cs typeface="ＭＳ Ｐゴシック" charset="0"/>
              </a:rPr>
              <a:t>arcpy.management.Copy</a:t>
            </a:r>
            <a:r>
              <a:rPr lang="en-US" sz="1200" b="0" kern="1200" dirty="0">
                <a:solidFill>
                  <a:schemeClr val="tx1"/>
                </a:solidFill>
                <a:effectLst/>
                <a:latin typeface="Arial" charset="0"/>
                <a:ea typeface="MS PGothic" panose="020B0600070205080204" pitchFamily="34" charset="-128"/>
                <a:cs typeface="ＭＳ Ｐゴシック" charset="0"/>
              </a:rPr>
              <a:t>(fc, "</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count1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print(f"count1={count1}")</a:t>
            </a:r>
          </a:p>
          <a:p>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 = </a:t>
            </a:r>
            <a:r>
              <a:rPr lang="en-US" sz="1200" b="0" kern="1200" dirty="0" err="1">
                <a:solidFill>
                  <a:schemeClr val="tx1"/>
                </a:solidFill>
                <a:effectLst/>
                <a:latin typeface="Arial" charset="0"/>
                <a:ea typeface="MS PGothic" panose="020B0600070205080204" pitchFamily="34" charset="-128"/>
                <a:cs typeface="ＭＳ Ｐゴシック" charset="0"/>
              </a:rPr>
              <a:t>arcpy.da.UpdateCursor</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in_table</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 </a:t>
            </a:r>
            <a:r>
              <a:rPr lang="en-US" sz="1200" b="0" kern="1200" dirty="0" err="1">
                <a:solidFill>
                  <a:schemeClr val="tx1"/>
                </a:solidFill>
                <a:effectLst/>
                <a:latin typeface="Arial" charset="0"/>
                <a:ea typeface="MS PGothic" panose="020B0600070205080204" pitchFamily="34" charset="-128"/>
                <a:cs typeface="ＭＳ Ｐゴシック" charset="0"/>
              </a:rPr>
              <a:t>field_names</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Get first row.</a:t>
            </a:r>
          </a:p>
          <a:p>
            <a:r>
              <a:rPr lang="en-US" sz="1200" b="0" kern="1200" dirty="0">
                <a:solidFill>
                  <a:schemeClr val="tx1"/>
                </a:solidFill>
                <a:effectLst/>
                <a:latin typeface="Arial" charset="0"/>
                <a:ea typeface="MS PGothic" panose="020B0600070205080204" pitchFamily="34" charset="-128"/>
                <a:cs typeface="ＭＳ Ｐゴシック" charset="0"/>
              </a:rPr>
              <a:t>row = next(</a:t>
            </a:r>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Delete the  row.</a:t>
            </a:r>
          </a:p>
          <a:p>
            <a:r>
              <a:rPr lang="en-US" sz="1200" b="0" kern="1200" dirty="0" err="1">
                <a:solidFill>
                  <a:schemeClr val="tx1"/>
                </a:solidFill>
                <a:effectLst/>
                <a:latin typeface="Arial" charset="0"/>
                <a:ea typeface="MS PGothic" panose="020B0600070205080204" pitchFamily="34" charset="-128"/>
                <a:cs typeface="ＭＳ Ｐゴシック" charset="0"/>
              </a:rPr>
              <a:t>uc.deleteRow</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count2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print(f"count2={count2}")</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del </a:t>
            </a:r>
            <a:r>
              <a:rPr lang="en-US" sz="1200" b="0" kern="1200" dirty="0" err="1">
                <a:solidFill>
                  <a:schemeClr val="tx1"/>
                </a:solidFill>
                <a:effectLst/>
                <a:latin typeface="Arial" charset="0"/>
                <a:ea typeface="MS PGothic" panose="020B0600070205080204" pitchFamily="34" charset="-128"/>
                <a:cs typeface="ＭＳ Ｐゴシック" charset="0"/>
              </a:rPr>
              <a:t>uc</a:t>
            </a:r>
            <a:endParaRPr lang="en-US" sz="1200" b="0" kern="1200" dirty="0">
              <a:solidFill>
                <a:schemeClr val="tx1"/>
              </a:solidFill>
              <a:effectLst/>
              <a:latin typeface="Arial" charset="0"/>
              <a:ea typeface="MS PGothic" panose="020B0600070205080204" pitchFamily="34" charset="-128"/>
              <a:cs typeface="ＭＳ Ｐゴシック" charset="0"/>
            </a:endParaRP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count3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print(f"count3={count3}")</a:t>
            </a:r>
          </a:p>
          <a:p>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87</a:t>
            </a:fld>
            <a:endParaRPr lang="en-US" altLang="en-US"/>
          </a:p>
        </p:txBody>
      </p:sp>
    </p:spTree>
    <p:extLst>
      <p:ext uri="{BB962C8B-B14F-4D97-AF65-F5344CB8AC3E}">
        <p14:creationId xmlns:p14="http://schemas.microsoft.com/office/powerpoint/2010/main" val="4145377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some tabular manipulation tasks, you can just skip the coding and work in Excel to work with the data. But this doesn't always work for two reasons.  </a:t>
            </a:r>
          </a:p>
          <a:p>
            <a:r>
              <a:rPr lang="en-US" dirty="0"/>
              <a:t>1) If you need to repeat the process on many files or very large files, the manual approach becomes error prone and impractical.</a:t>
            </a:r>
          </a:p>
          <a:p>
            <a:r>
              <a:rPr lang="en-US" dirty="0"/>
              <a:t>2) Many GIS data formats do not even enable this type of access, because they are binary encodings.  This is what it might look like if you try to open a shapefile in Notepad, because shapefiles are binary. </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2</a:t>
            </a:fld>
            <a:endParaRPr lang="en-US" altLang="en-US"/>
          </a:p>
        </p:txBody>
      </p:sp>
    </p:spTree>
    <p:extLst>
      <p:ext uri="{BB962C8B-B14F-4D97-AF65-F5344CB8AC3E}">
        <p14:creationId xmlns:p14="http://schemas.microsoft.com/office/powerpoint/2010/main" val="3686609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S PGothic" panose="020B0600070205080204" pitchFamily="34" charset="-128"/>
                <a:cs typeface="ＭＳ Ｐゴシック" charset="0"/>
              </a:rPr>
              <a:t>A list or tuple of values. </a:t>
            </a:r>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94</a:t>
            </a:fld>
            <a:endParaRPr lang="en-US" altLang="en-US"/>
          </a:p>
        </p:txBody>
      </p:sp>
    </p:spTree>
    <p:extLst>
      <p:ext uri="{BB962C8B-B14F-4D97-AF65-F5344CB8AC3E}">
        <p14:creationId xmlns:p14="http://schemas.microsoft.com/office/powerpoint/2010/main" val="2399347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S PGothic" panose="020B0600070205080204" pitchFamily="34" charset="-128"/>
                <a:cs typeface="ＭＳ Ｐゴシック" charset="0"/>
              </a:rPr>
              <a:t>A list or tuple of values. </a:t>
            </a:r>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95</a:t>
            </a:fld>
            <a:endParaRPr lang="en-US" altLang="en-US"/>
          </a:p>
        </p:txBody>
      </p:sp>
    </p:spTree>
    <p:extLst>
      <p:ext uri="{BB962C8B-B14F-4D97-AF65-F5344CB8AC3E}">
        <p14:creationId xmlns:p14="http://schemas.microsoft.com/office/powerpoint/2010/main" val="1659646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S PGothic" panose="020B0600070205080204" pitchFamily="34" charset="-128"/>
                <a:cs typeface="ＭＳ Ｐゴシック" charset="0"/>
              </a:rPr>
              <a:t>A list or tuple of values. </a:t>
            </a:r>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96</a:t>
            </a:fld>
            <a:endParaRPr lang="en-US" altLang="en-US"/>
          </a:p>
        </p:txBody>
      </p:sp>
    </p:spTree>
    <p:extLst>
      <p:ext uri="{BB962C8B-B14F-4D97-AF65-F5344CB8AC3E}">
        <p14:creationId xmlns:p14="http://schemas.microsoft.com/office/powerpoint/2010/main" val="298108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A6429109-F0F3-21C9-9B79-42F9468F18BA}"/>
              </a:ext>
            </a:extLst>
          </p:cNvPr>
          <p:cNvSpPr>
            <a:spLocks noGrp="1" noRot="1" noChangeAspect="1" noTextEdit="1"/>
          </p:cNvSpPr>
          <p:nvPr>
            <p:ph type="sldImg"/>
          </p:nvPr>
        </p:nvSpPr>
        <p:spPr>
          <a:ln/>
        </p:spPr>
      </p:sp>
      <p:sp>
        <p:nvSpPr>
          <p:cNvPr id="44035" name="Notes Placeholder 2">
            <a:extLst>
              <a:ext uri="{FF2B5EF4-FFF2-40B4-BE49-F238E27FC236}">
                <a16:creationId xmlns:a16="http://schemas.microsoft.com/office/drawing/2014/main" id="{104B6B46-BC96-0011-4963-11F5DEAF60C1}"/>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ea typeface="ＭＳ Ｐゴシック" charset="0"/>
              <a:cs typeface="+mn-cs"/>
            </a:endParaRPr>
          </a:p>
        </p:txBody>
      </p:sp>
      <p:sp>
        <p:nvSpPr>
          <p:cNvPr id="44036" name="Slide Number Placeholder 3">
            <a:extLst>
              <a:ext uri="{FF2B5EF4-FFF2-40B4-BE49-F238E27FC236}">
                <a16:creationId xmlns:a16="http://schemas.microsoft.com/office/drawing/2014/main" id="{76660C67-1869-FB9A-FA74-9AE2FC042752}"/>
              </a:ext>
            </a:extLst>
          </p:cNvPr>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71CA3D5-1E6D-4A32-8A29-69652BE83BBD}" type="slidenum">
              <a:rPr lang="en-US" altLang="en-US"/>
              <a:pPr>
                <a:spcBef>
                  <a:spcPct val="0"/>
                </a:spcBef>
              </a:pPr>
              <a:t>97</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S PGothic" panose="020B0600070205080204" pitchFamily="34" charset="-128"/>
                <a:cs typeface="ＭＳ Ｐゴシック" charset="0"/>
              </a:rPr>
              <a:t>The order of values must be in the same order as specified when creating the cursor.</a:t>
            </a:r>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98</a:t>
            </a:fld>
            <a:endParaRPr lang="en-US" altLang="en-US"/>
          </a:p>
        </p:txBody>
      </p:sp>
    </p:spTree>
    <p:extLst>
      <p:ext uri="{BB962C8B-B14F-4D97-AF65-F5344CB8AC3E}">
        <p14:creationId xmlns:p14="http://schemas.microsoft.com/office/powerpoint/2010/main" val="22247222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8AF211-DCB7-9051-4B80-050240D3910E}"/>
              </a:ext>
            </a:extLst>
          </p:cNvPr>
          <p:cNvSpPr>
            <a:spLocks noGrp="1" noRot="1" noChangeAspect="1"/>
          </p:cNvSpPr>
          <p:nvPr>
            <p:ph type="sldImg"/>
          </p:nvPr>
        </p:nvSpPr>
        <p:spPr/>
      </p:sp>
      <p:sp>
        <p:nvSpPr>
          <p:cNvPr id="41987" name="Notes Placeholder 2">
            <a:extLst>
              <a:ext uri="{FF2B5EF4-FFF2-40B4-BE49-F238E27FC236}">
                <a16:creationId xmlns:a16="http://schemas.microsoft.com/office/drawing/2014/main" id="{043D9EBB-72E4-86F8-0BEA-C450729095F0}"/>
              </a:ext>
            </a:extLst>
          </p:cNvPr>
          <p:cNvSpPr>
            <a:spLocks noGrp="1"/>
          </p:cNvSpPr>
          <p:nvPr>
            <p:ph type="body" idx="1"/>
          </p:nvPr>
        </p:nvSpPr>
        <p:spPr>
          <a:noFill/>
        </p:spPr>
        <p:txBody>
          <a:bodyPr/>
          <a:lstStyle/>
          <a:p>
            <a:pPr marL="228600" indent="-228600">
              <a:buFontTx/>
              <a:buAutoNum type="arabicPeriod"/>
            </a:pPr>
            <a:r>
              <a:rPr lang="en-US" altLang="en-US" dirty="0" err="1">
                <a:latin typeface="Arial" panose="020B0604020202020204" pitchFamily="34" charset="0"/>
              </a:rPr>
              <a:t>updatecursor</a:t>
            </a:r>
            <a:r>
              <a:rPr lang="en-US" altLang="en-US" dirty="0">
                <a:latin typeface="Arial" panose="020B0604020202020204" pitchFamily="34" charset="0"/>
              </a:rPr>
              <a:t> should be </a:t>
            </a:r>
            <a:r>
              <a:rPr lang="en-US" altLang="en-US" dirty="0" err="1">
                <a:latin typeface="Arial" panose="020B0604020202020204" pitchFamily="34" charset="0"/>
              </a:rPr>
              <a:t>UpdateCursor</a:t>
            </a:r>
            <a:endParaRPr lang="en-US" altLang="en-US" dirty="0">
              <a:latin typeface="Arial" panose="020B0604020202020204" pitchFamily="34" charset="0"/>
            </a:endParaRPr>
          </a:p>
          <a:p>
            <a:pPr marL="228600" indent="-228600">
              <a:buFontTx/>
              <a:buAutoNum type="arabicPeriod"/>
            </a:pPr>
            <a:r>
              <a:rPr lang="en-US" altLang="en-US" dirty="0">
                <a:latin typeface="Arial" panose="020B0604020202020204" pitchFamily="34" charset="0"/>
              </a:rPr>
              <a:t>need to specify the workspace or give the full path file name.</a:t>
            </a:r>
          </a:p>
          <a:p>
            <a:pPr marL="228600" indent="-228600">
              <a:buFontTx/>
              <a:buAutoNum type="arabicPeriod"/>
            </a:pPr>
            <a:r>
              <a:rPr lang="en-US" altLang="en-US" dirty="0">
                <a:latin typeface="Arial" panose="020B0604020202020204" pitchFamily="34" charset="0"/>
              </a:rPr>
              <a:t>missing colon on the FOR-loop line.</a:t>
            </a:r>
          </a:p>
          <a:p>
            <a:pPr marL="228600" indent="-228600">
              <a:buFontTx/>
              <a:buAutoNum type="arabicPeriod"/>
            </a:pPr>
            <a:r>
              <a:rPr lang="en-US" altLang="en-US" dirty="0">
                <a:latin typeface="Arial" panose="020B0604020202020204" pitchFamily="34" charset="0"/>
              </a:rPr>
              <a:t>single = should be double ==</a:t>
            </a:r>
          </a:p>
          <a:p>
            <a:pPr marL="228600" indent="-228600">
              <a:buFontTx/>
              <a:buAutoNum type="arabicPeriod"/>
            </a:pPr>
            <a:r>
              <a:rPr lang="en-US" altLang="en-US" dirty="0">
                <a:latin typeface="Arial" panose="020B0604020202020204" pitchFamily="34" charset="0"/>
              </a:rPr>
              <a:t>row[3] should be row[0]</a:t>
            </a:r>
          </a:p>
          <a:p>
            <a:pPr marL="228600" indent="-228600">
              <a:buFontTx/>
              <a:buAutoNum type="arabicPeriod"/>
            </a:pPr>
            <a:r>
              <a:rPr lang="en-US" altLang="en-US" dirty="0">
                <a:latin typeface="Arial" panose="020B0604020202020204" pitchFamily="34" charset="0"/>
              </a:rPr>
              <a:t>missing </a:t>
            </a:r>
            <a:r>
              <a:rPr lang="en-US" altLang="en-US" dirty="0" err="1">
                <a:latin typeface="Arial" panose="020B0604020202020204" pitchFamily="34" charset="0"/>
              </a:rPr>
              <a:t>uc.updateRow</a:t>
            </a:r>
            <a:r>
              <a:rPr lang="en-US" altLang="en-US" dirty="0">
                <a:latin typeface="Arial" panose="020B0604020202020204" pitchFamily="34" charset="0"/>
              </a:rPr>
              <a:t>(row)</a:t>
            </a:r>
          </a:p>
          <a:p>
            <a:pPr marL="228600" indent="-228600">
              <a:buFontTx/>
              <a:buAutoNum type="arabicPeriod"/>
            </a:pPr>
            <a:r>
              <a:rPr lang="en-US" altLang="en-US" dirty="0">
                <a:latin typeface="Arial" panose="020B0604020202020204" pitchFamily="34" charset="0"/>
              </a:rPr>
              <a:t>missing del </a:t>
            </a:r>
            <a:r>
              <a:rPr lang="en-US" altLang="en-US" dirty="0" err="1">
                <a:latin typeface="Arial" panose="020B0604020202020204" pitchFamily="34" charset="0"/>
              </a:rPr>
              <a:t>uc</a:t>
            </a:r>
            <a:endParaRPr lang="en-US" altLang="en-US" dirty="0">
              <a:latin typeface="Arial" panose="020B0604020202020204" pitchFamily="34" charset="0"/>
            </a:endParaRPr>
          </a:p>
        </p:txBody>
      </p:sp>
      <p:sp>
        <p:nvSpPr>
          <p:cNvPr id="41988" name="Slide Number Placeholder 3">
            <a:extLst>
              <a:ext uri="{FF2B5EF4-FFF2-40B4-BE49-F238E27FC236}">
                <a16:creationId xmlns:a16="http://schemas.microsoft.com/office/drawing/2014/main" id="{0CE17394-007D-B97D-7C77-CC8367E0B115}"/>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D82C7A79-842B-47C5-B2B0-201F91EA4BA8}" type="slidenum">
              <a:rPr lang="en-US" altLang="en-US"/>
              <a:pPr>
                <a:spcBef>
                  <a:spcPct val="0"/>
                </a:spcBef>
              </a:pPr>
              <a:t>106</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as previous, but with error handling and keyword arguments.</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108</a:t>
            </a:fld>
            <a:endParaRPr lang="en-US" altLang="en-US"/>
          </a:p>
        </p:txBody>
      </p:sp>
    </p:spTree>
    <p:extLst>
      <p:ext uri="{BB962C8B-B14F-4D97-AF65-F5344CB8AC3E}">
        <p14:creationId xmlns:p14="http://schemas.microsoft.com/office/powerpoint/2010/main" val="3385664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introduce cursors by first using examples from the simplest one.</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19</a:t>
            </a:fld>
            <a:endParaRPr lang="en-US" altLang="en-US"/>
          </a:p>
        </p:txBody>
      </p:sp>
    </p:spTree>
    <p:extLst>
      <p:ext uri="{BB962C8B-B14F-4D97-AF65-F5344CB8AC3E}">
        <p14:creationId xmlns:p14="http://schemas.microsoft.com/office/powerpoint/2010/main" val="4026693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20</a:t>
            </a:fld>
            <a:endParaRPr lang="en-US" altLang="en-US"/>
          </a:p>
        </p:txBody>
      </p:sp>
    </p:spTree>
    <p:extLst>
      <p:ext uri="{BB962C8B-B14F-4D97-AF65-F5344CB8AC3E}">
        <p14:creationId xmlns:p14="http://schemas.microsoft.com/office/powerpoint/2010/main" val="2249324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have that cursor object, what can you do with it?   We return to the fires at Cape Cod National Seashore to look at some examples. </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25</a:t>
            </a:fld>
            <a:endParaRPr lang="en-US" altLang="en-US"/>
          </a:p>
        </p:txBody>
      </p:sp>
    </p:spTree>
    <p:extLst>
      <p:ext uri="{BB962C8B-B14F-4D97-AF65-F5344CB8AC3E}">
        <p14:creationId xmlns:p14="http://schemas.microsoft.com/office/powerpoint/2010/main" val="3517105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 will use the fires attribute table.</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26</a:t>
            </a:fld>
            <a:endParaRPr lang="en-US" altLang="en-US"/>
          </a:p>
        </p:txBody>
      </p:sp>
    </p:spTree>
    <p:extLst>
      <p:ext uri="{BB962C8B-B14F-4D97-AF65-F5344CB8AC3E}">
        <p14:creationId xmlns:p14="http://schemas.microsoft.com/office/powerpoint/2010/main" val="379644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27</a:t>
            </a:fld>
            <a:endParaRPr lang="en-US" altLang="en-US"/>
          </a:p>
        </p:txBody>
      </p:sp>
    </p:spTree>
    <p:extLst>
      <p:ext uri="{BB962C8B-B14F-4D97-AF65-F5344CB8AC3E}">
        <p14:creationId xmlns:p14="http://schemas.microsoft.com/office/powerpoint/2010/main" val="353738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39</a:t>
            </a:fld>
            <a:endParaRPr lang="en-US" altLang="en-US"/>
          </a:p>
        </p:txBody>
      </p:sp>
    </p:spTree>
    <p:extLst>
      <p:ext uri="{BB962C8B-B14F-4D97-AF65-F5344CB8AC3E}">
        <p14:creationId xmlns:p14="http://schemas.microsoft.com/office/powerpoint/2010/main" val="3014948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42</a:t>
            </a:fld>
            <a:endParaRPr lang="en-US" altLang="en-US"/>
          </a:p>
        </p:txBody>
      </p:sp>
    </p:spTree>
    <p:extLst>
      <p:ext uri="{BB962C8B-B14F-4D97-AF65-F5344CB8AC3E}">
        <p14:creationId xmlns:p14="http://schemas.microsoft.com/office/powerpoint/2010/main" val="1632682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bg1">
                    <a:lumMod val="85000"/>
                  </a:schemeClr>
                </a:solidFill>
                <a:effectLst/>
                <a:latin typeface="+mn-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14B20C68-95B7-E9BE-F04B-BD71BF91064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D895860-2124-3F66-5668-01EE6AE5FE2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3AE80A7-6213-94CB-80D6-94B60CFD4D9D}"/>
              </a:ext>
            </a:extLst>
          </p:cNvPr>
          <p:cNvSpPr>
            <a:spLocks noGrp="1" noChangeArrowheads="1"/>
          </p:cNvSpPr>
          <p:nvPr>
            <p:ph type="sldNum" sz="quarter" idx="12"/>
          </p:nvPr>
        </p:nvSpPr>
        <p:spPr>
          <a:ln/>
        </p:spPr>
        <p:txBody>
          <a:bodyPr/>
          <a:lstStyle>
            <a:lvl1pPr>
              <a:defRPr/>
            </a:lvl1pPr>
          </a:lstStyle>
          <a:p>
            <a:fld id="{A79D9A06-808D-4FAE-93DD-FCFDEA94C2FD}" type="slidenum">
              <a:rPr lang="en-US" altLang="en-US"/>
              <a:pPr/>
              <a:t>‹#›</a:t>
            </a:fld>
            <a:endParaRPr lang="en-US" altLang="en-US"/>
          </a:p>
        </p:txBody>
      </p:sp>
    </p:spTree>
    <p:extLst>
      <p:ext uri="{BB962C8B-B14F-4D97-AF65-F5344CB8AC3E}">
        <p14:creationId xmlns:p14="http://schemas.microsoft.com/office/powerpoint/2010/main" val="1744496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A381DB4-D0F1-DFC1-8B45-F1A070D2AE1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3D7D554-7BCE-23CB-97B4-27162201909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7573A32-0131-3A71-386F-DFBCF1209897}"/>
              </a:ext>
            </a:extLst>
          </p:cNvPr>
          <p:cNvSpPr>
            <a:spLocks noGrp="1" noChangeArrowheads="1"/>
          </p:cNvSpPr>
          <p:nvPr>
            <p:ph type="sldNum" sz="quarter" idx="12"/>
          </p:nvPr>
        </p:nvSpPr>
        <p:spPr>
          <a:ln/>
        </p:spPr>
        <p:txBody>
          <a:bodyPr/>
          <a:lstStyle>
            <a:lvl1pPr>
              <a:defRPr/>
            </a:lvl1pPr>
          </a:lstStyle>
          <a:p>
            <a:fld id="{613E128E-D522-4A74-B9BF-9D0EB4021A2E}" type="slidenum">
              <a:rPr lang="en-US" altLang="en-US"/>
              <a:pPr/>
              <a:t>‹#›</a:t>
            </a:fld>
            <a:endParaRPr lang="en-US" altLang="en-US"/>
          </a:p>
        </p:txBody>
      </p:sp>
    </p:spTree>
    <p:extLst>
      <p:ext uri="{BB962C8B-B14F-4D97-AF65-F5344CB8AC3E}">
        <p14:creationId xmlns:p14="http://schemas.microsoft.com/office/powerpoint/2010/main" val="2326263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accent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152400"/>
            <a:ext cx="21717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152400"/>
            <a:ext cx="63627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62F7BD3-DD7D-2D73-AAFE-657D7E9C479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609ABA2-226E-3B21-74F5-2DA25D329DA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3000B57-97BC-6DAD-6980-F2C1BEC975B6}"/>
              </a:ext>
            </a:extLst>
          </p:cNvPr>
          <p:cNvSpPr>
            <a:spLocks noGrp="1" noChangeArrowheads="1"/>
          </p:cNvSpPr>
          <p:nvPr>
            <p:ph type="sldNum" sz="quarter" idx="12"/>
          </p:nvPr>
        </p:nvSpPr>
        <p:spPr>
          <a:ln/>
        </p:spPr>
        <p:txBody>
          <a:bodyPr/>
          <a:lstStyle>
            <a:lvl1pPr>
              <a:defRPr/>
            </a:lvl1pPr>
          </a:lstStyle>
          <a:p>
            <a:fld id="{E6EC611C-F248-4234-B193-7A6B136797D3}" type="slidenum">
              <a:rPr lang="en-US" altLang="en-US"/>
              <a:pPr/>
              <a:t>‹#›</a:t>
            </a:fld>
            <a:endParaRPr lang="en-US" altLang="en-US"/>
          </a:p>
        </p:txBody>
      </p:sp>
    </p:spTree>
    <p:extLst>
      <p:ext uri="{BB962C8B-B14F-4D97-AF65-F5344CB8AC3E}">
        <p14:creationId xmlns:p14="http://schemas.microsoft.com/office/powerpoint/2010/main" val="1372293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9D4EBA2-BA27-4C4A-A5B5-FF5E930DBE51}"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2522178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4040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lumMod val="8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lumMod val="85000"/>
                  </a:schemeClr>
                </a:solidFill>
              </a:defRPr>
            </a:lvl1pPr>
            <a:lvl2pPr>
              <a:defRPr>
                <a:solidFill>
                  <a:schemeClr val="bg1">
                    <a:lumMod val="85000"/>
                  </a:schemeClr>
                </a:solidFill>
              </a:defRPr>
            </a:lvl2pPr>
            <a:lvl3pPr>
              <a:defRPr>
                <a:solidFill>
                  <a:schemeClr val="bg1">
                    <a:lumMod val="85000"/>
                  </a:schemeClr>
                </a:solidFill>
              </a:defRPr>
            </a:lvl3pPr>
            <a:lvl4pPr>
              <a:defRPr>
                <a:solidFill>
                  <a:schemeClr val="bg1">
                    <a:lumMod val="85000"/>
                  </a:schemeClr>
                </a:solidFill>
              </a:defRPr>
            </a:lvl4pPr>
            <a:lvl5pPr>
              <a:defRPr>
                <a:solidFill>
                  <a:schemeClr val="bg1">
                    <a:lumMod val="8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9D4EBA2-BA27-4C4A-A5B5-FF5E930DBE51}"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1830039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D4EBA2-BA27-4C4A-A5B5-FF5E930DBE51}"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3315532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4040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lumMod val="85000"/>
                  </a:schemeClr>
                </a:solidFil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solidFill>
                  <a:schemeClr val="bg1">
                    <a:lumMod val="85000"/>
                  </a:schemeClr>
                </a:solidFill>
              </a:defRPr>
            </a:lvl1pPr>
            <a:lvl2pPr>
              <a:defRPr sz="2400">
                <a:solidFill>
                  <a:schemeClr val="bg1">
                    <a:lumMod val="85000"/>
                  </a:schemeClr>
                </a:solidFill>
              </a:defRPr>
            </a:lvl2pPr>
            <a:lvl3pPr>
              <a:defRPr sz="2000">
                <a:solidFill>
                  <a:schemeClr val="bg1">
                    <a:lumMod val="85000"/>
                  </a:schemeClr>
                </a:solidFill>
              </a:defRPr>
            </a:lvl3pPr>
            <a:lvl4pPr>
              <a:defRPr sz="1800">
                <a:solidFill>
                  <a:schemeClr val="bg1">
                    <a:lumMod val="85000"/>
                  </a:schemeClr>
                </a:solidFill>
              </a:defRPr>
            </a:lvl4pPr>
            <a:lvl5pPr>
              <a:defRPr sz="1800">
                <a:solidFill>
                  <a:schemeClr val="bg1">
                    <a:lumMod val="8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solidFill>
                  <a:schemeClr val="bg1">
                    <a:lumMod val="85000"/>
                  </a:schemeClr>
                </a:solidFill>
              </a:defRPr>
            </a:lvl1pPr>
            <a:lvl2pPr>
              <a:defRPr sz="2400">
                <a:solidFill>
                  <a:schemeClr val="bg1">
                    <a:lumMod val="85000"/>
                  </a:schemeClr>
                </a:solidFill>
              </a:defRPr>
            </a:lvl2pPr>
            <a:lvl3pPr>
              <a:defRPr sz="2000">
                <a:solidFill>
                  <a:schemeClr val="bg1">
                    <a:lumMod val="85000"/>
                  </a:schemeClr>
                </a:solidFill>
              </a:defRPr>
            </a:lvl3pPr>
            <a:lvl4pPr>
              <a:defRPr sz="1800">
                <a:solidFill>
                  <a:schemeClr val="bg1">
                    <a:lumMod val="85000"/>
                  </a:schemeClr>
                </a:solidFill>
              </a:defRPr>
            </a:lvl4pPr>
            <a:lvl5pPr>
              <a:defRPr sz="1800">
                <a:solidFill>
                  <a:schemeClr val="bg1">
                    <a:lumMod val="8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9D4EBA2-BA27-4C4A-A5B5-FF5E930DBE51}"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2846614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4040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D4EBA2-BA27-4C4A-A5B5-FF5E930DBE51}" type="datetimeFigureOut">
              <a:rPr lang="en-US" smtClean="0"/>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155888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4040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D4EBA2-BA27-4C4A-A5B5-FF5E930DBE51}" type="datetimeFigureOut">
              <a:rPr lang="en-US" smtClean="0"/>
              <a:t>3/9/2023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25314943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404040"/>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4EBA2-BA27-4C4A-A5B5-FF5E930DBE51}" type="datetimeFigureOut">
              <a:rPr lang="en-US" smtClean="0"/>
              <a:t>3/9/2023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33737778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D4EBA2-BA27-4C4A-A5B5-FF5E930DBE51}"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100510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lumMod val="8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rgbClr val="D9D9D9"/>
                </a:solidFill>
              </a:defRPr>
            </a:lvl1pPr>
            <a:lvl2pPr>
              <a:defRPr>
                <a:solidFill>
                  <a:schemeClr val="bg1">
                    <a:lumMod val="85000"/>
                  </a:schemeClr>
                </a:solidFill>
              </a:defRPr>
            </a:lvl2pPr>
            <a:lvl3pPr>
              <a:defRPr>
                <a:solidFill>
                  <a:schemeClr val="bg1">
                    <a:lumMod val="85000"/>
                  </a:schemeClr>
                </a:solidFill>
              </a:defRPr>
            </a:lvl3pPr>
            <a:lvl4pPr>
              <a:defRPr>
                <a:solidFill>
                  <a:schemeClr val="bg1">
                    <a:lumMod val="85000"/>
                  </a:schemeClr>
                </a:solidFill>
              </a:defRPr>
            </a:lvl4pPr>
            <a:lvl5pPr>
              <a:defRPr>
                <a:solidFill>
                  <a:schemeClr val="bg1">
                    <a:lumMod val="8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740DE7BE-BBEE-A338-E9F5-E9DBB911D64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8910018-BEA4-D89E-D549-41F41B98407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E789A78-331D-3264-A104-DEFFE6103960}"/>
              </a:ext>
            </a:extLst>
          </p:cNvPr>
          <p:cNvSpPr>
            <a:spLocks noGrp="1" noChangeArrowheads="1"/>
          </p:cNvSpPr>
          <p:nvPr>
            <p:ph type="sldNum" sz="quarter" idx="12"/>
          </p:nvPr>
        </p:nvSpPr>
        <p:spPr>
          <a:ln/>
        </p:spPr>
        <p:txBody>
          <a:bodyPr/>
          <a:lstStyle>
            <a:lvl1pPr>
              <a:defRPr/>
            </a:lvl1pPr>
          </a:lstStyle>
          <a:p>
            <a:fld id="{726049B0-3C9C-4F78-92BD-5208A291EFA8}" type="slidenum">
              <a:rPr lang="en-US" altLang="en-US"/>
              <a:pPr/>
              <a:t>‹#›</a:t>
            </a:fld>
            <a:endParaRPr lang="en-US" altLang="en-US"/>
          </a:p>
        </p:txBody>
      </p:sp>
    </p:spTree>
    <p:extLst>
      <p:ext uri="{BB962C8B-B14F-4D97-AF65-F5344CB8AC3E}">
        <p14:creationId xmlns:p14="http://schemas.microsoft.com/office/powerpoint/2010/main" val="25614648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D4EBA2-BA27-4C4A-A5B5-FF5E930DBE51}"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11708809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D4EBA2-BA27-4C4A-A5B5-FF5E930DBE51}"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34895380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D4EBA2-BA27-4C4A-A5B5-FF5E930DBE51}"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3150976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1138530-8248-751C-F3AD-2D18A847D2E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085F9C9-7B04-4D51-B976-64EF1F376D6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670829B-3A5D-7921-716D-AD7510B74DAA}"/>
              </a:ext>
            </a:extLst>
          </p:cNvPr>
          <p:cNvSpPr>
            <a:spLocks noGrp="1" noChangeArrowheads="1"/>
          </p:cNvSpPr>
          <p:nvPr>
            <p:ph type="sldNum" sz="quarter" idx="12"/>
          </p:nvPr>
        </p:nvSpPr>
        <p:spPr>
          <a:ln/>
        </p:spPr>
        <p:txBody>
          <a:bodyPr/>
          <a:lstStyle>
            <a:lvl1pPr>
              <a:defRPr/>
            </a:lvl1pPr>
          </a:lstStyle>
          <a:p>
            <a:fld id="{57E74AC4-21EE-4B50-953B-B4BC05DAA6A7}" type="slidenum">
              <a:rPr lang="en-US" altLang="en-US"/>
              <a:pPr/>
              <a:t>‹#›</a:t>
            </a:fld>
            <a:endParaRPr lang="en-US" altLang="en-US"/>
          </a:p>
        </p:txBody>
      </p:sp>
    </p:spTree>
    <p:extLst>
      <p:ext uri="{BB962C8B-B14F-4D97-AF65-F5344CB8AC3E}">
        <p14:creationId xmlns:p14="http://schemas.microsoft.com/office/powerpoint/2010/main" val="3672398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187E315-EA97-F79F-E7BB-35485FB047C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CBF52E7-FD75-EF35-99F4-04CE6F58D5B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B192605-9E07-422A-D3AF-3699A188BD16}"/>
              </a:ext>
            </a:extLst>
          </p:cNvPr>
          <p:cNvSpPr>
            <a:spLocks noGrp="1" noChangeArrowheads="1"/>
          </p:cNvSpPr>
          <p:nvPr>
            <p:ph type="sldNum" sz="quarter" idx="12"/>
          </p:nvPr>
        </p:nvSpPr>
        <p:spPr>
          <a:ln/>
        </p:spPr>
        <p:txBody>
          <a:bodyPr/>
          <a:lstStyle>
            <a:lvl1pPr>
              <a:defRPr/>
            </a:lvl1pPr>
          </a:lstStyle>
          <a:p>
            <a:fld id="{1CB047CF-7E16-4E44-B791-AF2E80726612}" type="slidenum">
              <a:rPr lang="en-US" altLang="en-US"/>
              <a:pPr/>
              <a:t>‹#›</a:t>
            </a:fld>
            <a:endParaRPr lang="en-US" altLang="en-US"/>
          </a:p>
        </p:txBody>
      </p:sp>
    </p:spTree>
    <p:extLst>
      <p:ext uri="{BB962C8B-B14F-4D97-AF65-F5344CB8AC3E}">
        <p14:creationId xmlns:p14="http://schemas.microsoft.com/office/powerpoint/2010/main" val="3363352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7C1F09D2-433E-841C-AC32-8230A6AEEEBA}"/>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561A8A7-4928-CD35-8D91-92EF886ABF0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E54A6010-9BC1-0278-47FD-6354D14F9C96}"/>
              </a:ext>
            </a:extLst>
          </p:cNvPr>
          <p:cNvSpPr>
            <a:spLocks noGrp="1" noChangeArrowheads="1"/>
          </p:cNvSpPr>
          <p:nvPr>
            <p:ph type="sldNum" sz="quarter" idx="12"/>
          </p:nvPr>
        </p:nvSpPr>
        <p:spPr>
          <a:ln/>
        </p:spPr>
        <p:txBody>
          <a:bodyPr/>
          <a:lstStyle>
            <a:lvl1pPr>
              <a:defRPr/>
            </a:lvl1pPr>
          </a:lstStyle>
          <a:p>
            <a:fld id="{BFE9D5F4-E724-47C7-BF0D-50C41DF31E39}" type="slidenum">
              <a:rPr lang="en-US" altLang="en-US"/>
              <a:pPr/>
              <a:t>‹#›</a:t>
            </a:fld>
            <a:endParaRPr lang="en-US" altLang="en-US"/>
          </a:p>
        </p:txBody>
      </p:sp>
    </p:spTree>
    <p:extLst>
      <p:ext uri="{BB962C8B-B14F-4D97-AF65-F5344CB8AC3E}">
        <p14:creationId xmlns:p14="http://schemas.microsoft.com/office/powerpoint/2010/main" val="1141890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63D0B9C-75AF-51FA-3CF5-6DD53109024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757AE3B-9324-58E0-D476-534D3867FE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AB907534-06CD-049B-AFB8-667A977D8186}"/>
              </a:ext>
            </a:extLst>
          </p:cNvPr>
          <p:cNvSpPr>
            <a:spLocks noGrp="1" noChangeArrowheads="1"/>
          </p:cNvSpPr>
          <p:nvPr>
            <p:ph type="sldNum" sz="quarter" idx="12"/>
          </p:nvPr>
        </p:nvSpPr>
        <p:spPr>
          <a:ln/>
        </p:spPr>
        <p:txBody>
          <a:bodyPr/>
          <a:lstStyle>
            <a:lvl1pPr>
              <a:defRPr/>
            </a:lvl1pPr>
          </a:lstStyle>
          <a:p>
            <a:fld id="{35C5FE0A-1569-4E8D-BE09-5A67A6AD735F}" type="slidenum">
              <a:rPr lang="en-US" altLang="en-US"/>
              <a:pPr/>
              <a:t>‹#›</a:t>
            </a:fld>
            <a:endParaRPr lang="en-US" altLang="en-US"/>
          </a:p>
        </p:txBody>
      </p:sp>
    </p:spTree>
    <p:extLst>
      <p:ext uri="{BB962C8B-B14F-4D97-AF65-F5344CB8AC3E}">
        <p14:creationId xmlns:p14="http://schemas.microsoft.com/office/powerpoint/2010/main" val="2913190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BE893E3-9903-2DB8-8FDA-99B06EAACE3A}"/>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B0A25E57-7A05-7DB4-4C9D-D5BC06169BF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97429BEE-E483-76C0-8A62-94B5E4EF71AA}"/>
              </a:ext>
            </a:extLst>
          </p:cNvPr>
          <p:cNvSpPr>
            <a:spLocks noGrp="1" noChangeArrowheads="1"/>
          </p:cNvSpPr>
          <p:nvPr>
            <p:ph type="sldNum" sz="quarter" idx="12"/>
          </p:nvPr>
        </p:nvSpPr>
        <p:spPr>
          <a:ln/>
        </p:spPr>
        <p:txBody>
          <a:bodyPr/>
          <a:lstStyle>
            <a:lvl1pPr>
              <a:defRPr/>
            </a:lvl1pPr>
          </a:lstStyle>
          <a:p>
            <a:fld id="{E3130FD8-7AA9-41F1-81BB-1E5E89D81EAB}" type="slidenum">
              <a:rPr lang="en-US" altLang="en-US"/>
              <a:pPr/>
              <a:t>‹#›</a:t>
            </a:fld>
            <a:endParaRPr lang="en-US" altLang="en-US"/>
          </a:p>
        </p:txBody>
      </p:sp>
    </p:spTree>
    <p:extLst>
      <p:ext uri="{BB962C8B-B14F-4D97-AF65-F5344CB8AC3E}">
        <p14:creationId xmlns:p14="http://schemas.microsoft.com/office/powerpoint/2010/main" val="3062882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D13BF5C-D83E-F4AE-4101-2E8A570F78F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DFE581C-731D-E673-7763-B59FB642788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793EC2B-B340-B54F-A971-E08E20446106}"/>
              </a:ext>
            </a:extLst>
          </p:cNvPr>
          <p:cNvSpPr>
            <a:spLocks noGrp="1" noChangeArrowheads="1"/>
          </p:cNvSpPr>
          <p:nvPr>
            <p:ph type="sldNum" sz="quarter" idx="12"/>
          </p:nvPr>
        </p:nvSpPr>
        <p:spPr>
          <a:ln/>
        </p:spPr>
        <p:txBody>
          <a:bodyPr/>
          <a:lstStyle>
            <a:lvl1pPr>
              <a:defRPr/>
            </a:lvl1pPr>
          </a:lstStyle>
          <a:p>
            <a:fld id="{F2FE321C-8C9F-4E6D-9287-262AB24B6D95}" type="slidenum">
              <a:rPr lang="en-US" altLang="en-US"/>
              <a:pPr/>
              <a:t>‹#›</a:t>
            </a:fld>
            <a:endParaRPr lang="en-US" altLang="en-US"/>
          </a:p>
        </p:txBody>
      </p:sp>
    </p:spTree>
    <p:extLst>
      <p:ext uri="{BB962C8B-B14F-4D97-AF65-F5344CB8AC3E}">
        <p14:creationId xmlns:p14="http://schemas.microsoft.com/office/powerpoint/2010/main" val="1027520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02051B7-2AC1-B068-8C11-8CA9C1A8E8D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1ADDCAF-BF39-35B0-2EF5-F1F94F0F33D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585C9B0-3838-83DA-0A05-C754FFEE9E61}"/>
              </a:ext>
            </a:extLst>
          </p:cNvPr>
          <p:cNvSpPr>
            <a:spLocks noGrp="1" noChangeArrowheads="1"/>
          </p:cNvSpPr>
          <p:nvPr>
            <p:ph type="sldNum" sz="quarter" idx="12"/>
          </p:nvPr>
        </p:nvSpPr>
        <p:spPr>
          <a:ln/>
        </p:spPr>
        <p:txBody>
          <a:bodyPr/>
          <a:lstStyle>
            <a:lvl1pPr>
              <a:defRPr/>
            </a:lvl1pPr>
          </a:lstStyle>
          <a:p>
            <a:fld id="{61B3653D-0132-477B-8816-5D67292AAEA1}" type="slidenum">
              <a:rPr lang="en-US" altLang="en-US"/>
              <a:pPr/>
              <a:t>‹#›</a:t>
            </a:fld>
            <a:endParaRPr lang="en-US" altLang="en-US"/>
          </a:p>
        </p:txBody>
      </p:sp>
    </p:spTree>
    <p:extLst>
      <p:ext uri="{BB962C8B-B14F-4D97-AF65-F5344CB8AC3E}">
        <p14:creationId xmlns:p14="http://schemas.microsoft.com/office/powerpoint/2010/main" val="2382390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4FFB687-5873-4286-0250-38C265D3A1D1}"/>
              </a:ext>
            </a:extLst>
          </p:cNvPr>
          <p:cNvSpPr>
            <a:spLocks noGrp="1" noChangeArrowheads="1"/>
          </p:cNvSpPr>
          <p:nvPr>
            <p:ph type="title"/>
          </p:nvPr>
        </p:nvSpPr>
        <p:spPr bwMode="auto">
          <a:xfrm>
            <a:off x="838200" y="1524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4869D58A-12F6-B499-20D3-CA6E6CCDFFCC}"/>
              </a:ext>
            </a:extLst>
          </p:cNvPr>
          <p:cNvSpPr>
            <a:spLocks noGrp="1" noChangeArrowheads="1"/>
          </p:cNvSpPr>
          <p:nvPr>
            <p:ph type="body" idx="1"/>
          </p:nvPr>
        </p:nvSpPr>
        <p:spPr bwMode="auto">
          <a:xfrm>
            <a:off x="152400" y="9144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a:extLst>
              <a:ext uri="{FF2B5EF4-FFF2-40B4-BE49-F238E27FC236}">
                <a16:creationId xmlns:a16="http://schemas.microsoft.com/office/drawing/2014/main" id="{F8884946-55ED-148D-D7D1-9136159132E0}"/>
              </a:ext>
            </a:extLst>
          </p:cNvPr>
          <p:cNvSpPr>
            <a:spLocks noGrp="1" noChangeArrowheads="1"/>
          </p:cNvSpPr>
          <p:nvPr>
            <p:ph type="dt" sz="half" idx="2"/>
          </p:nvPr>
        </p:nvSpPr>
        <p:spPr bwMode="auto">
          <a:xfrm>
            <a:off x="152400" y="6400800"/>
            <a:ext cx="24384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8000"/>
                </a:solidFill>
                <a:latin typeface="Arial" charset="0"/>
                <a:ea typeface="+mn-ea"/>
                <a:cs typeface="+mn-cs"/>
              </a:defRPr>
            </a:lvl1pPr>
          </a:lstStyle>
          <a:p>
            <a:pPr>
              <a:defRPr/>
            </a:pPr>
            <a:endParaRPr lang="en-US"/>
          </a:p>
        </p:txBody>
      </p:sp>
      <p:sp>
        <p:nvSpPr>
          <p:cNvPr id="1029" name="Rectangle 5">
            <a:extLst>
              <a:ext uri="{FF2B5EF4-FFF2-40B4-BE49-F238E27FC236}">
                <a16:creationId xmlns:a16="http://schemas.microsoft.com/office/drawing/2014/main" id="{65E8C5A6-97EC-2660-69FC-73FB0CF27691}"/>
              </a:ext>
            </a:extLst>
          </p:cNvPr>
          <p:cNvSpPr>
            <a:spLocks noGrp="1" noChangeArrowheads="1"/>
          </p:cNvSpPr>
          <p:nvPr>
            <p:ph type="ftr" sz="quarter" idx="3"/>
          </p:nvPr>
        </p:nvSpPr>
        <p:spPr bwMode="auto">
          <a:xfrm>
            <a:off x="2667000" y="6400800"/>
            <a:ext cx="3810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8000"/>
                </a:solidFill>
                <a:latin typeface="Arial" charset="0"/>
                <a:ea typeface="+mn-ea"/>
                <a:cs typeface="+mn-cs"/>
              </a:defRPr>
            </a:lvl1pPr>
          </a:lstStyle>
          <a:p>
            <a:pPr>
              <a:defRPr/>
            </a:pPr>
            <a:endParaRPr lang="en-US"/>
          </a:p>
        </p:txBody>
      </p:sp>
      <p:sp>
        <p:nvSpPr>
          <p:cNvPr id="1030" name="Rectangle 6">
            <a:extLst>
              <a:ext uri="{FF2B5EF4-FFF2-40B4-BE49-F238E27FC236}">
                <a16:creationId xmlns:a16="http://schemas.microsoft.com/office/drawing/2014/main" id="{EBB9E945-4E68-098B-C408-4F7002287976}"/>
              </a:ext>
            </a:extLst>
          </p:cNvPr>
          <p:cNvSpPr>
            <a:spLocks noGrp="1" noChangeArrowheads="1"/>
          </p:cNvSpPr>
          <p:nvPr>
            <p:ph type="sldNum" sz="quarter" idx="4"/>
          </p:nvPr>
        </p:nvSpPr>
        <p:spPr bwMode="auto">
          <a:xfrm>
            <a:off x="6553200" y="6400800"/>
            <a:ext cx="2286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8000"/>
                </a:solidFill>
              </a:defRPr>
            </a:lvl1pPr>
          </a:lstStyle>
          <a:p>
            <a:fld id="{C297BC10-6566-4B85-81CF-5F1B12C46E5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000" b="1">
          <a:solidFill>
            <a:schemeClr val="bg1">
              <a:lumMod val="85000"/>
            </a:schemeClr>
          </a:solidFill>
          <a:latin typeface="+mn-lt"/>
          <a:ea typeface="MS PGothic" panose="020B0600070205080204" pitchFamily="34" charset="-128"/>
          <a:cs typeface="ＭＳ Ｐゴシック" charset="0"/>
        </a:defRPr>
      </a:lvl1pPr>
      <a:lvl2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ea typeface="MS PGothic" panose="020B0600070205080204" pitchFamily="34" charset="-128"/>
          <a:cs typeface="ＭＳ Ｐゴシック" charset="0"/>
        </a:defRPr>
      </a:lvl5pPr>
      <a:lvl6pPr marL="4572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6pPr>
      <a:lvl7pPr marL="9144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7pPr>
      <a:lvl8pPr marL="13716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8pPr>
      <a:lvl9pPr marL="18288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9pPr>
    </p:titleStyle>
    <p:bodyStyle>
      <a:lvl1pPr marL="342900" indent="-342900" algn="l" rtl="0" eaLnBrk="0" fontAlgn="base" hangingPunct="0">
        <a:spcBef>
          <a:spcPct val="20000"/>
        </a:spcBef>
        <a:spcAft>
          <a:spcPct val="0"/>
        </a:spcAft>
        <a:buChar char="•"/>
        <a:defRPr sz="3200">
          <a:solidFill>
            <a:schemeClr val="bg1">
              <a:lumMod val="85000"/>
            </a:schemeClr>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defRPr sz="2800">
          <a:solidFill>
            <a:schemeClr val="bg1">
              <a:lumMod val="85000"/>
            </a:schemeClr>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bg1">
              <a:lumMod val="85000"/>
            </a:schemeClr>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D4EBA2-BA27-4C4A-A5B5-FF5E930DBE51}" type="datetimeFigureOut">
              <a:rPr lang="en-US" smtClean="0"/>
              <a:t>3/9/2023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8117F-04EC-49C0-9D82-D7B8FA58983A}" type="slidenum">
              <a:rPr lang="en-US" smtClean="0"/>
              <a:t>‹#›</a:t>
            </a:fld>
            <a:endParaRPr lang="en-US"/>
          </a:p>
        </p:txBody>
      </p:sp>
    </p:spTree>
    <p:extLst>
      <p:ext uri="{BB962C8B-B14F-4D97-AF65-F5344CB8AC3E}">
        <p14:creationId xmlns:p14="http://schemas.microsoft.com/office/powerpoint/2010/main" val="137964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bg1">
              <a:lumMod val="8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lumMod val="8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8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8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8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8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69861"/>
            <a:ext cx="9144000" cy="6927861"/>
          </a:xfrm>
          <a:prstGeom prst="rect">
            <a:avLst/>
          </a:prstGeom>
        </p:spPr>
      </p:pic>
      <p:pic>
        <p:nvPicPr>
          <p:cNvPr id="9" name="Picture 8">
            <a:extLst>
              <a:ext uri="{FF2B5EF4-FFF2-40B4-BE49-F238E27FC236}">
                <a16:creationId xmlns:a16="http://schemas.microsoft.com/office/drawing/2014/main" id="{0D433035-9387-EA43-7EA5-6884A844315E}"/>
              </a:ext>
            </a:extLst>
          </p:cNvPr>
          <p:cNvPicPr>
            <a:picLocks noChangeAspect="1"/>
          </p:cNvPicPr>
          <p:nvPr/>
        </p:nvPicPr>
        <p:blipFill>
          <a:blip r:embed="rId4"/>
          <a:stretch>
            <a:fillRect/>
          </a:stretch>
        </p:blipFill>
        <p:spPr>
          <a:xfrm>
            <a:off x="0" y="4855804"/>
            <a:ext cx="9144000" cy="2002196"/>
          </a:xfrm>
          <a:prstGeom prst="rect">
            <a:avLst/>
          </a:prstGeom>
        </p:spPr>
      </p:pic>
    </p:spTree>
    <p:extLst>
      <p:ext uri="{BB962C8B-B14F-4D97-AF65-F5344CB8AC3E}">
        <p14:creationId xmlns:p14="http://schemas.microsoft.com/office/powerpoint/2010/main" val="963455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ea typeface="ＭＳ Ｐゴシック" charset="0"/>
              </a:rPr>
              <a:t>SearchCursor</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150927572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850DD665-6EF3-2E6A-77DC-50A10645550C}"/>
              </a:ext>
            </a:extLst>
          </p:cNvPr>
          <p:cNvSpPr>
            <a:spLocks noGrp="1" noChangeArrowheads="1"/>
          </p:cNvSpPr>
          <p:nvPr>
            <p:ph type="title"/>
          </p:nvPr>
        </p:nvSpPr>
        <p:spPr/>
        <p:txBody>
          <a:bodyPr/>
          <a:lstStyle/>
          <a:p>
            <a:pPr eaLnBrk="1" hangingPunct="1"/>
            <a:r>
              <a:rPr lang="en-US" altLang="en-US" sz="3600" b="0" dirty="0"/>
              <a:t>Edit session example</a:t>
            </a:r>
          </a:p>
        </p:txBody>
      </p:sp>
      <p:sp>
        <p:nvSpPr>
          <p:cNvPr id="35844" name="Rectangle 3">
            <a:extLst>
              <a:ext uri="{FF2B5EF4-FFF2-40B4-BE49-F238E27FC236}">
                <a16:creationId xmlns:a16="http://schemas.microsoft.com/office/drawing/2014/main" id="{7F505FF5-4844-280A-7F82-336204FF76DB}"/>
              </a:ext>
            </a:extLst>
          </p:cNvPr>
          <p:cNvSpPr>
            <a:spLocks noGrp="1" noChangeArrowheads="1"/>
          </p:cNvSpPr>
          <p:nvPr>
            <p:ph type="body" idx="1"/>
          </p:nvPr>
        </p:nvSpPr>
        <p:spPr>
          <a:xfrm>
            <a:off x="304800" y="838200"/>
            <a:ext cx="8686800" cy="6477000"/>
          </a:xfrm>
        </p:spPr>
        <p:txBody>
          <a:bodyPr/>
          <a:lstStyle/>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arcpy.env.workspace</a:t>
            </a:r>
            <a:r>
              <a:rPr lang="en-US" sz="1400" b="0" dirty="0">
                <a:solidFill>
                  <a:srgbClr val="D4D4D4"/>
                </a:solidFill>
                <a:effectLst/>
                <a:latin typeface="Consolas" panose="020B0609020204030204" pitchFamily="49" charset="0"/>
              </a:rPr>
              <a:t> = </a:t>
            </a:r>
            <a:r>
              <a:rPr lang="en-US" sz="1400" b="0" dirty="0" err="1">
                <a:solidFill>
                  <a:srgbClr val="569CD6"/>
                </a:solidFill>
                <a:effectLst/>
                <a:latin typeface="Consolas" panose="020B0609020204030204" pitchFamily="49" charset="0"/>
              </a:rPr>
              <a:t>r</a:t>
            </a:r>
            <a:r>
              <a:rPr lang="en-US" sz="1400" b="0" dirty="0" err="1">
                <a:solidFill>
                  <a:srgbClr val="D16969"/>
                </a:solidFill>
                <a:effectLst/>
                <a:latin typeface="Consolas" panose="020B0609020204030204" pitchFamily="49" charset="0"/>
              </a:rPr>
              <a:t>"C</a:t>
            </a:r>
            <a:r>
              <a:rPr lang="en-US" sz="1400" b="0" dirty="0">
                <a:solidFill>
                  <a:srgbClr val="D16969"/>
                </a:solidFill>
                <a:effectLst/>
                <a:latin typeface="Consolas" panose="020B0609020204030204" pitchFamily="49" charset="0"/>
              </a:rPr>
              <a:t>:\theDatabase.gdb"</a:t>
            </a:r>
            <a:r>
              <a:rPr lang="en-US" sz="1400" b="0" dirty="0">
                <a:solidFill>
                  <a:srgbClr val="D4D4D4"/>
                </a:solidFill>
                <a:effectLst/>
                <a:latin typeface="Consolas" panose="020B0609020204030204" pitchFamily="49" charset="0"/>
              </a:rPr>
              <a:t>) </a:t>
            </a:r>
          </a:p>
          <a:p>
            <a:pPr marL="0" indent="0">
              <a:buNone/>
            </a:pPr>
            <a:r>
              <a:rPr lang="en-US" sz="1400" b="0" dirty="0">
                <a:solidFill>
                  <a:srgbClr val="569CD6"/>
                </a:solidFill>
                <a:effectLst/>
                <a:latin typeface="Consolas" panose="020B0609020204030204" pitchFamily="49" charset="0"/>
              </a:rPr>
              <a:t>with</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arcpy.da.Editor</a:t>
            </a:r>
            <a:r>
              <a:rPr lang="en-US" sz="1400" b="0" dirty="0">
                <a:solidFill>
                  <a:srgbClr val="D4D4D4"/>
                </a:solidFill>
                <a:effectLst/>
                <a:latin typeface="Consolas" panose="020B0609020204030204" pitchFamily="49" charset="0"/>
              </a:rPr>
              <a:t>(</a:t>
            </a:r>
            <a:r>
              <a:rPr lang="en-US" sz="1400" b="0" dirty="0" err="1">
                <a:solidFill>
                  <a:srgbClr val="D4D4D4"/>
                </a:solidFill>
                <a:effectLst/>
                <a:latin typeface="Consolas" panose="020B0609020204030204" pitchFamily="49" charset="0"/>
              </a:rPr>
              <a:t>arcpy.env.workspace</a:t>
            </a: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as</a:t>
            </a:r>
            <a:r>
              <a:rPr lang="en-US" sz="1400" b="0" dirty="0">
                <a:solidFill>
                  <a:srgbClr val="D4D4D4"/>
                </a:solidFill>
                <a:effectLst/>
                <a:latin typeface="Consolas" panose="020B0609020204030204" pitchFamily="49" charset="0"/>
              </a:rPr>
              <a:t> edit:</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uc</a:t>
            </a:r>
            <a:r>
              <a:rPr lang="en-US" sz="1400" b="0" dirty="0">
                <a:solidFill>
                  <a:srgbClr val="D4D4D4"/>
                </a:solidFill>
                <a:effectLst/>
                <a:latin typeface="Consolas" panose="020B0609020204030204" pitchFamily="49" charset="0"/>
              </a:rPr>
              <a:t> = </a:t>
            </a:r>
            <a:r>
              <a:rPr lang="en-US" sz="1400" b="0" dirty="0" err="1">
                <a:solidFill>
                  <a:srgbClr val="D4D4D4"/>
                </a:solidFill>
                <a:effectLst/>
                <a:latin typeface="Consolas" panose="020B0609020204030204" pitchFamily="49" charset="0"/>
              </a:rPr>
              <a:t>arcpy.da.UpdateCursor</a:t>
            </a:r>
            <a:r>
              <a:rPr lang="en-US" sz="1400" b="0" dirty="0">
                <a:solidFill>
                  <a:srgbClr val="D4D4D4"/>
                </a:solidFill>
                <a:effectLst/>
                <a:latin typeface="Consolas" panose="020B0609020204030204" pitchFamily="49" charset="0"/>
              </a:rPr>
              <a:t>(</a:t>
            </a:r>
            <a:r>
              <a:rPr lang="en-US" sz="1400" b="0" dirty="0">
                <a:solidFill>
                  <a:srgbClr val="D16969"/>
                </a:solidFill>
                <a:effectLst/>
                <a:latin typeface="Consolas" panose="020B0609020204030204" pitchFamily="49" charset="0"/>
              </a:rPr>
              <a:t>"</a:t>
            </a:r>
            <a:r>
              <a:rPr lang="en-US" sz="1400" dirty="0" err="1">
                <a:solidFill>
                  <a:srgbClr val="D16969"/>
                </a:solidFill>
                <a:latin typeface="Consolas" panose="020B0609020204030204" pitchFamily="49" charset="0"/>
              </a:rPr>
              <a:t>imgPoints</a:t>
            </a:r>
            <a:r>
              <a:rPr lang="en-US" sz="1400" b="0" dirty="0">
                <a:solidFill>
                  <a:srgbClr val="D16969"/>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entry </a:t>
            </a:r>
            <a:r>
              <a:rPr lang="en-US" sz="1400" b="0" dirty="0">
                <a:solidFill>
                  <a:srgbClr val="569CD6"/>
                </a:solidFill>
                <a:effectLst/>
                <a:latin typeface="Consolas" panose="020B0609020204030204" pitchFamily="49" charset="0"/>
              </a:rPr>
              <a:t>in</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uc</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print(entry)</a:t>
            </a: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del</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uc</a:t>
            </a: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600" dirty="0"/>
          </a:p>
          <a:p>
            <a:pPr marL="0" indent="0">
              <a:buNone/>
            </a:pPr>
            <a:r>
              <a:rPr lang="en-US" sz="1600" dirty="0"/>
              <a:t>Some of the dataset types that can only be edited within an edit session:</a:t>
            </a:r>
          </a:p>
          <a:p>
            <a:pPr algn="l">
              <a:buFont typeface="Arial" panose="020B0604020202020204" pitchFamily="34" charset="0"/>
              <a:buChar char="•"/>
            </a:pPr>
            <a:r>
              <a:rPr lang="en-US" sz="1600" dirty="0"/>
              <a:t>Feature classes </a:t>
            </a:r>
            <a:r>
              <a:rPr lang="en-US" sz="1600" b="0" i="0" dirty="0">
                <a:effectLst/>
              </a:rPr>
              <a:t>participating in a topology</a:t>
            </a:r>
          </a:p>
          <a:p>
            <a:pPr algn="l">
              <a:buFont typeface="Arial" panose="020B0604020202020204" pitchFamily="34" charset="0"/>
              <a:buChar char="•"/>
            </a:pPr>
            <a:r>
              <a:rPr lang="en-US" sz="1600" b="0" i="0" dirty="0">
                <a:effectLst/>
              </a:rPr>
              <a:t>Feature classes participating in a geometric network</a:t>
            </a:r>
          </a:p>
          <a:p>
            <a:pPr algn="l">
              <a:buFont typeface="Arial" panose="020B0604020202020204" pitchFamily="34" charset="0"/>
              <a:buChar char="•"/>
            </a:pPr>
            <a:r>
              <a:rPr lang="en-US" sz="1600" b="0" i="0" dirty="0">
                <a:effectLst/>
              </a:rPr>
              <a:t>Feature classes participating in a network dataset</a:t>
            </a:r>
          </a:p>
          <a:p>
            <a:pPr algn="l">
              <a:buFont typeface="Arial" panose="020B0604020202020204" pitchFamily="34" charset="0"/>
              <a:buChar char="•"/>
            </a:pPr>
            <a:r>
              <a:rPr lang="en-US" sz="1600" b="0" i="0" dirty="0">
                <a:effectLst/>
              </a:rPr>
              <a:t>Versioned datasets in enterprise geodatabases</a:t>
            </a:r>
          </a:p>
          <a:p>
            <a:pPr algn="l">
              <a:buFont typeface="Arial" panose="020B0604020202020204" pitchFamily="34" charset="0"/>
              <a:buChar char="•"/>
            </a:pPr>
            <a:r>
              <a:rPr lang="en-US" sz="1600" b="0" i="0" dirty="0">
                <a:effectLst/>
              </a:rPr>
              <a:t>Some object and feature classes with class extensions</a:t>
            </a:r>
          </a:p>
          <a:p>
            <a:pPr algn="l">
              <a:buFont typeface="Arial" panose="020B0604020202020204" pitchFamily="34" charset="0"/>
              <a:buChar char="•"/>
            </a:pPr>
            <a:endParaRPr lang="en-US" sz="1600" dirty="0"/>
          </a:p>
          <a:p>
            <a:pPr marL="0" indent="0" algn="l">
              <a:buNone/>
            </a:pPr>
            <a:r>
              <a:rPr lang="en-US" sz="1600" b="0" i="0" dirty="0">
                <a:effectLst/>
              </a:rPr>
              <a:t>Opening simultaneous insert or update operations on the same workspace using different cursors requires the start of an edit session.</a:t>
            </a:r>
          </a:p>
          <a:p>
            <a:pPr marL="0" indent="0">
              <a:buNone/>
            </a:pPr>
            <a:endParaRPr lang="en-US"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7871449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850DD665-6EF3-2E6A-77DC-50A10645550C}"/>
              </a:ext>
            </a:extLst>
          </p:cNvPr>
          <p:cNvSpPr>
            <a:spLocks noGrp="1" noChangeArrowheads="1"/>
          </p:cNvSpPr>
          <p:nvPr>
            <p:ph type="title"/>
          </p:nvPr>
        </p:nvSpPr>
        <p:spPr/>
        <p:txBody>
          <a:bodyPr/>
          <a:lstStyle/>
          <a:p>
            <a:pPr eaLnBrk="1" hangingPunct="1"/>
            <a:r>
              <a:rPr lang="en-US" altLang="en-US" sz="3600" b="0" dirty="0"/>
              <a:t>When is an edit session needed?</a:t>
            </a:r>
          </a:p>
        </p:txBody>
      </p:sp>
      <p:sp>
        <p:nvSpPr>
          <p:cNvPr id="35844" name="Rectangle 3">
            <a:extLst>
              <a:ext uri="{FF2B5EF4-FFF2-40B4-BE49-F238E27FC236}">
                <a16:creationId xmlns:a16="http://schemas.microsoft.com/office/drawing/2014/main" id="{7F505FF5-4844-280A-7F82-336204FF76DB}"/>
              </a:ext>
            </a:extLst>
          </p:cNvPr>
          <p:cNvSpPr>
            <a:spLocks noGrp="1" noChangeArrowheads="1"/>
          </p:cNvSpPr>
          <p:nvPr>
            <p:ph type="body" idx="1"/>
          </p:nvPr>
        </p:nvSpPr>
        <p:spPr>
          <a:xfrm>
            <a:off x="304800" y="838200"/>
            <a:ext cx="8686800" cy="5334000"/>
          </a:xfrm>
        </p:spPr>
        <p:txBody>
          <a:bodyPr/>
          <a:lstStyle/>
          <a:p>
            <a:pPr marL="0" indent="0">
              <a:buNone/>
            </a:pPr>
            <a:r>
              <a:rPr lang="en-US" sz="1600" dirty="0"/>
              <a:t>From the </a:t>
            </a:r>
            <a:r>
              <a:rPr lang="en-US" sz="1600" dirty="0" err="1"/>
              <a:t>UpdateCursor</a:t>
            </a:r>
            <a:r>
              <a:rPr lang="en-US" sz="1600" dirty="0"/>
              <a:t> help:</a:t>
            </a:r>
          </a:p>
          <a:p>
            <a:pPr marL="0" indent="0">
              <a:buNone/>
            </a:pPr>
            <a:endParaRPr lang="en-US" sz="1600" dirty="0"/>
          </a:p>
          <a:p>
            <a:pPr marL="0" indent="0">
              <a:buNone/>
            </a:pPr>
            <a:endParaRPr lang="en-US" sz="1600" dirty="0"/>
          </a:p>
          <a:p>
            <a:pPr marL="0" indent="0">
              <a:buNone/>
            </a:pPr>
            <a:r>
              <a:rPr lang="en-US" sz="1600" dirty="0"/>
              <a:t>Some of the dataset types that can only be edited within an edit session:</a:t>
            </a:r>
          </a:p>
          <a:p>
            <a:pPr algn="l">
              <a:buFont typeface="Arial" panose="020B0604020202020204" pitchFamily="34" charset="0"/>
              <a:buChar char="•"/>
            </a:pPr>
            <a:r>
              <a:rPr lang="en-US" sz="1600" dirty="0"/>
              <a:t>Feature classes </a:t>
            </a:r>
            <a:r>
              <a:rPr lang="en-US" sz="1600" b="0" i="0" dirty="0">
                <a:effectLst/>
              </a:rPr>
              <a:t>participating in a topology</a:t>
            </a:r>
          </a:p>
          <a:p>
            <a:pPr algn="l">
              <a:buFont typeface="Arial" panose="020B0604020202020204" pitchFamily="34" charset="0"/>
              <a:buChar char="•"/>
            </a:pPr>
            <a:r>
              <a:rPr lang="en-US" sz="1600" b="0" i="0" dirty="0">
                <a:effectLst/>
              </a:rPr>
              <a:t>Feature classes participating in a geometric network</a:t>
            </a:r>
          </a:p>
          <a:p>
            <a:pPr algn="l">
              <a:buFont typeface="Arial" panose="020B0604020202020204" pitchFamily="34" charset="0"/>
              <a:buChar char="•"/>
            </a:pPr>
            <a:r>
              <a:rPr lang="en-US" sz="1600" b="0" i="0" dirty="0">
                <a:effectLst/>
              </a:rPr>
              <a:t>Feature classes participating in a network dataset</a:t>
            </a:r>
          </a:p>
          <a:p>
            <a:pPr algn="l">
              <a:buFont typeface="Arial" panose="020B0604020202020204" pitchFamily="34" charset="0"/>
              <a:buChar char="•"/>
            </a:pPr>
            <a:r>
              <a:rPr lang="en-US" sz="1600" b="0" i="0" dirty="0">
                <a:effectLst/>
              </a:rPr>
              <a:t>Versioned datasets in enterprise geodatabases</a:t>
            </a:r>
          </a:p>
          <a:p>
            <a:pPr algn="l">
              <a:buFont typeface="Arial" panose="020B0604020202020204" pitchFamily="34" charset="0"/>
              <a:buChar char="•"/>
            </a:pPr>
            <a:r>
              <a:rPr lang="en-US" sz="1600" b="0" i="0" dirty="0">
                <a:effectLst/>
              </a:rPr>
              <a:t>Some object and feature classes with class extensions</a:t>
            </a:r>
          </a:p>
          <a:p>
            <a:pPr algn="l">
              <a:buFont typeface="Arial" panose="020B0604020202020204" pitchFamily="34" charset="0"/>
              <a:buChar char="•"/>
            </a:pPr>
            <a:endParaRPr lang="en-US" sz="1600" dirty="0"/>
          </a:p>
          <a:p>
            <a:pPr marL="0" indent="0" algn="l">
              <a:buNone/>
            </a:pPr>
            <a:r>
              <a:rPr lang="en-US" sz="1600" b="0" i="0" dirty="0">
                <a:effectLst/>
              </a:rPr>
              <a:t>Opening simultaneous insert or update operations on the same workspace using different cursors requires the start of an edit session.</a:t>
            </a:r>
          </a:p>
          <a:p>
            <a:pPr marL="0" indent="0">
              <a:buNone/>
            </a:pPr>
            <a:endParaRPr lang="en-US"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536531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850DD665-6EF3-2E6A-77DC-50A10645550C}"/>
              </a:ext>
            </a:extLst>
          </p:cNvPr>
          <p:cNvSpPr>
            <a:spLocks noGrp="1" noChangeArrowheads="1"/>
          </p:cNvSpPr>
          <p:nvPr>
            <p:ph type="title"/>
          </p:nvPr>
        </p:nvSpPr>
        <p:spPr/>
        <p:txBody>
          <a:bodyPr/>
          <a:lstStyle/>
          <a:p>
            <a:pPr eaLnBrk="1" hangingPunct="1"/>
            <a:r>
              <a:rPr lang="en-US" altLang="en-US" sz="3600" b="0" dirty="0"/>
              <a:t>Edit session</a:t>
            </a:r>
          </a:p>
        </p:txBody>
      </p:sp>
      <p:sp>
        <p:nvSpPr>
          <p:cNvPr id="35844" name="Rectangle 3">
            <a:extLst>
              <a:ext uri="{FF2B5EF4-FFF2-40B4-BE49-F238E27FC236}">
                <a16:creationId xmlns:a16="http://schemas.microsoft.com/office/drawing/2014/main" id="{7F505FF5-4844-280A-7F82-336204FF76DB}"/>
              </a:ext>
            </a:extLst>
          </p:cNvPr>
          <p:cNvSpPr>
            <a:spLocks noGrp="1" noChangeArrowheads="1"/>
          </p:cNvSpPr>
          <p:nvPr>
            <p:ph type="body" idx="1"/>
          </p:nvPr>
        </p:nvSpPr>
        <p:spPr>
          <a:xfrm>
            <a:off x="304800" y="838200"/>
            <a:ext cx="8686800" cy="5486400"/>
          </a:xfrm>
        </p:spPr>
        <p:txBody>
          <a:bodyPr/>
          <a:lstStyle/>
          <a:p>
            <a:pPr marL="0" indent="0">
              <a:buNone/>
            </a:pPr>
            <a:endParaRPr lang="en-US" sz="1400" b="0" dirty="0">
              <a:solidFill>
                <a:srgbClr val="D4D4D4"/>
              </a:solidFill>
              <a:effectLst/>
              <a:latin typeface="Consolas" panose="020B0609020204030204" pitchFamily="49" charset="0"/>
            </a:endParaRPr>
          </a:p>
          <a:p>
            <a:pPr marL="0" indent="0">
              <a:buNone/>
            </a:pPr>
            <a:r>
              <a:rPr lang="en-US" sz="2400" dirty="0">
                <a:latin typeface="Arial"/>
                <a:ea typeface="ＭＳ Ｐゴシック" pitchFamily="34" charset="-128"/>
              </a:rPr>
              <a:t>When you're trying to update an attribute table and you see this error:</a:t>
            </a:r>
          </a:p>
          <a:p>
            <a:pPr marL="0" indent="0">
              <a:buNone/>
            </a:pPr>
            <a:endParaRPr lang="en-US" sz="2400" dirty="0">
              <a:latin typeface="Arial"/>
              <a:ea typeface="ＭＳ Ｐゴシック" pitchFamily="34" charset="-128"/>
            </a:endParaRPr>
          </a:p>
          <a:p>
            <a:pPr marL="0" indent="0">
              <a:buNone/>
            </a:pPr>
            <a:r>
              <a:rPr lang="en-US" sz="2000" dirty="0" err="1">
                <a:solidFill>
                  <a:srgbClr val="FF0066"/>
                </a:solidFill>
                <a:latin typeface="Consolas" panose="020B0609020204030204" pitchFamily="49" charset="0"/>
                <a:ea typeface="ＭＳ Ｐゴシック" pitchFamily="34" charset="-128"/>
              </a:rPr>
              <a:t>RuntimeError</a:t>
            </a:r>
            <a:r>
              <a:rPr lang="en-US" sz="2000" dirty="0">
                <a:solidFill>
                  <a:srgbClr val="FF0066"/>
                </a:solidFill>
                <a:latin typeface="Consolas" panose="020B0609020204030204" pitchFamily="49" charset="0"/>
                <a:ea typeface="ＭＳ Ｐゴシック" pitchFamily="34" charset="-128"/>
              </a:rPr>
              <a:t>: Objects in this class cannot be updated outside an edit session</a:t>
            </a:r>
          </a:p>
          <a:p>
            <a:pPr marL="0" indent="0">
              <a:buNone/>
            </a:pPr>
            <a:endParaRPr lang="en-US" sz="2400" dirty="0">
              <a:latin typeface="Arial"/>
              <a:ea typeface="ＭＳ Ｐゴシック" pitchFamily="34" charset="-128"/>
            </a:endParaRPr>
          </a:p>
          <a:p>
            <a:pPr marL="0" indent="0">
              <a:buNone/>
            </a:pPr>
            <a:r>
              <a:rPr lang="en-US" sz="2400" dirty="0">
                <a:latin typeface="Arial"/>
                <a:ea typeface="ＭＳ Ｐゴシック" pitchFamily="34" charset="-128"/>
              </a:rPr>
              <a:t>Try wrapping your cursor code in an edit session.  That will involve adding a line of code like this...</a:t>
            </a:r>
          </a:p>
          <a:p>
            <a:pPr marL="0" indent="0">
              <a:buNone/>
            </a:pPr>
            <a:endParaRPr lang="en-US" sz="2400" dirty="0">
              <a:latin typeface="Arial"/>
              <a:ea typeface="ＭＳ Ｐゴシック" pitchFamily="34" charset="-128"/>
            </a:endParaRPr>
          </a:p>
          <a:p>
            <a:pPr marL="0" indent="0">
              <a:buNone/>
            </a:pPr>
            <a:r>
              <a:rPr lang="en-US" sz="2000" b="0" dirty="0">
                <a:solidFill>
                  <a:srgbClr val="569CD6"/>
                </a:solidFill>
                <a:effectLst/>
                <a:latin typeface="Consolas" panose="020B0609020204030204" pitchFamily="49" charset="0"/>
              </a:rPr>
              <a:t>with</a:t>
            </a:r>
            <a:r>
              <a:rPr lang="en-US" sz="2000" b="0" dirty="0">
                <a:solidFill>
                  <a:srgbClr val="D4D4D4"/>
                </a:solidFill>
                <a:effectLst/>
                <a:latin typeface="Consolas" panose="020B0609020204030204" pitchFamily="49" charset="0"/>
              </a:rPr>
              <a:t> </a:t>
            </a:r>
            <a:r>
              <a:rPr lang="en-US" sz="2000" b="0" dirty="0" err="1">
                <a:solidFill>
                  <a:srgbClr val="D4D4D4"/>
                </a:solidFill>
                <a:effectLst/>
                <a:latin typeface="Consolas" panose="020B0609020204030204" pitchFamily="49" charset="0"/>
              </a:rPr>
              <a:t>arcpy.da.Editor</a:t>
            </a:r>
            <a:r>
              <a:rPr lang="en-US" sz="2000" b="0" dirty="0">
                <a:solidFill>
                  <a:srgbClr val="D4D4D4"/>
                </a:solidFill>
                <a:effectLst/>
                <a:latin typeface="Consolas" panose="020B0609020204030204" pitchFamily="49" charset="0"/>
              </a:rPr>
              <a:t>(</a:t>
            </a:r>
            <a:r>
              <a:rPr lang="en-US" sz="2000" b="0" dirty="0" err="1">
                <a:solidFill>
                  <a:srgbClr val="D4D4D4"/>
                </a:solidFill>
                <a:effectLst/>
                <a:latin typeface="Consolas" panose="020B0609020204030204" pitchFamily="49" charset="0"/>
              </a:rPr>
              <a:t>workspacePath</a:t>
            </a: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as</a:t>
            </a:r>
            <a:r>
              <a:rPr lang="en-US" sz="2000" b="0" dirty="0">
                <a:solidFill>
                  <a:srgbClr val="D4D4D4"/>
                </a:solidFill>
                <a:effectLst/>
                <a:latin typeface="Consolas" panose="020B0609020204030204" pitchFamily="49" charset="0"/>
              </a:rPr>
              <a:t> edit:</a:t>
            </a:r>
          </a:p>
          <a:p>
            <a:pPr marL="0" indent="0">
              <a:buNone/>
            </a:pPr>
            <a:r>
              <a:rPr lang="en-US" sz="2400" dirty="0">
                <a:latin typeface="Arial"/>
                <a:ea typeface="ＭＳ Ｐゴシック" pitchFamily="34" charset="-128"/>
              </a:rPr>
              <a:t>      </a:t>
            </a:r>
          </a:p>
          <a:p>
            <a:pPr marL="0" indent="0">
              <a:buNone/>
            </a:pPr>
            <a:endParaRPr lang="en-US" sz="2400" dirty="0">
              <a:latin typeface="Arial"/>
              <a:ea typeface="ＭＳ Ｐゴシック" pitchFamily="34" charset="-128"/>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C7A6A891-A1A3-3695-44DB-674BFA2775A8}"/>
              </a:ext>
            </a:extLst>
          </p:cNvPr>
          <p:cNvSpPr>
            <a:spLocks noGrp="1"/>
          </p:cNvSpPr>
          <p:nvPr>
            <p:ph type="title"/>
          </p:nvPr>
        </p:nvSpPr>
        <p:spPr/>
        <p:txBody>
          <a:bodyPr/>
          <a:lstStyle/>
          <a:p>
            <a:r>
              <a:rPr lang="en-US" altLang="en-US" b="0" dirty="0"/>
              <a:t>Summing up</a:t>
            </a:r>
          </a:p>
        </p:txBody>
      </p:sp>
      <p:sp>
        <p:nvSpPr>
          <p:cNvPr id="28675" name="Content Placeholder 2">
            <a:extLst>
              <a:ext uri="{FF2B5EF4-FFF2-40B4-BE49-F238E27FC236}">
                <a16:creationId xmlns:a16="http://schemas.microsoft.com/office/drawing/2014/main" id="{7DA75613-7BDD-BA7D-3230-C0DA8B73DFF2}"/>
              </a:ext>
            </a:extLst>
          </p:cNvPr>
          <p:cNvSpPr>
            <a:spLocks noGrp="1"/>
          </p:cNvSpPr>
          <p:nvPr>
            <p:ph idx="1"/>
          </p:nvPr>
        </p:nvSpPr>
        <p:spPr/>
        <p:txBody>
          <a:bodyPr/>
          <a:lstStyle/>
          <a:p>
            <a:pPr>
              <a:defRPr/>
            </a:pPr>
            <a:r>
              <a:rPr lang="en-US" altLang="en-US" dirty="0">
                <a:ea typeface="ＭＳ Ｐゴシック" pitchFamily="34" charset="-128"/>
              </a:rPr>
              <a:t>Topics discussed</a:t>
            </a:r>
          </a:p>
          <a:p>
            <a:pPr lvl="2" eaLnBrk="1" hangingPunct="1">
              <a:defRPr/>
            </a:pPr>
            <a:r>
              <a:rPr lang="en-US" dirty="0">
                <a:ea typeface="ＭＳ Ｐゴシック" charset="0"/>
              </a:rPr>
              <a:t>search and update cursors</a:t>
            </a:r>
          </a:p>
          <a:p>
            <a:pPr lvl="2" eaLnBrk="1" hangingPunct="1">
              <a:defRPr/>
            </a:pPr>
            <a:r>
              <a:rPr lang="en-US" dirty="0">
                <a:ea typeface="ＭＳ Ｐゴシック" charset="0"/>
              </a:rPr>
              <a:t>geometry object</a:t>
            </a:r>
          </a:p>
          <a:p>
            <a:pPr lvl="2" eaLnBrk="1" hangingPunct="1">
              <a:defRPr/>
            </a:pPr>
            <a:r>
              <a:rPr lang="en-US" dirty="0">
                <a:ea typeface="ＭＳ Ｐゴシック" charset="0"/>
              </a:rPr>
              <a:t>where clauses</a:t>
            </a:r>
          </a:p>
          <a:p>
            <a:pPr lvl="2" eaLnBrk="1" hangingPunct="1">
              <a:defRPr/>
            </a:pPr>
            <a:r>
              <a:rPr lang="en-US" dirty="0">
                <a:ea typeface="ＭＳ Ｐゴシック" charset="0"/>
              </a:rPr>
              <a:t>deleting cursors</a:t>
            </a:r>
          </a:p>
          <a:p>
            <a:pPr lvl="2" eaLnBrk="1" hangingPunct="1">
              <a:defRPr/>
            </a:pPr>
            <a:r>
              <a:rPr lang="en-US" dirty="0">
                <a:ea typeface="ＭＳ Ｐゴシック" charset="0"/>
              </a:rPr>
              <a:t>The </a:t>
            </a:r>
            <a:r>
              <a:rPr lang="en-US" sz="2400" dirty="0">
                <a:solidFill>
                  <a:srgbClr val="569CD6"/>
                </a:solidFill>
                <a:latin typeface="Consolas" panose="020B0609020204030204" pitchFamily="49" charset="0"/>
                <a:ea typeface="+mj-ea"/>
                <a:cs typeface="+mj-cs"/>
              </a:rPr>
              <a:t>with</a:t>
            </a:r>
            <a:r>
              <a:rPr lang="en-US" dirty="0">
                <a:ea typeface="ＭＳ Ｐゴシック" charset="0"/>
              </a:rPr>
              <a:t> keyword</a:t>
            </a:r>
          </a:p>
          <a:p>
            <a:pPr lvl="2" eaLnBrk="1" hangingPunct="1">
              <a:defRPr/>
            </a:pPr>
            <a:r>
              <a:rPr lang="en-US" dirty="0">
                <a:ea typeface="ＭＳ Ｐゴシック" charset="0"/>
              </a:rPr>
              <a:t>handling exceptions with try/except</a:t>
            </a:r>
            <a:r>
              <a:rPr lang="en-US" altLang="en-US" dirty="0">
                <a:ea typeface="ＭＳ Ｐゴシック" pitchFamily="34" charset="-128"/>
              </a:rPr>
              <a:t>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C7A6A891-A1A3-3695-44DB-674BFA2775A8}"/>
              </a:ext>
            </a:extLst>
          </p:cNvPr>
          <p:cNvSpPr>
            <a:spLocks noGrp="1"/>
          </p:cNvSpPr>
          <p:nvPr>
            <p:ph type="title"/>
          </p:nvPr>
        </p:nvSpPr>
        <p:spPr/>
        <p:txBody>
          <a:bodyPr/>
          <a:lstStyle/>
          <a:p>
            <a:r>
              <a:rPr lang="en-US" altLang="en-US"/>
              <a:t>Summing up</a:t>
            </a:r>
          </a:p>
        </p:txBody>
      </p:sp>
      <p:sp>
        <p:nvSpPr>
          <p:cNvPr id="28675" name="Content Placeholder 2">
            <a:extLst>
              <a:ext uri="{FF2B5EF4-FFF2-40B4-BE49-F238E27FC236}">
                <a16:creationId xmlns:a16="http://schemas.microsoft.com/office/drawing/2014/main" id="{7DA75613-7BDD-BA7D-3230-C0DA8B73DFF2}"/>
              </a:ext>
            </a:extLst>
          </p:cNvPr>
          <p:cNvSpPr>
            <a:spLocks noGrp="1"/>
          </p:cNvSpPr>
          <p:nvPr>
            <p:ph idx="1"/>
          </p:nvPr>
        </p:nvSpPr>
        <p:spPr/>
        <p:txBody>
          <a:bodyPr/>
          <a:lstStyle/>
          <a:p>
            <a:pPr>
              <a:defRPr/>
            </a:pPr>
            <a:r>
              <a:rPr lang="en-US" altLang="en-US" dirty="0">
                <a:ea typeface="ＭＳ Ｐゴシック" pitchFamily="34" charset="-128"/>
              </a:rPr>
              <a:t>Topics discussed</a:t>
            </a:r>
          </a:p>
          <a:p>
            <a:pPr lvl="2" eaLnBrk="1" hangingPunct="1">
              <a:defRPr/>
            </a:pPr>
            <a:r>
              <a:rPr lang="en-US" dirty="0">
                <a:ea typeface="ＭＳ Ｐゴシック" charset="0"/>
              </a:rPr>
              <a:t>search and update cursors</a:t>
            </a:r>
          </a:p>
          <a:p>
            <a:pPr lvl="2" eaLnBrk="1" hangingPunct="1">
              <a:defRPr/>
            </a:pPr>
            <a:r>
              <a:rPr lang="en-US" dirty="0">
                <a:ea typeface="ＭＳ Ｐゴシック" charset="0"/>
              </a:rPr>
              <a:t>geometry object</a:t>
            </a:r>
          </a:p>
          <a:p>
            <a:pPr lvl="2" eaLnBrk="1" hangingPunct="1">
              <a:defRPr/>
            </a:pPr>
            <a:r>
              <a:rPr lang="en-US" dirty="0">
                <a:ea typeface="ＭＳ Ｐゴシック" charset="0"/>
              </a:rPr>
              <a:t>where clauses</a:t>
            </a:r>
          </a:p>
          <a:p>
            <a:pPr lvl="2" eaLnBrk="1" hangingPunct="1">
              <a:defRPr/>
            </a:pPr>
            <a:r>
              <a:rPr lang="en-US" dirty="0">
                <a:ea typeface="ＭＳ Ｐゴシック" charset="0"/>
              </a:rPr>
              <a:t>deleting cursors</a:t>
            </a:r>
          </a:p>
          <a:p>
            <a:pPr lvl="2" eaLnBrk="1" hangingPunct="1">
              <a:defRPr/>
            </a:pPr>
            <a:r>
              <a:rPr lang="en-US" dirty="0">
                <a:ea typeface="ＭＳ Ｐゴシック" charset="0"/>
              </a:rPr>
              <a:t>The </a:t>
            </a:r>
            <a:r>
              <a:rPr lang="en-US" sz="2400" dirty="0">
                <a:solidFill>
                  <a:srgbClr val="569CD6"/>
                </a:solidFill>
                <a:latin typeface="Consolas" panose="020B0609020204030204" pitchFamily="49" charset="0"/>
                <a:ea typeface="+mj-ea"/>
                <a:cs typeface="+mj-cs"/>
              </a:rPr>
              <a:t>with</a:t>
            </a:r>
            <a:r>
              <a:rPr lang="en-US" dirty="0">
                <a:ea typeface="ＭＳ Ｐゴシック" charset="0"/>
              </a:rPr>
              <a:t> keyword</a:t>
            </a:r>
          </a:p>
          <a:p>
            <a:pPr lvl="2" eaLnBrk="1" hangingPunct="1">
              <a:defRPr/>
            </a:pPr>
            <a:r>
              <a:rPr lang="en-US" dirty="0">
                <a:ea typeface="ＭＳ Ｐゴシック" charset="0"/>
              </a:rPr>
              <a:t>handling exceptions with try/except</a:t>
            </a:r>
          </a:p>
          <a:p>
            <a:pPr>
              <a:defRPr/>
            </a:pPr>
            <a:r>
              <a:rPr lang="en-US" altLang="en-US" dirty="0">
                <a:ea typeface="ＭＳ Ｐゴシック" pitchFamily="34" charset="-128"/>
              </a:rPr>
              <a:t>Up next</a:t>
            </a:r>
          </a:p>
          <a:p>
            <a:pPr lvl="2">
              <a:defRPr/>
            </a:pPr>
            <a:r>
              <a:rPr lang="en-US" altLang="en-US" dirty="0">
                <a:ea typeface="ＭＳ Ｐゴシック" pitchFamily="34" charset="-128"/>
              </a:rPr>
              <a:t>Python dictionaries  </a:t>
            </a:r>
          </a:p>
          <a:p>
            <a:pPr>
              <a:defRPr/>
            </a:pPr>
            <a:r>
              <a:rPr lang="en-US" altLang="en-US" dirty="0">
                <a:ea typeface="ＭＳ Ｐゴシック" pitchFamily="34" charset="-128"/>
              </a:rPr>
              <a:t>Additional topics</a:t>
            </a:r>
          </a:p>
          <a:p>
            <a:pPr lvl="2">
              <a:defRPr/>
            </a:pPr>
            <a:r>
              <a:rPr lang="en-US" altLang="en-US" dirty="0">
                <a:ea typeface="ＭＳ Ｐゴシック" pitchFamily="34" charset="-128"/>
              </a:rPr>
              <a:t>Insert cursors</a:t>
            </a:r>
          </a:p>
          <a:p>
            <a:pPr lvl="2">
              <a:defRPr/>
            </a:pPr>
            <a:r>
              <a:rPr lang="en-US" altLang="en-US" dirty="0">
                <a:ea typeface="ＭＳ Ｐゴシック" pitchFamily="34" charset="-128"/>
              </a:rPr>
              <a:t>the </a:t>
            </a:r>
            <a:r>
              <a:rPr lang="en-US" altLang="en-US" dirty="0" err="1">
                <a:ea typeface="ＭＳ Ｐゴシック" pitchFamily="34" charset="-128"/>
              </a:rPr>
              <a:t>SpatialReference</a:t>
            </a:r>
            <a:r>
              <a:rPr lang="en-US" altLang="en-US" dirty="0">
                <a:ea typeface="ＭＳ Ｐゴシック" pitchFamily="34" charset="-128"/>
              </a:rPr>
              <a:t> object</a:t>
            </a:r>
          </a:p>
          <a:p>
            <a:pPr lvl="1">
              <a:defRPr/>
            </a:pPr>
            <a:r>
              <a:rPr lang="en-US" altLang="en-US" dirty="0">
                <a:ea typeface="ＭＳ Ｐゴシック" pitchFamily="34" charset="-128"/>
              </a:rPr>
              <a:t>	</a:t>
            </a:r>
          </a:p>
        </p:txBody>
      </p:sp>
    </p:spTree>
    <p:extLst>
      <p:ext uri="{BB962C8B-B14F-4D97-AF65-F5344CB8AC3E}">
        <p14:creationId xmlns:p14="http://schemas.microsoft.com/office/powerpoint/2010/main" val="213606036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850DD665-6EF3-2E6A-77DC-50A10645550C}"/>
              </a:ext>
            </a:extLst>
          </p:cNvPr>
          <p:cNvSpPr>
            <a:spLocks noGrp="1" noChangeArrowheads="1"/>
          </p:cNvSpPr>
          <p:nvPr>
            <p:ph type="title"/>
          </p:nvPr>
        </p:nvSpPr>
        <p:spPr/>
        <p:txBody>
          <a:bodyPr/>
          <a:lstStyle/>
          <a:p>
            <a:pPr eaLnBrk="1" hangingPunct="1"/>
            <a:r>
              <a:rPr lang="en-US" altLang="en-US" sz="3600"/>
              <a:t>More looping</a:t>
            </a:r>
          </a:p>
        </p:txBody>
      </p:sp>
      <p:sp>
        <p:nvSpPr>
          <p:cNvPr id="35844" name="Rectangle 3">
            <a:extLst>
              <a:ext uri="{FF2B5EF4-FFF2-40B4-BE49-F238E27FC236}">
                <a16:creationId xmlns:a16="http://schemas.microsoft.com/office/drawing/2014/main" id="{7F505FF5-4844-280A-7F82-336204FF76DB}"/>
              </a:ext>
            </a:extLst>
          </p:cNvPr>
          <p:cNvSpPr>
            <a:spLocks noGrp="1" noChangeArrowheads="1"/>
          </p:cNvSpPr>
          <p:nvPr>
            <p:ph type="body" idx="1"/>
          </p:nvPr>
        </p:nvSpPr>
        <p:spPr>
          <a:xfrm>
            <a:off x="304800" y="838200"/>
            <a:ext cx="8077200" cy="6019800"/>
          </a:xfrm>
        </p:spPr>
        <p:txBody>
          <a:bodyPr/>
          <a:lstStyle/>
          <a:p>
            <a:pPr lvl="1" eaLnBrk="1" hangingPunct="1">
              <a:lnSpc>
                <a:spcPct val="90000"/>
              </a:lnSpc>
              <a:defRPr/>
            </a:pPr>
            <a:endParaRPr lang="en-US" sz="1800" i="1" dirty="0">
              <a:solidFill>
                <a:srgbClr val="008000"/>
              </a:solidFill>
              <a:ea typeface="ＭＳ Ｐゴシック" pitchFamily="34" charset="-128"/>
            </a:endParaRPr>
          </a:p>
          <a:p>
            <a:pPr marL="0" indent="0">
              <a:buNone/>
            </a:pPr>
            <a:r>
              <a:rPr lang="en-US" sz="1600" b="0" dirty="0">
                <a:solidFill>
                  <a:srgbClr val="6A9955"/>
                </a:solidFill>
                <a:effectLst/>
                <a:latin typeface="Consolas" panose="020B0609020204030204" pitchFamily="49" charset="0"/>
              </a:rPr>
              <a:t># Delete in a loop</a:t>
            </a:r>
            <a:endParaRPr lang="en-US" sz="1600" b="0" dirty="0">
              <a:solidFill>
                <a:srgbClr val="D4D4D4"/>
              </a:solidFill>
              <a:effectLst/>
              <a:latin typeface="Consolas" panose="020B0609020204030204" pitchFamily="49" charset="0"/>
            </a:endParaRPr>
          </a:p>
          <a:p>
            <a:pPr marL="0" indent="0">
              <a:buNone/>
            </a:pPr>
            <a:r>
              <a:rPr lang="en-US" sz="1600" b="0" dirty="0">
                <a:solidFill>
                  <a:srgbClr val="D4D4D4"/>
                </a:solidFill>
                <a:effectLst/>
                <a:latin typeface="Consolas" panose="020B0609020204030204" pitchFamily="49" charset="0"/>
              </a:rPr>
              <a:t>fc = </a:t>
            </a:r>
            <a:r>
              <a:rPr lang="en-US" sz="1600" b="0" dirty="0">
                <a:solidFill>
                  <a:srgbClr val="CE9178"/>
                </a:solidFill>
                <a:effectLst/>
                <a:latin typeface="Consolas" panose="020B0609020204030204" pitchFamily="49" charset="0"/>
              </a:rPr>
              <a:t>"C:/Temp/COVER63p.shp"</a:t>
            </a:r>
            <a:endParaRPr lang="en-US" sz="1600" b="0" dirty="0">
              <a:solidFill>
                <a:srgbClr val="D4D4D4"/>
              </a:solidFill>
              <a:effectLst/>
              <a:latin typeface="Consolas" panose="020B0609020204030204" pitchFamily="49" charset="0"/>
            </a:endParaRPr>
          </a:p>
          <a:p>
            <a:pPr marL="0" indent="0">
              <a:buNone/>
            </a:pPr>
            <a:r>
              <a:rPr lang="en-US" sz="1600" b="0" dirty="0" err="1">
                <a:solidFill>
                  <a:srgbClr val="D4D4D4"/>
                </a:solidFill>
                <a:effectLst/>
                <a:latin typeface="Consolas" panose="020B0609020204030204" pitchFamily="49" charset="0"/>
              </a:rPr>
              <a:t>uc</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arcpy.da.UpdateCursor</a:t>
            </a:r>
            <a:r>
              <a:rPr lang="en-US" sz="1600" b="0" dirty="0">
                <a:solidFill>
                  <a:srgbClr val="D4D4D4"/>
                </a:solidFill>
                <a:effectLst/>
                <a:latin typeface="Consolas" panose="020B0609020204030204" pitchFamily="49" charset="0"/>
              </a:rPr>
              <a:t>(fc, [</a:t>
            </a:r>
            <a:r>
              <a:rPr lang="en-US" sz="1600" b="0" dirty="0">
                <a:solidFill>
                  <a:srgbClr val="CE9178"/>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"RECNO &gt; 10"</a:t>
            </a:r>
            <a:r>
              <a:rPr lang="en-US" sz="1600" b="0" dirty="0">
                <a:solidFill>
                  <a:srgbClr val="D4D4D4"/>
                </a:solidFill>
                <a:effectLst/>
                <a:latin typeface="Consolas" panose="020B0609020204030204" pitchFamily="49" charset="0"/>
              </a:rPr>
              <a:t>)</a:t>
            </a:r>
            <a:br>
              <a:rPr lang="en-US" sz="1600" b="0" dirty="0">
                <a:solidFill>
                  <a:srgbClr val="D4D4D4"/>
                </a:solidFill>
                <a:effectLst/>
                <a:latin typeface="Consolas" panose="020B0609020204030204" pitchFamily="49" charset="0"/>
              </a:rPr>
            </a:br>
            <a:endParaRPr lang="en-US" sz="1600" b="0" dirty="0">
              <a:solidFill>
                <a:srgbClr val="D4D4D4"/>
              </a:solidFill>
              <a:effectLst/>
              <a:latin typeface="Consolas" panose="020B0609020204030204" pitchFamily="49" charset="0"/>
            </a:endParaRPr>
          </a:p>
          <a:p>
            <a:pPr marL="0" indent="0">
              <a:buNone/>
            </a:pPr>
            <a:r>
              <a:rPr lang="en-US" sz="1600" b="0" dirty="0">
                <a:solidFill>
                  <a:srgbClr val="569CD6"/>
                </a:solidFill>
                <a:effectLst/>
                <a:latin typeface="Consolas" panose="020B0609020204030204" pitchFamily="49" charset="0"/>
              </a:rPr>
              <a:t>for</a:t>
            </a:r>
            <a:r>
              <a:rPr lang="en-US" sz="1600" b="0" dirty="0">
                <a:solidFill>
                  <a:srgbClr val="D4D4D4"/>
                </a:solidFill>
                <a:effectLst/>
                <a:latin typeface="Consolas" panose="020B0609020204030204" pitchFamily="49" charset="0"/>
              </a:rPr>
              <a:t> row </a:t>
            </a:r>
            <a:r>
              <a:rPr lang="en-US" sz="1600" b="0" dirty="0">
                <a:solidFill>
                  <a:srgbClr val="569CD6"/>
                </a:solidFill>
                <a:effectLst/>
                <a:latin typeface="Consolas" panose="020B0609020204030204" pitchFamily="49" charset="0"/>
              </a:rPr>
              <a:t>in</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uc</a:t>
            </a:r>
            <a:r>
              <a:rPr lang="en-US" sz="1600" b="0" dirty="0">
                <a:solidFill>
                  <a:srgbClr val="D4D4D4"/>
                </a:solidFill>
                <a:effectLst/>
                <a:latin typeface="Consolas" panose="020B0609020204030204" pitchFamily="49" charset="0"/>
              </a:rPr>
              <a:t>:</a:t>
            </a:r>
          </a:p>
          <a:p>
            <a:pPr marL="0" indent="0">
              <a:buNone/>
            </a:pP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uc.deleteRow</a:t>
            </a:r>
            <a:r>
              <a:rPr lang="en-US" sz="1600" b="0" dirty="0">
                <a:solidFill>
                  <a:srgbClr val="D4D4D4"/>
                </a:solidFill>
                <a:effectLst/>
                <a:latin typeface="Consolas" panose="020B0609020204030204" pitchFamily="49" charset="0"/>
              </a:rPr>
              <a:t>( )</a:t>
            </a:r>
          </a:p>
          <a:p>
            <a:pPr marL="0" indent="0">
              <a:buNone/>
            </a:pPr>
            <a:r>
              <a:rPr lang="en-US" sz="1600" b="0" dirty="0">
                <a:solidFill>
                  <a:srgbClr val="569CD6"/>
                </a:solidFill>
                <a:effectLst/>
                <a:latin typeface="Consolas" panose="020B0609020204030204" pitchFamily="49" charset="0"/>
              </a:rPr>
              <a:t>del</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uc</a:t>
            </a:r>
            <a:endParaRPr lang="en-US" sz="1600" b="0" dirty="0">
              <a:solidFill>
                <a:srgbClr val="D4D4D4"/>
              </a:solidFill>
              <a:effectLst/>
              <a:latin typeface="Consolas" panose="020B0609020204030204" pitchFamily="49" charset="0"/>
            </a:endParaRPr>
          </a:p>
          <a:p>
            <a:pPr marL="0" indent="0">
              <a:buNone/>
            </a:pPr>
            <a:br>
              <a:rPr lang="en-US" sz="1600" b="0" dirty="0">
                <a:solidFill>
                  <a:srgbClr val="D4D4D4"/>
                </a:solidFill>
                <a:effectLst/>
                <a:latin typeface="Consolas" panose="020B0609020204030204" pitchFamily="49" charset="0"/>
              </a:rPr>
            </a:br>
            <a:br>
              <a:rPr lang="en-US" sz="1600" b="0" dirty="0">
                <a:solidFill>
                  <a:srgbClr val="D4D4D4"/>
                </a:solidFill>
                <a:effectLst/>
                <a:latin typeface="Consolas" panose="020B0609020204030204" pitchFamily="49" charset="0"/>
              </a:rPr>
            </a:br>
            <a:r>
              <a:rPr lang="en-US" sz="1600" b="0" dirty="0">
                <a:solidFill>
                  <a:srgbClr val="6A9955"/>
                </a:solidFill>
                <a:effectLst/>
                <a:latin typeface="Consolas" panose="020B0609020204030204" pitchFamily="49" charset="0"/>
              </a:rPr>
              <a:t># Enumerate with cursors</a:t>
            </a:r>
            <a:endParaRPr lang="en-US" sz="1600" b="0" dirty="0">
              <a:solidFill>
                <a:srgbClr val="D4D4D4"/>
              </a:solidFill>
              <a:effectLst/>
              <a:latin typeface="Consolas" panose="020B0609020204030204" pitchFamily="49" charset="0"/>
            </a:endParaRPr>
          </a:p>
          <a:p>
            <a:pPr marL="0" indent="0">
              <a:buNone/>
            </a:pPr>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arcpy.da.SearchCursor</a:t>
            </a:r>
            <a:r>
              <a:rPr lang="en-US" sz="1600" b="0" dirty="0">
                <a:solidFill>
                  <a:srgbClr val="D4D4D4"/>
                </a:solidFill>
                <a:effectLst/>
                <a:latin typeface="Consolas" panose="020B0609020204030204" pitchFamily="49" charset="0"/>
              </a:rPr>
              <a:t>(fc, </a:t>
            </a:r>
            <a:r>
              <a:rPr lang="en-US" sz="1600" b="0" dirty="0">
                <a:solidFill>
                  <a:srgbClr val="CE9178"/>
                </a:solidFill>
                <a:effectLst/>
                <a:latin typeface="Consolas" panose="020B0609020204030204" pitchFamily="49" charset="0"/>
              </a:rPr>
              <a:t>"*"</a:t>
            </a:r>
            <a:r>
              <a:rPr lang="en-US" sz="1600" b="0" dirty="0">
                <a:solidFill>
                  <a:srgbClr val="D4D4D4"/>
                </a:solidFill>
                <a:effectLst/>
                <a:latin typeface="Consolas" panose="020B0609020204030204" pitchFamily="49" charset="0"/>
              </a:rPr>
              <a:t>)</a:t>
            </a:r>
          </a:p>
          <a:p>
            <a:pPr marL="0" indent="0">
              <a:buNone/>
            </a:pPr>
            <a:r>
              <a:rPr lang="en-US" sz="1600" b="0" dirty="0">
                <a:solidFill>
                  <a:srgbClr val="569CD6"/>
                </a:solidFill>
                <a:effectLst/>
                <a:latin typeface="Consolas" panose="020B0609020204030204" pitchFamily="49" charset="0"/>
              </a:rPr>
              <a:t>for</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i</a:t>
            </a:r>
            <a:r>
              <a:rPr lang="en-US" sz="1600" b="0" dirty="0">
                <a:solidFill>
                  <a:srgbClr val="D4D4D4"/>
                </a:solidFill>
                <a:effectLst/>
                <a:latin typeface="Consolas" panose="020B0609020204030204" pitchFamily="49" charset="0"/>
              </a:rPr>
              <a:t>, row </a:t>
            </a:r>
            <a:r>
              <a:rPr lang="en-US" sz="1600" b="0" dirty="0">
                <a:solidFill>
                  <a:srgbClr val="569CD6"/>
                </a:solidFill>
                <a:effectLst/>
                <a:latin typeface="Consolas" panose="020B0609020204030204" pitchFamily="49" charset="0"/>
              </a:rPr>
              <a:t>in</a:t>
            </a:r>
            <a:r>
              <a:rPr lang="en-US" sz="1600" b="0" dirty="0">
                <a:solidFill>
                  <a:srgbClr val="D4D4D4"/>
                </a:solidFill>
                <a:effectLst/>
                <a:latin typeface="Consolas" panose="020B0609020204030204" pitchFamily="49" charset="0"/>
              </a:rPr>
              <a:t> enumerate(</a:t>
            </a:r>
            <a:r>
              <a:rPr lang="en-US" sz="1600" b="0" dirty="0" err="1">
                <a:solidFill>
                  <a:srgbClr val="D4D4D4"/>
                </a:solidFill>
                <a:effectLst/>
                <a:latin typeface="Consolas" panose="020B0609020204030204" pitchFamily="49" charset="0"/>
              </a:rPr>
              <a:t>uc</a:t>
            </a:r>
            <a:r>
              <a:rPr lang="en-US" sz="1600" b="0" dirty="0">
                <a:solidFill>
                  <a:srgbClr val="D4D4D4"/>
                </a:solidFill>
                <a:effectLst/>
                <a:latin typeface="Consolas" panose="020B0609020204030204" pitchFamily="49" charset="0"/>
              </a:rPr>
              <a:t>):</a:t>
            </a:r>
          </a:p>
          <a:p>
            <a:pPr marL="0" indent="0">
              <a:buNone/>
            </a:pP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if</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i</a:t>
            </a:r>
            <a:r>
              <a:rPr lang="en-US" sz="1600" b="0" dirty="0">
                <a:solidFill>
                  <a:srgbClr val="D4D4D4"/>
                </a:solidFill>
                <a:effectLst/>
                <a:latin typeface="Consolas" panose="020B0609020204030204" pitchFamily="49" charset="0"/>
              </a:rPr>
              <a:t> &lt; </a:t>
            </a:r>
            <a:r>
              <a:rPr lang="en-US" sz="1600" b="0" dirty="0">
                <a:solidFill>
                  <a:srgbClr val="B5CEA8"/>
                </a:solidFill>
                <a:effectLst/>
                <a:latin typeface="Consolas" panose="020B0609020204030204" pitchFamily="49" charset="0"/>
              </a:rPr>
              <a:t>5</a:t>
            </a:r>
            <a:r>
              <a:rPr lang="en-US" sz="1600" b="0" dirty="0">
                <a:solidFill>
                  <a:srgbClr val="D4D4D4"/>
                </a:solidFill>
                <a:effectLst/>
                <a:latin typeface="Consolas" panose="020B0609020204030204" pitchFamily="49" charset="0"/>
              </a:rPr>
              <a:t>:</a:t>
            </a:r>
          </a:p>
          <a:p>
            <a:pPr marL="0" indent="0">
              <a:buNone/>
            </a:pPr>
            <a:r>
              <a:rPr lang="en-US" sz="1600" b="0" dirty="0">
                <a:solidFill>
                  <a:srgbClr val="D4D4D4"/>
                </a:solidFill>
                <a:effectLst/>
                <a:latin typeface="Consolas" panose="020B0609020204030204" pitchFamily="49" charset="0"/>
              </a:rPr>
              <a:t>             print row[</a:t>
            </a:r>
            <a:r>
              <a:rPr lang="en-US" sz="1600" b="0" dirty="0">
                <a:solidFill>
                  <a:srgbClr val="B5CEA8"/>
                </a:solidFill>
                <a:effectLst/>
                <a:latin typeface="Consolas" panose="020B0609020204030204" pitchFamily="49" charset="0"/>
              </a:rPr>
              <a:t>0</a:t>
            </a:r>
            <a:r>
              <a:rPr lang="en-US" sz="1600" b="0" dirty="0">
                <a:solidFill>
                  <a:srgbClr val="D4D4D4"/>
                </a:solidFill>
                <a:effectLst/>
                <a:latin typeface="Consolas" panose="020B0609020204030204" pitchFamily="49" charset="0"/>
              </a:rPr>
              <a:t>]</a:t>
            </a:r>
          </a:p>
          <a:p>
            <a:pPr marL="0" indent="0">
              <a:buNone/>
            </a:pPr>
            <a:r>
              <a:rPr lang="en-US" sz="1600" b="0" dirty="0">
                <a:solidFill>
                  <a:srgbClr val="569CD6"/>
                </a:solidFill>
                <a:effectLst/>
                <a:latin typeface="Consolas" panose="020B0609020204030204" pitchFamily="49" charset="0"/>
              </a:rPr>
              <a:t>del</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sc</a:t>
            </a:r>
            <a:r>
              <a:rPr lang="en-US" sz="2400" dirty="0">
                <a:ea typeface="ＭＳ Ｐゴシック" pitchFamily="34" charset="-128"/>
              </a:rPr>
              <a:t> </a:t>
            </a:r>
            <a:r>
              <a:rPr lang="en-US" sz="1800" dirty="0">
                <a:ea typeface="ＭＳ Ｐゴシック" pitchFamily="34" charset="-128"/>
              </a:rPr>
              <a:t>        </a:t>
            </a:r>
            <a:br>
              <a:rPr lang="en-US" sz="1800" dirty="0">
                <a:ea typeface="ＭＳ Ｐゴシック" pitchFamily="34" charset="-128"/>
              </a:rPr>
            </a:br>
            <a:endParaRPr lang="en-US" sz="1800" i="1" dirty="0">
              <a:solidFill>
                <a:srgbClr val="008000"/>
              </a:solidFill>
              <a:ea typeface="ＭＳ Ｐゴシック" pitchFamily="34" charset="-128"/>
            </a:endParaRPr>
          </a:p>
          <a:p>
            <a:pPr eaLnBrk="1" hangingPunct="1">
              <a:lnSpc>
                <a:spcPct val="90000"/>
              </a:lnSpc>
              <a:defRPr/>
            </a:pPr>
            <a:endParaRPr lang="en-US" sz="2000" dirty="0">
              <a:ea typeface="ＭＳ Ｐゴシック" pitchFamily="34" charset="-128"/>
            </a:endParaRPr>
          </a:p>
        </p:txBody>
      </p:sp>
    </p:spTree>
    <p:extLst>
      <p:ext uri="{BB962C8B-B14F-4D97-AF65-F5344CB8AC3E}">
        <p14:creationId xmlns:p14="http://schemas.microsoft.com/office/powerpoint/2010/main" val="384973757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B15F43D7-57C8-0B65-0BBD-74263554328B}"/>
              </a:ext>
            </a:extLst>
          </p:cNvPr>
          <p:cNvSpPr>
            <a:spLocks noGrp="1" noChangeArrowheads="1"/>
          </p:cNvSpPr>
          <p:nvPr>
            <p:ph type="title"/>
          </p:nvPr>
        </p:nvSpPr>
        <p:spPr>
          <a:xfrm>
            <a:off x="228600" y="152400"/>
            <a:ext cx="8001000" cy="457200"/>
          </a:xfrm>
        </p:spPr>
        <p:txBody>
          <a:bodyPr/>
          <a:lstStyle/>
          <a:p>
            <a:pPr eaLnBrk="1" hangingPunct="1"/>
            <a:r>
              <a:rPr lang="en-US" altLang="en-US" sz="3600" dirty="0"/>
              <a:t>Find 7 mistakes </a:t>
            </a:r>
          </a:p>
        </p:txBody>
      </p:sp>
      <p:sp>
        <p:nvSpPr>
          <p:cNvPr id="36868" name="Rectangle 3">
            <a:extLst>
              <a:ext uri="{FF2B5EF4-FFF2-40B4-BE49-F238E27FC236}">
                <a16:creationId xmlns:a16="http://schemas.microsoft.com/office/drawing/2014/main" id="{DA078874-5CCE-F055-6BFE-7D7B1FCD5C2A}"/>
              </a:ext>
            </a:extLst>
          </p:cNvPr>
          <p:cNvSpPr>
            <a:spLocks noGrp="1" noChangeArrowheads="1"/>
          </p:cNvSpPr>
          <p:nvPr>
            <p:ph type="body" idx="1"/>
          </p:nvPr>
        </p:nvSpPr>
        <p:spPr>
          <a:xfrm>
            <a:off x="228600" y="838200"/>
            <a:ext cx="8534400" cy="5638800"/>
          </a:xfrm>
        </p:spPr>
        <p:txBody>
          <a:bodyPr/>
          <a:lstStyle/>
          <a:p>
            <a:pPr eaLnBrk="1" hangingPunct="1">
              <a:lnSpc>
                <a:spcPct val="80000"/>
              </a:lnSpc>
              <a:buFontTx/>
              <a:buNone/>
              <a:defRPr/>
            </a:pPr>
            <a:endParaRPr lang="en-US" sz="2400" dirty="0">
              <a:ea typeface="ＭＳ Ｐゴシック" pitchFamily="34" charset="-128"/>
            </a:endParaRPr>
          </a:p>
          <a:p>
            <a:pPr eaLnBrk="1" hangingPunct="1">
              <a:lnSpc>
                <a:spcPct val="80000"/>
              </a:lnSpc>
              <a:buFontTx/>
              <a:buNone/>
              <a:defRPr/>
            </a:pPr>
            <a:endParaRPr lang="en-US" sz="2400" dirty="0">
              <a:ea typeface="ＭＳ Ｐゴシック" pitchFamily="34" charset="-128"/>
            </a:endParaRPr>
          </a:p>
          <a:p>
            <a:pPr eaLnBrk="1" hangingPunct="1">
              <a:lnSpc>
                <a:spcPct val="80000"/>
              </a:lnSpc>
              <a:buNone/>
              <a:defRPr/>
            </a:pPr>
            <a:r>
              <a:rPr lang="en-US" sz="2400" dirty="0">
                <a:ea typeface="ＭＳ Ｐゴシック" pitchFamily="34" charset="-128"/>
              </a:rPr>
              <a:t>Goal:  Add 15 to the length field for rows that have a </a:t>
            </a:r>
            <a:r>
              <a:rPr lang="en-US" sz="2400" dirty="0" err="1">
                <a:ea typeface="ＭＳ Ｐゴシック" pitchFamily="34" charset="-128"/>
              </a:rPr>
              <a:t>typeID</a:t>
            </a:r>
            <a:r>
              <a:rPr lang="en-US" sz="2400" dirty="0">
                <a:ea typeface="ＭＳ Ｐゴシック" pitchFamily="34" charset="-128"/>
              </a:rPr>
              <a:t> of 'regular'.  </a:t>
            </a:r>
          </a:p>
          <a:p>
            <a:pPr eaLnBrk="1" hangingPunct="1">
              <a:lnSpc>
                <a:spcPct val="80000"/>
              </a:lnSpc>
              <a:buFontTx/>
              <a:buNone/>
              <a:defRPr/>
            </a:pPr>
            <a:endParaRPr lang="en-US" sz="2400" dirty="0">
              <a:ea typeface="ＭＳ Ｐゴシック" pitchFamily="34" charset="-128"/>
            </a:endParaRPr>
          </a:p>
          <a:p>
            <a:pPr eaLnBrk="1" hangingPunct="1">
              <a:lnSpc>
                <a:spcPct val="80000"/>
              </a:lnSpc>
              <a:buFontTx/>
              <a:buNone/>
              <a:defRPr/>
            </a:pPr>
            <a:endParaRPr lang="en-US" sz="2400" dirty="0">
              <a:ea typeface="ＭＳ Ｐゴシック" pitchFamily="34" charset="-128"/>
            </a:endParaRPr>
          </a:p>
          <a:p>
            <a:pPr marL="0" indent="0">
              <a:buNone/>
            </a:pPr>
            <a:r>
              <a:rPr lang="en-US" sz="1800" b="0" dirty="0">
                <a:solidFill>
                  <a:srgbClr val="569CD6"/>
                </a:solidFill>
                <a:effectLst/>
                <a:latin typeface="Consolas" panose="020B0609020204030204" pitchFamily="49" charset="0"/>
              </a:rPr>
              <a:t>import</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arcpy</a:t>
            </a:r>
            <a:endParaRPr lang="en-US" sz="1800" b="0" dirty="0">
              <a:solidFill>
                <a:srgbClr val="D4D4D4"/>
              </a:solidFill>
              <a:effectLst/>
              <a:latin typeface="Consolas" panose="020B0609020204030204" pitchFamily="49" charset="0"/>
            </a:endParaRPr>
          </a:p>
          <a:p>
            <a:pPr marL="0" indent="0">
              <a:buNone/>
            </a:pPr>
            <a:r>
              <a:rPr lang="en-US" sz="1800" b="0" dirty="0">
                <a:solidFill>
                  <a:srgbClr val="6A9955"/>
                </a:solidFill>
                <a:effectLst/>
                <a:latin typeface="Consolas" panose="020B0609020204030204" pitchFamily="49" charset="0"/>
              </a:rPr>
              <a:t># Get an update cursor.</a:t>
            </a:r>
            <a:endParaRPr lang="en-US" sz="1800" b="0" dirty="0">
              <a:solidFill>
                <a:srgbClr val="D4D4D4"/>
              </a:solidFill>
              <a:effectLst/>
              <a:latin typeface="Consolas" panose="020B0609020204030204" pitchFamily="49" charset="0"/>
            </a:endParaRPr>
          </a:p>
          <a:p>
            <a:pPr marL="0" indent="0">
              <a:buNone/>
            </a:pPr>
            <a:r>
              <a:rPr lang="en-US" sz="1800" b="0" dirty="0" err="1">
                <a:solidFill>
                  <a:srgbClr val="D4D4D4"/>
                </a:solidFill>
                <a:effectLst/>
                <a:latin typeface="Consolas" panose="020B0609020204030204" pitchFamily="49" charset="0"/>
              </a:rPr>
              <a:t>uc</a:t>
            </a:r>
            <a:r>
              <a:rPr lang="en-US" sz="1800" b="0" dirty="0">
                <a:solidFill>
                  <a:srgbClr val="D4D4D4"/>
                </a:solidFill>
                <a:effectLst/>
                <a:latin typeface="Consolas" panose="020B0609020204030204" pitchFamily="49" charset="0"/>
              </a:rPr>
              <a:t> = </a:t>
            </a:r>
            <a:r>
              <a:rPr lang="en-US" sz="1800" b="0" dirty="0" err="1">
                <a:solidFill>
                  <a:srgbClr val="D4D4D4"/>
                </a:solidFill>
                <a:effectLst/>
                <a:latin typeface="Consolas" panose="020B0609020204030204" pitchFamily="49" charset="0"/>
              </a:rPr>
              <a:t>arcpy.da.updatecursor</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myfile.shp</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typeID</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'length'</a:t>
            </a:r>
            <a:r>
              <a:rPr lang="en-US" sz="1800" b="0" dirty="0">
                <a:solidFill>
                  <a:srgbClr val="D4D4D4"/>
                </a:solidFill>
                <a:effectLst/>
                <a:latin typeface="Consolas" panose="020B0609020204030204" pitchFamily="49" charset="0"/>
              </a:rPr>
              <a:t>])</a:t>
            </a:r>
          </a:p>
          <a:p>
            <a:pPr marL="0" indent="0">
              <a:buNone/>
            </a:pPr>
            <a:r>
              <a:rPr lang="en-US" sz="1800" b="0" dirty="0">
                <a:solidFill>
                  <a:srgbClr val="569CD6"/>
                </a:solidFill>
                <a:effectLst/>
                <a:latin typeface="Consolas" panose="020B0609020204030204" pitchFamily="49" charset="0"/>
              </a:rPr>
              <a:t>for</a:t>
            </a:r>
            <a:r>
              <a:rPr lang="en-US" sz="1800" b="0" dirty="0">
                <a:solidFill>
                  <a:srgbClr val="D4D4D4"/>
                </a:solidFill>
                <a:effectLst/>
                <a:latin typeface="Consolas" panose="020B0609020204030204" pitchFamily="49" charset="0"/>
              </a:rPr>
              <a:t> row </a:t>
            </a:r>
            <a:r>
              <a:rPr lang="en-US" sz="1800" b="0" dirty="0">
                <a:solidFill>
                  <a:srgbClr val="569CD6"/>
                </a:solidFill>
                <a:effectLst/>
                <a:latin typeface="Consolas" panose="020B0609020204030204" pitchFamily="49" charset="0"/>
              </a:rPr>
              <a:t>in</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uc</a:t>
            </a:r>
            <a:endParaRPr lang="en-US" sz="1800" b="0" dirty="0">
              <a:solidFill>
                <a:srgbClr val="D4D4D4"/>
              </a:solidFill>
              <a:effectLst/>
              <a:latin typeface="Consolas" panose="020B0609020204030204" pitchFamily="49" charset="0"/>
            </a:endParaRPr>
          </a:p>
          <a:p>
            <a:pPr marL="0" indent="0">
              <a:buNone/>
            </a:pPr>
            <a:r>
              <a:rPr lang="en-US" sz="1800" dirty="0">
                <a:solidFill>
                  <a:srgbClr val="D4D4D4"/>
                </a:solidFill>
                <a:latin typeface="Consolas" panose="020B0609020204030204" pitchFamily="49" charset="0"/>
              </a:rPr>
              <a:t>    </a:t>
            </a:r>
            <a:r>
              <a:rPr lang="en-US" sz="1800" dirty="0">
                <a:solidFill>
                  <a:srgbClr val="6A9955"/>
                </a:solidFill>
                <a:latin typeface="Consolas" panose="020B0609020204030204" pitchFamily="49" charset="0"/>
              </a:rPr>
              <a:t># Find the rows with </a:t>
            </a:r>
            <a:r>
              <a:rPr lang="en-US" sz="1800" dirty="0" err="1">
                <a:solidFill>
                  <a:srgbClr val="6A9955"/>
                </a:solidFill>
                <a:latin typeface="Consolas" panose="020B0609020204030204" pitchFamily="49" charset="0"/>
              </a:rPr>
              <a:t>typeID</a:t>
            </a:r>
            <a:r>
              <a:rPr lang="en-US" sz="1800" dirty="0">
                <a:solidFill>
                  <a:srgbClr val="6A9955"/>
                </a:solidFill>
                <a:latin typeface="Consolas" panose="020B0609020204030204" pitchFamily="49" charset="0"/>
              </a:rPr>
              <a:t> "regular". </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if</a:t>
            </a:r>
            <a:r>
              <a:rPr lang="en-US" sz="1800" b="0" dirty="0">
                <a:solidFill>
                  <a:srgbClr val="D4D4D4"/>
                </a:solidFill>
                <a:effectLst/>
                <a:latin typeface="Consolas" panose="020B0609020204030204" pitchFamily="49" charset="0"/>
              </a:rPr>
              <a:t> row[</a:t>
            </a:r>
            <a:r>
              <a:rPr lang="en-US" sz="1800" b="0" dirty="0">
                <a:solidFill>
                  <a:srgbClr val="B5CEA8"/>
                </a:solidFill>
                <a:effectLst/>
                <a:latin typeface="Consolas" panose="020B0609020204030204" pitchFamily="49" charset="0"/>
              </a:rPr>
              <a:t>3</a:t>
            </a:r>
            <a:r>
              <a:rPr lang="en-US" sz="1800" b="0" dirty="0">
                <a:solidFill>
                  <a:srgbClr val="D4D4D4"/>
                </a:solidFill>
                <a:effectLst/>
                <a:latin typeface="Consolas" panose="020B0609020204030204" pitchFamily="49" charset="0"/>
              </a:rPr>
              <a:t>] = </a:t>
            </a:r>
            <a:r>
              <a:rPr lang="en-US" sz="1800" b="0" dirty="0">
                <a:solidFill>
                  <a:srgbClr val="CE9178"/>
                </a:solidFill>
                <a:effectLst/>
                <a:latin typeface="Consolas" panose="020B0609020204030204" pitchFamily="49" charset="0"/>
              </a:rPr>
              <a:t>"regular"</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a:t>
            </a:r>
            <a:r>
              <a:rPr lang="en-US" sz="1800" b="0" dirty="0">
                <a:solidFill>
                  <a:srgbClr val="6A9955"/>
                </a:solidFill>
                <a:effectLst/>
                <a:latin typeface="Consolas" panose="020B0609020204030204" pitchFamily="49" charset="0"/>
              </a:rPr>
              <a:t># Add 15 to the length. </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        row[</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 row[</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 </a:t>
            </a:r>
            <a:r>
              <a:rPr lang="en-US" sz="1800" b="0" dirty="0">
                <a:solidFill>
                  <a:srgbClr val="B5CEA8"/>
                </a:solidFill>
                <a:effectLst/>
                <a:latin typeface="Consolas" panose="020B0609020204030204" pitchFamily="49" charset="0"/>
              </a:rPr>
              <a:t>15</a:t>
            </a:r>
            <a:endParaRPr lang="en-US" sz="1800" b="0" dirty="0">
              <a:solidFill>
                <a:srgbClr val="D4D4D4"/>
              </a:solidFill>
              <a:effectLst/>
              <a:latin typeface="Consolas" panose="020B0609020204030204" pitchFamily="49" charset="0"/>
            </a:endParaRPr>
          </a:p>
          <a:p>
            <a:pPr eaLnBrk="1" hangingPunct="1">
              <a:lnSpc>
                <a:spcPct val="80000"/>
              </a:lnSpc>
              <a:buFontTx/>
              <a:buNone/>
              <a:defRPr/>
            </a:pPr>
            <a:endParaRPr lang="en-US" sz="2400" dirty="0">
              <a:ea typeface="ＭＳ Ｐゴシック" pitchFamily="34" charset="-128"/>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0D1AC7D0-AB50-C8F8-9BAE-89EFBAD34608}"/>
              </a:ext>
            </a:extLst>
          </p:cNvPr>
          <p:cNvSpPr>
            <a:spLocks noGrp="1" noChangeArrowheads="1"/>
          </p:cNvSpPr>
          <p:nvPr>
            <p:ph type="title"/>
          </p:nvPr>
        </p:nvSpPr>
        <p:spPr/>
        <p:txBody>
          <a:bodyPr/>
          <a:lstStyle/>
          <a:p>
            <a:pPr eaLnBrk="1" hangingPunct="1"/>
            <a:r>
              <a:rPr lang="en-US" altLang="en-US" sz="3200"/>
              <a:t>Update a field based on another field</a:t>
            </a:r>
          </a:p>
        </p:txBody>
      </p:sp>
      <p:sp>
        <p:nvSpPr>
          <p:cNvPr id="34820" name="Rectangle 3">
            <a:extLst>
              <a:ext uri="{FF2B5EF4-FFF2-40B4-BE49-F238E27FC236}">
                <a16:creationId xmlns:a16="http://schemas.microsoft.com/office/drawing/2014/main" id="{3DC55A10-4D72-5DF8-BDA4-CC88C5D97530}"/>
              </a:ext>
            </a:extLst>
          </p:cNvPr>
          <p:cNvSpPr>
            <a:spLocks noGrp="1" noChangeArrowheads="1"/>
          </p:cNvSpPr>
          <p:nvPr>
            <p:ph type="body" idx="1"/>
          </p:nvPr>
        </p:nvSpPr>
        <p:spPr>
          <a:xfrm>
            <a:off x="381000" y="1219200"/>
            <a:ext cx="8382000" cy="6019800"/>
          </a:xfrm>
        </p:spPr>
        <p:txBody>
          <a:bodyPr/>
          <a:lstStyle/>
          <a:p>
            <a:pPr marL="0" indent="0">
              <a:buNone/>
            </a:pPr>
            <a:r>
              <a:rPr lang="en-US" sz="2000" dirty="0">
                <a:ea typeface="ＭＳ Ｐゴシック" pitchFamily="34" charset="-128"/>
              </a:rPr>
              <a:t>Purpose:  Add 15 to the length field for rows that have a </a:t>
            </a:r>
            <a:r>
              <a:rPr lang="en-US" sz="2000" dirty="0" err="1">
                <a:ea typeface="ＭＳ Ｐゴシック" pitchFamily="34" charset="-128"/>
              </a:rPr>
              <a:t>typeID</a:t>
            </a:r>
            <a:r>
              <a:rPr lang="en-US" sz="2000" dirty="0">
                <a:ea typeface="ＭＳ Ｐゴシック" pitchFamily="34" charset="-128"/>
              </a:rPr>
              <a:t> of 'regular'.  </a:t>
            </a:r>
          </a:p>
          <a:p>
            <a:pPr marL="0" indent="0">
              <a:buNone/>
            </a:pPr>
            <a:endParaRPr lang="en-US" sz="1800" b="0" dirty="0">
              <a:solidFill>
                <a:srgbClr val="569CD6"/>
              </a:solidFill>
              <a:effectLst/>
              <a:latin typeface="Consolas" panose="020B0609020204030204" pitchFamily="49" charset="0"/>
            </a:endParaRPr>
          </a:p>
          <a:p>
            <a:pPr marL="0" indent="0">
              <a:buNone/>
            </a:pPr>
            <a:endParaRPr lang="en-US" sz="1800" dirty="0">
              <a:solidFill>
                <a:srgbClr val="569CD6"/>
              </a:solidFill>
              <a:latin typeface="Consolas" panose="020B0609020204030204" pitchFamily="49" charset="0"/>
            </a:endParaRPr>
          </a:p>
          <a:p>
            <a:pPr marL="0" indent="0">
              <a:buNone/>
            </a:pPr>
            <a:r>
              <a:rPr lang="en-US" sz="1800" b="0" dirty="0">
                <a:solidFill>
                  <a:srgbClr val="569CD6"/>
                </a:solidFill>
                <a:effectLst/>
                <a:latin typeface="Consolas" panose="020B0609020204030204" pitchFamily="49" charset="0"/>
              </a:rPr>
              <a:t>import</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arcpy</a:t>
            </a:r>
            <a:endParaRPr lang="en-US" sz="1800" b="0" dirty="0">
              <a:solidFill>
                <a:srgbClr val="D4D4D4"/>
              </a:solidFill>
              <a:effectLst/>
              <a:latin typeface="Consolas" panose="020B0609020204030204" pitchFamily="49" charset="0"/>
            </a:endParaRPr>
          </a:p>
          <a:p>
            <a:pPr marL="0" indent="0">
              <a:buNone/>
            </a:pPr>
            <a:r>
              <a:rPr lang="en-US" sz="1800" b="0" dirty="0" err="1">
                <a:solidFill>
                  <a:srgbClr val="D4D4D4"/>
                </a:solidFill>
                <a:effectLst/>
                <a:latin typeface="Consolas" panose="020B0609020204030204" pitchFamily="49" charset="0"/>
              </a:rPr>
              <a:t>arcpy.env.workspace</a:t>
            </a:r>
            <a:r>
              <a:rPr lang="en-US" sz="1800" b="0" dirty="0">
                <a:solidFill>
                  <a:srgbClr val="D4D4D4"/>
                </a:solidFill>
                <a:effectLst/>
                <a:latin typeface="Consolas" panose="020B0609020204030204" pitchFamily="49" charset="0"/>
              </a:rPr>
              <a:t> = </a:t>
            </a:r>
            <a:r>
              <a:rPr lang="en-US" sz="1800" b="0" dirty="0">
                <a:solidFill>
                  <a:srgbClr val="CE9178"/>
                </a:solidFill>
                <a:effectLst/>
                <a:latin typeface="Consolas" panose="020B0609020204030204" pitchFamily="49" charset="0"/>
              </a:rPr>
              <a:t>"C:/Temp"</a:t>
            </a:r>
            <a:endParaRPr lang="en-US" sz="1800" b="0" dirty="0">
              <a:solidFill>
                <a:srgbClr val="D4D4D4"/>
              </a:solidFill>
              <a:effectLst/>
              <a:latin typeface="Consolas" panose="020B0609020204030204" pitchFamily="49" charset="0"/>
            </a:endParaRPr>
          </a:p>
          <a:p>
            <a:pPr marL="0" indent="0">
              <a:buNone/>
            </a:pPr>
            <a:r>
              <a:rPr lang="en-US" sz="1800" b="0" dirty="0">
                <a:solidFill>
                  <a:srgbClr val="6A9955"/>
                </a:solidFill>
                <a:effectLst/>
                <a:latin typeface="Consolas" panose="020B0609020204030204" pitchFamily="49" charset="0"/>
              </a:rPr>
              <a:t># Get an update cursor.</a:t>
            </a:r>
            <a:endParaRPr lang="en-US" sz="1800" b="0" dirty="0">
              <a:solidFill>
                <a:srgbClr val="D4D4D4"/>
              </a:solidFill>
              <a:effectLst/>
              <a:latin typeface="Consolas" panose="020B0609020204030204" pitchFamily="49" charset="0"/>
            </a:endParaRPr>
          </a:p>
          <a:p>
            <a:pPr marL="0" indent="0">
              <a:buNone/>
            </a:pPr>
            <a:r>
              <a:rPr lang="en-US" sz="1800" b="0" dirty="0" err="1">
                <a:solidFill>
                  <a:srgbClr val="D4D4D4"/>
                </a:solidFill>
                <a:effectLst/>
                <a:latin typeface="Consolas" panose="020B0609020204030204" pitchFamily="49" charset="0"/>
              </a:rPr>
              <a:t>uc</a:t>
            </a:r>
            <a:r>
              <a:rPr lang="en-US" sz="1800" b="0" dirty="0">
                <a:solidFill>
                  <a:srgbClr val="D4D4D4"/>
                </a:solidFill>
                <a:effectLst/>
                <a:latin typeface="Consolas" panose="020B0609020204030204" pitchFamily="49" charset="0"/>
              </a:rPr>
              <a:t> = </a:t>
            </a:r>
            <a:r>
              <a:rPr lang="en-US" sz="1800" b="0" dirty="0" err="1">
                <a:solidFill>
                  <a:srgbClr val="D4D4D4"/>
                </a:solidFill>
                <a:effectLst/>
                <a:latin typeface="Consolas" panose="020B0609020204030204" pitchFamily="49" charset="0"/>
              </a:rPr>
              <a:t>arcpy.da.UpdateCursor</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myfile.shp</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typeID</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'length'</a:t>
            </a:r>
            <a:r>
              <a:rPr lang="en-US" sz="1800" b="0" dirty="0">
                <a:solidFill>
                  <a:srgbClr val="D4D4D4"/>
                </a:solidFill>
                <a:effectLst/>
                <a:latin typeface="Consolas" panose="020B0609020204030204" pitchFamily="49" charset="0"/>
              </a:rPr>
              <a:t>])</a:t>
            </a:r>
          </a:p>
          <a:p>
            <a:pPr marL="0" indent="0">
              <a:buNone/>
            </a:pPr>
            <a:r>
              <a:rPr lang="en-US" sz="1800" b="0" dirty="0">
                <a:solidFill>
                  <a:srgbClr val="569CD6"/>
                </a:solidFill>
                <a:effectLst/>
                <a:latin typeface="Consolas" panose="020B0609020204030204" pitchFamily="49" charset="0"/>
              </a:rPr>
              <a:t>for</a:t>
            </a:r>
            <a:r>
              <a:rPr lang="en-US" sz="1800" b="0" dirty="0">
                <a:solidFill>
                  <a:srgbClr val="D4D4D4"/>
                </a:solidFill>
                <a:effectLst/>
                <a:latin typeface="Consolas" panose="020B0609020204030204" pitchFamily="49" charset="0"/>
              </a:rPr>
              <a:t> row </a:t>
            </a:r>
            <a:r>
              <a:rPr lang="en-US" sz="1800" b="0" dirty="0">
                <a:solidFill>
                  <a:srgbClr val="569CD6"/>
                </a:solidFill>
                <a:effectLst/>
                <a:latin typeface="Consolas" panose="020B0609020204030204" pitchFamily="49" charset="0"/>
              </a:rPr>
              <a:t>in</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uc</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a:t>
            </a:r>
            <a:r>
              <a:rPr lang="en-US" sz="1800" b="0" dirty="0">
                <a:solidFill>
                  <a:srgbClr val="6A9955"/>
                </a:solidFill>
                <a:effectLst/>
                <a:latin typeface="Consolas" panose="020B0609020204030204" pitchFamily="49" charset="0"/>
              </a:rPr>
              <a:t># Find the rows with </a:t>
            </a:r>
            <a:r>
              <a:rPr lang="en-US" sz="1800" b="0" dirty="0" err="1">
                <a:solidFill>
                  <a:srgbClr val="6A9955"/>
                </a:solidFill>
                <a:effectLst/>
                <a:latin typeface="Consolas" panose="020B0609020204030204" pitchFamily="49" charset="0"/>
              </a:rPr>
              <a:t>typeID</a:t>
            </a:r>
            <a:r>
              <a:rPr lang="en-US" sz="1800" b="0" dirty="0">
                <a:solidFill>
                  <a:srgbClr val="6A9955"/>
                </a:solidFill>
                <a:effectLst/>
                <a:latin typeface="Consolas" panose="020B0609020204030204" pitchFamily="49" charset="0"/>
              </a:rPr>
              <a:t> "regular". </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if</a:t>
            </a:r>
            <a:r>
              <a:rPr lang="en-US" sz="1800" b="0" dirty="0">
                <a:solidFill>
                  <a:srgbClr val="D4D4D4"/>
                </a:solidFill>
                <a:effectLst/>
                <a:latin typeface="Consolas" panose="020B0609020204030204" pitchFamily="49" charset="0"/>
              </a:rPr>
              <a:t> row[</a:t>
            </a:r>
            <a:r>
              <a:rPr lang="en-US" sz="1800" b="0" dirty="0">
                <a:solidFill>
                  <a:srgbClr val="B5CEA8"/>
                </a:solidFill>
                <a:effectLst/>
                <a:latin typeface="Consolas" panose="020B0609020204030204" pitchFamily="49" charset="0"/>
              </a:rPr>
              <a:t>0</a:t>
            </a:r>
            <a:r>
              <a:rPr lang="en-US" sz="1800" b="0" dirty="0">
                <a:solidFill>
                  <a:srgbClr val="D4D4D4"/>
                </a:solidFill>
                <a:effectLst/>
                <a:latin typeface="Consolas" panose="020B0609020204030204" pitchFamily="49" charset="0"/>
              </a:rPr>
              <a:t>] == </a:t>
            </a:r>
            <a:r>
              <a:rPr lang="en-US" sz="1800" b="0" dirty="0">
                <a:solidFill>
                  <a:srgbClr val="CE9178"/>
                </a:solidFill>
                <a:effectLst/>
                <a:latin typeface="Consolas" panose="020B0609020204030204" pitchFamily="49" charset="0"/>
              </a:rPr>
              <a:t>"regular"</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a:t>
            </a:r>
            <a:r>
              <a:rPr lang="en-US" sz="1800" b="0" dirty="0">
                <a:solidFill>
                  <a:srgbClr val="6A9955"/>
                </a:solidFill>
                <a:effectLst/>
                <a:latin typeface="Consolas" panose="020B0609020204030204" pitchFamily="49" charset="0"/>
              </a:rPr>
              <a:t># Add 15 to the length. </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        row[</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 row[</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 </a:t>
            </a:r>
            <a:r>
              <a:rPr lang="en-US" sz="1800" b="0" dirty="0">
                <a:solidFill>
                  <a:srgbClr val="B5CEA8"/>
                </a:solidFill>
                <a:effectLst/>
                <a:latin typeface="Consolas" panose="020B0609020204030204" pitchFamily="49" charset="0"/>
              </a:rPr>
              <a:t>15</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uc.updateRow</a:t>
            </a:r>
            <a:r>
              <a:rPr lang="en-US" sz="1800" b="0" dirty="0">
                <a:solidFill>
                  <a:srgbClr val="D4D4D4"/>
                </a:solidFill>
                <a:effectLst/>
                <a:latin typeface="Consolas" panose="020B0609020204030204" pitchFamily="49" charset="0"/>
              </a:rPr>
              <a:t>(row)</a:t>
            </a:r>
          </a:p>
          <a:p>
            <a:pPr marL="0" indent="0">
              <a:buNone/>
            </a:pPr>
            <a:r>
              <a:rPr lang="en-US" sz="1800" b="0" dirty="0">
                <a:solidFill>
                  <a:srgbClr val="569CD6"/>
                </a:solidFill>
                <a:effectLst/>
                <a:latin typeface="Consolas" panose="020B0609020204030204" pitchFamily="49" charset="0"/>
              </a:rPr>
              <a:t>del</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uc</a:t>
            </a:r>
            <a:endParaRPr lang="en-US" sz="1800" b="0" dirty="0">
              <a:solidFill>
                <a:srgbClr val="D4D4D4"/>
              </a:solidFill>
              <a:effectLst/>
              <a:latin typeface="Consolas" panose="020B0609020204030204" pitchFamily="49" charset="0"/>
            </a:endParaRPr>
          </a:p>
          <a:p>
            <a:pPr eaLnBrk="1" hangingPunct="1">
              <a:lnSpc>
                <a:spcPct val="80000"/>
              </a:lnSpc>
              <a:buFontTx/>
              <a:buNone/>
              <a:defRPr/>
            </a:pPr>
            <a:endParaRPr lang="en-US" sz="2000" dirty="0">
              <a:ea typeface="ＭＳ Ｐゴシック" pitchFamily="34" charset="-128"/>
            </a:endParaRPr>
          </a:p>
        </p:txBody>
      </p:sp>
    </p:spTree>
    <p:extLst>
      <p:ext uri="{BB962C8B-B14F-4D97-AF65-F5344CB8AC3E}">
        <p14:creationId xmlns:p14="http://schemas.microsoft.com/office/powerpoint/2010/main" val="23072178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0D1AC7D0-AB50-C8F8-9BAE-89EFBAD34608}"/>
              </a:ext>
            </a:extLst>
          </p:cNvPr>
          <p:cNvSpPr>
            <a:spLocks noGrp="1" noChangeArrowheads="1"/>
          </p:cNvSpPr>
          <p:nvPr>
            <p:ph type="title"/>
          </p:nvPr>
        </p:nvSpPr>
        <p:spPr/>
        <p:txBody>
          <a:bodyPr/>
          <a:lstStyle/>
          <a:p>
            <a:pPr eaLnBrk="1" hangingPunct="1"/>
            <a:r>
              <a:rPr lang="en-US" altLang="en-US" sz="3200" dirty="0"/>
              <a:t>Update a field based on another field</a:t>
            </a:r>
          </a:p>
        </p:txBody>
      </p:sp>
      <p:sp>
        <p:nvSpPr>
          <p:cNvPr id="34820" name="Rectangle 3">
            <a:extLst>
              <a:ext uri="{FF2B5EF4-FFF2-40B4-BE49-F238E27FC236}">
                <a16:creationId xmlns:a16="http://schemas.microsoft.com/office/drawing/2014/main" id="{3DC55A10-4D72-5DF8-BDA4-CC88C5D97530}"/>
              </a:ext>
            </a:extLst>
          </p:cNvPr>
          <p:cNvSpPr>
            <a:spLocks noGrp="1" noChangeArrowheads="1"/>
          </p:cNvSpPr>
          <p:nvPr>
            <p:ph type="body" idx="1"/>
          </p:nvPr>
        </p:nvSpPr>
        <p:spPr>
          <a:xfrm>
            <a:off x="381000" y="1219200"/>
            <a:ext cx="8382000" cy="6019800"/>
          </a:xfrm>
        </p:spPr>
        <p:txBody>
          <a:bodyPr/>
          <a:lstStyle/>
          <a:p>
            <a:pPr marL="0" indent="0">
              <a:buNone/>
            </a:pPr>
            <a:r>
              <a:rPr lang="en-US" sz="2000" dirty="0">
                <a:ea typeface="ＭＳ Ｐゴシック" pitchFamily="34" charset="-128"/>
              </a:rPr>
              <a:t>Purpose:  Add 15 to the length field for rows that have a </a:t>
            </a:r>
            <a:r>
              <a:rPr lang="en-US" sz="2000" dirty="0" err="1">
                <a:ea typeface="ＭＳ Ｐゴシック" pitchFamily="34" charset="-128"/>
              </a:rPr>
              <a:t>typeID</a:t>
            </a:r>
            <a:r>
              <a:rPr lang="en-US" sz="2000" dirty="0">
                <a:ea typeface="ＭＳ Ｐゴシック" pitchFamily="34" charset="-128"/>
              </a:rPr>
              <a:t> of 'regular’.   </a:t>
            </a:r>
          </a:p>
          <a:p>
            <a:pPr marL="0" indent="0">
              <a:buNone/>
            </a:pPr>
            <a:endParaRPr lang="en-US" sz="1800" b="0" dirty="0">
              <a:solidFill>
                <a:srgbClr val="569CD6"/>
              </a:solidFill>
              <a:effectLst/>
              <a:latin typeface="Consolas" panose="020B0609020204030204" pitchFamily="49" charset="0"/>
            </a:endParaRPr>
          </a:p>
          <a:p>
            <a:pPr marL="0" indent="0">
              <a:buNone/>
            </a:pPr>
            <a:endParaRPr lang="en-US" sz="1800" dirty="0">
              <a:solidFill>
                <a:srgbClr val="569CD6"/>
              </a:solidFill>
              <a:latin typeface="Consolas" panose="020B0609020204030204" pitchFamily="49" charset="0"/>
            </a:endParaRPr>
          </a:p>
          <a:p>
            <a:pPr marL="0" indent="0">
              <a:buNone/>
            </a:pPr>
            <a:r>
              <a:rPr lang="en-US" sz="1400" b="0" dirty="0">
                <a:solidFill>
                  <a:srgbClr val="569CD6"/>
                </a:solidFill>
                <a:effectLst/>
                <a:latin typeface="Consolas" panose="020B0609020204030204" pitchFamily="49" charset="0"/>
              </a:rPr>
              <a:t>import</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arcpy</a:t>
            </a:r>
            <a:r>
              <a:rPr lang="en-US" sz="1400" b="0" dirty="0">
                <a:solidFill>
                  <a:srgbClr val="D4D4D4"/>
                </a:solidFill>
                <a:effectLst/>
                <a:latin typeface="Consolas" panose="020B0609020204030204" pitchFamily="49" charset="0"/>
              </a:rPr>
              <a:t>, traceback</a:t>
            </a:r>
          </a:p>
          <a:p>
            <a:pPr marL="0" indent="0">
              <a:buNone/>
            </a:pPr>
            <a:r>
              <a:rPr lang="en-US" sz="1400" b="0" dirty="0">
                <a:solidFill>
                  <a:srgbClr val="6A9955"/>
                </a:solidFill>
                <a:effectLst/>
                <a:latin typeface="Consolas" panose="020B0609020204030204" pitchFamily="49" charset="0"/>
              </a:rPr>
              <a:t># Get an update cursor.</a:t>
            </a: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arcpy.env.workspace</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"C:/Temp"</a:t>
            </a: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uc</a:t>
            </a:r>
            <a:r>
              <a:rPr lang="en-US" sz="1400" b="0" dirty="0">
                <a:solidFill>
                  <a:srgbClr val="D4D4D4"/>
                </a:solidFill>
                <a:effectLst/>
                <a:latin typeface="Consolas" panose="020B0609020204030204" pitchFamily="49" charset="0"/>
              </a:rPr>
              <a:t> = </a:t>
            </a:r>
            <a:r>
              <a:rPr lang="en-US" sz="1400" b="0" dirty="0" err="1">
                <a:solidFill>
                  <a:srgbClr val="D4D4D4"/>
                </a:solidFill>
                <a:effectLst/>
                <a:latin typeface="Consolas" panose="020B0609020204030204" pitchFamily="49" charset="0"/>
              </a:rPr>
              <a:t>arcpy.da.UpdateCursor</a:t>
            </a:r>
            <a:r>
              <a:rPr lang="en-US" sz="1400" b="0" dirty="0">
                <a:solidFill>
                  <a:srgbClr val="D4D4D4"/>
                </a:solidFill>
                <a:effectLst/>
                <a:latin typeface="Consolas" panose="020B0609020204030204" pitchFamily="49" charset="0"/>
              </a:rPr>
              <a:t>(</a:t>
            </a:r>
            <a:r>
              <a:rPr lang="en-US" sz="1400" b="0" dirty="0" err="1">
                <a:solidFill>
                  <a:srgbClr val="D4D4D4"/>
                </a:solidFill>
                <a:effectLst/>
                <a:latin typeface="Consolas" panose="020B0609020204030204" pitchFamily="49" charset="0"/>
              </a:rPr>
              <a:t>in_table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myfile.shp</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field_names</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typeID</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"length"</a:t>
            </a:r>
            <a:r>
              <a:rPr lang="en-US" sz="1400" b="0" dirty="0">
                <a:solidFill>
                  <a:srgbClr val="D4D4D4"/>
                </a:solidFill>
                <a:effectLst/>
                <a:latin typeface="Consolas" panose="020B0609020204030204" pitchFamily="49" charset="0"/>
              </a:rPr>
              <a:t>])</a:t>
            </a:r>
          </a:p>
          <a:p>
            <a:pPr marL="0" indent="0">
              <a:buNone/>
            </a:pPr>
            <a:r>
              <a:rPr lang="en-US" sz="1400" b="0" dirty="0">
                <a:solidFill>
                  <a:srgbClr val="569CD6"/>
                </a:solidFill>
                <a:effectLst/>
                <a:latin typeface="Consolas" panose="020B0609020204030204" pitchFamily="49" charset="0"/>
              </a:rPr>
              <a:t>try</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row </a:t>
            </a:r>
            <a:r>
              <a:rPr lang="en-US" sz="1400" b="0" dirty="0">
                <a:solidFill>
                  <a:srgbClr val="569CD6"/>
                </a:solidFill>
                <a:effectLst/>
                <a:latin typeface="Consolas" panose="020B0609020204030204" pitchFamily="49" charset="0"/>
              </a:rPr>
              <a:t>in</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uc</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 Find the rows with </a:t>
            </a:r>
            <a:r>
              <a:rPr lang="en-US" sz="1400" b="0" dirty="0" err="1">
                <a:solidFill>
                  <a:srgbClr val="6A9955"/>
                </a:solidFill>
                <a:effectLst/>
                <a:latin typeface="Consolas" panose="020B0609020204030204" pitchFamily="49" charset="0"/>
              </a:rPr>
              <a:t>typeID</a:t>
            </a:r>
            <a:r>
              <a:rPr lang="en-US" sz="1400" b="0" dirty="0">
                <a:solidFill>
                  <a:srgbClr val="6A9955"/>
                </a:solidFill>
                <a:effectLst/>
                <a:latin typeface="Consolas" panose="020B0609020204030204" pitchFamily="49" charset="0"/>
              </a:rPr>
              <a:t> "regular". </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row[</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"regular"</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 Add 15 to the length. </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row[</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 row[</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15</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uc.updateRow</a:t>
            </a:r>
            <a:r>
              <a:rPr lang="en-US" sz="1400" b="0" dirty="0">
                <a:solidFill>
                  <a:srgbClr val="D4D4D4"/>
                </a:solidFill>
                <a:effectLst/>
                <a:latin typeface="Consolas" panose="020B0609020204030204" pitchFamily="49" charset="0"/>
              </a:rPr>
              <a:t>(row)</a:t>
            </a:r>
          </a:p>
          <a:p>
            <a:pPr marL="0" indent="0">
              <a:buNone/>
            </a:pPr>
            <a:r>
              <a:rPr lang="en-US" sz="1400" b="0" dirty="0">
                <a:solidFill>
                  <a:srgbClr val="569CD6"/>
                </a:solidFill>
                <a:effectLst/>
                <a:latin typeface="Consolas" panose="020B0609020204030204" pitchFamily="49" charset="0"/>
              </a:rPr>
              <a:t>except</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traceback.print_exception</a:t>
            </a:r>
            <a:r>
              <a:rPr lang="en-US" sz="1400" b="0" dirty="0">
                <a:solidFill>
                  <a:srgbClr val="D4D4D4"/>
                </a:solidFill>
                <a:effectLst/>
                <a:latin typeface="Consolas" panose="020B0609020204030204" pitchFamily="49" charset="0"/>
              </a:rPr>
              <a:t>()</a:t>
            </a:r>
          </a:p>
          <a:p>
            <a:pPr marL="0" indent="0">
              <a:buNone/>
            </a:pPr>
            <a:r>
              <a:rPr lang="en-US" sz="1400" b="0" dirty="0">
                <a:solidFill>
                  <a:srgbClr val="569CD6"/>
                </a:solidFill>
                <a:effectLst/>
                <a:latin typeface="Consolas" panose="020B0609020204030204" pitchFamily="49" charset="0"/>
              </a:rPr>
              <a:t>finally</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del</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uc</a:t>
            </a:r>
            <a:endParaRPr lang="en-US" sz="1400" b="0" dirty="0">
              <a:solidFill>
                <a:srgbClr val="D4D4D4"/>
              </a:solidFill>
              <a:effectLst/>
              <a:latin typeface="Consolas" panose="020B0609020204030204" pitchFamily="49" charset="0"/>
            </a:endParaRPr>
          </a:p>
          <a:p>
            <a:pPr eaLnBrk="1" hangingPunct="1">
              <a:lnSpc>
                <a:spcPct val="80000"/>
              </a:lnSpc>
              <a:buFontTx/>
              <a:buNone/>
              <a:defRPr/>
            </a:pPr>
            <a:endParaRPr lang="en-US" sz="2000" dirty="0">
              <a:ea typeface="ＭＳ Ｐゴシック" pitchFamily="34" charset="-128"/>
            </a:endParaRPr>
          </a:p>
        </p:txBody>
      </p:sp>
    </p:spTree>
    <p:extLst>
      <p:ext uri="{BB962C8B-B14F-4D97-AF65-F5344CB8AC3E}">
        <p14:creationId xmlns:p14="http://schemas.microsoft.com/office/powerpoint/2010/main" val="7575525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72AFC56B-C38F-F361-4979-1E46C926EAAA}"/>
              </a:ext>
            </a:extLst>
          </p:cNvPr>
          <p:cNvSpPr>
            <a:spLocks noGrp="1" noChangeArrowheads="1"/>
          </p:cNvSpPr>
          <p:nvPr>
            <p:ph type="title"/>
          </p:nvPr>
        </p:nvSpPr>
        <p:spPr/>
        <p:txBody>
          <a:bodyPr/>
          <a:lstStyle/>
          <a:p>
            <a:pPr eaLnBrk="1" hangingPunct="1"/>
            <a:r>
              <a:rPr lang="en-US" altLang="en-US" sz="3600"/>
              <a:t>Spatial Reference object</a:t>
            </a:r>
          </a:p>
        </p:txBody>
      </p:sp>
      <p:sp>
        <p:nvSpPr>
          <p:cNvPr id="32772" name="Rectangle 3">
            <a:extLst>
              <a:ext uri="{FF2B5EF4-FFF2-40B4-BE49-F238E27FC236}">
                <a16:creationId xmlns:a16="http://schemas.microsoft.com/office/drawing/2014/main" id="{A9A530F5-9846-D9CC-94BE-6C7FDA14FC90}"/>
              </a:ext>
            </a:extLst>
          </p:cNvPr>
          <p:cNvSpPr>
            <a:spLocks noGrp="1" noChangeArrowheads="1"/>
          </p:cNvSpPr>
          <p:nvPr>
            <p:ph type="body" idx="1"/>
          </p:nvPr>
        </p:nvSpPr>
        <p:spPr/>
        <p:txBody>
          <a:bodyPr/>
          <a:lstStyle/>
          <a:p>
            <a:pPr eaLnBrk="1" hangingPunct="1">
              <a:lnSpc>
                <a:spcPct val="90000"/>
              </a:lnSpc>
              <a:defRPr/>
            </a:pPr>
            <a:endParaRPr lang="en-US" sz="2800">
              <a:ea typeface="ＭＳ Ｐゴシック" pitchFamily="34" charset="-128"/>
            </a:endParaRPr>
          </a:p>
          <a:p>
            <a:pPr eaLnBrk="1" hangingPunct="1">
              <a:lnSpc>
                <a:spcPct val="90000"/>
              </a:lnSpc>
              <a:defRPr/>
            </a:pPr>
            <a:endParaRPr lang="en-US" sz="2800">
              <a:ea typeface="ＭＳ Ｐゴシック" pitchFamily="34" charset="-128"/>
            </a:endParaRPr>
          </a:p>
          <a:p>
            <a:pPr eaLnBrk="1" hangingPunct="1">
              <a:lnSpc>
                <a:spcPct val="90000"/>
              </a:lnSpc>
              <a:defRPr/>
            </a:pPr>
            <a:endParaRPr lang="en-US" sz="2800">
              <a:ea typeface="ＭＳ Ｐゴシック" pitchFamily="34" charset="-128"/>
            </a:endParaRPr>
          </a:p>
          <a:p>
            <a:pPr eaLnBrk="1" hangingPunct="1">
              <a:lnSpc>
                <a:spcPct val="90000"/>
              </a:lnSpc>
              <a:defRPr/>
            </a:pPr>
            <a:endParaRPr lang="en-US" sz="2800">
              <a:ea typeface="ＭＳ Ｐゴシック" pitchFamily="34" charset="-128"/>
            </a:endParaRPr>
          </a:p>
          <a:p>
            <a:pPr eaLnBrk="1" hangingPunct="1">
              <a:lnSpc>
                <a:spcPct val="90000"/>
              </a:lnSpc>
              <a:defRPr/>
            </a:pPr>
            <a:r>
              <a:rPr lang="en-US" sz="2800">
                <a:ea typeface="ＭＳ Ｐゴシック" pitchFamily="34" charset="-128"/>
              </a:rPr>
              <a:t>The coordinate system, tolerance, and resolution used to store a spatial dataset.</a:t>
            </a:r>
          </a:p>
          <a:p>
            <a:pPr eaLnBrk="1" hangingPunct="1">
              <a:lnSpc>
                <a:spcPct val="90000"/>
              </a:lnSpc>
              <a:buFontTx/>
              <a:buNone/>
              <a:defRPr/>
            </a:pPr>
            <a:r>
              <a:rPr lang="en-US" sz="2400">
                <a:ea typeface="ＭＳ Ｐゴシック" pitchFamily="34" charset="-128"/>
              </a:rPr>
              <a:t>prjFile = </a:t>
            </a:r>
            <a:r>
              <a:rPr lang="ja-JP" altLang="en-US" sz="2400">
                <a:solidFill>
                  <a:srgbClr val="B2B062"/>
                </a:solidFill>
                <a:ea typeface="ＭＳ Ｐゴシック" pitchFamily="34" charset="-128"/>
              </a:rPr>
              <a:t>“</a:t>
            </a:r>
            <a:r>
              <a:rPr lang="en-US" altLang="ja-JP" sz="2400">
                <a:solidFill>
                  <a:srgbClr val="B2B062"/>
                </a:solidFill>
                <a:ea typeface="ＭＳ Ｐゴシック" pitchFamily="34" charset="-128"/>
              </a:rPr>
              <a:t>C:/Program Files/ArcGIS/Desktop10.0/Coordinate Systems/Projected Coordinate Systems" + \ "/Continental/North America/USA Contiguous Equidistant Conic.prj" </a:t>
            </a:r>
            <a:br>
              <a:rPr lang="en-US" altLang="ja-JP" sz="2400">
                <a:ea typeface="ＭＳ Ｐゴシック" pitchFamily="34" charset="-128"/>
              </a:rPr>
            </a:br>
            <a:endParaRPr lang="en-US" altLang="ja-JP" sz="2400">
              <a:ea typeface="ＭＳ Ｐゴシック" pitchFamily="34" charset="-128"/>
            </a:endParaRPr>
          </a:p>
          <a:p>
            <a:pPr eaLnBrk="1" hangingPunct="1">
              <a:lnSpc>
                <a:spcPct val="90000"/>
              </a:lnSpc>
              <a:buFontTx/>
              <a:buNone/>
              <a:defRPr/>
            </a:pPr>
            <a:r>
              <a:rPr lang="en-US" sz="2400" i="1">
                <a:solidFill>
                  <a:srgbClr val="669900"/>
                </a:solidFill>
                <a:ea typeface="ＭＳ Ｐゴシック" pitchFamily="34" charset="-128"/>
              </a:rPr>
              <a:t># Create a spatial reference object using a projection file </a:t>
            </a:r>
          </a:p>
          <a:p>
            <a:pPr eaLnBrk="1" hangingPunct="1">
              <a:lnSpc>
                <a:spcPct val="90000"/>
              </a:lnSpc>
              <a:buFontTx/>
              <a:buNone/>
              <a:defRPr/>
            </a:pPr>
            <a:r>
              <a:rPr lang="en-US" sz="2400">
                <a:ea typeface="ＭＳ Ｐゴシック" pitchFamily="34" charset="-128"/>
              </a:rPr>
              <a:t>sr = arcpy.SpatialReference(prjFile) </a:t>
            </a:r>
          </a:p>
        </p:txBody>
      </p:sp>
      <p:pic>
        <p:nvPicPr>
          <p:cNvPr id="44037" name="Picture 2">
            <a:extLst>
              <a:ext uri="{FF2B5EF4-FFF2-40B4-BE49-F238E27FC236}">
                <a16:creationId xmlns:a16="http://schemas.microsoft.com/office/drawing/2014/main" id="{ED7E9B4B-7CE8-6D30-ECE7-5CA93C8F50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8" y="822325"/>
            <a:ext cx="7010400" cy="16922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ea typeface="ＭＳ Ｐゴシック" charset="0"/>
              </a:rPr>
              <a:t>SearchCursor</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3182339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solidFill>
                  <a:srgbClr val="FF0066"/>
                </a:solidFill>
                <a:ea typeface="ＭＳ Ｐゴシック" charset="0"/>
              </a:rPr>
              <a:t>S</a:t>
            </a:r>
            <a:r>
              <a:rPr lang="en-US" i="1" dirty="0" err="1">
                <a:ea typeface="ＭＳ Ｐゴシック" charset="0"/>
              </a:rPr>
              <a:t>earch</a:t>
            </a:r>
            <a:r>
              <a:rPr lang="en-US" i="1" dirty="0" err="1">
                <a:solidFill>
                  <a:srgbClr val="FF0066"/>
                </a:solidFill>
                <a:ea typeface="ＭＳ Ｐゴシック" charset="0"/>
              </a:rPr>
              <a:t>C</a:t>
            </a:r>
            <a:r>
              <a:rPr lang="en-US" i="1" dirty="0" err="1">
                <a:ea typeface="ＭＳ Ｐゴシック" charset="0"/>
              </a:rPr>
              <a:t>ursor</a:t>
            </a: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solidFill>
                  <a:srgbClr val="FF0066"/>
                </a:solidFill>
                <a:ea typeface="ＭＳ Ｐゴシック" charset="0"/>
              </a:rPr>
              <a:t>U</a:t>
            </a:r>
            <a:r>
              <a:rPr lang="en-US" i="1" dirty="0" err="1">
                <a:ea typeface="ＭＳ Ｐゴシック" charset="0"/>
              </a:rPr>
              <a:t>pdate</a:t>
            </a:r>
            <a:r>
              <a:rPr lang="en-US" i="1" dirty="0" err="1">
                <a:solidFill>
                  <a:srgbClr val="FF0066"/>
                </a:solidFill>
                <a:ea typeface="ＭＳ Ｐゴシック" charset="0"/>
              </a:rPr>
              <a:t>C</a:t>
            </a:r>
            <a:r>
              <a:rPr lang="en-US" i="1" dirty="0" err="1">
                <a:ea typeface="ＭＳ Ｐゴシック" charset="0"/>
              </a:rPr>
              <a:t>ursor</a:t>
            </a:r>
            <a:endParaRPr lang="en-US" dirty="0">
              <a:ea typeface="ＭＳ Ｐゴシック" charset="0"/>
            </a:endParaRP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solidFill>
                  <a:srgbClr val="FF0066"/>
                </a:solidFill>
                <a:ea typeface="ＭＳ Ｐゴシック" charset="0"/>
              </a:rPr>
              <a:t>I</a:t>
            </a:r>
            <a:r>
              <a:rPr lang="en-US" i="1" dirty="0" err="1">
                <a:ea typeface="ＭＳ Ｐゴシック" charset="0"/>
              </a:rPr>
              <a:t>nsert</a:t>
            </a:r>
            <a:r>
              <a:rPr lang="en-US" i="1" dirty="0" err="1">
                <a:solidFill>
                  <a:srgbClr val="FF0066"/>
                </a:solidFill>
                <a:ea typeface="ＭＳ Ｐゴシック" charset="0"/>
              </a:rPr>
              <a:t>C</a:t>
            </a:r>
            <a:r>
              <a:rPr lang="en-US" i="1" dirty="0" err="1">
                <a:ea typeface="ＭＳ Ｐゴシック" charset="0"/>
              </a:rPr>
              <a:t>ursor</a:t>
            </a: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2498789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ea typeface="ＭＳ Ｐゴシック" charset="0"/>
              </a:rPr>
              <a:t>SearchCursor</a:t>
            </a: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r>
              <a:rPr lang="en-US" i="1" dirty="0">
                <a:ea typeface="ＭＳ Ｐゴシック" charset="0"/>
              </a:rPr>
              <a:t> </a:t>
            </a:r>
            <a:endParaRPr lang="en-US" dirty="0">
              <a:ea typeface="ＭＳ Ｐゴシック" charset="0"/>
            </a:endParaRP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3429000" y="992594"/>
            <a:ext cx="5715000" cy="5005358"/>
            <a:chOff x="3429000" y="1013532"/>
            <a:chExt cx="5715000" cy="5005358"/>
          </a:xfrm>
          <a:solidFill>
            <a:schemeClr val="accent4">
              <a:lumMod val="75000"/>
              <a:lumOff val="25000"/>
            </a:schemeClr>
          </a:solidFill>
        </p:grpSpPr>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3429000" y="5157116"/>
              <a:ext cx="5105400" cy="861774"/>
            </a:xfrm>
            <a:prstGeom prst="rect">
              <a:avLst/>
            </a:prstGeom>
            <a:grp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rPr>
                <a:t> </a:t>
              </a:r>
            </a:p>
            <a:p>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field_names</a:t>
              </a:r>
              <a:endPar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endParaRPr>
            </a:p>
            <a:p>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3429000" y="1013532"/>
              <a:ext cx="5715000" cy="1815882"/>
            </a:xfrm>
            <a:prstGeom prst="rect">
              <a:avLst/>
            </a:prstGeom>
            <a:grp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rPr>
                <a:t> </a:t>
              </a:r>
            </a:p>
            <a:p>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field_names</a:t>
              </a:r>
              <a:endPar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where_clause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spatial_reference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explode_to_points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sql_clause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grpSp>
      <p:sp>
        <p:nvSpPr>
          <p:cNvPr id="8" name="Rectangle 7">
            <a:extLst>
              <a:ext uri="{FF2B5EF4-FFF2-40B4-BE49-F238E27FC236}">
                <a16:creationId xmlns:a16="http://schemas.microsoft.com/office/drawing/2014/main" id="{EEB436FE-5FD0-B8C4-1663-9F574493C070}"/>
              </a:ext>
            </a:extLst>
          </p:cNvPr>
          <p:cNvSpPr>
            <a:spLocks noChangeArrowheads="1"/>
          </p:cNvSpPr>
          <p:nvPr/>
        </p:nvSpPr>
        <p:spPr bwMode="auto">
          <a:xfrm>
            <a:off x="3429000" y="3060918"/>
            <a:ext cx="5715000" cy="1815882"/>
          </a:xfrm>
          <a:prstGeom prst="rect">
            <a:avLst/>
          </a:prstGeom>
          <a:solidFill>
            <a:schemeClr val="accent4">
              <a:lumMod val="75000"/>
              <a:lumOff val="25000"/>
            </a:schemeClr>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rPr>
              <a:t> </a:t>
            </a:r>
          </a:p>
          <a:p>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field_names</a:t>
            </a:r>
            <a:endPar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where_clause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spatial_reference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explode_to_points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sql_clause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sp>
        <p:nvSpPr>
          <p:cNvPr id="2" name="TextBox 1">
            <a:extLst>
              <a:ext uri="{FF2B5EF4-FFF2-40B4-BE49-F238E27FC236}">
                <a16:creationId xmlns:a16="http://schemas.microsoft.com/office/drawing/2014/main" id="{8F525F63-6CFC-7D60-542B-25B6277B9E37}"/>
              </a:ext>
            </a:extLst>
          </p:cNvPr>
          <p:cNvSpPr txBox="1"/>
          <p:nvPr/>
        </p:nvSpPr>
        <p:spPr>
          <a:xfrm>
            <a:off x="2971800" y="198477"/>
            <a:ext cx="2569934" cy="646331"/>
          </a:xfrm>
          <a:prstGeom prst="rect">
            <a:avLst/>
          </a:prstGeom>
          <a:noFill/>
        </p:spPr>
        <p:txBody>
          <a:bodyPr wrap="none" rtlCol="0">
            <a:spAutoFit/>
          </a:bodyPr>
          <a:lstStyle/>
          <a:p>
            <a:r>
              <a:rPr lang="en-US" sz="3600" dirty="0">
                <a:solidFill>
                  <a:schemeClr val="bg1">
                    <a:lumMod val="65000"/>
                  </a:schemeClr>
                </a:solidFill>
              </a:rPr>
              <a:t>Parameters</a:t>
            </a:r>
          </a:p>
        </p:txBody>
      </p:sp>
      <p:sp>
        <p:nvSpPr>
          <p:cNvPr id="6" name="TextBox 5">
            <a:extLst>
              <a:ext uri="{FF2B5EF4-FFF2-40B4-BE49-F238E27FC236}">
                <a16:creationId xmlns:a16="http://schemas.microsoft.com/office/drawing/2014/main" id="{DB5D91D5-37F1-50EF-D0E1-99179E474DDA}"/>
              </a:ext>
            </a:extLst>
          </p:cNvPr>
          <p:cNvSpPr txBox="1"/>
          <p:nvPr/>
        </p:nvSpPr>
        <p:spPr>
          <a:xfrm>
            <a:off x="6553200" y="897602"/>
            <a:ext cx="2108269" cy="1631216"/>
          </a:xfrm>
          <a:prstGeom prst="rect">
            <a:avLst/>
          </a:prstGeom>
          <a:noFill/>
        </p:spPr>
        <p:txBody>
          <a:bodyPr wrap="none" rtlCol="0">
            <a:spAutoFit/>
          </a:bodyPr>
          <a:lstStyle/>
          <a:p>
            <a:r>
              <a:rPr lang="en-US" sz="3600" dirty="0">
                <a:solidFill>
                  <a:srgbClr val="D5D50E"/>
                </a:solidFill>
              </a:rPr>
              <a:t>required</a:t>
            </a:r>
          </a:p>
          <a:p>
            <a:endParaRPr lang="en-US" sz="2400" dirty="0">
              <a:solidFill>
                <a:schemeClr val="bg1">
                  <a:lumMod val="65000"/>
                </a:schemeClr>
              </a:solidFill>
            </a:endParaRPr>
          </a:p>
          <a:p>
            <a:r>
              <a:rPr lang="en-US" sz="3600" dirty="0">
                <a:solidFill>
                  <a:schemeClr val="bg1">
                    <a:lumMod val="65000"/>
                  </a:schemeClr>
                </a:solidFill>
              </a:rPr>
              <a:t>{optional}</a:t>
            </a:r>
          </a:p>
        </p:txBody>
      </p:sp>
    </p:spTree>
    <p:extLst>
      <p:ext uri="{BB962C8B-B14F-4D97-AF65-F5344CB8AC3E}">
        <p14:creationId xmlns:p14="http://schemas.microsoft.com/office/powerpoint/2010/main" val="2395791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6553200" cy="6248400"/>
          </a:xfrm>
        </p:spPr>
        <p:txBody>
          <a:bodyPr/>
          <a:lstStyle/>
          <a:p>
            <a:pPr marL="457200" lvl="1" indent="0" eaLnBrk="1" hangingPunct="1">
              <a:defRPr/>
            </a:pPr>
            <a:endParaRPr lang="en-US" i="1" dirty="0">
              <a:ea typeface="ＭＳ Ｐゴシック" charset="0"/>
            </a:endParaRPr>
          </a:p>
          <a:p>
            <a:pPr lvl="1" eaLnBrk="1" hangingPunct="1">
              <a:defRPr/>
            </a:pPr>
            <a:r>
              <a:rPr lang="en-US" i="1" dirty="0" err="1">
                <a:ea typeface="ＭＳ Ｐゴシック" charset="0"/>
              </a:rPr>
              <a:t>SearchCursor</a:t>
            </a:r>
            <a:endParaRPr lang="en-US" i="1"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endParaRPr lang="en-US" i="1" dirty="0">
              <a:ea typeface="ＭＳ Ｐゴシック" charset="0"/>
            </a:endParaRP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3429000" y="992594"/>
            <a:ext cx="5715000" cy="5005358"/>
            <a:chOff x="3429000" y="1013532"/>
            <a:chExt cx="5715000" cy="5005358"/>
          </a:xfrm>
          <a:solidFill>
            <a:schemeClr val="accent4">
              <a:lumMod val="75000"/>
              <a:lumOff val="25000"/>
            </a:schemeClr>
          </a:solidFill>
        </p:grpSpPr>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3429000" y="5157116"/>
              <a:ext cx="5105400" cy="861774"/>
            </a:xfrm>
            <a:prstGeom prst="rect">
              <a:avLst/>
            </a:prstGeom>
            <a:grp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p>
            <a:p>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field_names</a:t>
              </a:r>
              <a:endPar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endParaRPr>
            </a:p>
            <a:p>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3429000" y="1013532"/>
              <a:ext cx="5715000" cy="1815882"/>
            </a:xfrm>
            <a:prstGeom prst="rect">
              <a:avLst/>
            </a:prstGeom>
            <a:grp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field_names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where_clause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spatial_reference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explode_to_points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sql_clause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grpSp>
      <p:sp>
        <p:nvSpPr>
          <p:cNvPr id="8" name="Rectangle 7">
            <a:extLst>
              <a:ext uri="{FF2B5EF4-FFF2-40B4-BE49-F238E27FC236}">
                <a16:creationId xmlns:a16="http://schemas.microsoft.com/office/drawing/2014/main" id="{EEB436FE-5FD0-B8C4-1663-9F574493C070}"/>
              </a:ext>
            </a:extLst>
          </p:cNvPr>
          <p:cNvSpPr>
            <a:spLocks noChangeArrowheads="1"/>
          </p:cNvSpPr>
          <p:nvPr/>
        </p:nvSpPr>
        <p:spPr bwMode="auto">
          <a:xfrm>
            <a:off x="3429000" y="3060918"/>
            <a:ext cx="5715000" cy="1815882"/>
          </a:xfrm>
          <a:prstGeom prst="rect">
            <a:avLst/>
          </a:prstGeom>
          <a:solidFill>
            <a:schemeClr val="accent4">
              <a:lumMod val="75000"/>
              <a:lumOff val="25000"/>
            </a:schemeClr>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field_names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where_clause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spatial_reference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explode_to_points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sql_clause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sp>
        <p:nvSpPr>
          <p:cNvPr id="2" name="TextBox 1">
            <a:extLst>
              <a:ext uri="{FF2B5EF4-FFF2-40B4-BE49-F238E27FC236}">
                <a16:creationId xmlns:a16="http://schemas.microsoft.com/office/drawing/2014/main" id="{A2990CC7-CFC9-111C-D92F-EBAC7C0B7F3F}"/>
              </a:ext>
            </a:extLst>
          </p:cNvPr>
          <p:cNvSpPr txBox="1"/>
          <p:nvPr/>
        </p:nvSpPr>
        <p:spPr>
          <a:xfrm>
            <a:off x="2971800" y="198477"/>
            <a:ext cx="2569934" cy="646331"/>
          </a:xfrm>
          <a:prstGeom prst="rect">
            <a:avLst/>
          </a:prstGeom>
          <a:noFill/>
        </p:spPr>
        <p:txBody>
          <a:bodyPr wrap="none" rtlCol="0">
            <a:spAutoFit/>
          </a:bodyPr>
          <a:lstStyle/>
          <a:p>
            <a:r>
              <a:rPr lang="en-US" sz="3600" dirty="0">
                <a:solidFill>
                  <a:schemeClr val="bg1">
                    <a:lumMod val="65000"/>
                  </a:schemeClr>
                </a:solidFill>
              </a:rPr>
              <a:t>Parameters</a:t>
            </a:r>
          </a:p>
        </p:txBody>
      </p:sp>
      <p:sp>
        <p:nvSpPr>
          <p:cNvPr id="6" name="Right Brace 5">
            <a:extLst>
              <a:ext uri="{FF2B5EF4-FFF2-40B4-BE49-F238E27FC236}">
                <a16:creationId xmlns:a16="http://schemas.microsoft.com/office/drawing/2014/main" id="{3B4D80C0-8694-ECCA-574D-4DDD30458513}"/>
              </a:ext>
            </a:extLst>
          </p:cNvPr>
          <p:cNvSpPr/>
          <p:nvPr/>
        </p:nvSpPr>
        <p:spPr bwMode="auto">
          <a:xfrm>
            <a:off x="6705600" y="1308318"/>
            <a:ext cx="914400" cy="3124200"/>
          </a:xfrm>
          <a:prstGeom prst="rightBrace">
            <a:avLst/>
          </a:prstGeom>
          <a:noFill/>
          <a:ln>
            <a:solidFill>
              <a:srgbClr val="D9D9D9"/>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TextBox 6">
            <a:extLst>
              <a:ext uri="{FF2B5EF4-FFF2-40B4-BE49-F238E27FC236}">
                <a16:creationId xmlns:a16="http://schemas.microsoft.com/office/drawing/2014/main" id="{CF239797-1C4D-E6F9-8334-6762B0F16AF3}"/>
              </a:ext>
            </a:extLst>
          </p:cNvPr>
          <p:cNvSpPr txBox="1"/>
          <p:nvPr/>
        </p:nvSpPr>
        <p:spPr>
          <a:xfrm>
            <a:off x="7848600" y="2578030"/>
            <a:ext cx="1186543" cy="584775"/>
          </a:xfrm>
          <a:prstGeom prst="rect">
            <a:avLst/>
          </a:prstGeom>
          <a:noFill/>
        </p:spPr>
        <p:txBody>
          <a:bodyPr wrap="none" rtlCol="0">
            <a:spAutoFit/>
          </a:bodyPr>
          <a:lstStyle/>
          <a:p>
            <a:r>
              <a:rPr lang="en-US" sz="3200" dirty="0">
                <a:solidFill>
                  <a:schemeClr val="bg1">
                    <a:lumMod val="65000"/>
                  </a:schemeClr>
                </a:solidFill>
              </a:rPr>
              <a:t>same</a:t>
            </a:r>
            <a:endParaRPr lang="en-US" dirty="0">
              <a:solidFill>
                <a:schemeClr val="bg1">
                  <a:lumMod val="65000"/>
                </a:schemeClr>
              </a:solidFill>
            </a:endParaRPr>
          </a:p>
        </p:txBody>
      </p:sp>
    </p:spTree>
    <p:extLst>
      <p:ext uri="{BB962C8B-B14F-4D97-AF65-F5344CB8AC3E}">
        <p14:creationId xmlns:p14="http://schemas.microsoft.com/office/powerpoint/2010/main" val="2377609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E232DDE0-84AD-8106-149C-EA874690E079}"/>
              </a:ext>
            </a:extLst>
          </p:cNvPr>
          <p:cNvSpPr>
            <a:spLocks noGrp="1" noChangeArrowheads="1"/>
          </p:cNvSpPr>
          <p:nvPr>
            <p:ph type="title"/>
          </p:nvPr>
        </p:nvSpPr>
        <p:spPr/>
        <p:txBody>
          <a:bodyPr/>
          <a:lstStyle/>
          <a:p>
            <a:pPr eaLnBrk="1" hangingPunct="1"/>
            <a:r>
              <a:rPr lang="en-US" altLang="en-US" dirty="0"/>
              <a:t>Data access cursor methods</a:t>
            </a:r>
          </a:p>
        </p:txBody>
      </p:sp>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8382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a:ea typeface="ＭＳ Ｐゴシック" charset="0"/>
              </a:rPr>
              <a:t>Search</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a:ea typeface="ＭＳ Ｐゴシック" charset="0"/>
              </a:rPr>
              <a:t>Update</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a:ea typeface="ＭＳ Ｐゴシック" charset="0"/>
              </a:rPr>
              <a:t>Insert</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1066800" y="1981200"/>
            <a:ext cx="8077200" cy="4364338"/>
            <a:chOff x="1066800" y="1447800"/>
            <a:chExt cx="8077200" cy="4364338"/>
          </a:xfrm>
        </p:grpSpPr>
        <p:sp>
          <p:nvSpPr>
            <p:cNvPr id="2" name="Rectangle 5">
              <a:extLst>
                <a:ext uri="{FF2B5EF4-FFF2-40B4-BE49-F238E27FC236}">
                  <a16:creationId xmlns:a16="http://schemas.microsoft.com/office/drawing/2014/main" id="{DB051A3E-4535-2A15-EE44-BFAB729E7D58}"/>
                </a:ext>
              </a:extLst>
            </p:cNvPr>
            <p:cNvSpPr>
              <a:spLocks noChangeArrowheads="1"/>
            </p:cNvSpPr>
            <p:nvPr/>
          </p:nvSpPr>
          <p:spPr bwMode="auto">
            <a:xfrm>
              <a:off x="1066800" y="3489237"/>
              <a:ext cx="8077200" cy="461665"/>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UpdateCursor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1066800" y="5535139"/>
              <a:ext cx="8077200" cy="276999"/>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InsertCursor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1066800" y="1447800"/>
              <a:ext cx="8077200" cy="457200"/>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SearchCursor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grpSp>
    </p:spTree>
    <p:extLst>
      <p:ext uri="{BB962C8B-B14F-4D97-AF65-F5344CB8AC3E}">
        <p14:creationId xmlns:p14="http://schemas.microsoft.com/office/powerpoint/2010/main" val="200291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
        <p:nvSpPr>
          <p:cNvPr id="9" name="TextBox 8">
            <a:extLst>
              <a:ext uri="{FF2B5EF4-FFF2-40B4-BE49-F238E27FC236}">
                <a16:creationId xmlns:a16="http://schemas.microsoft.com/office/drawing/2014/main" id="{931E2DB7-BD32-E559-55D8-59F2F94532E9}"/>
              </a:ext>
            </a:extLst>
          </p:cNvPr>
          <p:cNvSpPr txBox="1"/>
          <p:nvPr/>
        </p:nvSpPr>
        <p:spPr>
          <a:xfrm>
            <a:off x="76200" y="1291557"/>
            <a:ext cx="1600198" cy="369332"/>
          </a:xfrm>
          <a:prstGeom prst="rect">
            <a:avLst/>
          </a:prstGeom>
          <a:noFill/>
        </p:spPr>
        <p:txBody>
          <a:bodyPr wrap="square" rtlCol="0">
            <a:spAutoFit/>
          </a:bodyPr>
          <a:lstStyle/>
          <a:p>
            <a:r>
              <a:rPr lang="en-US" dirty="0">
                <a:solidFill>
                  <a:srgbClr val="FF0066"/>
                </a:solidFill>
              </a:rPr>
              <a:t>Cursor object</a:t>
            </a:r>
          </a:p>
        </p:txBody>
      </p:sp>
      <p:cxnSp>
        <p:nvCxnSpPr>
          <p:cNvPr id="10" name="Straight Arrow Connector 9">
            <a:extLst>
              <a:ext uri="{FF2B5EF4-FFF2-40B4-BE49-F238E27FC236}">
                <a16:creationId xmlns:a16="http://schemas.microsoft.com/office/drawing/2014/main" id="{E7B08D7E-BF25-0187-19B0-B560A083B4A6}"/>
              </a:ext>
            </a:extLst>
          </p:cNvPr>
          <p:cNvCxnSpPr>
            <a:cxnSpLocks/>
          </p:cNvCxnSpPr>
          <p:nvPr/>
        </p:nvCxnSpPr>
        <p:spPr bwMode="auto">
          <a:xfrm>
            <a:off x="685800" y="1740932"/>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1755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
        <p:nvSpPr>
          <p:cNvPr id="9" name="TextBox 8">
            <a:extLst>
              <a:ext uri="{FF2B5EF4-FFF2-40B4-BE49-F238E27FC236}">
                <a16:creationId xmlns:a16="http://schemas.microsoft.com/office/drawing/2014/main" id="{931E2DB7-BD32-E559-55D8-59F2F94532E9}"/>
              </a:ext>
            </a:extLst>
          </p:cNvPr>
          <p:cNvSpPr txBox="1"/>
          <p:nvPr/>
        </p:nvSpPr>
        <p:spPr>
          <a:xfrm>
            <a:off x="1371600" y="1315256"/>
            <a:ext cx="2419673" cy="369332"/>
          </a:xfrm>
          <a:prstGeom prst="rect">
            <a:avLst/>
          </a:prstGeom>
          <a:noFill/>
        </p:spPr>
        <p:txBody>
          <a:bodyPr wrap="square" rtlCol="0">
            <a:spAutoFit/>
          </a:bodyPr>
          <a:lstStyle/>
          <a:p>
            <a:r>
              <a:rPr lang="en-US" dirty="0">
                <a:solidFill>
                  <a:srgbClr val="FF0066"/>
                </a:solidFill>
              </a:rPr>
              <a:t>data access module</a:t>
            </a:r>
          </a:p>
        </p:txBody>
      </p:sp>
      <p:cxnSp>
        <p:nvCxnSpPr>
          <p:cNvPr id="10" name="Straight Arrow Connector 9">
            <a:extLst>
              <a:ext uri="{FF2B5EF4-FFF2-40B4-BE49-F238E27FC236}">
                <a16:creationId xmlns:a16="http://schemas.microsoft.com/office/drawing/2014/main" id="{E7B08D7E-BF25-0187-19B0-B560A083B4A6}"/>
              </a:ext>
            </a:extLst>
          </p:cNvPr>
          <p:cNvCxnSpPr>
            <a:cxnSpLocks/>
          </p:cNvCxnSpPr>
          <p:nvPr/>
        </p:nvCxnSpPr>
        <p:spPr bwMode="auto">
          <a:xfrm>
            <a:off x="2457127" y="1752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75335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flipV="1">
            <a:off x="3219127" y="30480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34562350-7115-8759-223A-B18B73186688}"/>
              </a:ext>
            </a:extLst>
          </p:cNvPr>
          <p:cNvSpPr txBox="1"/>
          <p:nvPr/>
        </p:nvSpPr>
        <p:spPr>
          <a:xfrm>
            <a:off x="2761927" y="3744001"/>
            <a:ext cx="1435531" cy="923330"/>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rgbClr val="FF0066"/>
                </a:solidFill>
              </a:rPr>
              <a:t>Search</a:t>
            </a:r>
          </a:p>
          <a:p>
            <a:pPr marL="342900" indent="-342900">
              <a:buFont typeface="Courier New" panose="02070309020205020404" pitchFamily="49" charset="0"/>
              <a:buChar char="o"/>
            </a:pPr>
            <a:r>
              <a:rPr lang="en-US" dirty="0">
                <a:solidFill>
                  <a:srgbClr val="FF0066"/>
                </a:solidFill>
              </a:rPr>
              <a:t>Update</a:t>
            </a:r>
          </a:p>
          <a:p>
            <a:pPr marL="342900" indent="-342900">
              <a:buFont typeface="Courier New" panose="02070309020205020404" pitchFamily="49" charset="0"/>
              <a:buChar char="o"/>
            </a:pPr>
            <a:r>
              <a:rPr lang="en-US" dirty="0">
                <a:solidFill>
                  <a:srgbClr val="FF0066"/>
                </a:solidFill>
              </a:rPr>
              <a:t>Insert</a:t>
            </a:r>
          </a:p>
        </p:txBody>
      </p:sp>
    </p:spTree>
    <p:extLst>
      <p:ext uri="{BB962C8B-B14F-4D97-AF65-F5344CB8AC3E}">
        <p14:creationId xmlns:p14="http://schemas.microsoft.com/office/powerpoint/2010/main" val="226482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flipV="1">
            <a:off x="3219127" y="30480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34562350-7115-8759-223A-B18B73186688}"/>
              </a:ext>
            </a:extLst>
          </p:cNvPr>
          <p:cNvSpPr txBox="1"/>
          <p:nvPr/>
        </p:nvSpPr>
        <p:spPr>
          <a:xfrm>
            <a:off x="2761927" y="3744001"/>
            <a:ext cx="1435531" cy="923330"/>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rgbClr val="FF0066"/>
                </a:solidFill>
              </a:rPr>
              <a:t>Search</a:t>
            </a:r>
          </a:p>
          <a:p>
            <a:pPr marL="342900" indent="-342900">
              <a:buFont typeface="Courier New" panose="02070309020205020404" pitchFamily="49" charset="0"/>
              <a:buChar char="o"/>
            </a:pPr>
            <a:r>
              <a:rPr lang="en-US" dirty="0">
                <a:solidFill>
                  <a:srgbClr val="FF0066"/>
                </a:solidFill>
              </a:rPr>
              <a:t>Update</a:t>
            </a:r>
          </a:p>
          <a:p>
            <a:pPr marL="342900" indent="-342900">
              <a:buFont typeface="Courier New" panose="02070309020205020404" pitchFamily="49" charset="0"/>
              <a:buChar char="o"/>
            </a:pPr>
            <a:r>
              <a:rPr lang="en-US" dirty="0">
                <a:solidFill>
                  <a:srgbClr val="FF0066"/>
                </a:solidFill>
              </a:rPr>
              <a:t>Insert</a:t>
            </a:r>
          </a:p>
        </p:txBody>
      </p:sp>
      <p:cxnSp>
        <p:nvCxnSpPr>
          <p:cNvPr id="13" name="Straight Arrow Connector 12">
            <a:extLst>
              <a:ext uri="{FF2B5EF4-FFF2-40B4-BE49-F238E27FC236}">
                <a16:creationId xmlns:a16="http://schemas.microsoft.com/office/drawing/2014/main" id="{0FE80D53-6E8A-EC74-F045-9AD73B6D986C}"/>
              </a:ext>
            </a:extLst>
          </p:cNvPr>
          <p:cNvCxnSpPr>
            <a:cxnSpLocks/>
          </p:cNvCxnSpPr>
          <p:nvPr/>
        </p:nvCxnSpPr>
        <p:spPr bwMode="auto">
          <a:xfrm>
            <a:off x="5581327" y="1752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9583F722-D9DF-C9FA-9190-71475F394DEE}"/>
              </a:ext>
            </a:extLst>
          </p:cNvPr>
          <p:cNvCxnSpPr>
            <a:cxnSpLocks/>
          </p:cNvCxnSpPr>
          <p:nvPr/>
        </p:nvCxnSpPr>
        <p:spPr bwMode="auto">
          <a:xfrm>
            <a:off x="7333927" y="1752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40126C42-8A34-D9E7-9515-5519AAD2E655}"/>
              </a:ext>
            </a:extLst>
          </p:cNvPr>
          <p:cNvSpPr txBox="1"/>
          <p:nvPr/>
        </p:nvSpPr>
        <p:spPr>
          <a:xfrm>
            <a:off x="5428927" y="1371600"/>
            <a:ext cx="2191073" cy="369332"/>
          </a:xfrm>
          <a:prstGeom prst="rect">
            <a:avLst/>
          </a:prstGeom>
          <a:noFill/>
        </p:spPr>
        <p:txBody>
          <a:bodyPr wrap="square" rtlCol="0">
            <a:spAutoFit/>
          </a:bodyPr>
          <a:lstStyle/>
          <a:p>
            <a:r>
              <a:rPr lang="en-US" dirty="0">
                <a:solidFill>
                  <a:srgbClr val="FF0066"/>
                </a:solidFill>
              </a:rPr>
              <a:t>required arguments</a:t>
            </a:r>
          </a:p>
        </p:txBody>
      </p:sp>
    </p:spTree>
    <p:extLst>
      <p:ext uri="{BB962C8B-B14F-4D97-AF65-F5344CB8AC3E}">
        <p14:creationId xmlns:p14="http://schemas.microsoft.com/office/powerpoint/2010/main" val="1360262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F4F974C-68AF-3C2B-15B7-00C4EE70271B}"/>
              </a:ext>
            </a:extLst>
          </p:cNvPr>
          <p:cNvPicPr>
            <a:picLocks noChangeAspect="1"/>
          </p:cNvPicPr>
          <p:nvPr/>
        </p:nvPicPr>
        <p:blipFill rotWithShape="1">
          <a:blip r:embed="rId3"/>
          <a:srcRect b="7534"/>
          <a:stretch/>
        </p:blipFill>
        <p:spPr>
          <a:xfrm>
            <a:off x="0" y="0"/>
            <a:ext cx="11707217" cy="6858000"/>
          </a:xfrm>
          <a:prstGeom prst="rect">
            <a:avLst/>
          </a:prstGeom>
        </p:spPr>
      </p:pic>
      <p:sp>
        <p:nvSpPr>
          <p:cNvPr id="7" name="Title 6">
            <a:extLst>
              <a:ext uri="{FF2B5EF4-FFF2-40B4-BE49-F238E27FC236}">
                <a16:creationId xmlns:a16="http://schemas.microsoft.com/office/drawing/2014/main" id="{D6A57612-7F5E-3D74-3580-1A0C8B8F5825}"/>
              </a:ext>
            </a:extLst>
          </p:cNvPr>
          <p:cNvSpPr>
            <a:spLocks noGrp="1"/>
          </p:cNvSpPr>
          <p:nvPr>
            <p:ph type="title"/>
          </p:nvPr>
        </p:nvSpPr>
        <p:spPr>
          <a:xfrm>
            <a:off x="0" y="2349731"/>
            <a:ext cx="8382000" cy="1066800"/>
          </a:xfrm>
          <a:solidFill>
            <a:srgbClr val="404040"/>
          </a:solidFill>
        </p:spPr>
        <p:txBody>
          <a:bodyPr/>
          <a:lstStyle/>
          <a:p>
            <a:pPr algn="ctr"/>
            <a:r>
              <a:rPr lang="en-US" dirty="0"/>
              <a:t>arcpy cursors for GIS data</a:t>
            </a:r>
          </a:p>
        </p:txBody>
      </p:sp>
    </p:spTree>
    <p:extLst>
      <p:ext uri="{BB962C8B-B14F-4D97-AF65-F5344CB8AC3E}">
        <p14:creationId xmlns:p14="http://schemas.microsoft.com/office/powerpoint/2010/main" val="2308889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flipV="1">
            <a:off x="3219127" y="30480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34562350-7115-8759-223A-B18B73186688}"/>
              </a:ext>
            </a:extLst>
          </p:cNvPr>
          <p:cNvSpPr txBox="1"/>
          <p:nvPr/>
        </p:nvSpPr>
        <p:spPr>
          <a:xfrm>
            <a:off x="2761927" y="3744001"/>
            <a:ext cx="1435531" cy="923330"/>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rgbClr val="FF0066"/>
                </a:solidFill>
              </a:rPr>
              <a:t>Search</a:t>
            </a:r>
          </a:p>
          <a:p>
            <a:pPr marL="342900" indent="-342900">
              <a:buFont typeface="Courier New" panose="02070309020205020404" pitchFamily="49" charset="0"/>
              <a:buChar char="o"/>
            </a:pPr>
            <a:r>
              <a:rPr lang="en-US" dirty="0">
                <a:solidFill>
                  <a:srgbClr val="FF0066"/>
                </a:solidFill>
              </a:rPr>
              <a:t>Update</a:t>
            </a:r>
          </a:p>
          <a:p>
            <a:pPr marL="342900" indent="-342900">
              <a:buFont typeface="Courier New" panose="02070309020205020404" pitchFamily="49" charset="0"/>
              <a:buChar char="o"/>
            </a:pPr>
            <a:r>
              <a:rPr lang="en-US" dirty="0">
                <a:solidFill>
                  <a:srgbClr val="FF0066"/>
                </a:solidFill>
              </a:rPr>
              <a:t>Insert</a:t>
            </a:r>
          </a:p>
        </p:txBody>
      </p:sp>
    </p:spTree>
    <p:extLst>
      <p:ext uri="{BB962C8B-B14F-4D97-AF65-F5344CB8AC3E}">
        <p14:creationId xmlns:p14="http://schemas.microsoft.com/office/powerpoint/2010/main" val="2459102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rot="10800000" flipV="1">
            <a:off x="3219127" y="3124200"/>
            <a:ext cx="0" cy="160020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B028015C-8932-CDDD-4B05-D13EC62DBE27}"/>
              </a:ext>
            </a:extLst>
          </p:cNvPr>
          <p:cNvSpPr txBox="1"/>
          <p:nvPr/>
        </p:nvSpPr>
        <p:spPr>
          <a:xfrm>
            <a:off x="457199" y="4953000"/>
            <a:ext cx="8458195" cy="830997"/>
          </a:xfrm>
          <a:prstGeom prst="rect">
            <a:avLst/>
          </a:prstGeom>
          <a:noFill/>
        </p:spPr>
        <p:txBody>
          <a:bodyPr wrap="square">
            <a:spAutoFit/>
          </a:bodyPr>
          <a:lstStyle/>
          <a:p>
            <a:r>
              <a:rPr lang="en-US" sz="2400" b="0" dirty="0" err="1">
                <a:solidFill>
                  <a:srgbClr val="D4D4D4"/>
                </a:solidFill>
                <a:effectLst/>
                <a:latin typeface="Consolas" panose="020B0609020204030204" pitchFamily="49" charset="0"/>
              </a:rPr>
              <a:t>sc</a:t>
            </a:r>
            <a:r>
              <a:rPr lang="en-US" sz="2400" b="0" dirty="0">
                <a:solidFill>
                  <a:srgbClr val="D4D4D4"/>
                </a:solidFill>
                <a:effectLst/>
                <a:latin typeface="Consolas" panose="020B0609020204030204" pitchFamily="49" charset="0"/>
              </a:rPr>
              <a:t> = </a:t>
            </a:r>
            <a:r>
              <a:rPr lang="en-US" sz="2400" b="0" dirty="0" err="1">
                <a:solidFill>
                  <a:srgbClr val="D4D4D4"/>
                </a:solidFill>
                <a:effectLst/>
                <a:latin typeface="Consolas" panose="020B0609020204030204" pitchFamily="49" charset="0"/>
              </a:rPr>
              <a:t>arcpy.da.</a:t>
            </a:r>
            <a:r>
              <a:rPr lang="en-US" sz="2400" dirty="0" err="1">
                <a:solidFill>
                  <a:srgbClr val="D4D4D4"/>
                </a:solidFill>
                <a:effectLst/>
                <a:latin typeface="Consolas" panose="020B0609020204030204" pitchFamily="49" charset="0"/>
              </a:rPr>
              <a:t>S</a:t>
            </a:r>
            <a:r>
              <a:rPr lang="en-US" sz="2400" b="0" dirty="0" err="1">
                <a:solidFill>
                  <a:srgbClr val="D4D4D4"/>
                </a:solidFill>
                <a:effectLst/>
                <a:latin typeface="Consolas" panose="020B0609020204030204" pitchFamily="49" charset="0"/>
              </a:rPr>
              <a:t>earchCursor</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beefarm.shp</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p>
          <a:p>
            <a:r>
              <a:rPr lang="en-US" sz="2400" dirty="0">
                <a:solidFill>
                  <a:srgbClr val="D4D4D4"/>
                </a:solidFill>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"FID"</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BeeProduct</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998199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
        <p:nvSpPr>
          <p:cNvPr id="7" name="TextBox 6">
            <a:extLst>
              <a:ext uri="{FF2B5EF4-FFF2-40B4-BE49-F238E27FC236}">
                <a16:creationId xmlns:a16="http://schemas.microsoft.com/office/drawing/2014/main" id="{84B7E889-6F4A-7FD5-5F89-D9B2467F20FC}"/>
              </a:ext>
            </a:extLst>
          </p:cNvPr>
          <p:cNvSpPr txBox="1"/>
          <p:nvPr/>
        </p:nvSpPr>
        <p:spPr>
          <a:xfrm>
            <a:off x="457200" y="4953000"/>
            <a:ext cx="8382000" cy="1200329"/>
          </a:xfrm>
          <a:prstGeom prst="rect">
            <a:avLst/>
          </a:prstGeom>
          <a:noFill/>
        </p:spPr>
        <p:txBody>
          <a:bodyPr wrap="square">
            <a:spAutoFit/>
          </a:bodyPr>
          <a:lstStyle/>
          <a:p>
            <a:r>
              <a:rPr lang="en-US" sz="2400" b="0" dirty="0" err="1">
                <a:solidFill>
                  <a:srgbClr val="D4D4D4"/>
                </a:solidFill>
                <a:effectLst/>
                <a:latin typeface="Consolas" panose="020B0609020204030204" pitchFamily="49" charset="0"/>
              </a:rPr>
              <a:t>sc</a:t>
            </a:r>
            <a:r>
              <a:rPr lang="en-US" sz="2400" b="0" dirty="0">
                <a:solidFill>
                  <a:srgbClr val="D4D4D4"/>
                </a:solidFill>
                <a:effectLst/>
                <a:latin typeface="Consolas" panose="020B0609020204030204" pitchFamily="49" charset="0"/>
              </a:rPr>
              <a:t> = </a:t>
            </a:r>
            <a:r>
              <a:rPr lang="en-US" sz="2400" b="0" dirty="0" err="1">
                <a:solidFill>
                  <a:srgbClr val="D4D4D4"/>
                </a:solidFill>
                <a:effectLst/>
                <a:latin typeface="Consolas" panose="020B0609020204030204" pitchFamily="49" charset="0"/>
              </a:rPr>
              <a:t>arcpy.da.SearchCursor</a:t>
            </a:r>
            <a:r>
              <a:rPr lang="en-US" sz="2400" b="0" dirty="0">
                <a:solidFill>
                  <a:srgbClr val="D4D4D4"/>
                </a:solidFill>
                <a:effectLst/>
                <a:latin typeface="Consolas" panose="020B0609020204030204" pitchFamily="49" charset="0"/>
              </a:rPr>
              <a:t>(</a:t>
            </a:r>
          </a:p>
          <a:p>
            <a:r>
              <a:rPr lang="en-US" sz="2400" dirty="0">
                <a:solidFill>
                  <a:srgbClr val="D4D4D4"/>
                </a:solidFill>
                <a:latin typeface="Consolas" panose="020B0609020204030204" pitchFamily="49" charset="0"/>
              </a:rPr>
              <a:t>         </a:t>
            </a:r>
            <a:r>
              <a:rPr lang="en-US" sz="2400" b="0" dirty="0" err="1">
                <a:solidFill>
                  <a:srgbClr val="D4D4D4"/>
                </a:solidFill>
                <a:effectLst/>
                <a:latin typeface="Consolas" panose="020B0609020204030204" pitchFamily="49" charset="0"/>
              </a:rPr>
              <a:t>in_table</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beefarm.shp</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 </a:t>
            </a:r>
          </a:p>
          <a:p>
            <a:r>
              <a:rPr lang="en-US" sz="2400" b="0" dirty="0">
                <a:solidFill>
                  <a:srgbClr val="D4D4D4"/>
                </a:solidFill>
                <a:effectLst/>
                <a:latin typeface="Consolas" panose="020B0609020204030204" pitchFamily="49" charset="0"/>
              </a:rPr>
              <a:t>         </a:t>
            </a:r>
            <a:r>
              <a:rPr lang="en-US" sz="2400" b="0" dirty="0" err="1">
                <a:solidFill>
                  <a:srgbClr val="D4D4D4"/>
                </a:solidFill>
                <a:effectLst/>
                <a:latin typeface="Consolas" panose="020B0609020204030204" pitchFamily="49" charset="0"/>
              </a:rPr>
              <a:t>field_names</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"FID"</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BeeProduct</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p>
        </p:txBody>
      </p:sp>
      <p:cxnSp>
        <p:nvCxnSpPr>
          <p:cNvPr id="8" name="Straight Arrow Connector 7">
            <a:extLst>
              <a:ext uri="{FF2B5EF4-FFF2-40B4-BE49-F238E27FC236}">
                <a16:creationId xmlns:a16="http://schemas.microsoft.com/office/drawing/2014/main" id="{E9818832-709E-57A1-6A7A-D9885CBC9807}"/>
              </a:ext>
            </a:extLst>
          </p:cNvPr>
          <p:cNvCxnSpPr>
            <a:cxnSpLocks/>
          </p:cNvCxnSpPr>
          <p:nvPr/>
        </p:nvCxnSpPr>
        <p:spPr bwMode="auto">
          <a:xfrm rot="10800000" flipV="1">
            <a:off x="3219127" y="3124200"/>
            <a:ext cx="0" cy="160020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54076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E232DDE0-84AD-8106-149C-EA874690E079}"/>
              </a:ext>
            </a:extLst>
          </p:cNvPr>
          <p:cNvSpPr>
            <a:spLocks noGrp="1" noChangeArrowheads="1"/>
          </p:cNvSpPr>
          <p:nvPr>
            <p:ph type="title"/>
          </p:nvPr>
        </p:nvSpPr>
        <p:spPr/>
        <p:txBody>
          <a:bodyPr/>
          <a:lstStyle/>
          <a:p>
            <a:pPr eaLnBrk="1" hangingPunct="1"/>
            <a:r>
              <a:rPr lang="en-US" altLang="en-US" dirty="0"/>
              <a:t>Three cursor types</a:t>
            </a:r>
          </a:p>
        </p:txBody>
      </p:sp>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8382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a:ea typeface="ＭＳ Ｐゴシック" charset="0"/>
              </a:rPr>
              <a:t>Search</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a:ea typeface="ＭＳ Ｐゴシック" charset="0"/>
              </a:rPr>
              <a:t>Update</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a:ea typeface="ＭＳ Ｐゴシック" charset="0"/>
              </a:rPr>
              <a:t>Insert</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1066800" y="1981200"/>
            <a:ext cx="8077200" cy="4364338"/>
            <a:chOff x="1066800" y="1447800"/>
            <a:chExt cx="8077200" cy="4364338"/>
          </a:xfrm>
        </p:grpSpPr>
        <p:sp>
          <p:nvSpPr>
            <p:cNvPr id="2" name="Rectangle 5">
              <a:extLst>
                <a:ext uri="{FF2B5EF4-FFF2-40B4-BE49-F238E27FC236}">
                  <a16:creationId xmlns:a16="http://schemas.microsoft.com/office/drawing/2014/main" id="{DB051A3E-4535-2A15-EE44-BFAB729E7D58}"/>
                </a:ext>
              </a:extLst>
            </p:cNvPr>
            <p:cNvSpPr>
              <a:spLocks noChangeArrowheads="1"/>
            </p:cNvSpPr>
            <p:nvPr/>
          </p:nvSpPr>
          <p:spPr bwMode="auto">
            <a:xfrm>
              <a:off x="1066800" y="3489237"/>
              <a:ext cx="8077200" cy="461665"/>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UpdateCursor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1066800" y="5535139"/>
              <a:ext cx="8077200" cy="276999"/>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InsertCursor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1066800" y="1447800"/>
              <a:ext cx="8077200" cy="457200"/>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SearchCursor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grpSp>
    </p:spTree>
    <p:extLst>
      <p:ext uri="{BB962C8B-B14F-4D97-AF65-F5344CB8AC3E}">
        <p14:creationId xmlns:p14="http://schemas.microsoft.com/office/powerpoint/2010/main" val="3403952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3C9C-D7D5-8DA7-81B7-4BFFF2B0F3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8105C9-2AD3-7947-0A7C-7045DE2CBF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68798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69861"/>
            <a:ext cx="9601200" cy="692786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69861"/>
            <a:ext cx="9601200" cy="6927861"/>
          </a:xfrm>
          <a:prstGeom prst="rect">
            <a:avLst/>
          </a:prstGeom>
        </p:spPr>
      </p:pic>
      <p:pic>
        <p:nvPicPr>
          <p:cNvPr id="9" name="Picture 8">
            <a:extLst>
              <a:ext uri="{FF2B5EF4-FFF2-40B4-BE49-F238E27FC236}">
                <a16:creationId xmlns:a16="http://schemas.microsoft.com/office/drawing/2014/main" id="{0D433035-9387-EA43-7EA5-6884A844315E}"/>
              </a:ext>
            </a:extLst>
          </p:cNvPr>
          <p:cNvPicPr>
            <a:picLocks noChangeAspect="1"/>
          </p:cNvPicPr>
          <p:nvPr/>
        </p:nvPicPr>
        <p:blipFill>
          <a:blip r:embed="rId4"/>
          <a:stretch>
            <a:fillRect/>
          </a:stretch>
        </p:blipFill>
        <p:spPr>
          <a:xfrm>
            <a:off x="0" y="4855804"/>
            <a:ext cx="9601200" cy="2002196"/>
          </a:xfrm>
          <a:prstGeom prst="rect">
            <a:avLst/>
          </a:prstGeom>
        </p:spPr>
      </p:pic>
    </p:spTree>
    <p:extLst>
      <p:ext uri="{BB962C8B-B14F-4D97-AF65-F5344CB8AC3E}">
        <p14:creationId xmlns:p14="http://schemas.microsoft.com/office/powerpoint/2010/main" val="2484019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5506452" cy="1200329"/>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4"/>
          <a:srcRect r="36820"/>
          <a:stretch/>
        </p:blipFill>
        <p:spPr>
          <a:xfrm>
            <a:off x="3366837" y="-5434"/>
            <a:ext cx="5777163" cy="2424687"/>
          </a:xfrm>
          <a:prstGeom prst="rect">
            <a:avLst/>
          </a:prstGeom>
        </p:spPr>
      </p:pic>
    </p:spTree>
    <p:extLst>
      <p:ext uri="{BB962C8B-B14F-4D97-AF65-F5344CB8AC3E}">
        <p14:creationId xmlns:p14="http://schemas.microsoft.com/office/powerpoint/2010/main" val="3930530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5506452" cy="1477328"/>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2" name="Rectangle 1">
            <a:extLst>
              <a:ext uri="{FF2B5EF4-FFF2-40B4-BE49-F238E27FC236}">
                <a16:creationId xmlns:a16="http://schemas.microsoft.com/office/drawing/2014/main" id="{643EBE1A-8BE1-40F0-E6F1-73175513FDF0}"/>
              </a:ext>
            </a:extLst>
          </p:cNvPr>
          <p:cNvSpPr/>
          <p:nvPr/>
        </p:nvSpPr>
        <p:spPr bwMode="auto">
          <a:xfrm>
            <a:off x="4038600" y="381000"/>
            <a:ext cx="990600" cy="2038253"/>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5" name="Connector: Curved 4">
            <a:extLst>
              <a:ext uri="{FF2B5EF4-FFF2-40B4-BE49-F238E27FC236}">
                <a16:creationId xmlns:a16="http://schemas.microsoft.com/office/drawing/2014/main" id="{3C070707-8463-F604-6397-E3BBBB2911F0}"/>
              </a:ext>
            </a:extLst>
          </p:cNvPr>
          <p:cNvCxnSpPr/>
          <p:nvPr/>
        </p:nvCxnSpPr>
        <p:spPr bwMode="auto">
          <a:xfrm rot="5400000" flipH="1" flipV="1">
            <a:off x="3848100" y="3086100"/>
            <a:ext cx="1447800" cy="304800"/>
          </a:xfrm>
          <a:prstGeom prst="curvedConnector3">
            <a:avLst>
              <a:gd name="adj1" fmla="val -1940"/>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92728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5963652" cy="2031325"/>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2" name="TextBox 1">
            <a:extLst>
              <a:ext uri="{FF2B5EF4-FFF2-40B4-BE49-F238E27FC236}">
                <a16:creationId xmlns:a16="http://schemas.microsoft.com/office/drawing/2014/main" id="{731D872B-29DB-A911-6117-04FBF9C31C60}"/>
              </a:ext>
            </a:extLst>
          </p:cNvPr>
          <p:cNvSpPr txBox="1"/>
          <p:nvPr/>
        </p:nvSpPr>
        <p:spPr>
          <a:xfrm>
            <a:off x="76200" y="5105400"/>
            <a:ext cx="1600198" cy="369332"/>
          </a:xfrm>
          <a:prstGeom prst="rect">
            <a:avLst/>
          </a:prstGeom>
          <a:noFill/>
        </p:spPr>
        <p:txBody>
          <a:bodyPr wrap="square" rtlCol="0">
            <a:spAutoFit/>
          </a:bodyPr>
          <a:lstStyle/>
          <a:p>
            <a:r>
              <a:rPr lang="en-US" dirty="0">
                <a:solidFill>
                  <a:srgbClr val="FF0066"/>
                </a:solidFill>
              </a:rPr>
              <a:t>Cursor object</a:t>
            </a:r>
          </a:p>
        </p:txBody>
      </p:sp>
      <p:cxnSp>
        <p:nvCxnSpPr>
          <p:cNvPr id="3" name="Straight Arrow Connector 2">
            <a:extLst>
              <a:ext uri="{FF2B5EF4-FFF2-40B4-BE49-F238E27FC236}">
                <a16:creationId xmlns:a16="http://schemas.microsoft.com/office/drawing/2014/main" id="{13168D66-6584-4CE4-F201-974FDEDDC067}"/>
              </a:ext>
            </a:extLst>
          </p:cNvPr>
          <p:cNvCxnSpPr>
            <a:cxnSpLocks/>
          </p:cNvCxnSpPr>
          <p:nvPr/>
        </p:nvCxnSpPr>
        <p:spPr bwMode="auto">
          <a:xfrm rot="10800000">
            <a:off x="381000" y="4419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5185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4566053-4BBD-C9DD-0C3B-DF1BDEE992C4}"/>
              </a:ext>
            </a:extLst>
          </p:cNvPr>
          <p:cNvSpPr>
            <a:spLocks noGrp="1" noChangeArrowheads="1"/>
          </p:cNvSpPr>
          <p:nvPr>
            <p:ph type="ctrTitle"/>
          </p:nvPr>
        </p:nvSpPr>
        <p:spPr>
          <a:xfrm>
            <a:off x="-152400" y="609600"/>
            <a:ext cx="4267200" cy="3276600"/>
          </a:xfrm>
        </p:spPr>
        <p:txBody>
          <a:bodyPr/>
          <a:lstStyle/>
          <a:p>
            <a:pPr algn="ctr" eaLnBrk="1" hangingPunct="1"/>
            <a:r>
              <a:rPr lang="en-US" altLang="en-US" sz="5400" b="0" dirty="0"/>
              <a:t>Cursors</a:t>
            </a:r>
            <a:br>
              <a:rPr lang="en-US" altLang="en-US" sz="5400" b="0" dirty="0"/>
            </a:br>
            <a:r>
              <a:rPr lang="en-US" altLang="en-US" sz="5400" b="0" dirty="0"/>
              <a:t>--------------- </a:t>
            </a:r>
            <a:r>
              <a:rPr lang="en-US" altLang="en-US" sz="3600" b="0" dirty="0"/>
              <a:t>Read/write GIS attribute table rows</a:t>
            </a:r>
            <a:endParaRPr lang="en-US" altLang="en-US" sz="5400" b="0" dirty="0"/>
          </a:p>
        </p:txBody>
      </p:sp>
      <p:sp>
        <p:nvSpPr>
          <p:cNvPr id="3" name="Rectangle 3">
            <a:extLst>
              <a:ext uri="{FF2B5EF4-FFF2-40B4-BE49-F238E27FC236}">
                <a16:creationId xmlns:a16="http://schemas.microsoft.com/office/drawing/2014/main" id="{D35D1DAA-A190-AA3F-D67F-BAF2DC0D8F81}"/>
              </a:ext>
            </a:extLst>
          </p:cNvPr>
          <p:cNvSpPr txBox="1">
            <a:spLocks noChangeArrowheads="1"/>
          </p:cNvSpPr>
          <p:nvPr/>
        </p:nvSpPr>
        <p:spPr bwMode="auto">
          <a:xfrm>
            <a:off x="152400" y="5638800"/>
            <a:ext cx="3657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bg1">
                    <a:lumMod val="85000"/>
                  </a:schemeClr>
                </a:solidFill>
                <a:latin typeface="+mn-lt"/>
                <a:ea typeface="MS PGothic" panose="020B0600070205080204" pitchFamily="34" charset="-128"/>
                <a:cs typeface="ＭＳ Ｐゴシック" charset="0"/>
              </a:defRPr>
            </a:lvl1pPr>
            <a:lvl2pPr marL="457200" indent="0" algn="ctr" rtl="0" eaLnBrk="0" fontAlgn="base" hangingPunct="0">
              <a:spcBef>
                <a:spcPct val="20000"/>
              </a:spcBef>
              <a:spcAft>
                <a:spcPct val="0"/>
              </a:spcAft>
              <a:buNone/>
              <a:defRPr sz="2800">
                <a:solidFill>
                  <a:schemeClr val="bg1">
                    <a:lumMod val="85000"/>
                  </a:schemeClr>
                </a:solidFill>
                <a:latin typeface="+mn-lt"/>
                <a:ea typeface="MS PGothic" panose="020B0600070205080204" pitchFamily="34" charset="-128"/>
              </a:defRPr>
            </a:lvl2pPr>
            <a:lvl3pPr marL="914400" indent="0" algn="ctr" rtl="0" eaLnBrk="0" fontAlgn="base" hangingPunct="0">
              <a:spcBef>
                <a:spcPct val="20000"/>
              </a:spcBef>
              <a:spcAft>
                <a:spcPct val="0"/>
              </a:spcAft>
              <a:buNone/>
              <a:defRPr sz="2400">
                <a:solidFill>
                  <a:schemeClr val="bg1">
                    <a:lumMod val="85000"/>
                  </a:schemeClr>
                </a:solidFill>
                <a:latin typeface="+mn-lt"/>
                <a:ea typeface="MS PGothic" panose="020B0600070205080204" pitchFamily="34" charset="-128"/>
              </a:defRPr>
            </a:lvl3pPr>
            <a:lvl4pPr marL="1371600" indent="0" algn="ctr" rtl="0" eaLnBrk="0" fontAlgn="base" hangingPunct="0">
              <a:spcBef>
                <a:spcPct val="20000"/>
              </a:spcBef>
              <a:spcAft>
                <a:spcPct val="0"/>
              </a:spcAft>
              <a:buNone/>
              <a:defRPr sz="2000">
                <a:solidFill>
                  <a:schemeClr val="bg1">
                    <a:lumMod val="85000"/>
                  </a:schemeClr>
                </a:solidFill>
                <a:latin typeface="+mn-lt"/>
                <a:ea typeface="MS PGothic" panose="020B0600070205080204" pitchFamily="34" charset="-128"/>
              </a:defRPr>
            </a:lvl4pPr>
            <a:lvl5pPr marL="1828800" indent="0" algn="ctr" rtl="0" eaLnBrk="0" fontAlgn="base" hangingPunct="0">
              <a:spcBef>
                <a:spcPct val="20000"/>
              </a:spcBef>
              <a:spcAft>
                <a:spcPct val="0"/>
              </a:spcAft>
              <a:buNone/>
              <a:defRPr sz="2000">
                <a:solidFill>
                  <a:schemeClr val="bg1">
                    <a:lumMod val="85000"/>
                  </a:schemeClr>
                </a:solidFill>
                <a:latin typeface="+mn-lt"/>
                <a:ea typeface="MS PGothic" panose="020B0600070205080204" pitchFamily="34" charset="-128"/>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algn="l">
              <a:lnSpc>
                <a:spcPct val="80000"/>
              </a:lnSpc>
            </a:pPr>
            <a:r>
              <a:rPr lang="en-US" altLang="en-US" sz="2000" kern="0" dirty="0">
                <a:latin typeface="Calibri" panose="020F0502020204030204" pitchFamily="34" charset="0"/>
                <a:cs typeface="Calibri" panose="020F0502020204030204" pitchFamily="34" charset="0"/>
              </a:rPr>
              <a:t>Center for Geospatial Analytics</a:t>
            </a:r>
          </a:p>
          <a:p>
            <a:pPr algn="l">
              <a:lnSpc>
                <a:spcPct val="80000"/>
              </a:lnSpc>
            </a:pPr>
            <a:r>
              <a:rPr lang="en-US" altLang="en-US" sz="2000" kern="0" dirty="0">
                <a:latin typeface="Calibri" panose="020F0502020204030204" pitchFamily="34" charset="0"/>
                <a:cs typeface="Calibri" panose="020F0502020204030204" pitchFamily="34" charset="0"/>
              </a:rPr>
              <a:t>North Carolina State University</a:t>
            </a:r>
          </a:p>
          <a:p>
            <a:pPr algn="l">
              <a:lnSpc>
                <a:spcPct val="80000"/>
              </a:lnSpc>
            </a:pPr>
            <a:r>
              <a:rPr lang="en-US" altLang="en-US" sz="2000" kern="0" dirty="0">
                <a:latin typeface="Calibri" panose="020F0502020204030204" pitchFamily="34" charset="0"/>
                <a:cs typeface="Calibri" panose="020F0502020204030204" pitchFamily="34" charset="0"/>
              </a:rPr>
              <a:t>Dr. Tateosian</a:t>
            </a:r>
          </a:p>
        </p:txBody>
      </p:sp>
      <p:pic>
        <p:nvPicPr>
          <p:cNvPr id="4" name="Picture 3" descr="A bird with its mouth open&#10;&#10;Description automatically generated with low confidence">
            <a:extLst>
              <a:ext uri="{FF2B5EF4-FFF2-40B4-BE49-F238E27FC236}">
                <a16:creationId xmlns:a16="http://schemas.microsoft.com/office/drawing/2014/main" id="{69246E80-9D35-7C79-73A4-557372B31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0"/>
            <a:ext cx="5141437" cy="68580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C7D895-3DCF-1916-80D2-B176C7749FE7}"/>
              </a:ext>
            </a:extLst>
          </p:cNvPr>
          <p:cNvSpPr>
            <a:spLocks noGrp="1"/>
          </p:cNvSpPr>
          <p:nvPr>
            <p:ph idx="1"/>
          </p:nvPr>
        </p:nvSpPr>
        <p:spPr>
          <a:xfrm>
            <a:off x="381000" y="963877"/>
            <a:ext cx="4783327" cy="4930246"/>
          </a:xfrm>
        </p:spPr>
        <p:txBody>
          <a:bodyPr anchor="ctr">
            <a:normAutofit/>
          </a:bodyPr>
          <a:lstStyle/>
          <a:p>
            <a:pPr marL="0" indent="0">
              <a:buNone/>
            </a:pPr>
            <a:r>
              <a:rPr lang="en-US" sz="2100" dirty="0"/>
              <a:t>Got the Cursor object.  Now what?</a:t>
            </a:r>
          </a:p>
        </p:txBody>
      </p:sp>
    </p:spTree>
    <p:extLst>
      <p:ext uri="{BB962C8B-B14F-4D97-AF65-F5344CB8AC3E}">
        <p14:creationId xmlns:p14="http://schemas.microsoft.com/office/powerpoint/2010/main" val="818619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1C7D895-3DCF-1916-80D2-B176C7749FE7}"/>
              </a:ext>
            </a:extLst>
          </p:cNvPr>
          <p:cNvSpPr>
            <a:spLocks noGrp="1"/>
          </p:cNvSpPr>
          <p:nvPr>
            <p:ph idx="1"/>
          </p:nvPr>
        </p:nvSpPr>
        <p:spPr>
          <a:xfrm>
            <a:off x="3732023" y="963877"/>
            <a:ext cx="4783327" cy="4930246"/>
          </a:xfrm>
        </p:spPr>
        <p:txBody>
          <a:bodyPr anchor="ctr">
            <a:normAutofit/>
          </a:bodyPr>
          <a:lstStyle/>
          <a:p>
            <a:pPr marL="0" indent="0">
              <a:buNone/>
            </a:pPr>
            <a:r>
              <a:rPr lang="en-US" sz="2100"/>
              <a:t>Cursor objects are iterators</a:t>
            </a:r>
          </a:p>
        </p:txBody>
      </p:sp>
    </p:spTree>
    <p:extLst>
      <p:ext uri="{BB962C8B-B14F-4D97-AF65-F5344CB8AC3E}">
        <p14:creationId xmlns:p14="http://schemas.microsoft.com/office/powerpoint/2010/main" val="2492838896"/>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AEB56-8FB6-807E-F8E4-F2DF02FE50C8}"/>
              </a:ext>
            </a:extLst>
          </p:cNvPr>
          <p:cNvSpPr>
            <a:spLocks noGrp="1"/>
          </p:cNvSpPr>
          <p:nvPr>
            <p:ph type="title"/>
          </p:nvPr>
        </p:nvSpPr>
        <p:spPr>
          <a:xfrm>
            <a:off x="533400" y="152400"/>
            <a:ext cx="8305800" cy="457200"/>
          </a:xfrm>
        </p:spPr>
        <p:txBody>
          <a:bodyPr/>
          <a:lstStyle/>
          <a:p>
            <a:r>
              <a:rPr lang="en-US" dirty="0"/>
              <a:t>Iteration terms</a:t>
            </a:r>
          </a:p>
        </p:txBody>
      </p:sp>
      <p:sp>
        <p:nvSpPr>
          <p:cNvPr id="3" name="Content Placeholder 2">
            <a:extLst>
              <a:ext uri="{FF2B5EF4-FFF2-40B4-BE49-F238E27FC236}">
                <a16:creationId xmlns:a16="http://schemas.microsoft.com/office/drawing/2014/main" id="{60F9C8C0-95F4-3970-56FB-24FA86D2755F}"/>
              </a:ext>
            </a:extLst>
          </p:cNvPr>
          <p:cNvSpPr>
            <a:spLocks noGrp="1"/>
          </p:cNvSpPr>
          <p:nvPr>
            <p:ph idx="1"/>
          </p:nvPr>
        </p:nvSpPr>
        <p:spPr>
          <a:xfrm>
            <a:off x="152400" y="838200"/>
            <a:ext cx="8686800" cy="5410200"/>
          </a:xfrm>
        </p:spPr>
        <p:txBody>
          <a:bodyPr/>
          <a:lstStyle/>
          <a:p>
            <a:pPr algn="l"/>
            <a:r>
              <a:rPr lang="en-US" sz="1600" b="0" i="0" dirty="0">
                <a:solidFill>
                  <a:schemeClr val="bg1">
                    <a:lumMod val="65000"/>
                  </a:schemeClr>
                </a:solidFill>
                <a:effectLst/>
                <a:latin typeface="Verdana" panose="020B0604030504040204" pitchFamily="34" charset="0"/>
              </a:rPr>
              <a:t>To </a:t>
            </a:r>
            <a:r>
              <a:rPr lang="en-US" sz="1600" b="0" i="1" dirty="0">
                <a:solidFill>
                  <a:schemeClr val="bg1">
                    <a:lumMod val="65000"/>
                  </a:schemeClr>
                </a:solidFill>
                <a:effectLst/>
                <a:latin typeface="Verdana" panose="020B0604030504040204" pitchFamily="34" charset="0"/>
              </a:rPr>
              <a:t>iterate</a:t>
            </a:r>
            <a:r>
              <a:rPr lang="en-US" sz="1600" b="0" i="0" dirty="0">
                <a:solidFill>
                  <a:schemeClr val="bg1">
                    <a:lumMod val="65000"/>
                  </a:schemeClr>
                </a:solidFill>
                <a:effectLst/>
                <a:latin typeface="Verdana" panose="020B0604030504040204" pitchFamily="34" charset="0"/>
              </a:rPr>
              <a:t> – perform something over and over</a:t>
            </a:r>
          </a:p>
          <a:p>
            <a:pPr algn="l"/>
            <a:r>
              <a:rPr lang="en-US" sz="1600" b="0" i="0" dirty="0">
                <a:solidFill>
                  <a:schemeClr val="bg1">
                    <a:lumMod val="65000"/>
                  </a:schemeClr>
                </a:solidFill>
                <a:effectLst/>
                <a:latin typeface="Verdana" panose="020B0604030504040204" pitchFamily="34" charset="0"/>
              </a:rPr>
              <a:t>An </a:t>
            </a:r>
            <a:r>
              <a:rPr lang="en-US" sz="1600" b="0" i="1" dirty="0" err="1">
                <a:solidFill>
                  <a:schemeClr val="bg1">
                    <a:lumMod val="65000"/>
                  </a:schemeClr>
                </a:solidFill>
                <a:effectLst/>
                <a:latin typeface="Verdana" panose="020B0604030504040204" pitchFamily="34" charset="0"/>
              </a:rPr>
              <a:t>iterab</a:t>
            </a:r>
            <a:r>
              <a:rPr lang="en-US" sz="1600" i="1" dirty="0" err="1">
                <a:solidFill>
                  <a:schemeClr val="bg1">
                    <a:lumMod val="65000"/>
                  </a:schemeClr>
                </a:solidFill>
                <a:latin typeface="Verdana" panose="020B0604030504040204" pitchFamily="34" charset="0"/>
              </a:rPr>
              <a:t>le</a:t>
            </a:r>
            <a:r>
              <a:rPr lang="en-US" sz="1600" b="0" i="1" dirty="0">
                <a:solidFill>
                  <a:schemeClr val="bg1">
                    <a:lumMod val="65000"/>
                  </a:schemeClr>
                </a:solidFill>
                <a:effectLst/>
                <a:latin typeface="Verdana" panose="020B0604030504040204" pitchFamily="34" charset="0"/>
              </a:rPr>
              <a:t> object</a:t>
            </a:r>
            <a:r>
              <a:rPr lang="en-US" sz="1600" b="0" i="0" dirty="0">
                <a:solidFill>
                  <a:schemeClr val="bg1">
                    <a:lumMod val="65000"/>
                  </a:schemeClr>
                </a:solidFill>
                <a:effectLst/>
                <a:latin typeface="Verdana" panose="020B0604030504040204" pitchFamily="34" charset="0"/>
              </a:rPr>
              <a:t> contains a countable number of values.  E.g., lists, tuples, strings.</a:t>
            </a:r>
          </a:p>
          <a:p>
            <a:pPr algn="l"/>
            <a:r>
              <a:rPr lang="en-US" sz="1600" dirty="0">
                <a:solidFill>
                  <a:schemeClr val="bg1">
                    <a:lumMod val="65000"/>
                  </a:schemeClr>
                </a:solidFill>
                <a:latin typeface="Verdana" panose="020B0604030504040204" pitchFamily="34" charset="0"/>
              </a:rPr>
              <a:t>You can traverse </a:t>
            </a:r>
            <a:r>
              <a:rPr lang="en-US" sz="1600" dirty="0" err="1">
                <a:solidFill>
                  <a:schemeClr val="bg1">
                    <a:lumMod val="65000"/>
                  </a:schemeClr>
                </a:solidFill>
                <a:latin typeface="Verdana" panose="020B0604030504040204" pitchFamily="34" charset="0"/>
              </a:rPr>
              <a:t>iterable</a:t>
            </a:r>
            <a:r>
              <a:rPr lang="en-US" sz="1600" dirty="0">
                <a:solidFill>
                  <a:schemeClr val="bg1">
                    <a:lumMod val="65000"/>
                  </a:schemeClr>
                </a:solidFill>
                <a:latin typeface="Verdana" panose="020B0604030504040204" pitchFamily="34" charset="0"/>
              </a:rPr>
              <a:t> objects with FOR-loops.</a:t>
            </a:r>
          </a:p>
          <a:p>
            <a:pPr marL="0" indent="0" algn="l">
              <a:buNone/>
            </a:pPr>
            <a:endParaRPr lang="en-US" sz="1600" b="0" i="0" dirty="0">
              <a:solidFill>
                <a:schemeClr val="bg1">
                  <a:lumMod val="65000"/>
                </a:schemeClr>
              </a:solidFill>
              <a:effectLst/>
              <a:latin typeface="Verdana" panose="020B0604030504040204" pitchFamily="34" charset="0"/>
            </a:endParaRPr>
          </a:p>
          <a:p>
            <a:pPr algn="l"/>
            <a:r>
              <a:rPr lang="en-US" sz="1600" b="0" i="0" dirty="0">
                <a:solidFill>
                  <a:schemeClr val="bg1">
                    <a:lumMod val="65000"/>
                  </a:schemeClr>
                </a:solidFill>
                <a:effectLst/>
                <a:latin typeface="Verdana" panose="020B0604030504040204" pitchFamily="34" charset="0"/>
              </a:rPr>
              <a:t>A Python </a:t>
            </a:r>
            <a:r>
              <a:rPr lang="en-US" sz="1600" i="1" dirty="0">
                <a:solidFill>
                  <a:srgbClr val="D5D50E"/>
                </a:solidFill>
                <a:effectLst/>
                <a:latin typeface="Verdana" panose="020B0604030504040204" pitchFamily="34" charset="0"/>
              </a:rPr>
              <a:t>iterator</a:t>
            </a:r>
            <a:r>
              <a:rPr lang="en-US" sz="1600" b="0" i="0" dirty="0">
                <a:solidFill>
                  <a:schemeClr val="bg1">
                    <a:lumMod val="65000"/>
                  </a:schemeClr>
                </a:solidFill>
                <a:effectLst/>
                <a:latin typeface="Verdana" panose="020B0604030504040204" pitchFamily="34" charset="0"/>
              </a:rPr>
              <a:t> is an object that can be iterated upon. You can traverse through all the values using a FOR-loop.  But you can also use </a:t>
            </a:r>
            <a:r>
              <a:rPr lang="en-US" sz="1600" b="0" i="1" dirty="0">
                <a:solidFill>
                  <a:schemeClr val="bg1">
                    <a:lumMod val="65000"/>
                  </a:schemeClr>
                </a:solidFill>
                <a:effectLst/>
                <a:latin typeface="Verdana" panose="020B0604030504040204" pitchFamily="34" charset="0"/>
              </a:rPr>
              <a:t>next()</a:t>
            </a:r>
            <a:r>
              <a:rPr lang="en-US" sz="1600" b="0" i="0" dirty="0">
                <a:solidFill>
                  <a:schemeClr val="bg1">
                    <a:lumMod val="65000"/>
                  </a:schemeClr>
                </a:solidFill>
                <a:effectLst/>
                <a:latin typeface="Verdana" panose="020B0604030504040204" pitchFamily="34" charset="0"/>
              </a:rPr>
              <a:t>.  </a:t>
            </a:r>
          </a:p>
          <a:p>
            <a:pPr algn="l"/>
            <a:endParaRPr lang="en-US" sz="1600" b="0" i="0" dirty="0">
              <a:solidFill>
                <a:schemeClr val="bg1">
                  <a:lumMod val="65000"/>
                </a:schemeClr>
              </a:solidFill>
              <a:effectLst/>
              <a:latin typeface="Verdana" panose="020B0604030504040204" pitchFamily="34" charset="0"/>
            </a:endParaRPr>
          </a:p>
          <a:p>
            <a:r>
              <a:rPr lang="en-US" sz="1600" dirty="0">
                <a:solidFill>
                  <a:schemeClr val="bg1">
                    <a:lumMod val="65000"/>
                  </a:schemeClr>
                </a:solidFill>
                <a:latin typeface="Verdana" panose="020B0604030504040204" pitchFamily="34" charset="0"/>
              </a:rPr>
              <a:t>You can get iterators from </a:t>
            </a:r>
            <a:r>
              <a:rPr lang="en-US" sz="1600" dirty="0" err="1">
                <a:solidFill>
                  <a:schemeClr val="bg1">
                    <a:lumMod val="65000"/>
                  </a:schemeClr>
                </a:solidFill>
                <a:latin typeface="Verdana" panose="020B0604030504040204" pitchFamily="34" charset="0"/>
              </a:rPr>
              <a:t>iterable</a:t>
            </a:r>
            <a:r>
              <a:rPr lang="en-US" sz="1600" dirty="0">
                <a:solidFill>
                  <a:schemeClr val="bg1">
                    <a:lumMod val="65000"/>
                  </a:schemeClr>
                </a:solidFill>
                <a:latin typeface="Verdana" panose="020B0604030504040204" pitchFamily="34" charset="0"/>
              </a:rPr>
              <a:t> objects like lists.</a:t>
            </a:r>
          </a:p>
          <a:p>
            <a:pPr marL="800100" lvl="2" indent="0">
              <a:buNone/>
            </a:pPr>
            <a:r>
              <a:rPr lang="en-US" sz="1600" b="0" dirty="0">
                <a:solidFill>
                  <a:srgbClr val="D4D4D4"/>
                </a:solidFill>
                <a:effectLst/>
                <a:latin typeface="Consolas" panose="020B0609020204030204" pitchFamily="49" charset="0"/>
              </a:rPr>
              <a:t>&gt;&gt;&gt; </a:t>
            </a:r>
            <a:r>
              <a:rPr lang="en-US" sz="1600" b="0" dirty="0" err="1">
                <a:solidFill>
                  <a:srgbClr val="D4D4D4"/>
                </a:solidFill>
                <a:effectLst/>
                <a:latin typeface="Consolas" panose="020B0609020204030204" pitchFamily="49" charset="0"/>
              </a:rPr>
              <a:t>mylist</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"apple"</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"banana"</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"cherry"</a:t>
            </a:r>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a:p>
            <a:pPr marL="800100" lvl="2" indent="0">
              <a:buNone/>
            </a:pPr>
            <a:r>
              <a:rPr lang="en-US" sz="1600" b="0" dirty="0">
                <a:solidFill>
                  <a:srgbClr val="D4D4D4"/>
                </a:solidFill>
                <a:effectLst/>
                <a:latin typeface="Consolas" panose="020B0609020204030204" pitchFamily="49" charset="0"/>
              </a:rPr>
              <a:t>&gt;&gt;&gt; </a:t>
            </a:r>
            <a:r>
              <a:rPr lang="en-US" sz="1600" b="0" dirty="0" err="1">
                <a:solidFill>
                  <a:srgbClr val="D4D4D4"/>
                </a:solidFill>
                <a:effectLst/>
                <a:latin typeface="Consolas" panose="020B0609020204030204" pitchFamily="49" charset="0"/>
              </a:rPr>
              <a:t>myit</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iter</a:t>
            </a:r>
            <a:r>
              <a:rPr lang="en-US" sz="1600" b="0" dirty="0">
                <a:solidFill>
                  <a:srgbClr val="D4D4D4"/>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mylist</a:t>
            </a:r>
            <a:r>
              <a:rPr lang="en-US" sz="1600" b="0" dirty="0">
                <a:solidFill>
                  <a:srgbClr val="D4D4D4"/>
                </a:solidFill>
                <a:effectLst/>
                <a:latin typeface="Consolas" panose="020B0609020204030204" pitchFamily="49" charset="0"/>
              </a:rPr>
              <a:t>)</a:t>
            </a:r>
          </a:p>
          <a:p>
            <a:pPr marL="800100" lvl="2" indent="0">
              <a:buNone/>
            </a:pPr>
            <a:r>
              <a:rPr lang="en-US" sz="1600" b="0" dirty="0">
                <a:solidFill>
                  <a:srgbClr val="D4D4D4"/>
                </a:solidFill>
                <a:effectLst/>
                <a:latin typeface="Consolas" panose="020B0609020204030204" pitchFamily="49" charset="0"/>
              </a:rPr>
              <a:t>&gt;&gt;&gt; type(</a:t>
            </a:r>
            <a:r>
              <a:rPr lang="en-US" sz="1600" b="0" dirty="0" err="1">
                <a:solidFill>
                  <a:srgbClr val="D4D4D4"/>
                </a:solidFill>
                <a:effectLst/>
                <a:latin typeface="Consolas" panose="020B0609020204030204" pitchFamily="49" charset="0"/>
              </a:rPr>
              <a:t>myit</a:t>
            </a:r>
            <a:r>
              <a:rPr lang="en-US" sz="1600" b="0" dirty="0">
                <a:solidFill>
                  <a:srgbClr val="D4D4D4"/>
                </a:solidFill>
                <a:effectLst/>
                <a:latin typeface="Consolas" panose="020B0609020204030204" pitchFamily="49" charset="0"/>
              </a:rPr>
              <a:t>)</a:t>
            </a:r>
          </a:p>
          <a:p>
            <a:pPr marL="800100" lvl="2" indent="0">
              <a:buNone/>
            </a:pPr>
            <a:r>
              <a:rPr lang="en-US" sz="1600" b="0" dirty="0">
                <a:solidFill>
                  <a:srgbClr val="D4D4D4"/>
                </a:solidFill>
                <a:effectLst/>
                <a:latin typeface="Consolas" panose="020B0609020204030204" pitchFamily="49" charset="0"/>
              </a:rPr>
              <a:t>&lt;class '</a:t>
            </a:r>
            <a:r>
              <a:rPr lang="en-US" sz="1600" b="0" dirty="0" err="1">
                <a:solidFill>
                  <a:srgbClr val="D4D4D4"/>
                </a:solidFill>
                <a:effectLst/>
                <a:latin typeface="Consolas" panose="020B0609020204030204" pitchFamily="49" charset="0"/>
              </a:rPr>
              <a:t>list_iterator</a:t>
            </a:r>
            <a:r>
              <a:rPr lang="en-US" sz="1600" b="0" dirty="0">
                <a:solidFill>
                  <a:srgbClr val="D4D4D4"/>
                </a:solidFill>
                <a:effectLst/>
                <a:latin typeface="Consolas" panose="020B0609020204030204" pitchFamily="49" charset="0"/>
              </a:rPr>
              <a:t>'&gt;</a:t>
            </a:r>
          </a:p>
          <a:p>
            <a:pPr marL="800100" lvl="2" indent="0">
              <a:buNone/>
            </a:pPr>
            <a:endParaRPr lang="en-US" sz="1600" dirty="0">
              <a:solidFill>
                <a:schemeClr val="bg1">
                  <a:lumMod val="65000"/>
                </a:schemeClr>
              </a:solidFill>
              <a:latin typeface="Verdana" panose="020B0604030504040204" pitchFamily="34" charset="0"/>
            </a:endParaRPr>
          </a:p>
          <a:p>
            <a:r>
              <a:rPr lang="en-US" sz="1600" dirty="0">
                <a:solidFill>
                  <a:schemeClr val="bg1">
                    <a:lumMod val="65000"/>
                  </a:schemeClr>
                </a:solidFill>
                <a:latin typeface="Verdana" panose="020B0604030504040204" pitchFamily="34" charset="0"/>
              </a:rPr>
              <a:t>Then you can use the built-in </a:t>
            </a:r>
            <a:r>
              <a:rPr lang="en-US" sz="1600" i="1" dirty="0">
                <a:solidFill>
                  <a:schemeClr val="bg1">
                    <a:lumMod val="65000"/>
                  </a:schemeClr>
                </a:solidFill>
                <a:latin typeface="Verdana" panose="020B0604030504040204" pitchFamily="34" charset="0"/>
              </a:rPr>
              <a:t>next()</a:t>
            </a:r>
            <a:r>
              <a:rPr lang="en-US" sz="1600" dirty="0">
                <a:solidFill>
                  <a:schemeClr val="bg1">
                    <a:lumMod val="65000"/>
                  </a:schemeClr>
                </a:solidFill>
                <a:latin typeface="Verdana" panose="020B0604030504040204" pitchFamily="34" charset="0"/>
              </a:rPr>
              <a:t> function to return the next item.</a:t>
            </a:r>
            <a:endParaRPr lang="en-US" sz="1200" dirty="0">
              <a:solidFill>
                <a:srgbClr val="D4D4D4"/>
              </a:solidFill>
              <a:latin typeface="Consolas" panose="020B0609020204030204" pitchFamily="49" charset="0"/>
            </a:endParaRPr>
          </a:p>
          <a:p>
            <a:pPr marL="800100" lvl="2" indent="0">
              <a:buNone/>
            </a:pPr>
            <a:r>
              <a:rPr lang="en-US" sz="1600" b="0" dirty="0">
                <a:solidFill>
                  <a:srgbClr val="D4D4D4"/>
                </a:solidFill>
                <a:effectLst/>
                <a:latin typeface="Consolas" panose="020B0609020204030204" pitchFamily="49" charset="0"/>
              </a:rPr>
              <a:t>&gt;&gt;&gt; a = next(</a:t>
            </a:r>
            <a:r>
              <a:rPr lang="en-US" sz="1600" b="0" dirty="0" err="1">
                <a:solidFill>
                  <a:srgbClr val="D4D4D4"/>
                </a:solidFill>
                <a:effectLst/>
                <a:latin typeface="Consolas" panose="020B0609020204030204" pitchFamily="49" charset="0"/>
              </a:rPr>
              <a:t>myit</a:t>
            </a:r>
            <a:r>
              <a:rPr lang="en-US" sz="1600" b="0" dirty="0">
                <a:solidFill>
                  <a:srgbClr val="D4D4D4"/>
                </a:solidFill>
                <a:effectLst/>
                <a:latin typeface="Consolas" panose="020B0609020204030204" pitchFamily="49" charset="0"/>
              </a:rPr>
              <a:t>)</a:t>
            </a:r>
          </a:p>
          <a:p>
            <a:pPr marL="800100" lvl="2" indent="0">
              <a:buNone/>
            </a:pPr>
            <a:r>
              <a:rPr lang="en-US" sz="1600" b="0" dirty="0">
                <a:solidFill>
                  <a:srgbClr val="D4D4D4"/>
                </a:solidFill>
                <a:effectLst/>
                <a:latin typeface="Consolas" panose="020B0609020204030204" pitchFamily="49" charset="0"/>
              </a:rPr>
              <a:t>&gt;&gt;&gt; print(a)</a:t>
            </a:r>
          </a:p>
          <a:p>
            <a:pPr marL="800100" lvl="2" indent="0">
              <a:buNone/>
            </a:pPr>
            <a:r>
              <a:rPr lang="en-US" sz="1600" dirty="0">
                <a:solidFill>
                  <a:srgbClr val="D4D4D4"/>
                </a:solidFill>
                <a:latin typeface="Consolas" panose="020B0609020204030204" pitchFamily="49" charset="0"/>
              </a:rPr>
              <a:t>apple</a:t>
            </a:r>
            <a:endParaRPr lang="en-US" sz="1600" b="0" dirty="0">
              <a:solidFill>
                <a:srgbClr val="D4D4D4"/>
              </a:solidFill>
              <a:effectLst/>
              <a:latin typeface="Consolas" panose="020B0609020204030204" pitchFamily="49" charset="0"/>
            </a:endParaRPr>
          </a:p>
          <a:p>
            <a:pPr marL="800100" lvl="2" indent="0">
              <a:buNone/>
            </a:pPr>
            <a:r>
              <a:rPr lang="en-US" sz="1600" b="0" dirty="0">
                <a:solidFill>
                  <a:srgbClr val="D4D4D4"/>
                </a:solidFill>
                <a:effectLst/>
                <a:latin typeface="Consolas" panose="020B0609020204030204" pitchFamily="49" charset="0"/>
              </a:rPr>
              <a:t>&gt;&gt;&gt; b = next(</a:t>
            </a:r>
            <a:r>
              <a:rPr lang="en-US" sz="1600" b="0" dirty="0" err="1">
                <a:solidFill>
                  <a:srgbClr val="D4D4D4"/>
                </a:solidFill>
                <a:effectLst/>
                <a:latin typeface="Consolas" panose="020B0609020204030204" pitchFamily="49" charset="0"/>
              </a:rPr>
              <a:t>myit</a:t>
            </a:r>
            <a:r>
              <a:rPr lang="en-US" sz="1600" b="0" dirty="0">
                <a:solidFill>
                  <a:srgbClr val="D4D4D4"/>
                </a:solidFill>
                <a:effectLst/>
                <a:latin typeface="Consolas" panose="020B0609020204030204" pitchFamily="49" charset="0"/>
              </a:rPr>
              <a:t>)</a:t>
            </a:r>
          </a:p>
          <a:p>
            <a:pPr marL="800100" lvl="2" indent="0">
              <a:buNone/>
            </a:pPr>
            <a:r>
              <a:rPr lang="en-US" sz="1600" b="0" dirty="0">
                <a:solidFill>
                  <a:srgbClr val="D4D4D4"/>
                </a:solidFill>
                <a:effectLst/>
                <a:latin typeface="Consolas" panose="020B0609020204030204" pitchFamily="49" charset="0"/>
              </a:rPr>
              <a:t>&gt;&gt;&gt; print(b)</a:t>
            </a:r>
          </a:p>
          <a:p>
            <a:pPr marL="800100" lvl="2" indent="0">
              <a:buNone/>
            </a:pPr>
            <a:r>
              <a:rPr lang="en-US" sz="1600" b="0" dirty="0">
                <a:solidFill>
                  <a:srgbClr val="D4D4D4"/>
                </a:solidFill>
                <a:effectLst/>
                <a:latin typeface="Consolas" panose="020B0609020204030204" pitchFamily="49" charset="0"/>
              </a:rPr>
              <a:t>banana</a:t>
            </a:r>
            <a:endParaRPr lang="en-US" sz="2800" b="0" i="0" dirty="0">
              <a:solidFill>
                <a:schemeClr val="bg1">
                  <a:lumMod val="65000"/>
                </a:schemeClr>
              </a:solidFill>
              <a:effectLst/>
              <a:latin typeface="Verdana" panose="020B0604030504040204" pitchFamily="34" charset="0"/>
            </a:endParaRPr>
          </a:p>
        </p:txBody>
      </p:sp>
    </p:spTree>
    <p:extLst>
      <p:ext uri="{BB962C8B-B14F-4D97-AF65-F5344CB8AC3E}">
        <p14:creationId xmlns:p14="http://schemas.microsoft.com/office/powerpoint/2010/main" val="2343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2ED6B-26BA-9F2E-79A3-FD6A87B2F4D8}"/>
              </a:ext>
            </a:extLst>
          </p:cNvPr>
          <p:cNvSpPr>
            <a:spLocks noGrp="1"/>
          </p:cNvSpPr>
          <p:nvPr>
            <p:ph type="title"/>
          </p:nvPr>
        </p:nvSpPr>
        <p:spPr>
          <a:xfrm>
            <a:off x="628650" y="963877"/>
            <a:ext cx="2620771" cy="4930246"/>
          </a:xfrm>
        </p:spPr>
        <p:txBody>
          <a:bodyPr>
            <a:normAutofit/>
          </a:bodyPr>
          <a:lstStyle/>
          <a:p>
            <a:pPr marL="0" indent="0" algn="r"/>
            <a:r>
              <a:rPr lang="en-US" dirty="0"/>
              <a:t>Cursor objects are iterators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A0B843-C4D3-E527-4B5B-3CEE8F90A5B2}"/>
              </a:ext>
            </a:extLst>
          </p:cNvPr>
          <p:cNvSpPr>
            <a:spLocks noGrp="1"/>
          </p:cNvSpPr>
          <p:nvPr>
            <p:ph idx="1"/>
          </p:nvPr>
        </p:nvSpPr>
        <p:spPr>
          <a:xfrm>
            <a:off x="3732023" y="963877"/>
            <a:ext cx="4783327" cy="4930246"/>
          </a:xfrm>
        </p:spPr>
        <p:txBody>
          <a:bodyPr anchor="ctr">
            <a:normAutofit/>
          </a:bodyPr>
          <a:lstStyle/>
          <a:p>
            <a:pPr marL="0" indent="0">
              <a:buNone/>
            </a:pPr>
            <a:r>
              <a:rPr lang="en-US" sz="2100" dirty="0"/>
              <a:t>Meaning you can traverse them with </a:t>
            </a:r>
            <a:r>
              <a:rPr lang="en-US" sz="2100" i="1" dirty="0">
                <a:solidFill>
                  <a:srgbClr val="D5D50E"/>
                </a:solidFill>
              </a:rPr>
              <a:t>next</a:t>
            </a:r>
            <a:r>
              <a:rPr lang="en-US" sz="2100" dirty="0"/>
              <a:t> or with a </a:t>
            </a:r>
            <a:r>
              <a:rPr lang="en-US" sz="2100" dirty="0">
                <a:solidFill>
                  <a:srgbClr val="D5D50E"/>
                </a:solidFill>
              </a:rPr>
              <a:t>FOR-loop</a:t>
            </a:r>
          </a:p>
        </p:txBody>
      </p:sp>
    </p:spTree>
    <p:extLst>
      <p:ext uri="{BB962C8B-B14F-4D97-AF65-F5344CB8AC3E}">
        <p14:creationId xmlns:p14="http://schemas.microsoft.com/office/powerpoint/2010/main" val="1257406569"/>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497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7" name="Rectangle 6">
            <a:extLst>
              <a:ext uri="{FF2B5EF4-FFF2-40B4-BE49-F238E27FC236}">
                <a16:creationId xmlns:a16="http://schemas.microsoft.com/office/drawing/2014/main" id="{054100D0-8F2C-0BD7-9E42-3764CAADF2C9}"/>
              </a:ext>
            </a:extLst>
          </p:cNvPr>
          <p:cNvSpPr/>
          <p:nvPr/>
        </p:nvSpPr>
        <p:spPr bwMode="auto">
          <a:xfrm>
            <a:off x="4038600" y="533399"/>
            <a:ext cx="990600" cy="152401"/>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0" name="Connector: Curved 9">
            <a:extLst>
              <a:ext uri="{FF2B5EF4-FFF2-40B4-BE49-F238E27FC236}">
                <a16:creationId xmlns:a16="http://schemas.microsoft.com/office/drawing/2014/main" id="{EA99EC20-4C5F-B2C1-4625-22DE023707A3}"/>
              </a:ext>
            </a:extLst>
          </p:cNvPr>
          <p:cNvCxnSpPr>
            <a:cxnSpLocks/>
          </p:cNvCxnSpPr>
          <p:nvPr/>
        </p:nvCxnSpPr>
        <p:spPr bwMode="auto">
          <a:xfrm rot="5400000" flipH="1" flipV="1">
            <a:off x="1699277" y="1370415"/>
            <a:ext cx="3026308" cy="1548063"/>
          </a:xfrm>
          <a:prstGeom prst="curvedConnector3">
            <a:avLst>
              <a:gd name="adj1" fmla="val 101087"/>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Connector: Curved 24">
            <a:extLst>
              <a:ext uri="{FF2B5EF4-FFF2-40B4-BE49-F238E27FC236}">
                <a16:creationId xmlns:a16="http://schemas.microsoft.com/office/drawing/2014/main" id="{ACADF790-4810-FDA0-4D06-7229E50DE611}"/>
              </a:ext>
            </a:extLst>
          </p:cNvPr>
          <p:cNvCxnSpPr/>
          <p:nvPr/>
        </p:nvCxnSpPr>
        <p:spPr bwMode="auto">
          <a:xfrm rot="5400000" flipH="1" flipV="1">
            <a:off x="1372150" y="4267750"/>
            <a:ext cx="1751500" cy="381000"/>
          </a:xfrm>
          <a:prstGeom prst="curvedConnector3">
            <a:avLst>
              <a:gd name="adj1" fmla="val -394"/>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73890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420852" cy="4247317"/>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endParaRPr lang="en-US" dirty="0">
              <a:solidFill>
                <a:srgbClr val="D4D4D4"/>
              </a:solidFill>
              <a:latin typeface="Consolas" panose="020B0609020204030204" pitchFamily="49" charset="0"/>
            </a:endParaRP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 </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type = </a:t>
            </a:r>
            <a:r>
              <a:rPr lang="en-US" b="0" dirty="0">
                <a:solidFill>
                  <a:srgbClr val="D4D4D4"/>
                </a:solidFill>
                <a:effectLst/>
                <a:latin typeface="Consolas" panose="020B0609020204030204" pitchFamily="49" charset="0"/>
              </a:rPr>
              <a:t>{type(row)}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[0]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[1]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642470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487652" cy="4247317"/>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 </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type = </a:t>
            </a:r>
            <a:r>
              <a:rPr lang="en-US" b="0" dirty="0">
                <a:solidFill>
                  <a:srgbClr val="D4D4D4"/>
                </a:solidFill>
                <a:effectLst/>
                <a:latin typeface="Consolas" panose="020B0609020204030204" pitchFamily="49" charset="0"/>
              </a:rPr>
              <a:t>{type(row)}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[0]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[1]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5486400" y="5657671"/>
            <a:ext cx="3485148" cy="1200329"/>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row = (239008, 'MEADOW')</a:t>
            </a:r>
          </a:p>
          <a:p>
            <a:r>
              <a:rPr lang="en-US" dirty="0">
                <a:solidFill>
                  <a:srgbClr val="D4D4D4"/>
                </a:solidFill>
                <a:latin typeface="Consolas" panose="020B0609020204030204" pitchFamily="49" charset="0"/>
              </a:rPr>
              <a:t>row type = &lt;class 'tuple'&gt;</a:t>
            </a:r>
          </a:p>
          <a:p>
            <a:r>
              <a:rPr lang="en-US" dirty="0">
                <a:solidFill>
                  <a:srgbClr val="D4D4D4"/>
                </a:solidFill>
                <a:latin typeface="Consolas" panose="020B0609020204030204" pitchFamily="49" charset="0"/>
              </a:rPr>
              <a:t>row[0] = 239008</a:t>
            </a:r>
          </a:p>
          <a:p>
            <a:r>
              <a:rPr lang="en-US" dirty="0">
                <a:solidFill>
                  <a:srgbClr val="D4D4D4"/>
                </a:solidFill>
                <a:latin typeface="Consolas" panose="020B0609020204030204" pitchFamily="49" charset="0"/>
              </a:rPr>
              <a:t>row[1] = MEADOW</a:t>
            </a:r>
          </a:p>
        </p:txBody>
      </p:sp>
      <p:cxnSp>
        <p:nvCxnSpPr>
          <p:cNvPr id="13" name="Straight Arrow Connector 12">
            <a:extLst>
              <a:ext uri="{FF2B5EF4-FFF2-40B4-BE49-F238E27FC236}">
                <a16:creationId xmlns:a16="http://schemas.microsoft.com/office/drawing/2014/main" id="{9886AC2D-4663-4442-4E90-B14473A4554F}"/>
              </a:ext>
            </a:extLst>
          </p:cNvPr>
          <p:cNvCxnSpPr>
            <a:cxnSpLocks/>
          </p:cNvCxnSpPr>
          <p:nvPr/>
        </p:nvCxnSpPr>
        <p:spPr bwMode="auto">
          <a:xfrm rot="5400000" flipV="1">
            <a:off x="4837967" y="5677634"/>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344370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030452" cy="4247317"/>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 </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type = </a:t>
            </a:r>
            <a:r>
              <a:rPr lang="en-US" b="0" dirty="0">
                <a:solidFill>
                  <a:srgbClr val="D4D4D4"/>
                </a:solidFill>
                <a:effectLst/>
                <a:latin typeface="Consolas" panose="020B0609020204030204" pitchFamily="49" charset="0"/>
              </a:rPr>
              <a:t>{type(row)}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[0]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[1]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5486400" y="5657671"/>
            <a:ext cx="3485148" cy="1200329"/>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row = (239008, 'MEADOW')</a:t>
            </a:r>
          </a:p>
          <a:p>
            <a:r>
              <a:rPr lang="en-US" dirty="0">
                <a:solidFill>
                  <a:srgbClr val="D4D4D4"/>
                </a:solidFill>
                <a:latin typeface="Consolas" panose="020B0609020204030204" pitchFamily="49" charset="0"/>
              </a:rPr>
              <a:t>row type = &lt;class 'tuple'&gt;</a:t>
            </a:r>
          </a:p>
          <a:p>
            <a:r>
              <a:rPr lang="en-US" dirty="0">
                <a:solidFill>
                  <a:srgbClr val="D4D4D4"/>
                </a:solidFill>
                <a:latin typeface="Consolas" panose="020B0609020204030204" pitchFamily="49" charset="0"/>
              </a:rPr>
              <a:t>row[0] = 239008</a:t>
            </a:r>
          </a:p>
          <a:p>
            <a:r>
              <a:rPr lang="en-US" dirty="0">
                <a:solidFill>
                  <a:srgbClr val="D4D4D4"/>
                </a:solidFill>
                <a:latin typeface="Consolas" panose="020B0609020204030204" pitchFamily="49" charset="0"/>
              </a:rPr>
              <a:t>row[1] = MEADOW</a:t>
            </a:r>
          </a:p>
        </p:txBody>
      </p:sp>
      <p:cxnSp>
        <p:nvCxnSpPr>
          <p:cNvPr id="13" name="Straight Arrow Connector 12">
            <a:extLst>
              <a:ext uri="{FF2B5EF4-FFF2-40B4-BE49-F238E27FC236}">
                <a16:creationId xmlns:a16="http://schemas.microsoft.com/office/drawing/2014/main" id="{9886AC2D-4663-4442-4E90-B14473A4554F}"/>
              </a:ext>
            </a:extLst>
          </p:cNvPr>
          <p:cNvCxnSpPr>
            <a:cxnSpLocks/>
          </p:cNvCxnSpPr>
          <p:nvPr/>
        </p:nvCxnSpPr>
        <p:spPr bwMode="auto">
          <a:xfrm rot="5400000" flipV="1">
            <a:off x="4837967" y="5677634"/>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399681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649452" cy="4247317"/>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row1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2.</a:t>
            </a:r>
            <a:endParaRPr lang="en-US" dirty="0">
              <a:solidFill>
                <a:srgbClr val="D4D4D4"/>
              </a:solidFill>
              <a:latin typeface="Consolas" panose="020B0609020204030204" pitchFamily="49" charset="0"/>
            </a:endParaRPr>
          </a:p>
          <a:p>
            <a:r>
              <a:rPr lang="en-US" b="0" dirty="0">
                <a:solidFill>
                  <a:srgbClr val="D4D4D4"/>
                </a:solidFill>
                <a:effectLst/>
                <a:latin typeface="Consolas" panose="020B0609020204030204" pitchFamily="49" charset="0"/>
              </a:rPr>
              <a:t>row2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3.</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row3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4.</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row4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250544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6F2854B-DFCA-87B2-13AF-AB37132F68B4}"/>
              </a:ext>
            </a:extLst>
          </p:cNvPr>
          <p:cNvSpPr txBox="1"/>
          <p:nvPr/>
        </p:nvSpPr>
        <p:spPr>
          <a:xfrm>
            <a:off x="132348" y="2667000"/>
            <a:ext cx="6497052" cy="4247317"/>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row1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2.</a:t>
            </a:r>
            <a:endParaRPr lang="en-US" dirty="0">
              <a:solidFill>
                <a:srgbClr val="D4D4D4"/>
              </a:solidFill>
              <a:latin typeface="Consolas" panose="020B0609020204030204" pitchFamily="49" charset="0"/>
            </a:endParaRPr>
          </a:p>
          <a:p>
            <a:r>
              <a:rPr lang="en-US" b="0" dirty="0">
                <a:solidFill>
                  <a:srgbClr val="D4D4D4"/>
                </a:solidFill>
                <a:effectLst/>
                <a:latin typeface="Consolas" panose="020B0609020204030204" pitchFamily="49" charset="0"/>
              </a:rPr>
              <a:t>row2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3.</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row3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4.</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row4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p:txBody>
      </p:sp>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0"/>
            <a:ext cx="3352800" cy="2419253"/>
          </a:xfrm>
          <a:prstGeom prst="rect">
            <a:avLst/>
          </a:prstGeom>
        </p:spPr>
      </p:pic>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4"/>
          <a:srcRect r="36820"/>
          <a:stretch/>
        </p:blipFill>
        <p:spPr>
          <a:xfrm>
            <a:off x="3366837" y="-5434"/>
            <a:ext cx="5777163" cy="2424687"/>
          </a:xfrm>
          <a:prstGeom prst="rect">
            <a:avLst/>
          </a:prstGeom>
        </p:spPr>
      </p:pic>
      <p:pic>
        <p:nvPicPr>
          <p:cNvPr id="3" name="Graphic 2" descr="Close outline">
            <a:extLst>
              <a:ext uri="{FF2B5EF4-FFF2-40B4-BE49-F238E27FC236}">
                <a16:creationId xmlns:a16="http://schemas.microsoft.com/office/drawing/2014/main" id="{85B3AB56-7CE2-89CE-01DC-72A838219B3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2000" y="4800600"/>
            <a:ext cx="1828800" cy="1828800"/>
          </a:xfrm>
          <a:prstGeom prst="rect">
            <a:avLst/>
          </a:prstGeom>
        </p:spPr>
      </p:pic>
    </p:spTree>
    <p:extLst>
      <p:ext uri="{BB962C8B-B14F-4D97-AF65-F5344CB8AC3E}">
        <p14:creationId xmlns:p14="http://schemas.microsoft.com/office/powerpoint/2010/main" val="963023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E05CC5AC-28A2-1827-CA50-4541470F52C1}"/>
              </a:ext>
            </a:extLst>
          </p:cNvPr>
          <p:cNvSpPr>
            <a:spLocks noGrp="1" noChangeArrowheads="1"/>
          </p:cNvSpPr>
          <p:nvPr>
            <p:ph type="title"/>
          </p:nvPr>
        </p:nvSpPr>
        <p:spPr>
          <a:xfrm>
            <a:off x="838200" y="304800"/>
            <a:ext cx="2362200" cy="457200"/>
          </a:xfrm>
        </p:spPr>
        <p:txBody>
          <a:bodyPr/>
          <a:lstStyle/>
          <a:p>
            <a:pPr eaLnBrk="1" hangingPunct="1"/>
            <a:r>
              <a:rPr lang="en-US" altLang="en-US" sz="3600" b="0" dirty="0"/>
              <a:t>Objectives</a:t>
            </a:r>
          </a:p>
        </p:txBody>
      </p:sp>
      <p:sp>
        <p:nvSpPr>
          <p:cNvPr id="3076" name="Rectangle 3">
            <a:extLst>
              <a:ext uri="{FF2B5EF4-FFF2-40B4-BE49-F238E27FC236}">
                <a16:creationId xmlns:a16="http://schemas.microsoft.com/office/drawing/2014/main" id="{3006743B-2B9E-4F18-0C3D-21069B4394B0}"/>
              </a:ext>
            </a:extLst>
          </p:cNvPr>
          <p:cNvSpPr>
            <a:spLocks noGrp="1" noChangeArrowheads="1"/>
          </p:cNvSpPr>
          <p:nvPr>
            <p:ph type="body" idx="1"/>
          </p:nvPr>
        </p:nvSpPr>
        <p:spPr>
          <a:xfrm>
            <a:off x="152400" y="1447800"/>
            <a:ext cx="3886200" cy="4267200"/>
          </a:xfrm>
        </p:spPr>
        <p:txBody>
          <a:bodyPr/>
          <a:lstStyle/>
          <a:p>
            <a:pPr marL="0" indent="0" eaLnBrk="1" hangingPunct="1">
              <a:buNone/>
              <a:defRPr/>
            </a:pPr>
            <a:r>
              <a:rPr lang="en-US" sz="2400" dirty="0">
                <a:ea typeface="ＭＳ Ｐゴシック" charset="0"/>
              </a:rPr>
              <a:t>Traverse &amp; modify GIS tables</a:t>
            </a:r>
          </a:p>
          <a:p>
            <a:pPr marL="0" indent="0" eaLnBrk="1" hangingPunct="1">
              <a:buNone/>
              <a:defRPr/>
            </a:pPr>
            <a:endParaRPr lang="en-US" sz="2400" dirty="0">
              <a:ea typeface="ＭＳ Ｐゴシック" charset="0"/>
            </a:endParaRPr>
          </a:p>
          <a:p>
            <a:pPr marL="0" indent="0" eaLnBrk="1" hangingPunct="1">
              <a:buNone/>
              <a:defRPr/>
            </a:pPr>
            <a:r>
              <a:rPr lang="en-US" sz="2400" dirty="0">
                <a:ea typeface="ＭＳ Ｐゴシック" charset="0"/>
              </a:rPr>
              <a:t>Access geometric properties</a:t>
            </a:r>
          </a:p>
          <a:p>
            <a:pPr marL="0" indent="0" eaLnBrk="1" hangingPunct="1">
              <a:buNone/>
              <a:defRPr/>
            </a:pPr>
            <a:endParaRPr lang="en-US" sz="2400" dirty="0">
              <a:ea typeface="ＭＳ Ｐゴシック" charset="0"/>
            </a:endParaRPr>
          </a:p>
          <a:p>
            <a:pPr marL="0" indent="0" eaLnBrk="1" hangingPunct="1">
              <a:buNone/>
              <a:defRPr/>
            </a:pPr>
            <a:r>
              <a:rPr lang="en-US" sz="2400" dirty="0">
                <a:ea typeface="ＭＳ Ｐゴシック" charset="0"/>
              </a:rPr>
              <a:t>Manage locks</a:t>
            </a:r>
          </a:p>
          <a:p>
            <a:pPr marL="0" indent="0" eaLnBrk="1" hangingPunct="1">
              <a:buNone/>
              <a:defRPr/>
            </a:pPr>
            <a:endParaRPr lang="en-US" sz="2400" dirty="0">
              <a:ea typeface="ＭＳ Ｐゴシック" charset="0"/>
            </a:endParaRPr>
          </a:p>
          <a:p>
            <a:pPr marL="0" indent="0" eaLnBrk="1" hangingPunct="1">
              <a:buNone/>
              <a:defRPr/>
            </a:pPr>
            <a:r>
              <a:rPr lang="en-US" sz="2400" dirty="0">
                <a:ea typeface="ＭＳ Ｐゴシック" charset="0"/>
              </a:rPr>
              <a:t>Filter GIS records</a:t>
            </a:r>
          </a:p>
        </p:txBody>
      </p:sp>
      <p:pic>
        <p:nvPicPr>
          <p:cNvPr id="8" name="Picture 7" descr="A bird with its mouth open&#10;&#10;Description automatically generated with low confidence">
            <a:extLst>
              <a:ext uri="{FF2B5EF4-FFF2-40B4-BE49-F238E27FC236}">
                <a16:creationId xmlns:a16="http://schemas.microsoft.com/office/drawing/2014/main" id="{E8637974-697B-2903-1733-480CBAC09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0"/>
            <a:ext cx="5141437" cy="68580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3446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a:solidFill>
                  <a:srgbClr val="569CD6"/>
                </a:solidFill>
                <a:effectLst/>
                <a:latin typeface="Consolas" panose="020B0609020204030204" pitchFamily="49" charset="0"/>
              </a:rPr>
              <a:t>f</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0497528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1E8A4-403C-F2E6-1145-53076E089B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A5F75D-85FC-3F63-FBA7-0B0857F5DA3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640445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4" name="Straight Arrow Connector 13">
            <a:extLst>
              <a:ext uri="{FF2B5EF4-FFF2-40B4-BE49-F238E27FC236}">
                <a16:creationId xmlns:a16="http://schemas.microsoft.com/office/drawing/2014/main" id="{9583F722-D9DF-C9FA-9190-71475F394DEE}"/>
              </a:ext>
            </a:extLst>
          </p:cNvPr>
          <p:cNvCxnSpPr>
            <a:cxnSpLocks/>
          </p:cNvCxnSpPr>
          <p:nvPr/>
        </p:nvCxnSpPr>
        <p:spPr bwMode="auto">
          <a:xfrm>
            <a:off x="7333927" y="1752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753DBBDD-94E9-7576-3AC0-6B7170625270}"/>
              </a:ext>
            </a:extLst>
          </p:cNvPr>
          <p:cNvSpPr txBox="1"/>
          <p:nvPr/>
        </p:nvSpPr>
        <p:spPr>
          <a:xfrm>
            <a:off x="-228600" y="152400"/>
            <a:ext cx="6553200" cy="646331"/>
          </a:xfrm>
          <a:prstGeom prst="rect">
            <a:avLst/>
          </a:prstGeom>
          <a:noFill/>
        </p:spPr>
        <p:txBody>
          <a:bodyPr wrap="square">
            <a:spAutoFit/>
          </a:bodyPr>
          <a:lstStyle/>
          <a:p>
            <a:pPr marL="457200" lvl="1" indent="0" eaLnBrk="1" hangingPunct="1">
              <a:defRPr/>
            </a:pPr>
            <a:r>
              <a:rPr lang="en-US" sz="3600" dirty="0">
                <a:solidFill>
                  <a:srgbClr val="D9D9D9"/>
                </a:solidFill>
                <a:ea typeface="ＭＳ Ｐゴシック" charset="0"/>
              </a:rPr>
              <a:t>About </a:t>
            </a:r>
            <a:r>
              <a:rPr lang="en-US" sz="3600" dirty="0" err="1">
                <a:solidFill>
                  <a:srgbClr val="D9D9D9"/>
                </a:solidFill>
                <a:ea typeface="ＭＳ Ｐゴシック" charset="0"/>
              </a:rPr>
              <a:t>field_names</a:t>
            </a:r>
            <a:r>
              <a:rPr lang="en-US" sz="3600" dirty="0">
                <a:solidFill>
                  <a:srgbClr val="D9D9D9"/>
                </a:solidFill>
                <a:ea typeface="ＭＳ Ｐゴシック" charset="0"/>
              </a:rPr>
              <a:t>...</a:t>
            </a:r>
          </a:p>
        </p:txBody>
      </p:sp>
    </p:spTree>
    <p:extLst>
      <p:ext uri="{BB962C8B-B14F-4D97-AF65-F5344CB8AC3E}">
        <p14:creationId xmlns:p14="http://schemas.microsoft.com/office/powerpoint/2010/main" val="1226744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4" name="Straight Arrow Connector 13">
            <a:extLst>
              <a:ext uri="{FF2B5EF4-FFF2-40B4-BE49-F238E27FC236}">
                <a16:creationId xmlns:a16="http://schemas.microsoft.com/office/drawing/2014/main" id="{9583F722-D9DF-C9FA-9190-71475F394DEE}"/>
              </a:ext>
            </a:extLst>
          </p:cNvPr>
          <p:cNvCxnSpPr>
            <a:cxnSpLocks/>
          </p:cNvCxnSpPr>
          <p:nvPr/>
        </p:nvCxnSpPr>
        <p:spPr bwMode="auto">
          <a:xfrm>
            <a:off x="7333927" y="1752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TextBox 1">
            <a:extLst>
              <a:ext uri="{FF2B5EF4-FFF2-40B4-BE49-F238E27FC236}">
                <a16:creationId xmlns:a16="http://schemas.microsoft.com/office/drawing/2014/main" id="{7E2E43EA-D088-9080-C786-C8C0EBB73479}"/>
              </a:ext>
            </a:extLst>
          </p:cNvPr>
          <p:cNvSpPr txBox="1"/>
          <p:nvPr/>
        </p:nvSpPr>
        <p:spPr>
          <a:xfrm>
            <a:off x="4495800" y="676870"/>
            <a:ext cx="4716099" cy="923330"/>
          </a:xfrm>
          <a:prstGeom prst="rect">
            <a:avLst/>
          </a:prstGeom>
          <a:noFill/>
        </p:spPr>
        <p:txBody>
          <a:bodyPr wrap="none" rtlCol="0">
            <a:spAutoFit/>
          </a:bodyPr>
          <a:lstStyle/>
          <a:p>
            <a:r>
              <a:rPr lang="en-US" dirty="0">
                <a:solidFill>
                  <a:srgbClr val="D9D9D9"/>
                </a:solidFill>
              </a:rPr>
              <a:t>You can get all fields by using a placeholder.</a:t>
            </a:r>
          </a:p>
          <a:p>
            <a:endParaRPr lang="en-US" dirty="0"/>
          </a:p>
          <a:p>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5240004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3693319"/>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arcpy</a:t>
            </a: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p>
          <a:p>
            <a:r>
              <a:rPr lang="en-US" b="0" dirty="0">
                <a:solidFill>
                  <a:srgbClr val="6A9955"/>
                </a:solidFill>
                <a:effectLst/>
                <a:latin typeface="Consolas" panose="020B0609020204030204" pitchFamily="49" charset="0"/>
              </a:rPr>
              <a:t># Get the first row.</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has </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len</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 items."</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num, item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enumerate(row):</a:t>
            </a:r>
          </a:p>
          <a:p>
            <a:r>
              <a:rPr lang="en-US" b="0" dirty="0">
                <a:solidFill>
                  <a:srgbClr val="D4D4D4"/>
                </a:solidFill>
                <a:effectLst/>
                <a:latin typeface="Consolas" panose="020B0609020204030204" pitchFamily="49" charset="0"/>
              </a:rPr>
              <a:t>    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{num}</a:t>
            </a:r>
            <a:r>
              <a:rPr lang="en-US" b="0" dirty="0">
                <a:solidFill>
                  <a:srgbClr val="CE9178"/>
                </a:solidFill>
                <a:effectLst/>
                <a:latin typeface="Consolas" panose="020B0609020204030204" pitchFamily="49" charset="0"/>
              </a:rPr>
              <a:t>]: </a:t>
            </a:r>
            <a:r>
              <a:rPr lang="en-US" b="0" dirty="0">
                <a:solidFill>
                  <a:srgbClr val="D4D4D4"/>
                </a:solidFill>
                <a:effectLst/>
                <a:latin typeface="Consolas" panose="020B0609020204030204" pitchFamily="49" charset="0"/>
              </a:rPr>
              <a:t>{item}</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5AC2E2D-6385-FCFF-431D-B00D8D772DD1}"/>
              </a:ext>
            </a:extLst>
          </p:cNvPr>
          <p:cNvSpPr txBox="1"/>
          <p:nvPr/>
        </p:nvSpPr>
        <p:spPr>
          <a:xfrm>
            <a:off x="5612732" y="3410953"/>
            <a:ext cx="3531268" cy="3416320"/>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Row has </a:t>
            </a:r>
            <a:r>
              <a:rPr lang="en-US" dirty="0">
                <a:solidFill>
                  <a:srgbClr val="D5D50E"/>
                </a:solidFill>
                <a:latin typeface="Consolas" panose="020B0609020204030204" pitchFamily="49" charset="0"/>
              </a:rPr>
              <a:t>74</a:t>
            </a:r>
            <a:r>
              <a:rPr lang="en-US" dirty="0">
                <a:solidFill>
                  <a:srgbClr val="D4D4D4"/>
                </a:solidFill>
                <a:latin typeface="Consolas" panose="020B0609020204030204" pitchFamily="49" charset="0"/>
              </a:rPr>
              <a:t> items.</a:t>
            </a:r>
          </a:p>
          <a:p>
            <a:r>
              <a:rPr lang="en-US" dirty="0">
                <a:solidFill>
                  <a:srgbClr val="D4D4D4"/>
                </a:solidFill>
                <a:latin typeface="Consolas" panose="020B0609020204030204" pitchFamily="49" charset="0"/>
              </a:rPr>
              <a:t>Row[0]: 0</a:t>
            </a:r>
          </a:p>
          <a:p>
            <a:r>
              <a:rPr lang="en-US" dirty="0">
                <a:solidFill>
                  <a:srgbClr val="D4D4D4"/>
                </a:solidFill>
                <a:latin typeface="Consolas" panose="020B0609020204030204" pitchFamily="49" charset="0"/>
              </a:rPr>
              <a:t>Row[1]: (-70.0806,42.0519)</a:t>
            </a:r>
          </a:p>
          <a:p>
            <a:r>
              <a:rPr lang="en-US" dirty="0">
                <a:solidFill>
                  <a:srgbClr val="D4D4D4"/>
                </a:solidFill>
                <a:latin typeface="Consolas" panose="020B0609020204030204" pitchFamily="49" charset="0"/>
              </a:rPr>
              <a:t>Row[2]: 239008</a:t>
            </a:r>
          </a:p>
          <a:p>
            <a:r>
              <a:rPr lang="en-US" dirty="0">
                <a:solidFill>
                  <a:srgbClr val="D4D4D4"/>
                </a:solidFill>
                <a:latin typeface="Consolas" panose="020B0609020204030204" pitchFamily="49" charset="0"/>
              </a:rPr>
              <a:t>Row[3]: NPS</a:t>
            </a:r>
          </a:p>
          <a:p>
            <a:r>
              <a:rPr lang="en-US" dirty="0">
                <a:solidFill>
                  <a:srgbClr val="D4D4D4"/>
                </a:solidFill>
                <a:latin typeface="Consolas" panose="020B0609020204030204" pitchFamily="49" charset="0"/>
              </a:rPr>
              <a:t>Row[4]: NERO</a:t>
            </a:r>
          </a:p>
          <a:p>
            <a:r>
              <a:rPr lang="en-US" dirty="0">
                <a:solidFill>
                  <a:srgbClr val="D4D4D4"/>
                </a:solidFill>
                <a:latin typeface="Consolas" panose="020B0609020204030204" pitchFamily="49" charset="0"/>
              </a:rPr>
              <a:t>Row[5]: Northeast Region</a:t>
            </a:r>
          </a:p>
          <a:p>
            <a:r>
              <a:rPr lang="en-US" dirty="0">
                <a:solidFill>
                  <a:srgbClr val="D4D4D4"/>
                </a:solidFill>
                <a:latin typeface="Consolas" panose="020B0609020204030204" pitchFamily="49" charset="0"/>
              </a:rPr>
              <a:t>Row[6]: MACCP</a:t>
            </a:r>
          </a:p>
          <a:p>
            <a:r>
              <a:rPr lang="en-US" dirty="0">
                <a:solidFill>
                  <a:srgbClr val="D4D4D4"/>
                </a:solidFill>
                <a:latin typeface="Consolas" panose="020B0609020204030204" pitchFamily="49" charset="0"/>
              </a:rPr>
              <a:t>Row[7]: CAPE COD NATIONAL SEASHORE</a:t>
            </a:r>
          </a:p>
          <a:p>
            <a:r>
              <a:rPr lang="en-US" dirty="0">
                <a:solidFill>
                  <a:srgbClr val="D4D4D4"/>
                </a:solidFill>
                <a:latin typeface="Consolas" panose="020B0609020204030204" pitchFamily="49" charset="0"/>
              </a:rPr>
              <a:t>Row[8]: 1997</a:t>
            </a:r>
          </a:p>
          <a:p>
            <a:r>
              <a:rPr lang="en-US" dirty="0">
                <a:solidFill>
                  <a:srgbClr val="D4D4D4"/>
                </a:solidFill>
                <a:latin typeface="Consolas" panose="020B0609020204030204" pitchFamily="49" charset="0"/>
              </a:rPr>
              <a:t>...</a:t>
            </a:r>
          </a:p>
        </p:txBody>
      </p:sp>
      <p:cxnSp>
        <p:nvCxnSpPr>
          <p:cNvPr id="13" name="Straight Arrow Connector 12">
            <a:extLst>
              <a:ext uri="{FF2B5EF4-FFF2-40B4-BE49-F238E27FC236}">
                <a16:creationId xmlns:a16="http://schemas.microsoft.com/office/drawing/2014/main" id="{9886AC2D-4663-4442-4E90-B14473A4554F}"/>
              </a:ext>
            </a:extLst>
          </p:cNvPr>
          <p:cNvCxnSpPr>
            <a:cxnSpLocks/>
          </p:cNvCxnSpPr>
          <p:nvPr/>
        </p:nvCxnSpPr>
        <p:spPr bwMode="auto">
          <a:xfrm>
            <a:off x="4800600" y="5334000"/>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cxnSp>
        <p:nvCxnSpPr>
          <p:cNvPr id="5" name="Straight Arrow Connector 4">
            <a:extLst>
              <a:ext uri="{FF2B5EF4-FFF2-40B4-BE49-F238E27FC236}">
                <a16:creationId xmlns:a16="http://schemas.microsoft.com/office/drawing/2014/main" id="{8D425EF5-D797-89A7-0E94-616E9A5EAF4F}"/>
              </a:ext>
            </a:extLst>
          </p:cNvPr>
          <p:cNvCxnSpPr>
            <a:cxnSpLocks/>
          </p:cNvCxnSpPr>
          <p:nvPr/>
        </p:nvCxnSpPr>
        <p:spPr bwMode="auto">
          <a:xfrm rot="10800000">
            <a:off x="2133601" y="3975100"/>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172809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p>
        </p:txBody>
      </p:sp>
      <p:sp>
        <p:nvSpPr>
          <p:cNvPr id="12" name="TextBox 11">
            <a:extLst>
              <a:ext uri="{FF2B5EF4-FFF2-40B4-BE49-F238E27FC236}">
                <a16:creationId xmlns:a16="http://schemas.microsoft.com/office/drawing/2014/main" id="{55AC2E2D-6385-FCFF-431D-B00D8D772DD1}"/>
              </a:ext>
            </a:extLst>
          </p:cNvPr>
          <p:cNvSpPr txBox="1"/>
          <p:nvPr/>
        </p:nvSpPr>
        <p:spPr>
          <a:xfrm>
            <a:off x="5612732" y="3410953"/>
            <a:ext cx="3378868" cy="3416320"/>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(239008, 'MEADOW')</a:t>
            </a:r>
          </a:p>
          <a:p>
            <a:r>
              <a:rPr lang="en-US" dirty="0">
                <a:solidFill>
                  <a:srgbClr val="D4D4D4"/>
                </a:solidFill>
                <a:latin typeface="Consolas" panose="020B0609020204030204" pitchFamily="49" charset="0"/>
              </a:rPr>
              <a:t>(239009, 'LITTLE CRK')</a:t>
            </a:r>
          </a:p>
          <a:p>
            <a:r>
              <a:rPr lang="en-US" dirty="0">
                <a:solidFill>
                  <a:srgbClr val="D4D4D4"/>
                </a:solidFill>
                <a:latin typeface="Consolas" panose="020B0609020204030204" pitchFamily="49" charset="0"/>
              </a:rPr>
              <a:t>(239016, '</a:t>
            </a:r>
            <a:r>
              <a:rPr lang="en-US" dirty="0" err="1">
                <a:solidFill>
                  <a:srgbClr val="D4D4D4"/>
                </a:solidFill>
                <a:latin typeface="Consolas" panose="020B0609020204030204" pitchFamily="49" charset="0"/>
              </a:rPr>
              <a:t>T.Calvin</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(239017, 'VISITORC')  </a:t>
            </a:r>
          </a:p>
          <a:p>
            <a:r>
              <a:rPr lang="en-US" dirty="0">
                <a:solidFill>
                  <a:srgbClr val="D4D4D4"/>
                </a:solidFill>
                <a:latin typeface="Consolas" panose="020B0609020204030204" pitchFamily="49" charset="0"/>
              </a:rPr>
              <a:t>(239031, 'PILGRIM HT')</a:t>
            </a:r>
          </a:p>
          <a:p>
            <a:r>
              <a:rPr lang="en-US" dirty="0">
                <a:solidFill>
                  <a:srgbClr val="D4D4D4"/>
                </a:solidFill>
                <a:latin typeface="Consolas" panose="020B0609020204030204" pitchFamily="49" charset="0"/>
              </a:rPr>
              <a:t>(239036, 'DUMP')</a:t>
            </a:r>
          </a:p>
          <a:p>
            <a:r>
              <a:rPr lang="en-US" dirty="0">
                <a:solidFill>
                  <a:srgbClr val="D4D4D4"/>
                </a:solidFill>
                <a:latin typeface="Consolas" panose="020B0609020204030204" pitchFamily="49" charset="0"/>
              </a:rPr>
              <a:t>(239039, 'PETRELEIF')</a:t>
            </a:r>
          </a:p>
          <a:p>
            <a:r>
              <a:rPr lang="en-US" dirty="0">
                <a:solidFill>
                  <a:srgbClr val="D4D4D4"/>
                </a:solidFill>
                <a:latin typeface="Consolas" panose="020B0609020204030204" pitchFamily="49" charset="0"/>
              </a:rPr>
              <a:t>(239042, 'COCONUT')</a:t>
            </a:r>
          </a:p>
          <a:p>
            <a:r>
              <a:rPr lang="en-US" dirty="0">
                <a:solidFill>
                  <a:srgbClr val="D4D4D4"/>
                </a:solidFill>
                <a:latin typeface="Consolas" panose="020B0609020204030204" pitchFamily="49" charset="0"/>
              </a:rPr>
              <a:t>(239060, 'HIGHHEAD')</a:t>
            </a:r>
          </a:p>
          <a:p>
            <a:r>
              <a:rPr lang="en-US" dirty="0">
                <a:solidFill>
                  <a:srgbClr val="D4D4D4"/>
                </a:solidFill>
                <a:latin typeface="Consolas" panose="020B0609020204030204" pitchFamily="49" charset="0"/>
              </a:rPr>
              <a:t>(239127, 'HRCOVEDUNE')</a:t>
            </a:r>
          </a:p>
          <a:p>
            <a:r>
              <a:rPr lang="en-US" dirty="0">
                <a:solidFill>
                  <a:srgbClr val="D4D4D4"/>
                </a:solidFill>
                <a:latin typeface="Consolas" panose="020B0609020204030204" pitchFamily="49" charset="0"/>
              </a:rPr>
              <a:t>(513169, 'Beech </a:t>
            </a:r>
            <a:r>
              <a:rPr lang="en-US" dirty="0" err="1">
                <a:solidFill>
                  <a:srgbClr val="D4D4D4"/>
                </a:solidFill>
                <a:latin typeface="Consolas" panose="020B0609020204030204" pitchFamily="49" charset="0"/>
              </a:rPr>
              <a:t>Fost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(513179, '</a:t>
            </a:r>
            <a:r>
              <a:rPr lang="en-US" dirty="0" err="1">
                <a:solidFill>
                  <a:srgbClr val="D4D4D4"/>
                </a:solidFill>
                <a:latin typeface="Consolas" panose="020B0609020204030204" pitchFamily="49" charset="0"/>
              </a:rPr>
              <a:t>Pilg</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Hgts</a:t>
            </a:r>
            <a:r>
              <a:rPr lang="en-US" dirty="0">
                <a:solidFill>
                  <a:srgbClr val="D4D4D4"/>
                </a:solidFill>
                <a:latin typeface="Consolas" panose="020B0609020204030204" pitchFamily="49" charset="0"/>
              </a:rPr>
              <a:t>')</a:t>
            </a:r>
          </a:p>
        </p:txBody>
      </p:sp>
      <p:cxnSp>
        <p:nvCxnSpPr>
          <p:cNvPr id="13" name="Straight Arrow Connector 12">
            <a:extLst>
              <a:ext uri="{FF2B5EF4-FFF2-40B4-BE49-F238E27FC236}">
                <a16:creationId xmlns:a16="http://schemas.microsoft.com/office/drawing/2014/main" id="{9886AC2D-4663-4442-4E90-B14473A4554F}"/>
              </a:ext>
            </a:extLst>
          </p:cNvPr>
          <p:cNvCxnSpPr>
            <a:cxnSpLocks/>
          </p:cNvCxnSpPr>
          <p:nvPr/>
        </p:nvCxnSpPr>
        <p:spPr bwMode="auto">
          <a:xfrm flipV="1">
            <a:off x="2903621" y="53340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4820314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a:t>
            </a:r>
            <a:r>
              <a:rPr lang="en-US" dirty="0" err="1">
                <a:solidFill>
                  <a:srgbClr val="CE9178"/>
                </a:solidFill>
                <a:latin typeface="Consolas" panose="020B0609020204030204" pitchFamily="49" charset="0"/>
              </a:rPr>
              <a:t>F</a:t>
            </a:r>
            <a:r>
              <a:rPr lang="en-US" b="0" dirty="0" err="1">
                <a:solidFill>
                  <a:srgbClr val="CE9178"/>
                </a:solidFill>
                <a:effectLst/>
                <a:latin typeface="Consolas" panose="020B0609020204030204" pitchFamily="49" charset="0"/>
              </a:rPr>
              <a:t>ire</a:t>
            </a:r>
            <a:r>
              <a:rPr lang="en-US" b="0" dirty="0">
                <a:solidFill>
                  <a:srgbClr val="CE9178"/>
                </a:solidFill>
                <a:effectLst/>
                <a:latin typeface="Consolas" panose="020B0609020204030204" pitchFamily="49" charset="0"/>
              </a:rPr>
              <a:t> name = </a:t>
            </a:r>
            <a:r>
              <a:rPr lang="en-US" b="0" dirty="0">
                <a:solidFill>
                  <a:srgbClr val="D4D4D4"/>
                </a:solidFill>
                <a:effectLst/>
                <a:latin typeface="Consolas" panose="020B0609020204030204" pitchFamily="49" charset="0"/>
              </a:rPr>
              <a:t>{</a:t>
            </a:r>
            <a:r>
              <a:rPr lang="en-US" b="0" dirty="0">
                <a:solidFill>
                  <a:srgbClr val="FF0066"/>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6069932" y="3410953"/>
            <a:ext cx="3074068" cy="3416320"/>
          </a:xfrm>
          <a:prstGeom prst="rect">
            <a:avLst/>
          </a:prstGeom>
          <a:solidFill>
            <a:srgbClr val="4A452A"/>
          </a:solidFill>
        </p:spPr>
        <p:txBody>
          <a:bodyPr wrap="square">
            <a:spAutoFit/>
          </a:bodyPr>
          <a:lstStyle/>
          <a:p>
            <a:r>
              <a:rPr lang="en-US" b="0" i="0" dirty="0">
                <a:solidFill>
                  <a:srgbClr val="D4D4D4"/>
                </a:solidFill>
                <a:effectLst/>
                <a:latin typeface="Consolas" panose="020B0609020204030204" pitchFamily="49" charset="0"/>
              </a:rPr>
              <a:t>Fire name = MEADOW </a:t>
            </a:r>
          </a:p>
          <a:p>
            <a:r>
              <a:rPr lang="en-US" b="0" i="0" dirty="0">
                <a:solidFill>
                  <a:srgbClr val="D4D4D4"/>
                </a:solidFill>
                <a:effectLst/>
                <a:latin typeface="Consolas" panose="020B0609020204030204" pitchFamily="49" charset="0"/>
              </a:rPr>
              <a:t>Fire name = LITTLE CRK Fire name = </a:t>
            </a:r>
            <a:r>
              <a:rPr lang="en-US" b="0" i="0" dirty="0" err="1">
                <a:solidFill>
                  <a:srgbClr val="D4D4D4"/>
                </a:solidFill>
                <a:effectLst/>
                <a:latin typeface="Consolas" panose="020B0609020204030204" pitchFamily="49" charset="0"/>
              </a:rPr>
              <a:t>T.Calvin</a:t>
            </a:r>
            <a:r>
              <a:rPr lang="en-US" b="0" i="0" dirty="0">
                <a:solidFill>
                  <a:srgbClr val="D4D4D4"/>
                </a:solidFill>
                <a:effectLst/>
                <a:latin typeface="Consolas" panose="020B0609020204030204" pitchFamily="49" charset="0"/>
              </a:rPr>
              <a:t> </a:t>
            </a:r>
          </a:p>
          <a:p>
            <a:r>
              <a:rPr lang="en-US" b="0" i="0" dirty="0">
                <a:solidFill>
                  <a:srgbClr val="D4D4D4"/>
                </a:solidFill>
                <a:effectLst/>
                <a:latin typeface="Consolas" panose="020B0609020204030204" pitchFamily="49" charset="0"/>
              </a:rPr>
              <a:t>Fire name = VISITORC </a:t>
            </a:r>
          </a:p>
          <a:p>
            <a:r>
              <a:rPr lang="en-US" b="0" i="0" dirty="0">
                <a:solidFill>
                  <a:srgbClr val="D4D4D4"/>
                </a:solidFill>
                <a:effectLst/>
                <a:latin typeface="Consolas" panose="020B0609020204030204" pitchFamily="49" charset="0"/>
              </a:rPr>
              <a:t>Fire name = PILGRIM HT Fire name = DUMP </a:t>
            </a:r>
          </a:p>
          <a:p>
            <a:r>
              <a:rPr lang="en-US" b="0" i="0" dirty="0">
                <a:solidFill>
                  <a:srgbClr val="D4D4D4"/>
                </a:solidFill>
                <a:effectLst/>
                <a:latin typeface="Consolas" panose="020B0609020204030204" pitchFamily="49" charset="0"/>
              </a:rPr>
              <a:t>Fire name = PETRELEIF Fire name = COCONUT </a:t>
            </a:r>
          </a:p>
          <a:p>
            <a:r>
              <a:rPr lang="en-US" b="0" i="0" dirty="0">
                <a:solidFill>
                  <a:srgbClr val="D4D4D4"/>
                </a:solidFill>
                <a:effectLst/>
                <a:latin typeface="Consolas" panose="020B0609020204030204" pitchFamily="49" charset="0"/>
              </a:rPr>
              <a:t>Fire name = HIGHHEAD </a:t>
            </a:r>
          </a:p>
          <a:p>
            <a:r>
              <a:rPr lang="en-US" b="0" i="0" dirty="0">
                <a:solidFill>
                  <a:srgbClr val="D4D4D4"/>
                </a:solidFill>
                <a:effectLst/>
                <a:latin typeface="Consolas" panose="020B0609020204030204" pitchFamily="49" charset="0"/>
              </a:rPr>
              <a:t>Fire name = HRCOVEDUNE </a:t>
            </a:r>
          </a:p>
          <a:p>
            <a:r>
              <a:rPr lang="en-US" b="0" i="0" dirty="0">
                <a:solidFill>
                  <a:srgbClr val="D4D4D4"/>
                </a:solidFill>
                <a:effectLst/>
                <a:latin typeface="Consolas" panose="020B0609020204030204" pitchFamily="49" charset="0"/>
              </a:rPr>
              <a:t>Fire name = Beech </a:t>
            </a:r>
            <a:r>
              <a:rPr lang="en-US" b="0" i="0" dirty="0" err="1">
                <a:solidFill>
                  <a:srgbClr val="D4D4D4"/>
                </a:solidFill>
                <a:effectLst/>
                <a:latin typeface="Consolas" panose="020B0609020204030204" pitchFamily="49" charset="0"/>
              </a:rPr>
              <a:t>Fost</a:t>
            </a:r>
            <a:r>
              <a:rPr lang="en-US" b="0" i="0" dirty="0">
                <a:solidFill>
                  <a:srgbClr val="D4D4D4"/>
                </a:solidFill>
                <a:effectLst/>
                <a:latin typeface="Consolas" panose="020B0609020204030204" pitchFamily="49" charset="0"/>
              </a:rPr>
              <a:t> Fire name = </a:t>
            </a:r>
            <a:r>
              <a:rPr lang="en-US" b="0" i="0" dirty="0" err="1">
                <a:solidFill>
                  <a:srgbClr val="D4D4D4"/>
                </a:solidFill>
                <a:effectLst/>
                <a:latin typeface="Consolas" panose="020B0609020204030204" pitchFamily="49" charset="0"/>
              </a:rPr>
              <a:t>Pilg</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Hgts</a:t>
            </a:r>
            <a:endParaRPr lang="en-US" dirty="0">
              <a:solidFill>
                <a:srgbClr val="D4D4D4"/>
              </a:solidFill>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cxnSp>
        <p:nvCxnSpPr>
          <p:cNvPr id="2" name="Straight Arrow Connector 1">
            <a:extLst>
              <a:ext uri="{FF2B5EF4-FFF2-40B4-BE49-F238E27FC236}">
                <a16:creationId xmlns:a16="http://schemas.microsoft.com/office/drawing/2014/main" id="{04F10DE3-A9E1-6455-CAC9-BACEE5FEAF01}"/>
              </a:ext>
            </a:extLst>
          </p:cNvPr>
          <p:cNvCxnSpPr>
            <a:cxnSpLocks/>
          </p:cNvCxnSpPr>
          <p:nvPr/>
        </p:nvCxnSpPr>
        <p:spPr bwMode="auto">
          <a:xfrm rot="-5400000">
            <a:off x="3159023" y="5832577"/>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277511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a:t>
            </a:r>
            <a:r>
              <a:rPr lang="en-US" dirty="0" err="1">
                <a:solidFill>
                  <a:srgbClr val="CE9178"/>
                </a:solidFill>
                <a:latin typeface="Consolas" panose="020B0609020204030204" pitchFamily="49" charset="0"/>
              </a:rPr>
              <a:t>F</a:t>
            </a:r>
            <a:r>
              <a:rPr lang="en-US" b="0" dirty="0" err="1">
                <a:solidFill>
                  <a:srgbClr val="CE9178"/>
                </a:solidFill>
                <a:effectLst/>
                <a:latin typeface="Consolas" panose="020B0609020204030204" pitchFamily="49" charset="0"/>
              </a:rPr>
              <a:t>ire</a:t>
            </a:r>
            <a:r>
              <a:rPr lang="en-US" b="0" dirty="0">
                <a:solidFill>
                  <a:srgbClr val="CE9178"/>
                </a:solidFill>
                <a:effectLst/>
                <a:latin typeface="Consolas" panose="020B0609020204030204" pitchFamily="49" charset="0"/>
              </a:rPr>
              <a:t> name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6069932" y="3410953"/>
            <a:ext cx="3074068" cy="3416320"/>
          </a:xfrm>
          <a:prstGeom prst="rect">
            <a:avLst/>
          </a:prstGeom>
          <a:solidFill>
            <a:srgbClr val="4A452A"/>
          </a:solidFill>
        </p:spPr>
        <p:txBody>
          <a:bodyPr wrap="square">
            <a:spAutoFit/>
          </a:bodyPr>
          <a:lstStyle/>
          <a:p>
            <a:r>
              <a:rPr lang="en-US" b="0" i="0" dirty="0">
                <a:solidFill>
                  <a:srgbClr val="D4D4D4"/>
                </a:solidFill>
                <a:effectLst/>
                <a:latin typeface="Consolas" panose="020B0609020204030204" pitchFamily="49" charset="0"/>
              </a:rPr>
              <a:t>Fire name = MEADOW </a:t>
            </a:r>
          </a:p>
          <a:p>
            <a:r>
              <a:rPr lang="en-US" b="0" i="0" dirty="0">
                <a:solidFill>
                  <a:srgbClr val="D4D4D4"/>
                </a:solidFill>
                <a:effectLst/>
                <a:latin typeface="Consolas" panose="020B0609020204030204" pitchFamily="49" charset="0"/>
              </a:rPr>
              <a:t>Fire name = LITTLE CRK Fire name = </a:t>
            </a:r>
            <a:r>
              <a:rPr lang="en-US" b="0" i="0" dirty="0" err="1">
                <a:solidFill>
                  <a:srgbClr val="D4D4D4"/>
                </a:solidFill>
                <a:effectLst/>
                <a:latin typeface="Consolas" panose="020B0609020204030204" pitchFamily="49" charset="0"/>
              </a:rPr>
              <a:t>T.Calvin</a:t>
            </a:r>
            <a:r>
              <a:rPr lang="en-US" b="0" i="0" dirty="0">
                <a:solidFill>
                  <a:srgbClr val="D4D4D4"/>
                </a:solidFill>
                <a:effectLst/>
                <a:latin typeface="Consolas" panose="020B0609020204030204" pitchFamily="49" charset="0"/>
              </a:rPr>
              <a:t> </a:t>
            </a:r>
          </a:p>
          <a:p>
            <a:r>
              <a:rPr lang="en-US" b="0" i="0" dirty="0">
                <a:solidFill>
                  <a:srgbClr val="D4D4D4"/>
                </a:solidFill>
                <a:effectLst/>
                <a:latin typeface="Consolas" panose="020B0609020204030204" pitchFamily="49" charset="0"/>
              </a:rPr>
              <a:t>Fire name = VISITORC </a:t>
            </a:r>
          </a:p>
          <a:p>
            <a:r>
              <a:rPr lang="en-US" b="0" i="0" dirty="0">
                <a:solidFill>
                  <a:srgbClr val="D4D4D4"/>
                </a:solidFill>
                <a:effectLst/>
                <a:latin typeface="Consolas" panose="020B0609020204030204" pitchFamily="49" charset="0"/>
              </a:rPr>
              <a:t>Fire name = PILGRIM HT Fire name = DUMP </a:t>
            </a:r>
          </a:p>
          <a:p>
            <a:r>
              <a:rPr lang="en-US" b="0" i="0" dirty="0">
                <a:solidFill>
                  <a:srgbClr val="D4D4D4"/>
                </a:solidFill>
                <a:effectLst/>
                <a:latin typeface="Consolas" panose="020B0609020204030204" pitchFamily="49" charset="0"/>
              </a:rPr>
              <a:t>Fire name = PETRELEIF Fire name = COCONUT </a:t>
            </a:r>
          </a:p>
          <a:p>
            <a:r>
              <a:rPr lang="en-US" b="0" i="0" dirty="0">
                <a:solidFill>
                  <a:srgbClr val="D4D4D4"/>
                </a:solidFill>
                <a:effectLst/>
                <a:latin typeface="Consolas" panose="020B0609020204030204" pitchFamily="49" charset="0"/>
              </a:rPr>
              <a:t>Fire name = HIGHHEAD </a:t>
            </a:r>
          </a:p>
          <a:p>
            <a:r>
              <a:rPr lang="en-US" b="0" i="0" dirty="0">
                <a:solidFill>
                  <a:srgbClr val="D4D4D4"/>
                </a:solidFill>
                <a:effectLst/>
                <a:latin typeface="Consolas" panose="020B0609020204030204" pitchFamily="49" charset="0"/>
              </a:rPr>
              <a:t>Fire name = HRCOVEDUNE </a:t>
            </a:r>
          </a:p>
          <a:p>
            <a:r>
              <a:rPr lang="en-US" b="0" i="0" dirty="0">
                <a:solidFill>
                  <a:srgbClr val="D4D4D4"/>
                </a:solidFill>
                <a:effectLst/>
                <a:latin typeface="Consolas" panose="020B0609020204030204" pitchFamily="49" charset="0"/>
              </a:rPr>
              <a:t>Fire name = Beech </a:t>
            </a:r>
            <a:r>
              <a:rPr lang="en-US" b="0" i="0" dirty="0" err="1">
                <a:solidFill>
                  <a:srgbClr val="D4D4D4"/>
                </a:solidFill>
                <a:effectLst/>
                <a:latin typeface="Consolas" panose="020B0609020204030204" pitchFamily="49" charset="0"/>
              </a:rPr>
              <a:t>Fost</a:t>
            </a:r>
            <a:r>
              <a:rPr lang="en-US" b="0" i="0" dirty="0">
                <a:solidFill>
                  <a:srgbClr val="D4D4D4"/>
                </a:solidFill>
                <a:effectLst/>
                <a:latin typeface="Consolas" panose="020B0609020204030204" pitchFamily="49" charset="0"/>
              </a:rPr>
              <a:t> Fire name = </a:t>
            </a:r>
            <a:r>
              <a:rPr lang="en-US" b="0" i="0" dirty="0" err="1">
                <a:solidFill>
                  <a:srgbClr val="D4D4D4"/>
                </a:solidFill>
                <a:effectLst/>
                <a:latin typeface="Consolas" panose="020B0609020204030204" pitchFamily="49" charset="0"/>
              </a:rPr>
              <a:t>Pilg</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Hgts</a:t>
            </a:r>
            <a:endParaRPr lang="en-US" dirty="0">
              <a:solidFill>
                <a:srgbClr val="D4D4D4"/>
              </a:solidFill>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cxnSp>
        <p:nvCxnSpPr>
          <p:cNvPr id="2" name="Straight Arrow Connector 1">
            <a:extLst>
              <a:ext uri="{FF2B5EF4-FFF2-40B4-BE49-F238E27FC236}">
                <a16:creationId xmlns:a16="http://schemas.microsoft.com/office/drawing/2014/main" id="{04F10DE3-A9E1-6455-CAC9-BACEE5FEAF01}"/>
              </a:ext>
            </a:extLst>
          </p:cNvPr>
          <p:cNvCxnSpPr>
            <a:cxnSpLocks/>
          </p:cNvCxnSpPr>
          <p:nvPr/>
        </p:nvCxnSpPr>
        <p:spPr bwMode="auto">
          <a:xfrm rot="-5400000">
            <a:off x="3597173" y="5832577"/>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49605350-B3AF-9539-F528-19C684220A74}"/>
              </a:ext>
            </a:extLst>
          </p:cNvPr>
          <p:cNvCxnSpPr/>
          <p:nvPr/>
        </p:nvCxnSpPr>
        <p:spPr bwMode="auto">
          <a:xfrm>
            <a:off x="3035300" y="4064000"/>
            <a:ext cx="838200" cy="0"/>
          </a:xfrm>
          <a:prstGeom prst="line">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263421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 "FIREID"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a:t>
            </a:r>
            <a:r>
              <a:rPr lang="en-US" dirty="0" err="1">
                <a:solidFill>
                  <a:srgbClr val="CE9178"/>
                </a:solidFill>
                <a:latin typeface="Consolas" panose="020B0609020204030204" pitchFamily="49" charset="0"/>
              </a:rPr>
              <a:t>F</a:t>
            </a:r>
            <a:r>
              <a:rPr lang="en-US" b="0" dirty="0" err="1">
                <a:solidFill>
                  <a:srgbClr val="CE9178"/>
                </a:solidFill>
                <a:effectLst/>
                <a:latin typeface="Consolas" panose="020B0609020204030204" pitchFamily="49" charset="0"/>
              </a:rPr>
              <a:t>ire</a:t>
            </a:r>
            <a:r>
              <a:rPr lang="en-US" b="0" dirty="0">
                <a:solidFill>
                  <a:srgbClr val="CE9178"/>
                </a:solidFill>
                <a:effectLst/>
                <a:latin typeface="Consolas" panose="020B0609020204030204" pitchFamily="49" charset="0"/>
              </a:rPr>
              <a:t> name = </a:t>
            </a:r>
            <a:r>
              <a:rPr lang="en-US" b="0" dirty="0">
                <a:solidFill>
                  <a:srgbClr val="D4D4D4"/>
                </a:solidFill>
                <a:effectLst/>
                <a:latin typeface="Consolas" panose="020B0609020204030204" pitchFamily="49" charset="0"/>
              </a:rPr>
              <a:t>{</a:t>
            </a:r>
            <a:r>
              <a:rPr lang="en-US" b="0" dirty="0">
                <a:solidFill>
                  <a:srgbClr val="FF0066"/>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6069932" y="3410953"/>
            <a:ext cx="3074068" cy="3416320"/>
          </a:xfrm>
          <a:prstGeom prst="rect">
            <a:avLst/>
          </a:prstGeom>
          <a:solidFill>
            <a:srgbClr val="4A452A"/>
          </a:solidFill>
        </p:spPr>
        <p:txBody>
          <a:bodyPr wrap="square">
            <a:spAutoFit/>
          </a:bodyPr>
          <a:lstStyle/>
          <a:p>
            <a:r>
              <a:rPr lang="en-US" b="0" i="0" dirty="0">
                <a:solidFill>
                  <a:srgbClr val="D4D4D4"/>
                </a:solidFill>
                <a:effectLst/>
                <a:latin typeface="Consolas" panose="020B0609020204030204" pitchFamily="49" charset="0"/>
              </a:rPr>
              <a:t>Fire name = MEADOW </a:t>
            </a:r>
          </a:p>
          <a:p>
            <a:r>
              <a:rPr lang="en-US" b="0" i="0" dirty="0">
                <a:solidFill>
                  <a:srgbClr val="D4D4D4"/>
                </a:solidFill>
                <a:effectLst/>
                <a:latin typeface="Consolas" panose="020B0609020204030204" pitchFamily="49" charset="0"/>
              </a:rPr>
              <a:t>Fire name = LITTLE CRK Fire name = </a:t>
            </a:r>
            <a:r>
              <a:rPr lang="en-US" b="0" i="0" dirty="0" err="1">
                <a:solidFill>
                  <a:srgbClr val="D4D4D4"/>
                </a:solidFill>
                <a:effectLst/>
                <a:latin typeface="Consolas" panose="020B0609020204030204" pitchFamily="49" charset="0"/>
              </a:rPr>
              <a:t>T.Calvin</a:t>
            </a:r>
            <a:r>
              <a:rPr lang="en-US" b="0" i="0" dirty="0">
                <a:solidFill>
                  <a:srgbClr val="D4D4D4"/>
                </a:solidFill>
                <a:effectLst/>
                <a:latin typeface="Consolas" panose="020B0609020204030204" pitchFamily="49" charset="0"/>
              </a:rPr>
              <a:t> </a:t>
            </a:r>
          </a:p>
          <a:p>
            <a:r>
              <a:rPr lang="en-US" b="0" i="0" dirty="0">
                <a:solidFill>
                  <a:srgbClr val="D4D4D4"/>
                </a:solidFill>
                <a:effectLst/>
                <a:latin typeface="Consolas" panose="020B0609020204030204" pitchFamily="49" charset="0"/>
              </a:rPr>
              <a:t>Fire name = VISITORC </a:t>
            </a:r>
          </a:p>
          <a:p>
            <a:r>
              <a:rPr lang="en-US" b="0" i="0" dirty="0">
                <a:solidFill>
                  <a:srgbClr val="D4D4D4"/>
                </a:solidFill>
                <a:effectLst/>
                <a:latin typeface="Consolas" panose="020B0609020204030204" pitchFamily="49" charset="0"/>
              </a:rPr>
              <a:t>Fire name = PILGRIM HT Fire name = DUMP </a:t>
            </a:r>
          </a:p>
          <a:p>
            <a:r>
              <a:rPr lang="en-US" b="0" i="0" dirty="0">
                <a:solidFill>
                  <a:srgbClr val="D4D4D4"/>
                </a:solidFill>
                <a:effectLst/>
                <a:latin typeface="Consolas" panose="020B0609020204030204" pitchFamily="49" charset="0"/>
              </a:rPr>
              <a:t>Fire name = PETRELEIF Fire name = COCONUT </a:t>
            </a:r>
          </a:p>
          <a:p>
            <a:r>
              <a:rPr lang="en-US" b="0" i="0" dirty="0">
                <a:solidFill>
                  <a:srgbClr val="D4D4D4"/>
                </a:solidFill>
                <a:effectLst/>
                <a:latin typeface="Consolas" panose="020B0609020204030204" pitchFamily="49" charset="0"/>
              </a:rPr>
              <a:t>Fire name = HIGHHEAD </a:t>
            </a:r>
          </a:p>
          <a:p>
            <a:r>
              <a:rPr lang="en-US" b="0" i="0" dirty="0">
                <a:solidFill>
                  <a:srgbClr val="D4D4D4"/>
                </a:solidFill>
                <a:effectLst/>
                <a:latin typeface="Consolas" panose="020B0609020204030204" pitchFamily="49" charset="0"/>
              </a:rPr>
              <a:t>Fire name = HRCOVEDUNE </a:t>
            </a:r>
          </a:p>
          <a:p>
            <a:r>
              <a:rPr lang="en-US" b="0" i="0" dirty="0">
                <a:solidFill>
                  <a:srgbClr val="D4D4D4"/>
                </a:solidFill>
                <a:effectLst/>
                <a:latin typeface="Consolas" panose="020B0609020204030204" pitchFamily="49" charset="0"/>
              </a:rPr>
              <a:t>Fire name = Beech </a:t>
            </a:r>
            <a:r>
              <a:rPr lang="en-US" b="0" i="0" dirty="0" err="1">
                <a:solidFill>
                  <a:srgbClr val="D4D4D4"/>
                </a:solidFill>
                <a:effectLst/>
                <a:latin typeface="Consolas" panose="020B0609020204030204" pitchFamily="49" charset="0"/>
              </a:rPr>
              <a:t>Fost</a:t>
            </a:r>
            <a:r>
              <a:rPr lang="en-US" b="0" i="0" dirty="0">
                <a:solidFill>
                  <a:srgbClr val="D4D4D4"/>
                </a:solidFill>
                <a:effectLst/>
                <a:latin typeface="Consolas" panose="020B0609020204030204" pitchFamily="49" charset="0"/>
              </a:rPr>
              <a:t> Fire name = </a:t>
            </a:r>
            <a:r>
              <a:rPr lang="en-US" b="0" i="0" dirty="0" err="1">
                <a:solidFill>
                  <a:srgbClr val="D4D4D4"/>
                </a:solidFill>
                <a:effectLst/>
                <a:latin typeface="Consolas" panose="020B0609020204030204" pitchFamily="49" charset="0"/>
              </a:rPr>
              <a:t>Pilg</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Hgts</a:t>
            </a:r>
            <a:endParaRPr lang="en-US" dirty="0">
              <a:solidFill>
                <a:srgbClr val="D4D4D4"/>
              </a:solidFill>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cxnSp>
        <p:nvCxnSpPr>
          <p:cNvPr id="2" name="Straight Arrow Connector 1">
            <a:extLst>
              <a:ext uri="{FF2B5EF4-FFF2-40B4-BE49-F238E27FC236}">
                <a16:creationId xmlns:a16="http://schemas.microsoft.com/office/drawing/2014/main" id="{04F10DE3-A9E1-6455-CAC9-BACEE5FEAF01}"/>
              </a:ext>
            </a:extLst>
          </p:cNvPr>
          <p:cNvCxnSpPr>
            <a:cxnSpLocks/>
          </p:cNvCxnSpPr>
          <p:nvPr/>
        </p:nvCxnSpPr>
        <p:spPr bwMode="auto">
          <a:xfrm rot="-5400000">
            <a:off x="3159023" y="5832577"/>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403006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 "FIREID"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a:t>
            </a:r>
            <a:r>
              <a:rPr lang="en-US" dirty="0" err="1">
                <a:solidFill>
                  <a:srgbClr val="CE9178"/>
                </a:solidFill>
                <a:latin typeface="Consolas" panose="020B0609020204030204" pitchFamily="49" charset="0"/>
              </a:rPr>
              <a:t>F</a:t>
            </a:r>
            <a:r>
              <a:rPr lang="en-US" b="0" dirty="0" err="1">
                <a:solidFill>
                  <a:srgbClr val="CE9178"/>
                </a:solidFill>
                <a:effectLst/>
                <a:latin typeface="Consolas" panose="020B0609020204030204" pitchFamily="49" charset="0"/>
              </a:rPr>
              <a:t>ire</a:t>
            </a:r>
            <a:r>
              <a:rPr lang="en-US" b="0" dirty="0">
                <a:solidFill>
                  <a:srgbClr val="CE9178"/>
                </a:solidFill>
                <a:effectLst/>
                <a:latin typeface="Consolas" panose="020B0609020204030204" pitchFamily="49" charset="0"/>
              </a:rPr>
              <a:t> name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6069932" y="3410953"/>
            <a:ext cx="3074068" cy="3416320"/>
          </a:xfrm>
          <a:prstGeom prst="rect">
            <a:avLst/>
          </a:prstGeom>
          <a:solidFill>
            <a:srgbClr val="4A452A"/>
          </a:solidFill>
        </p:spPr>
        <p:txBody>
          <a:bodyPr wrap="square">
            <a:spAutoFit/>
          </a:bodyPr>
          <a:lstStyle/>
          <a:p>
            <a:r>
              <a:rPr lang="en-US" b="0" i="0" dirty="0">
                <a:solidFill>
                  <a:srgbClr val="D4D4D4"/>
                </a:solidFill>
                <a:effectLst/>
                <a:latin typeface="Consolas" panose="020B0609020204030204" pitchFamily="49" charset="0"/>
              </a:rPr>
              <a:t>Fire name = MEADOW </a:t>
            </a:r>
          </a:p>
          <a:p>
            <a:r>
              <a:rPr lang="en-US" b="0" i="0" dirty="0">
                <a:solidFill>
                  <a:srgbClr val="D4D4D4"/>
                </a:solidFill>
                <a:effectLst/>
                <a:latin typeface="Consolas" panose="020B0609020204030204" pitchFamily="49" charset="0"/>
              </a:rPr>
              <a:t>Fire name = LITTLE CRK Fire name = </a:t>
            </a:r>
            <a:r>
              <a:rPr lang="en-US" b="0" i="0" dirty="0" err="1">
                <a:solidFill>
                  <a:srgbClr val="D4D4D4"/>
                </a:solidFill>
                <a:effectLst/>
                <a:latin typeface="Consolas" panose="020B0609020204030204" pitchFamily="49" charset="0"/>
              </a:rPr>
              <a:t>T.Calvin</a:t>
            </a:r>
            <a:r>
              <a:rPr lang="en-US" b="0" i="0" dirty="0">
                <a:solidFill>
                  <a:srgbClr val="D4D4D4"/>
                </a:solidFill>
                <a:effectLst/>
                <a:latin typeface="Consolas" panose="020B0609020204030204" pitchFamily="49" charset="0"/>
              </a:rPr>
              <a:t> </a:t>
            </a:r>
          </a:p>
          <a:p>
            <a:r>
              <a:rPr lang="en-US" b="0" i="0" dirty="0">
                <a:solidFill>
                  <a:srgbClr val="D4D4D4"/>
                </a:solidFill>
                <a:effectLst/>
                <a:latin typeface="Consolas" panose="020B0609020204030204" pitchFamily="49" charset="0"/>
              </a:rPr>
              <a:t>Fire name = VISITORC </a:t>
            </a:r>
          </a:p>
          <a:p>
            <a:r>
              <a:rPr lang="en-US" b="0" i="0" dirty="0">
                <a:solidFill>
                  <a:srgbClr val="D4D4D4"/>
                </a:solidFill>
                <a:effectLst/>
                <a:latin typeface="Consolas" panose="020B0609020204030204" pitchFamily="49" charset="0"/>
              </a:rPr>
              <a:t>Fire name = PILGRIM HT Fire name = DUMP </a:t>
            </a:r>
          </a:p>
          <a:p>
            <a:r>
              <a:rPr lang="en-US" b="0" i="0" dirty="0">
                <a:solidFill>
                  <a:srgbClr val="D4D4D4"/>
                </a:solidFill>
                <a:effectLst/>
                <a:latin typeface="Consolas" panose="020B0609020204030204" pitchFamily="49" charset="0"/>
              </a:rPr>
              <a:t>Fire name = PETRELEIF Fire name = COCONUT </a:t>
            </a:r>
          </a:p>
          <a:p>
            <a:r>
              <a:rPr lang="en-US" b="0" i="0" dirty="0">
                <a:solidFill>
                  <a:srgbClr val="D4D4D4"/>
                </a:solidFill>
                <a:effectLst/>
                <a:latin typeface="Consolas" panose="020B0609020204030204" pitchFamily="49" charset="0"/>
              </a:rPr>
              <a:t>Fire name = HIGHHEAD </a:t>
            </a:r>
          </a:p>
          <a:p>
            <a:r>
              <a:rPr lang="en-US" b="0" i="0" dirty="0">
                <a:solidFill>
                  <a:srgbClr val="D4D4D4"/>
                </a:solidFill>
                <a:effectLst/>
                <a:latin typeface="Consolas" panose="020B0609020204030204" pitchFamily="49" charset="0"/>
              </a:rPr>
              <a:t>Fire name = HRCOVEDUNE </a:t>
            </a:r>
          </a:p>
          <a:p>
            <a:r>
              <a:rPr lang="en-US" b="0" i="0" dirty="0">
                <a:solidFill>
                  <a:srgbClr val="D4D4D4"/>
                </a:solidFill>
                <a:effectLst/>
                <a:latin typeface="Consolas" panose="020B0609020204030204" pitchFamily="49" charset="0"/>
              </a:rPr>
              <a:t>Fire name = Beech </a:t>
            </a:r>
            <a:r>
              <a:rPr lang="en-US" b="0" i="0" dirty="0" err="1">
                <a:solidFill>
                  <a:srgbClr val="D4D4D4"/>
                </a:solidFill>
                <a:effectLst/>
                <a:latin typeface="Consolas" panose="020B0609020204030204" pitchFamily="49" charset="0"/>
              </a:rPr>
              <a:t>Fost</a:t>
            </a:r>
            <a:r>
              <a:rPr lang="en-US" b="0" i="0" dirty="0">
                <a:solidFill>
                  <a:srgbClr val="D4D4D4"/>
                </a:solidFill>
                <a:effectLst/>
                <a:latin typeface="Consolas" panose="020B0609020204030204" pitchFamily="49" charset="0"/>
              </a:rPr>
              <a:t> Fire name = </a:t>
            </a:r>
            <a:r>
              <a:rPr lang="en-US" b="0" i="0" dirty="0" err="1">
                <a:solidFill>
                  <a:srgbClr val="D4D4D4"/>
                </a:solidFill>
                <a:effectLst/>
                <a:latin typeface="Consolas" panose="020B0609020204030204" pitchFamily="49" charset="0"/>
              </a:rPr>
              <a:t>Pilg</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Hgts</a:t>
            </a:r>
            <a:endParaRPr lang="en-US" dirty="0">
              <a:solidFill>
                <a:srgbClr val="D4D4D4"/>
              </a:solidFill>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cxnSp>
        <p:nvCxnSpPr>
          <p:cNvPr id="2" name="Straight Arrow Connector 1">
            <a:extLst>
              <a:ext uri="{FF2B5EF4-FFF2-40B4-BE49-F238E27FC236}">
                <a16:creationId xmlns:a16="http://schemas.microsoft.com/office/drawing/2014/main" id="{04F10DE3-A9E1-6455-CAC9-BACEE5FEAF01}"/>
              </a:ext>
            </a:extLst>
          </p:cNvPr>
          <p:cNvCxnSpPr>
            <a:cxnSpLocks/>
          </p:cNvCxnSpPr>
          <p:nvPr/>
        </p:nvCxnSpPr>
        <p:spPr bwMode="auto">
          <a:xfrm rot="-5400000">
            <a:off x="3584473" y="5832577"/>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 name="Straight Connector 2">
            <a:extLst>
              <a:ext uri="{FF2B5EF4-FFF2-40B4-BE49-F238E27FC236}">
                <a16:creationId xmlns:a16="http://schemas.microsoft.com/office/drawing/2014/main" id="{7E34DECE-01A7-F072-0C1E-EF5586363BA1}"/>
              </a:ext>
            </a:extLst>
          </p:cNvPr>
          <p:cNvCxnSpPr/>
          <p:nvPr/>
        </p:nvCxnSpPr>
        <p:spPr bwMode="auto">
          <a:xfrm>
            <a:off x="1657350" y="4064000"/>
            <a:ext cx="838200" cy="0"/>
          </a:xfrm>
          <a:prstGeom prst="line">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6333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iagram&#10;&#10;Description automatically generated">
            <a:extLst>
              <a:ext uri="{FF2B5EF4-FFF2-40B4-BE49-F238E27FC236}">
                <a16:creationId xmlns:a16="http://schemas.microsoft.com/office/drawing/2014/main" id="{34CD3E77-771D-866E-8968-10F43CC6E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858" y="1237706"/>
            <a:ext cx="4730496" cy="3547872"/>
          </a:xfrm>
          <a:prstGeom prst="rect">
            <a:avLst/>
          </a:prstGeom>
        </p:spPr>
      </p:pic>
      <p:sp>
        <p:nvSpPr>
          <p:cNvPr id="5" name="Rectangle 4">
            <a:extLst>
              <a:ext uri="{FF2B5EF4-FFF2-40B4-BE49-F238E27FC236}">
                <a16:creationId xmlns:a16="http://schemas.microsoft.com/office/drawing/2014/main" id="{88750008-5CC5-03E2-A944-607B14A340F9}"/>
              </a:ext>
            </a:extLst>
          </p:cNvPr>
          <p:cNvSpPr/>
          <p:nvPr/>
        </p:nvSpPr>
        <p:spPr>
          <a:xfrm>
            <a:off x="1613644" y="1640573"/>
            <a:ext cx="3872755" cy="3961433"/>
          </a:xfrm>
          <a:prstGeom prst="rect">
            <a:avLst/>
          </a:prstGeom>
          <a:solidFill>
            <a:schemeClr val="bg1"/>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600" dirty="0">
              <a:solidFill>
                <a:schemeClr val="tx1"/>
              </a:solidFill>
            </a:endParaRPr>
          </a:p>
          <a:p>
            <a:r>
              <a:rPr lang="az-Cyrl-AZ" sz="1200" dirty="0">
                <a:solidFill>
                  <a:schemeClr val="tx1"/>
                </a:solidFill>
              </a:rPr>
              <a:t>Ӝ </a:t>
            </a:r>
            <a:r>
              <a:rPr lang="en-US" sz="1200" u="sng" dirty="0" err="1">
                <a:solidFill>
                  <a:schemeClr val="tx1"/>
                </a:solidFill>
              </a:rPr>
              <a:t>arcpy.da</a:t>
            </a:r>
            <a:endParaRPr lang="en-US" sz="1200" u="sng" dirty="0">
              <a:solidFill>
                <a:schemeClr val="tx1"/>
              </a:solidFill>
            </a:endParaRPr>
          </a:p>
          <a:p>
            <a:r>
              <a:rPr lang="en-US" sz="1200" dirty="0">
                <a:solidFill>
                  <a:schemeClr val="tx1"/>
                </a:solidFill>
              </a:rPr>
              <a:t>    </a:t>
            </a:r>
            <a:r>
              <a:rPr lang="en-US" sz="1200" dirty="0">
                <a:solidFill>
                  <a:schemeClr val="tx1"/>
                </a:solidFill>
                <a:sym typeface="Wingdings" panose="05000000000000000000" pitchFamily="2" charset="2"/>
              </a:rPr>
              <a:t></a:t>
            </a:r>
            <a:r>
              <a:rPr lang="en-US" sz="1200" dirty="0">
                <a:solidFill>
                  <a:schemeClr val="tx1"/>
                </a:solidFill>
              </a:rPr>
              <a:t> </a:t>
            </a:r>
            <a:r>
              <a:rPr lang="en-US" sz="1200" dirty="0" err="1">
                <a:solidFill>
                  <a:schemeClr val="tx1"/>
                </a:solidFill>
              </a:rPr>
              <a:t>SearchCursor</a:t>
            </a:r>
            <a:r>
              <a:rPr lang="en-US" sz="1200" dirty="0">
                <a:solidFill>
                  <a:schemeClr val="tx1"/>
                </a:solidFill>
              </a:rPr>
              <a:t>(data, fields, {</a:t>
            </a:r>
            <a:r>
              <a:rPr lang="en-US" sz="1200" dirty="0" err="1">
                <a:solidFill>
                  <a:schemeClr val="tx1"/>
                </a:solidFill>
              </a:rPr>
              <a:t>where_clause</a:t>
            </a:r>
            <a:r>
              <a:rPr lang="en-US" sz="1200" dirty="0">
                <a:solidFill>
                  <a:schemeClr val="tx1"/>
                </a:solidFill>
              </a:rPr>
              <a:t>}, …)</a:t>
            </a:r>
          </a:p>
          <a:p>
            <a:r>
              <a:rPr lang="en-US" sz="1200" dirty="0">
                <a:solidFill>
                  <a:schemeClr val="tx1"/>
                </a:solidFill>
              </a:rPr>
              <a:t>    </a:t>
            </a:r>
            <a:r>
              <a:rPr lang="en-US" sz="1200" dirty="0">
                <a:solidFill>
                  <a:schemeClr val="tx1"/>
                </a:solidFill>
                <a:sym typeface="Wingdings" panose="05000000000000000000" pitchFamily="2" charset="2"/>
              </a:rPr>
              <a:t></a:t>
            </a:r>
            <a:r>
              <a:rPr lang="en-US" sz="1200" dirty="0">
                <a:solidFill>
                  <a:schemeClr val="tx1"/>
                </a:solidFill>
              </a:rPr>
              <a:t> </a:t>
            </a:r>
            <a:r>
              <a:rPr lang="en-US" sz="1200" dirty="0" err="1">
                <a:solidFill>
                  <a:schemeClr val="tx1"/>
                </a:solidFill>
              </a:rPr>
              <a:t>UdpdateCursor</a:t>
            </a:r>
            <a:r>
              <a:rPr lang="en-US" sz="1200" dirty="0">
                <a:solidFill>
                  <a:schemeClr val="tx1"/>
                </a:solidFill>
              </a:rPr>
              <a:t>(data, fields, {</a:t>
            </a:r>
            <a:r>
              <a:rPr lang="en-US" sz="1200" dirty="0" err="1">
                <a:solidFill>
                  <a:schemeClr val="tx1"/>
                </a:solidFill>
              </a:rPr>
              <a:t>where_clause</a:t>
            </a:r>
            <a:r>
              <a:rPr lang="en-US" sz="1200" dirty="0">
                <a:solidFill>
                  <a:schemeClr val="tx1"/>
                </a:solidFill>
              </a:rPr>
              <a:t>}…)</a:t>
            </a:r>
          </a:p>
          <a:p>
            <a:r>
              <a:rPr lang="en-US" sz="1200" dirty="0">
                <a:solidFill>
                  <a:schemeClr val="tx1"/>
                </a:solidFill>
              </a:rPr>
              <a:t>    </a:t>
            </a:r>
            <a:r>
              <a:rPr lang="en-US" sz="1200" dirty="0">
                <a:solidFill>
                  <a:schemeClr val="tx1"/>
                </a:solidFill>
                <a:sym typeface="Wingdings" panose="05000000000000000000" pitchFamily="2" charset="2"/>
              </a:rPr>
              <a:t></a:t>
            </a:r>
            <a:r>
              <a:rPr lang="en-US" sz="1200" dirty="0">
                <a:solidFill>
                  <a:schemeClr val="tx1"/>
                </a:solidFill>
              </a:rPr>
              <a:t> </a:t>
            </a:r>
            <a:r>
              <a:rPr lang="en-US" sz="1200" dirty="0" err="1">
                <a:solidFill>
                  <a:schemeClr val="tx1"/>
                </a:solidFill>
              </a:rPr>
              <a:t>InsertCursor</a:t>
            </a:r>
            <a:r>
              <a:rPr lang="en-US" sz="1200" dirty="0">
                <a:solidFill>
                  <a:schemeClr val="tx1"/>
                </a:solidFill>
              </a:rPr>
              <a:t>(data, fields)</a:t>
            </a:r>
          </a:p>
          <a:p>
            <a:endParaRPr lang="en-US" sz="1200" dirty="0">
              <a:solidFill>
                <a:schemeClr val="tx1"/>
              </a:solidFill>
            </a:endParaRPr>
          </a:p>
          <a:p>
            <a:endParaRPr lang="en-US" sz="1200" dirty="0">
              <a:solidFill>
                <a:schemeClr val="tx1"/>
              </a:solidFill>
            </a:endParaRPr>
          </a:p>
        </p:txBody>
      </p:sp>
      <p:sp>
        <p:nvSpPr>
          <p:cNvPr id="6" name="Rectangle 5">
            <a:extLst>
              <a:ext uri="{FF2B5EF4-FFF2-40B4-BE49-F238E27FC236}">
                <a16:creationId xmlns:a16="http://schemas.microsoft.com/office/drawing/2014/main" id="{EA7FC240-EE90-DA0B-23EA-AEF7596A4F68}"/>
              </a:ext>
            </a:extLst>
          </p:cNvPr>
          <p:cNvSpPr/>
          <p:nvPr/>
        </p:nvSpPr>
        <p:spPr>
          <a:xfrm>
            <a:off x="1806496" y="4829120"/>
            <a:ext cx="1847088" cy="620486"/>
          </a:xfrm>
          <a:prstGeom prst="rect">
            <a:avLst/>
          </a:prstGeom>
          <a:solidFill>
            <a:schemeClr val="bg1"/>
          </a:solidFill>
          <a:ln>
            <a:solidFill>
              <a:srgbClr val="DAA6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rPr>
              <a:t> </a:t>
            </a:r>
            <a:r>
              <a:rPr lang="az-Cyrl-AZ" sz="1200" dirty="0">
                <a:solidFill>
                  <a:schemeClr val="tx1"/>
                </a:solidFill>
              </a:rPr>
              <a:t>҈</a:t>
            </a:r>
            <a:r>
              <a:rPr lang="en-US" sz="1200" dirty="0">
                <a:solidFill>
                  <a:schemeClr val="tx1"/>
                </a:solidFill>
              </a:rPr>
              <a:t>   </a:t>
            </a:r>
            <a:r>
              <a:rPr lang="en-US" sz="1200" dirty="0" err="1">
                <a:solidFill>
                  <a:schemeClr val="tx1"/>
                </a:solidFill>
              </a:rPr>
              <a:t>InsertCursor</a:t>
            </a:r>
            <a:endParaRPr lang="en-US" sz="1200" dirty="0">
              <a:solidFill>
                <a:schemeClr val="tx1"/>
              </a:solidFill>
            </a:endParaRPr>
          </a:p>
          <a:p>
            <a:r>
              <a:rPr lang="en-US" sz="1200" dirty="0">
                <a:solidFill>
                  <a:schemeClr val="tx1"/>
                </a:solidFill>
              </a:rPr>
              <a:t>    †  fields</a:t>
            </a:r>
          </a:p>
          <a:p>
            <a:r>
              <a:rPr lang="en-US" sz="1200" dirty="0">
                <a:solidFill>
                  <a:schemeClr val="tx1"/>
                </a:solidFill>
              </a:rPr>
              <a:t>   </a:t>
            </a:r>
            <a:r>
              <a:rPr lang="en-US" sz="1200" dirty="0">
                <a:solidFill>
                  <a:schemeClr val="tx1"/>
                </a:solidFill>
                <a:sym typeface="Wingdings" panose="05000000000000000000" pitchFamily="2" charset="2"/>
              </a:rPr>
              <a:t></a:t>
            </a:r>
            <a:r>
              <a:rPr lang="en-US" sz="1200" dirty="0">
                <a:solidFill>
                  <a:schemeClr val="tx1"/>
                </a:solidFill>
              </a:rPr>
              <a:t> </a:t>
            </a:r>
            <a:r>
              <a:rPr lang="en-US" sz="1200" dirty="0" err="1">
                <a:solidFill>
                  <a:schemeClr val="tx1"/>
                </a:solidFill>
              </a:rPr>
              <a:t>insertRow</a:t>
            </a:r>
            <a:r>
              <a:rPr lang="en-US" sz="1200" dirty="0">
                <a:solidFill>
                  <a:schemeClr val="tx1"/>
                </a:solidFill>
              </a:rPr>
              <a:t>(row)</a:t>
            </a:r>
          </a:p>
        </p:txBody>
      </p:sp>
      <p:sp>
        <p:nvSpPr>
          <p:cNvPr id="7" name="Rectangle 6">
            <a:extLst>
              <a:ext uri="{FF2B5EF4-FFF2-40B4-BE49-F238E27FC236}">
                <a16:creationId xmlns:a16="http://schemas.microsoft.com/office/drawing/2014/main" id="{FD479CBB-1AB5-3E9F-8969-35B7A821E286}"/>
              </a:ext>
            </a:extLst>
          </p:cNvPr>
          <p:cNvSpPr/>
          <p:nvPr/>
        </p:nvSpPr>
        <p:spPr>
          <a:xfrm>
            <a:off x="1809671" y="3679688"/>
            <a:ext cx="1848372" cy="1007918"/>
          </a:xfrm>
          <a:prstGeom prst="rect">
            <a:avLst/>
          </a:prstGeom>
          <a:solidFill>
            <a:schemeClr val="bg1"/>
          </a:solidFill>
          <a:ln>
            <a:solidFill>
              <a:srgbClr val="DAA6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rPr>
              <a:t> </a:t>
            </a:r>
            <a:r>
              <a:rPr lang="az-Cyrl-AZ" sz="1200" dirty="0">
                <a:solidFill>
                  <a:schemeClr val="tx1"/>
                </a:solidFill>
              </a:rPr>
              <a:t>҈</a:t>
            </a:r>
            <a:r>
              <a:rPr lang="en-US" sz="1200" dirty="0">
                <a:solidFill>
                  <a:schemeClr val="tx1"/>
                </a:solidFill>
              </a:rPr>
              <a:t>   </a:t>
            </a:r>
            <a:r>
              <a:rPr lang="en-US" sz="1200" dirty="0" err="1">
                <a:solidFill>
                  <a:schemeClr val="tx1"/>
                </a:solidFill>
              </a:rPr>
              <a:t>UpdateCursor</a:t>
            </a:r>
            <a:endParaRPr lang="en-US" sz="1200" dirty="0">
              <a:solidFill>
                <a:schemeClr val="tx1"/>
              </a:solidFill>
            </a:endParaRPr>
          </a:p>
          <a:p>
            <a:r>
              <a:rPr lang="en-US" sz="1200" dirty="0">
                <a:solidFill>
                  <a:schemeClr val="tx1"/>
                </a:solidFill>
              </a:rPr>
              <a:t>    †  fields</a:t>
            </a:r>
            <a:br>
              <a:rPr lang="en-US" sz="1200" dirty="0">
                <a:solidFill>
                  <a:schemeClr val="tx1"/>
                </a:solidFill>
              </a:rPr>
            </a:br>
            <a:r>
              <a:rPr lang="en-US" sz="1200" dirty="0">
                <a:solidFill>
                  <a:schemeClr val="tx1"/>
                </a:solidFill>
              </a:rPr>
              <a:t>   </a:t>
            </a:r>
            <a:r>
              <a:rPr lang="en-US" sz="1200" dirty="0">
                <a:solidFill>
                  <a:schemeClr val="tx1"/>
                </a:solidFill>
                <a:sym typeface="Wingdings" panose="05000000000000000000" pitchFamily="2" charset="2"/>
              </a:rPr>
              <a:t> </a:t>
            </a:r>
            <a:r>
              <a:rPr lang="en-US" sz="1200" dirty="0" err="1">
                <a:solidFill>
                  <a:schemeClr val="tx1"/>
                </a:solidFill>
              </a:rPr>
              <a:t>deleteRow</a:t>
            </a:r>
            <a:r>
              <a:rPr lang="en-US" sz="1200" dirty="0">
                <a:solidFill>
                  <a:schemeClr val="tx1"/>
                </a:solidFill>
              </a:rPr>
              <a:t>( )</a:t>
            </a:r>
            <a:br>
              <a:rPr lang="en-US" sz="1200" dirty="0">
                <a:solidFill>
                  <a:schemeClr val="tx1"/>
                </a:solidFill>
              </a:rPr>
            </a:br>
            <a:r>
              <a:rPr lang="en-US" sz="1200" dirty="0">
                <a:solidFill>
                  <a:schemeClr val="tx1"/>
                </a:solidFill>
              </a:rPr>
              <a:t>   </a:t>
            </a:r>
            <a:r>
              <a:rPr lang="en-US" sz="1200" dirty="0">
                <a:solidFill>
                  <a:schemeClr val="tx1"/>
                </a:solidFill>
                <a:sym typeface="Wingdings" panose="05000000000000000000" pitchFamily="2" charset="2"/>
              </a:rPr>
              <a:t> </a:t>
            </a:r>
            <a:r>
              <a:rPr lang="en-US" sz="1200" dirty="0">
                <a:solidFill>
                  <a:schemeClr val="tx1"/>
                </a:solidFill>
              </a:rPr>
              <a:t>reset( )</a:t>
            </a:r>
          </a:p>
          <a:p>
            <a:r>
              <a:rPr lang="en-US" sz="1200" dirty="0">
                <a:solidFill>
                  <a:schemeClr val="tx1"/>
                </a:solidFill>
              </a:rPr>
              <a:t>   </a:t>
            </a:r>
            <a:r>
              <a:rPr lang="en-US" sz="1200" dirty="0">
                <a:solidFill>
                  <a:schemeClr val="tx1"/>
                </a:solidFill>
                <a:sym typeface="Wingdings" panose="05000000000000000000" pitchFamily="2" charset="2"/>
              </a:rPr>
              <a:t> </a:t>
            </a:r>
            <a:r>
              <a:rPr lang="en-US" sz="1200" dirty="0" err="1">
                <a:solidFill>
                  <a:schemeClr val="tx1"/>
                </a:solidFill>
              </a:rPr>
              <a:t>updateRow</a:t>
            </a:r>
            <a:r>
              <a:rPr lang="en-US" sz="1200" dirty="0">
                <a:solidFill>
                  <a:schemeClr val="tx1"/>
                </a:solidFill>
              </a:rPr>
              <a:t>(row)</a:t>
            </a:r>
          </a:p>
        </p:txBody>
      </p:sp>
      <p:sp>
        <p:nvSpPr>
          <p:cNvPr id="8" name="TextBox 14">
            <a:extLst>
              <a:ext uri="{FF2B5EF4-FFF2-40B4-BE49-F238E27FC236}">
                <a16:creationId xmlns:a16="http://schemas.microsoft.com/office/drawing/2014/main" id="{0093D2FE-020F-77EA-001A-BDD1ED260661}"/>
              </a:ext>
            </a:extLst>
          </p:cNvPr>
          <p:cNvSpPr txBox="1"/>
          <p:nvPr/>
        </p:nvSpPr>
        <p:spPr>
          <a:xfrm>
            <a:off x="2799858" y="1639606"/>
            <a:ext cx="277618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rgbClr val="DAA600"/>
                </a:solidFill>
              </a:rPr>
              <a:t>cursors (data access)</a:t>
            </a:r>
          </a:p>
        </p:txBody>
      </p:sp>
      <p:sp>
        <p:nvSpPr>
          <p:cNvPr id="9" name="Rectangle 8">
            <a:extLst>
              <a:ext uri="{FF2B5EF4-FFF2-40B4-BE49-F238E27FC236}">
                <a16:creationId xmlns:a16="http://schemas.microsoft.com/office/drawing/2014/main" id="{DA97E22F-658B-E9A6-469F-53CCD2F7C2D8}"/>
              </a:ext>
            </a:extLst>
          </p:cNvPr>
          <p:cNvSpPr/>
          <p:nvPr/>
        </p:nvSpPr>
        <p:spPr>
          <a:xfrm>
            <a:off x="1819197" y="2764337"/>
            <a:ext cx="1847088" cy="781051"/>
          </a:xfrm>
          <a:prstGeom prst="rect">
            <a:avLst/>
          </a:prstGeom>
          <a:solidFill>
            <a:schemeClr val="bg1"/>
          </a:solidFill>
          <a:ln>
            <a:solidFill>
              <a:srgbClr val="DAA6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rPr>
              <a:t> </a:t>
            </a:r>
            <a:r>
              <a:rPr lang="az-Cyrl-AZ" sz="1200" dirty="0">
                <a:solidFill>
                  <a:schemeClr val="tx1"/>
                </a:solidFill>
              </a:rPr>
              <a:t>҈ </a:t>
            </a:r>
            <a:r>
              <a:rPr lang="en-US" sz="1200" dirty="0">
                <a:solidFill>
                  <a:schemeClr val="tx1"/>
                </a:solidFill>
              </a:rPr>
              <a:t>  </a:t>
            </a:r>
            <a:r>
              <a:rPr lang="en-US" sz="1200" dirty="0" err="1">
                <a:solidFill>
                  <a:schemeClr val="tx1"/>
                </a:solidFill>
              </a:rPr>
              <a:t>SearchCursor</a:t>
            </a:r>
            <a:endParaRPr lang="en-US" sz="1200" dirty="0">
              <a:solidFill>
                <a:schemeClr val="tx1"/>
              </a:solidFill>
            </a:endParaRPr>
          </a:p>
          <a:p>
            <a:r>
              <a:rPr lang="en-US" sz="1200" dirty="0">
                <a:solidFill>
                  <a:schemeClr val="tx1"/>
                </a:solidFill>
              </a:rPr>
              <a:t>     †  fields</a:t>
            </a:r>
            <a:br>
              <a:rPr lang="en-US" sz="1200" dirty="0">
                <a:solidFill>
                  <a:schemeClr val="tx1"/>
                </a:solidFill>
              </a:rPr>
            </a:br>
            <a:r>
              <a:rPr lang="en-US" sz="1200" dirty="0">
                <a:solidFill>
                  <a:schemeClr val="tx1"/>
                </a:solidFill>
              </a:rPr>
              <a:t>    </a:t>
            </a:r>
            <a:r>
              <a:rPr lang="en-US" sz="1200" dirty="0">
                <a:solidFill>
                  <a:schemeClr val="tx1"/>
                </a:solidFill>
                <a:sym typeface="Wingdings" panose="05000000000000000000" pitchFamily="2" charset="2"/>
              </a:rPr>
              <a:t> </a:t>
            </a:r>
            <a:r>
              <a:rPr lang="en-US" sz="1200" dirty="0">
                <a:solidFill>
                  <a:schemeClr val="tx1"/>
                </a:solidFill>
              </a:rPr>
              <a:t>reset( )</a:t>
            </a:r>
          </a:p>
        </p:txBody>
      </p:sp>
      <p:sp>
        <p:nvSpPr>
          <p:cNvPr id="10" name="TextBox 16">
            <a:extLst>
              <a:ext uri="{FF2B5EF4-FFF2-40B4-BE49-F238E27FC236}">
                <a16:creationId xmlns:a16="http://schemas.microsoft.com/office/drawing/2014/main" id="{8A4F473E-5197-C1EC-30F0-E64952B77F36}"/>
              </a:ext>
            </a:extLst>
          </p:cNvPr>
          <p:cNvSpPr txBox="1"/>
          <p:nvPr/>
        </p:nvSpPr>
        <p:spPr>
          <a:xfrm>
            <a:off x="3886200" y="2771825"/>
            <a:ext cx="1371600" cy="2292935"/>
          </a:xfrm>
          <a:prstGeom prst="rect">
            <a:avLst/>
          </a:prstGeom>
          <a:solidFill>
            <a:schemeClr val="bg1"/>
          </a:solidFill>
          <a:ln>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u="sng" dirty="0"/>
              <a:t>geometry tokens</a:t>
            </a:r>
          </a:p>
          <a:p>
            <a:r>
              <a:rPr lang="en-US" sz="1100" dirty="0"/>
              <a:t>SHAPE@</a:t>
            </a:r>
          </a:p>
          <a:p>
            <a:r>
              <a:rPr lang="en-US" sz="1100" dirty="0"/>
              <a:t>SHAPE@XY</a:t>
            </a:r>
          </a:p>
          <a:p>
            <a:r>
              <a:rPr lang="en-US" sz="1100" dirty="0"/>
              <a:t>SHAPE@AREA</a:t>
            </a:r>
          </a:p>
          <a:p>
            <a:r>
              <a:rPr lang="en-US" sz="1100" dirty="0"/>
              <a:t>SHAPE@LENGTH</a:t>
            </a:r>
          </a:p>
          <a:p>
            <a:r>
              <a:rPr lang="en-US" sz="1100" dirty="0"/>
              <a:t>SHAPE@JSON</a:t>
            </a:r>
          </a:p>
          <a:p>
            <a:r>
              <a:rPr lang="en-US" sz="1100" dirty="0"/>
              <a:t>SHAPE@WKB</a:t>
            </a:r>
          </a:p>
          <a:p>
            <a:r>
              <a:rPr lang="en-US" sz="1100" dirty="0"/>
              <a:t>SHAPE@WKT</a:t>
            </a:r>
          </a:p>
          <a:p>
            <a:r>
              <a:rPr lang="en-US" sz="1100" dirty="0"/>
              <a:t>SHAPE@X</a:t>
            </a:r>
          </a:p>
          <a:p>
            <a:r>
              <a:rPr lang="en-US" sz="1100" dirty="0"/>
              <a:t>SHAPE@Y</a:t>
            </a:r>
          </a:p>
          <a:p>
            <a:r>
              <a:rPr lang="en-US" sz="1100" dirty="0"/>
              <a:t>SHAPE@Z</a:t>
            </a:r>
          </a:p>
          <a:p>
            <a:r>
              <a:rPr lang="en-US" sz="1100" dirty="0"/>
              <a:t>SHAPE@M</a:t>
            </a:r>
          </a:p>
          <a:p>
            <a:r>
              <a:rPr lang="en-US" sz="1100" dirty="0"/>
              <a:t>…</a:t>
            </a:r>
          </a:p>
        </p:txBody>
      </p:sp>
      <p:cxnSp>
        <p:nvCxnSpPr>
          <p:cNvPr id="11" name="Straight Connector 10">
            <a:extLst>
              <a:ext uri="{FF2B5EF4-FFF2-40B4-BE49-F238E27FC236}">
                <a16:creationId xmlns:a16="http://schemas.microsoft.com/office/drawing/2014/main" id="{27B8038A-F316-3AC8-68A9-B72A848B402C}"/>
              </a:ext>
            </a:extLst>
          </p:cNvPr>
          <p:cNvCxnSpPr>
            <a:cxnSpLocks/>
          </p:cNvCxnSpPr>
          <p:nvPr/>
        </p:nvCxnSpPr>
        <p:spPr>
          <a:xfrm flipV="1">
            <a:off x="5485957" y="3087406"/>
            <a:ext cx="1985510" cy="2435788"/>
          </a:xfrm>
          <a:prstGeom prst="line">
            <a:avLst/>
          </a:prstGeom>
          <a:ln w="57150" cmpd="sng">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A48D645-731B-D486-3AAE-469F3FDD7F64}"/>
              </a:ext>
            </a:extLst>
          </p:cNvPr>
          <p:cNvCxnSpPr/>
          <p:nvPr/>
        </p:nvCxnSpPr>
        <p:spPr>
          <a:xfrm flipV="1">
            <a:off x="1613645" y="1334806"/>
            <a:ext cx="4343400" cy="305767"/>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13" name="TextBox 17">
            <a:extLst>
              <a:ext uri="{FF2B5EF4-FFF2-40B4-BE49-F238E27FC236}">
                <a16:creationId xmlns:a16="http://schemas.microsoft.com/office/drawing/2014/main" id="{DB60009E-5949-43B1-B5B4-893EA1AA961B}"/>
              </a:ext>
            </a:extLst>
          </p:cNvPr>
          <p:cNvSpPr txBox="1"/>
          <p:nvPr/>
        </p:nvSpPr>
        <p:spPr>
          <a:xfrm>
            <a:off x="2799858" y="4940905"/>
            <a:ext cx="720069" cy="2308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9B9B9B"/>
                </a:solidFill>
              </a:rPr>
              <a:t>list or tuple</a:t>
            </a:r>
          </a:p>
        </p:txBody>
      </p:sp>
      <p:sp>
        <p:nvSpPr>
          <p:cNvPr id="14" name="Arc 13">
            <a:extLst>
              <a:ext uri="{FF2B5EF4-FFF2-40B4-BE49-F238E27FC236}">
                <a16:creationId xmlns:a16="http://schemas.microsoft.com/office/drawing/2014/main" id="{A11FF1D8-E808-D3D5-D743-1E5824BCE268}"/>
              </a:ext>
            </a:extLst>
          </p:cNvPr>
          <p:cNvSpPr/>
          <p:nvPr/>
        </p:nvSpPr>
        <p:spPr>
          <a:xfrm rot="14689804">
            <a:off x="3083638" y="5030921"/>
            <a:ext cx="201168" cy="356616"/>
          </a:xfrm>
          <a:prstGeom prst="arc">
            <a:avLst/>
          </a:prstGeom>
          <a:ln w="12700">
            <a:solidFill>
              <a:srgbClr val="9B9B9B"/>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 name="TextBox 22">
            <a:extLst>
              <a:ext uri="{FF2B5EF4-FFF2-40B4-BE49-F238E27FC236}">
                <a16:creationId xmlns:a16="http://schemas.microsoft.com/office/drawing/2014/main" id="{3CD7DE5C-B4E8-C528-EE48-A01BC8A60FC9}"/>
              </a:ext>
            </a:extLst>
          </p:cNvPr>
          <p:cNvSpPr txBox="1"/>
          <p:nvPr/>
        </p:nvSpPr>
        <p:spPr>
          <a:xfrm>
            <a:off x="3003058" y="4154206"/>
            <a:ext cx="720069" cy="2308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9B9B9B"/>
                </a:solidFill>
              </a:rPr>
              <a:t>list or tuple</a:t>
            </a:r>
          </a:p>
        </p:txBody>
      </p:sp>
      <p:sp>
        <p:nvSpPr>
          <p:cNvPr id="16" name="Arc 15">
            <a:extLst>
              <a:ext uri="{FF2B5EF4-FFF2-40B4-BE49-F238E27FC236}">
                <a16:creationId xmlns:a16="http://schemas.microsoft.com/office/drawing/2014/main" id="{35733872-FFFC-7F26-C549-8E39C7B81E9C}"/>
              </a:ext>
            </a:extLst>
          </p:cNvPr>
          <p:cNvSpPr/>
          <p:nvPr/>
        </p:nvSpPr>
        <p:spPr>
          <a:xfrm rot="14689804">
            <a:off x="3215718" y="4234062"/>
            <a:ext cx="201168" cy="356616"/>
          </a:xfrm>
          <a:prstGeom prst="arc">
            <a:avLst/>
          </a:prstGeom>
          <a:ln w="12700">
            <a:solidFill>
              <a:srgbClr val="9B9B9B"/>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26961623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5506452" cy="1477328"/>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"FIRENAME</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"FIREID"</a:t>
            </a:r>
            <a:r>
              <a:rPr lang="en-US"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2" name="Rectangle 1">
            <a:extLst>
              <a:ext uri="{FF2B5EF4-FFF2-40B4-BE49-F238E27FC236}">
                <a16:creationId xmlns:a16="http://schemas.microsoft.com/office/drawing/2014/main" id="{643EBE1A-8BE1-40F0-E6F1-73175513FDF0}"/>
              </a:ext>
            </a:extLst>
          </p:cNvPr>
          <p:cNvSpPr/>
          <p:nvPr/>
        </p:nvSpPr>
        <p:spPr bwMode="auto">
          <a:xfrm>
            <a:off x="4038600" y="381000"/>
            <a:ext cx="990600" cy="2038253"/>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0" name="Connector: Curved 9">
            <a:extLst>
              <a:ext uri="{FF2B5EF4-FFF2-40B4-BE49-F238E27FC236}">
                <a16:creationId xmlns:a16="http://schemas.microsoft.com/office/drawing/2014/main" id="{825FEFA1-B16F-DDA3-01B8-B0C4024E1FEF}"/>
              </a:ext>
            </a:extLst>
          </p:cNvPr>
          <p:cNvCxnSpPr/>
          <p:nvPr/>
        </p:nvCxnSpPr>
        <p:spPr bwMode="auto">
          <a:xfrm rot="5400000" flipH="1" flipV="1">
            <a:off x="3569368" y="3035968"/>
            <a:ext cx="1524000" cy="328864"/>
          </a:xfrm>
          <a:prstGeom prst="curvedConnector3">
            <a:avLst>
              <a:gd name="adj1" fmla="val 658"/>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Rectangle 5">
            <a:extLst>
              <a:ext uri="{FF2B5EF4-FFF2-40B4-BE49-F238E27FC236}">
                <a16:creationId xmlns:a16="http://schemas.microsoft.com/office/drawing/2014/main" id="{4C52A0AA-0EF6-7C5A-3511-BECAEB6D2F16}"/>
              </a:ext>
            </a:extLst>
          </p:cNvPr>
          <p:cNvSpPr/>
          <p:nvPr/>
        </p:nvSpPr>
        <p:spPr bwMode="auto">
          <a:xfrm>
            <a:off x="1329488" y="3733800"/>
            <a:ext cx="2819400" cy="457200"/>
          </a:xfrm>
          <a:prstGeom prst="rect">
            <a:avLst/>
          </a:prstGeom>
          <a:noFill/>
          <a:ln w="38100">
            <a:solidFill>
              <a:srgbClr val="FFFF00"/>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 name="TextBox 11">
            <a:extLst>
              <a:ext uri="{FF2B5EF4-FFF2-40B4-BE49-F238E27FC236}">
                <a16:creationId xmlns:a16="http://schemas.microsoft.com/office/drawing/2014/main" id="{BCEC87AE-2DC2-895E-6023-ACEF5A4DE5D0}"/>
              </a:ext>
            </a:extLst>
          </p:cNvPr>
          <p:cNvSpPr txBox="1"/>
          <p:nvPr/>
        </p:nvSpPr>
        <p:spPr>
          <a:xfrm>
            <a:off x="76200" y="5638800"/>
            <a:ext cx="3962400" cy="646331"/>
          </a:xfrm>
          <a:prstGeom prst="rect">
            <a:avLst/>
          </a:prstGeom>
          <a:noFill/>
          <a:ln>
            <a:solidFill>
              <a:srgbClr val="D9D9D9"/>
            </a:solidFill>
          </a:ln>
        </p:spPr>
        <p:txBody>
          <a:bodyPr wrap="square" rtlCol="0">
            <a:spAutoFit/>
          </a:bodyPr>
          <a:lstStyle/>
          <a:p>
            <a:r>
              <a:rPr lang="en-US" dirty="0">
                <a:solidFill>
                  <a:srgbClr val="D9D9D9"/>
                </a:solidFill>
              </a:rPr>
              <a:t>Field names can be provided in any order.</a:t>
            </a:r>
          </a:p>
        </p:txBody>
      </p:sp>
    </p:spTree>
    <p:extLst>
      <p:ext uri="{BB962C8B-B14F-4D97-AF65-F5344CB8AC3E}">
        <p14:creationId xmlns:p14="http://schemas.microsoft.com/office/powerpoint/2010/main" val="22870457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344652" cy="2308324"/>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"FIRENAME</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p>
          <a:p>
            <a:endParaRPr lang="en-US" b="0" dirty="0">
              <a:solidFill>
                <a:srgbClr val="D4D4D4"/>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2" name="Rectangle 1">
            <a:extLst>
              <a:ext uri="{FF2B5EF4-FFF2-40B4-BE49-F238E27FC236}">
                <a16:creationId xmlns:a16="http://schemas.microsoft.com/office/drawing/2014/main" id="{643EBE1A-8BE1-40F0-E6F1-73175513FDF0}"/>
              </a:ext>
            </a:extLst>
          </p:cNvPr>
          <p:cNvSpPr/>
          <p:nvPr/>
        </p:nvSpPr>
        <p:spPr bwMode="auto">
          <a:xfrm>
            <a:off x="4038600" y="381000"/>
            <a:ext cx="990600" cy="2038253"/>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5" name="Connector: Curved 4">
            <a:extLst>
              <a:ext uri="{FF2B5EF4-FFF2-40B4-BE49-F238E27FC236}">
                <a16:creationId xmlns:a16="http://schemas.microsoft.com/office/drawing/2014/main" id="{3C070707-8463-F604-6397-E3BBBB2911F0}"/>
              </a:ext>
            </a:extLst>
          </p:cNvPr>
          <p:cNvCxnSpPr/>
          <p:nvPr/>
        </p:nvCxnSpPr>
        <p:spPr bwMode="auto">
          <a:xfrm rot="5400000" flipH="1" flipV="1">
            <a:off x="3569368" y="3035968"/>
            <a:ext cx="1524000" cy="328864"/>
          </a:xfrm>
          <a:prstGeom prst="curvedConnector3">
            <a:avLst>
              <a:gd name="adj1" fmla="val 658"/>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ectangle 13">
            <a:extLst>
              <a:ext uri="{FF2B5EF4-FFF2-40B4-BE49-F238E27FC236}">
                <a16:creationId xmlns:a16="http://schemas.microsoft.com/office/drawing/2014/main" id="{30E5DE7D-81A7-A511-1625-329BAADF1484}"/>
              </a:ext>
            </a:extLst>
          </p:cNvPr>
          <p:cNvSpPr/>
          <p:nvPr/>
        </p:nvSpPr>
        <p:spPr bwMode="auto">
          <a:xfrm>
            <a:off x="3427997" y="4267200"/>
            <a:ext cx="2744203" cy="457200"/>
          </a:xfrm>
          <a:prstGeom prst="rect">
            <a:avLst/>
          </a:prstGeom>
          <a:noFill/>
          <a:ln w="38100">
            <a:solidFill>
              <a:srgbClr val="FFFF00"/>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TextBox 14">
            <a:extLst>
              <a:ext uri="{FF2B5EF4-FFF2-40B4-BE49-F238E27FC236}">
                <a16:creationId xmlns:a16="http://schemas.microsoft.com/office/drawing/2014/main" id="{C17DDA0F-D91D-E83E-C841-0AA13FD9545E}"/>
              </a:ext>
            </a:extLst>
          </p:cNvPr>
          <p:cNvSpPr txBox="1"/>
          <p:nvPr/>
        </p:nvSpPr>
        <p:spPr>
          <a:xfrm>
            <a:off x="76200" y="5638800"/>
            <a:ext cx="3962400" cy="923330"/>
          </a:xfrm>
          <a:prstGeom prst="rect">
            <a:avLst/>
          </a:prstGeom>
          <a:noFill/>
          <a:ln>
            <a:solidFill>
              <a:srgbClr val="D9D9D9"/>
            </a:solidFill>
          </a:ln>
        </p:spPr>
        <p:txBody>
          <a:bodyPr wrap="square" rtlCol="0">
            <a:spAutoFit/>
          </a:bodyPr>
          <a:lstStyle/>
          <a:p>
            <a:r>
              <a:rPr lang="en-US" dirty="0">
                <a:solidFill>
                  <a:srgbClr val="D9D9D9"/>
                </a:solidFill>
              </a:rPr>
              <a:t>The cursor’s order for the fields depends on the </a:t>
            </a:r>
            <a:r>
              <a:rPr lang="en-US" dirty="0" err="1">
                <a:solidFill>
                  <a:srgbClr val="FFFF00"/>
                </a:solidFill>
              </a:rPr>
              <a:t>field_names</a:t>
            </a:r>
            <a:r>
              <a:rPr lang="en-US" dirty="0">
                <a:solidFill>
                  <a:srgbClr val="FFFF00"/>
                </a:solidFill>
              </a:rPr>
              <a:t> list</a:t>
            </a:r>
            <a:r>
              <a:rPr lang="en-US" dirty="0">
                <a:solidFill>
                  <a:srgbClr val="D9D9D9"/>
                </a:solidFill>
              </a:rPr>
              <a:t>, </a:t>
            </a:r>
            <a:r>
              <a:rPr lang="en-US" i="1" dirty="0">
                <a:solidFill>
                  <a:srgbClr val="D9D9D9"/>
                </a:solidFill>
              </a:rPr>
              <a:t>not</a:t>
            </a:r>
            <a:r>
              <a:rPr lang="en-US" dirty="0">
                <a:solidFill>
                  <a:srgbClr val="D9D9D9"/>
                </a:solidFill>
              </a:rPr>
              <a:t> the order in the data table.</a:t>
            </a:r>
          </a:p>
        </p:txBody>
      </p:sp>
    </p:spTree>
    <p:extLst>
      <p:ext uri="{BB962C8B-B14F-4D97-AF65-F5344CB8AC3E}">
        <p14:creationId xmlns:p14="http://schemas.microsoft.com/office/powerpoint/2010/main" val="1345391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344652" cy="3139321"/>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"FIRENAME</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p>
          <a:p>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a:solidFill>
                  <a:srgbClr val="569CD6"/>
                </a:solidFill>
                <a:effectLst/>
                <a:latin typeface="Consolas" panose="020B0609020204030204" pitchFamily="49" charset="0"/>
              </a:rPr>
              <a:t>f</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2" name="Rectangle 1">
            <a:extLst>
              <a:ext uri="{FF2B5EF4-FFF2-40B4-BE49-F238E27FC236}">
                <a16:creationId xmlns:a16="http://schemas.microsoft.com/office/drawing/2014/main" id="{643EBE1A-8BE1-40F0-E6F1-73175513FDF0}"/>
              </a:ext>
            </a:extLst>
          </p:cNvPr>
          <p:cNvSpPr/>
          <p:nvPr/>
        </p:nvSpPr>
        <p:spPr bwMode="auto">
          <a:xfrm>
            <a:off x="4038600" y="381000"/>
            <a:ext cx="990600" cy="2038253"/>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5" name="Connector: Curved 4">
            <a:extLst>
              <a:ext uri="{FF2B5EF4-FFF2-40B4-BE49-F238E27FC236}">
                <a16:creationId xmlns:a16="http://schemas.microsoft.com/office/drawing/2014/main" id="{3C070707-8463-F604-6397-E3BBBB2911F0}"/>
              </a:ext>
            </a:extLst>
          </p:cNvPr>
          <p:cNvCxnSpPr/>
          <p:nvPr/>
        </p:nvCxnSpPr>
        <p:spPr bwMode="auto">
          <a:xfrm rot="5400000" flipH="1" flipV="1">
            <a:off x="3569368" y="3035968"/>
            <a:ext cx="1524000" cy="328864"/>
          </a:xfrm>
          <a:prstGeom prst="curvedConnector3">
            <a:avLst>
              <a:gd name="adj1" fmla="val 658"/>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2">
            <a:extLst>
              <a:ext uri="{FF2B5EF4-FFF2-40B4-BE49-F238E27FC236}">
                <a16:creationId xmlns:a16="http://schemas.microsoft.com/office/drawing/2014/main" id="{046BA6EB-F053-23A0-CAE4-C5769672875E}"/>
              </a:ext>
            </a:extLst>
          </p:cNvPr>
          <p:cNvSpPr txBox="1"/>
          <p:nvPr/>
        </p:nvSpPr>
        <p:spPr>
          <a:xfrm>
            <a:off x="76200" y="5943600"/>
            <a:ext cx="3962400" cy="646331"/>
          </a:xfrm>
          <a:prstGeom prst="rect">
            <a:avLst/>
          </a:prstGeom>
          <a:noFill/>
          <a:ln>
            <a:solidFill>
              <a:srgbClr val="D9D9D9"/>
            </a:solidFill>
          </a:ln>
        </p:spPr>
        <p:txBody>
          <a:bodyPr wrap="square" rtlCol="0">
            <a:spAutoFit/>
          </a:bodyPr>
          <a:lstStyle/>
          <a:p>
            <a:r>
              <a:rPr lang="en-US" dirty="0">
                <a:solidFill>
                  <a:srgbClr val="D9D9D9"/>
                </a:solidFill>
              </a:rPr>
              <a:t>The cursor’s tuple order matches the </a:t>
            </a:r>
            <a:r>
              <a:rPr lang="en-US" dirty="0" err="1">
                <a:solidFill>
                  <a:srgbClr val="D9D9D9"/>
                </a:solidFill>
              </a:rPr>
              <a:t>field_names</a:t>
            </a:r>
            <a:r>
              <a:rPr lang="en-US" dirty="0">
                <a:solidFill>
                  <a:srgbClr val="D9D9D9"/>
                </a:solidFill>
              </a:rPr>
              <a:t> list.</a:t>
            </a:r>
          </a:p>
        </p:txBody>
      </p:sp>
      <p:sp>
        <p:nvSpPr>
          <p:cNvPr id="11" name="TextBox 10">
            <a:extLst>
              <a:ext uri="{FF2B5EF4-FFF2-40B4-BE49-F238E27FC236}">
                <a16:creationId xmlns:a16="http://schemas.microsoft.com/office/drawing/2014/main" id="{D95A075B-7FCC-B003-7D32-C2BE0F9EE08B}"/>
              </a:ext>
            </a:extLst>
          </p:cNvPr>
          <p:cNvSpPr txBox="1"/>
          <p:nvPr/>
        </p:nvSpPr>
        <p:spPr>
          <a:xfrm>
            <a:off x="5612732" y="3410953"/>
            <a:ext cx="3378868" cy="3416320"/>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('MEADOW', 239008)</a:t>
            </a:r>
          </a:p>
          <a:p>
            <a:r>
              <a:rPr lang="en-US" dirty="0">
                <a:solidFill>
                  <a:srgbClr val="D4D4D4"/>
                </a:solidFill>
                <a:latin typeface="Consolas" panose="020B0609020204030204" pitchFamily="49" charset="0"/>
              </a:rPr>
              <a:t>('LITTLE CRK', 239009)</a:t>
            </a:r>
          </a:p>
          <a:p>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T.Calvin</a:t>
            </a:r>
            <a:r>
              <a:rPr lang="en-US" dirty="0">
                <a:solidFill>
                  <a:srgbClr val="D4D4D4"/>
                </a:solidFill>
                <a:latin typeface="Consolas" panose="020B0609020204030204" pitchFamily="49" charset="0"/>
              </a:rPr>
              <a:t>', 239016)  </a:t>
            </a:r>
          </a:p>
          <a:p>
            <a:r>
              <a:rPr lang="en-US" dirty="0">
                <a:solidFill>
                  <a:srgbClr val="D4D4D4"/>
                </a:solidFill>
                <a:latin typeface="Consolas" panose="020B0609020204030204" pitchFamily="49" charset="0"/>
              </a:rPr>
              <a:t>('VISITORC', 239017)  </a:t>
            </a:r>
          </a:p>
          <a:p>
            <a:r>
              <a:rPr lang="en-US" dirty="0">
                <a:solidFill>
                  <a:srgbClr val="D4D4D4"/>
                </a:solidFill>
                <a:latin typeface="Consolas" panose="020B0609020204030204" pitchFamily="49" charset="0"/>
              </a:rPr>
              <a:t>('PILGRIM HT', 239031)</a:t>
            </a:r>
          </a:p>
          <a:p>
            <a:r>
              <a:rPr lang="en-US" dirty="0">
                <a:solidFill>
                  <a:srgbClr val="D4D4D4"/>
                </a:solidFill>
                <a:latin typeface="Consolas" panose="020B0609020204030204" pitchFamily="49" charset="0"/>
              </a:rPr>
              <a:t>('DUMP', 239036)      </a:t>
            </a:r>
          </a:p>
          <a:p>
            <a:r>
              <a:rPr lang="en-US" dirty="0">
                <a:solidFill>
                  <a:srgbClr val="D4D4D4"/>
                </a:solidFill>
                <a:latin typeface="Consolas" panose="020B0609020204030204" pitchFamily="49" charset="0"/>
              </a:rPr>
              <a:t>('PETRELEIF', 239039) </a:t>
            </a:r>
          </a:p>
          <a:p>
            <a:r>
              <a:rPr lang="en-US" dirty="0">
                <a:solidFill>
                  <a:srgbClr val="D4D4D4"/>
                </a:solidFill>
                <a:latin typeface="Consolas" panose="020B0609020204030204" pitchFamily="49" charset="0"/>
              </a:rPr>
              <a:t>('COCONUT', 239042)   </a:t>
            </a:r>
          </a:p>
          <a:p>
            <a:r>
              <a:rPr lang="en-US" dirty="0">
                <a:solidFill>
                  <a:srgbClr val="D4D4D4"/>
                </a:solidFill>
                <a:latin typeface="Consolas" panose="020B0609020204030204" pitchFamily="49" charset="0"/>
              </a:rPr>
              <a:t>('HIGHHEAD', 239060)  </a:t>
            </a:r>
          </a:p>
          <a:p>
            <a:r>
              <a:rPr lang="en-US" dirty="0">
                <a:solidFill>
                  <a:srgbClr val="D4D4D4"/>
                </a:solidFill>
                <a:latin typeface="Consolas" panose="020B0609020204030204" pitchFamily="49" charset="0"/>
              </a:rPr>
              <a:t>('HRCOVEDUNE', 239127)</a:t>
            </a:r>
          </a:p>
          <a:p>
            <a:r>
              <a:rPr lang="en-US" dirty="0">
                <a:solidFill>
                  <a:srgbClr val="D4D4D4"/>
                </a:solidFill>
                <a:latin typeface="Consolas" panose="020B0609020204030204" pitchFamily="49" charset="0"/>
              </a:rPr>
              <a:t>('Beech </a:t>
            </a:r>
            <a:r>
              <a:rPr lang="en-US" dirty="0" err="1">
                <a:solidFill>
                  <a:srgbClr val="D4D4D4"/>
                </a:solidFill>
                <a:latin typeface="Consolas" panose="020B0609020204030204" pitchFamily="49" charset="0"/>
              </a:rPr>
              <a:t>Fost</a:t>
            </a:r>
            <a:r>
              <a:rPr lang="en-US" dirty="0">
                <a:solidFill>
                  <a:srgbClr val="D4D4D4"/>
                </a:solidFill>
                <a:latin typeface="Consolas" panose="020B0609020204030204" pitchFamily="49" charset="0"/>
              </a:rPr>
              <a:t>', 513169)</a:t>
            </a:r>
          </a:p>
          <a:p>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Pilg</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Hgts</a:t>
            </a:r>
            <a:r>
              <a:rPr lang="en-US" dirty="0">
                <a:solidFill>
                  <a:srgbClr val="D4D4D4"/>
                </a:solidFill>
                <a:latin typeface="Consolas" panose="020B0609020204030204" pitchFamily="49" charset="0"/>
              </a:rPr>
              <a:t>', 513179)</a:t>
            </a:r>
          </a:p>
        </p:txBody>
      </p:sp>
      <p:cxnSp>
        <p:nvCxnSpPr>
          <p:cNvPr id="15" name="Straight Arrow Connector 14">
            <a:extLst>
              <a:ext uri="{FF2B5EF4-FFF2-40B4-BE49-F238E27FC236}">
                <a16:creationId xmlns:a16="http://schemas.microsoft.com/office/drawing/2014/main" id="{D9D9A820-BCD0-A698-C13A-E9D569CDB258}"/>
              </a:ext>
            </a:extLst>
          </p:cNvPr>
          <p:cNvCxnSpPr>
            <a:cxnSpLocks/>
          </p:cNvCxnSpPr>
          <p:nvPr/>
        </p:nvCxnSpPr>
        <p:spPr bwMode="auto">
          <a:xfrm flipV="1">
            <a:off x="2903621" y="53340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039934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2"/>
          <a:srcRect r="36820"/>
          <a:stretch/>
        </p:blipFill>
        <p:spPr>
          <a:xfrm>
            <a:off x="3366837" y="-5434"/>
            <a:ext cx="5777163" cy="2424687"/>
          </a:xfrm>
          <a:prstGeom prst="rect">
            <a:avLst/>
          </a:prstGeom>
        </p:spPr>
      </p:pic>
      <p:sp>
        <p:nvSpPr>
          <p:cNvPr id="5" name="Rectangle 4">
            <a:extLst>
              <a:ext uri="{FF2B5EF4-FFF2-40B4-BE49-F238E27FC236}">
                <a16:creationId xmlns:a16="http://schemas.microsoft.com/office/drawing/2014/main" id="{18FF6C58-8698-8CAF-79F6-E3F250AEF0B6}"/>
              </a:ext>
            </a:extLst>
          </p:cNvPr>
          <p:cNvSpPr/>
          <p:nvPr/>
        </p:nvSpPr>
        <p:spPr bwMode="auto">
          <a:xfrm>
            <a:off x="4107360" y="152400"/>
            <a:ext cx="2273649" cy="228600"/>
          </a:xfrm>
          <a:prstGeom prst="rect">
            <a:avLst/>
          </a:prstGeom>
          <a:solidFill>
            <a:srgbClr val="D9D9D9">
              <a:alpha val="60000"/>
            </a:srgb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"CALENDARYE"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a:solidFill>
                  <a:srgbClr val="569CD6"/>
                </a:solidFill>
                <a:effectLst/>
                <a:latin typeface="Consolas" panose="020B0609020204030204" pitchFamily="49" charset="0"/>
              </a:rPr>
              <a:t>f</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1" name="Rectangle 10">
            <a:extLst>
              <a:ext uri="{FF2B5EF4-FFF2-40B4-BE49-F238E27FC236}">
                <a16:creationId xmlns:a16="http://schemas.microsoft.com/office/drawing/2014/main" id="{1535B6E5-1FD9-3F9E-4C98-B2E39A1436E0}"/>
              </a:ext>
            </a:extLst>
          </p:cNvPr>
          <p:cNvSpPr/>
          <p:nvPr/>
        </p:nvSpPr>
        <p:spPr bwMode="auto">
          <a:xfrm>
            <a:off x="4107360" y="381001"/>
            <a:ext cx="267543"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Rectangle 13">
            <a:extLst>
              <a:ext uri="{FF2B5EF4-FFF2-40B4-BE49-F238E27FC236}">
                <a16:creationId xmlns:a16="http://schemas.microsoft.com/office/drawing/2014/main" id="{4DC96856-D47A-DC95-18DA-640BC1172842}"/>
              </a:ext>
            </a:extLst>
          </p:cNvPr>
          <p:cNvSpPr/>
          <p:nvPr/>
        </p:nvSpPr>
        <p:spPr bwMode="auto">
          <a:xfrm>
            <a:off x="4431632" y="381000"/>
            <a:ext cx="386434"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Rectangle 14">
            <a:extLst>
              <a:ext uri="{FF2B5EF4-FFF2-40B4-BE49-F238E27FC236}">
                <a16:creationId xmlns:a16="http://schemas.microsoft.com/office/drawing/2014/main" id="{8B51B802-EC15-4ADB-AF73-8FDDDB3F83FD}"/>
              </a:ext>
            </a:extLst>
          </p:cNvPr>
          <p:cNvSpPr/>
          <p:nvPr/>
        </p:nvSpPr>
        <p:spPr bwMode="auto">
          <a:xfrm>
            <a:off x="5943600" y="381000"/>
            <a:ext cx="437409"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9A07A311-1622-5D68-0569-4523C790C2FF}"/>
              </a:ext>
            </a:extLst>
          </p:cNvPr>
          <p:cNvSpPr txBox="1"/>
          <p:nvPr/>
        </p:nvSpPr>
        <p:spPr>
          <a:xfrm>
            <a:off x="5943600" y="152400"/>
            <a:ext cx="389850" cy="276999"/>
          </a:xfrm>
          <a:prstGeom prst="rect">
            <a:avLst/>
          </a:prstGeom>
          <a:noFill/>
        </p:spPr>
        <p:txBody>
          <a:bodyPr wrap="none" rtlCol="0">
            <a:spAutoFit/>
          </a:bodyPr>
          <a:lstStyle/>
          <a:p>
            <a:r>
              <a:rPr lang="en-US" sz="1200" dirty="0">
                <a:solidFill>
                  <a:srgbClr val="FF0066"/>
                </a:solidFill>
              </a:rPr>
              <a:t>1st</a:t>
            </a:r>
          </a:p>
        </p:txBody>
      </p:sp>
      <p:sp>
        <p:nvSpPr>
          <p:cNvPr id="16" name="TextBox 15">
            <a:extLst>
              <a:ext uri="{FF2B5EF4-FFF2-40B4-BE49-F238E27FC236}">
                <a16:creationId xmlns:a16="http://schemas.microsoft.com/office/drawing/2014/main" id="{59E91CFB-77A7-B086-E56E-BCCD1B3CEADE}"/>
              </a:ext>
            </a:extLst>
          </p:cNvPr>
          <p:cNvSpPr txBox="1"/>
          <p:nvPr/>
        </p:nvSpPr>
        <p:spPr>
          <a:xfrm>
            <a:off x="4038600" y="152400"/>
            <a:ext cx="405880" cy="276999"/>
          </a:xfrm>
          <a:prstGeom prst="rect">
            <a:avLst/>
          </a:prstGeom>
          <a:noFill/>
        </p:spPr>
        <p:txBody>
          <a:bodyPr wrap="none" rtlCol="0">
            <a:spAutoFit/>
          </a:bodyPr>
          <a:lstStyle/>
          <a:p>
            <a:r>
              <a:rPr lang="en-US" sz="1200" dirty="0">
                <a:solidFill>
                  <a:srgbClr val="FF0066"/>
                </a:solidFill>
              </a:rPr>
              <a:t>3rd</a:t>
            </a:r>
          </a:p>
        </p:txBody>
      </p:sp>
      <p:sp>
        <p:nvSpPr>
          <p:cNvPr id="17" name="TextBox 16">
            <a:extLst>
              <a:ext uri="{FF2B5EF4-FFF2-40B4-BE49-F238E27FC236}">
                <a16:creationId xmlns:a16="http://schemas.microsoft.com/office/drawing/2014/main" id="{0DB6B6DE-EA01-12A9-EA73-E52FB666F90D}"/>
              </a:ext>
            </a:extLst>
          </p:cNvPr>
          <p:cNvSpPr txBox="1"/>
          <p:nvPr/>
        </p:nvSpPr>
        <p:spPr>
          <a:xfrm>
            <a:off x="4419600" y="152400"/>
            <a:ext cx="439544" cy="276999"/>
          </a:xfrm>
          <a:prstGeom prst="rect">
            <a:avLst/>
          </a:prstGeom>
          <a:noFill/>
        </p:spPr>
        <p:txBody>
          <a:bodyPr wrap="none" rtlCol="0">
            <a:spAutoFit/>
          </a:bodyPr>
          <a:lstStyle/>
          <a:p>
            <a:r>
              <a:rPr lang="en-US" sz="1200" dirty="0">
                <a:solidFill>
                  <a:srgbClr val="FF0066"/>
                </a:solidFill>
              </a:rPr>
              <a:t>2nd</a:t>
            </a:r>
          </a:p>
        </p:txBody>
      </p:sp>
    </p:spTree>
    <p:extLst>
      <p:ext uri="{BB962C8B-B14F-4D97-AF65-F5344CB8AC3E}">
        <p14:creationId xmlns:p14="http://schemas.microsoft.com/office/powerpoint/2010/main" val="26479930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2"/>
          <a:srcRect r="36820"/>
          <a:stretch/>
        </p:blipFill>
        <p:spPr>
          <a:xfrm>
            <a:off x="3366837" y="-5434"/>
            <a:ext cx="5777163" cy="2424687"/>
          </a:xfrm>
          <a:prstGeom prst="rect">
            <a:avLst/>
          </a:prstGeom>
        </p:spPr>
      </p:pic>
      <p:sp>
        <p:nvSpPr>
          <p:cNvPr id="5" name="Rectangle 4">
            <a:extLst>
              <a:ext uri="{FF2B5EF4-FFF2-40B4-BE49-F238E27FC236}">
                <a16:creationId xmlns:a16="http://schemas.microsoft.com/office/drawing/2014/main" id="{18FF6C58-8698-8CAF-79F6-E3F250AEF0B6}"/>
              </a:ext>
            </a:extLst>
          </p:cNvPr>
          <p:cNvSpPr/>
          <p:nvPr/>
        </p:nvSpPr>
        <p:spPr bwMode="auto">
          <a:xfrm>
            <a:off x="4107360" y="152400"/>
            <a:ext cx="2273649" cy="228600"/>
          </a:xfrm>
          <a:prstGeom prst="rect">
            <a:avLst/>
          </a:prstGeom>
          <a:solidFill>
            <a:srgbClr val="D9D9D9">
              <a:alpha val="60000"/>
            </a:srgb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"CALENDARYE"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a:solidFill>
                  <a:srgbClr val="569CD6"/>
                </a:solidFill>
                <a:effectLst/>
                <a:latin typeface="Consolas" panose="020B0609020204030204" pitchFamily="49" charset="0"/>
              </a:rPr>
              <a:t>f</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1" name="Rectangle 10">
            <a:extLst>
              <a:ext uri="{FF2B5EF4-FFF2-40B4-BE49-F238E27FC236}">
                <a16:creationId xmlns:a16="http://schemas.microsoft.com/office/drawing/2014/main" id="{1535B6E5-1FD9-3F9E-4C98-B2E39A1436E0}"/>
              </a:ext>
            </a:extLst>
          </p:cNvPr>
          <p:cNvSpPr/>
          <p:nvPr/>
        </p:nvSpPr>
        <p:spPr bwMode="auto">
          <a:xfrm>
            <a:off x="4107360" y="381001"/>
            <a:ext cx="267543"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Rectangle 13">
            <a:extLst>
              <a:ext uri="{FF2B5EF4-FFF2-40B4-BE49-F238E27FC236}">
                <a16:creationId xmlns:a16="http://schemas.microsoft.com/office/drawing/2014/main" id="{4DC96856-D47A-DC95-18DA-640BC1172842}"/>
              </a:ext>
            </a:extLst>
          </p:cNvPr>
          <p:cNvSpPr/>
          <p:nvPr/>
        </p:nvSpPr>
        <p:spPr bwMode="auto">
          <a:xfrm>
            <a:off x="4431632" y="381000"/>
            <a:ext cx="386434"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Rectangle 14">
            <a:extLst>
              <a:ext uri="{FF2B5EF4-FFF2-40B4-BE49-F238E27FC236}">
                <a16:creationId xmlns:a16="http://schemas.microsoft.com/office/drawing/2014/main" id="{8B51B802-EC15-4ADB-AF73-8FDDDB3F83FD}"/>
              </a:ext>
            </a:extLst>
          </p:cNvPr>
          <p:cNvSpPr/>
          <p:nvPr/>
        </p:nvSpPr>
        <p:spPr bwMode="auto">
          <a:xfrm>
            <a:off x="5943600" y="381000"/>
            <a:ext cx="437409"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9A07A311-1622-5D68-0569-4523C790C2FF}"/>
              </a:ext>
            </a:extLst>
          </p:cNvPr>
          <p:cNvSpPr txBox="1"/>
          <p:nvPr/>
        </p:nvSpPr>
        <p:spPr>
          <a:xfrm>
            <a:off x="5943600" y="152400"/>
            <a:ext cx="389850" cy="276999"/>
          </a:xfrm>
          <a:prstGeom prst="rect">
            <a:avLst/>
          </a:prstGeom>
          <a:noFill/>
        </p:spPr>
        <p:txBody>
          <a:bodyPr wrap="none" rtlCol="0">
            <a:spAutoFit/>
          </a:bodyPr>
          <a:lstStyle/>
          <a:p>
            <a:r>
              <a:rPr lang="en-US" sz="1200" dirty="0">
                <a:solidFill>
                  <a:srgbClr val="FF0066"/>
                </a:solidFill>
              </a:rPr>
              <a:t>1st</a:t>
            </a:r>
          </a:p>
        </p:txBody>
      </p:sp>
      <p:sp>
        <p:nvSpPr>
          <p:cNvPr id="16" name="TextBox 15">
            <a:extLst>
              <a:ext uri="{FF2B5EF4-FFF2-40B4-BE49-F238E27FC236}">
                <a16:creationId xmlns:a16="http://schemas.microsoft.com/office/drawing/2014/main" id="{59E91CFB-77A7-B086-E56E-BCCD1B3CEADE}"/>
              </a:ext>
            </a:extLst>
          </p:cNvPr>
          <p:cNvSpPr txBox="1"/>
          <p:nvPr/>
        </p:nvSpPr>
        <p:spPr>
          <a:xfrm>
            <a:off x="4038600" y="152400"/>
            <a:ext cx="405880" cy="276999"/>
          </a:xfrm>
          <a:prstGeom prst="rect">
            <a:avLst/>
          </a:prstGeom>
          <a:noFill/>
        </p:spPr>
        <p:txBody>
          <a:bodyPr wrap="none" rtlCol="0">
            <a:spAutoFit/>
          </a:bodyPr>
          <a:lstStyle/>
          <a:p>
            <a:r>
              <a:rPr lang="en-US" sz="1200" dirty="0">
                <a:solidFill>
                  <a:srgbClr val="FF0066"/>
                </a:solidFill>
              </a:rPr>
              <a:t>3rd</a:t>
            </a:r>
          </a:p>
        </p:txBody>
      </p:sp>
      <p:sp>
        <p:nvSpPr>
          <p:cNvPr id="17" name="TextBox 16">
            <a:extLst>
              <a:ext uri="{FF2B5EF4-FFF2-40B4-BE49-F238E27FC236}">
                <a16:creationId xmlns:a16="http://schemas.microsoft.com/office/drawing/2014/main" id="{0DB6B6DE-EA01-12A9-EA73-E52FB666F90D}"/>
              </a:ext>
            </a:extLst>
          </p:cNvPr>
          <p:cNvSpPr txBox="1"/>
          <p:nvPr/>
        </p:nvSpPr>
        <p:spPr>
          <a:xfrm>
            <a:off x="4419600" y="152400"/>
            <a:ext cx="439544" cy="276999"/>
          </a:xfrm>
          <a:prstGeom prst="rect">
            <a:avLst/>
          </a:prstGeom>
          <a:noFill/>
        </p:spPr>
        <p:txBody>
          <a:bodyPr wrap="none" rtlCol="0">
            <a:spAutoFit/>
          </a:bodyPr>
          <a:lstStyle/>
          <a:p>
            <a:r>
              <a:rPr lang="en-US" sz="1200" dirty="0">
                <a:solidFill>
                  <a:srgbClr val="FF0066"/>
                </a:solidFill>
              </a:rPr>
              <a:t>2nd</a:t>
            </a:r>
          </a:p>
        </p:txBody>
      </p:sp>
      <p:sp>
        <p:nvSpPr>
          <p:cNvPr id="18" name="TextBox 17">
            <a:extLst>
              <a:ext uri="{FF2B5EF4-FFF2-40B4-BE49-F238E27FC236}">
                <a16:creationId xmlns:a16="http://schemas.microsoft.com/office/drawing/2014/main" id="{C6B94C1A-DBD7-3E9D-EDD6-75CA355C774D}"/>
              </a:ext>
            </a:extLst>
          </p:cNvPr>
          <p:cNvSpPr txBox="1"/>
          <p:nvPr/>
        </p:nvSpPr>
        <p:spPr>
          <a:xfrm>
            <a:off x="5181600" y="3410953"/>
            <a:ext cx="3810000" cy="3416320"/>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(1997, 'MEADOW', 239008)</a:t>
            </a:r>
          </a:p>
          <a:p>
            <a:r>
              <a:rPr lang="en-US" dirty="0">
                <a:solidFill>
                  <a:srgbClr val="D4D4D4"/>
                </a:solidFill>
                <a:latin typeface="Consolas" panose="020B0609020204030204" pitchFamily="49" charset="0"/>
              </a:rPr>
              <a:t>(1997, 'LITTLE CRK', 239009)</a:t>
            </a:r>
          </a:p>
          <a:p>
            <a:r>
              <a:rPr lang="en-US" dirty="0">
                <a:solidFill>
                  <a:srgbClr val="D4D4D4"/>
                </a:solidFill>
                <a:latin typeface="Consolas" panose="020B0609020204030204" pitchFamily="49" charset="0"/>
              </a:rPr>
              <a:t>(1997, '</a:t>
            </a:r>
            <a:r>
              <a:rPr lang="en-US" dirty="0" err="1">
                <a:solidFill>
                  <a:srgbClr val="D4D4D4"/>
                </a:solidFill>
                <a:latin typeface="Consolas" panose="020B0609020204030204" pitchFamily="49" charset="0"/>
              </a:rPr>
              <a:t>T.Calvin</a:t>
            </a:r>
            <a:r>
              <a:rPr lang="en-US" dirty="0">
                <a:solidFill>
                  <a:srgbClr val="D4D4D4"/>
                </a:solidFill>
                <a:latin typeface="Consolas" panose="020B0609020204030204" pitchFamily="49" charset="0"/>
              </a:rPr>
              <a:t>', 239016)</a:t>
            </a:r>
          </a:p>
          <a:p>
            <a:r>
              <a:rPr lang="en-US" dirty="0">
                <a:solidFill>
                  <a:srgbClr val="D4D4D4"/>
                </a:solidFill>
                <a:latin typeface="Consolas" panose="020B0609020204030204" pitchFamily="49" charset="0"/>
              </a:rPr>
              <a:t>(1997, 'VISITORC', 239017)</a:t>
            </a:r>
          </a:p>
          <a:p>
            <a:r>
              <a:rPr lang="en-US" dirty="0">
                <a:solidFill>
                  <a:srgbClr val="D4D4D4"/>
                </a:solidFill>
                <a:latin typeface="Consolas" panose="020B0609020204030204" pitchFamily="49" charset="0"/>
              </a:rPr>
              <a:t>(1998, 'PILGRIM HT', 239031)</a:t>
            </a:r>
          </a:p>
          <a:p>
            <a:r>
              <a:rPr lang="en-US" dirty="0">
                <a:solidFill>
                  <a:srgbClr val="D4D4D4"/>
                </a:solidFill>
                <a:latin typeface="Consolas" panose="020B0609020204030204" pitchFamily="49" charset="0"/>
              </a:rPr>
              <a:t>(1999, 'DUMP', 239036)</a:t>
            </a:r>
          </a:p>
          <a:p>
            <a:r>
              <a:rPr lang="en-US" dirty="0">
                <a:solidFill>
                  <a:srgbClr val="D4D4D4"/>
                </a:solidFill>
                <a:latin typeface="Consolas" panose="020B0609020204030204" pitchFamily="49" charset="0"/>
              </a:rPr>
              <a:t>(1999, 'PETRELEIF', 239039)</a:t>
            </a:r>
          </a:p>
          <a:p>
            <a:r>
              <a:rPr lang="en-US" dirty="0">
                <a:solidFill>
                  <a:srgbClr val="D4D4D4"/>
                </a:solidFill>
                <a:latin typeface="Consolas" panose="020B0609020204030204" pitchFamily="49" charset="0"/>
              </a:rPr>
              <a:t>(1999, 'COCONUT', 239042)</a:t>
            </a:r>
          </a:p>
          <a:p>
            <a:r>
              <a:rPr lang="en-US" dirty="0">
                <a:solidFill>
                  <a:srgbClr val="D4D4D4"/>
                </a:solidFill>
                <a:latin typeface="Consolas" panose="020B0609020204030204" pitchFamily="49" charset="0"/>
              </a:rPr>
              <a:t>(2000, 'HIGHHEAD', 239060)</a:t>
            </a:r>
          </a:p>
          <a:p>
            <a:r>
              <a:rPr lang="en-US" dirty="0">
                <a:solidFill>
                  <a:srgbClr val="D4D4D4"/>
                </a:solidFill>
                <a:latin typeface="Consolas" panose="020B0609020204030204" pitchFamily="49" charset="0"/>
              </a:rPr>
              <a:t>(2004, 'HRCOVEDUNE', 239127)</a:t>
            </a:r>
          </a:p>
          <a:p>
            <a:r>
              <a:rPr lang="en-US" dirty="0">
                <a:solidFill>
                  <a:srgbClr val="D4D4D4"/>
                </a:solidFill>
                <a:latin typeface="Consolas" panose="020B0609020204030204" pitchFamily="49" charset="0"/>
              </a:rPr>
              <a:t>(2005, 'Beech </a:t>
            </a:r>
            <a:r>
              <a:rPr lang="en-US" dirty="0" err="1">
                <a:solidFill>
                  <a:srgbClr val="D4D4D4"/>
                </a:solidFill>
                <a:latin typeface="Consolas" panose="020B0609020204030204" pitchFamily="49" charset="0"/>
              </a:rPr>
              <a:t>Fost</a:t>
            </a:r>
            <a:r>
              <a:rPr lang="en-US" dirty="0">
                <a:solidFill>
                  <a:srgbClr val="D4D4D4"/>
                </a:solidFill>
                <a:latin typeface="Consolas" panose="020B0609020204030204" pitchFamily="49" charset="0"/>
              </a:rPr>
              <a:t>', 513169)</a:t>
            </a:r>
          </a:p>
          <a:p>
            <a:r>
              <a:rPr lang="en-US" dirty="0">
                <a:solidFill>
                  <a:srgbClr val="D4D4D4"/>
                </a:solidFill>
                <a:latin typeface="Consolas" panose="020B0609020204030204" pitchFamily="49" charset="0"/>
              </a:rPr>
              <a:t>(2005, '</a:t>
            </a:r>
            <a:r>
              <a:rPr lang="en-US" dirty="0" err="1">
                <a:solidFill>
                  <a:srgbClr val="D4D4D4"/>
                </a:solidFill>
                <a:latin typeface="Consolas" panose="020B0609020204030204" pitchFamily="49" charset="0"/>
              </a:rPr>
              <a:t>Pilg</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Hgts</a:t>
            </a:r>
            <a:r>
              <a:rPr lang="en-US" dirty="0">
                <a:solidFill>
                  <a:srgbClr val="D4D4D4"/>
                </a:solidFill>
                <a:latin typeface="Consolas" panose="020B0609020204030204" pitchFamily="49" charset="0"/>
              </a:rPr>
              <a:t>', 513179)</a:t>
            </a:r>
          </a:p>
        </p:txBody>
      </p:sp>
      <p:cxnSp>
        <p:nvCxnSpPr>
          <p:cNvPr id="19" name="Straight Arrow Connector 18">
            <a:extLst>
              <a:ext uri="{FF2B5EF4-FFF2-40B4-BE49-F238E27FC236}">
                <a16:creationId xmlns:a16="http://schemas.microsoft.com/office/drawing/2014/main" id="{A1D4E6CA-B8E0-D49A-8E63-63BDB5474993}"/>
              </a:ext>
            </a:extLst>
          </p:cNvPr>
          <p:cNvCxnSpPr>
            <a:cxnSpLocks/>
          </p:cNvCxnSpPr>
          <p:nvPr/>
        </p:nvCxnSpPr>
        <p:spPr bwMode="auto">
          <a:xfrm flipV="1">
            <a:off x="2903621" y="53340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249691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A2E9-F1BC-1951-9BFD-070A661A90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E6FC11-0DE8-D9F8-2E48-486A9D6F517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294816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0" dirty="0"/>
          </a:p>
        </p:txBody>
      </p:sp>
      <p:sp>
        <p:nvSpPr>
          <p:cNvPr id="3" name="Content Placeholder 2"/>
          <p:cNvSpPr>
            <a:spLocks noGrp="1"/>
          </p:cNvSpPr>
          <p:nvPr>
            <p:ph idx="1"/>
          </p:nvPr>
        </p:nvSpPr>
        <p:spPr/>
        <p:txBody>
          <a:bodyPr/>
          <a:lstStyle/>
          <a:p>
            <a:endParaRPr lang="en-US" dirty="0"/>
          </a:p>
          <a:p>
            <a:endParaRPr lang="en-US" dirty="0"/>
          </a:p>
          <a:p>
            <a:endParaRPr lang="en-US" dirty="0"/>
          </a:p>
          <a:p>
            <a:pPr marL="0" indent="0" algn="ctr">
              <a:buNone/>
            </a:pPr>
            <a:r>
              <a:rPr lang="en-US" sz="4400" dirty="0"/>
              <a:t>Activity: </a:t>
            </a:r>
            <a:r>
              <a:rPr lang="en-US" sz="4400" dirty="0" err="1"/>
              <a:t>search_cursors.ipynb</a:t>
            </a:r>
            <a:endParaRPr lang="en-US" sz="4400" dirty="0"/>
          </a:p>
        </p:txBody>
      </p:sp>
    </p:spTree>
    <p:extLst>
      <p:ext uri="{BB962C8B-B14F-4D97-AF65-F5344CB8AC3E}">
        <p14:creationId xmlns:p14="http://schemas.microsoft.com/office/powerpoint/2010/main" val="11856917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B83F-75D0-3A79-7A76-D56C4C0A171A}"/>
              </a:ext>
            </a:extLst>
          </p:cNvPr>
          <p:cNvSpPr>
            <a:spLocks noGrp="1"/>
          </p:cNvSpPr>
          <p:nvPr>
            <p:ph type="title"/>
          </p:nvPr>
        </p:nvSpPr>
        <p:spPr>
          <a:xfrm>
            <a:off x="228600" y="274638"/>
            <a:ext cx="8458200" cy="1143000"/>
          </a:xfrm>
        </p:spPr>
        <p:txBody>
          <a:bodyPr>
            <a:normAutofit fontScale="90000"/>
          </a:bodyPr>
          <a:lstStyle/>
          <a:p>
            <a:r>
              <a:rPr lang="en-US" dirty="0"/>
              <a:t>Open a Python Notebook in ArcGIS Pro</a:t>
            </a:r>
          </a:p>
        </p:txBody>
      </p:sp>
      <p:sp>
        <p:nvSpPr>
          <p:cNvPr id="6" name="TextBox 5">
            <a:extLst>
              <a:ext uri="{FF2B5EF4-FFF2-40B4-BE49-F238E27FC236}">
                <a16:creationId xmlns:a16="http://schemas.microsoft.com/office/drawing/2014/main" id="{34C9D614-9BCE-0116-25C0-B6636F5EBE12}"/>
              </a:ext>
            </a:extLst>
          </p:cNvPr>
          <p:cNvSpPr txBox="1"/>
          <p:nvPr/>
        </p:nvSpPr>
        <p:spPr>
          <a:xfrm>
            <a:off x="381000" y="1426931"/>
            <a:ext cx="4572000" cy="4524315"/>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Open a Catalog View.</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Paste the notebook’s directory in the Catalog address bar.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Right-click the notebook.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Select Open Notebook.</a:t>
            </a:r>
          </a:p>
        </p:txBody>
      </p:sp>
      <p:pic>
        <p:nvPicPr>
          <p:cNvPr id="9" name="Picture 8">
            <a:extLst>
              <a:ext uri="{FF2B5EF4-FFF2-40B4-BE49-F238E27FC236}">
                <a16:creationId xmlns:a16="http://schemas.microsoft.com/office/drawing/2014/main" id="{6D563553-682C-510C-11EE-A1917D4055B4}"/>
              </a:ext>
            </a:extLst>
          </p:cNvPr>
          <p:cNvPicPr>
            <a:picLocks noChangeAspect="1"/>
          </p:cNvPicPr>
          <p:nvPr/>
        </p:nvPicPr>
        <p:blipFill>
          <a:blip r:embed="rId2"/>
          <a:stretch>
            <a:fillRect/>
          </a:stretch>
        </p:blipFill>
        <p:spPr>
          <a:xfrm>
            <a:off x="4629150" y="1219200"/>
            <a:ext cx="2686050" cy="981075"/>
          </a:xfrm>
          <a:prstGeom prst="rect">
            <a:avLst/>
          </a:prstGeom>
        </p:spPr>
      </p:pic>
      <p:sp>
        <p:nvSpPr>
          <p:cNvPr id="10" name="Line 12">
            <a:extLst>
              <a:ext uri="{FF2B5EF4-FFF2-40B4-BE49-F238E27FC236}">
                <a16:creationId xmlns:a16="http://schemas.microsoft.com/office/drawing/2014/main" id="{9B8C8571-32FA-1125-C74E-C6402AEA6F33}"/>
              </a:ext>
            </a:extLst>
          </p:cNvPr>
          <p:cNvSpPr>
            <a:spLocks noChangeShapeType="1"/>
          </p:cNvSpPr>
          <p:nvPr/>
        </p:nvSpPr>
        <p:spPr bwMode="auto">
          <a:xfrm flipV="1">
            <a:off x="4147092" y="1752600"/>
            <a:ext cx="609600" cy="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pic>
        <p:nvPicPr>
          <p:cNvPr id="12" name="Picture 11">
            <a:extLst>
              <a:ext uri="{FF2B5EF4-FFF2-40B4-BE49-F238E27FC236}">
                <a16:creationId xmlns:a16="http://schemas.microsoft.com/office/drawing/2014/main" id="{EA17104E-A2FA-B6EA-1334-BB2B7018300B}"/>
              </a:ext>
            </a:extLst>
          </p:cNvPr>
          <p:cNvPicPr>
            <a:picLocks noChangeAspect="1"/>
          </p:cNvPicPr>
          <p:nvPr/>
        </p:nvPicPr>
        <p:blipFill>
          <a:blip r:embed="rId3"/>
          <a:stretch>
            <a:fillRect/>
          </a:stretch>
        </p:blipFill>
        <p:spPr>
          <a:xfrm>
            <a:off x="4647735" y="2514600"/>
            <a:ext cx="4381500" cy="885825"/>
          </a:xfrm>
          <a:prstGeom prst="rect">
            <a:avLst/>
          </a:prstGeom>
        </p:spPr>
      </p:pic>
      <p:pic>
        <p:nvPicPr>
          <p:cNvPr id="14" name="Picture 13">
            <a:extLst>
              <a:ext uri="{FF2B5EF4-FFF2-40B4-BE49-F238E27FC236}">
                <a16:creationId xmlns:a16="http://schemas.microsoft.com/office/drawing/2014/main" id="{75888BA4-4623-AAD0-223F-2FFC21ED078E}"/>
              </a:ext>
            </a:extLst>
          </p:cNvPr>
          <p:cNvPicPr>
            <a:picLocks noChangeAspect="1"/>
          </p:cNvPicPr>
          <p:nvPr/>
        </p:nvPicPr>
        <p:blipFill>
          <a:blip r:embed="rId4"/>
          <a:stretch>
            <a:fillRect/>
          </a:stretch>
        </p:blipFill>
        <p:spPr>
          <a:xfrm>
            <a:off x="4692108" y="4876800"/>
            <a:ext cx="1510535" cy="1446628"/>
          </a:xfrm>
          <a:prstGeom prst="rect">
            <a:avLst/>
          </a:prstGeom>
        </p:spPr>
      </p:pic>
      <p:sp>
        <p:nvSpPr>
          <p:cNvPr id="15" name="Line 12">
            <a:extLst>
              <a:ext uri="{FF2B5EF4-FFF2-40B4-BE49-F238E27FC236}">
                <a16:creationId xmlns:a16="http://schemas.microsoft.com/office/drawing/2014/main" id="{0F2F2471-2E75-58BA-8A9C-6D8679BF0447}"/>
              </a:ext>
            </a:extLst>
          </p:cNvPr>
          <p:cNvSpPr>
            <a:spLocks noChangeShapeType="1"/>
          </p:cNvSpPr>
          <p:nvPr/>
        </p:nvSpPr>
        <p:spPr bwMode="auto">
          <a:xfrm flipV="1">
            <a:off x="5257800" y="3352800"/>
            <a:ext cx="609600" cy="36195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sp>
        <p:nvSpPr>
          <p:cNvPr id="16" name="Line 12">
            <a:extLst>
              <a:ext uri="{FF2B5EF4-FFF2-40B4-BE49-F238E27FC236}">
                <a16:creationId xmlns:a16="http://schemas.microsoft.com/office/drawing/2014/main" id="{FAC4260B-9EEB-7865-B272-9370BEF94901}"/>
              </a:ext>
            </a:extLst>
          </p:cNvPr>
          <p:cNvSpPr>
            <a:spLocks noChangeShapeType="1"/>
          </p:cNvSpPr>
          <p:nvPr/>
        </p:nvSpPr>
        <p:spPr bwMode="auto">
          <a:xfrm flipV="1">
            <a:off x="4114800" y="5104228"/>
            <a:ext cx="577308" cy="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spTree>
    <p:extLst>
      <p:ext uri="{BB962C8B-B14F-4D97-AF65-F5344CB8AC3E}">
        <p14:creationId xmlns:p14="http://schemas.microsoft.com/office/powerpoint/2010/main" val="16536520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B83F-75D0-3A79-7A76-D56C4C0A171A}"/>
              </a:ext>
            </a:extLst>
          </p:cNvPr>
          <p:cNvSpPr>
            <a:spLocks noGrp="1"/>
          </p:cNvSpPr>
          <p:nvPr>
            <p:ph type="title"/>
          </p:nvPr>
        </p:nvSpPr>
        <p:spPr>
          <a:xfrm>
            <a:off x="228600" y="274638"/>
            <a:ext cx="8458200" cy="1143000"/>
          </a:xfrm>
        </p:spPr>
        <p:txBody>
          <a:bodyPr>
            <a:normAutofit fontScale="90000"/>
          </a:bodyPr>
          <a:lstStyle/>
          <a:p>
            <a:r>
              <a:rPr lang="en-US" dirty="0"/>
              <a:t>Open a Python Notebook in ArcGIS Pro</a:t>
            </a:r>
          </a:p>
        </p:txBody>
      </p:sp>
      <p:sp>
        <p:nvSpPr>
          <p:cNvPr id="6" name="TextBox 5">
            <a:extLst>
              <a:ext uri="{FF2B5EF4-FFF2-40B4-BE49-F238E27FC236}">
                <a16:creationId xmlns:a16="http://schemas.microsoft.com/office/drawing/2014/main" id="{34C9D614-9BCE-0116-25C0-B6636F5EBE12}"/>
              </a:ext>
            </a:extLst>
          </p:cNvPr>
          <p:cNvSpPr txBox="1"/>
          <p:nvPr/>
        </p:nvSpPr>
        <p:spPr>
          <a:xfrm>
            <a:off x="381000" y="1426931"/>
            <a:ext cx="4572000" cy="5262979"/>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Open a Catalog View.</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Paste the notebook’s directory in the Catalog address bar.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Right-click the notebook.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Select Open Notebook.</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Try </a:t>
            </a:r>
            <a:r>
              <a:rPr lang="en-US" sz="2400" dirty="0">
                <a:solidFill>
                  <a:srgbClr val="FFFF00"/>
                </a:solidFill>
                <a:latin typeface="Calibri"/>
                <a:ea typeface="+mn-ea"/>
              </a:rPr>
              <a:t>search</a:t>
            </a:r>
            <a:r>
              <a:rPr kumimoji="0" lang="en-US" sz="2400" b="0" i="0" u="none" strike="noStrike" kern="1200" cap="none" spc="0" normalizeH="0" baseline="0" noProof="0" dirty="0">
                <a:ln>
                  <a:noFill/>
                </a:ln>
                <a:solidFill>
                  <a:srgbClr val="FFFF00"/>
                </a:solidFill>
                <a:effectLst/>
                <a:uLnTx/>
                <a:uFillTx/>
                <a:latin typeface="Calibri"/>
                <a:ea typeface="+mn-ea"/>
                <a:cs typeface="+mn-cs"/>
              </a:rPr>
              <a:t>_</a:t>
            </a:r>
            <a:r>
              <a:rPr kumimoji="0" lang="en-US" sz="2400" b="0" i="0" u="none" strike="noStrike" kern="1200" cap="none" spc="0" normalizeH="0" baseline="0" noProof="0" dirty="0" err="1">
                <a:ln>
                  <a:noFill/>
                </a:ln>
                <a:solidFill>
                  <a:srgbClr val="FFFF00"/>
                </a:solidFill>
                <a:effectLst/>
                <a:uLnTx/>
                <a:uFillTx/>
                <a:latin typeface="Calibri"/>
                <a:ea typeface="+mn-ea"/>
                <a:cs typeface="+mn-cs"/>
              </a:rPr>
              <a:t>cursors.ipynb</a:t>
            </a:r>
            <a:endParaRPr kumimoji="0" lang="en-US" sz="2400" b="0" i="0" u="none" strike="noStrike" kern="1200" cap="none" spc="0" normalizeH="0" baseline="0" noProof="0" dirty="0">
              <a:ln>
                <a:noFill/>
              </a:ln>
              <a:solidFill>
                <a:srgbClr val="FFFF00"/>
              </a:solidFill>
              <a:effectLst/>
              <a:uLnTx/>
              <a:uFillTx/>
              <a:latin typeface="Calibri"/>
              <a:ea typeface="+mn-ea"/>
              <a:cs typeface="+mn-cs"/>
            </a:endParaRPr>
          </a:p>
        </p:txBody>
      </p:sp>
      <p:pic>
        <p:nvPicPr>
          <p:cNvPr id="9" name="Picture 8">
            <a:extLst>
              <a:ext uri="{FF2B5EF4-FFF2-40B4-BE49-F238E27FC236}">
                <a16:creationId xmlns:a16="http://schemas.microsoft.com/office/drawing/2014/main" id="{6D563553-682C-510C-11EE-A1917D4055B4}"/>
              </a:ext>
            </a:extLst>
          </p:cNvPr>
          <p:cNvPicPr>
            <a:picLocks noChangeAspect="1"/>
          </p:cNvPicPr>
          <p:nvPr/>
        </p:nvPicPr>
        <p:blipFill>
          <a:blip r:embed="rId2"/>
          <a:stretch>
            <a:fillRect/>
          </a:stretch>
        </p:blipFill>
        <p:spPr>
          <a:xfrm>
            <a:off x="4629150" y="1219200"/>
            <a:ext cx="2686050" cy="981075"/>
          </a:xfrm>
          <a:prstGeom prst="rect">
            <a:avLst/>
          </a:prstGeom>
        </p:spPr>
      </p:pic>
      <p:sp>
        <p:nvSpPr>
          <p:cNvPr id="10" name="Line 12">
            <a:extLst>
              <a:ext uri="{FF2B5EF4-FFF2-40B4-BE49-F238E27FC236}">
                <a16:creationId xmlns:a16="http://schemas.microsoft.com/office/drawing/2014/main" id="{9B8C8571-32FA-1125-C74E-C6402AEA6F33}"/>
              </a:ext>
            </a:extLst>
          </p:cNvPr>
          <p:cNvSpPr>
            <a:spLocks noChangeShapeType="1"/>
          </p:cNvSpPr>
          <p:nvPr/>
        </p:nvSpPr>
        <p:spPr bwMode="auto">
          <a:xfrm flipV="1">
            <a:off x="4147092" y="1752600"/>
            <a:ext cx="609600" cy="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pic>
        <p:nvPicPr>
          <p:cNvPr id="12" name="Picture 11">
            <a:extLst>
              <a:ext uri="{FF2B5EF4-FFF2-40B4-BE49-F238E27FC236}">
                <a16:creationId xmlns:a16="http://schemas.microsoft.com/office/drawing/2014/main" id="{EA17104E-A2FA-B6EA-1334-BB2B7018300B}"/>
              </a:ext>
            </a:extLst>
          </p:cNvPr>
          <p:cNvPicPr>
            <a:picLocks noChangeAspect="1"/>
          </p:cNvPicPr>
          <p:nvPr/>
        </p:nvPicPr>
        <p:blipFill>
          <a:blip r:embed="rId3"/>
          <a:stretch>
            <a:fillRect/>
          </a:stretch>
        </p:blipFill>
        <p:spPr>
          <a:xfrm>
            <a:off x="4647735" y="2514600"/>
            <a:ext cx="4381500" cy="885825"/>
          </a:xfrm>
          <a:prstGeom prst="rect">
            <a:avLst/>
          </a:prstGeom>
        </p:spPr>
      </p:pic>
      <p:pic>
        <p:nvPicPr>
          <p:cNvPr id="14" name="Picture 13">
            <a:extLst>
              <a:ext uri="{FF2B5EF4-FFF2-40B4-BE49-F238E27FC236}">
                <a16:creationId xmlns:a16="http://schemas.microsoft.com/office/drawing/2014/main" id="{75888BA4-4623-AAD0-223F-2FFC21ED078E}"/>
              </a:ext>
            </a:extLst>
          </p:cNvPr>
          <p:cNvPicPr>
            <a:picLocks noChangeAspect="1"/>
          </p:cNvPicPr>
          <p:nvPr/>
        </p:nvPicPr>
        <p:blipFill>
          <a:blip r:embed="rId4"/>
          <a:stretch>
            <a:fillRect/>
          </a:stretch>
        </p:blipFill>
        <p:spPr>
          <a:xfrm>
            <a:off x="4692108" y="4876800"/>
            <a:ext cx="1510535" cy="1446628"/>
          </a:xfrm>
          <a:prstGeom prst="rect">
            <a:avLst/>
          </a:prstGeom>
        </p:spPr>
      </p:pic>
      <p:sp>
        <p:nvSpPr>
          <p:cNvPr id="15" name="Line 12">
            <a:extLst>
              <a:ext uri="{FF2B5EF4-FFF2-40B4-BE49-F238E27FC236}">
                <a16:creationId xmlns:a16="http://schemas.microsoft.com/office/drawing/2014/main" id="{0F2F2471-2E75-58BA-8A9C-6D8679BF0447}"/>
              </a:ext>
            </a:extLst>
          </p:cNvPr>
          <p:cNvSpPr>
            <a:spLocks noChangeShapeType="1"/>
          </p:cNvSpPr>
          <p:nvPr/>
        </p:nvSpPr>
        <p:spPr bwMode="auto">
          <a:xfrm flipV="1">
            <a:off x="5257800" y="3352800"/>
            <a:ext cx="609600" cy="36195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sp>
        <p:nvSpPr>
          <p:cNvPr id="16" name="Line 12">
            <a:extLst>
              <a:ext uri="{FF2B5EF4-FFF2-40B4-BE49-F238E27FC236}">
                <a16:creationId xmlns:a16="http://schemas.microsoft.com/office/drawing/2014/main" id="{FAC4260B-9EEB-7865-B272-9370BEF94901}"/>
              </a:ext>
            </a:extLst>
          </p:cNvPr>
          <p:cNvSpPr>
            <a:spLocks noChangeShapeType="1"/>
          </p:cNvSpPr>
          <p:nvPr/>
        </p:nvSpPr>
        <p:spPr bwMode="auto">
          <a:xfrm flipV="1">
            <a:off x="4114800" y="5104228"/>
            <a:ext cx="577308" cy="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spTree>
    <p:extLst>
      <p:ext uri="{BB962C8B-B14F-4D97-AF65-F5344CB8AC3E}">
        <p14:creationId xmlns:p14="http://schemas.microsoft.com/office/powerpoint/2010/main" val="41747123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D092EFEC-450F-753C-463A-619B5B5AD096}"/>
              </a:ext>
            </a:extLst>
          </p:cNvPr>
          <p:cNvSpPr>
            <a:spLocks noGrp="1" noChangeArrowheads="1"/>
          </p:cNvSpPr>
          <p:nvPr>
            <p:ph type="title"/>
          </p:nvPr>
        </p:nvSpPr>
        <p:spPr>
          <a:xfrm>
            <a:off x="838200" y="304800"/>
            <a:ext cx="8001000" cy="304800"/>
          </a:xfrm>
        </p:spPr>
        <p:txBody>
          <a:bodyPr/>
          <a:lstStyle/>
          <a:p>
            <a:pPr eaLnBrk="1" hangingPunct="1"/>
            <a:r>
              <a:rPr lang="en-US" altLang="en-US" sz="2800"/>
              <a:t>In class - Exploring cursor objects (Part 1)</a:t>
            </a:r>
            <a:endParaRPr lang="en-US" altLang="en-US" sz="3600"/>
          </a:p>
        </p:txBody>
      </p:sp>
      <p:pic>
        <p:nvPicPr>
          <p:cNvPr id="17412" name="Picture 2">
            <a:extLst>
              <a:ext uri="{FF2B5EF4-FFF2-40B4-BE49-F238E27FC236}">
                <a16:creationId xmlns:a16="http://schemas.microsoft.com/office/drawing/2014/main" id="{651C2B1D-3BB2-B1C7-41F2-BE7C8F4A6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58913"/>
            <a:ext cx="7010400" cy="16922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17413" name="Picture 7">
            <a:extLst>
              <a:ext uri="{FF2B5EF4-FFF2-40B4-BE49-F238E27FC236}">
                <a16:creationId xmlns:a16="http://schemas.microsoft.com/office/drawing/2014/main" id="{80100231-0F4D-60AC-FCC8-48C62AC2B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657600"/>
            <a:ext cx="4903788" cy="2190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E57D0168-4E9C-7E67-861F-433BB25C5E79}"/>
              </a:ext>
            </a:extLst>
          </p:cNvPr>
          <p:cNvGraphicFramePr>
            <a:graphicFrameLocks noGrp="1"/>
          </p:cNvGraphicFramePr>
          <p:nvPr/>
        </p:nvGraphicFramePr>
        <p:xfrm>
          <a:off x="2057400" y="2677663"/>
          <a:ext cx="6477000" cy="1483360"/>
        </p:xfrm>
        <a:graphic>
          <a:graphicData uri="http://schemas.openxmlformats.org/drawingml/2006/table">
            <a:tbl>
              <a:tblPr firstRow="1" bandRow="1">
                <a:tableStyleId>{5C22544A-7EE6-4342-B048-85BDC9FD1C3A}</a:tableStyleId>
              </a:tblPr>
              <a:tblGrid>
                <a:gridCol w="1619250">
                  <a:extLst>
                    <a:ext uri="{9D8B030D-6E8A-4147-A177-3AD203B41FA5}">
                      <a16:colId xmlns:a16="http://schemas.microsoft.com/office/drawing/2014/main" val="596711412"/>
                    </a:ext>
                  </a:extLst>
                </a:gridCol>
                <a:gridCol w="1619250">
                  <a:extLst>
                    <a:ext uri="{9D8B030D-6E8A-4147-A177-3AD203B41FA5}">
                      <a16:colId xmlns:a16="http://schemas.microsoft.com/office/drawing/2014/main" val="1879937035"/>
                    </a:ext>
                  </a:extLst>
                </a:gridCol>
                <a:gridCol w="1619250">
                  <a:extLst>
                    <a:ext uri="{9D8B030D-6E8A-4147-A177-3AD203B41FA5}">
                      <a16:colId xmlns:a16="http://schemas.microsoft.com/office/drawing/2014/main" val="4026836764"/>
                    </a:ext>
                  </a:extLst>
                </a:gridCol>
                <a:gridCol w="1619250">
                  <a:extLst>
                    <a:ext uri="{9D8B030D-6E8A-4147-A177-3AD203B41FA5}">
                      <a16:colId xmlns:a16="http://schemas.microsoft.com/office/drawing/2014/main" val="1279007757"/>
                    </a:ext>
                  </a:extLst>
                </a:gridCol>
              </a:tblGrid>
              <a:tr h="370840">
                <a:tc>
                  <a:txBody>
                    <a:bodyPr/>
                    <a:lstStyle/>
                    <a:p>
                      <a:r>
                        <a:rPr lang="en-US" dirty="0"/>
                        <a:t>FID</a:t>
                      </a:r>
                    </a:p>
                  </a:txBody>
                  <a:tcPr>
                    <a:noFill/>
                  </a:tcPr>
                </a:tc>
                <a:tc>
                  <a:txBody>
                    <a:bodyPr/>
                    <a:lstStyle/>
                    <a:p>
                      <a:r>
                        <a:rPr lang="en-US" dirty="0"/>
                        <a:t>Shape</a:t>
                      </a:r>
                    </a:p>
                  </a:txBody>
                  <a:tcPr>
                    <a:noFill/>
                  </a:tcPr>
                </a:tc>
                <a:tc>
                  <a:txBody>
                    <a:bodyPr/>
                    <a:lstStyle/>
                    <a:p>
                      <a:r>
                        <a:rPr lang="en-US" dirty="0"/>
                        <a:t>Bee _farm</a:t>
                      </a:r>
                    </a:p>
                  </a:txBody>
                  <a:tcPr>
                    <a:noFill/>
                  </a:tcPr>
                </a:tc>
                <a:tc>
                  <a:txBody>
                    <a:bodyPr/>
                    <a:lstStyle/>
                    <a:p>
                      <a:r>
                        <a:rPr lang="en-US" dirty="0" err="1"/>
                        <a:t>Honey_yield</a:t>
                      </a:r>
                      <a:endParaRPr lang="en-US" dirty="0"/>
                    </a:p>
                  </a:txBody>
                  <a:tcPr>
                    <a:noFill/>
                  </a:tcPr>
                </a:tc>
                <a:extLst>
                  <a:ext uri="{0D108BD9-81ED-4DB2-BD59-A6C34878D82A}">
                    <a16:rowId xmlns:a16="http://schemas.microsoft.com/office/drawing/2014/main" val="968450727"/>
                  </a:ext>
                </a:extLst>
              </a:tr>
              <a:tr h="370840">
                <a:tc>
                  <a:txBody>
                    <a:bodyPr/>
                    <a:lstStyle/>
                    <a:p>
                      <a:r>
                        <a:rPr lang="en-US" dirty="0"/>
                        <a:t>0</a:t>
                      </a:r>
                    </a:p>
                  </a:txBody>
                  <a:tcPr>
                    <a:noFill/>
                  </a:tcPr>
                </a:tc>
                <a:tc>
                  <a:txBody>
                    <a:bodyPr/>
                    <a:lstStyle/>
                    <a:p>
                      <a:r>
                        <a:rPr lang="en-US" dirty="0"/>
                        <a:t>Point</a:t>
                      </a:r>
                    </a:p>
                  </a:txBody>
                  <a:tcPr>
                    <a:noFill/>
                  </a:tcPr>
                </a:tc>
                <a:tc>
                  <a:txBody>
                    <a:bodyPr/>
                    <a:lstStyle/>
                    <a:p>
                      <a:r>
                        <a:rPr lang="en-US" dirty="0" err="1"/>
                        <a:t>BeeWell</a:t>
                      </a:r>
                      <a:endParaRPr lang="en-US" dirty="0"/>
                    </a:p>
                  </a:txBody>
                  <a:tcPr>
                    <a:noFill/>
                  </a:tcPr>
                </a:tc>
                <a:tc>
                  <a:txBody>
                    <a:bodyPr/>
                    <a:lstStyle/>
                    <a:p>
                      <a:r>
                        <a:rPr lang="en-US" dirty="0"/>
                        <a:t>1056</a:t>
                      </a:r>
                    </a:p>
                  </a:txBody>
                  <a:tcPr>
                    <a:noFill/>
                  </a:tcPr>
                </a:tc>
                <a:extLst>
                  <a:ext uri="{0D108BD9-81ED-4DB2-BD59-A6C34878D82A}">
                    <a16:rowId xmlns:a16="http://schemas.microsoft.com/office/drawing/2014/main" val="733437858"/>
                  </a:ext>
                </a:extLst>
              </a:tr>
              <a:tr h="370840">
                <a:tc>
                  <a:txBody>
                    <a:bodyPr/>
                    <a:lstStyle/>
                    <a:p>
                      <a:r>
                        <a:rPr lang="en-US" dirty="0"/>
                        <a:t>1</a:t>
                      </a:r>
                    </a:p>
                  </a:txBody>
                  <a:tcPr>
                    <a:noFill/>
                  </a:tcPr>
                </a:tc>
                <a:tc>
                  <a:txBody>
                    <a:bodyPr/>
                    <a:lstStyle/>
                    <a:p>
                      <a:r>
                        <a:rPr lang="en-US" dirty="0"/>
                        <a:t>Point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Buzzy Dell</a:t>
                      </a:r>
                    </a:p>
                  </a:txBody>
                  <a:tcPr>
                    <a:noFill/>
                  </a:tcPr>
                </a:tc>
                <a:tc>
                  <a:txBody>
                    <a:bodyPr/>
                    <a:lstStyle/>
                    <a:p>
                      <a:r>
                        <a:rPr lang="en-US" dirty="0"/>
                        <a:t>640</a:t>
                      </a:r>
                    </a:p>
                  </a:txBody>
                  <a:tcPr>
                    <a:noFill/>
                  </a:tcPr>
                </a:tc>
                <a:extLst>
                  <a:ext uri="{0D108BD9-81ED-4DB2-BD59-A6C34878D82A}">
                    <a16:rowId xmlns:a16="http://schemas.microsoft.com/office/drawing/2014/main" val="793619159"/>
                  </a:ext>
                </a:extLst>
              </a:tr>
              <a:tr h="370840">
                <a:tc>
                  <a:txBody>
                    <a:bodyPr/>
                    <a:lstStyle/>
                    <a:p>
                      <a:r>
                        <a:rPr lang="en-US" dirty="0"/>
                        <a:t>2</a:t>
                      </a:r>
                    </a:p>
                  </a:txBody>
                  <a:tcPr>
                    <a:noFill/>
                  </a:tcPr>
                </a:tc>
                <a:tc>
                  <a:txBody>
                    <a:bodyPr/>
                    <a:lstStyle/>
                    <a:p>
                      <a:r>
                        <a:rPr lang="en-US" dirty="0"/>
                        <a:t>Point</a:t>
                      </a:r>
                    </a:p>
                  </a:txBody>
                  <a:tcPr>
                    <a:noFill/>
                  </a:tcPr>
                </a:tc>
                <a:tc>
                  <a:txBody>
                    <a:bodyPr/>
                    <a:lstStyle/>
                    <a:p>
                      <a:r>
                        <a:rPr lang="en-US" dirty="0" err="1"/>
                        <a:t>PollenNation</a:t>
                      </a:r>
                      <a:endParaRPr lang="en-US" dirty="0"/>
                    </a:p>
                  </a:txBody>
                  <a:tcPr>
                    <a:noFill/>
                  </a:tcPr>
                </a:tc>
                <a:tc>
                  <a:txBody>
                    <a:bodyPr/>
                    <a:lstStyle/>
                    <a:p>
                      <a:r>
                        <a:rPr lang="en-US" dirty="0"/>
                        <a:t>88000</a:t>
                      </a:r>
                    </a:p>
                  </a:txBody>
                  <a:tcPr>
                    <a:noFill/>
                  </a:tcPr>
                </a:tc>
                <a:extLst>
                  <a:ext uri="{0D108BD9-81ED-4DB2-BD59-A6C34878D82A}">
                    <a16:rowId xmlns:a16="http://schemas.microsoft.com/office/drawing/2014/main" val="1446074288"/>
                  </a:ext>
                </a:extLst>
              </a:tr>
            </a:tbl>
          </a:graphicData>
        </a:graphic>
      </p:graphicFrame>
      <p:sp>
        <p:nvSpPr>
          <p:cNvPr id="6" name="TextBox 5">
            <a:extLst>
              <a:ext uri="{FF2B5EF4-FFF2-40B4-BE49-F238E27FC236}">
                <a16:creationId xmlns:a16="http://schemas.microsoft.com/office/drawing/2014/main" id="{1160C24D-0FD7-B24A-47CB-1A0C0BAA76FF}"/>
              </a:ext>
            </a:extLst>
          </p:cNvPr>
          <p:cNvSpPr txBox="1"/>
          <p:nvPr/>
        </p:nvSpPr>
        <p:spPr>
          <a:xfrm>
            <a:off x="228600" y="2667000"/>
            <a:ext cx="1447800" cy="369332"/>
          </a:xfrm>
          <a:prstGeom prst="rect">
            <a:avLst/>
          </a:prstGeom>
          <a:noFill/>
        </p:spPr>
        <p:txBody>
          <a:bodyPr wrap="square" rtlCol="0">
            <a:spAutoFit/>
          </a:bodyPr>
          <a:lstStyle/>
          <a:p>
            <a:r>
              <a:rPr lang="en-US" dirty="0">
                <a:solidFill>
                  <a:srgbClr val="FF0066"/>
                </a:solidFill>
              </a:rPr>
              <a:t>field names</a:t>
            </a:r>
          </a:p>
        </p:txBody>
      </p:sp>
      <p:sp>
        <p:nvSpPr>
          <p:cNvPr id="7" name="TextBox 6">
            <a:extLst>
              <a:ext uri="{FF2B5EF4-FFF2-40B4-BE49-F238E27FC236}">
                <a16:creationId xmlns:a16="http://schemas.microsoft.com/office/drawing/2014/main" id="{D9ED3D78-505E-56D7-5EF7-8FAB5CCD2B44}"/>
              </a:ext>
            </a:extLst>
          </p:cNvPr>
          <p:cNvSpPr txBox="1"/>
          <p:nvPr/>
        </p:nvSpPr>
        <p:spPr>
          <a:xfrm>
            <a:off x="810696" y="3395541"/>
            <a:ext cx="671979" cy="369332"/>
          </a:xfrm>
          <a:prstGeom prst="rect">
            <a:avLst/>
          </a:prstGeom>
          <a:noFill/>
        </p:spPr>
        <p:txBody>
          <a:bodyPr wrap="none" rtlCol="0">
            <a:spAutoFit/>
          </a:bodyPr>
          <a:lstStyle/>
          <a:p>
            <a:r>
              <a:rPr lang="en-US" dirty="0">
                <a:solidFill>
                  <a:srgbClr val="FF0066"/>
                </a:solidFill>
              </a:rPr>
              <a:t>rows</a:t>
            </a:r>
          </a:p>
        </p:txBody>
      </p:sp>
      <p:cxnSp>
        <p:nvCxnSpPr>
          <p:cNvPr id="9" name="Straight Arrow Connector 8">
            <a:extLst>
              <a:ext uri="{FF2B5EF4-FFF2-40B4-BE49-F238E27FC236}">
                <a16:creationId xmlns:a16="http://schemas.microsoft.com/office/drawing/2014/main" id="{A0885D88-2FE9-B1EF-7202-A27367A02715}"/>
              </a:ext>
            </a:extLst>
          </p:cNvPr>
          <p:cNvCxnSpPr/>
          <p:nvPr/>
        </p:nvCxnSpPr>
        <p:spPr bwMode="auto">
          <a:xfrm>
            <a:off x="1676400" y="2865623"/>
            <a:ext cx="228853"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Left Brace 9">
            <a:extLst>
              <a:ext uri="{FF2B5EF4-FFF2-40B4-BE49-F238E27FC236}">
                <a16:creationId xmlns:a16="http://schemas.microsoft.com/office/drawing/2014/main" id="{EAF24D32-056B-63DD-FB92-8EF33B2B6956}"/>
              </a:ext>
            </a:extLst>
          </p:cNvPr>
          <p:cNvSpPr/>
          <p:nvPr/>
        </p:nvSpPr>
        <p:spPr bwMode="auto">
          <a:xfrm>
            <a:off x="1600327" y="3144718"/>
            <a:ext cx="381000" cy="914400"/>
          </a:xfrm>
          <a:prstGeom prst="leftBrace">
            <a:avLst/>
          </a:prstGeom>
          <a:noFill/>
          <a:ln w="19050" cap="flat" cmpd="sng" algn="ctr">
            <a:solidFill>
              <a:srgbClr val="FF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6780816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82C930D2-47A5-DB96-827E-C627EE442CFF}"/>
              </a:ext>
            </a:extLst>
          </p:cNvPr>
          <p:cNvSpPr>
            <a:spLocks noGrp="1" noChangeArrowheads="1"/>
          </p:cNvSpPr>
          <p:nvPr>
            <p:ph type="title"/>
          </p:nvPr>
        </p:nvSpPr>
        <p:spPr/>
        <p:txBody>
          <a:bodyPr/>
          <a:lstStyle/>
          <a:p>
            <a:pPr eaLnBrk="1" hangingPunct="1">
              <a:defRPr/>
            </a:pPr>
            <a:r>
              <a:rPr lang="en-US" dirty="0">
                <a:solidFill>
                  <a:srgbClr val="D9D9D9"/>
                </a:solidFill>
                <a:ea typeface="+mj-ea"/>
                <a:cs typeface="+mj-cs"/>
              </a:rPr>
              <a:t>In class follow-up</a:t>
            </a:r>
          </a:p>
        </p:txBody>
      </p:sp>
      <p:sp>
        <p:nvSpPr>
          <p:cNvPr id="17412" name="Rectangle 3">
            <a:extLst>
              <a:ext uri="{FF2B5EF4-FFF2-40B4-BE49-F238E27FC236}">
                <a16:creationId xmlns:a16="http://schemas.microsoft.com/office/drawing/2014/main" id="{0722573B-E616-754F-D6AC-2E9291EAC3D6}"/>
              </a:ext>
            </a:extLst>
          </p:cNvPr>
          <p:cNvSpPr>
            <a:spLocks noGrp="1" noChangeArrowheads="1"/>
          </p:cNvSpPr>
          <p:nvPr>
            <p:ph type="body" idx="1"/>
          </p:nvPr>
        </p:nvSpPr>
        <p:spPr>
          <a:xfrm>
            <a:off x="152400" y="914400"/>
            <a:ext cx="8686800" cy="5943600"/>
          </a:xfrm>
        </p:spPr>
        <p:txBody>
          <a:bodyPr/>
          <a:lstStyle/>
          <a:p>
            <a:pPr marL="533400" indent="-533400" eaLnBrk="1" hangingPunct="1">
              <a:buFontTx/>
              <a:buAutoNum type="arabicPeriod"/>
              <a:defRPr/>
            </a:pPr>
            <a:r>
              <a:rPr lang="en-US" dirty="0">
                <a:ea typeface="ＭＳ Ｐゴシック" pitchFamily="34" charset="-128"/>
              </a:rPr>
              <a:t>What data type is row? </a:t>
            </a:r>
          </a:p>
          <a:p>
            <a:pPr marL="533400" indent="-533400" eaLnBrk="1" hangingPunct="1">
              <a:buFontTx/>
              <a:buAutoNum type="arabicPeriod"/>
              <a:defRPr/>
            </a:pPr>
            <a:r>
              <a:rPr lang="en-US" dirty="0" err="1">
                <a:ea typeface="ＭＳ Ｐゴシック" pitchFamily="34" charset="-128"/>
              </a:rPr>
              <a:t>sc.reset</a:t>
            </a:r>
            <a:r>
              <a:rPr lang="en-US" dirty="0">
                <a:ea typeface="ＭＳ Ｐゴシック" pitchFamily="34" charset="-128"/>
              </a:rPr>
              <a:t>()? </a:t>
            </a:r>
          </a:p>
          <a:p>
            <a:pPr marL="533400" indent="-533400" eaLnBrk="1" hangingPunct="1">
              <a:buFontTx/>
              <a:buAutoNum type="arabicPeriod"/>
              <a:defRPr/>
            </a:pPr>
            <a:r>
              <a:rPr lang="en-US" dirty="0">
                <a:ea typeface="ＭＳ Ｐゴシック" pitchFamily="34" charset="-128"/>
              </a:rPr>
              <a:t>Area of a polygon? </a:t>
            </a:r>
          </a:p>
          <a:p>
            <a:pPr marL="533400" indent="-533400" eaLnBrk="1" hangingPunct="1">
              <a:buFontTx/>
              <a:buAutoNum type="arabicPeriod"/>
              <a:defRPr/>
            </a:pPr>
            <a:r>
              <a:rPr lang="en-US" dirty="0">
                <a:ea typeface="ＭＳ Ｐゴシック" pitchFamily="34" charset="-128"/>
              </a:rPr>
              <a:t> </a:t>
            </a:r>
            <a:r>
              <a:rPr lang="en-US" dirty="0">
                <a:solidFill>
                  <a:srgbClr val="569CD6"/>
                </a:solidFill>
                <a:ea typeface="ＭＳ Ｐゴシック" pitchFamily="34" charset="-128"/>
              </a:rPr>
              <a:t>del</a:t>
            </a:r>
            <a:r>
              <a:rPr lang="en-US" dirty="0">
                <a:solidFill>
                  <a:srgbClr val="0000FF"/>
                </a:solidFill>
                <a:ea typeface="ＭＳ Ｐゴシック" pitchFamily="34" charset="-128"/>
              </a:rPr>
              <a:t> </a:t>
            </a:r>
            <a:r>
              <a:rPr lang="en-US" dirty="0" err="1">
                <a:ea typeface="ＭＳ Ｐゴシック" pitchFamily="34" charset="-128"/>
              </a:rPr>
              <a:t>sc</a:t>
            </a:r>
            <a:endParaRPr lang="en-US" dirty="0">
              <a:ea typeface="ＭＳ Ｐゴシック" pitchFamily="34" charset="-128"/>
            </a:endParaRPr>
          </a:p>
          <a:p>
            <a:pPr marL="533400" indent="-533400" eaLnBrk="1" hangingPunct="1">
              <a:buFontTx/>
              <a:buAutoNum type="arabicPeriod"/>
              <a:defRPr/>
            </a:pPr>
            <a:r>
              <a:rPr lang="en-US" sz="2400" dirty="0" err="1">
                <a:ea typeface="ＭＳ Ｐゴシック" pitchFamily="34" charset="-128"/>
              </a:rPr>
              <a:t>sc</a:t>
            </a:r>
            <a:r>
              <a:rPr lang="en-US" sz="2400" dirty="0">
                <a:ea typeface="ＭＳ Ｐゴシック" pitchFamily="34" charset="-128"/>
              </a:rPr>
              <a:t> = </a:t>
            </a:r>
            <a:r>
              <a:rPr lang="en-US" sz="2400" dirty="0" err="1">
                <a:ea typeface="ＭＳ Ｐゴシック" pitchFamily="34" charset="-128"/>
              </a:rPr>
              <a:t>arcpy.da.SearchCursor</a:t>
            </a:r>
            <a:r>
              <a:rPr lang="en-US" sz="2400" dirty="0">
                <a:ea typeface="ＭＳ Ｐゴシック" pitchFamily="34" charset="-128"/>
              </a:rPr>
              <a:t>(fc, "*","COVER = '</a:t>
            </a:r>
            <a:r>
              <a:rPr lang="en-US" sz="2400" dirty="0" err="1">
                <a:ea typeface="ＭＳ Ｐゴシック" pitchFamily="34" charset="-128"/>
              </a:rPr>
              <a:t>orch</a:t>
            </a:r>
            <a:r>
              <a:rPr lang="en-US" sz="2400" dirty="0">
                <a:ea typeface="ＭＳ Ｐゴシック" pitchFamily="34" charset="-128"/>
              </a:rPr>
              <a:t>'")</a:t>
            </a:r>
            <a:r>
              <a:rPr lang="en-US" dirty="0">
                <a:ea typeface="ＭＳ Ｐゴシック" pitchFamily="34" charset="-128"/>
              </a:rPr>
              <a:t> ??</a:t>
            </a:r>
          </a:p>
          <a:p>
            <a:pPr marL="533400" indent="-533400" eaLnBrk="1" hangingPunct="1">
              <a:buFontTx/>
              <a:buAutoNum type="arabicPeriod"/>
              <a:defRPr/>
            </a:pPr>
            <a:r>
              <a:rPr lang="en-US" dirty="0">
                <a:ea typeface="ＭＳ Ｐゴシック" pitchFamily="34" charset="-128"/>
              </a:rPr>
              <a:t>&lt;&gt; in a </a:t>
            </a:r>
            <a:r>
              <a:rPr lang="en-US" dirty="0" err="1">
                <a:ea typeface="ＭＳ Ｐゴシック" pitchFamily="34" charset="-128"/>
              </a:rPr>
              <a:t>where_clause</a:t>
            </a:r>
            <a:endParaRPr lang="en-US" dirty="0">
              <a:ea typeface="ＭＳ Ｐゴシック" pitchFamily="34" charset="-128"/>
            </a:endParaRPr>
          </a:p>
          <a:p>
            <a:pPr marL="533400" indent="-533400" eaLnBrk="1" hangingPunct="1">
              <a:buFontTx/>
              <a:buAutoNum type="arabicPeriod"/>
              <a:defRPr/>
            </a:pPr>
            <a:r>
              <a:rPr lang="en-US" dirty="0">
                <a:ea typeface="ＭＳ Ｐゴシック" pitchFamily="34" charset="-128"/>
              </a:rPr>
              <a:t>FID is 22. RECNO = ?</a:t>
            </a:r>
          </a:p>
          <a:p>
            <a:pPr marL="533400" indent="-533400" eaLnBrk="1" hangingPunct="1">
              <a:buFontTx/>
              <a:buAutoNum type="arabicPeriod"/>
              <a:defRPr/>
            </a:pPr>
            <a:r>
              <a:rPr lang="en-US" dirty="0">
                <a:ea typeface="ＭＳ Ｐゴシック" pitchFamily="34" charset="-128"/>
              </a:rPr>
              <a:t>If you have a row tuple, how can you find </a:t>
            </a:r>
            <a:r>
              <a:rPr lang="en-US" altLang="ja-JP" dirty="0">
                <a:ea typeface="ＭＳ Ｐゴシック" pitchFamily="34" charset="-128"/>
              </a:rPr>
              <a:t> the value of the COVER field for that row?</a:t>
            </a:r>
            <a:endParaRPr lang="en-US" dirty="0">
              <a:ea typeface="ＭＳ Ｐゴシック" pitchFamily="34" charset="-128"/>
            </a:endParaRPr>
          </a:p>
        </p:txBody>
      </p:sp>
      <p:pic>
        <p:nvPicPr>
          <p:cNvPr id="17413" name="Picture 4">
            <a:extLst>
              <a:ext uri="{FF2B5EF4-FFF2-40B4-BE49-F238E27FC236}">
                <a16:creationId xmlns:a16="http://schemas.microsoft.com/office/drawing/2014/main" id="{0C63861B-D13D-B156-F8F7-C54AC62029EE}"/>
              </a:ext>
            </a:extLst>
          </p:cNvPr>
          <p:cNvPicPr>
            <a:picLocks noChangeAspect="1" noChangeArrowheads="1"/>
          </p:cNvPicPr>
          <p:nvPr/>
        </p:nvPicPr>
        <p:blipFill>
          <a:blip r:embed="rId3"/>
          <a:srcRect r="3406" b="-2127"/>
          <a:stretch>
            <a:fillRect/>
          </a:stretch>
        </p:blipFill>
        <p:spPr bwMode="auto">
          <a:xfrm>
            <a:off x="5292725" y="165417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7414" name="Picture 5">
            <a:extLst>
              <a:ext uri="{FF2B5EF4-FFF2-40B4-BE49-F238E27FC236}">
                <a16:creationId xmlns:a16="http://schemas.microsoft.com/office/drawing/2014/main" id="{D286345A-BCF0-CCDD-9AD0-1CE11421C997}"/>
              </a:ext>
            </a:extLst>
          </p:cNvPr>
          <p:cNvPicPr>
            <a:picLocks noChangeAspect="1" noChangeArrowheads="1"/>
          </p:cNvPicPr>
          <p:nvPr/>
        </p:nvPicPr>
        <p:blipFill>
          <a:blip r:embed="rId4"/>
          <a:srcRect/>
          <a:stretch>
            <a:fillRect/>
          </a:stretch>
        </p:blipFill>
        <p:spPr bwMode="auto">
          <a:xfrm>
            <a:off x="5292725" y="838200"/>
            <a:ext cx="29622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FE6933C5-76C3-9395-FE65-826F23BCC659}"/>
              </a:ext>
            </a:extLst>
          </p:cNvPr>
          <p:cNvSpPr>
            <a:spLocks noGrp="1"/>
          </p:cNvSpPr>
          <p:nvPr>
            <p:ph type="title"/>
          </p:nvPr>
        </p:nvSpPr>
        <p:spPr/>
        <p:txBody>
          <a:bodyPr/>
          <a:lstStyle/>
          <a:p>
            <a:r>
              <a:rPr lang="en-US" altLang="en-US" b="0" dirty="0"/>
              <a:t>Accessing fields</a:t>
            </a:r>
          </a:p>
        </p:txBody>
      </p:sp>
      <p:sp>
        <p:nvSpPr>
          <p:cNvPr id="3" name="Content Placeholder 2">
            <a:extLst>
              <a:ext uri="{FF2B5EF4-FFF2-40B4-BE49-F238E27FC236}">
                <a16:creationId xmlns:a16="http://schemas.microsoft.com/office/drawing/2014/main" id="{0D597AED-7DE5-8878-B0EC-4707C45EC6FC}"/>
              </a:ext>
            </a:extLst>
          </p:cNvPr>
          <p:cNvSpPr>
            <a:spLocks noGrp="1"/>
          </p:cNvSpPr>
          <p:nvPr>
            <p:ph idx="1"/>
          </p:nvPr>
        </p:nvSpPr>
        <p:spPr/>
        <p:txBody>
          <a:bodyPr/>
          <a:lstStyle/>
          <a:p>
            <a:pPr marL="0" indent="0">
              <a:spcBef>
                <a:spcPct val="30000"/>
              </a:spcBef>
              <a:buFontTx/>
              <a:buNone/>
              <a:defRPr/>
            </a:pPr>
            <a:br>
              <a:rPr lang="en-US" sz="1200" dirty="0">
                <a:ea typeface="ＭＳ Ｐゴシック" charset="0"/>
              </a:rPr>
            </a:br>
            <a:endParaRPr lang="en-US" sz="1200" dirty="0">
              <a:ea typeface="ＭＳ Ｐゴシック" charset="0"/>
            </a:endParaRPr>
          </a:p>
          <a:p>
            <a:pPr marL="228600" indent="-228600">
              <a:spcBef>
                <a:spcPct val="30000"/>
              </a:spcBef>
              <a:defRPr/>
            </a:pPr>
            <a:r>
              <a:rPr lang="en-US" sz="1800" dirty="0">
                <a:ea typeface="ＭＳ Ｐゴシック" charset="0"/>
              </a:rPr>
              <a:t>If you have a row tuple, what will be the index for the COVER field</a:t>
            </a:r>
            <a:r>
              <a:rPr lang="en-US" altLang="ja-JP" sz="1800" dirty="0">
                <a:ea typeface="ＭＳ Ｐゴシック" charset="0"/>
              </a:rPr>
              <a:t>?</a:t>
            </a:r>
            <a:endParaRPr lang="en-US" sz="1800" dirty="0">
              <a:ea typeface="ＭＳ Ｐゴシック" charset="0"/>
            </a:endParaRPr>
          </a:p>
          <a:p>
            <a:pPr marL="228600" indent="-228600" eaLnBrk="1" hangingPunct="1">
              <a:defRPr/>
            </a:pPr>
            <a:r>
              <a:rPr lang="en-US" sz="1800" dirty="0">
                <a:ea typeface="ＭＳ Ｐゴシック" charset="0"/>
              </a:rPr>
              <a:t>Depends on how you created the search cursor!   </a:t>
            </a:r>
            <a:endParaRPr lang="en-US" altLang="ja-JP" sz="1800" dirty="0">
              <a:ea typeface="ＭＳ Ｐゴシック" charset="0"/>
            </a:endParaRPr>
          </a:p>
          <a:p>
            <a:pPr marL="628650" lvl="1" indent="-228600">
              <a:spcBef>
                <a:spcPct val="30000"/>
              </a:spcBef>
              <a:defRPr/>
            </a:pPr>
            <a:br>
              <a:rPr lang="en-US" altLang="ja-JP" sz="1600" dirty="0">
                <a:ea typeface="ＭＳ Ｐゴシック" pitchFamily="34" charset="-128"/>
              </a:rPr>
            </a:br>
            <a:endParaRPr lang="en-US" altLang="ja-JP" sz="1600" dirty="0">
              <a:ea typeface="ＭＳ Ｐゴシック" pitchFamily="34" charset="-128"/>
            </a:endParaRPr>
          </a:p>
        </p:txBody>
      </p:sp>
      <p:pic>
        <p:nvPicPr>
          <p:cNvPr id="20485" name="Picture 2">
            <a:extLst>
              <a:ext uri="{FF2B5EF4-FFF2-40B4-BE49-F238E27FC236}">
                <a16:creationId xmlns:a16="http://schemas.microsoft.com/office/drawing/2014/main" id="{610AF16C-5315-6BDD-2E62-AADD4D1622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22617"/>
          <a:stretch>
            <a:fillRect/>
          </a:stretch>
        </p:blipFill>
        <p:spPr bwMode="auto">
          <a:xfrm>
            <a:off x="5486400" y="142875"/>
            <a:ext cx="2876550" cy="12461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cxnSp>
        <p:nvCxnSpPr>
          <p:cNvPr id="20486" name="Straight Connector 8">
            <a:extLst>
              <a:ext uri="{FF2B5EF4-FFF2-40B4-BE49-F238E27FC236}">
                <a16:creationId xmlns:a16="http://schemas.microsoft.com/office/drawing/2014/main" id="{1A0D404D-24D6-F17A-5C30-006297A24285}"/>
              </a:ext>
            </a:extLst>
          </p:cNvPr>
          <p:cNvCxnSpPr>
            <a:cxnSpLocks noChangeShapeType="1"/>
          </p:cNvCxnSpPr>
          <p:nvPr/>
        </p:nvCxnSpPr>
        <p:spPr bwMode="auto">
          <a:xfrm flipH="1">
            <a:off x="228600" y="3386138"/>
            <a:ext cx="8134350" cy="0"/>
          </a:xfrm>
          <a:prstGeom prst="line">
            <a:avLst/>
          </a:prstGeom>
          <a:noFill/>
          <a:ln w="9525" algn="ctr">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7" name="Straight Connector 8">
            <a:extLst>
              <a:ext uri="{FF2B5EF4-FFF2-40B4-BE49-F238E27FC236}">
                <a16:creationId xmlns:a16="http://schemas.microsoft.com/office/drawing/2014/main" id="{512C2FD4-0845-9960-6202-349D237DC261}"/>
              </a:ext>
            </a:extLst>
          </p:cNvPr>
          <p:cNvCxnSpPr>
            <a:cxnSpLocks noChangeShapeType="1"/>
          </p:cNvCxnSpPr>
          <p:nvPr/>
        </p:nvCxnSpPr>
        <p:spPr bwMode="auto">
          <a:xfrm flipH="1">
            <a:off x="228600" y="4800600"/>
            <a:ext cx="8134350" cy="0"/>
          </a:xfrm>
          <a:prstGeom prst="line">
            <a:avLst/>
          </a:prstGeom>
          <a:noFill/>
          <a:ln w="9525" algn="ctr">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a:extLst>
              <a:ext uri="{FF2B5EF4-FFF2-40B4-BE49-F238E27FC236}">
                <a16:creationId xmlns:a16="http://schemas.microsoft.com/office/drawing/2014/main" id="{8662BC85-F166-8602-5701-7E249EFF09F6}"/>
              </a:ext>
            </a:extLst>
          </p:cNvPr>
          <p:cNvSpPr txBox="1"/>
          <p:nvPr/>
        </p:nvSpPr>
        <p:spPr>
          <a:xfrm>
            <a:off x="437147" y="4838195"/>
            <a:ext cx="5943600" cy="1569660"/>
          </a:xfrm>
          <a:prstGeom prst="rect">
            <a:avLst/>
          </a:prstGeom>
          <a:noFill/>
        </p:spPr>
        <p:txBody>
          <a:bodyPr wrap="square">
            <a:spAutoFit/>
          </a:bodyPr>
          <a:lstStyle/>
          <a:p>
            <a:r>
              <a:rPr lang="en-US" sz="1600" b="0" dirty="0" err="1">
                <a:solidFill>
                  <a:srgbClr val="D4D4D4"/>
                </a:solidFill>
                <a:effectLst/>
                <a:latin typeface="Consolas" panose="020B0609020204030204" pitchFamily="49" charset="0"/>
              </a:rPr>
              <a:t>fieldNames</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"RECNO"</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"COVER"</a:t>
            </a:r>
            <a:r>
              <a:rPr lang="en-US" sz="1600" b="0" dirty="0">
                <a:solidFill>
                  <a:srgbClr val="D4D4D4"/>
                </a:solidFill>
                <a:effectLst/>
                <a:latin typeface="Consolas" panose="020B0609020204030204" pitchFamily="49" charset="0"/>
              </a:rPr>
              <a:t>]</a:t>
            </a:r>
          </a:p>
          <a:p>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arcpy.da.SearchCursor</a:t>
            </a:r>
            <a:r>
              <a:rPr lang="en-US" sz="1600" b="0" dirty="0">
                <a:solidFill>
                  <a:srgbClr val="D4D4D4"/>
                </a:solidFill>
                <a:effectLst/>
                <a:latin typeface="Consolas" panose="020B0609020204030204" pitchFamily="49" charset="0"/>
              </a:rPr>
              <a:t>(fc, </a:t>
            </a:r>
            <a:r>
              <a:rPr lang="en-US" sz="1600" b="0" dirty="0" err="1">
                <a:solidFill>
                  <a:srgbClr val="D4D4D4"/>
                </a:solidFill>
                <a:effectLst/>
                <a:latin typeface="Consolas" panose="020B0609020204030204" pitchFamily="49" charset="0"/>
              </a:rPr>
              <a:t>fieldNames</a:t>
            </a:r>
            <a:r>
              <a:rPr lang="en-US" sz="1600" b="0" dirty="0">
                <a:solidFill>
                  <a:srgbClr val="D4D4D4"/>
                </a:solidFill>
                <a:effectLst/>
                <a:latin typeface="Consolas" panose="020B0609020204030204" pitchFamily="49" charset="0"/>
              </a:rPr>
              <a:t>, query)</a:t>
            </a:r>
          </a:p>
          <a:p>
            <a:r>
              <a:rPr lang="en-US" sz="1600" b="0" dirty="0" err="1">
                <a:solidFill>
                  <a:srgbClr val="D4D4D4"/>
                </a:solidFill>
                <a:effectLst/>
                <a:latin typeface="Consolas" panose="020B0609020204030204" pitchFamily="49" charset="0"/>
              </a:rPr>
              <a:t>covIndex</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fieldNames.index</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"COVER"</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row = next(</a:t>
            </a:r>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print row[</a:t>
            </a:r>
            <a:r>
              <a:rPr lang="en-US" sz="1600" b="0" dirty="0" err="1">
                <a:solidFill>
                  <a:srgbClr val="D4D4D4"/>
                </a:solidFill>
                <a:effectLst/>
                <a:latin typeface="Consolas" panose="020B0609020204030204" pitchFamily="49" charset="0"/>
              </a:rPr>
              <a:t>covIndex</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del</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sc</a:t>
            </a:r>
            <a:endParaRPr lang="en-US" sz="1600" b="0" dirty="0">
              <a:solidFill>
                <a:srgbClr val="D4D4D4"/>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5A9D3232-BB59-66A0-935A-DA7A64821FF8}"/>
              </a:ext>
            </a:extLst>
          </p:cNvPr>
          <p:cNvSpPr txBox="1"/>
          <p:nvPr/>
        </p:nvSpPr>
        <p:spPr>
          <a:xfrm>
            <a:off x="437147" y="3471862"/>
            <a:ext cx="6248400" cy="1077218"/>
          </a:xfrm>
          <a:prstGeom prst="rect">
            <a:avLst/>
          </a:prstGeom>
          <a:noFill/>
        </p:spPr>
        <p:txBody>
          <a:bodyPr wrap="square">
            <a:spAutoFit/>
          </a:bodyPr>
          <a:lstStyle/>
          <a:p>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arcpy.da.SearchCursor</a:t>
            </a:r>
            <a:r>
              <a:rPr lang="en-US" sz="1600" b="0" dirty="0">
                <a:solidFill>
                  <a:srgbClr val="D4D4D4"/>
                </a:solidFill>
                <a:effectLst/>
                <a:latin typeface="Consolas" panose="020B0609020204030204" pitchFamily="49" charset="0"/>
              </a:rPr>
              <a:t>(fc, [</a:t>
            </a:r>
            <a:r>
              <a:rPr lang="en-US" sz="1600" b="0" dirty="0">
                <a:solidFill>
                  <a:srgbClr val="CE9178"/>
                </a:solidFill>
                <a:effectLst/>
                <a:latin typeface="Consolas" panose="020B0609020204030204" pitchFamily="49" charset="0"/>
              </a:rPr>
              <a:t>"RECNO"</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"COVER"</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row = next(</a:t>
            </a:r>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row[</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del</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sc</a:t>
            </a:r>
            <a:endParaRPr lang="en-US" sz="1600" b="0" dirty="0">
              <a:solidFill>
                <a:srgbClr val="D4D4D4"/>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7B9FB3FE-39EF-079F-7655-935589CD3C48}"/>
              </a:ext>
            </a:extLst>
          </p:cNvPr>
          <p:cNvSpPr txBox="1"/>
          <p:nvPr/>
        </p:nvSpPr>
        <p:spPr>
          <a:xfrm>
            <a:off x="437147" y="2195333"/>
            <a:ext cx="6781800" cy="1077218"/>
          </a:xfrm>
          <a:prstGeom prst="rect">
            <a:avLst/>
          </a:prstGeom>
          <a:noFill/>
        </p:spPr>
        <p:txBody>
          <a:bodyPr wrap="square">
            <a:spAutoFit/>
          </a:bodyPr>
          <a:lstStyle/>
          <a:p>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arcpy.da.SearchCursor</a:t>
            </a:r>
            <a:r>
              <a:rPr lang="en-US" sz="1600" b="0" dirty="0">
                <a:solidFill>
                  <a:srgbClr val="D4D4D4"/>
                </a:solidFill>
                <a:effectLst/>
                <a:latin typeface="Consolas" panose="020B0609020204030204" pitchFamily="49" charset="0"/>
              </a:rPr>
              <a:t>(fc, </a:t>
            </a:r>
            <a:r>
              <a:rPr lang="en-US" sz="1600" b="0" dirty="0">
                <a:solidFill>
                  <a:srgbClr val="CE9178"/>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row = next(</a:t>
            </a:r>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row[</a:t>
            </a:r>
            <a:r>
              <a:rPr lang="en-US" sz="1600" b="0" dirty="0">
                <a:solidFill>
                  <a:srgbClr val="B5CEA8"/>
                </a:solidFill>
                <a:effectLst/>
                <a:latin typeface="Consolas" panose="020B0609020204030204" pitchFamily="49" charset="0"/>
              </a:rPr>
              <a:t>2</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del</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sc</a:t>
            </a:r>
            <a:endParaRPr lang="en-US" sz="1600" b="0" dirty="0">
              <a:solidFill>
                <a:srgbClr val="D4D4D4"/>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16538C1A-BAE3-0C83-213E-909B27AC1A64}"/>
              </a:ext>
            </a:extLst>
          </p:cNvPr>
          <p:cNvSpPr txBox="1"/>
          <p:nvPr/>
        </p:nvSpPr>
        <p:spPr>
          <a:xfrm>
            <a:off x="437147" y="947498"/>
            <a:ext cx="4572000" cy="369332"/>
          </a:xfrm>
          <a:prstGeom prst="rect">
            <a:avLst/>
          </a:prstGeom>
          <a:noFill/>
        </p:spPr>
        <p:txBody>
          <a:bodyPr wrap="square">
            <a:spAutoFit/>
          </a:bodyPr>
          <a:lstStyle/>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a:t>
            </a:r>
            <a:r>
              <a:rPr lang="en-US" dirty="0">
                <a:solidFill>
                  <a:srgbClr val="CE9178"/>
                </a:solidFill>
                <a:latin typeface="Consolas" panose="020B0609020204030204" pitchFamily="49" charset="0"/>
              </a:rPr>
              <a:t>gispy/park</a:t>
            </a:r>
            <a:r>
              <a:rPr lang="en-US" b="0" dirty="0">
                <a:solidFill>
                  <a:srgbClr val="CE9178"/>
                </a:solidFill>
                <a:effectLst/>
                <a:latin typeface="Consolas" panose="020B0609020204030204" pitchFamily="49" charset="0"/>
              </a:rPr>
              <a:t>/COVER63p.shp"</a:t>
            </a:r>
            <a:r>
              <a:rPr lang="en-US" b="0" dirty="0">
                <a:solidFill>
                  <a:srgbClr val="D4D4D4"/>
                </a:solidFill>
                <a:effectLst/>
                <a:latin typeface="Consolas" panose="020B0609020204030204"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B7B760E0-9BC0-78D9-07DE-B246CC5793DB}"/>
              </a:ext>
            </a:extLst>
          </p:cNvPr>
          <p:cNvSpPr>
            <a:spLocks noGrp="1" noChangeArrowheads="1"/>
          </p:cNvSpPr>
          <p:nvPr>
            <p:ph type="title"/>
          </p:nvPr>
        </p:nvSpPr>
        <p:spPr/>
        <p:txBody>
          <a:bodyPr/>
          <a:lstStyle/>
          <a:p>
            <a:pPr eaLnBrk="1" hangingPunct="1"/>
            <a:r>
              <a:rPr lang="en-US" altLang="en-US" sz="3600" b="0" dirty="0"/>
              <a:t>Geometry Object</a:t>
            </a:r>
          </a:p>
        </p:txBody>
      </p:sp>
      <p:sp>
        <p:nvSpPr>
          <p:cNvPr id="19460" name="Rectangle 3">
            <a:extLst>
              <a:ext uri="{FF2B5EF4-FFF2-40B4-BE49-F238E27FC236}">
                <a16:creationId xmlns:a16="http://schemas.microsoft.com/office/drawing/2014/main" id="{76E06DBF-B679-6DAC-D778-76EFD0D1B5D9}"/>
              </a:ext>
            </a:extLst>
          </p:cNvPr>
          <p:cNvSpPr>
            <a:spLocks noGrp="1" noChangeArrowheads="1"/>
          </p:cNvSpPr>
          <p:nvPr>
            <p:ph type="body" idx="1"/>
          </p:nvPr>
        </p:nvSpPr>
        <p:spPr>
          <a:xfrm>
            <a:off x="152400" y="914400"/>
            <a:ext cx="8991600" cy="5410200"/>
          </a:xfrm>
        </p:spPr>
        <p:txBody>
          <a:bodyPr/>
          <a:lstStyle/>
          <a:p>
            <a:pPr marL="0" indent="0">
              <a:buNone/>
            </a:pPr>
            <a:r>
              <a:rPr lang="en-US" sz="1800" dirty="0">
                <a:solidFill>
                  <a:srgbClr val="569CD6"/>
                </a:solidFill>
                <a:latin typeface="Consolas" panose="020B0609020204030204" pitchFamily="49" charset="0"/>
              </a:rPr>
              <a:t>import</a:t>
            </a: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arcpy</a:t>
            </a:r>
            <a:endParaRPr lang="en-US" sz="1800" dirty="0">
              <a:solidFill>
                <a:srgbClr val="D4D4D4"/>
              </a:solidFill>
              <a:latin typeface="Consolas" panose="020B0609020204030204" pitchFamily="49" charset="0"/>
            </a:endParaRPr>
          </a:p>
          <a:p>
            <a:pPr marL="0" indent="0">
              <a:buNone/>
            </a:pPr>
            <a:r>
              <a:rPr lang="en-US" sz="1800" b="0" dirty="0" err="1">
                <a:solidFill>
                  <a:srgbClr val="D4D4D4"/>
                </a:solidFill>
                <a:effectLst/>
                <a:latin typeface="Consolas" panose="020B0609020204030204" pitchFamily="49" charset="0"/>
              </a:rPr>
              <a:t>sc</a:t>
            </a:r>
            <a:r>
              <a:rPr lang="en-US" sz="1800" b="0" dirty="0">
                <a:solidFill>
                  <a:srgbClr val="D4D4D4"/>
                </a:solidFill>
                <a:effectLst/>
                <a:latin typeface="Consolas" panose="020B0609020204030204" pitchFamily="49" charset="0"/>
              </a:rPr>
              <a:t> = </a:t>
            </a:r>
            <a:r>
              <a:rPr lang="en-US" sz="1800" b="0" dirty="0" err="1">
                <a:solidFill>
                  <a:srgbClr val="D4D4D4"/>
                </a:solidFill>
                <a:effectLst/>
                <a:latin typeface="Consolas" panose="020B0609020204030204" pitchFamily="49" charset="0"/>
              </a:rPr>
              <a:t>arcpy.da.SearchCursor</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"C:/</a:t>
            </a:r>
            <a:r>
              <a:rPr lang="en-US" sz="1800" dirty="0">
                <a:solidFill>
                  <a:srgbClr val="CE9178"/>
                </a:solidFill>
                <a:latin typeface="Consolas" panose="020B0609020204030204" pitchFamily="49" charset="0"/>
              </a:rPr>
              <a:t>gispy/scratch/park</a:t>
            </a:r>
            <a:r>
              <a:rPr lang="en-US" sz="1800" b="0" dirty="0">
                <a:solidFill>
                  <a:srgbClr val="CE9178"/>
                </a:solidFill>
                <a:effectLst/>
                <a:latin typeface="Consolas" panose="020B0609020204030204" pitchFamily="49" charset="0"/>
              </a:rPr>
              <a:t>.shp"</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"SHAPE@"</a:t>
            </a:r>
            <a:r>
              <a:rPr lang="en-US" sz="1800" b="0" dirty="0">
                <a:solidFill>
                  <a:srgbClr val="D4D4D4"/>
                </a:solidFill>
                <a:effectLst/>
                <a:latin typeface="Consolas" panose="020B0609020204030204" pitchFamily="49" charset="0"/>
              </a:rPr>
              <a:t>)</a:t>
            </a:r>
          </a:p>
          <a:p>
            <a:pPr marL="0" indent="0">
              <a:buNone/>
            </a:pPr>
            <a:br>
              <a:rPr lang="en-US" sz="1800" b="0" dirty="0">
                <a:solidFill>
                  <a:srgbClr val="D4D4D4"/>
                </a:solidFill>
                <a:effectLst/>
                <a:latin typeface="Consolas" panose="020B0609020204030204" pitchFamily="49" charset="0"/>
              </a:rPr>
            </a:br>
            <a:r>
              <a:rPr lang="en-US" sz="1800" b="0" dirty="0">
                <a:solidFill>
                  <a:srgbClr val="D4D4D4"/>
                </a:solidFill>
                <a:effectLst/>
                <a:latin typeface="Consolas" panose="020B0609020204030204" pitchFamily="49" charset="0"/>
              </a:rPr>
              <a:t>row = next(</a:t>
            </a:r>
            <a:r>
              <a:rPr lang="en-US" sz="1800" b="0" dirty="0" err="1">
                <a:solidFill>
                  <a:srgbClr val="D4D4D4"/>
                </a:solidFill>
                <a:effectLst/>
                <a:latin typeface="Consolas" panose="020B0609020204030204" pitchFamily="49" charset="0"/>
              </a:rPr>
              <a:t>sc</a:t>
            </a:r>
            <a:r>
              <a:rPr lang="en-US" sz="1800" b="0" dirty="0">
                <a:solidFill>
                  <a:srgbClr val="D4D4D4"/>
                </a:solidFill>
                <a:effectLst/>
                <a:latin typeface="Consolas" panose="020B0609020204030204" pitchFamily="49" charset="0"/>
              </a:rPr>
              <a:t>)</a:t>
            </a:r>
          </a:p>
          <a:p>
            <a:pPr marL="0" indent="0">
              <a:buNone/>
            </a:pPr>
            <a:r>
              <a:rPr lang="en-US" sz="1800" b="0" dirty="0">
                <a:solidFill>
                  <a:srgbClr val="569CD6"/>
                </a:solidFill>
                <a:effectLst/>
                <a:latin typeface="Consolas" panose="020B0609020204030204" pitchFamily="49" charset="0"/>
              </a:rPr>
              <a:t>del</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sc</a:t>
            </a:r>
            <a:endParaRPr lang="en-US" sz="1800" b="0" dirty="0">
              <a:solidFill>
                <a:srgbClr val="D4D4D4"/>
              </a:solidFill>
              <a:effectLst/>
              <a:latin typeface="Consolas" panose="020B0609020204030204" pitchFamily="49" charset="0"/>
            </a:endParaRPr>
          </a:p>
          <a:p>
            <a:pPr marL="0" indent="0">
              <a:buNone/>
            </a:pPr>
            <a:endParaRPr lang="en-US" sz="1800" dirty="0">
              <a:solidFill>
                <a:srgbClr val="D4D4D4"/>
              </a:solidFill>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row[</a:t>
            </a:r>
            <a:r>
              <a:rPr lang="en-US" sz="1800" b="0" dirty="0">
                <a:solidFill>
                  <a:srgbClr val="B5CEA8"/>
                </a:solidFill>
                <a:effectLst/>
                <a:latin typeface="Consolas" panose="020B0609020204030204" pitchFamily="49" charset="0"/>
              </a:rPr>
              <a:t>0</a:t>
            </a:r>
            <a:r>
              <a:rPr lang="en-US" sz="1800" b="0" dirty="0">
                <a:solidFill>
                  <a:srgbClr val="D4D4D4"/>
                </a:solidFill>
                <a:effectLst/>
                <a:latin typeface="Consolas" panose="020B0609020204030204" pitchFamily="49" charset="0"/>
              </a:rPr>
              <a:t>].type</a:t>
            </a:r>
          </a:p>
          <a:p>
            <a:pPr marL="0" indent="0">
              <a:buNone/>
            </a:pPr>
            <a:r>
              <a:rPr lang="en-US" sz="1800" b="0" dirty="0">
                <a:solidFill>
                  <a:srgbClr val="CE9178"/>
                </a:solidFill>
                <a:effectLst/>
                <a:latin typeface="Consolas" panose="020B0609020204030204" pitchFamily="49" charset="0"/>
              </a:rPr>
              <a:t>"polygon"</a:t>
            </a:r>
            <a:endParaRPr lang="en-US" sz="1800" b="0" dirty="0">
              <a:solidFill>
                <a:srgbClr val="D4D4D4"/>
              </a:solidFill>
              <a:effectLst/>
              <a:latin typeface="Consolas" panose="020B0609020204030204" pitchFamily="49" charset="0"/>
            </a:endParaRPr>
          </a:p>
          <a:p>
            <a:pPr marL="0" indent="0">
              <a:buNone/>
            </a:pP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row[</a:t>
            </a:r>
            <a:r>
              <a:rPr lang="en-US" sz="1800" b="0" dirty="0">
                <a:solidFill>
                  <a:srgbClr val="B5CEA8"/>
                </a:solidFill>
                <a:effectLst/>
                <a:latin typeface="Consolas" panose="020B0609020204030204" pitchFamily="49" charset="0"/>
              </a:rPr>
              <a:t>0</a:t>
            </a:r>
            <a:r>
              <a:rPr lang="en-US" sz="1800" b="0" dirty="0">
                <a:solidFill>
                  <a:srgbClr val="D4D4D4"/>
                </a:solidFill>
                <a:effectLst/>
                <a:latin typeface="Consolas" panose="020B0609020204030204" pitchFamily="49" charset="0"/>
              </a:rPr>
              <a:t>].area</a:t>
            </a:r>
          </a:p>
          <a:p>
            <a:pPr marL="0" indent="0">
              <a:buNone/>
            </a:pPr>
            <a:r>
              <a:rPr lang="en-US" sz="1800" b="0" dirty="0">
                <a:solidFill>
                  <a:srgbClr val="B5CEA8"/>
                </a:solidFill>
                <a:effectLst/>
                <a:latin typeface="Consolas" panose="020B0609020204030204" pitchFamily="49" charset="0"/>
              </a:rPr>
              <a:t>600937.092</a:t>
            </a:r>
            <a:endParaRPr lang="en-US" sz="1800" b="0" dirty="0">
              <a:solidFill>
                <a:srgbClr val="D4D4D4"/>
              </a:solidFill>
              <a:effectLst/>
              <a:latin typeface="Consolas" panose="020B0609020204030204" pitchFamily="49" charset="0"/>
            </a:endParaRPr>
          </a:p>
          <a:p>
            <a:pPr eaLnBrk="1" hangingPunct="1">
              <a:buFontTx/>
              <a:buNone/>
              <a:defRPr/>
            </a:pPr>
            <a:endParaRPr lang="en-US" sz="2800" dirty="0">
              <a:ea typeface="ＭＳ Ｐゴシック" pitchFamily="34" charset="-128"/>
            </a:endParaRPr>
          </a:p>
          <a:p>
            <a:pPr eaLnBrk="1" hangingPunct="1">
              <a:buFontTx/>
              <a:buNone/>
              <a:defRPr/>
            </a:pPr>
            <a:endParaRPr lang="en-US" sz="2800" dirty="0">
              <a:ea typeface="ＭＳ Ｐゴシック" pitchFamily="34" charset="-128"/>
            </a:endParaRPr>
          </a:p>
        </p:txBody>
      </p:sp>
      <p:pic>
        <p:nvPicPr>
          <p:cNvPr id="19462" name="Picture 6">
            <a:extLst>
              <a:ext uri="{FF2B5EF4-FFF2-40B4-BE49-F238E27FC236}">
                <a16:creationId xmlns:a16="http://schemas.microsoft.com/office/drawing/2014/main" id="{D7BB6AA1-80AF-DE28-B3C0-C48337F39C84}"/>
              </a:ext>
            </a:extLst>
          </p:cNvPr>
          <p:cNvPicPr>
            <a:picLocks noChangeAspect="1" noChangeArrowheads="1"/>
          </p:cNvPicPr>
          <p:nvPr/>
        </p:nvPicPr>
        <p:blipFill>
          <a:blip r:embed="rId2"/>
          <a:srcRect/>
          <a:stretch>
            <a:fillRect/>
          </a:stretch>
        </p:blipFill>
        <p:spPr bwMode="auto">
          <a:xfrm>
            <a:off x="4077392" y="2036633"/>
            <a:ext cx="3995738" cy="4095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TextBox 1"/>
          <p:cNvSpPr txBox="1"/>
          <p:nvPr/>
        </p:nvSpPr>
        <p:spPr>
          <a:xfrm>
            <a:off x="4072843" y="6144173"/>
            <a:ext cx="4186930" cy="523220"/>
          </a:xfrm>
          <a:prstGeom prst="rect">
            <a:avLst/>
          </a:prstGeom>
          <a:solidFill>
            <a:srgbClr val="404040"/>
          </a:solidFill>
        </p:spPr>
        <p:txBody>
          <a:bodyPr wrap="square" rtlCol="0">
            <a:spAutoFit/>
          </a:bodyPr>
          <a:lstStyle/>
          <a:p>
            <a:r>
              <a:rPr lang="en-US" sz="1400" dirty="0">
                <a:solidFill>
                  <a:srgbClr val="D9D9D9"/>
                </a:solidFill>
              </a:rPr>
              <a:t>*Not all shown here.  For a complete list, search online for: Geometry object </a:t>
            </a:r>
            <a:r>
              <a:rPr lang="en-US" sz="1400" dirty="0" err="1">
                <a:solidFill>
                  <a:srgbClr val="D9D9D9"/>
                </a:solidFill>
              </a:rPr>
              <a:t>arcpy</a:t>
            </a:r>
            <a:endParaRPr lang="en-US" sz="1400" dirty="0">
              <a:solidFill>
                <a:srgbClr val="D9D9D9"/>
              </a:solidFill>
            </a:endParaRPr>
          </a:p>
        </p:txBody>
      </p:sp>
      <p:sp>
        <p:nvSpPr>
          <p:cNvPr id="8" name="TextBox 7"/>
          <p:cNvSpPr txBox="1"/>
          <p:nvPr/>
        </p:nvSpPr>
        <p:spPr>
          <a:xfrm>
            <a:off x="4343400" y="1629201"/>
            <a:ext cx="3365024" cy="369332"/>
          </a:xfrm>
          <a:prstGeom prst="rect">
            <a:avLst/>
          </a:prstGeom>
          <a:noFill/>
        </p:spPr>
        <p:txBody>
          <a:bodyPr wrap="none" rtlCol="0">
            <a:spAutoFit/>
          </a:bodyPr>
          <a:lstStyle/>
          <a:p>
            <a:r>
              <a:rPr lang="en-US" dirty="0">
                <a:solidFill>
                  <a:srgbClr val="D9D9D9"/>
                </a:solidFill>
              </a:rPr>
              <a:t>  Geometry objects properties*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E232DDE0-84AD-8106-149C-EA874690E079}"/>
              </a:ext>
            </a:extLst>
          </p:cNvPr>
          <p:cNvSpPr>
            <a:spLocks noGrp="1" noChangeArrowheads="1"/>
          </p:cNvSpPr>
          <p:nvPr>
            <p:ph type="title"/>
          </p:nvPr>
        </p:nvSpPr>
        <p:spPr/>
        <p:txBody>
          <a:bodyPr/>
          <a:lstStyle/>
          <a:p>
            <a:pPr eaLnBrk="1" hangingPunct="1"/>
            <a:r>
              <a:rPr lang="en-US" altLang="en-US" b="0" dirty="0"/>
              <a:t>Required parameters</a:t>
            </a:r>
          </a:p>
        </p:txBody>
      </p:sp>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8382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a:ea typeface="ＭＳ Ｐゴシック" charset="0"/>
              </a:rPr>
              <a:t>search</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a:ea typeface="ＭＳ Ｐゴシック" charset="0"/>
              </a:rPr>
              <a:t>update</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a:ea typeface="ＭＳ Ｐゴシック" charset="0"/>
              </a:rPr>
              <a:t>insert</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1066800" y="1981200"/>
            <a:ext cx="8077200" cy="4364338"/>
            <a:chOff x="1066800" y="1447800"/>
            <a:chExt cx="8077200" cy="4364338"/>
          </a:xfrm>
        </p:grpSpPr>
        <p:sp>
          <p:nvSpPr>
            <p:cNvPr id="2" name="Rectangle 5">
              <a:extLst>
                <a:ext uri="{FF2B5EF4-FFF2-40B4-BE49-F238E27FC236}">
                  <a16:creationId xmlns:a16="http://schemas.microsoft.com/office/drawing/2014/main" id="{DB051A3E-4535-2A15-EE44-BFAB729E7D58}"/>
                </a:ext>
              </a:extLst>
            </p:cNvPr>
            <p:cNvSpPr>
              <a:spLocks noChangeArrowheads="1"/>
            </p:cNvSpPr>
            <p:nvPr/>
          </p:nvSpPr>
          <p:spPr bwMode="auto">
            <a:xfrm>
              <a:off x="1066800" y="3489237"/>
              <a:ext cx="8077200" cy="461665"/>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UpdateCursor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1066800" y="5535139"/>
              <a:ext cx="8077200" cy="276999"/>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InsertCursor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1066800" y="1447800"/>
              <a:ext cx="8077200" cy="457200"/>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SearchCursor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grpSp>
    </p:spTree>
    <p:extLst>
      <p:ext uri="{BB962C8B-B14F-4D97-AF65-F5344CB8AC3E}">
        <p14:creationId xmlns:p14="http://schemas.microsoft.com/office/powerpoint/2010/main" val="5211469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E232DDE0-84AD-8106-149C-EA874690E079}"/>
              </a:ext>
            </a:extLst>
          </p:cNvPr>
          <p:cNvSpPr>
            <a:spLocks noGrp="1" noChangeArrowheads="1"/>
          </p:cNvSpPr>
          <p:nvPr>
            <p:ph type="title"/>
          </p:nvPr>
        </p:nvSpPr>
        <p:spPr/>
        <p:txBody>
          <a:bodyPr/>
          <a:lstStyle/>
          <a:p>
            <a:pPr eaLnBrk="1" hangingPunct="1"/>
            <a:r>
              <a:rPr lang="en-US" altLang="en-US" b="0" dirty="0"/>
              <a:t>Optional parameters</a:t>
            </a:r>
          </a:p>
        </p:txBody>
      </p:sp>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8382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a:ea typeface="ＭＳ Ｐゴシック" charset="0"/>
              </a:rPr>
              <a:t>search</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a:ea typeface="ＭＳ Ｐゴシック" charset="0"/>
              </a:rPr>
              <a:t>update</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a:ea typeface="ＭＳ Ｐゴシック" charset="0"/>
              </a:rPr>
              <a:t>insert</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1066800" y="1981200"/>
            <a:ext cx="8077200" cy="4364338"/>
            <a:chOff x="1066800" y="1447800"/>
            <a:chExt cx="8077200" cy="4364338"/>
          </a:xfrm>
        </p:grpSpPr>
        <p:sp>
          <p:nvSpPr>
            <p:cNvPr id="2" name="Rectangle 5">
              <a:extLst>
                <a:ext uri="{FF2B5EF4-FFF2-40B4-BE49-F238E27FC236}">
                  <a16:creationId xmlns:a16="http://schemas.microsoft.com/office/drawing/2014/main" id="{DB051A3E-4535-2A15-EE44-BFAB729E7D58}"/>
                </a:ext>
              </a:extLst>
            </p:cNvPr>
            <p:cNvSpPr>
              <a:spLocks noChangeArrowheads="1"/>
            </p:cNvSpPr>
            <p:nvPr/>
          </p:nvSpPr>
          <p:spPr bwMode="auto">
            <a:xfrm>
              <a:off x="1066800" y="3489237"/>
              <a:ext cx="8077200" cy="461665"/>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UpdateCursor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latin typeface="Consolas" panose="020B0609020204030204" pitchFamily="49" charset="0"/>
                </a:rPr>
                <a:t>(</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lang="en-US" altLang="en-US" sz="1200" dirty="0">
                  <a:solidFill>
                    <a:srgbClr val="4C4C4C"/>
                  </a:solidFill>
                  <a:latin typeface="Consolas" panose="020B0609020204030204" pitchFamily="49" charset="0"/>
                </a:rPr>
                <a:t>, </a:t>
              </a:r>
              <a:r>
                <a:rPr lang="en-US" altLang="en-US" sz="1200" dirty="0">
                  <a:solidFill>
                    <a:srgbClr val="4C4C4C"/>
                  </a:solidFill>
                  <a:highlight>
                    <a:srgbClr val="FFF9AF"/>
                  </a:highlight>
                  <a:latin typeface="Consolas" panose="020B0609020204030204" pitchFamily="49" charset="0"/>
                </a:rPr>
                <a:t>{</a:t>
              </a:r>
              <a:r>
                <a:rPr lang="en-US" altLang="en-US" sz="1200" dirty="0" err="1">
                  <a:solidFill>
                    <a:srgbClr val="4C4C4C"/>
                  </a:solidFill>
                  <a:highlight>
                    <a:srgbClr val="FFF9AF"/>
                  </a:highlight>
                  <a:latin typeface="Consolas" panose="020B0609020204030204" pitchFamily="49" charset="0"/>
                </a:rPr>
                <a:t>where_clause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spatial_reference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explode_to_points</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sql_clause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datum_transformation</a:t>
              </a:r>
              <a:r>
                <a:rPr lang="en-US" altLang="en-US" sz="1200" dirty="0">
                  <a:solidFill>
                    <a:srgbClr val="4C4C4C"/>
                  </a:solidFill>
                  <a:highlight>
                    <a:srgbClr val="FFF9AF"/>
                  </a:highlight>
                  <a:latin typeface="Consolas" panose="020B0609020204030204" pitchFamily="49" charset="0"/>
                </a:rPr>
                <a:t>}</a:t>
              </a:r>
              <a:r>
                <a:rPr lang="en-US" altLang="en-US" sz="1200" dirty="0">
                  <a:solidFill>
                    <a:srgbClr val="4C4C4C"/>
                  </a:solidFill>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1066800" y="5535139"/>
              <a:ext cx="8077200" cy="276999"/>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InsertCursor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latin typeface="Consolas" panose="020B0609020204030204" pitchFamily="49" charset="0"/>
                </a:rPr>
                <a:t>(</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lang="en-US" altLang="en-US" sz="1200" dirty="0">
                  <a:solidFill>
                    <a:srgbClr val="4C4C4C"/>
                  </a:solidFill>
                  <a:latin typeface="Consolas" panose="020B0609020204030204" pitchFamily="49" charset="0"/>
                </a:rPr>
                <a:t>, </a:t>
              </a:r>
              <a:r>
                <a:rPr lang="en-US" altLang="en-US" sz="1200" dirty="0">
                  <a:solidFill>
                    <a:srgbClr val="4C4C4C"/>
                  </a:solidFill>
                  <a:highlight>
                    <a:srgbClr val="FFF9AF"/>
                  </a:highlight>
                  <a:latin typeface="Consolas" panose="020B0609020204030204" pitchFamily="49" charset="0"/>
                </a:rPr>
                <a:t>{</a:t>
              </a:r>
              <a:r>
                <a:rPr lang="en-US" altLang="en-US" sz="1200" dirty="0" err="1">
                  <a:solidFill>
                    <a:srgbClr val="4C4C4C"/>
                  </a:solidFill>
                  <a:highlight>
                    <a:srgbClr val="FFF9AF"/>
                  </a:highlight>
                  <a:latin typeface="Consolas" panose="020B0609020204030204" pitchFamily="49" charset="0"/>
                </a:rPr>
                <a:t>datum_transformation</a:t>
              </a:r>
              <a:r>
                <a:rPr lang="en-US" altLang="en-US" sz="1200" dirty="0">
                  <a:solidFill>
                    <a:srgbClr val="4C4C4C"/>
                  </a:solidFill>
                  <a:highlight>
                    <a:srgbClr val="FFF9AF"/>
                  </a:highlight>
                  <a:latin typeface="Consolas" panose="020B0609020204030204" pitchFamily="49" charset="0"/>
                </a:rPr>
                <a:t>}</a:t>
              </a:r>
              <a:r>
                <a:rPr lang="en-US" altLang="en-US" sz="1200" dirty="0">
                  <a:solidFill>
                    <a:srgbClr val="4C4C4C"/>
                  </a:solidFill>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1066800" y="1447800"/>
              <a:ext cx="8077200" cy="457200"/>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SearchCursor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highlight>
                    <a:srgbClr val="FFF9AF"/>
                  </a:highlight>
                  <a:latin typeface="Consolas" panose="020B0609020204030204" pitchFamily="49" charset="0"/>
                </a:rPr>
                <a:t>{</a:t>
              </a:r>
              <a:r>
                <a:rPr lang="en-US" altLang="en-US" sz="1200" dirty="0" err="1">
                  <a:solidFill>
                    <a:srgbClr val="4C4C4C"/>
                  </a:solidFill>
                  <a:highlight>
                    <a:srgbClr val="FFF9AF"/>
                  </a:highlight>
                  <a:latin typeface="Consolas" panose="020B0609020204030204" pitchFamily="49" charset="0"/>
                </a:rPr>
                <a:t>where_clause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spatial_reference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explode_to_points</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sql_clause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datum_transformation</a:t>
              </a:r>
              <a:r>
                <a:rPr lang="en-US" altLang="en-US" sz="1200" dirty="0">
                  <a:solidFill>
                    <a:srgbClr val="4C4C4C"/>
                  </a:solidFill>
                  <a:highlight>
                    <a:srgbClr val="FFF9AF"/>
                  </a:highlight>
                  <a:latin typeface="Consolas" panose="020B0609020204030204" pitchFamily="49" charset="0"/>
                </a:rPr>
                <a:t>}</a:t>
              </a:r>
              <a:r>
                <a:rPr lang="en-US" altLang="en-US" sz="1200" dirty="0">
                  <a:solidFill>
                    <a:srgbClr val="4C4C4C"/>
                  </a:solidFill>
                  <a:latin typeface="Consolas" panose="020B0609020204030204" pitchFamily="49" charset="0"/>
                </a:rPr>
                <a:t>) </a:t>
              </a:r>
            </a:p>
          </p:txBody>
        </p:sp>
      </p:grpSp>
    </p:spTree>
    <p:extLst>
      <p:ext uri="{BB962C8B-B14F-4D97-AF65-F5344CB8AC3E}">
        <p14:creationId xmlns:p14="http://schemas.microsoft.com/office/powerpoint/2010/main" val="18995494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E232DDE0-84AD-8106-149C-EA874690E079}"/>
              </a:ext>
            </a:extLst>
          </p:cNvPr>
          <p:cNvSpPr>
            <a:spLocks noGrp="1" noChangeArrowheads="1"/>
          </p:cNvSpPr>
          <p:nvPr>
            <p:ph type="title"/>
          </p:nvPr>
        </p:nvSpPr>
        <p:spPr/>
        <p:txBody>
          <a:bodyPr/>
          <a:lstStyle/>
          <a:p>
            <a:pPr eaLnBrk="1" hangingPunct="1"/>
            <a:r>
              <a:rPr lang="en-US" altLang="en-US" b="0" dirty="0" err="1"/>
              <a:t>where_clause</a:t>
            </a:r>
            <a:endParaRPr lang="en-US" altLang="en-US" b="0" dirty="0"/>
          </a:p>
        </p:txBody>
      </p:sp>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8382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a:ea typeface="ＭＳ Ｐゴシック" charset="0"/>
              </a:rPr>
              <a:t>search</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a:ea typeface="ＭＳ Ｐゴシック" charset="0"/>
              </a:rPr>
              <a:t>update</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a:ea typeface="ＭＳ Ｐゴシック" charset="0"/>
              </a:rPr>
              <a:t>insert</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1066800" y="1981200"/>
            <a:ext cx="8077200" cy="4364338"/>
            <a:chOff x="1066800" y="1447800"/>
            <a:chExt cx="8077200" cy="4364338"/>
          </a:xfrm>
        </p:grpSpPr>
        <p:sp>
          <p:nvSpPr>
            <p:cNvPr id="2" name="Rectangle 5">
              <a:extLst>
                <a:ext uri="{FF2B5EF4-FFF2-40B4-BE49-F238E27FC236}">
                  <a16:creationId xmlns:a16="http://schemas.microsoft.com/office/drawing/2014/main" id="{DB051A3E-4535-2A15-EE44-BFAB729E7D58}"/>
                </a:ext>
              </a:extLst>
            </p:cNvPr>
            <p:cNvSpPr>
              <a:spLocks noChangeArrowheads="1"/>
            </p:cNvSpPr>
            <p:nvPr/>
          </p:nvSpPr>
          <p:spPr bwMode="auto">
            <a:xfrm>
              <a:off x="1066800" y="3489237"/>
              <a:ext cx="8077200" cy="461665"/>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UpdateCursor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highlight>
                    <a:srgbClr val="FFF9AF"/>
                  </a:highlight>
                  <a:latin typeface="Consolas" panose="020B0609020204030204" pitchFamily="49" charset="0"/>
                </a:rPr>
                <a:t>{</a:t>
              </a:r>
              <a:r>
                <a:rPr lang="en-US" altLang="en-US" sz="1200" dirty="0" err="1">
                  <a:solidFill>
                    <a:srgbClr val="4C4C4C"/>
                  </a:solidFill>
                  <a:highlight>
                    <a:srgbClr val="FFF9AF"/>
                  </a:highlight>
                  <a:latin typeface="Consolas" panose="020B0609020204030204" pitchFamily="49" charset="0"/>
                </a:rPr>
                <a:t>where_clause</a:t>
              </a:r>
              <a:r>
                <a:rPr lang="en-US" altLang="en-US" sz="1200" dirty="0">
                  <a:solidFill>
                    <a:srgbClr val="4C4C4C"/>
                  </a:solidFill>
                  <a:highlight>
                    <a:srgbClr val="FFF9AF"/>
                  </a:highlight>
                  <a:latin typeface="Consolas" panose="020B0609020204030204" pitchFamily="49" charset="0"/>
                </a:rPr>
                <a:t>}</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spatial_reference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explode_to_points</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sql_clause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datum_transformation</a:t>
              </a:r>
              <a:r>
                <a:rPr lang="en-US" altLang="en-US" sz="1200" dirty="0">
                  <a:solidFill>
                    <a:srgbClr val="4C4C4C"/>
                  </a:solidFill>
                  <a:latin typeface="Consolas" panose="020B0609020204030204" pitchFamily="49" charset="0"/>
                </a:rPr>
                <a:t>}) </a:t>
              </a:r>
            </a:p>
          </p:txBody>
        </p:sp>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1066800" y="5535139"/>
              <a:ext cx="8077200" cy="276999"/>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InsertCursor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latin typeface="Consolas" panose="020B0609020204030204" pitchFamily="49" charset="0"/>
                </a:rPr>
                <a:t>(</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datum_transformation</a:t>
              </a:r>
              <a:r>
                <a:rPr lang="en-US" altLang="en-US" sz="1200" dirty="0">
                  <a:solidFill>
                    <a:srgbClr val="4C4C4C"/>
                  </a:solidFill>
                  <a:latin typeface="Consolas" panose="020B0609020204030204" pitchFamily="49" charset="0"/>
                </a:rPr>
                <a:t>}) </a:t>
              </a: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1066800" y="1447800"/>
              <a:ext cx="8077200" cy="457200"/>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SearchCursor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highlight>
                    <a:srgbClr val="FFF9AF"/>
                  </a:highlight>
                  <a:latin typeface="Consolas" panose="020B0609020204030204" pitchFamily="49" charset="0"/>
                </a:rPr>
                <a:t>{</a:t>
              </a:r>
              <a:r>
                <a:rPr lang="en-US" altLang="en-US" sz="1200" dirty="0" err="1">
                  <a:solidFill>
                    <a:srgbClr val="4C4C4C"/>
                  </a:solidFill>
                  <a:highlight>
                    <a:srgbClr val="FFF9AF"/>
                  </a:highlight>
                  <a:latin typeface="Consolas" panose="020B0609020204030204" pitchFamily="49" charset="0"/>
                </a:rPr>
                <a:t>where_clause</a:t>
              </a:r>
              <a:r>
                <a:rPr lang="en-US" altLang="en-US" sz="1200" dirty="0">
                  <a:solidFill>
                    <a:srgbClr val="4C4C4C"/>
                  </a:solidFill>
                  <a:highlight>
                    <a:srgbClr val="FFF9AF"/>
                  </a:highlight>
                  <a:latin typeface="Consolas" panose="020B0609020204030204" pitchFamily="49" charset="0"/>
                </a:rPr>
                <a:t>}</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spatial_reference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explode_to_points</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sql_clause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datum_transformation</a:t>
              </a:r>
              <a:r>
                <a:rPr lang="en-US" altLang="en-US" sz="1200" dirty="0">
                  <a:solidFill>
                    <a:srgbClr val="4C4C4C"/>
                  </a:solidFill>
                  <a:latin typeface="Consolas" panose="020B0609020204030204" pitchFamily="49" charset="0"/>
                </a:rPr>
                <a:t>}) </a:t>
              </a:r>
            </a:p>
          </p:txBody>
        </p:sp>
      </p:grpSp>
    </p:spTree>
    <p:extLst>
      <p:ext uri="{BB962C8B-B14F-4D97-AF65-F5344CB8AC3E}">
        <p14:creationId xmlns:p14="http://schemas.microsoft.com/office/powerpoint/2010/main" val="28333588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1066800" y="1371600"/>
            <a:ext cx="78486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endParaRPr lang="en-US" sz="1400" b="0" dirty="0">
              <a:solidFill>
                <a:srgbClr val="D4D4D4"/>
              </a:solidFill>
              <a:effectLst/>
              <a:latin typeface="Consolas" panose="020B0609020204030204" pitchFamily="49" charset="0"/>
            </a:endParaRPr>
          </a:p>
          <a:p>
            <a:pPr marL="0" indent="0">
              <a:buNone/>
            </a:pPr>
            <a:r>
              <a:rPr lang="en-US" sz="1400" dirty="0">
                <a:solidFill>
                  <a:srgbClr val="569CD6"/>
                </a:solidFill>
                <a:latin typeface="Consolas" panose="020B0609020204030204" pitchFamily="49" charset="0"/>
              </a:rPr>
              <a:t>import</a:t>
            </a: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arcpy</a:t>
            </a:r>
            <a:endParaRPr lang="en-US" sz="1400" dirty="0">
              <a:solidFill>
                <a:srgbClr val="D4D4D4"/>
              </a:solidFill>
              <a:latin typeface="Consolas" panose="020B0609020204030204" pitchFamily="49" charset="0"/>
            </a:endParaRPr>
          </a:p>
          <a:p>
            <a:pPr marL="0" indent="0">
              <a:buNone/>
            </a:pPr>
            <a:r>
              <a:rPr lang="en-US" sz="1400" dirty="0" err="1">
                <a:solidFill>
                  <a:srgbClr val="D4D4D4"/>
                </a:solidFill>
                <a:latin typeface="Consolas" panose="020B0609020204030204" pitchFamily="49" charset="0"/>
              </a:rPr>
              <a:t>arcpy.env.workspace</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"C:/gispy/data/ch02"</a:t>
            </a:r>
            <a:endParaRPr lang="en-US" sz="1400" dirty="0">
              <a:solidFill>
                <a:srgbClr val="D4D4D4"/>
              </a:solidFill>
              <a:latin typeface="Consolas" panose="020B0609020204030204" pitchFamily="49" charset="0"/>
            </a:endParaRPr>
          </a:p>
          <a:p>
            <a:pPr marL="0" indent="0">
              <a:buNone/>
            </a:pPr>
            <a:r>
              <a:rPr lang="en-US" sz="1400" dirty="0">
                <a:solidFill>
                  <a:srgbClr val="D4D4D4"/>
                </a:solidFill>
                <a:latin typeface="Consolas" panose="020B0609020204030204" pitchFamily="49" charset="0"/>
              </a:rPr>
              <a:t>data =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fires.shp</a:t>
            </a:r>
            <a:r>
              <a:rPr lang="en-US" sz="1400" dirty="0">
                <a:solidFill>
                  <a:srgbClr val="CE9178"/>
                </a:solidFill>
                <a:latin typeface="Consolas" panose="020B0609020204030204" pitchFamily="49" charset="0"/>
              </a:rPr>
              <a:t>“</a:t>
            </a:r>
          </a:p>
          <a:p>
            <a:pPr marL="0" indent="0">
              <a:buNone/>
            </a:pPr>
            <a:endParaRPr lang="en-US" sz="1400" dirty="0">
              <a:solidFill>
                <a:srgbClr val="D4D4D4"/>
              </a:solidFill>
              <a:latin typeface="Consolas" panose="020B0609020204030204" pitchFamily="49" charset="0"/>
            </a:endParaRPr>
          </a:p>
          <a:p>
            <a:pPr marL="0" indent="0">
              <a:buNone/>
            </a:pPr>
            <a:r>
              <a:rPr lang="en-US" sz="1400" dirty="0">
                <a:solidFill>
                  <a:srgbClr val="D4D4D4"/>
                </a:solidFill>
                <a:latin typeface="Consolas" panose="020B0609020204030204" pitchFamily="49" charset="0"/>
              </a:rPr>
              <a:t># Specify a condition with SQL in a Python string.</a:t>
            </a:r>
          </a:p>
          <a:p>
            <a:pPr marL="0" indent="0">
              <a:buNone/>
            </a:pPr>
            <a:r>
              <a:rPr lang="en-US" sz="1400" dirty="0">
                <a:solidFill>
                  <a:srgbClr val="D4D4D4"/>
                </a:solidFill>
                <a:latin typeface="Consolas" panose="020B0609020204030204" pitchFamily="49" charset="0"/>
              </a:rPr>
              <a:t>query</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"FID &gt; 50"</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 </a:t>
            </a: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sc</a:t>
            </a:r>
            <a:r>
              <a:rPr lang="en-US" sz="1400" b="0" dirty="0">
                <a:solidFill>
                  <a:srgbClr val="D4D4D4"/>
                </a:solidFill>
                <a:effectLst/>
                <a:latin typeface="Consolas" panose="020B0609020204030204" pitchFamily="49" charset="0"/>
              </a:rPr>
              <a:t> = </a:t>
            </a:r>
            <a:r>
              <a:rPr lang="en-US" sz="1400" b="0" dirty="0" err="1">
                <a:solidFill>
                  <a:srgbClr val="D4D4D4"/>
                </a:solidFill>
                <a:effectLst/>
                <a:latin typeface="Consolas" panose="020B0609020204030204" pitchFamily="49" charset="0"/>
              </a:rPr>
              <a:t>arcpy.da.SearchCursor</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in_table</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"C:/gispy/scratch/</a:t>
            </a:r>
            <a:r>
              <a:rPr lang="en-US" sz="1400" dirty="0">
                <a:solidFill>
                  <a:srgbClr val="CE9178"/>
                </a:solidFill>
                <a:latin typeface="Consolas" panose="020B0609020204030204" pitchFamily="49" charset="0"/>
              </a:rPr>
              <a:t>park</a:t>
            </a:r>
            <a:r>
              <a:rPr lang="en-US" sz="1400" b="0" dirty="0">
                <a:solidFill>
                  <a:srgbClr val="CE9178"/>
                </a:solidFill>
                <a:effectLst/>
                <a:latin typeface="Consolas" panose="020B0609020204030204" pitchFamily="49" charset="0"/>
              </a:rPr>
              <a:t>.shp"</a:t>
            </a:r>
            <a:r>
              <a:rPr lang="en-US" sz="1400" b="0" dirty="0">
                <a:solidFill>
                  <a:srgbClr val="D4D4D4"/>
                </a:solidFill>
                <a:effectLst/>
                <a:latin typeface="Consolas" panose="020B0609020204030204" pitchFamily="49" charset="0"/>
              </a:rPr>
              <a:t>, </a:t>
            </a:r>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field_names</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'FID'</a:t>
            </a:r>
            <a:r>
              <a:rPr lang="en-US" sz="1400" b="0" dirty="0">
                <a:solidFill>
                  <a:srgbClr val="D4D4D4"/>
                </a:solidFill>
                <a:effectLst/>
                <a:latin typeface="Consolas" panose="020B0609020204030204" pitchFamily="49" charset="0"/>
              </a:rPr>
              <a:t>], </a:t>
            </a:r>
          </a:p>
          <a:p>
            <a:pPr marL="0" indent="0">
              <a:buNone/>
            </a:pP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where_clause</a:t>
            </a:r>
            <a:r>
              <a:rPr lang="en-US" sz="1400" dirty="0">
                <a:solidFill>
                  <a:srgbClr val="D4D4D4"/>
                </a:solidFill>
                <a:latin typeface="Consolas" panose="020B0609020204030204" pitchFamily="49" charset="0"/>
              </a:rPr>
              <a:t> = </a:t>
            </a:r>
            <a:r>
              <a:rPr lang="en-US" sz="1400" b="0" dirty="0">
                <a:solidFill>
                  <a:srgbClr val="D4D4D4"/>
                </a:solidFill>
                <a:effectLst/>
                <a:latin typeface="Consolas" panose="020B0609020204030204" pitchFamily="49" charset="0"/>
              </a:rPr>
              <a:t>query)</a:t>
            </a:r>
          </a:p>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row = next(</a:t>
            </a:r>
            <a:r>
              <a:rPr lang="en-US" sz="1400" b="0" dirty="0" err="1">
                <a:solidFill>
                  <a:srgbClr val="D4D4D4"/>
                </a:solidFill>
                <a:effectLst/>
                <a:latin typeface="Consolas" panose="020B0609020204030204" pitchFamily="49" charset="0"/>
              </a:rPr>
              <a:t>sc</a:t>
            </a:r>
            <a:r>
              <a:rPr lang="en-US" sz="1400" b="0" dirty="0">
                <a:solidFill>
                  <a:srgbClr val="D4D4D4"/>
                </a:solidFill>
                <a:effectLst/>
                <a:latin typeface="Consolas" panose="020B0609020204030204" pitchFamily="49" charset="0"/>
              </a:rPr>
              <a:t>)</a:t>
            </a:r>
          </a:p>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print(</a:t>
            </a:r>
            <a:r>
              <a:rPr lang="en-US" sz="1400" b="0" dirty="0" err="1">
                <a:solidFill>
                  <a:srgbClr val="D4D4D4"/>
                </a:solidFill>
                <a:effectLst/>
                <a:latin typeface="Consolas" panose="020B0609020204030204" pitchFamily="49" charset="0"/>
              </a:rPr>
              <a:t>f</a:t>
            </a:r>
            <a:r>
              <a:rPr lang="en-US" sz="1400" dirty="0" err="1">
                <a:solidFill>
                  <a:srgbClr val="CE9178"/>
                </a:solidFill>
                <a:latin typeface="Consolas" panose="020B0609020204030204" pitchFamily="49" charset="0"/>
              </a:rPr>
              <a:t>"</a:t>
            </a:r>
            <a:r>
              <a:rPr lang="en-US" sz="1400" b="0" dirty="0" err="1">
                <a:solidFill>
                  <a:srgbClr val="D4D4D4"/>
                </a:solidFill>
                <a:effectLst/>
                <a:latin typeface="Consolas" panose="020B0609020204030204" pitchFamily="49" charset="0"/>
              </a:rPr>
              <a:t>row</a:t>
            </a:r>
            <a:r>
              <a:rPr lang="en-US" sz="1400" b="0" dirty="0">
                <a:solidFill>
                  <a:srgbClr val="D4D4D4"/>
                </a:solidFill>
                <a:effectLst/>
                <a:latin typeface="Consolas" panose="020B0609020204030204" pitchFamily="49" charset="0"/>
              </a:rPr>
              <a:t> = {row[</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r>
              <a:rPr lang="en-US" sz="1400" dirty="0">
                <a:solidFill>
                  <a:srgbClr val="CE9178"/>
                </a:solidFill>
                <a:latin typeface="Consolas" panose="020B0609020204030204" pitchFamily="49" charset="0"/>
              </a:rPr>
              <a:t>"</a:t>
            </a:r>
            <a:r>
              <a:rPr lang="en-US" sz="1400" b="0" dirty="0">
                <a:solidFill>
                  <a:srgbClr val="D4D4D4"/>
                </a:solidFill>
                <a:effectLst/>
                <a:latin typeface="Consolas" panose="020B0609020204030204" pitchFamily="49" charset="0"/>
              </a:rPr>
              <a:t>)</a:t>
            </a:r>
          </a:p>
          <a:p>
            <a:pPr marL="0" indent="0">
              <a:buNone/>
            </a:pPr>
            <a:endParaRPr lang="en-US" sz="1400" b="0" dirty="0">
              <a:solidFill>
                <a:srgbClr val="B5CEA8"/>
              </a:solidFill>
              <a:effectLst/>
              <a:latin typeface="Consolas" panose="020B0609020204030204" pitchFamily="49" charset="0"/>
            </a:endParaRPr>
          </a:p>
          <a:p>
            <a:pPr marL="0" indent="0">
              <a:buNone/>
            </a:pPr>
            <a:r>
              <a:rPr lang="en-US" sz="1400" b="0" dirty="0">
                <a:solidFill>
                  <a:srgbClr val="B5CEA8"/>
                </a:solidFill>
                <a:effectLst/>
                <a:latin typeface="Consolas" panose="020B0609020204030204" pitchFamily="49" charset="0"/>
              </a:rPr>
              <a:t>row = 51</a:t>
            </a: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for filtering records</a:t>
            </a:r>
          </a:p>
        </p:txBody>
      </p:sp>
    </p:spTree>
    <p:extLst>
      <p:ext uri="{BB962C8B-B14F-4D97-AF65-F5344CB8AC3E}">
        <p14:creationId xmlns:p14="http://schemas.microsoft.com/office/powerpoint/2010/main" val="27374799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a:extLst>
              <a:ext uri="{FF2B5EF4-FFF2-40B4-BE49-F238E27FC236}">
                <a16:creationId xmlns:a16="http://schemas.microsoft.com/office/drawing/2014/main" id="{6864B081-4BDB-D958-6B99-129F82312746}"/>
              </a:ext>
            </a:extLst>
          </p:cNvPr>
          <p:cNvSpPr>
            <a:spLocks noChangeArrowheads="1"/>
          </p:cNvSpPr>
          <p:nvPr/>
        </p:nvSpPr>
        <p:spPr bwMode="auto">
          <a:xfrm>
            <a:off x="381000" y="4038600"/>
            <a:ext cx="8458200" cy="18288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for filtering records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 y="10668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sz="2400" kern="0" dirty="0">
                <a:solidFill>
                  <a:schemeClr val="bg1">
                    <a:lumMod val="85000"/>
                  </a:schemeClr>
                </a:solidFill>
                <a:ea typeface="ＭＳ Ｐゴシック" pitchFamily="34" charset="-128"/>
              </a:rPr>
              <a:t>SQL statement as a Python string</a:t>
            </a:r>
            <a:endParaRPr lang="en-US" sz="2000" kern="0" dirty="0">
              <a:solidFill>
                <a:schemeClr val="bg1">
                  <a:lumMod val="85000"/>
                </a:schemeClr>
              </a:solidFill>
              <a:ea typeface="ＭＳ Ｐゴシック" pitchFamily="34" charset="-128"/>
            </a:endParaRPr>
          </a:p>
          <a:p>
            <a:pPr marL="0" indent="0">
              <a:buNone/>
            </a:pPr>
            <a:r>
              <a:rPr lang="en-US" sz="1400" b="0" dirty="0">
                <a:solidFill>
                  <a:srgbClr val="CE9178"/>
                </a:solidFill>
                <a:effectLst/>
                <a:latin typeface="Consolas" panose="020B0609020204030204" pitchFamily="49" charset="0"/>
              </a:rPr>
              <a:t>	</a:t>
            </a:r>
            <a:r>
              <a:rPr lang="en-US" sz="1400" dirty="0">
                <a:solidFill>
                  <a:srgbClr val="CE9178"/>
                </a:solidFill>
                <a:latin typeface="Consolas" panose="020B0609020204030204" pitchFamily="49" charset="0"/>
              </a:rPr>
              <a:t>"FIREID &gt; 50"</a:t>
            </a:r>
            <a:r>
              <a:rPr lang="en-US" sz="1400" dirty="0">
                <a:solidFill>
                  <a:srgbClr val="D4D4D4"/>
                </a:solidFill>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dirty="0">
                <a:solidFill>
                  <a:srgbClr val="CE9178"/>
                </a:solidFill>
                <a:latin typeface="Consolas" panose="020B0609020204030204" pitchFamily="49" charset="0"/>
              </a:rPr>
              <a:t>"FIRENAME </a:t>
            </a:r>
            <a:r>
              <a:rPr lang="en-US" sz="1400" b="0" dirty="0">
                <a:solidFill>
                  <a:srgbClr val="CE9178"/>
                </a:solidFill>
                <a:effectLst/>
                <a:latin typeface="Consolas" panose="020B0609020204030204" pitchFamily="49" charset="0"/>
              </a:rPr>
              <a:t>= </a:t>
            </a:r>
            <a:r>
              <a:rPr lang="en-US" sz="1400" dirty="0">
                <a:solidFill>
                  <a:srgbClr val="CE9178"/>
                </a:solidFill>
                <a:latin typeface="Consolas" panose="020B0609020204030204" pitchFamily="49" charset="0"/>
              </a:rPr>
              <a:t>'Meadow</a:t>
            </a:r>
            <a:r>
              <a:rPr lang="en-US" sz="1400" b="0" dirty="0">
                <a:solidFill>
                  <a:srgbClr val="CE9178"/>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pPr marL="0" indent="0">
              <a:buNone/>
            </a:pPr>
            <a:r>
              <a:rPr lang="en-US" sz="1400" b="0" dirty="0">
                <a:solidFill>
                  <a:srgbClr val="CE9178"/>
                </a:solidFill>
                <a:effectLst/>
                <a:latin typeface="Consolas" panose="020B0609020204030204" pitchFamily="49" charset="0"/>
              </a:rPr>
              <a:t>	"COVER &lt;&gt; 'woods</a:t>
            </a:r>
            <a:r>
              <a:rPr lang="en-US" sz="1400" dirty="0">
                <a:solidFill>
                  <a:srgbClr val="CE9178"/>
                </a:solidFill>
                <a:latin typeface="Consolas" panose="020B0609020204030204" pitchFamily="49" charset="0"/>
              </a:rPr>
              <a:t>'"</a:t>
            </a:r>
            <a:br>
              <a:rPr lang="en-US" sz="1400" dirty="0">
                <a:solidFill>
                  <a:srgbClr val="CE9178"/>
                </a:solidFill>
                <a:latin typeface="Consolas" panose="020B0609020204030204" pitchFamily="49" charset="0"/>
              </a:rPr>
            </a:br>
            <a:r>
              <a:rPr lang="en-US" sz="1400" dirty="0">
                <a:solidFill>
                  <a:srgbClr val="CE9178"/>
                </a:solidFill>
                <a:latin typeface="Consolas" panose="020B0609020204030204" pitchFamily="49" charset="0"/>
              </a:rPr>
              <a:t>         "WATERBODY LIKE 'Lake%'"</a:t>
            </a:r>
            <a:endParaRPr lang="en-US" sz="1400" b="0" dirty="0">
              <a:solidFill>
                <a:srgbClr val="CE9178"/>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dirty="0">
                <a:solidFill>
                  <a:srgbClr val="CE9178"/>
                </a:solidFill>
                <a:latin typeface="Consolas" panose="020B0609020204030204" pitchFamily="49" charset="0"/>
              </a:rPr>
              <a:t>"UPPER(AUTHOR) = 'ROWLING'"</a:t>
            </a:r>
          </a:p>
          <a:p>
            <a:pPr marL="0" indent="0">
              <a:buNone/>
            </a:pPr>
            <a:r>
              <a:rPr lang="en-US" sz="1400" dirty="0">
                <a:solidFill>
                  <a:srgbClr val="CE9178"/>
                </a:solidFill>
                <a:latin typeface="Consolas" panose="020B0609020204030204" pitchFamily="49" charset="0"/>
              </a:rPr>
              <a:t>         "NAME = 'woods' OR NAME = 'forest'" </a:t>
            </a: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lvl="0" indent="0" eaLnBrk="1" hangingPunct="1">
              <a:spcBef>
                <a:spcPct val="0"/>
              </a:spcBef>
              <a:buNone/>
              <a:defRPr/>
            </a:pPr>
            <a:r>
              <a:rPr lang="en-US" sz="2400" kern="0" dirty="0">
                <a:solidFill>
                  <a:srgbClr val="FFFFFF">
                    <a:lumMod val="85000"/>
                  </a:srgbClr>
                </a:solidFill>
                <a:latin typeface="Arial" panose="020B0604020202020204" pitchFamily="34" charset="0"/>
                <a:ea typeface="ＭＳ Ｐゴシック" pitchFamily="34" charset="-128"/>
                <a:cs typeface="+mn-cs"/>
              </a:rPr>
              <a:t>Use as </a:t>
            </a:r>
            <a:r>
              <a:rPr lang="en-US" sz="2400" kern="0" dirty="0" err="1">
                <a:solidFill>
                  <a:srgbClr val="FFFFFF">
                    <a:lumMod val="85000"/>
                  </a:srgbClr>
                </a:solidFill>
                <a:latin typeface="Arial" panose="020B0604020202020204" pitchFamily="34" charset="0"/>
                <a:ea typeface="ＭＳ Ｐゴシック" pitchFamily="34" charset="-128"/>
                <a:cs typeface="+mn-cs"/>
              </a:rPr>
              <a:t>where_clause</a:t>
            </a:r>
            <a:r>
              <a:rPr lang="en-US" sz="2400" kern="0" dirty="0">
                <a:solidFill>
                  <a:srgbClr val="FFFFFF">
                    <a:lumMod val="85000"/>
                  </a:srgbClr>
                </a:solidFill>
                <a:latin typeface="Arial" panose="020B0604020202020204" pitchFamily="34" charset="0"/>
                <a:ea typeface="ＭＳ Ｐゴシック" pitchFamily="34" charset="-128"/>
                <a:cs typeface="+mn-cs"/>
              </a:rPr>
              <a:t> parameter</a:t>
            </a:r>
            <a:endParaRPr lang="en-US" sz="2000" kern="0" dirty="0">
              <a:solidFill>
                <a:srgbClr val="FFFFFF">
                  <a:lumMod val="85000"/>
                </a:srgbClr>
              </a:solidFill>
              <a:latin typeface="Arial" panose="020B0604020202020204" pitchFamily="34" charset="0"/>
              <a:ea typeface="ＭＳ Ｐゴシック" pitchFamily="34" charset="-128"/>
              <a:cs typeface="+mn-cs"/>
            </a:endParaRPr>
          </a:p>
          <a:p>
            <a:pPr marL="0" indent="0">
              <a:buNone/>
            </a:pPr>
            <a:endParaRPr lang="en-US" sz="1400" b="0" dirty="0">
              <a:solidFill>
                <a:srgbClr val="D4D4D4"/>
              </a:solidFill>
              <a:effectLst/>
              <a:latin typeface="Consolas" panose="020B0609020204030204" pitchFamily="49" charset="0"/>
            </a:endParaRPr>
          </a:p>
          <a:p>
            <a:pPr marL="0" indent="0">
              <a:buNone/>
            </a:pPr>
            <a:r>
              <a:rPr lang="en-US" sz="1400" dirty="0">
                <a:solidFill>
                  <a:srgbClr val="D4D4D4"/>
                </a:solidFill>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&gt;&gt;&gt; query = </a:t>
            </a:r>
            <a:r>
              <a:rPr lang="en-US" sz="1400" b="0" dirty="0">
                <a:solidFill>
                  <a:srgbClr val="CE9178"/>
                </a:solidFill>
                <a:effectLst/>
                <a:latin typeface="Consolas" panose="020B0609020204030204" pitchFamily="49" charset="0"/>
              </a:rPr>
              <a:t>"FID &gt; 50"</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 </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&gt;&gt;&gt; </a:t>
            </a:r>
            <a:r>
              <a:rPr lang="en-US" sz="1400" b="0" dirty="0" err="1">
                <a:solidFill>
                  <a:srgbClr val="D4D4D4"/>
                </a:solidFill>
                <a:effectLst/>
                <a:latin typeface="Consolas" panose="020B0609020204030204" pitchFamily="49" charset="0"/>
              </a:rPr>
              <a:t>sc</a:t>
            </a:r>
            <a:r>
              <a:rPr lang="en-US" sz="1400" b="0" dirty="0">
                <a:solidFill>
                  <a:srgbClr val="D4D4D4"/>
                </a:solidFill>
                <a:effectLst/>
                <a:latin typeface="Consolas" panose="020B0609020204030204" pitchFamily="49" charset="0"/>
              </a:rPr>
              <a:t> = </a:t>
            </a:r>
            <a:r>
              <a:rPr lang="en-US" sz="1400" b="0" dirty="0" err="1">
                <a:solidFill>
                  <a:srgbClr val="D4D4D4"/>
                </a:solidFill>
                <a:effectLst/>
                <a:latin typeface="Consolas" panose="020B0609020204030204" pitchFamily="49" charset="0"/>
              </a:rPr>
              <a:t>arcpy.da.SearchCursor</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"C:/gispy/scratch/</a:t>
            </a:r>
            <a:r>
              <a:rPr lang="en-US" sz="1400" dirty="0">
                <a:solidFill>
                  <a:srgbClr val="CE9178"/>
                </a:solidFill>
                <a:latin typeface="Consolas" panose="020B0609020204030204" pitchFamily="49" charset="0"/>
              </a:rPr>
              <a:t>park</a:t>
            </a:r>
            <a:r>
              <a:rPr lang="en-US" sz="1400" b="0" dirty="0">
                <a:solidFill>
                  <a:srgbClr val="CE9178"/>
                </a:solidFill>
                <a:effectLst/>
                <a:latin typeface="Consolas" panose="020B0609020204030204" pitchFamily="49" charset="0"/>
              </a:rPr>
              <a:t>.shp"</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'FID'</a:t>
            </a:r>
            <a:r>
              <a:rPr lang="en-US" sz="1400" b="0" dirty="0">
                <a:solidFill>
                  <a:srgbClr val="D4D4D4"/>
                </a:solidFill>
                <a:effectLst/>
                <a:latin typeface="Consolas" panose="020B0609020204030204" pitchFamily="49" charset="0"/>
              </a:rPr>
              <a:t>], query)</a:t>
            </a:r>
          </a:p>
          <a:p>
            <a:pPr marL="0" indent="0">
              <a:buNone/>
            </a:pPr>
            <a:r>
              <a:rPr lang="en-US" sz="1400" b="0" dirty="0">
                <a:solidFill>
                  <a:srgbClr val="D4D4D4"/>
                </a:solidFill>
                <a:effectLst/>
                <a:latin typeface="Consolas" panose="020B0609020204030204" pitchFamily="49" charset="0"/>
              </a:rPr>
              <a:t>	&gt;&gt;&gt; row = next(</a:t>
            </a:r>
            <a:r>
              <a:rPr lang="en-US" sz="1400" b="0" dirty="0" err="1">
                <a:solidFill>
                  <a:srgbClr val="D4D4D4"/>
                </a:solidFill>
                <a:effectLst/>
                <a:latin typeface="Consolas" panose="020B0609020204030204" pitchFamily="49" charset="0"/>
              </a:rPr>
              <a:t>sc</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&gt;&gt;&gt; row[</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pPr marL="0" indent="0">
              <a:buNone/>
            </a:pPr>
            <a:r>
              <a:rPr lang="en-US" sz="1400" b="0" dirty="0">
                <a:solidFill>
                  <a:srgbClr val="B5CEA8"/>
                </a:solidFill>
                <a:effectLst/>
                <a:latin typeface="Consolas" panose="020B0609020204030204" pitchFamily="49" charset="0"/>
              </a:rPr>
              <a:t>	51</a:t>
            </a: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sp>
        <p:nvSpPr>
          <p:cNvPr id="9" name="Rectangle 8"/>
          <p:cNvSpPr/>
          <p:nvPr/>
        </p:nvSpPr>
        <p:spPr>
          <a:xfrm>
            <a:off x="952500" y="6248400"/>
            <a:ext cx="7239000" cy="338554"/>
          </a:xfrm>
          <a:prstGeom prst="rect">
            <a:avLst/>
          </a:prstGeom>
        </p:spPr>
        <p:txBody>
          <a:bodyPr wrap="square">
            <a:spAutoFit/>
          </a:bodyPr>
          <a:lstStyle/>
          <a:p>
            <a:pPr algn="ctr"/>
            <a:r>
              <a:rPr lang="en-US" sz="1600" dirty="0">
                <a:solidFill>
                  <a:srgbClr val="ABABAB"/>
                </a:solidFill>
                <a:ea typeface="ＭＳ Ｐゴシック" pitchFamily="34" charset="-128"/>
              </a:rPr>
              <a:t>For </a:t>
            </a:r>
            <a:r>
              <a:rPr lang="en-US" sz="1600" dirty="0" err="1">
                <a:solidFill>
                  <a:srgbClr val="ABABAB"/>
                </a:solidFill>
                <a:ea typeface="ＭＳ Ｐゴシック" pitchFamily="34" charset="-128"/>
              </a:rPr>
              <a:t>where_clause</a:t>
            </a:r>
            <a:r>
              <a:rPr lang="en-US" sz="1600" dirty="0">
                <a:solidFill>
                  <a:srgbClr val="ABABAB"/>
                </a:solidFill>
                <a:ea typeface="ＭＳ Ｐゴシック" pitchFamily="34" charset="-128"/>
              </a:rPr>
              <a:t> documentation, search online for: ArcGIS SQL reference </a:t>
            </a:r>
            <a:endParaRPr lang="en-US" sz="1600" dirty="0">
              <a:solidFill>
                <a:srgbClr val="ABABAB"/>
              </a:solidFill>
            </a:endParaRPr>
          </a:p>
        </p:txBody>
      </p:sp>
    </p:spTree>
    <p:extLst>
      <p:ext uri="{BB962C8B-B14F-4D97-AF65-F5344CB8AC3E}">
        <p14:creationId xmlns:p14="http://schemas.microsoft.com/office/powerpoint/2010/main" val="22339026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r>
              <a:rPr lang="en-US" sz="2800" b="0" dirty="0">
                <a:solidFill>
                  <a:srgbClr val="CE9178"/>
                </a:solidFill>
                <a:effectLst/>
                <a:latin typeface="Consolas" panose="020B0609020204030204" pitchFamily="49" charset="0"/>
              </a:rPr>
              <a:t>"COVER &lt;&gt; 'woods</a:t>
            </a:r>
            <a:r>
              <a:rPr lang="en-US" sz="2800" dirty="0">
                <a:solidFill>
                  <a:srgbClr val="CE9178"/>
                </a:solidFill>
                <a:latin typeface="Consolas" panose="020B0609020204030204" pitchFamily="49" charset="0"/>
              </a:rPr>
              <a:t>'"</a:t>
            </a:r>
            <a:br>
              <a:rPr lang="en-US" sz="2800" dirty="0">
                <a:solidFill>
                  <a:srgbClr val="CE9178"/>
                </a:solidFill>
                <a:latin typeface="Consolas" panose="020B0609020204030204" pitchFamily="49" charset="0"/>
              </a:rPr>
            </a:b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"WATERBODY LIKE 'Lake%'"</a:t>
            </a:r>
            <a:endParaRPr lang="en-US" sz="2800" b="0" dirty="0">
              <a:solidFill>
                <a:srgbClr val="CE9178"/>
              </a:solidFill>
              <a:effectLst/>
              <a:latin typeface="Consolas" panose="020B0609020204030204" pitchFamily="49" charset="0"/>
            </a:endParaRP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"UPPER(AUTHOR) = 'ROWLING'"</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"NAME = 'woods' OR NAME = 'forest'" </a:t>
            </a: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spTree>
    <p:extLst>
      <p:ext uri="{BB962C8B-B14F-4D97-AF65-F5344CB8AC3E}">
        <p14:creationId xmlns:p14="http://schemas.microsoft.com/office/powerpoint/2010/main" val="40588887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r>
              <a:rPr lang="en-US" sz="2800" b="0" dirty="0">
                <a:solidFill>
                  <a:srgbClr val="CE9178"/>
                </a:solidFill>
                <a:effectLst/>
                <a:latin typeface="Consolas" panose="020B0609020204030204" pitchFamily="49" charset="0"/>
              </a:rPr>
              <a:t>"COVER &lt;&gt; 'woods</a:t>
            </a:r>
            <a:r>
              <a:rPr lang="en-US" sz="2800" dirty="0">
                <a:solidFill>
                  <a:srgbClr val="CE9178"/>
                </a:solidFill>
                <a:latin typeface="Consolas" panose="020B0609020204030204" pitchFamily="49" charset="0"/>
              </a:rPr>
              <a:t>'"</a:t>
            </a:r>
            <a:br>
              <a:rPr lang="en-US" sz="2800" dirty="0">
                <a:solidFill>
                  <a:srgbClr val="CE9178"/>
                </a:solidFill>
                <a:latin typeface="Consolas" panose="020B0609020204030204" pitchFamily="49" charset="0"/>
              </a:rPr>
            </a:b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"WATERBODY LIKE 'Lake%'"</a:t>
            </a:r>
            <a:endParaRPr lang="en-US" sz="2800" b="0" dirty="0">
              <a:solidFill>
                <a:srgbClr val="CE9178"/>
              </a:solidFill>
              <a:effectLst/>
              <a:latin typeface="Consolas" panose="020B0609020204030204" pitchFamily="49" charset="0"/>
            </a:endParaRP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"UPPER(AUTHOR) = 'ROWLING'"</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"NAME = 'woods' OR NAME = 'forest'" </a:t>
            </a: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spTree>
    <p:extLst>
      <p:ext uri="{BB962C8B-B14F-4D97-AF65-F5344CB8AC3E}">
        <p14:creationId xmlns:p14="http://schemas.microsoft.com/office/powerpoint/2010/main" val="2920393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
            <a:ext cx="9144000" cy="6781800"/>
          </a:xfrm>
        </p:spPr>
        <p:txBody>
          <a:bodyPr/>
          <a:lstStyle/>
          <a:p>
            <a:pPr marL="457200" lvl="1" indent="0" algn="ctr" eaLnBrk="1" hangingPunct="1">
              <a:defRPr/>
            </a:pPr>
            <a:endParaRPr lang="en-US" sz="4800" dirty="0">
              <a:ea typeface="ＭＳ Ｐゴシック" charset="0"/>
            </a:endParaRPr>
          </a:p>
          <a:p>
            <a:pPr marL="457200" lvl="1" indent="0" algn="ctr" eaLnBrk="1" hangingPunct="1">
              <a:defRPr/>
            </a:pPr>
            <a:endParaRPr lang="en-US" sz="4800" dirty="0">
              <a:ea typeface="ＭＳ Ｐゴシック" charset="0"/>
            </a:endParaRPr>
          </a:p>
          <a:p>
            <a:pPr marL="457200" lvl="1" indent="0" algn="ctr" eaLnBrk="1" hangingPunct="1">
              <a:defRPr/>
            </a:pPr>
            <a:endParaRPr lang="en-US" sz="4800" dirty="0">
              <a:ea typeface="ＭＳ Ｐゴシック" charset="0"/>
            </a:endParaRPr>
          </a:p>
          <a:p>
            <a:pPr marL="457200" lvl="1" indent="0" algn="ctr" eaLnBrk="1" hangingPunct="1">
              <a:defRPr/>
            </a:pPr>
            <a:r>
              <a:rPr lang="en-US" sz="9600" dirty="0">
                <a:solidFill>
                  <a:srgbClr val="FF0066"/>
                </a:solidFill>
                <a:ea typeface="ＭＳ Ｐゴシック" charset="0"/>
              </a:rPr>
              <a:t>3</a:t>
            </a:r>
            <a:r>
              <a:rPr lang="en-US" sz="4800" dirty="0">
                <a:ea typeface="ＭＳ Ｐゴシック" charset="0"/>
              </a:rPr>
              <a:t> types of cursors</a:t>
            </a:r>
          </a:p>
        </p:txBody>
      </p:sp>
    </p:spTree>
    <p:extLst>
      <p:ext uri="{BB962C8B-B14F-4D97-AF65-F5344CB8AC3E}">
        <p14:creationId xmlns:p14="http://schemas.microsoft.com/office/powerpoint/2010/main" val="30435981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2743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7" name="Straight Arrow Connector 6">
            <a:extLst>
              <a:ext uri="{FF2B5EF4-FFF2-40B4-BE49-F238E27FC236}">
                <a16:creationId xmlns:a16="http://schemas.microsoft.com/office/drawing/2014/main" id="{A1D4E6CA-B8E0-D49A-8E63-63BDB5474993}"/>
              </a:ext>
            </a:extLst>
          </p:cNvPr>
          <p:cNvCxnSpPr>
            <a:cxnSpLocks/>
          </p:cNvCxnSpPr>
          <p:nvPr/>
        </p:nvCxnSpPr>
        <p:spPr bwMode="auto">
          <a:xfrm flipV="1">
            <a:off x="1600203" y="15134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p:cNvSpPr txBox="1"/>
          <p:nvPr/>
        </p:nvSpPr>
        <p:spPr>
          <a:xfrm>
            <a:off x="990600" y="2373868"/>
            <a:ext cx="1249060" cy="369332"/>
          </a:xfrm>
          <a:prstGeom prst="rect">
            <a:avLst/>
          </a:prstGeom>
          <a:noFill/>
        </p:spPr>
        <p:txBody>
          <a:bodyPr wrap="none" rtlCol="0">
            <a:spAutoFit/>
          </a:bodyPr>
          <a:lstStyle/>
          <a:p>
            <a:r>
              <a:rPr lang="en-US" dirty="0">
                <a:solidFill>
                  <a:srgbClr val="FF0066"/>
                </a:solidFill>
              </a:rPr>
              <a:t>field name</a:t>
            </a:r>
          </a:p>
        </p:txBody>
      </p:sp>
    </p:spTree>
    <p:extLst>
      <p:ext uri="{BB962C8B-B14F-4D97-AF65-F5344CB8AC3E}">
        <p14:creationId xmlns:p14="http://schemas.microsoft.com/office/powerpoint/2010/main" val="26792101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2743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7" name="Straight Arrow Connector 6">
            <a:extLst>
              <a:ext uri="{FF2B5EF4-FFF2-40B4-BE49-F238E27FC236}">
                <a16:creationId xmlns:a16="http://schemas.microsoft.com/office/drawing/2014/main" id="{A1D4E6CA-B8E0-D49A-8E63-63BDB5474993}"/>
              </a:ext>
            </a:extLst>
          </p:cNvPr>
          <p:cNvCxnSpPr>
            <a:cxnSpLocks/>
          </p:cNvCxnSpPr>
          <p:nvPr/>
        </p:nvCxnSpPr>
        <p:spPr bwMode="auto">
          <a:xfrm flipV="1">
            <a:off x="1600203" y="15134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p:cNvSpPr txBox="1"/>
          <p:nvPr/>
        </p:nvSpPr>
        <p:spPr>
          <a:xfrm>
            <a:off x="990600" y="2373868"/>
            <a:ext cx="1249060" cy="369332"/>
          </a:xfrm>
          <a:prstGeom prst="rect">
            <a:avLst/>
          </a:prstGeom>
          <a:noFill/>
        </p:spPr>
        <p:txBody>
          <a:bodyPr wrap="none" rtlCol="0">
            <a:spAutoFit/>
          </a:bodyPr>
          <a:lstStyle/>
          <a:p>
            <a:r>
              <a:rPr lang="en-US" dirty="0">
                <a:solidFill>
                  <a:srgbClr val="FF0066"/>
                </a:solidFill>
              </a:rPr>
              <a:t>field name</a:t>
            </a:r>
          </a:p>
        </p:txBody>
      </p:sp>
      <p:cxnSp>
        <p:nvCxnSpPr>
          <p:cNvPr id="10" name="Straight Arrow Connector 9">
            <a:extLst>
              <a:ext uri="{FF2B5EF4-FFF2-40B4-BE49-F238E27FC236}">
                <a16:creationId xmlns:a16="http://schemas.microsoft.com/office/drawing/2014/main" id="{A1D4E6CA-B8E0-D49A-8E63-63BDB5474993}"/>
              </a:ext>
            </a:extLst>
          </p:cNvPr>
          <p:cNvCxnSpPr>
            <a:cxnSpLocks/>
          </p:cNvCxnSpPr>
          <p:nvPr/>
        </p:nvCxnSpPr>
        <p:spPr bwMode="auto">
          <a:xfrm flipV="1">
            <a:off x="3018143" y="15134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p:cNvSpPr txBox="1"/>
          <p:nvPr/>
        </p:nvSpPr>
        <p:spPr>
          <a:xfrm>
            <a:off x="2408540" y="2373868"/>
            <a:ext cx="1800493" cy="369332"/>
          </a:xfrm>
          <a:prstGeom prst="rect">
            <a:avLst/>
          </a:prstGeom>
          <a:noFill/>
        </p:spPr>
        <p:txBody>
          <a:bodyPr wrap="none" rtlCol="0">
            <a:spAutoFit/>
          </a:bodyPr>
          <a:lstStyle/>
          <a:p>
            <a:r>
              <a:rPr lang="en-US" dirty="0">
                <a:solidFill>
                  <a:srgbClr val="FF0066"/>
                </a:solidFill>
              </a:rPr>
              <a:t>numerical value</a:t>
            </a:r>
          </a:p>
        </p:txBody>
      </p:sp>
    </p:spTree>
    <p:extLst>
      <p:ext uri="{BB962C8B-B14F-4D97-AF65-F5344CB8AC3E}">
        <p14:creationId xmlns:p14="http://schemas.microsoft.com/office/powerpoint/2010/main" val="19489448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2743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7" name="Straight Arrow Connector 6">
            <a:extLst>
              <a:ext uri="{FF2B5EF4-FFF2-40B4-BE49-F238E27FC236}">
                <a16:creationId xmlns:a16="http://schemas.microsoft.com/office/drawing/2014/main" id="{A1D4E6CA-B8E0-D49A-8E63-63BDB5474993}"/>
              </a:ext>
            </a:extLst>
          </p:cNvPr>
          <p:cNvCxnSpPr>
            <a:cxnSpLocks/>
          </p:cNvCxnSpPr>
          <p:nvPr/>
        </p:nvCxnSpPr>
        <p:spPr bwMode="auto">
          <a:xfrm flipV="1">
            <a:off x="1600203" y="15134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p:cNvSpPr txBox="1"/>
          <p:nvPr/>
        </p:nvSpPr>
        <p:spPr>
          <a:xfrm>
            <a:off x="990600" y="2373868"/>
            <a:ext cx="1249060" cy="369332"/>
          </a:xfrm>
          <a:prstGeom prst="rect">
            <a:avLst/>
          </a:prstGeom>
          <a:noFill/>
        </p:spPr>
        <p:txBody>
          <a:bodyPr wrap="none" rtlCol="0">
            <a:spAutoFit/>
          </a:bodyPr>
          <a:lstStyle/>
          <a:p>
            <a:r>
              <a:rPr lang="en-US" dirty="0">
                <a:solidFill>
                  <a:srgbClr val="FF0066"/>
                </a:solidFill>
              </a:rPr>
              <a:t>field name</a:t>
            </a:r>
          </a:p>
        </p:txBody>
      </p:sp>
      <p:cxnSp>
        <p:nvCxnSpPr>
          <p:cNvPr id="10" name="Straight Arrow Connector 9">
            <a:extLst>
              <a:ext uri="{FF2B5EF4-FFF2-40B4-BE49-F238E27FC236}">
                <a16:creationId xmlns:a16="http://schemas.microsoft.com/office/drawing/2014/main" id="{A1D4E6CA-B8E0-D49A-8E63-63BDB5474993}"/>
              </a:ext>
            </a:extLst>
          </p:cNvPr>
          <p:cNvCxnSpPr>
            <a:cxnSpLocks/>
          </p:cNvCxnSpPr>
          <p:nvPr/>
        </p:nvCxnSpPr>
        <p:spPr bwMode="auto">
          <a:xfrm flipV="1">
            <a:off x="3018143" y="15134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p:cNvSpPr txBox="1"/>
          <p:nvPr/>
        </p:nvSpPr>
        <p:spPr>
          <a:xfrm>
            <a:off x="2408540" y="2373868"/>
            <a:ext cx="1800493" cy="369332"/>
          </a:xfrm>
          <a:prstGeom prst="rect">
            <a:avLst/>
          </a:prstGeom>
          <a:noFill/>
        </p:spPr>
        <p:txBody>
          <a:bodyPr wrap="none" rtlCol="0">
            <a:spAutoFit/>
          </a:bodyPr>
          <a:lstStyle/>
          <a:p>
            <a:r>
              <a:rPr lang="en-US" dirty="0">
                <a:solidFill>
                  <a:srgbClr val="FF0066"/>
                </a:solidFill>
              </a:rPr>
              <a:t>numerical value</a:t>
            </a:r>
          </a:p>
        </p:txBody>
      </p:sp>
    </p:spTree>
    <p:extLst>
      <p:ext uri="{BB962C8B-B14F-4D97-AF65-F5344CB8AC3E}">
        <p14:creationId xmlns:p14="http://schemas.microsoft.com/office/powerpoint/2010/main" val="20216863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9" name="Straight Arrow Connector 8">
            <a:extLst>
              <a:ext uri="{FF2B5EF4-FFF2-40B4-BE49-F238E27FC236}">
                <a16:creationId xmlns:a16="http://schemas.microsoft.com/office/drawing/2014/main" id="{A1D4E6CA-B8E0-D49A-8E63-63BDB5474993}"/>
              </a:ext>
            </a:extLst>
          </p:cNvPr>
          <p:cNvCxnSpPr>
            <a:cxnSpLocks/>
          </p:cNvCxnSpPr>
          <p:nvPr/>
        </p:nvCxnSpPr>
        <p:spPr bwMode="auto">
          <a:xfrm flipV="1">
            <a:off x="1828803"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p:cNvSpPr txBox="1"/>
          <p:nvPr/>
        </p:nvSpPr>
        <p:spPr>
          <a:xfrm>
            <a:off x="1219200" y="3364468"/>
            <a:ext cx="1249060" cy="369332"/>
          </a:xfrm>
          <a:prstGeom prst="rect">
            <a:avLst/>
          </a:prstGeom>
          <a:noFill/>
        </p:spPr>
        <p:txBody>
          <a:bodyPr wrap="none" rtlCol="0">
            <a:spAutoFit/>
          </a:bodyPr>
          <a:lstStyle/>
          <a:p>
            <a:r>
              <a:rPr lang="en-US" dirty="0">
                <a:solidFill>
                  <a:srgbClr val="FF0066"/>
                </a:solidFill>
              </a:rPr>
              <a:t>field name</a:t>
            </a:r>
          </a:p>
        </p:txBody>
      </p:sp>
    </p:spTree>
    <p:extLst>
      <p:ext uri="{BB962C8B-B14F-4D97-AF65-F5344CB8AC3E}">
        <p14:creationId xmlns:p14="http://schemas.microsoft.com/office/powerpoint/2010/main" val="31833532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9" name="Straight Arrow Connector 8">
            <a:extLst>
              <a:ext uri="{FF2B5EF4-FFF2-40B4-BE49-F238E27FC236}">
                <a16:creationId xmlns:a16="http://schemas.microsoft.com/office/drawing/2014/main" id="{A1D4E6CA-B8E0-D49A-8E63-63BDB5474993}"/>
              </a:ext>
            </a:extLst>
          </p:cNvPr>
          <p:cNvCxnSpPr>
            <a:cxnSpLocks/>
          </p:cNvCxnSpPr>
          <p:nvPr/>
        </p:nvCxnSpPr>
        <p:spPr bwMode="auto">
          <a:xfrm flipV="1">
            <a:off x="1828803"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p:cNvSpPr txBox="1"/>
          <p:nvPr/>
        </p:nvSpPr>
        <p:spPr>
          <a:xfrm>
            <a:off x="1219200" y="3364468"/>
            <a:ext cx="1249060" cy="369332"/>
          </a:xfrm>
          <a:prstGeom prst="rect">
            <a:avLst/>
          </a:prstGeom>
          <a:noFill/>
        </p:spPr>
        <p:txBody>
          <a:bodyPr wrap="none" rtlCol="0">
            <a:spAutoFit/>
          </a:bodyPr>
          <a:lstStyle/>
          <a:p>
            <a:r>
              <a:rPr lang="en-US" dirty="0">
                <a:solidFill>
                  <a:srgbClr val="FF0066"/>
                </a:solidFill>
              </a:rPr>
              <a:t>field name</a:t>
            </a:r>
          </a:p>
        </p:txBody>
      </p:sp>
      <p:cxnSp>
        <p:nvCxnSpPr>
          <p:cNvPr id="12" name="Straight Arrow Connector 11">
            <a:extLst>
              <a:ext uri="{FF2B5EF4-FFF2-40B4-BE49-F238E27FC236}">
                <a16:creationId xmlns:a16="http://schemas.microsoft.com/office/drawing/2014/main" id="{A1D4E6CA-B8E0-D49A-8E63-63BDB5474993}"/>
              </a:ext>
            </a:extLst>
          </p:cNvPr>
          <p:cNvCxnSpPr>
            <a:cxnSpLocks/>
          </p:cNvCxnSpPr>
          <p:nvPr/>
        </p:nvCxnSpPr>
        <p:spPr bwMode="auto">
          <a:xfrm flipV="1">
            <a:off x="3969527"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3359924" y="3364468"/>
            <a:ext cx="1172116" cy="369332"/>
          </a:xfrm>
          <a:prstGeom prst="rect">
            <a:avLst/>
          </a:prstGeom>
          <a:noFill/>
        </p:spPr>
        <p:txBody>
          <a:bodyPr wrap="none" rtlCol="0">
            <a:spAutoFit/>
          </a:bodyPr>
          <a:lstStyle/>
          <a:p>
            <a:r>
              <a:rPr lang="en-US" dirty="0">
                <a:solidFill>
                  <a:srgbClr val="FF0066"/>
                </a:solidFill>
              </a:rPr>
              <a:t>text value</a:t>
            </a:r>
          </a:p>
        </p:txBody>
      </p:sp>
    </p:spTree>
    <p:extLst>
      <p:ext uri="{BB962C8B-B14F-4D97-AF65-F5344CB8AC3E}">
        <p14:creationId xmlns:p14="http://schemas.microsoft.com/office/powerpoint/2010/main" val="13667521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9" name="Straight Arrow Connector 8">
            <a:extLst>
              <a:ext uri="{FF2B5EF4-FFF2-40B4-BE49-F238E27FC236}">
                <a16:creationId xmlns:a16="http://schemas.microsoft.com/office/drawing/2014/main" id="{A1D4E6CA-B8E0-D49A-8E63-63BDB5474993}"/>
              </a:ext>
            </a:extLst>
          </p:cNvPr>
          <p:cNvCxnSpPr>
            <a:cxnSpLocks/>
          </p:cNvCxnSpPr>
          <p:nvPr/>
        </p:nvCxnSpPr>
        <p:spPr bwMode="auto">
          <a:xfrm flipV="1">
            <a:off x="1828803"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p:cNvSpPr txBox="1"/>
          <p:nvPr/>
        </p:nvSpPr>
        <p:spPr>
          <a:xfrm>
            <a:off x="1219200" y="3364468"/>
            <a:ext cx="1249060" cy="369332"/>
          </a:xfrm>
          <a:prstGeom prst="rect">
            <a:avLst/>
          </a:prstGeom>
          <a:noFill/>
        </p:spPr>
        <p:txBody>
          <a:bodyPr wrap="none" rtlCol="0">
            <a:spAutoFit/>
          </a:bodyPr>
          <a:lstStyle/>
          <a:p>
            <a:r>
              <a:rPr lang="en-US" dirty="0">
                <a:solidFill>
                  <a:srgbClr val="FF0066"/>
                </a:solidFill>
              </a:rPr>
              <a:t>field name</a:t>
            </a:r>
          </a:p>
        </p:txBody>
      </p:sp>
      <p:cxnSp>
        <p:nvCxnSpPr>
          <p:cNvPr id="12" name="Straight Arrow Connector 11">
            <a:extLst>
              <a:ext uri="{FF2B5EF4-FFF2-40B4-BE49-F238E27FC236}">
                <a16:creationId xmlns:a16="http://schemas.microsoft.com/office/drawing/2014/main" id="{A1D4E6CA-B8E0-D49A-8E63-63BDB5474993}"/>
              </a:ext>
            </a:extLst>
          </p:cNvPr>
          <p:cNvCxnSpPr>
            <a:cxnSpLocks/>
          </p:cNvCxnSpPr>
          <p:nvPr/>
        </p:nvCxnSpPr>
        <p:spPr bwMode="auto">
          <a:xfrm flipV="1">
            <a:off x="3969527"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3359924" y="3364468"/>
            <a:ext cx="1172116" cy="369332"/>
          </a:xfrm>
          <a:prstGeom prst="rect">
            <a:avLst/>
          </a:prstGeom>
          <a:noFill/>
        </p:spPr>
        <p:txBody>
          <a:bodyPr wrap="none" rtlCol="0">
            <a:spAutoFit/>
          </a:bodyPr>
          <a:lstStyle/>
          <a:p>
            <a:r>
              <a:rPr lang="en-US" dirty="0">
                <a:solidFill>
                  <a:srgbClr val="FF0066"/>
                </a:solidFill>
              </a:rPr>
              <a:t>text value</a:t>
            </a:r>
          </a:p>
        </p:txBody>
      </p:sp>
      <p:cxnSp>
        <p:nvCxnSpPr>
          <p:cNvPr id="14" name="Straight Arrow Connector 13">
            <a:extLst>
              <a:ext uri="{FF2B5EF4-FFF2-40B4-BE49-F238E27FC236}">
                <a16:creationId xmlns:a16="http://schemas.microsoft.com/office/drawing/2014/main" id="{A1D4E6CA-B8E0-D49A-8E63-63BDB5474993}"/>
              </a:ext>
            </a:extLst>
          </p:cNvPr>
          <p:cNvCxnSpPr>
            <a:cxnSpLocks/>
          </p:cNvCxnSpPr>
          <p:nvPr/>
        </p:nvCxnSpPr>
        <p:spPr bwMode="auto">
          <a:xfrm flipH="1">
            <a:off x="5255052" y="2230272"/>
            <a:ext cx="764748" cy="1"/>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p:cNvSpPr txBox="1"/>
          <p:nvPr/>
        </p:nvSpPr>
        <p:spPr>
          <a:xfrm>
            <a:off x="6156883" y="2045606"/>
            <a:ext cx="2185214" cy="923330"/>
          </a:xfrm>
          <a:prstGeom prst="rect">
            <a:avLst/>
          </a:prstGeom>
          <a:noFill/>
        </p:spPr>
        <p:txBody>
          <a:bodyPr wrap="none" rtlCol="0">
            <a:spAutoFit/>
          </a:bodyPr>
          <a:lstStyle/>
          <a:p>
            <a:r>
              <a:rPr lang="en-US" dirty="0">
                <a:solidFill>
                  <a:srgbClr val="FF0066"/>
                </a:solidFill>
              </a:rPr>
              <a:t>outer quotes </a:t>
            </a:r>
            <a:r>
              <a:rPr lang="en-US" i="1" dirty="0">
                <a:solidFill>
                  <a:srgbClr val="FF0066"/>
                </a:solidFill>
              </a:rPr>
              <a:t>and</a:t>
            </a:r>
            <a:r>
              <a:rPr lang="en-US" dirty="0">
                <a:solidFill>
                  <a:srgbClr val="FF0066"/>
                </a:solidFill>
              </a:rPr>
              <a:t> </a:t>
            </a:r>
          </a:p>
          <a:p>
            <a:r>
              <a:rPr lang="en-US" dirty="0">
                <a:solidFill>
                  <a:srgbClr val="FF0066"/>
                </a:solidFill>
              </a:rPr>
              <a:t>single inner quotes </a:t>
            </a:r>
          </a:p>
          <a:p>
            <a:r>
              <a:rPr lang="en-US" dirty="0">
                <a:solidFill>
                  <a:srgbClr val="FF0066"/>
                </a:solidFill>
              </a:rPr>
              <a:t>around the value </a:t>
            </a:r>
          </a:p>
        </p:txBody>
      </p:sp>
    </p:spTree>
    <p:extLst>
      <p:ext uri="{BB962C8B-B14F-4D97-AF65-F5344CB8AC3E}">
        <p14:creationId xmlns:p14="http://schemas.microsoft.com/office/powerpoint/2010/main" val="33517006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9" name="Straight Arrow Connector 8">
            <a:extLst>
              <a:ext uri="{FF2B5EF4-FFF2-40B4-BE49-F238E27FC236}">
                <a16:creationId xmlns:a16="http://schemas.microsoft.com/office/drawing/2014/main" id="{A1D4E6CA-B8E0-D49A-8E63-63BDB5474993}"/>
              </a:ext>
            </a:extLst>
          </p:cNvPr>
          <p:cNvCxnSpPr>
            <a:cxnSpLocks/>
          </p:cNvCxnSpPr>
          <p:nvPr/>
        </p:nvCxnSpPr>
        <p:spPr bwMode="auto">
          <a:xfrm flipV="1">
            <a:off x="1828803"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p:cNvSpPr txBox="1"/>
          <p:nvPr/>
        </p:nvSpPr>
        <p:spPr>
          <a:xfrm>
            <a:off x="1219200" y="3364468"/>
            <a:ext cx="1249060" cy="369332"/>
          </a:xfrm>
          <a:prstGeom prst="rect">
            <a:avLst/>
          </a:prstGeom>
          <a:noFill/>
        </p:spPr>
        <p:txBody>
          <a:bodyPr wrap="none" rtlCol="0">
            <a:spAutoFit/>
          </a:bodyPr>
          <a:lstStyle/>
          <a:p>
            <a:r>
              <a:rPr lang="en-US" dirty="0">
                <a:solidFill>
                  <a:srgbClr val="FF0066"/>
                </a:solidFill>
              </a:rPr>
              <a:t>field name</a:t>
            </a:r>
          </a:p>
        </p:txBody>
      </p:sp>
      <p:cxnSp>
        <p:nvCxnSpPr>
          <p:cNvPr id="12" name="Straight Arrow Connector 11">
            <a:extLst>
              <a:ext uri="{FF2B5EF4-FFF2-40B4-BE49-F238E27FC236}">
                <a16:creationId xmlns:a16="http://schemas.microsoft.com/office/drawing/2014/main" id="{A1D4E6CA-B8E0-D49A-8E63-63BDB5474993}"/>
              </a:ext>
            </a:extLst>
          </p:cNvPr>
          <p:cNvCxnSpPr>
            <a:cxnSpLocks/>
          </p:cNvCxnSpPr>
          <p:nvPr/>
        </p:nvCxnSpPr>
        <p:spPr bwMode="auto">
          <a:xfrm flipV="1">
            <a:off x="3969527"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3359924" y="3364468"/>
            <a:ext cx="1172116" cy="369332"/>
          </a:xfrm>
          <a:prstGeom prst="rect">
            <a:avLst/>
          </a:prstGeom>
          <a:noFill/>
        </p:spPr>
        <p:txBody>
          <a:bodyPr wrap="none" rtlCol="0">
            <a:spAutoFit/>
          </a:bodyPr>
          <a:lstStyle/>
          <a:p>
            <a:r>
              <a:rPr lang="en-US" dirty="0">
                <a:solidFill>
                  <a:srgbClr val="FF0066"/>
                </a:solidFill>
              </a:rPr>
              <a:t>text value</a:t>
            </a:r>
          </a:p>
        </p:txBody>
      </p:sp>
      <p:cxnSp>
        <p:nvCxnSpPr>
          <p:cNvPr id="14" name="Straight Arrow Connector 13">
            <a:extLst>
              <a:ext uri="{FF2B5EF4-FFF2-40B4-BE49-F238E27FC236}">
                <a16:creationId xmlns:a16="http://schemas.microsoft.com/office/drawing/2014/main" id="{A1D4E6CA-B8E0-D49A-8E63-63BDB5474993}"/>
              </a:ext>
            </a:extLst>
          </p:cNvPr>
          <p:cNvCxnSpPr>
            <a:cxnSpLocks/>
          </p:cNvCxnSpPr>
          <p:nvPr/>
        </p:nvCxnSpPr>
        <p:spPr bwMode="auto">
          <a:xfrm flipH="1">
            <a:off x="5255052" y="2230272"/>
            <a:ext cx="764748" cy="1"/>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p:cNvSpPr txBox="1"/>
          <p:nvPr/>
        </p:nvSpPr>
        <p:spPr>
          <a:xfrm>
            <a:off x="6156883" y="2045606"/>
            <a:ext cx="2185214" cy="923330"/>
          </a:xfrm>
          <a:prstGeom prst="rect">
            <a:avLst/>
          </a:prstGeom>
          <a:noFill/>
        </p:spPr>
        <p:txBody>
          <a:bodyPr wrap="none" rtlCol="0">
            <a:spAutoFit/>
          </a:bodyPr>
          <a:lstStyle/>
          <a:p>
            <a:r>
              <a:rPr lang="en-US" dirty="0">
                <a:solidFill>
                  <a:srgbClr val="FF0066"/>
                </a:solidFill>
              </a:rPr>
              <a:t>outer quotes </a:t>
            </a:r>
            <a:r>
              <a:rPr lang="en-US" i="1" dirty="0">
                <a:solidFill>
                  <a:srgbClr val="FF0066"/>
                </a:solidFill>
              </a:rPr>
              <a:t>and</a:t>
            </a:r>
            <a:r>
              <a:rPr lang="en-US" dirty="0">
                <a:solidFill>
                  <a:srgbClr val="FF0066"/>
                </a:solidFill>
              </a:rPr>
              <a:t> </a:t>
            </a:r>
          </a:p>
          <a:p>
            <a:r>
              <a:rPr lang="en-US" dirty="0">
                <a:solidFill>
                  <a:srgbClr val="FF0066"/>
                </a:solidFill>
              </a:rPr>
              <a:t>single inner quotes </a:t>
            </a:r>
          </a:p>
          <a:p>
            <a:r>
              <a:rPr lang="en-US" dirty="0">
                <a:solidFill>
                  <a:srgbClr val="FF0066"/>
                </a:solidFill>
              </a:rPr>
              <a:t>around the value </a:t>
            </a:r>
          </a:p>
        </p:txBody>
      </p:sp>
      <p:sp>
        <p:nvSpPr>
          <p:cNvPr id="16" name="Rectangle 15"/>
          <p:cNvSpPr/>
          <p:nvPr/>
        </p:nvSpPr>
        <p:spPr>
          <a:xfrm>
            <a:off x="1181100" y="5735473"/>
            <a:ext cx="6515100" cy="369332"/>
          </a:xfrm>
          <a:prstGeom prst="rect">
            <a:avLst/>
          </a:prstGeom>
          <a:ln>
            <a:solidFill>
              <a:srgbClr val="D9D9D9"/>
            </a:solidFill>
          </a:ln>
        </p:spPr>
        <p:txBody>
          <a:bodyPr wrap="square">
            <a:spAutoFit/>
          </a:bodyPr>
          <a:lstStyle/>
          <a:p>
            <a:r>
              <a:rPr lang="en-US" dirty="0">
                <a:solidFill>
                  <a:srgbClr val="D9D9D9"/>
                </a:solidFill>
                <a:ea typeface="ＭＳ Ｐゴシック" pitchFamily="34" charset="-128"/>
              </a:rPr>
              <a:t>Whenever the value being compared is text, use inner quotes. </a:t>
            </a:r>
            <a:endParaRPr lang="en-US" dirty="0">
              <a:solidFill>
                <a:srgbClr val="D9D9D9"/>
              </a:solidFill>
            </a:endParaRPr>
          </a:p>
        </p:txBody>
      </p:sp>
    </p:spTree>
    <p:extLst>
      <p:ext uri="{BB962C8B-B14F-4D97-AF65-F5344CB8AC3E}">
        <p14:creationId xmlns:p14="http://schemas.microsoft.com/office/powerpoint/2010/main" val="23661439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r>
              <a:rPr lang="en-US" sz="2800" b="0" dirty="0">
                <a:solidFill>
                  <a:srgbClr val="CE9178"/>
                </a:solidFill>
                <a:effectLst/>
                <a:latin typeface="Consolas" panose="020B0609020204030204" pitchFamily="49" charset="0"/>
              </a:rPr>
              <a:t>"COVER &lt;&gt; 'woods</a:t>
            </a:r>
            <a:r>
              <a:rPr lang="en-US" sz="2800" dirty="0">
                <a:solidFill>
                  <a:srgbClr val="CE9178"/>
                </a:solidFill>
                <a:latin typeface="Consolas" panose="020B0609020204030204" pitchFamily="49" charset="0"/>
              </a:rPr>
              <a:t>'"</a:t>
            </a:r>
            <a:br>
              <a:rPr lang="en-US" sz="2800" dirty="0">
                <a:solidFill>
                  <a:srgbClr val="CE9178"/>
                </a:solidFill>
                <a:latin typeface="Consolas" panose="020B0609020204030204" pitchFamily="49" charset="0"/>
              </a:rPr>
            </a:b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"WATERBODY LIKE 'Lake%'"</a:t>
            </a:r>
            <a:endParaRPr lang="en-US" sz="2800" b="0" dirty="0">
              <a:solidFill>
                <a:srgbClr val="CE9178"/>
              </a:solidFill>
              <a:effectLst/>
              <a:latin typeface="Consolas" panose="020B0609020204030204" pitchFamily="49" charset="0"/>
            </a:endParaRP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"UPPER(AUTHOR) = 'ROWLING'"</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"NAME = 'woods' OR NAME = 'forest'" </a:t>
            </a: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7" name="Straight Arrow Connector 6">
            <a:extLst>
              <a:ext uri="{FF2B5EF4-FFF2-40B4-BE49-F238E27FC236}">
                <a16:creationId xmlns:a16="http://schemas.microsoft.com/office/drawing/2014/main" id="{A1D4E6CA-B8E0-D49A-8E63-63BDB5474993}"/>
              </a:ext>
            </a:extLst>
          </p:cNvPr>
          <p:cNvCxnSpPr>
            <a:cxnSpLocks/>
          </p:cNvCxnSpPr>
          <p:nvPr/>
        </p:nvCxnSpPr>
        <p:spPr bwMode="auto">
          <a:xfrm flipH="1">
            <a:off x="5255052" y="2230272"/>
            <a:ext cx="764748" cy="1"/>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p:cNvSpPr txBox="1"/>
          <p:nvPr/>
        </p:nvSpPr>
        <p:spPr>
          <a:xfrm>
            <a:off x="6156883" y="2045606"/>
            <a:ext cx="2185214" cy="923330"/>
          </a:xfrm>
          <a:prstGeom prst="rect">
            <a:avLst/>
          </a:prstGeom>
          <a:noFill/>
        </p:spPr>
        <p:txBody>
          <a:bodyPr wrap="none" rtlCol="0">
            <a:spAutoFit/>
          </a:bodyPr>
          <a:lstStyle/>
          <a:p>
            <a:r>
              <a:rPr lang="en-US" dirty="0">
                <a:solidFill>
                  <a:srgbClr val="FF0066"/>
                </a:solidFill>
              </a:rPr>
              <a:t>outer quotes </a:t>
            </a:r>
            <a:r>
              <a:rPr lang="en-US" i="1" dirty="0">
                <a:solidFill>
                  <a:srgbClr val="FF0066"/>
                </a:solidFill>
              </a:rPr>
              <a:t>and</a:t>
            </a:r>
            <a:r>
              <a:rPr lang="en-US" dirty="0">
                <a:solidFill>
                  <a:srgbClr val="FF0066"/>
                </a:solidFill>
              </a:rPr>
              <a:t> </a:t>
            </a:r>
          </a:p>
          <a:p>
            <a:r>
              <a:rPr lang="en-US" dirty="0">
                <a:solidFill>
                  <a:srgbClr val="FF0066"/>
                </a:solidFill>
              </a:rPr>
              <a:t>single inner quotes </a:t>
            </a:r>
          </a:p>
          <a:p>
            <a:r>
              <a:rPr lang="en-US" dirty="0">
                <a:solidFill>
                  <a:srgbClr val="FF0066"/>
                </a:solidFill>
              </a:rPr>
              <a:t>around the value </a:t>
            </a:r>
          </a:p>
        </p:txBody>
      </p:sp>
      <p:cxnSp>
        <p:nvCxnSpPr>
          <p:cNvPr id="10" name="Straight Arrow Connector 9">
            <a:extLst>
              <a:ext uri="{FF2B5EF4-FFF2-40B4-BE49-F238E27FC236}">
                <a16:creationId xmlns:a16="http://schemas.microsoft.com/office/drawing/2014/main" id="{A1D4E6CA-B8E0-D49A-8E63-63BDB5474993}"/>
              </a:ext>
            </a:extLst>
          </p:cNvPr>
          <p:cNvCxnSpPr>
            <a:cxnSpLocks/>
          </p:cNvCxnSpPr>
          <p:nvPr/>
        </p:nvCxnSpPr>
        <p:spPr bwMode="auto">
          <a:xfrm flipH="1">
            <a:off x="4648200" y="2895600"/>
            <a:ext cx="1508683" cy="43445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A1D4E6CA-B8E0-D49A-8E63-63BDB5474993}"/>
              </a:ext>
            </a:extLst>
          </p:cNvPr>
          <p:cNvCxnSpPr>
            <a:cxnSpLocks/>
          </p:cNvCxnSpPr>
          <p:nvPr/>
        </p:nvCxnSpPr>
        <p:spPr bwMode="auto">
          <a:xfrm flipH="1">
            <a:off x="5819394" y="3149494"/>
            <a:ext cx="810006" cy="1032555"/>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A1D4E6CA-B8E0-D49A-8E63-63BDB5474993}"/>
              </a:ext>
            </a:extLst>
          </p:cNvPr>
          <p:cNvCxnSpPr>
            <a:cxnSpLocks/>
          </p:cNvCxnSpPr>
          <p:nvPr/>
        </p:nvCxnSpPr>
        <p:spPr bwMode="auto">
          <a:xfrm flipH="1">
            <a:off x="6324600" y="3149494"/>
            <a:ext cx="924890" cy="195142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A1D4E6CA-B8E0-D49A-8E63-63BDB5474993}"/>
              </a:ext>
            </a:extLst>
          </p:cNvPr>
          <p:cNvCxnSpPr>
            <a:cxnSpLocks/>
          </p:cNvCxnSpPr>
          <p:nvPr/>
        </p:nvCxnSpPr>
        <p:spPr bwMode="auto">
          <a:xfrm flipH="1">
            <a:off x="6931452" y="3112826"/>
            <a:ext cx="840948" cy="2640032"/>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621226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A402FE6B-7B8B-BAC9-3470-8618DAAB2F9A}"/>
              </a:ext>
            </a:extLst>
          </p:cNvPr>
          <p:cNvSpPr>
            <a:spLocks noGrp="1" noChangeArrowheads="1"/>
          </p:cNvSpPr>
          <p:nvPr>
            <p:ph type="title"/>
          </p:nvPr>
        </p:nvSpPr>
        <p:spPr/>
        <p:txBody>
          <a:bodyPr/>
          <a:lstStyle/>
          <a:p>
            <a:pPr eaLnBrk="1" hangingPunct="1"/>
            <a:r>
              <a:rPr lang="en-US" altLang="en-US" sz="3600" b="0" dirty="0" err="1"/>
              <a:t>where_clause</a:t>
            </a:r>
            <a:r>
              <a:rPr lang="en-US" altLang="en-US" sz="3600" b="0" dirty="0"/>
              <a:t> with variable</a:t>
            </a:r>
          </a:p>
        </p:txBody>
      </p:sp>
      <p:sp>
        <p:nvSpPr>
          <p:cNvPr id="21508" name="Rectangle 3">
            <a:extLst>
              <a:ext uri="{FF2B5EF4-FFF2-40B4-BE49-F238E27FC236}">
                <a16:creationId xmlns:a16="http://schemas.microsoft.com/office/drawing/2014/main" id="{B1C3CAF5-E14C-FE32-3BA8-FBA19280699F}"/>
              </a:ext>
            </a:extLst>
          </p:cNvPr>
          <p:cNvSpPr>
            <a:spLocks noGrp="1" noChangeArrowheads="1"/>
          </p:cNvSpPr>
          <p:nvPr>
            <p:ph type="body" idx="1"/>
          </p:nvPr>
        </p:nvSpPr>
        <p:spPr>
          <a:xfrm>
            <a:off x="152400" y="914400"/>
            <a:ext cx="9144000" cy="5943600"/>
          </a:xfrm>
        </p:spPr>
        <p:txBody>
          <a:bodyPr/>
          <a:lstStyle/>
          <a:p>
            <a:pPr marL="0" indent="0">
              <a:buNone/>
            </a:pPr>
            <a:r>
              <a:rPr lang="en-US" sz="1400" b="0" dirty="0">
                <a:solidFill>
                  <a:srgbClr val="D4D4D4"/>
                </a:solidFill>
                <a:effectLst/>
                <a:latin typeface="Consolas" panose="020B0609020204030204" pitchFamily="49" charset="0"/>
              </a:rPr>
              <a:t>&gt;&gt;&gt; fs = </a:t>
            </a:r>
            <a:r>
              <a:rPr lang="en-US" sz="1400" b="0" dirty="0" err="1">
                <a:solidFill>
                  <a:srgbClr val="D4D4D4"/>
                </a:solidFill>
                <a:effectLst/>
                <a:latin typeface="Consolas" panose="020B0609020204030204" pitchFamily="49" charset="0"/>
              </a:rPr>
              <a:t>arcpy.ListFields</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"C:/COVER63p.shp"</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&gt;&gt;&gt; f = fs[</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&gt;&gt;&gt; f.name</a:t>
            </a:r>
          </a:p>
          <a:p>
            <a:pPr marL="0" indent="0">
              <a:buNone/>
            </a:pPr>
            <a:r>
              <a:rPr lang="en-US" sz="1400" b="0" dirty="0">
                <a:solidFill>
                  <a:srgbClr val="CE9178"/>
                </a:solidFill>
                <a:effectLst/>
                <a:latin typeface="Consolas" panose="020B0609020204030204" pitchFamily="49" charset="0"/>
              </a:rPr>
              <a:t>'FID'</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&gt;&gt;&gt; query = </a:t>
            </a:r>
            <a:r>
              <a:rPr lang="en-US" sz="1400" b="0" dirty="0">
                <a:solidFill>
                  <a:srgbClr val="569CD6"/>
                </a:solidFill>
                <a:effectLst/>
                <a:latin typeface="Consolas" panose="020B0609020204030204" pitchFamily="49" charset="0"/>
              </a:rPr>
              <a:t>f</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{f.name}</a:t>
            </a:r>
            <a:r>
              <a:rPr lang="en-US" sz="1400" b="0" dirty="0">
                <a:solidFill>
                  <a:srgbClr val="CE9178"/>
                </a:solidFill>
                <a:effectLst/>
                <a:latin typeface="Consolas" panose="020B0609020204030204" pitchFamily="49" charset="0"/>
              </a:rPr>
              <a:t> &gt; 200"</a:t>
            </a:r>
            <a:endParaRPr lang="en-US" sz="1400" b="0" dirty="0">
              <a:solidFill>
                <a:srgbClr val="D4D4D4"/>
              </a:solidFill>
              <a:effectLst/>
              <a:latin typeface="Consolas" panose="020B0609020204030204" pitchFamily="49" charset="0"/>
            </a:endParaRPr>
          </a:p>
          <a:p>
            <a:pPr marL="0" indent="0">
              <a:buNone/>
            </a:pPr>
            <a:br>
              <a:rPr lang="en-US" sz="1400" b="0" dirty="0">
                <a:solidFill>
                  <a:srgbClr val="D4D4D4"/>
                </a:solidFill>
                <a:effectLst/>
                <a:latin typeface="Consolas" panose="020B0609020204030204" pitchFamily="49" charset="0"/>
              </a:rPr>
            </a:br>
            <a:r>
              <a:rPr lang="en-US" sz="1400" b="0" dirty="0" err="1">
                <a:solidFill>
                  <a:srgbClr val="D4D4D4"/>
                </a:solidFill>
                <a:effectLst/>
                <a:latin typeface="Consolas" panose="020B0609020204030204" pitchFamily="49" charset="0"/>
              </a:rPr>
              <a:t>sc</a:t>
            </a:r>
            <a:r>
              <a:rPr lang="en-US" sz="1400" b="0" dirty="0">
                <a:solidFill>
                  <a:srgbClr val="D4D4D4"/>
                </a:solidFill>
                <a:effectLst/>
                <a:latin typeface="Consolas" panose="020B0609020204030204" pitchFamily="49" charset="0"/>
              </a:rPr>
              <a:t> = </a:t>
            </a:r>
            <a:r>
              <a:rPr lang="en-US" sz="1400" b="0" dirty="0" err="1">
                <a:solidFill>
                  <a:srgbClr val="D4D4D4"/>
                </a:solidFill>
                <a:effectLst/>
                <a:latin typeface="Consolas" panose="020B0609020204030204" pitchFamily="49" charset="0"/>
              </a:rPr>
              <a:t>arcpy.da.SearchCursor</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"C:/COVER63p.shp"</a:t>
            </a:r>
            <a:r>
              <a:rPr lang="en-US" sz="1400" b="0" dirty="0">
                <a:solidFill>
                  <a:srgbClr val="D4D4D4"/>
                </a:solidFill>
                <a:effectLst/>
                <a:latin typeface="Consolas" panose="020B0609020204030204" pitchFamily="49" charset="0"/>
              </a:rPr>
              <a:t>, [f.name], query)</a:t>
            </a:r>
          </a:p>
          <a:p>
            <a:pPr marL="0" indent="0">
              <a:buNone/>
            </a:pPr>
            <a:r>
              <a:rPr lang="en-US" sz="1400" b="0" dirty="0">
                <a:solidFill>
                  <a:srgbClr val="D4D4D4"/>
                </a:solidFill>
                <a:effectLst/>
                <a:latin typeface="Consolas" panose="020B0609020204030204" pitchFamily="49" charset="0"/>
              </a:rPr>
              <a:t>&gt;&gt;&gt; row = </a:t>
            </a:r>
            <a:r>
              <a:rPr lang="en-US" sz="1400" b="0" dirty="0" err="1">
                <a:solidFill>
                  <a:srgbClr val="D4D4D4"/>
                </a:solidFill>
                <a:effectLst/>
                <a:latin typeface="Consolas" panose="020B0609020204030204" pitchFamily="49" charset="0"/>
              </a:rPr>
              <a:t>sc.next</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&gt;&gt;&gt; row[</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pPr marL="0" indent="0">
              <a:buNone/>
            </a:pPr>
            <a:r>
              <a:rPr lang="en-US" sz="1400" b="0" dirty="0">
                <a:solidFill>
                  <a:srgbClr val="B5CEA8"/>
                </a:solidFill>
                <a:effectLst/>
                <a:latin typeface="Consolas" panose="020B0609020204030204" pitchFamily="49" charset="0"/>
              </a:rPr>
              <a:t>201</a:t>
            </a:r>
            <a:endParaRPr lang="en-US" sz="1400" b="0" dirty="0">
              <a:solidFill>
                <a:srgbClr val="D4D4D4"/>
              </a:solidFill>
              <a:effectLst/>
              <a:latin typeface="Consolas" panose="020B0609020204030204" pitchFamily="49" charset="0"/>
            </a:endParaRPr>
          </a:p>
          <a:p>
            <a:pPr eaLnBrk="1" hangingPunct="1">
              <a:lnSpc>
                <a:spcPct val="90000"/>
              </a:lnSpc>
              <a:buFontTx/>
              <a:buNone/>
              <a:defRPr/>
            </a:pPr>
            <a:br>
              <a:rPr lang="en-US" sz="2400" dirty="0">
                <a:solidFill>
                  <a:schemeClr val="hlink"/>
                </a:solidFill>
                <a:ea typeface="ＭＳ Ｐゴシック" pitchFamily="34" charset="-128"/>
              </a:rPr>
            </a:br>
            <a:endParaRPr lang="en-US" sz="2400" dirty="0">
              <a:solidFill>
                <a:schemeClr val="hlink"/>
              </a:solidFill>
              <a:ea typeface="ＭＳ Ｐゴシック" pitchFamily="34" charset="-128"/>
            </a:endParaRPr>
          </a:p>
          <a:p>
            <a:pPr marL="0" indent="0" eaLnBrk="1" hangingPunct="1">
              <a:lnSpc>
                <a:spcPct val="90000"/>
              </a:lnSpc>
              <a:buNone/>
              <a:defRPr/>
            </a:pPr>
            <a:endParaRPr lang="en-US" sz="2400" dirty="0">
              <a:ea typeface="ＭＳ Ｐゴシック" pitchFamily="34" charset="-128"/>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EBE796FA-4143-D117-1D61-5A2D6D9D0BD7}"/>
              </a:ext>
            </a:extLst>
          </p:cNvPr>
          <p:cNvSpPr>
            <a:spLocks noGrp="1" noChangeArrowheads="1"/>
          </p:cNvSpPr>
          <p:nvPr>
            <p:ph type="title"/>
          </p:nvPr>
        </p:nvSpPr>
        <p:spPr>
          <a:xfrm>
            <a:off x="838200" y="304800"/>
            <a:ext cx="8001000" cy="304800"/>
          </a:xfrm>
        </p:spPr>
        <p:txBody>
          <a:bodyPr/>
          <a:lstStyle/>
          <a:p>
            <a:pPr eaLnBrk="1" hangingPunct="1"/>
            <a:r>
              <a:rPr lang="en-US" altLang="en-US" sz="2800"/>
              <a:t>In class - Exploring cursor objects (Part 2)</a:t>
            </a:r>
          </a:p>
        </p:txBody>
      </p:sp>
      <p:pic>
        <p:nvPicPr>
          <p:cNvPr id="25604" name="Picture 9">
            <a:extLst>
              <a:ext uri="{FF2B5EF4-FFF2-40B4-BE49-F238E27FC236}">
                <a16:creationId xmlns:a16="http://schemas.microsoft.com/office/drawing/2014/main" id="{3D6FF777-C6F5-C948-F765-96772AB8B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81400"/>
            <a:ext cx="2809875" cy="857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25605" name="Picture 2">
            <a:extLst>
              <a:ext uri="{FF2B5EF4-FFF2-40B4-BE49-F238E27FC236}">
                <a16:creationId xmlns:a16="http://schemas.microsoft.com/office/drawing/2014/main" id="{CDEB7ABC-576D-AC6D-CD85-E82C91306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88" y="1389063"/>
            <a:ext cx="7010400" cy="16922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22533" name="Rectangle 6">
            <a:extLst>
              <a:ext uri="{FF2B5EF4-FFF2-40B4-BE49-F238E27FC236}">
                <a16:creationId xmlns:a16="http://schemas.microsoft.com/office/drawing/2014/main" id="{3A1B1A3F-8BD9-3043-2103-B11BC7508335}"/>
              </a:ext>
            </a:extLst>
          </p:cNvPr>
          <p:cNvSpPr>
            <a:spLocks noChangeArrowheads="1"/>
          </p:cNvSpPr>
          <p:nvPr/>
        </p:nvSpPr>
        <p:spPr bwMode="auto">
          <a:xfrm>
            <a:off x="762000" y="2438400"/>
            <a:ext cx="5029200" cy="561975"/>
          </a:xfrm>
          <a:prstGeom prst="rect">
            <a:avLst/>
          </a:prstGeom>
          <a:noFill/>
          <a:ln w="1270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latin typeface="Arial" charset="0"/>
              <a:ea typeface="ＭＳ Ｐゴシック" charset="0"/>
            </a:endParaRPr>
          </a:p>
        </p:txBody>
      </p:sp>
      <p:sp>
        <p:nvSpPr>
          <p:cNvPr id="22534" name="Rectangle 7">
            <a:extLst>
              <a:ext uri="{FF2B5EF4-FFF2-40B4-BE49-F238E27FC236}">
                <a16:creationId xmlns:a16="http://schemas.microsoft.com/office/drawing/2014/main" id="{FCEB8614-A887-7C7D-6FD9-27B2B23E9966}"/>
              </a:ext>
            </a:extLst>
          </p:cNvPr>
          <p:cNvSpPr>
            <a:spLocks noChangeArrowheads="1"/>
          </p:cNvSpPr>
          <p:nvPr/>
        </p:nvSpPr>
        <p:spPr bwMode="auto">
          <a:xfrm>
            <a:off x="685800" y="1481138"/>
            <a:ext cx="2819400" cy="571500"/>
          </a:xfrm>
          <a:prstGeom prst="rect">
            <a:avLst/>
          </a:prstGeom>
          <a:noFill/>
          <a:ln w="1270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latin typeface="Arial" charset="0"/>
              <a:ea typeface="ＭＳ Ｐゴシック" charset="0"/>
            </a:endParaRPr>
          </a:p>
        </p:txBody>
      </p:sp>
      <p:pic>
        <p:nvPicPr>
          <p:cNvPr id="25608" name="Picture 10">
            <a:extLst>
              <a:ext uri="{FF2B5EF4-FFF2-40B4-BE49-F238E27FC236}">
                <a16:creationId xmlns:a16="http://schemas.microsoft.com/office/drawing/2014/main" id="{AD0D5023-EC80-0095-F1CB-F2D870B16C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800600"/>
            <a:ext cx="2886075" cy="10382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ea typeface="ＭＳ Ｐゴシック" charset="0"/>
              </a:rPr>
              <a:t>SearchCursor</a:t>
            </a:r>
            <a:r>
              <a:rPr lang="en-US" dirty="0">
                <a:ea typeface="ＭＳ Ｐゴシック" charset="0"/>
              </a:rPr>
              <a:t>  </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endParaRPr lang="en-US" dirty="0">
              <a:ea typeface="ＭＳ Ｐゴシック" charset="0"/>
            </a:endParaRP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27826455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E7296526-E94E-C3DB-352B-6077E1859A34}"/>
              </a:ext>
            </a:extLst>
          </p:cNvPr>
          <p:cNvSpPr>
            <a:spLocks noGrp="1" noChangeArrowheads="1"/>
          </p:cNvSpPr>
          <p:nvPr>
            <p:ph type="title"/>
          </p:nvPr>
        </p:nvSpPr>
        <p:spPr/>
        <p:txBody>
          <a:bodyPr/>
          <a:lstStyle/>
          <a:p>
            <a:pPr eaLnBrk="1" hangingPunct="1"/>
            <a:r>
              <a:rPr lang="en-US" altLang="en-US" sz="3600" b="0" dirty="0"/>
              <a:t>Updating rows</a:t>
            </a:r>
          </a:p>
        </p:txBody>
      </p:sp>
      <p:pic>
        <p:nvPicPr>
          <p:cNvPr id="26631" name="Picture 9">
            <a:extLst>
              <a:ext uri="{FF2B5EF4-FFF2-40B4-BE49-F238E27FC236}">
                <a16:creationId xmlns:a16="http://schemas.microsoft.com/office/drawing/2014/main" id="{0353281A-5A4C-3805-0E40-AA83EF1D0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8863" y="1752600"/>
            <a:ext cx="2809875" cy="857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26632" name="Picture 9">
            <a:extLst>
              <a:ext uri="{FF2B5EF4-FFF2-40B4-BE49-F238E27FC236}">
                <a16:creationId xmlns:a16="http://schemas.microsoft.com/office/drawing/2014/main" id="{6A86012D-082D-A4A2-D1D0-189BF3A6CD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8863" y="4013454"/>
            <a:ext cx="2809875" cy="857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14" name="TextBox 13">
            <a:extLst>
              <a:ext uri="{FF2B5EF4-FFF2-40B4-BE49-F238E27FC236}">
                <a16:creationId xmlns:a16="http://schemas.microsoft.com/office/drawing/2014/main" id="{8829B7C2-911B-DDDC-2AF0-A2A6CD67551E}"/>
              </a:ext>
            </a:extLst>
          </p:cNvPr>
          <p:cNvSpPr txBox="1"/>
          <p:nvPr/>
        </p:nvSpPr>
        <p:spPr>
          <a:xfrm>
            <a:off x="347661" y="990600"/>
            <a:ext cx="5737879" cy="4524315"/>
          </a:xfrm>
          <a:prstGeom prst="rect">
            <a:avLst/>
          </a:prstGeom>
          <a:noFill/>
        </p:spPr>
        <p:txBody>
          <a:bodyPr wrap="square">
            <a:spAutoFit/>
          </a:bodyPr>
          <a:lstStyle/>
          <a:p>
            <a:pPr marL="0" indent="0">
              <a:buNone/>
            </a:pPr>
            <a:r>
              <a:rPr lang="en-US" dirty="0">
                <a:solidFill>
                  <a:srgbClr val="6A9955"/>
                </a:solidFill>
                <a:latin typeface="Consolas" panose="020B0609020204030204" pitchFamily="49" charset="0"/>
              </a:rPr>
              <a:t># DON’T DO THIS!</a:t>
            </a:r>
          </a:p>
          <a:p>
            <a:pPr marL="0" indent="0">
              <a:buNone/>
            </a:pPr>
            <a:endParaRPr lang="en-US" sz="1800" b="0" dirty="0">
              <a:solidFill>
                <a:srgbClr val="569CD6"/>
              </a:solidFill>
              <a:effectLst/>
              <a:latin typeface="Consolas" panose="020B0609020204030204" pitchFamily="49" charset="0"/>
            </a:endParaRPr>
          </a:p>
          <a:p>
            <a:pPr marL="0" indent="0">
              <a:buNone/>
            </a:pPr>
            <a:r>
              <a:rPr lang="en-US" dirty="0">
                <a:solidFill>
                  <a:srgbClr val="569CD6"/>
                </a:solidFill>
                <a:latin typeface="Consolas" panose="020B0609020204030204" pitchFamily="49" charset="0"/>
              </a:rPr>
              <a:t>import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arcpy</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arcpy.env.workspace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"C:/gispy/scratch/"</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fc =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park.shp</a:t>
            </a:r>
            <a:r>
              <a:rPr lang="en-US" dirty="0">
                <a:solidFill>
                  <a:srgbClr val="CE9178"/>
                </a:solidFill>
                <a:latin typeface="Consolas" panose="020B0609020204030204" pitchFamily="49" charset="0"/>
              </a:rPr>
              <a:t>"</a:t>
            </a:r>
            <a:endParaRPr lang="en-US" dirty="0">
              <a:solidFill>
                <a:srgbClr val="D4D4D4"/>
              </a:solidFill>
              <a:latin typeface="Consolas" panose="020B0609020204030204" pitchFamily="49" charset="0"/>
            </a:endParaRP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 Get an update cursor.</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uc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arcpy.da.UpdateCursor</a:t>
            </a:r>
            <a:r>
              <a:rPr lang="en-US" b="0" dirty="0">
                <a:solidFill>
                  <a:srgbClr val="D4D4D4"/>
                </a:solidFill>
                <a:effectLst/>
                <a:latin typeface="Consolas" panose="020B0609020204030204" pitchFamily="49" charset="0"/>
              </a:rPr>
              <a:t>(fc, </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Update lake rows. </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if</a:t>
            </a:r>
            <a:r>
              <a:rPr lang="en-US" b="0" dirty="0">
                <a:solidFill>
                  <a:srgbClr val="D4D4D4"/>
                </a:solidFill>
                <a:effectLst/>
                <a:latin typeface="Consolas" panose="020B0609020204030204" pitchFamily="49" charset="0"/>
              </a:rPr>
              <a:t> row[</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"lake"</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row[</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1000</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a:t>
            </a:r>
            <a:endParaRPr lang="en-US" b="0" dirty="0">
              <a:solidFill>
                <a:srgbClr val="D4D4D4"/>
              </a:solidFill>
              <a:effectLst/>
              <a:latin typeface="Consolas" panose="020B0609020204030204" pitchFamily="49" charset="0"/>
            </a:endParaRPr>
          </a:p>
        </p:txBody>
      </p:sp>
      <p:sp>
        <p:nvSpPr>
          <p:cNvPr id="2" name="Rectangle 1"/>
          <p:cNvSpPr/>
          <p:nvPr/>
        </p:nvSpPr>
        <p:spPr>
          <a:xfrm>
            <a:off x="266700" y="6031468"/>
            <a:ext cx="5448300" cy="369332"/>
          </a:xfrm>
          <a:prstGeom prst="rect">
            <a:avLst/>
          </a:prstGeom>
        </p:spPr>
        <p:txBody>
          <a:bodyPr wrap="square">
            <a:spAutoFit/>
          </a:bodyPr>
          <a:lstStyle/>
          <a:p>
            <a:r>
              <a:rPr lang="en-US" dirty="0">
                <a:solidFill>
                  <a:srgbClr val="D9D9D9"/>
                </a:solidFill>
                <a:ea typeface="ＭＳ Ｐゴシック" pitchFamily="34" charset="-128"/>
              </a:rPr>
              <a:t>NO changes are made to the data attribute table. </a:t>
            </a:r>
            <a:endParaRPr lang="en-US" dirty="0">
              <a:solidFill>
                <a:srgbClr val="D9D9D9"/>
              </a:solidFill>
            </a:endParaRPr>
          </a:p>
        </p:txBody>
      </p:sp>
      <p:sp>
        <p:nvSpPr>
          <p:cNvPr id="15" name="Rectangle 9">
            <a:extLst>
              <a:ext uri="{FF2B5EF4-FFF2-40B4-BE49-F238E27FC236}">
                <a16:creationId xmlns:a16="http://schemas.microsoft.com/office/drawing/2014/main" id="{FDD32D3E-68CC-F8F2-75CE-76B9D4EAC44E}"/>
              </a:ext>
            </a:extLst>
          </p:cNvPr>
          <p:cNvSpPr>
            <a:spLocks noChangeArrowheads="1"/>
          </p:cNvSpPr>
          <p:nvPr/>
        </p:nvSpPr>
        <p:spPr bwMode="auto">
          <a:xfrm>
            <a:off x="6489551" y="3581400"/>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sp>
        <p:nvSpPr>
          <p:cNvPr id="16" name="Rectangle 9">
            <a:extLst>
              <a:ext uri="{FF2B5EF4-FFF2-40B4-BE49-F238E27FC236}">
                <a16:creationId xmlns:a16="http://schemas.microsoft.com/office/drawing/2014/main" id="{FDD32D3E-68CC-F8F2-75CE-76B9D4EAC44E}"/>
              </a:ext>
            </a:extLst>
          </p:cNvPr>
          <p:cNvSpPr>
            <a:spLocks noChangeArrowheads="1"/>
          </p:cNvSpPr>
          <p:nvPr/>
        </p:nvSpPr>
        <p:spPr bwMode="auto">
          <a:xfrm>
            <a:off x="6489551" y="1352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7" name="Rectangle 3">
            <a:extLst>
              <a:ext uri="{FF2B5EF4-FFF2-40B4-BE49-F238E27FC236}">
                <a16:creationId xmlns:a16="http://schemas.microsoft.com/office/drawing/2014/main" id="{EBC196D0-D315-B461-71D8-ABAC004676C7}"/>
              </a:ext>
            </a:extLst>
          </p:cNvPr>
          <p:cNvSpPr>
            <a:spLocks noGrp="1" noChangeArrowheads="1"/>
          </p:cNvSpPr>
          <p:nvPr>
            <p:ph type="body" idx="1"/>
          </p:nvPr>
        </p:nvSpPr>
        <p:spPr>
          <a:xfrm>
            <a:off x="76200" y="457200"/>
            <a:ext cx="8077200" cy="6477000"/>
          </a:xfrm>
        </p:spPr>
        <p:txBody>
          <a:bodyPr/>
          <a:lstStyle/>
          <a:p>
            <a:pPr lvl="1" eaLnBrk="1" hangingPunct="1">
              <a:lnSpc>
                <a:spcPct val="80000"/>
              </a:lnSpc>
              <a:defRPr/>
            </a:pPr>
            <a:endParaRPr lang="en-US" sz="2400" i="1" dirty="0">
              <a:solidFill>
                <a:srgbClr val="008000"/>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r>
              <a:rPr lang="en-US" sz="1800" dirty="0">
                <a:ea typeface="ＭＳ Ｐゴシック" pitchFamily="34" charset="-128"/>
              </a:rPr>
              <a:t>NO changes are made to the data attribute table, until they are </a:t>
            </a:r>
          </a:p>
          <a:p>
            <a:pPr marL="0" indent="0" eaLnBrk="1" hangingPunct="1">
              <a:lnSpc>
                <a:spcPct val="80000"/>
              </a:lnSpc>
              <a:buFontTx/>
              <a:buNone/>
              <a:defRPr/>
            </a:pPr>
            <a:r>
              <a:rPr lang="en-US" sz="1800" dirty="0">
                <a:solidFill>
                  <a:srgbClr val="FF0066"/>
                </a:solidFill>
                <a:ea typeface="ＭＳ Ｐゴシック" pitchFamily="34" charset="-128"/>
              </a:rPr>
              <a:t>committed </a:t>
            </a:r>
            <a:r>
              <a:rPr lang="en-US" sz="1800" dirty="0">
                <a:ea typeface="ＭＳ Ｐゴシック" pitchFamily="34" charset="-128"/>
              </a:rPr>
              <a:t>with the </a:t>
            </a:r>
            <a:r>
              <a:rPr lang="en-US" sz="1800" dirty="0" err="1">
                <a:ea typeface="ＭＳ Ｐゴシック" pitchFamily="34" charset="-128"/>
              </a:rPr>
              <a:t>updateRow</a:t>
            </a:r>
            <a:r>
              <a:rPr lang="en-US" sz="1800" dirty="0">
                <a:ea typeface="ＭＳ Ｐゴシック" pitchFamily="34" charset="-128"/>
              </a:rPr>
              <a:t> method.</a:t>
            </a:r>
          </a:p>
          <a:p>
            <a:pPr marL="0" indent="0" eaLnBrk="1" hangingPunct="1">
              <a:lnSpc>
                <a:spcPct val="80000"/>
              </a:lnSpc>
              <a:buFontTx/>
              <a:buNone/>
              <a:defRPr/>
            </a:pPr>
            <a:endParaRPr lang="en-US" sz="2800" dirty="0">
              <a:ea typeface="ＭＳ Ｐゴシック" pitchFamily="34" charset="-128"/>
            </a:endParaRPr>
          </a:p>
        </p:txBody>
      </p:sp>
      <p:sp>
        <p:nvSpPr>
          <p:cNvPr id="15" name="TextBox 14">
            <a:extLst>
              <a:ext uri="{FF2B5EF4-FFF2-40B4-BE49-F238E27FC236}">
                <a16:creationId xmlns:a16="http://schemas.microsoft.com/office/drawing/2014/main" id="{0C66D9A4-930A-19EF-A6B0-CC7A7E4FDB9A}"/>
              </a:ext>
            </a:extLst>
          </p:cNvPr>
          <p:cNvSpPr txBox="1"/>
          <p:nvPr/>
        </p:nvSpPr>
        <p:spPr>
          <a:xfrm>
            <a:off x="347661" y="990600"/>
            <a:ext cx="5737879" cy="4524315"/>
          </a:xfrm>
          <a:prstGeom prst="rect">
            <a:avLst/>
          </a:prstGeom>
          <a:noFill/>
        </p:spPr>
        <p:txBody>
          <a:bodyPr wrap="square">
            <a:spAutoFit/>
          </a:bodyPr>
          <a:lstStyle/>
          <a:p>
            <a:r>
              <a:rPr lang="en-US" dirty="0">
                <a:solidFill>
                  <a:srgbClr val="6A9955"/>
                </a:solidFill>
                <a:latin typeface="Consolas" panose="020B0609020204030204" pitchFamily="49" charset="0"/>
              </a:rPr>
              <a:t># DO THIS.</a:t>
            </a:r>
          </a:p>
          <a:p>
            <a:endParaRPr lang="en-US" sz="1800" b="0" dirty="0">
              <a:solidFill>
                <a:srgbClr val="569CD6"/>
              </a:solidFill>
              <a:effectLst/>
              <a:latin typeface="Consolas" panose="020B0609020204030204" pitchFamily="49" charset="0"/>
            </a:endParaRPr>
          </a:p>
          <a:p>
            <a:pPr marL="0" indent="0">
              <a:buNone/>
            </a:pPr>
            <a:r>
              <a:rPr lang="en-US" sz="1800" b="0" dirty="0">
                <a:solidFill>
                  <a:srgbClr val="569CD6"/>
                </a:solidFill>
                <a:effectLst/>
                <a:latin typeface="Consolas" panose="020B0609020204030204" pitchFamily="49" charset="0"/>
              </a:rPr>
              <a:t>import</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arcpy</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arcpy.env.workspace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"C:/gispy/scratch/"</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fc =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park.shp</a:t>
            </a:r>
            <a:r>
              <a:rPr lang="en-US" sz="1800" b="0" dirty="0">
                <a:solidFill>
                  <a:srgbClr val="CE9178"/>
                </a:solidFill>
                <a:effectLst/>
                <a:latin typeface="Consolas" panose="020B0609020204030204" pitchFamily="49" charset="0"/>
              </a:rPr>
              <a:t>"</a:t>
            </a:r>
            <a:endParaRPr lang="en-US" sz="1800" b="0" dirty="0">
              <a:solidFill>
                <a:srgbClr val="D4D4D4"/>
              </a:solidFill>
              <a:effectLst/>
              <a:latin typeface="Consolas" panose="020B0609020204030204" pitchFamily="49" charset="0"/>
            </a:endParaRP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 Get an update cursor.</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uc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arcpy.da.UpdateCursor</a:t>
            </a:r>
            <a:r>
              <a:rPr lang="en-US" b="0" dirty="0">
                <a:solidFill>
                  <a:srgbClr val="D4D4D4"/>
                </a:solidFill>
                <a:effectLst/>
                <a:latin typeface="Consolas" panose="020B0609020204030204" pitchFamily="49" charset="0"/>
              </a:rPr>
              <a:t>(fc, </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Update lake rows. </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if</a:t>
            </a:r>
            <a:r>
              <a:rPr lang="en-US" b="0" dirty="0">
                <a:solidFill>
                  <a:srgbClr val="D4D4D4"/>
                </a:solidFill>
                <a:effectLst/>
                <a:latin typeface="Consolas" panose="020B0609020204030204" pitchFamily="49" charset="0"/>
              </a:rPr>
              <a:t> row[</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"lake"</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row[</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1000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uc.updateRow</a:t>
            </a:r>
            <a:r>
              <a:rPr lang="en-US" b="0" dirty="0">
                <a:solidFill>
                  <a:srgbClr val="D4D4D4"/>
                </a:solidFill>
                <a:effectLst/>
                <a:latin typeface="Consolas" panose="020B0609020204030204" pitchFamily="49" charset="0"/>
              </a:rPr>
              <a:t>(row)</a:t>
            </a: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a:t>
            </a:r>
            <a:endParaRPr lang="en-US" b="0" dirty="0">
              <a:solidFill>
                <a:srgbClr val="D4D4D4"/>
              </a:solidFill>
              <a:effectLst/>
              <a:latin typeface="Consolas" panose="020B0609020204030204" pitchFamily="49" charset="0"/>
            </a:endParaRPr>
          </a:p>
        </p:txBody>
      </p:sp>
      <p:sp>
        <p:nvSpPr>
          <p:cNvPr id="27651" name="Rectangle 2">
            <a:extLst>
              <a:ext uri="{FF2B5EF4-FFF2-40B4-BE49-F238E27FC236}">
                <a16:creationId xmlns:a16="http://schemas.microsoft.com/office/drawing/2014/main" id="{1C028B0C-4A85-D996-072A-4ED3F3DF3060}"/>
              </a:ext>
            </a:extLst>
          </p:cNvPr>
          <p:cNvSpPr>
            <a:spLocks noGrp="1" noChangeArrowheads="1"/>
          </p:cNvSpPr>
          <p:nvPr>
            <p:ph type="title"/>
          </p:nvPr>
        </p:nvSpPr>
        <p:spPr/>
        <p:txBody>
          <a:bodyPr/>
          <a:lstStyle/>
          <a:p>
            <a:pPr eaLnBrk="1" hangingPunct="1"/>
            <a:r>
              <a:rPr lang="en-US" altLang="en-US" sz="3600" b="0" dirty="0"/>
              <a:t>Updating rows with </a:t>
            </a:r>
            <a:r>
              <a:rPr lang="en-US" altLang="en-US" sz="3600" b="0" dirty="0" err="1"/>
              <a:t>updateRow</a:t>
            </a:r>
            <a:endParaRPr lang="en-US" altLang="en-US" sz="3600" b="0" dirty="0"/>
          </a:p>
        </p:txBody>
      </p:sp>
      <p:sp>
        <p:nvSpPr>
          <p:cNvPr id="3" name="Oval 2">
            <a:extLst>
              <a:ext uri="{FF2B5EF4-FFF2-40B4-BE49-F238E27FC236}">
                <a16:creationId xmlns:a16="http://schemas.microsoft.com/office/drawing/2014/main" id="{1E92AD52-AA9B-E873-303E-54699C92C7C4}"/>
              </a:ext>
            </a:extLst>
          </p:cNvPr>
          <p:cNvSpPr>
            <a:spLocks noChangeArrowheads="1"/>
          </p:cNvSpPr>
          <p:nvPr/>
        </p:nvSpPr>
        <p:spPr bwMode="auto">
          <a:xfrm>
            <a:off x="920609" y="4572000"/>
            <a:ext cx="3657600" cy="381000"/>
          </a:xfrm>
          <a:prstGeom prst="ellipse">
            <a:avLst/>
          </a:prstGeom>
          <a:noFill/>
          <a:ln w="28575">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pic>
        <p:nvPicPr>
          <p:cNvPr id="27656" name="Picture 9">
            <a:extLst>
              <a:ext uri="{FF2B5EF4-FFF2-40B4-BE49-F238E27FC236}">
                <a16:creationId xmlns:a16="http://schemas.microsoft.com/office/drawing/2014/main" id="{28F2F6F1-D0A3-755B-632B-E071CC92C8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5525" y="1727200"/>
            <a:ext cx="2809875" cy="857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27657" name="Picture 10">
            <a:extLst>
              <a:ext uri="{FF2B5EF4-FFF2-40B4-BE49-F238E27FC236}">
                <a16:creationId xmlns:a16="http://schemas.microsoft.com/office/drawing/2014/main" id="{6F18C06E-0CA2-123B-FDEB-AA3A1BD992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9266"/>
          <a:stretch/>
        </p:blipFill>
        <p:spPr bwMode="auto">
          <a:xfrm>
            <a:off x="6029325" y="3962400"/>
            <a:ext cx="2886075" cy="8382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16" name="Rectangle 9">
            <a:extLst>
              <a:ext uri="{FF2B5EF4-FFF2-40B4-BE49-F238E27FC236}">
                <a16:creationId xmlns:a16="http://schemas.microsoft.com/office/drawing/2014/main" id="{FDD32D3E-68CC-F8F2-75CE-76B9D4EAC44E}"/>
              </a:ext>
            </a:extLst>
          </p:cNvPr>
          <p:cNvSpPr>
            <a:spLocks noChangeArrowheads="1"/>
          </p:cNvSpPr>
          <p:nvPr/>
        </p:nvSpPr>
        <p:spPr bwMode="auto">
          <a:xfrm>
            <a:off x="6489551" y="3581400"/>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sp>
        <p:nvSpPr>
          <p:cNvPr id="17" name="Rectangle 9">
            <a:extLst>
              <a:ext uri="{FF2B5EF4-FFF2-40B4-BE49-F238E27FC236}">
                <a16:creationId xmlns:a16="http://schemas.microsoft.com/office/drawing/2014/main" id="{FDD32D3E-68CC-F8F2-75CE-76B9D4EAC44E}"/>
              </a:ext>
            </a:extLst>
          </p:cNvPr>
          <p:cNvSpPr>
            <a:spLocks noChangeArrowheads="1"/>
          </p:cNvSpPr>
          <p:nvPr/>
        </p:nvSpPr>
        <p:spPr bwMode="auto">
          <a:xfrm>
            <a:off x="6489551" y="1352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49187">
                                            <p:txEl>
                                              <p:pRg st="20" end="2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9187">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Deleting a row</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11" name="TextBox 10">
            <a:extLst>
              <a:ext uri="{FF2B5EF4-FFF2-40B4-BE49-F238E27FC236}">
                <a16:creationId xmlns:a16="http://schemas.microsoft.com/office/drawing/2014/main" id="{6ABD1BFB-59C9-9D6B-F0A0-B6CFB832283D}"/>
              </a:ext>
            </a:extLst>
          </p:cNvPr>
          <p:cNvSpPr txBox="1"/>
          <p:nvPr/>
        </p:nvSpPr>
        <p:spPr>
          <a:xfrm>
            <a:off x="838200" y="871478"/>
            <a:ext cx="7677150" cy="3693319"/>
          </a:xfrm>
          <a:prstGeom prst="rect">
            <a:avLst/>
          </a:prstGeom>
          <a:noFill/>
        </p:spPr>
        <p:txBody>
          <a:bodyPr wrap="square">
            <a:spAutoFit/>
          </a:bodyPr>
          <a:lstStyle/>
          <a:p>
            <a:r>
              <a:rPr lang="en-US" dirty="0">
                <a:solidFill>
                  <a:srgbClr val="569CD6"/>
                </a:solidFill>
                <a:latin typeface="Consolas" panose="020B0609020204030204" pitchFamily="49" charset="0"/>
              </a:rPr>
              <a:t>import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arcpy</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arcpy.env.workspace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"C:/gispy/scratch/"</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fc =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park.shp</a:t>
            </a:r>
            <a:r>
              <a:rPr lang="en-US" dirty="0">
                <a:solidFill>
                  <a:srgbClr val="CE9178"/>
                </a:solidFill>
                <a:latin typeface="Consolas" panose="020B0609020204030204" pitchFamily="49" charset="0"/>
              </a:rPr>
              <a:t>"</a:t>
            </a:r>
            <a:endParaRPr lang="en-US" dirty="0">
              <a:solidFill>
                <a:srgbClr val="D4D4D4"/>
              </a:solidFill>
              <a:latin typeface="Consolas" panose="020B0609020204030204" pitchFamily="49" charset="0"/>
            </a:endParaRPr>
          </a:p>
          <a:p>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 = </a:t>
            </a:r>
            <a:r>
              <a:rPr lang="en-US" dirty="0" err="1">
                <a:solidFill>
                  <a:srgbClr val="D4D4D4"/>
                </a:solidFill>
                <a:latin typeface="Consolas" panose="020B0609020204030204" pitchFamily="49" charset="0"/>
              </a:rPr>
              <a:t>arcpy.da.UpdateCursor</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in_table</a:t>
            </a:r>
            <a:r>
              <a:rPr lang="en-US" dirty="0">
                <a:solidFill>
                  <a:srgbClr val="D4D4D4"/>
                </a:solidFill>
                <a:latin typeface="Consolas" panose="020B0609020204030204" pitchFamily="49" charset="0"/>
              </a:rPr>
              <a:t>=fc, </a:t>
            </a:r>
            <a:r>
              <a:rPr lang="en-US" dirty="0" err="1">
                <a:solidFill>
                  <a:srgbClr val="D4D4D4"/>
                </a:solidFill>
                <a:latin typeface="Consolas" panose="020B0609020204030204" pitchFamily="49" charset="0"/>
              </a:rPr>
              <a:t>field_names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Get first row.</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row = next(</a:t>
            </a:r>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Delete the  row.</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uc.deleteRow</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uc</a:t>
            </a:r>
            <a:endParaRPr lang="en-US" dirty="0">
              <a:solidFill>
                <a:srgbClr val="D4D4D4"/>
              </a:solidFill>
              <a:latin typeface="Consolas" panose="020B0609020204030204" pitchFamily="49"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Deleting a row</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11" name="TextBox 10">
            <a:extLst>
              <a:ext uri="{FF2B5EF4-FFF2-40B4-BE49-F238E27FC236}">
                <a16:creationId xmlns:a16="http://schemas.microsoft.com/office/drawing/2014/main" id="{6ABD1BFB-59C9-9D6B-F0A0-B6CFB832283D}"/>
              </a:ext>
            </a:extLst>
          </p:cNvPr>
          <p:cNvSpPr txBox="1"/>
          <p:nvPr/>
        </p:nvSpPr>
        <p:spPr>
          <a:xfrm>
            <a:off x="838200" y="871478"/>
            <a:ext cx="7677150" cy="3693319"/>
          </a:xfrm>
          <a:prstGeom prst="rect">
            <a:avLst/>
          </a:prstGeom>
          <a:noFill/>
        </p:spPr>
        <p:txBody>
          <a:bodyPr wrap="square">
            <a:spAutoFit/>
          </a:bodyPr>
          <a:lstStyle/>
          <a:p>
            <a:r>
              <a:rPr lang="en-US" dirty="0">
                <a:solidFill>
                  <a:srgbClr val="569CD6"/>
                </a:solidFill>
                <a:latin typeface="Consolas" panose="020B0609020204030204" pitchFamily="49" charset="0"/>
              </a:rPr>
              <a:t>import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arcpy</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arcpy.env.workspace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"C:/gispy/scratch/"</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fc =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park.shp</a:t>
            </a:r>
            <a:r>
              <a:rPr lang="en-US" dirty="0">
                <a:solidFill>
                  <a:srgbClr val="CE9178"/>
                </a:solidFill>
                <a:latin typeface="Consolas" panose="020B0609020204030204" pitchFamily="49" charset="0"/>
              </a:rPr>
              <a:t>"</a:t>
            </a:r>
            <a:endParaRPr lang="en-US" dirty="0">
              <a:solidFill>
                <a:srgbClr val="D4D4D4"/>
              </a:solidFill>
              <a:latin typeface="Consolas" panose="020B0609020204030204" pitchFamily="49" charset="0"/>
            </a:endParaRPr>
          </a:p>
          <a:p>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 = </a:t>
            </a:r>
            <a:r>
              <a:rPr lang="en-US" dirty="0" err="1">
                <a:solidFill>
                  <a:srgbClr val="D4D4D4"/>
                </a:solidFill>
                <a:latin typeface="Consolas" panose="020B0609020204030204" pitchFamily="49" charset="0"/>
              </a:rPr>
              <a:t>arcpy.da.UpdateCursor</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in_table</a:t>
            </a:r>
            <a:r>
              <a:rPr lang="en-US" dirty="0">
                <a:solidFill>
                  <a:srgbClr val="D4D4D4"/>
                </a:solidFill>
                <a:latin typeface="Consolas" panose="020B0609020204030204" pitchFamily="49" charset="0"/>
              </a:rPr>
              <a:t>=fc, </a:t>
            </a:r>
            <a:r>
              <a:rPr lang="en-US" dirty="0" err="1">
                <a:solidFill>
                  <a:srgbClr val="D4D4D4"/>
                </a:solidFill>
                <a:latin typeface="Consolas" panose="020B0609020204030204" pitchFamily="49" charset="0"/>
              </a:rPr>
              <a:t>field_names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Get first row.</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row = next(</a:t>
            </a:r>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Delete the  row.</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uc.deleteRow</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uc</a:t>
            </a:r>
            <a:endParaRPr lang="en-US" dirty="0">
              <a:solidFill>
                <a:srgbClr val="D4D4D4"/>
              </a:solidFill>
              <a:latin typeface="Consolas" panose="020B0609020204030204" pitchFamily="49" charset="0"/>
            </a:endParaRPr>
          </a:p>
        </p:txBody>
      </p:sp>
      <p:sp>
        <p:nvSpPr>
          <p:cNvPr id="2" name="Rectangle 1"/>
          <p:cNvSpPr/>
          <p:nvPr/>
        </p:nvSpPr>
        <p:spPr bwMode="auto">
          <a:xfrm>
            <a:off x="838200" y="3581400"/>
            <a:ext cx="2057400" cy="457200"/>
          </a:xfrm>
          <a:prstGeom prst="rect">
            <a:avLst/>
          </a:prstGeom>
          <a:noFill/>
          <a:ln w="3175" cap="flat" cmpd="sng" algn="ctr">
            <a:solidFill>
              <a:srgbClr val="FF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Rectangle 4"/>
          <p:cNvSpPr/>
          <p:nvPr/>
        </p:nvSpPr>
        <p:spPr>
          <a:xfrm>
            <a:off x="609600" y="5486400"/>
            <a:ext cx="6705600" cy="313932"/>
          </a:xfrm>
          <a:prstGeom prst="rect">
            <a:avLst/>
          </a:prstGeom>
        </p:spPr>
        <p:txBody>
          <a:bodyPr wrap="square">
            <a:spAutoFit/>
          </a:bodyPr>
          <a:lstStyle/>
          <a:p>
            <a:pPr lvl="0" eaLnBrk="1" hangingPunct="1">
              <a:lnSpc>
                <a:spcPct val="80000"/>
              </a:lnSpc>
              <a:spcBef>
                <a:spcPct val="20000"/>
              </a:spcBef>
              <a:defRPr/>
            </a:pPr>
            <a:r>
              <a:rPr lang="en-US" kern="0" dirty="0" err="1">
                <a:solidFill>
                  <a:srgbClr val="D9D9D9"/>
                </a:solidFill>
                <a:latin typeface="Arial"/>
                <a:ea typeface="ＭＳ Ｐゴシック" pitchFamily="34" charset="-128"/>
              </a:rPr>
              <a:t>deleteRow</a:t>
            </a:r>
            <a:r>
              <a:rPr lang="en-US" kern="0" dirty="0">
                <a:solidFill>
                  <a:srgbClr val="D9D9D9"/>
                </a:solidFill>
                <a:latin typeface="Arial"/>
                <a:ea typeface="ＭＳ Ｐゴシック" pitchFamily="34" charset="-128"/>
              </a:rPr>
              <a:t>, like </a:t>
            </a:r>
            <a:r>
              <a:rPr lang="en-US" kern="0" dirty="0" err="1">
                <a:solidFill>
                  <a:srgbClr val="D9D9D9"/>
                </a:solidFill>
                <a:latin typeface="Arial"/>
                <a:ea typeface="ＭＳ Ｐゴシック" pitchFamily="34" charset="-128"/>
              </a:rPr>
              <a:t>updateRow</a:t>
            </a:r>
            <a:r>
              <a:rPr lang="en-US" kern="0" dirty="0">
                <a:solidFill>
                  <a:srgbClr val="D9D9D9"/>
                </a:solidFill>
                <a:latin typeface="Arial"/>
                <a:ea typeface="ＭＳ Ｐゴシック" pitchFamily="34" charset="-128"/>
              </a:rPr>
              <a:t> is an </a:t>
            </a:r>
            <a:r>
              <a:rPr lang="en-US" kern="0" dirty="0" err="1">
                <a:solidFill>
                  <a:srgbClr val="FF0066"/>
                </a:solidFill>
                <a:latin typeface="Arial"/>
                <a:ea typeface="ＭＳ Ｐゴシック" pitchFamily="34" charset="-128"/>
              </a:rPr>
              <a:t>UpdateCursor</a:t>
            </a:r>
            <a:r>
              <a:rPr lang="en-US" kern="0" dirty="0">
                <a:solidFill>
                  <a:srgbClr val="D9D9D9"/>
                </a:solidFill>
                <a:latin typeface="Arial"/>
                <a:ea typeface="ＭＳ Ｐゴシック" pitchFamily="34" charset="-128"/>
              </a:rPr>
              <a:t> method.</a:t>
            </a:r>
          </a:p>
        </p:txBody>
      </p:sp>
    </p:spTree>
    <p:extLst>
      <p:ext uri="{BB962C8B-B14F-4D97-AF65-F5344CB8AC3E}">
        <p14:creationId xmlns:p14="http://schemas.microsoft.com/office/powerpoint/2010/main" val="17223314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Deleting rows</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9" name="TextBox 8">
            <a:extLst>
              <a:ext uri="{FF2B5EF4-FFF2-40B4-BE49-F238E27FC236}">
                <a16:creationId xmlns:a16="http://schemas.microsoft.com/office/drawing/2014/main" id="{5BAA78C1-7635-92FE-BF4D-0AC30D916C72}"/>
              </a:ext>
            </a:extLst>
          </p:cNvPr>
          <p:cNvSpPr txBox="1"/>
          <p:nvPr/>
        </p:nvSpPr>
        <p:spPr>
          <a:xfrm>
            <a:off x="304800" y="1143000"/>
            <a:ext cx="6553200" cy="3693319"/>
          </a:xfrm>
          <a:prstGeom prst="rect">
            <a:avLst/>
          </a:prstGeom>
          <a:noFill/>
        </p:spPr>
        <p:txBody>
          <a:bodyPr wrap="square">
            <a:spAutoFit/>
          </a:bodyPr>
          <a:lstStyle/>
          <a:p>
            <a:pPr marL="0" indent="0">
              <a:buNone/>
            </a:pPr>
            <a:r>
              <a:rPr lang="en-US" dirty="0">
                <a:solidFill>
                  <a:srgbClr val="569CD6"/>
                </a:solidFill>
                <a:latin typeface="Consolas" panose="020B0609020204030204" pitchFamily="49" charset="0"/>
              </a:rPr>
              <a:t>import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arcpy</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arcpy.env.workspace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"C:/gispy/scratch/"</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fc =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park.shp</a:t>
            </a:r>
            <a:r>
              <a:rPr lang="en-US" dirty="0">
                <a:solidFill>
                  <a:srgbClr val="CE9178"/>
                </a:solidFill>
                <a:latin typeface="Consolas" panose="020B0609020204030204" pitchFamily="49" charset="0"/>
              </a:rPr>
              <a:t>"</a:t>
            </a:r>
            <a:endParaRPr lang="en-US" dirty="0">
              <a:solidFill>
                <a:srgbClr val="D4D4D4"/>
              </a:solidFill>
              <a:latin typeface="Consolas" panose="020B0609020204030204" pitchFamily="49" charset="0"/>
            </a:endParaRPr>
          </a:p>
          <a:p>
            <a:br>
              <a:rPr lang="en-US" b="0" dirty="0">
                <a:solidFill>
                  <a:srgbClr val="D4D4D4"/>
                </a:solidFill>
                <a:effectLst/>
                <a:latin typeface="Consolas" panose="020B0609020204030204" pitchFamily="49" charset="0"/>
              </a:rPr>
            </a:br>
            <a:r>
              <a:rPr lang="en-US" dirty="0">
                <a:solidFill>
                  <a:srgbClr val="6A9955"/>
                </a:solidFill>
                <a:latin typeface="Consolas" panose="020B0609020204030204" pitchFamily="49" charset="0"/>
              </a:rPr>
              <a:t># Get only the rows to delete.</a:t>
            </a:r>
            <a:endParaRPr lang="en-US" b="0" dirty="0">
              <a:solidFill>
                <a:srgbClr val="D4D4D4"/>
              </a:solidFill>
              <a:effectLst/>
              <a:latin typeface="Consolas" panose="020B0609020204030204" pitchFamily="49" charset="0"/>
            </a:endParaRPr>
          </a:p>
          <a:p>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 = </a:t>
            </a:r>
            <a:r>
              <a:rPr lang="en-US" dirty="0" err="1">
                <a:solidFill>
                  <a:srgbClr val="D4D4D4"/>
                </a:solidFill>
                <a:latin typeface="Consolas" panose="020B0609020204030204" pitchFamily="49" charset="0"/>
              </a:rPr>
              <a:t>arcpy.da.UpdateCursor</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in_table</a:t>
            </a:r>
            <a:r>
              <a:rPr lang="en-US" dirty="0">
                <a:solidFill>
                  <a:srgbClr val="D4D4D4"/>
                </a:solidFill>
                <a:latin typeface="Consolas" panose="020B0609020204030204" pitchFamily="49" charset="0"/>
              </a:rPr>
              <a:t>=fc, </a:t>
            </a: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field_names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where_clause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"RECNO &gt; 10"</a:t>
            </a:r>
            <a:r>
              <a:rPr lang="en-US" dirty="0">
                <a:solidFill>
                  <a:srgbClr val="D4D4D4"/>
                </a:solidFill>
                <a:latin typeface="Consolas" panose="020B0609020204030204" pitchFamily="49" charset="0"/>
              </a:rPr>
              <a:t>)</a:t>
            </a:r>
          </a:p>
          <a:p>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for</a:t>
            </a:r>
            <a:r>
              <a:rPr lang="en-US" dirty="0">
                <a:solidFill>
                  <a:srgbClr val="D4D4D4"/>
                </a:solidFill>
                <a:latin typeface="Consolas" panose="020B0609020204030204" pitchFamily="49" charset="0"/>
              </a:rPr>
              <a:t> row </a:t>
            </a:r>
            <a:r>
              <a:rPr lang="en-US" dirty="0">
                <a:solidFill>
                  <a:srgbClr val="569CD6"/>
                </a:solidFill>
                <a:latin typeface="Consolas" panose="020B0609020204030204" pitchFamily="49" charset="0"/>
              </a:rPr>
              <a:t>in</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uc.deleteRow</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uc</a:t>
            </a:r>
            <a:endParaRPr lang="en-US" b="0" dirty="0">
              <a:solidFill>
                <a:srgbClr val="D4D4D4"/>
              </a:solidFill>
              <a:effectLst/>
              <a:latin typeface="Consolas" panose="020B0609020204030204" pitchFamily="49" charset="0"/>
            </a:endParaRPr>
          </a:p>
        </p:txBody>
      </p:sp>
      <p:pic>
        <p:nvPicPr>
          <p:cNvPr id="2" name="Picture 1"/>
          <p:cNvPicPr>
            <a:picLocks noChangeAspect="1"/>
          </p:cNvPicPr>
          <p:nvPr/>
        </p:nvPicPr>
        <p:blipFill rotWithShape="1">
          <a:blip r:embed="rId2"/>
          <a:srcRect l="710" r="532"/>
          <a:stretch/>
        </p:blipFill>
        <p:spPr>
          <a:xfrm>
            <a:off x="5715000" y="609600"/>
            <a:ext cx="2782805" cy="2443073"/>
          </a:xfrm>
          <a:prstGeom prst="rect">
            <a:avLst/>
          </a:prstGeom>
        </p:spPr>
      </p:pic>
      <p:sp>
        <p:nvSpPr>
          <p:cNvPr id="16"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3638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pic>
        <p:nvPicPr>
          <p:cNvPr id="5" name="Picture 4"/>
          <p:cNvPicPr>
            <a:picLocks noChangeAspect="1"/>
          </p:cNvPicPr>
          <p:nvPr/>
        </p:nvPicPr>
        <p:blipFill>
          <a:blip r:embed="rId3"/>
          <a:stretch>
            <a:fillRect/>
          </a:stretch>
        </p:blipFill>
        <p:spPr>
          <a:xfrm>
            <a:off x="5791200" y="4012776"/>
            <a:ext cx="2792228" cy="2435481"/>
          </a:xfrm>
          <a:prstGeom prst="rect">
            <a:avLst/>
          </a:prstGeom>
        </p:spPr>
      </p:pic>
      <p:sp>
        <p:nvSpPr>
          <p:cNvPr id="17"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228600"/>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pic>
        <p:nvPicPr>
          <p:cNvPr id="29702" name="Picture 5">
            <a:extLst>
              <a:ext uri="{FF2B5EF4-FFF2-40B4-BE49-F238E27FC236}">
                <a16:creationId xmlns:a16="http://schemas.microsoft.com/office/drawing/2014/main" id="{2D2EB246-D242-F73F-D06E-84F1D2DB5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5160363"/>
            <a:ext cx="2057400" cy="1397726"/>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Tree>
    <p:extLst>
      <p:ext uri="{BB962C8B-B14F-4D97-AF65-F5344CB8AC3E}">
        <p14:creationId xmlns:p14="http://schemas.microsoft.com/office/powerpoint/2010/main" val="1351315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Delete row &amp; check the count</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11" name="TextBox 10">
            <a:extLst>
              <a:ext uri="{FF2B5EF4-FFF2-40B4-BE49-F238E27FC236}">
                <a16:creationId xmlns:a16="http://schemas.microsoft.com/office/drawing/2014/main" id="{6ABD1BFB-59C9-9D6B-F0A0-B6CFB832283D}"/>
              </a:ext>
            </a:extLst>
          </p:cNvPr>
          <p:cNvSpPr txBox="1"/>
          <p:nvPr/>
        </p:nvSpPr>
        <p:spPr>
          <a:xfrm>
            <a:off x="838200" y="871478"/>
            <a:ext cx="7677150" cy="6186309"/>
          </a:xfrm>
          <a:prstGeom prst="rect">
            <a:avLst/>
          </a:prstGeom>
          <a:noFill/>
        </p:spPr>
        <p:txBody>
          <a:bodyPr wrap="square">
            <a:spAutoFit/>
          </a:bodyPr>
          <a:lstStyle/>
          <a:p>
            <a:r>
              <a:rPr lang="en-US" sz="1600" dirty="0">
                <a:solidFill>
                  <a:srgbClr val="569CD6"/>
                </a:solidFill>
                <a:latin typeface="Consolas" panose="020B0609020204030204" pitchFamily="49" charset="0"/>
              </a:rPr>
              <a:t>import</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arcpy</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arcpy.env.workspace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"C:/gispy/scratch/"</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fc =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park.shp</a:t>
            </a:r>
            <a:r>
              <a:rPr lang="en-US" sz="1600" dirty="0">
                <a:solidFill>
                  <a:srgbClr val="CE9178"/>
                </a:solidFill>
                <a:latin typeface="Consolas" panose="020B0609020204030204" pitchFamily="49" charset="0"/>
              </a:rPr>
              <a:t>"</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many records are there at first?</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count1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"count1=</a:t>
            </a:r>
            <a:r>
              <a:rPr lang="en-US" sz="1600" dirty="0">
                <a:solidFill>
                  <a:srgbClr val="D4D4D4"/>
                </a:solidFill>
                <a:latin typeface="Consolas" panose="020B0609020204030204" pitchFamily="49" charset="0"/>
              </a:rPr>
              <a:t>{count1}</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arcpy.da.UpdateCursor</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in_table</a:t>
            </a:r>
            <a:r>
              <a:rPr lang="en-US" sz="1600" dirty="0">
                <a:solidFill>
                  <a:srgbClr val="D4D4D4"/>
                </a:solidFill>
                <a:latin typeface="Consolas" panose="020B0609020204030204" pitchFamily="49" charset="0"/>
              </a:rPr>
              <a:t>=fc, </a:t>
            </a:r>
            <a:r>
              <a:rPr lang="en-US" sz="1600" dirty="0" err="1">
                <a:solidFill>
                  <a:srgbClr val="D4D4D4"/>
                </a:solidFill>
                <a:latin typeface="Consolas" panose="020B0609020204030204" pitchFamily="49" charset="0"/>
              </a:rPr>
              <a:t>field_names</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row = next(</a:t>
            </a:r>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Delete the row.</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uc.deleteRow</a:t>
            </a:r>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Now how many rows are there?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count2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"count2=</a:t>
            </a:r>
            <a:r>
              <a:rPr lang="en-US" sz="1600" dirty="0">
                <a:solidFill>
                  <a:srgbClr val="D4D4D4"/>
                </a:solidFill>
                <a:latin typeface="Consolas" panose="020B0609020204030204" pitchFamily="49" charset="0"/>
              </a:rPr>
              <a:t>{count2}</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del</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uc</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about now?</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count3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"count3=</a:t>
            </a:r>
            <a:r>
              <a:rPr lang="en-US" sz="1600" dirty="0">
                <a:solidFill>
                  <a:srgbClr val="D4D4D4"/>
                </a:solidFill>
                <a:latin typeface="Consolas" panose="020B0609020204030204" pitchFamily="49" charset="0"/>
              </a:rPr>
              <a:t>{count3}</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342174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Delete row &amp; check the count</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11" name="TextBox 10">
            <a:extLst>
              <a:ext uri="{FF2B5EF4-FFF2-40B4-BE49-F238E27FC236}">
                <a16:creationId xmlns:a16="http://schemas.microsoft.com/office/drawing/2014/main" id="{6ABD1BFB-59C9-9D6B-F0A0-B6CFB832283D}"/>
              </a:ext>
            </a:extLst>
          </p:cNvPr>
          <p:cNvSpPr txBox="1"/>
          <p:nvPr/>
        </p:nvSpPr>
        <p:spPr>
          <a:xfrm>
            <a:off x="838200" y="871478"/>
            <a:ext cx="7677150" cy="6186309"/>
          </a:xfrm>
          <a:prstGeom prst="rect">
            <a:avLst/>
          </a:prstGeom>
          <a:noFill/>
        </p:spPr>
        <p:txBody>
          <a:bodyPr wrap="square">
            <a:spAutoFit/>
          </a:bodyPr>
          <a:lstStyle/>
          <a:p>
            <a:r>
              <a:rPr lang="en-US" sz="1600" dirty="0">
                <a:solidFill>
                  <a:srgbClr val="569CD6"/>
                </a:solidFill>
                <a:latin typeface="Consolas" panose="020B0609020204030204" pitchFamily="49" charset="0"/>
              </a:rPr>
              <a:t>import</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arcpy</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arcpy.env.workspace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"C:/gispy/scratch/"</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fc =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park.shp</a:t>
            </a:r>
            <a:r>
              <a:rPr lang="en-US" sz="1600" dirty="0">
                <a:solidFill>
                  <a:srgbClr val="CE9178"/>
                </a:solidFill>
                <a:latin typeface="Consolas" panose="020B0609020204030204" pitchFamily="49" charset="0"/>
              </a:rPr>
              <a:t>"</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many records are there at first?</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count1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"count1=</a:t>
            </a:r>
            <a:r>
              <a:rPr lang="en-US" sz="1600" dirty="0">
                <a:solidFill>
                  <a:srgbClr val="D4D4D4"/>
                </a:solidFill>
                <a:latin typeface="Consolas" panose="020B0609020204030204" pitchFamily="49" charset="0"/>
              </a:rPr>
              <a:t>{count1}</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arcpy.da.UpdateCursor</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in_table</a:t>
            </a:r>
            <a:r>
              <a:rPr lang="en-US" sz="1600" dirty="0">
                <a:solidFill>
                  <a:srgbClr val="D4D4D4"/>
                </a:solidFill>
                <a:latin typeface="Consolas" panose="020B0609020204030204" pitchFamily="49" charset="0"/>
              </a:rPr>
              <a:t>=fc, </a:t>
            </a:r>
            <a:r>
              <a:rPr lang="en-US" sz="1600" dirty="0" err="1">
                <a:solidFill>
                  <a:srgbClr val="D4D4D4"/>
                </a:solidFill>
                <a:latin typeface="Consolas" panose="020B0609020204030204" pitchFamily="49" charset="0"/>
              </a:rPr>
              <a:t>field_names</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row = next(</a:t>
            </a:r>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Delete the row.</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uc.deleteRow</a:t>
            </a:r>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Now how many rows are there?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count2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"count2=</a:t>
            </a:r>
            <a:r>
              <a:rPr lang="en-US" sz="1600" dirty="0">
                <a:solidFill>
                  <a:srgbClr val="D4D4D4"/>
                </a:solidFill>
                <a:latin typeface="Consolas" panose="020B0609020204030204" pitchFamily="49" charset="0"/>
              </a:rPr>
              <a:t>{count2}</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del</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uc</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about now?</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count3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"count3=</a:t>
            </a:r>
            <a:r>
              <a:rPr lang="en-US" sz="1600" dirty="0">
                <a:solidFill>
                  <a:srgbClr val="D4D4D4"/>
                </a:solidFill>
                <a:latin typeface="Consolas" panose="020B0609020204030204" pitchFamily="49" charset="0"/>
              </a:rPr>
              <a:t>{count3}</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
        <p:nvSpPr>
          <p:cNvPr id="6" name="Rectangle 5"/>
          <p:cNvSpPr/>
          <p:nvPr/>
        </p:nvSpPr>
        <p:spPr>
          <a:xfrm>
            <a:off x="7467600" y="5839289"/>
            <a:ext cx="1524000" cy="923330"/>
          </a:xfrm>
          <a:prstGeom prst="rect">
            <a:avLst/>
          </a:prstGeom>
          <a:solidFill>
            <a:srgbClr val="404040"/>
          </a:solidFill>
          <a:ln>
            <a:solidFill>
              <a:srgbClr val="D9D9D9"/>
            </a:solidFill>
          </a:ln>
        </p:spPr>
        <p:txBody>
          <a:bodyPr wrap="square">
            <a:spAutoFit/>
          </a:bodyPr>
          <a:lstStyle/>
          <a:p>
            <a:r>
              <a:rPr lang="en-US" dirty="0">
                <a:solidFill>
                  <a:srgbClr val="D9D9D9"/>
                </a:solidFill>
              </a:rPr>
              <a:t>count1=426</a:t>
            </a:r>
          </a:p>
          <a:p>
            <a:r>
              <a:rPr lang="en-US" dirty="0">
                <a:solidFill>
                  <a:srgbClr val="D9D9D9"/>
                </a:solidFill>
              </a:rPr>
              <a:t>count2=426</a:t>
            </a:r>
          </a:p>
          <a:p>
            <a:r>
              <a:rPr lang="en-US" dirty="0">
                <a:solidFill>
                  <a:srgbClr val="D9D9D9"/>
                </a:solidFill>
              </a:rPr>
              <a:t>count3=425</a:t>
            </a:r>
          </a:p>
        </p:txBody>
      </p:sp>
    </p:spTree>
    <p:extLst>
      <p:ext uri="{BB962C8B-B14F-4D97-AF65-F5344CB8AC3E}">
        <p14:creationId xmlns:p14="http://schemas.microsoft.com/office/powerpoint/2010/main" val="18684898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Delete row &amp; check the count</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11" name="TextBox 10">
            <a:extLst>
              <a:ext uri="{FF2B5EF4-FFF2-40B4-BE49-F238E27FC236}">
                <a16:creationId xmlns:a16="http://schemas.microsoft.com/office/drawing/2014/main" id="{6ABD1BFB-59C9-9D6B-F0A0-B6CFB832283D}"/>
              </a:ext>
            </a:extLst>
          </p:cNvPr>
          <p:cNvSpPr txBox="1"/>
          <p:nvPr/>
        </p:nvSpPr>
        <p:spPr>
          <a:xfrm>
            <a:off x="838200" y="871478"/>
            <a:ext cx="7677150" cy="6186309"/>
          </a:xfrm>
          <a:prstGeom prst="rect">
            <a:avLst/>
          </a:prstGeom>
          <a:noFill/>
        </p:spPr>
        <p:txBody>
          <a:bodyPr wrap="square">
            <a:spAutoFit/>
          </a:bodyPr>
          <a:lstStyle/>
          <a:p>
            <a:r>
              <a:rPr lang="en-US" sz="1600" dirty="0">
                <a:solidFill>
                  <a:srgbClr val="569CD6"/>
                </a:solidFill>
                <a:latin typeface="Consolas" panose="020B0609020204030204" pitchFamily="49" charset="0"/>
              </a:rPr>
              <a:t>import</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arcpy</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arcpy.env.workspace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"C:/gispy/scratch/"</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fc =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park.shp</a:t>
            </a:r>
            <a:r>
              <a:rPr lang="en-US" sz="1600" dirty="0">
                <a:solidFill>
                  <a:srgbClr val="CE9178"/>
                </a:solidFill>
                <a:latin typeface="Consolas" panose="020B0609020204030204" pitchFamily="49" charset="0"/>
              </a:rPr>
              <a:t>"</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many records are there at first?</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count1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"count1=</a:t>
            </a:r>
            <a:r>
              <a:rPr lang="en-US" sz="1600" dirty="0">
                <a:solidFill>
                  <a:srgbClr val="D4D4D4"/>
                </a:solidFill>
                <a:latin typeface="Consolas" panose="020B0609020204030204" pitchFamily="49" charset="0"/>
              </a:rPr>
              <a:t>{count1}</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arcpy.da.UpdateCursor</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in_table</a:t>
            </a:r>
            <a:r>
              <a:rPr lang="en-US" sz="1600" dirty="0">
                <a:solidFill>
                  <a:srgbClr val="D4D4D4"/>
                </a:solidFill>
                <a:latin typeface="Consolas" panose="020B0609020204030204" pitchFamily="49" charset="0"/>
              </a:rPr>
              <a:t>=fc, </a:t>
            </a:r>
            <a:r>
              <a:rPr lang="en-US" sz="1600" dirty="0" err="1">
                <a:solidFill>
                  <a:srgbClr val="D4D4D4"/>
                </a:solidFill>
                <a:latin typeface="Consolas" panose="020B0609020204030204" pitchFamily="49" charset="0"/>
              </a:rPr>
              <a:t>field_names</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row = next(</a:t>
            </a:r>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Delete the row.</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uc.deleteRow</a:t>
            </a:r>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Now how many rows are there?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count2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"count2=</a:t>
            </a:r>
            <a:r>
              <a:rPr lang="en-US" sz="1600" dirty="0">
                <a:solidFill>
                  <a:srgbClr val="D4D4D4"/>
                </a:solidFill>
                <a:latin typeface="Consolas" panose="020B0609020204030204" pitchFamily="49" charset="0"/>
              </a:rPr>
              <a:t>{count2}</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del</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uc</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about now?</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count3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"count3=</a:t>
            </a:r>
            <a:r>
              <a:rPr lang="en-US" sz="1600" dirty="0">
                <a:solidFill>
                  <a:srgbClr val="D4D4D4"/>
                </a:solidFill>
                <a:latin typeface="Consolas" panose="020B0609020204030204" pitchFamily="49" charset="0"/>
              </a:rPr>
              <a:t>{count3}</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
        <p:nvSpPr>
          <p:cNvPr id="6" name="Rectangle 5"/>
          <p:cNvSpPr/>
          <p:nvPr/>
        </p:nvSpPr>
        <p:spPr>
          <a:xfrm>
            <a:off x="7467600" y="5839289"/>
            <a:ext cx="1524000" cy="923330"/>
          </a:xfrm>
          <a:prstGeom prst="rect">
            <a:avLst/>
          </a:prstGeom>
          <a:solidFill>
            <a:srgbClr val="404040"/>
          </a:solidFill>
          <a:ln>
            <a:solidFill>
              <a:srgbClr val="D9D9D9"/>
            </a:solidFill>
          </a:ln>
        </p:spPr>
        <p:txBody>
          <a:bodyPr wrap="square">
            <a:spAutoFit/>
          </a:bodyPr>
          <a:lstStyle/>
          <a:p>
            <a:r>
              <a:rPr lang="en-US" dirty="0">
                <a:solidFill>
                  <a:srgbClr val="D9D9D9"/>
                </a:solidFill>
              </a:rPr>
              <a:t>count1=426</a:t>
            </a:r>
          </a:p>
          <a:p>
            <a:r>
              <a:rPr lang="en-US" dirty="0">
                <a:solidFill>
                  <a:srgbClr val="D9D9D9"/>
                </a:solidFill>
              </a:rPr>
              <a:t>count2=426</a:t>
            </a:r>
          </a:p>
          <a:p>
            <a:r>
              <a:rPr lang="en-US" dirty="0">
                <a:solidFill>
                  <a:srgbClr val="D9D9D9"/>
                </a:solidFill>
              </a:rPr>
              <a:t>count3=425</a:t>
            </a:r>
          </a:p>
        </p:txBody>
      </p:sp>
      <p:sp>
        <p:nvSpPr>
          <p:cNvPr id="7" name="Rectangle 6"/>
          <p:cNvSpPr/>
          <p:nvPr/>
        </p:nvSpPr>
        <p:spPr>
          <a:xfrm>
            <a:off x="5410200" y="5023002"/>
            <a:ext cx="3810000" cy="535531"/>
          </a:xfrm>
          <a:prstGeom prst="rect">
            <a:avLst/>
          </a:prstGeom>
        </p:spPr>
        <p:txBody>
          <a:bodyPr wrap="square">
            <a:spAutoFit/>
          </a:bodyPr>
          <a:lstStyle/>
          <a:p>
            <a:pPr lvl="0" eaLnBrk="1" hangingPunct="1">
              <a:lnSpc>
                <a:spcPct val="80000"/>
              </a:lnSpc>
              <a:spcBef>
                <a:spcPct val="20000"/>
              </a:spcBef>
              <a:defRPr/>
            </a:pPr>
            <a:r>
              <a:rPr lang="en-US" kern="0" dirty="0">
                <a:solidFill>
                  <a:srgbClr val="D9D9D9"/>
                </a:solidFill>
                <a:latin typeface="Arial"/>
                <a:ea typeface="ＭＳ Ｐゴシック" pitchFamily="34" charset="-128"/>
              </a:rPr>
              <a:t>The update is only </a:t>
            </a:r>
            <a:r>
              <a:rPr lang="en-US" kern="0" dirty="0">
                <a:solidFill>
                  <a:srgbClr val="FF0066"/>
                </a:solidFill>
                <a:latin typeface="Arial"/>
                <a:ea typeface="ＭＳ Ｐゴシック" pitchFamily="34" charset="-128"/>
              </a:rPr>
              <a:t>committed</a:t>
            </a:r>
            <a:r>
              <a:rPr lang="en-US" kern="0" dirty="0">
                <a:solidFill>
                  <a:srgbClr val="D9D9D9"/>
                </a:solidFill>
                <a:latin typeface="Arial"/>
                <a:ea typeface="ＭＳ Ｐゴシック" pitchFamily="34" charset="-128"/>
              </a:rPr>
              <a:t> </a:t>
            </a:r>
            <a:r>
              <a:rPr lang="en-US" i="1" kern="0" dirty="0">
                <a:solidFill>
                  <a:srgbClr val="D9D9D9"/>
                </a:solidFill>
                <a:latin typeface="Arial"/>
                <a:ea typeface="ＭＳ Ｐゴシック" pitchFamily="34" charset="-128"/>
              </a:rPr>
              <a:t>after</a:t>
            </a:r>
            <a:r>
              <a:rPr lang="en-US" kern="0" dirty="0">
                <a:solidFill>
                  <a:srgbClr val="D9D9D9"/>
                </a:solidFill>
                <a:latin typeface="Arial"/>
                <a:ea typeface="ＭＳ Ｐゴシック" pitchFamily="34" charset="-128"/>
              </a:rPr>
              <a:t> the cursor object is destroyed.</a:t>
            </a:r>
          </a:p>
        </p:txBody>
      </p:sp>
    </p:spTree>
    <p:extLst>
      <p:ext uri="{BB962C8B-B14F-4D97-AF65-F5344CB8AC3E}">
        <p14:creationId xmlns:p14="http://schemas.microsoft.com/office/powerpoint/2010/main" val="24424298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957BCCE4-9B4B-2839-9A8B-BC84F9809CB3}"/>
              </a:ext>
            </a:extLst>
          </p:cNvPr>
          <p:cNvSpPr>
            <a:spLocks noGrp="1" noChangeArrowheads="1"/>
          </p:cNvSpPr>
          <p:nvPr>
            <p:ph type="title"/>
          </p:nvPr>
        </p:nvSpPr>
        <p:spPr/>
        <p:txBody>
          <a:bodyPr/>
          <a:lstStyle/>
          <a:p>
            <a:pPr eaLnBrk="1" hangingPunct="1"/>
            <a:r>
              <a:rPr lang="en-US" altLang="en-US" sz="3600" b="0" dirty="0"/>
              <a:t>Deleting the cursor object</a:t>
            </a:r>
          </a:p>
        </p:txBody>
      </p:sp>
      <p:sp>
        <p:nvSpPr>
          <p:cNvPr id="27652" name="Rectangle 3">
            <a:extLst>
              <a:ext uri="{FF2B5EF4-FFF2-40B4-BE49-F238E27FC236}">
                <a16:creationId xmlns:a16="http://schemas.microsoft.com/office/drawing/2014/main" id="{FC6C282C-3CE2-6957-342E-C05E4EFC8A68}"/>
              </a:ext>
            </a:extLst>
          </p:cNvPr>
          <p:cNvSpPr>
            <a:spLocks noGrp="1" noChangeArrowheads="1"/>
          </p:cNvSpPr>
          <p:nvPr>
            <p:ph type="body" idx="1"/>
          </p:nvPr>
        </p:nvSpPr>
        <p:spPr>
          <a:xfrm>
            <a:off x="152400" y="914400"/>
            <a:ext cx="8991600" cy="5943600"/>
          </a:xfrm>
        </p:spPr>
        <p:txBody>
          <a:bodyPr/>
          <a:lstStyle/>
          <a:p>
            <a:pPr marL="0" indent="0">
              <a:buNone/>
            </a:pPr>
            <a:r>
              <a:rPr lang="en-US" sz="2800" b="0" dirty="0">
                <a:solidFill>
                  <a:srgbClr val="D4D4D4"/>
                </a:solidFill>
                <a:effectLst/>
                <a:latin typeface="Consolas" panose="020B0609020204030204" pitchFamily="49" charset="0"/>
              </a:rPr>
              <a:t>fc = </a:t>
            </a:r>
            <a:r>
              <a:rPr lang="en-US" sz="2800" b="0" dirty="0">
                <a:solidFill>
                  <a:srgbClr val="CE9178"/>
                </a:solidFill>
                <a:effectLst/>
                <a:latin typeface="Consolas" panose="020B0609020204030204" pitchFamily="49" charset="0"/>
              </a:rPr>
              <a:t>"</a:t>
            </a:r>
            <a:r>
              <a:rPr lang="en-US" sz="2800" dirty="0">
                <a:solidFill>
                  <a:srgbClr val="CE9178"/>
                </a:solidFill>
                <a:latin typeface="Consolas" panose="020B0609020204030204" pitchFamily="49" charset="0"/>
              </a:rPr>
              <a:t> C:/gispy/scratch/</a:t>
            </a:r>
            <a:r>
              <a:rPr lang="en-US" sz="2800" b="0" dirty="0">
                <a:solidFill>
                  <a:srgbClr val="CE9178"/>
                </a:solidFill>
                <a:effectLst/>
                <a:latin typeface="Consolas" panose="020B0609020204030204" pitchFamily="49" charset="0"/>
              </a:rPr>
              <a:t>park.shp"</a:t>
            </a:r>
            <a:endParaRPr lang="en-US" sz="2800" b="0" dirty="0">
              <a:solidFill>
                <a:srgbClr val="D4D4D4"/>
              </a:solidFill>
              <a:effectLst/>
              <a:latin typeface="Consolas" panose="020B0609020204030204" pitchFamily="49" charset="0"/>
            </a:endParaRPr>
          </a:p>
          <a:p>
            <a:pPr marL="0" indent="0">
              <a:buNone/>
            </a:pPr>
            <a:r>
              <a:rPr lang="en-US" sz="2800" b="0" dirty="0">
                <a:solidFill>
                  <a:srgbClr val="D4D4D4"/>
                </a:solidFill>
                <a:effectLst/>
                <a:latin typeface="Consolas" panose="020B0609020204030204" pitchFamily="49" charset="0"/>
              </a:rPr>
              <a:t>cursor = </a:t>
            </a:r>
            <a:r>
              <a:rPr lang="en-US" sz="2800" b="0" dirty="0" err="1">
                <a:solidFill>
                  <a:srgbClr val="D4D4D4"/>
                </a:solidFill>
                <a:effectLst/>
                <a:latin typeface="Consolas" panose="020B0609020204030204" pitchFamily="49" charset="0"/>
              </a:rPr>
              <a:t>arcpy.da.InsertCursor</a:t>
            </a:r>
            <a:r>
              <a:rPr lang="en-US" sz="2800" b="0" dirty="0">
                <a:solidFill>
                  <a:srgbClr val="D4D4D4"/>
                </a:solidFill>
                <a:effectLst/>
                <a:latin typeface="Consolas" panose="020B0609020204030204" pitchFamily="49" charset="0"/>
              </a:rPr>
              <a:t>(fc, </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a:t>
            </a:r>
          </a:p>
          <a:p>
            <a:pPr eaLnBrk="1" hangingPunct="1">
              <a:buFontTx/>
              <a:buNone/>
              <a:defRPr/>
            </a:pPr>
            <a:endParaRPr lang="en-US" sz="2800" dirty="0">
              <a:ea typeface="ＭＳ Ｐゴシック" charset="0"/>
              <a:cs typeface="+mn-cs"/>
            </a:endParaRPr>
          </a:p>
          <a:p>
            <a:pPr eaLnBrk="1" hangingPunct="1">
              <a:buFontTx/>
              <a:buNone/>
              <a:defRPr/>
            </a:pPr>
            <a:endParaRPr lang="en-US" sz="2800" dirty="0">
              <a:ea typeface="ＭＳ Ｐゴシック" charset="0"/>
              <a:cs typeface="+mn-cs"/>
            </a:endParaRPr>
          </a:p>
          <a:p>
            <a:pPr eaLnBrk="1" hangingPunct="1">
              <a:buFontTx/>
              <a:buNone/>
              <a:defRPr/>
            </a:pPr>
            <a:endParaRPr lang="en-US" sz="2800" dirty="0">
              <a:ea typeface="ＭＳ Ｐゴシック" charset="0"/>
              <a:cs typeface="+mn-cs"/>
            </a:endParaRPr>
          </a:p>
          <a:p>
            <a:pPr eaLnBrk="1" hangingPunct="1">
              <a:buFontTx/>
              <a:buNone/>
              <a:defRPr/>
            </a:pPr>
            <a:endParaRPr lang="en-US" sz="2800" dirty="0">
              <a:ea typeface="ＭＳ Ｐゴシック" charset="0"/>
              <a:cs typeface="+mn-cs"/>
            </a:endParaRPr>
          </a:p>
          <a:p>
            <a:pPr marL="0" indent="0">
              <a:buNone/>
            </a:pPr>
            <a:r>
              <a:rPr lang="en-US" sz="2800" b="0" dirty="0">
                <a:solidFill>
                  <a:srgbClr val="569CD6"/>
                </a:solidFill>
                <a:effectLst/>
                <a:latin typeface="Consolas" panose="020B0609020204030204" pitchFamily="49" charset="0"/>
              </a:rPr>
              <a:t>del</a:t>
            </a:r>
            <a:r>
              <a:rPr lang="en-US" sz="2800" b="0" dirty="0">
                <a:solidFill>
                  <a:srgbClr val="D4D4D4"/>
                </a:solidFill>
                <a:effectLst/>
                <a:latin typeface="Consolas" panose="020B0609020204030204" pitchFamily="49" charset="0"/>
              </a:rPr>
              <a:t> cursor</a:t>
            </a:r>
          </a:p>
          <a:p>
            <a:pPr eaLnBrk="1" hangingPunct="1">
              <a:buFontTx/>
              <a:buNone/>
              <a:defRPr/>
            </a:pPr>
            <a:endParaRPr lang="en-US" dirty="0">
              <a:ea typeface="ＭＳ Ｐゴシック" charset="0"/>
              <a:cs typeface="+mn-cs"/>
            </a:endParaRPr>
          </a:p>
          <a:p>
            <a:pPr eaLnBrk="1" hangingPunct="1">
              <a:buFontTx/>
              <a:buNone/>
              <a:defRPr/>
            </a:pPr>
            <a:endParaRPr lang="en-US" dirty="0">
              <a:ea typeface="ＭＳ Ｐゴシック" charset="0"/>
              <a:cs typeface="+mn-cs"/>
            </a:endParaRPr>
          </a:p>
          <a:p>
            <a:pPr eaLnBrk="1" hangingPunct="1">
              <a:buFontTx/>
              <a:buNone/>
              <a:defRPr/>
            </a:pPr>
            <a:endParaRPr lang="en-US" dirty="0">
              <a:ea typeface="ＭＳ Ｐゴシック" charset="0"/>
              <a:cs typeface="+mn-cs"/>
            </a:endParaRPr>
          </a:p>
        </p:txBody>
      </p:sp>
      <p:sp>
        <p:nvSpPr>
          <p:cNvPr id="27654" name="Line 7">
            <a:extLst>
              <a:ext uri="{FF2B5EF4-FFF2-40B4-BE49-F238E27FC236}">
                <a16:creationId xmlns:a16="http://schemas.microsoft.com/office/drawing/2014/main" id="{A7703169-FA6D-771D-D8D8-5342854FB27B}"/>
              </a:ext>
            </a:extLst>
          </p:cNvPr>
          <p:cNvSpPr>
            <a:spLocks noChangeShapeType="1"/>
          </p:cNvSpPr>
          <p:nvPr/>
        </p:nvSpPr>
        <p:spPr bwMode="auto">
          <a:xfrm>
            <a:off x="609600" y="5562600"/>
            <a:ext cx="609600"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sp>
        <p:nvSpPr>
          <p:cNvPr id="27656" name="Line 10">
            <a:extLst>
              <a:ext uri="{FF2B5EF4-FFF2-40B4-BE49-F238E27FC236}">
                <a16:creationId xmlns:a16="http://schemas.microsoft.com/office/drawing/2014/main" id="{91EB47E0-8C7B-52E1-5699-5FE301B7D26C}"/>
              </a:ext>
            </a:extLst>
          </p:cNvPr>
          <p:cNvSpPr>
            <a:spLocks noChangeShapeType="1"/>
          </p:cNvSpPr>
          <p:nvPr/>
        </p:nvSpPr>
        <p:spPr bwMode="auto">
          <a:xfrm>
            <a:off x="533400" y="3429000"/>
            <a:ext cx="609600"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pic>
        <p:nvPicPr>
          <p:cNvPr id="3" name="Picture 2">
            <a:extLst>
              <a:ext uri="{FF2B5EF4-FFF2-40B4-BE49-F238E27FC236}">
                <a16:creationId xmlns:a16="http://schemas.microsoft.com/office/drawing/2014/main" id="{4A9963E7-8287-C460-12F6-D01E173EF3DD}"/>
              </a:ext>
            </a:extLst>
          </p:cNvPr>
          <p:cNvPicPr>
            <a:picLocks noChangeAspect="1"/>
          </p:cNvPicPr>
          <p:nvPr/>
        </p:nvPicPr>
        <p:blipFill>
          <a:blip r:embed="rId2"/>
          <a:stretch>
            <a:fillRect/>
          </a:stretch>
        </p:blipFill>
        <p:spPr>
          <a:xfrm>
            <a:off x="1219200" y="4605182"/>
            <a:ext cx="2819400" cy="1400486"/>
          </a:xfrm>
          <a:prstGeom prst="rect">
            <a:avLst/>
          </a:prstGeom>
        </p:spPr>
      </p:pic>
      <p:pic>
        <p:nvPicPr>
          <p:cNvPr id="5" name="Picture 4">
            <a:extLst>
              <a:ext uri="{FF2B5EF4-FFF2-40B4-BE49-F238E27FC236}">
                <a16:creationId xmlns:a16="http://schemas.microsoft.com/office/drawing/2014/main" id="{97C42F08-E2C2-2539-FA76-0F3A04158E92}"/>
              </a:ext>
            </a:extLst>
          </p:cNvPr>
          <p:cNvPicPr>
            <a:picLocks noChangeAspect="1"/>
          </p:cNvPicPr>
          <p:nvPr/>
        </p:nvPicPr>
        <p:blipFill rotWithShape="1">
          <a:blip r:embed="rId3"/>
          <a:srcRect r="8093"/>
          <a:stretch/>
        </p:blipFill>
        <p:spPr>
          <a:xfrm>
            <a:off x="1159565" y="2332333"/>
            <a:ext cx="2819400" cy="1553867"/>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957BCCE4-9B4B-2839-9A8B-BC84F9809CB3}"/>
              </a:ext>
            </a:extLst>
          </p:cNvPr>
          <p:cNvSpPr>
            <a:spLocks noGrp="1" noChangeArrowheads="1"/>
          </p:cNvSpPr>
          <p:nvPr>
            <p:ph type="title"/>
          </p:nvPr>
        </p:nvSpPr>
        <p:spPr/>
        <p:txBody>
          <a:bodyPr/>
          <a:lstStyle/>
          <a:p>
            <a:pPr eaLnBrk="1" hangingPunct="1"/>
            <a:r>
              <a:rPr lang="en-US" altLang="en-US" sz="3600" b="0" dirty="0"/>
              <a:t>Deleting the cursor object</a:t>
            </a:r>
          </a:p>
        </p:txBody>
      </p:sp>
      <p:sp>
        <p:nvSpPr>
          <p:cNvPr id="27652" name="Rectangle 3">
            <a:extLst>
              <a:ext uri="{FF2B5EF4-FFF2-40B4-BE49-F238E27FC236}">
                <a16:creationId xmlns:a16="http://schemas.microsoft.com/office/drawing/2014/main" id="{FC6C282C-3CE2-6957-342E-C05E4EFC8A68}"/>
              </a:ext>
            </a:extLst>
          </p:cNvPr>
          <p:cNvSpPr>
            <a:spLocks noGrp="1" noChangeArrowheads="1"/>
          </p:cNvSpPr>
          <p:nvPr>
            <p:ph type="body" idx="1"/>
          </p:nvPr>
        </p:nvSpPr>
        <p:spPr>
          <a:xfrm>
            <a:off x="152400" y="914400"/>
            <a:ext cx="8991600" cy="5943600"/>
          </a:xfrm>
        </p:spPr>
        <p:txBody>
          <a:bodyPr/>
          <a:lstStyle/>
          <a:p>
            <a:pPr marL="0" indent="0">
              <a:buNone/>
            </a:pPr>
            <a:r>
              <a:rPr lang="en-US" sz="2800" b="0" dirty="0">
                <a:solidFill>
                  <a:srgbClr val="D4D4D4"/>
                </a:solidFill>
                <a:effectLst/>
                <a:latin typeface="Consolas" panose="020B0609020204030204" pitchFamily="49" charset="0"/>
              </a:rPr>
              <a:t>fc = </a:t>
            </a:r>
            <a:r>
              <a:rPr lang="en-US" sz="2800" b="0" dirty="0">
                <a:solidFill>
                  <a:srgbClr val="CE9178"/>
                </a:solidFill>
                <a:effectLst/>
                <a:latin typeface="Consolas" panose="020B0609020204030204" pitchFamily="49" charset="0"/>
              </a:rPr>
              <a:t>"</a:t>
            </a:r>
            <a:r>
              <a:rPr lang="en-US" sz="2800" dirty="0">
                <a:solidFill>
                  <a:srgbClr val="CE9178"/>
                </a:solidFill>
                <a:latin typeface="Consolas" panose="020B0609020204030204" pitchFamily="49" charset="0"/>
              </a:rPr>
              <a:t> C:/gispy/scratch/</a:t>
            </a:r>
            <a:r>
              <a:rPr lang="en-US" sz="2800" b="0" dirty="0">
                <a:solidFill>
                  <a:srgbClr val="CE9178"/>
                </a:solidFill>
                <a:effectLst/>
                <a:latin typeface="Consolas" panose="020B0609020204030204" pitchFamily="49" charset="0"/>
              </a:rPr>
              <a:t>park.shp"</a:t>
            </a:r>
            <a:endParaRPr lang="en-US" sz="2800" b="0" dirty="0">
              <a:solidFill>
                <a:srgbClr val="D4D4D4"/>
              </a:solidFill>
              <a:effectLst/>
              <a:latin typeface="Consolas" panose="020B0609020204030204" pitchFamily="49" charset="0"/>
            </a:endParaRPr>
          </a:p>
          <a:p>
            <a:pPr marL="0" indent="0">
              <a:buNone/>
            </a:pPr>
            <a:r>
              <a:rPr lang="en-US" sz="2800" b="0" dirty="0">
                <a:solidFill>
                  <a:srgbClr val="D4D4D4"/>
                </a:solidFill>
                <a:effectLst/>
                <a:latin typeface="Consolas" panose="020B0609020204030204" pitchFamily="49" charset="0"/>
              </a:rPr>
              <a:t>cursor = </a:t>
            </a:r>
            <a:r>
              <a:rPr lang="en-US" sz="2800" b="0" dirty="0" err="1">
                <a:solidFill>
                  <a:srgbClr val="D4D4D4"/>
                </a:solidFill>
                <a:effectLst/>
                <a:latin typeface="Consolas" panose="020B0609020204030204" pitchFamily="49" charset="0"/>
              </a:rPr>
              <a:t>arcpy.da.InsertCursor</a:t>
            </a:r>
            <a:r>
              <a:rPr lang="en-US" sz="2800" b="0" dirty="0">
                <a:solidFill>
                  <a:srgbClr val="D4D4D4"/>
                </a:solidFill>
                <a:effectLst/>
                <a:latin typeface="Consolas" panose="020B0609020204030204" pitchFamily="49" charset="0"/>
              </a:rPr>
              <a:t>(fc, </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a:t>
            </a:r>
          </a:p>
          <a:p>
            <a:pPr eaLnBrk="1" hangingPunct="1">
              <a:buFontTx/>
              <a:buNone/>
              <a:defRPr/>
            </a:pPr>
            <a:endParaRPr lang="en-US" sz="2800" dirty="0">
              <a:ea typeface="ＭＳ Ｐゴシック" charset="0"/>
              <a:cs typeface="+mn-cs"/>
            </a:endParaRPr>
          </a:p>
          <a:p>
            <a:pPr eaLnBrk="1" hangingPunct="1">
              <a:buFontTx/>
              <a:buNone/>
              <a:defRPr/>
            </a:pPr>
            <a:endParaRPr lang="en-US" sz="2800" dirty="0">
              <a:ea typeface="ＭＳ Ｐゴシック" charset="0"/>
              <a:cs typeface="+mn-cs"/>
            </a:endParaRPr>
          </a:p>
          <a:p>
            <a:pPr eaLnBrk="1" hangingPunct="1">
              <a:buFontTx/>
              <a:buNone/>
              <a:defRPr/>
            </a:pPr>
            <a:endParaRPr lang="en-US" sz="2800" dirty="0">
              <a:ea typeface="ＭＳ Ｐゴシック" charset="0"/>
              <a:cs typeface="+mn-cs"/>
            </a:endParaRPr>
          </a:p>
          <a:p>
            <a:pPr eaLnBrk="1" hangingPunct="1">
              <a:buFontTx/>
              <a:buNone/>
              <a:defRPr/>
            </a:pPr>
            <a:endParaRPr lang="en-US" sz="2800" dirty="0">
              <a:ea typeface="ＭＳ Ｐゴシック" charset="0"/>
              <a:cs typeface="+mn-cs"/>
            </a:endParaRPr>
          </a:p>
          <a:p>
            <a:pPr marL="0" indent="0">
              <a:buNone/>
            </a:pPr>
            <a:r>
              <a:rPr lang="en-US" sz="2800" b="0" dirty="0">
                <a:solidFill>
                  <a:srgbClr val="569CD6"/>
                </a:solidFill>
                <a:effectLst/>
                <a:latin typeface="Consolas" panose="020B0609020204030204" pitchFamily="49" charset="0"/>
              </a:rPr>
              <a:t>del</a:t>
            </a:r>
            <a:r>
              <a:rPr lang="en-US" sz="2800" b="0" dirty="0">
                <a:solidFill>
                  <a:srgbClr val="D4D4D4"/>
                </a:solidFill>
                <a:effectLst/>
                <a:latin typeface="Consolas" panose="020B0609020204030204" pitchFamily="49" charset="0"/>
              </a:rPr>
              <a:t> cursor</a:t>
            </a:r>
          </a:p>
          <a:p>
            <a:pPr eaLnBrk="1" hangingPunct="1">
              <a:buFontTx/>
              <a:buNone/>
              <a:defRPr/>
            </a:pPr>
            <a:endParaRPr lang="en-US" dirty="0">
              <a:ea typeface="ＭＳ Ｐゴシック" charset="0"/>
              <a:cs typeface="+mn-cs"/>
            </a:endParaRPr>
          </a:p>
          <a:p>
            <a:pPr eaLnBrk="1" hangingPunct="1">
              <a:buFontTx/>
              <a:buNone/>
              <a:defRPr/>
            </a:pPr>
            <a:endParaRPr lang="en-US" dirty="0">
              <a:ea typeface="ＭＳ Ｐゴシック" charset="0"/>
              <a:cs typeface="+mn-cs"/>
            </a:endParaRPr>
          </a:p>
          <a:p>
            <a:pPr eaLnBrk="1" hangingPunct="1">
              <a:buFontTx/>
              <a:buNone/>
              <a:defRPr/>
            </a:pPr>
            <a:endParaRPr lang="en-US" dirty="0">
              <a:ea typeface="ＭＳ Ｐゴシック" charset="0"/>
              <a:cs typeface="+mn-cs"/>
            </a:endParaRPr>
          </a:p>
        </p:txBody>
      </p:sp>
      <p:sp>
        <p:nvSpPr>
          <p:cNvPr id="27654" name="Line 7">
            <a:extLst>
              <a:ext uri="{FF2B5EF4-FFF2-40B4-BE49-F238E27FC236}">
                <a16:creationId xmlns:a16="http://schemas.microsoft.com/office/drawing/2014/main" id="{A7703169-FA6D-771D-D8D8-5342854FB27B}"/>
              </a:ext>
            </a:extLst>
          </p:cNvPr>
          <p:cNvSpPr>
            <a:spLocks noChangeShapeType="1"/>
          </p:cNvSpPr>
          <p:nvPr/>
        </p:nvSpPr>
        <p:spPr bwMode="auto">
          <a:xfrm>
            <a:off x="609600" y="5562600"/>
            <a:ext cx="609600"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sp>
        <p:nvSpPr>
          <p:cNvPr id="27656" name="Line 10">
            <a:extLst>
              <a:ext uri="{FF2B5EF4-FFF2-40B4-BE49-F238E27FC236}">
                <a16:creationId xmlns:a16="http://schemas.microsoft.com/office/drawing/2014/main" id="{91EB47E0-8C7B-52E1-5699-5FE301B7D26C}"/>
              </a:ext>
            </a:extLst>
          </p:cNvPr>
          <p:cNvSpPr>
            <a:spLocks noChangeShapeType="1"/>
          </p:cNvSpPr>
          <p:nvPr/>
        </p:nvSpPr>
        <p:spPr bwMode="auto">
          <a:xfrm>
            <a:off x="533400" y="3429000"/>
            <a:ext cx="609600"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pic>
        <p:nvPicPr>
          <p:cNvPr id="3" name="Picture 2">
            <a:extLst>
              <a:ext uri="{FF2B5EF4-FFF2-40B4-BE49-F238E27FC236}">
                <a16:creationId xmlns:a16="http://schemas.microsoft.com/office/drawing/2014/main" id="{4A9963E7-8287-C460-12F6-D01E173EF3DD}"/>
              </a:ext>
            </a:extLst>
          </p:cNvPr>
          <p:cNvPicPr>
            <a:picLocks noChangeAspect="1"/>
          </p:cNvPicPr>
          <p:nvPr/>
        </p:nvPicPr>
        <p:blipFill>
          <a:blip r:embed="rId2"/>
          <a:stretch>
            <a:fillRect/>
          </a:stretch>
        </p:blipFill>
        <p:spPr>
          <a:xfrm>
            <a:off x="1219200" y="4605182"/>
            <a:ext cx="2819400" cy="1400486"/>
          </a:xfrm>
          <a:prstGeom prst="rect">
            <a:avLst/>
          </a:prstGeom>
        </p:spPr>
      </p:pic>
      <p:pic>
        <p:nvPicPr>
          <p:cNvPr id="5" name="Picture 4">
            <a:extLst>
              <a:ext uri="{FF2B5EF4-FFF2-40B4-BE49-F238E27FC236}">
                <a16:creationId xmlns:a16="http://schemas.microsoft.com/office/drawing/2014/main" id="{97C42F08-E2C2-2539-FA76-0F3A04158E92}"/>
              </a:ext>
            </a:extLst>
          </p:cNvPr>
          <p:cNvPicPr>
            <a:picLocks noChangeAspect="1"/>
          </p:cNvPicPr>
          <p:nvPr/>
        </p:nvPicPr>
        <p:blipFill rotWithShape="1">
          <a:blip r:embed="rId3"/>
          <a:srcRect r="8093"/>
          <a:stretch/>
        </p:blipFill>
        <p:spPr>
          <a:xfrm>
            <a:off x="1159565" y="2332333"/>
            <a:ext cx="2819400" cy="1553867"/>
          </a:xfrm>
          <a:prstGeom prst="rect">
            <a:avLst/>
          </a:prstGeom>
        </p:spPr>
      </p:pic>
      <p:sp>
        <p:nvSpPr>
          <p:cNvPr id="11" name="Rectangle 10"/>
          <p:cNvSpPr/>
          <p:nvPr/>
        </p:nvSpPr>
        <p:spPr>
          <a:xfrm>
            <a:off x="5791200" y="6285611"/>
            <a:ext cx="3200400" cy="369332"/>
          </a:xfrm>
          <a:prstGeom prst="rect">
            <a:avLst/>
          </a:prstGeom>
          <a:solidFill>
            <a:srgbClr val="404040"/>
          </a:solidFill>
          <a:ln>
            <a:solidFill>
              <a:srgbClr val="D9D9D9"/>
            </a:solidFill>
          </a:ln>
        </p:spPr>
        <p:txBody>
          <a:bodyPr wrap="square">
            <a:spAutoFit/>
          </a:bodyPr>
          <a:lstStyle/>
          <a:p>
            <a:pPr eaLnBrk="1" hangingPunct="1"/>
            <a:r>
              <a:rPr lang="en-US" dirty="0">
                <a:solidFill>
                  <a:srgbClr val="D9D9D9"/>
                </a:solidFill>
              </a:rPr>
              <a:t>All cursor types lock the data.</a:t>
            </a:r>
            <a:endParaRPr lang="en-US" dirty="0">
              <a:solidFill>
                <a:srgbClr val="D9D9D9"/>
              </a:solidFill>
              <a:effectLst/>
            </a:endParaRPr>
          </a:p>
        </p:txBody>
      </p:sp>
    </p:spTree>
    <p:extLst>
      <p:ext uri="{BB962C8B-B14F-4D97-AF65-F5344CB8AC3E}">
        <p14:creationId xmlns:p14="http://schemas.microsoft.com/office/powerpoint/2010/main" val="4279138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ea typeface="ＭＳ Ｐゴシック" charset="0"/>
              </a:rPr>
              <a:t>SearchCursor</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endParaRPr lang="en-US" dirty="0">
              <a:ea typeface="ＭＳ Ｐゴシック" charset="0"/>
            </a:endParaRP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4557247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a:extLst>
              <a:ext uri="{FF2B5EF4-FFF2-40B4-BE49-F238E27FC236}">
                <a16:creationId xmlns:a16="http://schemas.microsoft.com/office/drawing/2014/main" id="{17F1B57C-4F38-4D79-9B56-1EDCDB8CE678}"/>
              </a:ext>
            </a:extLst>
          </p:cNvPr>
          <p:cNvSpPr>
            <a:spLocks noGrp="1" noChangeArrowheads="1"/>
          </p:cNvSpPr>
          <p:nvPr>
            <p:ph type="title"/>
          </p:nvPr>
        </p:nvSpPr>
        <p:spPr/>
        <p:txBody>
          <a:bodyPr/>
          <a:lstStyle/>
          <a:p>
            <a:pPr eaLnBrk="1" hangingPunct="1">
              <a:defRPr/>
            </a:pPr>
            <a:r>
              <a:rPr lang="en-US" sz="3600" b="0" dirty="0" err="1">
                <a:latin typeface="Consolas" panose="020B0609020204030204" pitchFamily="49" charset="0"/>
                <a:ea typeface="+mj-ea"/>
                <a:cs typeface="+mj-cs"/>
              </a:rPr>
              <a:t>deleteRow</a:t>
            </a:r>
            <a:r>
              <a:rPr lang="en-US" sz="3600" dirty="0">
                <a:ea typeface="+mj-ea"/>
                <a:cs typeface="+mj-cs"/>
              </a:rPr>
              <a:t> </a:t>
            </a:r>
            <a:r>
              <a:rPr lang="en-US" sz="3600" b="0" dirty="0">
                <a:ea typeface="+mj-ea"/>
                <a:cs typeface="+mj-cs"/>
              </a:rPr>
              <a:t>versus</a:t>
            </a:r>
            <a:r>
              <a:rPr lang="en-US" sz="3600" dirty="0">
                <a:ea typeface="+mj-ea"/>
                <a:cs typeface="+mj-cs"/>
              </a:rPr>
              <a:t> </a:t>
            </a:r>
            <a:r>
              <a:rPr lang="en-US" sz="3600" b="0" dirty="0">
                <a:solidFill>
                  <a:srgbClr val="569CD6"/>
                </a:solidFill>
                <a:latin typeface="Consolas" panose="020B0609020204030204" pitchFamily="49" charset="0"/>
                <a:ea typeface="+mj-ea"/>
                <a:cs typeface="+mj-cs"/>
              </a:rPr>
              <a:t>del</a:t>
            </a:r>
          </a:p>
        </p:txBody>
      </p:sp>
      <p:sp>
        <p:nvSpPr>
          <p:cNvPr id="339971" name="Rectangle 3">
            <a:extLst>
              <a:ext uri="{FF2B5EF4-FFF2-40B4-BE49-F238E27FC236}">
                <a16:creationId xmlns:a16="http://schemas.microsoft.com/office/drawing/2014/main" id="{40535172-7E30-95DA-B144-8D6574A77F67}"/>
              </a:ext>
            </a:extLst>
          </p:cNvPr>
          <p:cNvSpPr>
            <a:spLocks noGrp="1" noChangeArrowheads="1"/>
          </p:cNvSpPr>
          <p:nvPr>
            <p:ph type="body" idx="1"/>
          </p:nvPr>
        </p:nvSpPr>
        <p:spPr>
          <a:xfrm>
            <a:off x="152400" y="914400"/>
            <a:ext cx="5029200" cy="5943600"/>
          </a:xfrm>
        </p:spPr>
        <p:txBody>
          <a:bodyPr/>
          <a:lstStyle/>
          <a:p>
            <a:pPr lvl="1" eaLnBrk="1" hangingPunct="1">
              <a:lnSpc>
                <a:spcPct val="90000"/>
              </a:lnSpc>
              <a:defRPr/>
            </a:pPr>
            <a:endParaRPr lang="en-US" sz="2400" dirty="0">
              <a:ea typeface="ＭＳ Ｐゴシック" pitchFamily="34" charset="-128"/>
            </a:endParaRPr>
          </a:p>
          <a:p>
            <a:pPr lvl="1" eaLnBrk="1" hangingPunct="1">
              <a:lnSpc>
                <a:spcPct val="90000"/>
              </a:lnSpc>
              <a:defRPr/>
            </a:pPr>
            <a:endParaRPr lang="en-US" sz="2400" dirty="0">
              <a:ea typeface="ＭＳ Ｐゴシック" pitchFamily="34" charset="-128"/>
            </a:endParaRPr>
          </a:p>
          <a:p>
            <a:pPr lvl="1" eaLnBrk="1" hangingPunct="1">
              <a:lnSpc>
                <a:spcPct val="90000"/>
              </a:lnSpc>
              <a:defRPr/>
            </a:pPr>
            <a:endParaRPr lang="en-US" sz="1600" dirty="0">
              <a:ea typeface="ＭＳ Ｐゴシック" pitchFamily="34" charset="-128"/>
            </a:endParaRPr>
          </a:p>
          <a:p>
            <a:pPr lvl="1" eaLnBrk="1" hangingPunct="1">
              <a:lnSpc>
                <a:spcPct val="90000"/>
              </a:lnSpc>
              <a:defRPr/>
            </a:pPr>
            <a:endParaRPr lang="en-US" sz="1600" dirty="0">
              <a:ea typeface="ＭＳ Ｐゴシック" pitchFamily="34" charset="-128"/>
            </a:endParaRPr>
          </a:p>
          <a:p>
            <a:pPr eaLnBrk="1" hangingPunct="1">
              <a:lnSpc>
                <a:spcPct val="80000"/>
              </a:lnSpc>
              <a:defRPr/>
            </a:pPr>
            <a:r>
              <a:rPr lang="en-US" sz="1600" dirty="0">
                <a:ea typeface="ＭＳ Ｐゴシック" pitchFamily="34" charset="-128"/>
              </a:rPr>
              <a:t>Deletes GIS tabular data records</a:t>
            </a:r>
          </a:p>
          <a:p>
            <a:pPr eaLnBrk="1" hangingPunct="1">
              <a:lnSpc>
                <a:spcPct val="80000"/>
              </a:lnSpc>
              <a:defRPr/>
            </a:pPr>
            <a:endParaRPr lang="en-US" sz="1600" dirty="0">
              <a:ea typeface="ＭＳ Ｐゴシック" pitchFamily="34" charset="-128"/>
            </a:endParaRPr>
          </a:p>
          <a:p>
            <a:pPr eaLnBrk="1" hangingPunct="1">
              <a:lnSpc>
                <a:spcPct val="80000"/>
              </a:lnSpc>
              <a:defRPr/>
            </a:pPr>
            <a:r>
              <a:rPr lang="en-US" sz="1600" dirty="0">
                <a:ea typeface="ＭＳ Ｐゴシック" pitchFamily="34" charset="-128"/>
              </a:rPr>
              <a:t>It’s an </a:t>
            </a:r>
            <a:r>
              <a:rPr lang="en-US" sz="1600" dirty="0" err="1">
                <a:ea typeface="ＭＳ Ｐゴシック" pitchFamily="34" charset="-128"/>
              </a:rPr>
              <a:t>arcpy</a:t>
            </a:r>
            <a:r>
              <a:rPr lang="en-US" sz="1600" dirty="0">
                <a:ea typeface="ＭＳ Ｐゴシック" pitchFamily="34" charset="-128"/>
              </a:rPr>
              <a:t> </a:t>
            </a:r>
            <a:r>
              <a:rPr lang="en-US" sz="1600" dirty="0" err="1">
                <a:ea typeface="ＭＳ Ｐゴシック" pitchFamily="34" charset="-128"/>
              </a:rPr>
              <a:t>UpdateCursor</a:t>
            </a:r>
            <a:r>
              <a:rPr lang="en-US" sz="1600" dirty="0">
                <a:ea typeface="ＭＳ Ｐゴシック" pitchFamily="34" charset="-128"/>
              </a:rPr>
              <a:t> method.</a:t>
            </a:r>
          </a:p>
          <a:p>
            <a:pPr eaLnBrk="1" hangingPunct="1">
              <a:lnSpc>
                <a:spcPct val="80000"/>
              </a:lnSpc>
              <a:defRPr/>
            </a:pPr>
            <a:endParaRPr lang="en-US" sz="1600" dirty="0">
              <a:ea typeface="ＭＳ Ｐゴシック" pitchFamily="34" charset="-128"/>
            </a:endParaRPr>
          </a:p>
          <a:p>
            <a:pPr eaLnBrk="1" hangingPunct="1">
              <a:lnSpc>
                <a:spcPct val="80000"/>
              </a:lnSpc>
              <a:defRPr/>
            </a:pPr>
            <a:r>
              <a:rPr lang="en-US" sz="1600" dirty="0">
                <a:ea typeface="ＭＳ Ｐゴシック" pitchFamily="34" charset="-128"/>
              </a:rPr>
              <a:t>It is defined by the </a:t>
            </a:r>
            <a:r>
              <a:rPr lang="en-US" sz="1600" dirty="0" err="1">
                <a:ea typeface="ＭＳ Ｐゴシック" pitchFamily="34" charset="-128"/>
              </a:rPr>
              <a:t>arcpy</a:t>
            </a:r>
            <a:r>
              <a:rPr lang="en-US" sz="1600" dirty="0">
                <a:ea typeface="ＭＳ Ｐゴシック" pitchFamily="34" charset="-128"/>
              </a:rPr>
              <a:t> package.</a:t>
            </a:r>
          </a:p>
        </p:txBody>
      </p:sp>
      <p:sp>
        <p:nvSpPr>
          <p:cNvPr id="6" name="TextBox 5">
            <a:extLst>
              <a:ext uri="{FF2B5EF4-FFF2-40B4-BE49-F238E27FC236}">
                <a16:creationId xmlns:a16="http://schemas.microsoft.com/office/drawing/2014/main" id="{1AC34595-7905-D889-04D4-E43A32484465}"/>
              </a:ext>
            </a:extLst>
          </p:cNvPr>
          <p:cNvSpPr txBox="1"/>
          <p:nvPr/>
        </p:nvSpPr>
        <p:spPr>
          <a:xfrm>
            <a:off x="457200" y="838200"/>
            <a:ext cx="3733800" cy="923330"/>
          </a:xfrm>
          <a:prstGeom prst="rect">
            <a:avLst/>
          </a:prstGeom>
          <a:noFill/>
        </p:spPr>
        <p:txBody>
          <a:bodyPr wrap="square">
            <a:spAutoFit/>
          </a:bodyPr>
          <a:lstStyle/>
          <a:p>
            <a:r>
              <a:rPr lang="en-US" b="0" dirty="0">
                <a:solidFill>
                  <a:srgbClr val="6A9955"/>
                </a:solidFill>
                <a:effectLst/>
                <a:latin typeface="Consolas" panose="020B0609020204030204" pitchFamily="49" charset="0"/>
              </a:rPr>
              <a:t># Delete a row in the attribute table.</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uc.deleteRow</a:t>
            </a:r>
            <a:r>
              <a:rPr lang="en-US" b="0" dirty="0">
                <a:solidFill>
                  <a:srgbClr val="D4D4D4"/>
                </a:solidFill>
                <a:effectLst/>
                <a:latin typeface="Consolas" panose="020B0609020204030204" pitchFamily="49" charset="0"/>
              </a:rPr>
              <a:t>()</a:t>
            </a:r>
          </a:p>
        </p:txBody>
      </p:sp>
      <p:sp>
        <p:nvSpPr>
          <p:cNvPr id="7" name="Rectangle 3">
            <a:extLst>
              <a:ext uri="{FF2B5EF4-FFF2-40B4-BE49-F238E27FC236}">
                <a16:creationId xmlns:a16="http://schemas.microsoft.com/office/drawing/2014/main" id="{40535172-7E30-95DA-B144-8D6574A77F67}"/>
              </a:ext>
            </a:extLst>
          </p:cNvPr>
          <p:cNvSpPr txBox="1">
            <a:spLocks noChangeArrowheads="1"/>
          </p:cNvSpPr>
          <p:nvPr/>
        </p:nvSpPr>
        <p:spPr bwMode="auto">
          <a:xfrm>
            <a:off x="5181600" y="1066800"/>
            <a:ext cx="38100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D9D9D9"/>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defRPr sz="2800">
                <a:solidFill>
                  <a:schemeClr val="bg1">
                    <a:lumMod val="85000"/>
                  </a:schemeClr>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bg1">
                    <a:lumMod val="85000"/>
                  </a:schemeClr>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eaLnBrk="1" hangingPunct="1">
              <a:lnSpc>
                <a:spcPct val="90000"/>
              </a:lnSpc>
              <a:defRPr/>
            </a:pPr>
            <a:endParaRPr lang="en-US" sz="2400" kern="0" dirty="0">
              <a:ea typeface="ＭＳ Ｐゴシック" pitchFamily="34" charset="-128"/>
            </a:endParaRPr>
          </a:p>
          <a:p>
            <a:pPr lvl="1" eaLnBrk="1" hangingPunct="1">
              <a:lnSpc>
                <a:spcPct val="90000"/>
              </a:lnSpc>
              <a:defRPr/>
            </a:pPr>
            <a:endParaRPr lang="en-US" sz="2400" kern="0" dirty="0">
              <a:ea typeface="ＭＳ Ｐゴシック" pitchFamily="34" charset="-128"/>
            </a:endParaRPr>
          </a:p>
          <a:p>
            <a:pPr lvl="1" eaLnBrk="1" hangingPunct="1">
              <a:lnSpc>
                <a:spcPct val="90000"/>
              </a:lnSpc>
              <a:defRPr/>
            </a:pPr>
            <a:endParaRPr lang="en-US" sz="2400" kern="0" dirty="0">
              <a:ea typeface="ＭＳ Ｐゴシック" pitchFamily="34" charset="-128"/>
            </a:endParaRPr>
          </a:p>
          <a:p>
            <a:pPr eaLnBrk="1" hangingPunct="1">
              <a:lnSpc>
                <a:spcPct val="80000"/>
              </a:lnSpc>
              <a:defRPr/>
            </a:pPr>
            <a:r>
              <a:rPr lang="en-US" sz="1600" kern="0" dirty="0">
                <a:ea typeface="ＭＳ Ｐゴシック" pitchFamily="34" charset="-128"/>
              </a:rPr>
              <a:t>Deletes the Python object created during code execution.</a:t>
            </a:r>
          </a:p>
          <a:p>
            <a:pPr eaLnBrk="1" hangingPunct="1">
              <a:lnSpc>
                <a:spcPct val="80000"/>
              </a:lnSpc>
              <a:defRPr/>
            </a:pPr>
            <a:endParaRPr lang="en-US" sz="1600" kern="0" dirty="0">
              <a:ea typeface="ＭＳ Ｐゴシック" pitchFamily="34" charset="-128"/>
            </a:endParaRPr>
          </a:p>
          <a:p>
            <a:pPr eaLnBrk="1" hangingPunct="1">
              <a:lnSpc>
                <a:spcPct val="80000"/>
              </a:lnSpc>
              <a:defRPr/>
            </a:pPr>
            <a:r>
              <a:rPr lang="en-US" sz="1600" kern="0" dirty="0">
                <a:ea typeface="ＭＳ Ｐゴシック" pitchFamily="34" charset="-128"/>
              </a:rPr>
              <a:t>del is a Python keyword</a:t>
            </a:r>
          </a:p>
          <a:p>
            <a:pPr eaLnBrk="1" hangingPunct="1">
              <a:lnSpc>
                <a:spcPct val="80000"/>
              </a:lnSpc>
              <a:defRPr/>
            </a:pPr>
            <a:endParaRPr lang="en-US" sz="1600" kern="0" dirty="0">
              <a:ea typeface="ＭＳ Ｐゴシック" pitchFamily="34" charset="-128"/>
            </a:endParaRPr>
          </a:p>
          <a:p>
            <a:pPr eaLnBrk="1" hangingPunct="1">
              <a:lnSpc>
                <a:spcPct val="80000"/>
              </a:lnSpc>
              <a:defRPr/>
            </a:pPr>
            <a:r>
              <a:rPr lang="en-US" sz="1600" kern="0" dirty="0">
                <a:ea typeface="ＭＳ Ｐゴシック" pitchFamily="34" charset="-128"/>
              </a:rPr>
              <a:t>It is not defined by the </a:t>
            </a:r>
            <a:r>
              <a:rPr lang="en-US" sz="1600" kern="0" dirty="0" err="1">
                <a:ea typeface="ＭＳ Ｐゴシック" pitchFamily="34" charset="-128"/>
              </a:rPr>
              <a:t>arcpy</a:t>
            </a:r>
            <a:r>
              <a:rPr lang="en-US" sz="1600" kern="0" dirty="0">
                <a:ea typeface="ＭＳ Ｐゴシック" pitchFamily="34" charset="-128"/>
              </a:rPr>
              <a:t> package.</a:t>
            </a:r>
          </a:p>
          <a:p>
            <a:pPr eaLnBrk="1" hangingPunct="1">
              <a:lnSpc>
                <a:spcPct val="80000"/>
              </a:lnSpc>
              <a:defRPr/>
            </a:pPr>
            <a:endParaRPr lang="en-US" sz="1600" kern="0" dirty="0">
              <a:ea typeface="ＭＳ Ｐゴシック" pitchFamily="34" charset="-128"/>
            </a:endParaRPr>
          </a:p>
          <a:p>
            <a:pPr eaLnBrk="1" hangingPunct="1">
              <a:lnSpc>
                <a:spcPct val="80000"/>
              </a:lnSpc>
              <a:defRPr/>
            </a:pPr>
            <a:r>
              <a:rPr lang="en-US" sz="1600" kern="0" dirty="0">
                <a:ea typeface="ＭＳ Ｐゴシック" pitchFamily="34" charset="-128"/>
              </a:rPr>
              <a:t>All pending changes to the data (caused by an update or insert cursor) are committed and all locks on the dataset are removed.</a:t>
            </a:r>
            <a:br>
              <a:rPr lang="en-US" sz="1600" kern="0" dirty="0">
                <a:ea typeface="ＭＳ Ｐゴシック" pitchFamily="34" charset="-128"/>
              </a:rPr>
            </a:br>
            <a:endParaRPr lang="en-US" sz="1600" kern="0" dirty="0">
              <a:ea typeface="ＭＳ Ｐゴシック" pitchFamily="34" charset="-128"/>
            </a:endParaRPr>
          </a:p>
          <a:p>
            <a:pPr eaLnBrk="1" hangingPunct="1">
              <a:lnSpc>
                <a:spcPct val="80000"/>
              </a:lnSpc>
              <a:defRPr/>
            </a:pPr>
            <a:r>
              <a:rPr lang="en-US" sz="1600" kern="0" dirty="0">
                <a:ea typeface="ＭＳ Ｐゴシック" pitchFamily="34" charset="-128"/>
              </a:rPr>
              <a:t>Always delete </a:t>
            </a:r>
            <a:r>
              <a:rPr lang="en-US" sz="1600" kern="0" dirty="0" err="1">
                <a:ea typeface="ＭＳ Ｐゴシック" pitchFamily="34" charset="-128"/>
              </a:rPr>
              <a:t>arcpy</a:t>
            </a:r>
            <a:r>
              <a:rPr lang="en-US" sz="1600" kern="0" dirty="0">
                <a:ea typeface="ＭＳ Ｐゴシック" pitchFamily="34" charset="-128"/>
              </a:rPr>
              <a:t> cursors.  </a:t>
            </a:r>
          </a:p>
          <a:p>
            <a:pPr eaLnBrk="1" hangingPunct="1">
              <a:lnSpc>
                <a:spcPct val="80000"/>
              </a:lnSpc>
              <a:defRPr/>
            </a:pPr>
            <a:endParaRPr lang="en-US" sz="1600" kern="0" dirty="0">
              <a:ea typeface="ＭＳ Ｐゴシック" pitchFamily="34" charset="-128"/>
            </a:endParaRPr>
          </a:p>
        </p:txBody>
      </p:sp>
      <p:sp>
        <p:nvSpPr>
          <p:cNvPr id="8" name="TextBox 7">
            <a:extLst>
              <a:ext uri="{FF2B5EF4-FFF2-40B4-BE49-F238E27FC236}">
                <a16:creationId xmlns:a16="http://schemas.microsoft.com/office/drawing/2014/main" id="{1AC34595-7905-D889-04D4-E43A32484465}"/>
              </a:ext>
            </a:extLst>
          </p:cNvPr>
          <p:cNvSpPr txBox="1"/>
          <p:nvPr/>
        </p:nvSpPr>
        <p:spPr>
          <a:xfrm>
            <a:off x="5343144" y="816864"/>
            <a:ext cx="3886200" cy="923330"/>
          </a:xfrm>
          <a:prstGeom prst="rect">
            <a:avLst/>
          </a:prstGeom>
          <a:noFill/>
        </p:spPr>
        <p:txBody>
          <a:bodyPr wrap="square">
            <a:spAutoFit/>
          </a:bodyPr>
          <a:lstStyle/>
          <a:p>
            <a:r>
              <a:rPr lang="en-US" b="0" dirty="0">
                <a:solidFill>
                  <a:srgbClr val="6A9955"/>
                </a:solidFill>
                <a:effectLst/>
                <a:latin typeface="Consolas" panose="020B0609020204030204" pitchFamily="49" charset="0"/>
              </a:rPr>
              <a:t># Delete cursor objects to avoid locking issues.</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a:t>
            </a:r>
            <a:r>
              <a:rPr lang="en-US" b="0" dirty="0">
                <a:solidFill>
                  <a:srgbClr val="D4D4D4"/>
                </a:solidFill>
                <a:effectLst/>
                <a:latin typeface="Consolas" panose="020B0609020204030204" pitchFamily="49" charset="0"/>
              </a:rPr>
              <a:t>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a:extLst>
              <a:ext uri="{FF2B5EF4-FFF2-40B4-BE49-F238E27FC236}">
                <a16:creationId xmlns:a16="http://schemas.microsoft.com/office/drawing/2014/main" id="{5C06694B-3D12-E8BC-72C0-E6CB6982B6F0}"/>
              </a:ext>
            </a:extLst>
          </p:cNvPr>
          <p:cNvSpPr>
            <a:spLocks noChangeArrowheads="1"/>
          </p:cNvSpPr>
          <p:nvPr/>
        </p:nvSpPr>
        <p:spPr bwMode="auto">
          <a:xfrm>
            <a:off x="0" y="4038600"/>
            <a:ext cx="9144000" cy="20574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4" name="Rectangle 1">
            <a:extLst>
              <a:ext uri="{FF2B5EF4-FFF2-40B4-BE49-F238E27FC236}">
                <a16:creationId xmlns:a16="http://schemas.microsoft.com/office/drawing/2014/main" id="{C302915B-E3F8-0B3D-843B-03F93604F5ED}"/>
              </a:ext>
            </a:extLst>
          </p:cNvPr>
          <p:cNvSpPr>
            <a:spLocks noChangeArrowheads="1"/>
          </p:cNvSpPr>
          <p:nvPr/>
        </p:nvSpPr>
        <p:spPr bwMode="auto">
          <a:xfrm>
            <a:off x="0" y="1066800"/>
            <a:ext cx="9105900" cy="19812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1" name="Rectangle 2">
            <a:extLst>
              <a:ext uri="{FF2B5EF4-FFF2-40B4-BE49-F238E27FC236}">
                <a16:creationId xmlns:a16="http://schemas.microsoft.com/office/drawing/2014/main" id="{01B21F0A-F41E-9A23-8FD4-B74612EA3B1A}"/>
              </a:ext>
            </a:extLst>
          </p:cNvPr>
          <p:cNvSpPr>
            <a:spLocks noGrp="1" noChangeArrowheads="1"/>
          </p:cNvSpPr>
          <p:nvPr>
            <p:ph type="title"/>
          </p:nvPr>
        </p:nvSpPr>
        <p:spPr/>
        <p:txBody>
          <a:bodyPr/>
          <a:lstStyle/>
          <a:p>
            <a:pPr eaLnBrk="1" hangingPunct="1"/>
            <a:r>
              <a:rPr lang="en-US" altLang="en-US" sz="3600" b="0" dirty="0"/>
              <a:t>Using</a:t>
            </a:r>
            <a:r>
              <a:rPr lang="en-US" altLang="en-US" sz="3600" dirty="0"/>
              <a:t> </a:t>
            </a:r>
            <a:r>
              <a:rPr lang="en-US" sz="3600" b="0" dirty="0">
                <a:solidFill>
                  <a:srgbClr val="569CD6"/>
                </a:solidFill>
                <a:latin typeface="Consolas" panose="020B0609020204030204" pitchFamily="49" charset="0"/>
                <a:ea typeface="+mj-ea"/>
                <a:cs typeface="+mj-cs"/>
              </a:rPr>
              <a:t>with</a:t>
            </a:r>
            <a:r>
              <a:rPr lang="en-US" altLang="en-US" sz="3600" dirty="0"/>
              <a:t> … </a:t>
            </a:r>
            <a:r>
              <a:rPr lang="en-US" sz="3600" b="0" dirty="0">
                <a:solidFill>
                  <a:srgbClr val="569CD6"/>
                </a:solidFill>
                <a:latin typeface="Consolas" panose="020B0609020204030204" pitchFamily="49" charset="0"/>
                <a:ea typeface="+mj-ea"/>
                <a:cs typeface="+mj-cs"/>
              </a:rPr>
              <a:t>as</a:t>
            </a:r>
            <a:endParaRPr lang="en-US" altLang="en-US" sz="3600" b="0" dirty="0"/>
          </a:p>
        </p:txBody>
      </p:sp>
      <p:pic>
        <p:nvPicPr>
          <p:cNvPr id="32772" name="Picture 2">
            <a:extLst>
              <a:ext uri="{FF2B5EF4-FFF2-40B4-BE49-F238E27FC236}">
                <a16:creationId xmlns:a16="http://schemas.microsoft.com/office/drawing/2014/main" id="{51F8DA6F-0099-2C54-2FEE-E35DCD2A8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0" y="1264580"/>
            <a:ext cx="2762250" cy="1560916"/>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32773" name="Picture 3">
            <a:extLst>
              <a:ext uri="{FF2B5EF4-FFF2-40B4-BE49-F238E27FC236}">
                <a16:creationId xmlns:a16="http://schemas.microsoft.com/office/drawing/2014/main" id="{45D0C9FB-D62B-7B85-9038-4F5CBB6532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0325" y="4499127"/>
            <a:ext cx="2733675" cy="121587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10" name="TextBox 9">
            <a:extLst>
              <a:ext uri="{FF2B5EF4-FFF2-40B4-BE49-F238E27FC236}">
                <a16:creationId xmlns:a16="http://schemas.microsoft.com/office/drawing/2014/main" id="{A9C29888-AA2B-9005-1716-F50736B346E8}"/>
              </a:ext>
            </a:extLst>
          </p:cNvPr>
          <p:cNvSpPr txBox="1"/>
          <p:nvPr/>
        </p:nvSpPr>
        <p:spPr>
          <a:xfrm>
            <a:off x="399045" y="4038600"/>
            <a:ext cx="6011279" cy="2031325"/>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with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150</a:t>
            </a:r>
            <a:r>
              <a:rPr lang="en-US" b="0" dirty="0">
                <a:solidFill>
                  <a:srgbClr val="D4D4D4"/>
                </a:solidFill>
                <a:effectLst/>
                <a:latin typeface="Consolas" panose="020B0609020204030204" pitchFamily="49" charset="0"/>
              </a:rPr>
              <a:t>])</a:t>
            </a:r>
          </a:p>
          <a:p>
            <a:r>
              <a:rPr lang="en-US" dirty="0">
                <a:solidFill>
                  <a:srgbClr val="569CD6"/>
                </a:solidFill>
                <a:latin typeface="Consolas" panose="020B0609020204030204" pitchFamily="49" charset="0"/>
              </a:rPr>
              <a:t>    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sc</a:t>
            </a:r>
            <a:endParaRPr lang="en-US" dirty="0">
              <a:solidFill>
                <a:srgbClr val="D4D4D4"/>
              </a:solidFill>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6FFF2832-9A9F-1B7A-13DA-4DAE8179F2D8}"/>
              </a:ext>
            </a:extLst>
          </p:cNvPr>
          <p:cNvSpPr txBox="1"/>
          <p:nvPr/>
        </p:nvSpPr>
        <p:spPr>
          <a:xfrm>
            <a:off x="304800" y="1141489"/>
            <a:ext cx="5486400" cy="1754326"/>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 (fc,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150</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endParaRPr lang="en-US" b="0" dirty="0">
              <a:solidFill>
                <a:srgbClr val="D4D4D4"/>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3CCA54FD-ACF9-5599-64EB-CC7AD765FF12}"/>
              </a:ext>
            </a:extLst>
          </p:cNvPr>
          <p:cNvSpPr txBox="1"/>
          <p:nvPr/>
        </p:nvSpPr>
        <p:spPr>
          <a:xfrm>
            <a:off x="-76200" y="3093348"/>
            <a:ext cx="6172200" cy="757130"/>
          </a:xfrm>
          <a:prstGeom prst="rect">
            <a:avLst/>
          </a:prstGeom>
          <a:noFill/>
        </p:spPr>
        <p:txBody>
          <a:bodyPr wrap="square">
            <a:spAutoFit/>
          </a:bodyPr>
          <a:lstStyle/>
          <a:p>
            <a:pPr lvl="1" eaLnBrk="1" hangingPunct="1">
              <a:lnSpc>
                <a:spcPct val="90000"/>
              </a:lnSpc>
              <a:defRPr/>
            </a:pPr>
            <a:r>
              <a:rPr lang="en-US" sz="1200" dirty="0">
                <a:solidFill>
                  <a:srgbClr val="FF0000"/>
                </a:solidFill>
                <a:latin typeface="Consolas" panose="020B0609020204030204" pitchFamily="49" charset="0"/>
                <a:ea typeface="ＭＳ Ｐゴシック" pitchFamily="34" charset="-128"/>
              </a:rPr>
              <a:t>Traceback (most recent call last):</a:t>
            </a:r>
          </a:p>
          <a:p>
            <a:pPr lvl="1" eaLnBrk="1" hangingPunct="1">
              <a:lnSpc>
                <a:spcPct val="90000"/>
              </a:lnSpc>
              <a:defRPr/>
            </a:pPr>
            <a:r>
              <a:rPr lang="en-US" sz="1200" dirty="0">
                <a:solidFill>
                  <a:srgbClr val="FF0000"/>
                </a:solidFill>
                <a:latin typeface="Consolas" panose="020B0609020204030204" pitchFamily="49" charset="0"/>
                <a:ea typeface="ＭＳ Ｐゴシック" pitchFamily="34" charset="-128"/>
              </a:rPr>
              <a:t>  File "c:/gispy/scratch/proTest.py", line 5, in &lt;module&gt;</a:t>
            </a:r>
          </a:p>
          <a:p>
            <a:pPr lvl="1" eaLnBrk="1" hangingPunct="1">
              <a:lnSpc>
                <a:spcPct val="90000"/>
              </a:lnSpc>
              <a:defRPr/>
            </a:pPr>
            <a:r>
              <a:rPr lang="en-US" sz="1200" dirty="0">
                <a:solidFill>
                  <a:srgbClr val="FF0000"/>
                </a:solidFill>
                <a:latin typeface="Consolas" panose="020B0609020204030204" pitchFamily="49" charset="0"/>
                <a:ea typeface="ＭＳ Ｐゴシック" pitchFamily="34" charset="-128"/>
              </a:rPr>
              <a:t>    print(row[150])</a:t>
            </a:r>
          </a:p>
          <a:p>
            <a:pPr lvl="1" eaLnBrk="1" hangingPunct="1">
              <a:lnSpc>
                <a:spcPct val="90000"/>
              </a:lnSpc>
              <a:defRPr/>
            </a:pPr>
            <a:r>
              <a:rPr lang="en-US" sz="1200" dirty="0" err="1">
                <a:solidFill>
                  <a:srgbClr val="FF0000"/>
                </a:solidFill>
                <a:latin typeface="Consolas" panose="020B0609020204030204" pitchFamily="49" charset="0"/>
                <a:ea typeface="ＭＳ Ｐゴシック" pitchFamily="34" charset="-128"/>
              </a:rPr>
              <a:t>IndexError</a:t>
            </a:r>
            <a:r>
              <a:rPr lang="en-US" sz="1200" dirty="0">
                <a:solidFill>
                  <a:srgbClr val="FF0000"/>
                </a:solidFill>
                <a:latin typeface="Consolas" panose="020B0609020204030204" pitchFamily="49" charset="0"/>
                <a:ea typeface="ＭＳ Ｐゴシック" pitchFamily="34" charset="-128"/>
              </a:rPr>
              <a:t>: tuple index out of range</a:t>
            </a:r>
            <a:endParaRPr lang="en-US" sz="1600" dirty="0">
              <a:latin typeface="Consolas" panose="020B0609020204030204" pitchFamily="49" charset="0"/>
              <a:ea typeface="ＭＳ Ｐゴシック" pitchFamily="34" charset="-128"/>
            </a:endParaRPr>
          </a:p>
        </p:txBody>
      </p:sp>
      <p:sp>
        <p:nvSpPr>
          <p:cNvPr id="14" name="Rectangle 3">
            <a:extLst>
              <a:ext uri="{FF2B5EF4-FFF2-40B4-BE49-F238E27FC236}">
                <a16:creationId xmlns:a16="http://schemas.microsoft.com/office/drawing/2014/main" id="{17158DB2-455A-B7E4-F48E-18017AD65F44}"/>
              </a:ext>
            </a:extLst>
          </p:cNvPr>
          <p:cNvSpPr txBox="1">
            <a:spLocks noChangeArrowheads="1"/>
          </p:cNvSpPr>
          <p:nvPr/>
        </p:nvSpPr>
        <p:spPr bwMode="auto">
          <a:xfrm>
            <a:off x="152400" y="6200775"/>
            <a:ext cx="8839200" cy="581025"/>
          </a:xfrm>
          <a:prstGeom prst="rect">
            <a:avLst/>
          </a:prstGeom>
          <a:solidFill>
            <a:srgbClr val="404040"/>
          </a:solidFill>
          <a:ln w="9525">
            <a:solidFill>
              <a:srgbClr val="D9D9D9"/>
            </a:solidFill>
            <a:miter lim="800000"/>
            <a:headEnd/>
            <a:tailEnd/>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D9D9D9"/>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defRPr sz="2800">
                <a:solidFill>
                  <a:schemeClr val="bg1">
                    <a:lumMod val="85000"/>
                  </a:schemeClr>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bg1">
                    <a:lumMod val="85000"/>
                  </a:schemeClr>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eaLnBrk="1" hangingPunct="1">
              <a:lnSpc>
                <a:spcPct val="90000"/>
              </a:lnSpc>
              <a:defRPr/>
            </a:pPr>
            <a:r>
              <a:rPr lang="en-US" sz="1600" kern="0" dirty="0">
                <a:solidFill>
                  <a:srgbClr val="D9D9D9"/>
                </a:solidFill>
                <a:ea typeface="ＭＳ Ｐゴシック" pitchFamily="34" charset="-128"/>
              </a:rPr>
              <a:t>Locks still not always released—e.g., In a </a:t>
            </a:r>
            <a:r>
              <a:rPr lang="en-US" sz="1600" kern="0" dirty="0" err="1">
                <a:solidFill>
                  <a:srgbClr val="D9D9D9"/>
                </a:solidFill>
                <a:ea typeface="ＭＳ Ｐゴシック" pitchFamily="34" charset="-128"/>
              </a:rPr>
              <a:t>Jupyter</a:t>
            </a:r>
            <a:r>
              <a:rPr lang="en-US" sz="1600" kern="0" dirty="0">
                <a:solidFill>
                  <a:srgbClr val="D9D9D9"/>
                </a:solidFill>
                <a:ea typeface="ＭＳ Ｐゴシック" pitchFamily="34" charset="-128"/>
              </a:rPr>
              <a:t> Notebook run from VS Code. </a:t>
            </a:r>
          </a:p>
          <a:p>
            <a:pPr lvl="1" eaLnBrk="1" hangingPunct="1">
              <a:lnSpc>
                <a:spcPct val="90000"/>
              </a:lnSpc>
              <a:defRPr/>
            </a:pPr>
            <a:r>
              <a:rPr lang="en-US" sz="1600" kern="0" dirty="0">
                <a:solidFill>
                  <a:srgbClr val="D9D9D9"/>
                </a:solidFill>
                <a:ea typeface="ＭＳ Ｐゴシック" pitchFamily="34" charset="-128"/>
              </a:rPr>
              <a:t>Restart VS Code to unlock.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43EB-D8B9-54AB-23A3-4E4B4A8445EE}"/>
              </a:ext>
            </a:extLst>
          </p:cNvPr>
          <p:cNvSpPr>
            <a:spLocks noGrp="1"/>
          </p:cNvSpPr>
          <p:nvPr>
            <p:ph type="title"/>
          </p:nvPr>
        </p:nvSpPr>
        <p:spPr/>
        <p:txBody>
          <a:bodyPr/>
          <a:lstStyle/>
          <a:p>
            <a:r>
              <a:rPr lang="en-US" dirty="0"/>
              <a:t>Error handling with cursors</a:t>
            </a:r>
          </a:p>
        </p:txBody>
      </p:sp>
      <p:sp>
        <p:nvSpPr>
          <p:cNvPr id="5" name="Rectangle: Rounded Corners 4">
            <a:extLst>
              <a:ext uri="{FF2B5EF4-FFF2-40B4-BE49-F238E27FC236}">
                <a16:creationId xmlns:a16="http://schemas.microsoft.com/office/drawing/2014/main" id="{4139F21F-5314-EC8B-974E-E4BE7CB109BC}"/>
              </a:ext>
            </a:extLst>
          </p:cNvPr>
          <p:cNvSpPr/>
          <p:nvPr/>
        </p:nvSpPr>
        <p:spPr>
          <a:xfrm>
            <a:off x="2485446" y="1916264"/>
            <a:ext cx="1828800" cy="533400"/>
          </a:xfrm>
          <a:prstGeom prst="roundRect">
            <a:avLst>
              <a:gd name="adj" fmla="val 50000"/>
            </a:avLst>
          </a:prstGeom>
          <a:solidFill>
            <a:srgbClr val="4A45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try:            </a:t>
            </a:r>
          </a:p>
        </p:txBody>
      </p:sp>
      <p:sp>
        <p:nvSpPr>
          <p:cNvPr id="6" name="Rectangle: Rounded Corners 5">
            <a:extLst>
              <a:ext uri="{FF2B5EF4-FFF2-40B4-BE49-F238E27FC236}">
                <a16:creationId xmlns:a16="http://schemas.microsoft.com/office/drawing/2014/main" id="{C9670DB4-5C03-F85F-5EA0-EB05BC279B14}"/>
              </a:ext>
            </a:extLst>
          </p:cNvPr>
          <p:cNvSpPr/>
          <p:nvPr/>
        </p:nvSpPr>
        <p:spPr>
          <a:xfrm>
            <a:off x="2485446" y="3272624"/>
            <a:ext cx="1828800" cy="533400"/>
          </a:xfrm>
          <a:prstGeom prst="roundRect">
            <a:avLst>
              <a:gd name="adj" fmla="val 50000"/>
            </a:avLst>
          </a:prstGeom>
          <a:solidFill>
            <a:srgbClr val="4A45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except:</a:t>
            </a:r>
          </a:p>
        </p:txBody>
      </p:sp>
      <p:sp>
        <p:nvSpPr>
          <p:cNvPr id="7" name="Rectangle: Rounded Corners 6">
            <a:extLst>
              <a:ext uri="{FF2B5EF4-FFF2-40B4-BE49-F238E27FC236}">
                <a16:creationId xmlns:a16="http://schemas.microsoft.com/office/drawing/2014/main" id="{A493FC21-1155-0B45-7055-C90727FA3132}"/>
              </a:ext>
            </a:extLst>
          </p:cNvPr>
          <p:cNvSpPr/>
          <p:nvPr/>
        </p:nvSpPr>
        <p:spPr>
          <a:xfrm>
            <a:off x="3323646" y="2514600"/>
            <a:ext cx="3458154" cy="68580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Use the cursor</a:t>
            </a:r>
          </a:p>
        </p:txBody>
      </p:sp>
      <p:sp>
        <p:nvSpPr>
          <p:cNvPr id="8" name="Rectangle: Rounded Corners 7">
            <a:extLst>
              <a:ext uri="{FF2B5EF4-FFF2-40B4-BE49-F238E27FC236}">
                <a16:creationId xmlns:a16="http://schemas.microsoft.com/office/drawing/2014/main" id="{5B896469-B100-20AF-0FB7-6C3A37D5AD68}"/>
              </a:ext>
            </a:extLst>
          </p:cNvPr>
          <p:cNvSpPr/>
          <p:nvPr/>
        </p:nvSpPr>
        <p:spPr>
          <a:xfrm>
            <a:off x="3323646" y="3885206"/>
            <a:ext cx="3370028" cy="686794"/>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 the traceback</a:t>
            </a:r>
          </a:p>
        </p:txBody>
      </p:sp>
      <p:sp>
        <p:nvSpPr>
          <p:cNvPr id="4" name="Rectangle: Rounded Corners 3">
            <a:extLst>
              <a:ext uri="{FF2B5EF4-FFF2-40B4-BE49-F238E27FC236}">
                <a16:creationId xmlns:a16="http://schemas.microsoft.com/office/drawing/2014/main" id="{C5391DB8-745A-85A2-C94E-131E97B5DCEB}"/>
              </a:ext>
            </a:extLst>
          </p:cNvPr>
          <p:cNvSpPr/>
          <p:nvPr/>
        </p:nvSpPr>
        <p:spPr>
          <a:xfrm>
            <a:off x="2438400" y="1028700"/>
            <a:ext cx="3458154" cy="68580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Create the cursor</a:t>
            </a:r>
          </a:p>
        </p:txBody>
      </p:sp>
      <p:sp>
        <p:nvSpPr>
          <p:cNvPr id="9" name="Rectangle: Rounded Corners 8">
            <a:extLst>
              <a:ext uri="{FF2B5EF4-FFF2-40B4-BE49-F238E27FC236}">
                <a16:creationId xmlns:a16="http://schemas.microsoft.com/office/drawing/2014/main" id="{7D86B5BA-9F9D-BFAC-EFEA-07B6D9AD54DB}"/>
              </a:ext>
            </a:extLst>
          </p:cNvPr>
          <p:cNvSpPr/>
          <p:nvPr/>
        </p:nvSpPr>
        <p:spPr>
          <a:xfrm>
            <a:off x="2438400" y="4648200"/>
            <a:ext cx="1828800" cy="533400"/>
          </a:xfrm>
          <a:prstGeom prst="roundRect">
            <a:avLst>
              <a:gd name="adj" fmla="val 50000"/>
            </a:avLst>
          </a:prstGeom>
          <a:solidFill>
            <a:srgbClr val="4A45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finally:</a:t>
            </a:r>
          </a:p>
        </p:txBody>
      </p:sp>
      <p:sp>
        <p:nvSpPr>
          <p:cNvPr id="10" name="Rectangle: Rounded Corners 9">
            <a:extLst>
              <a:ext uri="{FF2B5EF4-FFF2-40B4-BE49-F238E27FC236}">
                <a16:creationId xmlns:a16="http://schemas.microsoft.com/office/drawing/2014/main" id="{B01AD6B8-8E1B-0B34-1ED8-9E47CD3B9C6D}"/>
              </a:ext>
            </a:extLst>
          </p:cNvPr>
          <p:cNvSpPr/>
          <p:nvPr/>
        </p:nvSpPr>
        <p:spPr>
          <a:xfrm>
            <a:off x="3323646" y="5274476"/>
            <a:ext cx="3370028" cy="686794"/>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delete the cursor</a:t>
            </a:r>
          </a:p>
        </p:txBody>
      </p:sp>
      <p:sp>
        <p:nvSpPr>
          <p:cNvPr id="11" name="Line 7">
            <a:extLst>
              <a:ext uri="{FF2B5EF4-FFF2-40B4-BE49-F238E27FC236}">
                <a16:creationId xmlns:a16="http://schemas.microsoft.com/office/drawing/2014/main" id="{5B038B1C-43A0-3C3A-BC75-8CD9FC44F188}"/>
              </a:ext>
            </a:extLst>
          </p:cNvPr>
          <p:cNvSpPr>
            <a:spLocks noChangeShapeType="1"/>
          </p:cNvSpPr>
          <p:nvPr/>
        </p:nvSpPr>
        <p:spPr bwMode="auto">
          <a:xfrm>
            <a:off x="1447800" y="4953000"/>
            <a:ext cx="609600"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sp>
        <p:nvSpPr>
          <p:cNvPr id="12" name="Rectangle 3">
            <a:extLst>
              <a:ext uri="{FF2B5EF4-FFF2-40B4-BE49-F238E27FC236}">
                <a16:creationId xmlns:a16="http://schemas.microsoft.com/office/drawing/2014/main" id="{EB4476D7-C850-A320-1184-02693A6956C5}"/>
              </a:ext>
            </a:extLst>
          </p:cNvPr>
          <p:cNvSpPr txBox="1">
            <a:spLocks noChangeArrowheads="1"/>
          </p:cNvSpPr>
          <p:nvPr/>
        </p:nvSpPr>
        <p:spPr bwMode="auto">
          <a:xfrm>
            <a:off x="152400" y="6200775"/>
            <a:ext cx="8839200" cy="581025"/>
          </a:xfrm>
          <a:prstGeom prst="rect">
            <a:avLst/>
          </a:prstGeom>
          <a:solidFill>
            <a:srgbClr val="404040"/>
          </a:solidFill>
          <a:ln w="9525">
            <a:solidFill>
              <a:srgbClr val="D9D9D9"/>
            </a:solidFill>
            <a:miter lim="800000"/>
            <a:headEnd/>
            <a:tailEnd/>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D9D9D9"/>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defRPr sz="2800">
                <a:solidFill>
                  <a:schemeClr val="bg1">
                    <a:lumMod val="85000"/>
                  </a:schemeClr>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bg1">
                    <a:lumMod val="85000"/>
                  </a:schemeClr>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eaLnBrk="1" hangingPunct="1">
              <a:lnSpc>
                <a:spcPct val="90000"/>
              </a:lnSpc>
              <a:defRPr/>
            </a:pPr>
            <a:r>
              <a:rPr lang="en-US" sz="1600" i="1" kern="0" dirty="0">
                <a:solidFill>
                  <a:srgbClr val="D9D9D9"/>
                </a:solidFill>
                <a:ea typeface="ＭＳ Ｐゴシック" pitchFamily="34" charset="-128"/>
              </a:rPr>
              <a:t>finally</a:t>
            </a:r>
            <a:r>
              <a:rPr lang="en-US" sz="1600" kern="0" dirty="0">
                <a:solidFill>
                  <a:srgbClr val="D9D9D9"/>
                </a:solidFill>
                <a:ea typeface="ＭＳ Ｐゴシック" pitchFamily="34" charset="-128"/>
              </a:rPr>
              <a:t> is a Python keyword. b</a:t>
            </a:r>
          </a:p>
          <a:p>
            <a:pPr lvl="1" eaLnBrk="1" hangingPunct="1">
              <a:lnSpc>
                <a:spcPct val="90000"/>
              </a:lnSpc>
              <a:defRPr/>
            </a:pPr>
            <a:r>
              <a:rPr lang="en-US" sz="1600" kern="0" dirty="0">
                <a:solidFill>
                  <a:srgbClr val="D9D9D9"/>
                </a:solidFill>
                <a:ea typeface="ＭＳ Ｐゴシック" pitchFamily="34" charset="-128"/>
              </a:rPr>
              <a:t>finally block is always executed, regardless of whether or not an exception is thrown.</a:t>
            </a:r>
          </a:p>
        </p:txBody>
      </p:sp>
    </p:spTree>
    <p:extLst>
      <p:ext uri="{BB962C8B-B14F-4D97-AF65-F5344CB8AC3E}">
        <p14:creationId xmlns:p14="http://schemas.microsoft.com/office/powerpoint/2010/main" val="417284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B34B02A6-D5E5-57F5-84E4-9B0B3A20D3B6}"/>
              </a:ext>
            </a:extLst>
          </p:cNvPr>
          <p:cNvSpPr>
            <a:spLocks noGrp="1"/>
          </p:cNvSpPr>
          <p:nvPr>
            <p:ph type="title"/>
          </p:nvPr>
        </p:nvSpPr>
        <p:spPr/>
        <p:txBody>
          <a:bodyPr/>
          <a:lstStyle/>
          <a:p>
            <a:r>
              <a:rPr lang="en-US" altLang="en-US" sz="3600" b="0" dirty="0"/>
              <a:t>Error handling and removing locks</a:t>
            </a:r>
          </a:p>
        </p:txBody>
      </p:sp>
      <p:sp>
        <p:nvSpPr>
          <p:cNvPr id="3" name="Content Placeholder 2">
            <a:extLst>
              <a:ext uri="{FF2B5EF4-FFF2-40B4-BE49-F238E27FC236}">
                <a16:creationId xmlns:a16="http://schemas.microsoft.com/office/drawing/2014/main" id="{0179C417-46ED-97A8-B19D-757E29825406}"/>
              </a:ext>
            </a:extLst>
          </p:cNvPr>
          <p:cNvSpPr>
            <a:spLocks noGrp="1"/>
          </p:cNvSpPr>
          <p:nvPr>
            <p:ph idx="1"/>
          </p:nvPr>
        </p:nvSpPr>
        <p:spPr>
          <a:xfrm>
            <a:off x="152400" y="914400"/>
            <a:ext cx="8991600" cy="5410200"/>
          </a:xfrm>
        </p:spPr>
        <p:txBody>
          <a:bodyPr/>
          <a:lstStyle/>
          <a:p>
            <a:pPr marL="0" indent="0">
              <a:buNone/>
            </a:pPr>
            <a:r>
              <a:rPr lang="en-US" sz="1800" b="0" dirty="0">
                <a:solidFill>
                  <a:srgbClr val="569CD6"/>
                </a:solidFill>
                <a:effectLst/>
                <a:latin typeface="Consolas" panose="020B0609020204030204" pitchFamily="49" charset="0"/>
              </a:rPr>
              <a:t>import</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arcpy</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traceback</a:t>
            </a:r>
            <a:endParaRPr lang="en-US" sz="1800" b="0" dirty="0">
              <a:solidFill>
                <a:srgbClr val="D4D4D4"/>
              </a:solidFill>
              <a:effectLst/>
              <a:latin typeface="Consolas" panose="020B0609020204030204" pitchFamily="49" charset="0"/>
            </a:endParaRPr>
          </a:p>
          <a:p>
            <a:pPr marL="0" indent="0">
              <a:buNone/>
            </a:pPr>
            <a:br>
              <a:rPr lang="en-US" sz="1800" b="0" dirty="0">
                <a:solidFill>
                  <a:srgbClr val="D4D4D4"/>
                </a:solidFill>
                <a:effectLst/>
                <a:latin typeface="Consolas" panose="020B0609020204030204" pitchFamily="49" charset="0"/>
              </a:rPr>
            </a:br>
            <a:r>
              <a:rPr lang="en-US" sz="1800" dirty="0" err="1">
                <a:solidFill>
                  <a:srgbClr val="D4D4D4"/>
                </a:solidFill>
                <a:latin typeface="Consolas" panose="020B0609020204030204" pitchFamily="49" charset="0"/>
              </a:rPr>
              <a:t>arcpy.env.workspace</a:t>
            </a:r>
            <a:r>
              <a:rPr lang="en-US" sz="1800" dirty="0">
                <a:solidFill>
                  <a:srgbClr val="D4D4D4"/>
                </a:solidFill>
                <a:latin typeface="Consolas" panose="020B0609020204030204" pitchFamily="49" charset="0"/>
              </a:rPr>
              <a:t> = </a:t>
            </a:r>
            <a:r>
              <a:rPr lang="en-US" sz="1800" dirty="0">
                <a:solidFill>
                  <a:srgbClr val="CE9178"/>
                </a:solidFill>
                <a:latin typeface="Consolas" panose="020B0609020204030204" pitchFamily="49" charset="0"/>
              </a:rPr>
              <a:t>"C:/gispy/scratch/"</a:t>
            </a:r>
            <a:endParaRPr lang="en-US" sz="1800" dirty="0">
              <a:solidFill>
                <a:srgbClr val="D4D4D4"/>
              </a:solidFill>
              <a:latin typeface="Consolas" panose="020B0609020204030204" pitchFamily="49" charset="0"/>
            </a:endParaRPr>
          </a:p>
          <a:p>
            <a:pPr marL="0" indent="0">
              <a:buNone/>
            </a:pPr>
            <a:r>
              <a:rPr lang="en-US" sz="1800" dirty="0">
                <a:solidFill>
                  <a:srgbClr val="D4D4D4"/>
                </a:solidFill>
                <a:latin typeface="Consolas" panose="020B0609020204030204" pitchFamily="49" charset="0"/>
              </a:rPr>
              <a:t>fc = </a:t>
            </a:r>
            <a:r>
              <a:rPr lang="en-US" sz="1800" dirty="0">
                <a:solidFill>
                  <a:srgbClr val="CE9178"/>
                </a:solidFill>
                <a:latin typeface="Consolas" panose="020B0609020204030204" pitchFamily="49" charset="0"/>
              </a:rPr>
              <a:t>"</a:t>
            </a:r>
            <a:r>
              <a:rPr lang="en-US" sz="1800" dirty="0" err="1">
                <a:solidFill>
                  <a:srgbClr val="CE9178"/>
                </a:solidFill>
                <a:latin typeface="Consolas" panose="020B0609020204030204" pitchFamily="49" charset="0"/>
              </a:rPr>
              <a:t>park.shp</a:t>
            </a:r>
            <a:r>
              <a:rPr lang="en-US" sz="1800" dirty="0">
                <a:solidFill>
                  <a:srgbClr val="CE9178"/>
                </a:solidFill>
                <a:latin typeface="Consolas" panose="020B0609020204030204" pitchFamily="49" charset="0"/>
              </a:rPr>
              <a:t>"</a:t>
            </a:r>
            <a:endParaRPr lang="en-US" sz="1800" dirty="0">
              <a:solidFill>
                <a:srgbClr val="D4D4D4"/>
              </a:solidFill>
              <a:latin typeface="Consolas" panose="020B0609020204030204" pitchFamily="49" charset="0"/>
            </a:endParaRPr>
          </a:p>
          <a:p>
            <a:pPr marL="0" indent="0">
              <a:buNone/>
            </a:pPr>
            <a:r>
              <a:rPr lang="en-US" sz="1800" b="0" dirty="0" err="1">
                <a:solidFill>
                  <a:srgbClr val="D4D4D4"/>
                </a:solidFill>
                <a:effectLst/>
                <a:latin typeface="Consolas" panose="020B0609020204030204" pitchFamily="49" charset="0"/>
              </a:rPr>
              <a:t>sc</a:t>
            </a:r>
            <a:r>
              <a:rPr lang="en-US" sz="1800" b="0" dirty="0">
                <a:solidFill>
                  <a:srgbClr val="D4D4D4"/>
                </a:solidFill>
                <a:effectLst/>
                <a:latin typeface="Consolas" panose="020B0609020204030204" pitchFamily="49" charset="0"/>
              </a:rPr>
              <a:t> = </a:t>
            </a:r>
            <a:r>
              <a:rPr lang="en-US" sz="1800" b="0" dirty="0" err="1">
                <a:solidFill>
                  <a:srgbClr val="D4D4D4"/>
                </a:solidFill>
                <a:effectLst/>
                <a:latin typeface="Consolas" panose="020B0609020204030204" pitchFamily="49" charset="0"/>
              </a:rPr>
              <a:t>arcpy.da.Search</a:t>
            </a:r>
            <a:r>
              <a:rPr lang="en-US" sz="1800" dirty="0" err="1">
                <a:solidFill>
                  <a:srgbClr val="D4D4D4"/>
                </a:solidFill>
                <a:latin typeface="Consolas" panose="020B0609020204030204" pitchFamily="49" charset="0"/>
              </a:rPr>
              <a:t>Cursor</a:t>
            </a:r>
            <a:r>
              <a:rPr lang="en-US" sz="1800" dirty="0">
                <a:solidFill>
                  <a:srgbClr val="D4D4D4"/>
                </a:solidFill>
                <a:latin typeface="Consolas" panose="020B0609020204030204" pitchFamily="49" charset="0"/>
              </a:rPr>
              <a:t>(</a:t>
            </a:r>
            <a:r>
              <a:rPr lang="en-US" sz="1800" dirty="0" err="1">
                <a:solidFill>
                  <a:srgbClr val="D4D4D4"/>
                </a:solidFill>
                <a:latin typeface="Consolas" panose="020B0609020204030204" pitchFamily="49" charset="0"/>
              </a:rPr>
              <a:t>in_table</a:t>
            </a:r>
            <a:r>
              <a:rPr lang="en-US" sz="1800" dirty="0">
                <a:solidFill>
                  <a:srgbClr val="D4D4D4"/>
                </a:solidFill>
                <a:latin typeface="Consolas" panose="020B0609020204030204" pitchFamily="49" charset="0"/>
              </a:rPr>
              <a:t>=fc, </a:t>
            </a:r>
            <a:r>
              <a:rPr lang="en-US" sz="1800" dirty="0" err="1">
                <a:solidFill>
                  <a:srgbClr val="D4D4D4"/>
                </a:solidFill>
                <a:latin typeface="Consolas" panose="020B0609020204030204" pitchFamily="49" charset="0"/>
              </a:rPr>
              <a:t>field_names</a:t>
            </a:r>
            <a:r>
              <a:rPr lang="en-US" sz="1800" dirty="0">
                <a:solidFill>
                  <a:srgbClr val="D4D4D4"/>
                </a:solidFill>
                <a:latin typeface="Consolas" panose="020B0609020204030204" pitchFamily="49" charset="0"/>
              </a:rPr>
              <a:t>=[</a:t>
            </a:r>
            <a:r>
              <a:rPr lang="en-US" sz="1800" dirty="0">
                <a:solidFill>
                  <a:srgbClr val="CE9178"/>
                </a:solidFill>
                <a:latin typeface="Consolas" panose="020B0609020204030204" pitchFamily="49" charset="0"/>
              </a:rPr>
              <a:t>"FID"</a:t>
            </a:r>
            <a:r>
              <a:rPr lang="en-US" sz="1800" dirty="0">
                <a:solidFill>
                  <a:srgbClr val="D4D4D4"/>
                </a:solidFill>
                <a:latin typeface="Consolas" panose="020B0609020204030204" pitchFamily="49" charset="0"/>
              </a:rPr>
              <a:t>])</a:t>
            </a:r>
          </a:p>
          <a:p>
            <a:pPr marL="0" indent="0">
              <a:buNone/>
            </a:pPr>
            <a:endParaRPr lang="en-US" sz="1800" b="0" dirty="0">
              <a:solidFill>
                <a:srgbClr val="D4D4D4"/>
              </a:solidFill>
              <a:effectLst/>
              <a:latin typeface="Consolas" panose="020B0609020204030204" pitchFamily="49" charset="0"/>
            </a:endParaRPr>
          </a:p>
          <a:p>
            <a:pPr marL="0" indent="0">
              <a:buNone/>
            </a:pPr>
            <a:r>
              <a:rPr lang="en-US" sz="1800" b="0" dirty="0">
                <a:solidFill>
                  <a:srgbClr val="569CD6"/>
                </a:solidFill>
                <a:effectLst/>
                <a:latin typeface="Consolas" panose="020B0609020204030204" pitchFamily="49" charset="0"/>
              </a:rPr>
              <a:t>try</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for</a:t>
            </a:r>
            <a:r>
              <a:rPr lang="en-US" sz="1800" b="0" dirty="0">
                <a:solidFill>
                  <a:srgbClr val="D4D4D4"/>
                </a:solidFill>
                <a:effectLst/>
                <a:latin typeface="Consolas" panose="020B0609020204030204" pitchFamily="49" charset="0"/>
              </a:rPr>
              <a:t> row </a:t>
            </a:r>
            <a:r>
              <a:rPr lang="en-US" sz="1800" b="0" dirty="0">
                <a:solidFill>
                  <a:srgbClr val="569CD6"/>
                </a:solidFill>
                <a:effectLst/>
                <a:latin typeface="Consolas" panose="020B0609020204030204" pitchFamily="49" charset="0"/>
              </a:rPr>
              <a:t>in</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sc</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print(</a:t>
            </a:r>
            <a:r>
              <a:rPr lang="en-US" sz="1800" b="0" dirty="0" err="1">
                <a:solidFill>
                  <a:srgbClr val="D4D4D4"/>
                </a:solidFill>
                <a:effectLst/>
                <a:latin typeface="Consolas" panose="020B0609020204030204" pitchFamily="49" charset="0"/>
              </a:rPr>
              <a:t>row_bogus</a:t>
            </a:r>
            <a:r>
              <a:rPr lang="en-US" sz="1800" b="0" dirty="0">
                <a:solidFill>
                  <a:srgbClr val="D4D4D4"/>
                </a:solidFill>
                <a:effectLst/>
                <a:latin typeface="Consolas" panose="020B0609020204030204" pitchFamily="49" charset="0"/>
              </a:rPr>
              <a:t>)</a:t>
            </a:r>
          </a:p>
          <a:p>
            <a:pPr marL="0" indent="0">
              <a:buNone/>
            </a:pPr>
            <a:r>
              <a:rPr lang="en-US" sz="1800" dirty="0">
                <a:solidFill>
                  <a:srgbClr val="569CD6"/>
                </a:solidFill>
                <a:latin typeface="Consolas" panose="020B0609020204030204" pitchFamily="49" charset="0"/>
              </a:rPr>
              <a:t>except</a:t>
            </a:r>
            <a:r>
              <a:rPr lang="en-US" sz="1800" dirty="0">
                <a:solidFill>
                  <a:srgbClr val="D4D4D4"/>
                </a:solidFill>
                <a:latin typeface="Consolas" panose="020B0609020204030204" pitchFamily="49" charset="0"/>
              </a:rPr>
              <a:t>:</a:t>
            </a:r>
          </a:p>
          <a:p>
            <a:pPr marL="0" indent="0">
              <a:buNone/>
            </a:pPr>
            <a:r>
              <a:rPr lang="en-US" sz="1800" dirty="0">
                <a:solidFill>
                  <a:srgbClr val="6A9955"/>
                </a:solidFill>
                <a:latin typeface="Consolas" panose="020B0609020204030204" pitchFamily="49" charset="0"/>
              </a:rPr>
              <a:t>    # Add a specific message for locating the issue.</a:t>
            </a:r>
            <a:endParaRPr lang="en-US" sz="1800" dirty="0">
              <a:solidFill>
                <a:srgbClr val="D4D4D4"/>
              </a:solidFill>
              <a:latin typeface="Consolas" panose="020B0609020204030204" pitchFamily="49" charset="0"/>
            </a:endParaRPr>
          </a:p>
          <a:p>
            <a:pPr marL="0" indent="0">
              <a:buNone/>
            </a:pPr>
            <a:r>
              <a:rPr lang="en-US" sz="1800" dirty="0">
                <a:solidFill>
                  <a:srgbClr val="D4D4D4"/>
                </a:solidFill>
                <a:latin typeface="Consolas" panose="020B0609020204030204" pitchFamily="49" charset="0"/>
              </a:rPr>
              <a:t>    print(</a:t>
            </a:r>
            <a:r>
              <a:rPr lang="en-US" sz="1800" dirty="0" err="1">
                <a:solidFill>
                  <a:srgbClr val="569CD6"/>
                </a:solidFill>
                <a:latin typeface="Consolas" panose="020B0609020204030204" pitchFamily="49" charset="0"/>
              </a:rPr>
              <a:t>f</a:t>
            </a:r>
            <a:r>
              <a:rPr lang="en-US" sz="1800" dirty="0" err="1">
                <a:solidFill>
                  <a:srgbClr val="CE9178"/>
                </a:solidFill>
                <a:latin typeface="Consolas" panose="020B0609020204030204" pitchFamily="49" charset="0"/>
              </a:rPr>
              <a:t>"An</a:t>
            </a:r>
            <a:r>
              <a:rPr lang="en-US" sz="1800" dirty="0">
                <a:solidFill>
                  <a:srgbClr val="CE9178"/>
                </a:solidFill>
                <a:latin typeface="Consolas" panose="020B0609020204030204" pitchFamily="49" charset="0"/>
              </a:rPr>
              <a:t> error occurred when trying to read </a:t>
            </a:r>
            <a:r>
              <a:rPr lang="en-US" sz="1800" dirty="0">
                <a:solidFill>
                  <a:srgbClr val="D4D4D4"/>
                </a:solidFill>
                <a:latin typeface="Consolas" panose="020B0609020204030204" pitchFamily="49" charset="0"/>
              </a:rPr>
              <a:t>{fc}</a:t>
            </a:r>
            <a:r>
              <a:rPr lang="en-US" sz="1800" dirty="0">
                <a:solidFill>
                  <a:srgbClr val="CE9178"/>
                </a:solidFill>
                <a:latin typeface="Consolas" panose="020B0609020204030204" pitchFamily="49" charset="0"/>
              </a:rPr>
              <a:t>"</a:t>
            </a:r>
            <a:r>
              <a:rPr lang="en-US" sz="1800" dirty="0">
                <a:solidFill>
                  <a:srgbClr val="D4D4D4"/>
                </a:solidFill>
                <a:latin typeface="Consolas" panose="020B0609020204030204" pitchFamily="49" charset="0"/>
              </a:rPr>
              <a:t>)</a:t>
            </a:r>
          </a:p>
          <a:p>
            <a:pPr marL="0" indent="0">
              <a:buNone/>
            </a:pPr>
            <a:r>
              <a:rPr lang="en-US" sz="1800" dirty="0">
                <a:solidFill>
                  <a:srgbClr val="D4D4D4"/>
                </a:solidFill>
                <a:latin typeface="Consolas" panose="020B0609020204030204" pitchFamily="49" charset="0"/>
              </a:rPr>
              <a:t>    </a:t>
            </a:r>
            <a:r>
              <a:rPr lang="en-US" sz="1800" dirty="0">
                <a:solidFill>
                  <a:srgbClr val="6A9955"/>
                </a:solidFill>
                <a:latin typeface="Consolas" panose="020B0609020204030204" pitchFamily="49" charset="0"/>
              </a:rPr>
              <a:t># Print the exception.</a:t>
            </a:r>
            <a:endParaRPr lang="en-US" sz="1800" dirty="0">
              <a:solidFill>
                <a:srgbClr val="D4D4D4"/>
              </a:solidFill>
              <a:latin typeface="Consolas" panose="020B0609020204030204" pitchFamily="49" charset="0"/>
            </a:endParaRPr>
          </a:p>
          <a:p>
            <a:pPr marL="0" indent="0">
              <a:buNone/>
            </a:pP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traceback.print_exception</a:t>
            </a:r>
            <a:r>
              <a:rPr lang="en-US" sz="1800" dirty="0">
                <a:solidFill>
                  <a:srgbClr val="D4D4D4"/>
                </a:solidFill>
                <a:latin typeface="Consolas" panose="020B0609020204030204" pitchFamily="49" charset="0"/>
              </a:rPr>
              <a:t>()</a:t>
            </a:r>
          </a:p>
          <a:p>
            <a:pPr marL="0" indent="0">
              <a:buNone/>
            </a:pPr>
            <a:r>
              <a:rPr lang="en-US" sz="1800" dirty="0">
                <a:solidFill>
                  <a:srgbClr val="569CD6"/>
                </a:solidFill>
                <a:latin typeface="Consolas" panose="020B0609020204030204" pitchFamily="49" charset="0"/>
              </a:rPr>
              <a:t>finally</a:t>
            </a:r>
            <a:r>
              <a:rPr lang="en-US" sz="1800" dirty="0">
                <a:solidFill>
                  <a:srgbClr val="D4D4D4"/>
                </a:solidFill>
                <a:latin typeface="Consolas" panose="020B0609020204030204" pitchFamily="49" charset="0"/>
              </a:rPr>
              <a:t>:</a:t>
            </a:r>
          </a:p>
          <a:p>
            <a:pPr marL="0" indent="0">
              <a:buNone/>
            </a:pPr>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del</a:t>
            </a: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uc</a:t>
            </a:r>
            <a:endParaRPr lang="en-US" sz="1800" dirty="0">
              <a:solidFill>
                <a:srgbClr val="D4D4D4"/>
              </a:solidFill>
              <a:latin typeface="Consolas" panose="020B0609020204030204" pitchFamily="49" charset="0"/>
            </a:endParaRPr>
          </a:p>
          <a:p>
            <a:pPr marL="0" indent="0">
              <a:buNone/>
            </a:pPr>
            <a:endParaRPr lang="en-US" sz="1800" b="0" dirty="0">
              <a:solidFill>
                <a:srgbClr val="D4D4D4"/>
              </a:solidFill>
              <a:effectLst/>
              <a:latin typeface="Consolas" panose="020B0609020204030204" pitchFamily="49" charset="0"/>
            </a:endParaRPr>
          </a:p>
        </p:txBody>
      </p:sp>
      <p:sp>
        <p:nvSpPr>
          <p:cNvPr id="5" name="Rectangle 3">
            <a:extLst>
              <a:ext uri="{FF2B5EF4-FFF2-40B4-BE49-F238E27FC236}">
                <a16:creationId xmlns:a16="http://schemas.microsoft.com/office/drawing/2014/main" id="{17158DB2-455A-B7E4-F48E-18017AD65F44}"/>
              </a:ext>
            </a:extLst>
          </p:cNvPr>
          <p:cNvSpPr txBox="1">
            <a:spLocks noChangeArrowheads="1"/>
          </p:cNvSpPr>
          <p:nvPr/>
        </p:nvSpPr>
        <p:spPr bwMode="auto">
          <a:xfrm>
            <a:off x="152400" y="6200775"/>
            <a:ext cx="8839200" cy="581025"/>
          </a:xfrm>
          <a:prstGeom prst="rect">
            <a:avLst/>
          </a:prstGeom>
          <a:solidFill>
            <a:srgbClr val="404040"/>
          </a:solidFill>
          <a:ln w="9525">
            <a:solidFill>
              <a:srgbClr val="D9D9D9"/>
            </a:solidFill>
            <a:miter lim="800000"/>
            <a:headEnd/>
            <a:tailEnd/>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D9D9D9"/>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defRPr sz="2800">
                <a:solidFill>
                  <a:schemeClr val="bg1">
                    <a:lumMod val="85000"/>
                  </a:schemeClr>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bg1">
                    <a:lumMod val="85000"/>
                  </a:schemeClr>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eaLnBrk="1" hangingPunct="1">
              <a:lnSpc>
                <a:spcPct val="90000"/>
              </a:lnSpc>
              <a:defRPr/>
            </a:pPr>
            <a:r>
              <a:rPr lang="en-US" sz="1600" kern="0" dirty="0">
                <a:solidFill>
                  <a:srgbClr val="D9D9D9"/>
                </a:solidFill>
                <a:ea typeface="ＭＳ Ｐゴシック" pitchFamily="34" charset="-128"/>
              </a:rPr>
              <a:t>Locks still not always released—e.g., In a </a:t>
            </a:r>
            <a:r>
              <a:rPr lang="en-US" sz="1600" kern="0" dirty="0" err="1">
                <a:solidFill>
                  <a:srgbClr val="D9D9D9"/>
                </a:solidFill>
                <a:ea typeface="ＭＳ Ｐゴシック" pitchFamily="34" charset="-128"/>
              </a:rPr>
              <a:t>Jupyter</a:t>
            </a:r>
            <a:r>
              <a:rPr lang="en-US" sz="1600" kern="0" dirty="0">
                <a:solidFill>
                  <a:srgbClr val="D9D9D9"/>
                </a:solidFill>
                <a:ea typeface="ＭＳ Ｐゴシック" pitchFamily="34" charset="-128"/>
              </a:rPr>
              <a:t> Notebook run from VS Code. </a:t>
            </a:r>
          </a:p>
          <a:p>
            <a:pPr lvl="1" eaLnBrk="1" hangingPunct="1">
              <a:lnSpc>
                <a:spcPct val="90000"/>
              </a:lnSpc>
              <a:defRPr/>
            </a:pPr>
            <a:r>
              <a:rPr lang="en-US" sz="1600" kern="0" dirty="0">
                <a:solidFill>
                  <a:srgbClr val="D9D9D9"/>
                </a:solidFill>
                <a:ea typeface="ＭＳ Ｐゴシック" pitchFamily="34" charset="-128"/>
              </a:rPr>
              <a:t>Restart VS Code to unlock.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1AE4D715-55B1-B29B-1DAA-79C93B95CF19}"/>
              </a:ext>
            </a:extLst>
          </p:cNvPr>
          <p:cNvSpPr>
            <a:spLocks noGrp="1" noChangeArrowheads="1"/>
          </p:cNvSpPr>
          <p:nvPr>
            <p:ph type="title"/>
          </p:nvPr>
        </p:nvSpPr>
        <p:spPr/>
        <p:txBody>
          <a:bodyPr/>
          <a:lstStyle/>
          <a:p>
            <a:pPr eaLnBrk="1" hangingPunct="1"/>
            <a:r>
              <a:rPr lang="en-US" altLang="en-US" sz="3600" b="0" dirty="0"/>
              <a:t>Insert cursor</a:t>
            </a:r>
          </a:p>
        </p:txBody>
      </p:sp>
      <p:sp>
        <p:nvSpPr>
          <p:cNvPr id="347139" name="Rectangle 3">
            <a:extLst>
              <a:ext uri="{FF2B5EF4-FFF2-40B4-BE49-F238E27FC236}">
                <a16:creationId xmlns:a16="http://schemas.microsoft.com/office/drawing/2014/main" id="{93034B70-47E5-E9EC-E8F4-4522D4522C4C}"/>
              </a:ext>
            </a:extLst>
          </p:cNvPr>
          <p:cNvSpPr>
            <a:spLocks noGrp="1" noChangeArrowheads="1"/>
          </p:cNvSpPr>
          <p:nvPr>
            <p:ph type="body" idx="1"/>
          </p:nvPr>
        </p:nvSpPr>
        <p:spPr>
          <a:xfrm>
            <a:off x="152400" y="2133600"/>
            <a:ext cx="5715000" cy="3858006"/>
          </a:xfrm>
        </p:spPr>
        <p:txBody>
          <a:bodyPr/>
          <a:lstStyle/>
          <a:p>
            <a:pPr marL="0" indent="0">
              <a:buNone/>
            </a:pPr>
            <a:r>
              <a:rPr lang="en-US" sz="1400" dirty="0">
                <a:solidFill>
                  <a:srgbClr val="569CD6"/>
                </a:solidFill>
                <a:latin typeface="Consolas" panose="020B0609020204030204" pitchFamily="49" charset="0"/>
              </a:rPr>
              <a:t>import</a:t>
            </a: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arcpy</a:t>
            </a:r>
            <a:endParaRPr lang="en-US" sz="1400" dirty="0">
              <a:solidFill>
                <a:srgbClr val="D4D4D4"/>
              </a:solidFill>
              <a:latin typeface="Consolas" panose="020B0609020204030204" pitchFamily="49" charset="0"/>
            </a:endParaRPr>
          </a:p>
          <a:p>
            <a:pPr marL="0" indent="0">
              <a:buNone/>
            </a:pPr>
            <a:r>
              <a:rPr lang="en-US" sz="1400" dirty="0" err="1">
                <a:solidFill>
                  <a:srgbClr val="D4D4D4"/>
                </a:solidFill>
                <a:latin typeface="Consolas" panose="020B0609020204030204" pitchFamily="49" charset="0"/>
              </a:rPr>
              <a:t>arcpy.env.workspace</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"C:/gispy/"</a:t>
            </a:r>
            <a:endParaRPr lang="en-US" sz="1400" dirty="0">
              <a:solidFill>
                <a:srgbClr val="D4D4D4"/>
              </a:solidFill>
              <a:latin typeface="Consolas" panose="020B0609020204030204" pitchFamily="49" charset="0"/>
            </a:endParaRPr>
          </a:p>
          <a:p>
            <a:pPr marL="0" indent="0">
              <a:buNone/>
            </a:pPr>
            <a:r>
              <a:rPr lang="en-US" sz="1400" dirty="0">
                <a:solidFill>
                  <a:srgbClr val="D4D4D4"/>
                </a:solidFill>
                <a:latin typeface="Consolas" panose="020B0609020204030204" pitchFamily="49" charset="0"/>
              </a:rPr>
              <a:t>fc =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park.shp</a:t>
            </a:r>
            <a:r>
              <a:rPr lang="en-US" sz="1400" dirty="0">
                <a:solidFill>
                  <a:srgbClr val="CE9178"/>
                </a:solidFill>
                <a:latin typeface="Consolas" panose="020B0609020204030204" pitchFamily="49" charset="0"/>
              </a:rPr>
              <a:t>"</a:t>
            </a:r>
            <a:endParaRPr lang="en-US" sz="1400" dirty="0">
              <a:solidFill>
                <a:srgbClr val="D4D4D4"/>
              </a:solidFill>
              <a:latin typeface="Consolas" panose="020B0609020204030204" pitchFamily="49" charset="0"/>
            </a:endParaRPr>
          </a:p>
          <a:p>
            <a:pPr marL="0" indent="0">
              <a:buNone/>
            </a:pPr>
            <a:endParaRPr lang="en-US" sz="1400" b="0" dirty="0">
              <a:solidFill>
                <a:srgbClr val="6A9955"/>
              </a:solidFill>
              <a:effectLst/>
              <a:latin typeface="Consolas" panose="020B0609020204030204" pitchFamily="49" charset="0"/>
            </a:endParaRPr>
          </a:p>
          <a:p>
            <a:pPr marL="0" indent="0">
              <a:buNone/>
            </a:pPr>
            <a:r>
              <a:rPr lang="en-US" sz="1400" b="0" dirty="0">
                <a:solidFill>
                  <a:srgbClr val="6A9955"/>
                </a:solidFill>
                <a:effectLst/>
                <a:latin typeface="Consolas" panose="020B0609020204030204" pitchFamily="49" charset="0"/>
              </a:rPr>
              <a:t># Get an insert cursor.</a:t>
            </a:r>
            <a:endParaRPr lang="en-US" sz="1400" b="0" dirty="0">
              <a:solidFill>
                <a:srgbClr val="D4D4D4"/>
              </a:solidFill>
              <a:effectLst/>
              <a:latin typeface="Consolas" panose="020B0609020204030204" pitchFamily="49" charset="0"/>
            </a:endParaRPr>
          </a:p>
          <a:p>
            <a:pPr marL="0" indent="0">
              <a:buNone/>
            </a:pPr>
            <a:r>
              <a:rPr lang="en-US" sz="1400" dirty="0" err="1">
                <a:solidFill>
                  <a:srgbClr val="D4D4D4"/>
                </a:solidFill>
                <a:latin typeface="Consolas" panose="020B0609020204030204" pitchFamily="49" charset="0"/>
              </a:rPr>
              <a:t>ic</a:t>
            </a:r>
            <a:r>
              <a:rPr lang="en-US" sz="1400" dirty="0">
                <a:solidFill>
                  <a:srgbClr val="D4D4D4"/>
                </a:solidFill>
                <a:latin typeface="Consolas" panose="020B0609020204030204" pitchFamily="49" charset="0"/>
              </a:rPr>
              <a:t> = </a:t>
            </a:r>
            <a:r>
              <a:rPr lang="en-US" sz="1400" dirty="0" err="1">
                <a:solidFill>
                  <a:srgbClr val="D4D4D4"/>
                </a:solidFill>
                <a:latin typeface="Consolas" panose="020B0609020204030204" pitchFamily="49" charset="0"/>
              </a:rPr>
              <a:t>arcpy.da.InsertCursor</a:t>
            </a:r>
            <a:r>
              <a:rPr lang="en-US" sz="1400" dirty="0">
                <a:solidFill>
                  <a:srgbClr val="D4D4D4"/>
                </a:solidFill>
                <a:latin typeface="Consolas" panose="020B0609020204030204" pitchFamily="49" charset="0"/>
              </a:rPr>
              <a:t>(</a:t>
            </a:r>
          </a:p>
          <a:p>
            <a:pPr marL="0" indent="0">
              <a:buNone/>
            </a:pP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in_table</a:t>
            </a:r>
            <a:r>
              <a:rPr lang="en-US" sz="1400" dirty="0">
                <a:solidFill>
                  <a:srgbClr val="D4D4D4"/>
                </a:solidFill>
                <a:latin typeface="Consolas" panose="020B0609020204030204" pitchFamily="49" charset="0"/>
              </a:rPr>
              <a:t>=fc, </a:t>
            </a:r>
          </a:p>
          <a:p>
            <a:pPr marL="0" indent="0">
              <a:buNone/>
            </a:pP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field_names</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"RECNO"</a:t>
            </a:r>
            <a:r>
              <a:rPr lang="en-US" sz="1400" dirty="0">
                <a:solidFill>
                  <a:srgbClr val="D4D4D4"/>
                </a:solidFill>
                <a:latin typeface="Consolas" panose="020B0609020204030204" pitchFamily="49" charset="0"/>
              </a:rPr>
              <a:t>])</a:t>
            </a:r>
          </a:p>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row_list</a:t>
            </a:r>
            <a:r>
              <a:rPr lang="en-US" sz="1400" b="0" dirty="0">
                <a:solidFill>
                  <a:srgbClr val="D4D4D4"/>
                </a:solidFill>
                <a:effectLst/>
                <a:latin typeface="Consolas" panose="020B0609020204030204" pitchFamily="49" charset="0"/>
              </a:rPr>
              <a:t> </a:t>
            </a:r>
            <a:r>
              <a:rPr lang="en-US" sz="1400" dirty="0">
                <a:solidFill>
                  <a:srgbClr val="D4D4D4"/>
                </a:solidFill>
                <a:latin typeface="Consolas" panose="020B0609020204030204" pitchFamily="49" charset="0"/>
              </a:rPr>
              <a:t>= [</a:t>
            </a:r>
            <a:r>
              <a:rPr lang="en-US" sz="1400" dirty="0">
                <a:solidFill>
                  <a:srgbClr val="B5CEA8"/>
                </a:solidFill>
                <a:latin typeface="Consolas" panose="020B0609020204030204" pitchFamily="49" charset="0"/>
              </a:rPr>
              <a:t>82</a:t>
            </a:r>
            <a:r>
              <a:rPr lang="en-US" sz="1400" dirty="0">
                <a:solidFill>
                  <a:srgbClr val="D4D4D4"/>
                </a:solidFill>
                <a:latin typeface="Consolas" panose="020B0609020204030204" pitchFamily="49" charset="0"/>
              </a:rPr>
              <a:t>]</a:t>
            </a:r>
            <a:br>
              <a:rPr lang="en-US" sz="1400" b="0" dirty="0">
                <a:solidFill>
                  <a:srgbClr val="D4D4D4"/>
                </a:solidFill>
                <a:effectLst/>
                <a:latin typeface="Consolas" panose="020B0609020204030204" pitchFamily="49" charset="0"/>
              </a:rPr>
            </a:br>
            <a:r>
              <a:rPr lang="en-US" sz="1400" b="0" dirty="0">
                <a:solidFill>
                  <a:srgbClr val="6A9955"/>
                </a:solidFill>
                <a:effectLst/>
                <a:latin typeface="Consolas" panose="020B0609020204030204" pitchFamily="49" charset="0"/>
              </a:rPr>
              <a:t># Insert new row.</a:t>
            </a: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ic.insertRow</a:t>
            </a:r>
            <a:r>
              <a:rPr lang="en-US" sz="1400" b="0" dirty="0">
                <a:solidFill>
                  <a:srgbClr val="D4D4D4"/>
                </a:solidFill>
                <a:effectLst/>
                <a:latin typeface="Consolas" panose="020B0609020204030204" pitchFamily="49" charset="0"/>
              </a:rPr>
              <a:t>(</a:t>
            </a:r>
            <a:r>
              <a:rPr lang="en-US" sz="1400" b="0" dirty="0" err="1">
                <a:solidFill>
                  <a:srgbClr val="D4D4D4"/>
                </a:solidFill>
                <a:effectLst/>
                <a:latin typeface="Consolas" panose="020B0609020204030204" pitchFamily="49" charset="0"/>
              </a:rPr>
              <a:t>row_list</a:t>
            </a:r>
            <a:r>
              <a:rPr lang="en-US" sz="1400" b="0" dirty="0">
                <a:solidFill>
                  <a:srgbClr val="D4D4D4"/>
                </a:solidFill>
                <a:effectLst/>
                <a:latin typeface="Consolas" panose="020B0609020204030204" pitchFamily="49" charset="0"/>
              </a:rPr>
              <a:t>)</a:t>
            </a:r>
          </a:p>
          <a:p>
            <a:pPr marL="0" indent="0">
              <a:buNone/>
            </a:pPr>
            <a:br>
              <a:rPr lang="en-US" sz="1400" b="0" dirty="0">
                <a:solidFill>
                  <a:srgbClr val="D4D4D4"/>
                </a:solidFill>
                <a:effectLst/>
                <a:latin typeface="Consolas" panose="020B0609020204030204" pitchFamily="49" charset="0"/>
              </a:rPr>
            </a:br>
            <a:r>
              <a:rPr lang="en-US" sz="1400" b="0" dirty="0">
                <a:solidFill>
                  <a:srgbClr val="569CD6"/>
                </a:solidFill>
                <a:effectLst/>
                <a:latin typeface="Consolas" panose="020B0609020204030204" pitchFamily="49" charset="0"/>
              </a:rPr>
              <a:t>del</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ic</a:t>
            </a:r>
            <a:endParaRPr lang="en-US" sz="1400" b="0" dirty="0">
              <a:solidFill>
                <a:srgbClr val="D4D4D4"/>
              </a:solidFill>
              <a:effectLst/>
              <a:latin typeface="Consolas" panose="020B0609020204030204" pitchFamily="49" charset="0"/>
            </a:endParaRPr>
          </a:p>
        </p:txBody>
      </p:sp>
      <p:pic>
        <p:nvPicPr>
          <p:cNvPr id="35847" name="Picture 7">
            <a:extLst>
              <a:ext uri="{FF2B5EF4-FFF2-40B4-BE49-F238E27FC236}">
                <a16:creationId xmlns:a16="http://schemas.microsoft.com/office/drawing/2014/main" id="{62507E56-C483-BAAE-8E0A-330BF0BA1F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875"/>
          <a:stretch/>
        </p:blipFill>
        <p:spPr bwMode="auto">
          <a:xfrm>
            <a:off x="5753100" y="4064558"/>
            <a:ext cx="2943225" cy="192704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35848" name="Picture 5">
            <a:extLst>
              <a:ext uri="{FF2B5EF4-FFF2-40B4-BE49-F238E27FC236}">
                <a16:creationId xmlns:a16="http://schemas.microsoft.com/office/drawing/2014/main" id="{C36F60F3-3F10-2D29-2AFB-97F5B3440F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215" r="3016"/>
          <a:stretch/>
        </p:blipFill>
        <p:spPr bwMode="auto">
          <a:xfrm>
            <a:off x="5776913" y="990600"/>
            <a:ext cx="2909887" cy="180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9"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3638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sp>
        <p:nvSpPr>
          <p:cNvPr id="10"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590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sp>
        <p:nvSpPr>
          <p:cNvPr id="3" name="Rectangle 2"/>
          <p:cNvSpPr/>
          <p:nvPr/>
        </p:nvSpPr>
        <p:spPr>
          <a:xfrm>
            <a:off x="-76200" y="838200"/>
            <a:ext cx="4876800" cy="951030"/>
          </a:xfrm>
          <a:prstGeom prst="rect">
            <a:avLst/>
          </a:prstGeom>
        </p:spPr>
        <p:txBody>
          <a:bodyPr wrap="square">
            <a:spAutoFit/>
          </a:bodyPr>
          <a:lstStyle/>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Create a list or tuple with row values.* </a:t>
            </a:r>
          </a:p>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Create </a:t>
            </a:r>
            <a:r>
              <a:rPr lang="en-US" kern="0" dirty="0" err="1">
                <a:solidFill>
                  <a:srgbClr val="FFFFFF">
                    <a:lumMod val="85000"/>
                  </a:srgbClr>
                </a:solidFill>
                <a:latin typeface="Arial"/>
                <a:ea typeface="ＭＳ Ｐゴシック" pitchFamily="34" charset="-128"/>
              </a:rPr>
              <a:t>InsertCursor</a:t>
            </a:r>
            <a:r>
              <a:rPr lang="en-US" kern="0" dirty="0">
                <a:solidFill>
                  <a:srgbClr val="FFFFFF">
                    <a:lumMod val="85000"/>
                  </a:srgbClr>
                </a:solidFill>
                <a:latin typeface="Arial"/>
                <a:ea typeface="ＭＳ Ｐゴシック" pitchFamily="34" charset="-128"/>
              </a:rPr>
              <a:t>.</a:t>
            </a:r>
          </a:p>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Inse</a:t>
            </a:r>
            <a:r>
              <a:rPr lang="en-US" kern="0" dirty="0">
                <a:solidFill>
                  <a:srgbClr val="D9D9D9"/>
                </a:solidFill>
                <a:latin typeface="Arial"/>
                <a:ea typeface="ＭＳ Ｐゴシック" pitchFamily="34" charset="-128"/>
              </a:rPr>
              <a:t>rt </a:t>
            </a:r>
            <a:r>
              <a:rPr lang="en-US" kern="0" dirty="0">
                <a:solidFill>
                  <a:srgbClr val="FFFFFF">
                    <a:lumMod val="85000"/>
                  </a:srgbClr>
                </a:solidFill>
                <a:latin typeface="Arial"/>
                <a:ea typeface="ＭＳ Ｐゴシック" pitchFamily="34" charset="-128"/>
              </a:rPr>
              <a:t>the new row.</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1AE4D715-55B1-B29B-1DAA-79C93B95CF19}"/>
              </a:ext>
            </a:extLst>
          </p:cNvPr>
          <p:cNvSpPr>
            <a:spLocks noGrp="1" noChangeArrowheads="1"/>
          </p:cNvSpPr>
          <p:nvPr>
            <p:ph type="title"/>
          </p:nvPr>
        </p:nvSpPr>
        <p:spPr/>
        <p:txBody>
          <a:bodyPr/>
          <a:lstStyle/>
          <a:p>
            <a:pPr eaLnBrk="1" hangingPunct="1"/>
            <a:r>
              <a:rPr lang="en-US" altLang="en-US" sz="3600" b="0" dirty="0"/>
              <a:t>Insert cursor</a:t>
            </a:r>
          </a:p>
        </p:txBody>
      </p:sp>
      <p:sp>
        <p:nvSpPr>
          <p:cNvPr id="347139" name="Rectangle 3">
            <a:extLst>
              <a:ext uri="{FF2B5EF4-FFF2-40B4-BE49-F238E27FC236}">
                <a16:creationId xmlns:a16="http://schemas.microsoft.com/office/drawing/2014/main" id="{93034B70-47E5-E9EC-E8F4-4522D4522C4C}"/>
              </a:ext>
            </a:extLst>
          </p:cNvPr>
          <p:cNvSpPr>
            <a:spLocks noGrp="1" noChangeArrowheads="1"/>
          </p:cNvSpPr>
          <p:nvPr>
            <p:ph type="body" idx="1"/>
          </p:nvPr>
        </p:nvSpPr>
        <p:spPr>
          <a:xfrm>
            <a:off x="152400" y="2133600"/>
            <a:ext cx="5715000" cy="3858006"/>
          </a:xfrm>
        </p:spPr>
        <p:txBody>
          <a:bodyPr/>
          <a:lstStyle/>
          <a:p>
            <a:pPr marL="0" indent="0">
              <a:buNone/>
            </a:pPr>
            <a:r>
              <a:rPr lang="en-US" sz="1400" dirty="0">
                <a:solidFill>
                  <a:srgbClr val="569CD6"/>
                </a:solidFill>
                <a:latin typeface="Consolas" panose="020B0609020204030204" pitchFamily="49" charset="0"/>
              </a:rPr>
              <a:t>import</a:t>
            </a: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arcpy</a:t>
            </a:r>
            <a:endParaRPr lang="en-US" sz="1400" dirty="0">
              <a:solidFill>
                <a:srgbClr val="D4D4D4"/>
              </a:solidFill>
              <a:latin typeface="Consolas" panose="020B0609020204030204" pitchFamily="49" charset="0"/>
            </a:endParaRPr>
          </a:p>
          <a:p>
            <a:pPr marL="0" indent="0">
              <a:buNone/>
            </a:pPr>
            <a:r>
              <a:rPr lang="en-US" sz="1400" dirty="0" err="1">
                <a:solidFill>
                  <a:srgbClr val="D4D4D4"/>
                </a:solidFill>
                <a:latin typeface="Consolas" panose="020B0609020204030204" pitchFamily="49" charset="0"/>
              </a:rPr>
              <a:t>arcpy.env.workspace</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"C:/gispy/scratch"</a:t>
            </a:r>
            <a:endParaRPr lang="en-US" sz="1400" dirty="0">
              <a:solidFill>
                <a:srgbClr val="D4D4D4"/>
              </a:solidFill>
              <a:latin typeface="Consolas" panose="020B0609020204030204" pitchFamily="49" charset="0"/>
            </a:endParaRPr>
          </a:p>
          <a:p>
            <a:pPr marL="0" indent="0">
              <a:buNone/>
            </a:pPr>
            <a:r>
              <a:rPr lang="en-US" sz="1400" dirty="0">
                <a:solidFill>
                  <a:srgbClr val="D4D4D4"/>
                </a:solidFill>
                <a:latin typeface="Consolas" panose="020B0609020204030204" pitchFamily="49" charset="0"/>
              </a:rPr>
              <a:t>fc =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park.shp</a:t>
            </a:r>
            <a:r>
              <a:rPr lang="en-US" sz="1400" dirty="0">
                <a:solidFill>
                  <a:srgbClr val="CE9178"/>
                </a:solidFill>
                <a:latin typeface="Consolas" panose="020B0609020204030204" pitchFamily="49" charset="0"/>
              </a:rPr>
              <a:t>"</a:t>
            </a:r>
            <a:endParaRPr lang="en-US" sz="1400" dirty="0">
              <a:solidFill>
                <a:srgbClr val="D4D4D4"/>
              </a:solidFill>
              <a:latin typeface="Consolas" panose="020B0609020204030204" pitchFamily="49" charset="0"/>
            </a:endParaRPr>
          </a:p>
          <a:p>
            <a:pPr marL="0" indent="0">
              <a:buNone/>
            </a:pPr>
            <a:endParaRPr lang="en-US" sz="1400" b="0" dirty="0">
              <a:solidFill>
                <a:srgbClr val="6A9955"/>
              </a:solidFill>
              <a:effectLst/>
              <a:latin typeface="Consolas" panose="020B0609020204030204" pitchFamily="49" charset="0"/>
            </a:endParaRPr>
          </a:p>
          <a:p>
            <a:pPr marL="0" indent="0">
              <a:buNone/>
            </a:pPr>
            <a:r>
              <a:rPr lang="en-US" sz="1400" b="0" dirty="0">
                <a:solidFill>
                  <a:srgbClr val="6A9955"/>
                </a:solidFill>
                <a:effectLst/>
                <a:latin typeface="Consolas" panose="020B0609020204030204" pitchFamily="49" charset="0"/>
              </a:rPr>
              <a:t># Get an insert cursor.</a:t>
            </a:r>
            <a:endParaRPr lang="en-US" sz="1400" b="0" dirty="0">
              <a:solidFill>
                <a:srgbClr val="D4D4D4"/>
              </a:solidFill>
              <a:effectLst/>
              <a:latin typeface="Consolas" panose="020B0609020204030204" pitchFamily="49" charset="0"/>
            </a:endParaRPr>
          </a:p>
          <a:p>
            <a:pPr marL="0" indent="0">
              <a:buNone/>
            </a:pPr>
            <a:r>
              <a:rPr lang="en-US" sz="1400" dirty="0" err="1">
                <a:solidFill>
                  <a:srgbClr val="D4D4D4"/>
                </a:solidFill>
                <a:latin typeface="Consolas" panose="020B0609020204030204" pitchFamily="49" charset="0"/>
              </a:rPr>
              <a:t>ic</a:t>
            </a:r>
            <a:r>
              <a:rPr lang="en-US" sz="1400" dirty="0">
                <a:solidFill>
                  <a:srgbClr val="D4D4D4"/>
                </a:solidFill>
                <a:latin typeface="Consolas" panose="020B0609020204030204" pitchFamily="49" charset="0"/>
              </a:rPr>
              <a:t> = </a:t>
            </a:r>
            <a:r>
              <a:rPr lang="en-US" sz="1400" dirty="0" err="1">
                <a:solidFill>
                  <a:srgbClr val="D4D4D4"/>
                </a:solidFill>
                <a:latin typeface="Consolas" panose="020B0609020204030204" pitchFamily="49" charset="0"/>
              </a:rPr>
              <a:t>arcpy.da.InsertCursor</a:t>
            </a:r>
            <a:r>
              <a:rPr lang="en-US" sz="1400" dirty="0">
                <a:solidFill>
                  <a:srgbClr val="D4D4D4"/>
                </a:solidFill>
                <a:latin typeface="Consolas" panose="020B0609020204030204" pitchFamily="49" charset="0"/>
              </a:rPr>
              <a:t>(</a:t>
            </a:r>
          </a:p>
          <a:p>
            <a:pPr marL="0" indent="0">
              <a:buNone/>
            </a:pP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in_table</a:t>
            </a:r>
            <a:r>
              <a:rPr lang="en-US" sz="1400" dirty="0">
                <a:solidFill>
                  <a:srgbClr val="D4D4D4"/>
                </a:solidFill>
                <a:latin typeface="Consolas" panose="020B0609020204030204" pitchFamily="49" charset="0"/>
              </a:rPr>
              <a:t>=fc, </a:t>
            </a:r>
          </a:p>
          <a:p>
            <a:pPr marL="0" indent="0">
              <a:buNone/>
            </a:pP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field_names</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"RECNO"</a:t>
            </a:r>
            <a:r>
              <a:rPr lang="en-US" sz="1400" dirty="0">
                <a:solidFill>
                  <a:srgbClr val="D4D4D4"/>
                </a:solidFill>
                <a:latin typeface="Consolas" panose="020B0609020204030204" pitchFamily="49" charset="0"/>
              </a:rPr>
              <a:t>])</a:t>
            </a:r>
          </a:p>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row_list</a:t>
            </a:r>
            <a:r>
              <a:rPr lang="en-US" sz="1400" b="0" dirty="0">
                <a:solidFill>
                  <a:srgbClr val="D4D4D4"/>
                </a:solidFill>
                <a:effectLst/>
                <a:latin typeface="Consolas" panose="020B0609020204030204" pitchFamily="49" charset="0"/>
              </a:rPr>
              <a:t> </a:t>
            </a:r>
            <a:r>
              <a:rPr lang="en-US" sz="1400" dirty="0">
                <a:solidFill>
                  <a:srgbClr val="D4D4D4"/>
                </a:solidFill>
                <a:latin typeface="Consolas" panose="020B0609020204030204" pitchFamily="49" charset="0"/>
              </a:rPr>
              <a:t>= [</a:t>
            </a:r>
            <a:r>
              <a:rPr lang="en-US" sz="1400" dirty="0">
                <a:solidFill>
                  <a:srgbClr val="B5CEA8"/>
                </a:solidFill>
                <a:latin typeface="Consolas" panose="020B0609020204030204" pitchFamily="49" charset="0"/>
              </a:rPr>
              <a:t>82</a:t>
            </a:r>
            <a:r>
              <a:rPr lang="en-US" sz="1400" dirty="0">
                <a:solidFill>
                  <a:srgbClr val="D4D4D4"/>
                </a:solidFill>
                <a:latin typeface="Consolas" panose="020B0609020204030204" pitchFamily="49" charset="0"/>
              </a:rPr>
              <a:t>]</a:t>
            </a:r>
            <a:br>
              <a:rPr lang="en-US" sz="1400" b="0" dirty="0">
                <a:solidFill>
                  <a:srgbClr val="D4D4D4"/>
                </a:solidFill>
                <a:effectLst/>
                <a:latin typeface="Consolas" panose="020B0609020204030204" pitchFamily="49" charset="0"/>
              </a:rPr>
            </a:br>
            <a:r>
              <a:rPr lang="en-US" sz="1400" b="0" dirty="0">
                <a:solidFill>
                  <a:srgbClr val="6A9955"/>
                </a:solidFill>
                <a:effectLst/>
                <a:latin typeface="Consolas" panose="020B0609020204030204" pitchFamily="49" charset="0"/>
              </a:rPr>
              <a:t># Insert new row.</a:t>
            </a: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ic.insertRow</a:t>
            </a:r>
            <a:r>
              <a:rPr lang="en-US" sz="1400" b="0" dirty="0">
                <a:solidFill>
                  <a:srgbClr val="D4D4D4"/>
                </a:solidFill>
                <a:effectLst/>
                <a:latin typeface="Consolas" panose="020B0609020204030204" pitchFamily="49" charset="0"/>
              </a:rPr>
              <a:t>(</a:t>
            </a:r>
            <a:r>
              <a:rPr lang="en-US" sz="1400" b="0" dirty="0" err="1">
                <a:solidFill>
                  <a:srgbClr val="D4D4D4"/>
                </a:solidFill>
                <a:effectLst/>
                <a:latin typeface="Consolas" panose="020B0609020204030204" pitchFamily="49" charset="0"/>
              </a:rPr>
              <a:t>row_list</a:t>
            </a:r>
            <a:r>
              <a:rPr lang="en-US" sz="1400" b="0" dirty="0">
                <a:solidFill>
                  <a:srgbClr val="D4D4D4"/>
                </a:solidFill>
                <a:effectLst/>
                <a:latin typeface="Consolas" panose="020B0609020204030204" pitchFamily="49" charset="0"/>
              </a:rPr>
              <a:t>)</a:t>
            </a:r>
          </a:p>
          <a:p>
            <a:pPr marL="0" indent="0">
              <a:buNone/>
            </a:pPr>
            <a:br>
              <a:rPr lang="en-US" sz="1400" b="0" dirty="0">
                <a:solidFill>
                  <a:srgbClr val="D4D4D4"/>
                </a:solidFill>
                <a:effectLst/>
                <a:latin typeface="Consolas" panose="020B0609020204030204" pitchFamily="49" charset="0"/>
              </a:rPr>
            </a:br>
            <a:r>
              <a:rPr lang="en-US" sz="1400" b="0" dirty="0">
                <a:solidFill>
                  <a:srgbClr val="569CD6"/>
                </a:solidFill>
                <a:effectLst/>
                <a:latin typeface="Consolas" panose="020B0609020204030204" pitchFamily="49" charset="0"/>
              </a:rPr>
              <a:t>del</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ic</a:t>
            </a:r>
            <a:endParaRPr lang="en-US" sz="1400" b="0" dirty="0">
              <a:solidFill>
                <a:srgbClr val="D4D4D4"/>
              </a:solidFill>
              <a:effectLst/>
              <a:latin typeface="Consolas" panose="020B0609020204030204" pitchFamily="49" charset="0"/>
            </a:endParaRPr>
          </a:p>
        </p:txBody>
      </p:sp>
      <p:pic>
        <p:nvPicPr>
          <p:cNvPr id="35847" name="Picture 7">
            <a:extLst>
              <a:ext uri="{FF2B5EF4-FFF2-40B4-BE49-F238E27FC236}">
                <a16:creationId xmlns:a16="http://schemas.microsoft.com/office/drawing/2014/main" id="{62507E56-C483-BAAE-8E0A-330BF0BA1F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875"/>
          <a:stretch/>
        </p:blipFill>
        <p:spPr bwMode="auto">
          <a:xfrm>
            <a:off x="5753100" y="4064558"/>
            <a:ext cx="2943225" cy="192704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35848" name="Picture 5">
            <a:extLst>
              <a:ext uri="{FF2B5EF4-FFF2-40B4-BE49-F238E27FC236}">
                <a16:creationId xmlns:a16="http://schemas.microsoft.com/office/drawing/2014/main" id="{C36F60F3-3F10-2D29-2AFB-97F5B3440F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215" r="3016"/>
          <a:stretch/>
        </p:blipFill>
        <p:spPr bwMode="auto">
          <a:xfrm>
            <a:off x="5776913" y="990600"/>
            <a:ext cx="2909887" cy="180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9"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3638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sp>
        <p:nvSpPr>
          <p:cNvPr id="10"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590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sp>
        <p:nvSpPr>
          <p:cNvPr id="3" name="Rectangle 2"/>
          <p:cNvSpPr/>
          <p:nvPr/>
        </p:nvSpPr>
        <p:spPr>
          <a:xfrm>
            <a:off x="-76200" y="838200"/>
            <a:ext cx="4876800" cy="951030"/>
          </a:xfrm>
          <a:prstGeom prst="rect">
            <a:avLst/>
          </a:prstGeom>
        </p:spPr>
        <p:txBody>
          <a:bodyPr wrap="square">
            <a:spAutoFit/>
          </a:bodyPr>
          <a:lstStyle/>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Create a list or tuple with row values.* </a:t>
            </a:r>
          </a:p>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Create </a:t>
            </a:r>
            <a:r>
              <a:rPr lang="en-US" kern="0" dirty="0" err="1">
                <a:solidFill>
                  <a:srgbClr val="FFFFFF">
                    <a:lumMod val="85000"/>
                  </a:srgbClr>
                </a:solidFill>
                <a:latin typeface="Arial"/>
                <a:ea typeface="ＭＳ Ｐゴシック" pitchFamily="34" charset="-128"/>
              </a:rPr>
              <a:t>InsertCursor</a:t>
            </a:r>
            <a:r>
              <a:rPr lang="en-US" kern="0" dirty="0">
                <a:solidFill>
                  <a:srgbClr val="FFFFFF">
                    <a:lumMod val="85000"/>
                  </a:srgbClr>
                </a:solidFill>
                <a:latin typeface="Arial"/>
                <a:ea typeface="ＭＳ Ｐゴシック" pitchFamily="34" charset="-128"/>
              </a:rPr>
              <a:t>.</a:t>
            </a:r>
          </a:p>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Insert the new row.</a:t>
            </a:r>
            <a:endParaRPr lang="en-US" dirty="0"/>
          </a:p>
        </p:txBody>
      </p:sp>
      <p:sp>
        <p:nvSpPr>
          <p:cNvPr id="13" name="Rectangle 3">
            <a:extLst>
              <a:ext uri="{FF2B5EF4-FFF2-40B4-BE49-F238E27FC236}">
                <a16:creationId xmlns:a16="http://schemas.microsoft.com/office/drawing/2014/main" id="{17158DB2-455A-B7E4-F48E-18017AD65F44}"/>
              </a:ext>
            </a:extLst>
          </p:cNvPr>
          <p:cNvSpPr txBox="1">
            <a:spLocks noChangeArrowheads="1"/>
          </p:cNvSpPr>
          <p:nvPr/>
        </p:nvSpPr>
        <p:spPr bwMode="auto">
          <a:xfrm>
            <a:off x="152400" y="6312092"/>
            <a:ext cx="8839200" cy="352425"/>
          </a:xfrm>
          <a:prstGeom prst="rect">
            <a:avLst/>
          </a:prstGeom>
          <a:solidFill>
            <a:srgbClr val="404040"/>
          </a:solidFill>
          <a:ln w="9525">
            <a:solidFill>
              <a:srgbClr val="D9D9D9"/>
            </a:solidFill>
            <a:miter lim="800000"/>
            <a:headEnd/>
            <a:tailEnd/>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D9D9D9"/>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defRPr sz="2800">
                <a:solidFill>
                  <a:schemeClr val="bg1">
                    <a:lumMod val="85000"/>
                  </a:schemeClr>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bg1">
                    <a:lumMod val="85000"/>
                  </a:schemeClr>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eaLnBrk="1" hangingPunct="1">
              <a:lnSpc>
                <a:spcPct val="90000"/>
              </a:lnSpc>
              <a:defRPr/>
            </a:pPr>
            <a:r>
              <a:rPr lang="en-US" sz="1600" kern="0" dirty="0">
                <a:solidFill>
                  <a:srgbClr val="D9D9D9"/>
                </a:solidFill>
                <a:ea typeface="ＭＳ Ｐゴシック" pitchFamily="34" charset="-128"/>
              </a:rPr>
              <a:t>* </a:t>
            </a:r>
            <a:r>
              <a:rPr lang="en-US" sz="1600" dirty="0">
                <a:solidFill>
                  <a:srgbClr val="D9D9D9"/>
                </a:solidFill>
                <a:latin typeface="Arial" charset="0"/>
                <a:cs typeface="ＭＳ Ｐゴシック" charset="0"/>
              </a:rPr>
              <a:t>The order of values must be in the same order as specified when creating the cursor.</a:t>
            </a:r>
            <a:r>
              <a:rPr lang="en-US" sz="1600" kern="0" dirty="0">
                <a:solidFill>
                  <a:srgbClr val="D9D9D9"/>
                </a:solidFill>
                <a:ea typeface="ＭＳ Ｐゴシック" pitchFamily="34" charset="-128"/>
              </a:rPr>
              <a:t> </a:t>
            </a:r>
          </a:p>
        </p:txBody>
      </p:sp>
    </p:spTree>
    <p:extLst>
      <p:ext uri="{BB962C8B-B14F-4D97-AF65-F5344CB8AC3E}">
        <p14:creationId xmlns:p14="http://schemas.microsoft.com/office/powerpoint/2010/main" val="69988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1AE4D715-55B1-B29B-1DAA-79C93B95CF19}"/>
              </a:ext>
            </a:extLst>
          </p:cNvPr>
          <p:cNvSpPr>
            <a:spLocks noGrp="1" noChangeArrowheads="1"/>
          </p:cNvSpPr>
          <p:nvPr>
            <p:ph type="title"/>
          </p:nvPr>
        </p:nvSpPr>
        <p:spPr/>
        <p:txBody>
          <a:bodyPr/>
          <a:lstStyle/>
          <a:p>
            <a:pPr eaLnBrk="1" hangingPunct="1"/>
            <a:r>
              <a:rPr lang="en-US" altLang="en-US" sz="3600" b="0" dirty="0"/>
              <a:t>Insert cursor</a:t>
            </a:r>
          </a:p>
        </p:txBody>
      </p:sp>
      <p:sp>
        <p:nvSpPr>
          <p:cNvPr id="347139" name="Rectangle 3">
            <a:extLst>
              <a:ext uri="{FF2B5EF4-FFF2-40B4-BE49-F238E27FC236}">
                <a16:creationId xmlns:a16="http://schemas.microsoft.com/office/drawing/2014/main" id="{93034B70-47E5-E9EC-E8F4-4522D4522C4C}"/>
              </a:ext>
            </a:extLst>
          </p:cNvPr>
          <p:cNvSpPr>
            <a:spLocks noGrp="1" noChangeArrowheads="1"/>
          </p:cNvSpPr>
          <p:nvPr>
            <p:ph type="body" idx="1"/>
          </p:nvPr>
        </p:nvSpPr>
        <p:spPr>
          <a:xfrm>
            <a:off x="152400" y="2133600"/>
            <a:ext cx="5715000" cy="3858006"/>
          </a:xfrm>
        </p:spPr>
        <p:txBody>
          <a:bodyPr/>
          <a:lstStyle/>
          <a:p>
            <a:pPr marL="0" indent="0">
              <a:buNone/>
            </a:pPr>
            <a:r>
              <a:rPr lang="en-US" sz="1400" dirty="0">
                <a:solidFill>
                  <a:srgbClr val="569CD6"/>
                </a:solidFill>
                <a:latin typeface="Consolas" panose="020B0609020204030204" pitchFamily="49" charset="0"/>
              </a:rPr>
              <a:t>import</a:t>
            </a: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arcpy</a:t>
            </a:r>
            <a:endParaRPr lang="en-US" sz="1400" dirty="0">
              <a:solidFill>
                <a:srgbClr val="D4D4D4"/>
              </a:solidFill>
              <a:latin typeface="Consolas" panose="020B0609020204030204" pitchFamily="49" charset="0"/>
            </a:endParaRPr>
          </a:p>
          <a:p>
            <a:pPr marL="0" indent="0">
              <a:buNone/>
            </a:pPr>
            <a:r>
              <a:rPr lang="en-US" sz="1400" dirty="0" err="1">
                <a:solidFill>
                  <a:srgbClr val="D4D4D4"/>
                </a:solidFill>
                <a:latin typeface="Consolas" panose="020B0609020204030204" pitchFamily="49" charset="0"/>
              </a:rPr>
              <a:t>arcpy.env.workspace</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"C:/gispy/scratch"</a:t>
            </a:r>
            <a:endParaRPr lang="en-US" sz="1400" dirty="0">
              <a:solidFill>
                <a:srgbClr val="D4D4D4"/>
              </a:solidFill>
              <a:latin typeface="Consolas" panose="020B0609020204030204" pitchFamily="49" charset="0"/>
            </a:endParaRPr>
          </a:p>
          <a:p>
            <a:pPr marL="0" indent="0">
              <a:buNone/>
            </a:pPr>
            <a:r>
              <a:rPr lang="en-US" sz="1400" dirty="0">
                <a:solidFill>
                  <a:srgbClr val="D4D4D4"/>
                </a:solidFill>
                <a:latin typeface="Consolas" panose="020B0609020204030204" pitchFamily="49" charset="0"/>
              </a:rPr>
              <a:t>fc =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park.shp</a:t>
            </a:r>
            <a:r>
              <a:rPr lang="en-US" sz="1400" dirty="0">
                <a:solidFill>
                  <a:srgbClr val="CE9178"/>
                </a:solidFill>
                <a:latin typeface="Consolas" panose="020B0609020204030204" pitchFamily="49" charset="0"/>
              </a:rPr>
              <a:t>"</a:t>
            </a:r>
            <a:endParaRPr lang="en-US" sz="1400" dirty="0">
              <a:solidFill>
                <a:srgbClr val="D4D4D4"/>
              </a:solidFill>
              <a:latin typeface="Consolas" panose="020B0609020204030204" pitchFamily="49" charset="0"/>
            </a:endParaRPr>
          </a:p>
          <a:p>
            <a:pPr marL="0" indent="0">
              <a:buNone/>
            </a:pPr>
            <a:endParaRPr lang="en-US" sz="1400" b="0" dirty="0">
              <a:solidFill>
                <a:srgbClr val="6A9955"/>
              </a:solidFill>
              <a:effectLst/>
              <a:latin typeface="Consolas" panose="020B0609020204030204" pitchFamily="49" charset="0"/>
            </a:endParaRPr>
          </a:p>
          <a:p>
            <a:pPr marL="0" indent="0">
              <a:buNone/>
            </a:pPr>
            <a:r>
              <a:rPr lang="en-US" sz="1400" b="0" dirty="0">
                <a:solidFill>
                  <a:srgbClr val="6A9955"/>
                </a:solidFill>
                <a:effectLst/>
                <a:latin typeface="Consolas" panose="020B0609020204030204" pitchFamily="49" charset="0"/>
              </a:rPr>
              <a:t># Get an insert cursor.</a:t>
            </a:r>
            <a:endParaRPr lang="en-US" sz="1400" b="0" dirty="0">
              <a:solidFill>
                <a:srgbClr val="D4D4D4"/>
              </a:solidFill>
              <a:effectLst/>
              <a:latin typeface="Consolas" panose="020B0609020204030204" pitchFamily="49" charset="0"/>
            </a:endParaRPr>
          </a:p>
          <a:p>
            <a:pPr marL="0" indent="0">
              <a:buNone/>
            </a:pPr>
            <a:r>
              <a:rPr lang="en-US" sz="1400" dirty="0" err="1">
                <a:solidFill>
                  <a:srgbClr val="D4D4D4"/>
                </a:solidFill>
                <a:latin typeface="Consolas" panose="020B0609020204030204" pitchFamily="49" charset="0"/>
              </a:rPr>
              <a:t>ic</a:t>
            </a:r>
            <a:r>
              <a:rPr lang="en-US" sz="1400" dirty="0">
                <a:solidFill>
                  <a:srgbClr val="D4D4D4"/>
                </a:solidFill>
                <a:latin typeface="Consolas" panose="020B0609020204030204" pitchFamily="49" charset="0"/>
              </a:rPr>
              <a:t> = </a:t>
            </a:r>
            <a:r>
              <a:rPr lang="en-US" sz="1400" dirty="0" err="1">
                <a:solidFill>
                  <a:srgbClr val="D4D4D4"/>
                </a:solidFill>
                <a:latin typeface="Consolas" panose="020B0609020204030204" pitchFamily="49" charset="0"/>
              </a:rPr>
              <a:t>arcpy.da.InsertCursor</a:t>
            </a:r>
            <a:r>
              <a:rPr lang="en-US" sz="1400" dirty="0">
                <a:solidFill>
                  <a:srgbClr val="D4D4D4"/>
                </a:solidFill>
                <a:latin typeface="Consolas" panose="020B0609020204030204" pitchFamily="49" charset="0"/>
              </a:rPr>
              <a:t>(</a:t>
            </a:r>
          </a:p>
          <a:p>
            <a:pPr marL="0" indent="0">
              <a:buNone/>
            </a:pP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in_table</a:t>
            </a:r>
            <a:r>
              <a:rPr lang="en-US" sz="1400" dirty="0">
                <a:solidFill>
                  <a:srgbClr val="D4D4D4"/>
                </a:solidFill>
                <a:latin typeface="Consolas" panose="020B0609020204030204" pitchFamily="49" charset="0"/>
              </a:rPr>
              <a:t>=fc, </a:t>
            </a:r>
          </a:p>
          <a:p>
            <a:pPr marL="0" indent="0">
              <a:buNone/>
            </a:pP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field_names</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"RECNO"</a:t>
            </a:r>
            <a:r>
              <a:rPr lang="en-US" sz="1400" dirty="0">
                <a:solidFill>
                  <a:srgbClr val="D4D4D4"/>
                </a:solidFill>
                <a:latin typeface="Consolas" panose="020B0609020204030204" pitchFamily="49" charset="0"/>
              </a:rPr>
              <a:t>])</a:t>
            </a:r>
          </a:p>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row_list</a:t>
            </a:r>
            <a:r>
              <a:rPr lang="en-US" sz="1400" b="0" dirty="0">
                <a:solidFill>
                  <a:srgbClr val="D4D4D4"/>
                </a:solidFill>
                <a:effectLst/>
                <a:latin typeface="Consolas" panose="020B0609020204030204" pitchFamily="49" charset="0"/>
              </a:rPr>
              <a:t> </a:t>
            </a:r>
            <a:r>
              <a:rPr lang="en-US" sz="1400" dirty="0">
                <a:solidFill>
                  <a:srgbClr val="D4D4D4"/>
                </a:solidFill>
                <a:latin typeface="Consolas" panose="020B0609020204030204" pitchFamily="49" charset="0"/>
              </a:rPr>
              <a:t>= [</a:t>
            </a:r>
            <a:r>
              <a:rPr lang="en-US" sz="1400" dirty="0">
                <a:solidFill>
                  <a:srgbClr val="B5CEA8"/>
                </a:solidFill>
                <a:latin typeface="Consolas" panose="020B0609020204030204" pitchFamily="49" charset="0"/>
              </a:rPr>
              <a:t>82</a:t>
            </a:r>
            <a:r>
              <a:rPr lang="en-US" sz="1400" dirty="0">
                <a:solidFill>
                  <a:srgbClr val="D4D4D4"/>
                </a:solidFill>
                <a:latin typeface="Consolas" panose="020B0609020204030204" pitchFamily="49" charset="0"/>
              </a:rPr>
              <a:t>]</a:t>
            </a:r>
            <a:br>
              <a:rPr lang="en-US" sz="1400" b="0" dirty="0">
                <a:solidFill>
                  <a:srgbClr val="D4D4D4"/>
                </a:solidFill>
                <a:effectLst/>
                <a:latin typeface="Consolas" panose="020B0609020204030204" pitchFamily="49" charset="0"/>
              </a:rPr>
            </a:br>
            <a:r>
              <a:rPr lang="en-US" sz="1400" b="0" dirty="0">
                <a:solidFill>
                  <a:srgbClr val="6A9955"/>
                </a:solidFill>
                <a:effectLst/>
                <a:latin typeface="Consolas" panose="020B0609020204030204" pitchFamily="49" charset="0"/>
              </a:rPr>
              <a:t># Insert new row.</a:t>
            </a: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ic.insertRow</a:t>
            </a:r>
            <a:r>
              <a:rPr lang="en-US" sz="1400" b="0" dirty="0">
                <a:solidFill>
                  <a:srgbClr val="D4D4D4"/>
                </a:solidFill>
                <a:effectLst/>
                <a:latin typeface="Consolas" panose="020B0609020204030204" pitchFamily="49" charset="0"/>
              </a:rPr>
              <a:t>(</a:t>
            </a:r>
            <a:r>
              <a:rPr lang="en-US" sz="1400" b="0" dirty="0" err="1">
                <a:solidFill>
                  <a:srgbClr val="D4D4D4"/>
                </a:solidFill>
                <a:effectLst/>
                <a:latin typeface="Consolas" panose="020B0609020204030204" pitchFamily="49" charset="0"/>
              </a:rPr>
              <a:t>row_list</a:t>
            </a:r>
            <a:r>
              <a:rPr lang="en-US" sz="1400" b="0" dirty="0">
                <a:solidFill>
                  <a:srgbClr val="D4D4D4"/>
                </a:solidFill>
                <a:effectLst/>
                <a:latin typeface="Consolas" panose="020B0609020204030204" pitchFamily="49" charset="0"/>
              </a:rPr>
              <a:t>)</a:t>
            </a:r>
          </a:p>
          <a:p>
            <a:pPr marL="0" indent="0">
              <a:buNone/>
            </a:pPr>
            <a:br>
              <a:rPr lang="en-US" sz="1400" b="0" dirty="0">
                <a:solidFill>
                  <a:srgbClr val="D4D4D4"/>
                </a:solidFill>
                <a:effectLst/>
                <a:latin typeface="Consolas" panose="020B0609020204030204" pitchFamily="49" charset="0"/>
              </a:rPr>
            </a:br>
            <a:r>
              <a:rPr lang="en-US" sz="1400" b="0" dirty="0">
                <a:solidFill>
                  <a:srgbClr val="569CD6"/>
                </a:solidFill>
                <a:effectLst/>
                <a:latin typeface="Consolas" panose="020B0609020204030204" pitchFamily="49" charset="0"/>
              </a:rPr>
              <a:t>del</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ic</a:t>
            </a:r>
            <a:endParaRPr lang="en-US" sz="1400" b="0" dirty="0">
              <a:solidFill>
                <a:srgbClr val="D4D4D4"/>
              </a:solidFill>
              <a:effectLst/>
              <a:latin typeface="Consolas" panose="020B0609020204030204" pitchFamily="49" charset="0"/>
            </a:endParaRPr>
          </a:p>
        </p:txBody>
      </p:sp>
      <p:pic>
        <p:nvPicPr>
          <p:cNvPr id="35847" name="Picture 7">
            <a:extLst>
              <a:ext uri="{FF2B5EF4-FFF2-40B4-BE49-F238E27FC236}">
                <a16:creationId xmlns:a16="http://schemas.microsoft.com/office/drawing/2014/main" id="{62507E56-C483-BAAE-8E0A-330BF0BA1F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875"/>
          <a:stretch/>
        </p:blipFill>
        <p:spPr bwMode="auto">
          <a:xfrm>
            <a:off x="5753100" y="4064558"/>
            <a:ext cx="2943225" cy="192704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35848" name="Picture 5">
            <a:extLst>
              <a:ext uri="{FF2B5EF4-FFF2-40B4-BE49-F238E27FC236}">
                <a16:creationId xmlns:a16="http://schemas.microsoft.com/office/drawing/2014/main" id="{C36F60F3-3F10-2D29-2AFB-97F5B3440F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215" r="3016"/>
          <a:stretch/>
        </p:blipFill>
        <p:spPr bwMode="auto">
          <a:xfrm>
            <a:off x="5776913" y="990600"/>
            <a:ext cx="2909887" cy="180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9"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3638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sp>
        <p:nvSpPr>
          <p:cNvPr id="10"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590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sp>
        <p:nvSpPr>
          <p:cNvPr id="3" name="Rectangle 2"/>
          <p:cNvSpPr/>
          <p:nvPr/>
        </p:nvSpPr>
        <p:spPr>
          <a:xfrm>
            <a:off x="-76200" y="838200"/>
            <a:ext cx="4876800" cy="951030"/>
          </a:xfrm>
          <a:prstGeom prst="rect">
            <a:avLst/>
          </a:prstGeom>
        </p:spPr>
        <p:txBody>
          <a:bodyPr wrap="square">
            <a:spAutoFit/>
          </a:bodyPr>
          <a:lstStyle/>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Create a list or tuple with row values.* </a:t>
            </a:r>
          </a:p>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Create </a:t>
            </a:r>
            <a:r>
              <a:rPr lang="en-US" kern="0" dirty="0" err="1">
                <a:solidFill>
                  <a:srgbClr val="FFFFFF">
                    <a:lumMod val="85000"/>
                  </a:srgbClr>
                </a:solidFill>
                <a:latin typeface="Arial"/>
                <a:ea typeface="ＭＳ Ｐゴシック" pitchFamily="34" charset="-128"/>
              </a:rPr>
              <a:t>InsertCursor</a:t>
            </a:r>
            <a:r>
              <a:rPr lang="en-US" kern="0" dirty="0">
                <a:solidFill>
                  <a:srgbClr val="FFFFFF">
                    <a:lumMod val="85000"/>
                  </a:srgbClr>
                </a:solidFill>
                <a:latin typeface="Arial"/>
                <a:ea typeface="ＭＳ Ｐゴシック" pitchFamily="34" charset="-128"/>
              </a:rPr>
              <a:t>.</a:t>
            </a:r>
          </a:p>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Insert the new row.</a:t>
            </a:r>
            <a:endParaRPr lang="en-US" dirty="0"/>
          </a:p>
        </p:txBody>
      </p:sp>
      <p:sp>
        <p:nvSpPr>
          <p:cNvPr id="11" name="TextBox 2">
            <a:extLst>
              <a:ext uri="{FF2B5EF4-FFF2-40B4-BE49-F238E27FC236}">
                <a16:creationId xmlns:a16="http://schemas.microsoft.com/office/drawing/2014/main" id="{EECD6984-0236-65C4-06BA-55F4CC91DFDD}"/>
              </a:ext>
            </a:extLst>
          </p:cNvPr>
          <p:cNvSpPr txBox="1">
            <a:spLocks noChangeArrowheads="1"/>
          </p:cNvSpPr>
          <p:nvPr/>
        </p:nvSpPr>
        <p:spPr bwMode="auto">
          <a:xfrm>
            <a:off x="3482456" y="5701731"/>
            <a:ext cx="39624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dirty="0">
                <a:solidFill>
                  <a:srgbClr val="D9D9D9"/>
                </a:solidFill>
              </a:rPr>
              <a:t>New row in table </a:t>
            </a:r>
          </a:p>
          <a:p>
            <a:pPr eaLnBrk="1" hangingPunct="1">
              <a:spcBef>
                <a:spcPct val="0"/>
              </a:spcBef>
              <a:buFontTx/>
              <a:buNone/>
            </a:pPr>
            <a:endParaRPr lang="en-US" altLang="en-US" sz="1600" dirty="0">
              <a:solidFill>
                <a:srgbClr val="D9D9D9"/>
              </a:solidFill>
            </a:endParaRPr>
          </a:p>
          <a:p>
            <a:pPr eaLnBrk="1" hangingPunct="1">
              <a:spcBef>
                <a:spcPct val="0"/>
              </a:spcBef>
              <a:buFontTx/>
              <a:buNone/>
            </a:pPr>
            <a:r>
              <a:rPr lang="en-US" altLang="en-US" sz="1600" dirty="0">
                <a:solidFill>
                  <a:srgbClr val="D9D9D9"/>
                </a:solidFill>
              </a:rPr>
              <a:t>Polygon geometry is not defined.  </a:t>
            </a:r>
          </a:p>
          <a:p>
            <a:pPr eaLnBrk="1" hangingPunct="1">
              <a:spcBef>
                <a:spcPct val="0"/>
              </a:spcBef>
              <a:buFontTx/>
              <a:buNone/>
            </a:pPr>
            <a:r>
              <a:rPr lang="en-US" altLang="en-US" sz="1600" dirty="0">
                <a:solidFill>
                  <a:srgbClr val="D9D9D9"/>
                </a:solidFill>
              </a:rPr>
              <a:t>No Polygon will be displayed.</a:t>
            </a:r>
          </a:p>
        </p:txBody>
      </p:sp>
      <p:cxnSp>
        <p:nvCxnSpPr>
          <p:cNvPr id="14" name="Straight Arrow Connector 13">
            <a:extLst>
              <a:ext uri="{FF2B5EF4-FFF2-40B4-BE49-F238E27FC236}">
                <a16:creationId xmlns:a16="http://schemas.microsoft.com/office/drawing/2014/main" id="{23FEA73E-A7D0-4172-802E-1D96FE84F5BE}"/>
              </a:ext>
            </a:extLst>
          </p:cNvPr>
          <p:cNvCxnSpPr/>
          <p:nvPr/>
        </p:nvCxnSpPr>
        <p:spPr bwMode="auto">
          <a:xfrm flipV="1">
            <a:off x="5241309" y="5867399"/>
            <a:ext cx="438607" cy="1"/>
          </a:xfrm>
          <a:prstGeom prst="straightConnector1">
            <a:avLst/>
          </a:prstGeom>
          <a:ln w="38100">
            <a:solidFill>
              <a:srgbClr val="FF0066"/>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73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F80450A0-F9CE-CD89-011C-5E056EE54B98}"/>
              </a:ext>
            </a:extLst>
          </p:cNvPr>
          <p:cNvSpPr>
            <a:spLocks noGrp="1"/>
          </p:cNvSpPr>
          <p:nvPr>
            <p:ph type="title"/>
          </p:nvPr>
        </p:nvSpPr>
        <p:spPr/>
        <p:txBody>
          <a:bodyPr/>
          <a:lstStyle/>
          <a:p>
            <a:pPr eaLnBrk="1" hangingPunct="1"/>
            <a:r>
              <a:rPr lang="en-US" altLang="en-US" b="0" dirty="0"/>
              <a:t>To set the Shape field</a:t>
            </a:r>
          </a:p>
        </p:txBody>
      </p:sp>
      <p:sp>
        <p:nvSpPr>
          <p:cNvPr id="3" name="Content Placeholder 2">
            <a:extLst>
              <a:ext uri="{FF2B5EF4-FFF2-40B4-BE49-F238E27FC236}">
                <a16:creationId xmlns:a16="http://schemas.microsoft.com/office/drawing/2014/main" id="{E74CB971-C769-B85C-D203-D95675B3929F}"/>
              </a:ext>
            </a:extLst>
          </p:cNvPr>
          <p:cNvSpPr>
            <a:spLocks noGrp="1"/>
          </p:cNvSpPr>
          <p:nvPr>
            <p:ph idx="1"/>
          </p:nvPr>
        </p:nvSpPr>
        <p:spPr>
          <a:xfrm>
            <a:off x="152400" y="1295400"/>
            <a:ext cx="8991600" cy="5410200"/>
          </a:xfrm>
        </p:spPr>
        <p:txBody>
          <a:bodyPr/>
          <a:lstStyle/>
          <a:p>
            <a:pPr marL="514350" lvl="1" indent="-457200" eaLnBrk="1" hangingPunct="1">
              <a:buFont typeface="Arial" pitchFamily="34" charset="0"/>
              <a:buChar char="•"/>
              <a:defRPr/>
            </a:pPr>
            <a:r>
              <a:rPr lang="en-US" sz="2400" dirty="0">
                <a:ea typeface="ＭＳ Ｐゴシック" pitchFamily="34" charset="-128"/>
              </a:rPr>
              <a:t>Need to create a Geometry object </a:t>
            </a:r>
          </a:p>
          <a:p>
            <a:pPr marL="514350" lvl="1" indent="-457200" eaLnBrk="1" hangingPunct="1">
              <a:buFont typeface="Arial" pitchFamily="34" charset="0"/>
              <a:buChar char="•"/>
              <a:defRPr/>
            </a:pPr>
            <a:r>
              <a:rPr lang="en-US" sz="2400" dirty="0">
                <a:ea typeface="ＭＳ Ｐゴシック" pitchFamily="34" charset="-128"/>
              </a:rPr>
              <a:t>Point, Multipoint, Polyline, or Polygon</a:t>
            </a:r>
          </a:p>
          <a:p>
            <a:pPr marL="514350" lvl="1" indent="-457200" eaLnBrk="1" hangingPunct="1">
              <a:defRPr/>
            </a:pPr>
            <a:endParaRPr lang="en-US" sz="1800" dirty="0">
              <a:ea typeface="ＭＳ Ｐゴシック" pitchFamily="34" charset="-128"/>
            </a:endParaRPr>
          </a:p>
          <a:p>
            <a:pPr marL="514350" lvl="1" indent="-457200" eaLnBrk="1" hangingPunct="1">
              <a:defRPr/>
            </a:pPr>
            <a:endParaRPr lang="en-US" sz="1800" dirty="0">
              <a:ea typeface="ＭＳ Ｐゴシック" pitchFamily="34" charset="-128"/>
            </a:endParaRPr>
          </a:p>
          <a:p>
            <a:pPr marL="0" indent="0">
              <a:buNone/>
            </a:pPr>
            <a:r>
              <a:rPr lang="en-US" sz="1800" dirty="0" err="1">
                <a:solidFill>
                  <a:srgbClr val="D4D4D4"/>
                </a:solidFill>
                <a:latin typeface="Consolas" panose="020B0609020204030204" pitchFamily="49" charset="0"/>
              </a:rPr>
              <a:t>hospital_point</a:t>
            </a:r>
            <a:r>
              <a:rPr lang="en-US" sz="1800" dirty="0">
                <a:solidFill>
                  <a:srgbClr val="D4D4D4"/>
                </a:solidFill>
                <a:latin typeface="Consolas" panose="020B0609020204030204" pitchFamily="49" charset="0"/>
              </a:rPr>
              <a:t> = </a:t>
            </a:r>
            <a:r>
              <a:rPr lang="en-US" sz="1800" dirty="0" err="1">
                <a:solidFill>
                  <a:srgbClr val="D4D4D4"/>
                </a:solidFill>
                <a:latin typeface="Consolas" panose="020B0609020204030204" pitchFamily="49" charset="0"/>
              </a:rPr>
              <a:t>arcpy.Point</a:t>
            </a:r>
            <a:r>
              <a:rPr lang="en-US" sz="1800" dirty="0">
                <a:solidFill>
                  <a:srgbClr val="D4D4D4"/>
                </a:solidFill>
                <a:latin typeface="Consolas" panose="020B0609020204030204" pitchFamily="49" charset="0"/>
              </a:rPr>
              <a:t>(-</a:t>
            </a:r>
            <a:r>
              <a:rPr lang="en-US" sz="1800" dirty="0">
                <a:solidFill>
                  <a:srgbClr val="B5CEA8"/>
                </a:solidFill>
                <a:latin typeface="Consolas" panose="020B0609020204030204" pitchFamily="49" charset="0"/>
              </a:rPr>
              <a:t>70.1</a:t>
            </a:r>
            <a:r>
              <a:rPr lang="en-US" sz="1800" dirty="0">
                <a:solidFill>
                  <a:srgbClr val="D4D4D4"/>
                </a:solidFill>
                <a:latin typeface="Consolas" panose="020B0609020204030204" pitchFamily="49" charset="0"/>
              </a:rPr>
              <a:t>, </a:t>
            </a:r>
            <a:r>
              <a:rPr lang="en-US" sz="1800" dirty="0">
                <a:solidFill>
                  <a:srgbClr val="B5CEA8"/>
                </a:solidFill>
                <a:latin typeface="Consolas" panose="020B0609020204030204" pitchFamily="49" charset="0"/>
              </a:rPr>
              <a:t>42.07</a:t>
            </a:r>
            <a:r>
              <a:rPr lang="en-US" sz="1800" dirty="0">
                <a:solidFill>
                  <a:srgbClr val="D4D4D4"/>
                </a:solidFill>
                <a:latin typeface="Consolas" panose="020B0609020204030204" pitchFamily="49" charset="0"/>
              </a:rPr>
              <a:t>)</a:t>
            </a:r>
          </a:p>
          <a:p>
            <a:pPr marL="0" indent="0">
              <a:buNone/>
            </a:pPr>
            <a:endParaRPr lang="en-US" sz="1800" dirty="0">
              <a:solidFill>
                <a:srgbClr val="D4D4D4"/>
              </a:solidFill>
              <a:latin typeface="Consolas" panose="020B0609020204030204" pitchFamily="49" charset="0"/>
            </a:endParaRPr>
          </a:p>
          <a:p>
            <a:pPr marL="0" indent="0">
              <a:buNone/>
            </a:pPr>
            <a:endParaRPr lang="en-US" sz="1800" dirty="0">
              <a:solidFill>
                <a:srgbClr val="D4D4D4"/>
              </a:solidFill>
              <a:latin typeface="Consolas" panose="020B0609020204030204" pitchFamily="49" charset="0"/>
            </a:endParaRPr>
          </a:p>
          <a:p>
            <a:pPr marL="0" indent="0">
              <a:buNone/>
            </a:pPr>
            <a:r>
              <a:rPr lang="en-US" sz="1800" dirty="0" err="1">
                <a:solidFill>
                  <a:srgbClr val="D4D4D4"/>
                </a:solidFill>
                <a:latin typeface="Consolas" panose="020B0609020204030204" pitchFamily="49" charset="0"/>
              </a:rPr>
              <a:t>temp_array</a:t>
            </a:r>
            <a:r>
              <a:rPr lang="en-US" sz="1800" dirty="0">
                <a:solidFill>
                  <a:srgbClr val="D4D4D4"/>
                </a:solidFill>
                <a:latin typeface="Consolas" panose="020B0609020204030204" pitchFamily="49" charset="0"/>
              </a:rPr>
              <a:t> = </a:t>
            </a:r>
            <a:r>
              <a:rPr lang="en-US" sz="1800" dirty="0" err="1">
                <a:solidFill>
                  <a:srgbClr val="D4D4D4"/>
                </a:solidFill>
                <a:latin typeface="Consolas" panose="020B0609020204030204" pitchFamily="49" charset="0"/>
              </a:rPr>
              <a:t>arcpy.Array</a:t>
            </a:r>
            <a:r>
              <a:rPr lang="en-US" sz="1800" dirty="0">
                <a:solidFill>
                  <a:srgbClr val="D4D4D4"/>
                </a:solidFill>
                <a:latin typeface="Consolas" panose="020B0609020204030204" pitchFamily="49" charset="0"/>
              </a:rPr>
              <a:t>([</a:t>
            </a:r>
            <a:r>
              <a:rPr lang="en-US" sz="1800" dirty="0" err="1">
                <a:solidFill>
                  <a:srgbClr val="D4D4D4"/>
                </a:solidFill>
                <a:latin typeface="Consolas" panose="020B0609020204030204" pitchFamily="49" charset="0"/>
              </a:rPr>
              <a:t>arcpy.Point</a:t>
            </a:r>
            <a:r>
              <a:rPr lang="en-US" sz="1800" dirty="0">
                <a:solidFill>
                  <a:srgbClr val="D4D4D4"/>
                </a:solidFill>
                <a:latin typeface="Consolas" panose="020B0609020204030204" pitchFamily="49" charset="0"/>
              </a:rPr>
              <a:t>(</a:t>
            </a:r>
            <a:r>
              <a:rPr lang="en-US" sz="1800" dirty="0">
                <a:solidFill>
                  <a:srgbClr val="B5CEA8"/>
                </a:solidFill>
                <a:latin typeface="Consolas" panose="020B0609020204030204" pitchFamily="49" charset="0"/>
              </a:rPr>
              <a:t>459111.66</a:t>
            </a:r>
            <a:r>
              <a:rPr lang="en-US" sz="1800" dirty="0">
                <a:solidFill>
                  <a:srgbClr val="D4D4D4"/>
                </a:solidFill>
                <a:latin typeface="Consolas" panose="020B0609020204030204" pitchFamily="49" charset="0"/>
              </a:rPr>
              <a:t>, </a:t>
            </a:r>
            <a:r>
              <a:rPr lang="en-US" sz="1800" dirty="0">
                <a:solidFill>
                  <a:srgbClr val="B5CEA8"/>
                </a:solidFill>
                <a:latin typeface="Consolas" panose="020B0609020204030204" pitchFamily="49" charset="0"/>
              </a:rPr>
              <a:t>5010433.12</a:t>
            </a:r>
            <a:r>
              <a:rPr lang="en-US" sz="1800" dirty="0">
                <a:solidFill>
                  <a:srgbClr val="D4D4D4"/>
                </a:solidFill>
                <a:latin typeface="Consolas" panose="020B0609020204030204" pitchFamily="49" charset="0"/>
              </a:rPr>
              <a:t>),</a:t>
            </a:r>
          </a:p>
          <a:p>
            <a:pPr marL="0" indent="0">
              <a:buNone/>
            </a:pP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arcpy.Point</a:t>
            </a:r>
            <a:r>
              <a:rPr lang="en-US" sz="1800" dirty="0">
                <a:solidFill>
                  <a:srgbClr val="D4D4D4"/>
                </a:solidFill>
                <a:latin typeface="Consolas" panose="020B0609020204030204" pitchFamily="49" charset="0"/>
              </a:rPr>
              <a:t>(</a:t>
            </a:r>
            <a:r>
              <a:rPr lang="en-US" sz="1800" dirty="0">
                <a:solidFill>
                  <a:srgbClr val="B5CEA8"/>
                </a:solidFill>
                <a:latin typeface="Consolas" panose="020B0609020204030204" pitchFamily="49" charset="0"/>
              </a:rPr>
              <a:t>472516.38</a:t>
            </a:r>
            <a:r>
              <a:rPr lang="en-US" sz="1800" dirty="0">
                <a:solidFill>
                  <a:srgbClr val="D4D4D4"/>
                </a:solidFill>
                <a:latin typeface="Consolas" panose="020B0609020204030204" pitchFamily="49" charset="0"/>
              </a:rPr>
              <a:t>, </a:t>
            </a:r>
            <a:r>
              <a:rPr lang="en-US" sz="1800" dirty="0">
                <a:solidFill>
                  <a:srgbClr val="B5CEA8"/>
                </a:solidFill>
                <a:latin typeface="Consolas" panose="020B0609020204030204" pitchFamily="49" charset="0"/>
              </a:rPr>
              <a:t>5001431.08</a:t>
            </a:r>
            <a:r>
              <a:rPr lang="en-US" sz="1800" dirty="0">
                <a:solidFill>
                  <a:srgbClr val="D4D4D4"/>
                </a:solidFill>
                <a:latin typeface="Consolas" panose="020B0609020204030204" pitchFamily="49" charset="0"/>
              </a:rPr>
              <a:t>),</a:t>
            </a:r>
          </a:p>
          <a:p>
            <a:pPr marL="0" indent="0">
              <a:buNone/>
            </a:pP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arcpy.Point</a:t>
            </a:r>
            <a:r>
              <a:rPr lang="en-US" sz="1800" dirty="0">
                <a:solidFill>
                  <a:srgbClr val="D4D4D4"/>
                </a:solidFill>
                <a:latin typeface="Consolas" panose="020B0609020204030204" pitchFamily="49" charset="0"/>
              </a:rPr>
              <a:t>(</a:t>
            </a:r>
            <a:r>
              <a:rPr lang="en-US" sz="1800" dirty="0">
                <a:solidFill>
                  <a:srgbClr val="B5CEA8"/>
                </a:solidFill>
                <a:latin typeface="Consolas" panose="020B0609020204030204" pitchFamily="49" charset="0"/>
              </a:rPr>
              <a:t>477710.81</a:t>
            </a:r>
            <a:r>
              <a:rPr lang="en-US" sz="1800" dirty="0">
                <a:solidFill>
                  <a:srgbClr val="D4D4D4"/>
                </a:solidFill>
                <a:latin typeface="Consolas" panose="020B0609020204030204" pitchFamily="49" charset="0"/>
              </a:rPr>
              <a:t>, </a:t>
            </a:r>
            <a:r>
              <a:rPr lang="en-US" sz="1800" dirty="0">
                <a:solidFill>
                  <a:srgbClr val="B5CEA8"/>
                </a:solidFill>
                <a:latin typeface="Consolas" panose="020B0609020204030204" pitchFamily="49" charset="0"/>
              </a:rPr>
              <a:t>4986587.10</a:t>
            </a:r>
            <a:r>
              <a:rPr lang="en-US" sz="1800" dirty="0">
                <a:solidFill>
                  <a:srgbClr val="D4D4D4"/>
                </a:solidFill>
                <a:latin typeface="Consolas" panose="020B0609020204030204" pitchFamily="49" charset="0"/>
              </a:rPr>
              <a:t>)]) </a:t>
            </a:r>
          </a:p>
          <a:p>
            <a:pPr marL="0" indent="0">
              <a:buNone/>
            </a:pPr>
            <a:r>
              <a:rPr lang="en-US" sz="1800" dirty="0" err="1">
                <a:solidFill>
                  <a:srgbClr val="D4D4D4"/>
                </a:solidFill>
                <a:latin typeface="Consolas" panose="020B0609020204030204" pitchFamily="49" charset="0"/>
              </a:rPr>
              <a:t>rail_polyline</a:t>
            </a:r>
            <a:r>
              <a:rPr lang="en-US" sz="1800" dirty="0">
                <a:solidFill>
                  <a:srgbClr val="D4D4D4"/>
                </a:solidFill>
                <a:latin typeface="Consolas" panose="020B0609020204030204" pitchFamily="49" charset="0"/>
              </a:rPr>
              <a:t> = </a:t>
            </a:r>
            <a:r>
              <a:rPr lang="en-US" sz="1800" dirty="0" err="1">
                <a:solidFill>
                  <a:srgbClr val="D4D4D4"/>
                </a:solidFill>
                <a:latin typeface="Consolas" panose="020B0609020204030204" pitchFamily="49" charset="0"/>
              </a:rPr>
              <a:t>arcpy.Polyline</a:t>
            </a:r>
            <a:r>
              <a:rPr lang="en-US" sz="1800" dirty="0">
                <a:solidFill>
                  <a:srgbClr val="D4D4D4"/>
                </a:solidFill>
                <a:latin typeface="Consolas" panose="020B0609020204030204" pitchFamily="49" charset="0"/>
              </a:rPr>
              <a:t>(</a:t>
            </a:r>
            <a:r>
              <a:rPr lang="en-US" sz="1800" dirty="0" err="1">
                <a:solidFill>
                  <a:srgbClr val="D4D4D4"/>
                </a:solidFill>
                <a:latin typeface="Consolas" panose="020B0609020204030204" pitchFamily="49" charset="0"/>
              </a:rPr>
              <a:t>temp_array</a:t>
            </a:r>
            <a:r>
              <a:rPr lang="en-US" sz="1800" dirty="0">
                <a:solidFill>
                  <a:srgbClr val="D4D4D4"/>
                </a:solidFill>
                <a:latin typeface="Consolas" panose="020B0609020204030204" pitchFamily="49" charset="0"/>
              </a:rPr>
              <a:t>)</a:t>
            </a:r>
            <a:endParaRPr lang="en-US" sz="1800" b="0" dirty="0">
              <a:solidFill>
                <a:srgbClr val="D4D4D4"/>
              </a:solidFill>
              <a:effectLst/>
              <a:latin typeface="Consolas" panose="020B0609020204030204" pitchFamily="49" charset="0"/>
            </a:endParaRPr>
          </a:p>
        </p:txBody>
      </p:sp>
      <p:pic>
        <p:nvPicPr>
          <p:cNvPr id="30725" name="Picture 5">
            <a:extLst>
              <a:ext uri="{FF2B5EF4-FFF2-40B4-BE49-F238E27FC236}">
                <a16:creationId xmlns:a16="http://schemas.microsoft.com/office/drawing/2014/main" id="{0FF8A9A6-EDE3-F75B-E3FE-8CEC22E95CF8}"/>
              </a:ext>
            </a:extLst>
          </p:cNvPr>
          <p:cNvPicPr>
            <a:picLocks noChangeAspect="1" noChangeArrowheads="1"/>
          </p:cNvPicPr>
          <p:nvPr/>
        </p:nvPicPr>
        <p:blipFill rotWithShape="1">
          <a:blip r:embed="rId3"/>
          <a:srcRect l="13514" t="38609"/>
          <a:stretch/>
        </p:blipFill>
        <p:spPr bwMode="auto">
          <a:xfrm>
            <a:off x="6553200" y="1300162"/>
            <a:ext cx="2438400" cy="129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 name="Oval 3">
            <a:extLst>
              <a:ext uri="{FF2B5EF4-FFF2-40B4-BE49-F238E27FC236}">
                <a16:creationId xmlns:a16="http://schemas.microsoft.com/office/drawing/2014/main" id="{1B5EC536-F040-D0F8-132E-8450ADA3F865}"/>
              </a:ext>
            </a:extLst>
          </p:cNvPr>
          <p:cNvSpPr/>
          <p:nvPr/>
        </p:nvSpPr>
        <p:spPr bwMode="auto">
          <a:xfrm>
            <a:off x="6896100" y="1219200"/>
            <a:ext cx="723900" cy="457200"/>
          </a:xfrm>
          <a:prstGeom prst="ellipse">
            <a:avLst/>
          </a:prstGeom>
          <a:noFill/>
          <a:ln w="38100" cap="flat" cmpd="sng" algn="ctr">
            <a:solidFill>
              <a:srgbClr val="FF0066"/>
            </a:solidFill>
            <a:prstDash val="solid"/>
            <a:round/>
            <a:headEnd type="none" w="med" len="med"/>
            <a:tailEnd type="none" w="med" len="med"/>
          </a:ln>
          <a:effectLst/>
        </p:spPr>
        <p:txBody>
          <a:bodyPr/>
          <a:lstStyle/>
          <a:p>
            <a:pPr eaLnBrk="1" hangingPunct="1">
              <a:defRPr/>
            </a:pPr>
            <a:endParaRPr lang="en-US">
              <a:ln>
                <a:solidFill>
                  <a:srgbClr val="FF0000"/>
                </a:solidFill>
              </a:ln>
              <a:latin typeface="Arial" charset="0"/>
              <a:ea typeface="+mn-ea"/>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21" name="Picture 12">
            <a:extLst>
              <a:ext uri="{FF2B5EF4-FFF2-40B4-BE49-F238E27FC236}">
                <a16:creationId xmlns:a16="http://schemas.microsoft.com/office/drawing/2014/main" id="{6DFFEF57-6D75-93BF-5276-CB6527F8A9D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99" t="10172"/>
          <a:stretch/>
        </p:blipFill>
        <p:spPr bwMode="auto">
          <a:xfrm>
            <a:off x="6400799" y="664002"/>
            <a:ext cx="2600325" cy="2079151"/>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2" name="Rectangle 1"/>
          <p:cNvSpPr/>
          <p:nvPr/>
        </p:nvSpPr>
        <p:spPr>
          <a:xfrm>
            <a:off x="152400" y="752118"/>
            <a:ext cx="4572000" cy="4801314"/>
          </a:xfrm>
          <a:prstGeom prst="rect">
            <a:avLst/>
          </a:prstGeom>
        </p:spPr>
        <p:txBody>
          <a:bodyPr>
            <a:spAutoFit/>
          </a:bodyPr>
          <a:lstStyle/>
          <a:p>
            <a:r>
              <a:rPr lang="en-US" sz="1600" dirty="0">
                <a:solidFill>
                  <a:srgbClr val="569CD6"/>
                </a:solidFill>
                <a:latin typeface="Consolas" panose="020B0609020204030204" pitchFamily="49" charset="0"/>
              </a:rPr>
              <a:t>import</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arcpy</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arcpy.env.workspace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"C:/gispy/scratch"</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fc =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fires.shp</a:t>
            </a:r>
            <a:r>
              <a:rPr lang="en-US" sz="1600" dirty="0">
                <a:solidFill>
                  <a:srgbClr val="CE9178"/>
                </a:solidFill>
                <a:latin typeface="Consolas" panose="020B0609020204030204" pitchFamily="49" charset="0"/>
              </a:rPr>
              <a:t>"</a:t>
            </a:r>
            <a:endParaRPr lang="en-US" sz="1600" dirty="0">
              <a:solidFill>
                <a:srgbClr val="D4D4D4"/>
              </a:solidFill>
              <a:latin typeface="Consolas" panose="020B0609020204030204" pitchFamily="49" charset="0"/>
            </a:endParaRPr>
          </a:p>
          <a:p>
            <a:br>
              <a:rPr lang="en-US" sz="1600" dirty="0">
                <a:solidFill>
                  <a:srgbClr val="D4D4D4"/>
                </a:solidFill>
                <a:latin typeface="Consolas" panose="020B0609020204030204" pitchFamily="49" charset="0"/>
              </a:rPr>
            </a:br>
            <a:r>
              <a:rPr lang="en-US" sz="1600" dirty="0" err="1">
                <a:solidFill>
                  <a:srgbClr val="D4D4D4"/>
                </a:solidFill>
                <a:latin typeface="Consolas" panose="020B0609020204030204" pitchFamily="49" charset="0"/>
              </a:rPr>
              <a:t>ic</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arcpy.da.InsertCursor</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in_table</a:t>
            </a:r>
            <a:r>
              <a:rPr lang="en-US" sz="1600" dirty="0">
                <a:solidFill>
                  <a:srgbClr val="D4D4D4"/>
                </a:solidFill>
                <a:latin typeface="Consolas" panose="020B0609020204030204" pitchFamily="49" charset="0"/>
              </a:rPr>
              <a:t>=fc, </a:t>
            </a:r>
          </a:p>
          <a:p>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field_names</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"FIREID"</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"SHAPE@"</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Create Point object.</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the_point</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arcpy.Point</a:t>
            </a:r>
            <a:r>
              <a:rPr lang="en-US" sz="1600" dirty="0">
                <a:solidFill>
                  <a:srgbClr val="D4D4D4"/>
                </a:solidFill>
                <a:latin typeface="Consolas" panose="020B0609020204030204" pitchFamily="49" charset="0"/>
              </a:rPr>
              <a:t>(-</a:t>
            </a:r>
            <a:r>
              <a:rPr lang="en-US" sz="1600" dirty="0">
                <a:solidFill>
                  <a:srgbClr val="B5CEA8"/>
                </a:solidFill>
                <a:latin typeface="Consolas" panose="020B0609020204030204" pitchFamily="49" charset="0"/>
              </a:rPr>
              <a:t>70.10</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42.07</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Put the row FIREID and Point in a list.</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the_row</a:t>
            </a:r>
            <a:r>
              <a:rPr lang="en-US" sz="1600" dirty="0">
                <a:solidFill>
                  <a:srgbClr val="D4D4D4"/>
                </a:solidFill>
                <a:latin typeface="Consolas" panose="020B0609020204030204" pitchFamily="49" charset="0"/>
              </a:rPr>
              <a:t> = [</a:t>
            </a:r>
            <a:r>
              <a:rPr lang="en-US" sz="1600" dirty="0">
                <a:solidFill>
                  <a:srgbClr val="B5CEA8"/>
                </a:solidFill>
                <a:latin typeface="Consolas" panose="020B0609020204030204" pitchFamily="49" charset="0"/>
              </a:rPr>
              <a:t>500000</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the_point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Insert the new row.</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ic.insertRow</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the_row</a:t>
            </a:r>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del</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ic</a:t>
            </a:r>
            <a:endParaRPr lang="en-US" sz="1600" b="0" dirty="0">
              <a:solidFill>
                <a:srgbClr val="D4D4D4"/>
              </a:solidFill>
              <a:effectLst/>
              <a:latin typeface="Consolas" panose="020B0609020204030204" pitchFamily="49" charset="0"/>
            </a:endParaRPr>
          </a:p>
        </p:txBody>
      </p:sp>
      <p:sp>
        <p:nvSpPr>
          <p:cNvPr id="38915" name="Title 1">
            <a:extLst>
              <a:ext uri="{FF2B5EF4-FFF2-40B4-BE49-F238E27FC236}">
                <a16:creationId xmlns:a16="http://schemas.microsoft.com/office/drawing/2014/main" id="{62210838-D8F1-FB44-3630-60B9F12F18F0}"/>
              </a:ext>
            </a:extLst>
          </p:cNvPr>
          <p:cNvSpPr>
            <a:spLocks noGrp="1"/>
          </p:cNvSpPr>
          <p:nvPr>
            <p:ph type="title"/>
          </p:nvPr>
        </p:nvSpPr>
        <p:spPr/>
        <p:txBody>
          <a:bodyPr/>
          <a:lstStyle/>
          <a:p>
            <a:pPr eaLnBrk="1" hangingPunct="1"/>
            <a:r>
              <a:rPr lang="en-US" altLang="en-US" b="0" dirty="0"/>
              <a:t>Inserting a point</a:t>
            </a:r>
          </a:p>
        </p:txBody>
      </p:sp>
      <p:pic>
        <p:nvPicPr>
          <p:cNvPr id="31750" name="Picture 2">
            <a:extLst>
              <a:ext uri="{FF2B5EF4-FFF2-40B4-BE49-F238E27FC236}">
                <a16:creationId xmlns:a16="http://schemas.microsoft.com/office/drawing/2014/main" id="{0638FAF4-CD4D-D116-3C62-160B43B03C94}"/>
              </a:ext>
            </a:extLst>
          </p:cNvPr>
          <p:cNvPicPr>
            <a:picLocks noChangeAspect="1" noChangeArrowheads="1"/>
          </p:cNvPicPr>
          <p:nvPr/>
        </p:nvPicPr>
        <p:blipFill rotWithShape="1">
          <a:blip r:embed="rId4"/>
          <a:srcRect l="57936" t="4200"/>
          <a:stretch/>
        </p:blipFill>
        <p:spPr bwMode="auto">
          <a:xfrm>
            <a:off x="6400800" y="3352800"/>
            <a:ext cx="2600325" cy="3476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8918" name="TextBox 2">
            <a:extLst>
              <a:ext uri="{FF2B5EF4-FFF2-40B4-BE49-F238E27FC236}">
                <a16:creationId xmlns:a16="http://schemas.microsoft.com/office/drawing/2014/main" id="{EECD6984-0236-65C4-06BA-55F4CC91DFDD}"/>
              </a:ext>
            </a:extLst>
          </p:cNvPr>
          <p:cNvSpPr txBox="1">
            <a:spLocks noChangeArrowheads="1"/>
          </p:cNvSpPr>
          <p:nvPr/>
        </p:nvSpPr>
        <p:spPr bwMode="auto">
          <a:xfrm>
            <a:off x="4419600" y="4374015"/>
            <a:ext cx="3048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800" dirty="0">
                <a:solidFill>
                  <a:srgbClr val="D9D9D9"/>
                </a:solidFill>
              </a:rPr>
              <a:t>New point </a:t>
            </a:r>
          </a:p>
          <a:p>
            <a:pPr eaLnBrk="1" hangingPunct="1">
              <a:spcBef>
                <a:spcPct val="0"/>
              </a:spcBef>
              <a:buFontTx/>
              <a:buNone/>
            </a:pPr>
            <a:r>
              <a:rPr lang="en-US" altLang="en-US" sz="1800" dirty="0">
                <a:solidFill>
                  <a:srgbClr val="D9D9D9"/>
                </a:solidFill>
              </a:rPr>
              <a:t>    and </a:t>
            </a:r>
          </a:p>
          <a:p>
            <a:pPr eaLnBrk="1" hangingPunct="1">
              <a:spcBef>
                <a:spcPct val="0"/>
              </a:spcBef>
              <a:buFontTx/>
              <a:buNone/>
            </a:pPr>
            <a:r>
              <a:rPr lang="en-US" altLang="en-US" sz="1800" dirty="0">
                <a:solidFill>
                  <a:srgbClr val="D9D9D9"/>
                </a:solidFill>
              </a:rPr>
              <a:t>row in table</a:t>
            </a:r>
          </a:p>
        </p:txBody>
      </p:sp>
      <p:cxnSp>
        <p:nvCxnSpPr>
          <p:cNvPr id="5" name="Straight Arrow Connector 4">
            <a:extLst>
              <a:ext uri="{FF2B5EF4-FFF2-40B4-BE49-F238E27FC236}">
                <a16:creationId xmlns:a16="http://schemas.microsoft.com/office/drawing/2014/main" id="{68FC6BB1-5C0B-8220-2B66-1694D7738357}"/>
              </a:ext>
            </a:extLst>
          </p:cNvPr>
          <p:cNvCxnSpPr/>
          <p:nvPr/>
        </p:nvCxnSpPr>
        <p:spPr bwMode="auto">
          <a:xfrm flipV="1">
            <a:off x="5562600" y="3629025"/>
            <a:ext cx="1301087" cy="684665"/>
          </a:xfrm>
          <a:prstGeom prst="straightConnector1">
            <a:avLst/>
          </a:prstGeom>
          <a:ln w="38100">
            <a:solidFill>
              <a:srgbClr val="FF0066"/>
            </a:solidFill>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23FEA73E-A7D0-4172-802E-1D96FE84F5BE}"/>
              </a:ext>
            </a:extLst>
          </p:cNvPr>
          <p:cNvCxnSpPr/>
          <p:nvPr/>
        </p:nvCxnSpPr>
        <p:spPr bwMode="auto">
          <a:xfrm>
            <a:off x="6172200" y="5473463"/>
            <a:ext cx="1050594" cy="1131887"/>
          </a:xfrm>
          <a:prstGeom prst="straightConnector1">
            <a:avLst/>
          </a:prstGeom>
          <a:ln w="38100">
            <a:solidFill>
              <a:srgbClr val="FF0066"/>
            </a:solidFill>
            <a:tailEnd type="arrow"/>
          </a:ln>
        </p:spPr>
        <p:style>
          <a:lnRef idx="1">
            <a:schemeClr val="dk1"/>
          </a:lnRef>
          <a:fillRef idx="0">
            <a:schemeClr val="dk1"/>
          </a:fillRef>
          <a:effectRef idx="0">
            <a:schemeClr val="dk1"/>
          </a:effectRef>
          <a:fontRef idx="minor">
            <a:schemeClr val="tx1"/>
          </a:fontRef>
        </p:style>
      </p:cxnSp>
      <p:sp>
        <p:nvSpPr>
          <p:cNvPr id="16" name="Rectangle 9">
            <a:extLst>
              <a:ext uri="{FF2B5EF4-FFF2-40B4-BE49-F238E27FC236}">
                <a16:creationId xmlns:a16="http://schemas.microsoft.com/office/drawing/2014/main" id="{FDD32D3E-68CC-F8F2-75CE-76B9D4EAC44E}"/>
              </a:ext>
            </a:extLst>
          </p:cNvPr>
          <p:cNvSpPr>
            <a:spLocks noChangeArrowheads="1"/>
          </p:cNvSpPr>
          <p:nvPr/>
        </p:nvSpPr>
        <p:spPr bwMode="auto">
          <a:xfrm>
            <a:off x="6934200" y="2971800"/>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sp>
        <p:nvSpPr>
          <p:cNvPr id="17" name="Rectangle 16">
            <a:extLst>
              <a:ext uri="{FF2B5EF4-FFF2-40B4-BE49-F238E27FC236}">
                <a16:creationId xmlns:a16="http://schemas.microsoft.com/office/drawing/2014/main" id="{FDD32D3E-68CC-F8F2-75CE-76B9D4EAC44E}"/>
              </a:ext>
            </a:extLst>
          </p:cNvPr>
          <p:cNvSpPr>
            <a:spLocks noChangeArrowheads="1"/>
          </p:cNvSpPr>
          <p:nvPr/>
        </p:nvSpPr>
        <p:spPr bwMode="auto">
          <a:xfrm>
            <a:off x="6934200" y="304800"/>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850DD665-6EF3-2E6A-77DC-50A10645550C}"/>
              </a:ext>
            </a:extLst>
          </p:cNvPr>
          <p:cNvSpPr>
            <a:spLocks noGrp="1" noChangeArrowheads="1"/>
          </p:cNvSpPr>
          <p:nvPr>
            <p:ph type="title"/>
          </p:nvPr>
        </p:nvSpPr>
        <p:spPr/>
        <p:txBody>
          <a:bodyPr/>
          <a:lstStyle/>
          <a:p>
            <a:pPr eaLnBrk="1" hangingPunct="1"/>
            <a:r>
              <a:rPr lang="en-US" altLang="en-US" sz="3600" b="0" dirty="0" err="1"/>
              <a:t>RuntimeError</a:t>
            </a:r>
            <a:r>
              <a:rPr lang="en-US" altLang="en-US" sz="3600" b="0" dirty="0"/>
              <a:t> you might encounter</a:t>
            </a:r>
          </a:p>
        </p:txBody>
      </p:sp>
      <p:sp>
        <p:nvSpPr>
          <p:cNvPr id="35844" name="Rectangle 3">
            <a:extLst>
              <a:ext uri="{FF2B5EF4-FFF2-40B4-BE49-F238E27FC236}">
                <a16:creationId xmlns:a16="http://schemas.microsoft.com/office/drawing/2014/main" id="{7F505FF5-4844-280A-7F82-336204FF76DB}"/>
              </a:ext>
            </a:extLst>
          </p:cNvPr>
          <p:cNvSpPr>
            <a:spLocks noGrp="1" noChangeArrowheads="1"/>
          </p:cNvSpPr>
          <p:nvPr>
            <p:ph type="body" idx="1"/>
          </p:nvPr>
        </p:nvSpPr>
        <p:spPr>
          <a:xfrm>
            <a:off x="304800" y="838200"/>
            <a:ext cx="8686800" cy="5867400"/>
          </a:xfrm>
        </p:spPr>
        <p:txBody>
          <a:bodyPr/>
          <a:lstStyle/>
          <a:p>
            <a:pPr marL="0" indent="0">
              <a:buNone/>
            </a:pPr>
            <a:r>
              <a:rPr lang="en-US" sz="2400" dirty="0">
                <a:latin typeface="Arial"/>
                <a:ea typeface="ＭＳ Ｐゴシック" pitchFamily="34" charset="-128"/>
              </a:rPr>
              <a:t>Simple code that throws an error on line 5</a:t>
            </a:r>
          </a:p>
          <a:p>
            <a:pPr marL="0" indent="0">
              <a:buNone/>
            </a:pPr>
            <a:endParaRPr lang="en-US" sz="1400" dirty="0">
              <a:solidFill>
                <a:srgbClr val="569CD6"/>
              </a:solidFill>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1| </a:t>
            </a:r>
            <a:r>
              <a:rPr lang="en-US" sz="1400" b="0" dirty="0">
                <a:solidFill>
                  <a:srgbClr val="569CD6"/>
                </a:solidFill>
                <a:effectLst/>
                <a:latin typeface="Consolas" panose="020B0609020204030204" pitchFamily="49" charset="0"/>
              </a:rPr>
              <a:t>import</a:t>
            </a:r>
            <a:r>
              <a:rPr lang="en-US" sz="1400" b="0" dirty="0">
                <a:solidFill>
                  <a:srgbClr val="D4D4D4"/>
                </a:solidFill>
                <a:effectLst/>
                <a:latin typeface="Consolas" panose="020B0609020204030204" pitchFamily="49" charset="0"/>
              </a:rPr>
              <a:t> arcpy</a:t>
            </a:r>
          </a:p>
          <a:p>
            <a:pPr marL="0" indent="0">
              <a:buNone/>
            </a:pPr>
            <a:r>
              <a:rPr lang="en-US" sz="1400" b="0" dirty="0">
                <a:solidFill>
                  <a:srgbClr val="D4D4D4"/>
                </a:solidFill>
                <a:effectLst/>
                <a:latin typeface="Consolas" panose="020B0609020204030204" pitchFamily="49" charset="0"/>
              </a:rPr>
              <a:t>2|</a:t>
            </a:r>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3| </a:t>
            </a:r>
            <a:r>
              <a:rPr lang="en-US" sz="1400" b="0" dirty="0" err="1">
                <a:solidFill>
                  <a:srgbClr val="D4D4D4"/>
                </a:solidFill>
                <a:effectLst/>
                <a:latin typeface="Consolas" panose="020B0609020204030204" pitchFamily="49" charset="0"/>
              </a:rPr>
              <a:t>arcpy.env.workspace</a:t>
            </a:r>
            <a:r>
              <a:rPr lang="en-US" sz="1400" b="0" dirty="0">
                <a:solidFill>
                  <a:srgbClr val="D4D4D4"/>
                </a:solidFill>
                <a:effectLst/>
                <a:latin typeface="Consolas" panose="020B0609020204030204" pitchFamily="49" charset="0"/>
              </a:rPr>
              <a:t> = </a:t>
            </a:r>
            <a:r>
              <a:rPr lang="en-US" sz="1400" b="0" dirty="0" err="1">
                <a:solidFill>
                  <a:srgbClr val="569CD6"/>
                </a:solidFill>
                <a:effectLst/>
                <a:latin typeface="Consolas" panose="020B0609020204030204" pitchFamily="49" charset="0"/>
              </a:rPr>
              <a:t>r</a:t>
            </a:r>
            <a:r>
              <a:rPr lang="en-US" sz="1400" b="0" dirty="0" err="1">
                <a:solidFill>
                  <a:srgbClr val="D16969"/>
                </a:solidFill>
                <a:effectLst/>
                <a:latin typeface="Consolas" panose="020B0609020204030204" pitchFamily="49" charset="0"/>
              </a:rPr>
              <a:t>"C</a:t>
            </a:r>
            <a:r>
              <a:rPr lang="en-US" sz="1400" b="0" dirty="0">
                <a:solidFill>
                  <a:srgbClr val="D16969"/>
                </a:solidFill>
                <a:effectLst/>
                <a:latin typeface="Consolas" panose="020B0609020204030204" pitchFamily="49" charset="0"/>
              </a:rPr>
              <a:t>:\theDatabase.gdb\"</a:t>
            </a:r>
            <a:br>
              <a:rPr lang="en-US" sz="1400" b="0" dirty="0">
                <a:solidFill>
                  <a:srgbClr val="D16969"/>
                </a:solidFill>
                <a:effectLst/>
                <a:latin typeface="Consolas" panose="020B0609020204030204" pitchFamily="49" charset="0"/>
              </a:rPr>
            </a:br>
            <a:r>
              <a:rPr lang="en-US" sz="1400" b="0" dirty="0">
                <a:solidFill>
                  <a:srgbClr val="D4D4D4"/>
                </a:solidFill>
                <a:effectLst/>
                <a:latin typeface="Consolas" panose="020B0609020204030204" pitchFamily="49" charset="0"/>
              </a:rPr>
              <a:t>4| </a:t>
            </a:r>
            <a:r>
              <a:rPr lang="en-US" sz="1400" b="0" dirty="0" err="1">
                <a:solidFill>
                  <a:srgbClr val="D4D4D4"/>
                </a:solidFill>
                <a:effectLst/>
                <a:latin typeface="Consolas" panose="020B0609020204030204" pitchFamily="49" charset="0"/>
              </a:rPr>
              <a:t>uc</a:t>
            </a:r>
            <a:r>
              <a:rPr lang="en-US" sz="1400" b="0" dirty="0">
                <a:solidFill>
                  <a:srgbClr val="D4D4D4"/>
                </a:solidFill>
                <a:effectLst/>
                <a:latin typeface="Consolas" panose="020B0609020204030204" pitchFamily="49" charset="0"/>
              </a:rPr>
              <a:t> = </a:t>
            </a:r>
            <a:r>
              <a:rPr lang="en-US" sz="1400" b="0" dirty="0" err="1">
                <a:solidFill>
                  <a:srgbClr val="D4D4D4"/>
                </a:solidFill>
                <a:effectLst/>
                <a:latin typeface="Consolas" panose="020B0609020204030204" pitchFamily="49" charset="0"/>
              </a:rPr>
              <a:t>arcpy.da.UpdateCursor</a:t>
            </a:r>
            <a:r>
              <a:rPr lang="en-US" sz="1400" b="0" dirty="0">
                <a:solidFill>
                  <a:srgbClr val="D4D4D4"/>
                </a:solidFill>
                <a:effectLst/>
                <a:latin typeface="Consolas" panose="020B0609020204030204" pitchFamily="49" charset="0"/>
              </a:rPr>
              <a:t>(</a:t>
            </a:r>
            <a:r>
              <a:rPr lang="en-US" sz="1400" b="0" dirty="0">
                <a:solidFill>
                  <a:srgbClr val="D16969"/>
                </a:solidFill>
                <a:effectLst/>
                <a:latin typeface="Consolas" panose="020B0609020204030204" pitchFamily="49" charset="0"/>
              </a:rPr>
              <a:t>"</a:t>
            </a:r>
            <a:r>
              <a:rPr lang="en-US" sz="1400" b="0" dirty="0" err="1">
                <a:solidFill>
                  <a:srgbClr val="D16969"/>
                </a:solidFill>
                <a:effectLst/>
                <a:latin typeface="Consolas" panose="020B0609020204030204" pitchFamily="49" charset="0"/>
              </a:rPr>
              <a:t>imgPoints</a:t>
            </a:r>
            <a:r>
              <a:rPr lang="en-US" sz="1400" b="0" dirty="0">
                <a:solidFill>
                  <a:srgbClr val="D16969"/>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5| </a:t>
            </a:r>
            <a:r>
              <a:rPr lang="en-US" sz="1400" b="0" dirty="0">
                <a:solidFill>
                  <a:srgbClr val="569CD6"/>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entry </a:t>
            </a:r>
            <a:r>
              <a:rPr lang="en-US" sz="1400" b="0" dirty="0">
                <a:solidFill>
                  <a:srgbClr val="569CD6"/>
                </a:solidFill>
                <a:effectLst/>
                <a:latin typeface="Consolas" panose="020B0609020204030204" pitchFamily="49" charset="0"/>
              </a:rPr>
              <a:t>in</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uc</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6|    print(entry)</a:t>
            </a:r>
          </a:p>
          <a:p>
            <a:pPr marL="0" indent="0">
              <a:buNone/>
            </a:pPr>
            <a:r>
              <a:rPr lang="en-US" sz="1400" b="0" dirty="0">
                <a:solidFill>
                  <a:srgbClr val="D4D4D4"/>
                </a:solidFill>
                <a:effectLst/>
                <a:latin typeface="Consolas" panose="020B0609020204030204" pitchFamily="49" charset="0"/>
              </a:rPr>
              <a:t>7| </a:t>
            </a:r>
            <a:r>
              <a:rPr lang="en-US" sz="1400" b="0" dirty="0">
                <a:solidFill>
                  <a:srgbClr val="569CD6"/>
                </a:solidFill>
                <a:effectLst/>
                <a:latin typeface="Consolas" panose="020B0609020204030204" pitchFamily="49" charset="0"/>
              </a:rPr>
              <a:t>del</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uc</a:t>
            </a:r>
            <a:endParaRPr lang="en-US" sz="1400" b="0" dirty="0">
              <a:solidFill>
                <a:srgbClr val="D4D4D4"/>
              </a:solidFill>
              <a:effectLst/>
              <a:latin typeface="Consolas" panose="020B0609020204030204" pitchFamily="49" charset="0"/>
            </a:endParaRPr>
          </a:p>
          <a:p>
            <a:pPr marL="0" indent="0">
              <a:buNone/>
            </a:pPr>
            <a:endParaRPr lang="en-US" sz="1000" b="0" i="0" dirty="0">
              <a:solidFill>
                <a:srgbClr val="000000"/>
              </a:solidFill>
              <a:effectLst/>
              <a:latin typeface="Avenir Next W01"/>
            </a:endParaRPr>
          </a:p>
          <a:p>
            <a:pPr marL="0" indent="0">
              <a:buNone/>
            </a:pPr>
            <a:r>
              <a:rPr lang="en-US" sz="1400" b="0" i="0" dirty="0">
                <a:solidFill>
                  <a:srgbClr val="FF0066"/>
                </a:solidFill>
                <a:effectLst/>
                <a:latin typeface="Consolas" panose="020B0609020204030204" pitchFamily="49" charset="0"/>
              </a:rPr>
              <a:t>Error:  Unhandled exception while debugging...</a:t>
            </a:r>
            <a:br>
              <a:rPr lang="en-US" sz="1400" dirty="0">
                <a:solidFill>
                  <a:srgbClr val="FF0066"/>
                </a:solidFill>
                <a:latin typeface="Consolas" panose="020B0609020204030204" pitchFamily="49" charset="0"/>
              </a:rPr>
            </a:br>
            <a:r>
              <a:rPr lang="en-US" sz="1400" b="0" i="0" dirty="0">
                <a:solidFill>
                  <a:srgbClr val="FF0066"/>
                </a:solidFill>
                <a:effectLst/>
                <a:latin typeface="Consolas" panose="020B0609020204030204" pitchFamily="49" charset="0"/>
              </a:rPr>
              <a:t>Traceback (most recent call last):</a:t>
            </a:r>
            <a:br>
              <a:rPr lang="en-US" sz="1400" dirty="0">
                <a:solidFill>
                  <a:srgbClr val="FF0066"/>
                </a:solidFill>
                <a:latin typeface="Consolas" panose="020B0609020204030204" pitchFamily="49" charset="0"/>
              </a:rPr>
            </a:br>
            <a:r>
              <a:rPr lang="en-US" sz="1400" b="0" i="0" dirty="0">
                <a:solidFill>
                  <a:srgbClr val="FF0066"/>
                </a:solidFill>
                <a:effectLst/>
                <a:latin typeface="Consolas" panose="020B0609020204030204" pitchFamily="49" charset="0"/>
              </a:rPr>
              <a:t>File "C:\theScript.py", line 5, in &lt;module&gt;</a:t>
            </a:r>
            <a:br>
              <a:rPr lang="en-US" sz="1400" dirty="0">
                <a:solidFill>
                  <a:srgbClr val="FF0066"/>
                </a:solidFill>
                <a:latin typeface="Consolas" panose="020B0609020204030204" pitchFamily="49" charset="0"/>
              </a:rPr>
            </a:br>
            <a:r>
              <a:rPr lang="en-US" sz="1400" b="0" i="0" dirty="0">
                <a:solidFill>
                  <a:srgbClr val="FF0066"/>
                </a:solidFill>
                <a:effectLst/>
                <a:latin typeface="Consolas" panose="020B0609020204030204" pitchFamily="49" charset="0"/>
              </a:rPr>
              <a:t>for entry in </a:t>
            </a:r>
            <a:r>
              <a:rPr lang="en-US" sz="1400" b="0" i="0" dirty="0" err="1">
                <a:solidFill>
                  <a:srgbClr val="FF0066"/>
                </a:solidFill>
                <a:effectLst/>
                <a:latin typeface="Consolas" panose="020B0609020204030204" pitchFamily="49" charset="0"/>
              </a:rPr>
              <a:t>uc</a:t>
            </a:r>
            <a:r>
              <a:rPr lang="en-US" sz="1400" b="0" i="0" dirty="0">
                <a:solidFill>
                  <a:srgbClr val="FF0066"/>
                </a:solidFill>
                <a:effectLst/>
                <a:latin typeface="Consolas" panose="020B0609020204030204" pitchFamily="49" charset="0"/>
              </a:rPr>
              <a:t>:</a:t>
            </a:r>
            <a:br>
              <a:rPr lang="en-US" sz="1400" dirty="0">
                <a:solidFill>
                  <a:srgbClr val="FF0066"/>
                </a:solidFill>
                <a:latin typeface="Consolas" panose="020B0609020204030204" pitchFamily="49" charset="0"/>
              </a:rPr>
            </a:br>
            <a:r>
              <a:rPr lang="en-US" sz="1400" b="0" i="0" dirty="0" err="1">
                <a:solidFill>
                  <a:srgbClr val="FF0066"/>
                </a:solidFill>
                <a:effectLst/>
                <a:latin typeface="Consolas" panose="020B0609020204030204" pitchFamily="49" charset="0"/>
              </a:rPr>
              <a:t>RuntimeError</a:t>
            </a:r>
            <a:r>
              <a:rPr lang="en-US" sz="1400" b="0" i="0" dirty="0">
                <a:solidFill>
                  <a:srgbClr val="FF0066"/>
                </a:solidFill>
                <a:effectLst/>
                <a:latin typeface="Consolas" panose="020B0609020204030204" pitchFamily="49" charset="0"/>
              </a:rPr>
              <a:t>: Objects in this class cannot be updated outside an edit session</a:t>
            </a:r>
            <a:endParaRPr lang="en-US" sz="1400" b="0" dirty="0">
              <a:solidFill>
                <a:srgbClr val="FF0066"/>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r>
              <a:rPr lang="en-US" sz="2400" i="1" dirty="0">
                <a:latin typeface="Arial"/>
                <a:ea typeface="ＭＳ Ｐゴシック" pitchFamily="34" charset="-128"/>
              </a:rPr>
              <a:t>"</a:t>
            </a:r>
            <a:r>
              <a:rPr lang="en-US" sz="2400" i="1" dirty="0" err="1">
                <a:latin typeface="Arial"/>
                <a:ea typeface="ＭＳ Ｐゴシック" pitchFamily="34" charset="-128"/>
              </a:rPr>
              <a:t>imgPoints</a:t>
            </a:r>
            <a:r>
              <a:rPr lang="en-US" sz="2400" i="1" dirty="0">
                <a:latin typeface="Arial"/>
                <a:ea typeface="ＭＳ Ｐゴシック" pitchFamily="34" charset="-128"/>
              </a:rPr>
              <a:t>"</a:t>
            </a:r>
            <a:r>
              <a:rPr lang="en-US" sz="2400" dirty="0">
                <a:latin typeface="Arial"/>
                <a:ea typeface="ＭＳ Ｐゴシック" pitchFamily="34" charset="-128"/>
              </a:rPr>
              <a:t> was created using the </a:t>
            </a:r>
            <a:r>
              <a:rPr lang="en-US" sz="2400" dirty="0" err="1">
                <a:latin typeface="Arial"/>
                <a:ea typeface="ＭＳ Ｐゴシック" pitchFamily="34" charset="-128"/>
              </a:rPr>
              <a:t>GeoTagged</a:t>
            </a:r>
            <a:r>
              <a:rPr lang="en-US" sz="2400" dirty="0">
                <a:latin typeface="Arial"/>
                <a:ea typeface="ＭＳ Ｐゴシック" pitchFamily="34" charset="-128"/>
              </a:rPr>
              <a:t> Photos To Points (Data Management) tool.</a:t>
            </a:r>
          </a:p>
          <a:p>
            <a:pPr marL="0" indent="0">
              <a:buNone/>
            </a:pPr>
            <a:endParaRPr lang="en-US" sz="2400" dirty="0">
              <a:latin typeface="Arial"/>
              <a:ea typeface="ＭＳ Ｐゴシック" pitchFamily="34" charset="-128"/>
            </a:endParaRPr>
          </a:p>
          <a:p>
            <a:pPr marL="0" indent="0">
              <a:buNone/>
            </a:pPr>
            <a:r>
              <a:rPr lang="en-US" sz="2400" dirty="0">
                <a:latin typeface="Arial"/>
                <a:ea typeface="ＭＳ Ｐゴシック" pitchFamily="34" charset="-128"/>
              </a:rPr>
              <a:t>The photo points are in a relationship class with the photos.</a:t>
            </a:r>
          </a:p>
        </p:txBody>
      </p:sp>
    </p:spTree>
    <p:extLst>
      <p:ext uri="{BB962C8B-B14F-4D97-AF65-F5344CB8AC3E}">
        <p14:creationId xmlns:p14="http://schemas.microsoft.com/office/powerpoint/2010/main" val="101873571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127000" cap="flat" cmpd="sng" algn="ctr">
              <a:solidFill>
                <a:srgbClr val="FF0066"/>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127000" cap="flat" cmpd="sng" algn="ctr">
              <a:solidFill>
                <a:srgbClr val="FF0066"/>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arkGray">
  <a:themeElements>
    <a:clrScheme name="Dark Gray Background">
      <a:dk1>
        <a:srgbClr val="404040"/>
      </a:dk1>
      <a:lt1>
        <a:srgbClr val="D9D9D9"/>
      </a:lt1>
      <a:dk2>
        <a:srgbClr val="4A452A"/>
      </a:dk2>
      <a:lt2>
        <a:srgbClr val="D9D9FF"/>
      </a:lt2>
      <a:accent1>
        <a:srgbClr val="FF0066"/>
      </a:accent1>
      <a:accent2>
        <a:srgbClr val="FFFF00"/>
      </a:accent2>
      <a:accent3>
        <a:srgbClr val="9BBB59"/>
      </a:accent3>
      <a:accent4>
        <a:srgbClr val="8064A2"/>
      </a:accent4>
      <a:accent5>
        <a:srgbClr val="4BACC6"/>
      </a:accent5>
      <a:accent6>
        <a:srgbClr val="F79646"/>
      </a:accent6>
      <a:hlink>
        <a:srgbClr val="548DD4"/>
      </a:hlink>
      <a:folHlink>
        <a:srgbClr val="C6D9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darkGray" id="{DD07916B-B922-41C8-A0BD-2B62AD19FAEB}" vid="{88E25944-78C2-4916-9367-9F1CEDC951BE}"/>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4CFCC2C4B8A04D8365FF380D80C6F8" ma:contentTypeVersion="6" ma:contentTypeDescription="Create a new document." ma:contentTypeScope="" ma:versionID="bf69fa18e4da8a51cd7c72f3278f5086">
  <xsd:schema xmlns:xsd="http://www.w3.org/2001/XMLSchema" xmlns:xs="http://www.w3.org/2001/XMLSchema" xmlns:p="http://schemas.microsoft.com/office/2006/metadata/properties" xmlns:ns3="98953c36-47f9-4038-aad2-41074b9cf7cc" targetNamespace="http://schemas.microsoft.com/office/2006/metadata/properties" ma:root="true" ma:fieldsID="9924bac9c27d2898e6fcfc81ba06fb77" ns3:_="">
    <xsd:import namespace="98953c36-47f9-4038-aad2-41074b9cf7c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953c36-47f9-4038-aad2-41074b9cf7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2FDE9E-B4E0-4F85-A9C6-9A5FA89D6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953c36-47f9-4038-aad2-41074b9cf7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7FB0B90-6BC2-4D45-AA64-97CBE9808C17}">
  <ds:schemaRefs>
    <ds:schemaRef ds:uri="http://schemas.microsoft.com/sharepoint/v3/contenttype/forms"/>
  </ds:schemaRefs>
</ds:datastoreItem>
</file>

<file path=customXml/itemProps3.xml><?xml version="1.0" encoding="utf-8"?>
<ds:datastoreItem xmlns:ds="http://schemas.openxmlformats.org/officeDocument/2006/customXml" ds:itemID="{8C7B09AC-7869-4C7E-A169-5E24AE06F3E9}">
  <ds:schemaRefs>
    <ds:schemaRef ds:uri="http://schemas.microsoft.com/office/infopath/2007/PartnerControls"/>
    <ds:schemaRef ds:uri="http://schemas.microsoft.com/office/2006/metadata/properties"/>
    <ds:schemaRef ds:uri="http://schemas.microsoft.com/office/2006/documentManagement/types"/>
    <ds:schemaRef ds:uri="http://schemas.openxmlformats.org/package/2006/metadata/core-properties"/>
    <ds:schemaRef ds:uri="98953c36-47f9-4038-aad2-41074b9cf7cc"/>
    <ds:schemaRef ds:uri="http://www.w3.org/XML/1998/namespace"/>
    <ds:schemaRef ds:uri="http://purl.org/dc/elements/1.1/"/>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46955</TotalTime>
  <Words>9162</Words>
  <Application>Microsoft Office PowerPoint</Application>
  <PresentationFormat>On-screen Show (4:3)</PresentationFormat>
  <Paragraphs>1540</Paragraphs>
  <Slides>109</Slides>
  <Notes>26</Notes>
  <HiddenSlides>9</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109</vt:i4>
      </vt:variant>
    </vt:vector>
  </HeadingPairs>
  <TitlesOfParts>
    <vt:vector size="119" baseType="lpstr">
      <vt:lpstr>Arial</vt:lpstr>
      <vt:lpstr>Avenir Next W01</vt:lpstr>
      <vt:lpstr>Calibri</vt:lpstr>
      <vt:lpstr>Consolas</vt:lpstr>
      <vt:lpstr>Courier New</vt:lpstr>
      <vt:lpstr>Garamond</vt:lpstr>
      <vt:lpstr>Verdana</vt:lpstr>
      <vt:lpstr>Wingdings</vt:lpstr>
      <vt:lpstr>Default Design</vt:lpstr>
      <vt:lpstr>darkGray</vt:lpstr>
      <vt:lpstr>PowerPoint Presentation</vt:lpstr>
      <vt:lpstr>arcpy cursors for GIS data</vt:lpstr>
      <vt:lpstr>Cursors --------------- Read/write GIS attribute table rows</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access cursor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Three cursor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Iteration terms</vt:lpstr>
      <vt:lpstr>Cursor objects are iterators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Open a Python Notebook in ArcGIS Pro</vt:lpstr>
      <vt:lpstr>Open a Python Notebook in ArcGIS Pro</vt:lpstr>
      <vt:lpstr>In class - Exploring cursor objects (Part 1)</vt:lpstr>
      <vt:lpstr>In class follow-up</vt:lpstr>
      <vt:lpstr>Accessing fields</vt:lpstr>
      <vt:lpstr>Geometry Object</vt:lpstr>
      <vt:lpstr>Required parameters</vt:lpstr>
      <vt:lpstr>Optional parameters</vt:lpstr>
      <vt:lpstr>where_clause</vt:lpstr>
      <vt:lpstr>where_clause for filtering records</vt:lpstr>
      <vt:lpstr>where_clause for filtering records</vt:lpstr>
      <vt:lpstr>where_clause and quotation marks</vt:lpstr>
      <vt:lpstr>where_clause and quotation marks</vt:lpstr>
      <vt:lpstr>where_clause and quotation marks</vt:lpstr>
      <vt:lpstr>where_clause and quotation marks</vt:lpstr>
      <vt:lpstr>where_clause and quotation marks</vt:lpstr>
      <vt:lpstr>where_clause and quotation marks</vt:lpstr>
      <vt:lpstr>where_clause and quotation marks</vt:lpstr>
      <vt:lpstr>where_clause and quotation marks</vt:lpstr>
      <vt:lpstr>where_clause and quotation marks</vt:lpstr>
      <vt:lpstr>where_clause and quotation marks</vt:lpstr>
      <vt:lpstr>where_clause with variable</vt:lpstr>
      <vt:lpstr>In class - Exploring cursor objects (Part 2)</vt:lpstr>
      <vt:lpstr>Updating rows</vt:lpstr>
      <vt:lpstr>Updating rows with updateRow</vt:lpstr>
      <vt:lpstr>Deleting a row</vt:lpstr>
      <vt:lpstr>Deleting a row</vt:lpstr>
      <vt:lpstr>Deleting rows</vt:lpstr>
      <vt:lpstr>Delete row &amp; check the count</vt:lpstr>
      <vt:lpstr>Delete row &amp; check the count</vt:lpstr>
      <vt:lpstr>Delete row &amp; check the count</vt:lpstr>
      <vt:lpstr>Deleting the cursor object</vt:lpstr>
      <vt:lpstr>Deleting the cursor object</vt:lpstr>
      <vt:lpstr>deleteRow versus del</vt:lpstr>
      <vt:lpstr>Using with … as</vt:lpstr>
      <vt:lpstr>Error handling with cursors</vt:lpstr>
      <vt:lpstr>Error handling and removing locks</vt:lpstr>
      <vt:lpstr>Insert cursor</vt:lpstr>
      <vt:lpstr>Insert cursor</vt:lpstr>
      <vt:lpstr>Insert cursor</vt:lpstr>
      <vt:lpstr>To set the Shape field</vt:lpstr>
      <vt:lpstr>Inserting a point</vt:lpstr>
      <vt:lpstr>RuntimeError you might encounter</vt:lpstr>
      <vt:lpstr>Edit session example</vt:lpstr>
      <vt:lpstr>When is an edit session needed?</vt:lpstr>
      <vt:lpstr>Edit session</vt:lpstr>
      <vt:lpstr>Summing up</vt:lpstr>
      <vt:lpstr>Summing up</vt:lpstr>
      <vt:lpstr>More looping</vt:lpstr>
      <vt:lpstr>Find 7 mistakes </vt:lpstr>
      <vt:lpstr>Update a field based on another field</vt:lpstr>
      <vt:lpstr>Update a field based on another field</vt:lpstr>
      <vt:lpstr>Spatial Reference object</vt:lpstr>
    </vt:vector>
  </TitlesOfParts>
  <Company>San Diego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Geoprocessing using Python</dc:title>
  <dc:creator>piotr</dc:creator>
  <cp:lastModifiedBy>Laura Gray Tateosian</cp:lastModifiedBy>
  <cp:revision>423</cp:revision>
  <dcterms:created xsi:type="dcterms:W3CDTF">2004-10-22T02:24:14Z</dcterms:created>
  <dcterms:modified xsi:type="dcterms:W3CDTF">2023-03-09T15:07:37Z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0x0101000A4CFCC2C4B8A04D8365FF380D80C6F8</vt:lpwstr>
  </property>
</Properties>
</file>