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22"/>
  </p:notesMasterIdLst>
  <p:sldIdLst>
    <p:sldId id="600" r:id="rId6"/>
    <p:sldId id="511" r:id="rId7"/>
    <p:sldId id="256" r:id="rId8"/>
    <p:sldId id="439" r:id="rId9"/>
    <p:sldId id="598" r:id="rId10"/>
    <p:sldId id="512" r:id="rId11"/>
    <p:sldId id="536" r:id="rId12"/>
    <p:sldId id="535" r:id="rId13"/>
    <p:sldId id="534" r:id="rId14"/>
    <p:sldId id="532" r:id="rId15"/>
    <p:sldId id="533" r:id="rId16"/>
    <p:sldId id="530" r:id="rId17"/>
    <p:sldId id="543" r:id="rId18"/>
    <p:sldId id="539" r:id="rId19"/>
    <p:sldId id="528" r:id="rId20"/>
    <p:sldId id="514" r:id="rId21"/>
    <p:sldId id="519" r:id="rId22"/>
    <p:sldId id="516" r:id="rId23"/>
    <p:sldId id="527" r:id="rId24"/>
    <p:sldId id="520" r:id="rId25"/>
    <p:sldId id="524" r:id="rId26"/>
    <p:sldId id="525" r:id="rId27"/>
    <p:sldId id="611" r:id="rId28"/>
    <p:sldId id="610" r:id="rId29"/>
    <p:sldId id="544" r:id="rId30"/>
    <p:sldId id="548" r:id="rId31"/>
    <p:sldId id="545" r:id="rId32"/>
    <p:sldId id="551" r:id="rId33"/>
    <p:sldId id="552" r:id="rId34"/>
    <p:sldId id="612" r:id="rId35"/>
    <p:sldId id="602" r:id="rId36"/>
    <p:sldId id="601" r:id="rId37"/>
    <p:sldId id="606" r:id="rId38"/>
    <p:sldId id="550" r:id="rId39"/>
    <p:sldId id="549" r:id="rId40"/>
    <p:sldId id="546" r:id="rId41"/>
    <p:sldId id="547" r:id="rId42"/>
    <p:sldId id="555" r:id="rId43"/>
    <p:sldId id="556" r:id="rId44"/>
    <p:sldId id="554" r:id="rId45"/>
    <p:sldId id="613" r:id="rId46"/>
    <p:sldId id="567" r:id="rId47"/>
    <p:sldId id="568" r:id="rId48"/>
    <p:sldId id="553" r:id="rId49"/>
    <p:sldId id="616" r:id="rId50"/>
    <p:sldId id="617" r:id="rId51"/>
    <p:sldId id="618" r:id="rId52"/>
    <p:sldId id="619" r:id="rId53"/>
    <p:sldId id="620" r:id="rId54"/>
    <p:sldId id="559" r:id="rId55"/>
    <p:sldId id="561" r:id="rId56"/>
    <p:sldId id="562" r:id="rId57"/>
    <p:sldId id="563" r:id="rId58"/>
    <p:sldId id="565" r:id="rId59"/>
    <p:sldId id="615" r:id="rId60"/>
    <p:sldId id="599" r:id="rId61"/>
    <p:sldId id="614" r:id="rId62"/>
    <p:sldId id="497" r:id="rId63"/>
    <p:sldId id="408" r:id="rId64"/>
    <p:sldId id="465" r:id="rId65"/>
    <p:sldId id="503" r:id="rId66"/>
    <p:sldId id="456" r:id="rId67"/>
    <p:sldId id="582" r:id="rId68"/>
    <p:sldId id="583" r:id="rId69"/>
    <p:sldId id="584" r:id="rId70"/>
    <p:sldId id="585" r:id="rId71"/>
    <p:sldId id="586" r:id="rId72"/>
    <p:sldId id="587" r:id="rId73"/>
    <p:sldId id="588" r:id="rId74"/>
    <p:sldId id="589" r:id="rId75"/>
    <p:sldId id="591" r:id="rId76"/>
    <p:sldId id="592" r:id="rId77"/>
    <p:sldId id="593" r:id="rId78"/>
    <p:sldId id="594" r:id="rId79"/>
    <p:sldId id="595" r:id="rId80"/>
    <p:sldId id="597" r:id="rId81"/>
    <p:sldId id="596" r:id="rId82"/>
    <p:sldId id="455" r:id="rId83"/>
    <p:sldId id="469" r:id="rId84"/>
    <p:sldId id="622" r:id="rId85"/>
    <p:sldId id="623" r:id="rId86"/>
    <p:sldId id="624" r:id="rId87"/>
    <p:sldId id="474" r:id="rId88"/>
    <p:sldId id="475" r:id="rId89"/>
    <p:sldId id="493" r:id="rId90"/>
    <p:sldId id="576" r:id="rId91"/>
    <p:sldId id="572" r:id="rId92"/>
    <p:sldId id="574" r:id="rId93"/>
    <p:sldId id="575" r:id="rId94"/>
    <p:sldId id="577" r:id="rId95"/>
    <p:sldId id="495" r:id="rId96"/>
    <p:sldId id="494" r:id="rId97"/>
    <p:sldId id="629" r:id="rId98"/>
    <p:sldId id="630" r:id="rId99"/>
    <p:sldId id="490" r:id="rId100"/>
    <p:sldId id="500" r:id="rId101"/>
    <p:sldId id="489" r:id="rId102"/>
    <p:sldId id="507" r:id="rId103"/>
    <p:sldId id="626" r:id="rId104"/>
    <p:sldId id="627" r:id="rId105"/>
    <p:sldId id="628" r:id="rId106"/>
    <p:sldId id="625" r:id="rId107"/>
    <p:sldId id="502" r:id="rId108"/>
    <p:sldId id="508" r:id="rId109"/>
    <p:sldId id="510" r:id="rId110"/>
    <p:sldId id="621" r:id="rId111"/>
    <p:sldId id="608" r:id="rId112"/>
    <p:sldId id="607" r:id="rId113"/>
    <p:sldId id="609" r:id="rId114"/>
    <p:sldId id="496" r:id="rId115"/>
    <p:sldId id="569" r:id="rId116"/>
    <p:sldId id="513" r:id="rId117"/>
    <p:sldId id="498" r:id="rId118"/>
    <p:sldId id="570" r:id="rId119"/>
    <p:sldId id="571" r:id="rId120"/>
    <p:sldId id="509" r:id="rId1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5D50E"/>
    <a:srgbClr val="ABABAB"/>
    <a:srgbClr val="D9D9D9"/>
    <a:srgbClr val="FFF9AF"/>
    <a:srgbClr val="569CD6"/>
    <a:srgbClr val="404040"/>
    <a:srgbClr val="4A452A"/>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B2E0B-68FB-4318-A9F4-BC4BCD40010B}" v="523" dt="2022-10-20T01:47:10.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575" autoAdjust="0"/>
  </p:normalViewPr>
  <p:slideViewPr>
    <p:cSldViewPr>
      <p:cViewPr varScale="1">
        <p:scale>
          <a:sx n="49" d="100"/>
          <a:sy n="49" d="100"/>
        </p:scale>
        <p:origin x="1804" y="2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varScale="1">
      <p:scale>
        <a:sx n="1" d="1"/>
        <a:sy n="1" d="1"/>
      </p:scale>
      <p:origin x="0" y="-11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40.xml"/><Relationship Id="rId18" Type="http://schemas.openxmlformats.org/officeDocument/2006/relationships/slide" Target="slides/slide48.xml"/><Relationship Id="rId26" Type="http://schemas.openxmlformats.org/officeDocument/2006/relationships/slide" Target="slides/slide79.xml"/><Relationship Id="rId3" Type="http://schemas.openxmlformats.org/officeDocument/2006/relationships/slide" Target="slides/slide26.xml"/><Relationship Id="rId21" Type="http://schemas.openxmlformats.org/officeDocument/2006/relationships/slide" Target="slides/slide51.xml"/><Relationship Id="rId7" Type="http://schemas.openxmlformats.org/officeDocument/2006/relationships/slide" Target="slides/slide34.xml"/><Relationship Id="rId12" Type="http://schemas.openxmlformats.org/officeDocument/2006/relationships/slide" Target="slides/slide39.xml"/><Relationship Id="rId17" Type="http://schemas.openxmlformats.org/officeDocument/2006/relationships/slide" Target="slides/slide47.xml"/><Relationship Id="rId25" Type="http://schemas.openxmlformats.org/officeDocument/2006/relationships/slide" Target="slides/slide59.xml"/><Relationship Id="rId2" Type="http://schemas.openxmlformats.org/officeDocument/2006/relationships/slide" Target="slides/slide25.xml"/><Relationship Id="rId16" Type="http://schemas.openxmlformats.org/officeDocument/2006/relationships/slide" Target="slides/slide4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29.xml"/><Relationship Id="rId11" Type="http://schemas.openxmlformats.org/officeDocument/2006/relationships/slide" Target="slides/slide38.xml"/><Relationship Id="rId24" Type="http://schemas.openxmlformats.org/officeDocument/2006/relationships/slide" Target="slides/slide54.xml"/><Relationship Id="rId5" Type="http://schemas.openxmlformats.org/officeDocument/2006/relationships/slide" Target="slides/slide28.xml"/><Relationship Id="rId15" Type="http://schemas.openxmlformats.org/officeDocument/2006/relationships/slide" Target="slides/slide45.xml"/><Relationship Id="rId23" Type="http://schemas.openxmlformats.org/officeDocument/2006/relationships/slide" Target="slides/slide53.xml"/><Relationship Id="rId10" Type="http://schemas.openxmlformats.org/officeDocument/2006/relationships/slide" Target="slides/slide37.xml"/><Relationship Id="rId19" Type="http://schemas.openxmlformats.org/officeDocument/2006/relationships/slide" Target="slides/slide49.xml"/><Relationship Id="rId4" Type="http://schemas.openxmlformats.org/officeDocument/2006/relationships/slide" Target="slides/slide27.xml"/><Relationship Id="rId9" Type="http://schemas.openxmlformats.org/officeDocument/2006/relationships/slide" Target="slides/slide36.xml"/><Relationship Id="rId14" Type="http://schemas.openxmlformats.org/officeDocument/2006/relationships/slide" Target="slides/slide44.xml"/><Relationship Id="rId22" Type="http://schemas.openxmlformats.org/officeDocument/2006/relationships/slide" Target="slides/slide52.xml"/><Relationship Id="rId27"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2307F7-1FBD-9CDB-5085-25959CCFF9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245B4FDA-D093-EBB9-00A7-0C626B32A84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7892" name="Rectangle 1028">
            <a:extLst>
              <a:ext uri="{FF2B5EF4-FFF2-40B4-BE49-F238E27FC236}">
                <a16:creationId xmlns:a16="http://schemas.microsoft.com/office/drawing/2014/main" id="{E3AFE0A4-C8D2-398B-8E4A-CCC230DFCC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1E3B3A4E-A63F-6B07-B8A7-DFD9D66C2C4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9207F34-63D0-F148-7759-97F98D0E987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AC476C6D-6BBF-B4A6-4444-12A939049C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86614B4-FA80-41CB-A9CB-5D1EF9FB4E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parks along the US east coast work together to keep records of any locations where wildfires have started in the parks.  This map shows a few of the fire ignitions in Cape Cod National Seashore. Below the map is part of the attribute table of the fires shapefile.  If you are working with this data, you may want to compare the causes of fires that occurred 20 years ago and to those that occurred last year, or you may want to make the Authorized name field more consistent.  Here David </a:t>
            </a:r>
            <a:r>
              <a:rPr lang="en-US" dirty="0" err="1"/>
              <a:t>Crary</a:t>
            </a:r>
            <a:r>
              <a:rPr lang="en-US" dirty="0"/>
              <a:t> is referred to at least five distinct ways.  Or you may get reports of new fires and need to add new records to the table.   arcpy cursors can be used for all of these tasks.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a:t>
            </a:fld>
            <a:endParaRPr lang="en-US" altLang="en-US"/>
          </a:p>
        </p:txBody>
      </p:sp>
    </p:spTree>
    <p:extLst>
      <p:ext uri="{BB962C8B-B14F-4D97-AF65-F5344CB8AC3E}">
        <p14:creationId xmlns:p14="http://schemas.microsoft.com/office/powerpoint/2010/main" val="3064752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 datasets, it’s better to specify on the fields you’re using.</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43</a:t>
            </a:fld>
            <a:endParaRPr lang="en-US" altLang="en-US"/>
          </a:p>
        </p:txBody>
      </p:sp>
    </p:spTree>
    <p:extLst>
      <p:ext uri="{BB962C8B-B14F-4D97-AF65-F5344CB8AC3E}">
        <p14:creationId xmlns:p14="http://schemas.microsoft.com/office/powerpoint/2010/main" val="49519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https://lgtateos.github.io/gis540/notebooks/search_cursors.ipynb</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56</a:t>
            </a:fld>
            <a:endParaRPr lang="en-US" altLang="en-US"/>
          </a:p>
        </p:txBody>
      </p:sp>
    </p:spTree>
    <p:extLst>
      <p:ext uri="{BB962C8B-B14F-4D97-AF65-F5344CB8AC3E}">
        <p14:creationId xmlns:p14="http://schemas.microsoft.com/office/powerpoint/2010/main" val="21932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8A01B4CB-27AD-5645-ABDF-F3C33F55D51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D27E74-40E8-49A4-B4BE-6DDA12E74801}" type="slidenum">
              <a:rPr lang="en-US" altLang="en-US"/>
              <a:pPr>
                <a:spcBef>
                  <a:spcPct val="0"/>
                </a:spcBef>
              </a:pPr>
              <a:t>60</a:t>
            </a:fld>
            <a:endParaRPr lang="en-US" altLang="en-US"/>
          </a:p>
        </p:txBody>
      </p:sp>
      <p:sp>
        <p:nvSpPr>
          <p:cNvPr id="41987" name="Rectangle 2">
            <a:extLst>
              <a:ext uri="{FF2B5EF4-FFF2-40B4-BE49-F238E27FC236}">
                <a16:creationId xmlns:a16="http://schemas.microsoft.com/office/drawing/2014/main" id="{F6E8656C-B722-CA99-5E07-54FF391B662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1ED85C2-A0E1-81E3-1BAD-FE577DB7221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buFontTx/>
              <a:buAutoNum type="arabicPeriod"/>
              <a:defRPr/>
            </a:pPr>
            <a:r>
              <a:rPr lang="en-US" dirty="0">
                <a:latin typeface="Arial" pitchFamily="34" charset="0"/>
                <a:ea typeface="ＭＳ Ｐゴシック" pitchFamily="34" charset="-128"/>
              </a:rPr>
              <a:t>What is row?            a tuple</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a:defRPr/>
            </a:pPr>
            <a:r>
              <a:rPr lang="en-US" dirty="0" err="1">
                <a:latin typeface="Arial" pitchFamily="34" charset="0"/>
                <a:ea typeface="ＭＳ Ｐゴシック" pitchFamily="34" charset="-128"/>
              </a:rPr>
              <a:t>sc.reset</a:t>
            </a:r>
            <a:r>
              <a:rPr lang="en-US" dirty="0">
                <a:latin typeface="Arial" pitchFamily="34" charset="0"/>
                <a:ea typeface="ＭＳ Ｐゴシック" pitchFamily="34" charset="-128"/>
              </a:rPr>
              <a:t>( ) resets the pointer to the beginning of the list. </a:t>
            </a:r>
          </a:p>
          <a:p>
            <a:pPr marL="228600" indent="-228600" eaLnBrk="1" hangingPunct="1">
              <a:buFontTx/>
              <a:buAutoNum type="arabicPeriod"/>
              <a:defRPr/>
            </a:pPr>
            <a:endParaRPr lang="en-US" dirty="0">
              <a:latin typeface="Arial" pitchFamily="34" charset="0"/>
              <a:ea typeface="ＭＳ Ｐゴシック" pitchFamily="34" charset="-128"/>
            </a:endParaRPr>
          </a:p>
          <a:p>
            <a:pPr marL="228600" indent="-228600" eaLnBrk="1" hangingPunct="1">
              <a:buFontTx/>
              <a:buAutoNum type="arabicPeriod"/>
              <a:defRPr/>
            </a:pPr>
            <a:r>
              <a:rPr lang="en-US" dirty="0">
                <a:latin typeface="Arial" pitchFamily="34" charset="0"/>
                <a:ea typeface="ＭＳ Ｐゴシック" pitchFamily="34" charset="-128"/>
              </a:rPr>
              <a:t>Area of a polygon? </a:t>
            </a:r>
          </a:p>
          <a:p>
            <a:pPr eaLnBrk="1" hangingPunct="1">
              <a:defRPr/>
            </a:pP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 ["SHAPE@"]                </a:t>
            </a:r>
          </a:p>
          <a:p>
            <a:pPr eaLnBrk="1" hangingPunct="1">
              <a:defRPr/>
            </a:pP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a:t>
            </a: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a:t>
            </a:r>
          </a:p>
          <a:p>
            <a:pPr eaLnBrk="1" hangingPunct="1">
              <a:defRPr/>
            </a:pPr>
            <a:r>
              <a:rPr lang="en-US" dirty="0">
                <a:latin typeface="Arial" pitchFamily="34" charset="0"/>
                <a:ea typeface="ＭＳ Ｐゴシック" pitchFamily="34" charset="-128"/>
              </a:rPr>
              <a:t>for row in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print row[0].area</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startAt="4"/>
              <a:defRPr/>
            </a:pPr>
            <a:r>
              <a:rPr lang="en-US" dirty="0">
                <a:solidFill>
                  <a:srgbClr val="0000FF"/>
                </a:solidFill>
                <a:latin typeface="Arial" pitchFamily="34" charset="0"/>
                <a:ea typeface="ＭＳ Ｐゴシック" pitchFamily="34" charset="-128"/>
              </a:rPr>
              <a:t>del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keyword del deletes the object it</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used on.  del </a:t>
            </a: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deleted the search cursor we were using.  So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 threw an error.</a:t>
            </a:r>
          </a:p>
          <a:p>
            <a:pPr eaLnBrk="1" hangingPunct="1">
              <a:defRPr/>
            </a:pP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 Upcoming slides will address the rest</a:t>
            </a:r>
          </a:p>
          <a:p>
            <a:pPr eaLnBrk="1" hangingPunct="1">
              <a:defRPr/>
            </a:pPr>
            <a:br>
              <a:rPr lang="en-US" altLang="ja-JP" dirty="0">
                <a:latin typeface="Arial" pitchFamily="34" charset="0"/>
                <a:ea typeface="ＭＳ Ｐゴシック" pitchFamily="34" charset="-128"/>
              </a:rPr>
            </a:b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5.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"*","COVER =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only select rows with COVER type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(stands for orchard)</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6.  &lt;&gt; is SQL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not equal to</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altLang="ja-JP" dirty="0">
                <a:latin typeface="Arial" pitchFamily="34" charset="0"/>
                <a:ea typeface="ＭＳ Ｐゴシック" pitchFamily="34" charset="-128"/>
              </a:rPr>
              <a:t>  </a:t>
            </a:r>
          </a:p>
          <a:p>
            <a:pPr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"COVER &lt;&gt; 'woods'")   selects the non-woods cover type rows.</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7.   row FID is 22 --&gt; row RECNO is 23 </a:t>
            </a:r>
          </a:p>
          <a:p>
            <a:pPr eaLnBrk="1" hangingPunct="1">
              <a:defRPr/>
            </a:pPr>
            <a:br>
              <a:rPr lang="en-US" dirty="0">
                <a:latin typeface="Arial" pitchFamily="34" charset="0"/>
                <a:ea typeface="ＭＳ Ｐゴシック" pitchFamily="34" charset="-128"/>
              </a:rPr>
            </a:b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"FID = 22")  </a:t>
            </a:r>
          </a:p>
          <a:p>
            <a:pPr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eaLnBrk="1" hangingPunct="1">
              <a:defRPr/>
            </a:pPr>
            <a:r>
              <a:rPr lang="en-US" altLang="ja-JP" dirty="0">
                <a:latin typeface="Arial" pitchFamily="34" charset="0"/>
                <a:ea typeface="ＭＳ Ｐゴシック" pitchFamily="34" charset="-128"/>
              </a:rPr>
              <a:t>print row[0]</a:t>
            </a:r>
          </a:p>
          <a:p>
            <a:pPr eaLnBrk="1" hangingPunct="1">
              <a:defRPr/>
            </a:pPr>
            <a:r>
              <a:rPr lang="en-US" altLang="ja-JP" dirty="0">
                <a:latin typeface="Arial" pitchFamily="34" charset="0"/>
                <a:ea typeface="ＭＳ Ｐゴシック" pitchFamily="34" charset="-128"/>
              </a:rPr>
              <a:t>print row[3]</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8. </a:t>
            </a: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That depends on how you created your search cursor.</a:t>
            </a:r>
          </a:p>
          <a:p>
            <a:pPr marL="228600" indent="-228600" eaLnBrk="1" hangingPunct="1">
              <a:defRPr/>
            </a:pPr>
            <a:r>
              <a:rPr lang="en-US" altLang="ja-JP" dirty="0">
                <a:latin typeface="Arial" pitchFamily="34" charset="0"/>
                <a:ea typeface="ＭＳ Ｐゴシック" pitchFamily="34" charset="-128"/>
              </a:rPr>
              <a:t>Examples:</a:t>
            </a: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row[2]</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[“COVER"])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row[0]</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7F4B-05D7-AF2B-D2BB-8AA1B5816EF8}"/>
              </a:ext>
            </a:extLst>
          </p:cNvPr>
          <p:cNvSpPr>
            <a:spLocks noGrp="1" noRot="1" noChangeAspect="1"/>
          </p:cNvSpPr>
          <p:nvPr>
            <p:ph type="sldImg"/>
          </p:nvPr>
        </p:nvSpPr>
        <p:spPr/>
      </p:sp>
      <p:sp>
        <p:nvSpPr>
          <p:cNvPr id="21507" name="Notes Placeholder 2">
            <a:extLst>
              <a:ext uri="{FF2B5EF4-FFF2-40B4-BE49-F238E27FC236}">
                <a16:creationId xmlns:a16="http://schemas.microsoft.com/office/drawing/2014/main" id="{0FC3FBD3-309D-53B5-E8A0-88CDBA027382}"/>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3475187-B3F4-3C13-9409-86F6A76A5D3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8E1EE3-1B5D-48A8-ADD7-8ADE0B909A52}" type="slidenum">
              <a:rPr lang="en-US" altLang="en-US"/>
              <a:pPr>
                <a:spcBef>
                  <a:spcPct val="0"/>
                </a:spcBef>
              </a:pPr>
              <a:t>61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80</a:t>
            </a:fld>
            <a:endParaRPr lang="en-US" altLang="en-US"/>
          </a:p>
        </p:txBody>
      </p:sp>
    </p:spTree>
    <p:extLst>
      <p:ext uri="{BB962C8B-B14F-4D97-AF65-F5344CB8AC3E}">
        <p14:creationId xmlns:p14="http://schemas.microsoft.com/office/powerpoint/2010/main" val="361703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FE31EF2-B8AF-868F-FF36-CE047616D468}"/>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B639819C-FED5-FB29-1D62-A8960774EF16}"/>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cs typeface="+mn-cs"/>
              </a:rPr>
              <a:t>NO changes are made to the data attribute table until the change is committed with the updateRow method.</a:t>
            </a:r>
          </a:p>
        </p:txBody>
      </p:sp>
      <p:sp>
        <p:nvSpPr>
          <p:cNvPr id="43012" name="Slide Number Placeholder 3">
            <a:extLst>
              <a:ext uri="{FF2B5EF4-FFF2-40B4-BE49-F238E27FC236}">
                <a16:creationId xmlns:a16="http://schemas.microsoft.com/office/drawing/2014/main" id="{5CBC85D9-9252-92FA-9C1F-2B1077807A0E}"/>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57D735-54CD-4950-81F0-30FB941BC77B}" type="slidenum">
              <a:rPr lang="en-US" altLang="en-US"/>
              <a:pPr>
                <a:spcBef>
                  <a:spcPct val="0"/>
                </a:spcBef>
              </a:pPr>
              <a:t>84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85</a:t>
            </a:fld>
            <a:endParaRPr lang="en-US" altLang="en-US"/>
          </a:p>
        </p:txBody>
      </p:sp>
    </p:spTree>
    <p:extLst>
      <p:ext uri="{BB962C8B-B14F-4D97-AF65-F5344CB8AC3E}">
        <p14:creationId xmlns:p14="http://schemas.microsoft.com/office/powerpoint/2010/main" val="15517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86</a:t>
            </a:fld>
            <a:endParaRPr lang="en-US" altLang="en-US"/>
          </a:p>
        </p:txBody>
      </p:sp>
    </p:spTree>
    <p:extLst>
      <p:ext uri="{BB962C8B-B14F-4D97-AF65-F5344CB8AC3E}">
        <p14:creationId xmlns:p14="http://schemas.microsoft.com/office/powerpoint/2010/main" val="215101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88</a:t>
            </a:fld>
            <a:endParaRPr lang="en-US" altLang="en-US"/>
          </a:p>
        </p:txBody>
      </p:sp>
    </p:spTree>
    <p:extLst>
      <p:ext uri="{BB962C8B-B14F-4D97-AF65-F5344CB8AC3E}">
        <p14:creationId xmlns:p14="http://schemas.microsoft.com/office/powerpoint/2010/main" val="355280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89</a:t>
            </a:fld>
            <a:endParaRPr lang="en-US" altLang="en-US"/>
          </a:p>
        </p:txBody>
      </p:sp>
    </p:spTree>
    <p:extLst>
      <p:ext uri="{BB962C8B-B14F-4D97-AF65-F5344CB8AC3E}">
        <p14:creationId xmlns:p14="http://schemas.microsoft.com/office/powerpoint/2010/main" val="411557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tabular manipulation tasks, you can just skip the coding and work in Excel to work with the data. But this doesn't always work for two reasons.  </a:t>
            </a:r>
          </a:p>
          <a:p>
            <a:r>
              <a:rPr lang="en-US" dirty="0"/>
              <a:t>1) If you need to repeat the process on many files or very large files, the manual approach becomes error prone and impractical.</a:t>
            </a:r>
          </a:p>
          <a:p>
            <a:r>
              <a:rPr lang="en-US" dirty="0"/>
              <a:t>2) Many GIS data formats do not even enable this type of access, because they are binary encodings.  This is what it might look like if you try to open a shapefile in Notepad, because shapefiles are binary.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a:t>
            </a:fld>
            <a:endParaRPr lang="en-US" altLang="en-US"/>
          </a:p>
        </p:txBody>
      </p:sp>
    </p:spTree>
    <p:extLst>
      <p:ext uri="{BB962C8B-B14F-4D97-AF65-F5344CB8AC3E}">
        <p14:creationId xmlns:p14="http://schemas.microsoft.com/office/powerpoint/2010/main" val="36866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90</a:t>
            </a:fld>
            <a:endParaRPr lang="en-US" altLang="en-US"/>
          </a:p>
        </p:txBody>
      </p:sp>
    </p:spTree>
    <p:extLst>
      <p:ext uri="{BB962C8B-B14F-4D97-AF65-F5344CB8AC3E}">
        <p14:creationId xmlns:p14="http://schemas.microsoft.com/office/powerpoint/2010/main" val="414537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93</a:t>
            </a:fld>
            <a:endParaRPr lang="en-US" altLang="en-US"/>
          </a:p>
        </p:txBody>
      </p:sp>
    </p:spTree>
    <p:extLst>
      <p:ext uri="{BB962C8B-B14F-4D97-AF65-F5344CB8AC3E}">
        <p14:creationId xmlns:p14="http://schemas.microsoft.com/office/powerpoint/2010/main" val="3631122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rgbClr val="D9D9D9"/>
                </a:solidFill>
                <a:ea typeface="ＭＳ Ｐゴシック" pitchFamily="34" charset="-128"/>
              </a:rPr>
              <a:t>* </a:t>
            </a:r>
            <a:r>
              <a:rPr lang="en-US" sz="1200" dirty="0">
                <a:solidFill>
                  <a:srgbClr val="D9D9D9"/>
                </a:solidFill>
                <a:latin typeface="Arial" charset="0"/>
                <a:cs typeface="ＭＳ Ｐゴシック" charset="0"/>
              </a:rPr>
              <a:t>The order of values must be in the same order as specified when creating the cursor.</a:t>
            </a:r>
            <a:r>
              <a:rPr lang="en-US" sz="1200" kern="0" dirty="0">
                <a:solidFill>
                  <a:srgbClr val="D9D9D9"/>
                </a:solidFill>
                <a:ea typeface="ＭＳ Ｐゴシック" pitchFamily="34" charset="-128"/>
              </a:rPr>
              <a:t> </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95</a:t>
            </a:fld>
            <a:endParaRPr lang="en-US" altLang="en-US"/>
          </a:p>
        </p:txBody>
      </p:sp>
    </p:spTree>
    <p:extLst>
      <p:ext uri="{BB962C8B-B14F-4D97-AF65-F5344CB8AC3E}">
        <p14:creationId xmlns:p14="http://schemas.microsoft.com/office/powerpoint/2010/main" val="1288478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6429109-F0F3-21C9-9B79-42F9468F18B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104B6B46-BC96-0011-4963-11F5DEAF60C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ＭＳ Ｐゴシック" charset="0"/>
              <a:cs typeface="+mn-cs"/>
            </a:endParaRPr>
          </a:p>
        </p:txBody>
      </p:sp>
      <p:sp>
        <p:nvSpPr>
          <p:cNvPr id="44036" name="Slide Number Placeholder 3">
            <a:extLst>
              <a:ext uri="{FF2B5EF4-FFF2-40B4-BE49-F238E27FC236}">
                <a16:creationId xmlns:a16="http://schemas.microsoft.com/office/drawing/2014/main" id="{76660C67-1869-FB9A-FA74-9AE2FC04275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1CA3D5-1E6D-4A32-8A29-69652BE83BBD}" type="slidenum">
              <a:rPr lang="en-US" altLang="en-US"/>
              <a:pPr>
                <a:spcBef>
                  <a:spcPct val="0"/>
                </a:spcBef>
              </a:pPr>
              <a:t>96</a:t>
            </a:fld>
            <a:endParaRPr lang="en-US" altLang="en-US"/>
          </a:p>
        </p:txBody>
      </p:sp>
    </p:spTree>
    <p:extLst>
      <p:ext uri="{BB962C8B-B14F-4D97-AF65-F5344CB8AC3E}">
        <p14:creationId xmlns:p14="http://schemas.microsoft.com/office/powerpoint/2010/main" val="175973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The order of values must be in the same order as specified when creating the cursor.</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97</a:t>
            </a:fld>
            <a:endParaRPr lang="en-US" altLang="en-US"/>
          </a:p>
        </p:txBody>
      </p:sp>
    </p:spTree>
    <p:extLst>
      <p:ext uri="{BB962C8B-B14F-4D97-AF65-F5344CB8AC3E}">
        <p14:creationId xmlns:p14="http://schemas.microsoft.com/office/powerpoint/2010/main" val="205909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98</a:t>
            </a:fld>
            <a:endParaRPr lang="en-US" altLang="en-US"/>
          </a:p>
        </p:txBody>
      </p:sp>
    </p:spTree>
    <p:extLst>
      <p:ext uri="{BB962C8B-B14F-4D97-AF65-F5344CB8AC3E}">
        <p14:creationId xmlns:p14="http://schemas.microsoft.com/office/powerpoint/2010/main" val="319713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99</a:t>
            </a:fld>
            <a:endParaRPr lang="en-US" altLang="en-US"/>
          </a:p>
        </p:txBody>
      </p:sp>
    </p:spTree>
    <p:extLst>
      <p:ext uri="{BB962C8B-B14F-4D97-AF65-F5344CB8AC3E}">
        <p14:creationId xmlns:p14="http://schemas.microsoft.com/office/powerpoint/2010/main" val="1961369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100</a:t>
            </a:fld>
            <a:endParaRPr lang="en-US" altLang="en-US"/>
          </a:p>
        </p:txBody>
      </p:sp>
    </p:spTree>
    <p:extLst>
      <p:ext uri="{BB962C8B-B14F-4D97-AF65-F5344CB8AC3E}">
        <p14:creationId xmlns:p14="http://schemas.microsoft.com/office/powerpoint/2010/main" val="373840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101</a:t>
            </a:fld>
            <a:endParaRPr lang="en-US" altLang="en-US"/>
          </a:p>
        </p:txBody>
      </p:sp>
    </p:spTree>
    <p:extLst>
      <p:ext uri="{BB962C8B-B14F-4D97-AF65-F5344CB8AC3E}">
        <p14:creationId xmlns:p14="http://schemas.microsoft.com/office/powerpoint/2010/main" val="3892965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But these are not exclusive locks, so this won't impact your workflow.</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102</a:t>
            </a:fld>
            <a:endParaRPr lang="en-US" altLang="en-US"/>
          </a:p>
        </p:txBody>
      </p:sp>
    </p:spTree>
    <p:extLst>
      <p:ext uri="{BB962C8B-B14F-4D97-AF65-F5344CB8AC3E}">
        <p14:creationId xmlns:p14="http://schemas.microsoft.com/office/powerpoint/2010/main" val="169289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introduce cursors by first using examples from the simplest one.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19</a:t>
            </a:fld>
            <a:endParaRPr lang="en-US" altLang="en-US"/>
          </a:p>
        </p:txBody>
      </p:sp>
    </p:spTree>
    <p:extLst>
      <p:ext uri="{BB962C8B-B14F-4D97-AF65-F5344CB8AC3E}">
        <p14:creationId xmlns:p14="http://schemas.microsoft.com/office/powerpoint/2010/main" val="402669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103</a:t>
            </a:fld>
            <a:endParaRPr lang="en-US" altLang="en-US"/>
          </a:p>
        </p:txBody>
      </p:sp>
    </p:spTree>
    <p:extLst>
      <p:ext uri="{BB962C8B-B14F-4D97-AF65-F5344CB8AC3E}">
        <p14:creationId xmlns:p14="http://schemas.microsoft.com/office/powerpoint/2010/main" val="2606089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104</a:t>
            </a:fld>
            <a:endParaRPr lang="en-US" altLang="en-US"/>
          </a:p>
        </p:txBody>
      </p:sp>
    </p:spTree>
    <p:extLst>
      <p:ext uri="{BB962C8B-B14F-4D97-AF65-F5344CB8AC3E}">
        <p14:creationId xmlns:p14="http://schemas.microsoft.com/office/powerpoint/2010/main" val="1821306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F211-DCB7-9051-4B80-050240D3910E}"/>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043D9EBB-72E4-86F8-0BEA-C450729095F0}"/>
              </a:ext>
            </a:extLst>
          </p:cNvPr>
          <p:cNvSpPr>
            <a:spLocks noGrp="1"/>
          </p:cNvSpPr>
          <p:nvPr>
            <p:ph type="body" idx="1"/>
          </p:nvPr>
        </p:nvSpPr>
        <p:spPr>
          <a:noFill/>
        </p:spPr>
        <p:txBody>
          <a:bodyPr/>
          <a:lstStyle/>
          <a:p>
            <a:pPr marL="228600" indent="-228600">
              <a:buFontTx/>
              <a:buAutoNum type="arabicPeriod"/>
            </a:pPr>
            <a:r>
              <a:rPr lang="en-US" altLang="en-US" dirty="0" err="1">
                <a:latin typeface="Arial" panose="020B0604020202020204" pitchFamily="34" charset="0"/>
              </a:rPr>
              <a:t>updatecursor</a:t>
            </a:r>
            <a:r>
              <a:rPr lang="en-US" altLang="en-US" dirty="0">
                <a:latin typeface="Arial" panose="020B0604020202020204" pitchFamily="34" charset="0"/>
              </a:rPr>
              <a:t> should be </a:t>
            </a:r>
            <a:r>
              <a:rPr lang="en-US" altLang="en-US" dirty="0" err="1">
                <a:latin typeface="Arial" panose="020B0604020202020204" pitchFamily="34" charset="0"/>
              </a:rPr>
              <a:t>UpdateCursor</a:t>
            </a:r>
            <a:endParaRPr lang="en-US" altLang="en-US" dirty="0">
              <a:latin typeface="Arial" panose="020B0604020202020204" pitchFamily="34" charset="0"/>
            </a:endParaRPr>
          </a:p>
          <a:p>
            <a:pPr marL="228600" indent="-228600">
              <a:buFontTx/>
              <a:buAutoNum type="arabicPeriod"/>
            </a:pPr>
            <a:r>
              <a:rPr lang="en-US" altLang="en-US" dirty="0">
                <a:latin typeface="Arial" panose="020B0604020202020204" pitchFamily="34" charset="0"/>
              </a:rPr>
              <a:t>need to specify the workspace or give the full path file name.</a:t>
            </a:r>
          </a:p>
          <a:p>
            <a:pPr marL="228600" indent="-228600">
              <a:buFontTx/>
              <a:buAutoNum type="arabicPeriod"/>
            </a:pPr>
            <a:r>
              <a:rPr lang="en-US" altLang="en-US" dirty="0">
                <a:latin typeface="Arial" panose="020B0604020202020204" pitchFamily="34" charset="0"/>
              </a:rPr>
              <a:t>missing colon on the FOR-loop line.</a:t>
            </a:r>
          </a:p>
          <a:p>
            <a:pPr marL="228600" indent="-228600">
              <a:buFontTx/>
              <a:buAutoNum type="arabicPeriod"/>
            </a:pPr>
            <a:r>
              <a:rPr lang="en-US" altLang="en-US" dirty="0">
                <a:latin typeface="Arial" panose="020B0604020202020204" pitchFamily="34" charset="0"/>
              </a:rPr>
              <a:t>single = should be double ==</a:t>
            </a:r>
          </a:p>
          <a:p>
            <a:pPr marL="228600" indent="-228600">
              <a:buFontTx/>
              <a:buAutoNum type="arabicPeriod"/>
            </a:pPr>
            <a:r>
              <a:rPr lang="en-US" altLang="en-US" dirty="0">
                <a:latin typeface="Arial" panose="020B0604020202020204" pitchFamily="34" charset="0"/>
              </a:rPr>
              <a:t>row[3] should be row[0]</a:t>
            </a:r>
          </a:p>
          <a:p>
            <a:pPr marL="228600" indent="-228600">
              <a:buFontTx/>
              <a:buAutoNum type="arabicPeriod"/>
            </a:pPr>
            <a:r>
              <a:rPr lang="en-US" altLang="en-US" dirty="0">
                <a:latin typeface="Arial" panose="020B0604020202020204" pitchFamily="34" charset="0"/>
              </a:rPr>
              <a:t>missing </a:t>
            </a:r>
            <a:r>
              <a:rPr lang="en-US" altLang="en-US" dirty="0" err="1">
                <a:latin typeface="Arial" panose="020B0604020202020204" pitchFamily="34" charset="0"/>
              </a:rPr>
              <a:t>uc.updateRow</a:t>
            </a:r>
            <a:r>
              <a:rPr lang="en-US" altLang="en-US" dirty="0">
                <a:latin typeface="Arial" panose="020B0604020202020204" pitchFamily="34" charset="0"/>
              </a:rPr>
              <a:t>(row)</a:t>
            </a:r>
          </a:p>
          <a:p>
            <a:pPr marL="228600" indent="-228600">
              <a:buFontTx/>
              <a:buAutoNum type="arabicPeriod"/>
            </a:pPr>
            <a:r>
              <a:rPr lang="en-US" altLang="en-US" dirty="0">
                <a:latin typeface="Arial" panose="020B0604020202020204" pitchFamily="34" charset="0"/>
              </a:rPr>
              <a:t>missing del </a:t>
            </a:r>
            <a:r>
              <a:rPr lang="en-US" altLang="en-US" dirty="0" err="1">
                <a:latin typeface="Arial" panose="020B0604020202020204" pitchFamily="34" charset="0"/>
              </a:rPr>
              <a:t>uc</a:t>
            </a:r>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0CE17394-007D-B97D-7C77-CC8367E0B115}"/>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2C7A79-842B-47C5-B2B0-201F91EA4BA8}" type="slidenum">
              <a:rPr lang="en-US" altLang="en-US"/>
              <a:pPr>
                <a:spcBef>
                  <a:spcPct val="0"/>
                </a:spcBef>
              </a:pPr>
              <a:t>113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previous, but with error handling and keyword arguments.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115</a:t>
            </a:fld>
            <a:endParaRPr lang="en-US" altLang="en-US"/>
          </a:p>
        </p:txBody>
      </p:sp>
    </p:spTree>
    <p:extLst>
      <p:ext uri="{BB962C8B-B14F-4D97-AF65-F5344CB8AC3E}">
        <p14:creationId xmlns:p14="http://schemas.microsoft.com/office/powerpoint/2010/main" val="3385664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20</a:t>
            </a:fld>
            <a:endParaRPr lang="en-US" altLang="en-US"/>
          </a:p>
        </p:txBody>
      </p:sp>
    </p:spTree>
    <p:extLst>
      <p:ext uri="{BB962C8B-B14F-4D97-AF65-F5344CB8AC3E}">
        <p14:creationId xmlns:p14="http://schemas.microsoft.com/office/powerpoint/2010/main" val="224932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that cursor object, what can you do with it?   We return to the fires at Cape Cod National Seashore to look at some examples.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25</a:t>
            </a:fld>
            <a:endParaRPr lang="en-US" altLang="en-US"/>
          </a:p>
        </p:txBody>
      </p:sp>
    </p:spTree>
    <p:extLst>
      <p:ext uri="{BB962C8B-B14F-4D97-AF65-F5344CB8AC3E}">
        <p14:creationId xmlns:p14="http://schemas.microsoft.com/office/powerpoint/2010/main" val="351710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will use the fires attribute table.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26</a:t>
            </a:fld>
            <a:endParaRPr lang="en-US" altLang="en-US"/>
          </a:p>
        </p:txBody>
      </p:sp>
    </p:spTree>
    <p:extLst>
      <p:ext uri="{BB962C8B-B14F-4D97-AF65-F5344CB8AC3E}">
        <p14:creationId xmlns:p14="http://schemas.microsoft.com/office/powerpoint/2010/main" val="37964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27</a:t>
            </a:fld>
            <a:endParaRPr lang="en-US" altLang="en-US"/>
          </a:p>
        </p:txBody>
      </p:sp>
    </p:spTree>
    <p:extLst>
      <p:ext uri="{BB962C8B-B14F-4D97-AF65-F5344CB8AC3E}">
        <p14:creationId xmlns:p14="http://schemas.microsoft.com/office/powerpoint/2010/main" val="35373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39</a:t>
            </a:fld>
            <a:endParaRPr lang="en-US" altLang="en-US"/>
          </a:p>
        </p:txBody>
      </p:sp>
    </p:spTree>
    <p:extLst>
      <p:ext uri="{BB962C8B-B14F-4D97-AF65-F5344CB8AC3E}">
        <p14:creationId xmlns:p14="http://schemas.microsoft.com/office/powerpoint/2010/main" val="301494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42</a:t>
            </a:fld>
            <a:endParaRPr lang="en-US" altLang="en-US"/>
          </a:p>
        </p:txBody>
      </p:sp>
    </p:spTree>
    <p:extLst>
      <p:ext uri="{BB962C8B-B14F-4D97-AF65-F5344CB8AC3E}">
        <p14:creationId xmlns:p14="http://schemas.microsoft.com/office/powerpoint/2010/main" val="163268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lumMod val="8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4B20C68-95B7-E9BE-F04B-BD71BF910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895860-2124-3F66-5668-01EE6AE5F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E80A7-6213-94CB-80D6-94B60CFD4D9D}"/>
              </a:ext>
            </a:extLst>
          </p:cNvPr>
          <p:cNvSpPr>
            <a:spLocks noGrp="1" noChangeArrowheads="1"/>
          </p:cNvSpPr>
          <p:nvPr>
            <p:ph type="sldNum" sz="quarter" idx="12"/>
          </p:nvPr>
        </p:nvSpPr>
        <p:spPr>
          <a:ln/>
        </p:spPr>
        <p:txBody>
          <a:bodyPr/>
          <a:lstStyle>
            <a:lvl1pPr>
              <a:defRPr/>
            </a:lvl1pPr>
          </a:lstStyle>
          <a:p>
            <a:fld id="{A79D9A06-808D-4FAE-93DD-FCFDEA94C2FD}" type="slidenum">
              <a:rPr lang="en-US" altLang="en-US"/>
              <a:pPr/>
              <a:t>‹#›</a:t>
            </a:fld>
            <a:endParaRPr lang="en-US" altLang="en-US"/>
          </a:p>
        </p:txBody>
      </p:sp>
    </p:spTree>
    <p:extLst>
      <p:ext uri="{BB962C8B-B14F-4D97-AF65-F5344CB8AC3E}">
        <p14:creationId xmlns:p14="http://schemas.microsoft.com/office/powerpoint/2010/main" val="174449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381DB4-D0F1-DFC1-8B45-F1A070D2AE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D7D554-7BCE-23CB-97B4-2716220190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573A32-0131-3A71-386F-DFBCF1209897}"/>
              </a:ext>
            </a:extLst>
          </p:cNvPr>
          <p:cNvSpPr>
            <a:spLocks noGrp="1" noChangeArrowheads="1"/>
          </p:cNvSpPr>
          <p:nvPr>
            <p:ph type="sldNum" sz="quarter" idx="12"/>
          </p:nvPr>
        </p:nvSpPr>
        <p:spPr>
          <a:ln/>
        </p:spPr>
        <p:txBody>
          <a:bodyPr/>
          <a:lstStyle>
            <a:lvl1pPr>
              <a:defRPr/>
            </a:lvl1pPr>
          </a:lstStyle>
          <a:p>
            <a:fld id="{613E128E-D522-4A74-B9BF-9D0EB4021A2E}" type="slidenum">
              <a:rPr lang="en-US" altLang="en-US"/>
              <a:pPr/>
              <a:t>‹#›</a:t>
            </a:fld>
            <a:endParaRPr lang="en-US" altLang="en-US"/>
          </a:p>
        </p:txBody>
      </p:sp>
    </p:spTree>
    <p:extLst>
      <p:ext uri="{BB962C8B-B14F-4D97-AF65-F5344CB8AC3E}">
        <p14:creationId xmlns:p14="http://schemas.microsoft.com/office/powerpoint/2010/main" val="2326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2F7BD3-DD7D-2D73-AAFE-657D7E9C4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09ABA2-226E-3B21-74F5-2DA25D329D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00B57-97BC-6DAD-6980-F2C1BEC975B6}"/>
              </a:ext>
            </a:extLst>
          </p:cNvPr>
          <p:cNvSpPr>
            <a:spLocks noGrp="1" noChangeArrowheads="1"/>
          </p:cNvSpPr>
          <p:nvPr>
            <p:ph type="sldNum" sz="quarter" idx="12"/>
          </p:nvPr>
        </p:nvSpPr>
        <p:spPr>
          <a:ln/>
        </p:spPr>
        <p:txBody>
          <a:bodyPr/>
          <a:lstStyle>
            <a:lvl1pPr>
              <a:defRPr/>
            </a:lvl1pPr>
          </a:lstStyle>
          <a:p>
            <a:fld id="{E6EC611C-F248-4234-B193-7A6B136797D3}" type="slidenum">
              <a:rPr lang="en-US" altLang="en-US"/>
              <a:pPr/>
              <a:t>‹#›</a:t>
            </a:fld>
            <a:endParaRPr lang="en-US" altLang="en-US"/>
          </a:p>
        </p:txBody>
      </p:sp>
    </p:spTree>
    <p:extLst>
      <p:ext uri="{BB962C8B-B14F-4D97-AF65-F5344CB8AC3E}">
        <p14:creationId xmlns:p14="http://schemas.microsoft.com/office/powerpoint/2010/main" val="1372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4EBA2-BA27-4C4A-A5B5-FF5E930DBE51}"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2217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830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4EBA2-BA27-4C4A-A5B5-FF5E930DBE51}"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1553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9D4EBA2-BA27-4C4A-A5B5-FF5E930DBE51}"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84661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4EBA2-BA27-4C4A-A5B5-FF5E930DBE51}"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5588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EBA2-BA27-4C4A-A5B5-FF5E930DBE51}"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3149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0404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4EBA2-BA27-4C4A-A5B5-FF5E930DBE51}"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73777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00510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D9D9D9"/>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0DE7BE-BBEE-A338-E9F5-E9DBB911D6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910018-BEA4-D89E-D549-41F41B984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789A78-331D-3264-A104-DEFFE6103960}"/>
              </a:ext>
            </a:extLst>
          </p:cNvPr>
          <p:cNvSpPr>
            <a:spLocks noGrp="1" noChangeArrowheads="1"/>
          </p:cNvSpPr>
          <p:nvPr>
            <p:ph type="sldNum" sz="quarter" idx="12"/>
          </p:nvPr>
        </p:nvSpPr>
        <p:spPr>
          <a:ln/>
        </p:spPr>
        <p:txBody>
          <a:bodyPr/>
          <a:lstStyle>
            <a:lvl1pPr>
              <a:defRPr/>
            </a:lvl1pPr>
          </a:lstStyle>
          <a:p>
            <a:fld id="{726049B0-3C9C-4F78-92BD-5208A291EFA8}" type="slidenum">
              <a:rPr lang="en-US" altLang="en-US"/>
              <a:pPr/>
              <a:t>‹#›</a:t>
            </a:fld>
            <a:endParaRPr lang="en-US" altLang="en-US"/>
          </a:p>
        </p:txBody>
      </p:sp>
    </p:spTree>
    <p:extLst>
      <p:ext uri="{BB962C8B-B14F-4D97-AF65-F5344CB8AC3E}">
        <p14:creationId xmlns:p14="http://schemas.microsoft.com/office/powerpoint/2010/main" val="256146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170880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48953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1509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138530-8248-751C-F3AD-2D18A847D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85F9C9-7B04-4D51-B976-64EF1F376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0829B-3A5D-7921-716D-AD7510B74DAA}"/>
              </a:ext>
            </a:extLst>
          </p:cNvPr>
          <p:cNvSpPr>
            <a:spLocks noGrp="1" noChangeArrowheads="1"/>
          </p:cNvSpPr>
          <p:nvPr>
            <p:ph type="sldNum" sz="quarter" idx="12"/>
          </p:nvPr>
        </p:nvSpPr>
        <p:spPr>
          <a:ln/>
        </p:spPr>
        <p:txBody>
          <a:bodyPr/>
          <a:lstStyle>
            <a:lvl1pPr>
              <a:defRPr/>
            </a:lvl1pPr>
          </a:lstStyle>
          <a:p>
            <a:fld id="{57E74AC4-21EE-4B50-953B-B4BC05DAA6A7}" type="slidenum">
              <a:rPr lang="en-US" altLang="en-US"/>
              <a:pPr/>
              <a:t>‹#›</a:t>
            </a:fld>
            <a:endParaRPr lang="en-US" altLang="en-US"/>
          </a:p>
        </p:txBody>
      </p:sp>
    </p:spTree>
    <p:extLst>
      <p:ext uri="{BB962C8B-B14F-4D97-AF65-F5344CB8AC3E}">
        <p14:creationId xmlns:p14="http://schemas.microsoft.com/office/powerpoint/2010/main" val="36723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87E315-EA97-F79F-E7BB-35485FB047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BF52E7-FD75-EF35-99F4-04CE6F58D5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192605-9E07-422A-D3AF-3699A188BD16}"/>
              </a:ext>
            </a:extLst>
          </p:cNvPr>
          <p:cNvSpPr>
            <a:spLocks noGrp="1" noChangeArrowheads="1"/>
          </p:cNvSpPr>
          <p:nvPr>
            <p:ph type="sldNum" sz="quarter" idx="12"/>
          </p:nvPr>
        </p:nvSpPr>
        <p:spPr>
          <a:ln/>
        </p:spPr>
        <p:txBody>
          <a:bodyPr/>
          <a:lstStyle>
            <a:lvl1pPr>
              <a:defRPr/>
            </a:lvl1pPr>
          </a:lstStyle>
          <a:p>
            <a:fld id="{1CB047CF-7E16-4E44-B791-AF2E80726612}" type="slidenum">
              <a:rPr lang="en-US" altLang="en-US"/>
              <a:pPr/>
              <a:t>‹#›</a:t>
            </a:fld>
            <a:endParaRPr lang="en-US" altLang="en-US"/>
          </a:p>
        </p:txBody>
      </p:sp>
    </p:spTree>
    <p:extLst>
      <p:ext uri="{BB962C8B-B14F-4D97-AF65-F5344CB8AC3E}">
        <p14:creationId xmlns:p14="http://schemas.microsoft.com/office/powerpoint/2010/main" val="3363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C1F09D2-433E-841C-AC32-8230A6AEEEB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61A8A7-4928-CD35-8D91-92EF886AB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4A6010-9BC1-0278-47FD-6354D14F9C96}"/>
              </a:ext>
            </a:extLst>
          </p:cNvPr>
          <p:cNvSpPr>
            <a:spLocks noGrp="1" noChangeArrowheads="1"/>
          </p:cNvSpPr>
          <p:nvPr>
            <p:ph type="sldNum" sz="quarter" idx="12"/>
          </p:nvPr>
        </p:nvSpPr>
        <p:spPr>
          <a:ln/>
        </p:spPr>
        <p:txBody>
          <a:bodyPr/>
          <a:lstStyle>
            <a:lvl1pPr>
              <a:defRPr/>
            </a:lvl1pPr>
          </a:lstStyle>
          <a:p>
            <a:fld id="{BFE9D5F4-E724-47C7-BF0D-50C41DF31E39}" type="slidenum">
              <a:rPr lang="en-US" altLang="en-US"/>
              <a:pPr/>
              <a:t>‹#›</a:t>
            </a:fld>
            <a:endParaRPr lang="en-US" altLang="en-US"/>
          </a:p>
        </p:txBody>
      </p:sp>
    </p:spTree>
    <p:extLst>
      <p:ext uri="{BB962C8B-B14F-4D97-AF65-F5344CB8AC3E}">
        <p14:creationId xmlns:p14="http://schemas.microsoft.com/office/powerpoint/2010/main" val="11418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63D0B9C-75AF-51FA-3CF5-6DD5310902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57AE3B-9324-58E0-D476-534D3867FE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B907534-06CD-049B-AFB8-667A977D8186}"/>
              </a:ext>
            </a:extLst>
          </p:cNvPr>
          <p:cNvSpPr>
            <a:spLocks noGrp="1" noChangeArrowheads="1"/>
          </p:cNvSpPr>
          <p:nvPr>
            <p:ph type="sldNum" sz="quarter" idx="12"/>
          </p:nvPr>
        </p:nvSpPr>
        <p:spPr>
          <a:ln/>
        </p:spPr>
        <p:txBody>
          <a:bodyPr/>
          <a:lstStyle>
            <a:lvl1pPr>
              <a:defRPr/>
            </a:lvl1pPr>
          </a:lstStyle>
          <a:p>
            <a:fld id="{35C5FE0A-1569-4E8D-BE09-5A67A6AD735F}" type="slidenum">
              <a:rPr lang="en-US" altLang="en-US"/>
              <a:pPr/>
              <a:t>‹#›</a:t>
            </a:fld>
            <a:endParaRPr lang="en-US" altLang="en-US"/>
          </a:p>
        </p:txBody>
      </p:sp>
    </p:spTree>
    <p:extLst>
      <p:ext uri="{BB962C8B-B14F-4D97-AF65-F5344CB8AC3E}">
        <p14:creationId xmlns:p14="http://schemas.microsoft.com/office/powerpoint/2010/main" val="291319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E893E3-9903-2DB8-8FDA-99B06EAACE3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0A25E57-7A05-7DB4-4C9D-D5BC06169B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429BEE-E483-76C0-8A62-94B5E4EF71AA}"/>
              </a:ext>
            </a:extLst>
          </p:cNvPr>
          <p:cNvSpPr>
            <a:spLocks noGrp="1" noChangeArrowheads="1"/>
          </p:cNvSpPr>
          <p:nvPr>
            <p:ph type="sldNum" sz="quarter" idx="12"/>
          </p:nvPr>
        </p:nvSpPr>
        <p:spPr>
          <a:ln/>
        </p:spPr>
        <p:txBody>
          <a:bodyPr/>
          <a:lstStyle>
            <a:lvl1pPr>
              <a:defRPr/>
            </a:lvl1pPr>
          </a:lstStyle>
          <a:p>
            <a:fld id="{E3130FD8-7AA9-41F1-81BB-1E5E89D81EAB}" type="slidenum">
              <a:rPr lang="en-US" altLang="en-US"/>
              <a:pPr/>
              <a:t>‹#›</a:t>
            </a:fld>
            <a:endParaRPr lang="en-US" altLang="en-US"/>
          </a:p>
        </p:txBody>
      </p:sp>
    </p:spTree>
    <p:extLst>
      <p:ext uri="{BB962C8B-B14F-4D97-AF65-F5344CB8AC3E}">
        <p14:creationId xmlns:p14="http://schemas.microsoft.com/office/powerpoint/2010/main" val="306288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13BF5C-D83E-F4AE-4101-2E8A570F78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FE581C-731D-E673-7763-B59FB64278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793EC2B-B340-B54F-A971-E08E20446106}"/>
              </a:ext>
            </a:extLst>
          </p:cNvPr>
          <p:cNvSpPr>
            <a:spLocks noGrp="1" noChangeArrowheads="1"/>
          </p:cNvSpPr>
          <p:nvPr>
            <p:ph type="sldNum" sz="quarter" idx="12"/>
          </p:nvPr>
        </p:nvSpPr>
        <p:spPr>
          <a:ln/>
        </p:spPr>
        <p:txBody>
          <a:bodyPr/>
          <a:lstStyle>
            <a:lvl1pPr>
              <a:defRPr/>
            </a:lvl1pPr>
          </a:lstStyle>
          <a:p>
            <a:fld id="{F2FE321C-8C9F-4E6D-9287-262AB24B6D95}" type="slidenum">
              <a:rPr lang="en-US" altLang="en-US"/>
              <a:pPr/>
              <a:t>‹#›</a:t>
            </a:fld>
            <a:endParaRPr lang="en-US" altLang="en-US"/>
          </a:p>
        </p:txBody>
      </p:sp>
    </p:spTree>
    <p:extLst>
      <p:ext uri="{BB962C8B-B14F-4D97-AF65-F5344CB8AC3E}">
        <p14:creationId xmlns:p14="http://schemas.microsoft.com/office/powerpoint/2010/main" val="102752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2051B7-2AC1-B068-8C11-8CA9C1A8E8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DDCAF-BF39-35B0-2EF5-F1F94F0F33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5C9B0-3838-83DA-0A05-C754FFEE9E61}"/>
              </a:ext>
            </a:extLst>
          </p:cNvPr>
          <p:cNvSpPr>
            <a:spLocks noGrp="1" noChangeArrowheads="1"/>
          </p:cNvSpPr>
          <p:nvPr>
            <p:ph type="sldNum" sz="quarter" idx="12"/>
          </p:nvPr>
        </p:nvSpPr>
        <p:spPr>
          <a:ln/>
        </p:spPr>
        <p:txBody>
          <a:bodyPr/>
          <a:lstStyle>
            <a:lvl1pPr>
              <a:defRPr/>
            </a:lvl1pPr>
          </a:lstStyle>
          <a:p>
            <a:fld id="{61B3653D-0132-477B-8816-5D67292AAEA1}" type="slidenum">
              <a:rPr lang="en-US" altLang="en-US"/>
              <a:pPr/>
              <a:t>‹#›</a:t>
            </a:fld>
            <a:endParaRPr lang="en-US" altLang="en-US"/>
          </a:p>
        </p:txBody>
      </p:sp>
    </p:spTree>
    <p:extLst>
      <p:ext uri="{BB962C8B-B14F-4D97-AF65-F5344CB8AC3E}">
        <p14:creationId xmlns:p14="http://schemas.microsoft.com/office/powerpoint/2010/main" val="23823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FFB687-5873-4286-0250-38C265D3A1D1}"/>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4869D58A-12F6-B499-20D3-CA6E6CCDFFCC}"/>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F8884946-55ED-148D-D7D1-9136159132E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E8C5A6-97EC-2660-69FC-73FB0CF27691}"/>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BB9E945-4E68-098B-C408-4F7002287976}"/>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C297BC10-6566-4B85-81CF-5F1B12C46E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chemeClr val="bg1">
              <a:lumMod val="85000"/>
            </a:schemeClr>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bg1">
              <a:lumMod val="85000"/>
            </a:schemeClr>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4EBA2-BA27-4C4A-A5B5-FF5E930DBE51}" type="datetimeFigureOut">
              <a:rPr lang="en-US" smtClean="0"/>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117F-04EC-49C0-9D82-D7B8FA58983A}" type="slidenum">
              <a:rPr lang="en-US" smtClean="0"/>
              <a:t>‹#›</a:t>
            </a:fld>
            <a:endParaRPr lang="en-US"/>
          </a:p>
        </p:txBody>
      </p:sp>
    </p:spTree>
    <p:extLst>
      <p:ext uri="{BB962C8B-B14F-4D97-AF65-F5344CB8AC3E}">
        <p14:creationId xmlns:p14="http://schemas.microsoft.com/office/powerpoint/2010/main" val="137964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1440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144000" cy="2002196"/>
          </a:xfrm>
          <a:prstGeom prst="rect">
            <a:avLst/>
          </a:prstGeom>
        </p:spPr>
      </p:pic>
    </p:spTree>
    <p:extLst>
      <p:ext uri="{BB962C8B-B14F-4D97-AF65-F5344CB8AC3E}">
        <p14:creationId xmlns:p14="http://schemas.microsoft.com/office/powerpoint/2010/main" val="9634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5092757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1" dirty="0">
                <a:solidFill>
                  <a:srgbClr val="D5D50E"/>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5" name="Line 7">
            <a:extLst>
              <a:ext uri="{FF2B5EF4-FFF2-40B4-BE49-F238E27FC236}">
                <a16:creationId xmlns:a16="http://schemas.microsoft.com/office/drawing/2014/main" id="{DED7DB12-B5D7-2756-4632-FA81E65CE01D}"/>
              </a:ext>
            </a:extLst>
          </p:cNvPr>
          <p:cNvSpPr>
            <a:spLocks noChangeShapeType="1"/>
          </p:cNvSpPr>
          <p:nvPr/>
        </p:nvSpPr>
        <p:spPr bwMode="auto">
          <a:xfrm flipH="1" flipV="1">
            <a:off x="6256919" y="4832350"/>
            <a:ext cx="552450" cy="222250"/>
          </a:xfrm>
          <a:prstGeom prst="line">
            <a:avLst/>
          </a:prstGeom>
          <a:noFill/>
          <a:ln w="19050">
            <a:solidFill>
              <a:srgbClr val="ABAB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cxnSp>
        <p:nvCxnSpPr>
          <p:cNvPr id="8" name="Straight Connector 7">
            <a:extLst>
              <a:ext uri="{FF2B5EF4-FFF2-40B4-BE49-F238E27FC236}">
                <a16:creationId xmlns:a16="http://schemas.microsoft.com/office/drawing/2014/main" id="{B7423FEB-AE7F-EF23-338B-CC5087D8670D}"/>
              </a:ext>
            </a:extLst>
          </p:cNvPr>
          <p:cNvCxnSpPr>
            <a:cxnSpLocks/>
          </p:cNvCxnSpPr>
          <p:nvPr/>
        </p:nvCxnSpPr>
        <p:spPr bwMode="auto">
          <a:xfrm>
            <a:off x="914400" y="5054600"/>
            <a:ext cx="0" cy="527049"/>
          </a:xfrm>
          <a:prstGeom prst="line">
            <a:avLst/>
          </a:prstGeom>
          <a:ln>
            <a:solidFill>
              <a:srgbClr val="ABABAB"/>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4341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endParaRPr lang="en-US" dirty="0">
              <a:solidFill>
                <a:schemeClr val="bg1">
                  <a:lumMod val="85000"/>
                </a:schemeClr>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5" name="Line 7">
            <a:extLst>
              <a:ext uri="{FF2B5EF4-FFF2-40B4-BE49-F238E27FC236}">
                <a16:creationId xmlns:a16="http://schemas.microsoft.com/office/drawing/2014/main" id="{DED7DB12-B5D7-2756-4632-FA81E65CE01D}"/>
              </a:ext>
            </a:extLst>
          </p:cNvPr>
          <p:cNvSpPr>
            <a:spLocks noChangeShapeType="1"/>
          </p:cNvSpPr>
          <p:nvPr/>
        </p:nvSpPr>
        <p:spPr bwMode="auto">
          <a:xfrm flipH="1">
            <a:off x="2133600" y="2057400"/>
            <a:ext cx="685800" cy="2611361"/>
          </a:xfrm>
          <a:prstGeom prst="line">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 name="Line 7">
            <a:extLst>
              <a:ext uri="{FF2B5EF4-FFF2-40B4-BE49-F238E27FC236}">
                <a16:creationId xmlns:a16="http://schemas.microsoft.com/office/drawing/2014/main" id="{884AD503-82D4-A0C0-A615-B07626861348}"/>
              </a:ext>
            </a:extLst>
          </p:cNvPr>
          <p:cNvSpPr>
            <a:spLocks noChangeShapeType="1"/>
          </p:cNvSpPr>
          <p:nvPr/>
        </p:nvSpPr>
        <p:spPr bwMode="auto">
          <a:xfrm>
            <a:off x="542423" y="1981200"/>
            <a:ext cx="5401176" cy="2687561"/>
          </a:xfrm>
          <a:prstGeom prst="line">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Tree>
    <p:extLst>
      <p:ext uri="{BB962C8B-B14F-4D97-AF65-F5344CB8AC3E}">
        <p14:creationId xmlns:p14="http://schemas.microsoft.com/office/powerpoint/2010/main" val="19271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 </a:t>
            </a:r>
            <a:r>
              <a:rPr lang="en-US" sz="3600" b="0" dirty="0"/>
              <a:t>releases exclusive lock</a:t>
            </a:r>
            <a:endParaRPr lang="en-US" altLang="en-US" sz="3600" b="0" dirty="0"/>
          </a:p>
        </p:txBody>
      </p:sp>
      <p:pic>
        <p:nvPicPr>
          <p:cNvPr id="32772" name="Picture 2">
            <a:extLst>
              <a:ext uri="{FF2B5EF4-FFF2-40B4-BE49-F238E27FC236}">
                <a16:creationId xmlns:a16="http://schemas.microsoft.com/office/drawing/2014/main" id="{51F8DA6F-0099-2C54-2FEE-E35DCD2A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264580"/>
            <a:ext cx="2762250" cy="15609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2773" name="Picture 3">
            <a:extLst>
              <a:ext uri="{FF2B5EF4-FFF2-40B4-BE49-F238E27FC236}">
                <a16:creationId xmlns:a16="http://schemas.microsoft.com/office/drawing/2014/main" id="{45D0C9FB-D62B-7B85-9038-4F5CBB653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5" y="4499127"/>
            <a:ext cx="2733675" cy="121587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3CCA54FD-ACF9-5599-64EB-CC7AD765FF12}"/>
              </a:ext>
            </a:extLst>
          </p:cNvPr>
          <p:cNvSpPr txBox="1"/>
          <p:nvPr/>
        </p:nvSpPr>
        <p:spPr>
          <a:xfrm>
            <a:off x="-76200" y="3093348"/>
            <a:ext cx="6172200" cy="757130"/>
          </a:xfrm>
          <a:prstGeom prst="rect">
            <a:avLst/>
          </a:prstGeom>
          <a:noFill/>
        </p:spPr>
        <p:txBody>
          <a:bodyPr wrap="square">
            <a:spAutoFit/>
          </a:bodyPr>
          <a:lstStyle/>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Traceback (most recent call last):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File "c:/gispy/scratch/proTest.py", line 5, in &lt;module&gt;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print(row[150])</a:t>
            </a:r>
          </a:p>
          <a:p>
            <a:pPr lvl="1" eaLnBrk="1" hangingPunct="1">
              <a:lnSpc>
                <a:spcPct val="90000"/>
              </a:lnSpc>
              <a:defRPr/>
            </a:pPr>
            <a:r>
              <a:rPr lang="en-US" sz="1200" dirty="0" err="1">
                <a:solidFill>
                  <a:srgbClr val="FF0000"/>
                </a:solidFill>
                <a:latin typeface="Consolas" panose="020B0609020204030204" pitchFamily="49" charset="0"/>
                <a:ea typeface="ＭＳ Ｐゴシック" pitchFamily="34" charset="-128"/>
              </a:rPr>
              <a:t>IndexError</a:t>
            </a:r>
            <a:r>
              <a:rPr lang="en-US" sz="1200" dirty="0">
                <a:solidFill>
                  <a:srgbClr val="FF0000"/>
                </a:solidFill>
                <a:latin typeface="Consolas" panose="020B0609020204030204" pitchFamily="49" charset="0"/>
                <a:ea typeface="ＭＳ Ｐゴシック" pitchFamily="34" charset="-128"/>
              </a:rPr>
              <a:t>: tuple index out of range</a:t>
            </a:r>
            <a:endParaRPr lang="en-US" sz="1600" dirty="0">
              <a:latin typeface="Consolas" panose="020B0609020204030204" pitchFamily="49" charset="0"/>
              <a:ea typeface="ＭＳ Ｐゴシック" pitchFamily="34" charset="-128"/>
            </a:endParaRPr>
          </a:p>
        </p:txBody>
      </p:sp>
    </p:spTree>
    <p:extLst>
      <p:ext uri="{BB962C8B-B14F-4D97-AF65-F5344CB8AC3E}">
        <p14:creationId xmlns:p14="http://schemas.microsoft.com/office/powerpoint/2010/main" val="25635289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Error handling with cursors</a:t>
            </a:r>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the cursor</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traceback</a:t>
            </a:r>
          </a:p>
        </p:txBody>
      </p:sp>
      <p:sp>
        <p:nvSpPr>
          <p:cNvPr id="4" name="Rectangle: Rounded Corners 3">
            <a:extLst>
              <a:ext uri="{FF2B5EF4-FFF2-40B4-BE49-F238E27FC236}">
                <a16:creationId xmlns:a16="http://schemas.microsoft.com/office/drawing/2014/main" id="{C5391DB8-745A-85A2-C94E-131E97B5DCEB}"/>
              </a:ext>
            </a:extLst>
          </p:cNvPr>
          <p:cNvSpPr/>
          <p:nvPr/>
        </p:nvSpPr>
        <p:spPr>
          <a:xfrm>
            <a:off x="2438400" y="10287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the cursor</a:t>
            </a:r>
          </a:p>
        </p:txBody>
      </p:sp>
      <p:sp>
        <p:nvSpPr>
          <p:cNvPr id="9" name="Rectangle: Rounded Corners 8">
            <a:extLst>
              <a:ext uri="{FF2B5EF4-FFF2-40B4-BE49-F238E27FC236}">
                <a16:creationId xmlns:a16="http://schemas.microsoft.com/office/drawing/2014/main" id="{7D86B5BA-9F9D-BFAC-EFEA-07B6D9AD54DB}"/>
              </a:ext>
            </a:extLst>
          </p:cNvPr>
          <p:cNvSpPr/>
          <p:nvPr/>
        </p:nvSpPr>
        <p:spPr>
          <a:xfrm>
            <a:off x="2438400" y="46482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10" name="Rectangle: Rounded Corners 9">
            <a:extLst>
              <a:ext uri="{FF2B5EF4-FFF2-40B4-BE49-F238E27FC236}">
                <a16:creationId xmlns:a16="http://schemas.microsoft.com/office/drawing/2014/main" id="{B01AD6B8-8E1B-0B34-1ED8-9E47CD3B9C6D}"/>
              </a:ext>
            </a:extLst>
          </p:cNvPr>
          <p:cNvSpPr/>
          <p:nvPr/>
        </p:nvSpPr>
        <p:spPr>
          <a:xfrm>
            <a:off x="3323646" y="527447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the cursor</a:t>
            </a:r>
          </a:p>
        </p:txBody>
      </p:sp>
      <p:sp>
        <p:nvSpPr>
          <p:cNvPr id="11" name="Line 7">
            <a:extLst>
              <a:ext uri="{FF2B5EF4-FFF2-40B4-BE49-F238E27FC236}">
                <a16:creationId xmlns:a16="http://schemas.microsoft.com/office/drawing/2014/main" id="{5B038B1C-43A0-3C3A-BC75-8CD9FC44F188}"/>
              </a:ext>
            </a:extLst>
          </p:cNvPr>
          <p:cNvSpPr>
            <a:spLocks noChangeShapeType="1"/>
          </p:cNvSpPr>
          <p:nvPr/>
        </p:nvSpPr>
        <p:spPr bwMode="auto">
          <a:xfrm>
            <a:off x="1447800" y="4953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12" name="Rectangle 3">
            <a:extLst>
              <a:ext uri="{FF2B5EF4-FFF2-40B4-BE49-F238E27FC236}">
                <a16:creationId xmlns:a16="http://schemas.microsoft.com/office/drawing/2014/main" id="{EB4476D7-C850-A320-1184-02693A6956C5}"/>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i="1" kern="0" dirty="0">
                <a:solidFill>
                  <a:srgbClr val="D9D9D9"/>
                </a:solidFill>
                <a:ea typeface="ＭＳ Ｐゴシック" pitchFamily="34" charset="-128"/>
              </a:rPr>
              <a:t>finally</a:t>
            </a:r>
            <a:r>
              <a:rPr lang="en-US" sz="1600" kern="0" dirty="0">
                <a:solidFill>
                  <a:srgbClr val="D9D9D9"/>
                </a:solidFill>
                <a:ea typeface="ＭＳ Ｐゴシック" pitchFamily="34" charset="-128"/>
              </a:rPr>
              <a:t> is a Python keyword.</a:t>
            </a:r>
          </a:p>
          <a:p>
            <a:pPr lvl="1" eaLnBrk="1" hangingPunct="1">
              <a:lnSpc>
                <a:spcPct val="90000"/>
              </a:lnSpc>
              <a:defRPr/>
            </a:pPr>
            <a:r>
              <a:rPr lang="en-US" sz="1600" kern="0" dirty="0">
                <a:solidFill>
                  <a:srgbClr val="D9D9D9"/>
                </a:solidFill>
                <a:ea typeface="ＭＳ Ｐゴシック" pitchFamily="34" charset="-128"/>
              </a:rPr>
              <a:t>finally block is always executed, regardless of whether an exception is thrown.</a:t>
            </a:r>
          </a:p>
        </p:txBody>
      </p:sp>
    </p:spTree>
    <p:extLst>
      <p:ext uri="{BB962C8B-B14F-4D97-AF65-F5344CB8AC3E}">
        <p14:creationId xmlns:p14="http://schemas.microsoft.com/office/powerpoint/2010/main" val="4172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34B02A6-D5E5-57F5-84E4-9B0B3A20D3B6}"/>
              </a:ext>
            </a:extLst>
          </p:cNvPr>
          <p:cNvSpPr>
            <a:spLocks noGrp="1"/>
          </p:cNvSpPr>
          <p:nvPr>
            <p:ph type="title"/>
          </p:nvPr>
        </p:nvSpPr>
        <p:spPr/>
        <p:txBody>
          <a:bodyPr/>
          <a:lstStyle/>
          <a:p>
            <a:r>
              <a:rPr lang="en-US" altLang="en-US" sz="3600" b="0" dirty="0"/>
              <a:t>Error handling and removing locks</a:t>
            </a:r>
          </a:p>
        </p:txBody>
      </p:sp>
      <p:sp>
        <p:nvSpPr>
          <p:cNvPr id="3" name="Content Placeholder 2">
            <a:extLst>
              <a:ext uri="{FF2B5EF4-FFF2-40B4-BE49-F238E27FC236}">
                <a16:creationId xmlns:a16="http://schemas.microsoft.com/office/drawing/2014/main" id="{0179C417-46ED-97A8-B19D-757E29825406}"/>
              </a:ext>
            </a:extLst>
          </p:cNvPr>
          <p:cNvSpPr>
            <a:spLocks noGrp="1"/>
          </p:cNvSpPr>
          <p:nvPr>
            <p:ph idx="1"/>
          </p:nvPr>
        </p:nvSpPr>
        <p:spPr>
          <a:xfrm>
            <a:off x="152400" y="914400"/>
            <a:ext cx="8991600" cy="5410200"/>
          </a:xfrm>
        </p:spPr>
        <p:txBody>
          <a:bodyPr/>
          <a:lstStyle/>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traceback</a:t>
            </a:r>
            <a:endParaRPr lang="en-US" sz="1800" b="0" dirty="0">
              <a:solidFill>
                <a:srgbClr val="D4D4D4"/>
              </a:solidFill>
              <a:effectLst/>
              <a:latin typeface="Consolas" panose="020B0609020204030204" pitchFamily="49" charset="0"/>
            </a:endParaRPr>
          </a:p>
          <a:p>
            <a:pPr marL="0" indent="0">
              <a:buNone/>
            </a:pPr>
            <a:br>
              <a:rPr lang="en-US" sz="1800" b="0" dirty="0">
                <a:solidFill>
                  <a:srgbClr val="D4D4D4"/>
                </a:solidFill>
                <a:effectLst/>
                <a:latin typeface="Consolas" panose="020B0609020204030204" pitchFamily="49" charset="0"/>
              </a:rPr>
            </a:br>
            <a:r>
              <a:rPr lang="en-US" sz="1800" dirty="0" err="1">
                <a:solidFill>
                  <a:srgbClr val="D4D4D4"/>
                </a:solidFill>
                <a:latin typeface="Consolas" panose="020B0609020204030204" pitchFamily="49" charset="0"/>
              </a:rPr>
              <a:t>arcpy.env.workspace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"C:/gispy/scratch/"</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fc =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park.shp</a:t>
            </a:r>
            <a:r>
              <a:rPr lang="en-US" sz="1800" dirty="0">
                <a:solidFill>
                  <a:srgbClr val="CE9178"/>
                </a:solidFill>
                <a:latin typeface="Consolas" panose="020B0609020204030204" pitchFamily="49" charset="0"/>
              </a:rPr>
              <a:t>"</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a:t>
            </a:r>
            <a:r>
              <a:rPr lang="en-US" sz="1800" dirty="0" err="1">
                <a:solidFill>
                  <a:srgbClr val="D4D4D4"/>
                </a:solidFill>
                <a:latin typeface="Consolas" panose="020B0609020204030204" pitchFamily="49" charset="0"/>
              </a:rPr>
              <a:t>Cursor</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in_table</a:t>
            </a:r>
            <a:r>
              <a:rPr lang="en-US" sz="1800" dirty="0">
                <a:solidFill>
                  <a:srgbClr val="D4D4D4"/>
                </a:solidFill>
                <a:latin typeface="Consolas" panose="020B0609020204030204" pitchFamily="49" charset="0"/>
              </a:rPr>
              <a:t>=fc, </a:t>
            </a:r>
            <a:r>
              <a:rPr lang="en-US" sz="1800" dirty="0" err="1">
                <a:solidFill>
                  <a:srgbClr val="D4D4D4"/>
                </a:solidFill>
                <a:latin typeface="Consolas" panose="020B0609020204030204" pitchFamily="49" charset="0"/>
              </a:rPr>
              <a:t>field_names</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"FID"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row_bogus</a:t>
            </a:r>
            <a:r>
              <a:rPr lang="en-US" sz="1800" b="0" dirty="0">
                <a:solidFill>
                  <a:srgbClr val="D4D4D4"/>
                </a:solidFill>
                <a:effectLst/>
                <a:latin typeface="Consolas" panose="020B0609020204030204" pitchFamily="49" charset="0"/>
              </a:rPr>
              <a:t>)</a:t>
            </a:r>
          </a:p>
          <a:p>
            <a:pPr marL="0" indent="0">
              <a:buNone/>
            </a:pPr>
            <a:r>
              <a:rPr lang="en-US" sz="1800" dirty="0">
                <a:solidFill>
                  <a:srgbClr val="569CD6"/>
                </a:solidFill>
                <a:latin typeface="Consolas" panose="020B0609020204030204" pitchFamily="49" charset="0"/>
              </a:rPr>
              <a:t>except</a:t>
            </a:r>
            <a:r>
              <a:rPr lang="en-US" sz="1800" dirty="0">
                <a:solidFill>
                  <a:srgbClr val="D4D4D4"/>
                </a:solidFill>
                <a:latin typeface="Consolas" panose="020B0609020204030204" pitchFamily="49" charset="0"/>
              </a:rPr>
              <a:t>:</a:t>
            </a:r>
          </a:p>
          <a:p>
            <a:pPr marL="0" indent="0">
              <a:buNone/>
            </a:pPr>
            <a:r>
              <a:rPr lang="en-US" sz="1800" dirty="0">
                <a:solidFill>
                  <a:srgbClr val="6A9955"/>
                </a:solidFill>
                <a:latin typeface="Consolas" panose="020B0609020204030204" pitchFamily="49" charset="0"/>
              </a:rPr>
              <a:t>    # Add a specific message for locating the issue.</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print(</a:t>
            </a:r>
            <a:r>
              <a:rPr lang="en-US" sz="1800" dirty="0" err="1">
                <a:solidFill>
                  <a:srgbClr val="569CD6"/>
                </a:solidFill>
                <a:latin typeface="Consolas" panose="020B0609020204030204" pitchFamily="49" charset="0"/>
              </a:rPr>
              <a:t>f</a:t>
            </a:r>
            <a:r>
              <a:rPr lang="en-US" sz="1800" dirty="0" err="1">
                <a:solidFill>
                  <a:srgbClr val="CE9178"/>
                </a:solidFill>
                <a:latin typeface="Consolas" panose="020B0609020204030204" pitchFamily="49" charset="0"/>
              </a:rPr>
              <a:t>"An</a:t>
            </a:r>
            <a:r>
              <a:rPr lang="en-US" sz="1800" dirty="0">
                <a:solidFill>
                  <a:srgbClr val="CE9178"/>
                </a:solidFill>
                <a:latin typeface="Consolas" panose="020B0609020204030204" pitchFamily="49" charset="0"/>
              </a:rPr>
              <a:t> error occurred when trying to read </a:t>
            </a:r>
            <a:r>
              <a:rPr lang="en-US" sz="1800" dirty="0">
                <a:solidFill>
                  <a:srgbClr val="D4D4D4"/>
                </a:solidFill>
                <a:latin typeface="Consolas" panose="020B0609020204030204" pitchFamily="49" charset="0"/>
              </a:rPr>
              <a:t>{fc}</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Print the exception.</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traceback.print_exc</a:t>
            </a:r>
            <a:r>
              <a:rPr lang="en-US" sz="1800" dirty="0">
                <a:solidFill>
                  <a:srgbClr val="D4D4D4"/>
                </a:solidFill>
                <a:latin typeface="Consolas" panose="020B0609020204030204" pitchFamily="49" charset="0"/>
              </a:rPr>
              <a:t>()</a:t>
            </a:r>
          </a:p>
          <a:p>
            <a:pPr marL="0" indent="0">
              <a:buNone/>
            </a:pPr>
            <a:r>
              <a:rPr lang="en-US" sz="1800" dirty="0">
                <a:solidFill>
                  <a:srgbClr val="569CD6"/>
                </a:solidFill>
                <a:latin typeface="Consolas" panose="020B0609020204030204" pitchFamily="49" charset="0"/>
              </a:rPr>
              <a:t>finally</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del</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sc</a:t>
            </a:r>
            <a:endParaRPr lang="en-US" sz="1800" dirty="0">
              <a:solidFill>
                <a:srgbClr val="D4D4D4"/>
              </a:solidFill>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b="0" dirty="0"/>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update, insert cursors</a:t>
            </a:r>
          </a:p>
          <a:p>
            <a:pPr lvl="2" eaLnBrk="1" hangingPunct="1">
              <a:defRPr/>
            </a:pPr>
            <a:r>
              <a:rPr lang="en-US" dirty="0">
                <a:ea typeface="ＭＳ Ｐゴシック" charset="0"/>
              </a:rPr>
              <a:t>geometry objects</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and </a:t>
            </a:r>
            <a:r>
              <a:rPr lang="en-US" sz="2400" dirty="0">
                <a:solidFill>
                  <a:srgbClr val="569CD6"/>
                </a:solidFill>
                <a:latin typeface="Consolas" panose="020B0609020204030204" pitchFamily="49" charset="0"/>
                <a:ea typeface="+mj-ea"/>
                <a:cs typeface="+mj-cs"/>
              </a:rPr>
              <a:t>as</a:t>
            </a:r>
            <a:r>
              <a:rPr lang="en-US" dirty="0">
                <a:ea typeface="ＭＳ Ｐゴシック" charset="0"/>
              </a:rPr>
              <a:t> keywords</a:t>
            </a:r>
          </a:p>
          <a:p>
            <a:pPr lvl="2" eaLnBrk="1" hangingPunct="1">
              <a:defRPr/>
            </a:pPr>
            <a:r>
              <a:rPr lang="en-US" dirty="0">
                <a:ea typeface="ＭＳ Ｐゴシック" charset="0"/>
              </a:rPr>
              <a:t>handling exceptions with try/except/</a:t>
            </a:r>
            <a:r>
              <a:rPr lang="en-US" dirty="0">
                <a:solidFill>
                  <a:srgbClr val="569CD6"/>
                </a:solidFill>
                <a:latin typeface="Consolas" panose="020B0609020204030204" pitchFamily="49" charset="0"/>
                <a:ea typeface="+mj-ea"/>
                <a:cs typeface="+mj-cs"/>
              </a:rPr>
              <a:t>finally</a:t>
            </a:r>
            <a:r>
              <a:rPr lang="en-US" altLang="en-US" dirty="0">
                <a:ea typeface="ＭＳ Ｐゴシック" pitchFamily="34" charset="-128"/>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640-C446-BC46-E8A1-8BB27C64D52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E1D38E9-2F44-9ED4-7E01-640484AB13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96942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err="1"/>
              <a:t>RuntimeError</a:t>
            </a:r>
            <a:r>
              <a:rPr lang="en-US" altLang="en-US" sz="3600" b="0" dirty="0"/>
              <a:t> you might encounter</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867400"/>
          </a:xfrm>
        </p:spPr>
        <p:txBody>
          <a:bodyPr/>
          <a:lstStyle/>
          <a:p>
            <a:pPr marL="0" indent="0">
              <a:buNone/>
            </a:pPr>
            <a:r>
              <a:rPr lang="en-US" sz="2400" dirty="0">
                <a:latin typeface="Arial"/>
                <a:ea typeface="ＭＳ Ｐゴシック" pitchFamily="34" charset="-128"/>
              </a:rPr>
              <a:t>Simple code that throws an error on line 5</a:t>
            </a:r>
          </a:p>
          <a:p>
            <a:pPr marL="0" indent="0">
              <a:buNone/>
            </a:pPr>
            <a:endParaRPr lang="en-US" sz="1400" dirty="0">
              <a:solidFill>
                <a:srgbClr val="569CD6"/>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1| </a:t>
            </a: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a:t>
            </a:r>
          </a:p>
          <a:p>
            <a:pPr marL="0" indent="0">
              <a:buNone/>
            </a:pPr>
            <a:r>
              <a:rPr lang="en-US" sz="1400" b="0" dirty="0">
                <a:solidFill>
                  <a:srgbClr val="D4D4D4"/>
                </a:solidFill>
                <a:effectLst/>
                <a:latin typeface="Consolas" panose="020B0609020204030204" pitchFamily="49" charset="0"/>
              </a:rPr>
              <a:t>2|</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3| </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br>
              <a:rPr lang="en-US" sz="1400" b="0" dirty="0">
                <a:solidFill>
                  <a:srgbClr val="D16969"/>
                </a:solidFill>
                <a:effectLst/>
                <a:latin typeface="Consolas" panose="020B0609020204030204" pitchFamily="49" charset="0"/>
              </a:rPr>
            </a:br>
            <a:r>
              <a:rPr lang="en-US" sz="1400" b="0" dirty="0">
                <a:solidFill>
                  <a:srgbClr val="D4D4D4"/>
                </a:solidFill>
                <a:effectLst/>
                <a:latin typeface="Consolas" panose="020B0609020204030204" pitchFamily="49" charset="0"/>
              </a:rPr>
              <a:t>4|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b="0" dirty="0" err="1">
                <a:solidFill>
                  <a:srgbClr val="D16969"/>
                </a:solidFill>
                <a:effectLst/>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5|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6|    print(entry)</a:t>
            </a:r>
          </a:p>
          <a:p>
            <a:pPr marL="0" indent="0">
              <a:buNone/>
            </a:pPr>
            <a:r>
              <a:rPr lang="en-US" sz="1400" b="0" dirty="0">
                <a:solidFill>
                  <a:srgbClr val="D4D4D4"/>
                </a:solidFill>
                <a:effectLst/>
                <a:latin typeface="Consolas" panose="020B0609020204030204" pitchFamily="49" charset="0"/>
              </a:rPr>
              <a:t>7|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000" b="0" i="0" dirty="0">
              <a:solidFill>
                <a:srgbClr val="000000"/>
              </a:solidFill>
              <a:effectLst/>
              <a:latin typeface="Avenir Next W01"/>
            </a:endParaRPr>
          </a:p>
          <a:p>
            <a:pPr marL="0" indent="0">
              <a:buNone/>
            </a:pPr>
            <a:r>
              <a:rPr lang="en-US" sz="1400" b="0" i="0" dirty="0">
                <a:solidFill>
                  <a:srgbClr val="FF0066"/>
                </a:solidFill>
                <a:effectLst/>
                <a:latin typeface="Consolas" panose="020B0609020204030204" pitchFamily="49" charset="0"/>
              </a:rPr>
              <a:t>Error:  Unhandled exception while debugging...</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Traceback (most recent call last):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File "C:\theScript.py", line 5, in &lt;module&gt;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for entry in </a:t>
            </a:r>
            <a:r>
              <a:rPr lang="en-US" sz="1400" b="0" i="0" dirty="0" err="1">
                <a:solidFill>
                  <a:srgbClr val="FF0066"/>
                </a:solidFill>
                <a:effectLst/>
                <a:latin typeface="Consolas" panose="020B0609020204030204" pitchFamily="49" charset="0"/>
              </a:rPr>
              <a:t>uc</a:t>
            </a:r>
            <a:r>
              <a:rPr lang="en-US" sz="1400" b="0" i="0" dirty="0">
                <a:solidFill>
                  <a:srgbClr val="FF0066"/>
                </a:solidFill>
                <a:effectLst/>
                <a:latin typeface="Consolas" panose="020B0609020204030204" pitchFamily="49" charset="0"/>
              </a:rPr>
              <a:t>:</a:t>
            </a:r>
            <a:br>
              <a:rPr lang="en-US" sz="1400" dirty="0">
                <a:solidFill>
                  <a:srgbClr val="FF0066"/>
                </a:solidFill>
                <a:latin typeface="Consolas" panose="020B0609020204030204" pitchFamily="49" charset="0"/>
              </a:rPr>
            </a:br>
            <a:r>
              <a:rPr lang="en-US" sz="1400" b="0" i="0" dirty="0" err="1">
                <a:solidFill>
                  <a:srgbClr val="FF0066"/>
                </a:solidFill>
                <a:effectLst/>
                <a:latin typeface="Consolas" panose="020B0609020204030204" pitchFamily="49" charset="0"/>
              </a:rPr>
              <a:t>RuntimeError</a:t>
            </a:r>
            <a:r>
              <a:rPr lang="en-US" sz="1400" b="0" i="0" dirty="0">
                <a:solidFill>
                  <a:srgbClr val="FF0066"/>
                </a:solidFill>
                <a:effectLst/>
                <a:latin typeface="Consolas" panose="020B0609020204030204" pitchFamily="49" charset="0"/>
              </a:rPr>
              <a:t>: Objects in this class cannot be updated outside an edit session</a:t>
            </a:r>
            <a:endParaRPr lang="en-US" sz="1400" b="0" dirty="0">
              <a:solidFill>
                <a:srgbClr val="FF0066"/>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2400" i="1" dirty="0">
                <a:latin typeface="Arial"/>
                <a:ea typeface="ＭＳ Ｐゴシック" pitchFamily="34" charset="-128"/>
              </a:rPr>
              <a:t>"</a:t>
            </a:r>
            <a:r>
              <a:rPr lang="en-US" sz="2400" i="1" dirty="0" err="1">
                <a:latin typeface="Arial"/>
                <a:ea typeface="ＭＳ Ｐゴシック" pitchFamily="34" charset="-128"/>
              </a:rPr>
              <a:t>imgPoints</a:t>
            </a:r>
            <a:r>
              <a:rPr lang="en-US" sz="2400" i="1" dirty="0">
                <a:latin typeface="Arial"/>
                <a:ea typeface="ＭＳ Ｐゴシック" pitchFamily="34" charset="-128"/>
              </a:rPr>
              <a:t>"</a:t>
            </a:r>
            <a:r>
              <a:rPr lang="en-US" sz="2400" dirty="0">
                <a:latin typeface="Arial"/>
                <a:ea typeface="ＭＳ Ｐゴシック" pitchFamily="34" charset="-128"/>
              </a:rPr>
              <a:t> was created using the </a:t>
            </a:r>
            <a:r>
              <a:rPr lang="en-US" sz="2400" dirty="0" err="1">
                <a:latin typeface="Arial"/>
                <a:ea typeface="ＭＳ Ｐゴシック" pitchFamily="34" charset="-128"/>
              </a:rPr>
              <a:t>GeoTagged</a:t>
            </a:r>
            <a:r>
              <a:rPr lang="en-US" sz="2400" dirty="0">
                <a:latin typeface="Arial"/>
                <a:ea typeface="ＭＳ Ｐゴシック" pitchFamily="34" charset="-128"/>
              </a:rPr>
              <a:t> Photos To Points (Data Management) tool.</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The photo points are in a relationship class with the photos.</a:t>
            </a:r>
          </a:p>
        </p:txBody>
      </p:sp>
    </p:spTree>
    <p:extLst>
      <p:ext uri="{BB962C8B-B14F-4D97-AF65-F5344CB8AC3E}">
        <p14:creationId xmlns:p14="http://schemas.microsoft.com/office/powerpoint/2010/main" val="1018735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 example</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64770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 </a:t>
            </a:r>
            <a:r>
              <a:rPr lang="en-US" sz="2000" b="0" dirty="0" err="1">
                <a:solidFill>
                  <a:srgbClr val="569CD6"/>
                </a:solidFill>
                <a:effectLst/>
                <a:latin typeface="Consolas" panose="020B0609020204030204" pitchFamily="49" charset="0"/>
              </a:rPr>
              <a:t>r</a:t>
            </a:r>
            <a:r>
              <a:rPr lang="en-US" sz="2000" b="0" dirty="0" err="1">
                <a:solidFill>
                  <a:srgbClr val="D16969"/>
                </a:solidFill>
                <a:effectLst/>
                <a:latin typeface="Consolas" panose="020B0609020204030204" pitchFamily="49" charset="0"/>
              </a:rPr>
              <a:t>"C</a:t>
            </a:r>
            <a:r>
              <a:rPr lang="en-US" sz="2000" b="0" dirty="0">
                <a:solidFill>
                  <a:srgbClr val="D16969"/>
                </a:solidFill>
                <a:effectLst/>
                <a:latin typeface="Consolas" panose="020B0609020204030204" pitchFamily="49" charset="0"/>
              </a:rPr>
              <a:t>:\theDatabase.gdb"</a:t>
            </a:r>
            <a:r>
              <a:rPr lang="en-US" sz="2000" b="0" dirty="0">
                <a:solidFill>
                  <a:srgbClr val="D4D4D4"/>
                </a:solidFill>
                <a:effectLst/>
                <a:latin typeface="Consolas" panose="020B0609020204030204" pitchFamily="49" charset="0"/>
              </a:rPr>
              <a:t>) </a:t>
            </a: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 = </a:t>
            </a:r>
            <a:r>
              <a:rPr lang="en-US" sz="2000" b="0" dirty="0" err="1">
                <a:solidFill>
                  <a:srgbClr val="D4D4D4"/>
                </a:solidFill>
                <a:effectLst/>
                <a:latin typeface="Consolas" panose="020B0609020204030204" pitchFamily="49" charset="0"/>
              </a:rPr>
              <a:t>arcpy.da.UpdateCursor</a:t>
            </a:r>
            <a:r>
              <a:rPr lang="en-US" sz="2000" b="0" dirty="0">
                <a:solidFill>
                  <a:srgbClr val="D4D4D4"/>
                </a:solidFill>
                <a:effectLst/>
                <a:latin typeface="Consolas" panose="020B0609020204030204" pitchFamily="49" charset="0"/>
              </a:rPr>
              <a:t>(</a:t>
            </a:r>
            <a:r>
              <a:rPr lang="en-US" sz="2000" b="0" dirty="0">
                <a:solidFill>
                  <a:srgbClr val="D16969"/>
                </a:solidFill>
                <a:effectLst/>
                <a:latin typeface="Consolas" panose="020B0609020204030204" pitchFamily="49" charset="0"/>
              </a:rPr>
              <a:t>"</a:t>
            </a:r>
            <a:r>
              <a:rPr lang="en-US" sz="2000" dirty="0" err="1">
                <a:solidFill>
                  <a:srgbClr val="D16969"/>
                </a:solidFill>
                <a:latin typeface="Consolas" panose="020B0609020204030204" pitchFamily="49" charset="0"/>
              </a:rPr>
              <a:t>imgPoints</a:t>
            </a:r>
            <a:r>
              <a:rPr lang="en-US" sz="2000" b="0" dirty="0">
                <a:solidFill>
                  <a:srgbClr val="D16969"/>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for</a:t>
            </a:r>
            <a:r>
              <a:rPr lang="en-US" sz="2000" b="0" dirty="0">
                <a:solidFill>
                  <a:srgbClr val="D4D4D4"/>
                </a:solidFill>
                <a:effectLst/>
                <a:latin typeface="Consolas" panose="020B0609020204030204" pitchFamily="49" charset="0"/>
              </a:rPr>
              <a:t> entry </a:t>
            </a:r>
            <a:r>
              <a:rPr lang="en-US" sz="2000" b="0" dirty="0">
                <a:solidFill>
                  <a:srgbClr val="569CD6"/>
                </a:solidFill>
                <a:effectLst/>
                <a:latin typeface="Consolas" panose="020B0609020204030204" pitchFamily="49" charset="0"/>
              </a:rPr>
              <a:t>in</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print(entry)</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del</a:t>
            </a:r>
            <a:r>
              <a:rPr lang="en-US" sz="2000" b="0" dirty="0">
                <a:solidFill>
                  <a:srgbClr val="D4D4D4"/>
                </a:solidFill>
                <a:effectLst/>
                <a:latin typeface="Consolas" panose="020B0609020204030204" pitchFamily="49" charset="0"/>
              </a:rPr>
              <a:t> uc</a:t>
            </a:r>
          </a:p>
        </p:txBody>
      </p:sp>
      <p:cxnSp>
        <p:nvCxnSpPr>
          <p:cNvPr id="2" name="Straight Arrow Connector 1">
            <a:extLst>
              <a:ext uri="{FF2B5EF4-FFF2-40B4-BE49-F238E27FC236}">
                <a16:creationId xmlns:a16="http://schemas.microsoft.com/office/drawing/2014/main" id="{52A17139-555F-2406-7ECC-107A9E92B83A}"/>
              </a:ext>
            </a:extLst>
          </p:cNvPr>
          <p:cNvCxnSpPr>
            <a:cxnSpLocks/>
          </p:cNvCxnSpPr>
          <p:nvPr/>
        </p:nvCxnSpPr>
        <p:spPr bwMode="auto">
          <a:xfrm flipH="1">
            <a:off x="7620000" y="1695450"/>
            <a:ext cx="644684" cy="0"/>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C2C13541-8AE2-D693-D597-81D74C7196A8}"/>
              </a:ext>
            </a:extLst>
          </p:cNvPr>
          <p:cNvCxnSpPr/>
          <p:nvPr/>
        </p:nvCxnSpPr>
        <p:spPr bwMode="auto">
          <a:xfrm flipV="1">
            <a:off x="399593" y="2057400"/>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87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When is an edit session needed?</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334000"/>
          </a:xfrm>
        </p:spPr>
        <p:txBody>
          <a:bodyPr/>
          <a:lstStyle/>
          <a:p>
            <a:pPr marL="0" indent="0">
              <a:buNone/>
            </a:pPr>
            <a:r>
              <a:rPr lang="en-US" sz="1600" dirty="0"/>
              <a:t>From the </a:t>
            </a:r>
            <a:r>
              <a:rPr lang="en-US" sz="1600" dirty="0" err="1"/>
              <a:t>UpdateCursor</a:t>
            </a:r>
            <a:r>
              <a:rPr lang="en-US" sz="1600" dirty="0"/>
              <a:t> help:</a:t>
            </a:r>
          </a:p>
          <a:p>
            <a:pPr marL="0" indent="0">
              <a:buNone/>
            </a:pPr>
            <a:endParaRPr lang="en-US" sz="1600" dirty="0"/>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36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182339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4864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400" dirty="0">
                <a:latin typeface="Arial"/>
                <a:ea typeface="ＭＳ Ｐゴシック" pitchFamily="34" charset="-128"/>
              </a:rPr>
              <a:t>When you're trying to update an attribute table and you see this error:</a:t>
            </a:r>
          </a:p>
          <a:p>
            <a:pPr marL="0" indent="0">
              <a:buNone/>
            </a:pPr>
            <a:endParaRPr lang="en-US" sz="2400" dirty="0">
              <a:latin typeface="Arial"/>
              <a:ea typeface="ＭＳ Ｐゴシック" pitchFamily="34" charset="-128"/>
            </a:endParaRPr>
          </a:p>
          <a:p>
            <a:pPr marL="0" indent="0">
              <a:buNone/>
            </a:pPr>
            <a:r>
              <a:rPr lang="en-US" sz="2000" dirty="0" err="1">
                <a:solidFill>
                  <a:srgbClr val="FF0066"/>
                </a:solidFill>
                <a:latin typeface="Consolas" panose="020B0609020204030204" pitchFamily="49" charset="0"/>
                <a:ea typeface="ＭＳ Ｐゴシック" pitchFamily="34" charset="-128"/>
              </a:rPr>
              <a:t>RuntimeError</a:t>
            </a:r>
            <a:r>
              <a:rPr lang="en-US" sz="2000" dirty="0">
                <a:solidFill>
                  <a:srgbClr val="FF0066"/>
                </a:solidFill>
                <a:latin typeface="Consolas" panose="020B0609020204030204" pitchFamily="49" charset="0"/>
                <a:ea typeface="ＭＳ Ｐゴシック" pitchFamily="34" charset="-128"/>
              </a:rPr>
              <a:t>: Objects in this class cannot be updated outside an edit session</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Try wrapping your cursor code in an edit session.  That will involve adding a line of code like this...</a:t>
            </a:r>
          </a:p>
          <a:p>
            <a:pPr marL="0" indent="0">
              <a:buNone/>
            </a:pPr>
            <a:endParaRPr lang="en-US" sz="2400" dirty="0">
              <a:latin typeface="Arial"/>
              <a:ea typeface="ＭＳ Ｐゴシック" pitchFamily="34" charset="-128"/>
            </a:endParaRP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workspacePath</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400" dirty="0">
                <a:latin typeface="Arial"/>
                <a:ea typeface="ＭＳ Ｐゴシック" pitchFamily="34" charset="-128"/>
              </a:rPr>
              <a:t>      </a:t>
            </a:r>
          </a:p>
          <a:p>
            <a:pPr marL="0" indent="0">
              <a:buNone/>
            </a:pPr>
            <a:endParaRPr lang="en-US" sz="2400" dirty="0">
              <a:latin typeface="Arial"/>
              <a:ea typeface="ＭＳ Ｐゴシック" pitchFamily="34" charset="-128"/>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p>
          <a:p>
            <a:pPr>
              <a:defRPr/>
            </a:pPr>
            <a:r>
              <a:rPr lang="en-US" altLang="en-US" dirty="0">
                <a:ea typeface="ＭＳ Ｐゴシック" pitchFamily="34" charset="-128"/>
              </a:rPr>
              <a:t>Up next</a:t>
            </a:r>
          </a:p>
          <a:p>
            <a:pPr lvl="2">
              <a:defRPr/>
            </a:pPr>
            <a:r>
              <a:rPr lang="en-US" altLang="en-US" dirty="0">
                <a:ea typeface="ＭＳ Ｐゴシック" pitchFamily="34" charset="-128"/>
              </a:rPr>
              <a:t>Python dictionaries  </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Insert cursors</a:t>
            </a:r>
          </a:p>
          <a:p>
            <a:pPr lvl="2">
              <a:defRPr/>
            </a:pPr>
            <a:r>
              <a:rPr lang="en-US" altLang="en-US" dirty="0">
                <a:ea typeface="ＭＳ Ｐゴシック" pitchFamily="34" charset="-128"/>
              </a:rPr>
              <a:t>the </a:t>
            </a:r>
            <a:r>
              <a:rPr lang="en-US" altLang="en-US" dirty="0" err="1">
                <a:ea typeface="ＭＳ Ｐゴシック" pitchFamily="34" charset="-128"/>
              </a:rPr>
              <a:t>SpatialReference</a:t>
            </a:r>
            <a:r>
              <a:rPr lang="en-US" altLang="en-US" dirty="0">
                <a:ea typeface="ＭＳ Ｐゴシック" pitchFamily="34" charset="-128"/>
              </a:rPr>
              <a:t> object</a:t>
            </a:r>
          </a:p>
          <a:p>
            <a:pPr lvl="1">
              <a:defRPr/>
            </a:pPr>
            <a:r>
              <a:rPr lang="en-US" altLang="en-US" dirty="0">
                <a:ea typeface="ＭＳ Ｐゴシック" pitchFamily="34" charset="-128"/>
              </a:rPr>
              <a:t>	</a:t>
            </a:r>
          </a:p>
        </p:txBody>
      </p:sp>
    </p:spTree>
    <p:extLst>
      <p:ext uri="{BB962C8B-B14F-4D97-AF65-F5344CB8AC3E}">
        <p14:creationId xmlns:p14="http://schemas.microsoft.com/office/powerpoint/2010/main" val="21360603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a:t>More looping</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077200" cy="6019800"/>
          </a:xfrm>
        </p:spPr>
        <p:txBody>
          <a:bodyPr/>
          <a:lstStyle/>
          <a:p>
            <a:pPr lvl="1" eaLnBrk="1" hangingPunct="1">
              <a:lnSpc>
                <a:spcPct val="90000"/>
              </a:lnSpc>
              <a:defRPr/>
            </a:pPr>
            <a:endParaRPr lang="en-US" sz="1800" i="1" dirty="0">
              <a:solidFill>
                <a:srgbClr val="008000"/>
              </a:solidFill>
              <a:ea typeface="ＭＳ Ｐゴシック" pitchFamily="34" charset="-128"/>
            </a:endParaRPr>
          </a:p>
          <a:p>
            <a:pPr marL="0" indent="0">
              <a:buNone/>
            </a:pPr>
            <a:r>
              <a:rPr lang="en-US" sz="1600" b="0" dirty="0">
                <a:solidFill>
                  <a:srgbClr val="6A9955"/>
                </a:solidFill>
                <a:effectLst/>
                <a:latin typeface="Consolas" panose="020B0609020204030204" pitchFamily="49" charset="0"/>
              </a:rPr>
              <a:t># Delete in a loop</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"C:/Temp/COVER63p.shp"</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arcpy.da.UpdateCursor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"RECNO &gt; 10"</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uc.deleteRow</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Enumerate with cursors</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enumerate(</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row[</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r>
              <a:rPr lang="en-US" sz="2400" dirty="0">
                <a:ea typeface="ＭＳ Ｐゴシック" pitchFamily="34" charset="-128"/>
              </a:rPr>
              <a:t> </a:t>
            </a:r>
            <a:r>
              <a:rPr lang="en-US" sz="1800" dirty="0">
                <a:ea typeface="ＭＳ Ｐゴシック" pitchFamily="34" charset="-128"/>
              </a:rPr>
              <a:t>        </a:t>
            </a:r>
            <a:br>
              <a:rPr lang="en-US" sz="1800" dirty="0">
                <a:ea typeface="ＭＳ Ｐゴシック" pitchFamily="34" charset="-128"/>
              </a:rPr>
            </a:br>
            <a:endParaRPr lang="en-US" sz="1800" i="1" dirty="0">
              <a:solidFill>
                <a:srgbClr val="008000"/>
              </a:solidFill>
              <a:ea typeface="ＭＳ Ｐゴシック" pitchFamily="34" charset="-128"/>
            </a:endParaRPr>
          </a:p>
          <a:p>
            <a:pPr eaLnBrk="1" hangingPunct="1">
              <a:lnSpc>
                <a:spcPct val="90000"/>
              </a:lnSpc>
              <a:defRPr/>
            </a:pPr>
            <a:endParaRPr lang="en-US" sz="2000" dirty="0">
              <a:ea typeface="ＭＳ Ｐゴシック" pitchFamily="34" charset="-128"/>
            </a:endParaRPr>
          </a:p>
        </p:txBody>
      </p:sp>
    </p:spTree>
    <p:extLst>
      <p:ext uri="{BB962C8B-B14F-4D97-AF65-F5344CB8AC3E}">
        <p14:creationId xmlns:p14="http://schemas.microsoft.com/office/powerpoint/2010/main" val="38497375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15F43D7-57C8-0B65-0BBD-74263554328B}"/>
              </a:ext>
            </a:extLst>
          </p:cNvPr>
          <p:cNvSpPr>
            <a:spLocks noGrp="1" noChangeArrowheads="1"/>
          </p:cNvSpPr>
          <p:nvPr>
            <p:ph type="title"/>
          </p:nvPr>
        </p:nvSpPr>
        <p:spPr>
          <a:xfrm>
            <a:off x="228600" y="152400"/>
            <a:ext cx="8001000" cy="457200"/>
          </a:xfrm>
        </p:spPr>
        <p:txBody>
          <a:bodyPr/>
          <a:lstStyle/>
          <a:p>
            <a:pPr eaLnBrk="1" hangingPunct="1"/>
            <a:r>
              <a:rPr lang="en-US" altLang="en-US" sz="3600" dirty="0"/>
              <a:t>Find 7 mistakes </a:t>
            </a:r>
          </a:p>
        </p:txBody>
      </p:sp>
      <p:sp>
        <p:nvSpPr>
          <p:cNvPr id="36868" name="Rectangle 3">
            <a:extLst>
              <a:ext uri="{FF2B5EF4-FFF2-40B4-BE49-F238E27FC236}">
                <a16:creationId xmlns:a16="http://schemas.microsoft.com/office/drawing/2014/main" id="{DA078874-5CCE-F055-6BFE-7D7B1FCD5C2A}"/>
              </a:ext>
            </a:extLst>
          </p:cNvPr>
          <p:cNvSpPr>
            <a:spLocks noGrp="1" noChangeArrowheads="1"/>
          </p:cNvSpPr>
          <p:nvPr>
            <p:ph type="body" idx="1"/>
          </p:nvPr>
        </p:nvSpPr>
        <p:spPr>
          <a:xfrm>
            <a:off x="228600" y="838200"/>
            <a:ext cx="8534400" cy="5638800"/>
          </a:xfrm>
        </p:spPr>
        <p:txBody>
          <a:bodyPr/>
          <a:lstStyle/>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eaLnBrk="1" hangingPunct="1">
              <a:lnSpc>
                <a:spcPct val="80000"/>
              </a:lnSpc>
              <a:buNone/>
              <a:defRPr/>
            </a:pPr>
            <a:r>
              <a:rPr lang="en-US" sz="2400" dirty="0">
                <a:ea typeface="ＭＳ Ｐゴシック" pitchFamily="34" charset="-128"/>
              </a:rPr>
              <a:t>Goal:  Add 15 to the length field for rows that have a </a:t>
            </a:r>
            <a:r>
              <a:rPr lang="en-US" sz="2400" dirty="0" err="1">
                <a:ea typeface="ＭＳ Ｐゴシック" pitchFamily="34" charset="-128"/>
              </a:rPr>
              <a:t>typeID</a:t>
            </a:r>
            <a:r>
              <a:rPr lang="en-US" sz="2400" dirty="0">
                <a:ea typeface="ＭＳ Ｐゴシック" pitchFamily="34" charset="-128"/>
              </a:rPr>
              <a:t> of 'regular'.  </a:t>
            </a:r>
          </a:p>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Find the rows with </a:t>
            </a:r>
            <a:r>
              <a:rPr lang="en-US" sz="1800" dirty="0" err="1">
                <a:solidFill>
                  <a:srgbClr val="6A9955"/>
                </a:solidFill>
                <a:latin typeface="Consolas" panose="020B0609020204030204" pitchFamily="49" charset="0"/>
              </a:rPr>
              <a:t>typeID</a:t>
            </a:r>
            <a:r>
              <a:rPr lang="en-US" sz="1800" dirty="0">
                <a:solidFill>
                  <a:srgbClr val="6A9955"/>
                </a:solidFill>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400" dirty="0">
              <a:ea typeface="ＭＳ Ｐゴシック" pitchFamily="34" charset="-128"/>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Find the rows with </a:t>
            </a:r>
            <a:r>
              <a:rPr lang="en-US" sz="1800" b="0" dirty="0" err="1">
                <a:solidFill>
                  <a:srgbClr val="6A9955"/>
                </a:solidFill>
                <a:effectLst/>
                <a:latin typeface="Consolas" panose="020B0609020204030204" pitchFamily="49" charset="0"/>
              </a:rPr>
              <a:t>typeID</a:t>
            </a:r>
            <a:r>
              <a:rPr lang="en-US" sz="1800" b="0" dirty="0">
                <a:solidFill>
                  <a:srgbClr val="6A9955"/>
                </a:solidFill>
                <a:effectLst/>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uc.updateRow</a:t>
            </a:r>
            <a:r>
              <a:rPr lang="en-US" sz="1800" b="0" dirty="0">
                <a:solidFill>
                  <a:srgbClr val="D4D4D4"/>
                </a:solidFill>
                <a:effectLst/>
                <a:latin typeface="Consolas" panose="020B0609020204030204" pitchFamily="49" charset="0"/>
              </a:rPr>
              <a:t>(row)</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23072178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dirty="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b="0" dirty="0">
                <a:solidFill>
                  <a:srgbClr val="D4D4D4"/>
                </a:solidFill>
                <a:effectLst/>
                <a:latin typeface="Consolas" panose="020B0609020204030204" pitchFamily="49" charset="0"/>
              </a:rPr>
              <a:t>, traceback</a:t>
            </a:r>
          </a:p>
          <a:p>
            <a:pPr marL="0" indent="0">
              <a:buNone/>
            </a:pPr>
            <a:r>
              <a:rPr lang="en-US" sz="1400" b="0" dirty="0">
                <a:solidFill>
                  <a:srgbClr val="6A9955"/>
                </a:solidFill>
                <a:effectLst/>
                <a:latin typeface="Consolas" panose="020B0609020204030204" pitchFamily="49" charset="0"/>
              </a:rPr>
              <a:t># Get an update cursor.</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"C:/Temp"</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myfile.shp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typeID</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"length"</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row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Find the rows with </a:t>
            </a:r>
            <a:r>
              <a:rPr lang="en-US" sz="1400" b="0" dirty="0" err="1">
                <a:solidFill>
                  <a:srgbClr val="6A9955"/>
                </a:solidFill>
                <a:effectLst/>
                <a:latin typeface="Consolas" panose="020B0609020204030204" pitchFamily="49" charset="0"/>
              </a:rPr>
              <a:t>typeID</a:t>
            </a:r>
            <a:r>
              <a:rPr lang="en-US" sz="1400" b="0" dirty="0">
                <a:solidFill>
                  <a:srgbClr val="6A9955"/>
                </a:solidFill>
                <a:effectLst/>
                <a:latin typeface="Consolas" panose="020B0609020204030204" pitchFamily="49" charset="0"/>
              </a:rPr>
              <a:t> "regular".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"regular"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Add 15 to the length.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15</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uc.updateRow</a:t>
            </a:r>
            <a:r>
              <a:rPr lang="en-US" sz="1400" b="0" dirty="0">
                <a:solidFill>
                  <a:srgbClr val="D4D4D4"/>
                </a:solidFill>
                <a:effectLst/>
                <a:latin typeface="Consolas" panose="020B0609020204030204" pitchFamily="49" charset="0"/>
              </a:rPr>
              <a:t>(row)</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traceback.print_exception</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7575525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AFC56B-C38F-F361-4979-1E46C926EAAA}"/>
              </a:ext>
            </a:extLst>
          </p:cNvPr>
          <p:cNvSpPr>
            <a:spLocks noGrp="1" noChangeArrowheads="1"/>
          </p:cNvSpPr>
          <p:nvPr>
            <p:ph type="title"/>
          </p:nvPr>
        </p:nvSpPr>
        <p:spPr/>
        <p:txBody>
          <a:bodyPr/>
          <a:lstStyle/>
          <a:p>
            <a:pPr eaLnBrk="1" hangingPunct="1"/>
            <a:r>
              <a:rPr lang="en-US" altLang="en-US" sz="3600"/>
              <a:t>Spatial Reference object</a:t>
            </a:r>
          </a:p>
        </p:txBody>
      </p:sp>
      <p:sp>
        <p:nvSpPr>
          <p:cNvPr id="32772" name="Rectangle 3">
            <a:extLst>
              <a:ext uri="{FF2B5EF4-FFF2-40B4-BE49-F238E27FC236}">
                <a16:creationId xmlns:a16="http://schemas.microsoft.com/office/drawing/2014/main" id="{A9A530F5-9846-D9CC-94BE-6C7FDA14FC90}"/>
              </a:ext>
            </a:extLst>
          </p:cNvPr>
          <p:cNvSpPr>
            <a:spLocks noGrp="1" noChangeArrowheads="1"/>
          </p:cNvSpPr>
          <p:nvPr>
            <p:ph type="body" idx="1"/>
          </p:nvPr>
        </p:nvSpPr>
        <p:spPr/>
        <p:txBody>
          <a:bodyPr/>
          <a:lstStyle/>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r>
              <a:rPr lang="en-US" sz="2800">
                <a:ea typeface="ＭＳ Ｐゴシック" pitchFamily="34" charset="-128"/>
              </a:rPr>
              <a:t>The coordinate system, tolerance, and resolution used to store a spatial dataset.</a:t>
            </a:r>
          </a:p>
          <a:p>
            <a:pPr eaLnBrk="1" hangingPunct="1">
              <a:lnSpc>
                <a:spcPct val="90000"/>
              </a:lnSpc>
              <a:buFontTx/>
              <a:buNone/>
              <a:defRPr/>
            </a:pPr>
            <a:r>
              <a:rPr lang="en-US" sz="2400">
                <a:ea typeface="ＭＳ Ｐゴシック" pitchFamily="34" charset="-128"/>
              </a:rPr>
              <a:t>prjFile = </a:t>
            </a:r>
            <a:r>
              <a:rPr lang="ja-JP" altLang="en-US" sz="2400">
                <a:solidFill>
                  <a:srgbClr val="B2B062"/>
                </a:solidFill>
                <a:ea typeface="ＭＳ Ｐゴシック" pitchFamily="34" charset="-128"/>
              </a:rPr>
              <a:t>“</a:t>
            </a:r>
            <a:r>
              <a:rPr lang="en-US" altLang="ja-JP" sz="2400">
                <a:solidFill>
                  <a:srgbClr val="B2B062"/>
                </a:solidFill>
                <a:ea typeface="ＭＳ Ｐゴシック" pitchFamily="34" charset="-128"/>
              </a:rPr>
              <a:t>C:/Program Files/ArcGIS/Desktop10.0/Coordinate Systems/Projected Coordinate Systems" + \ "/Continental/North America/USA Contiguous Equidistant Conic.prj" </a:t>
            </a:r>
            <a:br>
              <a:rPr lang="en-US" altLang="ja-JP" sz="2400">
                <a:ea typeface="ＭＳ Ｐゴシック" pitchFamily="34" charset="-128"/>
              </a:rPr>
            </a:br>
            <a:endParaRPr lang="en-US" altLang="ja-JP" sz="2400">
              <a:ea typeface="ＭＳ Ｐゴシック" pitchFamily="34" charset="-128"/>
            </a:endParaRPr>
          </a:p>
          <a:p>
            <a:pPr eaLnBrk="1" hangingPunct="1">
              <a:lnSpc>
                <a:spcPct val="90000"/>
              </a:lnSpc>
              <a:buFontTx/>
              <a:buNone/>
              <a:defRPr/>
            </a:pPr>
            <a:r>
              <a:rPr lang="en-US" sz="2400" i="1">
                <a:solidFill>
                  <a:srgbClr val="669900"/>
                </a:solidFill>
                <a:ea typeface="ＭＳ Ｐゴシック" pitchFamily="34" charset="-128"/>
              </a:rPr>
              <a:t># Create a spatial reference object using a projection file </a:t>
            </a:r>
          </a:p>
          <a:p>
            <a:pPr eaLnBrk="1" hangingPunct="1">
              <a:lnSpc>
                <a:spcPct val="90000"/>
              </a:lnSpc>
              <a:buFontTx/>
              <a:buNone/>
              <a:defRPr/>
            </a:pPr>
            <a:r>
              <a:rPr lang="en-US" sz="2400">
                <a:ea typeface="ＭＳ Ｐゴシック" pitchFamily="34" charset="-128"/>
              </a:rPr>
              <a:t>sr = arcpy.SpatialReference(prjFile) </a:t>
            </a:r>
          </a:p>
        </p:txBody>
      </p:sp>
      <p:pic>
        <p:nvPicPr>
          <p:cNvPr id="44037" name="Picture 2">
            <a:extLst>
              <a:ext uri="{FF2B5EF4-FFF2-40B4-BE49-F238E27FC236}">
                <a16:creationId xmlns:a16="http://schemas.microsoft.com/office/drawing/2014/main" id="{ED7E9B4B-7CE8-6D30-ECE7-5CA93C8F5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822325"/>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solidFill>
                  <a:srgbClr val="FF0066"/>
                </a:solidFill>
                <a:ea typeface="ＭＳ Ｐゴシック" charset="0"/>
              </a:rPr>
              <a:t>S</a:t>
            </a:r>
            <a:r>
              <a:rPr lang="en-US" i="1" dirty="0" err="1">
                <a:ea typeface="ＭＳ Ｐゴシック" charset="0"/>
              </a:rPr>
              <a:t>earch</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solidFill>
                  <a:srgbClr val="FF0066"/>
                </a:solidFill>
                <a:ea typeface="ＭＳ Ｐゴシック" charset="0"/>
              </a:rPr>
              <a:t>U</a:t>
            </a:r>
            <a:r>
              <a:rPr lang="en-US" i="1" dirty="0" err="1">
                <a:ea typeface="ＭＳ Ｐゴシック" charset="0"/>
              </a:rPr>
              <a:t>pdate</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solidFill>
                  <a:srgbClr val="FF0066"/>
                </a:solidFill>
                <a:ea typeface="ＭＳ Ｐゴシック" charset="0"/>
              </a:rPr>
              <a:t>I</a:t>
            </a:r>
            <a:r>
              <a:rPr lang="en-US" i="1" dirty="0" err="1">
                <a:ea typeface="ＭＳ Ｐゴシック" charset="0"/>
              </a:rPr>
              <a:t>nsert</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49878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i="1" dirty="0">
                <a:ea typeface="ＭＳ Ｐゴシック" charset="0"/>
              </a:rPr>
              <a:t> </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8F525F63-6CFC-7D60-542B-25B6277B9E37}"/>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TextBox 5">
            <a:extLst>
              <a:ext uri="{FF2B5EF4-FFF2-40B4-BE49-F238E27FC236}">
                <a16:creationId xmlns:a16="http://schemas.microsoft.com/office/drawing/2014/main" id="{DB5D91D5-37F1-50EF-D0E1-99179E474DDA}"/>
              </a:ext>
            </a:extLst>
          </p:cNvPr>
          <p:cNvSpPr txBox="1"/>
          <p:nvPr/>
        </p:nvSpPr>
        <p:spPr>
          <a:xfrm>
            <a:off x="6553200" y="897602"/>
            <a:ext cx="2108269" cy="1631216"/>
          </a:xfrm>
          <a:prstGeom prst="rect">
            <a:avLst/>
          </a:prstGeom>
          <a:noFill/>
        </p:spPr>
        <p:txBody>
          <a:bodyPr wrap="none" rtlCol="0">
            <a:spAutoFit/>
          </a:bodyPr>
          <a:lstStyle/>
          <a:p>
            <a:r>
              <a:rPr lang="en-US" sz="3600" dirty="0">
                <a:solidFill>
                  <a:srgbClr val="D5D50E"/>
                </a:solidFill>
              </a:rPr>
              <a:t>required</a:t>
            </a:r>
          </a:p>
          <a:p>
            <a:endParaRPr lang="en-US" sz="2400" dirty="0">
              <a:solidFill>
                <a:schemeClr val="bg1">
                  <a:lumMod val="65000"/>
                </a:schemeClr>
              </a:solidFill>
            </a:endParaRPr>
          </a:p>
          <a:p>
            <a:r>
              <a:rPr lang="en-US" sz="3600" dirty="0">
                <a:solidFill>
                  <a:schemeClr val="bg1">
                    <a:lumMod val="65000"/>
                  </a:schemeClr>
                </a:solidFill>
              </a:rPr>
              <a:t>{optional}</a:t>
            </a:r>
          </a:p>
        </p:txBody>
      </p:sp>
    </p:spTree>
    <p:extLst>
      <p:ext uri="{BB962C8B-B14F-4D97-AF65-F5344CB8AC3E}">
        <p14:creationId xmlns:p14="http://schemas.microsoft.com/office/powerpoint/2010/main" val="23957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6553200" cy="6248400"/>
          </a:xfrm>
        </p:spPr>
        <p:txBody>
          <a:bodyPr/>
          <a:lstStyle/>
          <a:p>
            <a:pPr marL="457200" lvl="1" indent="0" eaLnBrk="1" hangingPunct="1">
              <a:defRPr/>
            </a:pPr>
            <a:endParaRPr lang="en-US" i="1" dirty="0">
              <a:ea typeface="ＭＳ Ｐゴシック" charset="0"/>
            </a:endParaRPr>
          </a:p>
          <a:p>
            <a:pPr lvl="1" eaLnBrk="1" hangingPunct="1">
              <a:defRPr/>
            </a:pPr>
            <a:r>
              <a:rPr lang="en-US" i="1" dirty="0" err="1">
                <a:ea typeface="ＭＳ Ｐゴシック" charset="0"/>
              </a:rPr>
              <a:t>SearchCursor</a:t>
            </a:r>
            <a:endParaRPr lang="en-US" i="1"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i="1"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A2990CC7-CFC9-111C-D92F-EBAC7C0B7F3F}"/>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Right Brace 5">
            <a:extLst>
              <a:ext uri="{FF2B5EF4-FFF2-40B4-BE49-F238E27FC236}">
                <a16:creationId xmlns:a16="http://schemas.microsoft.com/office/drawing/2014/main" id="{3B4D80C0-8694-ECCA-574D-4DDD30458513}"/>
              </a:ext>
            </a:extLst>
          </p:cNvPr>
          <p:cNvSpPr/>
          <p:nvPr/>
        </p:nvSpPr>
        <p:spPr bwMode="auto">
          <a:xfrm>
            <a:off x="6705600" y="1308318"/>
            <a:ext cx="914400" cy="3124200"/>
          </a:xfrm>
          <a:prstGeom prst="rightBrace">
            <a:avLst/>
          </a:prstGeom>
          <a:noFill/>
          <a:ln>
            <a:solidFill>
              <a:srgbClr val="D9D9D9"/>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F239797-1C4D-E6F9-8334-6762B0F16AF3}"/>
              </a:ext>
            </a:extLst>
          </p:cNvPr>
          <p:cNvSpPr txBox="1"/>
          <p:nvPr/>
        </p:nvSpPr>
        <p:spPr>
          <a:xfrm>
            <a:off x="7848600" y="2578030"/>
            <a:ext cx="1186543" cy="584775"/>
          </a:xfrm>
          <a:prstGeom prst="rect">
            <a:avLst/>
          </a:prstGeom>
          <a:noFill/>
        </p:spPr>
        <p:txBody>
          <a:bodyPr wrap="none" rtlCol="0">
            <a:spAutoFit/>
          </a:bodyPr>
          <a:lstStyle/>
          <a:p>
            <a:r>
              <a:rPr lang="en-US" sz="3200" dirty="0">
                <a:solidFill>
                  <a:schemeClr val="bg1">
                    <a:lumMod val="65000"/>
                  </a:schemeClr>
                </a:solidFill>
              </a:rPr>
              <a:t>same</a:t>
            </a:r>
            <a:endParaRPr lang="en-US" dirty="0">
              <a:solidFill>
                <a:schemeClr val="bg1">
                  <a:lumMod val="65000"/>
                </a:schemeClr>
              </a:solidFill>
            </a:endParaRPr>
          </a:p>
        </p:txBody>
      </p:sp>
    </p:spTree>
    <p:extLst>
      <p:ext uri="{BB962C8B-B14F-4D97-AF65-F5344CB8AC3E}">
        <p14:creationId xmlns:p14="http://schemas.microsoft.com/office/powerpoint/2010/main" val="23776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Data access cursor methods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002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76200" y="1291557"/>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685800" y="1740932"/>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7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1371600" y="1315256"/>
            <a:ext cx="2419673" cy="369332"/>
          </a:xfrm>
          <a:prstGeom prst="rect">
            <a:avLst/>
          </a:prstGeom>
          <a:noFill/>
        </p:spPr>
        <p:txBody>
          <a:bodyPr wrap="square" rtlCol="0">
            <a:spAutoFit/>
          </a:bodyPr>
          <a:lstStyle/>
          <a:p>
            <a:r>
              <a:rPr lang="en-US" dirty="0">
                <a:solidFill>
                  <a:srgbClr val="FF0066"/>
                </a:solidFill>
              </a:rPr>
              <a:t>data access module</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24571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53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64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cxnSp>
        <p:nvCxnSpPr>
          <p:cNvPr id="13" name="Straight Arrow Connector 12">
            <a:extLst>
              <a:ext uri="{FF2B5EF4-FFF2-40B4-BE49-F238E27FC236}">
                <a16:creationId xmlns:a16="http://schemas.microsoft.com/office/drawing/2014/main" id="{0FE80D53-6E8A-EC74-F045-9AD73B6D986C}"/>
              </a:ext>
            </a:extLst>
          </p:cNvPr>
          <p:cNvCxnSpPr>
            <a:cxnSpLocks/>
          </p:cNvCxnSpPr>
          <p:nvPr/>
        </p:nvCxnSpPr>
        <p:spPr bwMode="auto">
          <a:xfrm>
            <a:off x="55813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0126C42-8A34-D9E7-9515-5519AAD2E655}"/>
              </a:ext>
            </a:extLst>
          </p:cNvPr>
          <p:cNvSpPr txBox="1"/>
          <p:nvPr/>
        </p:nvSpPr>
        <p:spPr>
          <a:xfrm>
            <a:off x="5428927" y="1371600"/>
            <a:ext cx="2191073" cy="369332"/>
          </a:xfrm>
          <a:prstGeom prst="rect">
            <a:avLst/>
          </a:prstGeom>
          <a:noFill/>
        </p:spPr>
        <p:txBody>
          <a:bodyPr wrap="square" rtlCol="0">
            <a:spAutoFit/>
          </a:bodyPr>
          <a:lstStyle/>
          <a:p>
            <a:r>
              <a:rPr lang="en-US" dirty="0">
                <a:solidFill>
                  <a:srgbClr val="FF0066"/>
                </a:solidFill>
              </a:rPr>
              <a:t>required arguments</a:t>
            </a:r>
          </a:p>
        </p:txBody>
      </p:sp>
    </p:spTree>
    <p:extLst>
      <p:ext uri="{BB962C8B-B14F-4D97-AF65-F5344CB8AC3E}">
        <p14:creationId xmlns:p14="http://schemas.microsoft.com/office/powerpoint/2010/main" val="13602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F974C-68AF-3C2B-15B7-00C4EE70271B}"/>
              </a:ext>
            </a:extLst>
          </p:cNvPr>
          <p:cNvPicPr>
            <a:picLocks noChangeAspect="1"/>
          </p:cNvPicPr>
          <p:nvPr/>
        </p:nvPicPr>
        <p:blipFill rotWithShape="1">
          <a:blip r:embed="rId3"/>
          <a:srcRect b="7534"/>
          <a:stretch/>
        </p:blipFill>
        <p:spPr>
          <a:xfrm>
            <a:off x="0" y="0"/>
            <a:ext cx="11707217" cy="6858000"/>
          </a:xfrm>
          <a:prstGeom prst="rect">
            <a:avLst/>
          </a:prstGeom>
        </p:spPr>
      </p:pic>
      <p:sp>
        <p:nvSpPr>
          <p:cNvPr id="7" name="Title 6">
            <a:extLst>
              <a:ext uri="{FF2B5EF4-FFF2-40B4-BE49-F238E27FC236}">
                <a16:creationId xmlns:a16="http://schemas.microsoft.com/office/drawing/2014/main" id="{D6A57612-7F5E-3D74-3580-1A0C8B8F5825}"/>
              </a:ext>
            </a:extLst>
          </p:cNvPr>
          <p:cNvSpPr>
            <a:spLocks noGrp="1"/>
          </p:cNvSpPr>
          <p:nvPr>
            <p:ph type="title"/>
          </p:nvPr>
        </p:nvSpPr>
        <p:spPr>
          <a:xfrm>
            <a:off x="0" y="2349731"/>
            <a:ext cx="8382000" cy="1066800"/>
          </a:xfrm>
          <a:solidFill>
            <a:srgbClr val="404040"/>
          </a:solidFill>
        </p:spPr>
        <p:txBody>
          <a:bodyPr/>
          <a:lstStyle/>
          <a:p>
            <a:pPr algn="ctr"/>
            <a:r>
              <a:rPr lang="en-US" dirty="0"/>
              <a:t>arcpy cursors for GIS data</a:t>
            </a:r>
          </a:p>
        </p:txBody>
      </p:sp>
    </p:spTree>
    <p:extLst>
      <p:ext uri="{BB962C8B-B14F-4D97-AF65-F5344CB8AC3E}">
        <p14:creationId xmlns:p14="http://schemas.microsoft.com/office/powerpoint/2010/main" val="23088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45910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4D4D4"/>
                </a:solidFill>
                <a:effectLst/>
                <a:latin typeface="Consolas" panose="020B0609020204030204" pitchFamily="49" charset="0"/>
              </a:rPr>
              <a:t>S</a:t>
            </a:r>
            <a:r>
              <a:rPr lang="en-US" sz="2400" b="0" dirty="0" err="1">
                <a:solidFill>
                  <a:srgbClr val="D4D4D4"/>
                </a:solidFill>
                <a:effectLst/>
                <a:latin typeface="Consolas" panose="020B0609020204030204" pitchFamily="49" charset="0"/>
              </a:rPr>
              <a:t>earchCursor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819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7" name="TextBox 6">
            <a:extLst>
              <a:ext uri="{FF2B5EF4-FFF2-40B4-BE49-F238E27FC236}">
                <a16:creationId xmlns:a16="http://schemas.microsoft.com/office/drawing/2014/main" id="{84B7E889-6F4A-7FD5-5F89-D9B2467F20FC}"/>
              </a:ext>
            </a:extLst>
          </p:cNvPr>
          <p:cNvSpPr txBox="1"/>
          <p:nvPr/>
        </p:nvSpPr>
        <p:spPr>
          <a:xfrm>
            <a:off x="457200" y="4953000"/>
            <a:ext cx="8382000" cy="1200329"/>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arcpy.da.SearchCursor</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err="1">
                <a:solidFill>
                  <a:srgbClr val="D4D4D4"/>
                </a:solidFill>
                <a:effectLst/>
                <a:latin typeface="Consolas" panose="020B0609020204030204" pitchFamily="49" charset="0"/>
              </a:rPr>
              <a:t>in_table</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field_names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9818832-709E-57A1-6A7A-D9885CBC9807}"/>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07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Three cursor types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34039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C9C-D7D5-8DA7-81B7-4BFFF2B0F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105C9-2AD3-7947-0A7C-7045DE2C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79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601200" cy="2002196"/>
          </a:xfrm>
          <a:prstGeom prst="rect">
            <a:avLst/>
          </a:prstGeom>
        </p:spPr>
      </p:pic>
    </p:spTree>
    <p:extLst>
      <p:ext uri="{BB962C8B-B14F-4D97-AF65-F5344CB8AC3E}">
        <p14:creationId xmlns:p14="http://schemas.microsoft.com/office/powerpoint/2010/main" val="24840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20032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spTree>
    <p:extLst>
      <p:ext uri="{BB962C8B-B14F-4D97-AF65-F5344CB8AC3E}">
        <p14:creationId xmlns:p14="http://schemas.microsoft.com/office/powerpoint/2010/main" val="393053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848100" y="3086100"/>
            <a:ext cx="1447800" cy="304800"/>
          </a:xfrm>
          <a:prstGeom prst="curvedConnector3">
            <a:avLst>
              <a:gd name="adj1" fmla="val -1940"/>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27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96365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TextBox 1">
            <a:extLst>
              <a:ext uri="{FF2B5EF4-FFF2-40B4-BE49-F238E27FC236}">
                <a16:creationId xmlns:a16="http://schemas.microsoft.com/office/drawing/2014/main" id="{731D872B-29DB-A911-6117-04FBF9C31C60}"/>
              </a:ext>
            </a:extLst>
          </p:cNvPr>
          <p:cNvSpPr txBox="1"/>
          <p:nvPr/>
        </p:nvSpPr>
        <p:spPr>
          <a:xfrm>
            <a:off x="76200" y="5105400"/>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3" name="Straight Arrow Connector 2">
            <a:extLst>
              <a:ext uri="{FF2B5EF4-FFF2-40B4-BE49-F238E27FC236}">
                <a16:creationId xmlns:a16="http://schemas.microsoft.com/office/drawing/2014/main" id="{13168D66-6584-4CE4-F201-974FDEDDC067}"/>
              </a:ext>
            </a:extLst>
          </p:cNvPr>
          <p:cNvCxnSpPr>
            <a:cxnSpLocks/>
          </p:cNvCxnSpPr>
          <p:nvPr/>
        </p:nvCxnSpPr>
        <p:spPr bwMode="auto">
          <a:xfrm rot="10800000">
            <a:off x="381000" y="4419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8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566053-4BBD-C9DD-0C3B-DF1BDEE992C4}"/>
              </a:ext>
            </a:extLst>
          </p:cNvPr>
          <p:cNvSpPr>
            <a:spLocks noGrp="1" noChangeArrowheads="1"/>
          </p:cNvSpPr>
          <p:nvPr>
            <p:ph type="ctrTitle"/>
          </p:nvPr>
        </p:nvSpPr>
        <p:spPr>
          <a:xfrm>
            <a:off x="-152400" y="609600"/>
            <a:ext cx="4267200" cy="3276600"/>
          </a:xfrm>
        </p:spPr>
        <p:txBody>
          <a:bodyPr/>
          <a:lstStyle/>
          <a:p>
            <a:pPr algn="ctr" eaLnBrk="1" hangingPunct="1"/>
            <a:r>
              <a:rPr lang="en-US" altLang="en-US" sz="5400" b="0" dirty="0"/>
              <a:t>Cursors</a:t>
            </a:r>
            <a:br>
              <a:rPr lang="en-US" altLang="en-US" sz="5400" b="0" dirty="0"/>
            </a:br>
            <a:r>
              <a:rPr lang="en-US" altLang="en-US" sz="5400" b="0" dirty="0"/>
              <a:t>--------------- </a:t>
            </a:r>
            <a:r>
              <a:rPr lang="en-US" altLang="en-US" sz="3600" b="0" dirty="0"/>
              <a:t>Read/write GIS attribute table rows</a:t>
            </a:r>
            <a:endParaRPr lang="en-US" altLang="en-US" sz="5400" b="0" dirty="0"/>
          </a:p>
        </p:txBody>
      </p:sp>
      <p:sp>
        <p:nvSpPr>
          <p:cNvPr id="3" name="Rectangle 3">
            <a:extLst>
              <a:ext uri="{FF2B5EF4-FFF2-40B4-BE49-F238E27FC236}">
                <a16:creationId xmlns:a16="http://schemas.microsoft.com/office/drawing/2014/main" id="{D35D1DAA-A190-AA3F-D67F-BAF2DC0D8F81}"/>
              </a:ext>
            </a:extLst>
          </p:cNvPr>
          <p:cNvSpPr txBox="1">
            <a:spLocks noChangeArrowheads="1"/>
          </p:cNvSpPr>
          <p:nvPr/>
        </p:nvSpPr>
        <p:spPr bwMode="auto">
          <a:xfrm>
            <a:off x="152400" y="56388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bg1">
                    <a:lumMod val="85000"/>
                  </a:schemeClr>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bg1">
                    <a:lumMod val="85000"/>
                  </a:schemeClr>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bg1">
                    <a:lumMod val="85000"/>
                  </a:schemeClr>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lnSpc>
                <a:spcPct val="80000"/>
              </a:lnSpc>
            </a:pPr>
            <a:r>
              <a:rPr lang="en-US" altLang="en-US" sz="2000" kern="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000" kern="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000" kern="0" dirty="0">
                <a:latin typeface="Calibri" panose="020F0502020204030204" pitchFamily="34" charset="0"/>
                <a:cs typeface="Calibri" panose="020F0502020204030204" pitchFamily="34" charset="0"/>
              </a:rPr>
              <a:t>Dr. Tateosian</a:t>
            </a:r>
          </a:p>
        </p:txBody>
      </p:sp>
      <p:pic>
        <p:nvPicPr>
          <p:cNvPr id="4" name="Picture 3" descr="A bird with its mouth open&#10;&#10;Description automatically generated with low confidence">
            <a:extLst>
              <a:ext uri="{FF2B5EF4-FFF2-40B4-BE49-F238E27FC236}">
                <a16:creationId xmlns:a16="http://schemas.microsoft.com/office/drawing/2014/main" id="{69246E80-9D35-7C79-73A4-557372B3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81000" y="963877"/>
            <a:ext cx="4783327" cy="4930246"/>
          </a:xfrm>
        </p:spPr>
        <p:txBody>
          <a:bodyPr anchor="ctr">
            <a:normAutofit/>
          </a:bodyPr>
          <a:lstStyle/>
          <a:p>
            <a:pPr marL="0" indent="0">
              <a:buNone/>
            </a:pPr>
            <a:r>
              <a:rPr lang="en-US" sz="2100" dirty="0"/>
              <a:t>Got the Cursor object.  Now what?</a:t>
            </a:r>
          </a:p>
        </p:txBody>
      </p:sp>
    </p:spTree>
    <p:extLst>
      <p:ext uri="{BB962C8B-B14F-4D97-AF65-F5344CB8AC3E}">
        <p14:creationId xmlns:p14="http://schemas.microsoft.com/office/powerpoint/2010/main" val="8186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732023" y="963877"/>
            <a:ext cx="4783327" cy="4930246"/>
          </a:xfrm>
        </p:spPr>
        <p:txBody>
          <a:bodyPr anchor="ctr">
            <a:normAutofit/>
          </a:bodyPr>
          <a:lstStyle/>
          <a:p>
            <a:pPr marL="0" indent="0">
              <a:buNone/>
            </a:pPr>
            <a:r>
              <a:rPr lang="en-US" sz="2100"/>
              <a:t>Cursor objects are iterators</a:t>
            </a:r>
          </a:p>
        </p:txBody>
      </p:sp>
    </p:spTree>
    <p:extLst>
      <p:ext uri="{BB962C8B-B14F-4D97-AF65-F5344CB8AC3E}">
        <p14:creationId xmlns:p14="http://schemas.microsoft.com/office/powerpoint/2010/main" val="24928388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EB56-8FB6-807E-F8E4-F2DF02FE50C8}"/>
              </a:ext>
            </a:extLst>
          </p:cNvPr>
          <p:cNvSpPr>
            <a:spLocks noGrp="1"/>
          </p:cNvSpPr>
          <p:nvPr>
            <p:ph type="title"/>
          </p:nvPr>
        </p:nvSpPr>
        <p:spPr>
          <a:xfrm>
            <a:off x="533400" y="152400"/>
            <a:ext cx="8305800" cy="457200"/>
          </a:xfrm>
        </p:spPr>
        <p:txBody>
          <a:bodyPr/>
          <a:lstStyle/>
          <a:p>
            <a:r>
              <a:rPr lang="en-US" dirty="0"/>
              <a:t>Iteration terms</a:t>
            </a:r>
          </a:p>
        </p:txBody>
      </p:sp>
      <p:sp>
        <p:nvSpPr>
          <p:cNvPr id="3" name="Content Placeholder 2">
            <a:extLst>
              <a:ext uri="{FF2B5EF4-FFF2-40B4-BE49-F238E27FC236}">
                <a16:creationId xmlns:a16="http://schemas.microsoft.com/office/drawing/2014/main" id="{60F9C8C0-95F4-3970-56FB-24FA86D2755F}"/>
              </a:ext>
            </a:extLst>
          </p:cNvPr>
          <p:cNvSpPr>
            <a:spLocks noGrp="1"/>
          </p:cNvSpPr>
          <p:nvPr>
            <p:ph idx="1"/>
          </p:nvPr>
        </p:nvSpPr>
        <p:spPr>
          <a:xfrm>
            <a:off x="152400" y="838200"/>
            <a:ext cx="8686800" cy="5410200"/>
          </a:xfrm>
        </p:spPr>
        <p:txBody>
          <a:bodyPr/>
          <a:lstStyle/>
          <a:p>
            <a:pPr algn="l"/>
            <a:r>
              <a:rPr lang="en-US" sz="1600" b="0" i="0" dirty="0">
                <a:solidFill>
                  <a:schemeClr val="bg1">
                    <a:lumMod val="65000"/>
                  </a:schemeClr>
                </a:solidFill>
                <a:effectLst/>
                <a:latin typeface="Verdana" panose="020B0604030504040204" pitchFamily="34" charset="0"/>
              </a:rPr>
              <a:t>To </a:t>
            </a:r>
            <a:r>
              <a:rPr lang="en-US" sz="1600" b="0" i="1" dirty="0">
                <a:solidFill>
                  <a:schemeClr val="bg1">
                    <a:lumMod val="65000"/>
                  </a:schemeClr>
                </a:solidFill>
                <a:effectLst/>
                <a:latin typeface="Verdana" panose="020B0604030504040204" pitchFamily="34" charset="0"/>
              </a:rPr>
              <a:t>iterate</a:t>
            </a:r>
            <a:r>
              <a:rPr lang="en-US" sz="1600" b="0" i="0" dirty="0">
                <a:solidFill>
                  <a:schemeClr val="bg1">
                    <a:lumMod val="65000"/>
                  </a:schemeClr>
                </a:solidFill>
                <a:effectLst/>
                <a:latin typeface="Verdana" panose="020B0604030504040204" pitchFamily="34" charset="0"/>
              </a:rPr>
              <a:t> – perform something over and over</a:t>
            </a:r>
          </a:p>
          <a:p>
            <a:pPr algn="l"/>
            <a:r>
              <a:rPr lang="en-US" sz="1600" b="0" i="0" dirty="0">
                <a:solidFill>
                  <a:schemeClr val="bg1">
                    <a:lumMod val="65000"/>
                  </a:schemeClr>
                </a:solidFill>
                <a:effectLst/>
                <a:latin typeface="Verdana" panose="020B0604030504040204" pitchFamily="34" charset="0"/>
              </a:rPr>
              <a:t>An </a:t>
            </a:r>
            <a:r>
              <a:rPr lang="en-US" sz="1600" b="0" i="1" dirty="0" err="1">
                <a:solidFill>
                  <a:schemeClr val="bg1">
                    <a:lumMod val="65000"/>
                  </a:schemeClr>
                </a:solidFill>
                <a:effectLst/>
                <a:latin typeface="Verdana" panose="020B0604030504040204" pitchFamily="34" charset="0"/>
              </a:rPr>
              <a:t>iterab</a:t>
            </a:r>
            <a:r>
              <a:rPr lang="en-US" sz="1600" i="1" dirty="0" err="1">
                <a:solidFill>
                  <a:schemeClr val="bg1">
                    <a:lumMod val="65000"/>
                  </a:schemeClr>
                </a:solidFill>
                <a:latin typeface="Verdana" panose="020B0604030504040204" pitchFamily="34" charset="0"/>
              </a:rPr>
              <a:t>le</a:t>
            </a:r>
            <a:r>
              <a:rPr lang="en-US" sz="1600" b="0" i="1" dirty="0">
                <a:solidFill>
                  <a:schemeClr val="bg1">
                    <a:lumMod val="65000"/>
                  </a:schemeClr>
                </a:solidFill>
                <a:effectLst/>
                <a:latin typeface="Verdana" panose="020B0604030504040204" pitchFamily="34" charset="0"/>
              </a:rPr>
              <a:t> object</a:t>
            </a:r>
            <a:r>
              <a:rPr lang="en-US" sz="1600" b="0" i="0" dirty="0">
                <a:solidFill>
                  <a:schemeClr val="bg1">
                    <a:lumMod val="65000"/>
                  </a:schemeClr>
                </a:solidFill>
                <a:effectLst/>
                <a:latin typeface="Verdana" panose="020B0604030504040204" pitchFamily="34" charset="0"/>
              </a:rPr>
              <a:t> contains a countable number of values.  E.g., lists, tuples, strings.</a:t>
            </a:r>
          </a:p>
          <a:p>
            <a:pPr algn="l"/>
            <a:r>
              <a:rPr lang="en-US" sz="1600" dirty="0">
                <a:solidFill>
                  <a:schemeClr val="bg1">
                    <a:lumMod val="65000"/>
                  </a:schemeClr>
                </a:solidFill>
                <a:latin typeface="Verdana" panose="020B0604030504040204" pitchFamily="34" charset="0"/>
              </a:rPr>
              <a:t>You can traverse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with FOR-loops.</a:t>
            </a:r>
          </a:p>
          <a:p>
            <a:pPr marL="0" indent="0" algn="l">
              <a:buNone/>
            </a:pPr>
            <a:endParaRPr lang="en-US" sz="1600" b="0" i="0" dirty="0">
              <a:solidFill>
                <a:schemeClr val="bg1">
                  <a:lumMod val="65000"/>
                </a:schemeClr>
              </a:solidFill>
              <a:effectLst/>
              <a:latin typeface="Verdana" panose="020B0604030504040204" pitchFamily="34" charset="0"/>
            </a:endParaRPr>
          </a:p>
          <a:p>
            <a:pPr algn="l"/>
            <a:r>
              <a:rPr lang="en-US" sz="1600" b="0" i="0" dirty="0">
                <a:solidFill>
                  <a:schemeClr val="bg1">
                    <a:lumMod val="65000"/>
                  </a:schemeClr>
                </a:solidFill>
                <a:effectLst/>
                <a:latin typeface="Verdana" panose="020B0604030504040204" pitchFamily="34" charset="0"/>
              </a:rPr>
              <a:t>A Python </a:t>
            </a:r>
            <a:r>
              <a:rPr lang="en-US" sz="1600" i="1" dirty="0">
                <a:solidFill>
                  <a:srgbClr val="D5D50E"/>
                </a:solidFill>
                <a:effectLst/>
                <a:latin typeface="Verdana" panose="020B0604030504040204" pitchFamily="34" charset="0"/>
              </a:rPr>
              <a:t>iterator</a:t>
            </a:r>
            <a:r>
              <a:rPr lang="en-US" sz="1600" b="0" i="0" dirty="0">
                <a:solidFill>
                  <a:schemeClr val="bg1">
                    <a:lumMod val="65000"/>
                  </a:schemeClr>
                </a:solidFill>
                <a:effectLst/>
                <a:latin typeface="Verdana" panose="020B0604030504040204" pitchFamily="34" charset="0"/>
              </a:rPr>
              <a:t> is an object that can be iterated upon. You can traverse through all the values using a FOR-loop.  But you can also use </a:t>
            </a:r>
            <a:r>
              <a:rPr lang="en-US" sz="1600" b="0" i="1" dirty="0">
                <a:solidFill>
                  <a:schemeClr val="bg1">
                    <a:lumMod val="65000"/>
                  </a:schemeClr>
                </a:solidFill>
                <a:effectLst/>
                <a:latin typeface="Verdana" panose="020B0604030504040204" pitchFamily="34" charset="0"/>
              </a:rPr>
              <a:t>next()</a:t>
            </a:r>
            <a:r>
              <a:rPr lang="en-US" sz="1600" b="0" i="0" dirty="0">
                <a:solidFill>
                  <a:schemeClr val="bg1">
                    <a:lumMod val="65000"/>
                  </a:schemeClr>
                </a:solidFill>
                <a:effectLst/>
                <a:latin typeface="Verdana" panose="020B0604030504040204" pitchFamily="34" charset="0"/>
              </a:rPr>
              <a:t>.  </a:t>
            </a:r>
          </a:p>
          <a:p>
            <a:pPr algn="l"/>
            <a:endParaRPr lang="en-US" sz="1600" b="0" i="0" dirty="0">
              <a:solidFill>
                <a:schemeClr val="bg1">
                  <a:lumMod val="65000"/>
                </a:schemeClr>
              </a:solidFill>
              <a:effectLst/>
              <a:latin typeface="Verdana" panose="020B0604030504040204" pitchFamily="34" charset="0"/>
            </a:endParaRPr>
          </a:p>
          <a:p>
            <a:r>
              <a:rPr lang="en-US" sz="1600" dirty="0">
                <a:solidFill>
                  <a:schemeClr val="bg1">
                    <a:lumMod val="65000"/>
                  </a:schemeClr>
                </a:solidFill>
                <a:latin typeface="Verdana" panose="020B0604030504040204" pitchFamily="34" charset="0"/>
              </a:rPr>
              <a:t>You can get iterators from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like lists.</a:t>
            </a: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"apple"</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"banana"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"cherry"</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iter</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type(</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&lt;class '</a:t>
            </a:r>
            <a:r>
              <a:rPr lang="en-US" sz="1600" b="0" dirty="0" err="1">
                <a:solidFill>
                  <a:srgbClr val="D4D4D4"/>
                </a:solidFill>
                <a:effectLst/>
                <a:latin typeface="Consolas" panose="020B0609020204030204" pitchFamily="49" charset="0"/>
              </a:rPr>
              <a:t>list_iterator</a:t>
            </a:r>
            <a:r>
              <a:rPr lang="en-US" sz="1600" b="0" dirty="0">
                <a:solidFill>
                  <a:srgbClr val="D4D4D4"/>
                </a:solidFill>
                <a:effectLst/>
                <a:latin typeface="Consolas" panose="020B0609020204030204" pitchFamily="49" charset="0"/>
              </a:rPr>
              <a:t>'&gt;</a:t>
            </a:r>
          </a:p>
          <a:p>
            <a:pPr marL="800100" lvl="2" indent="0">
              <a:buNone/>
            </a:pPr>
            <a:endParaRPr lang="en-US" sz="1600" dirty="0">
              <a:solidFill>
                <a:schemeClr val="bg1">
                  <a:lumMod val="65000"/>
                </a:schemeClr>
              </a:solidFill>
              <a:latin typeface="Verdana" panose="020B0604030504040204" pitchFamily="34" charset="0"/>
            </a:endParaRPr>
          </a:p>
          <a:p>
            <a:r>
              <a:rPr lang="en-US" sz="1600" dirty="0">
                <a:solidFill>
                  <a:schemeClr val="bg1">
                    <a:lumMod val="65000"/>
                  </a:schemeClr>
                </a:solidFill>
                <a:latin typeface="Verdana" panose="020B0604030504040204" pitchFamily="34" charset="0"/>
              </a:rPr>
              <a:t>Then you can use the built-in </a:t>
            </a:r>
            <a:r>
              <a:rPr lang="en-US" sz="1600" i="1" dirty="0">
                <a:solidFill>
                  <a:schemeClr val="bg1">
                    <a:lumMod val="65000"/>
                  </a:schemeClr>
                </a:solidFill>
                <a:latin typeface="Verdana" panose="020B0604030504040204" pitchFamily="34" charset="0"/>
              </a:rPr>
              <a:t>next()</a:t>
            </a:r>
            <a:r>
              <a:rPr lang="en-US" sz="1600" dirty="0">
                <a:solidFill>
                  <a:schemeClr val="bg1">
                    <a:lumMod val="65000"/>
                  </a:schemeClr>
                </a:solidFill>
                <a:latin typeface="Verdana" panose="020B0604030504040204" pitchFamily="34" charset="0"/>
              </a:rPr>
              <a:t> function to return the next item.</a:t>
            </a:r>
            <a:endParaRPr lang="en-US" sz="1200" dirty="0">
              <a:solidFill>
                <a:srgbClr val="D4D4D4"/>
              </a:solidFill>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print(a)</a:t>
            </a:r>
          </a:p>
          <a:p>
            <a:pPr marL="800100" lvl="2" indent="0">
              <a:buNone/>
            </a:pPr>
            <a:r>
              <a:rPr lang="en-US" sz="1600" dirty="0">
                <a:solidFill>
                  <a:srgbClr val="D4D4D4"/>
                </a:solidFill>
                <a:latin typeface="Consolas" panose="020B0609020204030204" pitchFamily="49" charset="0"/>
              </a:rPr>
              <a:t>apple</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b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print(b)</a:t>
            </a:r>
          </a:p>
          <a:p>
            <a:pPr marL="800100" lvl="2" indent="0">
              <a:buNone/>
            </a:pPr>
            <a:r>
              <a:rPr lang="en-US" sz="1600" b="0" dirty="0">
                <a:solidFill>
                  <a:srgbClr val="D4D4D4"/>
                </a:solidFill>
                <a:effectLst/>
                <a:latin typeface="Consolas" panose="020B0609020204030204" pitchFamily="49" charset="0"/>
              </a:rPr>
              <a:t>banana</a:t>
            </a:r>
            <a:endParaRPr lang="en-US" sz="2800" b="0" i="0" dirty="0">
              <a:solidFill>
                <a:schemeClr val="bg1">
                  <a:lumMod val="65000"/>
                </a:schemeClr>
              </a:solidFill>
              <a:effectLst/>
              <a:latin typeface="Verdana" panose="020B0604030504040204" pitchFamily="34" charset="0"/>
            </a:endParaRPr>
          </a:p>
        </p:txBody>
      </p:sp>
    </p:spTree>
    <p:extLst>
      <p:ext uri="{BB962C8B-B14F-4D97-AF65-F5344CB8AC3E}">
        <p14:creationId xmlns:p14="http://schemas.microsoft.com/office/powerpoint/2010/main" val="234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2ED6B-26BA-9F2E-79A3-FD6A87B2F4D8}"/>
              </a:ext>
            </a:extLst>
          </p:cNvPr>
          <p:cNvSpPr>
            <a:spLocks noGrp="1"/>
          </p:cNvSpPr>
          <p:nvPr>
            <p:ph type="title"/>
          </p:nvPr>
        </p:nvSpPr>
        <p:spPr>
          <a:xfrm>
            <a:off x="628650" y="963877"/>
            <a:ext cx="2620771" cy="4930246"/>
          </a:xfrm>
        </p:spPr>
        <p:txBody>
          <a:bodyPr>
            <a:normAutofit/>
          </a:bodyPr>
          <a:lstStyle/>
          <a:p>
            <a:pPr marL="0" indent="0" algn="r"/>
            <a:r>
              <a:rPr lang="en-US" dirty="0"/>
              <a:t>Cursor objects are iterators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B843-C4D3-E527-4B5B-3CEE8F90A5B2}"/>
              </a:ext>
            </a:extLst>
          </p:cNvPr>
          <p:cNvSpPr>
            <a:spLocks noGrp="1"/>
          </p:cNvSpPr>
          <p:nvPr>
            <p:ph idx="1"/>
          </p:nvPr>
        </p:nvSpPr>
        <p:spPr>
          <a:xfrm>
            <a:off x="3732023" y="963877"/>
            <a:ext cx="4783327" cy="4930246"/>
          </a:xfrm>
        </p:spPr>
        <p:txBody>
          <a:bodyPr anchor="ctr">
            <a:normAutofit/>
          </a:bodyPr>
          <a:lstStyle/>
          <a:p>
            <a:pPr marL="0" indent="0">
              <a:buNone/>
            </a:pPr>
            <a:r>
              <a:rPr lang="en-US" sz="2100" dirty="0"/>
              <a:t>Meaning you can traverse them with </a:t>
            </a:r>
            <a:r>
              <a:rPr lang="en-US" sz="2100" i="1" dirty="0">
                <a:solidFill>
                  <a:srgbClr val="D5D50E"/>
                </a:solidFill>
              </a:rPr>
              <a:t>next</a:t>
            </a:r>
            <a:r>
              <a:rPr lang="en-US" sz="2100" dirty="0"/>
              <a:t> or with a </a:t>
            </a:r>
            <a:r>
              <a:rPr lang="en-US" sz="2100" dirty="0">
                <a:solidFill>
                  <a:srgbClr val="D5D50E"/>
                </a:solidFill>
              </a:rPr>
              <a:t>FOR-loop</a:t>
            </a:r>
          </a:p>
        </p:txBody>
      </p:sp>
    </p:spTree>
    <p:extLst>
      <p:ext uri="{BB962C8B-B14F-4D97-AF65-F5344CB8AC3E}">
        <p14:creationId xmlns:p14="http://schemas.microsoft.com/office/powerpoint/2010/main" val="125740656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97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7" name="Rectangle 6">
            <a:extLst>
              <a:ext uri="{FF2B5EF4-FFF2-40B4-BE49-F238E27FC236}">
                <a16:creationId xmlns:a16="http://schemas.microsoft.com/office/drawing/2014/main" id="{054100D0-8F2C-0BD7-9E42-3764CAADF2C9}"/>
              </a:ext>
            </a:extLst>
          </p:cNvPr>
          <p:cNvSpPr/>
          <p:nvPr/>
        </p:nvSpPr>
        <p:spPr bwMode="auto">
          <a:xfrm>
            <a:off x="4038600" y="533399"/>
            <a:ext cx="990600" cy="152401"/>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EA99EC20-4C5F-B2C1-4625-22DE023707A3}"/>
              </a:ext>
            </a:extLst>
          </p:cNvPr>
          <p:cNvCxnSpPr>
            <a:cxnSpLocks/>
          </p:cNvCxnSpPr>
          <p:nvPr/>
        </p:nvCxnSpPr>
        <p:spPr bwMode="auto">
          <a:xfrm rot="5400000" flipH="1" flipV="1">
            <a:off x="1699277" y="1370415"/>
            <a:ext cx="3026308" cy="1548063"/>
          </a:xfrm>
          <a:prstGeom prst="curvedConnector3">
            <a:avLst>
              <a:gd name="adj1" fmla="val 101087"/>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onnector: Curved 24">
            <a:extLst>
              <a:ext uri="{FF2B5EF4-FFF2-40B4-BE49-F238E27FC236}">
                <a16:creationId xmlns:a16="http://schemas.microsoft.com/office/drawing/2014/main" id="{ACADF790-4810-FDA0-4D06-7229E50DE611}"/>
              </a:ext>
            </a:extLst>
          </p:cNvPr>
          <p:cNvCxnSpPr/>
          <p:nvPr/>
        </p:nvCxnSpPr>
        <p:spPr bwMode="auto">
          <a:xfrm rot="5400000" flipH="1" flipV="1">
            <a:off x="1372150" y="4267750"/>
            <a:ext cx="1751500" cy="381000"/>
          </a:xfrm>
          <a:prstGeom prst="curvedConnector3">
            <a:avLst>
              <a:gd name="adj1" fmla="val -394"/>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389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208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6424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4876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4437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030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9968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649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25054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F2854B-DFCA-87B2-13AF-AB37132F68B4}"/>
              </a:ext>
            </a:extLst>
          </p:cNvPr>
          <p:cNvSpPr txBox="1"/>
          <p:nvPr/>
        </p:nvSpPr>
        <p:spPr>
          <a:xfrm>
            <a:off x="132348" y="2667000"/>
            <a:ext cx="64970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pic>
        <p:nvPicPr>
          <p:cNvPr id="3" name="Graphic 2" descr="Close outline">
            <a:extLst>
              <a:ext uri="{FF2B5EF4-FFF2-40B4-BE49-F238E27FC236}">
                <a16:creationId xmlns:a16="http://schemas.microsoft.com/office/drawing/2014/main" id="{85B3AB56-7CE2-89CE-01DC-72A838219B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4800600"/>
            <a:ext cx="1828800" cy="1828800"/>
          </a:xfrm>
          <a:prstGeom prst="rect">
            <a:avLst/>
          </a:prstGeom>
        </p:spPr>
      </p:pic>
    </p:spTree>
    <p:extLst>
      <p:ext uri="{BB962C8B-B14F-4D97-AF65-F5344CB8AC3E}">
        <p14:creationId xmlns:p14="http://schemas.microsoft.com/office/powerpoint/2010/main" val="9630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5CC5AC-28A2-1827-CA50-4541470F52C1}"/>
              </a:ext>
            </a:extLst>
          </p:cNvPr>
          <p:cNvSpPr>
            <a:spLocks noGrp="1" noChangeArrowheads="1"/>
          </p:cNvSpPr>
          <p:nvPr>
            <p:ph type="title"/>
          </p:nvPr>
        </p:nvSpPr>
        <p:spPr>
          <a:xfrm>
            <a:off x="838200" y="304800"/>
            <a:ext cx="2362200" cy="457200"/>
          </a:xfrm>
        </p:spPr>
        <p:txBody>
          <a:bodyPr/>
          <a:lstStyle/>
          <a:p>
            <a:pPr eaLnBrk="1" hangingPunct="1"/>
            <a:r>
              <a:rPr lang="en-US" altLang="en-US" sz="3600" b="0" dirty="0"/>
              <a:t>Objectives</a:t>
            </a:r>
          </a:p>
        </p:txBody>
      </p:sp>
      <p:sp>
        <p:nvSpPr>
          <p:cNvPr id="3076" name="Rectangle 3">
            <a:extLst>
              <a:ext uri="{FF2B5EF4-FFF2-40B4-BE49-F238E27FC236}">
                <a16:creationId xmlns:a16="http://schemas.microsoft.com/office/drawing/2014/main" id="{3006743B-2B9E-4F18-0C3D-21069B4394B0}"/>
              </a:ext>
            </a:extLst>
          </p:cNvPr>
          <p:cNvSpPr>
            <a:spLocks noGrp="1" noChangeArrowheads="1"/>
          </p:cNvSpPr>
          <p:nvPr>
            <p:ph type="body" idx="1"/>
          </p:nvPr>
        </p:nvSpPr>
        <p:spPr>
          <a:xfrm>
            <a:off x="152400" y="1447800"/>
            <a:ext cx="3886200" cy="4267200"/>
          </a:xfrm>
        </p:spPr>
        <p:txBody>
          <a:bodyPr/>
          <a:lstStyle/>
          <a:p>
            <a:pPr marL="0" indent="0" eaLnBrk="1" hangingPunct="1">
              <a:buNone/>
              <a:defRPr/>
            </a:pPr>
            <a:r>
              <a:rPr lang="en-US" sz="2400" dirty="0">
                <a:ea typeface="ＭＳ Ｐゴシック" charset="0"/>
              </a:rPr>
              <a:t>Traverse &amp; modify GIS tables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Access geometric properties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Manage locks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Filter GIS records</a:t>
            </a:r>
          </a:p>
        </p:txBody>
      </p:sp>
      <p:pic>
        <p:nvPicPr>
          <p:cNvPr id="8" name="Picture 7" descr="A bird with its mouth open&#10;&#10;Description automatically generated with low confidence">
            <a:extLst>
              <a:ext uri="{FF2B5EF4-FFF2-40B4-BE49-F238E27FC236}">
                <a16:creationId xmlns:a16="http://schemas.microsoft.com/office/drawing/2014/main" id="{E8637974-697B-2903-1733-480CBAC0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04975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E8A4-403C-F2E6-1145-53076E089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F75D-85FC-3F63-FBA7-0B0857F5D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53DBBDD-94E9-7576-3AC0-6B7170625270}"/>
              </a:ext>
            </a:extLst>
          </p:cNvPr>
          <p:cNvSpPr txBox="1"/>
          <p:nvPr/>
        </p:nvSpPr>
        <p:spPr>
          <a:xfrm>
            <a:off x="-228600" y="152400"/>
            <a:ext cx="6553200" cy="646331"/>
          </a:xfrm>
          <a:prstGeom prst="rect">
            <a:avLst/>
          </a:prstGeom>
          <a:noFill/>
        </p:spPr>
        <p:txBody>
          <a:bodyPr wrap="square">
            <a:spAutoFit/>
          </a:bodyPr>
          <a:lstStyle/>
          <a:p>
            <a:pPr marL="457200" lvl="1" indent="0" eaLnBrk="1" hangingPunct="1">
              <a:defRPr/>
            </a:pPr>
            <a:r>
              <a:rPr lang="en-US" sz="3600" dirty="0">
                <a:solidFill>
                  <a:srgbClr val="D9D9D9"/>
                </a:solidFill>
                <a:ea typeface="ＭＳ Ｐゴシック" charset="0"/>
              </a:rPr>
              <a:t>About </a:t>
            </a:r>
            <a:r>
              <a:rPr lang="en-US" sz="3600" dirty="0" err="1">
                <a:solidFill>
                  <a:srgbClr val="D9D9D9"/>
                </a:solidFill>
                <a:ea typeface="ＭＳ Ｐゴシック" charset="0"/>
              </a:rPr>
              <a:t>field_names</a:t>
            </a:r>
            <a:r>
              <a:rPr lang="en-US" sz="3600" dirty="0">
                <a:solidFill>
                  <a:srgbClr val="D9D9D9"/>
                </a:solidFill>
                <a:ea typeface="ＭＳ Ｐゴシック" charset="0"/>
              </a:rPr>
              <a:t>...</a:t>
            </a:r>
          </a:p>
        </p:txBody>
      </p:sp>
    </p:spTree>
    <p:extLst>
      <p:ext uri="{BB962C8B-B14F-4D97-AF65-F5344CB8AC3E}">
        <p14:creationId xmlns:p14="http://schemas.microsoft.com/office/powerpoint/2010/main" val="12267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7E2E43EA-D088-9080-C786-C8C0EBB73479}"/>
              </a:ext>
            </a:extLst>
          </p:cNvPr>
          <p:cNvSpPr txBox="1"/>
          <p:nvPr/>
        </p:nvSpPr>
        <p:spPr>
          <a:xfrm>
            <a:off x="4495800" y="676870"/>
            <a:ext cx="4716099" cy="923330"/>
          </a:xfrm>
          <a:prstGeom prst="rect">
            <a:avLst/>
          </a:prstGeom>
          <a:noFill/>
        </p:spPr>
        <p:txBody>
          <a:bodyPr wrap="none" rtlCol="0">
            <a:spAutoFit/>
          </a:bodyPr>
          <a:lstStyle/>
          <a:p>
            <a:r>
              <a:rPr lang="en-US" dirty="0">
                <a:solidFill>
                  <a:srgbClr val="D9D9D9"/>
                </a:solidFill>
              </a:rPr>
              <a:t>You can get all fields by using a placeholder.</a:t>
            </a:r>
          </a:p>
          <a:p>
            <a:endParaRPr lang="en-US" dirty="0"/>
          </a:p>
          <a:p>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400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a:t>
            </a: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Get the first row.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has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 items."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num, item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enumerate(row):</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{num}</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{item}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5312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has </a:t>
            </a:r>
            <a:r>
              <a:rPr lang="en-US" dirty="0">
                <a:solidFill>
                  <a:srgbClr val="D5D50E"/>
                </a:solidFill>
                <a:latin typeface="Consolas" panose="020B0609020204030204" pitchFamily="49" charset="0"/>
              </a:rPr>
              <a:t>74</a:t>
            </a:r>
            <a:r>
              <a:rPr lang="en-US" dirty="0">
                <a:solidFill>
                  <a:srgbClr val="D4D4D4"/>
                </a:solidFill>
                <a:latin typeface="Consolas" panose="020B0609020204030204" pitchFamily="49" charset="0"/>
              </a:rPr>
              <a:t> items.</a:t>
            </a:r>
          </a:p>
          <a:p>
            <a:r>
              <a:rPr lang="en-US" dirty="0">
                <a:solidFill>
                  <a:srgbClr val="D4D4D4"/>
                </a:solidFill>
                <a:latin typeface="Consolas" panose="020B0609020204030204" pitchFamily="49" charset="0"/>
              </a:rPr>
              <a:t>Row[0]: 0</a:t>
            </a:r>
          </a:p>
          <a:p>
            <a:r>
              <a:rPr lang="en-US" dirty="0">
                <a:solidFill>
                  <a:srgbClr val="D4D4D4"/>
                </a:solidFill>
                <a:latin typeface="Consolas" panose="020B0609020204030204" pitchFamily="49" charset="0"/>
              </a:rPr>
              <a:t>Row[1]: (-70.0806,42.0519)</a:t>
            </a:r>
          </a:p>
          <a:p>
            <a:r>
              <a:rPr lang="en-US" dirty="0">
                <a:solidFill>
                  <a:srgbClr val="D4D4D4"/>
                </a:solidFill>
                <a:latin typeface="Consolas" panose="020B0609020204030204" pitchFamily="49" charset="0"/>
              </a:rPr>
              <a:t>Row[2]: 239008</a:t>
            </a:r>
          </a:p>
          <a:p>
            <a:r>
              <a:rPr lang="en-US" dirty="0">
                <a:solidFill>
                  <a:srgbClr val="D4D4D4"/>
                </a:solidFill>
                <a:latin typeface="Consolas" panose="020B0609020204030204" pitchFamily="49" charset="0"/>
              </a:rPr>
              <a:t>Row[3]: NPS</a:t>
            </a:r>
          </a:p>
          <a:p>
            <a:r>
              <a:rPr lang="en-US" dirty="0">
                <a:solidFill>
                  <a:srgbClr val="D4D4D4"/>
                </a:solidFill>
                <a:latin typeface="Consolas" panose="020B0609020204030204" pitchFamily="49" charset="0"/>
              </a:rPr>
              <a:t>Row[4]: NERO</a:t>
            </a:r>
          </a:p>
          <a:p>
            <a:r>
              <a:rPr lang="en-US" dirty="0">
                <a:solidFill>
                  <a:srgbClr val="D4D4D4"/>
                </a:solidFill>
                <a:latin typeface="Consolas" panose="020B0609020204030204" pitchFamily="49" charset="0"/>
              </a:rPr>
              <a:t>Row[5]: Northeast Region</a:t>
            </a:r>
          </a:p>
          <a:p>
            <a:r>
              <a:rPr lang="en-US" dirty="0">
                <a:solidFill>
                  <a:srgbClr val="D4D4D4"/>
                </a:solidFill>
                <a:latin typeface="Consolas" panose="020B0609020204030204" pitchFamily="49" charset="0"/>
              </a:rPr>
              <a:t>Row[6]: MACCP</a:t>
            </a:r>
          </a:p>
          <a:p>
            <a:r>
              <a:rPr lang="en-US" dirty="0">
                <a:solidFill>
                  <a:srgbClr val="D4D4D4"/>
                </a:solidFill>
                <a:latin typeface="Consolas" panose="020B0609020204030204" pitchFamily="49" charset="0"/>
              </a:rPr>
              <a:t>Row[7]: CAPE COD NATIONAL SEASHORE</a:t>
            </a:r>
          </a:p>
          <a:p>
            <a:r>
              <a:rPr lang="en-US" dirty="0">
                <a:solidFill>
                  <a:srgbClr val="D4D4D4"/>
                </a:solidFill>
                <a:latin typeface="Consolas" panose="020B0609020204030204" pitchFamily="49" charset="0"/>
              </a:rPr>
              <a:t>Row[8]: 1997</a:t>
            </a:r>
          </a:p>
          <a:p>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a:off x="4800600" y="53340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5" name="Straight Arrow Connector 4">
            <a:extLst>
              <a:ext uri="{FF2B5EF4-FFF2-40B4-BE49-F238E27FC236}">
                <a16:creationId xmlns:a16="http://schemas.microsoft.com/office/drawing/2014/main" id="{8D425EF5-D797-89A7-0E94-616E9A5EAF4F}"/>
              </a:ext>
            </a:extLst>
          </p:cNvPr>
          <p:cNvCxnSpPr>
            <a:cxnSpLocks/>
          </p:cNvCxnSpPr>
          <p:nvPr/>
        </p:nvCxnSpPr>
        <p:spPr bwMode="auto">
          <a:xfrm rot="10800000">
            <a:off x="2133601" y="39751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1728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(239008, 'MEADOW')</a:t>
            </a:r>
          </a:p>
          <a:p>
            <a:r>
              <a:rPr lang="en-US" dirty="0">
                <a:solidFill>
                  <a:srgbClr val="D4D4D4"/>
                </a:solidFill>
                <a:latin typeface="Consolas" panose="020B0609020204030204" pitchFamily="49" charset="0"/>
              </a:rPr>
              <a:t>(239009, 'LITTLE CRK')</a:t>
            </a:r>
          </a:p>
          <a:p>
            <a:r>
              <a:rPr lang="en-US" dirty="0">
                <a:solidFill>
                  <a:srgbClr val="D4D4D4"/>
                </a:solidFill>
                <a:latin typeface="Consolas" panose="020B0609020204030204" pitchFamily="49" charset="0"/>
              </a:rPr>
              <a:t>(239016,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(239017, 'VISITORC')  </a:t>
            </a:r>
          </a:p>
          <a:p>
            <a:r>
              <a:rPr lang="en-US" dirty="0">
                <a:solidFill>
                  <a:srgbClr val="D4D4D4"/>
                </a:solidFill>
                <a:latin typeface="Consolas" panose="020B0609020204030204" pitchFamily="49" charset="0"/>
              </a:rPr>
              <a:t>(239031, 'PILGRIM HT')</a:t>
            </a:r>
          </a:p>
          <a:p>
            <a:r>
              <a:rPr lang="en-US" dirty="0">
                <a:solidFill>
                  <a:srgbClr val="D4D4D4"/>
                </a:solidFill>
                <a:latin typeface="Consolas" panose="020B0609020204030204" pitchFamily="49" charset="0"/>
              </a:rPr>
              <a:t>(239036, 'DUMP')</a:t>
            </a:r>
          </a:p>
          <a:p>
            <a:r>
              <a:rPr lang="en-US" dirty="0">
                <a:solidFill>
                  <a:srgbClr val="D4D4D4"/>
                </a:solidFill>
                <a:latin typeface="Consolas" panose="020B0609020204030204" pitchFamily="49" charset="0"/>
              </a:rPr>
              <a:t>(239039, 'PETRELEIF')</a:t>
            </a:r>
          </a:p>
          <a:p>
            <a:r>
              <a:rPr lang="en-US" dirty="0">
                <a:solidFill>
                  <a:srgbClr val="D4D4D4"/>
                </a:solidFill>
                <a:latin typeface="Consolas" panose="020B0609020204030204" pitchFamily="49" charset="0"/>
              </a:rPr>
              <a:t>(239042, 'COCONUT')</a:t>
            </a:r>
          </a:p>
          <a:p>
            <a:r>
              <a:rPr lang="en-US" dirty="0">
                <a:solidFill>
                  <a:srgbClr val="D4D4D4"/>
                </a:solidFill>
                <a:latin typeface="Consolas" panose="020B0609020204030204" pitchFamily="49" charset="0"/>
              </a:rPr>
              <a:t>(239060, 'HIGHHEAD')</a:t>
            </a:r>
          </a:p>
          <a:p>
            <a:r>
              <a:rPr lang="en-US" dirty="0">
                <a:solidFill>
                  <a:srgbClr val="D4D4D4"/>
                </a:solidFill>
                <a:latin typeface="Consolas" panose="020B0609020204030204" pitchFamily="49" charset="0"/>
              </a:rPr>
              <a:t>(239127, 'HRCOVEDUNE')</a:t>
            </a:r>
          </a:p>
          <a:p>
            <a:r>
              <a:rPr lang="en-US" dirty="0">
                <a:solidFill>
                  <a:srgbClr val="D4D4D4"/>
                </a:solidFill>
                <a:latin typeface="Consolas" panose="020B0609020204030204" pitchFamily="49" charset="0"/>
              </a:rPr>
              <a:t>(513169,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(513179,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48203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775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971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9605350-B3AF-9539-F528-19C684220A74}"/>
              </a:ext>
            </a:extLst>
          </p:cNvPr>
          <p:cNvCxnSpPr/>
          <p:nvPr/>
        </p:nvCxnSpPr>
        <p:spPr bwMode="auto">
          <a:xfrm>
            <a:off x="303530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634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403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844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7E34DECE-01A7-F072-0C1E-EF5586363BA1}"/>
              </a:ext>
            </a:extLst>
          </p:cNvPr>
          <p:cNvCxnSpPr/>
          <p:nvPr/>
        </p:nvCxnSpPr>
        <p:spPr bwMode="auto">
          <a:xfrm>
            <a:off x="165735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34CD3E77-771D-866E-8968-10F43CC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58" y="1237706"/>
            <a:ext cx="4730496" cy="3547872"/>
          </a:xfrm>
          <a:prstGeom prst="rect">
            <a:avLst/>
          </a:prstGeom>
        </p:spPr>
      </p:pic>
      <p:sp>
        <p:nvSpPr>
          <p:cNvPr id="5" name="Rectangle 4">
            <a:extLst>
              <a:ext uri="{FF2B5EF4-FFF2-40B4-BE49-F238E27FC236}">
                <a16:creationId xmlns:a16="http://schemas.microsoft.com/office/drawing/2014/main" id="{88750008-5CC5-03E2-A944-607B14A340F9}"/>
              </a:ext>
            </a:extLst>
          </p:cNvPr>
          <p:cNvSpPr/>
          <p:nvPr/>
        </p:nvSpPr>
        <p:spPr>
          <a:xfrm>
            <a:off x="1613644" y="1640573"/>
            <a:ext cx="3872755" cy="3961433"/>
          </a:xfrm>
          <a:prstGeom prst="rect">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solidFill>
                <a:schemeClr val="tx1"/>
              </a:solidFill>
            </a:endParaRPr>
          </a:p>
          <a:p>
            <a:r>
              <a:rPr lang="az-Cyrl-AZ" sz="1200" dirty="0">
                <a:solidFill>
                  <a:schemeClr val="tx1"/>
                </a:solidFill>
              </a:rPr>
              <a:t>Ӝ </a:t>
            </a:r>
            <a:r>
              <a:rPr lang="en-US" sz="1200" u="sng" dirty="0" err="1">
                <a:solidFill>
                  <a:schemeClr val="tx1"/>
                </a:solidFill>
              </a:rPr>
              <a:t>arcpy.da</a:t>
            </a:r>
            <a:endParaRPr lang="en-US" sz="1200" u="sng" dirty="0">
              <a:solidFill>
                <a:schemeClr val="tx1"/>
              </a:solidFill>
            </a:endParaRP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SearchCursor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 …)</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UdpdateCursor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InsertCursor</a:t>
            </a:r>
            <a:r>
              <a:rPr lang="en-US" sz="1200" dirty="0">
                <a:solidFill>
                  <a:schemeClr val="tx1"/>
                </a:solidFill>
              </a:rPr>
              <a:t>(data, fields)</a:t>
            </a:r>
          </a:p>
          <a:p>
            <a:endParaRPr lang="en-US" sz="1200" dirty="0">
              <a:solidFill>
                <a:schemeClr val="tx1"/>
              </a:solidFill>
            </a:endParaRPr>
          </a:p>
          <a:p>
            <a:endParaRPr lang="en-US" sz="1200" dirty="0">
              <a:solidFill>
                <a:schemeClr val="tx1"/>
              </a:solidFill>
            </a:endParaRPr>
          </a:p>
        </p:txBody>
      </p:sp>
      <p:sp>
        <p:nvSpPr>
          <p:cNvPr id="6" name="Rectangle 5">
            <a:extLst>
              <a:ext uri="{FF2B5EF4-FFF2-40B4-BE49-F238E27FC236}">
                <a16:creationId xmlns:a16="http://schemas.microsoft.com/office/drawing/2014/main" id="{EA7FC240-EE90-DA0B-23EA-AEF7596A4F68}"/>
              </a:ext>
            </a:extLst>
          </p:cNvPr>
          <p:cNvSpPr/>
          <p:nvPr/>
        </p:nvSpPr>
        <p:spPr>
          <a:xfrm>
            <a:off x="1806496" y="4829120"/>
            <a:ext cx="1847088" cy="620486"/>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InsertCursor</a:t>
            </a:r>
            <a:endParaRPr lang="en-US" sz="1200" dirty="0">
              <a:solidFill>
                <a:schemeClr val="tx1"/>
              </a:solidFill>
            </a:endParaRPr>
          </a:p>
          <a:p>
            <a:r>
              <a:rPr lang="en-US" sz="1200" dirty="0">
                <a:solidFill>
                  <a:schemeClr val="tx1"/>
                </a:solidFill>
              </a:rPr>
              <a:t>    †  fields</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insertRow</a:t>
            </a:r>
            <a:r>
              <a:rPr lang="en-US" sz="1200" dirty="0">
                <a:solidFill>
                  <a:schemeClr val="tx1"/>
                </a:solidFill>
              </a:rPr>
              <a:t>(row)</a:t>
            </a:r>
          </a:p>
        </p:txBody>
      </p:sp>
      <p:sp>
        <p:nvSpPr>
          <p:cNvPr id="7" name="Rectangle 6">
            <a:extLst>
              <a:ext uri="{FF2B5EF4-FFF2-40B4-BE49-F238E27FC236}">
                <a16:creationId xmlns:a16="http://schemas.microsoft.com/office/drawing/2014/main" id="{FD479CBB-1AB5-3E9F-8969-35B7A821E286}"/>
              </a:ext>
            </a:extLst>
          </p:cNvPr>
          <p:cNvSpPr/>
          <p:nvPr/>
        </p:nvSpPr>
        <p:spPr>
          <a:xfrm>
            <a:off x="1809671" y="3679688"/>
            <a:ext cx="1848372" cy="1007918"/>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UpdateCursor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deleteRow</a:t>
            </a: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a:p>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updateRow</a:t>
            </a:r>
            <a:r>
              <a:rPr lang="en-US" sz="1200" dirty="0">
                <a:solidFill>
                  <a:schemeClr val="tx1"/>
                </a:solidFill>
              </a:rPr>
              <a:t>(row)</a:t>
            </a:r>
          </a:p>
        </p:txBody>
      </p:sp>
      <p:sp>
        <p:nvSpPr>
          <p:cNvPr id="8" name="TextBox 14">
            <a:extLst>
              <a:ext uri="{FF2B5EF4-FFF2-40B4-BE49-F238E27FC236}">
                <a16:creationId xmlns:a16="http://schemas.microsoft.com/office/drawing/2014/main" id="{0093D2FE-020F-77EA-001A-BDD1ED260661}"/>
              </a:ext>
            </a:extLst>
          </p:cNvPr>
          <p:cNvSpPr txBox="1"/>
          <p:nvPr/>
        </p:nvSpPr>
        <p:spPr>
          <a:xfrm>
            <a:off x="2799858" y="1639606"/>
            <a:ext cx="27761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DAA600"/>
                </a:solidFill>
              </a:rPr>
              <a:t>cursors (data access)</a:t>
            </a:r>
          </a:p>
        </p:txBody>
      </p:sp>
      <p:sp>
        <p:nvSpPr>
          <p:cNvPr id="9" name="Rectangle 8">
            <a:extLst>
              <a:ext uri="{FF2B5EF4-FFF2-40B4-BE49-F238E27FC236}">
                <a16:creationId xmlns:a16="http://schemas.microsoft.com/office/drawing/2014/main" id="{DA97E22F-658B-E9A6-469F-53CCD2F7C2D8}"/>
              </a:ext>
            </a:extLst>
          </p:cNvPr>
          <p:cNvSpPr/>
          <p:nvPr/>
        </p:nvSpPr>
        <p:spPr>
          <a:xfrm>
            <a:off x="1819197" y="2764337"/>
            <a:ext cx="1847088" cy="781051"/>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 </a:t>
            </a:r>
            <a:r>
              <a:rPr lang="en-US" sz="1200" dirty="0">
                <a:solidFill>
                  <a:schemeClr val="tx1"/>
                </a:solidFill>
              </a:rPr>
              <a:t>  </a:t>
            </a:r>
            <a:r>
              <a:rPr lang="en-US" sz="1200" dirty="0" err="1">
                <a:solidFill>
                  <a:schemeClr val="tx1"/>
                </a:solidFill>
              </a:rPr>
              <a:t>SearchCursor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p:txBody>
      </p:sp>
      <p:sp>
        <p:nvSpPr>
          <p:cNvPr id="10" name="TextBox 16">
            <a:extLst>
              <a:ext uri="{FF2B5EF4-FFF2-40B4-BE49-F238E27FC236}">
                <a16:creationId xmlns:a16="http://schemas.microsoft.com/office/drawing/2014/main" id="{8A4F473E-5197-C1EC-30F0-E64952B77F36}"/>
              </a:ext>
            </a:extLst>
          </p:cNvPr>
          <p:cNvSpPr txBox="1"/>
          <p:nvPr/>
        </p:nvSpPr>
        <p:spPr>
          <a:xfrm>
            <a:off x="3886200" y="2771825"/>
            <a:ext cx="1371600" cy="2292935"/>
          </a:xfrm>
          <a:prstGeom prst="rect">
            <a:avLst/>
          </a:prstGeom>
          <a:solidFill>
            <a:schemeClr val="bg1"/>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t>geometry tokens</a:t>
            </a:r>
          </a:p>
          <a:p>
            <a:r>
              <a:rPr lang="en-US" sz="1100" dirty="0"/>
              <a:t>SHAPE@</a:t>
            </a:r>
          </a:p>
          <a:p>
            <a:r>
              <a:rPr lang="en-US" sz="1100" dirty="0"/>
              <a:t>SHAPE@XY</a:t>
            </a:r>
          </a:p>
          <a:p>
            <a:r>
              <a:rPr lang="en-US" sz="1100" dirty="0"/>
              <a:t>SHAPE@AREA</a:t>
            </a:r>
          </a:p>
          <a:p>
            <a:r>
              <a:rPr lang="en-US" sz="1100" dirty="0"/>
              <a:t>SHAPE@LENGTH</a:t>
            </a:r>
          </a:p>
          <a:p>
            <a:r>
              <a:rPr lang="en-US" sz="1100" dirty="0"/>
              <a:t>SHAPE@JSON</a:t>
            </a:r>
          </a:p>
          <a:p>
            <a:r>
              <a:rPr lang="en-US" sz="1100" dirty="0"/>
              <a:t>SHAPE@WKB</a:t>
            </a:r>
          </a:p>
          <a:p>
            <a:r>
              <a:rPr lang="en-US" sz="1100" dirty="0"/>
              <a:t>SHAPE@WKT</a:t>
            </a:r>
          </a:p>
          <a:p>
            <a:r>
              <a:rPr lang="en-US" sz="1100" dirty="0"/>
              <a:t>SHAPE@X</a:t>
            </a:r>
          </a:p>
          <a:p>
            <a:r>
              <a:rPr lang="en-US" sz="1100" dirty="0"/>
              <a:t>SHAPE@Y</a:t>
            </a:r>
          </a:p>
          <a:p>
            <a:r>
              <a:rPr lang="en-US" sz="1100" dirty="0"/>
              <a:t>SHAPE@Z</a:t>
            </a:r>
          </a:p>
          <a:p>
            <a:r>
              <a:rPr lang="en-US" sz="1100" dirty="0"/>
              <a:t>SHAPE@M</a:t>
            </a:r>
          </a:p>
          <a:p>
            <a:r>
              <a:rPr lang="en-US" sz="1100" dirty="0"/>
              <a:t>…</a:t>
            </a:r>
          </a:p>
        </p:txBody>
      </p:sp>
      <p:cxnSp>
        <p:nvCxnSpPr>
          <p:cNvPr id="11" name="Straight Connector 10">
            <a:extLst>
              <a:ext uri="{FF2B5EF4-FFF2-40B4-BE49-F238E27FC236}">
                <a16:creationId xmlns:a16="http://schemas.microsoft.com/office/drawing/2014/main" id="{27B8038A-F316-3AC8-68A9-B72A848B402C}"/>
              </a:ext>
            </a:extLst>
          </p:cNvPr>
          <p:cNvCxnSpPr>
            <a:cxnSpLocks/>
          </p:cNvCxnSpPr>
          <p:nvPr/>
        </p:nvCxnSpPr>
        <p:spPr>
          <a:xfrm flipV="1">
            <a:off x="5485957" y="3087406"/>
            <a:ext cx="1985510" cy="2435788"/>
          </a:xfrm>
          <a:prstGeom prst="line">
            <a:avLst/>
          </a:prstGeom>
          <a:ln w="57150"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48D645-731B-D486-3AAE-469F3FDD7F64}"/>
              </a:ext>
            </a:extLst>
          </p:cNvPr>
          <p:cNvCxnSpPr/>
          <p:nvPr/>
        </p:nvCxnSpPr>
        <p:spPr>
          <a:xfrm flipV="1">
            <a:off x="1613645" y="1334806"/>
            <a:ext cx="4343400" cy="305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a16="http://schemas.microsoft.com/office/drawing/2014/main" id="{DB60009E-5949-43B1-B5B4-893EA1AA961B}"/>
              </a:ext>
            </a:extLst>
          </p:cNvPr>
          <p:cNvSpPr txBox="1"/>
          <p:nvPr/>
        </p:nvSpPr>
        <p:spPr>
          <a:xfrm>
            <a:off x="2799858" y="4940905"/>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4" name="Arc 13">
            <a:extLst>
              <a:ext uri="{FF2B5EF4-FFF2-40B4-BE49-F238E27FC236}">
                <a16:creationId xmlns:a16="http://schemas.microsoft.com/office/drawing/2014/main" id="{A11FF1D8-E808-D3D5-D743-1E5824BCE268}"/>
              </a:ext>
            </a:extLst>
          </p:cNvPr>
          <p:cNvSpPr/>
          <p:nvPr/>
        </p:nvSpPr>
        <p:spPr>
          <a:xfrm rot="14689804">
            <a:off x="3083638" y="5030921"/>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TextBox 22">
            <a:extLst>
              <a:ext uri="{FF2B5EF4-FFF2-40B4-BE49-F238E27FC236}">
                <a16:creationId xmlns:a16="http://schemas.microsoft.com/office/drawing/2014/main" id="{3CD7DE5C-B4E8-C528-EE48-A01BC8A60FC9}"/>
              </a:ext>
            </a:extLst>
          </p:cNvPr>
          <p:cNvSpPr txBox="1"/>
          <p:nvPr/>
        </p:nvSpPr>
        <p:spPr>
          <a:xfrm>
            <a:off x="3003058" y="4154206"/>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6" name="Arc 15">
            <a:extLst>
              <a:ext uri="{FF2B5EF4-FFF2-40B4-BE49-F238E27FC236}">
                <a16:creationId xmlns:a16="http://schemas.microsoft.com/office/drawing/2014/main" id="{35733872-FFFC-7F26-C549-8E39C7B81E9C}"/>
              </a:ext>
            </a:extLst>
          </p:cNvPr>
          <p:cNvSpPr/>
          <p:nvPr/>
        </p:nvSpPr>
        <p:spPr>
          <a:xfrm rot="14689804">
            <a:off x="3215718" y="4234062"/>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96162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825FEFA1-B16F-DDA3-01B8-B0C4024E1FEF}"/>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a:extLst>
              <a:ext uri="{FF2B5EF4-FFF2-40B4-BE49-F238E27FC236}">
                <a16:creationId xmlns:a16="http://schemas.microsoft.com/office/drawing/2014/main" id="{4C52A0AA-0EF6-7C5A-3511-BECAEB6D2F16}"/>
              </a:ext>
            </a:extLst>
          </p:cNvPr>
          <p:cNvSpPr/>
          <p:nvPr/>
        </p:nvSpPr>
        <p:spPr bwMode="auto">
          <a:xfrm>
            <a:off x="1329488" y="3733800"/>
            <a:ext cx="2819400"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BCEC87AE-2DC2-895E-6023-ACEF5A4DE5D0}"/>
              </a:ext>
            </a:extLst>
          </p:cNvPr>
          <p:cNvSpPr txBox="1"/>
          <p:nvPr/>
        </p:nvSpPr>
        <p:spPr>
          <a:xfrm>
            <a:off x="76200" y="5638800"/>
            <a:ext cx="3962400" cy="646331"/>
          </a:xfrm>
          <a:prstGeom prst="rect">
            <a:avLst/>
          </a:prstGeom>
          <a:noFill/>
          <a:ln>
            <a:solidFill>
              <a:srgbClr val="D9D9D9"/>
            </a:solidFill>
          </a:ln>
        </p:spPr>
        <p:txBody>
          <a:bodyPr wrap="square" rtlCol="0">
            <a:spAutoFit/>
          </a:bodyPr>
          <a:lstStyle/>
          <a:p>
            <a:r>
              <a:rPr lang="en-US" dirty="0">
                <a:solidFill>
                  <a:srgbClr val="D9D9D9"/>
                </a:solidFill>
              </a:rPr>
              <a:t>Field names can be provided in any order.</a:t>
            </a:r>
          </a:p>
        </p:txBody>
      </p:sp>
    </p:spTree>
    <p:extLst>
      <p:ext uri="{BB962C8B-B14F-4D97-AF65-F5344CB8AC3E}">
        <p14:creationId xmlns:p14="http://schemas.microsoft.com/office/powerpoint/2010/main" val="228704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30832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0E5DE7D-81A7-A511-1625-329BAADF1484}"/>
              </a:ext>
            </a:extLst>
          </p:cNvPr>
          <p:cNvSpPr/>
          <p:nvPr/>
        </p:nvSpPr>
        <p:spPr bwMode="auto">
          <a:xfrm>
            <a:off x="3427997" y="4267200"/>
            <a:ext cx="2744203"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C17DDA0F-D91D-E83E-C841-0AA13FD9545E}"/>
              </a:ext>
            </a:extLst>
          </p:cNvPr>
          <p:cNvSpPr txBox="1"/>
          <p:nvPr/>
        </p:nvSpPr>
        <p:spPr>
          <a:xfrm>
            <a:off x="76200" y="5638800"/>
            <a:ext cx="3962400" cy="923330"/>
          </a:xfrm>
          <a:prstGeom prst="rect">
            <a:avLst/>
          </a:prstGeom>
          <a:noFill/>
          <a:ln>
            <a:solidFill>
              <a:srgbClr val="D9D9D9"/>
            </a:solidFill>
          </a:ln>
        </p:spPr>
        <p:txBody>
          <a:bodyPr wrap="square" rtlCol="0">
            <a:spAutoFit/>
          </a:bodyPr>
          <a:lstStyle/>
          <a:p>
            <a:r>
              <a:rPr lang="en-US" dirty="0">
                <a:solidFill>
                  <a:srgbClr val="D9D9D9"/>
                </a:solidFill>
              </a:rPr>
              <a:t>The cursor’s order for the fields depends on the </a:t>
            </a:r>
            <a:r>
              <a:rPr lang="en-US" dirty="0" err="1">
                <a:solidFill>
                  <a:srgbClr val="FFFF00"/>
                </a:solidFill>
              </a:rPr>
              <a:t>field_names</a:t>
            </a:r>
            <a:r>
              <a:rPr lang="en-US" dirty="0">
                <a:solidFill>
                  <a:srgbClr val="FFFF00"/>
                </a:solidFill>
              </a:rPr>
              <a:t> list</a:t>
            </a:r>
            <a:r>
              <a:rPr lang="en-US" dirty="0">
                <a:solidFill>
                  <a:srgbClr val="D9D9D9"/>
                </a:solidFill>
              </a:rPr>
              <a:t>, </a:t>
            </a:r>
            <a:r>
              <a:rPr lang="en-US" i="1" dirty="0">
                <a:solidFill>
                  <a:srgbClr val="D9D9D9"/>
                </a:solidFill>
              </a:rPr>
              <a:t>not</a:t>
            </a:r>
            <a:r>
              <a:rPr lang="en-US" dirty="0">
                <a:solidFill>
                  <a:srgbClr val="D9D9D9"/>
                </a:solidFill>
              </a:rPr>
              <a:t> the order in the data table.</a:t>
            </a:r>
          </a:p>
        </p:txBody>
      </p:sp>
    </p:spTree>
    <p:extLst>
      <p:ext uri="{BB962C8B-B14F-4D97-AF65-F5344CB8AC3E}">
        <p14:creationId xmlns:p14="http://schemas.microsoft.com/office/powerpoint/2010/main" val="134539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046BA6EB-F053-23A0-CAE4-C5769672875E}"/>
              </a:ext>
            </a:extLst>
          </p:cNvPr>
          <p:cNvSpPr txBox="1"/>
          <p:nvPr/>
        </p:nvSpPr>
        <p:spPr>
          <a:xfrm>
            <a:off x="76200" y="6059269"/>
            <a:ext cx="3962400" cy="646331"/>
          </a:xfrm>
          <a:prstGeom prst="rect">
            <a:avLst/>
          </a:prstGeom>
          <a:noFill/>
          <a:ln>
            <a:solidFill>
              <a:srgbClr val="D9D9D9"/>
            </a:solidFill>
          </a:ln>
        </p:spPr>
        <p:txBody>
          <a:bodyPr wrap="square" rtlCol="0">
            <a:spAutoFit/>
          </a:bodyPr>
          <a:lstStyle/>
          <a:p>
            <a:r>
              <a:rPr lang="en-US" dirty="0">
                <a:solidFill>
                  <a:srgbClr val="D9D9D9"/>
                </a:solidFill>
              </a:rPr>
              <a:t>The cursor’s tuple order matches the </a:t>
            </a:r>
            <a:r>
              <a:rPr lang="en-US" dirty="0" err="1">
                <a:solidFill>
                  <a:srgbClr val="D9D9D9"/>
                </a:solidFill>
              </a:rPr>
              <a:t>field_names</a:t>
            </a:r>
            <a:r>
              <a:rPr lang="en-US" dirty="0">
                <a:solidFill>
                  <a:srgbClr val="D9D9D9"/>
                </a:solidFill>
              </a:rPr>
              <a:t> list.</a:t>
            </a:r>
          </a:p>
        </p:txBody>
      </p:sp>
      <p:sp>
        <p:nvSpPr>
          <p:cNvPr id="11" name="TextBox 10">
            <a:extLst>
              <a:ext uri="{FF2B5EF4-FFF2-40B4-BE49-F238E27FC236}">
                <a16:creationId xmlns:a16="http://schemas.microsoft.com/office/drawing/2014/main" id="{D95A075B-7FCC-B003-7D32-C2BE0F9EE08B}"/>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('MEADOW', 239008)</a:t>
            </a:r>
          </a:p>
          <a:p>
            <a:r>
              <a:rPr lang="en-US" dirty="0">
                <a:solidFill>
                  <a:srgbClr val="D4D4D4"/>
                </a:solidFill>
                <a:latin typeface="Consolas" panose="020B0609020204030204" pitchFamily="49" charset="0"/>
              </a:rPr>
              <a:t>('LITTLE CRK', 239009)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  </a:t>
            </a:r>
          </a:p>
          <a:p>
            <a:r>
              <a:rPr lang="en-US" dirty="0">
                <a:solidFill>
                  <a:srgbClr val="D4D4D4"/>
                </a:solidFill>
                <a:latin typeface="Consolas" panose="020B0609020204030204" pitchFamily="49" charset="0"/>
              </a:rPr>
              <a:t>('VISITORC', 239017)  </a:t>
            </a:r>
          </a:p>
          <a:p>
            <a:r>
              <a:rPr lang="en-US" dirty="0">
                <a:solidFill>
                  <a:srgbClr val="D4D4D4"/>
                </a:solidFill>
                <a:latin typeface="Consolas" panose="020B0609020204030204" pitchFamily="49" charset="0"/>
              </a:rPr>
              <a:t>('PILGRIM HT', 239031)</a:t>
            </a:r>
          </a:p>
          <a:p>
            <a:r>
              <a:rPr lang="en-US" dirty="0">
                <a:solidFill>
                  <a:srgbClr val="D4D4D4"/>
                </a:solidFill>
                <a:latin typeface="Consolas" panose="020B0609020204030204" pitchFamily="49" charset="0"/>
              </a:rPr>
              <a:t>('DUMP', 239036)      </a:t>
            </a:r>
          </a:p>
          <a:p>
            <a:r>
              <a:rPr lang="en-US" dirty="0">
                <a:solidFill>
                  <a:srgbClr val="D4D4D4"/>
                </a:solidFill>
                <a:latin typeface="Consolas" panose="020B0609020204030204" pitchFamily="49" charset="0"/>
              </a:rPr>
              <a:t>('PETRELEIF', 239039) </a:t>
            </a:r>
          </a:p>
          <a:p>
            <a:r>
              <a:rPr lang="en-US" dirty="0">
                <a:solidFill>
                  <a:srgbClr val="D4D4D4"/>
                </a:solidFill>
                <a:latin typeface="Consolas" panose="020B0609020204030204" pitchFamily="49" charset="0"/>
              </a:rPr>
              <a:t>('COCONUT', 239042)   </a:t>
            </a:r>
          </a:p>
          <a:p>
            <a:r>
              <a:rPr lang="en-US" dirty="0">
                <a:solidFill>
                  <a:srgbClr val="D4D4D4"/>
                </a:solidFill>
                <a:latin typeface="Consolas" panose="020B0609020204030204" pitchFamily="49" charset="0"/>
              </a:rPr>
              <a:t>('HIGHHEAD', 239060)  </a:t>
            </a:r>
          </a:p>
          <a:p>
            <a:r>
              <a:rPr lang="en-US" dirty="0">
                <a:solidFill>
                  <a:srgbClr val="D4D4D4"/>
                </a:solidFill>
                <a:latin typeface="Consolas" panose="020B0609020204030204" pitchFamily="49" charset="0"/>
              </a:rPr>
              <a:t>('HRCOVEDUNE', 239127)</a:t>
            </a:r>
          </a:p>
          <a:p>
            <a:r>
              <a:rPr lang="en-US" dirty="0">
                <a:solidFill>
                  <a:srgbClr val="D4D4D4"/>
                </a:solidFill>
                <a:latin typeface="Consolas" panose="020B0609020204030204" pitchFamily="49" charset="0"/>
              </a:rPr>
              <a:t>('Beech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5" name="Straight Arrow Connector 14">
            <a:extLst>
              <a:ext uri="{FF2B5EF4-FFF2-40B4-BE49-F238E27FC236}">
                <a16:creationId xmlns:a16="http://schemas.microsoft.com/office/drawing/2014/main" id="{D9D9A820-BCD0-A698-C13A-E9D569CDB258}"/>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9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139321"/>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Tree>
    <p:extLst>
      <p:ext uri="{BB962C8B-B14F-4D97-AF65-F5344CB8AC3E}">
        <p14:creationId xmlns:p14="http://schemas.microsoft.com/office/powerpoint/2010/main" val="264799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416320"/>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
        <p:nvSpPr>
          <p:cNvPr id="18" name="TextBox 17">
            <a:extLst>
              <a:ext uri="{FF2B5EF4-FFF2-40B4-BE49-F238E27FC236}">
                <a16:creationId xmlns:a16="http://schemas.microsoft.com/office/drawing/2014/main" id="{C6B94C1A-DBD7-3E9D-EDD6-75CA355C774D}"/>
              </a:ext>
            </a:extLst>
          </p:cNvPr>
          <p:cNvSpPr txBox="1"/>
          <p:nvPr/>
        </p:nvSpPr>
        <p:spPr>
          <a:xfrm>
            <a:off x="5181600" y="3410953"/>
            <a:ext cx="3810000"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(1997, 'MEADOW', 239008)</a:t>
            </a:r>
          </a:p>
          <a:p>
            <a:r>
              <a:rPr lang="en-US" dirty="0">
                <a:solidFill>
                  <a:srgbClr val="D4D4D4"/>
                </a:solidFill>
                <a:latin typeface="Consolas" panose="020B0609020204030204" pitchFamily="49" charset="0"/>
              </a:rPr>
              <a:t>(1997, 'LITTLE CRK', 239009)</a:t>
            </a:r>
          </a:p>
          <a:p>
            <a:r>
              <a:rPr lang="en-US" dirty="0">
                <a:solidFill>
                  <a:srgbClr val="D4D4D4"/>
                </a:solidFill>
                <a:latin typeface="Consolas" panose="020B0609020204030204" pitchFamily="49" charset="0"/>
              </a:rPr>
              <a:t>(1997,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a:t>
            </a:r>
          </a:p>
          <a:p>
            <a:r>
              <a:rPr lang="en-US" dirty="0">
                <a:solidFill>
                  <a:srgbClr val="D4D4D4"/>
                </a:solidFill>
                <a:latin typeface="Consolas" panose="020B0609020204030204" pitchFamily="49" charset="0"/>
              </a:rPr>
              <a:t>(1997, 'VISITORC', 239017)</a:t>
            </a:r>
          </a:p>
          <a:p>
            <a:r>
              <a:rPr lang="en-US" dirty="0">
                <a:solidFill>
                  <a:srgbClr val="D4D4D4"/>
                </a:solidFill>
                <a:latin typeface="Consolas" panose="020B0609020204030204" pitchFamily="49" charset="0"/>
              </a:rPr>
              <a:t>(1998, 'PILGRIM HT', 239031)</a:t>
            </a:r>
          </a:p>
          <a:p>
            <a:r>
              <a:rPr lang="en-US" dirty="0">
                <a:solidFill>
                  <a:srgbClr val="D4D4D4"/>
                </a:solidFill>
                <a:latin typeface="Consolas" panose="020B0609020204030204" pitchFamily="49" charset="0"/>
              </a:rPr>
              <a:t>(1999, 'DUMP', 239036)</a:t>
            </a:r>
          </a:p>
          <a:p>
            <a:r>
              <a:rPr lang="en-US" dirty="0">
                <a:solidFill>
                  <a:srgbClr val="D4D4D4"/>
                </a:solidFill>
                <a:latin typeface="Consolas" panose="020B0609020204030204" pitchFamily="49" charset="0"/>
              </a:rPr>
              <a:t>(1999, 'PETRELEIF', 239039)</a:t>
            </a:r>
          </a:p>
          <a:p>
            <a:r>
              <a:rPr lang="en-US" dirty="0">
                <a:solidFill>
                  <a:srgbClr val="D4D4D4"/>
                </a:solidFill>
                <a:latin typeface="Consolas" panose="020B0609020204030204" pitchFamily="49" charset="0"/>
              </a:rPr>
              <a:t>(1999, 'COCONUT', 239042)</a:t>
            </a:r>
          </a:p>
          <a:p>
            <a:r>
              <a:rPr lang="en-US" dirty="0">
                <a:solidFill>
                  <a:srgbClr val="D4D4D4"/>
                </a:solidFill>
                <a:latin typeface="Consolas" panose="020B0609020204030204" pitchFamily="49" charset="0"/>
              </a:rPr>
              <a:t>(2000, 'HIGHHEAD', 239060)</a:t>
            </a:r>
          </a:p>
          <a:p>
            <a:r>
              <a:rPr lang="en-US" dirty="0">
                <a:solidFill>
                  <a:srgbClr val="D4D4D4"/>
                </a:solidFill>
                <a:latin typeface="Consolas" panose="020B0609020204030204" pitchFamily="49" charset="0"/>
              </a:rPr>
              <a:t>(2004, 'HRCOVEDUNE', 239127)</a:t>
            </a:r>
          </a:p>
          <a:p>
            <a:r>
              <a:rPr lang="en-US" dirty="0">
                <a:solidFill>
                  <a:srgbClr val="D4D4D4"/>
                </a:solidFill>
                <a:latin typeface="Consolas" panose="020B0609020204030204" pitchFamily="49" charset="0"/>
              </a:rPr>
              <a:t>(2005,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(2005,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9" name="Straight Arrow Connector 18">
            <a:extLst>
              <a:ext uri="{FF2B5EF4-FFF2-40B4-BE49-F238E27FC236}">
                <a16:creationId xmlns:a16="http://schemas.microsoft.com/office/drawing/2014/main" id="{A1D4E6CA-B8E0-D49A-8E63-63BDB5474993}"/>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969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2E9-F1BC-1951-9BFD-070A661A9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6FC11-0DE8-D9F8-2E48-486A9D6F5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8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400" dirty="0"/>
              <a:t>Activity: </a:t>
            </a:r>
            <a:r>
              <a:rPr lang="en-US" sz="4400" dirty="0" err="1"/>
              <a:t>search_cursors.ipynb</a:t>
            </a:r>
            <a:endParaRPr lang="en-US" sz="4400" dirty="0"/>
          </a:p>
        </p:txBody>
      </p:sp>
    </p:spTree>
    <p:extLst>
      <p:ext uri="{BB962C8B-B14F-4D97-AF65-F5344CB8AC3E}">
        <p14:creationId xmlns:p14="http://schemas.microsoft.com/office/powerpoint/2010/main" val="118569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452431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1653652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Try </a:t>
            </a:r>
            <a:r>
              <a:rPr lang="en-US" sz="2400" dirty="0">
                <a:solidFill>
                  <a:srgbClr val="FFFF00"/>
                </a:solidFill>
                <a:latin typeface="Calibri"/>
                <a:ea typeface="+mn-ea"/>
              </a:rPr>
              <a:t>search</a:t>
            </a:r>
            <a:r>
              <a:rPr kumimoji="0" lang="en-US" sz="2400" b="0" i="0" u="none" strike="noStrike" kern="1200" cap="none" spc="0" normalizeH="0" baseline="0" noProof="0" dirty="0">
                <a:ln>
                  <a:noFill/>
                </a:ln>
                <a:solidFill>
                  <a:srgbClr val="FFFF00"/>
                </a:solidFill>
                <a:effectLst/>
                <a:uLnTx/>
                <a:uFillTx/>
                <a:latin typeface="Calibri"/>
                <a:ea typeface="+mn-ea"/>
                <a:cs typeface="+mn-cs"/>
              </a:rPr>
              <a:t>_</a:t>
            </a:r>
            <a:r>
              <a:rPr kumimoji="0" lang="en-US" sz="2400" b="0" i="0" u="none" strike="noStrike" kern="1200" cap="none" spc="0" normalizeH="0" baseline="0" noProof="0" dirty="0" err="1">
                <a:ln>
                  <a:noFill/>
                </a:ln>
                <a:solidFill>
                  <a:srgbClr val="FFFF00"/>
                </a:solidFill>
                <a:effectLst/>
                <a:uLnTx/>
                <a:uFillTx/>
                <a:latin typeface="Calibri"/>
                <a:ea typeface="+mn-ea"/>
                <a:cs typeface="+mn-cs"/>
              </a:rPr>
              <a:t>cursors.ipynb</a:t>
            </a:r>
            <a:endParaRPr kumimoji="0" lang="en-US" sz="2400" b="0" i="0" u="none" strike="noStrike" kern="1200" cap="none" spc="0" normalizeH="0" baseline="0" noProof="0" dirty="0">
              <a:ln>
                <a:noFill/>
              </a:ln>
              <a:solidFill>
                <a:srgbClr val="FFFF00"/>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417471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092EFEC-450F-753C-463A-619B5B5AD096}"/>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1)</a:t>
            </a:r>
            <a:endParaRPr lang="en-US" altLang="en-US" sz="3600"/>
          </a:p>
        </p:txBody>
      </p:sp>
      <p:pic>
        <p:nvPicPr>
          <p:cNvPr id="17412" name="Picture 2">
            <a:extLst>
              <a:ext uri="{FF2B5EF4-FFF2-40B4-BE49-F238E27FC236}">
                <a16:creationId xmlns:a16="http://schemas.microsoft.com/office/drawing/2014/main" id="{651C2B1D-3BB2-B1C7-41F2-BE7C8F4A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891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17413" name="Picture 7">
            <a:extLst>
              <a:ext uri="{FF2B5EF4-FFF2-40B4-BE49-F238E27FC236}">
                <a16:creationId xmlns:a16="http://schemas.microsoft.com/office/drawing/2014/main" id="{80100231-0F4D-60AC-FCC8-48C62AC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4903788" cy="2190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7D0168-4E9C-7E67-861F-433BB25C5E79}"/>
              </a:ext>
            </a:extLst>
          </p:cNvPr>
          <p:cNvGraphicFramePr>
            <a:graphicFrameLocks noGrp="1"/>
          </p:cNvGraphicFramePr>
          <p:nvPr/>
        </p:nvGraphicFramePr>
        <p:xfrm>
          <a:off x="2057400" y="2677663"/>
          <a:ext cx="6477000" cy="148336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596711412"/>
                    </a:ext>
                  </a:extLst>
                </a:gridCol>
                <a:gridCol w="1619250">
                  <a:extLst>
                    <a:ext uri="{9D8B030D-6E8A-4147-A177-3AD203B41FA5}">
                      <a16:colId xmlns:a16="http://schemas.microsoft.com/office/drawing/2014/main" val="1879937035"/>
                    </a:ext>
                  </a:extLst>
                </a:gridCol>
                <a:gridCol w="1619250">
                  <a:extLst>
                    <a:ext uri="{9D8B030D-6E8A-4147-A177-3AD203B41FA5}">
                      <a16:colId xmlns:a16="http://schemas.microsoft.com/office/drawing/2014/main" val="4026836764"/>
                    </a:ext>
                  </a:extLst>
                </a:gridCol>
                <a:gridCol w="1619250">
                  <a:extLst>
                    <a:ext uri="{9D8B030D-6E8A-4147-A177-3AD203B41FA5}">
                      <a16:colId xmlns:a16="http://schemas.microsoft.com/office/drawing/2014/main" val="1279007757"/>
                    </a:ext>
                  </a:extLst>
                </a:gridCol>
              </a:tblGrid>
              <a:tr h="370840">
                <a:tc>
                  <a:txBody>
                    <a:bodyPr/>
                    <a:lstStyle/>
                    <a:p>
                      <a:r>
                        <a:rPr lang="en-US" dirty="0"/>
                        <a:t>FID</a:t>
                      </a:r>
                    </a:p>
                  </a:txBody>
                  <a:tcPr>
                    <a:noFill/>
                  </a:tcPr>
                </a:tc>
                <a:tc>
                  <a:txBody>
                    <a:bodyPr/>
                    <a:lstStyle/>
                    <a:p>
                      <a:r>
                        <a:rPr lang="en-US" dirty="0"/>
                        <a:t>Shape</a:t>
                      </a:r>
                    </a:p>
                  </a:txBody>
                  <a:tcPr>
                    <a:noFill/>
                  </a:tcPr>
                </a:tc>
                <a:tc>
                  <a:txBody>
                    <a:bodyPr/>
                    <a:lstStyle/>
                    <a:p>
                      <a:r>
                        <a:rPr lang="en-US" dirty="0"/>
                        <a:t>Bee _farm</a:t>
                      </a:r>
                    </a:p>
                  </a:txBody>
                  <a:tcPr>
                    <a:noFill/>
                  </a:tcPr>
                </a:tc>
                <a:tc>
                  <a:txBody>
                    <a:bodyPr/>
                    <a:lstStyle/>
                    <a:p>
                      <a:r>
                        <a:rPr lang="en-US" dirty="0" err="1"/>
                        <a:t>Honey_yield</a:t>
                      </a:r>
                      <a:endParaRPr lang="en-US" dirty="0"/>
                    </a:p>
                  </a:txBody>
                  <a:tcPr>
                    <a:noFill/>
                  </a:tcPr>
                </a:tc>
                <a:extLst>
                  <a:ext uri="{0D108BD9-81ED-4DB2-BD59-A6C34878D82A}">
                    <a16:rowId xmlns:a16="http://schemas.microsoft.com/office/drawing/2014/main" val="968450727"/>
                  </a:ext>
                </a:extLst>
              </a:tr>
              <a:tr h="370840">
                <a:tc>
                  <a:txBody>
                    <a:bodyPr/>
                    <a:lstStyle/>
                    <a:p>
                      <a:r>
                        <a:rPr lang="en-US" dirty="0"/>
                        <a:t>0</a:t>
                      </a:r>
                    </a:p>
                  </a:txBody>
                  <a:tcPr>
                    <a:noFill/>
                  </a:tcPr>
                </a:tc>
                <a:tc>
                  <a:txBody>
                    <a:bodyPr/>
                    <a:lstStyle/>
                    <a:p>
                      <a:r>
                        <a:rPr lang="en-US" dirty="0"/>
                        <a:t>Point</a:t>
                      </a:r>
                    </a:p>
                  </a:txBody>
                  <a:tcPr>
                    <a:noFill/>
                  </a:tcPr>
                </a:tc>
                <a:tc>
                  <a:txBody>
                    <a:bodyPr/>
                    <a:lstStyle/>
                    <a:p>
                      <a:r>
                        <a:rPr lang="en-US" dirty="0" err="1"/>
                        <a:t>BeeWell</a:t>
                      </a:r>
                      <a:endParaRPr lang="en-US" dirty="0"/>
                    </a:p>
                  </a:txBody>
                  <a:tcPr>
                    <a:noFill/>
                  </a:tcPr>
                </a:tc>
                <a:tc>
                  <a:txBody>
                    <a:bodyPr/>
                    <a:lstStyle/>
                    <a:p>
                      <a:r>
                        <a:rPr lang="en-US" dirty="0"/>
                        <a:t>1056</a:t>
                      </a:r>
                    </a:p>
                  </a:txBody>
                  <a:tcPr>
                    <a:noFill/>
                  </a:tcPr>
                </a:tc>
                <a:extLst>
                  <a:ext uri="{0D108BD9-81ED-4DB2-BD59-A6C34878D82A}">
                    <a16:rowId xmlns:a16="http://schemas.microsoft.com/office/drawing/2014/main" val="733437858"/>
                  </a:ext>
                </a:extLst>
              </a:tr>
              <a:tr h="370840">
                <a:tc>
                  <a:txBody>
                    <a:bodyPr/>
                    <a:lstStyle/>
                    <a:p>
                      <a:r>
                        <a:rPr lang="en-US" dirty="0"/>
                        <a:t>1</a:t>
                      </a:r>
                    </a:p>
                  </a:txBody>
                  <a:tcPr>
                    <a:noFill/>
                  </a:tcPr>
                </a:tc>
                <a:tc>
                  <a:txBody>
                    <a:bodyPr/>
                    <a:lstStyle/>
                    <a:p>
                      <a:r>
                        <a:rPr lang="en-US" dirty="0"/>
                        <a:t>Point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Buzzy Dell</a:t>
                      </a:r>
                    </a:p>
                  </a:txBody>
                  <a:tcPr>
                    <a:noFill/>
                  </a:tcPr>
                </a:tc>
                <a:tc>
                  <a:txBody>
                    <a:bodyPr/>
                    <a:lstStyle/>
                    <a:p>
                      <a:r>
                        <a:rPr lang="en-US" dirty="0"/>
                        <a:t>640</a:t>
                      </a:r>
                    </a:p>
                  </a:txBody>
                  <a:tcPr>
                    <a:noFill/>
                  </a:tcPr>
                </a:tc>
                <a:extLst>
                  <a:ext uri="{0D108BD9-81ED-4DB2-BD59-A6C34878D82A}">
                    <a16:rowId xmlns:a16="http://schemas.microsoft.com/office/drawing/2014/main" val="793619159"/>
                  </a:ext>
                </a:extLst>
              </a:tr>
              <a:tr h="370840">
                <a:tc>
                  <a:txBody>
                    <a:bodyPr/>
                    <a:lstStyle/>
                    <a:p>
                      <a:r>
                        <a:rPr lang="en-US" dirty="0"/>
                        <a:t>2</a:t>
                      </a:r>
                    </a:p>
                  </a:txBody>
                  <a:tcPr>
                    <a:noFill/>
                  </a:tcPr>
                </a:tc>
                <a:tc>
                  <a:txBody>
                    <a:bodyPr/>
                    <a:lstStyle/>
                    <a:p>
                      <a:r>
                        <a:rPr lang="en-US" dirty="0"/>
                        <a:t>Point</a:t>
                      </a:r>
                    </a:p>
                  </a:txBody>
                  <a:tcPr>
                    <a:noFill/>
                  </a:tcPr>
                </a:tc>
                <a:tc>
                  <a:txBody>
                    <a:bodyPr/>
                    <a:lstStyle/>
                    <a:p>
                      <a:r>
                        <a:rPr lang="en-US" dirty="0" err="1"/>
                        <a:t>PollenNation</a:t>
                      </a:r>
                      <a:endParaRPr lang="en-US" dirty="0"/>
                    </a:p>
                  </a:txBody>
                  <a:tcPr>
                    <a:noFill/>
                  </a:tcPr>
                </a:tc>
                <a:tc>
                  <a:txBody>
                    <a:bodyPr/>
                    <a:lstStyle/>
                    <a:p>
                      <a:r>
                        <a:rPr lang="en-US" dirty="0"/>
                        <a:t>88000</a:t>
                      </a:r>
                    </a:p>
                  </a:txBody>
                  <a:tcPr>
                    <a:noFill/>
                  </a:tcPr>
                </a:tc>
                <a:extLst>
                  <a:ext uri="{0D108BD9-81ED-4DB2-BD59-A6C34878D82A}">
                    <a16:rowId xmlns:a16="http://schemas.microsoft.com/office/drawing/2014/main" val="1446074288"/>
                  </a:ext>
                </a:extLst>
              </a:tr>
            </a:tbl>
          </a:graphicData>
        </a:graphic>
      </p:graphicFrame>
      <p:sp>
        <p:nvSpPr>
          <p:cNvPr id="6" name="TextBox 5">
            <a:extLst>
              <a:ext uri="{FF2B5EF4-FFF2-40B4-BE49-F238E27FC236}">
                <a16:creationId xmlns:a16="http://schemas.microsoft.com/office/drawing/2014/main" id="{1160C24D-0FD7-B24A-47CB-1A0C0BAA76FF}"/>
              </a:ext>
            </a:extLst>
          </p:cNvPr>
          <p:cNvSpPr txBox="1"/>
          <p:nvPr/>
        </p:nvSpPr>
        <p:spPr>
          <a:xfrm>
            <a:off x="228600" y="2667000"/>
            <a:ext cx="1447800" cy="369332"/>
          </a:xfrm>
          <a:prstGeom prst="rect">
            <a:avLst/>
          </a:prstGeom>
          <a:noFill/>
        </p:spPr>
        <p:txBody>
          <a:bodyPr wrap="square" rtlCol="0">
            <a:spAutoFit/>
          </a:bodyPr>
          <a:lstStyle/>
          <a:p>
            <a:r>
              <a:rPr lang="en-US" dirty="0">
                <a:solidFill>
                  <a:srgbClr val="FF0066"/>
                </a:solidFill>
              </a:rPr>
              <a:t>field names</a:t>
            </a:r>
          </a:p>
        </p:txBody>
      </p:sp>
      <p:sp>
        <p:nvSpPr>
          <p:cNvPr id="7" name="TextBox 6">
            <a:extLst>
              <a:ext uri="{FF2B5EF4-FFF2-40B4-BE49-F238E27FC236}">
                <a16:creationId xmlns:a16="http://schemas.microsoft.com/office/drawing/2014/main" id="{D9ED3D78-505E-56D7-5EF7-8FAB5CCD2B44}"/>
              </a:ext>
            </a:extLst>
          </p:cNvPr>
          <p:cNvSpPr txBox="1"/>
          <p:nvPr/>
        </p:nvSpPr>
        <p:spPr>
          <a:xfrm>
            <a:off x="810696" y="3395541"/>
            <a:ext cx="671979" cy="369332"/>
          </a:xfrm>
          <a:prstGeom prst="rect">
            <a:avLst/>
          </a:prstGeom>
          <a:noFill/>
        </p:spPr>
        <p:txBody>
          <a:bodyPr wrap="none" rtlCol="0">
            <a:spAutoFit/>
          </a:bodyPr>
          <a:lstStyle/>
          <a:p>
            <a:r>
              <a:rPr lang="en-US" dirty="0">
                <a:solidFill>
                  <a:srgbClr val="FF0066"/>
                </a:solidFill>
              </a:rPr>
              <a:t>rows</a:t>
            </a:r>
          </a:p>
        </p:txBody>
      </p:sp>
      <p:cxnSp>
        <p:nvCxnSpPr>
          <p:cNvPr id="9" name="Straight Arrow Connector 8">
            <a:extLst>
              <a:ext uri="{FF2B5EF4-FFF2-40B4-BE49-F238E27FC236}">
                <a16:creationId xmlns:a16="http://schemas.microsoft.com/office/drawing/2014/main" id="{A0885D88-2FE9-B1EF-7202-A27367A02715}"/>
              </a:ext>
            </a:extLst>
          </p:cNvPr>
          <p:cNvCxnSpPr/>
          <p:nvPr/>
        </p:nvCxnSpPr>
        <p:spPr bwMode="auto">
          <a:xfrm>
            <a:off x="1676400" y="2865623"/>
            <a:ext cx="228853"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Left Brace 9">
            <a:extLst>
              <a:ext uri="{FF2B5EF4-FFF2-40B4-BE49-F238E27FC236}">
                <a16:creationId xmlns:a16="http://schemas.microsoft.com/office/drawing/2014/main" id="{EAF24D32-056B-63DD-FB92-8EF33B2B6956}"/>
              </a:ext>
            </a:extLst>
          </p:cNvPr>
          <p:cNvSpPr/>
          <p:nvPr/>
        </p:nvSpPr>
        <p:spPr bwMode="auto">
          <a:xfrm>
            <a:off x="1600327" y="3144718"/>
            <a:ext cx="381000" cy="914400"/>
          </a:xfrm>
          <a:prstGeom prst="leftBrace">
            <a:avLst/>
          </a:prstGeom>
          <a:noFill/>
          <a:ln w="19050"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7808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C930D2-47A5-DB96-827E-C627EE442CFF}"/>
              </a:ext>
            </a:extLst>
          </p:cNvPr>
          <p:cNvSpPr>
            <a:spLocks noGrp="1" noChangeArrowheads="1"/>
          </p:cNvSpPr>
          <p:nvPr>
            <p:ph type="title"/>
          </p:nvPr>
        </p:nvSpPr>
        <p:spPr/>
        <p:txBody>
          <a:bodyPr/>
          <a:lstStyle/>
          <a:p>
            <a:pPr eaLnBrk="1" hangingPunct="1">
              <a:defRPr/>
            </a:pPr>
            <a:r>
              <a:rPr lang="en-US" dirty="0">
                <a:solidFill>
                  <a:srgbClr val="D9D9D9"/>
                </a:solidFill>
                <a:ea typeface="+mj-ea"/>
                <a:cs typeface="+mj-cs"/>
              </a:rPr>
              <a:t>In class follow-up</a:t>
            </a:r>
          </a:p>
        </p:txBody>
      </p:sp>
      <p:sp>
        <p:nvSpPr>
          <p:cNvPr id="17412" name="Rectangle 3">
            <a:extLst>
              <a:ext uri="{FF2B5EF4-FFF2-40B4-BE49-F238E27FC236}">
                <a16:creationId xmlns:a16="http://schemas.microsoft.com/office/drawing/2014/main" id="{0722573B-E616-754F-D6AC-2E9291EAC3D6}"/>
              </a:ext>
            </a:extLst>
          </p:cNvPr>
          <p:cNvSpPr>
            <a:spLocks noGrp="1" noChangeArrowheads="1"/>
          </p:cNvSpPr>
          <p:nvPr>
            <p:ph type="body" idx="1"/>
          </p:nvPr>
        </p:nvSpPr>
        <p:spPr>
          <a:xfrm>
            <a:off x="152400" y="914400"/>
            <a:ext cx="8686800" cy="5943600"/>
          </a:xfrm>
        </p:spPr>
        <p:txBody>
          <a:bodyPr/>
          <a:lstStyle/>
          <a:p>
            <a:pPr marL="533400" indent="-533400" eaLnBrk="1" hangingPunct="1">
              <a:buFontTx/>
              <a:buAutoNum type="arabicPeriod"/>
              <a:defRPr/>
            </a:pPr>
            <a:r>
              <a:rPr lang="en-US" dirty="0">
                <a:ea typeface="ＭＳ Ｐゴシック" pitchFamily="34" charset="-128"/>
              </a:rPr>
              <a:t>What data type is row? </a:t>
            </a:r>
          </a:p>
          <a:p>
            <a:pPr marL="533400" indent="-533400" eaLnBrk="1" hangingPunct="1">
              <a:buFontTx/>
              <a:buAutoNum type="arabicPeriod"/>
              <a:defRPr/>
            </a:pPr>
            <a:r>
              <a:rPr lang="en-US" dirty="0" err="1">
                <a:ea typeface="ＭＳ Ｐゴシック" pitchFamily="34" charset="-128"/>
              </a:rPr>
              <a:t>sc.reset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Area of a polygon? </a:t>
            </a:r>
          </a:p>
          <a:p>
            <a:pPr marL="533400" indent="-533400" eaLnBrk="1" hangingPunct="1">
              <a:buFontTx/>
              <a:buAutoNum type="arabicPeriod"/>
              <a:defRPr/>
            </a:pPr>
            <a:r>
              <a:rPr lang="en-US" dirty="0">
                <a:ea typeface="ＭＳ Ｐゴシック" pitchFamily="34" charset="-128"/>
              </a:rPr>
              <a:t> </a:t>
            </a:r>
            <a:r>
              <a:rPr lang="en-US" dirty="0">
                <a:solidFill>
                  <a:srgbClr val="569CD6"/>
                </a:solidFill>
                <a:ea typeface="ＭＳ Ｐゴシック" pitchFamily="34" charset="-128"/>
              </a:rPr>
              <a:t>del</a:t>
            </a:r>
            <a:r>
              <a:rPr lang="en-US" dirty="0">
                <a:solidFill>
                  <a:srgbClr val="0000FF"/>
                </a:solidFill>
                <a:ea typeface="ＭＳ Ｐゴシック" pitchFamily="34" charset="-128"/>
              </a:rPr>
              <a:t> </a:t>
            </a:r>
            <a:r>
              <a:rPr lang="en-US" dirty="0" err="1">
                <a:ea typeface="ＭＳ Ｐゴシック" pitchFamily="34" charset="-128"/>
              </a:rPr>
              <a:t>sc</a:t>
            </a:r>
            <a:endParaRPr lang="en-US" dirty="0">
              <a:ea typeface="ＭＳ Ｐゴシック" pitchFamily="34" charset="-128"/>
            </a:endParaRPr>
          </a:p>
          <a:p>
            <a:pPr marL="533400" indent="-533400" eaLnBrk="1" hangingPunct="1">
              <a:buFontTx/>
              <a:buAutoNum type="arabicPeriod"/>
              <a:defRPr/>
            </a:pPr>
            <a:r>
              <a:rPr lang="en-US" sz="2400" dirty="0" err="1">
                <a:ea typeface="ＭＳ Ｐゴシック" pitchFamily="34" charset="-128"/>
              </a:rPr>
              <a:t>sc</a:t>
            </a:r>
            <a:r>
              <a:rPr lang="en-US" sz="2400" dirty="0">
                <a:ea typeface="ＭＳ Ｐゴシック" pitchFamily="34" charset="-128"/>
              </a:rPr>
              <a:t> = </a:t>
            </a:r>
            <a:r>
              <a:rPr lang="en-US" sz="2400" dirty="0" err="1">
                <a:ea typeface="ＭＳ Ｐゴシック" pitchFamily="34" charset="-128"/>
              </a:rPr>
              <a:t>arcpy.da.SearchCursor</a:t>
            </a:r>
            <a:r>
              <a:rPr lang="en-US" sz="2400" dirty="0">
                <a:ea typeface="ＭＳ Ｐゴシック" pitchFamily="34" charset="-128"/>
              </a:rPr>
              <a:t>(fc, "*","COVER = '</a:t>
            </a:r>
            <a:r>
              <a:rPr lang="en-US" sz="2400" dirty="0" err="1">
                <a:ea typeface="ＭＳ Ｐゴシック" pitchFamily="34" charset="-128"/>
              </a:rPr>
              <a:t>orch</a:t>
            </a:r>
            <a:r>
              <a:rPr lang="en-US" sz="2400" dirty="0">
                <a:ea typeface="ＭＳ Ｐゴシック" pitchFamily="34" charset="-128"/>
              </a:rPr>
              <a: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&lt;&gt; in a </a:t>
            </a:r>
            <a:r>
              <a:rPr lang="en-US" dirty="0" err="1">
                <a:ea typeface="ＭＳ Ｐゴシック" pitchFamily="34" charset="-128"/>
              </a:rPr>
              <a:t>where_clause</a:t>
            </a:r>
            <a:endParaRPr lang="en-US" dirty="0">
              <a:ea typeface="ＭＳ Ｐゴシック" pitchFamily="34" charset="-128"/>
            </a:endParaRPr>
          </a:p>
          <a:p>
            <a:pPr marL="533400" indent="-533400" eaLnBrk="1" hangingPunct="1">
              <a:buFontTx/>
              <a:buAutoNum type="arabicPeriod"/>
              <a:defRPr/>
            </a:pPr>
            <a:r>
              <a:rPr lang="en-US" dirty="0">
                <a:ea typeface="ＭＳ Ｐゴシック" pitchFamily="34" charset="-128"/>
              </a:rPr>
              <a:t>FID is 22. RECNO = ?</a:t>
            </a:r>
          </a:p>
          <a:p>
            <a:pPr marL="533400" indent="-533400" eaLnBrk="1" hangingPunct="1">
              <a:buFontTx/>
              <a:buAutoNum type="arabicPeriod"/>
              <a:defRPr/>
            </a:pP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p:txBody>
      </p:sp>
      <p:pic>
        <p:nvPicPr>
          <p:cNvPr id="17413" name="Picture 4">
            <a:extLst>
              <a:ext uri="{FF2B5EF4-FFF2-40B4-BE49-F238E27FC236}">
                <a16:creationId xmlns:a16="http://schemas.microsoft.com/office/drawing/2014/main" id="{0C63861B-D13D-B156-F8F7-C54AC62029EE}"/>
              </a:ext>
            </a:extLst>
          </p:cNvPr>
          <p:cNvPicPr>
            <a:picLocks noChangeAspect="1" noChangeArrowheads="1"/>
          </p:cNvPicPr>
          <p:nvPr/>
        </p:nvPicPr>
        <p:blipFill>
          <a:blip r:embed="rId3"/>
          <a:srcRect r="3406" b="-2127"/>
          <a:stretch>
            <a:fillRect/>
          </a:stretch>
        </p:blipFill>
        <p:spPr bwMode="auto">
          <a:xfrm>
            <a:off x="5292725" y="1654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4" name="Picture 5">
            <a:extLst>
              <a:ext uri="{FF2B5EF4-FFF2-40B4-BE49-F238E27FC236}">
                <a16:creationId xmlns:a16="http://schemas.microsoft.com/office/drawing/2014/main" id="{D286345A-BCF0-CCDD-9AD0-1CE11421C997}"/>
              </a:ext>
            </a:extLst>
          </p:cNvPr>
          <p:cNvPicPr>
            <a:picLocks noChangeAspect="1" noChangeArrowheads="1"/>
          </p:cNvPicPr>
          <p:nvPr/>
        </p:nvPicPr>
        <p:blipFill>
          <a:blip r:embed="rId4"/>
          <a:srcRect/>
          <a:stretch>
            <a:fillRect/>
          </a:stretch>
        </p:blipFill>
        <p:spPr bwMode="auto">
          <a:xfrm>
            <a:off x="5292725" y="838200"/>
            <a:ext cx="29622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6933C5-76C3-9395-FE65-826F23BCC659}"/>
              </a:ext>
            </a:extLst>
          </p:cNvPr>
          <p:cNvSpPr>
            <a:spLocks noGrp="1"/>
          </p:cNvSpPr>
          <p:nvPr>
            <p:ph type="title"/>
          </p:nvPr>
        </p:nvSpPr>
        <p:spPr/>
        <p:txBody>
          <a:bodyPr/>
          <a:lstStyle/>
          <a:p>
            <a:r>
              <a:rPr lang="en-US" altLang="en-US" b="0" dirty="0"/>
              <a:t>Accessing fields</a:t>
            </a:r>
          </a:p>
        </p:txBody>
      </p:sp>
      <p:sp>
        <p:nvSpPr>
          <p:cNvPr id="3" name="Content Placeholder 2">
            <a:extLst>
              <a:ext uri="{FF2B5EF4-FFF2-40B4-BE49-F238E27FC236}">
                <a16:creationId xmlns:a16="http://schemas.microsoft.com/office/drawing/2014/main" id="{0D597AED-7DE5-8878-B0EC-4707C45EC6FC}"/>
              </a:ext>
            </a:extLst>
          </p:cNvPr>
          <p:cNvSpPr>
            <a:spLocks noGrp="1"/>
          </p:cNvSpPr>
          <p:nvPr>
            <p:ph idx="1"/>
          </p:nvPr>
        </p:nvSpPr>
        <p:spPr/>
        <p:txBody>
          <a:bodyPr/>
          <a:lstStyle/>
          <a:p>
            <a:pPr marL="0" indent="0">
              <a:spcBef>
                <a:spcPct val="30000"/>
              </a:spcBef>
              <a:buFontTx/>
              <a:buNone/>
              <a:defRPr/>
            </a:pPr>
            <a:br>
              <a:rPr lang="en-US" sz="1200" dirty="0">
                <a:ea typeface="ＭＳ Ｐゴシック" charset="0"/>
              </a:rPr>
            </a:br>
            <a:endParaRPr lang="en-US" sz="1200" dirty="0">
              <a:ea typeface="ＭＳ Ｐゴシック" charset="0"/>
            </a:endParaRPr>
          </a:p>
          <a:p>
            <a:pPr marL="228600" indent="-228600">
              <a:spcBef>
                <a:spcPct val="30000"/>
              </a:spcBef>
              <a:defRPr/>
            </a:pPr>
            <a:r>
              <a:rPr lang="en-US" sz="1800" dirty="0">
                <a:ea typeface="ＭＳ Ｐゴシック" charset="0"/>
              </a:rPr>
              <a:t>If you have a row tuple, what will be the index for the COVER field</a:t>
            </a:r>
            <a:r>
              <a:rPr lang="en-US" altLang="ja-JP" sz="1800" dirty="0">
                <a:ea typeface="ＭＳ Ｐゴシック" charset="0"/>
              </a:rPr>
              <a:t>?</a:t>
            </a:r>
            <a:endParaRPr lang="en-US" sz="1800" dirty="0">
              <a:ea typeface="ＭＳ Ｐゴシック" charset="0"/>
            </a:endParaRPr>
          </a:p>
          <a:p>
            <a:pPr marL="228600" indent="-228600" eaLnBrk="1" hangingPunct="1">
              <a:defRPr/>
            </a:pPr>
            <a:r>
              <a:rPr lang="en-US" sz="1800" dirty="0">
                <a:ea typeface="ＭＳ Ｐゴシック" charset="0"/>
              </a:rPr>
              <a:t>Depends on how you created the search cursor!   </a:t>
            </a:r>
            <a:endParaRPr lang="en-US" altLang="ja-JP" sz="1800" dirty="0">
              <a:ea typeface="ＭＳ Ｐゴシック" charset="0"/>
            </a:endParaRPr>
          </a:p>
          <a:p>
            <a:pPr marL="628650" lvl="1" indent="-228600">
              <a:spcBef>
                <a:spcPct val="30000"/>
              </a:spcBef>
              <a:defRPr/>
            </a:pPr>
            <a:br>
              <a:rPr lang="en-US" altLang="ja-JP" sz="1600" dirty="0">
                <a:ea typeface="ＭＳ Ｐゴシック" pitchFamily="34" charset="-128"/>
              </a:rPr>
            </a:br>
            <a:endParaRPr lang="en-US" altLang="ja-JP" sz="1600" dirty="0">
              <a:ea typeface="ＭＳ Ｐゴシック" pitchFamily="34" charset="-128"/>
            </a:endParaRPr>
          </a:p>
        </p:txBody>
      </p:sp>
      <p:pic>
        <p:nvPicPr>
          <p:cNvPr id="20485" name="Picture 2">
            <a:extLst>
              <a:ext uri="{FF2B5EF4-FFF2-40B4-BE49-F238E27FC236}">
                <a16:creationId xmlns:a16="http://schemas.microsoft.com/office/drawing/2014/main" id="{610AF16C-5315-6BDD-2E62-AADD4D16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617"/>
          <a:stretch>
            <a:fillRect/>
          </a:stretch>
        </p:blipFill>
        <p:spPr bwMode="auto">
          <a:xfrm>
            <a:off x="5486400" y="142875"/>
            <a:ext cx="2876550" cy="12461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cxnSp>
        <p:nvCxnSpPr>
          <p:cNvPr id="20486" name="Straight Connector 8">
            <a:extLst>
              <a:ext uri="{FF2B5EF4-FFF2-40B4-BE49-F238E27FC236}">
                <a16:creationId xmlns:a16="http://schemas.microsoft.com/office/drawing/2014/main" id="{1A0D404D-24D6-F17A-5C30-006297A24285}"/>
              </a:ext>
            </a:extLst>
          </p:cNvPr>
          <p:cNvCxnSpPr>
            <a:cxnSpLocks noChangeShapeType="1"/>
          </p:cNvCxnSpPr>
          <p:nvPr/>
        </p:nvCxnSpPr>
        <p:spPr bwMode="auto">
          <a:xfrm flipH="1">
            <a:off x="228600" y="3386138"/>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a:extLst>
              <a:ext uri="{FF2B5EF4-FFF2-40B4-BE49-F238E27FC236}">
                <a16:creationId xmlns:a16="http://schemas.microsoft.com/office/drawing/2014/main" id="{512C2FD4-0845-9960-6202-349D237DC261}"/>
              </a:ext>
            </a:extLst>
          </p:cNvPr>
          <p:cNvCxnSpPr>
            <a:cxnSpLocks noChangeShapeType="1"/>
          </p:cNvCxnSpPr>
          <p:nvPr/>
        </p:nvCxnSpPr>
        <p:spPr bwMode="auto">
          <a:xfrm flipH="1">
            <a:off x="228600" y="4800600"/>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662BC85-F166-8602-5701-7E249EFF09F6}"/>
              </a:ext>
            </a:extLst>
          </p:cNvPr>
          <p:cNvSpPr txBox="1"/>
          <p:nvPr/>
        </p:nvSpPr>
        <p:spPr>
          <a:xfrm>
            <a:off x="437147" y="4838195"/>
            <a:ext cx="5943600" cy="1569660"/>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query)</a:t>
            </a:r>
          </a:p>
          <a:p>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fieldNames.index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row[</a:t>
            </a:r>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A9D3232-BB59-66A0-935A-DA7A64821FF8}"/>
              </a:ext>
            </a:extLst>
          </p:cNvPr>
          <p:cNvSpPr txBox="1"/>
          <p:nvPr/>
        </p:nvSpPr>
        <p:spPr>
          <a:xfrm>
            <a:off x="437147" y="3471862"/>
            <a:ext cx="62484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B9FB3FE-39EF-079F-7655-935589CD3C48}"/>
              </a:ext>
            </a:extLst>
          </p:cNvPr>
          <p:cNvSpPr txBox="1"/>
          <p:nvPr/>
        </p:nvSpPr>
        <p:spPr>
          <a:xfrm>
            <a:off x="437147" y="2195333"/>
            <a:ext cx="67818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16538C1A-BAE3-0C83-213E-909B27AC1A64}"/>
              </a:ext>
            </a:extLst>
          </p:cNvPr>
          <p:cNvSpPr txBox="1"/>
          <p:nvPr/>
        </p:nvSpPr>
        <p:spPr>
          <a:xfrm>
            <a:off x="437147" y="947498"/>
            <a:ext cx="4572000" cy="369332"/>
          </a:xfrm>
          <a:prstGeom prst="rect">
            <a:avLst/>
          </a:prstGeom>
          <a:noFill/>
        </p:spPr>
        <p:txBody>
          <a:bodyPr wrap="square">
            <a:spAutoFit/>
          </a:bodyPr>
          <a:lstStyle/>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a:t>
            </a:r>
            <a:r>
              <a:rPr lang="en-US" dirty="0">
                <a:solidFill>
                  <a:srgbClr val="CE9178"/>
                </a:solidFill>
                <a:latin typeface="Consolas" panose="020B0609020204030204" pitchFamily="49" charset="0"/>
              </a:rPr>
              <a:t>gispy/park</a:t>
            </a:r>
            <a:r>
              <a:rPr lang="en-US" b="0" dirty="0">
                <a:solidFill>
                  <a:srgbClr val="CE9178"/>
                </a:solidFill>
                <a:effectLst/>
                <a:latin typeface="Consolas" panose="020B0609020204030204" pitchFamily="49" charset="0"/>
              </a:rPr>
              <a:t>/COVER63p.shp"</a:t>
            </a:r>
            <a:r>
              <a:rPr lang="en-US" b="0" dirty="0">
                <a:solidFill>
                  <a:srgbClr val="D4D4D4"/>
                </a:solidFill>
                <a:effectLst/>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B7B760E0-9BC0-78D9-07DE-B246CC5793DB}"/>
              </a:ext>
            </a:extLst>
          </p:cNvPr>
          <p:cNvSpPr>
            <a:spLocks noGrp="1" noChangeArrowheads="1"/>
          </p:cNvSpPr>
          <p:nvPr>
            <p:ph type="title"/>
          </p:nvPr>
        </p:nvSpPr>
        <p:spPr/>
        <p:txBody>
          <a:bodyPr/>
          <a:lstStyle/>
          <a:p>
            <a:pPr eaLnBrk="1" hangingPunct="1"/>
            <a:r>
              <a:rPr lang="en-US" altLang="en-US" sz="3600" b="0" dirty="0"/>
              <a:t>Geometry Object</a:t>
            </a:r>
          </a:p>
        </p:txBody>
      </p:sp>
      <p:sp>
        <p:nvSpPr>
          <p:cNvPr id="19460" name="Rectangle 3">
            <a:extLst>
              <a:ext uri="{FF2B5EF4-FFF2-40B4-BE49-F238E27FC236}">
                <a16:creationId xmlns:a16="http://schemas.microsoft.com/office/drawing/2014/main" id="{76E06DBF-B679-6DAC-D778-76EFD0D1B5D9}"/>
              </a:ext>
            </a:extLst>
          </p:cNvPr>
          <p:cNvSpPr>
            <a:spLocks noGrp="1" noChangeArrowheads="1"/>
          </p:cNvSpPr>
          <p:nvPr>
            <p:ph type="body" idx="1"/>
          </p:nvPr>
        </p:nvSpPr>
        <p:spPr>
          <a:xfrm>
            <a:off x="152400" y="914400"/>
            <a:ext cx="8991600" cy="5410200"/>
          </a:xfrm>
        </p:spPr>
        <p:txBody>
          <a:bodyPr/>
          <a:lstStyle/>
          <a:p>
            <a:pPr marL="0" indent="0">
              <a:buNone/>
            </a:pPr>
            <a:r>
              <a:rPr lang="en-US" sz="1800" dirty="0">
                <a:solidFill>
                  <a:srgbClr val="569CD6"/>
                </a:solidFill>
                <a:latin typeface="Consolas" panose="020B0609020204030204" pitchFamily="49" charset="0"/>
              </a:rPr>
              <a:t>import</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a:t>
            </a:r>
            <a:r>
              <a:rPr lang="en-US" sz="1800" dirty="0">
                <a:solidFill>
                  <a:srgbClr val="CE9178"/>
                </a:solidFill>
                <a:latin typeface="Consolas" panose="020B0609020204030204" pitchFamily="49" charset="0"/>
              </a:rPr>
              <a:t>gispy/scratch/park</a:t>
            </a:r>
            <a:r>
              <a:rPr lang="en-US" sz="1800" b="0" dirty="0">
                <a:solidFill>
                  <a:srgbClr val="CE9178"/>
                </a:solidFill>
                <a:effectLst/>
                <a:latin typeface="Consolas" panose="020B0609020204030204" pitchFamily="49" charset="0"/>
              </a:rPr>
              <a:t>.shp"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"SHAPE@"</a:t>
            </a:r>
            <a:r>
              <a:rPr lang="en-US" sz="1800" b="0" dirty="0">
                <a:solidFill>
                  <a:srgbClr val="D4D4D4"/>
                </a:solidFill>
                <a:effectLst/>
                <a:latin typeface="Consolas" panose="020B0609020204030204" pitchFamily="49" charset="0"/>
              </a:rPr>
              <a:t>)</a:t>
            </a:r>
          </a:p>
          <a:p>
            <a:pPr marL="0" indent="0">
              <a:buNone/>
            </a:pPr>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row = next(</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endParaRPr lang="en-US" sz="1800" b="0" dirty="0">
              <a:solidFill>
                <a:srgbClr val="D4D4D4"/>
              </a:solidFill>
              <a:effectLst/>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].type</a:t>
            </a:r>
          </a:p>
          <a:p>
            <a:pPr marL="0" indent="0">
              <a:buNone/>
            </a:pPr>
            <a:r>
              <a:rPr lang="en-US" sz="1800" b="0" dirty="0">
                <a:solidFill>
                  <a:srgbClr val="CE9178"/>
                </a:solidFill>
                <a:effectLst/>
                <a:latin typeface="Consolas" panose="020B0609020204030204" pitchFamily="49" charset="0"/>
              </a:rPr>
              <a:t>"polygon"</a:t>
            </a:r>
            <a:endParaRPr lang="en-US" sz="1800" b="0" dirty="0">
              <a:solidFill>
                <a:srgbClr val="D4D4D4"/>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].area</a:t>
            </a:r>
          </a:p>
          <a:p>
            <a:pPr marL="0" indent="0">
              <a:buNone/>
            </a:pPr>
            <a:r>
              <a:rPr lang="en-US" sz="1800" b="0" dirty="0">
                <a:solidFill>
                  <a:srgbClr val="B5CEA8"/>
                </a:solidFill>
                <a:effectLst/>
                <a:latin typeface="Consolas" panose="020B0609020204030204" pitchFamily="49" charset="0"/>
              </a:rPr>
              <a:t>600937.092</a:t>
            </a:r>
            <a:endParaRPr lang="en-US" sz="1800" b="0" dirty="0">
              <a:solidFill>
                <a:srgbClr val="D4D4D4"/>
              </a:solidFill>
              <a:effectLst/>
              <a:latin typeface="Consolas" panose="020B0609020204030204" pitchFamily="49" charset="0"/>
            </a:endParaRPr>
          </a:p>
          <a:p>
            <a:pPr eaLnBrk="1" hangingPunct="1">
              <a:buFontTx/>
              <a:buNone/>
              <a:defRPr/>
            </a:pPr>
            <a:endParaRPr lang="en-US" sz="2800" dirty="0">
              <a:ea typeface="ＭＳ Ｐゴシック" pitchFamily="34" charset="-128"/>
            </a:endParaRPr>
          </a:p>
          <a:p>
            <a:pPr eaLnBrk="1" hangingPunct="1">
              <a:buFontTx/>
              <a:buNone/>
              <a:defRPr/>
            </a:pPr>
            <a:endParaRPr lang="en-US" sz="2800" dirty="0">
              <a:ea typeface="ＭＳ Ｐゴシック" pitchFamily="34" charset="-128"/>
            </a:endParaRPr>
          </a:p>
        </p:txBody>
      </p:sp>
      <p:pic>
        <p:nvPicPr>
          <p:cNvPr id="19462" name="Picture 6">
            <a:extLst>
              <a:ext uri="{FF2B5EF4-FFF2-40B4-BE49-F238E27FC236}">
                <a16:creationId xmlns:a16="http://schemas.microsoft.com/office/drawing/2014/main" id="{D7BB6AA1-80AF-DE28-B3C0-C48337F39C84}"/>
              </a:ext>
            </a:extLst>
          </p:cNvPr>
          <p:cNvPicPr>
            <a:picLocks noChangeAspect="1" noChangeArrowheads="1"/>
          </p:cNvPicPr>
          <p:nvPr/>
        </p:nvPicPr>
        <p:blipFill>
          <a:blip r:embed="rId2"/>
          <a:srcRect/>
          <a:stretch>
            <a:fillRect/>
          </a:stretch>
        </p:blipFill>
        <p:spPr bwMode="auto">
          <a:xfrm>
            <a:off x="4077392" y="2036633"/>
            <a:ext cx="3995738" cy="409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072843" y="6144173"/>
            <a:ext cx="4186930" cy="523220"/>
          </a:xfrm>
          <a:prstGeom prst="rect">
            <a:avLst/>
          </a:prstGeom>
          <a:solidFill>
            <a:srgbClr val="404040"/>
          </a:solidFill>
        </p:spPr>
        <p:txBody>
          <a:bodyPr wrap="square" rtlCol="0">
            <a:spAutoFit/>
          </a:bodyPr>
          <a:lstStyle/>
          <a:p>
            <a:r>
              <a:rPr lang="en-US" sz="1400" dirty="0">
                <a:solidFill>
                  <a:srgbClr val="D9D9D9"/>
                </a:solidFill>
              </a:rPr>
              <a:t>*Not all shown here.  For a complete list, search online for: Geometry object </a:t>
            </a:r>
            <a:r>
              <a:rPr lang="en-US" sz="1400" dirty="0" err="1">
                <a:solidFill>
                  <a:srgbClr val="D9D9D9"/>
                </a:solidFill>
              </a:rPr>
              <a:t>arcpy</a:t>
            </a:r>
            <a:endParaRPr lang="en-US" sz="1400" dirty="0">
              <a:solidFill>
                <a:srgbClr val="D9D9D9"/>
              </a:solidFill>
            </a:endParaRPr>
          </a:p>
        </p:txBody>
      </p:sp>
      <p:sp>
        <p:nvSpPr>
          <p:cNvPr id="8" name="TextBox 7"/>
          <p:cNvSpPr txBox="1"/>
          <p:nvPr/>
        </p:nvSpPr>
        <p:spPr>
          <a:xfrm>
            <a:off x="4343400" y="1629201"/>
            <a:ext cx="3365024" cy="369332"/>
          </a:xfrm>
          <a:prstGeom prst="rect">
            <a:avLst/>
          </a:prstGeom>
          <a:noFill/>
        </p:spPr>
        <p:txBody>
          <a:bodyPr wrap="none" rtlCol="0">
            <a:spAutoFit/>
          </a:bodyPr>
          <a:lstStyle/>
          <a:p>
            <a:r>
              <a:rPr lang="en-US" dirty="0">
                <a:solidFill>
                  <a:srgbClr val="D9D9D9"/>
                </a:solidFill>
              </a:rPr>
              <a:t>  Geometry objects properties*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Required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21146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Optional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1899549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err="1"/>
              <a:t>where_clause</a:t>
            </a:r>
            <a:endParaRPr lang="en-US" altLang="en-US" b="0" dirty="0"/>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2833358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1066800" y="13716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"C:/gispy/data/ch02"</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data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fires.shp</a:t>
            </a:r>
            <a:r>
              <a:rPr lang="en-US" sz="1400" dirty="0">
                <a:solidFill>
                  <a:srgbClr val="CE9178"/>
                </a:solidFill>
                <a:latin typeface="Consolas" panose="020B0609020204030204" pitchFamily="49" charset="0"/>
              </a:rPr>
              <a:t>“</a:t>
            </a:r>
          </a:p>
          <a:p>
            <a:pPr marL="0" indent="0">
              <a:buNone/>
            </a:pP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 Specify a condition with SQL in a Python string.</a:t>
            </a:r>
          </a:p>
          <a:p>
            <a:pPr marL="0" indent="0">
              <a:buNone/>
            </a:pPr>
            <a:r>
              <a:rPr lang="en-US" sz="1400" dirty="0">
                <a:solidFill>
                  <a:srgbClr val="D4D4D4"/>
                </a:solidFill>
                <a:latin typeface="Consolas" panose="020B0609020204030204" pitchFamily="49" charset="0"/>
              </a:rPr>
              <a:t>query</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where_clause</a:t>
            </a:r>
            <a:r>
              <a:rPr lang="en-US" sz="1400" dirty="0">
                <a:solidFill>
                  <a:srgbClr val="D4D4D4"/>
                </a:solidFill>
                <a:latin typeface="Consolas" panose="020B0609020204030204" pitchFamily="49" charset="0"/>
              </a:rPr>
              <a:t> = </a:t>
            </a:r>
            <a:r>
              <a:rPr lang="en-US" sz="1400" b="0" dirty="0">
                <a:solidFill>
                  <a:srgbClr val="D4D4D4"/>
                </a:solidFill>
                <a:effectLst/>
                <a:latin typeface="Consolas" panose="020B0609020204030204" pitchFamily="49" charset="0"/>
              </a:rPr>
              <a:t>query)</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print(</a:t>
            </a:r>
            <a:r>
              <a:rPr lang="en-US" sz="1400" b="0" dirty="0" err="1">
                <a:solidFill>
                  <a:srgbClr val="D4D4D4"/>
                </a:solidFill>
                <a:effectLst/>
                <a:latin typeface="Consolas" panose="020B0609020204030204" pitchFamily="49" charset="0"/>
              </a:rPr>
              <a:t>f</a:t>
            </a:r>
            <a:r>
              <a:rPr lang="en-US" sz="1400" dirty="0" err="1">
                <a:solidFill>
                  <a:srgbClr val="CE9178"/>
                </a:solidFill>
                <a:latin typeface="Consolas" panose="020B0609020204030204" pitchFamily="49" charset="0"/>
              </a:rPr>
              <a:t>"</a:t>
            </a:r>
            <a:r>
              <a:rPr lang="en-US" sz="1400" b="0" dirty="0" err="1">
                <a:solidFill>
                  <a:srgbClr val="D4D4D4"/>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dirty="0">
                <a:solidFill>
                  <a:srgbClr val="CE9178"/>
                </a:solidFill>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endParaRPr lang="en-US" sz="1400" b="0" dirty="0">
              <a:solidFill>
                <a:srgbClr val="B5CEA8"/>
              </a:solidFill>
              <a:effectLst/>
              <a:latin typeface="Consolas" panose="020B0609020204030204" pitchFamily="49" charset="0"/>
            </a:endParaRPr>
          </a:p>
          <a:p>
            <a:pPr marL="0" indent="0">
              <a:buNone/>
            </a:pPr>
            <a:r>
              <a:rPr lang="en-US" sz="1400" b="0" dirty="0">
                <a:solidFill>
                  <a:srgbClr val="B5CEA8"/>
                </a:solidFill>
                <a:effectLst/>
                <a:latin typeface="Consolas" panose="020B0609020204030204" pitchFamily="49" charset="0"/>
              </a:rPr>
              <a:t>row =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Tree>
    <p:extLst>
      <p:ext uri="{BB962C8B-B14F-4D97-AF65-F5344CB8AC3E}">
        <p14:creationId xmlns:p14="http://schemas.microsoft.com/office/powerpoint/2010/main" val="273747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864B081-4BDB-D958-6B99-129F82312746}"/>
              </a:ext>
            </a:extLst>
          </p:cNvPr>
          <p:cNvSpPr>
            <a:spLocks noChangeArrowheads="1"/>
          </p:cNvSpPr>
          <p:nvPr/>
        </p:nvSpPr>
        <p:spPr bwMode="auto">
          <a:xfrm>
            <a:off x="381000" y="4038600"/>
            <a:ext cx="8458200" cy="18288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 y="10668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sz="2400" kern="0" dirty="0">
                <a:solidFill>
                  <a:schemeClr val="bg1">
                    <a:lumMod val="85000"/>
                  </a:schemeClr>
                </a:solidFill>
                <a:ea typeface="ＭＳ Ｐゴシック" pitchFamily="34" charset="-128"/>
              </a:rPr>
              <a:t>SQL statement as a Python string</a:t>
            </a:r>
            <a:endParaRPr lang="en-US" sz="2000" kern="0" dirty="0">
              <a:solidFill>
                <a:schemeClr val="bg1">
                  <a:lumMod val="85000"/>
                </a:schemeClr>
              </a:solidFill>
              <a:ea typeface="ＭＳ Ｐゴシック" pitchFamily="34" charset="-128"/>
            </a:endParaRPr>
          </a:p>
          <a:p>
            <a:pPr marL="0" indent="0">
              <a:buNone/>
            </a:pP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"FIREID &gt; 50"</a:t>
            </a: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"FIRENAME </a:t>
            </a: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'Meadow</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"COVER &lt;&gt; 'woods</a:t>
            </a:r>
            <a:r>
              <a:rPr lang="en-US" sz="1400" dirty="0">
                <a:solidFill>
                  <a:srgbClr val="CE9178"/>
                </a:solidFill>
                <a:latin typeface="Consolas" panose="020B0609020204030204" pitchFamily="49" charset="0"/>
              </a:rPr>
              <a:t>'"</a:t>
            </a:r>
            <a:br>
              <a:rPr lang="en-US" sz="1400" dirty="0">
                <a:solidFill>
                  <a:srgbClr val="CE9178"/>
                </a:solidFill>
                <a:latin typeface="Consolas" panose="020B0609020204030204" pitchFamily="49" charset="0"/>
              </a:rPr>
            </a:br>
            <a:r>
              <a:rPr lang="en-US" sz="1400" dirty="0">
                <a:solidFill>
                  <a:srgbClr val="CE9178"/>
                </a:solidFill>
                <a:latin typeface="Consolas" panose="020B0609020204030204" pitchFamily="49" charset="0"/>
              </a:rPr>
              <a:t>         "WATERBODY LIKE 'Lake%'"</a:t>
            </a:r>
            <a:endParaRPr lang="en-US" sz="1400" b="0" dirty="0">
              <a:solidFill>
                <a:srgbClr val="CE9178"/>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"UPPER(AUTHOR) = 'ROWLING'"</a:t>
            </a:r>
          </a:p>
          <a:p>
            <a:pPr marL="0" indent="0">
              <a:buNone/>
            </a:pPr>
            <a:r>
              <a:rPr lang="en-US" sz="1400" dirty="0">
                <a:solidFill>
                  <a:srgbClr val="CE9178"/>
                </a:solidFill>
                <a:latin typeface="Consolas" panose="020B0609020204030204" pitchFamily="49" charset="0"/>
              </a:rPr>
              <a:t>         "NAME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lvl="0" indent="0" eaLnBrk="1" hangingPunct="1">
              <a:spcBef>
                <a:spcPct val="0"/>
              </a:spcBef>
              <a:buNone/>
              <a:defRPr/>
            </a:pPr>
            <a:r>
              <a:rPr lang="en-US" sz="2400" kern="0" dirty="0">
                <a:solidFill>
                  <a:srgbClr val="FFFFFF">
                    <a:lumMod val="85000"/>
                  </a:srgbClr>
                </a:solidFill>
                <a:latin typeface="Arial" panose="020B0604020202020204" pitchFamily="34" charset="0"/>
                <a:ea typeface="ＭＳ Ｐゴシック" pitchFamily="34" charset="-128"/>
                <a:cs typeface="+mn-cs"/>
              </a:rPr>
              <a:t>Use as </a:t>
            </a:r>
            <a:r>
              <a:rPr lang="en-US" sz="2400" kern="0" dirty="0" err="1">
                <a:solidFill>
                  <a:srgbClr val="FFFFFF">
                    <a:lumMod val="85000"/>
                  </a:srgbClr>
                </a:solidFill>
                <a:latin typeface="Arial" panose="020B0604020202020204" pitchFamily="34" charset="0"/>
                <a:ea typeface="ＭＳ Ｐゴシック" pitchFamily="34" charset="-128"/>
                <a:cs typeface="+mn-cs"/>
              </a:rPr>
              <a:t>where_clause</a:t>
            </a:r>
            <a:r>
              <a:rPr lang="en-US" sz="2400" kern="0" dirty="0">
                <a:solidFill>
                  <a:srgbClr val="FFFFFF">
                    <a:lumMod val="85000"/>
                  </a:srgbClr>
                </a:solidFill>
                <a:latin typeface="Arial" panose="020B0604020202020204" pitchFamily="34" charset="0"/>
                <a:ea typeface="ＭＳ Ｐゴシック" pitchFamily="34" charset="-128"/>
                <a:cs typeface="+mn-cs"/>
              </a:rPr>
              <a:t> parameter</a:t>
            </a:r>
            <a:endParaRPr lang="en-US" sz="2000" kern="0" dirty="0">
              <a:solidFill>
                <a:srgbClr val="FFFFFF">
                  <a:lumMod val="85000"/>
                </a:srgbClr>
              </a:solidFill>
              <a:latin typeface="Arial" panose="020B0604020202020204" pitchFamily="34" charset="0"/>
              <a:ea typeface="ＭＳ Ｐゴシック" pitchFamily="34" charset="-128"/>
              <a:cs typeface="+mn-cs"/>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&gt;&gt;&gt; query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&gt;&gt;&gt; </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query)</a:t>
            </a:r>
          </a:p>
          <a:p>
            <a:pPr marL="0" indent="0">
              <a:buNone/>
            </a:pPr>
            <a:r>
              <a:rPr lang="en-US" sz="1400" b="0" dirty="0">
                <a:solidFill>
                  <a:srgbClr val="D4D4D4"/>
                </a:solidFill>
                <a:effectLst/>
                <a:latin typeface="Consolas" panose="020B0609020204030204" pitchFamily="49" charset="0"/>
              </a:rPr>
              <a:t>	&gt;&gt;&gt; 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9" name="Rectangle 8"/>
          <p:cNvSpPr/>
          <p:nvPr/>
        </p:nvSpPr>
        <p:spPr>
          <a:xfrm>
            <a:off x="952500" y="6248400"/>
            <a:ext cx="7239000" cy="338554"/>
          </a:xfrm>
          <a:prstGeom prst="rect">
            <a:avLst/>
          </a:prstGeom>
        </p:spPr>
        <p:txBody>
          <a:bodyPr wrap="square">
            <a:spAutoFit/>
          </a:bodyPr>
          <a:lstStyle/>
          <a:p>
            <a:pPr algn="ctr"/>
            <a:r>
              <a:rPr lang="en-US" sz="1600" dirty="0">
                <a:solidFill>
                  <a:srgbClr val="ABABAB"/>
                </a:solidFill>
                <a:ea typeface="ＭＳ Ｐゴシック" pitchFamily="34" charset="-128"/>
              </a:rPr>
              <a:t>For </a:t>
            </a:r>
            <a:r>
              <a:rPr lang="en-US" sz="1600" dirty="0" err="1">
                <a:solidFill>
                  <a:srgbClr val="ABABAB"/>
                </a:solidFill>
                <a:ea typeface="ＭＳ Ｐゴシック" pitchFamily="34" charset="-128"/>
              </a:rPr>
              <a:t>where_clause</a:t>
            </a:r>
            <a:r>
              <a:rPr lang="en-US" sz="1600" dirty="0">
                <a:solidFill>
                  <a:srgbClr val="ABABAB"/>
                </a:solidFill>
                <a:ea typeface="ＭＳ Ｐゴシック" pitchFamily="34" charset="-128"/>
              </a:rPr>
              <a:t> documentation, search online for: ArcGIS SQL reference </a:t>
            </a:r>
            <a:endParaRPr lang="en-US" sz="1600" dirty="0">
              <a:solidFill>
                <a:srgbClr val="ABABAB"/>
              </a:solidFill>
            </a:endParaRPr>
          </a:p>
        </p:txBody>
      </p:sp>
    </p:spTree>
    <p:extLst>
      <p:ext uri="{BB962C8B-B14F-4D97-AF65-F5344CB8AC3E}">
        <p14:creationId xmlns:p14="http://schemas.microsoft.com/office/powerpoint/2010/main" val="2233902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Tree>
    <p:extLst>
      <p:ext uri="{BB962C8B-B14F-4D97-AF65-F5344CB8AC3E}">
        <p14:creationId xmlns:p14="http://schemas.microsoft.com/office/powerpoint/2010/main" val="405888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spTree>
    <p:extLst>
      <p:ext uri="{BB962C8B-B14F-4D97-AF65-F5344CB8AC3E}">
        <p14:creationId xmlns:p14="http://schemas.microsoft.com/office/powerpoint/2010/main" val="2920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
            <a:ext cx="9144000" cy="6781800"/>
          </a:xfrm>
        </p:spPr>
        <p:txBody>
          <a:bodyPr/>
          <a:lstStyle/>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r>
              <a:rPr lang="en-US" sz="9600" dirty="0">
                <a:solidFill>
                  <a:srgbClr val="FF0066"/>
                </a:solidFill>
                <a:ea typeface="ＭＳ Ｐゴシック" charset="0"/>
              </a:rPr>
              <a:t>3</a:t>
            </a:r>
            <a:r>
              <a:rPr lang="en-US" sz="4800" dirty="0">
                <a:ea typeface="ＭＳ Ｐゴシック" charset="0"/>
              </a:rPr>
              <a:t> types of cursors</a:t>
            </a:r>
          </a:p>
        </p:txBody>
      </p:sp>
    </p:spTree>
    <p:extLst>
      <p:ext uri="{BB962C8B-B14F-4D97-AF65-F5344CB8AC3E}">
        <p14:creationId xmlns:p14="http://schemas.microsoft.com/office/powerpoint/2010/main" val="3043598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267921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194894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20216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3183353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spTree>
    <p:extLst>
      <p:ext uri="{BB962C8B-B14F-4D97-AF65-F5344CB8AC3E}">
        <p14:creationId xmlns:p14="http://schemas.microsoft.com/office/powerpoint/2010/main" val="1366752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Tree>
    <p:extLst>
      <p:ext uri="{BB962C8B-B14F-4D97-AF65-F5344CB8AC3E}">
        <p14:creationId xmlns:p14="http://schemas.microsoft.com/office/powerpoint/2010/main" val="3351700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
        <p:nvSpPr>
          <p:cNvPr id="16" name="Rectangle 15"/>
          <p:cNvSpPr/>
          <p:nvPr/>
        </p:nvSpPr>
        <p:spPr>
          <a:xfrm>
            <a:off x="1181100" y="5735473"/>
            <a:ext cx="6515100" cy="369332"/>
          </a:xfrm>
          <a:prstGeom prst="rect">
            <a:avLst/>
          </a:prstGeom>
          <a:ln>
            <a:solidFill>
              <a:srgbClr val="D9D9D9"/>
            </a:solidFill>
          </a:ln>
        </p:spPr>
        <p:txBody>
          <a:bodyPr wrap="square">
            <a:spAutoFit/>
          </a:bodyPr>
          <a:lstStyle/>
          <a:p>
            <a:r>
              <a:rPr lang="en-US" dirty="0">
                <a:solidFill>
                  <a:srgbClr val="D9D9D9"/>
                </a:solidFill>
                <a:ea typeface="ＭＳ Ｐゴシック" pitchFamily="34" charset="-128"/>
              </a:rPr>
              <a:t>Whenever the value being compared is text, use inner quotes. </a:t>
            </a:r>
            <a:endParaRPr lang="en-US" dirty="0">
              <a:solidFill>
                <a:srgbClr val="D9D9D9"/>
              </a:solidFill>
            </a:endParaRPr>
          </a:p>
        </p:txBody>
      </p:sp>
    </p:spTree>
    <p:extLst>
      <p:ext uri="{BB962C8B-B14F-4D97-AF65-F5344CB8AC3E}">
        <p14:creationId xmlns:p14="http://schemas.microsoft.com/office/powerpoint/2010/main" val="2366143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H="1">
            <a:off x="4648200" y="2895600"/>
            <a:ext cx="1508683" cy="43445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H="1">
            <a:off x="5819394" y="3149494"/>
            <a:ext cx="810006" cy="1032555"/>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1D4E6CA-B8E0-D49A-8E63-63BDB5474993}"/>
              </a:ext>
            </a:extLst>
          </p:cNvPr>
          <p:cNvCxnSpPr>
            <a:cxnSpLocks/>
          </p:cNvCxnSpPr>
          <p:nvPr/>
        </p:nvCxnSpPr>
        <p:spPr bwMode="auto">
          <a:xfrm flipH="1">
            <a:off x="6324600" y="3149494"/>
            <a:ext cx="924890" cy="195142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1D4E6CA-B8E0-D49A-8E63-63BDB5474993}"/>
              </a:ext>
            </a:extLst>
          </p:cNvPr>
          <p:cNvCxnSpPr>
            <a:cxnSpLocks/>
          </p:cNvCxnSpPr>
          <p:nvPr/>
        </p:nvCxnSpPr>
        <p:spPr bwMode="auto">
          <a:xfrm flipH="1">
            <a:off x="6931452" y="3112826"/>
            <a:ext cx="840948" cy="2640032"/>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2122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402FE6B-7B8B-BAC9-3470-8618DAAB2F9A}"/>
              </a:ext>
            </a:extLst>
          </p:cNvPr>
          <p:cNvSpPr>
            <a:spLocks noGrp="1" noChangeArrowheads="1"/>
          </p:cNvSpPr>
          <p:nvPr>
            <p:ph type="title"/>
          </p:nvPr>
        </p:nvSpPr>
        <p:spPr/>
        <p:txBody>
          <a:bodyPr/>
          <a:lstStyle/>
          <a:p>
            <a:pPr eaLnBrk="1" hangingPunct="1"/>
            <a:r>
              <a:rPr lang="en-US" altLang="en-US" sz="3600" b="0" dirty="0" err="1"/>
              <a:t>where_clause</a:t>
            </a:r>
            <a:r>
              <a:rPr lang="en-US" altLang="en-US" sz="3600" b="0" dirty="0"/>
              <a:t> with variable</a:t>
            </a:r>
          </a:p>
        </p:txBody>
      </p:sp>
      <p:sp>
        <p:nvSpPr>
          <p:cNvPr id="21508" name="Rectangle 3">
            <a:extLst>
              <a:ext uri="{FF2B5EF4-FFF2-40B4-BE49-F238E27FC236}">
                <a16:creationId xmlns:a16="http://schemas.microsoft.com/office/drawing/2014/main" id="{B1C3CAF5-E14C-FE32-3BA8-FBA19280699F}"/>
              </a:ext>
            </a:extLst>
          </p:cNvPr>
          <p:cNvSpPr>
            <a:spLocks noGrp="1" noChangeArrowheads="1"/>
          </p:cNvSpPr>
          <p:nvPr>
            <p:ph type="body" idx="1"/>
          </p:nvPr>
        </p:nvSpPr>
        <p:spPr>
          <a:xfrm>
            <a:off x="152400" y="914400"/>
            <a:ext cx="9144000" cy="5943600"/>
          </a:xfrm>
        </p:spPr>
        <p:txBody>
          <a:bodyPr/>
          <a:lstStyle/>
          <a:p>
            <a:pPr marL="0" indent="0">
              <a:buNone/>
            </a:pPr>
            <a:r>
              <a:rPr lang="en-US" sz="1400" b="0" dirty="0">
                <a:solidFill>
                  <a:srgbClr val="D4D4D4"/>
                </a:solidFill>
                <a:effectLst/>
                <a:latin typeface="Consolas" panose="020B0609020204030204" pitchFamily="49" charset="0"/>
              </a:rPr>
              <a:t>&gt;&gt;&gt; fs = </a:t>
            </a:r>
            <a:r>
              <a:rPr lang="en-US" sz="1400" b="0" dirty="0" err="1">
                <a:solidFill>
                  <a:srgbClr val="D4D4D4"/>
                </a:solidFill>
                <a:effectLst/>
                <a:latin typeface="Consolas" panose="020B0609020204030204" pitchFamily="49" charset="0"/>
              </a:rPr>
              <a:t>arcpy.ListFields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 = fs[</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f.name</a:t>
            </a:r>
          </a:p>
          <a:p>
            <a:pPr marL="0" indent="0">
              <a:buNone/>
            </a:pPr>
            <a:r>
              <a:rPr lang="en-US" sz="1400" b="0" dirty="0">
                <a:solidFill>
                  <a:srgbClr val="CE9178"/>
                </a:solidFill>
                <a:effectLst/>
                <a:latin typeface="Consolas" panose="020B0609020204030204" pitchFamily="49" charset="0"/>
              </a:rPr>
              <a:t>'FID'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&gt;&gt;&gt; query = </a:t>
            </a:r>
            <a:r>
              <a:rPr lang="en-US" sz="1400" b="0" dirty="0">
                <a:solidFill>
                  <a:srgbClr val="569CD6"/>
                </a:solidFill>
                <a:effectLst/>
                <a:latin typeface="Consolas" panose="020B0609020204030204" pitchFamily="49" charset="0"/>
              </a:rPr>
              <a:t>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{f.name}</a:t>
            </a:r>
            <a:r>
              <a:rPr lang="en-US" sz="1400" b="0" dirty="0">
                <a:solidFill>
                  <a:srgbClr val="CE9178"/>
                </a:solidFill>
                <a:effectLst/>
                <a:latin typeface="Consolas" panose="020B0609020204030204" pitchFamily="49" charset="0"/>
              </a:rPr>
              <a:t> &gt; 200"</a:t>
            </a:r>
            <a:endParaRPr lang="en-US" sz="1400" b="0" dirty="0">
              <a:solidFill>
                <a:srgbClr val="D4D4D4"/>
              </a:solidFill>
              <a:effectLst/>
              <a:latin typeface="Consolas" panose="020B0609020204030204" pitchFamily="49" charset="0"/>
            </a:endParaRPr>
          </a:p>
          <a:p>
            <a:pPr marL="0" indent="0">
              <a:buNone/>
            </a:pP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 [f.name], query)</a:t>
            </a:r>
          </a:p>
          <a:p>
            <a:pPr marL="0" indent="0">
              <a:buNone/>
            </a:pPr>
            <a:r>
              <a:rPr lang="en-US" sz="1400" b="0" dirty="0">
                <a:solidFill>
                  <a:srgbClr val="D4D4D4"/>
                </a:solidFill>
                <a:effectLst/>
                <a:latin typeface="Consolas" panose="020B0609020204030204" pitchFamily="49" charset="0"/>
              </a:rPr>
              <a:t>&gt;&gt;&gt; row = </a:t>
            </a:r>
            <a:r>
              <a:rPr lang="en-US" sz="1400" b="0" dirty="0" err="1">
                <a:solidFill>
                  <a:srgbClr val="D4D4D4"/>
                </a:solidFill>
                <a:effectLst/>
                <a:latin typeface="Consolas" panose="020B0609020204030204" pitchFamily="49" charset="0"/>
              </a:rPr>
              <a:t>sc.next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201</a:t>
            </a:r>
            <a:endParaRPr lang="en-US" sz="1400" b="0" dirty="0">
              <a:solidFill>
                <a:srgbClr val="D4D4D4"/>
              </a:solidFill>
              <a:effectLst/>
              <a:latin typeface="Consolas" panose="020B0609020204030204" pitchFamily="49" charset="0"/>
            </a:endParaRPr>
          </a:p>
          <a:p>
            <a:pPr eaLnBrk="1" hangingPunct="1">
              <a:lnSpc>
                <a:spcPct val="90000"/>
              </a:lnSpc>
              <a:buFontTx/>
              <a:buNone/>
              <a:defRPr/>
            </a:pPr>
            <a:br>
              <a:rPr lang="en-US" sz="2400" dirty="0">
                <a:solidFill>
                  <a:schemeClr val="hlink"/>
                </a:solidFill>
                <a:ea typeface="ＭＳ Ｐゴシック" pitchFamily="34" charset="-128"/>
              </a:rPr>
            </a:br>
            <a:endParaRPr lang="en-US" sz="2400" dirty="0">
              <a:solidFill>
                <a:schemeClr val="hlink"/>
              </a:solidFill>
              <a:ea typeface="ＭＳ Ｐゴシック" pitchFamily="34" charset="-128"/>
            </a:endParaRPr>
          </a:p>
          <a:p>
            <a:pPr marL="0" indent="0" eaLnBrk="1" hangingPunct="1">
              <a:lnSpc>
                <a:spcPct val="90000"/>
              </a:lnSpc>
              <a:buNone/>
              <a:defRPr/>
            </a:pPr>
            <a:endParaRPr lang="en-US" sz="2400" dirty="0">
              <a:ea typeface="ＭＳ Ｐゴシック"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E796FA-4143-D117-1D61-5A2D6D9D0BD7}"/>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2)</a:t>
            </a:r>
          </a:p>
        </p:txBody>
      </p:sp>
      <p:pic>
        <p:nvPicPr>
          <p:cNvPr id="25604" name="Picture 9">
            <a:extLst>
              <a:ext uri="{FF2B5EF4-FFF2-40B4-BE49-F238E27FC236}">
                <a16:creationId xmlns:a16="http://schemas.microsoft.com/office/drawing/2014/main" id="{3D6FF777-C6F5-C948-F765-96772AB8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5605" name="Picture 2">
            <a:extLst>
              <a:ext uri="{FF2B5EF4-FFF2-40B4-BE49-F238E27FC236}">
                <a16:creationId xmlns:a16="http://schemas.microsoft.com/office/drawing/2014/main" id="{CDEB7ABC-576D-AC6D-CD85-E82C91306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38906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2533" name="Rectangle 6">
            <a:extLst>
              <a:ext uri="{FF2B5EF4-FFF2-40B4-BE49-F238E27FC236}">
                <a16:creationId xmlns:a16="http://schemas.microsoft.com/office/drawing/2014/main" id="{3A1B1A3F-8BD9-3043-2103-B11BC7508335}"/>
              </a:ext>
            </a:extLst>
          </p:cNvPr>
          <p:cNvSpPr>
            <a:spLocks noChangeArrowheads="1"/>
          </p:cNvSpPr>
          <p:nvPr/>
        </p:nvSpPr>
        <p:spPr bwMode="auto">
          <a:xfrm>
            <a:off x="762000" y="2438400"/>
            <a:ext cx="5029200" cy="561975"/>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sp>
        <p:nvSpPr>
          <p:cNvPr id="22534" name="Rectangle 7">
            <a:extLst>
              <a:ext uri="{FF2B5EF4-FFF2-40B4-BE49-F238E27FC236}">
                <a16:creationId xmlns:a16="http://schemas.microsoft.com/office/drawing/2014/main" id="{FCEB8614-A887-7C7D-6FD9-27B2B23E9966}"/>
              </a:ext>
            </a:extLst>
          </p:cNvPr>
          <p:cNvSpPr>
            <a:spLocks noChangeArrowheads="1"/>
          </p:cNvSpPr>
          <p:nvPr/>
        </p:nvSpPr>
        <p:spPr bwMode="auto">
          <a:xfrm>
            <a:off x="685800" y="1481138"/>
            <a:ext cx="2819400" cy="571500"/>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pic>
        <p:nvPicPr>
          <p:cNvPr id="25608" name="Picture 10">
            <a:extLst>
              <a:ext uri="{FF2B5EF4-FFF2-40B4-BE49-F238E27FC236}">
                <a16:creationId xmlns:a16="http://schemas.microsoft.com/office/drawing/2014/main" id="{AD0D5023-EC80-0095-F1CB-F2D870B1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2886075" cy="1038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82645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Wingdings" panose="05000000000000000000" pitchFamily="2" charset="2"/>
              <a:buChar char="ü"/>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43242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dirty="0">
                <a:solidFill>
                  <a:srgbClr val="D4D4D4"/>
                </a:solidFill>
                <a:latin typeface="Consolas" panose="020B0609020204030204" pitchFamily="49" charset="0"/>
              </a:rPr>
              <a:t>u</a:t>
            </a:r>
            <a:r>
              <a:rPr lang="en-US" sz="2400" b="0" dirty="0">
                <a:solidFill>
                  <a:srgbClr val="D4D4D4"/>
                </a:solidFill>
                <a:effectLst/>
                <a:latin typeface="Consolas" panose="020B0609020204030204" pitchFamily="49" charset="0"/>
              </a:rPr>
              <a:t>c = </a:t>
            </a:r>
            <a:r>
              <a:rPr lang="en-US" sz="2400" b="0" dirty="0" err="1">
                <a:solidFill>
                  <a:srgbClr val="D4D4D4"/>
                </a:solidFill>
                <a:effectLst/>
                <a:latin typeface="Consolas" panose="020B0609020204030204" pitchFamily="49" charset="0"/>
              </a:rPr>
              <a:t>arcpy.da.</a:t>
            </a:r>
            <a:r>
              <a:rPr lang="en-US" sz="2400" dirty="0" err="1">
                <a:solidFill>
                  <a:srgbClr val="D5D50E"/>
                </a:solidFill>
                <a:effectLst/>
                <a:latin typeface="Consolas" panose="020B0609020204030204" pitchFamily="49" charset="0"/>
              </a:rPr>
              <a:t>U</a:t>
            </a:r>
            <a:r>
              <a:rPr lang="en-US" sz="2400" dirty="0" err="1">
                <a:solidFill>
                  <a:srgbClr val="D5D50E"/>
                </a:solidFill>
                <a:latin typeface="Consolas" panose="020B0609020204030204" pitchFamily="49" charset="0"/>
              </a:rPr>
              <a:t>pdate</a:t>
            </a:r>
            <a:r>
              <a:rPr lang="en-US" sz="2400" b="0" dirty="0" err="1">
                <a:solidFill>
                  <a:srgbClr val="D4D4D4"/>
                </a:solidFill>
                <a:effectLst/>
                <a:latin typeface="Consolas" panose="020B0609020204030204" pitchFamily="49" charset="0"/>
              </a:rPr>
              <a:t>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Box</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805948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dirty="0" err="1">
                <a:solidFill>
                  <a:srgbClr val="6A9955"/>
                </a:solidFill>
                <a:latin typeface="Consolas" panose="020B0609020204030204" pitchFamily="49" charset="0"/>
              </a:rPr>
              <a:t>Update</a:t>
            </a:r>
            <a:r>
              <a:rPr lang="en-US" b="0" dirty="0" err="1">
                <a:solidFill>
                  <a:srgbClr val="6A9955"/>
                </a:solidFill>
                <a:effectLst/>
                <a:latin typeface="Consolas" panose="020B0609020204030204" pitchFamily="49" charset="0"/>
              </a:rPr>
              <a:t>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u</a:t>
            </a:r>
            <a:r>
              <a:rPr lang="en-US" b="0" dirty="0">
                <a:solidFill>
                  <a:srgbClr val="D4D4D4"/>
                </a:solidFill>
                <a:effectLst/>
                <a:latin typeface="Consolas" panose="020B0609020204030204" pitchFamily="49" charset="0"/>
              </a:rPr>
              <a:t>c = </a:t>
            </a:r>
            <a:r>
              <a:rPr lang="en-US" b="0" dirty="0" err="1">
                <a:solidFill>
                  <a:srgbClr val="D4D4D4"/>
                </a:solidFill>
                <a:effectLst/>
                <a:latin typeface="Consolas" panose="020B0609020204030204" pitchFamily="49" charset="0"/>
              </a:rPr>
              <a:t>arcpy.da.</a:t>
            </a:r>
            <a:r>
              <a:rPr lang="en-US" dirty="0" err="1">
                <a:solidFill>
                  <a:srgbClr val="D4D4D4"/>
                </a:solidFill>
                <a:latin typeface="Consolas" panose="020B0609020204030204" pitchFamily="49" charset="0"/>
              </a:rPr>
              <a:t>Update</a:t>
            </a:r>
            <a:r>
              <a:rPr lang="en-US" b="0" dirty="0" err="1">
                <a:solidFill>
                  <a:srgbClr val="D4D4D4"/>
                </a:solidFill>
                <a:effectLst/>
                <a:latin typeface="Consolas" panose="020B0609020204030204" pitchFamily="49" charset="0"/>
              </a:rPr>
              <a:t>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dirty="0">
                <a:solidFill>
                  <a:srgbClr val="D4D4D4"/>
                </a:solidFill>
                <a:latin typeface="Consolas" panose="020B0609020204030204" pitchFamily="49" charset="0"/>
              </a:rPr>
              <a:t>u</a:t>
            </a:r>
            <a:r>
              <a:rPr lang="en-US" b="0" dirty="0">
                <a:solidFill>
                  <a:srgbClr val="D4D4D4"/>
                </a:solidFill>
                <a:effectLst/>
                <a:latin typeface="Consolas" panose="020B0609020204030204" pitchFamily="49" charset="0"/>
              </a:rPr>
              <a:t>c:</a:t>
            </a:r>
          </a:p>
          <a:p>
            <a:r>
              <a:rPr lang="en-US" b="0" dirty="0">
                <a:solidFill>
                  <a:srgbClr val="D4D4D4"/>
                </a:solidFill>
                <a:effectLst/>
                <a:latin typeface="Consolas" panose="020B0609020204030204" pitchFamily="49" charset="0"/>
              </a:rPr>
              <a:t>    row[0] = row[0].title()</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uc.updateRow</a:t>
            </a:r>
            <a:r>
              <a:rPr lang="en-US" dirty="0">
                <a:solidFill>
                  <a:srgbClr val="D4D4D4"/>
                </a:solidFill>
                <a:latin typeface="Consolas" panose="020B0609020204030204" pitchFamily="49" charset="0"/>
              </a:rPr>
              <a:t>(row)</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uc</a:t>
            </a: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653885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296526-E94E-C3DB-352B-6077E1859A34}"/>
              </a:ext>
            </a:extLst>
          </p:cNvPr>
          <p:cNvSpPr>
            <a:spLocks noGrp="1" noChangeArrowheads="1"/>
          </p:cNvSpPr>
          <p:nvPr>
            <p:ph type="title"/>
          </p:nvPr>
        </p:nvSpPr>
        <p:spPr/>
        <p:txBody>
          <a:bodyPr/>
          <a:lstStyle/>
          <a:p>
            <a:pPr eaLnBrk="1" hangingPunct="1"/>
            <a:r>
              <a:rPr lang="en-US" altLang="en-US" sz="3600" b="0" dirty="0"/>
              <a:t>Common 'update' mistake</a:t>
            </a:r>
          </a:p>
        </p:txBody>
      </p:sp>
      <p:pic>
        <p:nvPicPr>
          <p:cNvPr id="26631" name="Picture 9">
            <a:extLst>
              <a:ext uri="{FF2B5EF4-FFF2-40B4-BE49-F238E27FC236}">
                <a16:creationId xmlns:a16="http://schemas.microsoft.com/office/drawing/2014/main" id="{0353281A-5A4C-3805-0E40-AA83EF1D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17526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6632" name="Picture 9">
            <a:extLst>
              <a:ext uri="{FF2B5EF4-FFF2-40B4-BE49-F238E27FC236}">
                <a16:creationId xmlns:a16="http://schemas.microsoft.com/office/drawing/2014/main" id="{6A86012D-082D-A4A2-D1D0-189BF3A6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4013454"/>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4" name="TextBox 13">
            <a:extLst>
              <a:ext uri="{FF2B5EF4-FFF2-40B4-BE49-F238E27FC236}">
                <a16:creationId xmlns:a16="http://schemas.microsoft.com/office/drawing/2014/main" id="{8829B7C2-911B-DDDC-2AF0-A2A6CD67551E}"/>
              </a:ext>
            </a:extLst>
          </p:cNvPr>
          <p:cNvSpPr txBox="1"/>
          <p:nvPr/>
        </p:nvSpPr>
        <p:spPr>
          <a:xfrm>
            <a:off x="347661" y="990600"/>
            <a:ext cx="5737879" cy="4524315"/>
          </a:xfrm>
          <a:prstGeom prst="rect">
            <a:avLst/>
          </a:prstGeom>
          <a:noFill/>
        </p:spPr>
        <p:txBody>
          <a:bodyPr wrap="square">
            <a:spAutoFit/>
          </a:bodyPr>
          <a:lstStyle/>
          <a:p>
            <a:pPr marL="0" indent="0">
              <a:buNone/>
            </a:pPr>
            <a:r>
              <a:rPr lang="en-US" dirty="0">
                <a:solidFill>
                  <a:srgbClr val="6A9955"/>
                </a:solidFill>
                <a:latin typeface="Consolas" panose="020B0609020204030204" pitchFamily="49" charset="0"/>
              </a:rPr>
              <a:t># DON’T DO THIS!</a:t>
            </a:r>
          </a:p>
          <a:p>
            <a:pPr marL="0" indent="0">
              <a:buNone/>
            </a:pPr>
            <a:endParaRPr lang="en-US" sz="1800" b="0" dirty="0">
              <a:solidFill>
                <a:srgbClr val="569CD6"/>
              </a:solidFill>
              <a:effectLst/>
              <a:latin typeface="Consolas" panose="020B0609020204030204" pitchFamily="49" charset="0"/>
            </a:endParaRPr>
          </a:p>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 name="Rectangle 1"/>
          <p:cNvSpPr/>
          <p:nvPr/>
        </p:nvSpPr>
        <p:spPr>
          <a:xfrm>
            <a:off x="266700" y="6031468"/>
            <a:ext cx="5448300" cy="369332"/>
          </a:xfrm>
          <a:prstGeom prst="rect">
            <a:avLst/>
          </a:prstGeom>
        </p:spPr>
        <p:txBody>
          <a:bodyPr wrap="square">
            <a:spAutoFit/>
          </a:bodyPr>
          <a:lstStyle/>
          <a:p>
            <a:r>
              <a:rPr lang="en-US" dirty="0">
                <a:solidFill>
                  <a:srgbClr val="D9D9D9"/>
                </a:solidFill>
                <a:ea typeface="ＭＳ Ｐゴシック" pitchFamily="34" charset="-128"/>
              </a:rPr>
              <a:t>NO changes are made to the data attribute table. </a:t>
            </a:r>
            <a:endParaRPr lang="en-US" dirty="0">
              <a:solidFill>
                <a:srgbClr val="D9D9D9"/>
              </a:solidFill>
            </a:endParaRPr>
          </a:p>
        </p:txBody>
      </p:sp>
      <p:sp>
        <p:nvSpPr>
          <p:cNvPr id="15"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EBC196D0-D315-B461-71D8-ABAC004676C7}"/>
              </a:ext>
            </a:extLst>
          </p:cNvPr>
          <p:cNvSpPr>
            <a:spLocks noGrp="1" noChangeArrowheads="1"/>
          </p:cNvSpPr>
          <p:nvPr>
            <p:ph type="body" idx="1"/>
          </p:nvPr>
        </p:nvSpPr>
        <p:spPr>
          <a:xfrm>
            <a:off x="76200" y="457200"/>
            <a:ext cx="8077200" cy="6477000"/>
          </a:xfrm>
        </p:spPr>
        <p:txBody>
          <a:bodyPr/>
          <a:lstStyle/>
          <a:p>
            <a:pPr lvl="1" eaLnBrk="1" hangingPunct="1">
              <a:lnSpc>
                <a:spcPct val="80000"/>
              </a:lnSpc>
              <a:defRPr/>
            </a:pPr>
            <a:endParaRPr lang="en-US" sz="2400" i="1" dirty="0">
              <a:solidFill>
                <a:srgbClr val="008000"/>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r>
              <a:rPr lang="en-US" sz="1800" dirty="0">
                <a:ea typeface="ＭＳ Ｐゴシック" pitchFamily="34" charset="-128"/>
              </a:rPr>
              <a:t>NO changes are made to the data attribute table, until they are </a:t>
            </a:r>
          </a:p>
          <a:p>
            <a:pPr marL="0" indent="0" eaLnBrk="1" hangingPunct="1">
              <a:lnSpc>
                <a:spcPct val="80000"/>
              </a:lnSpc>
              <a:buFontTx/>
              <a:buNone/>
              <a:defRPr/>
            </a:pPr>
            <a:r>
              <a:rPr lang="en-US" sz="1800" dirty="0">
                <a:solidFill>
                  <a:srgbClr val="FF0066"/>
                </a:solidFill>
                <a:ea typeface="ＭＳ Ｐゴシック" pitchFamily="34" charset="-128"/>
              </a:rPr>
              <a:t>committed </a:t>
            </a:r>
            <a:r>
              <a:rPr lang="en-US" sz="1800" dirty="0">
                <a:ea typeface="ＭＳ Ｐゴシック" pitchFamily="34" charset="-128"/>
              </a:rPr>
              <a:t>with the </a:t>
            </a:r>
            <a:r>
              <a:rPr lang="en-US" sz="1800" dirty="0" err="1">
                <a:ea typeface="ＭＳ Ｐゴシック" pitchFamily="34" charset="-128"/>
              </a:rPr>
              <a:t>updateRow</a:t>
            </a:r>
            <a:r>
              <a:rPr lang="en-US" sz="1800" dirty="0">
                <a:ea typeface="ＭＳ Ｐゴシック" pitchFamily="34" charset="-128"/>
              </a:rPr>
              <a:t> method.</a:t>
            </a:r>
          </a:p>
          <a:p>
            <a:pPr marL="0" indent="0" eaLnBrk="1" hangingPunct="1">
              <a:lnSpc>
                <a:spcPct val="80000"/>
              </a:lnSpc>
              <a:buFontTx/>
              <a:buNone/>
              <a:defRPr/>
            </a:pPr>
            <a:endParaRPr lang="en-US" sz="2800" dirty="0">
              <a:ea typeface="ＭＳ Ｐゴシック" pitchFamily="34" charset="-128"/>
            </a:endParaRPr>
          </a:p>
        </p:txBody>
      </p:sp>
      <p:sp>
        <p:nvSpPr>
          <p:cNvPr id="15" name="TextBox 14">
            <a:extLst>
              <a:ext uri="{FF2B5EF4-FFF2-40B4-BE49-F238E27FC236}">
                <a16:creationId xmlns:a16="http://schemas.microsoft.com/office/drawing/2014/main" id="{0C66D9A4-930A-19EF-A6B0-CC7A7E4FDB9A}"/>
              </a:ext>
            </a:extLst>
          </p:cNvPr>
          <p:cNvSpPr txBox="1"/>
          <p:nvPr/>
        </p:nvSpPr>
        <p:spPr>
          <a:xfrm>
            <a:off x="347661" y="990600"/>
            <a:ext cx="5737879" cy="4524315"/>
          </a:xfrm>
          <a:prstGeom prst="rect">
            <a:avLst/>
          </a:prstGeom>
          <a:noFill/>
        </p:spPr>
        <p:txBody>
          <a:bodyPr wrap="square">
            <a:spAutoFit/>
          </a:bodyPr>
          <a:lstStyle/>
          <a:p>
            <a:r>
              <a:rPr lang="en-US" dirty="0">
                <a:solidFill>
                  <a:srgbClr val="6A9955"/>
                </a:solidFill>
                <a:latin typeface="Consolas" panose="020B0609020204030204" pitchFamily="49" charset="0"/>
              </a:rPr>
              <a:t># DO THIS.</a:t>
            </a:r>
          </a:p>
          <a:p>
            <a:endParaRPr lang="en-US" sz="1800" b="0" dirty="0">
              <a:solidFill>
                <a:srgbClr val="569CD6"/>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fc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park.shp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uc.updateRow</a:t>
            </a:r>
            <a:r>
              <a:rPr lang="en-US" b="0" dirty="0">
                <a:solidFill>
                  <a:srgbClr val="D4D4D4"/>
                </a:solidFill>
                <a:effectLst/>
                <a:latin typeface="Consolas" panose="020B0609020204030204" pitchFamily="49" charset="0"/>
              </a:rPr>
              <a:t>(row)</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7651" name="Rectangle 2">
            <a:extLst>
              <a:ext uri="{FF2B5EF4-FFF2-40B4-BE49-F238E27FC236}">
                <a16:creationId xmlns:a16="http://schemas.microsoft.com/office/drawing/2014/main" id="{1C028B0C-4A85-D996-072A-4ED3F3DF3060}"/>
              </a:ext>
            </a:extLst>
          </p:cNvPr>
          <p:cNvSpPr>
            <a:spLocks noGrp="1" noChangeArrowheads="1"/>
          </p:cNvSpPr>
          <p:nvPr>
            <p:ph type="title"/>
          </p:nvPr>
        </p:nvSpPr>
        <p:spPr/>
        <p:txBody>
          <a:bodyPr/>
          <a:lstStyle/>
          <a:p>
            <a:pPr eaLnBrk="1" hangingPunct="1"/>
            <a:r>
              <a:rPr lang="en-US" altLang="en-US" sz="3600" b="0" dirty="0"/>
              <a:t>Remember to commit with </a:t>
            </a:r>
            <a:r>
              <a:rPr lang="en-US" altLang="en-US" sz="3600" b="0" dirty="0" err="1"/>
              <a:t>updateRow</a:t>
            </a:r>
            <a:endParaRPr lang="en-US" altLang="en-US" sz="3600" b="0" dirty="0"/>
          </a:p>
        </p:txBody>
      </p:sp>
      <p:sp>
        <p:nvSpPr>
          <p:cNvPr id="3" name="Oval 2">
            <a:extLst>
              <a:ext uri="{FF2B5EF4-FFF2-40B4-BE49-F238E27FC236}">
                <a16:creationId xmlns:a16="http://schemas.microsoft.com/office/drawing/2014/main" id="{1E92AD52-AA9B-E873-303E-54699C92C7C4}"/>
              </a:ext>
            </a:extLst>
          </p:cNvPr>
          <p:cNvSpPr>
            <a:spLocks noChangeArrowheads="1"/>
          </p:cNvSpPr>
          <p:nvPr/>
        </p:nvSpPr>
        <p:spPr bwMode="auto">
          <a:xfrm>
            <a:off x="920609" y="4572000"/>
            <a:ext cx="3657600" cy="38100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27656" name="Picture 9">
            <a:extLst>
              <a:ext uri="{FF2B5EF4-FFF2-40B4-BE49-F238E27FC236}">
                <a16:creationId xmlns:a16="http://schemas.microsoft.com/office/drawing/2014/main" id="{28F2F6F1-D0A3-755B-632B-E071CC92C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7272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7657" name="Picture 10">
            <a:extLst>
              <a:ext uri="{FF2B5EF4-FFF2-40B4-BE49-F238E27FC236}">
                <a16:creationId xmlns:a16="http://schemas.microsoft.com/office/drawing/2014/main" id="{6F18C06E-0CA2-123B-FDEB-AA3A1BD992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6"/>
          <a:stretch/>
        </p:blipFill>
        <p:spPr bwMode="auto">
          <a:xfrm>
            <a:off x="6029325" y="3962400"/>
            <a:ext cx="2886075" cy="838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9187">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
        <p:nvSpPr>
          <p:cNvPr id="2" name="Rectangle 1"/>
          <p:cNvSpPr/>
          <p:nvPr/>
        </p:nvSpPr>
        <p:spPr bwMode="auto">
          <a:xfrm>
            <a:off x="838200" y="3581400"/>
            <a:ext cx="2057400" cy="457200"/>
          </a:xfrm>
          <a:prstGeom prst="rect">
            <a:avLst/>
          </a:prstGeom>
          <a:noFill/>
          <a:ln w="31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a:xfrm>
            <a:off x="609600" y="5486400"/>
            <a:ext cx="6705600" cy="313932"/>
          </a:xfrm>
          <a:prstGeom prst="rect">
            <a:avLst/>
          </a:prstGeom>
        </p:spPr>
        <p:txBody>
          <a:bodyPr wrap="square">
            <a:spAutoFit/>
          </a:bodyPr>
          <a:lstStyle/>
          <a:p>
            <a:pPr lvl="0" eaLnBrk="1" hangingPunct="1">
              <a:lnSpc>
                <a:spcPct val="80000"/>
              </a:lnSpc>
              <a:spcBef>
                <a:spcPct val="20000"/>
              </a:spcBef>
              <a:defRPr/>
            </a:pPr>
            <a:r>
              <a:rPr lang="en-US" kern="0" dirty="0" err="1">
                <a:solidFill>
                  <a:srgbClr val="D9D9D9"/>
                </a:solidFill>
                <a:latin typeface="Arial"/>
                <a:ea typeface="ＭＳ Ｐゴシック" pitchFamily="34" charset="-128"/>
              </a:rPr>
              <a:t>deleteRow</a:t>
            </a:r>
            <a:r>
              <a:rPr lang="en-US" kern="0" dirty="0">
                <a:solidFill>
                  <a:srgbClr val="D9D9D9"/>
                </a:solidFill>
                <a:latin typeface="Arial"/>
                <a:ea typeface="ＭＳ Ｐゴシック" pitchFamily="34" charset="-128"/>
              </a:rPr>
              <a:t>, like </a:t>
            </a:r>
            <a:r>
              <a:rPr lang="en-US" kern="0" dirty="0" err="1">
                <a:solidFill>
                  <a:srgbClr val="D9D9D9"/>
                </a:solidFill>
                <a:latin typeface="Arial"/>
                <a:ea typeface="ＭＳ Ｐゴシック" pitchFamily="34" charset="-128"/>
              </a:rPr>
              <a:t>updateRow</a:t>
            </a:r>
            <a:r>
              <a:rPr lang="en-US" kern="0" dirty="0">
                <a:solidFill>
                  <a:srgbClr val="D9D9D9"/>
                </a:solidFill>
                <a:latin typeface="Arial"/>
                <a:ea typeface="ＭＳ Ｐゴシック" pitchFamily="34" charset="-128"/>
              </a:rPr>
              <a:t> is an </a:t>
            </a:r>
            <a:r>
              <a:rPr lang="en-US" kern="0" dirty="0" err="1">
                <a:solidFill>
                  <a:srgbClr val="FF0066"/>
                </a:solidFill>
                <a:latin typeface="Arial"/>
                <a:ea typeface="ＭＳ Ｐゴシック" pitchFamily="34" charset="-128"/>
              </a:rPr>
              <a:t>UpdateCursor</a:t>
            </a:r>
            <a:r>
              <a:rPr lang="en-US" kern="0" dirty="0">
                <a:solidFill>
                  <a:srgbClr val="D9D9D9"/>
                </a:solidFill>
                <a:latin typeface="Arial"/>
                <a:ea typeface="ＭＳ Ｐゴシック" pitchFamily="34" charset="-128"/>
              </a:rPr>
              <a:t> method.</a:t>
            </a:r>
          </a:p>
        </p:txBody>
      </p:sp>
    </p:spTree>
    <p:extLst>
      <p:ext uri="{BB962C8B-B14F-4D97-AF65-F5344CB8AC3E}">
        <p14:creationId xmlns:p14="http://schemas.microsoft.com/office/powerpoint/2010/main" val="1722331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rows</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9" name="TextBox 8">
            <a:extLst>
              <a:ext uri="{FF2B5EF4-FFF2-40B4-BE49-F238E27FC236}">
                <a16:creationId xmlns:a16="http://schemas.microsoft.com/office/drawing/2014/main" id="{5BAA78C1-7635-92FE-BF4D-0AC30D916C72}"/>
              </a:ext>
            </a:extLst>
          </p:cNvPr>
          <p:cNvSpPr txBox="1"/>
          <p:nvPr/>
        </p:nvSpPr>
        <p:spPr>
          <a:xfrm>
            <a:off x="304800" y="1143000"/>
            <a:ext cx="6553200" cy="3693319"/>
          </a:xfrm>
          <a:prstGeom prst="rect">
            <a:avLst/>
          </a:prstGeom>
          <a:noFill/>
        </p:spPr>
        <p:txBody>
          <a:bodyPr wrap="square">
            <a:spAutoFit/>
          </a:bodyPr>
          <a:lstStyle/>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dirty="0">
                <a:solidFill>
                  <a:srgbClr val="6A9955"/>
                </a:solidFill>
                <a:latin typeface="Consolas" panose="020B0609020204030204" pitchFamily="49" charset="0"/>
              </a:rPr>
              <a:t># Get only the rows to delete.</a:t>
            </a:r>
            <a:endParaRPr lang="en-US" b="0" dirty="0">
              <a:solidFill>
                <a:srgbClr val="D4D4D4"/>
              </a:solidFill>
              <a:effectLst/>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where_clause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"RECNO &gt; 10"</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row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rotWithShape="1">
          <a:blip r:embed="rId2"/>
          <a:srcRect l="710" r="532"/>
          <a:stretch/>
        </p:blipFill>
        <p:spPr>
          <a:xfrm>
            <a:off x="5715000" y="609600"/>
            <a:ext cx="2782805" cy="2443073"/>
          </a:xfrm>
          <a:prstGeom prst="rect">
            <a:avLst/>
          </a:prstGeom>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pic>
        <p:nvPicPr>
          <p:cNvPr id="5" name="Picture 4"/>
          <p:cNvPicPr>
            <a:picLocks noChangeAspect="1"/>
          </p:cNvPicPr>
          <p:nvPr/>
        </p:nvPicPr>
        <p:blipFill>
          <a:blip r:embed="rId3"/>
          <a:stretch>
            <a:fillRect/>
          </a:stretch>
        </p:blipFill>
        <p:spPr>
          <a:xfrm>
            <a:off x="5791200" y="4012776"/>
            <a:ext cx="2792228" cy="2435481"/>
          </a:xfrm>
          <a:prstGeom prst="rect">
            <a:avLst/>
          </a:prstGeom>
        </p:spPr>
      </p:pic>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2286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pic>
        <p:nvPicPr>
          <p:cNvPr id="29702" name="Picture 5">
            <a:extLst>
              <a:ext uri="{FF2B5EF4-FFF2-40B4-BE49-F238E27FC236}">
                <a16:creationId xmlns:a16="http://schemas.microsoft.com/office/drawing/2014/main" id="{2D2EB246-D242-F73F-D06E-84F1D2DB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60363"/>
            <a:ext cx="2057400" cy="1397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extLst>
      <p:ext uri="{BB962C8B-B14F-4D97-AF65-F5344CB8AC3E}">
        <p14:creationId xmlns:p14="http://schemas.microsoft.com/office/powerpoint/2010/main" val="135131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34217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Tree>
    <p:extLst>
      <p:ext uri="{BB962C8B-B14F-4D97-AF65-F5344CB8AC3E}">
        <p14:creationId xmlns:p14="http://schemas.microsoft.com/office/powerpoint/2010/main" val="18684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455724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
        <p:nvSpPr>
          <p:cNvPr id="7" name="Rectangle 6"/>
          <p:cNvSpPr/>
          <p:nvPr/>
        </p:nvSpPr>
        <p:spPr>
          <a:xfrm>
            <a:off x="5410200" y="5023002"/>
            <a:ext cx="3810000" cy="535531"/>
          </a:xfrm>
          <a:prstGeom prst="rect">
            <a:avLst/>
          </a:prstGeom>
        </p:spPr>
        <p:txBody>
          <a:bodyPr wrap="square">
            <a:spAutoFit/>
          </a:bodyPr>
          <a:lstStyle/>
          <a:p>
            <a:pPr lvl="0" eaLnBrk="1" hangingPunct="1">
              <a:lnSpc>
                <a:spcPct val="80000"/>
              </a:lnSpc>
              <a:spcBef>
                <a:spcPct val="20000"/>
              </a:spcBef>
              <a:defRPr/>
            </a:pPr>
            <a:r>
              <a:rPr lang="en-US" kern="0" dirty="0">
                <a:solidFill>
                  <a:srgbClr val="D9D9D9"/>
                </a:solidFill>
                <a:latin typeface="Arial"/>
                <a:ea typeface="ＭＳ Ｐゴシック" pitchFamily="34" charset="-128"/>
              </a:rPr>
              <a:t>The update is only </a:t>
            </a:r>
            <a:r>
              <a:rPr lang="en-US" kern="0" dirty="0">
                <a:solidFill>
                  <a:srgbClr val="FF0066"/>
                </a:solidFill>
                <a:latin typeface="Arial"/>
                <a:ea typeface="ＭＳ Ｐゴシック" pitchFamily="34" charset="-128"/>
              </a:rPr>
              <a:t>committed</a:t>
            </a:r>
            <a:r>
              <a:rPr lang="en-US" kern="0" dirty="0">
                <a:solidFill>
                  <a:srgbClr val="D9D9D9"/>
                </a:solidFill>
                <a:latin typeface="Arial"/>
                <a:ea typeface="ＭＳ Ｐゴシック" pitchFamily="34" charset="-128"/>
              </a:rPr>
              <a:t> </a:t>
            </a:r>
            <a:r>
              <a:rPr lang="en-US" i="1" kern="0" dirty="0">
                <a:solidFill>
                  <a:srgbClr val="D9D9D9"/>
                </a:solidFill>
                <a:latin typeface="Arial"/>
                <a:ea typeface="ＭＳ Ｐゴシック" pitchFamily="34" charset="-128"/>
              </a:rPr>
              <a:t>after</a:t>
            </a:r>
            <a:r>
              <a:rPr lang="en-US" kern="0" dirty="0">
                <a:solidFill>
                  <a:srgbClr val="D9D9D9"/>
                </a:solidFill>
                <a:latin typeface="Arial"/>
                <a:ea typeface="ＭＳ Ｐゴシック" pitchFamily="34" charset="-128"/>
              </a:rPr>
              <a:t> the cursor object is destroyed.</a:t>
            </a:r>
          </a:p>
        </p:txBody>
      </p:sp>
    </p:spTree>
    <p:extLst>
      <p:ext uri="{BB962C8B-B14F-4D97-AF65-F5344CB8AC3E}">
        <p14:creationId xmlns:p14="http://schemas.microsoft.com/office/powerpoint/2010/main" val="2442429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584200" y="58674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4" name="Picture 3">
            <a:extLst>
              <a:ext uri="{FF2B5EF4-FFF2-40B4-BE49-F238E27FC236}">
                <a16:creationId xmlns:a16="http://schemas.microsoft.com/office/drawing/2014/main" id="{BD0ED56C-CA8A-784B-964A-FE261B765739}"/>
              </a:ext>
            </a:extLst>
          </p:cNvPr>
          <p:cNvPicPr>
            <a:picLocks noChangeAspect="1"/>
          </p:cNvPicPr>
          <p:nvPr/>
        </p:nvPicPr>
        <p:blipFill>
          <a:blip r:embed="rId2"/>
          <a:stretch>
            <a:fillRect/>
          </a:stretch>
        </p:blipFill>
        <p:spPr>
          <a:xfrm>
            <a:off x="1193800" y="1905000"/>
            <a:ext cx="2266950" cy="2076450"/>
          </a:xfrm>
          <a:prstGeom prst="rect">
            <a:avLst/>
          </a:prstGeom>
        </p:spPr>
      </p:pic>
      <p:pic>
        <p:nvPicPr>
          <p:cNvPr id="7" name="Picture 6">
            <a:extLst>
              <a:ext uri="{FF2B5EF4-FFF2-40B4-BE49-F238E27FC236}">
                <a16:creationId xmlns:a16="http://schemas.microsoft.com/office/drawing/2014/main" id="{5C01CD4D-AF1C-D467-EC30-CF9D4DBECD77}"/>
              </a:ext>
            </a:extLst>
          </p:cNvPr>
          <p:cNvPicPr>
            <a:picLocks noChangeAspect="1"/>
          </p:cNvPicPr>
          <p:nvPr/>
        </p:nvPicPr>
        <p:blipFill>
          <a:blip r:embed="rId3"/>
          <a:stretch>
            <a:fillRect/>
          </a:stretch>
        </p:blipFill>
        <p:spPr>
          <a:xfrm>
            <a:off x="1228725" y="4465637"/>
            <a:ext cx="2238375" cy="1857375"/>
          </a:xfrm>
          <a:prstGeom prst="rect">
            <a:avLst/>
          </a:prstGeom>
        </p:spPr>
      </p:pic>
      <p:sp>
        <p:nvSpPr>
          <p:cNvPr id="8" name="Rectangle 7">
            <a:extLst>
              <a:ext uri="{FF2B5EF4-FFF2-40B4-BE49-F238E27FC236}">
                <a16:creationId xmlns:a16="http://schemas.microsoft.com/office/drawing/2014/main" id="{DA4C311A-5AC1-3E1C-72D8-4DA34E1588DB}"/>
              </a:ext>
            </a:extLst>
          </p:cNvPr>
          <p:cNvSpPr/>
          <p:nvPr/>
        </p:nvSpPr>
        <p:spPr>
          <a:xfrm>
            <a:off x="5791200" y="5955268"/>
            <a:ext cx="3200400" cy="369332"/>
          </a:xfrm>
          <a:prstGeom prst="rect">
            <a:avLst/>
          </a:prstGeom>
          <a:solidFill>
            <a:srgbClr val="404040"/>
          </a:solidFill>
          <a:ln>
            <a:solidFill>
              <a:srgbClr val="D9D9D9"/>
            </a:solidFill>
          </a:ln>
        </p:spPr>
        <p:txBody>
          <a:bodyPr wrap="square">
            <a:spAutoFit/>
          </a:bodyPr>
          <a:lstStyle/>
          <a:p>
            <a:pPr eaLnBrk="1" hangingPunct="1"/>
            <a:r>
              <a:rPr lang="en-US" dirty="0">
                <a:solidFill>
                  <a:srgbClr val="D9D9D9"/>
                </a:solidFill>
              </a:rPr>
              <a:t>All cursor types lock the data.</a:t>
            </a:r>
            <a:endParaRPr lang="en-US" dirty="0">
              <a:solidFill>
                <a:srgbClr val="D9D9D9"/>
              </a:solidFill>
              <a:effectLst/>
            </a:endParaRPr>
          </a:p>
        </p:txBody>
      </p:sp>
      <p:sp>
        <p:nvSpPr>
          <p:cNvPr id="9" name="Rectangle 8">
            <a:extLst>
              <a:ext uri="{FF2B5EF4-FFF2-40B4-BE49-F238E27FC236}">
                <a16:creationId xmlns:a16="http://schemas.microsoft.com/office/drawing/2014/main" id="{BAD44DBB-84DB-3811-C269-A0600A962E5E}"/>
              </a:ext>
            </a:extLst>
          </p:cNvPr>
          <p:cNvSpPr/>
          <p:nvPr/>
        </p:nvSpPr>
        <p:spPr>
          <a:xfrm>
            <a:off x="5791200" y="2133600"/>
            <a:ext cx="3200400" cy="2031325"/>
          </a:xfrm>
          <a:prstGeom prst="rect">
            <a:avLst/>
          </a:prstGeom>
          <a:solidFill>
            <a:srgbClr val="404040"/>
          </a:solidFill>
          <a:ln>
            <a:solidFill>
              <a:srgbClr val="D9D9D9"/>
            </a:solidFill>
          </a:ln>
        </p:spPr>
        <p:txBody>
          <a:bodyPr wrap="square">
            <a:spAutoFit/>
          </a:bodyPr>
          <a:lstStyle/>
          <a:p>
            <a:pPr eaLnBrk="1" hangingPunct="1"/>
            <a:r>
              <a:rPr lang="en-US" dirty="0" err="1">
                <a:solidFill>
                  <a:srgbClr val="D9D9D9"/>
                </a:solidFill>
              </a:rPr>
              <a:t>sr.lock</a:t>
            </a:r>
            <a:r>
              <a:rPr lang="en-US" dirty="0">
                <a:solidFill>
                  <a:srgbClr val="D9D9D9"/>
                </a:solidFill>
              </a:rPr>
              <a:t> (schema lock) prevents you from modifying the schema</a:t>
            </a:r>
          </a:p>
          <a:p>
            <a:pPr eaLnBrk="1" hangingPunct="1"/>
            <a:endParaRPr lang="en-US" dirty="0">
              <a:solidFill>
                <a:srgbClr val="D9D9D9"/>
              </a:solidFill>
            </a:endParaRPr>
          </a:p>
          <a:p>
            <a:pPr eaLnBrk="1" hangingPunct="1"/>
            <a:r>
              <a:rPr lang="en-US" dirty="0" err="1">
                <a:solidFill>
                  <a:srgbClr val="D9D9D9"/>
                </a:solidFill>
              </a:rPr>
              <a:t>wr.lock</a:t>
            </a:r>
            <a:r>
              <a:rPr lang="en-US" dirty="0">
                <a:solidFill>
                  <a:srgbClr val="D9D9D9"/>
                </a:solidFill>
              </a:rPr>
              <a:t> (write-read lock) prevents other processes from modifying the dataset.</a:t>
            </a:r>
            <a:endParaRPr lang="en-US" dirty="0">
              <a:solidFill>
                <a:srgbClr val="D9D9D9"/>
              </a:solidFill>
              <a:effectLst/>
            </a:endParaRPr>
          </a:p>
        </p:txBody>
      </p:sp>
      <p:sp>
        <p:nvSpPr>
          <p:cNvPr id="10" name="Line 10">
            <a:extLst>
              <a:ext uri="{FF2B5EF4-FFF2-40B4-BE49-F238E27FC236}">
                <a16:creationId xmlns:a16="http://schemas.microsoft.com/office/drawing/2014/main" id="{4B432580-039F-4C66-4A43-6BDAC37F5802}"/>
              </a:ext>
            </a:extLst>
          </p:cNvPr>
          <p:cNvSpPr>
            <a:spLocks noChangeShapeType="1"/>
          </p:cNvSpPr>
          <p:nvPr/>
        </p:nvSpPr>
        <p:spPr bwMode="auto">
          <a:xfrm>
            <a:off x="533400" y="32004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6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P spid="27654" grpId="0" animBg="1"/>
      <p:bldP spid="27656" grpId="0" animBg="1"/>
      <p:bldP spid="8" grpId="0" animBg="1"/>
      <p:bldP spid="9" grpId="0" animBg="1"/>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7F1B57C-4F38-4D79-9B56-1EDCDB8CE678}"/>
              </a:ext>
            </a:extLst>
          </p:cNvPr>
          <p:cNvSpPr>
            <a:spLocks noGrp="1" noChangeArrowheads="1"/>
          </p:cNvSpPr>
          <p:nvPr>
            <p:ph type="title"/>
          </p:nvPr>
        </p:nvSpPr>
        <p:spPr/>
        <p:txBody>
          <a:bodyPr/>
          <a:lstStyle/>
          <a:p>
            <a:pPr eaLnBrk="1" hangingPunct="1">
              <a:defRPr/>
            </a:pPr>
            <a:r>
              <a:rPr lang="en-US" sz="3600" b="0" dirty="0" err="1">
                <a:latin typeface="Consolas" panose="020B0609020204030204" pitchFamily="49" charset="0"/>
                <a:ea typeface="+mj-ea"/>
                <a:cs typeface="+mj-cs"/>
              </a:rPr>
              <a:t>deleteRow</a:t>
            </a:r>
            <a:r>
              <a:rPr lang="en-US" sz="3600" dirty="0">
                <a:ea typeface="+mj-ea"/>
                <a:cs typeface="+mj-cs"/>
              </a:rPr>
              <a:t> </a:t>
            </a:r>
            <a:r>
              <a:rPr lang="en-US" sz="3600" b="0" dirty="0">
                <a:ea typeface="+mj-ea"/>
                <a:cs typeface="+mj-cs"/>
              </a:rPr>
              <a:t>versus</a:t>
            </a:r>
            <a:r>
              <a:rPr lang="en-US" sz="3600" dirty="0">
                <a:ea typeface="+mj-ea"/>
                <a:cs typeface="+mj-cs"/>
              </a:rPr>
              <a:t> </a:t>
            </a:r>
            <a:r>
              <a:rPr lang="en-US" sz="3600" b="0" dirty="0">
                <a:solidFill>
                  <a:srgbClr val="569CD6"/>
                </a:solidFill>
                <a:latin typeface="Consolas" panose="020B0609020204030204" pitchFamily="49" charset="0"/>
                <a:ea typeface="+mj-ea"/>
                <a:cs typeface="+mj-cs"/>
              </a:rPr>
              <a:t>del</a:t>
            </a:r>
          </a:p>
        </p:txBody>
      </p:sp>
      <p:sp>
        <p:nvSpPr>
          <p:cNvPr id="339971" name="Rectangle 3">
            <a:extLst>
              <a:ext uri="{FF2B5EF4-FFF2-40B4-BE49-F238E27FC236}">
                <a16:creationId xmlns:a16="http://schemas.microsoft.com/office/drawing/2014/main" id="{40535172-7E30-95DA-B144-8D6574A77F67}"/>
              </a:ext>
            </a:extLst>
          </p:cNvPr>
          <p:cNvSpPr>
            <a:spLocks noGrp="1" noChangeArrowheads="1"/>
          </p:cNvSpPr>
          <p:nvPr>
            <p:ph type="body" idx="1"/>
          </p:nvPr>
        </p:nvSpPr>
        <p:spPr>
          <a:xfrm>
            <a:off x="152400" y="914400"/>
            <a:ext cx="5029200" cy="5943600"/>
          </a:xfrm>
        </p:spPr>
        <p:txBody>
          <a:bodyPr/>
          <a:lstStyle/>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Deletes GIS tabular data records</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It’s an </a:t>
            </a:r>
            <a:r>
              <a:rPr lang="en-US" sz="1600" dirty="0" err="1">
                <a:ea typeface="ＭＳ Ｐゴシック" pitchFamily="34" charset="-128"/>
              </a:rPr>
              <a:t>arcpy</a:t>
            </a:r>
            <a:r>
              <a:rPr lang="en-US" sz="1600" dirty="0">
                <a:ea typeface="ＭＳ Ｐゴシック" pitchFamily="34" charset="-128"/>
              </a:rPr>
              <a:t> </a:t>
            </a:r>
            <a:r>
              <a:rPr lang="en-US" sz="1600" dirty="0" err="1">
                <a:ea typeface="ＭＳ Ｐゴシック" pitchFamily="34" charset="-128"/>
              </a:rPr>
              <a:t>UpdateCursor</a:t>
            </a:r>
            <a:r>
              <a:rPr lang="en-US" sz="1600" dirty="0">
                <a:ea typeface="ＭＳ Ｐゴシック" pitchFamily="34" charset="-128"/>
              </a:rPr>
              <a:t> method.</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 is defined by the </a:t>
            </a:r>
            <a:r>
              <a:rPr lang="en-US" sz="1600" dirty="0" err="1">
                <a:ea typeface="ＭＳ Ｐゴシック" pitchFamily="34" charset="-128"/>
              </a:rPr>
              <a:t>arcpy</a:t>
            </a:r>
            <a:r>
              <a:rPr lang="en-US" sz="1600" dirty="0">
                <a:ea typeface="ＭＳ Ｐゴシック" pitchFamily="34" charset="-128"/>
              </a:rPr>
              <a:t> package.</a:t>
            </a:r>
          </a:p>
        </p:txBody>
      </p:sp>
      <p:sp>
        <p:nvSpPr>
          <p:cNvPr id="6" name="TextBox 5">
            <a:extLst>
              <a:ext uri="{FF2B5EF4-FFF2-40B4-BE49-F238E27FC236}">
                <a16:creationId xmlns:a16="http://schemas.microsoft.com/office/drawing/2014/main" id="{1AC34595-7905-D889-04D4-E43A32484465}"/>
              </a:ext>
            </a:extLst>
          </p:cNvPr>
          <p:cNvSpPr txBox="1"/>
          <p:nvPr/>
        </p:nvSpPr>
        <p:spPr>
          <a:xfrm>
            <a:off x="457200" y="838200"/>
            <a:ext cx="37338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a row in the attribute table.</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uc.deleteRow</a:t>
            </a:r>
            <a:r>
              <a:rPr lang="en-US" b="0" dirty="0">
                <a:solidFill>
                  <a:srgbClr val="D4D4D4"/>
                </a:solidFill>
                <a:effectLst/>
                <a:latin typeface="Consolas" panose="020B0609020204030204" pitchFamily="49" charset="0"/>
              </a:rPr>
              <a:t>()</a:t>
            </a:r>
          </a:p>
        </p:txBody>
      </p:sp>
      <p:sp>
        <p:nvSpPr>
          <p:cNvPr id="7" name="Rectangle 3">
            <a:extLst>
              <a:ext uri="{FF2B5EF4-FFF2-40B4-BE49-F238E27FC236}">
                <a16:creationId xmlns:a16="http://schemas.microsoft.com/office/drawing/2014/main" id="{40535172-7E30-95DA-B144-8D6574A77F67}"/>
              </a:ext>
            </a:extLst>
          </p:cNvPr>
          <p:cNvSpPr txBox="1">
            <a:spLocks noChangeArrowheads="1"/>
          </p:cNvSpPr>
          <p:nvPr/>
        </p:nvSpPr>
        <p:spPr bwMode="auto">
          <a:xfrm>
            <a:off x="5181600" y="1066800"/>
            <a:ext cx="3810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eaLnBrk="1" hangingPunct="1">
              <a:lnSpc>
                <a:spcPct val="80000"/>
              </a:lnSpc>
              <a:defRPr/>
            </a:pPr>
            <a:r>
              <a:rPr lang="en-US" sz="1600" kern="0" dirty="0">
                <a:ea typeface="ＭＳ Ｐゴシック" pitchFamily="34" charset="-128"/>
              </a:rPr>
              <a:t>Deletes the Python object created during code execution.</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del is a Python keyword</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It is not defined by the </a:t>
            </a:r>
            <a:r>
              <a:rPr lang="en-US" sz="1600" kern="0" dirty="0" err="1">
                <a:ea typeface="ＭＳ Ｐゴシック" pitchFamily="34" charset="-128"/>
              </a:rPr>
              <a:t>arcpy</a:t>
            </a:r>
            <a:r>
              <a:rPr lang="en-US" sz="1600" kern="0" dirty="0">
                <a:ea typeface="ＭＳ Ｐゴシック" pitchFamily="34" charset="-128"/>
              </a:rPr>
              <a:t> package.</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All pending changes to the data (caused by an update or insert cursor) are committed and all locks on the dataset are removed.</a:t>
            </a:r>
            <a:br>
              <a:rPr lang="en-US" sz="1600" kern="0" dirty="0">
                <a:ea typeface="ＭＳ Ｐゴシック" pitchFamily="34" charset="-128"/>
              </a:rPr>
            </a:b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Always delete </a:t>
            </a:r>
            <a:r>
              <a:rPr lang="en-US" sz="1600" kern="0" dirty="0" err="1">
                <a:ea typeface="ＭＳ Ｐゴシック" pitchFamily="34" charset="-128"/>
              </a:rPr>
              <a:t>arcpy</a:t>
            </a:r>
            <a:r>
              <a:rPr lang="en-US" sz="1600" kern="0" dirty="0">
                <a:ea typeface="ＭＳ Ｐゴシック" pitchFamily="34" charset="-128"/>
              </a:rPr>
              <a:t> cursors.  </a:t>
            </a:r>
          </a:p>
          <a:p>
            <a:pPr eaLnBrk="1" hangingPunct="1">
              <a:lnSpc>
                <a:spcPct val="80000"/>
              </a:lnSpc>
              <a:defRPr/>
            </a:pPr>
            <a:endParaRPr lang="en-US" sz="1600" kern="0" dirty="0">
              <a:ea typeface="ＭＳ Ｐゴシック" pitchFamily="34" charset="-128"/>
            </a:endParaRPr>
          </a:p>
        </p:txBody>
      </p:sp>
      <p:sp>
        <p:nvSpPr>
          <p:cNvPr id="8" name="TextBox 7">
            <a:extLst>
              <a:ext uri="{FF2B5EF4-FFF2-40B4-BE49-F238E27FC236}">
                <a16:creationId xmlns:a16="http://schemas.microsoft.com/office/drawing/2014/main" id="{1AC34595-7905-D889-04D4-E43A32484465}"/>
              </a:ext>
            </a:extLst>
          </p:cNvPr>
          <p:cNvSpPr txBox="1"/>
          <p:nvPr/>
        </p:nvSpPr>
        <p:spPr>
          <a:xfrm>
            <a:off x="5343144" y="816864"/>
            <a:ext cx="38862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cursor objects to avoid locking issues.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Wingdings" panose="05000000000000000000" pitchFamily="2" charset="2"/>
              <a:buChar char="ü"/>
            </a:pPr>
            <a:r>
              <a:rPr lang="en-US" dirty="0">
                <a:solidFill>
                  <a:srgbClr val="FF0066"/>
                </a:solidFill>
              </a:rPr>
              <a:t>Insert</a:t>
            </a:r>
          </a:p>
        </p:txBody>
      </p:sp>
    </p:spTree>
    <p:extLst>
      <p:ext uri="{BB962C8B-B14F-4D97-AF65-F5344CB8AC3E}">
        <p14:creationId xmlns:p14="http://schemas.microsoft.com/office/powerpoint/2010/main" val="13180964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ic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5D50E"/>
                </a:solidFill>
                <a:effectLst/>
                <a:latin typeface="Consolas" panose="020B0609020204030204" pitchFamily="49" charset="0"/>
              </a:rPr>
              <a:t>Insert</a:t>
            </a:r>
            <a:r>
              <a:rPr lang="en-US" sz="2400" b="0" dirty="0" err="1">
                <a:solidFill>
                  <a:srgbClr val="D4D4D4"/>
                </a:solidFill>
                <a:effectLst/>
                <a:latin typeface="Consolas" panose="020B0609020204030204" pitchFamily="49" charset="0"/>
              </a:rPr>
              <a:t>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Box</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65183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233" y="254635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1) </a:t>
            </a:r>
            <a:r>
              <a:rPr lang="en-US" sz="1400" dirty="0">
                <a:solidFill>
                  <a:srgbClr val="6A9955"/>
                </a:solidFill>
                <a:latin typeface="Consolas" panose="020B0609020204030204" pitchFamily="49" charset="0"/>
              </a:rPr>
              <a:t>Create</a:t>
            </a:r>
            <a:r>
              <a:rPr lang="en-US" sz="1400" b="0" dirty="0">
                <a:solidFill>
                  <a:srgbClr val="6A9955"/>
                </a:solidFill>
                <a:effectLst/>
                <a:latin typeface="Consolas" panose="020B0609020204030204" pitchFamily="49" charset="0"/>
              </a:rPr>
              <a: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2) </a:t>
            </a:r>
            <a:r>
              <a:rPr lang="en-US" sz="1400" dirty="0">
                <a:solidFill>
                  <a:srgbClr val="6A9955"/>
                </a:solidFill>
                <a:latin typeface="Consolas" panose="020B0609020204030204" pitchFamily="49" charset="0"/>
              </a:rPr>
              <a:t>Create</a:t>
            </a:r>
            <a:r>
              <a:rPr lang="en-US" sz="1400" b="0" dirty="0">
                <a:solidFill>
                  <a:srgbClr val="6A9955"/>
                </a:solidFill>
                <a:effectLst/>
                <a:latin typeface="Consolas" panose="020B0609020204030204" pitchFamily="49" charset="0"/>
              </a:rPr>
              <a:t> a list with row values.</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3) Insert the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1086585"/>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with row values.</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a:t>
            </a:r>
            <a:r>
              <a:rPr lang="en-US" kern="0" dirty="0">
                <a:solidFill>
                  <a:srgbClr val="D9D9D9"/>
                </a:solidFill>
                <a:latin typeface="Arial"/>
                <a:ea typeface="ＭＳ Ｐゴシック" pitchFamily="34" charset="-128"/>
              </a:rPr>
              <a:t>rt </a:t>
            </a:r>
            <a:r>
              <a:rPr lang="en-US" kern="0" dirty="0">
                <a:solidFill>
                  <a:srgbClr val="FFFFFF">
                    <a:lumMod val="85000"/>
                  </a:srgbClr>
                </a:solidFill>
                <a:latin typeface="Arial"/>
                <a:ea typeface="ＭＳ Ｐゴシック" pitchFamily="34" charset="-128"/>
              </a:rPr>
              <a:t>the new row.</a:t>
            </a:r>
            <a:endParaRPr lang="en-US" dirty="0"/>
          </a:p>
        </p:txBody>
      </p:sp>
      <p:sp>
        <p:nvSpPr>
          <p:cNvPr id="2" name="TextBox 2">
            <a:extLst>
              <a:ext uri="{FF2B5EF4-FFF2-40B4-BE49-F238E27FC236}">
                <a16:creationId xmlns:a16="http://schemas.microsoft.com/office/drawing/2014/main" id="{AA567895-503B-0EBA-BF51-D36DB8D33C6D}"/>
              </a:ext>
            </a:extLst>
          </p:cNvPr>
          <p:cNvSpPr txBox="1">
            <a:spLocks noChangeArrowheads="1"/>
          </p:cNvSpPr>
          <p:nvPr/>
        </p:nvSpPr>
        <p:spPr bwMode="auto">
          <a:xfrm>
            <a:off x="3482456" y="5701731"/>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solidFill>
                  <a:srgbClr val="D9D9D9"/>
                </a:solidFill>
              </a:rPr>
              <a:t>New row in table </a:t>
            </a:r>
          </a:p>
          <a:p>
            <a:pPr eaLnBrk="1" hangingPunct="1">
              <a:spcBef>
                <a:spcPct val="0"/>
              </a:spcBef>
              <a:buFontTx/>
              <a:buNone/>
            </a:pPr>
            <a:endParaRPr lang="en-US" altLang="en-US" sz="1600" dirty="0">
              <a:solidFill>
                <a:srgbClr val="D9D9D9"/>
              </a:solidFill>
            </a:endParaRPr>
          </a:p>
          <a:p>
            <a:pPr eaLnBrk="1" hangingPunct="1">
              <a:spcBef>
                <a:spcPct val="0"/>
              </a:spcBef>
              <a:buFontTx/>
              <a:buNone/>
            </a:pPr>
            <a:r>
              <a:rPr lang="en-US" altLang="en-US" sz="1600" dirty="0">
                <a:solidFill>
                  <a:srgbClr val="D9D9D9"/>
                </a:solidFill>
              </a:rPr>
              <a:t>Polygon geometry is not defined.  </a:t>
            </a:r>
          </a:p>
          <a:p>
            <a:pPr eaLnBrk="1" hangingPunct="1">
              <a:spcBef>
                <a:spcPct val="0"/>
              </a:spcBef>
              <a:buFontTx/>
              <a:buNone/>
            </a:pPr>
            <a:r>
              <a:rPr lang="en-US" altLang="en-US" sz="1600" dirty="0">
                <a:solidFill>
                  <a:srgbClr val="D9D9D9"/>
                </a:solidFill>
              </a:rPr>
              <a:t>No Polygon will be displayed.</a:t>
            </a:r>
          </a:p>
        </p:txBody>
      </p:sp>
      <p:cxnSp>
        <p:nvCxnSpPr>
          <p:cNvPr id="4" name="Straight Arrow Connector 3">
            <a:extLst>
              <a:ext uri="{FF2B5EF4-FFF2-40B4-BE49-F238E27FC236}">
                <a16:creationId xmlns:a16="http://schemas.microsoft.com/office/drawing/2014/main" id="{BA2A8529-DE7C-4365-15E8-787723963015}"/>
              </a:ext>
            </a:extLst>
          </p:cNvPr>
          <p:cNvCxnSpPr/>
          <p:nvPr/>
        </p:nvCxnSpPr>
        <p:spPr bwMode="auto">
          <a:xfrm flipV="1">
            <a:off x="5241309" y="5867399"/>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25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713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713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71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713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713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713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7139">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7139">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8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8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0450A0-F9CE-CD89-011C-5E056EE54B98}"/>
              </a:ext>
            </a:extLst>
          </p:cNvPr>
          <p:cNvSpPr>
            <a:spLocks noGrp="1"/>
          </p:cNvSpPr>
          <p:nvPr>
            <p:ph type="title"/>
          </p:nvPr>
        </p:nvSpPr>
        <p:spPr/>
        <p:txBody>
          <a:bodyPr/>
          <a:lstStyle/>
          <a:p>
            <a:pPr eaLnBrk="1" hangingPunct="1"/>
            <a:r>
              <a:rPr lang="en-US" altLang="en-US" b="0" dirty="0"/>
              <a:t>To create geometry...</a:t>
            </a:r>
          </a:p>
        </p:txBody>
      </p:sp>
      <p:sp>
        <p:nvSpPr>
          <p:cNvPr id="3" name="Content Placeholder 2">
            <a:extLst>
              <a:ext uri="{FF2B5EF4-FFF2-40B4-BE49-F238E27FC236}">
                <a16:creationId xmlns:a16="http://schemas.microsoft.com/office/drawing/2014/main" id="{E74CB971-C769-B85C-D203-D95675B3929F}"/>
              </a:ext>
            </a:extLst>
          </p:cNvPr>
          <p:cNvSpPr>
            <a:spLocks noGrp="1"/>
          </p:cNvSpPr>
          <p:nvPr>
            <p:ph idx="1"/>
          </p:nvPr>
        </p:nvSpPr>
        <p:spPr>
          <a:xfrm>
            <a:off x="152400" y="1295400"/>
            <a:ext cx="8991600" cy="5410200"/>
          </a:xfrm>
        </p:spPr>
        <p:txBody>
          <a:bodyPr/>
          <a:lstStyle/>
          <a:p>
            <a:pPr marL="514350" lvl="1" indent="-457200" eaLnBrk="1" hangingPunct="1">
              <a:buFont typeface="Arial" pitchFamily="34" charset="0"/>
              <a:buChar char="•"/>
              <a:defRPr/>
            </a:pPr>
            <a:r>
              <a:rPr lang="en-US" sz="2400" dirty="0">
                <a:ea typeface="ＭＳ Ｐゴシック" pitchFamily="34" charset="-128"/>
              </a:rPr>
              <a:t>Need to create a Geometry object </a:t>
            </a:r>
          </a:p>
          <a:p>
            <a:pPr marL="514350" lvl="1" indent="-457200" eaLnBrk="1" hangingPunct="1">
              <a:buFont typeface="Arial" pitchFamily="34" charset="0"/>
              <a:buChar char="•"/>
              <a:defRPr/>
            </a:pPr>
            <a:r>
              <a:rPr lang="en-US" sz="2400" dirty="0">
                <a:ea typeface="ＭＳ Ｐゴシック" pitchFamily="34" charset="-128"/>
              </a:rPr>
              <a:t>Point, Multipoint, Polyline, or Polygon</a:t>
            </a:r>
          </a:p>
          <a:p>
            <a:pPr marL="514350" lvl="1" indent="-457200" eaLnBrk="1" hangingPunct="1">
              <a:defRPr/>
            </a:pPr>
            <a:endParaRPr lang="en-US" sz="1800" dirty="0">
              <a:ea typeface="ＭＳ Ｐゴシック" pitchFamily="34" charset="-128"/>
            </a:endParaRPr>
          </a:p>
          <a:p>
            <a:pPr marL="514350" lvl="1" indent="-457200" eaLnBrk="1" hangingPunct="1">
              <a:defRPr/>
            </a:pPr>
            <a:endParaRPr lang="en-US" sz="1800" dirty="0">
              <a:ea typeface="ＭＳ Ｐゴシック" pitchFamily="34" charset="-128"/>
            </a:endParaRPr>
          </a:p>
          <a:p>
            <a:pPr marL="0" indent="0">
              <a:buNone/>
            </a:pPr>
            <a:r>
              <a:rPr lang="en-US" sz="1800" dirty="0" err="1">
                <a:solidFill>
                  <a:srgbClr val="D4D4D4"/>
                </a:solidFill>
                <a:latin typeface="Consolas" panose="020B0609020204030204" pitchFamily="49" charset="0"/>
              </a:rPr>
              <a:t>hospital_point</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70.1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42.07</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arcpy.Array</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459111.66</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5010433.12</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472516.38</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5001431.08</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477710.81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4986587.10</a:t>
            </a:r>
            <a:r>
              <a:rPr lang="en-US" sz="1800" dirty="0">
                <a:solidFill>
                  <a:srgbClr val="D4D4D4"/>
                </a:solidFill>
                <a:latin typeface="Consolas" panose="020B0609020204030204" pitchFamily="49" charset="0"/>
              </a:rPr>
              <a:t>)]) </a:t>
            </a:r>
          </a:p>
          <a:p>
            <a:pPr marL="0" indent="0">
              <a:buNone/>
            </a:pPr>
            <a:r>
              <a:rPr lang="en-US" sz="1800" dirty="0" err="1">
                <a:solidFill>
                  <a:srgbClr val="D4D4D4"/>
                </a:solidFill>
                <a:latin typeface="Consolas" panose="020B0609020204030204" pitchFamily="49" charset="0"/>
              </a:rPr>
              <a:t>rail_polyline</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arcpy.Polyline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pic>
        <p:nvPicPr>
          <p:cNvPr id="30725" name="Picture 5">
            <a:extLst>
              <a:ext uri="{FF2B5EF4-FFF2-40B4-BE49-F238E27FC236}">
                <a16:creationId xmlns:a16="http://schemas.microsoft.com/office/drawing/2014/main" id="{0FF8A9A6-EDE3-F75B-E3FE-8CEC22E95CF8}"/>
              </a:ext>
            </a:extLst>
          </p:cNvPr>
          <p:cNvPicPr>
            <a:picLocks noChangeAspect="1" noChangeArrowheads="1"/>
          </p:cNvPicPr>
          <p:nvPr/>
        </p:nvPicPr>
        <p:blipFill rotWithShape="1">
          <a:blip r:embed="rId3"/>
          <a:srcRect l="13514" t="38609"/>
          <a:stretch/>
        </p:blipFill>
        <p:spPr bwMode="auto">
          <a:xfrm>
            <a:off x="6553200" y="1300162"/>
            <a:ext cx="2438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a:extLst>
              <a:ext uri="{FF2B5EF4-FFF2-40B4-BE49-F238E27FC236}">
                <a16:creationId xmlns:a16="http://schemas.microsoft.com/office/drawing/2014/main" id="{1B5EC536-F040-D0F8-132E-8450ADA3F865}"/>
              </a:ext>
            </a:extLst>
          </p:cNvPr>
          <p:cNvSpPr/>
          <p:nvPr/>
        </p:nvSpPr>
        <p:spPr bwMode="auto">
          <a:xfrm>
            <a:off x="6896100" y="1219200"/>
            <a:ext cx="723900" cy="457200"/>
          </a:xfrm>
          <a:prstGeom prst="ellipse">
            <a:avLst/>
          </a:prstGeom>
          <a:noFill/>
          <a:ln w="38100" cap="flat" cmpd="sng" algn="ctr">
            <a:solidFill>
              <a:srgbClr val="FF0066"/>
            </a:solidFill>
            <a:prstDash val="solid"/>
            <a:round/>
            <a:headEnd type="none" w="med" len="med"/>
            <a:tailEnd type="none" w="med" len="med"/>
          </a:ln>
          <a:effectLst/>
        </p:spPr>
        <p:txBody>
          <a:bodyPr/>
          <a:lstStyle/>
          <a:p>
            <a:pPr eaLnBrk="1" hangingPunct="1">
              <a:defRPr/>
            </a:pPr>
            <a:endParaRPr lang="en-US">
              <a:ln>
                <a:solidFill>
                  <a:srgbClr val="FF0000"/>
                </a:solidFill>
              </a:ln>
              <a:latin typeface="Arial" charset="0"/>
              <a:ea typeface="+mn-ea"/>
            </a:endParaRPr>
          </a:p>
        </p:txBody>
      </p:sp>
    </p:spTree>
    <p:extLst>
      <p:ext uri="{BB962C8B-B14F-4D97-AF65-F5344CB8AC3E}">
        <p14:creationId xmlns:p14="http://schemas.microsoft.com/office/powerpoint/2010/main" val="5421862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2">
            <a:extLst>
              <a:ext uri="{FF2B5EF4-FFF2-40B4-BE49-F238E27FC236}">
                <a16:creationId xmlns:a16="http://schemas.microsoft.com/office/drawing/2014/main" id="{6DFFEF57-6D75-93BF-5276-CB6527F8A9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 t="10172"/>
          <a:stretch/>
        </p:blipFill>
        <p:spPr bwMode="auto">
          <a:xfrm>
            <a:off x="6400799" y="664002"/>
            <a:ext cx="2600325" cy="20791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 name="Rectangle 1"/>
          <p:cNvSpPr/>
          <p:nvPr/>
        </p:nvSpPr>
        <p:spPr>
          <a:xfrm>
            <a:off x="152400" y="752118"/>
            <a:ext cx="4572000" cy="5509200"/>
          </a:xfrm>
          <a:prstGeom prst="rect">
            <a:avLst/>
          </a:prstGeom>
        </p:spPr>
        <p:txBody>
          <a:bodyPr>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fires.shp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1) Create cursor object.</a:t>
            </a:r>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ic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arcpy.da.InsertCursor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"FIREID"</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"SHAPE@"</a:t>
            </a:r>
            <a:r>
              <a:rPr lang="en-US" sz="1600" dirty="0">
                <a:solidFill>
                  <a:srgbClr val="D4D4D4"/>
                </a:solidFill>
                <a:latin typeface="Consolas" panose="020B0609020204030204" pitchFamily="49" charset="0"/>
              </a:rPr>
              <a:t>])</a:t>
            </a:r>
          </a:p>
          <a:p>
            <a:endParaRPr lang="en-US" sz="1600" dirty="0">
              <a:solidFill>
                <a:srgbClr val="6A9955"/>
              </a:solidFill>
              <a:latin typeface="Consolas" panose="020B0609020204030204" pitchFamily="49" charset="0"/>
            </a:endParaRPr>
          </a:p>
          <a:p>
            <a:r>
              <a:rPr lang="en-US" sz="1600" dirty="0">
                <a:solidFill>
                  <a:srgbClr val="6A9955"/>
                </a:solidFill>
                <a:latin typeface="Consolas" panose="020B0609020204030204" pitchFamily="49" charset="0"/>
              </a:rPr>
              <a:t># 2) Create list with row values.</a:t>
            </a:r>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2a) Create Point object.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arcpy.Point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70.10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42.07</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2b) Put the row FIREID and Point</a:t>
            </a:r>
          </a:p>
          <a:p>
            <a:r>
              <a:rPr lang="en-US" sz="1600" dirty="0">
                <a:solidFill>
                  <a:srgbClr val="6A9955"/>
                </a:solidFill>
                <a:latin typeface="Consolas" panose="020B0609020204030204" pitchFamily="49" charset="0"/>
              </a:rPr>
              <a:t>#     in a list.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500000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3) Insert the new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ic.insertRow</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ic</a:t>
            </a:r>
            <a:endParaRPr lang="en-US" sz="1600" b="0" dirty="0">
              <a:solidFill>
                <a:srgbClr val="D4D4D4"/>
              </a:solidFill>
              <a:effectLst/>
              <a:latin typeface="Consolas" panose="020B0609020204030204" pitchFamily="49" charset="0"/>
            </a:endParaRPr>
          </a:p>
        </p:txBody>
      </p:sp>
      <p:sp>
        <p:nvSpPr>
          <p:cNvPr id="38915" name="Title 1">
            <a:extLst>
              <a:ext uri="{FF2B5EF4-FFF2-40B4-BE49-F238E27FC236}">
                <a16:creationId xmlns:a16="http://schemas.microsoft.com/office/drawing/2014/main" id="{62210838-D8F1-FB44-3630-60B9F12F18F0}"/>
              </a:ext>
            </a:extLst>
          </p:cNvPr>
          <p:cNvSpPr>
            <a:spLocks noGrp="1"/>
          </p:cNvSpPr>
          <p:nvPr>
            <p:ph type="title"/>
          </p:nvPr>
        </p:nvSpPr>
        <p:spPr/>
        <p:txBody>
          <a:bodyPr/>
          <a:lstStyle/>
          <a:p>
            <a:pPr eaLnBrk="1" hangingPunct="1"/>
            <a:r>
              <a:rPr lang="en-US" altLang="en-US" b="0" dirty="0"/>
              <a:t>Inserting a point</a:t>
            </a:r>
          </a:p>
        </p:txBody>
      </p:sp>
      <p:pic>
        <p:nvPicPr>
          <p:cNvPr id="31750" name="Picture 2">
            <a:extLst>
              <a:ext uri="{FF2B5EF4-FFF2-40B4-BE49-F238E27FC236}">
                <a16:creationId xmlns:a16="http://schemas.microsoft.com/office/drawing/2014/main" id="{0638FAF4-CD4D-D116-3C62-160B43B03C94}"/>
              </a:ext>
            </a:extLst>
          </p:cNvPr>
          <p:cNvPicPr>
            <a:picLocks noChangeAspect="1" noChangeArrowheads="1"/>
          </p:cNvPicPr>
          <p:nvPr/>
        </p:nvPicPr>
        <p:blipFill rotWithShape="1">
          <a:blip r:embed="rId4"/>
          <a:srcRect l="57936" t="4200"/>
          <a:stretch/>
        </p:blipFill>
        <p:spPr bwMode="auto">
          <a:xfrm>
            <a:off x="6400800" y="3352800"/>
            <a:ext cx="2600325" cy="347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8"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4419600" y="4374015"/>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D9D9D9"/>
                </a:solidFill>
              </a:rPr>
              <a:t>New point </a:t>
            </a:r>
          </a:p>
          <a:p>
            <a:pPr eaLnBrk="1" hangingPunct="1">
              <a:spcBef>
                <a:spcPct val="0"/>
              </a:spcBef>
              <a:buFontTx/>
              <a:buNone/>
            </a:pPr>
            <a:r>
              <a:rPr lang="en-US" altLang="en-US" sz="1800" dirty="0">
                <a:solidFill>
                  <a:srgbClr val="D9D9D9"/>
                </a:solidFill>
              </a:rPr>
              <a:t>    and </a:t>
            </a:r>
          </a:p>
          <a:p>
            <a:pPr eaLnBrk="1" hangingPunct="1">
              <a:spcBef>
                <a:spcPct val="0"/>
              </a:spcBef>
              <a:buFontTx/>
              <a:buNone/>
            </a:pPr>
            <a:r>
              <a:rPr lang="en-US" altLang="en-US" sz="1800" dirty="0">
                <a:solidFill>
                  <a:srgbClr val="D9D9D9"/>
                </a:solidFill>
              </a:rPr>
              <a:t>row in table</a:t>
            </a:r>
          </a:p>
        </p:txBody>
      </p:sp>
      <p:cxnSp>
        <p:nvCxnSpPr>
          <p:cNvPr id="5" name="Straight Arrow Connector 4">
            <a:extLst>
              <a:ext uri="{FF2B5EF4-FFF2-40B4-BE49-F238E27FC236}">
                <a16:creationId xmlns:a16="http://schemas.microsoft.com/office/drawing/2014/main" id="{68FC6BB1-5C0B-8220-2B66-1694D7738357}"/>
              </a:ext>
            </a:extLst>
          </p:cNvPr>
          <p:cNvCxnSpPr/>
          <p:nvPr/>
        </p:nvCxnSpPr>
        <p:spPr bwMode="auto">
          <a:xfrm flipV="1">
            <a:off x="5562600" y="3629025"/>
            <a:ext cx="1301087" cy="684665"/>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3FEA73E-A7D0-4172-802E-1D96FE84F5BE}"/>
              </a:ext>
            </a:extLst>
          </p:cNvPr>
          <p:cNvCxnSpPr/>
          <p:nvPr/>
        </p:nvCxnSpPr>
        <p:spPr bwMode="auto">
          <a:xfrm>
            <a:off x="6172200" y="5473463"/>
            <a:ext cx="1050594" cy="1131887"/>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934200" y="2971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16">
            <a:extLst>
              <a:ext uri="{FF2B5EF4-FFF2-40B4-BE49-F238E27FC236}">
                <a16:creationId xmlns:a16="http://schemas.microsoft.com/office/drawing/2014/main" id="{FDD32D3E-68CC-F8F2-75CE-76B9D4EAC44E}"/>
              </a:ext>
            </a:extLst>
          </p:cNvPr>
          <p:cNvSpPr>
            <a:spLocks noChangeArrowheads="1"/>
          </p:cNvSpPr>
          <p:nvPr/>
        </p:nvSpPr>
        <p:spPr bwMode="auto">
          <a:xfrm>
            <a:off x="6934200" y="304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extLst>
      <p:ext uri="{BB962C8B-B14F-4D97-AF65-F5344CB8AC3E}">
        <p14:creationId xmlns:p14="http://schemas.microsoft.com/office/powerpoint/2010/main" val="50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9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9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16" grpId="0"/>
      <p:bldP spid="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84CE516B-EC2E-5C5B-BD57-9DB4CEADAE4B}"/>
              </a:ext>
            </a:extLst>
          </p:cNvPr>
          <p:cNvSpPr/>
          <p:nvPr/>
        </p:nvSpPr>
        <p:spPr bwMode="auto">
          <a:xfrm>
            <a:off x="990600" y="1676400"/>
            <a:ext cx="4419600" cy="381000"/>
          </a:xfrm>
          <a:custGeom>
            <a:avLst/>
            <a:gdLst>
              <a:gd name="connsiteX0" fmla="*/ 0 w 4419600"/>
              <a:gd name="connsiteY0" fmla="*/ 0 h 381000"/>
              <a:gd name="connsiteX1" fmla="*/ 419862 w 4419600"/>
              <a:gd name="connsiteY1" fmla="*/ 0 h 381000"/>
              <a:gd name="connsiteX2" fmla="*/ 883920 w 4419600"/>
              <a:gd name="connsiteY2" fmla="*/ 0 h 381000"/>
              <a:gd name="connsiteX3" fmla="*/ 1524762 w 4419600"/>
              <a:gd name="connsiteY3" fmla="*/ 0 h 381000"/>
              <a:gd name="connsiteX4" fmla="*/ 2077212 w 4419600"/>
              <a:gd name="connsiteY4" fmla="*/ 0 h 381000"/>
              <a:gd name="connsiteX5" fmla="*/ 2629662 w 4419600"/>
              <a:gd name="connsiteY5" fmla="*/ 0 h 381000"/>
              <a:gd name="connsiteX6" fmla="*/ 3093720 w 4419600"/>
              <a:gd name="connsiteY6" fmla="*/ 0 h 381000"/>
              <a:gd name="connsiteX7" fmla="*/ 3513582 w 4419600"/>
              <a:gd name="connsiteY7" fmla="*/ 0 h 381000"/>
              <a:gd name="connsiteX8" fmla="*/ 4419600 w 4419600"/>
              <a:gd name="connsiteY8" fmla="*/ 0 h 381000"/>
              <a:gd name="connsiteX9" fmla="*/ 4419600 w 4419600"/>
              <a:gd name="connsiteY9" fmla="*/ 381000 h 381000"/>
              <a:gd name="connsiteX10" fmla="*/ 3867150 w 4419600"/>
              <a:gd name="connsiteY10" fmla="*/ 381000 h 381000"/>
              <a:gd name="connsiteX11" fmla="*/ 3314700 w 4419600"/>
              <a:gd name="connsiteY11" fmla="*/ 381000 h 381000"/>
              <a:gd name="connsiteX12" fmla="*/ 2850642 w 4419600"/>
              <a:gd name="connsiteY12" fmla="*/ 381000 h 381000"/>
              <a:gd name="connsiteX13" fmla="*/ 2209800 w 4419600"/>
              <a:gd name="connsiteY13" fmla="*/ 381000 h 381000"/>
              <a:gd name="connsiteX14" fmla="*/ 1701546 w 4419600"/>
              <a:gd name="connsiteY14" fmla="*/ 381000 h 381000"/>
              <a:gd name="connsiteX15" fmla="*/ 1193292 w 4419600"/>
              <a:gd name="connsiteY15" fmla="*/ 381000 h 381000"/>
              <a:gd name="connsiteX16" fmla="*/ 596646 w 4419600"/>
              <a:gd name="connsiteY16" fmla="*/ 381000 h 381000"/>
              <a:gd name="connsiteX17" fmla="*/ 0 w 4419600"/>
              <a:gd name="connsiteY17" fmla="*/ 381000 h 381000"/>
              <a:gd name="connsiteX18" fmla="*/ 0 w 4419600"/>
              <a:gd name="connsiteY18"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19600" h="381000" extrusionOk="0">
                <a:moveTo>
                  <a:pt x="0" y="0"/>
                </a:moveTo>
                <a:cubicBezTo>
                  <a:pt x="209616" y="-48869"/>
                  <a:pt x="282460" y="38978"/>
                  <a:pt x="419862" y="0"/>
                </a:cubicBezTo>
                <a:cubicBezTo>
                  <a:pt x="557264" y="-38978"/>
                  <a:pt x="710101" y="4098"/>
                  <a:pt x="883920" y="0"/>
                </a:cubicBezTo>
                <a:cubicBezTo>
                  <a:pt x="1057739" y="-4098"/>
                  <a:pt x="1373587" y="50124"/>
                  <a:pt x="1524762" y="0"/>
                </a:cubicBezTo>
                <a:cubicBezTo>
                  <a:pt x="1675937" y="-50124"/>
                  <a:pt x="1844450" y="18212"/>
                  <a:pt x="2077212" y="0"/>
                </a:cubicBezTo>
                <a:cubicBezTo>
                  <a:pt x="2309974" y="-18212"/>
                  <a:pt x="2462966" y="16026"/>
                  <a:pt x="2629662" y="0"/>
                </a:cubicBezTo>
                <a:cubicBezTo>
                  <a:pt x="2796358" y="-16026"/>
                  <a:pt x="2924317" y="4142"/>
                  <a:pt x="3093720" y="0"/>
                </a:cubicBezTo>
                <a:cubicBezTo>
                  <a:pt x="3263123" y="-4142"/>
                  <a:pt x="3372981" y="25516"/>
                  <a:pt x="3513582" y="0"/>
                </a:cubicBezTo>
                <a:cubicBezTo>
                  <a:pt x="3654183" y="-25516"/>
                  <a:pt x="4081171" y="22182"/>
                  <a:pt x="4419600" y="0"/>
                </a:cubicBezTo>
                <a:cubicBezTo>
                  <a:pt x="4464944" y="183540"/>
                  <a:pt x="4388701" y="286590"/>
                  <a:pt x="4419600" y="381000"/>
                </a:cubicBezTo>
                <a:cubicBezTo>
                  <a:pt x="4233279" y="397503"/>
                  <a:pt x="4121090" y="320239"/>
                  <a:pt x="3867150" y="381000"/>
                </a:cubicBezTo>
                <a:cubicBezTo>
                  <a:pt x="3613210" y="441761"/>
                  <a:pt x="3430659" y="368323"/>
                  <a:pt x="3314700" y="381000"/>
                </a:cubicBezTo>
                <a:cubicBezTo>
                  <a:pt x="3198741" y="393677"/>
                  <a:pt x="3060242" y="341201"/>
                  <a:pt x="2850642" y="381000"/>
                </a:cubicBezTo>
                <a:cubicBezTo>
                  <a:pt x="2641042" y="420799"/>
                  <a:pt x="2382906" y="335920"/>
                  <a:pt x="2209800" y="381000"/>
                </a:cubicBezTo>
                <a:cubicBezTo>
                  <a:pt x="2036694" y="426080"/>
                  <a:pt x="1935247" y="363504"/>
                  <a:pt x="1701546" y="381000"/>
                </a:cubicBezTo>
                <a:cubicBezTo>
                  <a:pt x="1467845" y="398496"/>
                  <a:pt x="1352336" y="355236"/>
                  <a:pt x="1193292" y="381000"/>
                </a:cubicBezTo>
                <a:cubicBezTo>
                  <a:pt x="1034248" y="406764"/>
                  <a:pt x="727582" y="330476"/>
                  <a:pt x="596646" y="381000"/>
                </a:cubicBezTo>
                <a:cubicBezTo>
                  <a:pt x="465710" y="431524"/>
                  <a:pt x="286820" y="318606"/>
                  <a:pt x="0" y="381000"/>
                </a:cubicBezTo>
                <a:cubicBezTo>
                  <a:pt x="-9918" y="265997"/>
                  <a:pt x="12368" y="175652"/>
                  <a:pt x="0" y="0"/>
                </a:cubicBezTo>
                <a:close/>
              </a:path>
            </a:pathLst>
          </a:custGeom>
          <a:noFill/>
          <a:ln w="28575" cap="flat" cmpd="sng" algn="ctr">
            <a:solidFill>
              <a:srgbClr val="FF0066"/>
            </a:solidFill>
            <a:prstDash val="solid"/>
            <a:round/>
            <a:headEnd type="none" w="med" len="med"/>
            <a:tailEnd type="none" w="med" len="med"/>
            <a:extLst>
              <a:ext uri="{C807C97D-BFC1-408E-A445-0C87EB9F89A2}">
                <ask:lineSketchStyleProps xmlns:ask="http://schemas.microsoft.com/office/drawing/2018/sketchyshapes" sd="2650216993">
                  <a:prstGeom prst="rect">
                    <a:avLst/>
                  </a:prstGeom>
                  <ask:type>
                    <ask:lineSketchScribble/>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90DA841-9942-1B8E-85EB-4804F88D95AD}"/>
              </a:ext>
            </a:extLst>
          </p:cNvPr>
          <p:cNvSpPr/>
          <p:nvPr/>
        </p:nvSpPr>
        <p:spPr bwMode="auto">
          <a:xfrm>
            <a:off x="1016000" y="4572000"/>
            <a:ext cx="4419600" cy="381000"/>
          </a:xfrm>
          <a:custGeom>
            <a:avLst/>
            <a:gdLst>
              <a:gd name="connsiteX0" fmla="*/ 0 w 4419600"/>
              <a:gd name="connsiteY0" fmla="*/ 0 h 381000"/>
              <a:gd name="connsiteX1" fmla="*/ 498783 w 4419600"/>
              <a:gd name="connsiteY1" fmla="*/ 0 h 381000"/>
              <a:gd name="connsiteX2" fmla="*/ 1041763 w 4419600"/>
              <a:gd name="connsiteY2" fmla="*/ 0 h 381000"/>
              <a:gd name="connsiteX3" fmla="*/ 1761526 w 4419600"/>
              <a:gd name="connsiteY3" fmla="*/ 0 h 381000"/>
              <a:gd name="connsiteX4" fmla="*/ 2392898 w 4419600"/>
              <a:gd name="connsiteY4" fmla="*/ 0 h 381000"/>
              <a:gd name="connsiteX5" fmla="*/ 3024269 w 4419600"/>
              <a:gd name="connsiteY5" fmla="*/ 0 h 381000"/>
              <a:gd name="connsiteX6" fmla="*/ 3567249 w 4419600"/>
              <a:gd name="connsiteY6" fmla="*/ 0 h 381000"/>
              <a:gd name="connsiteX7" fmla="*/ 4419600 w 4419600"/>
              <a:gd name="connsiteY7" fmla="*/ 0 h 381000"/>
              <a:gd name="connsiteX8" fmla="*/ 4419600 w 4419600"/>
              <a:gd name="connsiteY8" fmla="*/ 381000 h 381000"/>
              <a:gd name="connsiteX9" fmla="*/ 3744033 w 4419600"/>
              <a:gd name="connsiteY9" fmla="*/ 381000 h 381000"/>
              <a:gd name="connsiteX10" fmla="*/ 3112661 w 4419600"/>
              <a:gd name="connsiteY10" fmla="*/ 381000 h 381000"/>
              <a:gd name="connsiteX11" fmla="*/ 2481290 w 4419600"/>
              <a:gd name="connsiteY11" fmla="*/ 381000 h 381000"/>
              <a:gd name="connsiteX12" fmla="*/ 1938310 w 4419600"/>
              <a:gd name="connsiteY12" fmla="*/ 381000 h 381000"/>
              <a:gd name="connsiteX13" fmla="*/ 1218547 w 4419600"/>
              <a:gd name="connsiteY13" fmla="*/ 381000 h 381000"/>
              <a:gd name="connsiteX14" fmla="*/ 631371 w 4419600"/>
              <a:gd name="connsiteY14" fmla="*/ 381000 h 381000"/>
              <a:gd name="connsiteX15" fmla="*/ 0 w 4419600"/>
              <a:gd name="connsiteY15" fmla="*/ 381000 h 381000"/>
              <a:gd name="connsiteX16" fmla="*/ 0 w 4419600"/>
              <a:gd name="connsiteY1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9600" h="381000" extrusionOk="0">
                <a:moveTo>
                  <a:pt x="0" y="0"/>
                </a:moveTo>
                <a:cubicBezTo>
                  <a:pt x="120433" y="-8746"/>
                  <a:pt x="390402" y="6147"/>
                  <a:pt x="498783" y="0"/>
                </a:cubicBezTo>
                <a:cubicBezTo>
                  <a:pt x="607164" y="-6147"/>
                  <a:pt x="818058" y="-10983"/>
                  <a:pt x="1041763" y="0"/>
                </a:cubicBezTo>
                <a:cubicBezTo>
                  <a:pt x="1265468" y="10983"/>
                  <a:pt x="1505589" y="-35814"/>
                  <a:pt x="1761526" y="0"/>
                </a:cubicBezTo>
                <a:cubicBezTo>
                  <a:pt x="2017463" y="35814"/>
                  <a:pt x="2262118" y="29777"/>
                  <a:pt x="2392898" y="0"/>
                </a:cubicBezTo>
                <a:cubicBezTo>
                  <a:pt x="2523678" y="-29777"/>
                  <a:pt x="2867620" y="-22117"/>
                  <a:pt x="3024269" y="0"/>
                </a:cubicBezTo>
                <a:cubicBezTo>
                  <a:pt x="3180918" y="22117"/>
                  <a:pt x="3322379" y="-21312"/>
                  <a:pt x="3567249" y="0"/>
                </a:cubicBezTo>
                <a:cubicBezTo>
                  <a:pt x="3812119" y="21312"/>
                  <a:pt x="4001223" y="23936"/>
                  <a:pt x="4419600" y="0"/>
                </a:cubicBezTo>
                <a:cubicBezTo>
                  <a:pt x="4438596" y="177214"/>
                  <a:pt x="4430147" y="295918"/>
                  <a:pt x="4419600" y="381000"/>
                </a:cubicBezTo>
                <a:cubicBezTo>
                  <a:pt x="4191539" y="400711"/>
                  <a:pt x="4067365" y="356939"/>
                  <a:pt x="3744033" y="381000"/>
                </a:cubicBezTo>
                <a:cubicBezTo>
                  <a:pt x="3420701" y="405061"/>
                  <a:pt x="3264260" y="365803"/>
                  <a:pt x="3112661" y="381000"/>
                </a:cubicBezTo>
                <a:cubicBezTo>
                  <a:pt x="2961062" y="396197"/>
                  <a:pt x="2632862" y="383638"/>
                  <a:pt x="2481290" y="381000"/>
                </a:cubicBezTo>
                <a:cubicBezTo>
                  <a:pt x="2329718" y="378362"/>
                  <a:pt x="2135315" y="396552"/>
                  <a:pt x="1938310" y="381000"/>
                </a:cubicBezTo>
                <a:cubicBezTo>
                  <a:pt x="1741305" y="365448"/>
                  <a:pt x="1378016" y="358359"/>
                  <a:pt x="1218547" y="381000"/>
                </a:cubicBezTo>
                <a:cubicBezTo>
                  <a:pt x="1059078" y="403641"/>
                  <a:pt x="920925" y="395724"/>
                  <a:pt x="631371" y="381000"/>
                </a:cubicBezTo>
                <a:cubicBezTo>
                  <a:pt x="341817" y="366276"/>
                  <a:pt x="141836" y="376794"/>
                  <a:pt x="0" y="381000"/>
                </a:cubicBezTo>
                <a:cubicBezTo>
                  <a:pt x="-12661" y="297071"/>
                  <a:pt x="17289" y="138673"/>
                  <a:pt x="0" y="0"/>
                </a:cubicBezTo>
                <a:close/>
              </a:path>
            </a:pathLst>
          </a:custGeom>
          <a:noFill/>
          <a:ln w="28575" cap="flat" cmpd="sng" algn="ctr">
            <a:solidFill>
              <a:srgbClr val="FF0066"/>
            </a:solidFill>
            <a:prstDash val="solid"/>
            <a:round/>
            <a:headEnd type="none" w="med" len="med"/>
            <a:tailEnd type="none" w="med" len="med"/>
            <a:extLst>
              <a:ext uri="{C807C97D-BFC1-408E-A445-0C87EB9F89A2}">
                <ask:lineSketchStyleProps xmlns:ask="http://schemas.microsoft.com/office/drawing/2018/sketchyshapes" sd="2650216993">
                  <a:prstGeom prst="rect">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9C656F5B-162C-D44B-3681-2BCA3E0A944A}"/>
              </a:ext>
            </a:extLst>
          </p:cNvPr>
          <p:cNvSpPr/>
          <p:nvPr/>
        </p:nvSpPr>
        <p:spPr bwMode="auto">
          <a:xfrm>
            <a:off x="336550" y="1752600"/>
            <a:ext cx="381000" cy="304800"/>
          </a:xfrm>
          <a:prstGeom prst="rect">
            <a:avLst/>
          </a:prstGeom>
          <a:noFill/>
          <a:ln w="12700" cap="flat" cmpd="sng" algn="ctr">
            <a:solidFill>
              <a:srgbClr val="D5D50E"/>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AB68A730-0C31-7A86-2519-4B6550127AC8}"/>
              </a:ext>
            </a:extLst>
          </p:cNvPr>
          <p:cNvSpPr/>
          <p:nvPr/>
        </p:nvSpPr>
        <p:spPr bwMode="auto">
          <a:xfrm>
            <a:off x="5803900" y="4629150"/>
            <a:ext cx="381000" cy="304800"/>
          </a:xfrm>
          <a:prstGeom prst="rect">
            <a:avLst/>
          </a:prstGeom>
          <a:noFill/>
          <a:ln w="12700" cap="flat" cmpd="sng" algn="ctr">
            <a:solidFill>
              <a:srgbClr val="D5D50E"/>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0755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kGray">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arkGray" id="{DD07916B-B922-41C8-A0BD-2B62AD19FAEB}" vid="{88E25944-78C2-4916-9367-9F1CEDC951B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6" ma:contentTypeDescription="Create a new document." ma:contentTypeScope="" ma:versionID="bf69fa18e4da8a51cd7c72f3278f5086">
  <xsd:schema xmlns:xsd="http://www.w3.org/2001/XMLSchema" xmlns:xs="http://www.w3.org/2001/XMLSchema" xmlns:p="http://schemas.microsoft.com/office/2006/metadata/properties" xmlns:ns3="98953c36-47f9-4038-aad2-41074b9cf7cc" targetNamespace="http://schemas.microsoft.com/office/2006/metadata/properties" ma:root="true" ma:fieldsID="9924bac9c27d2898e6fcfc81ba06fb77"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FDE9E-B4E0-4F85-A9C6-9A5FA89D6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FB0B90-6BC2-4D45-AA64-97CBE9808C17}">
  <ds:schemaRefs>
    <ds:schemaRef ds:uri="http://schemas.microsoft.com/sharepoint/v3/contenttype/forms"/>
  </ds:schemaRefs>
</ds:datastoreItem>
</file>

<file path=customXml/itemProps3.xml><?xml version="1.0" encoding="utf-8"?>
<ds:datastoreItem xmlns:ds="http://schemas.openxmlformats.org/officeDocument/2006/customXml" ds:itemID="{8C7B09AC-7869-4C7E-A169-5E24AE06F3E9}">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98953c36-47f9-4038-aad2-41074b9cf7cc"/>
    <ds:schemaRef ds:uri="http://www.w3.org/XML/1998/namespace"/>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50060</TotalTime>
  <Words>9646</Words>
  <Application>Microsoft Office PowerPoint</Application>
  <PresentationFormat>On-screen Show (4:3)</PresentationFormat>
  <Paragraphs>1612</Paragraphs>
  <Slides>116</Slides>
  <Notes>33</Notes>
  <HiddenSlides>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116</vt:i4>
      </vt:variant>
    </vt:vector>
  </HeadingPairs>
  <TitlesOfParts>
    <vt:vector size="127" baseType="lpstr">
      <vt:lpstr>ＭＳ Ｐゴシック</vt:lpstr>
      <vt:lpstr>Arial</vt:lpstr>
      <vt:lpstr>Avenir Next W01</vt:lpstr>
      <vt:lpstr>Calibri</vt:lpstr>
      <vt:lpstr>Consolas</vt:lpstr>
      <vt:lpstr>Courier New</vt:lpstr>
      <vt:lpstr>Garamond</vt:lpstr>
      <vt:lpstr>Verdana</vt:lpstr>
      <vt:lpstr>Wingdings</vt:lpstr>
      <vt:lpstr>Default Design</vt:lpstr>
      <vt:lpstr>darkGray</vt:lpstr>
      <vt:lpstr>PowerPoint Presentation</vt:lpstr>
      <vt:lpstr>arcpy cursors for GIS data</vt:lpstr>
      <vt:lpstr>Cursors --------------- Read/write GIS attribute table rows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 cursor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cursor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terms</vt:lpstr>
      <vt:lpstr>Cursor objects are 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 Python Notebook in ArcGIS Pro</vt:lpstr>
      <vt:lpstr>Open a Python Notebook in ArcGIS Pro</vt:lpstr>
      <vt:lpstr>In class - Exploring cursor objects (Part 1)</vt:lpstr>
      <vt:lpstr>In class follow-up</vt:lpstr>
      <vt:lpstr>Accessing fields</vt:lpstr>
      <vt:lpstr>Geometry Object</vt:lpstr>
      <vt:lpstr>Required parameters</vt:lpstr>
      <vt:lpstr>Optional parameters</vt:lpstr>
      <vt:lpstr>where_clause</vt:lpstr>
      <vt:lpstr>where_clause for filtering records</vt:lpstr>
      <vt:lpstr>where_clause for filtering records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with variable</vt:lpstr>
      <vt:lpstr>In class - Exploring cursor objects (Part 2)</vt:lpstr>
      <vt:lpstr>PowerPoint Presentation</vt:lpstr>
      <vt:lpstr>PowerPoint Presentation</vt:lpstr>
      <vt:lpstr>PowerPoint Presentation</vt:lpstr>
      <vt:lpstr>Common 'update' mistake</vt:lpstr>
      <vt:lpstr>Remember to commit with updateRow</vt:lpstr>
      <vt:lpstr>Deleting a row</vt:lpstr>
      <vt:lpstr>Deleting a row</vt:lpstr>
      <vt:lpstr>Deleting rows</vt:lpstr>
      <vt:lpstr>Delete row &amp; check the count</vt:lpstr>
      <vt:lpstr>Delete row &amp; check the count</vt:lpstr>
      <vt:lpstr>Delete row &amp; check the count</vt:lpstr>
      <vt:lpstr>Deleting the cursor object</vt:lpstr>
      <vt:lpstr>deleteRow versus del</vt:lpstr>
      <vt:lpstr>PowerPoint Presentation</vt:lpstr>
      <vt:lpstr>PowerPoint Presentation</vt:lpstr>
      <vt:lpstr>Insert cursor</vt:lpstr>
      <vt:lpstr>To create geometry...</vt:lpstr>
      <vt:lpstr>Inserting a point</vt:lpstr>
      <vt:lpstr>Using with … as</vt:lpstr>
      <vt:lpstr>Using with … as</vt:lpstr>
      <vt:lpstr>Using with … as</vt:lpstr>
      <vt:lpstr>Using with … as</vt:lpstr>
      <vt:lpstr>with … as releases exclusive lock</vt:lpstr>
      <vt:lpstr>Error handling with cursors</vt:lpstr>
      <vt:lpstr>Error handling and removing locks</vt:lpstr>
      <vt:lpstr>Summing up</vt:lpstr>
      <vt:lpstr>Appendix</vt:lpstr>
      <vt:lpstr>RuntimeError you might encounter</vt:lpstr>
      <vt:lpstr>Edit session example</vt:lpstr>
      <vt:lpstr>When is an edit session needed?</vt:lpstr>
      <vt:lpstr>Edit session</vt:lpstr>
      <vt:lpstr>Summing up</vt:lpstr>
      <vt:lpstr>More looping</vt:lpstr>
      <vt:lpstr>Find 7 mistakes </vt:lpstr>
      <vt:lpstr>Update a field based on another field</vt:lpstr>
      <vt:lpstr>Update a field based on another field</vt:lpstr>
      <vt:lpstr>Spatial Reference object</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439</cp:revision>
  <dcterms:created xsi:type="dcterms:W3CDTF">2004-10-22T02:24:14Z</dcterms:created>
  <dcterms:modified xsi:type="dcterms:W3CDTF">2025-03-27T16:52:13Z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