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464" r:id="rId3"/>
    <p:sldId id="466" r:id="rId4"/>
    <p:sldId id="467" r:id="rId5"/>
    <p:sldId id="468" r:id="rId6"/>
    <p:sldId id="412" r:id="rId7"/>
    <p:sldId id="472" r:id="rId8"/>
    <p:sldId id="471" r:id="rId9"/>
    <p:sldId id="463" r:id="rId10"/>
    <p:sldId id="476" r:id="rId11"/>
    <p:sldId id="477" r:id="rId12"/>
    <p:sldId id="478" r:id="rId13"/>
    <p:sldId id="475" r:id="rId14"/>
    <p:sldId id="480" r:id="rId15"/>
    <p:sldId id="489" r:id="rId16"/>
    <p:sldId id="459" r:id="rId17"/>
    <p:sldId id="483" r:id="rId18"/>
    <p:sldId id="486" r:id="rId19"/>
    <p:sldId id="481" r:id="rId20"/>
    <p:sldId id="488" r:id="rId21"/>
    <p:sldId id="490" r:id="rId22"/>
    <p:sldId id="491" r:id="rId23"/>
    <p:sldId id="492" r:id="rId24"/>
    <p:sldId id="495" r:id="rId25"/>
    <p:sldId id="496" r:id="rId26"/>
    <p:sldId id="479" r:id="rId27"/>
    <p:sldId id="498" r:id="rId28"/>
    <p:sldId id="506" r:id="rId29"/>
    <p:sldId id="461" r:id="rId30"/>
    <p:sldId id="500" r:id="rId31"/>
    <p:sldId id="497" r:id="rId32"/>
    <p:sldId id="493" r:id="rId33"/>
    <p:sldId id="502" r:id="rId34"/>
    <p:sldId id="504" r:id="rId35"/>
    <p:sldId id="501" r:id="rId36"/>
    <p:sldId id="503" r:id="rId37"/>
    <p:sldId id="460" r:id="rId38"/>
    <p:sldId id="462" r:id="rId39"/>
    <p:sldId id="427" r:id="rId40"/>
    <p:sldId id="457" r:id="rId41"/>
    <p:sldId id="458" r:id="rId4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MS PGothic" panose="020B0600070205080204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9D6BD"/>
    <a:srgbClr val="9F7705"/>
    <a:srgbClr val="7F7F7F"/>
    <a:srgbClr val="FF0066"/>
    <a:srgbClr val="F2F2F2"/>
    <a:srgbClr val="2E75B6"/>
    <a:srgbClr val="0000FF"/>
    <a:srgbClr val="669900"/>
    <a:srgbClr val="B2B062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2598" autoAdjust="0"/>
  </p:normalViewPr>
  <p:slideViewPr>
    <p:cSldViewPr>
      <p:cViewPr varScale="1">
        <p:scale>
          <a:sx n="53" d="100"/>
          <a:sy n="53" d="100"/>
        </p:scale>
        <p:origin x="2070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00" d="100"/>
        <a:sy n="3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>
            <a:extLst>
              <a:ext uri="{FF2B5EF4-FFF2-40B4-BE49-F238E27FC236}">
                <a16:creationId xmlns:a16="http://schemas.microsoft.com/office/drawing/2014/main" id="{7A6C6709-988A-F230-6F80-DAFF4BEE5CFB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1027">
            <a:extLst>
              <a:ext uri="{FF2B5EF4-FFF2-40B4-BE49-F238E27FC236}">
                <a16:creationId xmlns:a16="http://schemas.microsoft.com/office/drawing/2014/main" id="{ABE1B2E4-A018-1781-97DF-4DF7D9FCD428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9940" name="Rectangle 1028">
            <a:extLst>
              <a:ext uri="{FF2B5EF4-FFF2-40B4-BE49-F238E27FC236}">
                <a16:creationId xmlns:a16="http://schemas.microsoft.com/office/drawing/2014/main" id="{23B25163-3F88-C972-C642-250DD2C28DEB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rgbClr val="000000">
                      <a:alpha val="74998"/>
                    </a:srgbClr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  <a:ext uri="{FAA26D3D-D897-4be2-8F04-BA451C77F1D7}"/>
          </a:extLst>
        </p:spPr>
      </p:sp>
      <p:sp>
        <p:nvSpPr>
          <p:cNvPr id="111621" name="Rectangle 1029">
            <a:extLst>
              <a:ext uri="{FF2B5EF4-FFF2-40B4-BE49-F238E27FC236}">
                <a16:creationId xmlns:a16="http://schemas.microsoft.com/office/drawing/2014/main" id="{08041603-1A29-5258-3A30-301E8741DA07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11622" name="Rectangle 1030">
            <a:extLst>
              <a:ext uri="{FF2B5EF4-FFF2-40B4-BE49-F238E27FC236}">
                <a16:creationId xmlns:a16="http://schemas.microsoft.com/office/drawing/2014/main" id="{2991F9E3-2B93-F011-326B-BCB2AD90B73C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1031">
            <a:extLst>
              <a:ext uri="{FF2B5EF4-FFF2-40B4-BE49-F238E27FC236}">
                <a16:creationId xmlns:a16="http://schemas.microsoft.com/office/drawing/2014/main" id="{206377D4-F39A-EFC4-3D80-5AC1E14B571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A5F73FC1-CAA2-4B05-A6E3-5698006F1130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MS PGothic" panose="020B0600070205080204" pitchFamily="34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F425DF-F559-F75F-B799-5938B769DA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4099" name="Notes Placeholder 2">
            <a:extLst>
              <a:ext uri="{FF2B5EF4-FFF2-40B4-BE49-F238E27FC236}">
                <a16:creationId xmlns:a16="http://schemas.microsoft.com/office/drawing/2014/main" id="{CC4D259F-6248-AEA0-BD77-42046B826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AutoNum type="arabicPeriod"/>
            </a:pPr>
            <a:r>
              <a:rPr lang="en-US" altLang="en-US" dirty="0" err="1">
                <a:latin typeface="Arial" panose="020B0604020202020204" pitchFamily="34" charset="0"/>
              </a:rPr>
              <a:t>myList.append</a:t>
            </a:r>
            <a:r>
              <a:rPr lang="en-US" altLang="en-US" dirty="0">
                <a:latin typeface="Arial" panose="020B0604020202020204" pitchFamily="34" charset="0"/>
              </a:rPr>
              <a:t>( 4 )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dirty="0" err="1">
                <a:latin typeface="Arial" panose="020B0604020202020204" pitchFamily="34" charset="0"/>
              </a:rPr>
              <a:t>mystr.endswith</a:t>
            </a:r>
            <a:r>
              <a:rPr lang="en-US" altLang="en-US" dirty="0">
                <a:latin typeface="Arial" panose="020B0604020202020204" pitchFamily="34" charset="0"/>
              </a:rPr>
              <a:t>(</a:t>
            </a:r>
            <a:r>
              <a:rPr lang="ja-JP" altLang="en-US" dirty="0">
                <a:latin typeface="Arial" panose="020B0604020202020204" pitchFamily="34" charset="0"/>
              </a:rPr>
              <a:t>“</a:t>
            </a:r>
            <a:r>
              <a:rPr lang="en-US" altLang="ja-JP" dirty="0" err="1">
                <a:latin typeface="Arial" panose="020B0604020202020204" pitchFamily="34" charset="0"/>
              </a:rPr>
              <a:t>shp</a:t>
            </a:r>
            <a:r>
              <a:rPr lang="ja-JP" altLang="en-US" dirty="0">
                <a:latin typeface="Arial" panose="020B0604020202020204" pitchFamily="34" charset="0"/>
              </a:rPr>
              <a:t>”</a:t>
            </a:r>
            <a:r>
              <a:rPr lang="en-US" altLang="ja-JP" dirty="0">
                <a:latin typeface="Arial" panose="020B0604020202020204" pitchFamily="34" charset="0"/>
              </a:rPr>
              <a:t>)</a:t>
            </a:r>
          </a:p>
          <a:p>
            <a:pPr eaLnBrk="1" hangingPunct="1">
              <a:buFontTx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dirty="0" err="1">
                <a:latin typeface="Arial" panose="020B0604020202020204" pitchFamily="34" charset="0"/>
              </a:rPr>
              <a:t>arcpy.env.overwriteOutput</a:t>
            </a:r>
            <a:r>
              <a:rPr lang="en-US" altLang="en-US" dirty="0">
                <a:latin typeface="Arial" panose="020B0604020202020204" pitchFamily="34" charset="0"/>
              </a:rPr>
              <a:t> = 1</a:t>
            </a:r>
          </a:p>
          <a:p>
            <a:pPr eaLnBrk="1" hangingPunct="1">
              <a:buFontTx/>
              <a:buAutoNum type="arabicPeriod"/>
            </a:pP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dirty="0" err="1">
                <a:latin typeface="Arial" panose="020B0604020202020204" pitchFamily="34" charset="0"/>
              </a:rPr>
              <a:t>arcpy.compact_management</a:t>
            </a:r>
            <a:r>
              <a:rPr lang="en-US" altLang="en-US" dirty="0">
                <a:latin typeface="Arial" panose="020B0604020202020204" pitchFamily="34" charset="0"/>
              </a:rPr>
              <a:t>(filename)</a:t>
            </a:r>
            <a:br>
              <a:rPr lang="en-US" altLang="en-US" dirty="0">
                <a:latin typeface="Arial" panose="020B0604020202020204" pitchFamily="34" charset="0"/>
              </a:rPr>
            </a:br>
            <a:endParaRPr lang="en-US" altLang="en-US" dirty="0">
              <a:latin typeface="Arial" panose="020B0604020202020204" pitchFamily="34" charset="0"/>
            </a:endParaRPr>
          </a:p>
          <a:p>
            <a:pPr eaLnBrk="1" hangingPunct="1">
              <a:buFontTx/>
              <a:buAutoNum type="arabicPeriod"/>
            </a:pPr>
            <a:r>
              <a:rPr lang="en-US" altLang="en-US" dirty="0" err="1">
                <a:latin typeface="Arial" panose="020B0604020202020204" pitchFamily="34" charset="0"/>
              </a:rPr>
              <a:t>rc</a:t>
            </a:r>
            <a:r>
              <a:rPr lang="en-US" altLang="en-US" dirty="0">
                <a:latin typeface="Arial" panose="020B0604020202020204" pitchFamily="34" charset="0"/>
              </a:rPr>
              <a:t> = </a:t>
            </a:r>
            <a:r>
              <a:rPr lang="en-US" altLang="en-US" dirty="0" err="1">
                <a:latin typeface="Arial" panose="020B0604020202020204" pitchFamily="34" charset="0"/>
              </a:rPr>
              <a:t>arcpy.AverageNearestNeighbor_stats</a:t>
            </a:r>
            <a:r>
              <a:rPr lang="en-US" altLang="en-US" dirty="0">
                <a:latin typeface="Arial" panose="020B0604020202020204" pitchFamily="34" charset="0"/>
              </a:rPr>
              <a:t>("C://points.shp", "Euclidean Distance")</a:t>
            </a:r>
            <a:br>
              <a:rPr lang="en-US" altLang="en-US" dirty="0">
                <a:latin typeface="Arial" panose="020B0604020202020204" pitchFamily="34" charset="0"/>
              </a:rPr>
            </a:b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a. print (</a:t>
            </a:r>
            <a:r>
              <a:rPr lang="en-US" altLang="en-US" dirty="0" err="1">
                <a:latin typeface="Arial" panose="020B0604020202020204" pitchFamily="34" charset="0"/>
              </a:rPr>
              <a:t>rc.outputcount</a:t>
            </a:r>
            <a:r>
              <a:rPr lang="en-US" altLang="en-US" dirty="0">
                <a:latin typeface="Arial" panose="020B0604020202020204" pitchFamily="34" charset="0"/>
              </a:rPr>
              <a:t>)</a:t>
            </a:r>
            <a:br>
              <a:rPr lang="en-US" altLang="en-US" dirty="0">
                <a:latin typeface="Arial" panose="020B0604020202020204" pitchFamily="34" charset="0"/>
              </a:rPr>
            </a:br>
            <a:br>
              <a:rPr lang="en-US" altLang="en-US" dirty="0">
                <a:latin typeface="Arial" panose="020B0604020202020204" pitchFamily="34" charset="0"/>
              </a:rPr>
            </a:br>
            <a:r>
              <a:rPr lang="en-US" altLang="en-US" dirty="0">
                <a:latin typeface="Arial" panose="020B0604020202020204" pitchFamily="34" charset="0"/>
              </a:rPr>
              <a:t>b. print(</a:t>
            </a:r>
            <a:r>
              <a:rPr lang="en-US" altLang="en-US" dirty="0" err="1">
                <a:latin typeface="Arial" panose="020B0604020202020204" pitchFamily="34" charset="0"/>
              </a:rPr>
              <a:t>rc.getOutput</a:t>
            </a:r>
            <a:r>
              <a:rPr lang="en-US" altLang="en-US" dirty="0">
                <a:latin typeface="Arial" panose="020B0604020202020204" pitchFamily="34" charset="0"/>
              </a:rPr>
              <a:t>(0))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A278CC04-94F2-D1A2-3C78-51443190011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CA8AB3EF-F15B-4805-9A76-FBC6DC470905}" type="slidenum">
              <a:rPr lang="en-US" altLang="en-US"/>
              <a:pPr>
                <a:spcBef>
                  <a:spcPct val="0"/>
                </a:spcBef>
              </a:pPr>
              <a:t>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10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76506767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11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4614338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12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8514202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1073889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17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92524348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18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4389476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19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19867234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20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9425275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35258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977F7C-E36C-DF9A-C9BA-BB371C9B3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8195" name="Notes Placeholder 2">
            <a:extLst>
              <a:ext uri="{FF2B5EF4-FFF2-40B4-BE49-F238E27FC236}">
                <a16:creationId xmlns:a16="http://schemas.microsoft.com/office/drawing/2014/main" id="{3E3CE6D0-5993-6824-3EED-8EA85B4DD1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8196" name="Slide Number Placeholder 3">
            <a:extLst>
              <a:ext uri="{FF2B5EF4-FFF2-40B4-BE49-F238E27FC236}">
                <a16:creationId xmlns:a16="http://schemas.microsoft.com/office/drawing/2014/main" id="{AD7AD908-90A1-AC84-F318-2158F81D809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1DF227EA-8B29-46B4-AC89-2B5568E6C5EB}" type="slidenum">
              <a:rPr lang="en-US" altLang="en-US"/>
              <a:pPr/>
              <a:t>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a) 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b) 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c) "</a:t>
            </a:r>
            <a:r>
              <a:rPr lang="en-US" altLang="ja-JP" sz="12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DelWaterGap.shp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d) "</a:t>
            </a:r>
            <a:r>
              <a:rPr lang="en-US" altLang="ja-JP" sz="12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e) ".</a:t>
            </a:r>
            <a:r>
              <a:rPr lang="en-US" altLang="ja-JP" sz="1200" dirty="0" err="1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shp</a:t>
            </a:r>
            <a:r>
              <a:rPr lang="en-US" altLang="ja-JP" sz="12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ja-JP" sz="12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F73FC1-CAA2-4B05-A6E3-5698006F1130}" type="slidenum">
              <a:rPr lang="en-US" altLang="en-US" smtClean="0"/>
              <a:pPr/>
              <a:t>22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29994317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26859831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270584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26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3319575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7EFCF5-CBD3-F1D6-A125-ABC56D0C1F2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2531" name="Notes Placeholder 2">
            <a:extLst>
              <a:ext uri="{FF2B5EF4-FFF2-40B4-BE49-F238E27FC236}">
                <a16:creationId xmlns:a16="http://schemas.microsoft.com/office/drawing/2014/main" id="{C36E6A02-824E-B208-2476-8440865A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200" i="1" dirty="0">
                <a:latin typeface="Consolas" panose="020B0609020204030204" pitchFamily="49" charset="0"/>
                <a:cs typeface="Courier New" panose="02070309020205020404" pitchFamily="49" charset="0"/>
              </a:rPr>
              <a:t># Splitting extensions</a:t>
            </a:r>
          </a:p>
          <a:p>
            <a:pPr marL="0" indent="0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myShapefile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'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parks.shp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endParaRPr lang="en-US" sz="1200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os.path.splitext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myShapefile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fp</a:t>
            </a:r>
            <a:endParaRPr lang="en-US" sz="12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('parks', '.</a:t>
            </a:r>
            <a:r>
              <a:rPr lang="en-US" sz="12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shp</a:t>
            </a:r>
            <a:r>
              <a:rPr lang="en-US" sz="12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')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fp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'parks'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os.path.splitext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myShapefile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)[0]</a:t>
            </a:r>
          </a:p>
          <a:p>
            <a:pPr marL="0" indent="0">
              <a:buFontTx/>
              <a:buNone/>
              <a:defRPr/>
            </a:pPr>
            <a:r>
              <a:rPr lang="en-US" sz="12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'parks'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B21992EB-9A80-CA4F-3838-675E0908B7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22F624D4-C52C-449B-AAE3-91E5AB87BF1C}" type="slidenum">
              <a:rPr lang="en-US" altLang="en-US"/>
              <a:pPr/>
              <a:t>29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31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2228180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32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923543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92848658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34659762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4736A9-BEF6-55B1-C381-61DEB6C9E34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0483" name="Notes Placeholder 2">
            <a:extLst>
              <a:ext uri="{FF2B5EF4-FFF2-40B4-BE49-F238E27FC236}">
                <a16:creationId xmlns:a16="http://schemas.microsoft.com/office/drawing/2014/main" id="{90921AFE-A09B-7F18-9061-9339A0549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2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arcpy, 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12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arcpy.env.workspace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"C:/gispy/data/ch02/"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12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theFile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os.path.join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arcpy.env.workspace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, </a:t>
            </a:r>
            <a:r>
              <a:rPr lang="en-US" sz="1200" dirty="0" err="1">
                <a:latin typeface="Consolas" panose="020B0609020204030204" pitchFamily="49" charset="0"/>
                <a:cs typeface="Courier New" panose="02070309020205020404" pitchFamily="49" charset="0"/>
              </a:rPr>
              <a:t>theFile</a:t>
            </a:r>
            <a:r>
              <a:rPr lang="en-US" sz="12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response = 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os.path.getsize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2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12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print(response)</a:t>
            </a:r>
          </a:p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878B2C44-447B-B162-70ED-9C2456B544B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626F1132-D779-4A44-A5EC-89CCD9F1ECD5}" type="slidenum">
              <a:rPr lang="en-US" altLang="en-US"/>
              <a:pPr/>
              <a:t>36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288955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3554AF-AF54-DFF3-9169-B240420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1084AE6-1146-22DE-B579-D7C19922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019FC36-52C6-1371-3D9B-2A9E1E9B2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72CC16-80E1-4117-9789-83624799070E}" type="slidenum">
              <a:rPr lang="en-US" altLang="en-US"/>
              <a:pPr/>
              <a:t>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5088591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1031">
            <a:extLst>
              <a:ext uri="{FF2B5EF4-FFF2-40B4-BE49-F238E27FC236}">
                <a16:creationId xmlns:a16="http://schemas.microsoft.com/office/drawing/2014/main" id="{1A9858C5-AFFC-23D0-6A85-9A865A533B2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</a:pPr>
            <a:fld id="{5FD67195-BBD8-4518-AC9C-6083C960A85C}" type="slidenum">
              <a:rPr lang="en-US" altLang="en-US"/>
              <a:pPr>
                <a:spcBef>
                  <a:spcPct val="0"/>
                </a:spcBef>
              </a:pPr>
              <a:t>37</a:t>
            </a:fld>
            <a:endParaRPr lang="en-US" altLang="en-US"/>
          </a:p>
        </p:txBody>
      </p:sp>
      <p:sp>
        <p:nvSpPr>
          <p:cNvPr id="45059" name="Rectangle 2">
            <a:extLst>
              <a:ext uri="{FF2B5EF4-FFF2-40B4-BE49-F238E27FC236}">
                <a16:creationId xmlns:a16="http://schemas.microsoft.com/office/drawing/2014/main" id="{A655A8B2-9819-577C-A414-9220926C9AB1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5060" name="Rectangle 3">
            <a:extLst>
              <a:ext uri="{FF2B5EF4-FFF2-40B4-BE49-F238E27FC236}">
                <a16:creationId xmlns:a16="http://schemas.microsoft.com/office/drawing/2014/main" id="{DEA4E529-BD67-882D-F07F-38256AAAA50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extLs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7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import </a:t>
            </a:r>
            <a:r>
              <a:rPr lang="en-US" dirty="0" err="1">
                <a:ea typeface="ＭＳ Ｐゴシック" charset="0"/>
              </a:rPr>
              <a:t>os</a:t>
            </a:r>
            <a:r>
              <a:rPr lang="en-US" dirty="0">
                <a:ea typeface="ＭＳ Ｐゴシック" charset="0"/>
              </a:rPr>
              <a:t>, sys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p = </a:t>
            </a:r>
            <a:r>
              <a:rPr lang="en-US" dirty="0" err="1">
                <a:ea typeface="ＭＳ Ｐゴシック" charset="0"/>
              </a:rPr>
              <a:t>sys.argv</a:t>
            </a:r>
            <a:r>
              <a:rPr lang="en-US" dirty="0">
                <a:ea typeface="ＭＳ Ｐゴシック" charset="0"/>
              </a:rPr>
              <a:t>[0]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d = </a:t>
            </a:r>
            <a:r>
              <a:rPr lang="en-US" dirty="0" err="1">
                <a:ea typeface="ＭＳ Ｐゴシック" charset="0"/>
              </a:rPr>
              <a:t>os.path.dirname</a:t>
            </a:r>
            <a:r>
              <a:rPr lang="en-US" dirty="0">
                <a:ea typeface="ＭＳ Ｐゴシック" charset="0"/>
              </a:rPr>
              <a:t>(p)</a:t>
            </a:r>
          </a:p>
          <a:p>
            <a:pPr eaLnBrk="1" hangingPunct="1">
              <a:defRPr/>
            </a:pPr>
            <a:r>
              <a:rPr lang="en-US" dirty="0">
                <a:ea typeface="ＭＳ Ｐゴシック" charset="0"/>
              </a:rPr>
              <a:t>print(</a:t>
            </a:r>
            <a:r>
              <a:rPr lang="en-US" dirty="0" err="1">
                <a:ea typeface="ＭＳ Ｐゴシック" charset="0"/>
              </a:rPr>
              <a:t>os.listdir</a:t>
            </a:r>
            <a:r>
              <a:rPr lang="en-US" dirty="0">
                <a:ea typeface="ＭＳ Ｐゴシック" charset="0"/>
              </a:rPr>
              <a:t>(d))</a:t>
            </a:r>
          </a:p>
          <a:p>
            <a:pPr eaLnBrk="1" hangingPunct="1">
              <a:defRPr/>
            </a:pPr>
            <a:endParaRPr lang="en-US" dirty="0">
              <a:ea typeface="ＭＳ Ｐゴシック" charset="0"/>
            </a:endParaR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D6612A8-0C1B-EEFB-F0A6-BFEC29EA24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26627" name="Notes Placeholder 2">
            <a:extLst>
              <a:ext uri="{FF2B5EF4-FFF2-40B4-BE49-F238E27FC236}">
                <a16:creationId xmlns:a16="http://schemas.microsoft.com/office/drawing/2014/main" id="{A191960C-880E-9269-ECD2-837C32CEF5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EC4C4EFD-266D-12F3-A12C-7B632CA874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40C8958-AFC2-4378-9F67-499D781E47B9}" type="slidenum">
              <a:rPr lang="en-US" altLang="en-US"/>
              <a:pPr/>
              <a:t>38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64AFAB7-78FB-4E77-FFE4-DAB08090BC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2291" name="Notes Placeholder 2">
            <a:extLst>
              <a:ext uri="{FF2B5EF4-FFF2-40B4-BE49-F238E27FC236}">
                <a16:creationId xmlns:a16="http://schemas.microsoft.com/office/drawing/2014/main" id="{3E57FC40-4E12-AC14-649D-62665A69AD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74A69C53-99C6-13FD-9766-34C0C9BCDC4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F5D3763D-B457-460D-8042-D88FFFF571CB}" type="slidenum">
              <a:rPr lang="en-US" altLang="en-US"/>
              <a:pPr/>
              <a:t>39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C4A8CF7-F0C3-F594-E47D-EC3D9098E0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6387" name="Notes Placeholder 2">
            <a:extLst>
              <a:ext uri="{FF2B5EF4-FFF2-40B4-BE49-F238E27FC236}">
                <a16:creationId xmlns:a16="http://schemas.microsoft.com/office/drawing/2014/main" id="{13DE4AA9-0224-DF20-1FE8-050670BD36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674F60C4-E2A7-2412-0A9C-5842A8EC3B4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E043FB67-DDAA-4A23-B802-09A13325598A}" type="slidenum">
              <a:rPr lang="en-US" altLang="en-US"/>
              <a:pPr/>
              <a:t>40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66DFBA1-FC82-D893-5796-43DBA33139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8435" name="Notes Placeholder 2">
            <a:extLst>
              <a:ext uri="{FF2B5EF4-FFF2-40B4-BE49-F238E27FC236}">
                <a16:creationId xmlns:a16="http://schemas.microsoft.com/office/drawing/2014/main" id="{D9666B0D-3E3F-A822-256E-F0C11B1D50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2B397A7C-A2C5-7428-836D-77E7F4BFD67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0BAA3AA7-C789-43AC-ADBE-5729EB6EF86D}" type="slidenum">
              <a:rPr lang="en-US" altLang="en-US"/>
              <a:pPr/>
              <a:t>41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3554AF-AF54-DFF3-9169-B240420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1084AE6-1146-22DE-B579-D7C19922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019FC36-52C6-1371-3D9B-2A9E1E9B2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72CC16-80E1-4117-9789-83624799070E}" type="slidenum">
              <a:rPr lang="en-US" altLang="en-US"/>
              <a:pPr/>
              <a:t>4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6586717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93554AF-AF54-DFF3-9169-B240420DA8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6147" name="Notes Placeholder 2">
            <a:extLst>
              <a:ext uri="{FF2B5EF4-FFF2-40B4-BE49-F238E27FC236}">
                <a16:creationId xmlns:a16="http://schemas.microsoft.com/office/drawing/2014/main" id="{F1084AE6-1146-22DE-B579-D7C199225F2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en-US" altLang="en-US" dirty="0">
              <a:latin typeface="Arial" panose="020B0604020202020204" pitchFamily="34" charset="0"/>
            </a:endParaRPr>
          </a:p>
        </p:txBody>
      </p:sp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A019FC36-52C6-1371-3D9B-2A9E1E9B2FB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3272CC16-80E1-4117-9789-83624799070E}" type="slidenum">
              <a:rPr lang="en-US" altLang="en-US"/>
              <a:pPr/>
              <a:t>5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0891940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50696-D138-AAA4-C6ED-B632BAA08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06E76B7-F790-DCCF-D694-0880C806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AB4AA4B-6A13-A35C-9661-21D7FBFCE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3E8785-0EEB-4FD5-B9E0-93B0E06E73C0}" type="slidenum">
              <a:rPr lang="en-US" altLang="en-US"/>
              <a:pPr/>
              <a:t>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50696-D138-AAA4-C6ED-B632BAA08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06E76B7-F790-DCCF-D694-0880C806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AB4AA4B-6A13-A35C-9661-21D7FBFCE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3E8785-0EEB-4FD5-B9E0-93B0E06E73C0}" type="slidenum">
              <a:rPr lang="en-US" altLang="en-US"/>
              <a:pPr/>
              <a:t>7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7521158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350696-D138-AAA4-C6ED-B632BAA0890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0243" name="Notes Placeholder 2">
            <a:extLst>
              <a:ext uri="{FF2B5EF4-FFF2-40B4-BE49-F238E27FC236}">
                <a16:creationId xmlns:a16="http://schemas.microsoft.com/office/drawing/2014/main" id="{006E76B7-F790-DCCF-D694-0880C80603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9AB4AA4B-6A13-A35C-9661-21D7FBFCE38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883E8785-0EEB-4FD5-B9E0-93B0E06E73C0}" type="slidenum">
              <a:rPr lang="en-US" altLang="en-US"/>
              <a:pPr/>
              <a:t>8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1969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2E71BB9-0264-6653-89AA-753B9730FB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4339" name="Notes Placeholder 2">
            <a:extLst>
              <a:ext uri="{FF2B5EF4-FFF2-40B4-BE49-F238E27FC236}">
                <a16:creationId xmlns:a16="http://schemas.microsoft.com/office/drawing/2014/main" id="{43B63967-19F9-C46B-5990-2C7778D96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en-US" altLang="en-US">
              <a:latin typeface="Arial" panose="020B0604020202020204" pitchFamily="34" charset="0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7E5C8EA8-9AC3-6618-8D1A-AF3E31B7C20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fld id="{57C2C8F9-50D5-4C1D-83D3-7AF319D621FE}" type="slidenum">
              <a:rPr lang="en-US" altLang="en-US"/>
              <a:pPr/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rgbClr val="2E75B6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9C5CC231-2E38-9569-92A0-A788353140B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AD18416D-9352-3CA7-F645-2904F2D3BA09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0CA88C8-EF9F-009C-E775-D722538E6F4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18B1292-FA2F-4276-85B2-255033C6A77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331816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A812DC68-456B-AADC-1DC3-DBFFFB0F506F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3A5FF424-2E47-301C-8EBB-2BA9937DEA0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E1CE7332-5401-FD14-EE83-84A5331EF6DE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141DC64-C583-4EC3-8450-1C2A599C7D8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513510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171700" cy="61722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362700" cy="6172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BC08363F-EFB1-A842-A947-4110B1ED07A2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8576794F-840F-FD3A-866F-E47E92623AA1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CFD92C49-906D-F803-9A02-3E5554B9353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A34934E7-6847-44DE-898C-A52EE868A7C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65600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190500"/>
            <a:ext cx="8001000" cy="457200"/>
          </a:xfrm>
        </p:spPr>
        <p:txBody>
          <a:bodyPr/>
          <a:lstStyle>
            <a:lvl1pPr>
              <a:defRPr b="0">
                <a:solidFill>
                  <a:srgbClr val="2E75B6"/>
                </a:solidFill>
                <a:effectLst/>
                <a:latin typeface="+mn-lt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1F093544-24FF-9143-EA66-933110EF3229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2A33F957-BAF6-C100-80A7-AB1D3D1FC93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29B4496-80A1-7A2D-DA92-D90238EA1F5A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A38DE12-5407-4DFA-A32B-505D4D3836A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33958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4">
            <a:extLst>
              <a:ext uri="{FF2B5EF4-FFF2-40B4-BE49-F238E27FC236}">
                <a16:creationId xmlns:a16="http://schemas.microsoft.com/office/drawing/2014/main" id="{67E11F95-4799-BFC6-1660-997BCA1432D3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>
            <a:extLst>
              <a:ext uri="{FF2B5EF4-FFF2-40B4-BE49-F238E27FC236}">
                <a16:creationId xmlns:a16="http://schemas.microsoft.com/office/drawing/2014/main" id="{C256DDA4-431B-DF16-45F2-7B318DD5CDA2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B5DDE62E-97F4-64E7-D957-8095F7A522FD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B76E7F2-ED23-4006-8DC4-73747CFDCA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462152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2E75B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F89C10C-8BA9-3206-1BC5-DA52EE2C5D36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AAA83B4-AE26-1927-61C7-77D6239031C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127C91C-3E55-E9A7-5FB1-C5854ADEC5FC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712E04E-7539-4EE2-A58C-F06793C104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4675859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 b="0">
                <a:solidFill>
                  <a:srgbClr val="2E75B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AC4EE8B6-8E31-DCA0-5395-645A46C8A92D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E64952E-AFF6-B00D-B1AE-C2F7A21296E4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CE07D637-CBAF-3E4C-A46B-93C2BFAF5B87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5D43EA7F-0F90-4819-B800-B71FFE031F40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849938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solidFill>
                  <a:srgbClr val="2E75B6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Rectangle 4">
            <a:extLst>
              <a:ext uri="{FF2B5EF4-FFF2-40B4-BE49-F238E27FC236}">
                <a16:creationId xmlns:a16="http://schemas.microsoft.com/office/drawing/2014/main" id="{B0510CEF-6D3C-D35E-167C-F33593462310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>
            <a:extLst>
              <a:ext uri="{FF2B5EF4-FFF2-40B4-BE49-F238E27FC236}">
                <a16:creationId xmlns:a16="http://schemas.microsoft.com/office/drawing/2014/main" id="{74BD17F4-D8E0-0F2C-D3FB-2FFC929D5E8C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>
            <a:extLst>
              <a:ext uri="{FF2B5EF4-FFF2-40B4-BE49-F238E27FC236}">
                <a16:creationId xmlns:a16="http://schemas.microsoft.com/office/drawing/2014/main" id="{E0FA04B2-EFB8-F0D5-2AE7-3F1B5408DA3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D2BF1AD5-4053-441D-AF73-019474BDF23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3421102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>
            <a:extLst>
              <a:ext uri="{FF2B5EF4-FFF2-40B4-BE49-F238E27FC236}">
                <a16:creationId xmlns:a16="http://schemas.microsoft.com/office/drawing/2014/main" id="{CA8A2455-388E-8C8B-E8C2-20C3BD5DFC5C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>
            <a:extLst>
              <a:ext uri="{FF2B5EF4-FFF2-40B4-BE49-F238E27FC236}">
                <a16:creationId xmlns:a16="http://schemas.microsoft.com/office/drawing/2014/main" id="{B561CB5A-BB14-D531-567A-75378EDDE08B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>
            <a:extLst>
              <a:ext uri="{FF2B5EF4-FFF2-40B4-BE49-F238E27FC236}">
                <a16:creationId xmlns:a16="http://schemas.microsoft.com/office/drawing/2014/main" id="{841D74E5-1656-1DC9-799D-3C3E5528E94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64E4D7B-DCFF-43D6-878B-1BA7047D9BF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2561573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5B662D2-9EE1-27A9-2A38-B3F364487FA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C04117B-D010-36D1-A165-C933AD9C0EC5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37C667-13CB-EF07-108F-CD00EBD2EF9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02C038B-E198-4BAA-9DBA-8F6331049A7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5929545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B70587A-5F53-47E9-F662-0F93EEA342C8}"/>
              </a:ext>
            </a:extLst>
          </p:cNvPr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16ACB03-A0DD-1F68-BD7F-72F3CE5A3138}"/>
              </a:ext>
            </a:extLst>
          </p:cNvPr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5DE176E-9F0F-A787-5C44-26184B8F35F2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FEF9BC59-CB8A-4C90-A8FA-48ED185CF91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0121232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0F8B6658-73B1-E1D7-C344-FBCB865611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152400" y="152400"/>
            <a:ext cx="8001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C6F92169-D01F-6B7F-1F98-AD2582BBCD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78810DFC-A1A8-03DB-2003-0FA6AC4E4BB4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24384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solidFill>
                  <a:srgbClr val="008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C92EF6F5-370B-9CED-DA96-E1D1E51CF985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400800"/>
            <a:ext cx="3810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solidFill>
                  <a:srgbClr val="008000"/>
                </a:solidFill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B2C02A4B-4E58-8453-841E-77916E7BEFBC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286000" cy="32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solidFill>
                  <a:srgbClr val="008000"/>
                </a:solidFill>
              </a:defRPr>
            </a:lvl1pPr>
          </a:lstStyle>
          <a:p>
            <a:fld id="{03585D6A-584A-46D8-874B-8658E9ECB7B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latin typeface="+mn-lt"/>
          <a:ea typeface="MS PGothic" panose="020B0600070205080204" pitchFamily="34" charset="-128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>
          <a:solidFill>
            <a:srgbClr val="2E75B6"/>
          </a:solidFill>
          <a:effectLst>
            <a:outerShdw blurRad="38100" dist="38100" dir="2700000" algn="tl">
              <a:srgbClr val="000000"/>
            </a:outerShdw>
          </a:effectLst>
          <a:latin typeface="Arial" panose="020B0604020202020204" pitchFamily="34" charset="0"/>
          <a:ea typeface="MS PGothic" panose="020B0600070205080204" pitchFamily="34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MS PGothic" panose="020B0600070205080204" pitchFamily="34" charset="-128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  <a:ea typeface="MS PGothic" panose="020B0600070205080204" pitchFamily="34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MS PGothic" panose="020B0600070205080204" pitchFamily="34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MS PGothic" panose="020B0600070205080204" pitchFamily="34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explainxkcd.com/wiki/index.php/1666:_Brain_Upload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os.path.html" TargetMode="Externa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>
            <a:extLst>
              <a:ext uri="{FF2B5EF4-FFF2-40B4-BE49-F238E27FC236}">
                <a16:creationId xmlns:a16="http://schemas.microsoft.com/office/drawing/2014/main" id="{76BC26F2-4AB3-710B-03EA-A748A963E49F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52400" y="228600"/>
            <a:ext cx="2971800" cy="3276600"/>
          </a:xfrm>
        </p:spPr>
        <p:txBody>
          <a:bodyPr/>
          <a:lstStyle/>
          <a:p>
            <a:pPr eaLnBrk="1" hangingPunct="1"/>
            <a:r>
              <a:rPr lang="en-US" altLang="en-US" sz="5400" b="0" dirty="0"/>
              <a:t>Getting user input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A0BF68C-1CD4-AD60-A341-2E518CA1707B}"/>
              </a:ext>
            </a:extLst>
          </p:cNvPr>
          <p:cNvSpPr txBox="1"/>
          <p:nvPr/>
        </p:nvSpPr>
        <p:spPr>
          <a:xfrm>
            <a:off x="5867400" y="6149975"/>
            <a:ext cx="3170238" cy="7080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2E75B6"/>
                </a:solidFill>
                <a:latin typeface="+mn-lt"/>
              </a:rPr>
              <a:t>Dr. </a:t>
            </a:r>
            <a:r>
              <a:rPr lang="en-US" altLang="en-US" sz="4000" dirty="0" err="1">
                <a:solidFill>
                  <a:srgbClr val="2E75B6"/>
                </a:solidFill>
                <a:latin typeface="+mn-lt"/>
              </a:rPr>
              <a:t>Tateosian</a:t>
            </a:r>
            <a:endParaRPr lang="en-US" sz="4000" dirty="0">
              <a:solidFill>
                <a:srgbClr val="2E75B6"/>
              </a:solidFill>
              <a:latin typeface="+mn-lt"/>
            </a:endParaRPr>
          </a:p>
        </p:txBody>
      </p:sp>
      <p:pic>
        <p:nvPicPr>
          <p:cNvPr id="3076" name="Picture 5" descr="Image result for xkcd user input">
            <a:extLst>
              <a:ext uri="{FF2B5EF4-FFF2-40B4-BE49-F238E27FC236}">
                <a16:creationId xmlns:a16="http://schemas.microsoft.com/office/drawing/2014/main" id="{CA1D36E8-0841-F3C9-4314-6B3B0CFC38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6600" y="685800"/>
            <a:ext cx="5578475" cy="2362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7" name="Rectangle 2">
            <a:extLst>
              <a:ext uri="{FF2B5EF4-FFF2-40B4-BE49-F238E27FC236}">
                <a16:creationId xmlns:a16="http://schemas.microsoft.com/office/drawing/2014/main" id="{F545A4E8-7B40-ACB5-516B-EE7276FAB5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" y="3600271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Hard-coding vs. soft-coding with sys.argv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dirty="0"/>
              <a:t>Single quotes 'gotcha'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dirty="0"/>
              <a:t>Get the script's path 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en-US" sz="1800" dirty="0"/>
              <a:t>Handling file paths</a:t>
            </a:r>
          </a:p>
        </p:txBody>
      </p:sp>
      <p:sp>
        <p:nvSpPr>
          <p:cNvPr id="3078" name="Rectangle 3">
            <a:extLst>
              <a:ext uri="{FF2B5EF4-FFF2-40B4-BE49-F238E27FC236}">
                <a16:creationId xmlns:a16="http://schemas.microsoft.com/office/drawing/2014/main" id="{A9E67A6A-26E6-0E27-023B-FC4950EE6A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108325"/>
            <a:ext cx="4572000" cy="276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200">
                <a:hlinkClick r:id="rId4"/>
              </a:rPr>
              <a:t>https://www.explainxkcd.com/wiki/index.php/1666:_Brain_Upload</a:t>
            </a:r>
            <a:endParaRPr lang="en-US" altLang="en-US" sz="12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8943019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JcvnkkCfvqxxCourierNewPSMT"/>
              </a:rPr>
              <a:t>Suppose you want to pass in this path:   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 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spaces in arguments</a:t>
            </a: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45B4D792-557A-4095-EFE1-ABA7C6A64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98474"/>
            <a:ext cx="457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F</a:t>
            </a:r>
            <a:r>
              <a:rPr lang="en-US" altLang="en-US" sz="1800" dirty="0">
                <a:latin typeface="GkhjstVlqjcwCourierNewPSMT"/>
              </a:rPr>
              <a:t>i</a:t>
            </a:r>
            <a:r>
              <a:rPr lang="en-US" altLang="en-US" sz="1800" dirty="0">
                <a:latin typeface="JcvnkkCfvqxxCourierNewPSMT"/>
              </a:rPr>
              <a:t>rst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Second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BA47C71-71AE-61A1-8390-B88D747C4520}"/>
              </a:ext>
            </a:extLst>
          </p:cNvPr>
          <p:cNvGrpSpPr/>
          <p:nvPr/>
        </p:nvGrpSpPr>
        <p:grpSpPr>
          <a:xfrm>
            <a:off x="76200" y="1600200"/>
            <a:ext cx="4553712" cy="1035415"/>
            <a:chOff x="76200" y="3045205"/>
            <a:chExt cx="4553712" cy="1035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460846-330B-D21E-49A7-895D547E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200" y="3045205"/>
              <a:ext cx="4553712" cy="10354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1E9292-D54C-E24F-E486-43D3E94D7087}"/>
                </a:ext>
              </a:extLst>
            </p:cNvPr>
            <p:cNvSpPr/>
            <p:nvPr/>
          </p:nvSpPr>
          <p:spPr bwMode="auto">
            <a:xfrm>
              <a:off x="1219200" y="3068353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77E746-2524-C0D8-0E70-EB886F1C7349}"/>
              </a:ext>
            </a:extLst>
          </p:cNvPr>
          <p:cNvCxnSpPr/>
          <p:nvPr/>
        </p:nvCxnSpPr>
        <p:spPr bwMode="auto">
          <a:xfrm flipV="1">
            <a:off x="2478909" y="24451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9633305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894301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JcvnkkCfvqxxCourierNewPSMT"/>
              </a:rPr>
              <a:t>Suppose you want to pass in this path:   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 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How to fix this?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spaces in arguments</a:t>
            </a: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45B4D792-557A-4095-EFE1-ABA7C6A64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98474"/>
            <a:ext cx="457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F</a:t>
            </a:r>
            <a:r>
              <a:rPr lang="en-US" altLang="en-US" sz="1800" dirty="0">
                <a:latin typeface="GkhjstVlqjcwCourierNewPSMT"/>
              </a:rPr>
              <a:t>i</a:t>
            </a:r>
            <a:r>
              <a:rPr lang="en-US" altLang="en-US" sz="1800" dirty="0">
                <a:latin typeface="JcvnkkCfvqxxCourierNewPSMT"/>
              </a:rPr>
              <a:t>rst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Second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19" name="Rectangle 10">
            <a:extLst>
              <a:ext uri="{FF2B5EF4-FFF2-40B4-BE49-F238E27FC236}">
                <a16:creationId xmlns:a16="http://schemas.microsoft.com/office/drawing/2014/main" id="{B6A58E1A-D395-B268-6446-43CF99EF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152" y="3657600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The user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    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5167C47-C8EE-F9F8-F533-D806D0C9F3B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732" t="9981" r="1152" b="10004"/>
          <a:stretch/>
        </p:blipFill>
        <p:spPr>
          <a:xfrm>
            <a:off x="76200" y="3962400"/>
            <a:ext cx="4553712" cy="3662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BA47C71-71AE-61A1-8390-B88D747C4520}"/>
              </a:ext>
            </a:extLst>
          </p:cNvPr>
          <p:cNvGrpSpPr/>
          <p:nvPr/>
        </p:nvGrpSpPr>
        <p:grpSpPr>
          <a:xfrm>
            <a:off x="76200" y="1600200"/>
            <a:ext cx="4553712" cy="1035415"/>
            <a:chOff x="76200" y="3045205"/>
            <a:chExt cx="4553712" cy="1035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460846-330B-D21E-49A7-895D547E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6200" y="3045205"/>
              <a:ext cx="4553712" cy="10354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1E9292-D54C-E24F-E486-43D3E94D7087}"/>
                </a:ext>
              </a:extLst>
            </p:cNvPr>
            <p:cNvSpPr/>
            <p:nvPr/>
          </p:nvSpPr>
          <p:spPr bwMode="auto">
            <a:xfrm>
              <a:off x="1219200" y="3068353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CD9A8-2BE5-AA52-96C2-CE245E074D6D}"/>
              </a:ext>
            </a:extLst>
          </p:cNvPr>
          <p:cNvCxnSpPr/>
          <p:nvPr/>
        </p:nvCxnSpPr>
        <p:spPr bwMode="auto">
          <a:xfrm flipV="1">
            <a:off x="1714979" y="4155981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D0AAF2-20C6-FDD9-D09C-9B362A73C229}"/>
              </a:ext>
            </a:extLst>
          </p:cNvPr>
          <p:cNvCxnSpPr/>
          <p:nvPr/>
        </p:nvCxnSpPr>
        <p:spPr bwMode="auto">
          <a:xfrm flipV="1">
            <a:off x="3810000" y="4158106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1190042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8943019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JcvnkkCfvqxxCourierNewPSMT"/>
              </a:rPr>
              <a:t>Suppose you want to pass in this path:   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 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How to fix this?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How about this?</a:t>
            </a:r>
            <a:endParaRPr lang="en-US" dirty="0"/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Handling spaces in arguments</a:t>
            </a:r>
          </a:p>
        </p:txBody>
      </p:sp>
      <p:sp>
        <p:nvSpPr>
          <p:cNvPr id="13317" name="Rectangle 8">
            <a:extLst>
              <a:ext uri="{FF2B5EF4-FFF2-40B4-BE49-F238E27FC236}">
                <a16:creationId xmlns:a16="http://schemas.microsoft.com/office/drawing/2014/main" id="{45B4D792-557A-4095-EFE1-ABA7C6A646A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1598474"/>
            <a:ext cx="457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F</a:t>
            </a:r>
            <a:r>
              <a:rPr lang="en-US" altLang="en-US" sz="1800" dirty="0">
                <a:latin typeface="GkhjstVlqjcwCourierNewPSMT"/>
              </a:rPr>
              <a:t>i</a:t>
            </a:r>
            <a:r>
              <a:rPr lang="en-US" altLang="en-US" sz="1800" dirty="0">
                <a:latin typeface="JcvnkkCfvqxxCourierNewPSMT"/>
              </a:rPr>
              <a:t>rst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Second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18" name="Rectangle 9">
            <a:extLst>
              <a:ext uri="{FF2B5EF4-FFF2-40B4-BE49-F238E27FC236}">
                <a16:creationId xmlns:a16="http://schemas.microsoft.com/office/drawing/2014/main" id="{EC2066BE-F13E-4B36-D672-60CAAEEDA3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8200" y="5105400"/>
            <a:ext cx="4572000" cy="17543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 2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F</a:t>
            </a:r>
            <a:r>
              <a:rPr lang="en-US" altLang="en-US" sz="1800" dirty="0">
                <a:latin typeface="GkhjstVlqjcwCourierNewPSMT"/>
              </a:rPr>
              <a:t>i</a:t>
            </a:r>
            <a:r>
              <a:rPr lang="en-US" altLang="en-US" sz="1800" dirty="0">
                <a:latin typeface="JcvnkkCfvqxxCourierNewPSMT"/>
              </a:rPr>
              <a:t>rst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'C:/African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Second argument? 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rasters'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3319" name="Rectangle 10">
            <a:extLst>
              <a:ext uri="{FF2B5EF4-FFF2-40B4-BE49-F238E27FC236}">
                <a16:creationId xmlns:a16="http://schemas.microsoft.com/office/drawing/2014/main" id="{B6A58E1A-D395-B268-6446-43CF99EF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45152" y="3657600"/>
            <a:ext cx="4572000" cy="12003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How many user arguments?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1</a:t>
            </a: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The user argument? </a:t>
            </a:r>
            <a:br>
              <a:rPr lang="en-US" altLang="en-US" sz="1800" dirty="0">
                <a:latin typeface="JcvnkkCfvqxxCourierNewPSMT"/>
              </a:rPr>
            </a:br>
            <a:r>
              <a:rPr lang="en-US" altLang="en-US" sz="1800" dirty="0">
                <a:latin typeface="JcvnkkCfvqxxCourierNewPSMT"/>
              </a:rPr>
              <a:t>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112B4D-E3ED-CFB9-81C2-8D044C03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337048"/>
            <a:ext cx="4553712" cy="416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167C47-C8EE-F9F8-F533-D806D0C9F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2" t="9981" r="1152" b="10004"/>
          <a:stretch/>
        </p:blipFill>
        <p:spPr>
          <a:xfrm>
            <a:off x="76200" y="3962400"/>
            <a:ext cx="4553712" cy="3662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BA47C71-71AE-61A1-8390-B88D747C4520}"/>
              </a:ext>
            </a:extLst>
          </p:cNvPr>
          <p:cNvGrpSpPr/>
          <p:nvPr/>
        </p:nvGrpSpPr>
        <p:grpSpPr>
          <a:xfrm>
            <a:off x="76200" y="1600200"/>
            <a:ext cx="4553712" cy="1035415"/>
            <a:chOff x="76200" y="3045205"/>
            <a:chExt cx="4553712" cy="1035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460846-330B-D21E-49A7-895D547E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" y="3045205"/>
              <a:ext cx="4553712" cy="10354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1E9292-D54C-E24F-E486-43D3E94D7087}"/>
                </a:ext>
              </a:extLst>
            </p:cNvPr>
            <p:cNvSpPr/>
            <p:nvPr/>
          </p:nvSpPr>
          <p:spPr bwMode="auto">
            <a:xfrm>
              <a:off x="1219200" y="3068353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CD9A8-2BE5-AA52-96C2-CE245E074D6D}"/>
              </a:ext>
            </a:extLst>
          </p:cNvPr>
          <p:cNvCxnSpPr/>
          <p:nvPr/>
        </p:nvCxnSpPr>
        <p:spPr bwMode="auto">
          <a:xfrm flipV="1">
            <a:off x="1714979" y="4155981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D0AAF2-20C6-FDD9-D09C-9B362A73C229}"/>
              </a:ext>
            </a:extLst>
          </p:cNvPr>
          <p:cNvCxnSpPr/>
          <p:nvPr/>
        </p:nvCxnSpPr>
        <p:spPr bwMode="auto">
          <a:xfrm flipV="1">
            <a:off x="3810000" y="4158106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618CCA-50E2-4BD2-7E4D-57F3B87B4292}"/>
              </a:ext>
            </a:extLst>
          </p:cNvPr>
          <p:cNvCxnSpPr/>
          <p:nvPr/>
        </p:nvCxnSpPr>
        <p:spPr bwMode="auto">
          <a:xfrm flipV="1">
            <a:off x="1735239" y="55693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2EF97D-6264-5182-B307-4EE64D3709CE}"/>
              </a:ext>
            </a:extLst>
          </p:cNvPr>
          <p:cNvCxnSpPr/>
          <p:nvPr/>
        </p:nvCxnSpPr>
        <p:spPr bwMode="auto">
          <a:xfrm flipV="1">
            <a:off x="3826392" y="55693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3" name="Oval 2">
            <a:extLst>
              <a:ext uri="{FF2B5EF4-FFF2-40B4-BE49-F238E27FC236}">
                <a16:creationId xmlns:a16="http://schemas.microsoft.com/office/drawing/2014/main" id="{C58944EE-724F-1855-006E-25E7EF66A559}"/>
              </a:ext>
            </a:extLst>
          </p:cNvPr>
          <p:cNvSpPr/>
          <p:nvPr/>
        </p:nvSpPr>
        <p:spPr bwMode="auto">
          <a:xfrm>
            <a:off x="5011839" y="5978322"/>
            <a:ext cx="152400" cy="152400"/>
          </a:xfrm>
          <a:prstGeom prst="ellipse">
            <a:avLst/>
          </a:prstGeom>
          <a:noFill/>
          <a:ln w="28575">
            <a:solidFill>
              <a:srgbClr val="FF0066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DD76DB8-0755-C893-E65E-7DA2C250661F}"/>
              </a:ext>
            </a:extLst>
          </p:cNvPr>
          <p:cNvSpPr/>
          <p:nvPr/>
        </p:nvSpPr>
        <p:spPr bwMode="auto">
          <a:xfrm>
            <a:off x="6542595" y="6523296"/>
            <a:ext cx="152400" cy="152400"/>
          </a:xfrm>
          <a:prstGeom prst="ellipse">
            <a:avLst/>
          </a:prstGeom>
          <a:noFill/>
          <a:ln w="28575">
            <a:solidFill>
              <a:srgbClr val="FF0066"/>
            </a:solidFill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500302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8943019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en-US" dirty="0">
                <a:latin typeface="JcvnkkCfvqxxCourierNewPSMT"/>
              </a:rPr>
              <a:t>When</a:t>
            </a:r>
            <a:r>
              <a:rPr lang="en-US" altLang="en-US" sz="1800" dirty="0">
                <a:latin typeface="JcvnkkCfvqxxCourierNewPSMT"/>
              </a:rPr>
              <a:t> you want to pass in this path:         </a:t>
            </a:r>
            <a:r>
              <a:rPr lang="en-US" altLang="en-US" sz="1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1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sz="1800" kern="0" dirty="0">
                <a:solidFill>
                  <a:schemeClr val="bg1">
                    <a:lumMod val="50000"/>
                  </a:schemeClr>
                </a:solidFill>
                <a:ea typeface="ＭＳ Ｐゴシック" charset="0"/>
              </a:rPr>
              <a:t> 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</p:txBody>
      </p:sp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Take home?</a:t>
            </a:r>
          </a:p>
        </p:txBody>
      </p:sp>
      <p:sp>
        <p:nvSpPr>
          <p:cNvPr id="13319" name="Rectangle 10">
            <a:extLst>
              <a:ext uri="{FF2B5EF4-FFF2-40B4-BE49-F238E27FC236}">
                <a16:creationId xmlns:a16="http://schemas.microsoft.com/office/drawing/2014/main" id="{B6A58E1A-D395-B268-6446-43CF99EF6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3962400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solidFill>
                  <a:srgbClr val="FF0066"/>
                </a:solidFill>
                <a:latin typeface="JcvnkkCfvqxxCourierNewPSMT"/>
              </a:rPr>
              <a:t>DO THIS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112B4D-E3ED-CFB9-81C2-8D044C03AA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" y="5337048"/>
            <a:ext cx="4553712" cy="41688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85167C47-C8EE-F9F8-F533-D806D0C9F3B5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732" t="9981" r="1152" b="10004"/>
          <a:stretch/>
        </p:blipFill>
        <p:spPr>
          <a:xfrm>
            <a:off x="76200" y="3962400"/>
            <a:ext cx="4553712" cy="366255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0BA47C71-71AE-61A1-8390-B88D747C4520}"/>
              </a:ext>
            </a:extLst>
          </p:cNvPr>
          <p:cNvGrpSpPr/>
          <p:nvPr/>
        </p:nvGrpSpPr>
        <p:grpSpPr>
          <a:xfrm>
            <a:off x="76200" y="1600200"/>
            <a:ext cx="4553712" cy="1035415"/>
            <a:chOff x="76200" y="3045205"/>
            <a:chExt cx="4553712" cy="1035415"/>
          </a:xfrm>
        </p:grpSpPr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20460846-330B-D21E-49A7-895D547E31F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6200" y="3045205"/>
              <a:ext cx="4553712" cy="1035415"/>
            </a:xfrm>
            <a:prstGeom prst="rect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5F1E9292-D54C-E24F-E486-43D3E94D7087}"/>
                </a:ext>
              </a:extLst>
            </p:cNvPr>
            <p:cNvSpPr/>
            <p:nvPr/>
          </p:nvSpPr>
          <p:spPr bwMode="auto">
            <a:xfrm>
              <a:off x="1219200" y="3068353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9877E746-2524-C0D8-0E70-EB886F1C7349}"/>
              </a:ext>
            </a:extLst>
          </p:cNvPr>
          <p:cNvCxnSpPr/>
          <p:nvPr/>
        </p:nvCxnSpPr>
        <p:spPr bwMode="auto">
          <a:xfrm flipV="1">
            <a:off x="2478909" y="24451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1DCD9A8-2BE5-AA52-96C2-CE245E074D6D}"/>
              </a:ext>
            </a:extLst>
          </p:cNvPr>
          <p:cNvCxnSpPr/>
          <p:nvPr/>
        </p:nvCxnSpPr>
        <p:spPr bwMode="auto">
          <a:xfrm flipV="1">
            <a:off x="1714979" y="4155981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D0AAF2-20C6-FDD9-D09C-9B362A73C229}"/>
              </a:ext>
            </a:extLst>
          </p:cNvPr>
          <p:cNvCxnSpPr/>
          <p:nvPr/>
        </p:nvCxnSpPr>
        <p:spPr bwMode="auto">
          <a:xfrm flipV="1">
            <a:off x="3810000" y="4158106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D5618CCA-50E2-4BD2-7E4D-57F3B87B4292}"/>
              </a:ext>
            </a:extLst>
          </p:cNvPr>
          <p:cNvCxnSpPr/>
          <p:nvPr/>
        </p:nvCxnSpPr>
        <p:spPr bwMode="auto">
          <a:xfrm flipV="1">
            <a:off x="1735239" y="55693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D2EF97D-6264-5182-B307-4EE64D3709CE}"/>
              </a:ext>
            </a:extLst>
          </p:cNvPr>
          <p:cNvCxnSpPr/>
          <p:nvPr/>
        </p:nvCxnSpPr>
        <p:spPr bwMode="auto">
          <a:xfrm flipV="1">
            <a:off x="3826392" y="5569330"/>
            <a:ext cx="0" cy="45047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" name="Rectangle 10">
            <a:extLst>
              <a:ext uri="{FF2B5EF4-FFF2-40B4-BE49-F238E27FC236}">
                <a16:creationId xmlns:a16="http://schemas.microsoft.com/office/drawing/2014/main" id="{16F94B0B-3DFA-BF89-8F32-82ACB426F2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14181" y="1933241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DON'T DO THIS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</p:txBody>
      </p:sp>
      <p:sp>
        <p:nvSpPr>
          <p:cNvPr id="5" name="Rectangle 10">
            <a:extLst>
              <a:ext uri="{FF2B5EF4-FFF2-40B4-BE49-F238E27FC236}">
                <a16:creationId xmlns:a16="http://schemas.microsoft.com/office/drawing/2014/main" id="{D25CAFE8-4DE1-A422-1C0E-850B6FBBB4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24400" y="5357407"/>
            <a:ext cx="4572000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>
                <a:latin typeface="JcvnkkCfvqxxCourierNewPSMT"/>
              </a:rPr>
              <a:t>DON'T DO THIS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3464268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You got the path, now what?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Suppose you want to find out if the 2019 data is also in this directory.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Suppose you want to get the name of the file without the ".</a:t>
            </a:r>
            <a:r>
              <a:rPr lang="en-US" dirty="0" err="1">
                <a:latin typeface="JcvnkkCfvqxxCourierNewPSMT"/>
              </a:rPr>
              <a:t>tif</a:t>
            </a:r>
            <a:r>
              <a:rPr lang="en-US" dirty="0">
                <a:latin typeface="JcvnkkCfvqxxCourierNewPSMT"/>
              </a:rPr>
              <a:t>" extension, to use as your map name.</a:t>
            </a:r>
          </a:p>
        </p:txBody>
      </p:sp>
    </p:spTree>
    <p:extLst>
      <p:ext uri="{BB962C8B-B14F-4D97-AF65-F5344CB8AC3E}">
        <p14:creationId xmlns:p14="http://schemas.microsoft.com/office/powerpoint/2010/main" val="32992640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4812C46-200A-4DEB-A05E-3ED6C68C23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3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ath winding through a grassy field">
            <a:extLst>
              <a:ext uri="{FF2B5EF4-FFF2-40B4-BE49-F238E27FC236}">
                <a16:creationId xmlns:a16="http://schemas.microsoft.com/office/drawing/2014/main" id="{1E809C9C-2150-901B-CEBF-7BA97C799DB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1215" r="8197" b="-1"/>
          <a:stretch/>
        </p:blipFill>
        <p:spPr>
          <a:xfrm>
            <a:off x="20" y="10"/>
            <a:ext cx="7252212" cy="6857990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D1EA859B-E555-4109-94F3-6700E046E0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3843764" y="0"/>
            <a:ext cx="5300233" cy="6858000"/>
          </a:xfrm>
          <a:prstGeom prst="rect">
            <a:avLst/>
          </a:prstGeom>
          <a:gradFill>
            <a:gsLst>
              <a:gs pos="48000">
                <a:schemeClr val="bg1"/>
              </a:gs>
              <a:gs pos="35000">
                <a:schemeClr val="bg1">
                  <a:alpha val="77000"/>
                </a:schemeClr>
              </a:gs>
              <a:gs pos="19000">
                <a:schemeClr val="bg1">
                  <a:alpha val="38000"/>
                </a:schemeClr>
              </a:gs>
              <a:gs pos="0">
                <a:schemeClr val="bg1">
                  <a:alpha val="0"/>
                </a:schemeClr>
              </a:gs>
              <a:gs pos="100000">
                <a:schemeClr val="bg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51960-92DA-F0AF-1147-50C831CBFF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48706" y="2434201"/>
            <a:ext cx="3114293" cy="3742762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5400" dirty="0"/>
              <a:t>OS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Built-in module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os.path</a:t>
            </a:r>
            <a:r>
              <a:rPr lang="en-US" sz="2800" dirty="0"/>
              <a:t> for common path manipulations 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r>
              <a:rPr lang="en-US" sz="2800" dirty="0"/>
              <a:t>operating system</a:t>
            </a:r>
          </a:p>
        </p:txBody>
      </p:sp>
    </p:spTree>
    <p:extLst>
      <p:ext uri="{BB962C8B-B14F-4D97-AF65-F5344CB8AC3E}">
        <p14:creationId xmlns:p14="http://schemas.microsoft.com/office/powerpoint/2010/main" val="12085363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  <a:endParaRPr lang="en-US" altLang="en-US" sz="1800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bg1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88993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JcvnkkCfvqxxCourierNewPSMT"/>
              </a:rPr>
              <a:t>2020.tif</a:t>
            </a:r>
            <a:endParaRPr lang="en-US" altLang="en-US" sz="1800" dirty="0">
              <a:solidFill>
                <a:schemeClr val="accent2">
                  <a:lumMod val="75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CC2F4-315C-CCCA-0110-0F114509F15C}"/>
              </a:ext>
            </a:extLst>
          </p:cNvPr>
          <p:cNvSpPr txBox="1"/>
          <p:nvPr/>
        </p:nvSpPr>
        <p:spPr>
          <a:xfrm>
            <a:off x="6096000" y="33779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b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ase name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DF7007-596B-79F9-C1E0-54B1608DFF46}"/>
              </a:ext>
            </a:extLst>
          </p:cNvPr>
          <p:cNvSpPr/>
          <p:nvPr/>
        </p:nvSpPr>
        <p:spPr bwMode="auto">
          <a:xfrm rot="16200000">
            <a:off x="6591301" y="2705102"/>
            <a:ext cx="381000" cy="1066798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accent2">
                  <a:lumMod val="75000"/>
                </a:schemeClr>
              </a:solidFill>
            </a:endParaRPr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19184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JcvnkkCfvqxxCourierNewPSMT"/>
              </a:rPr>
              <a:t>2020.tif</a:t>
            </a:r>
            <a:endParaRPr lang="en-US" altLang="en-US" sz="1800" dirty="0">
              <a:solidFill>
                <a:schemeClr val="accent2">
                  <a:lumMod val="75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CC2F4-315C-CCCA-0110-0F114509F15C}"/>
              </a:ext>
            </a:extLst>
          </p:cNvPr>
          <p:cNvSpPr txBox="1"/>
          <p:nvPr/>
        </p:nvSpPr>
        <p:spPr>
          <a:xfrm>
            <a:off x="6096000" y="33779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b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ase name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DF7007-596B-79F9-C1E0-54B1608DFF46}"/>
              </a:ext>
            </a:extLst>
          </p:cNvPr>
          <p:cNvSpPr/>
          <p:nvPr/>
        </p:nvSpPr>
        <p:spPr bwMode="auto">
          <a:xfrm rot="16200000">
            <a:off x="6591301" y="2705102"/>
            <a:ext cx="381000" cy="1066798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6B56B0-FB7B-D4BA-E513-35EB93A9B06E}"/>
              </a:ext>
            </a:extLst>
          </p:cNvPr>
          <p:cNvCxnSpPr/>
          <p:nvPr/>
        </p:nvCxnSpPr>
        <p:spPr bwMode="auto">
          <a:xfrm>
            <a:off x="6781800" y="3810000"/>
            <a:ext cx="0" cy="762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33833580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1" name="Rectangle 16">
            <a:extLst>
              <a:ext uri="{FF2B5EF4-FFF2-40B4-BE49-F238E27FC236}">
                <a16:creationId xmlns:a16="http://schemas.microsoft.com/office/drawing/2014/main" id="{B2173769-AAEC-C9A4-BD1B-E816ABB902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/>
              <a:t>Hard-coding versus soft-coding</a:t>
            </a:r>
          </a:p>
        </p:txBody>
      </p:sp>
      <p:sp>
        <p:nvSpPr>
          <p:cNvPr id="7172" name="TextBox 4">
            <a:extLst>
              <a:ext uri="{FF2B5EF4-FFF2-40B4-BE49-F238E27FC236}">
                <a16:creationId xmlns:a16="http://schemas.microsoft.com/office/drawing/2014/main" id="{5A80C43F-9227-D358-F5B7-119A7E247C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1227138"/>
            <a:ext cx="7886700" cy="2308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 dirty="0"/>
              <a:t>Hard-coding</a:t>
            </a:r>
            <a:r>
              <a:rPr lang="en-US" altLang="en-US" sz="1800" dirty="0"/>
              <a:t>: assigning a value in a program so that it can’t be changed without altering the code.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Hard-coding example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fireDamage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fire.shp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 dirty="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 dirty="0"/>
              <a:t>                            </a:t>
            </a:r>
            <a:r>
              <a:rPr lang="en-US" altLang="en-US" sz="1800" dirty="0">
                <a:solidFill>
                  <a:schemeClr val="accent2"/>
                </a:solidFill>
              </a:rPr>
              <a:t>string literal</a:t>
            </a:r>
          </a:p>
        </p:txBody>
      </p:sp>
      <p:sp>
        <p:nvSpPr>
          <p:cNvPr id="7173" name="TextBox 18">
            <a:extLst>
              <a:ext uri="{FF2B5EF4-FFF2-40B4-BE49-F238E27FC236}">
                <a16:creationId xmlns:a16="http://schemas.microsoft.com/office/drawing/2014/main" id="{6B3933F8-698A-0523-C6A7-C54E178E11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9100" y="3981450"/>
            <a:ext cx="8039100" cy="1754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r>
              <a:rPr lang="en-US" altLang="en-US" sz="1800" b="1"/>
              <a:t>Soft-coding</a:t>
            </a:r>
            <a:r>
              <a:rPr lang="en-US" altLang="en-US" sz="1800"/>
              <a:t>: obtaining a value from an external source, such as user input.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/>
              <a:t>Soft-coding example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  <a:p>
            <a:pPr>
              <a:spcBef>
                <a:spcPct val="0"/>
              </a:spcBef>
              <a:buFontTx/>
              <a:buNone/>
            </a:pPr>
            <a:r>
              <a:rPr lang="en-US" altLang="en-US" sz="1800">
                <a:latin typeface="Courier New" panose="02070309020205020404" pitchFamily="49" charset="0"/>
                <a:cs typeface="Courier New" panose="02070309020205020404" pitchFamily="49" charset="0"/>
              </a:rPr>
              <a:t>fireDamage = sys.argv[1] </a:t>
            </a:r>
          </a:p>
          <a:p>
            <a:pPr>
              <a:spcBef>
                <a:spcPct val="0"/>
              </a:spcBef>
              <a:buFontTx/>
              <a:buNone/>
            </a:pPr>
            <a:endParaRPr lang="en-US" altLang="en-US" sz="1800"/>
          </a:p>
        </p:txBody>
      </p:sp>
      <p:sp>
        <p:nvSpPr>
          <p:cNvPr id="18" name="Line 7">
            <a:extLst>
              <a:ext uri="{FF2B5EF4-FFF2-40B4-BE49-F238E27FC236}">
                <a16:creationId xmlns:a16="http://schemas.microsoft.com/office/drawing/2014/main" id="{CADF8BAD-8B21-36D4-D265-79B6C660903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819400" y="2895600"/>
            <a:ext cx="0" cy="285750"/>
          </a:xfrm>
          <a:prstGeom prst="line">
            <a:avLst/>
          </a:prstGeom>
          <a:noFill/>
          <a:ln w="38100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/>
          <a:lstStyle/>
          <a:p>
            <a:pPr eaLnBrk="1" hangingPunct="1">
              <a:defRPr/>
            </a:pPr>
            <a:endParaRPr lang="en-US" dirty="0">
              <a:latin typeface="Arial" charset="0"/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JcvnkkCfvqxxCourierNewPSMT"/>
              </a:rPr>
              <a:t>2020.tif</a:t>
            </a:r>
            <a:endParaRPr lang="en-US" altLang="en-US" sz="1800" dirty="0">
              <a:solidFill>
                <a:schemeClr val="accent2">
                  <a:lumMod val="75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CC2F4-315C-CCCA-0110-0F114509F15C}"/>
              </a:ext>
            </a:extLst>
          </p:cNvPr>
          <p:cNvSpPr txBox="1"/>
          <p:nvPr/>
        </p:nvSpPr>
        <p:spPr>
          <a:xfrm>
            <a:off x="6096000" y="33779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b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ase name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DF7007-596B-79F9-C1E0-54B1608DFF46}"/>
              </a:ext>
            </a:extLst>
          </p:cNvPr>
          <p:cNvSpPr/>
          <p:nvPr/>
        </p:nvSpPr>
        <p:spPr bwMode="auto">
          <a:xfrm rot="16200000">
            <a:off x="6591301" y="2705102"/>
            <a:ext cx="381000" cy="1066798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6B56B0-FB7B-D4BA-E513-35EB93A9B06E}"/>
              </a:ext>
            </a:extLst>
          </p:cNvPr>
          <p:cNvCxnSpPr/>
          <p:nvPr/>
        </p:nvCxnSpPr>
        <p:spPr bwMode="auto">
          <a:xfrm>
            <a:off x="6781800" y="3810000"/>
            <a:ext cx="0" cy="762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4C8CB0-46E9-5F65-2B24-0ECB82883314}"/>
              </a:ext>
            </a:extLst>
          </p:cNvPr>
          <p:cNvSpPr txBox="1"/>
          <p:nvPr/>
        </p:nvSpPr>
        <p:spPr>
          <a:xfrm>
            <a:off x="5867024" y="4648200"/>
            <a:ext cx="1947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cvnkkCfvqxxCourierNewPSMT"/>
              </a:rPr>
              <a:t>2020</a:t>
            </a:r>
            <a:r>
              <a:rPr lang="en-US" altLang="en-US" sz="4400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.tif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5AD21C5-0615-2736-6D5D-0EFEE4CCAE0F}"/>
              </a:ext>
            </a:extLst>
          </p:cNvPr>
          <p:cNvSpPr/>
          <p:nvPr/>
        </p:nvSpPr>
        <p:spPr bwMode="auto">
          <a:xfrm rot="16200000">
            <a:off x="6305395" y="4998418"/>
            <a:ext cx="381000" cy="1029015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F9D6B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rgbClr val="9F770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6C107-2020-4D8B-B31F-541A9DCDA811}"/>
              </a:ext>
            </a:extLst>
          </p:cNvPr>
          <p:cNvSpPr txBox="1"/>
          <p:nvPr/>
        </p:nvSpPr>
        <p:spPr>
          <a:xfrm>
            <a:off x="6134725" y="57218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s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tem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329AFB2-3F95-D810-E9A7-0F173D711705}"/>
              </a:ext>
            </a:extLst>
          </p:cNvPr>
          <p:cNvSpPr/>
          <p:nvPr/>
        </p:nvSpPr>
        <p:spPr bwMode="auto">
          <a:xfrm rot="16200000">
            <a:off x="7257152" y="5228079"/>
            <a:ext cx="381000" cy="5730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rgbClr val="9F770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B7933D-32D0-C0A1-4036-892C0CBF3188}"/>
              </a:ext>
            </a:extLst>
          </p:cNvPr>
          <p:cNvSpPr txBox="1"/>
          <p:nvPr/>
        </p:nvSpPr>
        <p:spPr>
          <a:xfrm>
            <a:off x="6913146" y="5726668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extension (suffix)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7725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      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                                     </a:t>
            </a: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         </a:t>
            </a:r>
            <a:r>
              <a:rPr lang="en-US" altLang="en-US" sz="2800" dirty="0">
                <a:solidFill>
                  <a:srgbClr val="9F7705"/>
                </a:solidFill>
                <a:latin typeface="JcvnkkCfvqxxCourierNewPSMT"/>
              </a:rPr>
              <a:t>C:/African Elephant/</a:t>
            </a:r>
            <a:r>
              <a:rPr lang="en-US" altLang="en-US" sz="2800" dirty="0" err="1">
                <a:solidFill>
                  <a:srgbClr val="9F7705"/>
                </a:solidFill>
                <a:latin typeface="JcvnkkCfvqxxCourierNewPSMT"/>
              </a:rPr>
              <a:t>rasters</a:t>
            </a:r>
            <a:r>
              <a:rPr lang="en-US" altLang="en-US" sz="28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</a:t>
            </a:r>
            <a:r>
              <a:rPr lang="en-US" altLang="en-US" sz="2800" dirty="0">
                <a:solidFill>
                  <a:schemeClr val="accent2">
                    <a:lumMod val="75000"/>
                  </a:schemeClr>
                </a:solidFill>
                <a:latin typeface="JcvnkkCfvqxxCourierNewPSMT"/>
              </a:rPr>
              <a:t>2020.tif</a:t>
            </a:r>
            <a:endParaRPr lang="en-US" altLang="en-US" sz="1800" dirty="0">
              <a:solidFill>
                <a:schemeClr val="accent2">
                  <a:lumMod val="75000"/>
                </a:schemeClr>
              </a:solidFill>
              <a:latin typeface="JcvnkkCfvqxxCourierNewPSMT"/>
            </a:endParaRPr>
          </a:p>
          <a:p>
            <a:pPr eaLnBrk="1" hangingPunct="1">
              <a:buFontTx/>
              <a:buNone/>
              <a:defRPr/>
            </a:pPr>
            <a:endParaRPr lang="en-US" altLang="ja-JP" sz="18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File paths terms</a:t>
            </a:r>
          </a:p>
        </p:txBody>
      </p:sp>
      <p:sp>
        <p:nvSpPr>
          <p:cNvPr id="9" name="Left Brace 8">
            <a:extLst>
              <a:ext uri="{FF2B5EF4-FFF2-40B4-BE49-F238E27FC236}">
                <a16:creationId xmlns:a16="http://schemas.microsoft.com/office/drawing/2014/main" id="{BEC320FE-4BE8-8ECE-08F9-4E700940BB23}"/>
              </a:ext>
            </a:extLst>
          </p:cNvPr>
          <p:cNvSpPr/>
          <p:nvPr/>
        </p:nvSpPr>
        <p:spPr bwMode="auto">
          <a:xfrm rot="5400000">
            <a:off x="4610099" y="-121053"/>
            <a:ext cx="381000" cy="48768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D4F0BC4-2D80-9D5E-3D6A-81F50A1043E6}"/>
              </a:ext>
            </a:extLst>
          </p:cNvPr>
          <p:cNvSpPr txBox="1"/>
          <p:nvPr/>
        </p:nvSpPr>
        <p:spPr>
          <a:xfrm>
            <a:off x="2832251" y="1752600"/>
            <a:ext cx="359585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f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ull path file name (absolute path)</a:t>
            </a:r>
            <a:br>
              <a:rPr lang="en-US" altLang="ja-JP" sz="18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134BF9F-DF8F-043C-1A46-7871F35122C0}"/>
              </a:ext>
            </a:extLst>
          </p:cNvPr>
          <p:cNvSpPr txBox="1"/>
          <p:nvPr/>
        </p:nvSpPr>
        <p:spPr>
          <a:xfrm>
            <a:off x="3127603" y="3440668"/>
            <a:ext cx="17107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ea typeface="ＭＳ Ｐゴシック" pitchFamily="34" charset="-128"/>
                <a:cs typeface="Courier New" panose="02070309020205020404" pitchFamily="49" charset="0"/>
              </a:rPr>
              <a:t>directory name</a:t>
            </a:r>
            <a:endParaRPr lang="en-US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72CC2F4-315C-CCCA-0110-0F114509F15C}"/>
              </a:ext>
            </a:extLst>
          </p:cNvPr>
          <p:cNvSpPr txBox="1"/>
          <p:nvPr/>
        </p:nvSpPr>
        <p:spPr>
          <a:xfrm>
            <a:off x="6096000" y="3377971"/>
            <a:ext cx="13260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b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ase name</a:t>
            </a:r>
            <a:endParaRPr lang="en-US" dirty="0"/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94DF7007-596B-79F9-C1E0-54B1608DFF46}"/>
              </a:ext>
            </a:extLst>
          </p:cNvPr>
          <p:cNvSpPr/>
          <p:nvPr/>
        </p:nvSpPr>
        <p:spPr bwMode="auto">
          <a:xfrm rot="16200000">
            <a:off x="6591301" y="2705102"/>
            <a:ext cx="381000" cy="1066798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3882F5F6-FC6B-62A8-14AE-6D7B1F38BE3F}"/>
              </a:ext>
            </a:extLst>
          </p:cNvPr>
          <p:cNvSpPr/>
          <p:nvPr/>
        </p:nvSpPr>
        <p:spPr bwMode="auto">
          <a:xfrm rot="16200000">
            <a:off x="3924055" y="1333746"/>
            <a:ext cx="381000" cy="3809510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9F7705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36B56B0-FB7B-D4BA-E513-35EB93A9B06E}"/>
              </a:ext>
            </a:extLst>
          </p:cNvPr>
          <p:cNvCxnSpPr/>
          <p:nvPr/>
        </p:nvCxnSpPr>
        <p:spPr bwMode="auto">
          <a:xfrm>
            <a:off x="6781800" y="3810000"/>
            <a:ext cx="0" cy="76200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64C8CB0-46E9-5F65-2B24-0ECB82883314}"/>
              </a:ext>
            </a:extLst>
          </p:cNvPr>
          <p:cNvSpPr txBox="1"/>
          <p:nvPr/>
        </p:nvSpPr>
        <p:spPr>
          <a:xfrm>
            <a:off x="5867024" y="4648200"/>
            <a:ext cx="194707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en-US" sz="4400" dirty="0">
                <a:solidFill>
                  <a:schemeClr val="accent2">
                    <a:lumMod val="60000"/>
                    <a:lumOff val="40000"/>
                  </a:schemeClr>
                </a:solidFill>
                <a:latin typeface="JcvnkkCfvqxxCourierNewPSMT"/>
              </a:rPr>
              <a:t>2020</a:t>
            </a:r>
            <a:r>
              <a:rPr lang="en-US" altLang="en-US" sz="4400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.tif</a:t>
            </a:r>
            <a:endParaRPr lang="en-US" sz="4400" dirty="0">
              <a:solidFill>
                <a:schemeClr val="accent2">
                  <a:lumMod val="50000"/>
                </a:schemeClr>
              </a:solidFill>
            </a:endParaRPr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E5AD21C5-0615-2736-6D5D-0EFEE4CCAE0F}"/>
              </a:ext>
            </a:extLst>
          </p:cNvPr>
          <p:cNvSpPr/>
          <p:nvPr/>
        </p:nvSpPr>
        <p:spPr bwMode="auto">
          <a:xfrm rot="16200000">
            <a:off x="6305395" y="4998418"/>
            <a:ext cx="381000" cy="1029015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rgbClr val="F9D6BD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rgbClr val="9F7705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D36C107-2020-4D8B-B31F-541A9DCDA811}"/>
              </a:ext>
            </a:extLst>
          </p:cNvPr>
          <p:cNvSpPr txBox="1"/>
          <p:nvPr/>
        </p:nvSpPr>
        <p:spPr>
          <a:xfrm>
            <a:off x="6134725" y="5721850"/>
            <a:ext cx="684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ea typeface="ＭＳ Ｐゴシック" pitchFamily="34" charset="-128"/>
                <a:cs typeface="Courier New" panose="02070309020205020404" pitchFamily="49" charset="0"/>
              </a:rPr>
              <a:t>s</a:t>
            </a:r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tem</a:t>
            </a:r>
            <a:endParaRPr lang="en-US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D329AFB2-3F95-D810-E9A7-0F173D711705}"/>
              </a:ext>
            </a:extLst>
          </p:cNvPr>
          <p:cNvSpPr/>
          <p:nvPr/>
        </p:nvSpPr>
        <p:spPr bwMode="auto">
          <a:xfrm rot="16200000">
            <a:off x="7257152" y="5228079"/>
            <a:ext cx="381000" cy="573001"/>
          </a:xfrm>
          <a:prstGeom prst="leftBrace">
            <a:avLst/>
          </a:prstGeom>
          <a:solidFill>
            <a:schemeClr val="bg1"/>
          </a:solidFill>
          <a:ln w="38100" cap="flat" cmpd="sng" algn="ctr">
            <a:solidFill>
              <a:schemeClr val="accent2">
                <a:lumMod val="50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rtlCol="0" anchor="ctr"/>
          <a:lstStyle/>
          <a:p>
            <a:pPr algn="ctr"/>
            <a:endParaRPr lang="en-US">
              <a:solidFill>
                <a:srgbClr val="9F7705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DB7933D-32D0-C0A1-4036-892C0CBF3188}"/>
              </a:ext>
            </a:extLst>
          </p:cNvPr>
          <p:cNvSpPr txBox="1"/>
          <p:nvPr/>
        </p:nvSpPr>
        <p:spPr>
          <a:xfrm>
            <a:off x="6913146" y="5726668"/>
            <a:ext cx="20528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1800" dirty="0">
                <a:ea typeface="ＭＳ Ｐゴシック" pitchFamily="34" charset="-128"/>
                <a:cs typeface="Courier New" panose="02070309020205020404" pitchFamily="49" charset="0"/>
              </a:rPr>
              <a:t>  extension (suffix)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2054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18F153-F9C4-A313-D597-2F9D1848C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it down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F9FF6C-F751-576A-7A84-719EAF39CE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6146" y="76200"/>
            <a:ext cx="3586163" cy="2192616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984C7-D62E-B488-9A9F-D348912CC0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2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Specify the following: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a) The full path file name of p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b) The directory name of p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c) The base name of p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d) The stem of p</a:t>
            </a:r>
          </a:p>
          <a:p>
            <a:pPr eaLnBrk="1" hangingPunct="1">
              <a:buFontTx/>
              <a:buNone/>
              <a:defRPr/>
            </a:pPr>
            <a:endParaRPr lang="en-US" altLang="ja-JP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altLang="ja-JP" sz="2400" dirty="0">
                <a:ea typeface="ＭＳ Ｐゴシック" pitchFamily="34" charset="-128"/>
                <a:cs typeface="Courier New" panose="02070309020205020404" pitchFamily="49" charset="0"/>
              </a:rPr>
              <a:t>e) The extension of p</a:t>
            </a:r>
          </a:p>
        </p:txBody>
      </p:sp>
    </p:spTree>
    <p:extLst>
      <p:ext uri="{BB962C8B-B14F-4D97-AF65-F5344CB8AC3E}">
        <p14:creationId xmlns:p14="http://schemas.microsoft.com/office/powerpoint/2010/main" val="86465906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Returning to our questions…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1) Suppose you want to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find out</a:t>
            </a:r>
            <a:r>
              <a:rPr lang="en-US" dirty="0">
                <a:latin typeface="JcvnkkCfvqxxCourierNewPSMT"/>
              </a:rPr>
              <a:t> if the 2019 is also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in this directory</a:t>
            </a:r>
            <a:r>
              <a:rPr lang="en-US" dirty="0">
                <a:latin typeface="JcvnkkCfvqxxCourierNewPSMT"/>
              </a:rPr>
              <a:t>.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2) Suppose you want to get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name of the file without the ".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tif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" extension</a:t>
            </a:r>
            <a:r>
              <a:rPr lang="en-US" dirty="0">
                <a:latin typeface="JcvnkkCfvqxxCourierNewPSMT"/>
              </a:rPr>
              <a:t>, to use as your map name.</a:t>
            </a:r>
          </a:p>
        </p:txBody>
      </p:sp>
    </p:spTree>
    <p:extLst>
      <p:ext uri="{BB962C8B-B14F-4D97-AF65-F5344CB8AC3E}">
        <p14:creationId xmlns:p14="http://schemas.microsoft.com/office/powerpoint/2010/main" val="6397989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Getting a directory's contents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934398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files = </a:t>
            </a:r>
            <a:r>
              <a:rPr lang="en-US" sz="24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os.listdir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"C:\gispy\data\ch02"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print(files)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['fires.dbf',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fires.prj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fires.sbn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fires.sbx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fires.shp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'fires.shp.xml',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fires.shx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park.dbf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park.prj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park.sbn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park.sbx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'park.shp.xml', 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park.shx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']</a:t>
            </a:r>
          </a:p>
          <a:p>
            <a:pPr eaLnBrk="1" hangingPunct="1">
              <a:buNone/>
              <a:defRPr/>
            </a:pPr>
            <a:endParaRPr lang="en-US" sz="16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os.listdir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a list of the files in p.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C63C85-4C46-715A-0282-1ED979DBA7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" y="2286000"/>
            <a:ext cx="4953000" cy="1425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935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Getting the base name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theBaseName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os.path.basename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theBaseName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DelWaterGap.shp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os.path.basename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the portion of p after the last slash.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7734567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Getting the directory name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'D:/data'</a:t>
            </a: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the portion of p up to, not including, the last slash. 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08114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 1…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1) Suppose you want to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find out</a:t>
            </a:r>
            <a:r>
              <a:rPr lang="en-US" dirty="0">
                <a:latin typeface="JcvnkkCfvqxxCourierNewPSMT"/>
              </a:rPr>
              <a:t> if the 2019 data is also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in this directory</a:t>
            </a:r>
            <a:r>
              <a:rPr lang="en-US" dirty="0">
                <a:latin typeface="JcvnkkCfvqxxCourierNewPSMT"/>
              </a:rPr>
              <a:t>.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18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altLang="en-US" sz="1800" dirty="0">
                <a:latin typeface="JcvnkkCfvqxxCourierNewPSMT"/>
              </a:rPr>
              <a:t>C:/African Elephant/</a:t>
            </a:r>
            <a:r>
              <a:rPr lang="en-US" altLang="en-US" sz="1800" dirty="0" err="1">
                <a:latin typeface="JcvnkkCfvqxxCourierNewPSMT"/>
              </a:rPr>
              <a:t>rasters</a:t>
            </a:r>
            <a:r>
              <a:rPr lang="en-US" altLang="en-US" sz="1800" dirty="0">
                <a:latin typeface="JcvnkkCfvqxxCourierNewPSMT"/>
              </a:rPr>
              <a:t>/2020.tif</a:t>
            </a:r>
            <a:r>
              <a:rPr lang="en-US" altLang="ja-JP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files =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os.listdir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theDir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print("2019.tif" in files)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428693007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Now for question 2…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solidFill>
                <a:schemeClr val="bg1">
                  <a:lumMod val="50000"/>
                </a:schemeClr>
              </a:solidFill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1) Suppose you want to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find out</a:t>
            </a:r>
            <a:r>
              <a:rPr lang="en-US" dirty="0">
                <a:latin typeface="JcvnkkCfvqxxCourierNewPSMT"/>
              </a:rPr>
              <a:t> if the 2019 is also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in this directory</a:t>
            </a:r>
            <a:r>
              <a:rPr lang="en-US" dirty="0">
                <a:latin typeface="JcvnkkCfvqxxCourierNewPSMT"/>
              </a:rPr>
              <a:t>.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2) Suppose you want to get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name of the file without the ".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tif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" extension</a:t>
            </a:r>
            <a:r>
              <a:rPr lang="en-US" dirty="0">
                <a:latin typeface="JcvnkkCfvqxxCourierNewPSMT"/>
              </a:rPr>
              <a:t>, to use as your map name. </a:t>
            </a:r>
          </a:p>
        </p:txBody>
      </p:sp>
      <p:pic>
        <p:nvPicPr>
          <p:cNvPr id="7" name="Graphic 6" descr="Checkmark with solid fill">
            <a:extLst>
              <a:ext uri="{FF2B5EF4-FFF2-40B4-BE49-F238E27FC236}">
                <a16:creationId xmlns:a16="http://schemas.microsoft.com/office/drawing/2014/main" id="{61EE1ECE-5BBF-0337-DA5D-0F90683C326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048000" y="34290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24461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EE50FFF-ACB1-C481-9065-26997CB34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Get the stem and the </a:t>
            </a:r>
            <a:r>
              <a:rPr lang="en-US" altLang="en-US" dirty="0" err="1"/>
              <a:t>extention</a:t>
            </a:r>
            <a:endParaRPr lang="en-US" alt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41759-A8FD-D480-DB4D-49C9987BE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0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0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marL="0" indent="0">
              <a:buFontTx/>
              <a:buNone/>
              <a:defRPr/>
            </a:pP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split_output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os.path.splitext</a:t>
            </a:r>
            <a:r>
              <a:rPr lang="en-US" sz="2000" dirty="0">
                <a:latin typeface="Consolas" panose="020B0609020204030204" pitchFamily="49" charset="0"/>
                <a:cs typeface="Courier New" panose="02070309020205020404" pitchFamily="49" charset="0"/>
              </a:rPr>
              <a:t>(p)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</a:t>
            </a:r>
            <a:r>
              <a:rPr lang="en-US" sz="20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split_output</a:t>
            </a:r>
            <a:r>
              <a:rPr lang="en-US" sz="20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  <a:endParaRPr lang="en-US" sz="20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('D:/data/</a:t>
            </a:r>
            <a:r>
              <a:rPr lang="en-US" sz="20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</a:t>
            </a: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', '.</a:t>
            </a:r>
            <a:r>
              <a:rPr lang="en-US" sz="20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shp</a:t>
            </a:r>
            <a:r>
              <a:rPr lang="en-US" sz="20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')</a:t>
            </a:r>
            <a:endParaRPr lang="en-US" sz="16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ea typeface="ＭＳ Ｐゴシック" pitchFamily="34" charset="-128"/>
            </a:endParaRPr>
          </a:p>
          <a:p>
            <a:pPr eaLnBrk="1" hangingPunct="1">
              <a:buNone/>
              <a:defRPr/>
            </a:pPr>
            <a:r>
              <a:rPr lang="en-US" sz="1800" dirty="0" err="1">
                <a:ea typeface="ＭＳ Ｐゴシック" pitchFamily="34" charset="-128"/>
                <a:cs typeface="Courier New" panose="02070309020205020404" pitchFamily="49" charset="0"/>
              </a:rPr>
              <a:t>os.path.splitext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(p) splits the stem and extension apart and returns them in a tuple.</a:t>
            </a:r>
          </a:p>
          <a:p>
            <a:pPr eaLnBrk="1" hangingPunct="1">
              <a:buNone/>
              <a:defRPr/>
            </a:pPr>
            <a:endParaRPr lang="en-US" sz="18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To get the stem, use index 0</a:t>
            </a:r>
          </a:p>
          <a:p>
            <a:pPr eaLnBrk="1" hangingPunct="1"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split_output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[0]</a:t>
            </a:r>
          </a:p>
          <a:p>
            <a:pPr eaLnBrk="1" hangingPunct="1"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'D:/data/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DelWaterGap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None/>
              <a:defRPr/>
            </a:pPr>
            <a:endParaRPr lang="en-US" sz="1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To get the extension, use index 1</a:t>
            </a:r>
            <a:r>
              <a:rPr lang="en-US" sz="14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split_output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[1]</a:t>
            </a:r>
          </a:p>
          <a:p>
            <a:pPr marL="0" indent="0">
              <a:buFontTx/>
              <a:buNone/>
              <a:defRPr/>
            </a:pP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'.</a:t>
            </a:r>
            <a:r>
              <a:rPr lang="en-US" sz="1400" dirty="0" err="1">
                <a:latin typeface="Consolas" panose="020B0609020204030204" pitchFamily="49" charset="0"/>
                <a:cs typeface="Courier New" panose="02070309020205020404" pitchFamily="49" charset="0"/>
              </a:rPr>
              <a:t>shp</a:t>
            </a:r>
            <a:r>
              <a:rPr lang="en-US" sz="1400" dirty="0"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FontTx/>
              <a:buNone/>
              <a:defRPr/>
            </a:pPr>
            <a:endParaRPr lang="en-US" sz="2000" i="1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6">
            <a:extLst>
              <a:ext uri="{FF2B5EF4-FFF2-40B4-BE49-F238E27FC236}">
                <a16:creationId xmlns:a16="http://schemas.microsoft.com/office/drawing/2014/main" id="{7BB1B6EB-870C-8DB7-0A0C-5E44D3D8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Hard-coded script uses literals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E6990EDC-8B19-96B1-FEB5-E886BEB5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3" y="1435418"/>
            <a:ext cx="502733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buffer_clip.py (hard-coded version)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Purpose: Buffer a zone and use it to clip another file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Usage: No arguments needed.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arcpy.env.overwriteOutput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True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arcpy.env.workspace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'C:/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gispy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/data/ch06'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'C:/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gispy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/scratch/'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input values.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'5 km'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output names.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park[:-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DamageBuffer.shp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arcpy.Buffer_analysis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arcpy.Clip_analysis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(park,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129" name="Group 3">
            <a:extLst>
              <a:ext uri="{FF2B5EF4-FFF2-40B4-BE49-F238E27FC236}">
                <a16:creationId xmlns:a16="http://schemas.microsoft.com/office/drawing/2014/main" id="{A6B28400-5E5D-69F0-E2C7-491A10C5FCE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796925"/>
            <a:ext cx="3124200" cy="730250"/>
            <a:chOff x="2286000" y="685800"/>
            <a:chExt cx="3124200" cy="730250"/>
          </a:xfrm>
        </p:grpSpPr>
        <p:pic>
          <p:nvPicPr>
            <p:cNvPr id="23561" name="Picture 9">
              <a:extLst>
                <a:ext uri="{FF2B5EF4-FFF2-40B4-BE49-F238E27FC236}">
                  <a16:creationId xmlns:a16="http://schemas.microsoft.com/office/drawing/2014/main" id="{C17C4114-4BB9-5FD5-B820-10AC5B162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0" y="685800"/>
              <a:ext cx="838200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2" name="Picture 10">
              <a:extLst>
                <a:ext uri="{FF2B5EF4-FFF2-40B4-BE49-F238E27FC236}">
                  <a16:creationId xmlns:a16="http://schemas.microsoft.com/office/drawing/2014/main" id="{8C9AE517-3DAA-3C67-1F13-D34E5E235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685800"/>
              <a:ext cx="838200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3" name="Picture 11">
              <a:extLst>
                <a:ext uri="{FF2B5EF4-FFF2-40B4-BE49-F238E27FC236}">
                  <a16:creationId xmlns:a16="http://schemas.microsoft.com/office/drawing/2014/main" id="{C8D6571D-1FD9-41E0-D738-E578639F2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29000" y="685800"/>
              <a:ext cx="8397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565" name="Line 17">
              <a:extLst>
                <a:ext uri="{FF2B5EF4-FFF2-40B4-BE49-F238E27FC236}">
                  <a16:creationId xmlns:a16="http://schemas.microsoft.com/office/drawing/2014/main" id="{CF099322-6983-0179-8FA7-8367C25D2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566" name="Line 18">
              <a:extLst>
                <a:ext uri="{FF2B5EF4-FFF2-40B4-BE49-F238E27FC236}">
                  <a16:creationId xmlns:a16="http://schemas.microsoft.com/office/drawing/2014/main" id="{B4C1BC1E-7E49-040F-7E2E-00EC80A38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9420816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C8B2F-7D93-DB50-0A72-A97017F3BA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Answering question 2…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E8731-D7DE-2214-00BE-F1A174AF9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en-US" sz="3200" dirty="0" err="1">
                <a:latin typeface="JcvnkkCfvqxxCourierNewPSMT"/>
              </a:rPr>
              <a:t>myRast</a:t>
            </a:r>
            <a:r>
              <a:rPr lang="en-US" altLang="en-US" sz="3200" dirty="0">
                <a:latin typeface="JcvnkkCfvqxxCourierNewPSMT"/>
              </a:rPr>
              <a:t> = sys.argv[1]</a:t>
            </a:r>
          </a:p>
          <a:p>
            <a:pPr marL="0" indent="0">
              <a:buNone/>
            </a:pPr>
            <a:r>
              <a:rPr lang="en-US" altLang="en-US" dirty="0">
                <a:latin typeface="JcvnkkCfvqxxCourierNewPSMT"/>
              </a:rPr>
              <a:t>print(</a:t>
            </a:r>
            <a:r>
              <a:rPr lang="en-US" altLang="en-US" dirty="0" err="1">
                <a:latin typeface="JcvnkkCfvqxxCourierNewPSMT"/>
              </a:rPr>
              <a:t>myRast</a:t>
            </a:r>
            <a:r>
              <a:rPr lang="en-US" altLang="en-US" dirty="0">
                <a:latin typeface="JcvnkkCfvqxxCourierNewPSMT"/>
              </a:rPr>
              <a:t>)</a:t>
            </a:r>
          </a:p>
          <a:p>
            <a:pPr marL="0" indent="0">
              <a:buNone/>
            </a:pP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C:/African Elephant/</a:t>
            </a:r>
            <a:r>
              <a:rPr lang="en-US" altLang="en-US" sz="3200" dirty="0" err="1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rasters</a:t>
            </a:r>
            <a:r>
              <a:rPr lang="en-US" altLang="en-US" sz="3200" dirty="0">
                <a:solidFill>
                  <a:schemeClr val="bg1">
                    <a:lumMod val="50000"/>
                  </a:schemeClr>
                </a:solidFill>
                <a:latin typeface="JcvnkkCfvqxxCourierNewPSMT"/>
              </a:rPr>
              <a:t>/2020.tif</a:t>
            </a: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  <a:p>
            <a:pPr marL="0" indent="0">
              <a:buNone/>
            </a:pPr>
            <a:r>
              <a:rPr lang="en-US" dirty="0">
                <a:latin typeface="JcvnkkCfvqxxCourierNewPSMT"/>
              </a:rPr>
              <a:t>2) Suppose you want to get the 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name of the file without the ".</a:t>
            </a:r>
            <a:r>
              <a:rPr lang="en-US" dirty="0" err="1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tif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  <a:latin typeface="JcvnkkCfvqxxCourierNewPSMT"/>
              </a:rPr>
              <a:t>" extension</a:t>
            </a:r>
            <a:r>
              <a:rPr lang="en-US" dirty="0">
                <a:latin typeface="JcvnkkCfvqxxCourierNewPSMT"/>
              </a:rPr>
              <a:t>, to use as your map name.</a:t>
            </a:r>
          </a:p>
          <a:p>
            <a:pPr eaLnBrk="1" hangingPunct="1">
              <a:buFontTx/>
              <a:buNone/>
              <a:defRPr/>
            </a:pPr>
            <a:r>
              <a:rPr lang="en-US" sz="18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18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</a:t>
            </a:r>
            <a:r>
              <a:rPr lang="en-US" altLang="ja-JP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altLang="en-US" sz="1800" dirty="0">
                <a:latin typeface="JcvnkkCfvqxxCourierNewPSMT"/>
              </a:rPr>
              <a:t>C:/African Elephant/</a:t>
            </a:r>
            <a:r>
              <a:rPr lang="en-US" altLang="en-US" sz="1800" dirty="0" err="1">
                <a:latin typeface="JcvnkkCfvqxxCourierNewPSMT"/>
              </a:rPr>
              <a:t>rasters</a:t>
            </a:r>
            <a:r>
              <a:rPr lang="en-US" altLang="en-US" sz="1800" dirty="0">
                <a:latin typeface="JcvnkkCfvqxxCourierNewPSMT"/>
              </a:rPr>
              <a:t>/2020.tif</a:t>
            </a:r>
            <a:r>
              <a:rPr lang="en-US" altLang="ja-JP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</a:p>
          <a:p>
            <a:pPr eaLnBrk="1" hangingPunct="1">
              <a:buFontTx/>
              <a:buNone/>
              <a:defRPr/>
            </a:pP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os.path.basename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base_stem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os.path.splitext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nsolas" panose="020B0609020204030204" pitchFamily="49" charset="0"/>
                <a:cs typeface="Courier New" panose="02070309020205020404" pitchFamily="49" charset="0"/>
              </a:rPr>
              <a:t>the_basename</a:t>
            </a:r>
            <a:r>
              <a:rPr lang="en-US" sz="1800" dirty="0">
                <a:latin typeface="Consolas" panose="020B0609020204030204" pitchFamily="49" charset="0"/>
                <a:cs typeface="Courier New" panose="02070309020205020404" pitchFamily="49" charset="0"/>
              </a:rPr>
              <a:t>)[0]</a:t>
            </a:r>
          </a:p>
          <a:p>
            <a:pPr eaLnBrk="1" hangingPunct="1">
              <a:lnSpc>
                <a:spcPct val="90000"/>
              </a:lnSpc>
              <a:buFontTx/>
              <a:buNone/>
              <a:defRPr/>
            </a:pP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mapName</a:t>
            </a:r>
            <a:r>
              <a:rPr lang="en-US" sz="18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base_stem</a:t>
            </a:r>
            <a:endParaRPr lang="en-US" sz="18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JcvnkkCfvqxxCourierNewPSMT"/>
            </a:endParaRPr>
          </a:p>
        </p:txBody>
      </p:sp>
    </p:spTree>
    <p:extLst>
      <p:ext uri="{BB962C8B-B14F-4D97-AF65-F5344CB8AC3E}">
        <p14:creationId xmlns:p14="http://schemas.microsoft.com/office/powerpoint/2010/main" val="45773566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Checking if a file or path exists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 = "C:\gispy\data\ch02\park.shp"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response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print(response)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a Boolean (True or False) depending on the existence of p.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036485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Joining path parts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p = </a:t>
            </a:r>
            <a:r>
              <a:rPr lang="en-US" altLang="ja-JP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"D:/data/DelWaterGap.shp"</a:t>
            </a:r>
          </a:p>
          <a:p>
            <a:pPr eaLnBrk="1" hangingPunct="1">
              <a:buFontTx/>
              <a:buNone/>
              <a:defRPr/>
            </a:pPr>
            <a:r>
              <a:rPr lang="en-US" altLang="ja-JP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</a:t>
            </a:r>
          </a:p>
          <a:p>
            <a:pPr eaLnBrk="1" hangingPunct="1"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  <a:endParaRPr lang="en-US" altLang="ja-JP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 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'D:/data'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os.path.basename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(p)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DelWaterGap.shp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False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+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'D:/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dataDelWaterGap.shp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  <a:b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fullPathFileName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os.path.join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the_basename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fullPathFileName</a:t>
            </a:r>
            <a:endParaRPr lang="en-US" sz="16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'D:/data\\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DelWaterGap.shp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FontTx/>
              <a:buNone/>
              <a:defRPr/>
            </a:pP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os.path.exists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16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fullPathFileName</a:t>
            </a:r>
            <a:r>
              <a:rPr lang="en-US" sz="16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  <a:endParaRPr lang="en-US" sz="1600" dirty="0">
              <a:ea typeface="ＭＳ Ｐゴシック" pitchFamily="34" charset="-128"/>
            </a:endParaRPr>
          </a:p>
          <a:p>
            <a:pPr eaLnBrk="1" hangingPunct="1">
              <a:buNone/>
              <a:defRPr/>
            </a:pP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True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668139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 nodeType="clickPar">
                      <p:stCondLst>
                        <p:cond delay="indefinite"/>
                      </p:stCondLst>
                      <p:childTnLst>
                        <p:par>
                          <p:cTn id="4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Joining path parts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"C:\gispy\data\ch02"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os.path.join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theDir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,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fullPath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'C:\\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gispy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\\data\\ch02\\</a:t>
            </a:r>
            <a:r>
              <a:rPr lang="en-US" sz="2400" dirty="0" err="1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None/>
              <a:defRPr/>
            </a:pPr>
            <a:endParaRPr lang="en-US" sz="24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os.path.join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(part1, part2, part3, part4) creates a file path with part1 through part4 delimited by slashes)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None/>
              <a:defRPr/>
            </a:pPr>
            <a:endParaRPr lang="en-US" sz="1800" dirty="0"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Does not allow multiple drives in the path.  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143593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How large is the file?</a:t>
            </a:r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"C:\gispy\data\ch02\park.shp"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response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os.path.getsize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print(response)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solidFill>
                  <a:srgbClr val="009999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218808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ea typeface="ＭＳ Ｐゴシック" pitchFamily="34" charset="-128"/>
                <a:cs typeface="Courier New" panose="02070309020205020404" pitchFamily="49" charset="0"/>
              </a:rPr>
              <a:t>os.path.getsize</a:t>
            </a:r>
            <a:r>
              <a:rPr lang="en-US" sz="2400" dirty="0">
                <a:ea typeface="ＭＳ Ｐゴシック" pitchFamily="34" charset="-128"/>
                <a:cs typeface="Courier New" panose="02070309020205020404" pitchFamily="49" charset="0"/>
              </a:rPr>
              <a:t>(p) returns the file size in bytes.</a:t>
            </a:r>
            <a:r>
              <a:rPr lang="en-US" sz="18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979960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1B9B54-F178-441E-9018-933443142F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err="1"/>
              <a:t>os.path.basename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os.path.dirname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os.path.splitext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os.path.join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err="1"/>
              <a:t>os.listdir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os.path.exists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os.path.getsize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os.path.getmtime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51281D4-8EE7-6CE5-BE0F-55D2378ED120}"/>
              </a:ext>
            </a:extLst>
          </p:cNvPr>
          <p:cNvSpPr/>
          <p:nvPr/>
        </p:nvSpPr>
        <p:spPr bwMode="auto">
          <a:xfrm>
            <a:off x="152400" y="914400"/>
            <a:ext cx="3810000" cy="2438400"/>
          </a:xfrm>
          <a:prstGeom prst="rect">
            <a:avLst/>
          </a:prstGeom>
          <a:noFill/>
          <a:ln>
            <a:solidFill>
              <a:schemeClr val="accent4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5D83686-D327-5594-0FDD-75C478F67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methods look at files?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C63D65-A7FB-3802-4210-25CAB8D81F88}"/>
              </a:ext>
            </a:extLst>
          </p:cNvPr>
          <p:cNvSpPr txBox="1"/>
          <p:nvPr/>
        </p:nvSpPr>
        <p:spPr>
          <a:xfrm>
            <a:off x="4038600" y="1600200"/>
            <a:ext cx="327525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Only string operations.</a:t>
            </a:r>
          </a:p>
          <a:p>
            <a:endParaRPr lang="en-US" dirty="0"/>
          </a:p>
          <a:p>
            <a:r>
              <a:rPr lang="en-US" dirty="0"/>
              <a:t>These do </a:t>
            </a:r>
            <a:r>
              <a:rPr lang="en-US" b="1" dirty="0"/>
              <a:t>not</a:t>
            </a:r>
            <a:r>
              <a:rPr lang="en-US" dirty="0"/>
              <a:t> look at the data.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E48C0B7-7A3E-02EE-BA5C-A005A3201240}"/>
              </a:ext>
            </a:extLst>
          </p:cNvPr>
          <p:cNvSpPr/>
          <p:nvPr/>
        </p:nvSpPr>
        <p:spPr bwMode="auto">
          <a:xfrm>
            <a:off x="152400" y="3886200"/>
            <a:ext cx="3810000" cy="243840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normalizeH="0" baseline="0" dirty="0">
              <a:ln>
                <a:noFill/>
              </a:ln>
              <a:solidFill>
                <a:schemeClr val="accent2">
                  <a:lumMod val="75000"/>
                </a:schemeClr>
              </a:solidFill>
              <a:effectLst/>
              <a:latin typeface="Arial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B54CFA-29D0-F6A0-1DDE-7A3CA61C6ED5}"/>
              </a:ext>
            </a:extLst>
          </p:cNvPr>
          <p:cNvSpPr txBox="1"/>
          <p:nvPr/>
        </p:nvSpPr>
        <p:spPr>
          <a:xfrm>
            <a:off x="4152900" y="4495800"/>
            <a:ext cx="3057247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More than string operations.</a:t>
            </a:r>
          </a:p>
          <a:p>
            <a:endParaRPr lang="en-US" dirty="0"/>
          </a:p>
          <a:p>
            <a:r>
              <a:rPr lang="en-US" dirty="0"/>
              <a:t>These </a:t>
            </a:r>
            <a:r>
              <a:rPr lang="en-US" b="1" dirty="0"/>
              <a:t>do</a:t>
            </a:r>
            <a:r>
              <a:rPr lang="en-US" dirty="0"/>
              <a:t> look at the data.</a:t>
            </a:r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5A88CABC-97FA-ECA9-BC88-979FFF5B32F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412468"/>
            <a:ext cx="280076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dirty="0">
                <a:hlinkClick r:id="rId2"/>
              </a:rPr>
              <a:t>Python Reference Library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433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9" name="Rectangle 2">
            <a:extLst>
              <a:ext uri="{FF2B5EF4-FFF2-40B4-BE49-F238E27FC236}">
                <a16:creationId xmlns:a16="http://schemas.microsoft.com/office/drawing/2014/main" id="{6A0CC029-FEC9-AE8A-F6B3-DD9FE384FB7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 err="1"/>
              <a:t>os</a:t>
            </a:r>
            <a:r>
              <a:rPr lang="en-US" altLang="en-US" sz="3600" dirty="0"/>
              <a:t> does not use </a:t>
            </a:r>
            <a:r>
              <a:rPr lang="en-US" altLang="en-US" sz="3600" dirty="0" err="1"/>
              <a:t>arcpy.env.workspace</a:t>
            </a:r>
            <a:endParaRPr lang="en-US" altLang="en-US" sz="3600" dirty="0"/>
          </a:p>
        </p:txBody>
      </p:sp>
      <p:sp>
        <p:nvSpPr>
          <p:cNvPr id="248835" name="Rectangle 3">
            <a:extLst>
              <a:ext uri="{FF2B5EF4-FFF2-40B4-BE49-F238E27FC236}">
                <a16:creationId xmlns:a16="http://schemas.microsoft.com/office/drawing/2014/main" id="{4B647ACB-0F8C-37CF-09F8-B429939A75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534400" cy="5410200"/>
          </a:xfrm>
        </p:spPr>
        <p:txBody>
          <a:bodyPr/>
          <a:lstStyle/>
          <a:p>
            <a:pPr eaLnBrk="1" hangingPunct="1">
              <a:buFontTx/>
              <a:buNone/>
              <a:defRPr/>
            </a:pPr>
            <a:r>
              <a:rPr lang="en-US" sz="2400" b="1" dirty="0">
                <a:solidFill>
                  <a:srgbClr val="0000FF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import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arcpy,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endParaRPr lang="en-US" sz="2400" i="1" dirty="0">
              <a:solidFill>
                <a:srgbClr val="0099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arcpy.env.workspace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"C:/gispy/data/ch02/"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= "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"</a:t>
            </a:r>
            <a:r>
              <a:rPr lang="en-US" sz="2400" dirty="0">
                <a:latin typeface="Consolas" panose="020B0609020204030204" pitchFamily="49" charset="0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response = 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os.path.getsize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(</a:t>
            </a:r>
            <a:r>
              <a:rPr lang="en-US" sz="24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theFile</a:t>
            </a: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) </a:t>
            </a:r>
          </a:p>
          <a:p>
            <a:pPr eaLnBrk="1" hangingPunct="1">
              <a:buFontTx/>
              <a:buNone/>
              <a:defRPr/>
            </a:pPr>
            <a:r>
              <a:rPr lang="en-US" sz="2400" dirty="0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print(response)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What will it print?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FileNotFoundError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: [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WinError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 2] 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The system cannot find the file specified: '</a:t>
            </a:r>
            <a:r>
              <a:rPr lang="en-US" sz="2000" dirty="0" err="1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park.shp</a:t>
            </a:r>
            <a:r>
              <a:rPr lang="en-US" sz="2000" dirty="0">
                <a:solidFill>
                  <a:srgbClr val="C00000"/>
                </a:solidFill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'</a:t>
            </a:r>
          </a:p>
          <a:p>
            <a:pPr eaLnBrk="1" hangingPunct="1">
              <a:buFontTx/>
              <a:buNone/>
              <a:defRPr/>
            </a:pPr>
            <a:endParaRPr lang="en-US" sz="2000" dirty="0">
              <a:solidFill>
                <a:srgbClr val="C00000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r>
              <a:rPr lang="en-US" sz="2000" dirty="0" err="1">
                <a:ea typeface="ＭＳ Ｐゴシック" pitchFamily="34" charset="-128"/>
                <a:cs typeface="Courier New" panose="02070309020205020404" pitchFamily="49" charset="0"/>
              </a:rPr>
              <a:t>os</a:t>
            </a: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 methods do not use </a:t>
            </a:r>
            <a:r>
              <a:rPr lang="en-US" sz="2000" dirty="0" err="1">
                <a:ea typeface="ＭＳ Ｐゴシック" pitchFamily="34" charset="-128"/>
                <a:cs typeface="Courier New" panose="02070309020205020404" pitchFamily="49" charset="0"/>
              </a:rPr>
              <a:t>arcpy's</a:t>
            </a: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 workspace environment.</a:t>
            </a:r>
          </a:p>
          <a:p>
            <a:pPr eaLnBrk="1" hangingPunct="1">
              <a:buFontTx/>
              <a:buNone/>
              <a:defRPr/>
            </a:pPr>
            <a:r>
              <a:rPr lang="en-US" sz="2000" dirty="0">
                <a:ea typeface="ＭＳ Ｐゴシック" pitchFamily="34" charset="-128"/>
                <a:cs typeface="Courier New" panose="02070309020205020404" pitchFamily="49" charset="0"/>
              </a:rPr>
              <a:t>Provide the full path.</a:t>
            </a:r>
            <a:r>
              <a:rPr lang="en-US" sz="1600" dirty="0">
                <a:ea typeface="ＭＳ Ｐゴシック" pitchFamily="34" charset="-128"/>
                <a:cs typeface="Courier New" panose="02070309020205020404" pitchFamily="49" charset="0"/>
              </a:rPr>
              <a:t> </a:t>
            </a:r>
          </a:p>
          <a:p>
            <a:pPr eaLnBrk="1" hangingPunct="1">
              <a:buFontTx/>
              <a:buNone/>
              <a:defRPr/>
            </a:pPr>
            <a:endParaRPr lang="en-US" sz="2400" dirty="0"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1800" dirty="0">
              <a:solidFill>
                <a:srgbClr val="009999"/>
              </a:solidFill>
              <a:latin typeface="Consolas" panose="020B06090202040302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  <a:p>
            <a:pPr eaLnBrk="1" hangingPunct="1">
              <a:buFontTx/>
              <a:buNone/>
              <a:defRPr/>
            </a:pPr>
            <a:endParaRPr lang="en-US" sz="2000" dirty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4658270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883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5" name="Rectangle 2">
            <a:extLst>
              <a:ext uri="{FF2B5EF4-FFF2-40B4-BE49-F238E27FC236}">
                <a16:creationId xmlns:a16="http://schemas.microsoft.com/office/drawing/2014/main" id="{8B236FC9-AC66-1961-93FD-570D5635D9C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200"/>
              <a:t>In class – List the files in my dir</a:t>
            </a:r>
          </a:p>
        </p:txBody>
      </p:sp>
      <p:sp>
        <p:nvSpPr>
          <p:cNvPr id="282627" name="Rectangle 3">
            <a:extLst>
              <a:ext uri="{FF2B5EF4-FFF2-40B4-BE49-F238E27FC236}">
                <a16:creationId xmlns:a16="http://schemas.microsoft.com/office/drawing/2014/main" id="{DA03FDD2-2ED2-1A64-C481-665156BFC91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534400" cy="5943600"/>
          </a:xfrm>
        </p:spPr>
        <p:txBody>
          <a:bodyPr/>
          <a:lstStyle/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ea typeface="ＭＳ Ｐゴシック" pitchFamily="34" charset="-128"/>
              </a:rPr>
              <a:t>Goal: Print a list of the files in the same directory as the script (wherever you place it).</a:t>
            </a:r>
          </a:p>
          <a:p>
            <a:pPr eaLnBrk="1" hangingPunct="1">
              <a:lnSpc>
                <a:spcPct val="90000"/>
              </a:lnSpc>
              <a:defRPr/>
            </a:pPr>
            <a:endParaRPr lang="en-US" sz="28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90000"/>
              </a:lnSpc>
              <a:buNone/>
              <a:defRPr/>
            </a:pPr>
            <a:r>
              <a:rPr lang="en-US" sz="2800" dirty="0">
                <a:ea typeface="ＭＳ Ｐゴシック" pitchFamily="34" charset="-128"/>
              </a:rPr>
              <a:t>Suggest steps: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ＭＳ Ｐゴシック" pitchFamily="34" charset="-128"/>
              </a:rPr>
              <a:t>Use </a:t>
            </a:r>
            <a:r>
              <a:rPr lang="en-US" sz="2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sys.argv</a:t>
            </a:r>
            <a:r>
              <a:rPr lang="en-US" sz="2800" dirty="0">
                <a:latin typeface="Consolas" panose="020B0609020204030204" pitchFamily="49" charset="0"/>
                <a:ea typeface="ＭＳ Ｐゴシック" pitchFamily="34" charset="-128"/>
              </a:rPr>
              <a:t> </a:t>
            </a:r>
            <a:r>
              <a:rPr lang="en-US" sz="2800" dirty="0">
                <a:ea typeface="ＭＳ Ｐゴシック" pitchFamily="34" charset="-128"/>
              </a:rPr>
              <a:t>to get the full script path.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ＭＳ Ｐゴシック" pitchFamily="34" charset="-128"/>
              </a:rPr>
              <a:t>Use </a:t>
            </a:r>
            <a:r>
              <a:rPr lang="en-US" sz="2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os.path.dirname</a:t>
            </a:r>
            <a:r>
              <a:rPr lang="en-US" sz="2800" dirty="0">
                <a:latin typeface="Consolas" panose="020B0609020204030204" pitchFamily="49" charset="0"/>
                <a:ea typeface="ＭＳ Ｐゴシック" pitchFamily="34" charset="-128"/>
              </a:rPr>
              <a:t> </a:t>
            </a:r>
            <a:r>
              <a:rPr lang="en-US" sz="2800" dirty="0">
                <a:ea typeface="ＭＳ Ｐゴシック" pitchFamily="34" charset="-128"/>
              </a:rPr>
              <a:t>to get the directory where the script resides.</a:t>
            </a:r>
          </a:p>
          <a:p>
            <a:pPr marL="514350" indent="-514350" eaLnBrk="1" hangingPunct="1">
              <a:lnSpc>
                <a:spcPct val="90000"/>
              </a:lnSpc>
              <a:buFont typeface="+mj-lt"/>
              <a:buAutoNum type="arabicPeriod"/>
              <a:defRPr/>
            </a:pPr>
            <a:r>
              <a:rPr lang="en-US" sz="2800" dirty="0">
                <a:ea typeface="ＭＳ Ｐゴシック" pitchFamily="34" charset="-128"/>
              </a:rPr>
              <a:t>Use </a:t>
            </a:r>
            <a:r>
              <a:rPr lang="en-US" sz="2800" dirty="0" err="1">
                <a:latin typeface="Consolas" panose="020B0609020204030204" pitchFamily="49" charset="0"/>
                <a:ea typeface="ＭＳ Ｐゴシック" pitchFamily="34" charset="-128"/>
                <a:cs typeface="Courier New" panose="02070309020205020404" pitchFamily="49" charset="0"/>
              </a:rPr>
              <a:t>os.listdir</a:t>
            </a:r>
            <a:r>
              <a:rPr lang="en-US" sz="2800" dirty="0">
                <a:latin typeface="Consolas" panose="020B0609020204030204" pitchFamily="49" charset="0"/>
                <a:ea typeface="ＭＳ Ｐゴシック" pitchFamily="34" charset="-128"/>
              </a:rPr>
              <a:t> </a:t>
            </a:r>
            <a:r>
              <a:rPr lang="en-US" sz="2800" dirty="0">
                <a:ea typeface="ＭＳ Ｐゴシック" pitchFamily="34" charset="-128"/>
              </a:rPr>
              <a:t>to get a list of the files in the directory.</a:t>
            </a:r>
            <a:endParaRPr lang="en-US" sz="2800" dirty="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AF960D14-2B31-9676-D6B4-45638A7AC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Summing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2579747-F46B-7B2C-7432-DDB213E7A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/>
            </a:pPr>
            <a:r>
              <a:rPr lang="en-US" sz="2800" dirty="0">
                <a:ea typeface="ＭＳ Ｐゴシック" charset="0"/>
              </a:rPr>
              <a:t>Topics discussed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User input for flexibility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Hard vs. soft-coding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sys.argv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sys.argv[0] and script path</a:t>
            </a:r>
          </a:p>
          <a:p>
            <a:pPr marL="857250" lvl="2" indent="0" eaLnBrk="1" hangingPunct="1">
              <a:buNone/>
              <a:defRPr/>
            </a:pPr>
            <a:r>
              <a:rPr lang="en-US" sz="2000" dirty="0">
                <a:ea typeface="ＭＳ Ｐゴシック" charset="0"/>
              </a:rPr>
              <a:t>Avoid single quotes for </a:t>
            </a:r>
            <a:r>
              <a:rPr lang="en-US" sz="2000" dirty="0" err="1">
                <a:ea typeface="ＭＳ Ｐゴシック" charset="0"/>
              </a:rPr>
              <a:t>args</a:t>
            </a:r>
            <a:endParaRPr lang="en-US" sz="2000" dirty="0">
              <a:ea typeface="ＭＳ Ｐゴシック" charset="0"/>
            </a:endParaRPr>
          </a:p>
          <a:p>
            <a:pPr marL="857250" lvl="2" indent="0" eaLnBrk="1" hangingPunct="1">
              <a:buNone/>
              <a:defRPr/>
            </a:pPr>
            <a:r>
              <a:rPr lang="en-US" sz="2000" dirty="0" err="1">
                <a:ea typeface="ＭＳ Ｐゴシック" charset="0"/>
              </a:rPr>
              <a:t>os.path</a:t>
            </a:r>
            <a:r>
              <a:rPr lang="en-US" sz="2000" dirty="0">
                <a:ea typeface="ＭＳ Ｐゴシック" charset="0"/>
              </a:rPr>
              <a:t>, </a:t>
            </a:r>
            <a:r>
              <a:rPr lang="en-US" sz="2000" dirty="0" err="1">
                <a:ea typeface="ＭＳ Ｐゴシック" charset="0"/>
              </a:rPr>
              <a:t>os.listdir</a:t>
            </a:r>
            <a:endParaRPr lang="en-US" sz="2000" dirty="0">
              <a:ea typeface="ＭＳ Ｐゴシック" charset="0"/>
            </a:endParaRPr>
          </a:p>
          <a:p>
            <a:pPr marL="0" indent="0">
              <a:buFontTx/>
              <a:buNone/>
              <a:defRPr/>
            </a:pPr>
            <a:endParaRPr lang="en-US" sz="2800" dirty="0">
              <a:ea typeface="ＭＳ Ｐゴシック" charset="0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9" name="Rectangle 7">
            <a:extLst>
              <a:ext uri="{FF2B5EF4-FFF2-40B4-BE49-F238E27FC236}">
                <a16:creationId xmlns:a16="http://schemas.microsoft.com/office/drawing/2014/main" id="{317753B8-62E8-F467-E4F1-6258828B79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757238"/>
            <a:ext cx="3810000" cy="25146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24580" name="Rectangle 4">
            <a:extLst>
              <a:ext uri="{FF2B5EF4-FFF2-40B4-BE49-F238E27FC236}">
                <a16:creationId xmlns:a16="http://schemas.microsoft.com/office/drawing/2014/main" id="{F5FD24FE-E5CA-665C-DE99-A1A346158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2400" y="1066800"/>
            <a:ext cx="2590800" cy="6858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1" hangingPunct="1">
              <a:defRPr/>
            </a:pPr>
            <a:endParaRPr lang="en-US">
              <a:latin typeface="Arial" charset="0"/>
              <a:ea typeface="ＭＳ Ｐゴシック" charset="0"/>
            </a:endParaRPr>
          </a:p>
        </p:txBody>
      </p:sp>
      <p:sp>
        <p:nvSpPr>
          <p:cNvPr id="11269" name="Rectangle 2">
            <a:extLst>
              <a:ext uri="{FF2B5EF4-FFF2-40B4-BE49-F238E27FC236}">
                <a16:creationId xmlns:a16="http://schemas.microsoft.com/office/drawing/2014/main" id="{C7E5B09A-0F6C-FBC7-A19C-54D1402AE2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Insufficient </a:t>
            </a:r>
            <a:r>
              <a:rPr lang="en-US" altLang="en-US" sz="3600" dirty="0" err="1"/>
              <a:t>args</a:t>
            </a:r>
            <a:r>
              <a:rPr lang="en-US" altLang="en-US" sz="3600" dirty="0"/>
              <a:t> yields </a:t>
            </a:r>
            <a:r>
              <a:rPr lang="en-US" altLang="en-US" sz="3600" dirty="0" err="1"/>
              <a:t>IndexError</a:t>
            </a:r>
            <a:endParaRPr lang="en-US" altLang="en-US" sz="3600" dirty="0"/>
          </a:p>
        </p:txBody>
      </p:sp>
      <p:sp>
        <p:nvSpPr>
          <p:cNvPr id="24582" name="Rectangle 3">
            <a:extLst>
              <a:ext uri="{FF2B5EF4-FFF2-40B4-BE49-F238E27FC236}">
                <a16:creationId xmlns:a16="http://schemas.microsoft.com/office/drawing/2014/main" id="{65075D2B-41FE-483B-6EF2-E7052F7C5A9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 marL="0" lvl="0" indent="0">
              <a:buNone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import 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</a:t>
            </a: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lang="en-US" altLang="en-US" sz="1400" b="1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br>
              <a:rPr lang="en-US" alt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arcpy.env.overwriteOutput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True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arcpy.env.workspace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1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2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input values.</a:t>
            </a:r>
            <a:br>
              <a:rPr kumimoji="0" lang="en-US" altLang="en-US" sz="14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3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lang="en-US" alt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</a:t>
            </a:r>
          </a:p>
          <a:p>
            <a:pPr marL="0" indent="0">
              <a:buNone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 = sys.argv[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5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r>
              <a:rPr lang="en-US" sz="2000" dirty="0">
                <a:ea typeface="ＭＳ Ｐゴシック" pitchFamily="34" charset="-128"/>
              </a:rPr>
              <a:t>…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2000" dirty="0">
              <a:ea typeface="ＭＳ Ｐゴシック" pitchFamily="34" charset="-128"/>
            </a:endParaRPr>
          </a:p>
          <a:p>
            <a:pPr marL="0" indent="0" eaLnBrk="1" hangingPunct="1">
              <a:lnSpc>
                <a:spcPct val="80000"/>
              </a:lnSpc>
              <a:buNone/>
              <a:defRPr/>
            </a:pPr>
            <a:r>
              <a:rPr lang="en-US" sz="2000" dirty="0">
                <a:ea typeface="ＭＳ Ｐゴシック" pitchFamily="34" charset="-128"/>
              </a:rPr>
              <a:t>If user does not enter enough arguments, an </a:t>
            </a:r>
            <a:r>
              <a:rPr lang="en-US" sz="2000" i="1" dirty="0" err="1">
                <a:ea typeface="ＭＳ Ｐゴシック" pitchFamily="34" charset="-128"/>
              </a:rPr>
              <a:t>IndexError</a:t>
            </a:r>
            <a:r>
              <a:rPr lang="en-US" sz="2000" i="1" dirty="0">
                <a:ea typeface="ＭＳ Ｐゴシック" pitchFamily="34" charset="-128"/>
              </a:rPr>
              <a:t> exception</a:t>
            </a:r>
            <a:r>
              <a:rPr lang="en-US" sz="2000" dirty="0">
                <a:ea typeface="ＭＳ Ｐゴシック" pitchFamily="34" charset="-128"/>
              </a:rPr>
              <a:t> is thrown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Traceback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(most recent call last):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…  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File "C:\Documents\buffer_clip.py", line 5, in ?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    </a:t>
            </a: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arcpy.env.workspace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 = sys.argv[1]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 err="1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IndexError</a:t>
            </a:r>
            <a:r>
              <a:rPr lang="en-US" sz="14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: list index out of range</a:t>
            </a:r>
            <a:br>
              <a:rPr lang="en-US" sz="1600" dirty="0">
                <a:solidFill>
                  <a:srgbClr val="FF0000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endParaRPr lang="en-US" sz="1600" dirty="0">
              <a:solidFill>
                <a:srgbClr val="FF0000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print(sys.argv)</a:t>
            </a:r>
            <a:b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['C:\\My Documents\\buffer_clip.py']</a:t>
            </a: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endParaRPr lang="en-US" sz="1400" dirty="0">
              <a:solidFill>
                <a:srgbClr val="009999"/>
              </a:solidFill>
              <a:latin typeface="Courier New" panose="02070309020205020404" pitchFamily="49" charset="0"/>
              <a:ea typeface="ＭＳ Ｐゴシック" pitchFamily="34" charset="-128"/>
              <a:cs typeface="Courier New" panose="02070309020205020404" pitchFamily="49" charset="0"/>
            </a:endParaRPr>
          </a:p>
          <a:p>
            <a:pPr marL="0" indent="0" eaLnBrk="1" hangingPunct="1">
              <a:lnSpc>
                <a:spcPct val="80000"/>
              </a:lnSpc>
              <a:buFontTx/>
              <a:buNone/>
              <a:defRPr/>
            </a:pPr>
            <a: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&gt;&gt;&gt; print(sys.argv[0])</a:t>
            </a:r>
            <a:br>
              <a:rPr lang="en-US" sz="1400" dirty="0"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</a:br>
            <a:r>
              <a:rPr lang="en-US" sz="1400" dirty="0">
                <a:solidFill>
                  <a:srgbClr val="009999"/>
                </a:solidFill>
                <a:latin typeface="Courier New" panose="02070309020205020404" pitchFamily="49" charset="0"/>
                <a:ea typeface="ＭＳ Ｐゴシック" pitchFamily="34" charset="-128"/>
                <a:cs typeface="Courier New" panose="02070309020205020404" pitchFamily="49" charset="0"/>
              </a:rPr>
              <a:t>'C:\\My Documents\\buffer_clip.py'</a:t>
            </a:r>
          </a:p>
          <a:p>
            <a:pPr eaLnBrk="1" hangingPunct="1">
              <a:lnSpc>
                <a:spcPct val="80000"/>
              </a:lnSpc>
              <a:defRPr/>
            </a:pPr>
            <a:endParaRPr lang="en-US" sz="1800" dirty="0">
              <a:solidFill>
                <a:srgbClr val="009999"/>
              </a:solidFill>
              <a:ea typeface="ＭＳ Ｐゴシック" pitchFamily="34" charset="-128"/>
            </a:endParaRPr>
          </a:p>
          <a:p>
            <a:pPr eaLnBrk="1" hangingPunct="1">
              <a:lnSpc>
                <a:spcPct val="80000"/>
              </a:lnSpc>
              <a:buFontTx/>
              <a:buNone/>
              <a:defRPr/>
            </a:pPr>
            <a:endParaRPr lang="en-US" sz="1800" i="1" dirty="0">
              <a:solidFill>
                <a:srgbClr val="009900"/>
              </a:solidFill>
              <a:ea typeface="ＭＳ Ｐゴシック" pitchFamily="34" charset="-128"/>
            </a:endParaRPr>
          </a:p>
        </p:txBody>
      </p:sp>
      <p:pic>
        <p:nvPicPr>
          <p:cNvPr id="24583" name="Picture 6">
            <a:extLst>
              <a:ext uri="{FF2B5EF4-FFF2-40B4-BE49-F238E27FC236}">
                <a16:creationId xmlns:a16="http://schemas.microsoft.com/office/drawing/2014/main" id="{EBD2E49A-04F4-1C3A-13F6-5F7C7CACF0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4419600" y="990600"/>
            <a:ext cx="3648075" cy="1295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rgbClr val="FF0066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6">
            <a:extLst>
              <a:ext uri="{FF2B5EF4-FFF2-40B4-BE49-F238E27FC236}">
                <a16:creationId xmlns:a16="http://schemas.microsoft.com/office/drawing/2014/main" id="{7BB1B6EB-870C-8DB7-0A0C-5E44D3D8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Remove hard-coding script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E6990EDC-8B19-96B1-FEB5-E886BEB5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3" y="1435418"/>
            <a:ext cx="5027338" cy="452431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buffer_clip.py (hard-coded version)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Purpose: Buffer a zone and use it to clip another file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Usage: No arguments needed.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arcpy.env.overwriteOutput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True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arcpy.env.workspace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dblStrike" cap="none" normalizeH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'C:/</a:t>
            </a:r>
            <a:r>
              <a:rPr kumimoji="0" lang="en-US" altLang="en-US" sz="1200" b="1" i="0" u="none" strike="dblStrike" cap="none" normalizeH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gispy</a:t>
            </a:r>
            <a:r>
              <a:rPr kumimoji="0" lang="en-US" altLang="en-US" sz="1200" b="1" i="0" u="none" strike="dblStrike" cap="none" normalizeH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/data/ch06'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'C:/</a:t>
            </a:r>
            <a:r>
              <a:rPr lang="en-US" altLang="en-US" sz="1200" b="1" strike="dblStrike" dirty="0" err="1">
                <a:solidFill>
                  <a:srgbClr val="008080"/>
                </a:solidFill>
                <a:latin typeface="Consolas" panose="020B0609020204030204" pitchFamily="49" charset="0"/>
              </a:rPr>
              <a:t>gispy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/scratch/'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input values.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200" b="1" strike="dblStrike" dirty="0" err="1">
                <a:solidFill>
                  <a:srgbClr val="008080"/>
                </a:solidFill>
                <a:latin typeface="Consolas" panose="020B0609020204030204" pitchFamily="49" charset="0"/>
              </a:rPr>
              <a:t>fire.shp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 = 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r>
              <a:rPr lang="en-US" altLang="en-US" sz="1200" b="1" strike="dblStrike" dirty="0" err="1">
                <a:solidFill>
                  <a:srgbClr val="008080"/>
                </a:solidFill>
                <a:latin typeface="Consolas" panose="020B0609020204030204" pitchFamily="49" charset="0"/>
              </a:rPr>
              <a:t>park.shp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lang="en-US" altLang="en-US" sz="1200" b="1" strike="dblStrike" dirty="0">
                <a:solidFill>
                  <a:srgbClr val="008080"/>
                </a:solidFill>
                <a:latin typeface="Consolas" panose="020B0609020204030204" pitchFamily="49" charset="0"/>
              </a:rPr>
              <a:t>'5 km'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output names.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park[:-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DamageBuffer.shp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arcpy.Buffer_analysis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arcpy.Clip_analysis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(park,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129" name="Group 3">
            <a:extLst>
              <a:ext uri="{FF2B5EF4-FFF2-40B4-BE49-F238E27FC236}">
                <a16:creationId xmlns:a16="http://schemas.microsoft.com/office/drawing/2014/main" id="{A6B28400-5E5D-69F0-E2C7-491A10C5FCE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796925"/>
            <a:ext cx="3124200" cy="730250"/>
            <a:chOff x="2286000" y="685800"/>
            <a:chExt cx="3124200" cy="730250"/>
          </a:xfrm>
        </p:grpSpPr>
        <p:pic>
          <p:nvPicPr>
            <p:cNvPr id="23561" name="Picture 9">
              <a:extLst>
                <a:ext uri="{FF2B5EF4-FFF2-40B4-BE49-F238E27FC236}">
                  <a16:creationId xmlns:a16="http://schemas.microsoft.com/office/drawing/2014/main" id="{C17C4114-4BB9-5FD5-B820-10AC5B162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0" y="685800"/>
              <a:ext cx="838200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2" name="Picture 10">
              <a:extLst>
                <a:ext uri="{FF2B5EF4-FFF2-40B4-BE49-F238E27FC236}">
                  <a16:creationId xmlns:a16="http://schemas.microsoft.com/office/drawing/2014/main" id="{8C9AE517-3DAA-3C67-1F13-D34E5E235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685800"/>
              <a:ext cx="838200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3" name="Picture 11">
              <a:extLst>
                <a:ext uri="{FF2B5EF4-FFF2-40B4-BE49-F238E27FC236}">
                  <a16:creationId xmlns:a16="http://schemas.microsoft.com/office/drawing/2014/main" id="{C8D6571D-1FD9-41E0-D738-E578639F2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29000" y="685800"/>
              <a:ext cx="8397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565" name="Line 17">
              <a:extLst>
                <a:ext uri="{FF2B5EF4-FFF2-40B4-BE49-F238E27FC236}">
                  <a16:creationId xmlns:a16="http://schemas.microsoft.com/office/drawing/2014/main" id="{CF099322-6983-0179-8FA7-8367C25D2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566" name="Line 18">
              <a:extLst>
                <a:ext uri="{FF2B5EF4-FFF2-40B4-BE49-F238E27FC236}">
                  <a16:creationId xmlns:a16="http://schemas.microsoft.com/office/drawing/2014/main" id="{B4C1BC1E-7E49-040F-7E2E-00EC80A38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6210121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AB3AF9D6-B59D-D792-9797-BD69A1291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400" y="152400"/>
            <a:ext cx="8458200" cy="457200"/>
          </a:xfrm>
        </p:spPr>
        <p:txBody>
          <a:bodyPr/>
          <a:lstStyle/>
          <a:p>
            <a:r>
              <a:rPr lang="en-US" altLang="en-US" sz="2800" dirty="0"/>
              <a:t>Get script arguments with </a:t>
            </a:r>
            <a:r>
              <a:rPr lang="en-US" altLang="en-US" sz="2800" dirty="0" err="1"/>
              <a:t>GetParameterAsText</a:t>
            </a:r>
            <a:endParaRPr lang="en-US" altLang="en-US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144EF-6CDB-677A-311A-86B18D4C52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boundingGeomV2.py (soft-coded using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</a:t>
            </a: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</a:t>
            </a:r>
            <a:b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Purpose: Find the minimum bounding geometry </a:t>
            </a:r>
          </a:p>
          <a:p>
            <a:pPr marL="0" indent="0">
              <a:buFontTx/>
              <a:buNone/>
              <a:defRPr/>
            </a:pP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         of a set of features.</a:t>
            </a:r>
            <a:b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Usage: workspace,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input_features</a:t>
            </a: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output_features</a:t>
            </a:r>
            <a:b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Example: C:/gispy/data/07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park.shp</a:t>
            </a:r>
            <a:r>
              <a:rPr lang="en-US" sz="1800" i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i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boundingBoxes.shp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import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</a:t>
            </a:r>
            <a:endParaRPr lang="en-US" sz="1800" dirty="0">
              <a:latin typeface="Courier New" panose="02070309020205020404" pitchFamily="49" charset="0"/>
              <a:ea typeface="ＭＳ Ｐゴシック" charset="0"/>
              <a:cs typeface="Courier New" panose="02070309020205020404" pitchFamily="49" charset="0"/>
            </a:endParaRP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arcpy.env.overwriteOutput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True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arcpy.env.workspace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arcpy.GetParameterAsText</a:t>
            </a:r>
            <a:r>
              <a:rPr lang="en-US" sz="18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(0)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arcpy.GetParameterAsText</a:t>
            </a:r>
            <a:r>
              <a:rPr lang="en-US" sz="18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(1)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b="1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arcpy.GetParameterAsText</a:t>
            </a:r>
            <a:r>
              <a:rPr lang="en-US" sz="1800" b="1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(2)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arcpy.MinimumBoundingGeometry_management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\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Tx/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  <p:sp>
        <p:nvSpPr>
          <p:cNvPr id="15365" name="TextBox 4">
            <a:extLst>
              <a:ext uri="{FF2B5EF4-FFF2-40B4-BE49-F238E27FC236}">
                <a16:creationId xmlns:a16="http://schemas.microsoft.com/office/drawing/2014/main" id="{EF5493F7-7769-4BAD-8CB6-9AF18512A2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172200"/>
            <a:ext cx="569436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Can not be used in scripts that don’t import arcpy.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5D183993-792E-AA25-59D3-C2D753F19A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Same example using sys.argv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61803B-FBED-2F05-9639-270C2E55E2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FontTx/>
              <a:buNone/>
              <a:defRPr/>
            </a:pP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boundingGeomV3.py (soft-coded using sys)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Purpose: Find the minimum bounding geometry of a set of features.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Usage: workspace,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input_features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output_features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# Example: C:/Temp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park.shp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boundingBoxes.shp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import arcpy, sys 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arcpy.env.overwriteOutput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True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arcpy.env.workspace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[1]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[2]</a:t>
            </a:r>
            <a:b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</a:b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 =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[3]</a:t>
            </a:r>
          </a:p>
          <a:p>
            <a:pPr marL="0" indent="0">
              <a:buFontTx/>
              <a:buNone/>
              <a:defRPr/>
            </a:pP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arcpy.MinimumBoundingGeometry_management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(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inputFeatures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, \ </a:t>
            </a:r>
            <a:r>
              <a:rPr lang="en-US" sz="1800" dirty="0" err="1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outputFeatures</a:t>
            </a:r>
            <a:r>
              <a:rPr lang="en-US" sz="1800" dirty="0">
                <a:latin typeface="Courier New" panose="02070309020205020404" pitchFamily="49" charset="0"/>
                <a:ea typeface="ＭＳ Ｐゴシック" charset="0"/>
                <a:cs typeface="Courier New" panose="02070309020205020404" pitchFamily="49" charset="0"/>
              </a:rPr>
              <a:t>) </a:t>
            </a:r>
          </a:p>
          <a:p>
            <a:pPr marL="0" indent="0">
              <a:buFontTx/>
              <a:buNone/>
              <a:defRPr/>
            </a:pPr>
            <a:endParaRPr lang="en-US" sz="2000" dirty="0">
              <a:ea typeface="ＭＳ Ｐゴシック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0122E8F-31FB-5FD9-C522-EDBB7E6CC9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" y="5715000"/>
            <a:ext cx="7832725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solidFill>
                  <a:srgbClr val="FF0000"/>
                </a:solidFill>
              </a:rPr>
              <a:t>What are the differences in this script from the arcpy.GetParam. approach?</a:t>
            </a:r>
          </a:p>
        </p:txBody>
      </p:sp>
      <p:sp>
        <p:nvSpPr>
          <p:cNvPr id="17414" name="TextBox 5">
            <a:extLst>
              <a:ext uri="{FF2B5EF4-FFF2-40B4-BE49-F238E27FC236}">
                <a16:creationId xmlns:a16="http://schemas.microsoft.com/office/drawing/2014/main" id="{2D2647F3-D582-0422-48AA-0C85F6E5B4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6172200"/>
            <a:ext cx="8901113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 b="1"/>
              <a:t>Can be used:  Good for stand-alone scripts and scripts that don’t require arcpy.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8" name="Rectangle 16">
            <a:extLst>
              <a:ext uri="{FF2B5EF4-FFF2-40B4-BE49-F238E27FC236}">
                <a16:creationId xmlns:a16="http://schemas.microsoft.com/office/drawing/2014/main" id="{7BB1B6EB-870C-8DB7-0A0C-5E44D3D848B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2400" y="190500"/>
            <a:ext cx="8458200" cy="457200"/>
          </a:xfrm>
        </p:spPr>
        <p:txBody>
          <a:bodyPr/>
          <a:lstStyle/>
          <a:p>
            <a:pPr eaLnBrk="1" hangingPunct="1"/>
            <a:r>
              <a:rPr lang="en-US" altLang="en-US" dirty="0"/>
              <a:t>Soft-coded script uses arguments</a:t>
            </a:r>
          </a:p>
        </p:txBody>
      </p:sp>
      <p:sp>
        <p:nvSpPr>
          <p:cNvPr id="9" name="Rectangle 18">
            <a:extLst>
              <a:ext uri="{FF2B5EF4-FFF2-40B4-BE49-F238E27FC236}">
                <a16:creationId xmlns:a16="http://schemas.microsoft.com/office/drawing/2014/main" id="{E6990EDC-8B19-96B1-FEB5-E886BEB56B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8273" y="1410510"/>
            <a:ext cx="6641562" cy="489364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buffer_clip.py (soft-coded version)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Purpose: Buffer a zone and use it to clip another file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Usage: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fire_zone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park_name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buffer_distance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</a:t>
            </a:r>
            <a:r>
              <a:rPr kumimoji="0" lang="en-US" altLang="en-US" sz="1200" b="0" i="1" u="none" strike="noStrike" cap="none" normalizeH="0" baseline="0" dirty="0" err="1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output_directory</a:t>
            </a: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# Example input: C:/parkData/  C:/gispy/scratch </a:t>
            </a:r>
            <a:r>
              <a:rPr lang="en-US" altLang="en-US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fire.shp</a:t>
            </a:r>
            <a:r>
              <a:rPr lang="en-US" altLang="en-US" sz="1200" i="1" dirty="0">
                <a:solidFill>
                  <a:srgbClr val="808080"/>
                </a:solidFill>
                <a:latin typeface="Consolas" panose="020B0609020204030204" pitchFamily="49" charset="0"/>
              </a:rPr>
              <a:t> "5 km" </a:t>
            </a:r>
            <a:r>
              <a:rPr lang="en-US" altLang="en-US" sz="1200" i="1" dirty="0" err="1">
                <a:solidFill>
                  <a:srgbClr val="808080"/>
                </a:solidFill>
                <a:latin typeface="Consolas" panose="020B0609020204030204" pitchFamily="49" charset="0"/>
              </a:rPr>
              <a:t>yosemite.shp</a:t>
            </a:r>
            <a:endParaRPr lang="en-US" altLang="en-US" sz="1200" i="1" dirty="0">
              <a:solidFill>
                <a:srgbClr val="808080"/>
              </a:solidFill>
              <a:latin typeface="Consolas" panose="020B0609020204030204" pitchFamily="49" charset="0"/>
            </a:endParaRPr>
          </a:p>
          <a:p>
            <a:pPr lvl="0"/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import 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lang="en-US" altLang="en-US" sz="1200" b="1" dirty="0">
                <a:solidFill>
                  <a:srgbClr val="000080"/>
                </a:solidFill>
                <a:latin typeface="Consolas" panose="020B0609020204030204" pitchFamily="49" charset="0"/>
              </a:rPr>
              <a:t>import </a:t>
            </a:r>
            <a: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sys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arcpy.env.overwriteOutput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True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arcpy.env.workspace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</a:p>
          <a:p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input values.</a:t>
            </a:r>
            <a:b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sys.argv[</a:t>
            </a:r>
            <a:r>
              <a:rPr lang="en-US" alt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</a:t>
            </a:r>
          </a:p>
          <a:p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park = sys.argv[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5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8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# Set output names.</a:t>
            </a: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  <a:ea typeface="MS PGothic" panose="020B0600070205080204" pitchFamily="34" charset="-128"/>
            </a:endParaRPr>
          </a:p>
          <a:p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=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outDir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+ park[:-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] + 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r>
              <a:rPr kumimoji="0" lang="en-US" altLang="en-US" sz="1200" b="1" i="0" u="none" strike="noStrike" cap="none" normalizeH="0" baseline="0" dirty="0" err="1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DamageBuffer.shp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'</a:t>
            </a: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b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arcpy.Buffer_analysis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fireDamage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bufferDist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</a:p>
          <a:p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arcpy.Clip_analysis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(park,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fireBuffer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</a:b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print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(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f'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{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clipOutput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0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}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00808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 created.'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  <a:ea typeface="MS PGothic" panose="020B0600070205080204" pitchFamily="34" charset="-128"/>
              </a:rPr>
              <a:t>)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grpSp>
        <p:nvGrpSpPr>
          <p:cNvPr id="5129" name="Group 3">
            <a:extLst>
              <a:ext uri="{FF2B5EF4-FFF2-40B4-BE49-F238E27FC236}">
                <a16:creationId xmlns:a16="http://schemas.microsoft.com/office/drawing/2014/main" id="{A6B28400-5E5D-69F0-E2C7-491A10C5FCE9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796925"/>
            <a:ext cx="3124200" cy="730250"/>
            <a:chOff x="2286000" y="685800"/>
            <a:chExt cx="3124200" cy="730250"/>
          </a:xfrm>
        </p:grpSpPr>
        <p:pic>
          <p:nvPicPr>
            <p:cNvPr id="23561" name="Picture 9">
              <a:extLst>
                <a:ext uri="{FF2B5EF4-FFF2-40B4-BE49-F238E27FC236}">
                  <a16:creationId xmlns:a16="http://schemas.microsoft.com/office/drawing/2014/main" id="{C17C4114-4BB9-5FD5-B820-10AC5B1624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2286000" y="685800"/>
              <a:ext cx="838200" cy="708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2" name="Picture 10">
              <a:extLst>
                <a:ext uri="{FF2B5EF4-FFF2-40B4-BE49-F238E27FC236}">
                  <a16:creationId xmlns:a16="http://schemas.microsoft.com/office/drawing/2014/main" id="{8C9AE517-3DAA-3C67-1F13-D34E5E23506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4572000" y="685800"/>
              <a:ext cx="838200" cy="7254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pic>
          <p:nvPicPr>
            <p:cNvPr id="23563" name="Picture 11">
              <a:extLst>
                <a:ext uri="{FF2B5EF4-FFF2-40B4-BE49-F238E27FC236}">
                  <a16:creationId xmlns:a16="http://schemas.microsoft.com/office/drawing/2014/main" id="{C8D6571D-1FD9-41E0-D738-E578639F22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/>
            <a:srcRect/>
            <a:stretch>
              <a:fillRect/>
            </a:stretch>
          </p:blipFill>
          <p:spPr bwMode="auto">
            <a:xfrm>
              <a:off x="3429000" y="685800"/>
              <a:ext cx="839788" cy="7302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pic>
        <p:sp>
          <p:nvSpPr>
            <p:cNvPr id="23565" name="Line 17">
              <a:extLst>
                <a:ext uri="{FF2B5EF4-FFF2-40B4-BE49-F238E27FC236}">
                  <a16:creationId xmlns:a16="http://schemas.microsoft.com/office/drawing/2014/main" id="{CF099322-6983-0179-8FA7-8367C25D20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00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  <p:sp>
          <p:nvSpPr>
            <p:cNvPr id="23566" name="Line 18">
              <a:extLst>
                <a:ext uri="{FF2B5EF4-FFF2-40B4-BE49-F238E27FC236}">
                  <a16:creationId xmlns:a16="http://schemas.microsoft.com/office/drawing/2014/main" id="{B4C1BC1E-7E49-040F-7E2E-00EC80A38E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43400" y="1066800"/>
              <a:ext cx="152400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eaLnBrk="1" hangingPunct="1">
                <a:defRPr/>
              </a:pPr>
              <a:endParaRPr lang="en-US">
                <a:latin typeface="Arial" charset="0"/>
                <a:ea typeface="ＭＳ Ｐゴシック" charset="0"/>
              </a:endParaRPr>
            </a:p>
          </p:txBody>
        </p:sp>
      </p:grpSp>
      <p:pic>
        <p:nvPicPr>
          <p:cNvPr id="3" name="Picture 2">
            <a:extLst>
              <a:ext uri="{FF2B5EF4-FFF2-40B4-BE49-F238E27FC236}">
                <a16:creationId xmlns:a16="http://schemas.microsoft.com/office/drawing/2014/main" id="{442C05CA-463E-0BBE-3E3C-2E249525E26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24200" y="2432438"/>
            <a:ext cx="7227697" cy="1993124"/>
          </a:xfrm>
          <a:prstGeom prst="rect">
            <a:avLst/>
          </a:prstGeom>
        </p:spPr>
      </p:pic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2EA3CDC0-F9BA-4A05-F0A5-A54D9993CD19}"/>
              </a:ext>
            </a:extLst>
          </p:cNvPr>
          <p:cNvCxnSpPr/>
          <p:nvPr/>
        </p:nvCxnSpPr>
        <p:spPr bwMode="auto">
          <a:xfrm>
            <a:off x="4001294" y="3276600"/>
            <a:ext cx="570706" cy="0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  <p:extLst>
      <p:ext uri="{BB962C8B-B14F-4D97-AF65-F5344CB8AC3E}">
        <p14:creationId xmlns:p14="http://schemas.microsoft.com/office/powerpoint/2010/main" val="22602133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6F7AB17C-C86F-F499-028F-54543D60C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sys.argv automatically populated</a:t>
            </a:r>
          </a:p>
        </p:txBody>
      </p:sp>
      <p:grpSp>
        <p:nvGrpSpPr>
          <p:cNvPr id="9221" name="Group 2">
            <a:extLst>
              <a:ext uri="{FF2B5EF4-FFF2-40B4-BE49-F238E27FC236}">
                <a16:creationId xmlns:a16="http://schemas.microsoft.com/office/drawing/2014/main" id="{4B8CB9F0-1D17-DD94-BC1F-E18B299BF1C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043057"/>
            <a:ext cx="4224338" cy="1655762"/>
            <a:chOff x="4898626" y="945084"/>
            <a:chExt cx="4224338" cy="1655762"/>
          </a:xfrm>
        </p:grpSpPr>
        <p:sp>
          <p:nvSpPr>
            <p:cNvPr id="9225" name="Rectangle 2">
              <a:extLst>
                <a:ext uri="{FF2B5EF4-FFF2-40B4-BE49-F238E27FC236}">
                  <a16:creationId xmlns:a16="http://schemas.microsoft.com/office/drawing/2014/main" id="{39562EA5-3A9B-3424-A6B7-5DFF9875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626" y="945084"/>
              <a:ext cx="4107363" cy="1504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66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6F4EE7-A028-D0CB-756A-6DF353F59EB2}"/>
                </a:ext>
              </a:extLst>
            </p:cNvPr>
            <p:cNvGrpSpPr/>
            <p:nvPr/>
          </p:nvGrpSpPr>
          <p:grpSpPr bwMode="auto">
            <a:xfrm>
              <a:off x="4898626" y="1044794"/>
              <a:ext cx="4224338" cy="1556052"/>
              <a:chOff x="4509684" y="1788883"/>
              <a:chExt cx="4224233" cy="1555771"/>
            </a:xfrm>
            <a:noFill/>
          </p:grpSpPr>
          <p:sp>
            <p:nvSpPr>
              <p:cNvPr id="21509" name="Text Box 4">
                <a:extLst>
                  <a:ext uri="{FF2B5EF4-FFF2-40B4-BE49-F238E27FC236}">
                    <a16:creationId xmlns:a16="http://schemas.microsoft.com/office/drawing/2014/main" id="{9007694A-DF86-0028-DEA6-B1D862A4F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4057" y="1788883"/>
                <a:ext cx="3217467" cy="120011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dirty="0">
                    <a:solidFill>
                      <a:srgbClr val="333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sys</a:t>
                </a:r>
              </a:p>
              <a:p>
                <a:pPr eaLnBrk="1" hangingPunct="1">
                  <a:defRPr/>
                </a:pPr>
                <a:r>
                  <a:rPr lang="en-US" i="1" dirty="0">
                    <a:solidFill>
                      <a:srgbClr val="6699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Get the user input.</a:t>
                </a:r>
              </a:p>
              <a:p>
                <a:pPr eaLnBrk="1" hangingPunct="1">
                  <a:defRPr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filename = sys.argv[1]</a:t>
                </a:r>
              </a:p>
              <a:p>
                <a:pPr eaLnBrk="1" hangingPunct="1">
                  <a:defRPr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5496AD19-7E12-53F0-17A1-13C579771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9684" y="2852211"/>
                <a:ext cx="4224233" cy="49244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sys is a module.     </a:t>
                </a:r>
                <a:r>
                  <a:rPr lang="en-US" sz="1800" dirty="0" err="1"/>
                  <a:t>argv</a:t>
                </a:r>
                <a:r>
                  <a:rPr lang="en-US" sz="1800" dirty="0"/>
                  <a:t> is a Python list.</a:t>
                </a:r>
              </a:p>
              <a:p>
                <a:pPr eaLnBrk="1" hangingPunct="1">
                  <a:defRPr/>
                </a:pPr>
                <a:endParaRPr lang="en-US" sz="800" dirty="0"/>
              </a:p>
            </p:txBody>
          </p:sp>
          <p:cxnSp>
            <p:nvCxnSpPr>
              <p:cNvPr id="21511" name="Straight Arrow Connector 2">
                <a:extLst>
                  <a:ext uri="{FF2B5EF4-FFF2-40B4-BE49-F238E27FC236}">
                    <a16:creationId xmlns:a16="http://schemas.microsoft.com/office/drawing/2014/main" id="{7ED25075-317E-AD75-C7E1-EAF6C58F8F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188168" y="2654617"/>
                <a:ext cx="231775" cy="26670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12" name="Straight Arrow Connector 8">
                <a:extLst>
                  <a:ext uri="{FF2B5EF4-FFF2-40B4-BE49-F238E27FC236}">
                    <a16:creationId xmlns:a16="http://schemas.microsoft.com/office/drawing/2014/main" id="{06869DF2-5B71-2B40-9CD9-16726F28FA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6917695" y="2665898"/>
                <a:ext cx="269875" cy="28575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sp>
        <p:nvSpPr>
          <p:cNvPr id="10" name="Rectangle 3">
            <a:extLst>
              <a:ext uri="{FF2B5EF4-FFF2-40B4-BE49-F238E27FC236}">
                <a16:creationId xmlns:a16="http://schemas.microsoft.com/office/drawing/2014/main" id="{07DB67E7-5BC4-8AE6-C951-CDD9CAD19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9154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ea typeface="ＭＳ Ｐゴシック" charset="0"/>
              </a:rPr>
              <a:t>sys </a:t>
            </a:r>
          </a:p>
          <a:p>
            <a:pPr marL="457200" lvl="1" indent="0" eaLnBrk="1" hangingPunct="1">
              <a:defRPr/>
            </a:pPr>
            <a:r>
              <a:rPr lang="en-US" sz="1600" kern="0" dirty="0">
                <a:ea typeface="ＭＳ Ｐゴシック" charset="0"/>
              </a:rPr>
              <a:t>built-in module</a:t>
            </a:r>
          </a:p>
          <a:p>
            <a:pPr marL="0" indent="0" eaLnBrk="1" hangingPunct="1"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2000" kern="0" dirty="0">
                <a:latin typeface="Consolas" panose="020B0609020204030204" pitchFamily="49" charset="0"/>
                <a:ea typeface="ＭＳ Ｐゴシック" charset="0"/>
              </a:rPr>
              <a:t> </a:t>
            </a:r>
          </a:p>
          <a:p>
            <a:pPr marL="457200" lvl="1" indent="0" eaLnBrk="1" hangingPunct="1">
              <a:defRPr/>
            </a:pPr>
            <a:r>
              <a:rPr lang="en-US" sz="1600" kern="0" dirty="0">
                <a:ea typeface="ＭＳ Ｐゴシック" charset="0"/>
              </a:rPr>
              <a:t>A Python list</a:t>
            </a:r>
          </a:p>
          <a:p>
            <a:pPr marL="0" indent="0" eaLnBrk="1" hangingPunct="1">
              <a:buNone/>
              <a:defRPr/>
            </a:pP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argv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dirty="0"/>
              <a:t>        A </a:t>
            </a:r>
            <a:r>
              <a:rPr lang="en-US" sz="1600" dirty="0">
                <a:latin typeface="Consolas" panose="020B0609020204030204" pitchFamily="49" charset="0"/>
              </a:rPr>
              <a:t>sys</a:t>
            </a:r>
            <a:r>
              <a:rPr lang="en-US" sz="1600" dirty="0"/>
              <a:t> module property</a:t>
            </a:r>
            <a:endParaRPr lang="en-US" sz="16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kern="0" dirty="0">
                <a:ea typeface="ＭＳ Ｐゴシック" charset="0"/>
              </a:rPr>
              <a:t>Populate the list using the Arguments text box of the Run Script Window (in </a:t>
            </a:r>
            <a:r>
              <a:rPr lang="en-US" sz="1600" kern="0" dirty="0" err="1">
                <a:ea typeface="ＭＳ Ｐゴシック" charset="0"/>
              </a:rPr>
              <a:t>PythonWin</a:t>
            </a:r>
            <a:r>
              <a:rPr lang="en-US" sz="1600" kern="0" dirty="0">
                <a:ea typeface="ＭＳ Ｐゴシック" charset="0"/>
              </a:rPr>
              <a:t>).</a:t>
            </a:r>
          </a:p>
          <a:p>
            <a:pPr marL="0" indent="0" eaLnBrk="1" hangingPunct="1">
              <a:buNone/>
              <a:defRPr/>
            </a:pPr>
            <a:endParaRPr lang="en-US" sz="16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kern="0" dirty="0">
                <a:ea typeface="ＭＳ Ｐゴシック" charset="0"/>
              </a:rPr>
              <a:t>Access the list using indexing.</a:t>
            </a: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66E9836-57AB-D837-28A7-6A6DC95D729F}"/>
              </a:ext>
            </a:extLst>
          </p:cNvPr>
          <p:cNvGrpSpPr/>
          <p:nvPr/>
        </p:nvGrpSpPr>
        <p:grpSpPr>
          <a:xfrm>
            <a:off x="3429000" y="3961416"/>
            <a:ext cx="3320984" cy="2588980"/>
            <a:chOff x="4001244" y="2666440"/>
            <a:chExt cx="3320984" cy="2588980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8A516C-B8CB-AC44-D225-B754797DE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862" b="1862"/>
            <a:stretch/>
          </p:blipFill>
          <p:spPr>
            <a:xfrm>
              <a:off x="4001244" y="2666440"/>
              <a:ext cx="3320984" cy="2588980"/>
            </a:xfrm>
            <a:prstGeom prst="rect">
              <a:avLst/>
            </a:prstGeom>
          </p:spPr>
        </p:pic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1AF1EAE9-6B7D-C9EC-DA4A-4ACD9FA4CA8D}"/>
                </a:ext>
              </a:extLst>
            </p:cNvPr>
            <p:cNvGrpSpPr/>
            <p:nvPr/>
          </p:nvGrpSpPr>
          <p:grpSpPr>
            <a:xfrm>
              <a:off x="4575243" y="3028416"/>
              <a:ext cx="2504213" cy="2227004"/>
              <a:chOff x="4575243" y="3028416"/>
              <a:chExt cx="2504213" cy="2227004"/>
            </a:xfrm>
          </p:grpSpPr>
          <p:sp>
            <p:nvSpPr>
              <p:cNvPr id="7" name="Oval 6">
                <a:extLst>
                  <a:ext uri="{FF2B5EF4-FFF2-40B4-BE49-F238E27FC236}">
                    <a16:creationId xmlns:a16="http://schemas.microsoft.com/office/drawing/2014/main" id="{ED6F3B36-455C-BB97-A8EB-EE3E2A7EA233}"/>
                  </a:ext>
                </a:extLst>
              </p:cNvPr>
              <p:cNvSpPr/>
              <p:nvPr/>
            </p:nvSpPr>
            <p:spPr bwMode="auto">
              <a:xfrm>
                <a:off x="4575243" y="4054216"/>
                <a:ext cx="1493671" cy="286057"/>
              </a:xfrm>
              <a:prstGeom prst="ellipse">
                <a:avLst/>
              </a:prstGeom>
              <a:noFill/>
              <a:ln w="38100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  <p:cxnSp>
            <p:nvCxnSpPr>
              <p:cNvPr id="8" name="Straight Arrow Connector 2">
                <a:extLst>
                  <a:ext uri="{FF2B5EF4-FFF2-40B4-BE49-F238E27FC236}">
                    <a16:creationId xmlns:a16="http://schemas.microsoft.com/office/drawing/2014/main" id="{CA7717D4-D25A-D0B4-A823-8414D551613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>
                <a:off x="5486400" y="4340273"/>
                <a:ext cx="926158" cy="710882"/>
              </a:xfrm>
              <a:prstGeom prst="straightConnector1">
                <a:avLst/>
              </a:prstGeom>
              <a:no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5A283B18-F586-E093-BE93-E6E7A541206E}"/>
                  </a:ext>
                </a:extLst>
              </p:cNvPr>
              <p:cNvCxnSpPr/>
              <p:nvPr/>
            </p:nvCxnSpPr>
            <p:spPr bwMode="auto">
              <a:xfrm>
                <a:off x="6019800" y="5255420"/>
                <a:ext cx="1059656" cy="0"/>
              </a:xfrm>
              <a:prstGeom prst="line">
                <a:avLst/>
              </a:prstGeom>
              <a:solidFill>
                <a:schemeClr val="bg1"/>
              </a:solidFill>
              <a:ln w="38100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23" name="Rectangle: Rounded Corners 22">
                <a:extLst>
                  <a:ext uri="{FF2B5EF4-FFF2-40B4-BE49-F238E27FC236}">
                    <a16:creationId xmlns:a16="http://schemas.microsoft.com/office/drawing/2014/main" id="{8AC5DEEF-511F-BC1E-F801-6896C8E3AC95}"/>
                  </a:ext>
                </a:extLst>
              </p:cNvPr>
              <p:cNvSpPr/>
              <p:nvPr/>
            </p:nvSpPr>
            <p:spPr bwMode="auto">
              <a:xfrm>
                <a:off x="5220510" y="3028416"/>
                <a:ext cx="228600" cy="246936"/>
              </a:xfrm>
              <a:prstGeom prst="roundRect">
                <a:avLst/>
              </a:prstGeom>
              <a:noFill/>
              <a:ln w="38100" cap="flat" cmpd="sng" algn="ctr">
                <a:solidFill>
                  <a:srgbClr val="FF0066"/>
                </a:solidFill>
                <a:prstDash val="solid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1440" tIns="45720" rIns="91440" bIns="4572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en-US" sz="18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endParaRPr>
              </a:p>
            </p:txBody>
          </p:sp>
        </p:grp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3">
            <a:extLst>
              <a:ext uri="{FF2B5EF4-FFF2-40B4-BE49-F238E27FC236}">
                <a16:creationId xmlns:a16="http://schemas.microsoft.com/office/drawing/2014/main" id="{07DB67E7-5BC4-8AE6-C951-CDD9CAD19B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52400" y="914400"/>
            <a:ext cx="8686800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  <a:ext uri="{FAA26D3D-D897-4be2-8F04-BA451C77F1D7}"/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3200">
                <a:solidFill>
                  <a:schemeClr val="tx1"/>
                </a:solidFill>
                <a:latin typeface="+mn-lt"/>
                <a:ea typeface="MS PGothic" panose="020B0600070205080204" pitchFamily="34" charset="-128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  <a:ea typeface="MS PGothic" panose="020B0600070205080204" pitchFamily="34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marL="0" indent="0" eaLnBrk="1" hangingPunct="1"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ea typeface="ＭＳ Ｐゴシック" charset="0"/>
              </a:rPr>
              <a:t>sys </a:t>
            </a:r>
          </a:p>
          <a:p>
            <a:pPr marL="457200" lvl="1" indent="0" eaLnBrk="1" hangingPunct="1">
              <a:defRPr/>
            </a:pPr>
            <a:r>
              <a:rPr lang="en-US" sz="1600" kern="0" dirty="0">
                <a:ea typeface="ＭＳ Ｐゴシック" charset="0"/>
              </a:rPr>
              <a:t>built-in module</a:t>
            </a:r>
          </a:p>
          <a:p>
            <a:pPr marL="0" indent="0" eaLnBrk="1" hangingPunct="1">
              <a:buNone/>
              <a:defRPr/>
            </a:pPr>
            <a:r>
              <a:rPr lang="en-US" sz="2000" kern="0" dirty="0">
                <a:latin typeface="Consolas" panose="020B0609020204030204" pitchFamily="49" charset="0"/>
                <a:ea typeface="ＭＳ Ｐゴシック" charset="0"/>
                <a:cs typeface="Courier New" panose="02070309020205020404" pitchFamily="49" charset="0"/>
              </a:rPr>
              <a:t>sys.argv</a:t>
            </a:r>
            <a:r>
              <a:rPr lang="en-US" sz="2000" kern="0" dirty="0">
                <a:latin typeface="Consolas" panose="020B0609020204030204" pitchFamily="49" charset="0"/>
                <a:ea typeface="ＭＳ Ｐゴシック" charset="0"/>
              </a:rPr>
              <a:t> </a:t>
            </a:r>
          </a:p>
          <a:p>
            <a:pPr marL="457200" lvl="1" indent="0" eaLnBrk="1" hangingPunct="1">
              <a:defRPr/>
            </a:pPr>
            <a:r>
              <a:rPr lang="en-US" sz="1600" kern="0" dirty="0">
                <a:ea typeface="ＭＳ Ｐゴシック" charset="0"/>
              </a:rPr>
              <a:t>A Python list</a:t>
            </a:r>
          </a:p>
          <a:p>
            <a:pPr marL="0" indent="0" eaLnBrk="1" hangingPunct="1">
              <a:buNone/>
              <a:defRPr/>
            </a:pPr>
            <a:r>
              <a:rPr lang="en-US" sz="2000" dirty="0" err="1">
                <a:latin typeface="Consolas" panose="020B0609020204030204" pitchFamily="49" charset="0"/>
                <a:cs typeface="Courier New" panose="02070309020205020404" pitchFamily="49" charset="0"/>
              </a:rPr>
              <a:t>argv</a:t>
            </a:r>
            <a:endParaRPr lang="en-US" sz="20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dirty="0"/>
              <a:t>        A </a:t>
            </a:r>
            <a:r>
              <a:rPr lang="en-US" sz="1600" dirty="0">
                <a:latin typeface="Consolas" panose="020B0609020204030204" pitchFamily="49" charset="0"/>
              </a:rPr>
              <a:t>sys</a:t>
            </a:r>
            <a:r>
              <a:rPr lang="en-US" sz="1600" dirty="0"/>
              <a:t> module property</a:t>
            </a:r>
            <a:endParaRPr lang="en-US" sz="16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endParaRPr lang="en-US" sz="18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kern="0" dirty="0">
                <a:ea typeface="ＭＳ Ｐゴシック" charset="0"/>
              </a:rPr>
              <a:t>Populate the list using the Parameters text box of the Configuration settings (in PyCharm).</a:t>
            </a:r>
          </a:p>
          <a:p>
            <a:pPr marL="0" indent="0" eaLnBrk="1" hangingPunct="1">
              <a:buNone/>
              <a:defRPr/>
            </a:pPr>
            <a:endParaRPr lang="en-US" sz="1600" kern="0" dirty="0">
              <a:ea typeface="ＭＳ Ｐゴシック" charset="0"/>
            </a:endParaRPr>
          </a:p>
          <a:p>
            <a:pPr marL="0" indent="0" eaLnBrk="1" hangingPunct="1">
              <a:buNone/>
              <a:defRPr/>
            </a:pPr>
            <a:r>
              <a:rPr lang="en-US" sz="1600" kern="0" dirty="0">
                <a:ea typeface="ＭＳ Ｐゴシック" charset="0"/>
              </a:rPr>
              <a:t>Access the list using indexing.</a:t>
            </a:r>
          </a:p>
        </p:txBody>
      </p:sp>
      <p:sp>
        <p:nvSpPr>
          <p:cNvPr id="9219" name="Rectangle 2">
            <a:extLst>
              <a:ext uri="{FF2B5EF4-FFF2-40B4-BE49-F238E27FC236}">
                <a16:creationId xmlns:a16="http://schemas.microsoft.com/office/drawing/2014/main" id="{6F7AB17C-C86F-F499-028F-54543D60C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sys.argv automatically populated</a:t>
            </a:r>
          </a:p>
        </p:txBody>
      </p:sp>
      <p:grpSp>
        <p:nvGrpSpPr>
          <p:cNvPr id="9221" name="Group 2">
            <a:extLst>
              <a:ext uri="{FF2B5EF4-FFF2-40B4-BE49-F238E27FC236}">
                <a16:creationId xmlns:a16="http://schemas.microsoft.com/office/drawing/2014/main" id="{4B8CB9F0-1D17-DD94-BC1F-E18B299BF1C3}"/>
              </a:ext>
            </a:extLst>
          </p:cNvPr>
          <p:cNvGrpSpPr>
            <a:grpSpLocks/>
          </p:cNvGrpSpPr>
          <p:nvPr/>
        </p:nvGrpSpPr>
        <p:grpSpPr bwMode="auto">
          <a:xfrm>
            <a:off x="3657600" y="1043057"/>
            <a:ext cx="4224338" cy="1655762"/>
            <a:chOff x="4898626" y="945084"/>
            <a:chExt cx="4224338" cy="1655762"/>
          </a:xfrm>
        </p:grpSpPr>
        <p:sp>
          <p:nvSpPr>
            <p:cNvPr id="9225" name="Rectangle 2">
              <a:extLst>
                <a:ext uri="{FF2B5EF4-FFF2-40B4-BE49-F238E27FC236}">
                  <a16:creationId xmlns:a16="http://schemas.microsoft.com/office/drawing/2014/main" id="{39562EA5-3A9B-3424-A6B7-5DFF987500B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626" y="945084"/>
              <a:ext cx="4107363" cy="1504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66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EB6F4EE7-A028-D0CB-756A-6DF353F59EB2}"/>
                </a:ext>
              </a:extLst>
            </p:cNvPr>
            <p:cNvGrpSpPr/>
            <p:nvPr/>
          </p:nvGrpSpPr>
          <p:grpSpPr bwMode="auto">
            <a:xfrm>
              <a:off x="4898626" y="1044794"/>
              <a:ext cx="4224338" cy="1556052"/>
              <a:chOff x="4509684" y="1788883"/>
              <a:chExt cx="4224233" cy="1555771"/>
            </a:xfrm>
            <a:noFill/>
          </p:grpSpPr>
          <p:sp>
            <p:nvSpPr>
              <p:cNvPr id="21509" name="Text Box 4">
                <a:extLst>
                  <a:ext uri="{FF2B5EF4-FFF2-40B4-BE49-F238E27FC236}">
                    <a16:creationId xmlns:a16="http://schemas.microsoft.com/office/drawing/2014/main" id="{9007694A-DF86-0028-DEA6-B1D862A4FF41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4057" y="1788883"/>
                <a:ext cx="3217467" cy="120011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dirty="0">
                    <a:solidFill>
                      <a:srgbClr val="333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sys</a:t>
                </a:r>
              </a:p>
              <a:p>
                <a:pPr eaLnBrk="1" hangingPunct="1">
                  <a:defRPr/>
                </a:pPr>
                <a:r>
                  <a:rPr lang="en-US" i="1" dirty="0">
                    <a:solidFill>
                      <a:srgbClr val="6699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Get the user input.</a:t>
                </a:r>
              </a:p>
              <a:p>
                <a:pPr eaLnBrk="1" hangingPunct="1">
                  <a:defRPr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filename = sys.argv[1]</a:t>
                </a:r>
              </a:p>
              <a:p>
                <a:pPr eaLnBrk="1" hangingPunct="1">
                  <a:defRPr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 Box 4">
                <a:extLst>
                  <a:ext uri="{FF2B5EF4-FFF2-40B4-BE49-F238E27FC236}">
                    <a16:creationId xmlns:a16="http://schemas.microsoft.com/office/drawing/2014/main" id="{5496AD19-7E12-53F0-17A1-13C5797716E5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9684" y="2852211"/>
                <a:ext cx="4224233" cy="492443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sys is a module.     </a:t>
                </a:r>
                <a:r>
                  <a:rPr lang="en-US" sz="1800" dirty="0" err="1"/>
                  <a:t>argv</a:t>
                </a:r>
                <a:r>
                  <a:rPr lang="en-US" sz="1800" dirty="0"/>
                  <a:t> is a Python list.</a:t>
                </a:r>
              </a:p>
              <a:p>
                <a:pPr eaLnBrk="1" hangingPunct="1">
                  <a:defRPr/>
                </a:pPr>
                <a:endParaRPr lang="en-US" sz="800" dirty="0"/>
              </a:p>
            </p:txBody>
          </p:sp>
          <p:cxnSp>
            <p:nvCxnSpPr>
              <p:cNvPr id="21511" name="Straight Arrow Connector 2">
                <a:extLst>
                  <a:ext uri="{FF2B5EF4-FFF2-40B4-BE49-F238E27FC236}">
                    <a16:creationId xmlns:a16="http://schemas.microsoft.com/office/drawing/2014/main" id="{7ED25075-317E-AD75-C7E1-EAF6C58F8F70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V="1">
                <a:off x="6188168" y="2654617"/>
                <a:ext cx="231775" cy="26670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21512" name="Straight Arrow Connector 8">
                <a:extLst>
                  <a:ext uri="{FF2B5EF4-FFF2-40B4-BE49-F238E27FC236}">
                    <a16:creationId xmlns:a16="http://schemas.microsoft.com/office/drawing/2014/main" id="{06869DF2-5B71-2B40-9CD9-16726F28FA16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6917695" y="2665898"/>
                <a:ext cx="269875" cy="28575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0FC1F52-F39E-83C1-7191-31FA4272478E}"/>
              </a:ext>
            </a:extLst>
          </p:cNvPr>
          <p:cNvGrpSpPr/>
          <p:nvPr/>
        </p:nvGrpSpPr>
        <p:grpSpPr>
          <a:xfrm>
            <a:off x="3534319" y="4066651"/>
            <a:ext cx="4067175" cy="1427163"/>
            <a:chOff x="2682809" y="5133974"/>
            <a:chExt cx="4067175" cy="1427163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BC8A516C-B8CB-AC44-D225-B754797DEC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45465" b="1862"/>
            <a:stretch/>
          </p:blipFill>
          <p:spPr>
            <a:xfrm>
              <a:off x="3429000" y="5133974"/>
              <a:ext cx="3320984" cy="1416421"/>
            </a:xfrm>
            <a:prstGeom prst="rect">
              <a:avLst/>
            </a:prstGeom>
          </p:spPr>
        </p:pic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1814FFAE-AEBA-14EA-C0D7-EBBDAC560A9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682809" y="5133975"/>
              <a:ext cx="4067175" cy="885825"/>
            </a:xfrm>
            <a:prstGeom prst="rect">
              <a:avLst/>
            </a:prstGeom>
          </p:spPr>
        </p:pic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5A283B18-F586-E093-BE93-E6E7A541206E}"/>
                </a:ext>
              </a:extLst>
            </p:cNvPr>
            <p:cNvCxnSpPr/>
            <p:nvPr/>
          </p:nvCxnSpPr>
          <p:spPr bwMode="auto">
            <a:xfrm>
              <a:off x="5410200" y="6561137"/>
              <a:ext cx="1059656" cy="0"/>
            </a:xfrm>
            <a:prstGeom prst="line">
              <a:avLst/>
            </a:prstGeom>
            <a:solidFill>
              <a:schemeClr val="bg1"/>
            </a:solidFill>
            <a:ln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ED6F3B36-455C-BB97-A8EB-EE3E2A7EA233}"/>
                </a:ext>
              </a:extLst>
            </p:cNvPr>
            <p:cNvSpPr/>
            <p:nvPr/>
          </p:nvSpPr>
          <p:spPr bwMode="auto">
            <a:xfrm>
              <a:off x="3962400" y="5731446"/>
              <a:ext cx="2332554" cy="286057"/>
            </a:xfrm>
            <a:prstGeom prst="ellipse">
              <a:avLst/>
            </a:prstGeom>
            <a:noFill/>
            <a:ln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8" name="Straight Arrow Connector 2">
              <a:extLst>
                <a:ext uri="{FF2B5EF4-FFF2-40B4-BE49-F238E27FC236}">
                  <a16:creationId xmlns:a16="http://schemas.microsoft.com/office/drawing/2014/main" id="{CA7717D4-D25A-D0B4-A823-8414D551613B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4873557" y="6017503"/>
              <a:ext cx="578459" cy="307097"/>
            </a:xfrm>
            <a:prstGeom prst="straightConnector1">
              <a:avLst/>
            </a:prstGeom>
            <a:noFill/>
            <a:ln w="38100">
              <a:solidFill>
                <a:srgbClr val="FF0066"/>
              </a:solidFill>
              <a:round/>
              <a:headEnd/>
              <a:tailEnd type="triangl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</p:cxnSp>
      </p:grpSp>
    </p:spTree>
    <p:extLst>
      <p:ext uri="{BB962C8B-B14F-4D97-AF65-F5344CB8AC3E}">
        <p14:creationId xmlns:p14="http://schemas.microsoft.com/office/powerpoint/2010/main" val="21997618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2">
            <a:extLst>
              <a:ext uri="{FF2B5EF4-FFF2-40B4-BE49-F238E27FC236}">
                <a16:creationId xmlns:a16="http://schemas.microsoft.com/office/drawing/2014/main" id="{6F7AB17C-C86F-F499-028F-54543D60C0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3600" dirty="0"/>
              <a:t>Script name, first item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9DEE63D7-78C1-99FE-5747-F4880FF298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4345" y="5276671"/>
            <a:ext cx="8139112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285750" indent="-285750"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  <a:ea typeface="MS PGothic" panose="020B0600070205080204" pitchFamily="34" charset="-128"/>
              </a:defRPr>
            </a:lvl9pPr>
          </a:lstStyle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en-US" sz="1800" dirty="0"/>
              <a:t>The first item in 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sys.argv </a:t>
            </a:r>
            <a:r>
              <a:rPr lang="en-US" altLang="en-US" sz="1800" dirty="0"/>
              <a:t>is the full path file name.</a:t>
            </a:r>
          </a:p>
          <a:p>
            <a:pPr marL="0" indent="0" eaLnBrk="1" hangingPunct="1">
              <a:spcBef>
                <a:spcPct val="0"/>
              </a:spcBef>
              <a:buNone/>
              <a:defRPr/>
            </a:pPr>
            <a:endParaRPr lang="en-US" altLang="en-US" sz="1800" dirty="0"/>
          </a:p>
          <a:p>
            <a:pPr marL="0" indent="0" eaLnBrk="1" hangingPunct="1">
              <a:spcBef>
                <a:spcPct val="0"/>
              </a:spcBef>
              <a:buNone/>
              <a:defRPr/>
            </a:pPr>
            <a:r>
              <a:rPr lang="en-US" altLang="en-US" sz="1800" dirty="0"/>
              <a:t>What is the minimum possible value of </a:t>
            </a:r>
            <a:r>
              <a:rPr lang="en-US" altLang="en-US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altLang="en-US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(sys.argv)</a:t>
            </a:r>
            <a:r>
              <a:rPr lang="en-US" altLang="en-US" sz="1800" dirty="0"/>
              <a:t>for any script?</a:t>
            </a:r>
            <a:endParaRPr lang="en-US" altLang="ja-JP" sz="1800" dirty="0"/>
          </a:p>
          <a:p>
            <a:pPr eaLnBrk="1" hangingPunct="1">
              <a:spcBef>
                <a:spcPct val="0"/>
              </a:spcBef>
              <a:buFontTx/>
              <a:buNone/>
              <a:defRPr/>
            </a:pPr>
            <a:endParaRPr lang="en-US" altLang="en-US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2" name="Text Box 4">
            <a:extLst>
              <a:ext uri="{FF2B5EF4-FFF2-40B4-BE49-F238E27FC236}">
                <a16:creationId xmlns:a16="http://schemas.microsoft.com/office/drawing/2014/main" id="{1980E02F-32AE-EC24-8CD0-034F781918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" y="3200858"/>
            <a:ext cx="9067800" cy="206210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>
              <a:defRPr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&gt;&gt;&gt; print(sys.argv)</a:t>
            </a:r>
          </a:p>
          <a:p>
            <a:pPr eaLnBrk="1" hangingPunct="1"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['C:/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gispy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sample_scripts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/ch07/compact.</a:t>
            </a:r>
            <a:r>
              <a:rPr lang="en-US" sz="1600" dirty="0" err="1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py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,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C:/</a:t>
            </a:r>
            <a:r>
              <a:rPr lang="en-US" altLang="ja-JP" sz="1600" dirty="0" err="1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gispy</a:t>
            </a:r>
            <a:r>
              <a:rPr lang="en-US" altLang="ja-JP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/scratch/cities.mdb</a:t>
            </a:r>
            <a:r>
              <a:rPr lang="en-US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'</a:t>
            </a:r>
            <a:r>
              <a:rPr lang="en-US" altLang="ja-JP" sz="16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]</a:t>
            </a:r>
          </a:p>
          <a:p>
            <a:pPr eaLnBrk="1" hangingPunct="1">
              <a:defRPr/>
            </a:pPr>
            <a:endParaRPr lang="en-US" sz="1600" dirty="0">
              <a:latin typeface="Consolas" panose="020B0609020204030204" pitchFamily="49" charset="0"/>
              <a:cs typeface="Courier New" panose="02070309020205020404" pitchFamily="49" charset="0"/>
            </a:endParaRPr>
          </a:p>
          <a:p>
            <a:pPr eaLnBrk="1" hangingPunct="1">
              <a:defRPr/>
            </a:pP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  &gt;&gt;&gt; </a:t>
            </a:r>
            <a:r>
              <a:rPr lang="en-US" sz="1600" dirty="0" err="1">
                <a:latin typeface="Consolas" panose="020B0609020204030204" pitchFamily="49" charset="0"/>
                <a:cs typeface="Courier New" panose="02070309020205020404" pitchFamily="49" charset="0"/>
              </a:rPr>
              <a:t>len</a:t>
            </a:r>
            <a:r>
              <a:rPr lang="en-US" sz="1600" dirty="0">
                <a:latin typeface="Consolas" panose="020B0609020204030204" pitchFamily="49" charset="0"/>
                <a:cs typeface="Courier New" panose="02070309020205020404" pitchFamily="49" charset="0"/>
              </a:rPr>
              <a:t>(sys.argv)</a:t>
            </a:r>
          </a:p>
          <a:p>
            <a:pPr eaLnBrk="1" hangingPunct="1">
              <a:defRPr/>
            </a:pPr>
            <a:r>
              <a:rPr lang="en-US" sz="1800" dirty="0">
                <a:solidFill>
                  <a:srgbClr val="009999"/>
                </a:solidFill>
                <a:latin typeface="Consolas" panose="020B0609020204030204" pitchFamily="49" charset="0"/>
                <a:cs typeface="Courier New" panose="02070309020205020404" pitchFamily="49" charset="0"/>
              </a:rPr>
              <a:t>  2</a:t>
            </a:r>
          </a:p>
          <a:p>
            <a:pPr eaLnBrk="1" hangingPunct="1">
              <a:defRPr/>
            </a:pPr>
            <a:r>
              <a:rPr lang="en-US" sz="1400" dirty="0"/>
              <a:t> 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75957E17-7902-3C20-ED21-93D8740B4038}"/>
              </a:ext>
            </a:extLst>
          </p:cNvPr>
          <p:cNvGrpSpPr>
            <a:grpSpLocks/>
          </p:cNvGrpSpPr>
          <p:nvPr/>
        </p:nvGrpSpPr>
        <p:grpSpPr bwMode="auto">
          <a:xfrm>
            <a:off x="1905000" y="1024708"/>
            <a:ext cx="4108820" cy="1655673"/>
            <a:chOff x="4898626" y="945084"/>
            <a:chExt cx="4108820" cy="1655673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5ED94CAF-855F-04BA-E867-96B74662B8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98626" y="945084"/>
              <a:ext cx="4107363" cy="150461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38100" algn="ctr">
                  <a:solidFill>
                    <a:srgbClr val="FF0066"/>
                  </a:solidFill>
                  <a:round/>
                  <a:headEnd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har char="•"/>
                <a:defRPr sz="32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1pPr>
              <a:lvl2pPr marL="742950" indent="-285750">
                <a:spcBef>
                  <a:spcPct val="20000"/>
                </a:spcBef>
                <a:defRPr sz="28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2pPr>
              <a:lvl3pPr marL="1143000" indent="-228600">
                <a:spcBef>
                  <a:spcPct val="20000"/>
                </a:spcBef>
                <a:buChar char="•"/>
                <a:defRPr sz="24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3pPr>
              <a:lvl4pPr marL="1600200" indent="-228600">
                <a:spcBef>
                  <a:spcPct val="20000"/>
                </a:spcBef>
                <a:buChar char="–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4pPr>
              <a:lvl5pPr marL="2057400" indent="-228600">
                <a:spcBef>
                  <a:spcPct val="20000"/>
                </a:spcBef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2000">
                  <a:solidFill>
                    <a:schemeClr val="tx1"/>
                  </a:solidFill>
                  <a:latin typeface="Arial" panose="020B0604020202020204" pitchFamily="34" charset="0"/>
                  <a:ea typeface="MS PGothic" panose="020B0600070205080204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en-US" sz="180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C76BD1C1-5601-2716-47B9-EFEE8F008A4E}"/>
                </a:ext>
              </a:extLst>
            </p:cNvPr>
            <p:cNvGrpSpPr/>
            <p:nvPr/>
          </p:nvGrpSpPr>
          <p:grpSpPr bwMode="auto">
            <a:xfrm>
              <a:off x="4898629" y="1044794"/>
              <a:ext cx="4108817" cy="1555963"/>
              <a:chOff x="4509684" y="1788883"/>
              <a:chExt cx="4108710" cy="1555682"/>
            </a:xfrm>
            <a:noFill/>
          </p:grpSpPr>
          <p:sp>
            <p:nvSpPr>
              <p:cNvPr id="13" name="Text Box 4">
                <a:extLst>
                  <a:ext uri="{FF2B5EF4-FFF2-40B4-BE49-F238E27FC236}">
                    <a16:creationId xmlns:a16="http://schemas.microsoft.com/office/drawing/2014/main" id="{F531326B-2A3F-3237-F466-1D9D4B3DC844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64057" y="1788883"/>
                <a:ext cx="3217467" cy="1200112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1pPr>
                <a:lvl2pPr marL="742950" indent="-28575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2pPr>
                <a:lvl3pPr marL="11430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3pPr>
                <a:lvl4pPr marL="16002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4pPr>
                <a:lvl5pPr marL="2057400" indent="-228600" eaLnBrk="0" hangingPunct="0"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ea typeface="ＭＳ Ｐゴシック" charset="0"/>
                  </a:defRPr>
                </a:lvl9pPr>
              </a:lstStyle>
              <a:p>
                <a:pPr eaLnBrk="1" hangingPunct="1">
                  <a:defRPr/>
                </a:pPr>
                <a:r>
                  <a:rPr lang="en-US" dirty="0">
                    <a:solidFill>
                      <a:srgbClr val="3333FF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import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sys</a:t>
                </a:r>
              </a:p>
              <a:p>
                <a:pPr eaLnBrk="1" hangingPunct="1">
                  <a:defRPr/>
                </a:pPr>
                <a:r>
                  <a:rPr lang="en-US" i="1" dirty="0">
                    <a:solidFill>
                      <a:srgbClr val="669900"/>
                    </a:solidFill>
                    <a:latin typeface="Courier New" panose="02070309020205020404" pitchFamily="49" charset="0"/>
                    <a:cs typeface="Courier New" panose="02070309020205020404" pitchFamily="49" charset="0"/>
                  </a:rPr>
                  <a:t># Get the user input.</a:t>
                </a:r>
              </a:p>
              <a:p>
                <a:pPr eaLnBrk="1" hangingPunct="1">
                  <a:defRPr/>
                </a:pP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filename = </a:t>
                </a:r>
                <a:r>
                  <a:rPr lang="en-US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sys.argv</a:t>
                </a:r>
                <a:r>
                  <a:rPr lang="en-US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</a:t>
                </a:r>
              </a:p>
              <a:p>
                <a:pPr eaLnBrk="1" hangingPunct="1">
                  <a:defRPr/>
                </a:pPr>
                <a:endParaRPr lang="en-US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4" name="Text Box 4">
                <a:extLst>
                  <a:ext uri="{FF2B5EF4-FFF2-40B4-BE49-F238E27FC236}">
                    <a16:creationId xmlns:a16="http://schemas.microsoft.com/office/drawing/2014/main" id="{B2992EA8-C9B4-E2DA-FC5C-84EDDD7B914B}"/>
                  </a:ext>
                </a:extLst>
              </p:cNvPr>
              <p:cNvSpPr txBox="1">
                <a:spLocks noChangeArrowheads="1"/>
              </p:cNvSpPr>
              <p:nvPr/>
            </p:nvSpPr>
            <p:spPr bwMode="auto">
              <a:xfrm>
                <a:off x="4509684" y="2852211"/>
                <a:ext cx="4108710" cy="492354"/>
              </a:xfrm>
              <a:prstGeom prst="rect">
                <a:avLst/>
              </a:prstGeom>
              <a:grpFill/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>
                <a:lvl1pPr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400">
                    <a:solidFill>
                      <a:schemeClr val="tx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eaLnBrk="1" hangingPunct="1">
                  <a:defRPr/>
                </a:pPr>
                <a:r>
                  <a:rPr lang="en-US" sz="1800" dirty="0"/>
                  <a:t>                             </a:t>
                </a:r>
                <a:r>
                  <a:rPr lang="en-US" sz="1800" dirty="0" err="1"/>
                  <a:t>argv</a:t>
                </a:r>
                <a:r>
                  <a:rPr lang="en-US" sz="1800" dirty="0"/>
                  <a:t> is a Python list.</a:t>
                </a:r>
              </a:p>
              <a:p>
                <a:pPr eaLnBrk="1" hangingPunct="1">
                  <a:defRPr/>
                </a:pPr>
                <a:endParaRPr lang="en-US" sz="800" dirty="0"/>
              </a:p>
            </p:txBody>
          </p:sp>
          <p:cxnSp>
            <p:nvCxnSpPr>
              <p:cNvPr id="16" name="Straight Arrow Connector 8">
                <a:extLst>
                  <a:ext uri="{FF2B5EF4-FFF2-40B4-BE49-F238E27FC236}">
                    <a16:creationId xmlns:a16="http://schemas.microsoft.com/office/drawing/2014/main" id="{53562BBF-C097-97F4-F76F-D3BA5A6E59EB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 flipV="1">
                <a:off x="6917695" y="2665898"/>
                <a:ext cx="269875" cy="285750"/>
              </a:xfrm>
              <a:prstGeom prst="straightConnector1">
                <a:avLst/>
              </a:prstGeom>
              <a:grpFill/>
              <a:ln w="38100">
                <a:solidFill>
                  <a:srgbClr val="FF0066"/>
                </a:solidFill>
                <a:round/>
                <a:headEnd/>
                <a:tailEnd type="triangl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</p:cxnSp>
        </p:grp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7AF45141-A97C-89D1-8B43-CE6C66780C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000" y="2798325"/>
            <a:ext cx="4067175" cy="885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1207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6B8BACDE-5F0D-E06A-E673-324B53861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Spacing in arguments</a:t>
            </a:r>
          </a:p>
        </p:txBody>
      </p:sp>
      <p:sp>
        <p:nvSpPr>
          <p:cNvPr id="7" name="Rectangle 14">
            <a:extLst>
              <a:ext uri="{FF2B5EF4-FFF2-40B4-BE49-F238E27FC236}">
                <a16:creationId xmlns:a16="http://schemas.microsoft.com/office/drawing/2014/main" id="{3C40FB23-83FF-AC96-8DCC-09C6F5B69E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38100" cap="flat" cmpd="sng">
                <a:solidFill>
                  <a:srgbClr val="FF0066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  <a:ea typeface="MS PGothic" panose="020B0600070205080204" pitchFamily="34" charset="-128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7127CB2-C81C-0550-351C-C2121DFBA6EF}"/>
              </a:ext>
            </a:extLst>
          </p:cNvPr>
          <p:cNvSpPr txBox="1"/>
          <p:nvPr/>
        </p:nvSpPr>
        <p:spPr>
          <a:xfrm>
            <a:off x="124780" y="1063561"/>
            <a:ext cx="6199819" cy="535531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kern="0" dirty="0">
              <a:ea typeface="ＭＳ Ｐゴシック" charset="0"/>
            </a:endParaRPr>
          </a:p>
          <a:p>
            <a:endParaRPr lang="en-US" sz="1800" kern="0" dirty="0">
              <a:ea typeface="ＭＳ Ｐゴシック" charset="0"/>
            </a:endParaRPr>
          </a:p>
          <a:p>
            <a:endParaRPr lang="en-US" sz="1800" kern="0" dirty="0">
              <a:ea typeface="ＭＳ Ｐゴシック" charset="0"/>
            </a:endParaRPr>
          </a:p>
          <a:p>
            <a:endParaRPr lang="en-US" sz="1800" kern="0" dirty="0">
              <a:ea typeface="ＭＳ Ｐゴシック" charset="0"/>
            </a:endParaRPr>
          </a:p>
          <a:p>
            <a:endParaRPr lang="en-US" sz="1800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How many user arguments with this configuration?</a:t>
            </a:r>
          </a:p>
          <a:p>
            <a:endParaRPr lang="en-US" sz="1800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Why? </a:t>
            </a:r>
          </a:p>
          <a:p>
            <a:endParaRPr lang="en-US" kern="0" dirty="0">
              <a:ea typeface="ＭＳ Ｐゴシック" charset="0"/>
            </a:endParaRPr>
          </a:p>
          <a:p>
            <a:r>
              <a:rPr lang="en-US" kern="0" dirty="0">
                <a:ea typeface="ＭＳ Ｐゴシック" charset="0"/>
              </a:rPr>
              <a:t>       Script arguments are </a:t>
            </a:r>
            <a:r>
              <a:rPr lang="en-US" i="1" kern="0" dirty="0">
                <a:ea typeface="ＭＳ Ｐゴシック" charset="0"/>
              </a:rPr>
              <a:t>space</a:t>
            </a:r>
            <a:r>
              <a:rPr lang="en-US" kern="0" dirty="0">
                <a:ea typeface="ＭＳ Ｐゴシック" charset="0"/>
              </a:rPr>
              <a:t> delimited.</a:t>
            </a:r>
          </a:p>
          <a:p>
            <a:endParaRPr lang="en-US" kern="0" dirty="0">
              <a:ea typeface="ＭＳ Ｐゴシック" charset="0"/>
            </a:endParaRPr>
          </a:p>
          <a:p>
            <a:endParaRPr lang="en-US" kern="0" dirty="0">
              <a:ea typeface="ＭＳ Ｐゴシック" charset="0"/>
            </a:endParaRPr>
          </a:p>
          <a:p>
            <a:r>
              <a:rPr lang="en-US" sz="1800" kern="0" dirty="0">
                <a:ea typeface="ＭＳ Ｐゴシック" charset="0"/>
              </a:rPr>
              <a:t>So what?</a:t>
            </a:r>
          </a:p>
          <a:p>
            <a:endParaRPr lang="en-US" sz="1800" kern="0" dirty="0">
              <a:ea typeface="ＭＳ Ｐゴシック" charset="0"/>
            </a:endParaRPr>
          </a:p>
          <a:p>
            <a:pPr lvl="1"/>
            <a:r>
              <a:rPr lang="en-US" kern="0" dirty="0">
                <a:ea typeface="ＭＳ Ｐゴシック" charset="0"/>
              </a:rPr>
              <a:t>File paths sometimes have spaces.</a:t>
            </a:r>
          </a:p>
          <a:p>
            <a:pPr lvl="1"/>
            <a:r>
              <a:rPr lang="en-US" kern="0" dirty="0">
                <a:ea typeface="ＭＳ Ｐゴシック" charset="0"/>
              </a:rPr>
              <a:t>E.g., </a:t>
            </a:r>
            <a:r>
              <a:rPr lang="en-US" altLang="en-US" dirty="0">
                <a:latin typeface="JcvnkkCfvqxxCourierNewPSMT"/>
              </a:rPr>
              <a:t>C:/African Elephant/</a:t>
            </a:r>
            <a:r>
              <a:rPr lang="en-US" altLang="en-US" dirty="0" err="1">
                <a:latin typeface="JcvnkkCfvqxxCourierNewPSMT"/>
              </a:rPr>
              <a:t>rasters</a:t>
            </a:r>
            <a:r>
              <a:rPr lang="en-US" kern="0" dirty="0">
                <a:ea typeface="ＭＳ Ｐゴシック" charset="0"/>
              </a:rPr>
              <a:t> </a:t>
            </a:r>
          </a:p>
          <a:p>
            <a:pPr lvl="1"/>
            <a:endParaRPr lang="en-US" kern="0" dirty="0">
              <a:ea typeface="ＭＳ Ｐゴシック" charset="0"/>
            </a:endParaRPr>
          </a:p>
          <a:p>
            <a:pPr lvl="1"/>
            <a:r>
              <a:rPr lang="en-US" kern="0" dirty="0">
                <a:ea typeface="ＭＳ Ｐゴシック" charset="0"/>
              </a:rPr>
              <a:t>Other arguments sometimes have spaces</a:t>
            </a:r>
          </a:p>
          <a:p>
            <a:pPr lvl="1"/>
            <a:r>
              <a:rPr lang="en-US" kern="0" dirty="0">
                <a:ea typeface="ＭＳ Ｐゴシック" charset="0"/>
              </a:rPr>
              <a:t>E.g., 5 km</a:t>
            </a:r>
            <a:endParaRPr lang="en-US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8B6C8D6-5F16-2E26-F034-009BB40E03D7}"/>
              </a:ext>
            </a:extLst>
          </p:cNvPr>
          <p:cNvGrpSpPr/>
          <p:nvPr/>
        </p:nvGrpSpPr>
        <p:grpSpPr>
          <a:xfrm>
            <a:off x="202316" y="1232726"/>
            <a:ext cx="4086225" cy="885825"/>
            <a:chOff x="190593" y="1432487"/>
            <a:chExt cx="4086225" cy="885825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2869213E-D9D7-2B64-7BA2-9501800A3BE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90593" y="1432487"/>
              <a:ext cx="4086225" cy="885825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F0CF4E4E-6A97-11AA-26BE-63E0A67F3362}"/>
                </a:ext>
              </a:extLst>
            </p:cNvPr>
            <p:cNvSpPr/>
            <p:nvPr/>
          </p:nvSpPr>
          <p:spPr bwMode="auto">
            <a:xfrm>
              <a:off x="1207477" y="1484625"/>
              <a:ext cx="457200" cy="234434"/>
            </a:xfrm>
            <a:prstGeom prst="rect">
              <a:avLst/>
            </a:prstGeom>
            <a:solidFill>
              <a:srgbClr val="F2F2F2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2BAD84C0-DDF7-008C-018C-3A2323DF5CF6}"/>
              </a:ext>
            </a:extLst>
          </p:cNvPr>
          <p:cNvCxnSpPr/>
          <p:nvPr/>
        </p:nvCxnSpPr>
        <p:spPr bwMode="auto">
          <a:xfrm flipV="1">
            <a:off x="1752600" y="2118551"/>
            <a:ext cx="0" cy="319849"/>
          </a:xfrm>
          <a:prstGeom prst="straightConnector1">
            <a:avLst/>
          </a:prstGeom>
          <a:solidFill>
            <a:schemeClr val="bg1"/>
          </a:solidFill>
          <a:ln w="38100" cap="flat" cmpd="sng" algn="ctr">
            <a:solidFill>
              <a:srgbClr val="FF0066"/>
            </a:solidFill>
            <a:prstDash val="solid"/>
            <a:round/>
            <a:headEnd type="none" w="med" len="med"/>
            <a:tailEnd type="triangle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Default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Default Design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bg1"/>
        </a:solidFill>
        <a:ln>
          <a:noFill/>
        </a:ln>
        <a:effectLst/>
        <a:extLst>
          <a:ext uri="{91240B29-F687-4F45-9708-019B960494DF}">
            <a14:hiddenLine xmlns:a14="http://schemas.microsoft.com/office/drawing/2010/main" w="38100" cap="flat" cmpd="sng" algn="ctr">
              <a:solidFill>
                <a:srgbClr val="FF0066"/>
              </a:solidFill>
              <a:prstDash val="solid"/>
              <a:round/>
              <a:headEnd type="none" w="med" len="med"/>
              <a:tailEnd type="triangl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solidFill>
          <a:schemeClr val="bg1"/>
        </a:solidFill>
        <a:ln w="38100" cap="flat" cmpd="sng" algn="ctr">
          <a:solidFill>
            <a:srgbClr val="FF0066"/>
          </a:solidFill>
          <a:prstDash val="solid"/>
          <a:round/>
          <a:headEnd type="none" w="med" len="med"/>
          <a:tailEnd type="triangle" w="med" len="med"/>
        </a:ln>
        <a:effectLst/>
        <a:extLs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43328</TotalTime>
  <Words>3500</Words>
  <Application>Microsoft Office PowerPoint</Application>
  <PresentationFormat>On-screen Show (4:3)</PresentationFormat>
  <Paragraphs>583</Paragraphs>
  <Slides>41</Slides>
  <Notes>34</Notes>
  <HiddenSlides>3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8" baseType="lpstr">
      <vt:lpstr>Arial</vt:lpstr>
      <vt:lpstr>Consolas</vt:lpstr>
      <vt:lpstr>Courier New</vt:lpstr>
      <vt:lpstr>Garamond</vt:lpstr>
      <vt:lpstr>GkhjstVlqjcwCourierNewPSMT</vt:lpstr>
      <vt:lpstr>JcvnkkCfvqxxCourierNewPSMT</vt:lpstr>
      <vt:lpstr>Default Design</vt:lpstr>
      <vt:lpstr>Getting user input</vt:lpstr>
      <vt:lpstr>Hard-coding versus soft-coding</vt:lpstr>
      <vt:lpstr>Hard-coded script uses literals</vt:lpstr>
      <vt:lpstr>Remove hard-coding script</vt:lpstr>
      <vt:lpstr>Soft-coded script uses arguments</vt:lpstr>
      <vt:lpstr>sys.argv automatically populated</vt:lpstr>
      <vt:lpstr>sys.argv automatically populated</vt:lpstr>
      <vt:lpstr>Script name, first item</vt:lpstr>
      <vt:lpstr>Spacing in arguments</vt:lpstr>
      <vt:lpstr>Handling spaces in arguments</vt:lpstr>
      <vt:lpstr>Handling spaces in arguments</vt:lpstr>
      <vt:lpstr>Handling spaces in arguments</vt:lpstr>
      <vt:lpstr>Take home?</vt:lpstr>
      <vt:lpstr>You got the path, now what?</vt:lpstr>
      <vt:lpstr>PowerPoint Presentation</vt:lpstr>
      <vt:lpstr>File paths terms</vt:lpstr>
      <vt:lpstr>File paths terms</vt:lpstr>
      <vt:lpstr>File paths terms</vt:lpstr>
      <vt:lpstr>File paths terms</vt:lpstr>
      <vt:lpstr>File paths terms</vt:lpstr>
      <vt:lpstr>File paths terms</vt:lpstr>
      <vt:lpstr>Break it down</vt:lpstr>
      <vt:lpstr>Returning to our questions…</vt:lpstr>
      <vt:lpstr>Getting a directory's contents</vt:lpstr>
      <vt:lpstr>Getting the base name</vt:lpstr>
      <vt:lpstr>Getting the directory name</vt:lpstr>
      <vt:lpstr>Answering question 1…</vt:lpstr>
      <vt:lpstr>Now for question 2…</vt:lpstr>
      <vt:lpstr>Get the stem and the extention</vt:lpstr>
      <vt:lpstr>Answering question 2…</vt:lpstr>
      <vt:lpstr>Checking if a file or path exists</vt:lpstr>
      <vt:lpstr>Joining path parts</vt:lpstr>
      <vt:lpstr>Joining path parts</vt:lpstr>
      <vt:lpstr>How large is the file?</vt:lpstr>
      <vt:lpstr>Which methods look at files?</vt:lpstr>
      <vt:lpstr>os does not use arcpy.env.workspace</vt:lpstr>
      <vt:lpstr>In class – List the files in my dir</vt:lpstr>
      <vt:lpstr>Summing up</vt:lpstr>
      <vt:lpstr>Insufficient args yields IndexError</vt:lpstr>
      <vt:lpstr>Get script arguments with GetParameterAsText</vt:lpstr>
      <vt:lpstr>Same example using sys.argv</vt:lpstr>
    </vt:vector>
  </TitlesOfParts>
  <Company>San Diego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using Python</dc:title>
  <dc:creator>piotr</dc:creator>
  <cp:lastModifiedBy>Laura Gray Tateosian</cp:lastModifiedBy>
  <cp:revision>324</cp:revision>
  <dcterms:created xsi:type="dcterms:W3CDTF">2004-10-22T02:24:14Z</dcterms:created>
  <dcterms:modified xsi:type="dcterms:W3CDTF">2023-09-06T17:57:27Z</dcterms:modified>
</cp:coreProperties>
</file>