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42" r:id="rId3"/>
    <p:sldId id="440" r:id="rId4"/>
    <p:sldId id="473" r:id="rId5"/>
    <p:sldId id="462" r:id="rId6"/>
    <p:sldId id="463" r:id="rId7"/>
    <p:sldId id="441" r:id="rId8"/>
    <p:sldId id="465" r:id="rId9"/>
    <p:sldId id="464" r:id="rId10"/>
    <p:sldId id="476" r:id="rId11"/>
    <p:sldId id="479" r:id="rId12"/>
    <p:sldId id="480" r:id="rId13"/>
    <p:sldId id="477" r:id="rId14"/>
    <p:sldId id="481" r:id="rId15"/>
    <p:sldId id="482" r:id="rId16"/>
    <p:sldId id="483" r:id="rId17"/>
    <p:sldId id="478" r:id="rId18"/>
    <p:sldId id="466" r:id="rId19"/>
    <p:sldId id="467" r:id="rId20"/>
    <p:sldId id="468" r:id="rId21"/>
    <p:sldId id="450" r:id="rId22"/>
    <p:sldId id="456" r:id="rId23"/>
    <p:sldId id="457" r:id="rId24"/>
    <p:sldId id="471" r:id="rId25"/>
    <p:sldId id="470" r:id="rId26"/>
    <p:sldId id="472" r:id="rId27"/>
    <p:sldId id="461" r:id="rId28"/>
    <p:sldId id="460" r:id="rId29"/>
    <p:sldId id="454" r:id="rId30"/>
    <p:sldId id="455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AFADF"/>
    <a:srgbClr val="FBFBE1"/>
    <a:srgbClr val="0000FF"/>
    <a:srgbClr val="262673"/>
    <a:srgbClr val="59598E"/>
    <a:srgbClr val="669900"/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15" autoAdjust="0"/>
  </p:normalViewPr>
  <p:slideViewPr>
    <p:cSldViewPr>
      <p:cViewPr varScale="1">
        <p:scale>
          <a:sx n="91" d="100"/>
          <a:sy n="91" d="100"/>
        </p:scale>
        <p:origin x="21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F09CF7C5-A7C3-B430-8B32-7CF79EF5B6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36ED773A-F080-A6E5-37A2-A87F26FA2D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1F3954C6-5BBC-E120-93AE-308686602B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DBB8F4E3-93A2-3C8E-9304-1688F8C2C7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98A6F14E-30E8-251B-6FAA-9E01565A72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1B20BE28-9ED1-A1C1-1148-7297DEFB2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E05847-A66E-4FA7-BF64-34773B9A7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CDEFB-B395-6E2F-8090-7A48DDB72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AAB2D-3F30-A67D-803F-D083B984E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1600" dirty="0">
                <a:ea typeface="ＭＳ Ｐゴシック" charset="0"/>
                <a:cs typeface="+mn-cs"/>
              </a:rPr>
              <a:t>Create an empty Python list named </a:t>
            </a:r>
            <a:r>
              <a:rPr lang="en-US" sz="1600" dirty="0" err="1">
                <a:ea typeface="ＭＳ Ｐゴシック" charset="0"/>
                <a:cs typeface="+mn-cs"/>
              </a:rPr>
              <a:t>mylist</a:t>
            </a:r>
            <a:r>
              <a:rPr lang="en-US" sz="1600" dirty="0">
                <a:ea typeface="ＭＳ Ｐゴシック" charset="0"/>
                <a:cs typeface="+mn-cs"/>
              </a:rPr>
              <a:t>.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 err="1">
                <a:ea typeface="ＭＳ Ｐゴシック" charset="0"/>
                <a:cs typeface="+mn-cs"/>
              </a:rPr>
              <a:t>mylist</a:t>
            </a:r>
            <a:r>
              <a:rPr lang="en-US" sz="1600" dirty="0">
                <a:ea typeface="ＭＳ Ｐゴシック" charset="0"/>
                <a:cs typeface="+mn-cs"/>
              </a:rPr>
              <a:t> = [ ]</a:t>
            </a: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1600" dirty="0">
                <a:ea typeface="ＭＳ Ｐゴシック" charset="0"/>
                <a:cs typeface="+mn-cs"/>
              </a:rPr>
              <a:t>Append 8 and 5 to your new list.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 err="1">
                <a:ea typeface="ＭＳ Ｐゴシック" charset="0"/>
                <a:cs typeface="+mn-cs"/>
              </a:rPr>
              <a:t>mylist.append</a:t>
            </a:r>
            <a:r>
              <a:rPr lang="en-US" sz="1600" dirty="0">
                <a:ea typeface="ＭＳ Ｐゴシック" charset="0"/>
                <a:cs typeface="+mn-cs"/>
              </a:rPr>
              <a:t>(8)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 err="1">
                <a:ea typeface="ＭＳ Ｐゴシック" charset="0"/>
                <a:cs typeface="+mn-cs"/>
              </a:rPr>
              <a:t>mylist.append</a:t>
            </a:r>
            <a:r>
              <a:rPr lang="en-US" sz="1600" dirty="0">
                <a:ea typeface="ＭＳ Ｐゴシック" charset="0"/>
                <a:cs typeface="+mn-cs"/>
              </a:rPr>
              <a:t>(5)</a:t>
            </a:r>
          </a:p>
          <a:p>
            <a:pPr marL="57150" eaLnBrk="1" hangingPunct="1">
              <a:buFont typeface="+mj-lt"/>
              <a:buNone/>
              <a:defRPr/>
            </a:pPr>
            <a:r>
              <a:rPr lang="en-US" sz="1600" dirty="0">
                <a:ea typeface="ＭＳ Ｐゴシック" charset="0"/>
                <a:cs typeface="+mn-cs"/>
              </a:rPr>
              <a:t>            --or– 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>
                <a:ea typeface="ＭＳ Ｐゴシック" charset="0"/>
                <a:cs typeface="+mn-cs"/>
              </a:rPr>
              <a:t>            </a:t>
            </a:r>
            <a:r>
              <a:rPr lang="en-US" sz="1600" dirty="0" err="1">
                <a:ea typeface="ＭＳ Ｐゴシック" charset="0"/>
                <a:cs typeface="+mn-cs"/>
              </a:rPr>
              <a:t>mylist.extend</a:t>
            </a:r>
            <a:r>
              <a:rPr lang="en-US" sz="1600" dirty="0">
                <a:ea typeface="ＭＳ Ｐゴシック" charset="0"/>
                <a:cs typeface="+mn-cs"/>
              </a:rPr>
              <a:t>([8, 5])</a:t>
            </a: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1600" dirty="0">
                <a:ea typeface="ＭＳ Ｐゴシック" charset="0"/>
                <a:cs typeface="+mn-cs"/>
              </a:rPr>
              <a:t>Set x to the second item in your list by using list indexing.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>
                <a:ea typeface="ＭＳ Ｐゴシック" charset="0"/>
                <a:cs typeface="+mn-cs"/>
              </a:rPr>
              <a:t>x = </a:t>
            </a:r>
            <a:r>
              <a:rPr lang="en-US" sz="1600" dirty="0" err="1">
                <a:ea typeface="ＭＳ Ｐゴシック" charset="0"/>
                <a:cs typeface="+mn-cs"/>
              </a:rPr>
              <a:t>mylist</a:t>
            </a:r>
            <a:r>
              <a:rPr lang="en-US" sz="1600" dirty="0">
                <a:ea typeface="ＭＳ Ｐゴシック" charset="0"/>
                <a:cs typeface="+mn-cs"/>
              </a:rPr>
              <a:t>[1]</a:t>
            </a: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1600" dirty="0">
                <a:ea typeface="ＭＳ Ｐゴシック" charset="0"/>
                <a:cs typeface="+mn-cs"/>
              </a:rPr>
              <a:t>Check if 3 is in your list.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>
                <a:ea typeface="ＭＳ Ｐゴシック" charset="0"/>
                <a:cs typeface="+mn-cs"/>
              </a:rPr>
              <a:t>3 in </a:t>
            </a:r>
            <a:r>
              <a:rPr lang="en-US" sz="1600" dirty="0" err="1">
                <a:ea typeface="ＭＳ Ｐゴシック" charset="0"/>
                <a:cs typeface="+mn-cs"/>
              </a:rPr>
              <a:t>mylist</a:t>
            </a:r>
            <a:endParaRPr lang="en-US" sz="1600" dirty="0">
              <a:ea typeface="ＭＳ Ｐゴシック" charset="0"/>
              <a:cs typeface="+mn-cs"/>
            </a:endParaRP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1600" dirty="0">
                <a:ea typeface="ＭＳ Ｐゴシック" charset="0"/>
                <a:cs typeface="+mn-cs"/>
              </a:rPr>
              <a:t>Loop through your list and print each item.</a:t>
            </a:r>
            <a:br>
              <a:rPr lang="en-US" sz="1600" dirty="0">
                <a:ea typeface="ＭＳ Ｐゴシック" charset="0"/>
                <a:cs typeface="+mn-cs"/>
              </a:rPr>
            </a:br>
            <a:r>
              <a:rPr lang="en-US" sz="1600" dirty="0">
                <a:ea typeface="ＭＳ Ｐゴシック" charset="0"/>
                <a:cs typeface="+mn-cs"/>
              </a:rPr>
              <a:t>for item in </a:t>
            </a:r>
            <a:r>
              <a:rPr lang="en-US" sz="1600" dirty="0" err="1">
                <a:ea typeface="ＭＳ Ｐゴシック" charset="0"/>
                <a:cs typeface="+mn-cs"/>
              </a:rPr>
              <a:t>mylist</a:t>
            </a:r>
            <a:r>
              <a:rPr lang="en-US" sz="1600" dirty="0">
                <a:ea typeface="ＭＳ Ｐゴシック" charset="0"/>
                <a:cs typeface="+mn-cs"/>
              </a:rPr>
              <a:t>:</a:t>
            </a:r>
          </a:p>
          <a:p>
            <a:pPr marL="57150" eaLnBrk="1" hangingPunct="1">
              <a:defRPr/>
            </a:pPr>
            <a:r>
              <a:rPr lang="en-US" sz="1600" dirty="0">
                <a:ea typeface="ＭＳ Ｐゴシック" charset="0"/>
                <a:cs typeface="+mn-cs"/>
              </a:rPr>
              <a:t>               print(item)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5BB9E7A-211A-5B5E-2151-77D8B6B7C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260523-0663-434E-8092-6DEB033263B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E21B2-6F03-B280-5659-1405947E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74B1092-BED2-7896-3184-682A4AAB6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creates an empty dictionary named myD2.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Before these commands, the dictionary looked like this  </a:t>
            </a:r>
            <a:r>
              <a:rPr lang="en-US" dirty="0" err="1"/>
              <a:t>myD</a:t>
            </a:r>
            <a:r>
              <a:rPr lang="en-US" dirty="0"/>
              <a:t> = {0:"woods", 1:"park", 5:"orch"}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[1] = "other" modified the item which has key 1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[3] = "lake” added a new item to the dictionary.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 err="1">
                <a:latin typeface="Arial" panose="020B0604020202020204" pitchFamily="34" charset="0"/>
              </a:rPr>
              <a:t>myList</a:t>
            </a:r>
            <a:r>
              <a:rPr lang="en-US" altLang="en-US" dirty="0">
                <a:latin typeface="Arial" panose="020B0604020202020204" pitchFamily="34" charset="0"/>
              </a:rPr>
              <a:t>[2] is indexing into a list.  It returns the 3</a:t>
            </a:r>
            <a:r>
              <a:rPr lang="en-US" altLang="en-US" baseline="30000" dirty="0">
                <a:latin typeface="Arial" panose="020B0604020202020204" pitchFamily="34" charset="0"/>
              </a:rPr>
              <a:t>rd</a:t>
            </a:r>
            <a:r>
              <a:rPr lang="en-US" altLang="en-US" dirty="0">
                <a:latin typeface="Arial" panose="020B0604020202020204" pitchFamily="34" charset="0"/>
              </a:rPr>
              <a:t> item in the list.  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[2] returns the value of the dictionary item with key of 2.  But this dictionary doesn’t have one, so it returns an error.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[“London”] = “Heathrow”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[“beer”] =  ["Bass", "Corona", "</a:t>
            </a:r>
            <a:r>
              <a:rPr lang="en-US" altLang="en-US" dirty="0" err="1">
                <a:latin typeface="Arial" panose="020B0604020202020204" pitchFamily="34" charset="0"/>
              </a:rPr>
              <a:t>Dunkle</a:t>
            </a:r>
            <a:r>
              <a:rPr lang="en-US" altLang="en-US" dirty="0">
                <a:latin typeface="Arial" panose="020B0604020202020204" pitchFamily="34" charset="0"/>
              </a:rPr>
              <a:t>"] 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[“beer”].append(“Pale Ale”)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altLang="en-US" dirty="0">
                <a:latin typeface="Arial" panose="020B0604020202020204" pitchFamily="34" charset="0"/>
              </a:rPr>
              <a:t>x = “5 </a:t>
            </a:r>
            <a:r>
              <a:rPr lang="en-US" altLang="en-US" dirty="0" err="1">
                <a:latin typeface="Arial" panose="020B0604020202020204" pitchFamily="34" charset="0"/>
              </a:rPr>
              <a:t>hrs</a:t>
            </a:r>
            <a:r>
              <a:rPr lang="en-US" altLang="en-US" dirty="0">
                <a:latin typeface="Arial" panose="020B0604020202020204" pitchFamily="34" charset="0"/>
              </a:rPr>
              <a:t>”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</a:rPr>
              <a:t>myD</a:t>
            </a:r>
            <a:r>
              <a:rPr lang="en-US" altLang="en-US" dirty="0">
                <a:latin typeface="Arial" panose="020B0604020202020204" pitchFamily="34" charset="0"/>
              </a:rPr>
              <a:t>[“sleep”] = [x]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820DD8EE-839F-5F03-8689-16E69BD1E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FF8BFE-FA00-4B56-A735-A2A083B77897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C45B0-7BD7-5958-D73B-D5F5FCD6D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368CBA75-312C-CDF1-272B-626511678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&gt;&gt;&gt; print(myD)</a:t>
            </a:r>
          </a:p>
          <a:p>
            <a:r>
              <a:rPr lang="en-US" altLang="en-US">
                <a:latin typeface="Arial" panose="020B0604020202020204" pitchFamily="34" charset="0"/>
              </a:rPr>
              <a:t>{“woods”:9, “orch”:3,”other:3}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DD56934-9922-39DA-D465-A526E1173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3A4A66-AD13-438D-BE21-B1E193DED396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77FB13-1540-BEA0-89B7-46263C85B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62C53E-008E-951C-F124-5F4AF281B9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DED9E6-6FDB-800B-5104-E6A68643E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4333F-D408-4317-A4D0-BF5C135482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811D4-D259-407C-43FF-615D11D3C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5E40F7-BCF5-A47E-55B4-B651D7472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AC9E30-A69D-F189-CDA2-F97353BA3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F53D1-CF9A-43E5-AA90-D5D8DAD62D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3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E9CF0-36FE-BBA7-E5AE-25C7E4B7F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94AA41-8DFD-B0D2-6366-47549B902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32DFCB-B23B-C3EE-0534-B577D83B9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7F64-D4FF-4F26-B604-620B0EB6F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4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8C9CD4-EF74-0E59-F8F4-063BBB1988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9A17EA-5706-14E5-4703-8AF1545067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57A26-6A12-6C15-314E-0DA152A85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D49E-10E2-412E-9C57-C78CE4466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6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DD95F6-91E9-32E1-9197-4AD12A56A1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7CF6F7-F9B6-3B2B-6707-1F71D34DF0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58361-D946-FBEE-A9E2-3F3F37B6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584F8-B9E3-42DE-B529-82AB755D72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8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33E23-3605-B8FC-484D-0112EB06E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1FC0A-0C31-AD2C-E570-9CAAA9C39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B49858-4B4C-2C1C-0415-2CECEDB85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7784C-E20A-4576-A533-75B1BF6F35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6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EA29D6-4DD4-1A79-2757-E0801B24E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897EFD-A8CD-47AF-09BB-19C13FB7A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CDB2B7-E71F-FF68-AE9C-3B6EFBDAA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B277A-CC96-4A88-ACA7-C220C62E1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79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EBA93E-8CB6-F2A4-D690-94AD284DD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7AAFE9-E31E-B285-EBED-1AE242B71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949536-8051-9B66-01CF-108413824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1355E-33C1-4A6D-B265-B334291B7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5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0CB986-EF5A-5631-48EC-43F8FF869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0FD566-67B9-6103-2E05-1FA26A2DB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85A35B-504A-56B4-DCF1-FA9817E4B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57839-9B8B-4495-9B5F-8A172D2E1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2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0DEDE-E9A4-9C2A-07E4-C71F7FE1A3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AB4C6-C27B-D680-2460-FA97AD628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E0659-2BD8-264A-4BAA-DB684FCEF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045BC-5C0F-46AB-9392-C605D9C0CA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80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7A552-63C4-5636-C7F3-F8805F5877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E47FE-B7BB-7269-DE52-C26B8C6329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4FC6-460F-D45A-D6E4-DF82D0EBD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4D905-E618-4502-97AD-F406280E92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94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EDE62E-C15A-517B-F3BE-58C92637C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8870A5-8B23-6F8B-CB85-29F1FFE39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89E2D5-9884-753A-878C-65321179FF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2829AD-B0C7-D4E8-C05D-217C0E477E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B72A4C-E92D-FC17-EDFC-9B8BB0C57E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8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AD84350-367F-4C91-B171-515F7CF29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ED842D6-5D6F-8C8C-E1D6-7D0955E4A4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3200400" cy="1600200"/>
          </a:xfrm>
        </p:spPr>
        <p:txBody>
          <a:bodyPr/>
          <a:lstStyle/>
          <a:p>
            <a:pPr eaLnBrk="1" hangingPunct="1"/>
            <a:r>
              <a:rPr lang="en-US" altLang="en-US" sz="4800" b="0">
                <a:solidFill>
                  <a:srgbClr val="262673"/>
                </a:solidFill>
                <a:latin typeface="Calibri" panose="020F0502020204030204" pitchFamily="34" charset="0"/>
              </a:rPr>
              <a:t>Python dictionaries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C99E4E-D384-CD42-D63C-DBA3EFCA71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110163" y="5562600"/>
            <a:ext cx="34290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3600" dirty="0">
                <a:solidFill>
                  <a:srgbClr val="262673"/>
                </a:solidFill>
                <a:ea typeface="ＭＳ Ｐゴシック" charset="0"/>
              </a:rPr>
              <a:t>Dr. Tateosian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3600" dirty="0">
              <a:solidFill>
                <a:srgbClr val="585600"/>
              </a:solidFill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600" dirty="0">
              <a:solidFill>
                <a:srgbClr val="B2B062"/>
              </a:solidFill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600" dirty="0">
              <a:solidFill>
                <a:srgbClr val="585600"/>
              </a:solidFill>
              <a:ea typeface="ＭＳ Ｐゴシック" charset="0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3600" dirty="0">
              <a:solidFill>
                <a:srgbClr val="B2B062"/>
              </a:solidFill>
              <a:ea typeface="ＭＳ Ｐゴシック" charset="0"/>
              <a:cs typeface="+mn-cs"/>
            </a:endParaRP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F8B6C360-2F5D-A194-56B4-49E52A40F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8600" y="3124200"/>
            <a:ext cx="33242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What are they?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Syntax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Methods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/>
              <a:t>Dictionaries with looping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077" name="Picture 4">
            <a:extLst>
              <a:ext uri="{FF2B5EF4-FFF2-40B4-BE49-F238E27FC236}">
                <a16:creationId xmlns:a16="http://schemas.microsoft.com/office/drawing/2014/main" id="{E19D63E6-C225-7D6A-85AF-766808EE5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4577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Dictionary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302400-0D3E-7BA0-5697-BBE22181D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object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Dictionaries methods:  clear, copy, </a:t>
            </a:r>
            <a:r>
              <a:rPr lang="en-US" sz="1800" dirty="0" err="1">
                <a:ea typeface="ＭＳ Ｐゴシック" pitchFamily="34" charset="-128"/>
              </a:rPr>
              <a:t>fromkeys</a:t>
            </a:r>
            <a:r>
              <a:rPr lang="en-US" sz="1800" dirty="0">
                <a:ea typeface="ＭＳ Ｐゴシック" pitchFamily="34" charset="-128"/>
              </a:rPr>
              <a:t>, get, items, keys, pop, </a:t>
            </a:r>
            <a:r>
              <a:rPr lang="en-US" sz="1800" dirty="0" err="1">
                <a:ea typeface="ＭＳ Ｐゴシック" pitchFamily="34" charset="-128"/>
              </a:rPr>
              <a:t>popitem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dirty="0" err="1">
                <a:ea typeface="ＭＳ Ｐゴシック" pitchFamily="34" charset="-128"/>
              </a:rPr>
              <a:t>setdefault</a:t>
            </a:r>
            <a:r>
              <a:rPr lang="en-US" sz="1800" dirty="0">
                <a:ea typeface="ＭＳ Ｐゴシック" pitchFamily="34" charset="-128"/>
              </a:rPr>
              <a:t>, update, values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{0:"woods", 5:"park", "foo":"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"}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([0, 5, 'foo']) 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myD.pop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("foo")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'park'}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330C9-C8E6-D89A-B146-DDE9F0DA86C9}"/>
              </a:ext>
            </a:extLst>
          </p:cNvPr>
          <p:cNvSpPr/>
          <p:nvPr/>
        </p:nvSpPr>
        <p:spPr bwMode="auto">
          <a:xfrm>
            <a:off x="2743200" y="838200"/>
            <a:ext cx="2514600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341C0D-324B-DF74-0E5A-9E5C24C3992E}"/>
              </a:ext>
            </a:extLst>
          </p:cNvPr>
          <p:cNvCxnSpPr/>
          <p:nvPr/>
        </p:nvCxnSpPr>
        <p:spPr bwMode="auto">
          <a:xfrm flipH="1">
            <a:off x="1143000" y="1219200"/>
            <a:ext cx="2057400" cy="1600200"/>
          </a:xfrm>
          <a:prstGeom prst="straightConnector1">
            <a:avLst/>
          </a:prstGeom>
          <a:noFill/>
          <a:ln w="38100" cap="flat" cmpd="sng" algn="ctr">
            <a:solidFill>
              <a:srgbClr val="FF0066">
                <a:alpha val="63922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6723-5FCC-C541-7491-5390E82CF803}"/>
              </a:ext>
            </a:extLst>
          </p:cNvPr>
          <p:cNvCxnSpPr/>
          <p:nvPr/>
        </p:nvCxnSpPr>
        <p:spPr bwMode="auto">
          <a:xfrm flipH="1">
            <a:off x="1752600" y="1232338"/>
            <a:ext cx="2476500" cy="1587062"/>
          </a:xfrm>
          <a:prstGeom prst="straightConnector1">
            <a:avLst/>
          </a:prstGeom>
          <a:noFill/>
          <a:ln w="38100" cap="flat" cmpd="sng" algn="ctr">
            <a:solidFill>
              <a:srgbClr val="FF0066">
                <a:alpha val="63922"/>
              </a:srgbClr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369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Dictionary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302400-0D3E-7BA0-5697-BBE22181D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object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Dictionaries methods:  clear, copy, </a:t>
            </a:r>
            <a:r>
              <a:rPr lang="en-US" sz="1800" dirty="0" err="1">
                <a:ea typeface="ＭＳ Ｐゴシック" pitchFamily="34" charset="-128"/>
              </a:rPr>
              <a:t>fromkeys</a:t>
            </a:r>
            <a:r>
              <a:rPr lang="en-US" sz="1800" dirty="0">
                <a:ea typeface="ＭＳ Ｐゴシック" pitchFamily="34" charset="-128"/>
              </a:rPr>
              <a:t>, get, items, keys, pop, </a:t>
            </a:r>
            <a:r>
              <a:rPr lang="en-US" sz="1800" dirty="0" err="1">
                <a:ea typeface="ＭＳ Ｐゴシック" pitchFamily="34" charset="-128"/>
              </a:rPr>
              <a:t>popitem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dirty="0" err="1">
                <a:ea typeface="ＭＳ Ｐゴシック" pitchFamily="34" charset="-128"/>
              </a:rPr>
              <a:t>setdefault</a:t>
            </a:r>
            <a:r>
              <a:rPr lang="en-US" sz="1800" dirty="0">
                <a:ea typeface="ＭＳ Ｐゴシック" pitchFamily="34" charset="-128"/>
              </a:rPr>
              <a:t>, update, values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{0:"woods", 5:"park", "foo":"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"}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([0, 5, 'foo']) 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myD.pop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("foo")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'park'}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330C9-C8E6-D89A-B146-DDE9F0DA86C9}"/>
              </a:ext>
            </a:extLst>
          </p:cNvPr>
          <p:cNvSpPr/>
          <p:nvPr/>
        </p:nvSpPr>
        <p:spPr bwMode="auto">
          <a:xfrm>
            <a:off x="2743200" y="838200"/>
            <a:ext cx="2514600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A2FF-5047-8EE4-0643-112F89A496C1}"/>
              </a:ext>
            </a:extLst>
          </p:cNvPr>
          <p:cNvSpPr/>
          <p:nvPr/>
        </p:nvSpPr>
        <p:spPr bwMode="auto">
          <a:xfrm>
            <a:off x="144516" y="2895600"/>
            <a:ext cx="3436883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3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Dictionary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302400-0D3E-7BA0-5697-BBE22181D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object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Dictionaries methods:  clear, copy, </a:t>
            </a:r>
            <a:r>
              <a:rPr lang="en-US" sz="1800" dirty="0" err="1">
                <a:ea typeface="ＭＳ Ｐゴシック" pitchFamily="34" charset="-128"/>
              </a:rPr>
              <a:t>fromkeys</a:t>
            </a:r>
            <a:r>
              <a:rPr lang="en-US" sz="1800" dirty="0">
                <a:ea typeface="ＭＳ Ｐゴシック" pitchFamily="34" charset="-128"/>
              </a:rPr>
              <a:t>, get,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items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keys</a:t>
            </a:r>
            <a:r>
              <a:rPr lang="en-US" sz="1800" dirty="0">
                <a:ea typeface="ＭＳ Ｐゴシック" pitchFamily="34" charset="-128"/>
              </a:rPr>
              <a:t>, pop, </a:t>
            </a:r>
            <a:r>
              <a:rPr lang="en-US" sz="1800" dirty="0" err="1">
                <a:ea typeface="ＭＳ Ｐゴシック" pitchFamily="34" charset="-128"/>
              </a:rPr>
              <a:t>popitem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dirty="0" err="1">
                <a:ea typeface="ＭＳ Ｐゴシック" pitchFamily="34" charset="-128"/>
              </a:rPr>
              <a:t>setdefault</a:t>
            </a:r>
            <a:r>
              <a:rPr lang="en-US" sz="1800" dirty="0">
                <a:ea typeface="ＭＳ Ｐゴシック" pitchFamily="34" charset="-128"/>
              </a:rPr>
              <a:t>, update,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values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{0:"woods", 5:"park", "foo":"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"}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dict_keys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([0, 5, 'foo']) 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myD.pop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("foo")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'park'}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330C9-C8E6-D89A-B146-DDE9F0DA86C9}"/>
              </a:ext>
            </a:extLst>
          </p:cNvPr>
          <p:cNvSpPr/>
          <p:nvPr/>
        </p:nvSpPr>
        <p:spPr bwMode="auto">
          <a:xfrm>
            <a:off x="2743200" y="838200"/>
            <a:ext cx="2514600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FA2FF-5047-8EE4-0643-112F89A496C1}"/>
              </a:ext>
            </a:extLst>
          </p:cNvPr>
          <p:cNvSpPr/>
          <p:nvPr/>
        </p:nvSpPr>
        <p:spPr bwMode="auto">
          <a:xfrm>
            <a:off x="144516" y="2895600"/>
            <a:ext cx="3436883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2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Dictionary views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302400-0D3E-7BA0-5697-BBE22181D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410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object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Dictionaries methods that return views: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keys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values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b="1" dirty="0">
                <a:highlight>
                  <a:srgbClr val="FFFF00"/>
                </a:highlight>
                <a:ea typeface="ＭＳ Ｐゴシック" pitchFamily="34" charset="-128"/>
              </a:rPr>
              <a:t>items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 # </a:t>
            </a:r>
            <a:r>
              <a:rPr lang="en-US" sz="1600" b="1" dirty="0">
                <a:ea typeface="ＭＳ Ｐゴシック" pitchFamily="34" charset="-128"/>
              </a:rPr>
              <a:t>keys()</a:t>
            </a:r>
            <a:r>
              <a:rPr lang="en-US" sz="1600" dirty="0">
                <a:ea typeface="ＭＳ Ｐゴシック" pitchFamily="34" charset="-128"/>
              </a:rPr>
              <a:t> returns a view of the keys in the dictionary.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([0, 5, 'foo’])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myD.values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 # </a:t>
            </a:r>
            <a:r>
              <a:rPr lang="en-US" sz="1600" b="1" dirty="0">
                <a:ea typeface="ＭＳ Ｐゴシック" pitchFamily="34" charset="-128"/>
              </a:rPr>
              <a:t>values()</a:t>
            </a:r>
            <a:r>
              <a:rPr lang="en-US" sz="1600" dirty="0">
                <a:ea typeface="ＭＳ Ｐゴシック" pitchFamily="34" charset="-128"/>
              </a:rPr>
              <a:t> returns a view of the values in the dictionary. 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(['woods', 'park', 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’])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myD.items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()# </a:t>
            </a:r>
            <a:r>
              <a:rPr lang="en-US" sz="1600" b="1" dirty="0">
                <a:ea typeface="ＭＳ Ｐゴシック" pitchFamily="34" charset="-128"/>
              </a:rPr>
              <a:t>items()</a:t>
            </a:r>
            <a:r>
              <a:rPr lang="en-US" sz="1600" dirty="0">
                <a:ea typeface="ＭＳ Ｐゴシック" pitchFamily="34" charset="-128"/>
              </a:rPr>
              <a:t> returns a view of the items (the key-value pairs) in the dictionary. 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dict_items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([(0, 'woods'), (5, 'park'), ('foo', 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')])</a:t>
            </a: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6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ea typeface="ＭＳ Ｐゴシック" pitchFamily="34" charset="-128"/>
              </a:rPr>
              <a:t>In Python 2.*, keys(), values(), and items() return lists.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ea typeface="ＭＳ Ｐゴシック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ea typeface="ＭＳ Ｐゴシック" pitchFamily="34" charset="-128"/>
              </a:rPr>
              <a:t>In Python 3.*, keys(), values(), and items() return view objects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ea typeface="ＭＳ Ｐゴシック" pitchFamily="34" charset="-128"/>
              </a:rPr>
              <a:t>    Views stay synchronized with the dictionary.  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600" dirty="0">
                <a:ea typeface="ＭＳ Ｐゴシック" pitchFamily="34" charset="-128"/>
              </a:rPr>
              <a:t>    Making a view is more efficient than creating a new list whenever these methods are called.</a:t>
            </a:r>
            <a:endParaRPr lang="en-US" sz="1600" b="1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sz="2000" b="1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br>
              <a:rPr lang="en-US" sz="1400" dirty="0">
                <a:ea typeface="ＭＳ Ｐゴシック" pitchFamily="34" charset="-128"/>
              </a:rPr>
            </a:br>
            <a:endParaRPr lang="en-US" sz="1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br>
              <a:rPr lang="en-US" sz="1400" b="1" dirty="0">
                <a:ea typeface="ＭＳ Ｐゴシック" pitchFamily="34" charset="-128"/>
              </a:rPr>
            </a:br>
            <a:endParaRPr lang="en-US" sz="14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330C9-C8E6-D89A-B146-DDE9F0DA86C9}"/>
              </a:ext>
            </a:extLst>
          </p:cNvPr>
          <p:cNvSpPr/>
          <p:nvPr/>
        </p:nvSpPr>
        <p:spPr bwMode="auto">
          <a:xfrm>
            <a:off x="2743200" y="838200"/>
            <a:ext cx="2514600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8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Get </a:t>
            </a:r>
            <a:r>
              <a:rPr lang="en-US" altLang="en-US" sz="3600" i="1" dirty="0">
                <a:solidFill>
                  <a:srgbClr val="262673"/>
                </a:solidFill>
              </a:rPr>
              <a:t>list</a:t>
            </a:r>
            <a:r>
              <a:rPr lang="en-US" altLang="en-US" sz="3600" dirty="0">
                <a:solidFill>
                  <a:srgbClr val="262673"/>
                </a:solidFill>
              </a:rPr>
              <a:t> from </a:t>
            </a:r>
            <a:r>
              <a:rPr lang="en-US" altLang="en-US" sz="3600" dirty="0" err="1">
                <a:solidFill>
                  <a:srgbClr val="262673"/>
                </a:solidFill>
              </a:rPr>
              <a:t>dict</a:t>
            </a:r>
            <a:r>
              <a:rPr lang="en-US" altLang="en-US" sz="3600" dirty="0">
                <a:solidFill>
                  <a:srgbClr val="262673"/>
                </a:solidFill>
              </a:rPr>
              <a:t> view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302400-0D3E-7BA0-5697-BBE22181D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410200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object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method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To get a list of dictionaries </a:t>
            </a:r>
            <a:r>
              <a:rPr lang="en-US" sz="1800" b="1" dirty="0">
                <a:ea typeface="ＭＳ Ｐゴシック" pitchFamily="34" charset="-128"/>
              </a:rPr>
              <a:t>keys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b="1" dirty="0">
                <a:ea typeface="ＭＳ Ｐゴシック" pitchFamily="34" charset="-128"/>
              </a:rPr>
              <a:t>values</a:t>
            </a:r>
            <a:r>
              <a:rPr lang="en-US" sz="1800" dirty="0">
                <a:ea typeface="ＭＳ Ｐゴシック" pitchFamily="34" charset="-128"/>
              </a:rPr>
              <a:t>, or </a:t>
            </a:r>
            <a:r>
              <a:rPr lang="en-US" sz="1800" b="1" dirty="0">
                <a:ea typeface="ＭＳ Ｐゴシック" pitchFamily="34" charset="-128"/>
              </a:rPr>
              <a:t>items</a:t>
            </a:r>
            <a:r>
              <a:rPr lang="en-US" sz="1800" dirty="0">
                <a:ea typeface="ＭＳ Ｐゴシック" pitchFamily="34" charset="-128"/>
              </a:rPr>
              <a:t>, </a:t>
            </a:r>
            <a:r>
              <a:rPr lang="en-US" sz="1800" dirty="0">
                <a:highlight>
                  <a:srgbClr val="FFFF00"/>
                </a:highlight>
                <a:ea typeface="ＭＳ Ｐゴシック" pitchFamily="34" charset="-128"/>
              </a:rPr>
              <a:t>cast to list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 # </a:t>
            </a:r>
            <a:r>
              <a:rPr lang="en-US" sz="1600" b="1" dirty="0">
                <a:ea typeface="ＭＳ Ｐゴシック" pitchFamily="34" charset="-128"/>
              </a:rPr>
              <a:t>keys()</a:t>
            </a:r>
            <a:r>
              <a:rPr lang="en-US" sz="1600" dirty="0">
                <a:ea typeface="ＭＳ Ｐゴシック" pitchFamily="34" charset="-128"/>
              </a:rPr>
              <a:t> returns a view of the keys in the dictionary.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([0, 5, 'foo'])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myD.keys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# Returns a </a:t>
            </a:r>
            <a:r>
              <a:rPr lang="en-US" sz="16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of keys.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[0, 5, 'foo']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list(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myD.values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()) # Returns a </a:t>
            </a:r>
            <a:r>
              <a:rPr lang="en-US" sz="16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of values.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['woods', 'park', 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']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list(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myD.items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())# Returns a </a:t>
            </a:r>
            <a:r>
              <a:rPr lang="en-US" sz="16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of items as </a:t>
            </a:r>
            <a:r>
              <a:rPr lang="en-US" sz="16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key-value tuples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</a:t>
            </a:r>
          </a:p>
          <a:p>
            <a:pPr marL="342900" lvl="1" indent="-342900" eaLnBrk="1" hangingPunct="1">
              <a:lnSpc>
                <a:spcPct val="90000"/>
              </a:lnSpc>
              <a:defRPr/>
            </a:pP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[(0, 'woods'), (5, 'park'), ('foo', '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')]</a:t>
            </a: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16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br>
              <a:rPr lang="en-US" sz="1400" dirty="0">
                <a:ea typeface="ＭＳ Ｐゴシック" pitchFamily="34" charset="-128"/>
              </a:rPr>
            </a:br>
            <a:endParaRPr lang="en-US" sz="1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br>
              <a:rPr lang="en-US" sz="1400" b="1" dirty="0">
                <a:ea typeface="ＭＳ Ｐゴシック" pitchFamily="34" charset="-128"/>
              </a:rPr>
            </a:br>
            <a:endParaRPr lang="en-US" sz="14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D330C9-C8E6-D89A-B146-DDE9F0DA86C9}"/>
              </a:ext>
            </a:extLst>
          </p:cNvPr>
          <p:cNvSpPr/>
          <p:nvPr/>
        </p:nvSpPr>
        <p:spPr bwMode="auto">
          <a:xfrm>
            <a:off x="2743200" y="838200"/>
            <a:ext cx="2514600" cy="5334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5F-AB82-2274-95CF-9D1F60C0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keys 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F793-91A3-22FA-45C5-F1E7B049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ＭＳ Ｐゴシック" pitchFamily="34" charset="-128"/>
              </a:rPr>
              <a:t>If you loop over the dictionary, it returns the keys.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for key in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print(key)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foo</a:t>
            </a:r>
          </a:p>
          <a:p>
            <a:pPr marL="0" indent="0">
              <a:buNone/>
            </a:pPr>
            <a:endParaRPr lang="en-US" sz="18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800" dirty="0">
                <a:ea typeface="ＭＳ Ｐゴシック" pitchFamily="34" charset="-128"/>
              </a:rPr>
              <a:t>To loop over the values, use the values method.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for value in 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myD.values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print(value)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woods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park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125F-AB82-2274-95CF-9D1F60C0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dictionary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F793-91A3-22FA-45C5-F1E7B049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a typeface="ＭＳ Ｐゴシック" pitchFamily="34" charset="-128"/>
              </a:rPr>
              <a:t>To loop over the items, use the items method and </a:t>
            </a:r>
            <a:r>
              <a:rPr lang="en-US" sz="1800" i="1" dirty="0">
                <a:ea typeface="ＭＳ Ｐゴシック" pitchFamily="34" charset="-128"/>
              </a:rPr>
              <a:t>two</a:t>
            </a:r>
            <a:r>
              <a:rPr lang="en-US" sz="1800" dirty="0">
                <a:ea typeface="ＭＳ Ｐゴシック" pitchFamily="34" charset="-128"/>
              </a:rPr>
              <a:t> iterating variables.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for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key, value 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 </a:t>
            </a:r>
            <a:r>
              <a:rPr lang="en-US" sz="1800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myD.items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print(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f"The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key is {key} and the value is {value}.")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... 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The key is 0 and the value is woods.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The key is 5 and the value is park.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The key is foo and the value is orch.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7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8D8996B3-22CA-076C-6FA0-E41E0B19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62673"/>
                </a:solidFill>
              </a:rPr>
              <a:t>Dictionary operations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1EB632-43AD-04B0-E7F6-C1DE4E501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2098"/>
              </p:ext>
            </p:extLst>
          </p:nvPr>
        </p:nvGraphicFramePr>
        <p:xfrm>
          <a:off x="152400" y="914400"/>
          <a:ext cx="8686800" cy="18288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82512799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1793773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Operation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Explanation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91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len(d)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number of items, i.e. the number of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key,value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pairs.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58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 d[k]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 the key, k, together with its value.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69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 in d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if a key, k, exists in the dictionary d.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9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 not in d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True, if a key, k, doesn't exist in the dictionary d.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0678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3F9E57-8215-331D-C875-558D63B99FC4}"/>
              </a:ext>
            </a:extLst>
          </p:cNvPr>
          <p:cNvSpPr txBox="1"/>
          <p:nvPr/>
        </p:nvSpPr>
        <p:spPr>
          <a:xfrm>
            <a:off x="609600" y="2819400"/>
            <a:ext cx="4572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3</a:t>
            </a:r>
          </a:p>
          <a:p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"foo" </a:t>
            </a:r>
            <a:r>
              <a:rPr lang="en-US" sz="16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["foo"]</a:t>
            </a:r>
          </a:p>
          <a:p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'park'}</a:t>
            </a:r>
          </a:p>
          <a:p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'foo' </a:t>
            </a:r>
            <a:r>
              <a:rPr lang="en-US" sz="1600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not in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endParaRPr 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195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E975ACD8-A426-62FE-653D-BF88FDE5E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In class – Explore dictionaries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E9CDBBF-EA43-4131-E344-E1E545F15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>
                <a:ea typeface="+mn-ea"/>
                <a:cs typeface="+mn-cs"/>
              </a:rPr>
              <a:t>Type statements from the in class page in the Interactive Window and answer the questions.</a:t>
            </a:r>
            <a:br>
              <a:rPr lang="en-US" sz="1800" dirty="0">
                <a:ea typeface="+mn-ea"/>
                <a:cs typeface="+mn-cs"/>
              </a:rPr>
            </a:br>
            <a:endParaRPr lang="en-US" sz="18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What does myD2 = {} do?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Explain the difference between what happened when you typed </a:t>
            </a:r>
            <a:r>
              <a:rPr lang="en-US" sz="1600" dirty="0" err="1">
                <a:ea typeface="+mn-ea"/>
                <a:cs typeface="+mn-cs"/>
              </a:rPr>
              <a:t>myD</a:t>
            </a:r>
            <a:r>
              <a:rPr lang="en-US" sz="1600" dirty="0">
                <a:ea typeface="+mn-ea"/>
                <a:cs typeface="+mn-cs"/>
              </a:rPr>
              <a:t>[1] = "other" and when you typed </a:t>
            </a:r>
            <a:r>
              <a:rPr lang="en-US" sz="1600" dirty="0" err="1">
                <a:ea typeface="+mn-ea"/>
                <a:cs typeface="+mn-cs"/>
              </a:rPr>
              <a:t>myD</a:t>
            </a:r>
            <a:r>
              <a:rPr lang="en-US" sz="1600" dirty="0">
                <a:ea typeface="+mn-ea"/>
                <a:cs typeface="+mn-cs"/>
              </a:rPr>
              <a:t>[3] = "lake".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Explain the difference between </a:t>
            </a:r>
            <a:r>
              <a:rPr lang="en-US" sz="1600" dirty="0" err="1">
                <a:ea typeface="+mn-ea"/>
                <a:cs typeface="+mn-cs"/>
              </a:rPr>
              <a:t>myList</a:t>
            </a:r>
            <a:r>
              <a:rPr lang="en-US" sz="1600" dirty="0">
                <a:ea typeface="+mn-ea"/>
                <a:cs typeface="+mn-cs"/>
              </a:rPr>
              <a:t>[2] and </a:t>
            </a:r>
            <a:r>
              <a:rPr lang="en-US" sz="1600" dirty="0" err="1">
                <a:ea typeface="+mn-ea"/>
                <a:cs typeface="+mn-cs"/>
              </a:rPr>
              <a:t>myD</a:t>
            </a:r>
            <a:r>
              <a:rPr lang="en-US" sz="1600" dirty="0">
                <a:ea typeface="+mn-ea"/>
                <a:cs typeface="+mn-cs"/>
              </a:rPr>
              <a:t>[2].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Write a line of code to add an item with key "London" and value "Heathrow" into </a:t>
            </a:r>
            <a:r>
              <a:rPr lang="en-US" sz="1600" dirty="0" err="1">
                <a:ea typeface="+mn-ea"/>
                <a:cs typeface="+mn-cs"/>
              </a:rPr>
              <a:t>myD</a:t>
            </a:r>
            <a:r>
              <a:rPr lang="en-US" sz="1600" dirty="0">
                <a:ea typeface="+mn-ea"/>
                <a:cs typeface="+mn-cs"/>
              </a:rPr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Write a line of code to add an item with key "beer" and value ["Bass", "Corona", "</a:t>
            </a:r>
            <a:r>
              <a:rPr lang="en-US" sz="1600" dirty="0" err="1">
                <a:ea typeface="+mn-ea"/>
                <a:cs typeface="+mn-cs"/>
              </a:rPr>
              <a:t>Dunkle</a:t>
            </a:r>
            <a:r>
              <a:rPr lang="en-US" sz="1600" dirty="0">
                <a:ea typeface="+mn-ea"/>
                <a:cs typeface="+mn-cs"/>
              </a:rPr>
              <a:t>"] to </a:t>
            </a:r>
            <a:r>
              <a:rPr lang="en-US" sz="1600" dirty="0" err="1">
                <a:ea typeface="+mn-ea"/>
                <a:cs typeface="+mn-cs"/>
              </a:rPr>
              <a:t>myD</a:t>
            </a:r>
            <a:r>
              <a:rPr lang="en-US" sz="1600" dirty="0">
                <a:ea typeface="+mn-ea"/>
                <a:cs typeface="+mn-cs"/>
              </a:rPr>
              <a:t>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Write a line of code to append "Pale Ale" list whose key is "beer".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600" dirty="0">
                <a:ea typeface="+mn-ea"/>
                <a:cs typeface="+mn-cs"/>
              </a:rPr>
              <a:t>Set the value of x to "5 </a:t>
            </a:r>
            <a:r>
              <a:rPr lang="en-US" sz="1600" dirty="0" err="1">
                <a:ea typeface="+mn-ea"/>
                <a:cs typeface="+mn-cs"/>
              </a:rPr>
              <a:t>hrs</a:t>
            </a:r>
            <a:r>
              <a:rPr lang="en-US" sz="1600" dirty="0">
                <a:ea typeface="+mn-ea"/>
                <a:cs typeface="+mn-cs"/>
              </a:rPr>
              <a:t>". Write a line of code to add an item with key "sleep" and value a list containing one item, x.</a:t>
            </a:r>
            <a:br>
              <a:rPr lang="en-US" sz="1600" dirty="0">
                <a:ea typeface="+mn-ea"/>
                <a:cs typeface="+mn-cs"/>
              </a:rPr>
            </a:br>
            <a:br>
              <a:rPr lang="en-US" sz="1600" dirty="0">
                <a:ea typeface="+mn-ea"/>
                <a:cs typeface="+mn-cs"/>
              </a:rPr>
            </a:br>
            <a:r>
              <a:rPr lang="en-US" sz="1600" dirty="0">
                <a:ea typeface="ＭＳ Ｐゴシック" charset="0"/>
                <a:cs typeface="+mn-cs"/>
              </a:rPr>
              <a:t>(solutions in note view)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1600" dirty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CE8BAAA-8436-A117-AA90-5627717E3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262673"/>
                </a:solidFill>
              </a:rPr>
              <a:t>Dictionaries and attribute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819D-25C6-6BD5-65B8-8769F75E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9067800" cy="5410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G</a:t>
            </a:r>
            <a:r>
              <a:rPr lang="en-US" sz="2800" dirty="0">
                <a:ea typeface="ＭＳ Ｐゴシック" pitchFamily="34" charset="-128"/>
              </a:rPr>
              <a:t>ood data type for storing info. from GIS attribute tables.</a:t>
            </a:r>
          </a:p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Simple example - collect FID:COVER items</a:t>
            </a:r>
          </a:p>
          <a:p>
            <a:pPr>
              <a:defRPr/>
            </a:pPr>
            <a:endParaRPr lang="en-US" sz="2800" dirty="0">
              <a:ea typeface="ＭＳ Ｐゴシック" pitchFamily="34" charset="-128"/>
            </a:endParaRPr>
          </a:p>
          <a:p>
            <a:pPr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arcpy.da.SearchCursor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('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[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]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row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  <a:b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ID = row[0]</a:t>
            </a:r>
            <a:b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coverType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row[1]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[ID]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coverType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endParaRPr lang="en-US" sz="20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977C1-5AE1-2305-042C-987C68A4B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802" t="24600" r="56556" b="22784"/>
          <a:stretch/>
        </p:blipFill>
        <p:spPr bwMode="auto">
          <a:xfrm>
            <a:off x="6934200" y="3790950"/>
            <a:ext cx="1760538" cy="26860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CB2DB4C0-8C31-CDD0-FA2A-F134D96A6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262673"/>
                </a:solidFill>
              </a:rPr>
              <a:t>Review – write a line of code for each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079819D5-942B-4E74-8CEB-B1361B55C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Create an empty Python list named </a:t>
            </a:r>
            <a:r>
              <a:rPr lang="en-US" sz="2800" dirty="0" err="1">
                <a:ea typeface="+mn-ea"/>
                <a:cs typeface="+mn-cs"/>
              </a:rPr>
              <a:t>mylist</a:t>
            </a:r>
            <a:r>
              <a:rPr lang="en-US" sz="2800" dirty="0">
                <a:ea typeface="+mn-ea"/>
                <a:cs typeface="+mn-cs"/>
              </a:rPr>
              <a:t>.</a:t>
            </a:r>
            <a:br>
              <a:rPr lang="en-US" sz="2800" dirty="0">
                <a:ea typeface="+mn-ea"/>
                <a:cs typeface="+mn-cs"/>
              </a:rPr>
            </a:br>
            <a:endParaRPr lang="en-US" sz="2800" dirty="0">
              <a:ea typeface="+mn-ea"/>
              <a:cs typeface="+mn-cs"/>
            </a:endParaRP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Append 8 and 5 to your new list.</a:t>
            </a:r>
            <a:br>
              <a:rPr lang="en-US" sz="2800" dirty="0">
                <a:ea typeface="+mn-ea"/>
                <a:cs typeface="+mn-cs"/>
              </a:rPr>
            </a:br>
            <a:endParaRPr lang="en-US" sz="2800" dirty="0">
              <a:ea typeface="+mn-ea"/>
              <a:cs typeface="+mn-cs"/>
            </a:endParaRP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Set x to the second item in your list by using list indexing.</a:t>
            </a:r>
            <a:br>
              <a:rPr lang="en-US" sz="2800" dirty="0">
                <a:ea typeface="+mn-ea"/>
                <a:cs typeface="+mn-cs"/>
              </a:rPr>
            </a:br>
            <a:endParaRPr lang="en-US" sz="2800" dirty="0">
              <a:ea typeface="+mn-ea"/>
              <a:cs typeface="+mn-cs"/>
            </a:endParaRP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Check if 3 is in your list.</a:t>
            </a:r>
            <a:br>
              <a:rPr lang="en-US" sz="2800" dirty="0">
                <a:ea typeface="+mn-ea"/>
                <a:cs typeface="+mn-cs"/>
              </a:rPr>
            </a:br>
            <a:endParaRPr lang="en-US" sz="2800" dirty="0">
              <a:ea typeface="+mn-ea"/>
              <a:cs typeface="+mn-cs"/>
            </a:endParaRPr>
          </a:p>
          <a:p>
            <a:pPr marL="514350" indent="-457200" eaLnBrk="1" hangingPunct="1">
              <a:buFont typeface="+mj-lt"/>
              <a:buAutoNum type="arabicPeriod"/>
              <a:defRPr/>
            </a:pPr>
            <a:r>
              <a:rPr lang="en-US" sz="2800" dirty="0">
                <a:ea typeface="+mn-ea"/>
                <a:cs typeface="+mn-cs"/>
              </a:rPr>
              <a:t>Loop through your list and print each item.</a:t>
            </a:r>
            <a:br>
              <a:rPr lang="en-US" sz="2800" dirty="0">
                <a:ea typeface="+mn-ea"/>
                <a:cs typeface="+mn-cs"/>
              </a:rPr>
            </a:br>
            <a:endParaRPr lang="en-US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(solutions in note view)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78EFFC3-2E15-494D-3375-D84D3BBF2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262673"/>
                </a:solidFill>
              </a:rPr>
              <a:t>Conditional statement for dictionary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93FB-615C-39A6-874E-17B82741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ea typeface="ＭＳ Ｐゴシック" pitchFamily="34" charset="-128"/>
              </a:rPr>
              <a:t>In the previous example keys guaranteed to be unique (because FID is unique)</a:t>
            </a:r>
          </a:p>
          <a:p>
            <a:pPr>
              <a:defRPr/>
            </a:pPr>
            <a:r>
              <a:rPr lang="en-US" sz="1800" dirty="0">
                <a:ea typeface="ＭＳ Ｐゴシック" pitchFamily="34" charset="-128"/>
              </a:rPr>
              <a:t>If key values from input to dictionary is not guaranteed to be unique, must use a conditional statement for cases </a:t>
            </a:r>
            <a:r>
              <a:rPr lang="en-US" altLang="en-US" sz="1800" dirty="0">
                <a:ea typeface="ＭＳ Ｐゴシック" pitchFamily="34" charset="-128"/>
              </a:rPr>
              <a:t>“</a:t>
            </a:r>
            <a:r>
              <a:rPr lang="en-US" sz="1800" dirty="0">
                <a:ea typeface="ＭＳ Ｐゴシック" pitchFamily="34" charset="-128"/>
              </a:rPr>
              <a:t>key in dictionary</a:t>
            </a:r>
            <a:r>
              <a:rPr lang="en-US" altLang="en-US" sz="1800" dirty="0">
                <a:ea typeface="ＭＳ Ｐゴシック" pitchFamily="34" charset="-128"/>
              </a:rPr>
              <a:t>”</a:t>
            </a:r>
            <a:r>
              <a:rPr lang="en-US" sz="1800" dirty="0">
                <a:ea typeface="ＭＳ Ｐゴシック" pitchFamily="34" charset="-128"/>
              </a:rPr>
              <a:t> and </a:t>
            </a:r>
            <a:r>
              <a:rPr lang="en-US" altLang="en-US" sz="1800" dirty="0">
                <a:ea typeface="ＭＳ Ｐゴシック" pitchFamily="34" charset="-128"/>
              </a:rPr>
              <a:t>“</a:t>
            </a:r>
            <a:r>
              <a:rPr lang="en-US" sz="1800" dirty="0">
                <a:ea typeface="ＭＳ Ｐゴシック" pitchFamily="34" charset="-128"/>
              </a:rPr>
              <a:t>key not in dictionary</a:t>
            </a:r>
            <a:r>
              <a:rPr lang="en-US" altLang="en-US" sz="1800" dirty="0">
                <a:ea typeface="ＭＳ Ｐゴシック" pitchFamily="34" charset="-128"/>
              </a:rPr>
              <a:t>”</a:t>
            </a:r>
            <a:endParaRPr lang="en-US" sz="18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sz="1800" dirty="0">
                <a:ea typeface="ＭＳ Ｐゴシック" pitchFamily="34" charset="-128"/>
              </a:rPr>
              <a:t>In this way, the code can do something different for these 2 cases.  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1800" dirty="0">
                <a:ea typeface="ＭＳ Ｐゴシック" pitchFamily="34" charset="-128"/>
              </a:rPr>
              <a:t>	--For example, create a new dictionary entry and initialize the value to 1 </a:t>
            </a:r>
          </a:p>
          <a:p>
            <a:pPr>
              <a:buFontTx/>
              <a:buNone/>
              <a:defRPr/>
            </a:pPr>
            <a:r>
              <a:rPr lang="en-US" sz="1800" dirty="0">
                <a:ea typeface="ＭＳ Ｐゴシック" pitchFamily="34" charset="-128"/>
              </a:rPr>
              <a:t>	or add 1 to  the existing value for that item.</a:t>
            </a:r>
          </a:p>
          <a:p>
            <a:pPr>
              <a:defRPr/>
            </a:pPr>
            <a:r>
              <a:rPr lang="en-US" sz="1800" dirty="0">
                <a:ea typeface="ＭＳ Ｐゴシック" pitchFamily="34" charset="-128"/>
              </a:rPr>
              <a:t>Frequency example below: </a:t>
            </a:r>
          </a:p>
          <a:p>
            <a:pPr lvl="1">
              <a:defRPr/>
            </a:pPr>
            <a:r>
              <a:rPr lang="en-US" sz="1400" dirty="0">
                <a:ea typeface="ＭＳ Ｐゴシック" pitchFamily="34" charset="-128"/>
              </a:rPr>
              <a:t>Collects the frequency of cover types in a dictionary</a:t>
            </a:r>
          </a:p>
          <a:p>
            <a:pPr lvl="1">
              <a:defRPr/>
            </a:pPr>
            <a:r>
              <a:rPr lang="en-US" sz="1400" dirty="0">
                <a:ea typeface="ＭＳ Ｐゴシック" pitchFamily="34" charset="-128"/>
              </a:rPr>
              <a:t>Each item is </a:t>
            </a:r>
            <a:r>
              <a:rPr lang="en-US" sz="1400" b="1" dirty="0" err="1">
                <a:ea typeface="ＭＳ Ｐゴシック" pitchFamily="34" charset="-128"/>
              </a:rPr>
              <a:t>coverType:frequency</a:t>
            </a:r>
            <a:r>
              <a:rPr lang="en-US" sz="1400" b="1" dirty="0">
                <a:ea typeface="ＭＳ Ｐゴシック" pitchFamily="34" charset="-128"/>
              </a:rPr>
              <a:t> </a:t>
            </a:r>
            <a:br>
              <a:rPr lang="en-US" sz="1400" b="1" dirty="0">
                <a:ea typeface="ＭＳ Ｐゴシック" pitchFamily="34" charset="-128"/>
              </a:rPr>
            </a:br>
            <a:endParaRPr lang="en-US" sz="1400" b="1" dirty="0">
              <a:ea typeface="ＭＳ Ｐゴシック" pitchFamily="34" charset="-128"/>
            </a:endParaRPr>
          </a:p>
          <a:p>
            <a:pPr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arcpy.da.SearchCursor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[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]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row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key = row[0]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key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[key] =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[key] + 1</a:t>
            </a:r>
          </a:p>
          <a:p>
            <a:pPr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  <a:b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[key] = 1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>
              <a:buFontTx/>
              <a:buNone/>
              <a:defRPr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AC210-F5B7-497B-E9E8-E9BD7E466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802" t="24600" r="64708" b="22784"/>
          <a:stretch/>
        </p:blipFill>
        <p:spPr bwMode="auto">
          <a:xfrm>
            <a:off x="7842250" y="3048000"/>
            <a:ext cx="1265238" cy="23987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6086-9CC7-8EBC-A0D1-13247EE454F3}"/>
              </a:ext>
            </a:extLst>
          </p:cNvPr>
          <p:cNvSpPr txBox="1"/>
          <p:nvPr/>
        </p:nvSpPr>
        <p:spPr>
          <a:xfrm>
            <a:off x="4376738" y="6075363"/>
            <a:ext cx="4595812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woods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:9,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:4,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:3}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8666C9DC-6FF2-DF82-918F-4C3173642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262673"/>
                </a:solidFill>
              </a:rPr>
              <a:t>Python lists in dictionaries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F4B6E54-894A-5A58-0040-2E134A393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7010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dictionary values can be any Python data type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numbers, strings, lists, dictionaries…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Example below: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A dictionary to store COVER types and their areas.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Each item is </a:t>
            </a:r>
            <a:r>
              <a:rPr lang="en-US" sz="2000" b="1" dirty="0" err="1">
                <a:ea typeface="ＭＳ Ｐゴシック" pitchFamily="34" charset="-128"/>
              </a:rPr>
              <a:t>coverType:listOfAreas</a:t>
            </a:r>
            <a:endParaRPr 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'woods': [600937, 1589633,…]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': [153137.114187, …]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'other'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[100404, 375724, …]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park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…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sz="2400" dirty="0" err="1">
                <a:ea typeface="ＭＳ Ｐゴシック" pitchFamily="34" charset="-128"/>
              </a:rPr>
              <a:t>myD</a:t>
            </a:r>
            <a:r>
              <a:rPr lang="en-US" sz="2400" dirty="0">
                <a:ea typeface="ＭＳ Ｐゴシック" pitchFamily="34" charset="-128"/>
              </a:rPr>
              <a:t> could be used to calculate statistics about the areas associated with cover types. (mean, </a:t>
            </a:r>
            <a:r>
              <a:rPr lang="en-US" sz="2400" dirty="0" err="1">
                <a:ea typeface="ＭＳ Ｐゴシック" pitchFamily="34" charset="-128"/>
              </a:rPr>
              <a:t>std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dev</a:t>
            </a:r>
            <a:r>
              <a:rPr lang="en-US" sz="2400" dirty="0">
                <a:ea typeface="ＭＳ Ｐゴシック" pitchFamily="34" charset="-128"/>
              </a:rPr>
              <a:t>, variance, etc.)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To create </a:t>
            </a:r>
            <a:r>
              <a:rPr lang="en-US" sz="2400" dirty="0" err="1">
                <a:ea typeface="ＭＳ Ｐゴシック" pitchFamily="34" charset="-128"/>
              </a:rPr>
              <a:t>myD</a:t>
            </a:r>
            <a:r>
              <a:rPr lang="en-US" sz="2400" dirty="0">
                <a:ea typeface="ＭＳ Ｐゴシック" pitchFamily="34" charset="-128"/>
              </a:rPr>
              <a:t>, use conditional statements…</a:t>
            </a:r>
          </a:p>
          <a:p>
            <a:pPr lvl="1" eaLnBrk="1" hangingPunct="1">
              <a:defRPr/>
            </a:pPr>
            <a:endParaRPr lang="en-US" dirty="0">
              <a:ea typeface="ＭＳ Ｐゴシック" pitchFamily="34" charset="-128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6B4167A-DEAF-44BC-C245-15C74459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02" t="14925" r="40541"/>
          <a:stretch>
            <a:fillRect/>
          </a:stretch>
        </p:blipFill>
        <p:spPr bwMode="auto">
          <a:xfrm>
            <a:off x="6705600" y="1295400"/>
            <a:ext cx="2438400" cy="4343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D59F7F9D-7C82-EB40-E2FA-FF19C3953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Using lists as dictionary values 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7168ED43-E71D-4B32-967F-A716B6C9A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To create a dictionary from an attribute table and collect lists of multiple items from one field based on another field, use lists and conditional statements…</a:t>
            </a:r>
            <a:r>
              <a:rPr lang="en-US" sz="2400" i="1" dirty="0">
                <a:solidFill>
                  <a:srgbClr val="669900"/>
                </a:solidFill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If the key is already in the table, append the value to the list. 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If not, create a new list by surrounding the value with square braces and assigning this to the dictionary item with that key.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669900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40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If the key is already in the list, append. 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  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key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</a:t>
            </a:r>
            <a:b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    </a:t>
            </a:r>
            <a:r>
              <a:rPr lang="en-US" sz="2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[key].append(value)</a:t>
            </a:r>
            <a:b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</a:t>
            </a:r>
            <a:r>
              <a:rPr lang="en-US" sz="2400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</a:t>
            </a:r>
            <a:r>
              <a:rPr lang="en-US" sz="240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Otherwise create a new list</a:t>
            </a:r>
            <a:endParaRPr lang="en-US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    </a:t>
            </a:r>
            <a:r>
              <a:rPr lang="en-US" sz="2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[key] = [value]</a:t>
            </a:r>
            <a:br>
              <a:rPr lang="en-US" sz="2400" dirty="0">
                <a:ea typeface="ＭＳ Ｐゴシック" pitchFamily="34" charset="-128"/>
              </a:rPr>
            </a:br>
            <a:endParaRPr 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56013B31-46D8-B891-93CF-CFF46739C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Example using lists in a dictionary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F15D241-4E64-BDEB-CA97-AF4F87EF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7086600" cy="5791200"/>
          </a:xfrm>
        </p:spPr>
        <p:txBody>
          <a:bodyPr/>
          <a:lstStyle/>
          <a:p>
            <a:pPr marL="400050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Create a dictionary to store COVER types &amp; their 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areas. Each item is </a:t>
            </a:r>
            <a:r>
              <a:rPr lang="en-US" sz="2000" b="1" dirty="0" err="1">
                <a:ea typeface="ＭＳ Ｐゴシック" pitchFamily="34" charset="-128"/>
              </a:rPr>
              <a:t>coverType:listOfAreas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 marL="57150" indent="0"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57150" indent="0" eaLnBrk="1" hangingPunct="1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'C:/Temp'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fields = 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F_AREA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]</a:t>
            </a:r>
          </a:p>
          <a:p>
            <a:pPr marL="57150" indent="0" eaLnBrk="1" hangingPunct="1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 }</a:t>
            </a:r>
          </a:p>
          <a:p>
            <a:pPr marL="400050" eaLnBrk="1" hangingPunct="1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arcpy.da.SearchCursor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, fields) </a:t>
            </a:r>
            <a:endParaRPr lang="en-US" altLang="en-US" sz="16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400050"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row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</a:t>
            </a:r>
          </a:p>
          <a:p>
            <a:pPr marL="40005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cover = row[0]</a:t>
            </a:r>
          </a:p>
          <a:p>
            <a:pPr marL="40005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area = row[1]</a:t>
            </a: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if 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cover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</a:t>
            </a:r>
            <a:br>
              <a:rPr lang="en-US" sz="9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90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# if this cover type is already a key in the dictionary, </a:t>
            </a: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90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# append its list of polygon areas </a:t>
            </a:r>
            <a:endParaRPr lang="en-US" sz="9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       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[cover].append(area)</a:t>
            </a:r>
            <a:b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</a:t>
            </a:r>
            <a:endParaRPr lang="en-US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</a:t>
            </a:r>
            <a:r>
              <a:rPr lang="en-US" sz="105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else, create a new list by putting the polygon area in square </a:t>
            </a: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05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# braces &amp; assigning it to the dict. with the COVER key.</a:t>
            </a:r>
            <a:endParaRPr lang="en-US" sz="105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400050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    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[cover] = [area] </a:t>
            </a:r>
          </a:p>
          <a:p>
            <a:pPr marL="400050"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sc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49A9F81E-DC93-4EEB-7C67-119E9BC7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1802" t="14925" r="40541"/>
          <a:stretch>
            <a:fillRect/>
          </a:stretch>
        </p:blipFill>
        <p:spPr bwMode="auto">
          <a:xfrm>
            <a:off x="6705600" y="685800"/>
            <a:ext cx="2438400" cy="43434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333207-4DEE-96C6-0DAE-1FB46E36DEC0}"/>
              </a:ext>
            </a:extLst>
          </p:cNvPr>
          <p:cNvSpPr txBox="1"/>
          <p:nvPr/>
        </p:nvSpPr>
        <p:spPr>
          <a:xfrm>
            <a:off x="6096000" y="5334000"/>
            <a:ext cx="2895600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{'woods': [600937, 1589633,…]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orch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[153137.114187, …]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'other'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[100404, 375724, …]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park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…    }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5B20ABB-7221-5E5B-76C8-AB5B7F6DD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262673"/>
                </a:solidFill>
              </a:rPr>
              <a:t>Summing up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433CEE9E-A877-1A3B-DE9F-DF1560BB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Topics discussed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built-in dictionaries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Access by key, not by index.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Update/add/delete dictionary items 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Listing keys, values, items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dictionaries with looping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Using dictionaries with </a:t>
            </a:r>
            <a:r>
              <a:rPr lang="en-US" altLang="en-US" dirty="0" err="1">
                <a:ea typeface="ＭＳ Ｐゴシック" pitchFamily="34" charset="-128"/>
              </a:rPr>
              <a:t>arcpy</a:t>
            </a:r>
            <a:r>
              <a:rPr lang="en-US" altLang="en-US" dirty="0">
                <a:ea typeface="ＭＳ Ｐゴシック" pitchFamily="34" charset="-128"/>
              </a:rPr>
              <a:t> cursors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Up next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Reading &amp; writing text files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Additional topics</a:t>
            </a:r>
          </a:p>
          <a:p>
            <a:pPr lvl="2">
              <a:defRPr/>
            </a:pPr>
            <a:r>
              <a:rPr lang="en-US" altLang="en-US" dirty="0">
                <a:ea typeface="ＭＳ Ｐゴシック" pitchFamily="34" charset="-128"/>
              </a:rPr>
              <a:t>Dictionaries vs. </a:t>
            </a:r>
            <a:r>
              <a:rPr lang="en-US" altLang="en-US" dirty="0" err="1">
                <a:ea typeface="ＭＳ Ｐゴシック" pitchFamily="34" charset="-128"/>
              </a:rPr>
              <a:t>elif</a:t>
            </a:r>
            <a:endParaRPr lang="en-US" altLang="en-US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2360761-5E27-6B10-DFFE-20C60EF5E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262673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D82C-0644-5F1D-AB81-8E6C7461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7B5795AD-BF4E-EAE5-36DC-0B26C08D9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In class – on a piece of paper…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B468A93-F312-5943-2C87-EF06E549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ea typeface="ＭＳ Ｐゴシック" pitchFamily="34" charset="-128"/>
              </a:rPr>
              <a:t>Create a dictionary where the keys are 3 classmates and the values are their favorite beverage. 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ea typeface="ＭＳ Ｐゴシック" pitchFamily="34" charset="-128"/>
              </a:rPr>
              <a:t>Iterate through the keys in the dictionary, printing them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dirty="0">
                <a:ea typeface="ＭＳ Ｐゴシック" pitchFamily="34" charset="-128"/>
              </a:rPr>
              <a:t>Iterate through the keys in the dictionary, printing the key and the value</a:t>
            </a:r>
            <a:br>
              <a:rPr lang="en-US" sz="2400" dirty="0">
                <a:ea typeface="ＭＳ Ｐゴシック" pitchFamily="34" charset="-128"/>
              </a:rPr>
            </a:br>
            <a:endParaRPr lang="en-US" sz="24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ea typeface="ＭＳ Ｐゴシック" pitchFamily="34" charset="-128"/>
              </a:rPr>
              <a:t>bevD</a:t>
            </a:r>
            <a:r>
              <a:rPr lang="en-US" sz="2400" dirty="0">
                <a:ea typeface="ＭＳ Ｐゴシック" pitchFamily="34" charset="-128"/>
              </a:rPr>
              <a:t> = {</a:t>
            </a:r>
            <a:r>
              <a:rPr lang="en-US" altLang="en-US" sz="2400" dirty="0">
                <a:ea typeface="ＭＳ Ｐゴシック" pitchFamily="34" charset="-128"/>
              </a:rPr>
              <a:t>“</a:t>
            </a:r>
            <a:r>
              <a:rPr lang="en-US" sz="2400" dirty="0">
                <a:ea typeface="ＭＳ Ｐゴシック" pitchFamily="34" charset="-128"/>
              </a:rPr>
              <a:t>Tim</a:t>
            </a:r>
            <a:r>
              <a:rPr lang="en-US" altLang="en-US" sz="2400" dirty="0">
                <a:ea typeface="ＭＳ Ｐゴシック" pitchFamily="34" charset="-128"/>
              </a:rPr>
              <a:t>”</a:t>
            </a:r>
            <a:r>
              <a:rPr lang="en-US" sz="2400" dirty="0">
                <a:ea typeface="ＭＳ Ｐゴシック" pitchFamily="34" charset="-128"/>
              </a:rPr>
              <a:t>:</a:t>
            </a:r>
            <a:r>
              <a:rPr lang="en-US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 err="1">
                <a:ea typeface="ＭＳ Ｐゴシック" pitchFamily="34" charset="-128"/>
              </a:rPr>
              <a:t>Sambucus</a:t>
            </a:r>
            <a:r>
              <a:rPr lang="en-US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, </a:t>
            </a:r>
            <a:r>
              <a:rPr lang="en-US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 err="1">
                <a:ea typeface="ＭＳ Ｐゴシック" pitchFamily="34" charset="-128"/>
              </a:rPr>
              <a:t>Paul</a:t>
            </a:r>
            <a:r>
              <a:rPr lang="en-US" altLang="en-US" sz="2400" dirty="0" err="1">
                <a:ea typeface="ＭＳ Ｐゴシック" pitchFamily="34" charset="-128"/>
              </a:rPr>
              <a:t>”</a:t>
            </a:r>
            <a:r>
              <a:rPr lang="en-US" altLang="ja-JP" sz="2400" dirty="0" err="1">
                <a:ea typeface="ＭＳ Ｐゴシック" pitchFamily="34" charset="-128"/>
              </a:rPr>
              <a:t>:</a:t>
            </a:r>
            <a:r>
              <a:rPr lang="en-US" altLang="en-US" sz="2400" dirty="0" err="1">
                <a:ea typeface="ＭＳ Ｐゴシック" pitchFamily="34" charset="-128"/>
              </a:rPr>
              <a:t>“</a:t>
            </a:r>
            <a:r>
              <a:rPr lang="en-US" altLang="ja-JP" sz="2400" dirty="0" err="1">
                <a:ea typeface="ＭＳ Ｐゴシック" pitchFamily="34" charset="-128"/>
              </a:rPr>
              <a:t>Red</a:t>
            </a:r>
            <a:r>
              <a:rPr lang="en-US" altLang="ja-JP" sz="2400" dirty="0">
                <a:ea typeface="ＭＳ Ｐゴシック" pitchFamily="34" charset="-128"/>
              </a:rPr>
              <a:t> Bull</a:t>
            </a:r>
            <a:r>
              <a:rPr lang="en-US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, </a:t>
            </a:r>
            <a:r>
              <a:rPr lang="en-US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 err="1">
                <a:ea typeface="ＭＳ Ｐゴシック" pitchFamily="34" charset="-128"/>
              </a:rPr>
              <a:t>Rahul</a:t>
            </a:r>
            <a:r>
              <a:rPr lang="en-US" altLang="en-US" sz="2400" dirty="0" err="1">
                <a:ea typeface="ＭＳ Ｐゴシック" pitchFamily="34" charset="-128"/>
              </a:rPr>
              <a:t>”</a:t>
            </a:r>
            <a:r>
              <a:rPr lang="en-US" altLang="ja-JP" sz="2400" dirty="0" err="1">
                <a:ea typeface="ＭＳ Ｐゴシック" pitchFamily="34" charset="-128"/>
              </a:rPr>
              <a:t>:</a:t>
            </a:r>
            <a:r>
              <a:rPr lang="en-US" altLang="en-US" sz="2400" dirty="0" err="1">
                <a:ea typeface="ＭＳ Ｐゴシック" pitchFamily="34" charset="-128"/>
              </a:rPr>
              <a:t>”</a:t>
            </a:r>
            <a:r>
              <a:rPr lang="en-US" altLang="ja-JP" sz="2400" dirty="0" err="1">
                <a:ea typeface="ＭＳ Ｐゴシック" pitchFamily="34" charset="-128"/>
              </a:rPr>
              <a:t>vodka</a:t>
            </a:r>
            <a:r>
              <a:rPr lang="en-US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}</a:t>
            </a:r>
          </a:p>
          <a:p>
            <a:pPr eaLnBrk="1" hangingPunct="1">
              <a:buFontTx/>
              <a:buNone/>
              <a:defRPr/>
            </a:pPr>
            <a:b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</a:br>
            <a: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  <a:t>#One solution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for person in </a:t>
            </a:r>
            <a:r>
              <a:rPr lang="en-US" sz="2000" dirty="0" err="1">
                <a:ea typeface="ＭＳ Ｐゴシック" pitchFamily="34" charset="-128"/>
              </a:rPr>
              <a:t>bevD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		print(person)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for person in </a:t>
            </a:r>
            <a:r>
              <a:rPr lang="en-US" sz="2000" dirty="0" err="1">
                <a:ea typeface="ＭＳ Ｐゴシック" pitchFamily="34" charset="-128"/>
              </a:rPr>
              <a:t>bevD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		print(person, </a:t>
            </a:r>
            <a:r>
              <a:rPr lang="en-US" sz="2000" dirty="0" err="1">
                <a:ea typeface="ＭＳ Ｐゴシック" pitchFamily="34" charset="-128"/>
              </a:rPr>
              <a:t>bevD</a:t>
            </a:r>
            <a:r>
              <a:rPr lang="en-US" sz="2000" dirty="0">
                <a:ea typeface="ＭＳ Ｐゴシック" pitchFamily="34" charset="-128"/>
              </a:rPr>
              <a:t>[person])</a:t>
            </a:r>
          </a:p>
          <a:p>
            <a:pPr eaLnBrk="1" hangingPunct="1">
              <a:defRPr/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36362-B6B6-BFAA-4100-CA5C77220AA7}"/>
              </a:ext>
            </a:extLst>
          </p:cNvPr>
          <p:cNvSpPr txBox="1"/>
          <p:nvPr/>
        </p:nvSpPr>
        <p:spPr>
          <a:xfrm>
            <a:off x="4876800" y="4038600"/>
            <a:ext cx="3898900" cy="19383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rgbClr val="669900"/>
                </a:solidFill>
              </a:rPr>
              <a:t>#Another solution</a:t>
            </a:r>
          </a:p>
          <a:p>
            <a:pPr eaLnBrk="1" hangingPunct="1">
              <a:defRPr/>
            </a:pPr>
            <a:r>
              <a:rPr lang="en-US" sz="2000" dirty="0"/>
              <a:t>for person in </a:t>
            </a:r>
            <a:r>
              <a:rPr lang="en-US" sz="2000" dirty="0" err="1"/>
              <a:t>bevD.keys</a:t>
            </a:r>
            <a:r>
              <a:rPr lang="en-US" sz="2000" dirty="0"/>
              <a:t>():</a:t>
            </a:r>
          </a:p>
          <a:p>
            <a:pPr eaLnBrk="1" hangingPunct="1">
              <a:defRPr/>
            </a:pPr>
            <a:r>
              <a:rPr lang="en-US" sz="2000" dirty="0"/>
              <a:t>        print(person)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for person, drink in </a:t>
            </a:r>
            <a:r>
              <a:rPr lang="en-US" sz="2000" dirty="0" err="1"/>
              <a:t>bevD.items</a:t>
            </a:r>
            <a:r>
              <a:rPr lang="en-US" sz="2000" dirty="0"/>
              <a:t>():</a:t>
            </a:r>
          </a:p>
          <a:p>
            <a:pPr eaLnBrk="1" hangingPunct="1">
              <a:defRPr/>
            </a:pPr>
            <a:r>
              <a:rPr lang="en-US" sz="2000" dirty="0"/>
              <a:t>        print(person, drink)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E3AEE397-9948-C059-A095-D736091E1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DrinkDict.py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0BE94B7-144B-4EB8-8CED-20C20D1C5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Create a dictionary where drinks are the key and a list of people who favor that drink are the value, by completing the code in the given script. The existing code uses the built-in raw_input function to prompt you for 10 people's names and favorite drinks. Example output:</a:t>
            </a:r>
            <a:br>
              <a:rPr lang="en-US" sz="2400">
                <a:ea typeface="ＭＳ Ｐゴシック" pitchFamily="34" charset="-128"/>
              </a:rPr>
            </a:b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{   </a:t>
            </a:r>
            <a:r>
              <a:rPr lang="en-US" altLang="en-US" sz="2400">
                <a:ea typeface="ＭＳ Ｐゴシック" pitchFamily="34" charset="-128"/>
              </a:rPr>
              <a:t>‘</a:t>
            </a:r>
            <a:r>
              <a:rPr lang="en-US" sz="2400">
                <a:ea typeface="ＭＳ Ｐゴシック" pitchFamily="34" charset="-128"/>
              </a:rPr>
              <a:t>tea</a:t>
            </a: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sz="2400">
                <a:ea typeface="ＭＳ Ｐゴシック" pitchFamily="34" charset="-128"/>
              </a:rPr>
              <a:t>: [</a:t>
            </a:r>
            <a:r>
              <a:rPr lang="en-US" altLang="en-US" sz="2400">
                <a:ea typeface="ＭＳ Ｐゴシック" pitchFamily="34" charset="-128"/>
              </a:rPr>
              <a:t>’Lani‘</a:t>
            </a:r>
            <a:r>
              <a:rPr lang="en-US" sz="2400">
                <a:ea typeface="ＭＳ Ｐゴシック" pitchFamily="34" charset="-128"/>
              </a:rPr>
              <a:t>, </a:t>
            </a:r>
            <a:r>
              <a:rPr lang="en-US" altLang="en-US" sz="2400">
                <a:ea typeface="ＭＳ Ｐゴシック" pitchFamily="34" charset="-128"/>
              </a:rPr>
              <a:t>’Josh‘</a:t>
            </a:r>
            <a:r>
              <a:rPr lang="en-US" sz="2400">
                <a:ea typeface="ＭＳ Ｐゴシック" pitchFamily="34" charset="-128"/>
              </a:rPr>
              <a:t>], </a:t>
            </a:r>
            <a:br>
              <a:rPr lang="en-US" sz="2400">
                <a:ea typeface="ＭＳ Ｐゴシック" pitchFamily="34" charset="-128"/>
              </a:rPr>
            </a:b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sz="2400">
                <a:ea typeface="ＭＳ Ｐゴシック" pitchFamily="34" charset="-128"/>
              </a:rPr>
              <a:t>water</a:t>
            </a:r>
            <a:r>
              <a:rPr lang="en-US" altLang="en-US" sz="2400">
                <a:ea typeface="ＭＳ Ｐゴシック" pitchFamily="34" charset="-128"/>
              </a:rPr>
              <a:t>‘</a:t>
            </a:r>
            <a:r>
              <a:rPr lang="en-US" sz="2400">
                <a:ea typeface="ＭＳ Ｐゴシック" pitchFamily="34" charset="-128"/>
              </a:rPr>
              <a:t>: [</a:t>
            </a:r>
            <a:r>
              <a:rPr lang="en-US" altLang="en-US" sz="2400">
                <a:ea typeface="ＭＳ Ｐゴシック" pitchFamily="34" charset="-128"/>
              </a:rPr>
              <a:t>’Stew</a:t>
            </a:r>
            <a:r>
              <a:rPr lang="ja-JP" altLang="en-US" sz="2400">
                <a:ea typeface="ＭＳ Ｐゴシック" pitchFamily="34" charset="-128"/>
              </a:rPr>
              <a:t>‘</a:t>
            </a:r>
            <a:r>
              <a:rPr lang="en-US" altLang="ja-JP" sz="2400">
                <a:ea typeface="ＭＳ Ｐゴシック" pitchFamily="34" charset="-128"/>
              </a:rPr>
              <a:t>, ‘Mike</a:t>
            </a:r>
            <a:r>
              <a:rPr lang="ja-JP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], </a:t>
            </a:r>
            <a:br>
              <a:rPr lang="en-US" altLang="ja-JP" sz="2400">
                <a:ea typeface="ＭＳ Ｐゴシック" pitchFamily="34" charset="-128"/>
              </a:rPr>
            </a:br>
            <a:r>
              <a:rPr lang="en-US" altLang="ja-JP" sz="2400">
                <a:ea typeface="ＭＳ Ｐゴシック" pitchFamily="34" charset="-128"/>
              </a:rPr>
              <a:t>'beer': [</a:t>
            </a:r>
            <a:r>
              <a:rPr lang="en-US" altLang="en-US" sz="2400">
                <a:ea typeface="ＭＳ Ｐゴシック" pitchFamily="34" charset="-128"/>
              </a:rPr>
              <a:t>’Ginger</a:t>
            </a:r>
            <a:r>
              <a:rPr lang="en-US" altLang="ja-JP" sz="2400">
                <a:ea typeface="ＭＳ Ｐゴシック" pitchFamily="34" charset="-128"/>
              </a:rPr>
              <a:t>', </a:t>
            </a: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Steph', </a:t>
            </a: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Latonia', </a:t>
            </a:r>
            <a:r>
              <a:rPr lang="en-US" altLang="en-US" sz="2400">
                <a:ea typeface="ＭＳ Ｐゴシック" pitchFamily="34" charset="-128"/>
              </a:rPr>
              <a:t>’</a:t>
            </a:r>
            <a:r>
              <a:rPr lang="en-US" altLang="ja-JP" sz="2400">
                <a:ea typeface="ＭＳ Ｐゴシック" pitchFamily="34" charset="-128"/>
              </a:rPr>
              <a:t>Brendan'], </a:t>
            </a:r>
            <a:br>
              <a:rPr lang="en-US" altLang="ja-JP" sz="2400">
                <a:ea typeface="ＭＳ Ｐゴシック" pitchFamily="34" charset="-128"/>
              </a:rPr>
            </a:br>
            <a:r>
              <a:rPr lang="en-US" altLang="ja-JP" sz="2400">
                <a:ea typeface="ＭＳ Ｐゴシック" pitchFamily="34" charset="-128"/>
              </a:rPr>
              <a:t>'sweet tea': [</a:t>
            </a:r>
            <a:r>
              <a:rPr lang="en-US" altLang="en-US" sz="2400">
                <a:ea typeface="ＭＳ Ｐゴシック" pitchFamily="34" charset="-128"/>
              </a:rPr>
              <a:t>’Brian</a:t>
            </a:r>
            <a:r>
              <a:rPr lang="en-US" altLang="ja-JP" sz="2400">
                <a:ea typeface="ＭＳ Ｐゴシック" pitchFamily="34" charset="-128"/>
              </a:rPr>
              <a:t>', </a:t>
            </a:r>
            <a:r>
              <a:rPr lang="en-US" altLang="en-US" sz="2400">
                <a:ea typeface="ＭＳ Ｐゴシック" pitchFamily="34" charset="-128"/>
              </a:rPr>
              <a:t>’Steph</a:t>
            </a:r>
            <a:r>
              <a:rPr lang="en-US" altLang="ja-JP" sz="2400">
                <a:ea typeface="ＭＳ Ｐゴシック" pitchFamily="34" charset="-128"/>
              </a:rPr>
              <a:t>']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myD={}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for i in range(10):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    name = raw_input("Name:")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    drink = raw_input(name +"'s fav. drink:")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>
                <a:solidFill>
                  <a:srgbClr val="669900"/>
                </a:solidFill>
                <a:ea typeface="ＭＳ Ｐゴシック" pitchFamily="34" charset="-128"/>
              </a:rPr>
              <a:t>    # insert dictionary code here.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7273E824-039D-D9AD-781D-30CC5767C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DrinkDict.py solution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B0C4D3B-857F-ECB9-5C71-0B46B2B0A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d={}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0000FF"/>
                </a:solidFill>
                <a:ea typeface="ＭＳ Ｐゴシック" charset="0"/>
                <a:cs typeface="+mn-cs"/>
              </a:rPr>
              <a:t>for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  <a:r>
              <a:rPr lang="en-US" dirty="0" err="1"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+mn-cs"/>
              </a:rPr>
              <a:t>in</a:t>
            </a:r>
            <a:r>
              <a:rPr lang="en-US" dirty="0">
                <a:ea typeface="ＭＳ Ｐゴシック" charset="0"/>
                <a:cs typeface="+mn-cs"/>
              </a:rPr>
              <a:t> range(10):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name = </a:t>
            </a:r>
            <a:r>
              <a:rPr lang="en-US" dirty="0" err="1">
                <a:ea typeface="ＭＳ Ｐゴシック" charset="0"/>
                <a:cs typeface="+mn-cs"/>
              </a:rPr>
              <a:t>raw_input</a:t>
            </a:r>
            <a:r>
              <a:rPr lang="en-US" dirty="0">
                <a:ea typeface="ＭＳ Ｐゴシック" charset="0"/>
                <a:cs typeface="+mn-cs"/>
              </a:rPr>
              <a:t>("Name:")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drink = </a:t>
            </a:r>
            <a:r>
              <a:rPr lang="en-US" dirty="0" err="1">
                <a:ea typeface="ＭＳ Ｐゴシック" charset="0"/>
                <a:cs typeface="+mn-cs"/>
              </a:rPr>
              <a:t>raw_input</a:t>
            </a:r>
            <a:r>
              <a:rPr lang="en-US" dirty="0">
                <a:ea typeface="ＭＳ Ｐゴシック" charset="0"/>
                <a:cs typeface="+mn-cs"/>
              </a:rPr>
              <a:t>(name +"'s </a:t>
            </a:r>
            <a:r>
              <a:rPr lang="en-US" dirty="0" err="1">
                <a:ea typeface="ＭＳ Ｐゴシック" charset="0"/>
                <a:cs typeface="+mn-cs"/>
              </a:rPr>
              <a:t>fav</a:t>
            </a:r>
            <a:r>
              <a:rPr lang="en-US" dirty="0">
                <a:ea typeface="ＭＳ Ｐゴシック" charset="0"/>
                <a:cs typeface="+mn-cs"/>
              </a:rPr>
              <a:t>. drink:")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+mn-cs"/>
              </a:rPr>
              <a:t>if</a:t>
            </a:r>
            <a:r>
              <a:rPr lang="en-US" dirty="0">
                <a:ea typeface="ＭＳ Ｐゴシック" charset="0"/>
                <a:cs typeface="+mn-cs"/>
              </a:rPr>
              <a:t> drink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+mn-cs"/>
              </a:rPr>
              <a:t>in</a:t>
            </a:r>
            <a:r>
              <a:rPr lang="en-US" dirty="0">
                <a:ea typeface="ＭＳ Ｐゴシック" charset="0"/>
                <a:cs typeface="+mn-cs"/>
              </a:rPr>
              <a:t> d: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    d[drink].append(name)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+mn-cs"/>
              </a:rPr>
              <a:t>else</a:t>
            </a:r>
            <a:r>
              <a:rPr lang="en-US" dirty="0">
                <a:ea typeface="ＭＳ Ｐゴシック" charset="0"/>
                <a:cs typeface="+mn-cs"/>
              </a:rPr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    d[drink] = [name]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FBC1CF4-15EF-1D40-6B33-91CBD0BC4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In class - table2dict.py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34BD625-82A2-2D11-D7FE-560D27643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Create a search cursor for </a:t>
            </a:r>
            <a:r>
              <a:rPr lang="en-US" dirty="0" err="1">
                <a:ea typeface="ＭＳ Ｐゴシック" pitchFamily="34" charset="-128"/>
              </a:rPr>
              <a:t>shapefiles</a:t>
            </a:r>
            <a:r>
              <a:rPr lang="en-US" dirty="0">
                <a:ea typeface="ＭＳ Ｐゴシック" pitchFamily="34" charset="-128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Build a dictionary with FID as the key and a tuple of the non-shape fields as the value.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Dictionary item format is </a:t>
            </a:r>
            <a:r>
              <a:rPr lang="en-US" dirty="0" err="1">
                <a:ea typeface="ＭＳ Ｐゴシック" pitchFamily="34" charset="-128"/>
              </a:rPr>
              <a:t>uniqueID</a:t>
            </a:r>
            <a:r>
              <a:rPr lang="en-US" dirty="0">
                <a:ea typeface="ＭＳ Ｐゴシック" pitchFamily="34" charset="-128"/>
                <a:sym typeface="Wingdings" panose="05000000000000000000" pitchFamily="2" charset="2"/>
              </a:rPr>
              <a:t>: (</a:t>
            </a:r>
            <a:r>
              <a:rPr lang="en-US" dirty="0">
                <a:ea typeface="ＭＳ Ｐゴシック" pitchFamily="34" charset="-128"/>
              </a:rPr>
              <a:t>field1,field2, …)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Example input ‘COVER63p.shp’ has output:</a:t>
            </a: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3FB66090-696E-9BD1-F9FD-8C2E14E2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7"/>
          <a:stretch>
            <a:fillRect/>
          </a:stretch>
        </p:blipFill>
        <p:spPr bwMode="auto">
          <a:xfrm>
            <a:off x="762000" y="4619625"/>
            <a:ext cx="7200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B1F4349C-5B3C-D0F7-563A-49CD639A0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Warming up for dictionaries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8E171717-5035-A0B7-D0B6-46BB7315B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Describe Webster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dictionary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pitchFamily="34" charset="-128"/>
              </a:rPr>
              <a:t>a book alphabetically listing the words and their meanings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How can you find a specific record in an attribute table?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pitchFamily="34" charset="-128"/>
              </a:rPr>
              <a:t>each record has a field which has unique values, a key</a:t>
            </a:r>
          </a:p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Native Python data types?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pitchFamily="34" charset="-128"/>
              </a:rPr>
              <a:t>strings, lists, …</a:t>
            </a:r>
          </a:p>
          <a:p>
            <a:pPr lvl="1" eaLnBrk="1" hangingPunct="1">
              <a:defRPr/>
            </a:pPr>
            <a:r>
              <a:rPr lang="en-US" i="1" dirty="0">
                <a:ea typeface="ＭＳ Ｐゴシック" pitchFamily="34" charset="-128"/>
              </a:rPr>
              <a:t>and</a:t>
            </a:r>
            <a:r>
              <a:rPr lang="en-US" dirty="0">
                <a:ea typeface="ＭＳ Ｐゴシック" pitchFamily="34" charset="-128"/>
              </a:rPr>
              <a:t> dictionaries </a:t>
            </a:r>
          </a:p>
          <a:p>
            <a:pPr eaLnBrk="1" hangingPunct="1"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8">
            <a:extLst>
              <a:ext uri="{FF2B5EF4-FFF2-40B4-BE49-F238E27FC236}">
                <a16:creationId xmlns:a16="http://schemas.microsoft.com/office/drawing/2014/main" id="{17560F89-2D60-A1CA-3DD8-D0687CFCD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247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>
            <a:extLst>
              <a:ext uri="{FF2B5EF4-FFF2-40B4-BE49-F238E27FC236}">
                <a16:creationId xmlns:a16="http://schemas.microsoft.com/office/drawing/2014/main" id="{52D36B85-D968-9197-AF3D-F23352E0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7"/>
          <a:stretch>
            <a:fillRect/>
          </a:stretch>
        </p:blipFill>
        <p:spPr bwMode="auto">
          <a:xfrm>
            <a:off x="1104900" y="5429250"/>
            <a:ext cx="7200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0BE5732-B978-0908-6AD3-41CC3FB31FF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2400"/>
            <a:ext cx="8001000" cy="4572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latin typeface="+mn-lt"/>
                <a:ea typeface="ＭＳ Ｐゴシック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ＭＳ Ｐゴシック" pitchFamily="34" charset="-128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kern="0" dirty="0"/>
              <a:t>table2dict.py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613FBB5E-6360-2C60-70CB-C363C6F0C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Ways not to use if, elif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10DBF83-DB77-1595-FF06-39A6780DB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ea typeface="ＭＳ Ｐゴシック" pitchFamily="34" charset="-128"/>
              </a:rPr>
              <a:t>	#do stuff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2:</a:t>
            </a:r>
            <a:endParaRPr lang="en-US" sz="12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 	#do special stuff</a:t>
            </a:r>
            <a:r>
              <a:rPr lang="en-US" sz="1200">
                <a:ea typeface="ＭＳ Ｐゴシック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3: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very weird thing 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a 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2: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b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3: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c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4: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d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5: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 with e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6: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 with f</a:t>
            </a: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…</a:t>
            </a: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1EE8D36D-5119-04D1-586B-D0B01A21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95600"/>
            <a:ext cx="60198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0CFAA0EF-848A-892C-24CB-5F7793A8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838200"/>
            <a:ext cx="60198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48" name="Line 4">
            <a:extLst>
              <a:ext uri="{FF2B5EF4-FFF2-40B4-BE49-F238E27FC236}">
                <a16:creationId xmlns:a16="http://schemas.microsoft.com/office/drawing/2014/main" id="{A3E8D1BD-8436-AF43-ADA8-FFA956ECF6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1219200"/>
            <a:ext cx="7620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10777FB4-ACE9-485A-0236-223B1BA6B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85800"/>
            <a:ext cx="1987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Instead should be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AAF0740A-45FF-126C-7919-8D0C7E3FD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990600"/>
            <a:ext cx="24796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ea typeface="+mn-ea"/>
              </a:rPr>
              <a:t>if x == 1: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latin typeface="+mn-lt"/>
                <a:ea typeface="+mn-ea"/>
              </a:rPr>
              <a:t>#do stuff</a:t>
            </a:r>
          </a:p>
          <a:p>
            <a:pPr eaLnBrk="1" hangingPunct="1">
              <a:defRPr/>
            </a:pPr>
            <a:r>
              <a:rPr lang="en-US" dirty="0" err="1">
                <a:ea typeface="+mn-ea"/>
              </a:rPr>
              <a:t>elif</a:t>
            </a:r>
            <a:r>
              <a:rPr lang="en-US" dirty="0">
                <a:ea typeface="+mn-ea"/>
              </a:rPr>
              <a:t> x == 2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latin typeface="+mn-lt"/>
                <a:ea typeface="+mn-ea"/>
              </a:rPr>
              <a:t>#do special stuff</a:t>
            </a:r>
          </a:p>
          <a:p>
            <a:pPr eaLnBrk="1" hangingPunct="1">
              <a:defRPr/>
            </a:pPr>
            <a:r>
              <a:rPr lang="en-US" dirty="0" err="1">
                <a:ea typeface="+mn-ea"/>
              </a:rPr>
              <a:t>elif</a:t>
            </a:r>
            <a:r>
              <a:rPr lang="en-US" dirty="0">
                <a:ea typeface="+mn-ea"/>
              </a:rPr>
              <a:t> x == 3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ea typeface="+mn-ea"/>
              </a:rPr>
              <a:t>#do very weird thing</a:t>
            </a:r>
            <a:endParaRPr lang="en-US" dirty="0">
              <a:ea typeface="+mn-ea"/>
            </a:endParaRP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262154" name="Line 10">
            <a:extLst>
              <a:ext uri="{FF2B5EF4-FFF2-40B4-BE49-F238E27FC236}">
                <a16:creationId xmlns:a16="http://schemas.microsoft.com/office/drawing/2014/main" id="{8C4D9F3B-CC32-E775-DEFF-8447998B5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5400" y="3711575"/>
            <a:ext cx="8382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55" name="Text Box 11">
            <a:extLst>
              <a:ext uri="{FF2B5EF4-FFF2-40B4-BE49-F238E27FC236}">
                <a16:creationId xmlns:a16="http://schemas.microsoft.com/office/drawing/2014/main" id="{9595C537-2776-0209-E145-60AAF95EB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3254375"/>
            <a:ext cx="2027238" cy="9223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Instead should be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using Python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dictionary.</a:t>
            </a:r>
          </a:p>
        </p:txBody>
      </p:sp>
      <p:sp>
        <p:nvSpPr>
          <p:cNvPr id="262156" name="Text Box 12">
            <a:extLst>
              <a:ext uri="{FF2B5EF4-FFF2-40B4-BE49-F238E27FC236}">
                <a16:creationId xmlns:a16="http://schemas.microsoft.com/office/drawing/2014/main" id="{27CA757E-8894-04D9-BCAC-43B5CA85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914400"/>
            <a:ext cx="1981200" cy="1477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Don</a:t>
            </a:r>
            <a:r>
              <a:rPr lang="ja-JP" altLang="en-US" sz="1800" dirty="0"/>
              <a:t>’</a:t>
            </a:r>
            <a:r>
              <a:rPr lang="en-US" altLang="ja-JP" sz="1800" dirty="0"/>
              <a:t>t use repeated if to check mutually exclusive conditions.</a:t>
            </a:r>
            <a:endParaRPr lang="en-US" sz="1800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642DE50C-8EB0-A1AF-0FE6-BB9261D46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3098800"/>
            <a:ext cx="1981200" cy="2586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Don</a:t>
            </a:r>
            <a:r>
              <a:rPr lang="ja-JP" altLang="en-US" sz="1800" dirty="0"/>
              <a:t>’</a:t>
            </a:r>
            <a:r>
              <a:rPr lang="en-US" altLang="ja-JP" sz="1800" dirty="0"/>
              <a:t>t use a large number of </a:t>
            </a:r>
            <a:r>
              <a:rPr lang="ja-JP" altLang="en-US" sz="1800" dirty="0"/>
              <a:t>‘</a:t>
            </a:r>
            <a:r>
              <a:rPr lang="en-US" altLang="ja-JP" sz="1800" dirty="0" err="1"/>
              <a:t>elif</a:t>
            </a:r>
            <a:r>
              <a:rPr lang="ja-JP" altLang="en-US" sz="1800" dirty="0"/>
              <a:t>’</a:t>
            </a:r>
            <a:r>
              <a:rPr lang="en-US" altLang="ja-JP" sz="1800" dirty="0"/>
              <a:t> conditions when consistently testing the same variable’s value and performing the same operation inside.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1" grpId="0"/>
      <p:bldP spid="262152" grpId="0"/>
      <p:bldP spid="262155" grpId="0"/>
      <p:bldP spid="26215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201AFF7-0262-26AB-5649-5925E284D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Dictionaries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53B3A12-5D5E-4DD9-2A80-35683DA39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a typeface="ＭＳ Ｐゴシック" pitchFamily="34" charset="-128"/>
              </a:rPr>
              <a:t>Built-in data type, like strings, tuples, &amp; lists.</a:t>
            </a:r>
          </a:p>
          <a:p>
            <a:pPr eaLnBrk="1" hangingPunct="1">
              <a:defRPr/>
            </a:pPr>
            <a:endParaRPr lang="en-US" sz="280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>
                <a:ea typeface="ＭＳ Ｐゴシック" pitchFamily="34" charset="-128"/>
              </a:rPr>
              <a:t>A collection of items like lists, but…</a:t>
            </a:r>
          </a:p>
          <a:p>
            <a:pPr eaLnBrk="1" hangingPunct="1">
              <a:defRPr/>
            </a:pPr>
            <a:endParaRPr lang="en-US" sz="280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>
                <a:ea typeface="ＭＳ Ｐゴシック" pitchFamily="34" charset="-128"/>
              </a:rPr>
              <a:t>Each </a:t>
            </a:r>
            <a:r>
              <a:rPr lang="en-US" sz="2800" b="1">
                <a:ea typeface="ＭＳ Ｐゴシック" pitchFamily="34" charset="-128"/>
              </a:rPr>
              <a:t>item</a:t>
            </a:r>
            <a:r>
              <a:rPr lang="en-US" sz="2800">
                <a:ea typeface="ＭＳ Ｐゴシック" pitchFamily="34" charset="-128"/>
              </a:rPr>
              <a:t> is a pair:   </a:t>
            </a:r>
            <a:r>
              <a:rPr lang="en-US" sz="2800" b="1">
                <a:ea typeface="ＭＳ Ｐゴシック" pitchFamily="34" charset="-128"/>
              </a:rPr>
              <a:t>key:value</a:t>
            </a:r>
          </a:p>
          <a:p>
            <a:pPr lvl="1" eaLnBrk="1" hangingPunct="1">
              <a:defRPr/>
            </a:pPr>
            <a:r>
              <a:rPr lang="en-US" sz="2400">
                <a:ea typeface="ＭＳ Ｐゴシック" pitchFamily="34" charset="-128"/>
              </a:rPr>
              <a:t>myD = {0: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woods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, 1: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park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,   2:</a:t>
            </a:r>
            <a:r>
              <a:rPr lang="ja-JP" altLang="en-US" sz="2400">
                <a:ea typeface="ＭＳ Ｐゴシック" pitchFamily="34" charset="-128"/>
              </a:rPr>
              <a:t>“</a:t>
            </a:r>
            <a:r>
              <a:rPr lang="en-US" altLang="ja-JP" sz="2400">
                <a:ea typeface="ＭＳ Ｐゴシック" pitchFamily="34" charset="-128"/>
              </a:rPr>
              <a:t>orch</a:t>
            </a:r>
            <a:r>
              <a:rPr lang="ja-JP" altLang="en-US" sz="2400">
                <a:ea typeface="ＭＳ Ｐゴシック" pitchFamily="34" charset="-128"/>
              </a:rPr>
              <a:t>”</a:t>
            </a:r>
            <a:r>
              <a:rPr lang="en-US" altLang="ja-JP" sz="2400">
                <a:ea typeface="ＭＳ Ｐゴシック" pitchFamily="34" charset="-128"/>
              </a:rPr>
              <a:t>}</a:t>
            </a:r>
          </a:p>
          <a:p>
            <a:pPr lvl="1" eaLnBrk="1" hangingPunct="1">
              <a:defRPr/>
            </a:pPr>
            <a:endParaRPr lang="en-US" sz="2400" b="1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>
                <a:ea typeface="ＭＳ Ｐゴシック" pitchFamily="34" charset="-128"/>
              </a:rPr>
              <a:t>Each </a:t>
            </a:r>
            <a:r>
              <a:rPr lang="en-US" sz="2800" b="1">
                <a:ea typeface="ＭＳ Ｐゴシック" pitchFamily="34" charset="-128"/>
              </a:rPr>
              <a:t>key</a:t>
            </a:r>
            <a:r>
              <a:rPr lang="en-US" sz="2800">
                <a:ea typeface="ＭＳ Ｐゴシック" pitchFamily="34" charset="-128"/>
              </a:rPr>
              <a:t> is </a:t>
            </a:r>
            <a:r>
              <a:rPr lang="en-US" sz="2800" i="1">
                <a:ea typeface="ＭＳ Ｐゴシック" pitchFamily="34" charset="-128"/>
              </a:rPr>
              <a:t>unique</a:t>
            </a:r>
            <a:r>
              <a:rPr lang="en-US" sz="2800">
                <a:ea typeface="ＭＳ Ｐゴシック" pitchFamily="34" charset="-128"/>
              </a:rPr>
              <a:t>, like an FID.</a:t>
            </a:r>
            <a:br>
              <a:rPr lang="en-US" sz="2800">
                <a:ea typeface="ＭＳ Ｐゴシック" pitchFamily="34" charset="-128"/>
              </a:rPr>
            </a:br>
            <a:endParaRPr lang="en-US" sz="280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800">
                <a:ea typeface="ＭＳ Ｐゴシック" pitchFamily="34" charset="-128"/>
              </a:rPr>
              <a:t>Used to store a value with some key and extract the value given the key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F729EB6-D64A-FA63-03AB-D4B94D52A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262673"/>
                </a:solidFill>
              </a:rPr>
              <a:t>First, review list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E0D38-1DF5-C416-014B-DE4EA2FD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Create an list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--create an empty list:</a:t>
            </a:r>
          </a:p>
          <a:p>
            <a:pPr marL="0" lvl="1" indent="0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[]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--a list containing 1,2, and </a:t>
            </a:r>
            <a:r>
              <a:rPr lang="ja-JP" altLang="en-US" sz="2000" dirty="0">
                <a:ea typeface="ＭＳ Ｐゴシック" pitchFamily="34" charset="-128"/>
              </a:rPr>
              <a:t>‘</a:t>
            </a:r>
            <a:r>
              <a:rPr lang="en-US" altLang="ja-JP" sz="2000" dirty="0" err="1">
                <a:ea typeface="ＭＳ Ｐゴシック" pitchFamily="34" charset="-128"/>
              </a:rPr>
              <a:t>bla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endParaRPr lang="en-US" altLang="ja-JP" sz="2000" dirty="0">
              <a:ea typeface="ＭＳ Ｐゴシック" pitchFamily="34" charset="-128"/>
            </a:endParaRPr>
          </a:p>
          <a:p>
            <a:pPr marL="0" lvl="1" indent="0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[1,2,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bla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]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Add </a:t>
            </a:r>
            <a:r>
              <a:rPr lang="ja-JP" altLang="en-US" sz="2400" dirty="0">
                <a:ea typeface="ＭＳ Ｐゴシック" pitchFamily="34" charset="-128"/>
              </a:rPr>
              <a:t>‘</a:t>
            </a:r>
            <a:r>
              <a:rPr lang="en-US" altLang="ja-JP" sz="2400" dirty="0">
                <a:ea typeface="ＭＳ Ｐゴシック" pitchFamily="34" charset="-128"/>
              </a:rPr>
              <a:t>foo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 to an existing list</a:t>
            </a:r>
          </a:p>
          <a:p>
            <a:pPr marL="0" lvl="1" indent="0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mylist.append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foo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Remove an instance of </a:t>
            </a:r>
            <a:r>
              <a:rPr lang="ja-JP" altLang="en-US" sz="2400" dirty="0">
                <a:ea typeface="ＭＳ Ｐゴシック" pitchFamily="34" charset="-128"/>
              </a:rPr>
              <a:t>‘</a:t>
            </a:r>
            <a:r>
              <a:rPr lang="en-US" altLang="ja-JP" sz="2400" dirty="0" err="1">
                <a:ea typeface="ＭＳ Ｐゴシック" pitchFamily="34" charset="-128"/>
              </a:rPr>
              <a:t>bla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 from the list</a:t>
            </a:r>
          </a:p>
          <a:p>
            <a:pPr marL="0" lvl="1" indent="0" eaLnBrk="1" hangingPunct="1">
              <a:defRPr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mylist.remove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‘</a:t>
            </a:r>
            <a:r>
              <a:rPr lang="en-US" altLang="ja-JP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bla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Get the third item in the list </a:t>
            </a:r>
          </a:p>
          <a:p>
            <a:pPr marL="0" lvl="1" indent="0" eaLnBrk="1" hangingPunct="1">
              <a:defRPr/>
            </a:pPr>
            <a:r>
              <a:rPr lang="en-US" sz="1800" dirty="0">
                <a:ea typeface="ＭＳ Ｐゴシック" pitchFamily="34" charset="-128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[2]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Check if 3 is in the list</a:t>
            </a:r>
          </a:p>
          <a:p>
            <a:pPr marL="0" lvl="1" indent="0"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3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mylist</a:t>
            </a:r>
            <a:endParaRPr lang="en-US" sz="20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973728C2-F00F-F1AC-07BB-E02B15397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029857">
            <a:off x="3619500" y="4608513"/>
            <a:ext cx="1752600" cy="889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F7F2E7-3DD3-F179-7DB2-72DB1512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19600"/>
            <a:ext cx="2800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What</a:t>
            </a:r>
            <a:r>
              <a:rPr lang="ja-JP" altLang="en-US" sz="1800">
                <a:solidFill>
                  <a:srgbClr val="00B050"/>
                </a:solidFill>
              </a:rPr>
              <a:t>’</a:t>
            </a:r>
            <a:r>
              <a:rPr lang="en-US" altLang="ja-JP" sz="1800">
                <a:solidFill>
                  <a:srgbClr val="00B050"/>
                </a:solidFill>
              </a:rPr>
              <a:t>s the name for this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B050"/>
                </a:solidFill>
              </a:rPr>
              <a:t>type of action?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2C707DFD-D669-EEB0-27F4-295B1443F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010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Dictionary syntax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7DAAAB32-C776-0A16-6580-D39D2D335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86800" cy="5410200"/>
          </a:xfrm>
          <a:ln w="76200"/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Create a dictionary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</a:t>
            </a:r>
            <a:r>
              <a:rPr lang="en-US" sz="1800" dirty="0">
                <a:ea typeface="ＭＳ Ｐゴシック" pitchFamily="34" charset="-128"/>
              </a:rPr>
              <a:t>--create an empty dictionary:</a:t>
            </a: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{}   </a:t>
            </a: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{} </a:t>
            </a:r>
          </a:p>
          <a:p>
            <a:pPr lvl="1" eaLnBrk="1" hangingPunct="1">
              <a:defRPr/>
            </a:pPr>
            <a:r>
              <a:rPr lang="en-US" sz="1800" dirty="0">
                <a:ea typeface="ＭＳ Ｐゴシック" pitchFamily="34" charset="-128"/>
              </a:rPr>
              <a:t>--create an dictionary with items 0:"woods", 5:"park",  and "foo":"</a:t>
            </a:r>
            <a:r>
              <a:rPr lang="en-US" sz="1800" dirty="0" err="1">
                <a:ea typeface="ＭＳ Ｐゴシック" pitchFamily="34" charset="-128"/>
              </a:rPr>
              <a:t>orch</a:t>
            </a:r>
            <a:r>
              <a:rPr lang="en-US" sz="1800" dirty="0">
                <a:ea typeface="ＭＳ Ｐゴシック" pitchFamily="34" charset="-128"/>
              </a:rPr>
              <a:t>"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 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 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'park', 'foo': '</a:t>
            </a:r>
            <a:r>
              <a:rPr lang="en-US" sz="16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lvl="1" eaLnBrk="1" hangingPunct="1">
              <a:defRPr/>
            </a:pPr>
            <a:endParaRPr lang="en-US" sz="1600" dirty="0">
              <a:solidFill>
                <a:srgbClr val="3C8C93"/>
              </a:solidFill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Add the item 10: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lake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 to </a:t>
            </a:r>
            <a:r>
              <a:rPr lang="en-US" altLang="ja-JP" sz="2000" dirty="0" err="1">
                <a:ea typeface="ＭＳ Ｐゴシック" pitchFamily="34" charset="-128"/>
              </a:rPr>
              <a:t>myD</a:t>
            </a:r>
            <a:r>
              <a:rPr lang="en-US" altLang="ja-JP" sz="2000" dirty="0">
                <a:ea typeface="ＭＳ Ｐゴシック" pitchFamily="34" charset="-128"/>
              </a:rPr>
              <a:t> (an existing dictionary)</a:t>
            </a:r>
          </a:p>
          <a:p>
            <a:pPr lvl="1" eaLnBrk="1" hangingPunct="1">
              <a:defRPr/>
            </a:pPr>
            <a:r>
              <a:rPr lang="en-US" sz="1800" dirty="0">
                <a:ea typeface="ＭＳ Ｐゴシック" pitchFamily="34" charset="-128"/>
              </a:rPr>
              <a:t>		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[10] = </a:t>
            </a:r>
            <a:r>
              <a:rPr lang="en-US" sz="1800" dirty="0">
                <a:ea typeface="ＭＳ Ｐゴシック" pitchFamily="34" charset="-128"/>
              </a:rPr>
              <a:t>'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lake</a:t>
            </a:r>
            <a:r>
              <a:rPr lang="en-US" sz="1800" dirty="0">
                <a:ea typeface="ＭＳ Ｐゴシック" pitchFamily="34" charset="-128"/>
              </a:rPr>
              <a:t>'</a:t>
            </a: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10: 'lake', 'foo': '</a:t>
            </a:r>
            <a:r>
              <a:rPr lang="en-US" sz="16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', 5: 'park'} </a:t>
            </a:r>
          </a:p>
          <a:p>
            <a:pPr lvl="1" eaLnBrk="1" hangingPunct="1">
              <a:defRPr/>
            </a:pPr>
            <a:r>
              <a:rPr lang="en-US" sz="1800" dirty="0">
                <a:ea typeface="ＭＳ Ｐゴシック" pitchFamily="34" charset="-128"/>
              </a:rPr>
              <a:t> </a:t>
            </a:r>
          </a:p>
          <a:p>
            <a:pPr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Check if </a:t>
            </a:r>
            <a:r>
              <a:rPr lang="en-US" sz="2000" dirty="0" err="1">
                <a:ea typeface="ＭＳ Ｐゴシック" pitchFamily="34" charset="-128"/>
              </a:rPr>
              <a:t>myD</a:t>
            </a:r>
            <a:r>
              <a:rPr lang="en-US" sz="2000" dirty="0">
                <a:ea typeface="ＭＳ Ｐゴシック" pitchFamily="34" charset="-128"/>
              </a:rPr>
              <a:t> has an item with a key of </a:t>
            </a:r>
            <a:r>
              <a:rPr lang="ja-JP" altLang="en-US" sz="2000" dirty="0">
                <a:ea typeface="ＭＳ Ｐゴシック" pitchFamily="34" charset="-128"/>
              </a:rPr>
              <a:t>‘</a:t>
            </a:r>
            <a:r>
              <a:rPr lang="en-US" altLang="ja-JP" sz="2000" dirty="0">
                <a:ea typeface="ＭＳ Ｐゴシック" pitchFamily="34" charset="-128"/>
              </a:rPr>
              <a:t>foo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.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&gt;&gt;&gt; </a:t>
            </a:r>
            <a:r>
              <a:rPr lang="en-US" sz="1800" dirty="0">
                <a:ea typeface="ＭＳ Ｐゴシック" pitchFamily="34" charset="-128"/>
              </a:rPr>
              <a:t>'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foo</a:t>
            </a:r>
            <a:r>
              <a:rPr lang="en-US" sz="1800" dirty="0">
                <a:ea typeface="ＭＳ Ｐゴシック" pitchFamily="34" charset="-128"/>
              </a:rPr>
              <a:t>'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</a:t>
            </a:r>
            <a:endParaRPr lang="en-US" altLang="ja-JP" sz="1800" i="1" dirty="0">
              <a:solidFill>
                <a:srgbClr val="6699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sz="1800" i="1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&gt;&gt;&gt; </a:t>
            </a:r>
            <a:r>
              <a:rPr lang="en-US" sz="1800" dirty="0">
                <a:ea typeface="ＭＳ Ｐゴシック" pitchFamily="34" charset="-128"/>
              </a:rPr>
              <a:t>'</a:t>
            </a:r>
            <a:r>
              <a:rPr lang="en-US" altLang="ja-JP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fooee</a:t>
            </a:r>
            <a:r>
              <a:rPr lang="en-US" sz="1800" dirty="0">
                <a:ea typeface="ＭＳ Ｐゴシック" pitchFamily="34" charset="-128"/>
              </a:rPr>
              <a:t>'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(</a:t>
            </a:r>
            <a:r>
              <a:rPr lang="en-US" altLang="ja-JP" sz="1800" i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has_key</a:t>
            </a:r>
            <a:r>
              <a:rPr lang="en-US" altLang="ja-JP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was Deprecated)</a:t>
            </a:r>
          </a:p>
          <a:p>
            <a:pPr lvl="1" eaLnBrk="1" hangingPunct="1"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 </a:t>
            </a:r>
            <a:r>
              <a:rPr lang="en-US" sz="16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</a:p>
          <a:p>
            <a:pPr lvl="1" eaLnBrk="1" hangingPunct="1"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FE86486-5CF2-B418-9A73-500066EB3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8001000" cy="457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262673"/>
                </a:solidFill>
              </a:rPr>
              <a:t>More syntax (get item &amp; delete item)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CA5D91D3-C2AB-AC15-B33D-DD4F00249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410200"/>
          </a:xfrm>
          <a:ln w="76200"/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Get the value of the item which has key 5    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&gt;&gt;&gt;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{0:"woods", 5:"park", "foo":"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"}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&gt;&gt;&gt; val1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[5]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&gt;&gt;&gt; val1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'park'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Get the value of the item which has key </a:t>
            </a:r>
            <a:r>
              <a:rPr lang="ja-JP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foo</a:t>
            </a:r>
            <a:r>
              <a:rPr lang="ja-JP" altLang="en-US" sz="2400" dirty="0">
                <a:ea typeface="ＭＳ Ｐゴシック" pitchFamily="34" charset="-128"/>
              </a:rPr>
              <a:t>”</a:t>
            </a:r>
            <a:endParaRPr lang="en-US" altLang="ja-JP" sz="24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&gt;&gt;&gt; val2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“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foo</a:t>
            </a:r>
            <a:r>
              <a:rPr lang="ja-JP" alt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”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6699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val2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What will val3 be?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669900"/>
                </a:solidFill>
                <a:ea typeface="ＭＳ Ｐゴシック" pitchFamily="34" charset="-128"/>
              </a:rPr>
              <a:t>		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val3 =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[2]</a:t>
            </a:r>
          </a:p>
          <a:p>
            <a:pPr lvl="1" eaLnBrk="1" hangingPunct="1">
              <a:defRPr/>
            </a:pPr>
            <a:r>
              <a:rPr lang="en-US" sz="1400" dirty="0">
                <a:solidFill>
                  <a:srgbClr val="669900"/>
                </a:solidFill>
                <a:ea typeface="ＭＳ Ｐゴシック" pitchFamily="34" charset="-128"/>
              </a:rPr>
              <a:t>		</a:t>
            </a:r>
            <a:r>
              <a:rPr lang="en-US" sz="1200" dirty="0">
                <a:solidFill>
                  <a:srgbClr val="669900"/>
                </a:solidFill>
                <a:ea typeface="ＭＳ Ｐゴシック" pitchFamily="34" charset="-128"/>
              </a:rPr>
              <a:t>There are 3 items in the dictionary… with zero-based indexing, why </a:t>
            </a:r>
            <a:r>
              <a:rPr lang="en-US" sz="1200" dirty="0" err="1">
                <a:solidFill>
                  <a:srgbClr val="669900"/>
                </a:solidFill>
                <a:ea typeface="ＭＳ Ｐゴシック" pitchFamily="34" charset="-128"/>
              </a:rPr>
              <a:t>doesn</a:t>
            </a:r>
            <a:r>
              <a:rPr lang="ja-JP" altLang="en-US" sz="1200" dirty="0">
                <a:solidFill>
                  <a:srgbClr val="669900"/>
                </a:solidFill>
                <a:ea typeface="ＭＳ Ｐゴシック" pitchFamily="34" charset="-128"/>
              </a:rPr>
              <a:t>’</a:t>
            </a:r>
            <a:r>
              <a:rPr lang="en-US" altLang="ja-JP" sz="1200" dirty="0">
                <a:solidFill>
                  <a:srgbClr val="669900"/>
                </a:solidFill>
                <a:ea typeface="ＭＳ Ｐゴシック" pitchFamily="34" charset="-128"/>
              </a:rPr>
              <a:t>t this give the 3</a:t>
            </a:r>
            <a:r>
              <a:rPr lang="en-US" altLang="ja-JP" sz="1200" baseline="30000" dirty="0">
                <a:solidFill>
                  <a:srgbClr val="669900"/>
                </a:solidFill>
                <a:ea typeface="ＭＳ Ｐゴシック" pitchFamily="34" charset="-128"/>
              </a:rPr>
              <a:t>rd</a:t>
            </a:r>
            <a:r>
              <a:rPr lang="en-US" altLang="ja-JP" sz="1200" dirty="0">
                <a:solidFill>
                  <a:srgbClr val="669900"/>
                </a:solidFill>
                <a:ea typeface="ＭＳ Ｐゴシック" pitchFamily="34" charset="-128"/>
              </a:rPr>
              <a:t> item?</a:t>
            </a: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Delete the dictionary item which has key 5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&gt;&gt;&gt; </a:t>
            </a:r>
            <a:r>
              <a:rPr lang="en-US" sz="2000" b="1" dirty="0">
                <a:solidFill>
                  <a:srgbClr val="3333FF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[5]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&gt;&gt;&gt; </a:t>
            </a:r>
            <a:r>
              <a:rPr lang="en-US" sz="20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20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    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'foo': '</a:t>
            </a:r>
            <a:r>
              <a:rPr lang="en-US" sz="18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  <a:endParaRPr lang="en-US" sz="2400" dirty="0">
              <a:solidFill>
                <a:srgbClr val="6699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sz="2400" dirty="0">
              <a:solidFill>
                <a:srgbClr val="669900"/>
              </a:solidFill>
              <a:ea typeface="ＭＳ Ｐゴシック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813B3-9221-3F5B-4B8D-5F161EE0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39900"/>
            <a:ext cx="449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en-US" altLang="en-US" sz="2000">
                <a:solidFill>
                  <a:srgbClr val="FF0000"/>
                </a:solidFill>
              </a:rPr>
              <a:t># Looks like indexing but it</a:t>
            </a:r>
            <a:r>
              <a:rPr lang="ja-JP" altLang="en-US" sz="2000">
                <a:solidFill>
                  <a:srgbClr val="FF0000"/>
                </a:solidFill>
              </a:rPr>
              <a:t>’</a:t>
            </a:r>
            <a:r>
              <a:rPr lang="en-US" altLang="ja-JP" sz="2000">
                <a:solidFill>
                  <a:srgbClr val="FF0000"/>
                </a:solidFill>
              </a:rPr>
              <a:t>s NOT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/>
              <a:t>5:"park</a:t>
            </a:r>
            <a:r>
              <a:rPr lang="ja-JP" altLang="en-US" sz="2000"/>
              <a:t>“</a:t>
            </a:r>
            <a:r>
              <a:rPr lang="en-US" altLang="ja-JP" sz="2000"/>
              <a:t> is NOT necessarily the 6</a:t>
            </a:r>
            <a:r>
              <a:rPr lang="en-US" altLang="ja-JP" sz="2000" baseline="30000"/>
              <a:t>th</a:t>
            </a:r>
            <a:r>
              <a:rPr lang="en-US" altLang="ja-JP" sz="2000"/>
              <a:t> item!</a:t>
            </a:r>
            <a:endParaRPr lang="en-US" altLang="en-US" sz="2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DFCCD-24BF-DA6C-8D83-011C3EC20ADA}"/>
              </a:ext>
            </a:extLst>
          </p:cNvPr>
          <p:cNvGrpSpPr>
            <a:grpSpLocks/>
          </p:cNvGrpSpPr>
          <p:nvPr/>
        </p:nvGrpSpPr>
        <p:grpSpPr bwMode="auto">
          <a:xfrm rot="2056979">
            <a:off x="3705225" y="1627188"/>
            <a:ext cx="1096963" cy="814387"/>
            <a:chOff x="2793642" y="3557029"/>
            <a:chExt cx="1752600" cy="1447802"/>
          </a:xfrm>
        </p:grpSpPr>
        <p:pic>
          <p:nvPicPr>
            <p:cNvPr id="9229" name="Picture 5">
              <a:extLst>
                <a:ext uri="{FF2B5EF4-FFF2-40B4-BE49-F238E27FC236}">
                  <a16:creationId xmlns:a16="http://schemas.microsoft.com/office/drawing/2014/main" id="{9C953D09-635A-36AF-323D-F620973D2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1570143">
              <a:off x="2792790" y="3744853"/>
              <a:ext cx="1752600" cy="8890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9230" name="Straight Connector 2">
              <a:extLst>
                <a:ext uri="{FF2B5EF4-FFF2-40B4-BE49-F238E27FC236}">
                  <a16:creationId xmlns:a16="http://schemas.microsoft.com/office/drawing/2014/main" id="{B70C41BC-A75F-0F5F-E2B5-F166088737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77101" y="3552991"/>
              <a:ext cx="535165" cy="1447804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</p:spPr>
        </p:cxnSp>
        <p:sp>
          <p:nvSpPr>
            <p:cNvPr id="9231" name="Oval 3">
              <a:extLst>
                <a:ext uri="{FF2B5EF4-FFF2-40B4-BE49-F238E27FC236}">
                  <a16:creationId xmlns:a16="http://schemas.microsoft.com/office/drawing/2014/main" id="{65B2656F-6BEA-F03E-9F38-7B82C262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77" y="3555764"/>
              <a:ext cx="1524331" cy="1419580"/>
            </a:xfrm>
            <a:prstGeom prst="ellips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25602" name="Picture 2">
            <a:extLst>
              <a:ext uri="{FF2B5EF4-FFF2-40B4-BE49-F238E27FC236}">
                <a16:creationId xmlns:a16="http://schemas.microsoft.com/office/drawing/2014/main" id="{C58A468A-A5A9-09EC-ACFB-568CB727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4257675"/>
            <a:ext cx="3810000" cy="6667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B8FA3-E2FA-8B9E-9D88-46D0D3E49450}"/>
              </a:ext>
            </a:extLst>
          </p:cNvPr>
          <p:cNvGrpSpPr>
            <a:grpSpLocks/>
          </p:cNvGrpSpPr>
          <p:nvPr/>
        </p:nvGrpSpPr>
        <p:grpSpPr bwMode="auto">
          <a:xfrm rot="2056979">
            <a:off x="2994025" y="5757863"/>
            <a:ext cx="1096963" cy="814387"/>
            <a:chOff x="2793642" y="3557029"/>
            <a:chExt cx="1752600" cy="1447802"/>
          </a:xfrm>
        </p:grpSpPr>
        <p:pic>
          <p:nvPicPr>
            <p:cNvPr id="9226" name="Picture 11">
              <a:extLst>
                <a:ext uri="{FF2B5EF4-FFF2-40B4-BE49-F238E27FC236}">
                  <a16:creationId xmlns:a16="http://schemas.microsoft.com/office/drawing/2014/main" id="{3BAA6908-2FB2-90E9-8C54-66681BCB8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1570143">
              <a:off x="2792790" y="3744853"/>
              <a:ext cx="1752600" cy="889001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9227" name="Straight Connector 12">
              <a:extLst>
                <a:ext uri="{FF2B5EF4-FFF2-40B4-BE49-F238E27FC236}">
                  <a16:creationId xmlns:a16="http://schemas.microsoft.com/office/drawing/2014/main" id="{973AF8EA-DBCD-0619-A0F7-80AD1568A5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77101" y="3552991"/>
              <a:ext cx="535165" cy="1447804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</p:spPr>
        </p:cxnSp>
        <p:sp>
          <p:nvSpPr>
            <p:cNvPr id="9228" name="Oval 13">
              <a:extLst>
                <a:ext uri="{FF2B5EF4-FFF2-40B4-BE49-F238E27FC236}">
                  <a16:creationId xmlns:a16="http://schemas.microsoft.com/office/drawing/2014/main" id="{BE929C85-113F-BC04-92F4-3E6C1D184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477" y="3555764"/>
              <a:ext cx="1524331" cy="1419580"/>
            </a:xfrm>
            <a:prstGeom prst="ellips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67DC28-046C-6C3C-F91D-87138779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275" y="5678488"/>
            <a:ext cx="449580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en-US" altLang="en-US" sz="1600">
                <a:solidFill>
                  <a:srgbClr val="FF0000"/>
                </a:solidFill>
              </a:rPr>
              <a:t># Again…not indexing!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000"/>
              <a:t>For dictionaries always remember to use a KEY in the square braces, not an index.</a:t>
            </a:r>
          </a:p>
        </p:txBody>
      </p:sp>
      <p:sp>
        <p:nvSpPr>
          <p:cNvPr id="11274" name="Rectangle 15">
            <a:extLst>
              <a:ext uri="{FF2B5EF4-FFF2-40B4-BE49-F238E27FC236}">
                <a16:creationId xmlns:a16="http://schemas.microsoft.com/office/drawing/2014/main" id="{2FD1CB04-7A7C-0130-DB57-2B7AF784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806450"/>
            <a:ext cx="2971800" cy="381000"/>
          </a:xfrm>
          <a:prstGeom prst="rect">
            <a:avLst/>
          </a:prstGeom>
          <a:solidFill>
            <a:srgbClr val="FBFBE1"/>
          </a:solidFill>
          <a:ln w="38100" algn="ctr">
            <a:solidFill>
              <a:srgbClr val="FAFAD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(use </a:t>
            </a:r>
            <a:r>
              <a:rPr lang="en-US" altLang="en-US" sz="1800" i="1"/>
              <a:t>access-by-key syntax</a:t>
            </a:r>
            <a:r>
              <a:rPr lang="en-US" altLang="en-US" sz="1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9E2B079-349F-F026-52AE-13E5525DA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Add item vs. modify existing item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018C29E-A5DE-CB2E-AAD1-C3783C4C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Dictionary items can be </a:t>
            </a:r>
            <a:r>
              <a:rPr lang="en-US" sz="2400" b="1" dirty="0">
                <a:ea typeface="ＭＳ Ｐゴシック" pitchFamily="34" charset="-128"/>
              </a:rPr>
              <a:t>added</a:t>
            </a:r>
            <a:r>
              <a:rPr lang="en-US" sz="2400" dirty="0">
                <a:ea typeface="ＭＳ Ｐゴシック" pitchFamily="34" charset="-128"/>
              </a:rPr>
              <a:t> in 2 ways:</a:t>
            </a:r>
          </a:p>
          <a:p>
            <a:pPr marL="914400" lvl="1" indent="-457200" eaLnBrk="1" hangingPunct="1">
              <a:buFont typeface="Garamond" pitchFamily="18" charset="0"/>
              <a:buAutoNum type="arabicPeriod"/>
              <a:defRPr/>
            </a:pPr>
            <a:r>
              <a:rPr lang="en-US" sz="2000" dirty="0">
                <a:ea typeface="ＭＳ Ｐゴシック" pitchFamily="34" charset="-128"/>
              </a:rPr>
              <a:t>when the dictionary is created: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{0:'woods', 5:'park', 'foo':'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'}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5: 'park‘, 'foo': '</a:t>
            </a:r>
            <a:r>
              <a:rPr lang="en-US" sz="18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‘}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sz="1800" dirty="0">
              <a:solidFill>
                <a:srgbClr val="3C8C93"/>
              </a:solidFill>
              <a:ea typeface="ＭＳ Ｐゴシック" pitchFamily="34" charset="-128"/>
            </a:endParaRPr>
          </a:p>
          <a:p>
            <a:pPr marL="914400" lvl="1" indent="-457200" eaLnBrk="1" hangingPunct="1">
              <a:buFont typeface="Garamond" pitchFamily="18" charset="0"/>
              <a:buAutoNum type="arabicPeriod"/>
              <a:defRPr/>
            </a:pPr>
            <a:r>
              <a:rPr lang="en-US" sz="2000" dirty="0">
                <a:ea typeface="ＭＳ Ｐゴシック" pitchFamily="34" charset="-128"/>
              </a:rPr>
              <a:t>individually after the dictionary has already been created: </a:t>
            </a: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[10] = 'lake'  </a:t>
            </a:r>
            <a:r>
              <a:rPr lang="en-US" altLang="ja-JP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access-by-key syntax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10: 'lake', 'foo': '</a:t>
            </a:r>
            <a:r>
              <a:rPr lang="en-US" sz="18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', 5: 'park'}</a:t>
            </a:r>
          </a:p>
          <a:p>
            <a:pPr marL="914400" lvl="2" indent="0" eaLnBrk="1" hangingPunct="1">
              <a:buFontTx/>
              <a:buNone/>
              <a:defRPr/>
            </a:pPr>
            <a:endParaRPr lang="en-US" sz="1800" dirty="0">
              <a:solidFill>
                <a:srgbClr val="3C8C93"/>
              </a:solidFill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b="1" dirty="0">
                <a:ea typeface="ＭＳ Ｐゴシック" pitchFamily="34" charset="-128"/>
              </a:rPr>
              <a:t>Modifying </a:t>
            </a:r>
            <a:r>
              <a:rPr lang="en-US" sz="2400" dirty="0">
                <a:ea typeface="ＭＳ Ｐゴシック" pitchFamily="34" charset="-128"/>
              </a:rPr>
              <a:t>items looks just like #2.  Only difference is using a key that is </a:t>
            </a:r>
            <a:r>
              <a:rPr lang="en-US" sz="2400" i="1" dirty="0">
                <a:solidFill>
                  <a:srgbClr val="FF0000"/>
                </a:solidFill>
                <a:ea typeface="ＭＳ Ｐゴシック" pitchFamily="34" charset="-128"/>
              </a:rPr>
              <a:t>already in the dictionary</a:t>
            </a:r>
          </a:p>
          <a:p>
            <a:pPr marL="914400" lvl="1" indent="-457200" eaLnBrk="1" hangingPunct="1">
              <a:defRPr/>
            </a:pPr>
            <a:r>
              <a:rPr lang="en-US" sz="1800" i="1" dirty="0">
                <a:solidFill>
                  <a:srgbClr val="FF0000"/>
                </a:solidFill>
                <a:ea typeface="ＭＳ Ｐゴシック" pitchFamily="34" charset="-128"/>
              </a:rPr>
              <a:t>	</a:t>
            </a:r>
            <a:r>
              <a:rPr lang="en-US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[5] = '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hurray!</a:t>
            </a:r>
            <a:r>
              <a:rPr lang="en-US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</a:t>
            </a:r>
            <a:r>
              <a:rPr lang="en-US" altLang="ja-JP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# access-by-key syntax</a:t>
            </a:r>
          </a:p>
          <a:p>
            <a:pPr marL="914400" lvl="1" indent="-457200" eaLnBrk="1" hangingPunct="1"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&gt;&gt;&gt; </a:t>
            </a:r>
            <a:r>
              <a:rPr lang="en-US" sz="1800" i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myD</a:t>
            </a:r>
            <a:endParaRPr lang="en-US" sz="1800" i="1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914400" lvl="1" indent="-457200" eaLnBrk="1" hangingPunct="1"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{0: 'woods', 10: 'lake', 'foo': '</a:t>
            </a:r>
            <a:r>
              <a:rPr lang="en-US" sz="1800" dirty="0" err="1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orch</a:t>
            </a:r>
            <a:r>
              <a:rPr lang="en-US" sz="1800" dirty="0">
                <a:solidFill>
                  <a:srgbClr val="3C8C93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', 5: 'hurray!'}</a:t>
            </a:r>
          </a:p>
          <a:p>
            <a:pPr eaLnBrk="1" hangingPunct="1">
              <a:defRPr/>
            </a:pPr>
            <a:endParaRPr lang="en-US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36825</TotalTime>
  <Words>3487</Words>
  <Application>Microsoft Office PowerPoint</Application>
  <PresentationFormat>On-screen Show (4:3)</PresentationFormat>
  <Paragraphs>442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MS PGothic</vt:lpstr>
      <vt:lpstr>Calibri</vt:lpstr>
      <vt:lpstr>Garamond</vt:lpstr>
      <vt:lpstr>Courier New</vt:lpstr>
      <vt:lpstr>Wingdings</vt:lpstr>
      <vt:lpstr>+mj-lt</vt:lpstr>
      <vt:lpstr>Default Design</vt:lpstr>
      <vt:lpstr>Python dictionaries</vt:lpstr>
      <vt:lpstr>Review – write a line of code for each</vt:lpstr>
      <vt:lpstr>Warming up for dictionaries</vt:lpstr>
      <vt:lpstr>Ways not to use if, elif</vt:lpstr>
      <vt:lpstr>Dictionaries</vt:lpstr>
      <vt:lpstr>First, review list syntax</vt:lpstr>
      <vt:lpstr>Dictionary syntax</vt:lpstr>
      <vt:lpstr>More syntax (get item &amp; delete item)</vt:lpstr>
      <vt:lpstr>Add item vs. modify existing item</vt:lpstr>
      <vt:lpstr>Dictionary methods</vt:lpstr>
      <vt:lpstr>Dictionary methods</vt:lpstr>
      <vt:lpstr>Dictionary methods</vt:lpstr>
      <vt:lpstr>Dictionary views</vt:lpstr>
      <vt:lpstr>Get list from dict view</vt:lpstr>
      <vt:lpstr>Iterating over keys or values</vt:lpstr>
      <vt:lpstr>Iterating over dictionary items</vt:lpstr>
      <vt:lpstr>Dictionary operations</vt:lpstr>
      <vt:lpstr>In class – Explore dictionaries</vt:lpstr>
      <vt:lpstr>Dictionaries and attribute tables</vt:lpstr>
      <vt:lpstr>Conditional statement for dictionary creation</vt:lpstr>
      <vt:lpstr>Python lists in dictionaries</vt:lpstr>
      <vt:lpstr>Using lists as dictionary values </vt:lpstr>
      <vt:lpstr>Example using lists in a dictionary</vt:lpstr>
      <vt:lpstr>Summing up</vt:lpstr>
      <vt:lpstr>Appendix</vt:lpstr>
      <vt:lpstr>In class – on a piece of paper…</vt:lpstr>
      <vt:lpstr>DrinkDict.py</vt:lpstr>
      <vt:lpstr>DrinkDict.py solution</vt:lpstr>
      <vt:lpstr>In class - table2dict.py</vt:lpstr>
      <vt:lpstr>PowerPoint Presentation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327</cp:revision>
  <dcterms:created xsi:type="dcterms:W3CDTF">2004-10-22T02:24:14Z</dcterms:created>
  <dcterms:modified xsi:type="dcterms:W3CDTF">2023-10-24T19:35:43Z</dcterms:modified>
</cp:coreProperties>
</file>