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442" r:id="rId3"/>
    <p:sldId id="410" r:id="rId4"/>
    <p:sldId id="455" r:id="rId5"/>
    <p:sldId id="451" r:id="rId6"/>
    <p:sldId id="465" r:id="rId7"/>
    <p:sldId id="447" r:id="rId8"/>
    <p:sldId id="448" r:id="rId9"/>
    <p:sldId id="444" r:id="rId10"/>
    <p:sldId id="445" r:id="rId11"/>
    <p:sldId id="454" r:id="rId12"/>
    <p:sldId id="466" r:id="rId13"/>
    <p:sldId id="467" r:id="rId14"/>
    <p:sldId id="456" r:id="rId15"/>
    <p:sldId id="463" r:id="rId16"/>
    <p:sldId id="464" r:id="rId17"/>
    <p:sldId id="458" r:id="rId18"/>
    <p:sldId id="461" r:id="rId19"/>
    <p:sldId id="462" r:id="rId2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CD0806"/>
    <a:srgbClr val="CF0600"/>
    <a:srgbClr val="CF0800"/>
    <a:srgbClr val="CC0000"/>
    <a:srgbClr val="9BCAF2"/>
    <a:srgbClr val="3333FF"/>
    <a:srgbClr val="EB19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47" autoAdjust="0"/>
    <p:restoredTop sz="38002" autoAdjust="0"/>
  </p:normalViewPr>
  <p:slideViewPr>
    <p:cSldViewPr>
      <p:cViewPr varScale="1">
        <p:scale>
          <a:sx n="70" d="100"/>
          <a:sy n="70" d="100"/>
        </p:scale>
        <p:origin x="874" y="24"/>
      </p:cViewPr>
      <p:guideLst>
        <p:guide orient="horz" pos="2160"/>
        <p:guide pos="2880"/>
      </p:guideLst>
    </p:cSldViewPr>
  </p:slideViewPr>
  <p:outlineViewPr>
    <p:cViewPr>
      <p:scale>
        <a:sx n="33" d="100"/>
        <a:sy n="33" d="100"/>
      </p:scale>
      <p:origin x="0" y="0"/>
    </p:cViewPr>
  </p:outlineViewPr>
  <p:notesTextViewPr>
    <p:cViewPr>
      <p:scale>
        <a:sx n="150" d="100"/>
        <a:sy n="150" d="100"/>
      </p:scale>
      <p:origin x="0" y="-1008"/>
    </p:cViewPr>
  </p:notesTextViewPr>
  <p:sorterViewPr>
    <p:cViewPr>
      <p:scale>
        <a:sx n="60" d="100"/>
        <a:sy n="60" d="100"/>
      </p:scale>
      <p:origin x="0" y="0"/>
    </p:cViewPr>
  </p:sorterViewPr>
  <p:notesViewPr>
    <p:cSldViewPr>
      <p:cViewPr>
        <p:scale>
          <a:sx n="90" d="100"/>
          <a:sy n="90" d="100"/>
        </p:scale>
        <p:origin x="9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8396E-F959-4269-9A24-349A391C6DE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14652632-49D6-4559-8394-2C9B20714911}">
      <dgm:prSet phldrT="[Text]"/>
      <dgm:spPr/>
      <dgm:t>
        <a:bodyPr/>
        <a:lstStyle/>
        <a:p>
          <a:r>
            <a:rPr lang="en-US" dirty="0" smtClean="0"/>
            <a:t>Upload script to Py4All</a:t>
          </a:r>
          <a:endParaRPr lang="en-US" dirty="0"/>
        </a:p>
      </dgm:t>
    </dgm:pt>
    <dgm:pt modelId="{9D674789-8B8A-47AB-9D8A-0993B4566FCD}" type="parTrans" cxnId="{BB21794C-DAC9-4D73-945B-5B2049AFE93A}">
      <dgm:prSet/>
      <dgm:spPr/>
      <dgm:t>
        <a:bodyPr/>
        <a:lstStyle/>
        <a:p>
          <a:endParaRPr lang="en-US"/>
        </a:p>
      </dgm:t>
    </dgm:pt>
    <dgm:pt modelId="{7610D14E-FEE2-4CA4-ADD2-2222401A1BA6}" type="sibTrans" cxnId="{BB21794C-DAC9-4D73-945B-5B2049AFE93A}">
      <dgm:prSet/>
      <dgm:spPr/>
      <dgm:t>
        <a:bodyPr/>
        <a:lstStyle/>
        <a:p>
          <a:endParaRPr lang="en-US"/>
        </a:p>
      </dgm:t>
    </dgm:pt>
    <dgm:pt modelId="{4569A60C-FF20-4661-855D-4A0D4457D67E}">
      <dgm:prSet phldrT="[Text]"/>
      <dgm:spPr/>
      <dgm:t>
        <a:bodyPr/>
        <a:lstStyle/>
        <a:p>
          <a:r>
            <a:rPr lang="en-US" dirty="0" smtClean="0"/>
            <a:t>Receive feedback</a:t>
          </a:r>
          <a:endParaRPr lang="en-US" dirty="0"/>
        </a:p>
      </dgm:t>
    </dgm:pt>
    <dgm:pt modelId="{6F901AD2-4CD1-425E-A47E-AD664E0AEB3D}" type="parTrans" cxnId="{FE7629EF-BFD0-4361-B6B2-5F09BFA3AD5F}">
      <dgm:prSet/>
      <dgm:spPr/>
      <dgm:t>
        <a:bodyPr/>
        <a:lstStyle/>
        <a:p>
          <a:endParaRPr lang="en-US"/>
        </a:p>
      </dgm:t>
    </dgm:pt>
    <dgm:pt modelId="{178CF115-F688-4D12-A35C-5922A7DBF460}" type="sibTrans" cxnId="{FE7629EF-BFD0-4361-B6B2-5F09BFA3AD5F}">
      <dgm:prSet/>
      <dgm:spPr/>
      <dgm:t>
        <a:bodyPr/>
        <a:lstStyle/>
        <a:p>
          <a:endParaRPr lang="en-US"/>
        </a:p>
      </dgm:t>
    </dgm:pt>
    <dgm:pt modelId="{DCDB520C-5C38-4BD5-B60B-B052C0A7AA15}">
      <dgm:prSet phldrT="[Text]"/>
      <dgm:spPr/>
      <dgm:t>
        <a:bodyPr/>
        <a:lstStyle/>
        <a:p>
          <a:r>
            <a:rPr lang="en-US" dirty="0" smtClean="0"/>
            <a:t>Make modifications</a:t>
          </a:r>
          <a:endParaRPr lang="en-US" dirty="0"/>
        </a:p>
      </dgm:t>
    </dgm:pt>
    <dgm:pt modelId="{0908DC94-7853-47EB-A141-3A0728B545C6}" type="parTrans" cxnId="{351B4E08-17AB-4DB1-ABD9-BE4BFA547775}">
      <dgm:prSet/>
      <dgm:spPr/>
      <dgm:t>
        <a:bodyPr/>
        <a:lstStyle/>
        <a:p>
          <a:endParaRPr lang="en-US"/>
        </a:p>
      </dgm:t>
    </dgm:pt>
    <dgm:pt modelId="{CA0732A1-5246-4DAB-92A4-EB84C67B6242}" type="sibTrans" cxnId="{351B4E08-17AB-4DB1-ABD9-BE4BFA547775}">
      <dgm:prSet/>
      <dgm:spPr/>
      <dgm:t>
        <a:bodyPr/>
        <a:lstStyle/>
        <a:p>
          <a:endParaRPr lang="en-US"/>
        </a:p>
      </dgm:t>
    </dgm:pt>
    <dgm:pt modelId="{236BF756-C934-4A57-9701-F2B9B949C099}" type="pres">
      <dgm:prSet presAssocID="{C198396E-F959-4269-9A24-349A391C6DE5}" presName="cycle" presStyleCnt="0">
        <dgm:presLayoutVars>
          <dgm:dir/>
          <dgm:resizeHandles val="exact"/>
        </dgm:presLayoutVars>
      </dgm:prSet>
      <dgm:spPr/>
      <dgm:t>
        <a:bodyPr/>
        <a:lstStyle/>
        <a:p>
          <a:endParaRPr lang="en-US"/>
        </a:p>
      </dgm:t>
    </dgm:pt>
    <dgm:pt modelId="{C7B09715-8648-460C-A9F4-F5E394762D40}" type="pres">
      <dgm:prSet presAssocID="{14652632-49D6-4559-8394-2C9B20714911}" presName="dummy" presStyleCnt="0"/>
      <dgm:spPr/>
    </dgm:pt>
    <dgm:pt modelId="{EA6D5017-B322-4D5E-9379-A93BD8CD1157}" type="pres">
      <dgm:prSet presAssocID="{14652632-49D6-4559-8394-2C9B20714911}" presName="node" presStyleLbl="revTx" presStyleIdx="0" presStyleCnt="3">
        <dgm:presLayoutVars>
          <dgm:bulletEnabled val="1"/>
        </dgm:presLayoutVars>
      </dgm:prSet>
      <dgm:spPr/>
      <dgm:t>
        <a:bodyPr/>
        <a:lstStyle/>
        <a:p>
          <a:endParaRPr lang="en-US"/>
        </a:p>
      </dgm:t>
    </dgm:pt>
    <dgm:pt modelId="{F41AD416-14C0-4977-BE6C-41382B1B1950}" type="pres">
      <dgm:prSet presAssocID="{7610D14E-FEE2-4CA4-ADD2-2222401A1BA6}" presName="sibTrans" presStyleLbl="node1" presStyleIdx="0" presStyleCnt="3"/>
      <dgm:spPr/>
      <dgm:t>
        <a:bodyPr/>
        <a:lstStyle/>
        <a:p>
          <a:endParaRPr lang="en-US"/>
        </a:p>
      </dgm:t>
    </dgm:pt>
    <dgm:pt modelId="{DF4EFE18-17FE-4113-9EB1-6953D3ADF6EB}" type="pres">
      <dgm:prSet presAssocID="{4569A60C-FF20-4661-855D-4A0D4457D67E}" presName="dummy" presStyleCnt="0"/>
      <dgm:spPr/>
    </dgm:pt>
    <dgm:pt modelId="{E7B1CEA3-61E7-47E5-A30C-45E7B1EA3525}" type="pres">
      <dgm:prSet presAssocID="{4569A60C-FF20-4661-855D-4A0D4457D67E}" presName="node" presStyleLbl="revTx" presStyleIdx="1" presStyleCnt="3">
        <dgm:presLayoutVars>
          <dgm:bulletEnabled val="1"/>
        </dgm:presLayoutVars>
      </dgm:prSet>
      <dgm:spPr/>
      <dgm:t>
        <a:bodyPr/>
        <a:lstStyle/>
        <a:p>
          <a:endParaRPr lang="en-US"/>
        </a:p>
      </dgm:t>
    </dgm:pt>
    <dgm:pt modelId="{E47B9B3E-1CB7-4507-8533-B0A29D98F1FB}" type="pres">
      <dgm:prSet presAssocID="{178CF115-F688-4D12-A35C-5922A7DBF460}" presName="sibTrans" presStyleLbl="node1" presStyleIdx="1" presStyleCnt="3"/>
      <dgm:spPr/>
      <dgm:t>
        <a:bodyPr/>
        <a:lstStyle/>
        <a:p>
          <a:endParaRPr lang="en-US"/>
        </a:p>
      </dgm:t>
    </dgm:pt>
    <dgm:pt modelId="{A49166C3-DCEE-4572-A70A-5B094C001CD5}" type="pres">
      <dgm:prSet presAssocID="{DCDB520C-5C38-4BD5-B60B-B052C0A7AA15}" presName="dummy" presStyleCnt="0"/>
      <dgm:spPr/>
    </dgm:pt>
    <dgm:pt modelId="{939FEE27-E685-48DB-B426-C27434A0E82F}" type="pres">
      <dgm:prSet presAssocID="{DCDB520C-5C38-4BD5-B60B-B052C0A7AA15}" presName="node" presStyleLbl="revTx" presStyleIdx="2" presStyleCnt="3">
        <dgm:presLayoutVars>
          <dgm:bulletEnabled val="1"/>
        </dgm:presLayoutVars>
      </dgm:prSet>
      <dgm:spPr/>
      <dgm:t>
        <a:bodyPr/>
        <a:lstStyle/>
        <a:p>
          <a:endParaRPr lang="en-US"/>
        </a:p>
      </dgm:t>
    </dgm:pt>
    <dgm:pt modelId="{CA4D4BA5-752F-4A31-8CF3-9D7AA3F19B15}" type="pres">
      <dgm:prSet presAssocID="{CA0732A1-5246-4DAB-92A4-EB84C67B6242}" presName="sibTrans" presStyleLbl="node1" presStyleIdx="2" presStyleCnt="3"/>
      <dgm:spPr/>
      <dgm:t>
        <a:bodyPr/>
        <a:lstStyle/>
        <a:p>
          <a:endParaRPr lang="en-US"/>
        </a:p>
      </dgm:t>
    </dgm:pt>
  </dgm:ptLst>
  <dgm:cxnLst>
    <dgm:cxn modelId="{155731CB-7809-4D72-B1C2-D25C0EA4565A}" type="presOf" srcId="{7610D14E-FEE2-4CA4-ADD2-2222401A1BA6}" destId="{F41AD416-14C0-4977-BE6C-41382B1B1950}" srcOrd="0" destOrd="0" presId="urn:microsoft.com/office/officeart/2005/8/layout/cycle1"/>
    <dgm:cxn modelId="{FE7629EF-BFD0-4361-B6B2-5F09BFA3AD5F}" srcId="{C198396E-F959-4269-9A24-349A391C6DE5}" destId="{4569A60C-FF20-4661-855D-4A0D4457D67E}" srcOrd="1" destOrd="0" parTransId="{6F901AD2-4CD1-425E-A47E-AD664E0AEB3D}" sibTransId="{178CF115-F688-4D12-A35C-5922A7DBF460}"/>
    <dgm:cxn modelId="{480D9280-E7DC-4C77-A809-736D037AE0E0}" type="presOf" srcId="{4569A60C-FF20-4661-855D-4A0D4457D67E}" destId="{E7B1CEA3-61E7-47E5-A30C-45E7B1EA3525}" srcOrd="0" destOrd="0" presId="urn:microsoft.com/office/officeart/2005/8/layout/cycle1"/>
    <dgm:cxn modelId="{BB21794C-DAC9-4D73-945B-5B2049AFE93A}" srcId="{C198396E-F959-4269-9A24-349A391C6DE5}" destId="{14652632-49D6-4559-8394-2C9B20714911}" srcOrd="0" destOrd="0" parTransId="{9D674789-8B8A-47AB-9D8A-0993B4566FCD}" sibTransId="{7610D14E-FEE2-4CA4-ADD2-2222401A1BA6}"/>
    <dgm:cxn modelId="{2B22285A-284A-4977-9525-582FE09BD583}" type="presOf" srcId="{DCDB520C-5C38-4BD5-B60B-B052C0A7AA15}" destId="{939FEE27-E685-48DB-B426-C27434A0E82F}" srcOrd="0" destOrd="0" presId="urn:microsoft.com/office/officeart/2005/8/layout/cycle1"/>
    <dgm:cxn modelId="{351B4E08-17AB-4DB1-ABD9-BE4BFA547775}" srcId="{C198396E-F959-4269-9A24-349A391C6DE5}" destId="{DCDB520C-5C38-4BD5-B60B-B052C0A7AA15}" srcOrd="2" destOrd="0" parTransId="{0908DC94-7853-47EB-A141-3A0728B545C6}" sibTransId="{CA0732A1-5246-4DAB-92A4-EB84C67B6242}"/>
    <dgm:cxn modelId="{D6B94B83-F1CE-4337-A9F7-4FEDD7B5929D}" type="presOf" srcId="{C198396E-F959-4269-9A24-349A391C6DE5}" destId="{236BF756-C934-4A57-9701-F2B9B949C099}" srcOrd="0" destOrd="0" presId="urn:microsoft.com/office/officeart/2005/8/layout/cycle1"/>
    <dgm:cxn modelId="{7B8CA37D-E562-4B69-9AB4-8AF462D61F19}" type="presOf" srcId="{CA0732A1-5246-4DAB-92A4-EB84C67B6242}" destId="{CA4D4BA5-752F-4A31-8CF3-9D7AA3F19B15}" srcOrd="0" destOrd="0" presId="urn:microsoft.com/office/officeart/2005/8/layout/cycle1"/>
    <dgm:cxn modelId="{693B110D-62FB-47B0-A3CA-5F7F76D926CB}" type="presOf" srcId="{178CF115-F688-4D12-A35C-5922A7DBF460}" destId="{E47B9B3E-1CB7-4507-8533-B0A29D98F1FB}" srcOrd="0" destOrd="0" presId="urn:microsoft.com/office/officeart/2005/8/layout/cycle1"/>
    <dgm:cxn modelId="{149A8BB6-F041-46A4-9764-3AC2F3798043}" type="presOf" srcId="{14652632-49D6-4559-8394-2C9B20714911}" destId="{EA6D5017-B322-4D5E-9379-A93BD8CD1157}" srcOrd="0" destOrd="0" presId="urn:microsoft.com/office/officeart/2005/8/layout/cycle1"/>
    <dgm:cxn modelId="{37A6A14A-D297-41EB-B9A3-2C68938C3A80}" type="presParOf" srcId="{236BF756-C934-4A57-9701-F2B9B949C099}" destId="{C7B09715-8648-460C-A9F4-F5E394762D40}" srcOrd="0" destOrd="0" presId="urn:microsoft.com/office/officeart/2005/8/layout/cycle1"/>
    <dgm:cxn modelId="{7D59DA09-32CF-4B2C-A688-0BFC4F7C06D2}" type="presParOf" srcId="{236BF756-C934-4A57-9701-F2B9B949C099}" destId="{EA6D5017-B322-4D5E-9379-A93BD8CD1157}" srcOrd="1" destOrd="0" presId="urn:microsoft.com/office/officeart/2005/8/layout/cycle1"/>
    <dgm:cxn modelId="{DF01C606-E062-49C9-80D0-00F02A5D168A}" type="presParOf" srcId="{236BF756-C934-4A57-9701-F2B9B949C099}" destId="{F41AD416-14C0-4977-BE6C-41382B1B1950}" srcOrd="2" destOrd="0" presId="urn:microsoft.com/office/officeart/2005/8/layout/cycle1"/>
    <dgm:cxn modelId="{7E09C2FC-7B6F-45C8-9AD9-570B7236A78A}" type="presParOf" srcId="{236BF756-C934-4A57-9701-F2B9B949C099}" destId="{DF4EFE18-17FE-4113-9EB1-6953D3ADF6EB}" srcOrd="3" destOrd="0" presId="urn:microsoft.com/office/officeart/2005/8/layout/cycle1"/>
    <dgm:cxn modelId="{72AD7744-3E70-4C33-A596-BCBD13979A80}" type="presParOf" srcId="{236BF756-C934-4A57-9701-F2B9B949C099}" destId="{E7B1CEA3-61E7-47E5-A30C-45E7B1EA3525}" srcOrd="4" destOrd="0" presId="urn:microsoft.com/office/officeart/2005/8/layout/cycle1"/>
    <dgm:cxn modelId="{3278572B-F01A-457B-8C80-188E839DF026}" type="presParOf" srcId="{236BF756-C934-4A57-9701-F2B9B949C099}" destId="{E47B9B3E-1CB7-4507-8533-B0A29D98F1FB}" srcOrd="5" destOrd="0" presId="urn:microsoft.com/office/officeart/2005/8/layout/cycle1"/>
    <dgm:cxn modelId="{B6163851-576E-4114-8C84-506407FB3C5F}" type="presParOf" srcId="{236BF756-C934-4A57-9701-F2B9B949C099}" destId="{A49166C3-DCEE-4572-A70A-5B094C001CD5}" srcOrd="6" destOrd="0" presId="urn:microsoft.com/office/officeart/2005/8/layout/cycle1"/>
    <dgm:cxn modelId="{A1A4BE14-59EF-436B-97FC-B123DB8A0CB2}" type="presParOf" srcId="{236BF756-C934-4A57-9701-F2B9B949C099}" destId="{939FEE27-E685-48DB-B426-C27434A0E82F}" srcOrd="7" destOrd="0" presId="urn:microsoft.com/office/officeart/2005/8/layout/cycle1"/>
    <dgm:cxn modelId="{303CE2A6-80CC-421D-9C81-A9C138DA6631}" type="presParOf" srcId="{236BF756-C934-4A57-9701-F2B9B949C099}" destId="{CA4D4BA5-752F-4A31-8CF3-9D7AA3F19B15}" srcOrd="8"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D5017-B322-4D5E-9379-A93BD8CD1157}">
      <dsp:nvSpPr>
        <dsp:cNvPr id="0" name=""/>
        <dsp:cNvSpPr/>
      </dsp:nvSpPr>
      <dsp:spPr>
        <a:xfrm>
          <a:off x="2038131" y="208839"/>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Upload script to Py4All</a:t>
          </a:r>
          <a:endParaRPr lang="en-US" sz="1400" kern="1200" dirty="0"/>
        </a:p>
      </dsp:txBody>
      <dsp:txXfrm>
        <a:off x="2038131" y="208839"/>
        <a:ext cx="1062483" cy="1062483"/>
      </dsp:txXfrm>
    </dsp:sp>
    <dsp:sp modelId="{F41AD416-14C0-4977-BE6C-41382B1B1950}">
      <dsp:nvSpPr>
        <dsp:cNvPr id="0" name=""/>
        <dsp:cNvSpPr/>
      </dsp:nvSpPr>
      <dsp:spPr>
        <a:xfrm>
          <a:off x="420832" y="72"/>
          <a:ext cx="2511134" cy="2511134"/>
        </a:xfrm>
        <a:prstGeom prst="circularArrow">
          <a:avLst>
            <a:gd name="adj1" fmla="val 8251"/>
            <a:gd name="adj2" fmla="val 576302"/>
            <a:gd name="adj3" fmla="val 2963008"/>
            <a:gd name="adj4" fmla="val 52290"/>
            <a:gd name="adj5" fmla="val 962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1CEA3-61E7-47E5-A30C-45E7B1EA3525}">
      <dsp:nvSpPr>
        <dsp:cNvPr id="0" name=""/>
        <dsp:cNvSpPr/>
      </dsp:nvSpPr>
      <dsp:spPr>
        <a:xfrm>
          <a:off x="1145158" y="1755515"/>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Receive feedback</a:t>
          </a:r>
          <a:endParaRPr lang="en-US" sz="1400" kern="1200" dirty="0"/>
        </a:p>
      </dsp:txBody>
      <dsp:txXfrm>
        <a:off x="1145158" y="1755515"/>
        <a:ext cx="1062483" cy="1062483"/>
      </dsp:txXfrm>
    </dsp:sp>
    <dsp:sp modelId="{E47B9B3E-1CB7-4507-8533-B0A29D98F1FB}">
      <dsp:nvSpPr>
        <dsp:cNvPr id="0" name=""/>
        <dsp:cNvSpPr/>
      </dsp:nvSpPr>
      <dsp:spPr>
        <a:xfrm>
          <a:off x="420832" y="72"/>
          <a:ext cx="2511134" cy="2511134"/>
        </a:xfrm>
        <a:prstGeom prst="circularArrow">
          <a:avLst>
            <a:gd name="adj1" fmla="val 8251"/>
            <a:gd name="adj2" fmla="val 576302"/>
            <a:gd name="adj3" fmla="val 10171408"/>
            <a:gd name="adj4" fmla="val 7260690"/>
            <a:gd name="adj5" fmla="val 962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FEE27-E685-48DB-B426-C27434A0E82F}">
      <dsp:nvSpPr>
        <dsp:cNvPr id="0" name=""/>
        <dsp:cNvSpPr/>
      </dsp:nvSpPr>
      <dsp:spPr>
        <a:xfrm>
          <a:off x="252184" y="208839"/>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Make modifications</a:t>
          </a:r>
          <a:endParaRPr lang="en-US" sz="1400" kern="1200" dirty="0"/>
        </a:p>
      </dsp:txBody>
      <dsp:txXfrm>
        <a:off x="252184" y="208839"/>
        <a:ext cx="1062483" cy="1062483"/>
      </dsp:txXfrm>
    </dsp:sp>
    <dsp:sp modelId="{CA4D4BA5-752F-4A31-8CF3-9D7AA3F19B15}">
      <dsp:nvSpPr>
        <dsp:cNvPr id="0" name=""/>
        <dsp:cNvSpPr/>
      </dsp:nvSpPr>
      <dsp:spPr>
        <a:xfrm>
          <a:off x="420832" y="72"/>
          <a:ext cx="2511134" cy="2511134"/>
        </a:xfrm>
        <a:prstGeom prst="circularArrow">
          <a:avLst>
            <a:gd name="adj1" fmla="val 8251"/>
            <a:gd name="adj2" fmla="val 576302"/>
            <a:gd name="adj3" fmla="val 16855930"/>
            <a:gd name="adj4" fmla="val 14967768"/>
            <a:gd name="adj5" fmla="val 962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1619" name="Rectangle 1027"/>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1028"/>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1622" name="Rectangle 1030"/>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1623" name="Rectangle 1031"/>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C88A9179-A0BF-46DA-8432-90004F307D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ncsu.edu/gisp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xfrm>
            <a:off x="1181100" y="696913"/>
            <a:ext cx="3314700" cy="2486025"/>
          </a:xfrm>
          <a:ln/>
        </p:spPr>
      </p:sp>
      <p:sp>
        <p:nvSpPr>
          <p:cNvPr id="4099" name="Notes Placeholder 2"/>
          <p:cNvSpPr>
            <a:spLocks noGrp="1"/>
          </p:cNvSpPr>
          <p:nvPr>
            <p:ph type="body" idx="1"/>
          </p:nvPr>
        </p:nvSpPr>
        <p:spPr>
          <a:noFill/>
        </p:spPr>
        <p:txBody>
          <a:bodyPr/>
          <a:lstStyle/>
          <a:p>
            <a:r>
              <a:rPr lang="en-US" altLang="en-US" smtClean="0">
                <a:latin typeface="Arial" panose="020B0604020202020204" pitchFamily="34" charset="0"/>
              </a:rPr>
              <a:t>Welcome to GIS Programming Fundamentals.  The instructional support consists of the professor, Dr. Tateosian, and two teaching assistants.  In this video we will discuss the course objectives, requirements, logistics, and guidelines.</a:t>
            </a:r>
          </a:p>
        </p:txBody>
      </p:sp>
      <p:sp>
        <p:nvSpPr>
          <p:cNvPr id="410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1FAE4E-BD4F-4F83-A479-9C7231B5E94A}" type="slidenum">
              <a:rPr lang="en-US" altLang="en-US" smtClean="0"/>
              <a:pPr/>
              <a:t>1</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p:spPr>
        <p:txBody>
          <a:bodyPr/>
          <a:lstStyle/>
          <a:p>
            <a:r>
              <a:rPr lang="en-US" altLang="en-US" smtClean="0">
                <a:latin typeface="Arial" panose="020B0604020202020204" pitchFamily="34" charset="0"/>
              </a:rPr>
              <a:t>Asking effective questions on the forums takes practice.  This is another skill that you may develop in this course.   The speed and utility of responses to coding questions, depends largely on the quality of the question itself.  Be specific and clear.  Use copy/paste to include any error messages in the question.  Specify the homework exercise name and chapter.  Use the ‘code’ button to preserve spacing in the code.</a:t>
            </a:r>
          </a:p>
          <a:p>
            <a:endParaRPr lang="en-US" altLang="en-US" smtClean="0">
              <a:latin typeface="Arial" panose="020B0604020202020204" pitchFamily="34" charset="0"/>
            </a:endParaRPr>
          </a:p>
          <a:p>
            <a:r>
              <a:rPr lang="en-US" altLang="en-US" smtClean="0">
                <a:latin typeface="Arial" panose="020B0604020202020204" pitchFamily="34" charset="0"/>
              </a:rPr>
              <a:t>If you want to help other students, don’t tell them the answer; Help them discover their mistake themselves.  Otherwise, you’re stealing from them the chance to have that ah-ha moment, which is when the learning occurs. </a:t>
            </a:r>
          </a:p>
        </p:txBody>
      </p:sp>
      <p:sp>
        <p:nvSpPr>
          <p:cNvPr id="2253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9C4F98-12A4-4D4F-9878-25C3D3542891}" type="slidenum">
              <a:rPr lang="en-US" altLang="en-US" smtClean="0"/>
              <a:pPr/>
              <a:t>10</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p:spPr>
        <p:txBody>
          <a:bodyPr/>
          <a:lstStyle/>
          <a:p>
            <a:r>
              <a:rPr lang="en-US" altLang="en-US" smtClean="0">
                <a:latin typeface="Arial" panose="020B0604020202020204" pitchFamily="34" charset="0"/>
              </a:rPr>
              <a:t>Here are the course topics grouped into quarters.   The materials are cumulative.  For example, to read and write files, you need to use Python data structures from week 1.</a:t>
            </a:r>
          </a:p>
        </p:txBody>
      </p:sp>
      <p:sp>
        <p:nvSpPr>
          <p:cNvPr id="2458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50C53C-DCB9-49F8-B221-BBA2AE0AA6DB}" type="slidenum">
              <a:rPr lang="en-US" altLang="en-US" smtClean="0"/>
              <a:pPr/>
              <a:t>11</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r>
              <a:rPr lang="en-US" altLang="en-US" dirty="0" smtClean="0">
                <a:latin typeface="Arial" panose="020B0604020202020204" pitchFamily="34" charset="0"/>
              </a:rPr>
              <a:t>We are currently using from ArcGIS 10.7.  If you</a:t>
            </a:r>
            <a:r>
              <a:rPr lang="en-US" altLang="en-US" baseline="0" dirty="0" smtClean="0">
                <a:latin typeface="Arial" panose="020B0604020202020204" pitchFamily="34" charset="0"/>
              </a:rPr>
              <a:t> are using 10.6</a:t>
            </a:r>
            <a:r>
              <a:rPr lang="en-US" altLang="en-US" dirty="0" smtClean="0">
                <a:latin typeface="Arial" panose="020B0604020202020204" pitchFamily="34" charset="0"/>
              </a:rPr>
              <a:t> that should</a:t>
            </a:r>
            <a:r>
              <a:rPr lang="en-US" altLang="en-US" baseline="0" dirty="0" smtClean="0">
                <a:latin typeface="Arial" panose="020B0604020202020204" pitchFamily="34" charset="0"/>
              </a:rPr>
              <a:t> also be fine.  </a:t>
            </a:r>
            <a:endParaRPr lang="en-US" altLang="en-US" dirty="0" smtClean="0">
              <a:latin typeface="Arial" panose="020B0604020202020204" pitchFamily="34" charset="0"/>
            </a:endParaRPr>
          </a:p>
          <a:p>
            <a:endParaRPr lang="en-US" altLang="en-US" dirty="0" smtClean="0">
              <a:latin typeface="Arial" panose="020B0604020202020204" pitchFamily="34" charset="0"/>
            </a:endParaRPr>
          </a:p>
          <a:p>
            <a:r>
              <a:rPr lang="en-US" altLang="en-US" dirty="0" smtClean="0">
                <a:latin typeface="Arial" panose="020B0604020202020204" pitchFamily="34" charset="0"/>
              </a:rPr>
              <a:t>Jing is useful for taking screen shots and recording videos to illustrate forum questions.  You may also use to record your final project videos.  Be sure to find a microphone, so you’re not scrambling for that at the end of the semester. </a:t>
            </a:r>
          </a:p>
          <a:p>
            <a:endParaRPr lang="en-US" altLang="en-US" dirty="0" smtClean="0">
              <a:latin typeface="Arial" panose="020B0604020202020204" pitchFamily="34" charset="0"/>
            </a:endParaRPr>
          </a:p>
          <a:p>
            <a:r>
              <a:rPr lang="en-US" altLang="en-US" dirty="0" smtClean="0">
                <a:latin typeface="Arial" panose="020B0604020202020204" pitchFamily="34" charset="0"/>
              </a:rPr>
              <a:t>Homework 1 walks through the installation of </a:t>
            </a:r>
            <a:r>
              <a:rPr lang="en-US" altLang="en-US" dirty="0" err="1" smtClean="0">
                <a:latin typeface="Arial" panose="020B0604020202020204" pitchFamily="34" charset="0"/>
              </a:rPr>
              <a:t>PythonWin</a:t>
            </a:r>
            <a:r>
              <a:rPr lang="en-US" altLang="en-US" dirty="0" smtClean="0">
                <a:latin typeface="Arial" panose="020B0604020202020204" pitchFamily="34" charset="0"/>
              </a:rPr>
              <a:t> and </a:t>
            </a:r>
            <a:r>
              <a:rPr lang="en-US" altLang="en-US" dirty="0" err="1" smtClean="0">
                <a:latin typeface="Arial" panose="020B0604020202020204" pitchFamily="34" charset="0"/>
              </a:rPr>
              <a:t>PyScripter</a:t>
            </a:r>
            <a:r>
              <a:rPr lang="en-US" altLang="en-US" dirty="0" smtClean="0">
                <a:latin typeface="Arial" panose="020B0604020202020204" pitchFamily="34" charset="0"/>
              </a:rPr>
              <a:t>.   Python itself is automatically installed when ArcGIS is installed.  Do not install Python again.   If your import </a:t>
            </a:r>
            <a:r>
              <a:rPr lang="en-US" altLang="en-US" dirty="0" err="1" smtClean="0">
                <a:latin typeface="Arial" panose="020B0604020202020204" pitchFamily="34" charset="0"/>
              </a:rPr>
              <a:t>arcpy</a:t>
            </a:r>
            <a:r>
              <a:rPr lang="en-US" altLang="en-US" dirty="0" smtClean="0">
                <a:latin typeface="Arial" panose="020B0604020202020204" pitchFamily="34" charset="0"/>
              </a:rPr>
              <a:t> test fails in </a:t>
            </a:r>
            <a:r>
              <a:rPr lang="en-US" altLang="en-US" dirty="0" err="1" smtClean="0">
                <a:latin typeface="Arial" panose="020B0604020202020204" pitchFamily="34" charset="0"/>
              </a:rPr>
              <a:t>PythonWin</a:t>
            </a:r>
            <a:r>
              <a:rPr lang="en-US" altLang="en-US" dirty="0" smtClean="0">
                <a:latin typeface="Arial" panose="020B0604020202020204" pitchFamily="34" charset="0"/>
              </a:rPr>
              <a:t> or </a:t>
            </a:r>
            <a:r>
              <a:rPr lang="en-US" altLang="en-US" dirty="0" err="1" smtClean="0">
                <a:latin typeface="Arial" panose="020B0604020202020204" pitchFamily="34" charset="0"/>
              </a:rPr>
              <a:t>PyScripter</a:t>
            </a:r>
            <a:r>
              <a:rPr lang="en-US" altLang="en-US" dirty="0" smtClean="0">
                <a:latin typeface="Arial" panose="020B0604020202020204" pitchFamily="34" charset="0"/>
              </a:rPr>
              <a:t>, you probably installed them under another version of Python that your machine has in a location that is not under the current active ArcGIS install.</a:t>
            </a: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D97EF5-917D-4E81-ABC8-FB82722C1E63}" type="slidenum">
              <a:rPr lang="en-US" altLang="en-US" smtClean="0"/>
              <a:pPr/>
              <a:t>12</a:t>
            </a:fld>
            <a:endParaRPr lang="en-US" altLang="en-US" smtClean="0"/>
          </a:p>
        </p:txBody>
      </p:sp>
    </p:spTree>
    <p:extLst>
      <p:ext uri="{BB962C8B-B14F-4D97-AF65-F5344CB8AC3E}">
        <p14:creationId xmlns:p14="http://schemas.microsoft.com/office/powerpoint/2010/main" val="399618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r>
              <a:rPr lang="en-US" altLang="en-US" dirty="0" smtClean="0">
                <a:latin typeface="Arial" panose="020B0604020202020204" pitchFamily="34" charset="0"/>
              </a:rPr>
              <a:t>This semester, we will</a:t>
            </a:r>
            <a:r>
              <a:rPr lang="en-US" altLang="en-US" baseline="0" dirty="0" smtClean="0">
                <a:latin typeface="Arial" panose="020B0604020202020204" pitchFamily="34" charset="0"/>
              </a:rPr>
              <a:t> also install ArcGIS Pro and </a:t>
            </a:r>
            <a:r>
              <a:rPr lang="en-US" altLang="en-US" baseline="0" dirty="0" err="1" smtClean="0">
                <a:latin typeface="Arial" panose="020B0604020202020204" pitchFamily="34" charset="0"/>
              </a:rPr>
              <a:t>PyCharm</a:t>
            </a:r>
            <a:r>
              <a:rPr lang="en-US" altLang="en-US" baseline="0" dirty="0" smtClean="0">
                <a:latin typeface="Arial" panose="020B0604020202020204" pitchFamily="34" charset="0"/>
              </a:rPr>
              <a:t>. ArcGIS Pro uses Python 3.  Again, don’t install Python 3 separately.  This will be automatically installed with ArcGIS Pro.   We are installing ArcGIS Pro and </a:t>
            </a:r>
            <a:r>
              <a:rPr lang="en-US" altLang="en-US" baseline="0" dirty="0" err="1" smtClean="0">
                <a:latin typeface="Arial" panose="020B0604020202020204" pitchFamily="34" charset="0"/>
              </a:rPr>
              <a:t>PyCharm</a:t>
            </a:r>
            <a:r>
              <a:rPr lang="en-US" altLang="en-US" baseline="0" dirty="0" smtClean="0">
                <a:latin typeface="Arial" panose="020B0604020202020204" pitchFamily="34" charset="0"/>
              </a:rPr>
              <a:t> to provide some basic exposure to this software and so that you can test changes to Python for yourself.  </a:t>
            </a:r>
          </a:p>
          <a:p>
            <a:endParaRPr lang="en-US" altLang="en-US" baseline="0" dirty="0" smtClean="0">
              <a:latin typeface="Arial" panose="020B0604020202020204" pitchFamily="34" charset="0"/>
            </a:endParaRPr>
          </a:p>
          <a:p>
            <a:r>
              <a:rPr lang="en-US" altLang="en-US" baseline="0" dirty="0" smtClean="0">
                <a:latin typeface="Arial" panose="020B0604020202020204" pitchFamily="34" charset="0"/>
              </a:rPr>
              <a:t>We will still be working primarily in ArcGIS </a:t>
            </a:r>
            <a:r>
              <a:rPr lang="en-US" altLang="en-US" baseline="0" dirty="0" smtClean="0">
                <a:latin typeface="Arial" panose="020B0604020202020204" pitchFamily="34" charset="0"/>
              </a:rPr>
              <a:t>Desktop </a:t>
            </a:r>
            <a:r>
              <a:rPr lang="en-US" altLang="en-US" baseline="0" dirty="0" smtClean="0">
                <a:latin typeface="Arial" panose="020B0604020202020204" pitchFamily="34" charset="0"/>
              </a:rPr>
              <a:t>and Python 2.   </a:t>
            </a:r>
          </a:p>
          <a:p>
            <a:endParaRPr lang="en-US" altLang="en-US" baseline="0" dirty="0" smtClean="0">
              <a:latin typeface="Arial" panose="020B0604020202020204" pitchFamily="34" charset="0"/>
            </a:endParaRPr>
          </a:p>
          <a:p>
            <a:r>
              <a:rPr lang="en-US" altLang="en-US" baseline="0" dirty="0" smtClean="0">
                <a:latin typeface="Arial" panose="020B0604020202020204" pitchFamily="34" charset="0"/>
              </a:rPr>
              <a:t>Just to be very clear: The Python homework will be graded using Python 2.  This means that you must use Python 2 syntax, otherwise your code may not run when we try to grade it.  If your code doesn’t run for us in Python 2, this will result in a loss of points. </a:t>
            </a:r>
            <a:endParaRPr lang="en-US" altLang="en-US" baseline="0" dirty="0" smtClean="0">
              <a:latin typeface="Arial" panose="020B0604020202020204" pitchFamily="34" charset="0"/>
            </a:endParaRPr>
          </a:p>
          <a:p>
            <a:endParaRPr lang="en-US" altLang="en-US" baseline="0" dirty="0" smtClean="0">
              <a:latin typeface="Arial" panose="020B0604020202020204" pitchFamily="34" charset="0"/>
            </a:endParaRPr>
          </a:p>
          <a:p>
            <a:r>
              <a:rPr lang="en-US" altLang="en-US" baseline="0" dirty="0" smtClean="0">
                <a:latin typeface="Arial" panose="020B0604020202020204" pitchFamily="34" charset="0"/>
              </a:rPr>
              <a:t>For the program in which you run your code, the course examples will use </a:t>
            </a:r>
            <a:r>
              <a:rPr lang="en-US" altLang="en-US" baseline="0" dirty="0" err="1" smtClean="0">
                <a:latin typeface="Arial" panose="020B0604020202020204" pitchFamily="34" charset="0"/>
              </a:rPr>
              <a:t>PythonWin</a:t>
            </a:r>
            <a:r>
              <a:rPr lang="en-US" altLang="en-US" baseline="0" dirty="0" smtClean="0">
                <a:latin typeface="Arial" panose="020B0604020202020204" pitchFamily="34" charset="0"/>
              </a:rPr>
              <a:t>.  If you want to use an IDE other than </a:t>
            </a:r>
            <a:r>
              <a:rPr lang="en-US" altLang="en-US" baseline="0" dirty="0" err="1" smtClean="0">
                <a:latin typeface="Arial" panose="020B0604020202020204" pitchFamily="34" charset="0"/>
              </a:rPr>
              <a:t>PythonWin</a:t>
            </a:r>
            <a:r>
              <a:rPr lang="en-US" altLang="en-US" baseline="0" dirty="0" smtClean="0">
                <a:latin typeface="Arial" panose="020B0604020202020204" pitchFamily="34" charset="0"/>
              </a:rPr>
              <a:t> as your primary IDE, that is acceptable.  Just be sure to test code in Python 2 before submitting it and beware that there may be some quiz questions and assignments that will require some knowledge of </a:t>
            </a:r>
            <a:r>
              <a:rPr lang="en-US" altLang="en-US" baseline="0" dirty="0" err="1" smtClean="0">
                <a:latin typeface="Arial" panose="020B0604020202020204" pitchFamily="34" charset="0"/>
              </a:rPr>
              <a:t>PythonWin’s</a:t>
            </a:r>
            <a:r>
              <a:rPr lang="en-US" altLang="en-US" baseline="0" dirty="0" smtClean="0">
                <a:latin typeface="Arial" panose="020B0604020202020204" pitchFamily="34" charset="0"/>
              </a:rPr>
              <a:t> workings.</a:t>
            </a:r>
            <a:endParaRPr lang="en-US" altLang="en-US" dirty="0" smtClean="0">
              <a:latin typeface="Arial" panose="020B0604020202020204" pitchFamily="34" charset="0"/>
            </a:endParaRP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D97EF5-917D-4E81-ABC8-FB82722C1E63}" type="slidenum">
              <a:rPr lang="en-US" altLang="en-US" smtClean="0"/>
              <a:pPr/>
              <a:t>13</a:t>
            </a:fld>
            <a:endParaRPr lang="en-US" altLang="en-US" smtClean="0"/>
          </a:p>
        </p:txBody>
      </p:sp>
    </p:spTree>
    <p:extLst>
      <p:ext uri="{BB962C8B-B14F-4D97-AF65-F5344CB8AC3E}">
        <p14:creationId xmlns:p14="http://schemas.microsoft.com/office/powerpoint/2010/main" val="3894238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81100" y="696913"/>
            <a:ext cx="2790825" cy="2093912"/>
          </a:xfrm>
          <a:ln/>
        </p:spPr>
      </p:sp>
      <p:sp>
        <p:nvSpPr>
          <p:cNvPr id="28675" name="Notes Placeholder 2"/>
          <p:cNvSpPr>
            <a:spLocks noGrp="1"/>
          </p:cNvSpPr>
          <p:nvPr>
            <p:ph type="body" idx="1"/>
          </p:nvPr>
        </p:nvSpPr>
        <p:spPr>
          <a:xfrm>
            <a:off x="935038" y="2819400"/>
            <a:ext cx="5140325" cy="4183063"/>
          </a:xfrm>
          <a:noFill/>
        </p:spPr>
        <p:txBody>
          <a:bodyPr/>
          <a:lstStyle/>
          <a:p>
            <a:r>
              <a:rPr lang="en-US" altLang="en-US" smtClean="0">
                <a:latin typeface="Arial" panose="020B0604020202020204" pitchFamily="34" charset="0"/>
              </a:rPr>
              <a:t>If you spot a mistake in the code that you have uploaded and it’s still before the deadline, fix the code and upload it again.  </a:t>
            </a:r>
          </a:p>
          <a:p>
            <a:endParaRPr lang="en-US" altLang="en-US" smtClean="0">
              <a:latin typeface="Arial" panose="020B0604020202020204" pitchFamily="34" charset="0"/>
            </a:endParaRPr>
          </a:p>
          <a:p>
            <a:r>
              <a:rPr lang="en-US" altLang="en-US" smtClean="0">
                <a:latin typeface="Arial" panose="020B0604020202020204" pitchFamily="34" charset="0"/>
              </a:rPr>
              <a:t>All the deadlines are given in Eastern Standard Time. </a:t>
            </a:r>
          </a:p>
          <a:p>
            <a:endParaRPr lang="en-US" altLang="en-US" smtClean="0">
              <a:latin typeface="Arial" panose="020B0604020202020204" pitchFamily="34" charset="0"/>
            </a:endParaRPr>
          </a:p>
          <a:p>
            <a:r>
              <a:rPr lang="en-US" altLang="en-US" smtClean="0">
                <a:latin typeface="Arial" panose="020B0604020202020204" pitchFamily="34" charset="0"/>
              </a:rPr>
              <a:t>At the very beginning of the course, assignments will have some short answer questions.   But the vast majority of the homework assignments will be scripts. </a:t>
            </a:r>
          </a:p>
          <a:p>
            <a:endParaRPr lang="en-US" altLang="en-US" smtClean="0">
              <a:latin typeface="Arial" panose="020B0604020202020204" pitchFamily="34" charset="0"/>
            </a:endParaRPr>
          </a:p>
          <a:p>
            <a:r>
              <a:rPr lang="en-US" altLang="en-US" smtClean="0">
                <a:latin typeface="Arial" panose="020B0604020202020204" pitchFamily="34" charset="0"/>
              </a:rPr>
              <a:t>Be sure to follow general instructions for the script submissions, so that you don’t lose points in this way. </a:t>
            </a:r>
          </a:p>
          <a:p>
            <a:r>
              <a:rPr lang="en-US" altLang="en-US" smtClean="0">
                <a:latin typeface="Arial" panose="020B0604020202020204" pitchFamily="34" charset="0"/>
              </a:rPr>
              <a:t>Name scripts exactly as specified in the exercise in the book.   Wrong names cause the graders aggravation because the grading system doesn’t find them. </a:t>
            </a:r>
          </a:p>
          <a:p>
            <a:endParaRPr lang="en-US" altLang="en-US" smtClean="0">
              <a:latin typeface="Arial" panose="020B0604020202020204" pitchFamily="34" charset="0"/>
            </a:endParaRPr>
          </a:p>
          <a:p>
            <a:r>
              <a:rPr lang="en-US" altLang="en-US" smtClean="0">
                <a:latin typeface="Arial" panose="020B0604020202020204" pitchFamily="34" charset="0"/>
              </a:rPr>
              <a:t>Include your unityID and name in the header comments of each script you submit.  Otherwise we can’t tell whose it is when we have it open.</a:t>
            </a:r>
          </a:p>
          <a:p>
            <a:endParaRPr lang="en-US" altLang="en-US" smtClean="0">
              <a:latin typeface="Arial" panose="020B0604020202020204" pitchFamily="34" charset="0"/>
            </a:endParaRPr>
          </a:p>
          <a:p>
            <a:r>
              <a:rPr lang="en-US" altLang="en-US" smtClean="0">
                <a:latin typeface="Arial" panose="020B0604020202020204" pitchFamily="34" charset="0"/>
              </a:rPr>
              <a:t>Don’t zip your submissions.  Moodle automatically groups anything you submit in a folder named as your unity id.  </a:t>
            </a:r>
          </a:p>
        </p:txBody>
      </p:sp>
      <p:sp>
        <p:nvSpPr>
          <p:cNvPr id="2867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3A3E85-57CF-416B-9329-BD52727DF28C}" type="slidenum">
              <a:rPr lang="en-US" altLang="en-US" smtClean="0"/>
              <a:pPr/>
              <a:t>14</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r>
              <a:rPr lang="en-US" altLang="en-US" smtClean="0">
                <a:latin typeface="Arial" panose="020B0604020202020204" pitchFamily="34" charset="0"/>
              </a:rPr>
              <a:t>One very helpful resource that is available to you is an online tool called Py4All, which has been developed to accompany the Python for ArcGIS textbook.   It applies to any exercise in the book in which you write a script.</a:t>
            </a:r>
          </a:p>
          <a:p>
            <a:endParaRPr lang="en-US" altLang="en-US" smtClean="0">
              <a:latin typeface="Arial" panose="020B0604020202020204" pitchFamily="34" charset="0"/>
            </a:endParaRPr>
          </a:p>
          <a:p>
            <a:r>
              <a:rPr lang="en-US" altLang="en-US" smtClean="0">
                <a:latin typeface="Arial" panose="020B0604020202020204" pitchFamily="34" charset="0"/>
              </a:rPr>
              <a:t>The main purpose of Py4All is to provide automated feedback and enable students to compare your output to the solution output. </a:t>
            </a:r>
          </a:p>
          <a:p>
            <a:endParaRPr lang="en-US" altLang="en-US" smtClean="0">
              <a:latin typeface="Arial" panose="020B0604020202020204" pitchFamily="34" charset="0"/>
            </a:endParaRPr>
          </a:p>
          <a:p>
            <a:r>
              <a:rPr lang="en-US" altLang="en-US" smtClean="0">
                <a:latin typeface="Arial" panose="020B0604020202020204" pitchFamily="34" charset="0"/>
              </a:rPr>
              <a:t>It can be used the script is completed or when you’ve made as much progress as you can, but you’re stuck. It does not replace grading, which the instructors will do.  When you’re ready to officially submit a script, do that on Moodle.  Py4All is more like a sandbox system to provide automated feedback.   </a:t>
            </a:r>
          </a:p>
          <a:p>
            <a:endParaRPr lang="en-US" altLang="en-US" smtClean="0">
              <a:latin typeface="Arial" panose="020B0604020202020204" pitchFamily="34" charset="0"/>
            </a:endParaRPr>
          </a:p>
          <a:p>
            <a:r>
              <a:rPr lang="en-US" altLang="en-US" smtClean="0">
                <a:latin typeface="Arial" panose="020B0604020202020204" pitchFamily="34" charset="0"/>
              </a:rPr>
              <a:t>Instead of a grader, think of Py4All as a helping hand when you’re first learning to script.  You can use it iteratively by uploading your script, receiving feedback, making modifications, and uploading again to receive additional feedback.</a:t>
            </a:r>
          </a:p>
          <a:p>
            <a:endParaRPr lang="en-US" altLang="en-US" smtClean="0">
              <a:latin typeface="Arial" panose="020B0604020202020204" pitchFamily="34" charset="0"/>
            </a:endParaRPr>
          </a:p>
          <a:p>
            <a:r>
              <a:rPr lang="en-US" altLang="en-US" smtClean="0">
                <a:latin typeface="Arial" panose="020B0604020202020204" pitchFamily="34" charset="0"/>
              </a:rPr>
              <a:t>To get started, watch the intro to Py4All video which explains how it works.  You will be able login to the Py4All site with your unity id and password once you receive the enrollment </a:t>
            </a:r>
            <a:r>
              <a:rPr lang="en-US" altLang="en-US" b="1" smtClean="0">
                <a:latin typeface="Arial" panose="020B0604020202020204" pitchFamily="34" charset="0"/>
              </a:rPr>
              <a:t>key</a:t>
            </a:r>
            <a:r>
              <a:rPr lang="en-US" altLang="en-US" smtClean="0">
                <a:latin typeface="Arial" panose="020B0604020202020204" pitchFamily="34" charset="0"/>
              </a:rPr>
              <a:t> which will be shared on the message board.</a:t>
            </a:r>
          </a:p>
          <a:p>
            <a:endParaRPr lang="en-US" altLang="en-US" smtClean="0">
              <a:latin typeface="Arial" panose="020B0604020202020204" pitchFamily="34" charset="0"/>
            </a:endParaRPr>
          </a:p>
        </p:txBody>
      </p:sp>
      <p:sp>
        <p:nvSpPr>
          <p:cNvPr id="3072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A19293-946F-4A49-A844-F959D41F9ADE}" type="slidenum">
              <a:rPr lang="en-US" altLang="en-US" smtClean="0"/>
              <a:pPr/>
              <a:t>15</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r>
              <a:rPr lang="en-US" altLang="en-US" dirty="0" smtClean="0">
                <a:latin typeface="Arial" panose="020B0604020202020204" pitchFamily="34" charset="0"/>
              </a:rPr>
              <a:t>The Moodle course page contains links to the course resources.  </a:t>
            </a:r>
          </a:p>
          <a:p>
            <a:r>
              <a:rPr lang="en-US" altLang="en-US" dirty="0" smtClean="0">
                <a:latin typeface="Arial" panose="020B0604020202020204" pitchFamily="34" charset="0"/>
              </a:rPr>
              <a:t>---</a:t>
            </a:r>
          </a:p>
          <a:p>
            <a:r>
              <a:rPr lang="en-US" altLang="en-US" dirty="0" smtClean="0">
                <a:latin typeface="Arial" panose="020B0604020202020204" pitchFamily="34" charset="0"/>
              </a:rPr>
              <a:t>I’ll quickly step through these links now so you’ll be aware of these resources.  Be sure to read any announcements I post in Moodle.  Announcements will contain information everyone needs to know, including our feedback to students and other important reminders. </a:t>
            </a:r>
          </a:p>
          <a:p>
            <a:r>
              <a:rPr lang="en-US" altLang="en-US" dirty="0" smtClean="0">
                <a:latin typeface="Arial" panose="020B0604020202020204" pitchFamily="34" charset="0"/>
              </a:rPr>
              <a:t>---</a:t>
            </a:r>
          </a:p>
          <a:p>
            <a:endParaRPr lang="en-US" altLang="en-US" dirty="0" smtClean="0">
              <a:latin typeface="Arial" panose="020B0604020202020204" pitchFamily="34" charset="0"/>
            </a:endParaRPr>
          </a:p>
          <a:p>
            <a:r>
              <a:rPr lang="en-US" altLang="en-US" dirty="0" smtClean="0">
                <a:latin typeface="Arial" panose="020B0604020202020204" pitchFamily="34" charset="0"/>
              </a:rPr>
              <a:t>This video discussed rules from the syllabus but the syllabus contains more detail. Be sure to read the syllabus to clarify the expectations for the course.</a:t>
            </a:r>
          </a:p>
          <a:p>
            <a:endParaRPr lang="en-US" altLang="en-US" dirty="0" smtClean="0">
              <a:latin typeface="Arial" panose="020B0604020202020204" pitchFamily="34" charset="0"/>
            </a:endParaRPr>
          </a:p>
          <a:p>
            <a:r>
              <a:rPr lang="en-US" altLang="en-US" dirty="0" smtClean="0">
                <a:latin typeface="Arial" panose="020B0604020202020204" pitchFamily="34" charset="0"/>
              </a:rPr>
              <a:t>---</a:t>
            </a:r>
          </a:p>
          <a:p>
            <a:endParaRPr lang="en-US" altLang="en-US" dirty="0" smtClean="0">
              <a:latin typeface="Arial" panose="020B0604020202020204" pitchFamily="34" charset="0"/>
            </a:endParaRPr>
          </a:p>
          <a:p>
            <a:r>
              <a:rPr lang="en-US" altLang="en-US" dirty="0" smtClean="0">
                <a:latin typeface="Arial" panose="020B0604020202020204" pitchFamily="34" charset="0"/>
              </a:rPr>
              <a:t>We already discussed the message board. Moodle has a link to Piazza.</a:t>
            </a:r>
          </a:p>
          <a:p>
            <a:endParaRPr lang="en-US" altLang="en-US" dirty="0" smtClean="0">
              <a:latin typeface="Arial" panose="020B0604020202020204" pitchFamily="34" charset="0"/>
            </a:endParaRPr>
          </a:p>
          <a:p>
            <a:r>
              <a:rPr lang="en-US" altLang="en-US" dirty="0" smtClean="0">
                <a:latin typeface="Arial" panose="020B0604020202020204" pitchFamily="34" charset="0"/>
              </a:rPr>
              <a:t>---</a:t>
            </a:r>
          </a:p>
          <a:p>
            <a:r>
              <a:rPr lang="en-US" altLang="en-US" dirty="0" smtClean="0">
                <a:latin typeface="Arial" panose="020B0604020202020204" pitchFamily="34" charset="0"/>
              </a:rPr>
              <a:t>Piazza will be our primary platform for interaction with students who are not in the classroom. </a:t>
            </a:r>
          </a:p>
          <a:p>
            <a:endParaRPr lang="en-US" altLang="en-US" dirty="0" smtClean="0">
              <a:latin typeface="Arial" panose="020B0604020202020204" pitchFamily="34" charset="0"/>
            </a:endParaRPr>
          </a:p>
          <a:p>
            <a:r>
              <a:rPr lang="en-US" altLang="en-US" dirty="0" smtClean="0">
                <a:latin typeface="Arial" panose="020B0604020202020204" pitchFamily="34" charset="0"/>
              </a:rPr>
              <a:t>We enjoy meeting with students when possible, so don’t hesitate to reach out for help.  Getting help early in the semester can keep you on track.  Since it’s difficult to find a time that is convenient for everyone, we try to be flexible by making our office hours by appointment.   To arrange an appointment, post a message on Piazza.   As always, plan for any requested meeting by preparing specific questions for the meeting so that we can help efficiently.</a:t>
            </a:r>
          </a:p>
          <a:p>
            <a:endParaRPr lang="en-US" altLang="en-US" dirty="0" smtClean="0">
              <a:latin typeface="Arial" panose="020B0604020202020204" pitchFamily="34" charset="0"/>
            </a:endParaRPr>
          </a:p>
          <a:p>
            <a:r>
              <a:rPr lang="en-US" altLang="en-US" dirty="0" smtClean="0">
                <a:latin typeface="Arial" panose="020B0604020202020204" pitchFamily="34" charset="0"/>
              </a:rPr>
              <a:t>Information about remote meeting tools can be found under the instructors link. In-person might also be possible, depending on your location and schedule.  For remote meetings, we can share desktops using Google Meet or Zoom.   There is a GIS 540 Zoom meeting set up already so that whenever our meeting occurs, we can just follow the link to a live meeting.  You’ll need a microphone or you can join the audio by telephone.  </a:t>
            </a:r>
          </a:p>
          <a:p>
            <a:endParaRPr lang="en-US" altLang="en-US" dirty="0" smtClean="0">
              <a:latin typeface="Arial" panose="020B0604020202020204" pitchFamily="34" charset="0"/>
            </a:endParaRPr>
          </a:p>
          <a:p>
            <a:r>
              <a:rPr lang="en-US" altLang="en-US" dirty="0" smtClean="0">
                <a:latin typeface="Arial" panose="020B0604020202020204" pitchFamily="34" charset="0"/>
              </a:rPr>
              <a:t>I prefer that you use the Piazza message board to contact the instructors instead of email.  If you send emails directly to us with course material questions, we will ask you to post the questions on Piazza so that we have our the interactions in one place.   In this way, others may be able to learn from your questions too. </a:t>
            </a:r>
          </a:p>
          <a:p>
            <a:endParaRPr lang="en-US" altLang="en-US" dirty="0" smtClean="0">
              <a:latin typeface="Arial" panose="020B0604020202020204" pitchFamily="34" charset="0"/>
            </a:endParaRPr>
          </a:p>
          <a:p>
            <a:r>
              <a:rPr lang="en-US" altLang="en-US" dirty="0" smtClean="0">
                <a:latin typeface="Arial" panose="020B0604020202020204" pitchFamily="34" charset="0"/>
              </a:rPr>
              <a:t>---</a:t>
            </a:r>
          </a:p>
          <a:p>
            <a:r>
              <a:rPr lang="en-US" altLang="en-US" dirty="0" smtClean="0">
                <a:latin typeface="Arial" panose="020B0604020202020204" pitchFamily="34" charset="0"/>
              </a:rPr>
              <a:t>We already discussed the automated feedback tool. Moodle has a link to Py4All.</a:t>
            </a:r>
          </a:p>
          <a:p>
            <a:endParaRPr lang="en-US" altLang="en-US" dirty="0" smtClean="0">
              <a:latin typeface="Arial" panose="020B0604020202020204" pitchFamily="34" charset="0"/>
            </a:endParaRPr>
          </a:p>
          <a:p>
            <a:r>
              <a:rPr lang="en-US" altLang="en-US" dirty="0" smtClean="0">
                <a:latin typeface="Arial" panose="020B0604020202020204" pitchFamily="34" charset="0"/>
              </a:rPr>
              <a:t>---</a:t>
            </a:r>
          </a:p>
          <a:p>
            <a:r>
              <a:rPr lang="en-US" altLang="en-US" dirty="0" smtClean="0">
                <a:latin typeface="Arial" panose="020B0604020202020204" pitchFamily="34" charset="0"/>
              </a:rPr>
              <a:t>There is also a link to the gispy.zip file.  If, for some reason, you already have a copy of </a:t>
            </a:r>
            <a:r>
              <a:rPr lang="en-US" altLang="en-US" dirty="0" err="1" smtClean="0">
                <a:latin typeface="Arial" panose="020B0604020202020204" pitchFamily="34" charset="0"/>
              </a:rPr>
              <a:t>gispy</a:t>
            </a:r>
            <a:r>
              <a:rPr lang="en-US" altLang="en-US" dirty="0" smtClean="0">
                <a:latin typeface="Arial" panose="020B0604020202020204" pitchFamily="34" charset="0"/>
              </a:rPr>
              <a:t>, please download a fresh one, as I do update this periodically.</a:t>
            </a:r>
          </a:p>
          <a:p>
            <a:r>
              <a:rPr lang="en-US" altLang="en-US" dirty="0" smtClean="0">
                <a:latin typeface="Arial" panose="020B0604020202020204" pitchFamily="34" charset="0"/>
              </a:rPr>
              <a:t>---</a:t>
            </a:r>
          </a:p>
          <a:p>
            <a:r>
              <a:rPr lang="en-US" altLang="en-US" dirty="0" smtClean="0">
                <a:latin typeface="Arial" panose="020B0604020202020204" pitchFamily="34" charset="0"/>
              </a:rPr>
              <a:t>There is a link to information about the course project.  We’ll get back to that in a moment.</a:t>
            </a:r>
          </a:p>
          <a:p>
            <a:r>
              <a:rPr lang="en-US" altLang="en-US" dirty="0" smtClean="0">
                <a:latin typeface="Arial" panose="020B0604020202020204" pitchFamily="34" charset="0"/>
              </a:rPr>
              <a:t>---</a:t>
            </a:r>
          </a:p>
          <a:p>
            <a:r>
              <a:rPr lang="en-US" altLang="en-US" dirty="0" smtClean="0">
                <a:latin typeface="Arial" panose="020B0604020202020204" pitchFamily="34" charset="0"/>
              </a:rPr>
              <a:t>The gradebook won’t have much information at this point, as you’re just starting the course.  But be sure you know how to navigate to this.  Along with numeric scores, we will be posting comments as feedback for the scripts you submit.  If you can’t see a link to the gradebook on the left side of your page.  You need to click on the hamburger (that’s what some call the symbol with the three horizontal lines) It should be in the upper right corner of the page. This toggles a left panel open and closed.</a:t>
            </a:r>
          </a:p>
          <a:p>
            <a:r>
              <a:rPr lang="en-US" altLang="en-US" dirty="0" smtClean="0">
                <a:latin typeface="Arial" panose="020B0604020202020204" pitchFamily="34" charset="0"/>
              </a:rPr>
              <a:t>---</a:t>
            </a:r>
          </a:p>
          <a:p>
            <a:r>
              <a:rPr lang="en-US" altLang="en-US" dirty="0" smtClean="0">
                <a:latin typeface="Arial" panose="020B0604020202020204" pitchFamily="34" charset="0"/>
              </a:rPr>
              <a:t>Finally Bookmark the Moodle page, as this will be your primary landing spot for this course. </a:t>
            </a:r>
          </a:p>
          <a:p>
            <a:endParaRPr lang="en-US" altLang="en-US" dirty="0" smtClean="0">
              <a:latin typeface="Arial" panose="020B0604020202020204" pitchFamily="34" charset="0"/>
            </a:endParaRPr>
          </a:p>
          <a:p>
            <a:r>
              <a:rPr lang="en-US" altLang="en-US" dirty="0" smtClean="0">
                <a:latin typeface="Arial" panose="020B0604020202020204" pitchFamily="34" charset="0"/>
              </a:rPr>
              <a:t>Please pause the video now and verify that you can locate each of these resources on the course website.  Please let us know if you are unable to find any of them.</a:t>
            </a:r>
          </a:p>
          <a:p>
            <a:endParaRPr lang="en-US" altLang="en-US" dirty="0" smtClean="0">
              <a:latin typeface="Arial" panose="020B0604020202020204" pitchFamily="34" charset="0"/>
            </a:endParaRPr>
          </a:p>
          <a:p>
            <a:r>
              <a:rPr lang="en-US" altLang="en-US" dirty="0" smtClean="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16</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r>
              <a:rPr lang="en-US" altLang="en-US" smtClean="0">
                <a:latin typeface="Arial" panose="020B0604020202020204" pitchFamily="34" charset="0"/>
              </a:rPr>
              <a:t>Also on the Moodle course page, you’ll find the schedule. The schedule blocks specify topics, materials, and activities for each week of the course.   Each block is outlined in a grey box.  Click on the block titles to see the details.  </a:t>
            </a:r>
          </a:p>
          <a:p>
            <a:endParaRPr lang="en-US" altLang="en-US" smtClean="0">
              <a:latin typeface="Arial" panose="020B0604020202020204" pitchFamily="34" charset="0"/>
            </a:endParaRPr>
          </a:p>
          <a:p>
            <a:r>
              <a:rPr lang="en-US" altLang="en-US" smtClean="0">
                <a:latin typeface="Arial" panose="020B0604020202020204" pitchFamily="34" charset="0"/>
              </a:rPr>
              <a:t>There are 3 main types of blocks  in the schedule. These are week, quiz, and homework blocks.  A week block contain the topics for that week and below each topic, you’ll find the related materials.  These materials typically include a chapter from the textbook to read, a video to accompany the reading, the slides that are used in the video, and a link to the in-class exercises that are discussed in the video.   Homework assignments generally consist of completing tutorial lessons, responding to short answer questions, and writing Python scripts.  Quiz blocks contain timed quizzes with a short availability window. </a:t>
            </a:r>
          </a:p>
          <a:p>
            <a:endParaRPr lang="en-US" altLang="en-US" smtClean="0">
              <a:latin typeface="Arial" panose="020B0604020202020204" pitchFamily="34" charset="0"/>
            </a:endParaRPr>
          </a:p>
          <a:p>
            <a:r>
              <a:rPr lang="en-US" altLang="en-US" smtClean="0">
                <a:latin typeface="Arial" panose="020B0604020202020204" pitchFamily="34" charset="0"/>
              </a:rPr>
              <a:t>The strategic approach to this course is to first read the required readings. Then watch the video. Pause the video when questions are posed or in-class exercises are introduced.  Try to solve the in-class exercises on your own.  Then resume the video to listen to the solution.  Solutions to the in-class exercises are either on a slide itself or in the notes section of the slide. When you read the textbook before watching the video, it’s as if you’re hearing it for a second time.  This really helps to reinforce the new concepts you’re learning.   After cycling through the video watching, trying the in-class exercises, and checking your work, you may want to then look at the related chapter again before attempting the homework.  In fact, trying the code you’re looking at in the chapter and testing variations of it can be a really useful technique for learning syntax.  I can’t emphasize too much how important it is to get in the habit of predicting the output you will get from a line of code.  Making a habit of doing this will set you up to excel as a programmer. </a:t>
            </a:r>
          </a:p>
        </p:txBody>
      </p:sp>
      <p:sp>
        <p:nvSpPr>
          <p:cNvPr id="348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45FFE5-1CCF-4511-A87F-DC14A0359C4E}" type="slidenum">
              <a:rPr lang="en-US" altLang="en-US" smtClean="0"/>
              <a:pPr/>
              <a:t>17</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p:spPr>
        <p:txBody>
          <a:bodyPr/>
          <a:lstStyle/>
          <a:p>
            <a:r>
              <a:rPr lang="en-US" altLang="en-US" dirty="0" smtClean="0">
                <a:latin typeface="Arial" panose="020B0604020202020204" pitchFamily="34" charset="0"/>
              </a:rPr>
              <a:t>As mentioned earlier, students complete a project for this course and there is a link to information about the project on the course page. Instructions for the project, including requirements and evaluation for each stage are on the linked page.  </a:t>
            </a:r>
          </a:p>
          <a:p>
            <a:endParaRPr lang="en-US" altLang="en-US" dirty="0" smtClean="0">
              <a:latin typeface="Arial" panose="020B0604020202020204" pitchFamily="34" charset="0"/>
            </a:endParaRPr>
          </a:p>
          <a:p>
            <a:r>
              <a:rPr lang="en-US" altLang="en-US" dirty="0" smtClean="0">
                <a:latin typeface="Arial" panose="020B0604020202020204" pitchFamily="34" charset="0"/>
              </a:rPr>
              <a:t>The project can be an opportunity for students to apply what they've learned in the course to a problem that has arisen in their workplace or research. As you saw in the examples near the beginning of this video, the projects often involve filtering raw data, performing geospatial analysis, and visualizing the results.  </a:t>
            </a:r>
          </a:p>
          <a:p>
            <a:endParaRPr lang="en-US" altLang="en-US" dirty="0" smtClean="0">
              <a:latin typeface="Arial" panose="020B0604020202020204" pitchFamily="34" charset="0"/>
            </a:endParaRPr>
          </a:p>
          <a:p>
            <a:r>
              <a:rPr lang="en-US" altLang="en-US" dirty="0" smtClean="0">
                <a:latin typeface="Arial" panose="020B0604020202020204" pitchFamily="34" charset="0"/>
              </a:rPr>
              <a:t>The project is developed in three stages.  A preliminary proposal is submitted about 2/3 of the way through the semester.  Feedback on the proposal is provided.  Then, a revised proposal is collected.  This will include updates based on the feedback, additional plans, and a progress report on the current state of the project. Feedback is given again.  The final version of the project is then due during final exam week.     </a:t>
            </a:r>
          </a:p>
          <a:p>
            <a:endParaRPr lang="en-US" altLang="en-US" dirty="0" smtClean="0">
              <a:latin typeface="Arial" panose="020B0604020202020204" pitchFamily="34" charset="0"/>
            </a:endParaRPr>
          </a:p>
          <a:p>
            <a:r>
              <a:rPr lang="en-US" altLang="en-US" dirty="0" smtClean="0">
                <a:latin typeface="Arial" panose="020B0604020202020204" pitchFamily="34" charset="0"/>
              </a:rPr>
              <a:t>For an brief overview of the project requirements, read the brief “Projects requirements synopsis” to learn more.</a:t>
            </a:r>
          </a:p>
          <a:p>
            <a:r>
              <a:rPr lang="en-US" altLang="en-US" dirty="0" smtClean="0">
                <a:latin typeface="Arial" panose="020B0604020202020204" pitchFamily="34" charset="0"/>
              </a:rPr>
              <a:t>The first required submission for the project is a preliminary proposal due in the second half of the semester as specified in the schedule in a homework assignment.</a:t>
            </a:r>
          </a:p>
          <a:p>
            <a:endParaRPr lang="en-US" altLang="en-US" dirty="0" smtClean="0">
              <a:latin typeface="Arial" panose="020B0604020202020204" pitchFamily="34" charset="0"/>
            </a:endParaRPr>
          </a:p>
        </p:txBody>
      </p:sp>
      <p:sp>
        <p:nvSpPr>
          <p:cNvPr id="368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BFF81A-9C1C-4D30-913E-8FD580F7A41D}" type="slidenum">
              <a:rPr lang="en-US" altLang="en-US" smtClean="0"/>
              <a:pPr/>
              <a:t>18</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r>
              <a:rPr lang="en-US" altLang="en-US" smtClean="0">
                <a:latin typeface="Arial" panose="020B0604020202020204" pitchFamily="34" charset="0"/>
              </a:rPr>
              <a:t>Now we’ve completed the class introduction and we can get to the fun stuff!  Let’s return to the schedule and go to the in-class exercise for day 1.    In this exercise, we’ll use the ArcGIS Python prompt just to get your feet wet.   First, you’ll need to download and unzip data, the gispy.zip file, and place it just under the C drive, so that you have a C:/gispy/data directory. Confirm that C:\gispy\data\ch01\park.shp exists.  You may confirm this in ArcCatalog, but then you have to click on the data directory and refresh it, so that the data is not locked by ArcCatalog.  If your path looks like this, C:/</a:t>
            </a:r>
            <a:r>
              <a:rPr lang="en-US" altLang="en-US" b="1" smtClean="0">
                <a:latin typeface="Arial" panose="020B0604020202020204" pitchFamily="34" charset="0"/>
              </a:rPr>
              <a:t>gispy/gispy</a:t>
            </a:r>
            <a:r>
              <a:rPr lang="en-US" altLang="en-US" smtClean="0">
                <a:latin typeface="Arial" panose="020B0604020202020204" pitchFamily="34" charset="0"/>
              </a:rPr>
              <a:t>/data/ch01/park.shp, you have an extra layer of folders and you need to remove that extra layer.  There should be only one gispy in your path.  Now you’re ready to launch ArcMap and open the Python window.  Next follow the instructions shown in the in-class exercise and answer the questions that arise near the end.   We’ll discuss the answers in the next video.</a:t>
            </a:r>
          </a:p>
        </p:txBody>
      </p:sp>
      <p:sp>
        <p:nvSpPr>
          <p:cNvPr id="3891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319035-7692-4812-BEA0-2B312AFEA3E3}" type="slidenum">
              <a:rPr lang="en-US" altLang="en-US" smtClean="0"/>
              <a:pPr/>
              <a:t>19</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smtClean="0">
                <a:latin typeface="Arial" panose="020B0604020202020204" pitchFamily="34" charset="0"/>
              </a:rPr>
              <a:t>The focus of this course is GIS programming through the use of the Python programming language.  We will discuss general programming concepts as well as Python syntax.   One element we will discuss in depth is  the ArcGIS Python library, called arcpy. We will use arcpy as well as standard Python features to process and analyze data.  </a:t>
            </a:r>
          </a:p>
          <a:p>
            <a:endParaRPr lang="en-US" altLang="en-US" smtClean="0">
              <a:latin typeface="Arial" panose="020B0604020202020204" pitchFamily="34" charset="0"/>
            </a:endParaRPr>
          </a:p>
          <a:p>
            <a:r>
              <a:rPr lang="en-US" altLang="en-US" smtClean="0">
                <a:latin typeface="Arial" panose="020B0604020202020204" pitchFamily="34" charset="0"/>
              </a:rPr>
              <a:t>A key objective for this course is to </a:t>
            </a:r>
            <a:r>
              <a:rPr lang="en-US" altLang="en-US" i="1" smtClean="0">
                <a:latin typeface="Arial" panose="020B0604020202020204" pitchFamily="34" charset="0"/>
              </a:rPr>
              <a:t>automate batch processing </a:t>
            </a:r>
            <a:r>
              <a:rPr lang="en-US" altLang="en-US" smtClean="0">
                <a:latin typeface="Arial" panose="020B0604020202020204" pitchFamily="34" charset="0"/>
              </a:rPr>
              <a:t>to enhance workflow efficiency.   With Python, large numbers of records, files, and databases can be processed rapidly.</a:t>
            </a:r>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118AD1-062A-4693-B8F9-EAE17680E580}" type="slidenum">
              <a:rPr lang="en-US" altLang="en-US" smtClean="0"/>
              <a:pPr/>
              <a:t>2</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r>
              <a:rPr lang="en-US" altLang="en-US" smtClean="0">
                <a:latin typeface="Arial" panose="020B0604020202020204" pitchFamily="34" charset="0"/>
              </a:rPr>
              <a:t>These are some of the basic capabilities we will target with this course. Let’s view some sample final projects for a clearer picture of what’s possible when these skills are mastered.  </a:t>
            </a:r>
          </a:p>
          <a:p>
            <a:endParaRPr lang="en-US" altLang="en-US" smtClean="0">
              <a:latin typeface="Arial" panose="020B0604020202020204" pitchFamily="34" charset="0"/>
            </a:endParaRPr>
          </a:p>
        </p:txBody>
      </p:sp>
      <p:sp>
        <p:nvSpPr>
          <p:cNvPr id="819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025A93-1736-4433-BB79-602888F678D0}" type="slidenum">
              <a:rPr lang="en-US" altLang="en-US" smtClean="0"/>
              <a:pPr/>
              <a:t>3</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xfrm>
            <a:off x="1181100" y="696913"/>
            <a:ext cx="3695700" cy="2771775"/>
          </a:xfrm>
          <a:ln/>
        </p:spPr>
      </p:sp>
      <p:sp>
        <p:nvSpPr>
          <p:cNvPr id="10243" name="Notes Placeholder 2"/>
          <p:cNvSpPr>
            <a:spLocks noGrp="1"/>
          </p:cNvSpPr>
          <p:nvPr>
            <p:ph type="body" idx="1"/>
          </p:nvPr>
        </p:nvSpPr>
        <p:spPr>
          <a:xfrm>
            <a:off x="935038" y="3810000"/>
            <a:ext cx="5140325" cy="4183063"/>
          </a:xfrm>
          <a:noFill/>
        </p:spPr>
        <p:txBody>
          <a:bodyPr/>
          <a:lstStyle/>
          <a:p>
            <a:r>
              <a:rPr lang="en-US" altLang="en-US" smtClean="0">
                <a:latin typeface="Arial" panose="020B0604020202020204" pitchFamily="34" charset="0"/>
              </a:rPr>
              <a:t>Our students apply this course material at their workplaces and in their research projects.  Morelli and Bouton took this course a few semesters ago.   Morelli’s final project developed a process to simplify overly complex postal code polygons using variable grid sizes.    Bouton’s final project automated a process for ground water contamination analysis that had previously been performed painstakingly by hand.   </a:t>
            </a:r>
          </a:p>
          <a:p>
            <a:r>
              <a:rPr lang="en-US" altLang="en-US" smtClean="0">
                <a:latin typeface="Arial" panose="020B0604020202020204" pitchFamily="34" charset="0"/>
              </a:rPr>
              <a:t>Both of these projects process and automatically map data and create HTML Webpages to display the results.  Near the end of the semester, students submit two videos, part 1 to describe the problem they have tackled and their approach, part 2 to demonstrate the tool that was created.   We’ll look at Morelli’s part 1 and Bouton’s part 2 to hear what they have to say about their work.</a:t>
            </a:r>
          </a:p>
          <a:p>
            <a:endParaRPr lang="en-US" altLang="en-US" smtClean="0">
              <a:latin typeface="Arial" panose="020B0604020202020204" pitchFamily="34" charset="0"/>
            </a:endParaRPr>
          </a:p>
          <a:p>
            <a:r>
              <a:rPr lang="en-US" altLang="en-US" smtClean="0">
                <a:latin typeface="Arial" panose="020B0604020202020204" pitchFamily="34" charset="0"/>
              </a:rPr>
              <a:t>These excellent projects used 400 and 700 lines of code, respectively.  Their code is reusable and portable, so they can share it with colleagues.    As the semester progresses, you should be thinking about how you might apply programming in your workplace or research or to work with some data that interests you.  </a:t>
            </a:r>
          </a:p>
        </p:txBody>
      </p:sp>
      <p:sp>
        <p:nvSpPr>
          <p:cNvPr id="102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21B594-CAC0-4BC0-8636-C7DD2B725F50}" type="slidenum">
              <a:rPr lang="en-US" altLang="en-US" smtClean="0"/>
              <a:pPr/>
              <a:t>4</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en-US" altLang="en-US" smtClean="0">
                <a:latin typeface="Arial" panose="020B0604020202020204" pitchFamily="34" charset="0"/>
              </a:rPr>
              <a:t/>
            </a:r>
            <a:br>
              <a:rPr lang="en-US" altLang="en-US" smtClean="0">
                <a:latin typeface="Arial" panose="020B0604020202020204" pitchFamily="34" charset="0"/>
              </a:rPr>
            </a:br>
            <a:r>
              <a:rPr lang="en-US" altLang="en-US" smtClean="0">
                <a:latin typeface="Arial" panose="020B0604020202020204" pitchFamily="34" charset="0"/>
              </a:rPr>
              <a:t>The textbook is available for sale online; an electronic version is available to NC State students for free through the library website.  The pdf formatting is more reliable than the eBook (which is altered by the browser window size).</a:t>
            </a:r>
          </a:p>
          <a:p>
            <a:endParaRPr lang="en-US" altLang="en-US" smtClean="0">
              <a:latin typeface="Arial" panose="020B0604020202020204" pitchFamily="34" charset="0"/>
            </a:endParaRPr>
          </a:p>
          <a:p>
            <a:r>
              <a:rPr lang="en-US" altLang="en-US" smtClean="0">
                <a:latin typeface="Arial" panose="020B0604020202020204" pitchFamily="34" charset="0"/>
              </a:rPr>
              <a:t>The data and sample script need to be downloaded for this course </a:t>
            </a:r>
            <a:r>
              <a:rPr lang="en-US" altLang="en-US" smtClean="0">
                <a:latin typeface="Arial" panose="020B0604020202020204" pitchFamily="34" charset="0"/>
                <a:hlinkClick r:id="rId3" tooltip="http://go.ncsu.edu/gispy opens in a new window targeting https://velocity.ncsu.edu/dl/nFDPPuz/299237"/>
              </a:rPr>
              <a:t>http://go.ncsu.edu/gispy</a:t>
            </a:r>
            <a:endParaRPr lang="en-US" altLang="en-US" smtClean="0">
              <a:latin typeface="Arial" panose="020B0604020202020204" pitchFamily="34" charset="0"/>
            </a:endParaRPr>
          </a:p>
          <a:p>
            <a:r>
              <a:rPr lang="en-US" altLang="en-US" smtClean="0">
                <a:latin typeface="Arial" panose="020B0604020202020204" pitchFamily="34" charset="0"/>
              </a:rPr>
              <a:t>Be sure the unzipped file appears as shown here.</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D5DE16-D807-4FAF-B7B0-FD97086C0D49}" type="slidenum">
              <a:rPr lang="en-US" altLang="en-US" smtClean="0"/>
              <a:pPr/>
              <a:t>5</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1181100" y="696913"/>
            <a:ext cx="1485900" cy="1114425"/>
          </a:xfrm>
          <a:ln/>
        </p:spPr>
      </p:sp>
      <p:sp>
        <p:nvSpPr>
          <p:cNvPr id="14339" name="Notes Placeholder 2"/>
          <p:cNvSpPr>
            <a:spLocks noGrp="1"/>
          </p:cNvSpPr>
          <p:nvPr>
            <p:ph type="body" idx="1"/>
          </p:nvPr>
        </p:nvSpPr>
        <p:spPr>
          <a:xfrm>
            <a:off x="914400" y="1981200"/>
            <a:ext cx="5140325" cy="4183063"/>
          </a:xfrm>
          <a:noFill/>
        </p:spPr>
        <p:txBody>
          <a:bodyPr/>
          <a:lstStyle/>
          <a:p>
            <a:r>
              <a:rPr lang="en-US" altLang="en-US" dirty="0" smtClean="0">
                <a:latin typeface="Arial" panose="020B0604020202020204" pitchFamily="34" charset="0"/>
              </a:rPr>
              <a:t>The concepts presented in this course can help you land a better job, but it takes many hours of practice to learn to plan workflows and implement them efficiently.  </a:t>
            </a:r>
          </a:p>
          <a:p>
            <a:endParaRPr lang="en-US" altLang="en-US" dirty="0" smtClean="0">
              <a:latin typeface="Arial" panose="020B0604020202020204" pitchFamily="34" charset="0"/>
            </a:endParaRPr>
          </a:p>
          <a:p>
            <a:r>
              <a:rPr lang="en-US" altLang="en-US" dirty="0" smtClean="0">
                <a:latin typeface="Arial" panose="020B0604020202020204" pitchFamily="34" charset="0"/>
              </a:rPr>
              <a:t>Learning to program is challenging and it requires a very hands-on approach.  This is why lessons are reinforced with in-class exercises and numerous homework assignments.   The scripting homework assignments will be challenging.   The lessons are </a:t>
            </a:r>
            <a:r>
              <a:rPr lang="en-US" altLang="en-US" i="1" dirty="0" smtClean="0">
                <a:latin typeface="Arial" panose="020B0604020202020204" pitchFamily="34" charset="0"/>
              </a:rPr>
              <a:t>cumulative</a:t>
            </a:r>
            <a:r>
              <a:rPr lang="en-US" altLang="en-US" dirty="0" smtClean="0">
                <a:latin typeface="Arial" panose="020B0604020202020204" pitchFamily="34" charset="0"/>
              </a:rPr>
              <a:t> and you will need to apply elements of the first week’s lesson to every subsequent lesson.  This means putting the new material together with the old material to solve the homework problems.   Quizzes </a:t>
            </a:r>
            <a:r>
              <a:rPr lang="en-US" altLang="en-US" dirty="0" smtClean="0">
                <a:latin typeface="Arial" panose="020B0604020202020204" pitchFamily="34" charset="0"/>
              </a:rPr>
              <a:t>assist </a:t>
            </a:r>
            <a:r>
              <a:rPr lang="en-US" altLang="en-US" dirty="0" smtClean="0">
                <a:latin typeface="Arial" panose="020B0604020202020204" pitchFamily="34" charset="0"/>
              </a:rPr>
              <a:t>with internalizing the material.   The grading for this course is based on homework assignments, quizzes, </a:t>
            </a:r>
            <a:r>
              <a:rPr lang="en-US" altLang="en-US" dirty="0" smtClean="0">
                <a:latin typeface="Arial" panose="020B0604020202020204" pitchFamily="34" charset="0"/>
              </a:rPr>
              <a:t>and </a:t>
            </a:r>
            <a:r>
              <a:rPr lang="en-US" altLang="en-US" dirty="0" smtClean="0">
                <a:latin typeface="Arial" panose="020B0604020202020204" pitchFamily="34" charset="0"/>
              </a:rPr>
              <a:t>the final project.</a:t>
            </a:r>
          </a:p>
          <a:p>
            <a:endParaRPr lang="en-US" altLang="en-US" dirty="0" smtClean="0">
              <a:latin typeface="Arial" panose="020B0604020202020204" pitchFamily="34" charset="0"/>
            </a:endParaRPr>
          </a:p>
          <a:p>
            <a:r>
              <a:rPr lang="en-US" altLang="en-US" dirty="0" smtClean="0">
                <a:latin typeface="Arial" panose="020B0604020202020204" pitchFamily="34" charset="0"/>
              </a:rPr>
              <a:t>The points that can be earned for late submissions drops exponentially.  For example, an exercise with 10 points submitted more than 48 hours past the deadline (and less than or equal to 72 hours past the deadline) can only earn a maximum of 6 points and it keeps dropping.   </a:t>
            </a:r>
          </a:p>
          <a:p>
            <a:endParaRPr lang="en-US" altLang="en-US" dirty="0" smtClean="0">
              <a:latin typeface="Arial" panose="020B0604020202020204" pitchFamily="34" charset="0"/>
            </a:endParaRPr>
          </a:p>
          <a:p>
            <a:r>
              <a:rPr lang="en-US" altLang="en-US" dirty="0" smtClean="0">
                <a:latin typeface="Arial" panose="020B0604020202020204" pitchFamily="34" charset="0"/>
              </a:rPr>
              <a:t>Expect to work hard and spend a lot of time on this coursework.    If you master these skills, it will pay off.   The GIS jobs that require this knowledge pay more than the jobs that don’t.    </a:t>
            </a:r>
          </a:p>
          <a:p>
            <a:endParaRPr lang="en-US" altLang="en-US" dirty="0" smtClean="0">
              <a:latin typeface="Arial" panose="020B0604020202020204" pitchFamily="34" charset="0"/>
            </a:endParaRPr>
          </a:p>
          <a:p>
            <a:endParaRPr lang="en-US" altLang="en-US" dirty="0" smtClean="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6</a:t>
            </a:fld>
            <a:endParaRPr lang="en-US" altLang="en-US" smtClean="0"/>
          </a:p>
        </p:txBody>
      </p:sp>
    </p:spTree>
    <p:extLst>
      <p:ext uri="{BB962C8B-B14F-4D97-AF65-F5344CB8AC3E}">
        <p14:creationId xmlns:p14="http://schemas.microsoft.com/office/powerpoint/2010/main" val="28324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p:spPr>
        <p:txBody>
          <a:bodyPr/>
          <a:lstStyle/>
          <a:p>
            <a:r>
              <a:rPr lang="en-US" altLang="en-US" smtClean="0">
                <a:latin typeface="Arial" panose="020B0604020202020204" pitchFamily="34" charset="0"/>
              </a:rPr>
              <a:t>Grades and comments will be posted in the Moodle gradebook.  This can be accessed from the Moodle website.</a:t>
            </a:r>
          </a:p>
          <a:p>
            <a:endParaRPr lang="en-US" altLang="en-US" smtClean="0">
              <a:latin typeface="Arial" panose="020B0604020202020204" pitchFamily="34" charset="0"/>
            </a:endParaRPr>
          </a:p>
          <a:p>
            <a:r>
              <a:rPr lang="en-US" altLang="en-US" smtClean="0">
                <a:latin typeface="Arial" panose="020B0604020202020204" pitchFamily="34" charset="0"/>
              </a:rPr>
              <a:t>To enhance learning from the homework, it’s very important to review these comments.   If you don’t understand a feedback comment, post a message to the instructors on the forum asap. </a:t>
            </a:r>
          </a:p>
          <a:p>
            <a:endParaRPr lang="en-US" altLang="en-US" smtClean="0">
              <a:latin typeface="Arial" panose="020B0604020202020204" pitchFamily="34" charset="0"/>
            </a:endParaRPr>
          </a:p>
          <a:p>
            <a:r>
              <a:rPr lang="en-US" altLang="en-US" smtClean="0">
                <a:latin typeface="Arial" panose="020B0604020202020204" pitchFamily="34" charset="0"/>
              </a:rPr>
              <a:t>Also, you have just one week from when the grades are posted to request any grade changes.  Grade changes requests are made with a private message board post to the instructions. </a:t>
            </a:r>
          </a:p>
        </p:txBody>
      </p:sp>
      <p:sp>
        <p:nvSpPr>
          <p:cNvPr id="1638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B433C5-FD5E-43F3-A714-5D33A7DEC7AE}" type="slidenum">
              <a:rPr lang="en-US" altLang="en-US" smtClean="0"/>
              <a:pPr/>
              <a:t>7</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1181100" y="696913"/>
            <a:ext cx="1866900" cy="1400175"/>
          </a:xfrm>
          <a:ln/>
        </p:spPr>
      </p:sp>
      <p:sp>
        <p:nvSpPr>
          <p:cNvPr id="18435" name="Notes Placeholder 2"/>
          <p:cNvSpPr>
            <a:spLocks noGrp="1"/>
          </p:cNvSpPr>
          <p:nvPr>
            <p:ph type="body" idx="1"/>
          </p:nvPr>
        </p:nvSpPr>
        <p:spPr>
          <a:xfrm>
            <a:off x="935038" y="2446338"/>
            <a:ext cx="5140325" cy="4183062"/>
          </a:xfrm>
          <a:noFill/>
        </p:spPr>
        <p:txBody>
          <a:bodyPr/>
          <a:lstStyle/>
          <a:p>
            <a:r>
              <a:rPr lang="en-US" altLang="en-US" smtClean="0">
                <a:latin typeface="Arial" panose="020B0604020202020204" pitchFamily="34" charset="0"/>
              </a:rPr>
              <a:t>We know the material can be challenging, so you should take advantage of the teaching staff help. Use office hours and the message board to interact with the teaching assistants and instructor when you are struggling with the homework.</a:t>
            </a:r>
            <a:r>
              <a:rPr lang="en-US" altLang="en-US" b="1" smtClean="0">
                <a:latin typeface="Arial" panose="020B0604020202020204" pitchFamily="34" charset="0"/>
              </a:rPr>
              <a:t/>
            </a:r>
            <a:br>
              <a:rPr lang="en-US" altLang="en-US" b="1" smtClean="0">
                <a:latin typeface="Arial" panose="020B0604020202020204" pitchFamily="34" charset="0"/>
              </a:rPr>
            </a:br>
            <a:r>
              <a:rPr lang="en-US" altLang="en-US" smtClean="0">
                <a:latin typeface="Arial" panose="020B0604020202020204" pitchFamily="34" charset="0"/>
              </a:rPr>
              <a:t>Beyond this, however, students are required to do homework assignments individually. </a:t>
            </a:r>
          </a:p>
          <a:p>
            <a:endParaRPr lang="en-US" altLang="en-US" smtClean="0">
              <a:latin typeface="Arial" panose="020B0604020202020204" pitchFamily="34" charset="0"/>
            </a:endParaRPr>
          </a:p>
          <a:p>
            <a:r>
              <a:rPr lang="en-US" altLang="en-US" smtClean="0">
                <a:latin typeface="Arial" panose="020B0604020202020204" pitchFamily="34" charset="0"/>
              </a:rPr>
              <a:t>Study groups may discuss code from in-class exercises, textbook examples, and code from the course slides, but they may not do the homework together. Copying will not be tolerated. </a:t>
            </a:r>
            <a:r>
              <a:rPr lang="en-US" altLang="en-US" b="1" smtClean="0">
                <a:latin typeface="Arial" panose="020B0604020202020204" pitchFamily="34" charset="0"/>
              </a:rPr>
              <a:t>The work you submit must be your own.</a:t>
            </a:r>
            <a:r>
              <a:rPr lang="en-US" altLang="en-US" smtClean="0">
                <a:latin typeface="Arial" panose="020B0604020202020204" pitchFamily="34" charset="0"/>
              </a:rPr>
              <a:t>   </a:t>
            </a:r>
            <a:br>
              <a:rPr lang="en-US" altLang="en-US" smtClean="0">
                <a:latin typeface="Arial" panose="020B0604020202020204" pitchFamily="34" charset="0"/>
              </a:rPr>
            </a:br>
            <a:r>
              <a:rPr lang="en-US" altLang="en-US" smtClean="0">
                <a:latin typeface="Arial" panose="020B0604020202020204" pitchFamily="34" charset="0"/>
              </a:rPr>
              <a:t/>
            </a:r>
            <a:br>
              <a:rPr lang="en-US" altLang="en-US" smtClean="0">
                <a:latin typeface="Arial" panose="020B0604020202020204" pitchFamily="34" charset="0"/>
              </a:rPr>
            </a:br>
            <a:r>
              <a:rPr lang="en-US" altLang="en-US" smtClean="0">
                <a:latin typeface="Arial" panose="020B0604020202020204" pitchFamily="34" charset="0"/>
              </a:rPr>
              <a:t>Examples of cheating are: looking at another student's code, writing your program while talking to someone else about it, talking another student through the solution code, allowing others to look at your solution code, posting your code on the Web, obtaining code from a student who is taking GIS 540 or took GIS 540 during a previous semester, and obtaining code from family, friends, colleagues, or others. For homework assignments, code snippets from the examples provided for class and the ArcGIS Resources help pages are expected to be use; However, copying code from other Internet sources is also considered cheating. Sharing code on the message board or in other ways is a violation of the NCSU Code of Student Conduct. If you have any doubts about what is allowed when completing homework assignments, ask the instructor.</a:t>
            </a:r>
          </a:p>
          <a:p>
            <a:endParaRPr lang="en-US" altLang="en-US" smtClean="0">
              <a:latin typeface="Arial" panose="020B0604020202020204" pitchFamily="34" charset="0"/>
            </a:endParaRPr>
          </a:p>
          <a:p>
            <a:r>
              <a:rPr lang="en-US" altLang="en-US" smtClean="0">
                <a:latin typeface="Arial" panose="020B0604020202020204" pitchFamily="34" charset="0"/>
              </a:rPr>
              <a:t>This kind of rigor maintains the quality of our graduate program and preserves the value of a degree earned from NC State.  Sometimes students get involved in misconduct unintentionally.  So, to avoid confusion, the policies are laid out in the syllabus.</a:t>
            </a:r>
          </a:p>
        </p:txBody>
      </p:sp>
      <p:sp>
        <p:nvSpPr>
          <p:cNvPr id="184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C95BAD-FF79-4B11-9258-FDBD3EFC4AEF}" type="slidenum">
              <a:rPr lang="en-US" altLang="en-US" smtClean="0"/>
              <a:pPr/>
              <a:t>8</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1181100" y="696913"/>
            <a:ext cx="24003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smtClean="0">
                <a:latin typeface="Arial" panose="020B0604020202020204" pitchFamily="34" charset="0"/>
              </a:rPr>
              <a:t>The message board can be reached from Moodle.  Piazza is an indepent platform outside of moodle, which has some really nice organizational and filtering features that are not available in the Moodle forums. Piazza.com is a forum designed for students can ask questions, post points of interest, debate ideas, and connect with other students.   The CEO of Piazza designed the application based on her college experiences in college (https://piazza.com/about/story).   </a:t>
            </a:r>
          </a:p>
          <a:p>
            <a:endParaRPr lang="en-US" altLang="en-US" smtClean="0">
              <a:latin typeface="Arial" panose="020B0604020202020204" pitchFamily="34" charset="0"/>
            </a:endParaRPr>
          </a:p>
          <a:p>
            <a:r>
              <a:rPr lang="en-US" altLang="en-US" smtClean="0">
                <a:latin typeface="Arial" panose="020B0604020202020204" pitchFamily="34" charset="0"/>
              </a:rPr>
              <a:t>When you start a new post, notice that you need to select the </a:t>
            </a:r>
            <a:r>
              <a:rPr lang="en-US" altLang="en-US" i="1" smtClean="0">
                <a:latin typeface="Arial" panose="020B0604020202020204" pitchFamily="34" charset="0"/>
              </a:rPr>
              <a:t>post type</a:t>
            </a:r>
            <a:r>
              <a:rPr lang="en-US" altLang="en-US" smtClean="0">
                <a:latin typeface="Arial" panose="020B0604020202020204" pitchFamily="34" charset="0"/>
              </a:rPr>
              <a:t>, “Question” or “Note”.  Some homework assignments will be submitted via Piazza.  Be sure to select “Note” for these posts.   </a:t>
            </a:r>
          </a:p>
          <a:p>
            <a:endParaRPr lang="en-US" altLang="en-US" smtClean="0">
              <a:latin typeface="Arial" panose="020B0604020202020204" pitchFamily="34" charset="0"/>
            </a:endParaRPr>
          </a:p>
          <a:p>
            <a:r>
              <a:rPr lang="en-US" altLang="en-US" smtClean="0">
                <a:latin typeface="Arial" panose="020B0604020202020204" pitchFamily="34" charset="0"/>
              </a:rPr>
              <a:t>You also need to select who can see the message.   Under ‘post to’, select “Entire Class” or “Individual Students(s)/ Instructor(s).  Usually you can post to the entire class.  But if you’re posting questions that contain homework code or solutions or you’re contesting a graded, post to “Instructors” by selecting the 2</a:t>
            </a:r>
            <a:r>
              <a:rPr lang="en-US" altLang="en-US" baseline="30000" smtClean="0">
                <a:latin typeface="Arial" panose="020B0604020202020204" pitchFamily="34" charset="0"/>
              </a:rPr>
              <a:t>nd</a:t>
            </a:r>
            <a:r>
              <a:rPr lang="en-US" altLang="en-US" smtClean="0">
                <a:latin typeface="Arial" panose="020B0604020202020204" pitchFamily="34" charset="0"/>
              </a:rPr>
              <a:t> choice and typing “Instructors” in the box.    Don’t post to Dr. Tateosian only-- unless it’s some kind of private medical matter.  Post course-related questions to “Instructors”, so the teaching assistants are notified of the post. In other words, post to “Instructors” so that more than one person is alerted to the post.  </a:t>
            </a:r>
          </a:p>
          <a:p>
            <a:endParaRPr lang="en-US" altLang="en-US" smtClean="0">
              <a:latin typeface="Arial" panose="020B0604020202020204" pitchFamily="34" charset="0"/>
            </a:endParaRPr>
          </a:p>
          <a:p>
            <a:r>
              <a:rPr lang="en-US" altLang="en-US" smtClean="0">
                <a:latin typeface="Arial" panose="020B0604020202020204" pitchFamily="34" charset="0"/>
              </a:rPr>
              <a:t>When you post a message, you’re required to select one or more folders.  We sometimes refer to these as tags.  It provides a way to select all messages related to a topic.   For example, when you post your Profile, select the ‘profile’ folder.  Then when the messages are filtered by “profile”, your message will be found.    </a:t>
            </a:r>
          </a:p>
          <a:p>
            <a:endParaRPr lang="en-US" altLang="en-US" smtClean="0">
              <a:latin typeface="Arial" panose="020B0604020202020204" pitchFamily="34" charset="0"/>
            </a:endParaRPr>
          </a:p>
          <a:p>
            <a:r>
              <a:rPr lang="en-US" altLang="en-US" smtClean="0">
                <a:latin typeface="Arial" panose="020B0604020202020204" pitchFamily="34" charset="0"/>
              </a:rPr>
              <a:t>When you’re using the message board, you can also filter the messages by “Unread”, “Updated”, “Unresolved”, or “Following”.  </a:t>
            </a:r>
          </a:p>
          <a:p>
            <a:endParaRPr lang="en-US" altLang="en-US" smtClean="0">
              <a:latin typeface="Arial" panose="020B0604020202020204" pitchFamily="34" charset="0"/>
            </a:endParaRPr>
          </a:p>
          <a:p>
            <a:r>
              <a:rPr lang="en-US" altLang="en-US" smtClean="0">
                <a:latin typeface="Arial" panose="020B0604020202020204" pitchFamily="34" charset="0"/>
              </a:rPr>
              <a:t>Additionally, you can use the search box to create a custom filter.  A “Filtering by” statement appears below the search box when you’re filtering in some way.  To turn off this filtering, use the X to the right of this message.   </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9</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57200"/>
            <a:ext cx="4572000" cy="2387600"/>
          </a:xfrm>
        </p:spPr>
        <p:txBody>
          <a:bodyPr anchor="b"/>
          <a:lstStyle>
            <a:lvl1pPr algn="l">
              <a:defRPr sz="4500" b="1">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D8A198-D494-4744-B04A-8B5DE56C2BA5}" type="slidenum">
              <a:rPr lang="en-US" altLang="en-US"/>
              <a:pPr>
                <a:defRPr/>
              </a:pPr>
              <a:t>‹#›</a:t>
            </a:fld>
            <a:endParaRPr lang="en-US" altLang="en-US" dirty="0"/>
          </a:p>
        </p:txBody>
      </p:sp>
    </p:spTree>
    <p:extLst>
      <p:ext uri="{BB962C8B-B14F-4D97-AF65-F5344CB8AC3E}">
        <p14:creationId xmlns:p14="http://schemas.microsoft.com/office/powerpoint/2010/main" val="257000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C2F22B-75DE-4331-BB2D-83F92F4A4DEA}" type="slidenum">
              <a:rPr lang="en-US" altLang="en-US"/>
              <a:pPr>
                <a:defRPr/>
              </a:pPr>
              <a:t>‹#›</a:t>
            </a:fld>
            <a:endParaRPr lang="en-US" altLang="en-US" dirty="0"/>
          </a:p>
        </p:txBody>
      </p:sp>
    </p:spTree>
    <p:extLst>
      <p:ext uri="{BB962C8B-B14F-4D97-AF65-F5344CB8AC3E}">
        <p14:creationId xmlns:p14="http://schemas.microsoft.com/office/powerpoint/2010/main" val="111695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885412-52D8-41A1-8704-7D73AC8EE141}" type="slidenum">
              <a:rPr lang="en-US" altLang="en-US"/>
              <a:pPr>
                <a:defRPr/>
              </a:pPr>
              <a:t>‹#›</a:t>
            </a:fld>
            <a:endParaRPr lang="en-US" altLang="en-US" dirty="0"/>
          </a:p>
        </p:txBody>
      </p:sp>
    </p:spTree>
    <p:extLst>
      <p:ext uri="{BB962C8B-B14F-4D97-AF65-F5344CB8AC3E}">
        <p14:creationId xmlns:p14="http://schemas.microsoft.com/office/powerpoint/2010/main" val="98257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375FD8-72F0-4540-877A-0722EA92F941}" type="slidenum">
              <a:rPr lang="en-US" altLang="en-US"/>
              <a:pPr>
                <a:defRPr/>
              </a:pPr>
              <a:t>‹#›</a:t>
            </a:fld>
            <a:endParaRPr lang="en-US" altLang="en-US" dirty="0"/>
          </a:p>
        </p:txBody>
      </p:sp>
    </p:spTree>
    <p:extLst>
      <p:ext uri="{BB962C8B-B14F-4D97-AF65-F5344CB8AC3E}">
        <p14:creationId xmlns:p14="http://schemas.microsoft.com/office/powerpoint/2010/main" val="169618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solidFill>
                  <a:schemeClr val="accent1">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94E35C-8873-43A6-BB56-0B152B53F970}" type="slidenum">
              <a:rPr lang="en-US" altLang="en-US"/>
              <a:pPr>
                <a:defRPr/>
              </a:pPr>
              <a:t>‹#›</a:t>
            </a:fld>
            <a:endParaRPr lang="en-US" altLang="en-US" dirty="0"/>
          </a:p>
        </p:txBody>
      </p:sp>
    </p:spTree>
    <p:extLst>
      <p:ext uri="{BB962C8B-B14F-4D97-AF65-F5344CB8AC3E}">
        <p14:creationId xmlns:p14="http://schemas.microsoft.com/office/powerpoint/2010/main" val="7810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9210793-4381-4AE3-B044-05270B0AAA46}" type="slidenum">
              <a:rPr lang="en-US" altLang="en-US"/>
              <a:pPr>
                <a:defRPr/>
              </a:pPr>
              <a:t>‹#›</a:t>
            </a:fld>
            <a:endParaRPr lang="en-US" altLang="en-US" dirty="0"/>
          </a:p>
        </p:txBody>
      </p:sp>
    </p:spTree>
    <p:extLst>
      <p:ext uri="{BB962C8B-B14F-4D97-AF65-F5344CB8AC3E}">
        <p14:creationId xmlns:p14="http://schemas.microsoft.com/office/powerpoint/2010/main" val="194392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8366076-C503-433C-B282-E90FA8675F37}" type="slidenum">
              <a:rPr lang="en-US" altLang="en-US"/>
              <a:pPr>
                <a:defRPr/>
              </a:pPr>
              <a:t>‹#›</a:t>
            </a:fld>
            <a:endParaRPr lang="en-US" altLang="en-US" dirty="0"/>
          </a:p>
        </p:txBody>
      </p:sp>
    </p:spTree>
    <p:extLst>
      <p:ext uri="{BB962C8B-B14F-4D97-AF65-F5344CB8AC3E}">
        <p14:creationId xmlns:p14="http://schemas.microsoft.com/office/powerpoint/2010/main" val="202415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0E8841D-ECCF-4002-BD12-ECD08FD86A4B}" type="slidenum">
              <a:rPr lang="en-US" altLang="en-US"/>
              <a:pPr>
                <a:defRPr/>
              </a:pPr>
              <a:t>‹#›</a:t>
            </a:fld>
            <a:endParaRPr lang="en-US" altLang="en-US" dirty="0"/>
          </a:p>
        </p:txBody>
      </p:sp>
    </p:spTree>
    <p:extLst>
      <p:ext uri="{BB962C8B-B14F-4D97-AF65-F5344CB8AC3E}">
        <p14:creationId xmlns:p14="http://schemas.microsoft.com/office/powerpoint/2010/main" val="345263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2673F2A-94B2-4810-9347-A20CCF9B4C6E}" type="slidenum">
              <a:rPr lang="en-US" altLang="en-US"/>
              <a:pPr>
                <a:defRPr/>
              </a:pPr>
              <a:t>‹#›</a:t>
            </a:fld>
            <a:endParaRPr lang="en-US" altLang="en-US" dirty="0"/>
          </a:p>
        </p:txBody>
      </p:sp>
    </p:spTree>
    <p:extLst>
      <p:ext uri="{BB962C8B-B14F-4D97-AF65-F5344CB8AC3E}">
        <p14:creationId xmlns:p14="http://schemas.microsoft.com/office/powerpoint/2010/main" val="201282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27C390A-7DF3-400B-8927-02C4A99EAE86}" type="slidenum">
              <a:rPr lang="en-US" altLang="en-US"/>
              <a:pPr>
                <a:defRPr/>
              </a:pPr>
              <a:t>‹#›</a:t>
            </a:fld>
            <a:endParaRPr lang="en-US" altLang="en-US" dirty="0"/>
          </a:p>
        </p:txBody>
      </p:sp>
    </p:spTree>
    <p:extLst>
      <p:ext uri="{BB962C8B-B14F-4D97-AF65-F5344CB8AC3E}">
        <p14:creationId xmlns:p14="http://schemas.microsoft.com/office/powerpoint/2010/main" val="410375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3CCFC1-32E8-4E8A-BB80-E7CF9467902B}" type="slidenum">
              <a:rPr lang="en-US" altLang="en-US"/>
              <a:pPr>
                <a:defRPr/>
              </a:pPr>
              <a:t>‹#›</a:t>
            </a:fld>
            <a:endParaRPr lang="en-US" altLang="en-US" dirty="0"/>
          </a:p>
        </p:txBody>
      </p:sp>
    </p:spTree>
    <p:extLst>
      <p:ext uri="{BB962C8B-B14F-4D97-AF65-F5344CB8AC3E}">
        <p14:creationId xmlns:p14="http://schemas.microsoft.com/office/powerpoint/2010/main" val="174398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a:defRPr/>
            </a:pPr>
            <a:fld id="{C3D364FE-AEEF-4AFE-84B8-083F3FDA917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ackoverflow.com/help/mcv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go.ncsu.edu/py4all" TargetMode="External"/><Relationship Id="rId7" Type="http://schemas.openxmlformats.org/officeDocument/2006/relationships/diagramQuickStyle" Target="../diagrams/quickStyle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2.png"/><Relationship Id="rId9" Type="http://schemas.microsoft.com/office/2007/relationships/diagramDrawing" Target="../diagrams/drawing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springer.com/us/book/978331918397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hyperlink" Target="http://go.ncsu.edu/gisp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04800" y="228600"/>
            <a:ext cx="4876800" cy="2085975"/>
          </a:xfrm>
        </p:spPr>
        <p:txBody>
          <a:bodyPr rtlCol="0">
            <a:normAutofit fontScale="90000"/>
          </a:bodyPr>
          <a:lstStyle/>
          <a:p>
            <a:pPr eaLnBrk="1" fontAlgn="auto" hangingPunct="1">
              <a:spcAft>
                <a:spcPts val="0"/>
              </a:spcAft>
              <a:defRPr/>
            </a:pPr>
            <a:r>
              <a:rPr lang="en-US" altLang="en-US" sz="4800" dirty="0" smtClean="0">
                <a:solidFill>
                  <a:schemeClr val="accent1">
                    <a:lumMod val="75000"/>
                  </a:schemeClr>
                </a:solidFill>
              </a:rPr>
              <a:t>GIS PROGRAMMING FUNDAMENTALS </a:t>
            </a:r>
            <a:br>
              <a:rPr lang="en-US" altLang="en-US" sz="4800" dirty="0" smtClean="0">
                <a:solidFill>
                  <a:schemeClr val="accent1">
                    <a:lumMod val="75000"/>
                  </a:schemeClr>
                </a:solidFill>
              </a:rPr>
            </a:br>
            <a:r>
              <a:rPr lang="en-US" altLang="en-US" sz="4800" dirty="0" smtClean="0">
                <a:solidFill>
                  <a:schemeClr val="accent1">
                    <a:lumMod val="75000"/>
                  </a:schemeClr>
                </a:solidFill>
              </a:rPr>
              <a:t>(WITH PYTHON)</a:t>
            </a:r>
            <a:endParaRPr lang="en-US" altLang="en-US" sz="4400" dirty="0" smtClean="0">
              <a:solidFill>
                <a:schemeClr val="accent1">
                  <a:lumMod val="75000"/>
                </a:schemeClr>
              </a:solidFill>
            </a:endParaRPr>
          </a:p>
        </p:txBody>
      </p:sp>
      <p:sp>
        <p:nvSpPr>
          <p:cNvPr id="4" name="TextBox 3"/>
          <p:cNvSpPr txBox="1"/>
          <p:nvPr/>
        </p:nvSpPr>
        <p:spPr>
          <a:xfrm>
            <a:off x="6127750" y="609600"/>
            <a:ext cx="2847975" cy="708025"/>
          </a:xfrm>
          <a:prstGeom prst="rect">
            <a:avLst/>
          </a:prstGeom>
          <a:noFill/>
        </p:spPr>
        <p:txBody>
          <a:bodyPr wrap="none">
            <a:spAutoFit/>
          </a:bodyPr>
          <a:lstStyle/>
          <a:p>
            <a:pPr>
              <a:defRPr/>
            </a:pPr>
            <a:r>
              <a:rPr lang="en-US" altLang="en-US" sz="4000" dirty="0">
                <a:solidFill>
                  <a:schemeClr val="accent1">
                    <a:lumMod val="75000"/>
                  </a:schemeClr>
                </a:solidFill>
                <a:latin typeface="+mn-lt"/>
              </a:rPr>
              <a:t>Dr. </a:t>
            </a:r>
            <a:r>
              <a:rPr lang="en-US" altLang="en-US" sz="4000" dirty="0" err="1">
                <a:solidFill>
                  <a:schemeClr val="accent1">
                    <a:lumMod val="75000"/>
                  </a:schemeClr>
                </a:solidFill>
                <a:latin typeface="+mn-lt"/>
              </a:rPr>
              <a:t>Tateosian</a:t>
            </a:r>
            <a:endParaRPr lang="en-US" sz="4000" dirty="0">
              <a:solidFill>
                <a:schemeClr val="accent1">
                  <a:lumMod val="75000"/>
                </a:schemeClr>
              </a:solidFill>
              <a:latin typeface="+mn-lt"/>
            </a:endParaRPr>
          </a:p>
        </p:txBody>
      </p:sp>
      <p:sp>
        <p:nvSpPr>
          <p:cNvPr id="5" name="Rectangle 4"/>
          <p:cNvSpPr/>
          <p:nvPr/>
        </p:nvSpPr>
        <p:spPr>
          <a:xfrm>
            <a:off x="457200" y="2671763"/>
            <a:ext cx="4572000" cy="1384300"/>
          </a:xfrm>
          <a:prstGeom prst="rect">
            <a:avLst/>
          </a:prstGeom>
        </p:spPr>
        <p:txBody>
          <a:bodyPr>
            <a:spAutoFit/>
          </a:bodyPr>
          <a:lstStyle/>
          <a:p>
            <a:pPr marL="285750" indent="-285750">
              <a:buFont typeface="Arial" panose="020B0604020202020204" pitchFamily="34" charset="0"/>
              <a:buChar char="•"/>
              <a:defRPr/>
            </a:pPr>
            <a:r>
              <a:rPr lang="en-US" altLang="en-US" sz="2100" dirty="0">
                <a:latin typeface="+mn-lt"/>
              </a:rPr>
              <a:t>objectives</a:t>
            </a:r>
          </a:p>
          <a:p>
            <a:pPr marL="285750" indent="-285750">
              <a:buFont typeface="Arial" panose="020B0604020202020204" pitchFamily="34" charset="0"/>
              <a:buChar char="•"/>
              <a:defRPr/>
            </a:pPr>
            <a:r>
              <a:rPr lang="en-US" altLang="en-US" sz="2100" dirty="0">
                <a:latin typeface="+mn-lt"/>
              </a:rPr>
              <a:t>requirements</a:t>
            </a:r>
          </a:p>
          <a:p>
            <a:pPr marL="285750" indent="-285750">
              <a:buFont typeface="Arial" panose="020B0604020202020204" pitchFamily="34" charset="0"/>
              <a:buChar char="•"/>
              <a:defRPr/>
            </a:pPr>
            <a:r>
              <a:rPr lang="en-US" altLang="en-US" sz="2100" dirty="0">
                <a:latin typeface="+mn-lt"/>
              </a:rPr>
              <a:t>logistics</a:t>
            </a:r>
          </a:p>
          <a:p>
            <a:pPr marL="285750" indent="-285750">
              <a:buFont typeface="Arial" panose="020B0604020202020204" pitchFamily="34" charset="0"/>
              <a:buChar char="•"/>
              <a:defRPr/>
            </a:pPr>
            <a:r>
              <a:rPr lang="en-US" altLang="en-US" sz="2100" dirty="0">
                <a:latin typeface="+mn-lt"/>
              </a:rPr>
              <a:t>guidelines</a:t>
            </a:r>
          </a:p>
        </p:txBody>
      </p:sp>
      <p:pic>
        <p:nvPicPr>
          <p:cNvPr id="3077" name="Picture 8" descr="http://www4.ncsu.edu/%7Elgtateos/figs/lgtateos04b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1295400"/>
            <a:ext cx="274002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altLang="en-US" dirty="0" smtClean="0"/>
              <a:t>Posting code questions on forums</a:t>
            </a:r>
          </a:p>
        </p:txBody>
      </p:sp>
      <p:sp>
        <p:nvSpPr>
          <p:cNvPr id="21507" name="Content Placeholder 2"/>
          <p:cNvSpPr>
            <a:spLocks noGrp="1"/>
          </p:cNvSpPr>
          <p:nvPr>
            <p:ph idx="1"/>
          </p:nvPr>
        </p:nvSpPr>
        <p:spPr>
          <a:xfrm>
            <a:off x="628650" y="1825625"/>
            <a:ext cx="8210550" cy="4351338"/>
          </a:xfrm>
        </p:spPr>
        <p:txBody>
          <a:bodyPr/>
          <a:lstStyle/>
          <a:p>
            <a:pPr eaLnBrk="1" hangingPunct="1"/>
            <a:r>
              <a:rPr lang="en-US" altLang="en-US" smtClean="0">
                <a:hlinkClick r:id="rId3"/>
              </a:rPr>
              <a:t>how to create a minimal, complete, and verifiable example</a:t>
            </a:r>
            <a:endParaRPr lang="en-US" altLang="en-US" smtClean="0"/>
          </a:p>
          <a:p>
            <a:pPr eaLnBrk="1" hangingPunct="1"/>
            <a:r>
              <a:rPr lang="en-US" altLang="en-US" smtClean="0"/>
              <a:t>make questions as specific and focused on one particular problem.</a:t>
            </a:r>
          </a:p>
          <a:p>
            <a:pPr eaLnBrk="1" hangingPunct="1"/>
            <a:r>
              <a:rPr lang="en-US" altLang="en-US" smtClean="0"/>
              <a:t>post the error message and what you’re trying to do.</a:t>
            </a:r>
          </a:p>
          <a:p>
            <a:pPr eaLnBrk="1" hangingPunct="1"/>
            <a:r>
              <a:rPr lang="en-US" altLang="en-US" smtClean="0"/>
              <a:t>use the chapter where the homework question comes from.</a:t>
            </a:r>
          </a:p>
          <a:p>
            <a:pPr eaLnBrk="1" hangingPunct="1"/>
            <a:r>
              <a:rPr lang="en-US" altLang="en-US" smtClean="0"/>
              <a:t>use the ‘code’ button to post code.</a:t>
            </a:r>
          </a:p>
          <a:p>
            <a:pPr eaLnBrk="1" hangingPunct="1"/>
            <a:r>
              <a:rPr lang="en-US" altLang="en-US" smtClean="0"/>
              <a:t>enable students to discover mistakes.</a:t>
            </a:r>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23E4F2-BDA5-4841-8951-B13CC122AC0A}" type="slidenum">
              <a:rPr lang="en-US" altLang="en-US" sz="1400" smtClean="0">
                <a:solidFill>
                  <a:srgbClr val="008000"/>
                </a:solidFill>
              </a:rPr>
              <a:pPr/>
              <a:t>10</a:t>
            </a:fld>
            <a:endParaRPr lang="en-US" altLang="en-US" sz="1400" smtClean="0">
              <a:solidFill>
                <a:srgbClr val="008000"/>
              </a:solidFill>
            </a:endParaRPr>
          </a:p>
        </p:txBody>
      </p:sp>
      <p:pic>
        <p:nvPicPr>
          <p:cNvPr id="21509" name="Picture 2" descr="http://content.screencast.com/users/lgtateos/folders/Jing/media/a1bfb4cc-0e9d-4cda-878a-7921514cee83/2015-01-08_0627.png"/>
          <p:cNvPicPr>
            <a:picLocks noChangeAspect="1" noChangeArrowheads="1"/>
          </p:cNvPicPr>
          <p:nvPr/>
        </p:nvPicPr>
        <p:blipFill>
          <a:blip r:embed="rId4">
            <a:extLst>
              <a:ext uri="{28A0092B-C50C-407E-A947-70E740481C1C}">
                <a14:useLocalDpi xmlns:a14="http://schemas.microsoft.com/office/drawing/2010/main" val="0"/>
              </a:ext>
            </a:extLst>
          </a:blip>
          <a:srcRect b="55479"/>
          <a:stretch>
            <a:fillRect/>
          </a:stretch>
        </p:blipFill>
        <p:spPr bwMode="auto">
          <a:xfrm>
            <a:off x="728663" y="4724400"/>
            <a:ext cx="75342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defRPr/>
            </a:pPr>
            <a:r>
              <a:rPr lang="en-US" altLang="en-US" smtClean="0"/>
              <a:t>Course schedule</a:t>
            </a:r>
          </a:p>
        </p:txBody>
      </p:sp>
      <p:sp>
        <p:nvSpPr>
          <p:cNvPr id="4099"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altLang="en-US" sz="1800" b="1" dirty="0" smtClean="0"/>
              <a:t>1</a:t>
            </a:r>
            <a:r>
              <a:rPr lang="en-US" altLang="en-US" sz="1800" b="1" baseline="30000" dirty="0" smtClean="0"/>
              <a:t>st</a:t>
            </a:r>
            <a:r>
              <a:rPr lang="en-US" altLang="en-US" sz="1800" b="1" dirty="0" smtClean="0"/>
              <a:t> Quarter</a:t>
            </a:r>
            <a:r>
              <a:rPr lang="en-US" altLang="en-US" sz="1800" dirty="0" smtClean="0"/>
              <a:t/>
            </a:r>
            <a:br>
              <a:rPr lang="en-US" altLang="en-US" sz="1800" dirty="0" smtClean="0"/>
            </a:br>
            <a:r>
              <a:rPr lang="en-US" altLang="en-US" sz="1800" dirty="0" smtClean="0"/>
              <a:t>Intro to Python basics, </a:t>
            </a:r>
            <a:r>
              <a:rPr lang="en-US" altLang="en-US" sz="1800" dirty="0" err="1" smtClean="0"/>
              <a:t>PythonWin</a:t>
            </a:r>
            <a:r>
              <a:rPr lang="en-US" altLang="en-US" sz="1800" dirty="0" smtClean="0"/>
              <a:t> development environment, data structures, ArcGIS API, decision making, looping</a:t>
            </a:r>
          </a:p>
          <a:p>
            <a:pPr eaLnBrk="1" fontAlgn="auto" hangingPunct="1">
              <a:spcAft>
                <a:spcPts val="0"/>
              </a:spcAft>
              <a:defRPr/>
            </a:pPr>
            <a:endParaRPr lang="en-US" altLang="en-US" sz="1800" dirty="0" smtClean="0"/>
          </a:p>
          <a:p>
            <a:pPr marL="0" indent="0" eaLnBrk="1" fontAlgn="auto" hangingPunct="1">
              <a:spcAft>
                <a:spcPts val="0"/>
              </a:spcAft>
              <a:buFontTx/>
              <a:buNone/>
              <a:defRPr/>
            </a:pPr>
            <a:endParaRPr lang="en-US" altLang="en-US" sz="1400" dirty="0" smtClean="0"/>
          </a:p>
          <a:p>
            <a:pPr eaLnBrk="1" fontAlgn="auto" hangingPunct="1">
              <a:spcAft>
                <a:spcPts val="0"/>
              </a:spcAft>
              <a:defRPr/>
            </a:pPr>
            <a:r>
              <a:rPr lang="en-US" altLang="en-US" sz="1800" b="1" dirty="0" smtClean="0"/>
              <a:t>2</a:t>
            </a:r>
            <a:r>
              <a:rPr lang="en-US" altLang="en-US" sz="1800" b="1" baseline="30000" dirty="0" smtClean="0"/>
              <a:t>nd</a:t>
            </a:r>
            <a:r>
              <a:rPr lang="en-US" altLang="en-US" sz="1800" b="1" dirty="0" smtClean="0"/>
              <a:t> Quarter </a:t>
            </a:r>
            <a:r>
              <a:rPr lang="en-US" altLang="en-US" sz="1800" dirty="0">
                <a:solidFill>
                  <a:schemeClr val="accent2">
                    <a:lumMod val="75000"/>
                  </a:schemeClr>
                </a:solidFill>
              </a:rPr>
              <a:t>EXAM </a:t>
            </a:r>
            <a:r>
              <a:rPr lang="en-US" altLang="en-US" sz="1800" dirty="0" smtClean="0">
                <a:solidFill>
                  <a:schemeClr val="accent2">
                    <a:lumMod val="75000"/>
                  </a:schemeClr>
                </a:solidFill>
              </a:rPr>
              <a:t>I  </a:t>
            </a:r>
            <a:r>
              <a:rPr lang="en-US" altLang="en-US" sz="1800" dirty="0">
                <a:solidFill>
                  <a:schemeClr val="accent6"/>
                </a:solidFill>
              </a:rPr>
              <a:t>project </a:t>
            </a:r>
            <a:r>
              <a:rPr lang="en-US" altLang="en-US" sz="1800" dirty="0" smtClean="0">
                <a:solidFill>
                  <a:schemeClr val="accent6"/>
                </a:solidFill>
              </a:rPr>
              <a:t>proposal</a:t>
            </a:r>
            <a:endParaRPr lang="en-US" altLang="en-US" sz="1800" b="1" dirty="0" smtClean="0"/>
          </a:p>
          <a:p>
            <a:pPr marL="0" indent="0" eaLnBrk="1" fontAlgn="auto" hangingPunct="1">
              <a:spcAft>
                <a:spcPts val="0"/>
              </a:spcAft>
              <a:buFontTx/>
              <a:buNone/>
              <a:defRPr/>
            </a:pPr>
            <a:r>
              <a:rPr lang="en-US" altLang="en-US" sz="1800" dirty="0"/>
              <a:t> </a:t>
            </a:r>
            <a:r>
              <a:rPr lang="en-US" altLang="en-US" sz="1800" dirty="0" smtClean="0"/>
              <a:t>    Batch </a:t>
            </a:r>
            <a:r>
              <a:rPr lang="en-US" altLang="en-US" sz="1800" dirty="0"/>
              <a:t>processing, </a:t>
            </a:r>
            <a:r>
              <a:rPr lang="en-US" altLang="en-US" sz="1800" dirty="0" smtClean="0"/>
              <a:t>debugging, error </a:t>
            </a:r>
            <a:r>
              <a:rPr lang="en-US" altLang="en-US" sz="1800" dirty="0"/>
              <a:t>handling, </a:t>
            </a:r>
            <a:r>
              <a:rPr lang="en-US" altLang="en-US" sz="1800" dirty="0" smtClean="0"/>
              <a:t>functions, cursors</a:t>
            </a:r>
            <a:endParaRPr lang="en-US" altLang="en-US" sz="1800" b="1" dirty="0" smtClean="0"/>
          </a:p>
          <a:p>
            <a:pPr eaLnBrk="1" fontAlgn="auto" hangingPunct="1">
              <a:spcAft>
                <a:spcPts val="0"/>
              </a:spcAft>
              <a:defRPr/>
            </a:pPr>
            <a:endParaRPr lang="en-US" altLang="en-US" sz="1800" b="1" dirty="0" smtClean="0"/>
          </a:p>
          <a:p>
            <a:pPr eaLnBrk="1" fontAlgn="auto" hangingPunct="1">
              <a:spcAft>
                <a:spcPts val="0"/>
              </a:spcAft>
              <a:defRPr/>
            </a:pPr>
            <a:r>
              <a:rPr lang="en-US" altLang="en-US" sz="1800" b="1" dirty="0" smtClean="0"/>
              <a:t>3</a:t>
            </a:r>
            <a:r>
              <a:rPr lang="en-US" altLang="en-US" sz="1800" b="1" baseline="30000" dirty="0" smtClean="0"/>
              <a:t>rd</a:t>
            </a:r>
            <a:r>
              <a:rPr lang="en-US" altLang="en-US" sz="1800" b="1" dirty="0" smtClean="0"/>
              <a:t> Quarter </a:t>
            </a:r>
            <a:r>
              <a:rPr lang="en-US" altLang="en-US" sz="1800" dirty="0">
                <a:solidFill>
                  <a:schemeClr val="accent6"/>
                </a:solidFill>
              </a:rPr>
              <a:t>updated </a:t>
            </a:r>
            <a:r>
              <a:rPr lang="en-US" altLang="en-US" sz="1800" dirty="0" smtClean="0">
                <a:solidFill>
                  <a:schemeClr val="accent6"/>
                </a:solidFill>
              </a:rPr>
              <a:t>proposal</a:t>
            </a:r>
          </a:p>
          <a:p>
            <a:pPr marL="0" indent="0" eaLnBrk="1" fontAlgn="auto" hangingPunct="1">
              <a:spcAft>
                <a:spcPts val="0"/>
              </a:spcAft>
              <a:buFont typeface="Arial" panose="020B0604020202020204" pitchFamily="34" charset="0"/>
              <a:buNone/>
              <a:defRPr/>
            </a:pPr>
            <a:r>
              <a:rPr lang="en-US" altLang="en-US" sz="1800" b="1" dirty="0"/>
              <a:t> </a:t>
            </a:r>
            <a:r>
              <a:rPr lang="en-US" altLang="en-US" sz="1800" b="1" dirty="0" smtClean="0"/>
              <a:t>   </a:t>
            </a:r>
            <a:r>
              <a:rPr lang="en-US" altLang="en-US" sz="1800" dirty="0" smtClean="0"/>
              <a:t>Dictionaries, reading and writing text files, file GUI’s, modules, classes, Mapping</a:t>
            </a:r>
            <a:br>
              <a:rPr lang="en-US" altLang="en-US" sz="1800" dirty="0" smtClean="0"/>
            </a:br>
            <a:r>
              <a:rPr lang="en-US" altLang="en-US" sz="1800" dirty="0" smtClean="0"/>
              <a:t>    with Python</a:t>
            </a:r>
            <a:br>
              <a:rPr lang="en-US" altLang="en-US" sz="1800" dirty="0" smtClean="0"/>
            </a:br>
            <a:endParaRPr lang="en-US" altLang="en-US" sz="1800" dirty="0" smtClean="0"/>
          </a:p>
          <a:p>
            <a:pPr marL="0" indent="0" eaLnBrk="1" fontAlgn="auto" hangingPunct="1">
              <a:spcAft>
                <a:spcPts val="0"/>
              </a:spcAft>
              <a:buFontTx/>
              <a:buNone/>
              <a:defRPr/>
            </a:pPr>
            <a:endParaRPr lang="en-US" altLang="en-US" sz="1400" dirty="0" smtClean="0"/>
          </a:p>
          <a:p>
            <a:pPr eaLnBrk="1" fontAlgn="auto" hangingPunct="1">
              <a:spcAft>
                <a:spcPts val="0"/>
              </a:spcAft>
              <a:defRPr/>
            </a:pPr>
            <a:r>
              <a:rPr lang="en-US" altLang="en-US" sz="1800" b="1" dirty="0" smtClean="0"/>
              <a:t>4</a:t>
            </a:r>
            <a:r>
              <a:rPr lang="en-US" altLang="en-US" sz="1800" b="1" baseline="30000" dirty="0" smtClean="0"/>
              <a:t>th</a:t>
            </a:r>
            <a:r>
              <a:rPr lang="en-US" altLang="en-US" sz="1800" b="1" dirty="0" smtClean="0"/>
              <a:t> Quarter </a:t>
            </a:r>
            <a:r>
              <a:rPr lang="en-US" altLang="en-US" sz="1800" dirty="0">
                <a:solidFill>
                  <a:schemeClr val="accent2">
                    <a:lumMod val="75000"/>
                  </a:schemeClr>
                </a:solidFill>
              </a:rPr>
              <a:t>EXAM II</a:t>
            </a:r>
            <a:endParaRPr lang="en-US" altLang="en-US" sz="1800" b="1" dirty="0" smtClean="0"/>
          </a:p>
          <a:p>
            <a:pPr marL="0" indent="0" eaLnBrk="1" fontAlgn="auto" hangingPunct="1">
              <a:spcAft>
                <a:spcPts val="0"/>
              </a:spcAft>
              <a:buFont typeface="Arial" panose="020B0604020202020204" pitchFamily="34" charset="0"/>
              <a:buNone/>
              <a:defRPr/>
            </a:pPr>
            <a:r>
              <a:rPr lang="en-US" altLang="en-US" sz="1800" b="1" dirty="0" smtClean="0"/>
              <a:t>      </a:t>
            </a:r>
            <a:r>
              <a:rPr lang="en-US" altLang="en-US" sz="1800" dirty="0" smtClean="0"/>
              <a:t>Reading </a:t>
            </a:r>
            <a:r>
              <a:rPr lang="en-US" altLang="en-US" sz="1800" dirty="0"/>
              <a:t>and writing HTML and </a:t>
            </a:r>
            <a:r>
              <a:rPr lang="en-US" altLang="en-US" sz="1800" dirty="0" smtClean="0"/>
              <a:t>KML, script tools, additional modules, project work</a:t>
            </a:r>
            <a:endParaRPr lang="en-US" altLang="en-US" dirty="0" smtClean="0"/>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A43124-261E-4867-86B0-E080E73D6D34}" type="slidenum">
              <a:rPr lang="en-US" altLang="en-US" sz="1400" smtClean="0">
                <a:solidFill>
                  <a:srgbClr val="008000"/>
                </a:solidFill>
              </a:rPr>
              <a:pPr/>
              <a:t>11</a:t>
            </a:fld>
            <a:endParaRPr lang="en-US" altLang="en-US" sz="1400" smtClean="0">
              <a:solidFill>
                <a:srgbClr val="008000"/>
              </a:solidFill>
            </a:endParaRPr>
          </a:p>
        </p:txBody>
      </p:sp>
      <p:sp>
        <p:nvSpPr>
          <p:cNvPr id="23557" name="Rectangle 4"/>
          <p:cNvSpPr>
            <a:spLocks noChangeArrowheads="1"/>
          </p:cNvSpPr>
          <p:nvPr/>
        </p:nvSpPr>
        <p:spPr bwMode="auto">
          <a:xfrm>
            <a:off x="228600" y="1720850"/>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04800" y="-12700"/>
            <a:ext cx="7886700" cy="1325563"/>
          </a:xfrm>
        </p:spPr>
        <p:txBody>
          <a:bodyPr/>
          <a:lstStyle/>
          <a:p>
            <a:pPr eaLnBrk="1" hangingPunct="1">
              <a:defRPr/>
            </a:pPr>
            <a:r>
              <a:rPr lang="en-US" altLang="en-US" smtClean="0"/>
              <a:t>Software you need to install</a:t>
            </a:r>
          </a:p>
        </p:txBody>
      </p:sp>
      <p:sp>
        <p:nvSpPr>
          <p:cNvPr id="8195" name="Content Placeholder 2"/>
          <p:cNvSpPr>
            <a:spLocks noGrp="1"/>
          </p:cNvSpPr>
          <p:nvPr>
            <p:ph idx="1"/>
          </p:nvPr>
        </p:nvSpPr>
        <p:spPr>
          <a:xfrm>
            <a:off x="152400" y="1287463"/>
            <a:ext cx="8686800" cy="4960937"/>
          </a:xfrm>
        </p:spPr>
        <p:txBody>
          <a:bodyPr rtlCol="0">
            <a:normAutofit/>
          </a:bodyPr>
          <a:lstStyle/>
          <a:p>
            <a:pPr marL="800100" lvl="1" indent="-342900" eaLnBrk="1" fontAlgn="auto" hangingPunct="1">
              <a:spcAft>
                <a:spcPts val="0"/>
              </a:spcAft>
              <a:buFont typeface="Arial" charset="0"/>
              <a:buChar char="•"/>
              <a:defRPr/>
            </a:pPr>
            <a:r>
              <a:rPr lang="en-US" altLang="en-US" sz="2400" dirty="0" smtClean="0"/>
              <a:t>ArcGIS</a:t>
            </a:r>
          </a:p>
          <a:p>
            <a:pPr marL="800100" lvl="1" indent="-342900" eaLnBrk="1" fontAlgn="auto" hangingPunct="1">
              <a:spcAft>
                <a:spcPts val="0"/>
              </a:spcAft>
              <a:buFont typeface="Arial" charset="0"/>
              <a:buChar char="•"/>
              <a:defRPr/>
            </a:pPr>
            <a:r>
              <a:rPr lang="en-US" altLang="en-US" sz="2400" dirty="0"/>
              <a:t>Jing</a:t>
            </a:r>
            <a:endParaRPr lang="en-US" altLang="en-US" sz="2400" dirty="0" smtClean="0"/>
          </a:p>
          <a:p>
            <a:pPr marL="800100" lvl="1" indent="-342900" eaLnBrk="1" fontAlgn="auto" hangingPunct="1">
              <a:spcAft>
                <a:spcPts val="0"/>
              </a:spcAft>
              <a:buFont typeface="Arial" charset="0"/>
              <a:buChar char="•"/>
              <a:defRPr/>
            </a:pPr>
            <a:r>
              <a:rPr lang="en-US" altLang="en-US" sz="2400" dirty="0" smtClean="0"/>
              <a:t>DO NOT install Python (it is already installed)</a:t>
            </a:r>
          </a:p>
          <a:p>
            <a:pPr marL="800100" lvl="1" indent="-342900" eaLnBrk="1" fontAlgn="auto" hangingPunct="1">
              <a:spcAft>
                <a:spcPts val="0"/>
              </a:spcAft>
              <a:buFont typeface="Arial" charset="0"/>
              <a:buChar char="•"/>
              <a:defRPr/>
            </a:pPr>
            <a:r>
              <a:rPr lang="en-US" altLang="en-US" sz="2400" dirty="0" err="1" smtClean="0"/>
              <a:t>PythonWin</a:t>
            </a:r>
            <a:r>
              <a:rPr lang="en-US" altLang="en-US" sz="2400" dirty="0" smtClean="0"/>
              <a:t> </a:t>
            </a:r>
          </a:p>
          <a:p>
            <a:pPr marL="1200150" lvl="2" indent="-342900" eaLnBrk="1" fontAlgn="auto" hangingPunct="1">
              <a:spcAft>
                <a:spcPts val="0"/>
              </a:spcAft>
              <a:defRPr/>
            </a:pPr>
            <a:r>
              <a:rPr lang="en-US" altLang="en-US" sz="2000" dirty="0" smtClean="0"/>
              <a:t>Python is automatically installed with ArcGIS</a:t>
            </a:r>
          </a:p>
          <a:p>
            <a:pPr marL="1200150" lvl="2" indent="-342900" eaLnBrk="1" fontAlgn="auto" hangingPunct="1">
              <a:spcAft>
                <a:spcPts val="0"/>
              </a:spcAft>
              <a:defRPr/>
            </a:pPr>
            <a:r>
              <a:rPr lang="en-US" altLang="en-US" sz="2000" dirty="0" err="1" smtClean="0"/>
              <a:t>PythonWin</a:t>
            </a:r>
            <a:r>
              <a:rPr lang="en-US" altLang="en-US" sz="2000" dirty="0" smtClean="0"/>
              <a:t> is not.</a:t>
            </a:r>
          </a:p>
          <a:p>
            <a:pPr marL="800100" lvl="1" indent="-342900" eaLnBrk="1" fontAlgn="auto" hangingPunct="1">
              <a:spcAft>
                <a:spcPts val="0"/>
              </a:spcAft>
              <a:buFont typeface="Arial" charset="0"/>
              <a:buChar char="•"/>
              <a:defRPr/>
            </a:pPr>
            <a:r>
              <a:rPr lang="en-US" altLang="en-US" sz="2400" dirty="0" smtClean="0"/>
              <a:t>Test if </a:t>
            </a:r>
            <a:r>
              <a:rPr lang="en-US" altLang="en-US" sz="2400" dirty="0" err="1" smtClean="0"/>
              <a:t>PythonWin</a:t>
            </a:r>
            <a:r>
              <a:rPr lang="en-US" altLang="en-US" sz="2400" dirty="0" smtClean="0"/>
              <a:t> is installed correctly</a:t>
            </a:r>
          </a:p>
          <a:p>
            <a:pPr marL="1200150" lvl="2" indent="-342900" eaLnBrk="1" fontAlgn="auto" hangingPunct="1">
              <a:spcAft>
                <a:spcPts val="0"/>
              </a:spcAft>
              <a:defRPr/>
            </a:pPr>
            <a:r>
              <a:rPr lang="en-US" altLang="en-US" sz="2000" dirty="0" smtClean="0"/>
              <a:t>Type this at the prompt in the </a:t>
            </a:r>
            <a:r>
              <a:rPr lang="en-US" altLang="en-US" sz="2000" dirty="0" err="1" smtClean="0"/>
              <a:t>PythonWin</a:t>
            </a:r>
            <a:r>
              <a:rPr lang="en-US" altLang="en-US" sz="2000" dirty="0" smtClean="0"/>
              <a:t> Interactive Window:</a:t>
            </a:r>
          </a:p>
          <a:p>
            <a:pPr marL="1314450" lvl="3" indent="0" eaLnBrk="1" fontAlgn="auto" hangingPunct="1">
              <a:spcAft>
                <a:spcPts val="0"/>
              </a:spcAft>
              <a:buFontTx/>
              <a:buNone/>
              <a:defRPr/>
            </a:pPr>
            <a:r>
              <a:rPr lang="en-US" altLang="en-US" sz="1800" dirty="0" smtClean="0"/>
              <a:t>import </a:t>
            </a:r>
            <a:r>
              <a:rPr lang="en-US" altLang="en-US" sz="1800" dirty="0" err="1" smtClean="0"/>
              <a:t>arcpy</a:t>
            </a:r>
            <a:r>
              <a:rPr lang="en-US" altLang="en-US" sz="1800" dirty="0" smtClean="0"/>
              <a:t> </a:t>
            </a:r>
          </a:p>
          <a:p>
            <a:pPr marL="1200150" lvl="2" indent="-342900" eaLnBrk="1" fontAlgn="auto" hangingPunct="1">
              <a:spcAft>
                <a:spcPts val="0"/>
              </a:spcAft>
              <a:defRPr/>
            </a:pPr>
            <a:r>
              <a:rPr lang="en-US" altLang="en-US" sz="2000" dirty="0" smtClean="0"/>
              <a:t>If you don’t get an error message, you’ve got it. </a:t>
            </a:r>
          </a:p>
          <a:p>
            <a:pPr marL="914400" lvl="1" indent="-457200" eaLnBrk="1" fontAlgn="auto" hangingPunct="1">
              <a:spcAft>
                <a:spcPts val="0"/>
              </a:spcAft>
              <a:defRPr/>
            </a:pPr>
            <a:r>
              <a:rPr lang="en-US" altLang="en-US" sz="2400" dirty="0" err="1" smtClean="0"/>
              <a:t>Pyscripter</a:t>
            </a:r>
            <a:r>
              <a:rPr lang="en-US" altLang="en-US" sz="2400" dirty="0" smtClean="0"/>
              <a:t> is another easy to install and use IDE has some advantages over </a:t>
            </a:r>
            <a:r>
              <a:rPr lang="en-US" altLang="en-US" sz="2400" dirty="0" err="1" smtClean="0"/>
              <a:t>PythonWin</a:t>
            </a:r>
            <a:r>
              <a:rPr lang="en-US" altLang="en-US" sz="2400" dirty="0" smtClean="0"/>
              <a:t> (e.g., tabbed script windows and immediate tab completion) but has a slightly steeper learning curve than </a:t>
            </a:r>
            <a:r>
              <a:rPr lang="en-US" altLang="en-US" sz="2400" dirty="0" err="1" smtClean="0"/>
              <a:t>PythonWin</a:t>
            </a:r>
            <a:endParaRPr lang="en-US" altLang="en-US" sz="2400" dirty="0" smtClean="0"/>
          </a:p>
          <a:p>
            <a:pPr eaLnBrk="1" fontAlgn="auto" hangingPunct="1">
              <a:spcAft>
                <a:spcPts val="0"/>
              </a:spcAft>
              <a:defRPr/>
            </a:pPr>
            <a:endParaRPr lang="en-US" altLang="en-US" dirty="0" smtClean="0"/>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837A8E-BCFB-4D8E-8D98-902225734DF7}" type="slidenum">
              <a:rPr lang="en-US" altLang="en-US" sz="1400" smtClean="0">
                <a:solidFill>
                  <a:srgbClr val="008000"/>
                </a:solidFill>
              </a:rPr>
              <a:pPr/>
              <a:t>12</a:t>
            </a:fld>
            <a:endParaRPr lang="en-US" altLang="en-US" sz="1400" smtClean="0">
              <a:solidFill>
                <a:srgbClr val="008000"/>
              </a:solidFill>
            </a:endParaRPr>
          </a:p>
        </p:txBody>
      </p:sp>
    </p:spTree>
    <p:extLst>
      <p:ext uri="{BB962C8B-B14F-4D97-AF65-F5344CB8AC3E}">
        <p14:creationId xmlns:p14="http://schemas.microsoft.com/office/powerpoint/2010/main" val="3983288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04800" y="-12700"/>
            <a:ext cx="7886700" cy="1325563"/>
          </a:xfrm>
        </p:spPr>
        <p:txBody>
          <a:bodyPr/>
          <a:lstStyle/>
          <a:p>
            <a:pPr eaLnBrk="1" hangingPunct="1">
              <a:defRPr/>
            </a:pPr>
            <a:r>
              <a:rPr lang="en-US" altLang="en-US" dirty="0" smtClean="0"/>
              <a:t>Software you need to install cont’d</a:t>
            </a:r>
          </a:p>
        </p:txBody>
      </p:sp>
      <p:sp>
        <p:nvSpPr>
          <p:cNvPr id="8195" name="Content Placeholder 2"/>
          <p:cNvSpPr>
            <a:spLocks noGrp="1"/>
          </p:cNvSpPr>
          <p:nvPr>
            <p:ph idx="1"/>
          </p:nvPr>
        </p:nvSpPr>
        <p:spPr>
          <a:xfrm>
            <a:off x="152400" y="1287463"/>
            <a:ext cx="8686800" cy="4960937"/>
          </a:xfrm>
        </p:spPr>
        <p:txBody>
          <a:bodyPr rtlCol="0">
            <a:normAutofit/>
          </a:bodyPr>
          <a:lstStyle/>
          <a:p>
            <a:pPr marL="800100" lvl="1" indent="-342900" eaLnBrk="1" fontAlgn="auto" hangingPunct="1">
              <a:spcAft>
                <a:spcPts val="0"/>
              </a:spcAft>
              <a:buFont typeface="Arial" charset="0"/>
              <a:buChar char="•"/>
              <a:defRPr/>
            </a:pPr>
            <a:r>
              <a:rPr lang="en-US" altLang="en-US" sz="2400" dirty="0" smtClean="0"/>
              <a:t>ArcGIS Pro</a:t>
            </a:r>
          </a:p>
          <a:p>
            <a:pPr marL="800100" lvl="1" indent="-342900" eaLnBrk="1" fontAlgn="auto" hangingPunct="1">
              <a:spcAft>
                <a:spcPts val="0"/>
              </a:spcAft>
              <a:buFont typeface="Arial" charset="0"/>
              <a:buChar char="•"/>
              <a:defRPr/>
            </a:pPr>
            <a:r>
              <a:rPr lang="en-US" altLang="en-US" sz="2400" dirty="0" smtClean="0"/>
              <a:t>Do not install Python 3.* manually.  Python 3.* will be installed automatically with ArcGIS Pro.</a:t>
            </a:r>
          </a:p>
          <a:p>
            <a:pPr marL="800100" lvl="1" indent="-342900" eaLnBrk="1" fontAlgn="auto" hangingPunct="1">
              <a:spcAft>
                <a:spcPts val="0"/>
              </a:spcAft>
              <a:buFont typeface="Arial" charset="0"/>
              <a:buChar char="•"/>
              <a:defRPr/>
            </a:pPr>
            <a:r>
              <a:rPr lang="en-US" altLang="en-US" sz="2400" dirty="0" err="1" smtClean="0"/>
              <a:t>PyCharm</a:t>
            </a:r>
            <a:r>
              <a:rPr lang="en-US" altLang="en-US" sz="2400" dirty="0" smtClean="0"/>
              <a:t> </a:t>
            </a:r>
            <a:r>
              <a:rPr lang="en-US" altLang="en-US" sz="2400" dirty="0"/>
              <a:t>is another easy to </a:t>
            </a:r>
            <a:r>
              <a:rPr lang="en-US" altLang="en-US" sz="2400" dirty="0" smtClean="0"/>
              <a:t>install. </a:t>
            </a:r>
          </a:p>
          <a:p>
            <a:pPr marL="800100" lvl="1" indent="-342900" eaLnBrk="1" fontAlgn="auto" hangingPunct="1">
              <a:spcAft>
                <a:spcPts val="0"/>
              </a:spcAft>
              <a:buFont typeface="Arial" charset="0"/>
              <a:buChar char="•"/>
              <a:defRPr/>
            </a:pPr>
            <a:endParaRPr lang="en-US" altLang="en-US" sz="2400" dirty="0" smtClean="0"/>
          </a:p>
          <a:p>
            <a:pPr marL="800100" lvl="1" indent="-342900" eaLnBrk="1" fontAlgn="auto" hangingPunct="1">
              <a:spcAft>
                <a:spcPts val="0"/>
              </a:spcAft>
              <a:buFont typeface="Arial" charset="0"/>
              <a:buChar char="•"/>
              <a:defRPr/>
            </a:pPr>
            <a:r>
              <a:rPr lang="en-US" altLang="en-US" sz="2400" dirty="0" smtClean="0"/>
              <a:t>These will only be used for preliminary exposure this semester.</a:t>
            </a:r>
          </a:p>
          <a:p>
            <a:pPr marL="800100" lvl="1" indent="-342900" eaLnBrk="1" fontAlgn="auto" hangingPunct="1">
              <a:spcAft>
                <a:spcPts val="0"/>
              </a:spcAft>
              <a:buFont typeface="Arial" charset="0"/>
              <a:buChar char="•"/>
              <a:defRPr/>
            </a:pPr>
            <a:endParaRPr lang="en-US" altLang="en-US" sz="2400" dirty="0" smtClean="0"/>
          </a:p>
          <a:p>
            <a:pPr marL="800100" lvl="1" indent="-342900" eaLnBrk="1" fontAlgn="auto" hangingPunct="1">
              <a:spcAft>
                <a:spcPts val="0"/>
              </a:spcAft>
              <a:buFont typeface="Arial" charset="0"/>
              <a:buChar char="•"/>
              <a:defRPr/>
            </a:pPr>
            <a:r>
              <a:rPr lang="en-US" altLang="en-US" sz="2400" b="1" dirty="0">
                <a:solidFill>
                  <a:srgbClr val="C00000"/>
                </a:solidFill>
              </a:rPr>
              <a:t>Caution!</a:t>
            </a:r>
            <a:r>
              <a:rPr lang="en-US" altLang="en-US" sz="2400" dirty="0"/>
              <a:t> </a:t>
            </a:r>
            <a:r>
              <a:rPr lang="en-US" altLang="en-US" sz="2400" dirty="0" smtClean="0"/>
              <a:t>Unless otherwise stated, homework assignments </a:t>
            </a:r>
            <a:r>
              <a:rPr lang="en-US" altLang="en-US" sz="2400" b="1" dirty="0" smtClean="0"/>
              <a:t>must be written in Python 2.*</a:t>
            </a:r>
            <a:r>
              <a:rPr lang="en-US" altLang="en-US" sz="2400" dirty="0" smtClean="0"/>
              <a:t> for submission.  If a script runs in Python 3, but not in Python 2, this </a:t>
            </a:r>
            <a:r>
              <a:rPr lang="en-US" altLang="en-US" sz="2400" i="1" dirty="0" smtClean="0"/>
              <a:t>will</a:t>
            </a:r>
            <a:r>
              <a:rPr lang="en-US" altLang="en-US" sz="2400" dirty="0" smtClean="0"/>
              <a:t> impact the grade.</a:t>
            </a:r>
          </a:p>
          <a:p>
            <a:pPr eaLnBrk="1" fontAlgn="auto" hangingPunct="1">
              <a:spcAft>
                <a:spcPts val="0"/>
              </a:spcAft>
              <a:defRPr/>
            </a:pPr>
            <a:endParaRPr lang="en-US" altLang="en-US" dirty="0" smtClean="0"/>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837A8E-BCFB-4D8E-8D98-902225734DF7}" type="slidenum">
              <a:rPr lang="en-US" altLang="en-US" sz="1400" smtClean="0">
                <a:solidFill>
                  <a:srgbClr val="008000"/>
                </a:solidFill>
              </a:rPr>
              <a:pPr/>
              <a:t>13</a:t>
            </a:fld>
            <a:endParaRPr lang="en-US" altLang="en-US" sz="1400" smtClean="0">
              <a:solidFill>
                <a:srgbClr val="008000"/>
              </a:solidFill>
            </a:endParaRPr>
          </a:p>
        </p:txBody>
      </p:sp>
    </p:spTree>
    <p:extLst>
      <p:ext uri="{BB962C8B-B14F-4D97-AF65-F5344CB8AC3E}">
        <p14:creationId xmlns:p14="http://schemas.microsoft.com/office/powerpoint/2010/main" val="51829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Submitting homework scripts</a:t>
            </a:r>
            <a:endParaRPr lang="en-US" dirty="0"/>
          </a:p>
        </p:txBody>
      </p:sp>
      <p:sp>
        <p:nvSpPr>
          <p:cNvPr id="27651" name="Content Placeholder 2"/>
          <p:cNvSpPr>
            <a:spLocks noGrp="1"/>
          </p:cNvSpPr>
          <p:nvPr>
            <p:ph idx="1"/>
          </p:nvPr>
        </p:nvSpPr>
        <p:spPr/>
        <p:txBody>
          <a:bodyPr/>
          <a:lstStyle/>
          <a:p>
            <a:pPr lvl="1" eaLnBrk="1" hangingPunct="1"/>
            <a:r>
              <a:rPr lang="en-US" altLang="en-US" sz="2400" smtClean="0"/>
              <a:t>All deadlines are given in EST.</a:t>
            </a:r>
          </a:p>
          <a:p>
            <a:pPr lvl="1" eaLnBrk="1" hangingPunct="1"/>
            <a:r>
              <a:rPr lang="en-US" altLang="en-US" sz="2400" smtClean="0"/>
              <a:t>Scripts should be named as specified.</a:t>
            </a:r>
          </a:p>
          <a:p>
            <a:pPr lvl="1" eaLnBrk="1" hangingPunct="1"/>
            <a:r>
              <a:rPr lang="en-US" altLang="en-US" sz="2400" smtClean="0"/>
              <a:t>Put your unityID (e.g., jkrowlin) and name in each script.</a:t>
            </a:r>
          </a:p>
          <a:p>
            <a:pPr lvl="1" eaLnBrk="1" hangingPunct="1"/>
            <a:r>
              <a:rPr lang="en-US" altLang="en-US" sz="2400" smtClean="0"/>
              <a:t>Don’t zip submissions.</a:t>
            </a:r>
          </a:p>
        </p:txBody>
      </p:sp>
      <p:sp>
        <p:nvSpPr>
          <p:cNvPr id="4" name="Slide Number Placeholder 3"/>
          <p:cNvSpPr>
            <a:spLocks noGrp="1"/>
          </p:cNvSpPr>
          <p:nvPr>
            <p:ph type="sldNum" sz="quarter" idx="12"/>
          </p:nvPr>
        </p:nvSpPr>
        <p:spPr/>
        <p:txBody>
          <a:bodyPr/>
          <a:lstStyle/>
          <a:p>
            <a:pPr>
              <a:defRPr/>
            </a:pPr>
            <a:fld id="{51330876-55D8-45B1-BA95-0FF1CF2B0833}" type="slidenum">
              <a:rPr lang="en-US" altLang="en-US" smtClean="0"/>
              <a:pPr>
                <a:defRPr/>
              </a:pPr>
              <a:t>14</a:t>
            </a:fld>
            <a:endParaRPr lang="en-US"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Py4All</a:t>
            </a:r>
            <a:endParaRPr lang="en-US" dirty="0"/>
          </a:p>
        </p:txBody>
      </p:sp>
      <p:sp>
        <p:nvSpPr>
          <p:cNvPr id="3" name="Content Placeholder 2"/>
          <p:cNvSpPr>
            <a:spLocks noGrp="1"/>
          </p:cNvSpPr>
          <p:nvPr>
            <p:ph idx="1"/>
          </p:nvPr>
        </p:nvSpPr>
        <p:spPr>
          <a:xfrm>
            <a:off x="628650" y="1825625"/>
            <a:ext cx="3867150" cy="4351338"/>
          </a:xfrm>
        </p:spPr>
        <p:txBody>
          <a:bodyPr/>
          <a:lstStyle/>
          <a:p>
            <a:pPr>
              <a:defRPr/>
            </a:pPr>
            <a:r>
              <a:rPr lang="en-US" altLang="en-US" dirty="0"/>
              <a:t>A tool designed to accompany </a:t>
            </a:r>
            <a:r>
              <a:rPr lang="en-US" altLang="en-US" dirty="0" smtClean="0"/>
              <a:t>the textbook, </a:t>
            </a:r>
            <a:r>
              <a:rPr lang="en-US" altLang="en-US" i="1" dirty="0" smtClean="0"/>
              <a:t>Python </a:t>
            </a:r>
            <a:r>
              <a:rPr lang="en-US" altLang="en-US" i="1" dirty="0"/>
              <a:t>for ArcGIS </a:t>
            </a:r>
            <a:endParaRPr lang="en-US" altLang="en-US" i="1" dirty="0" smtClean="0"/>
          </a:p>
          <a:p>
            <a:pPr marL="0" indent="0">
              <a:buFont typeface="Arial" panose="020B0604020202020204" pitchFamily="34" charset="0"/>
              <a:buNone/>
              <a:defRPr/>
            </a:pPr>
            <a:endParaRPr lang="en-US" altLang="en-US" dirty="0" smtClean="0"/>
          </a:p>
          <a:p>
            <a:pPr>
              <a:defRPr/>
            </a:pPr>
            <a:r>
              <a:rPr lang="en-US" altLang="en-US" dirty="0" smtClean="0"/>
              <a:t>How to use it:</a:t>
            </a:r>
          </a:p>
          <a:p>
            <a:pPr marL="685800" lvl="1" indent="-342900">
              <a:buFont typeface="+mj-lt"/>
              <a:buAutoNum type="arabicPeriod"/>
              <a:defRPr/>
            </a:pPr>
            <a:r>
              <a:rPr lang="en-US" altLang="en-US" smtClean="0"/>
              <a:t>Watch </a:t>
            </a:r>
            <a:r>
              <a:rPr lang="en-US" altLang="en-US" dirty="0"/>
              <a:t>the </a:t>
            </a:r>
            <a:r>
              <a:rPr lang="en-US" altLang="en-US" dirty="0" smtClean="0"/>
              <a:t>Intro </a:t>
            </a:r>
            <a:r>
              <a:rPr lang="en-US" altLang="en-US" dirty="0"/>
              <a:t>to Py4All </a:t>
            </a:r>
            <a:r>
              <a:rPr lang="en-US" altLang="en-US" dirty="0" smtClean="0"/>
              <a:t>video</a:t>
            </a:r>
          </a:p>
          <a:p>
            <a:pPr marL="685800" lvl="1" indent="-342900">
              <a:buFont typeface="+mj-lt"/>
              <a:buAutoNum type="arabicPeriod"/>
              <a:defRPr/>
            </a:pPr>
            <a:r>
              <a:rPr lang="en-US" altLang="en-US" dirty="0" smtClean="0"/>
              <a:t>Browse </a:t>
            </a:r>
            <a:r>
              <a:rPr lang="en-US" altLang="en-US" dirty="0"/>
              <a:t>to </a:t>
            </a:r>
            <a:r>
              <a:rPr lang="en-US" altLang="en-US" dirty="0" smtClean="0">
                <a:hlinkClick r:id="rId3" action="ppaction://hlinkfile"/>
              </a:rPr>
              <a:t>go.ncsu.edu/py4all</a:t>
            </a:r>
            <a:endParaRPr lang="en-US" altLang="en-US" dirty="0" smtClean="0"/>
          </a:p>
          <a:p>
            <a:pPr marL="685800" lvl="1" indent="-342900">
              <a:buFont typeface="+mj-lt"/>
              <a:buAutoNum type="arabicPeriod"/>
              <a:defRPr/>
            </a:pPr>
            <a:r>
              <a:rPr lang="en-US" altLang="en-US" dirty="0" smtClean="0"/>
              <a:t>Login with your </a:t>
            </a:r>
            <a:r>
              <a:rPr lang="en-US" altLang="en-US" dirty="0"/>
              <a:t>NCSU unity ID and </a:t>
            </a:r>
            <a:r>
              <a:rPr lang="en-US" altLang="en-US" dirty="0" smtClean="0"/>
              <a:t>password</a:t>
            </a:r>
          </a:p>
          <a:p>
            <a:pPr marL="685800" lvl="1" indent="-342900">
              <a:buFont typeface="+mj-lt"/>
              <a:buAutoNum type="arabicPeriod"/>
              <a:defRPr/>
            </a:pPr>
            <a:r>
              <a:rPr lang="en-US" altLang="en-US" dirty="0" smtClean="0"/>
              <a:t>Upload a Python script for feedback.</a:t>
            </a:r>
            <a:endParaRPr lang="en-US" altLang="en-US" dirty="0"/>
          </a:p>
          <a:p>
            <a:pPr>
              <a:defRPr/>
            </a:pPr>
            <a:endParaRPr lang="en-US" altLang="en-US" dirty="0" smtClean="0"/>
          </a:p>
          <a:p>
            <a:pPr>
              <a:defRPr/>
            </a:pPr>
            <a:r>
              <a:rPr lang="en-US" altLang="en-US" dirty="0" smtClean="0"/>
              <a:t>Can be used iteratively</a:t>
            </a:r>
            <a:endParaRPr lang="en-US" altLang="en-US" dirty="0"/>
          </a:p>
          <a:p>
            <a:pPr>
              <a:defRPr/>
            </a:pPr>
            <a:endParaRPr lang="en-US" dirty="0"/>
          </a:p>
        </p:txBody>
      </p:sp>
      <p:sp>
        <p:nvSpPr>
          <p:cNvPr id="4" name="Slide Number Placeholder 3"/>
          <p:cNvSpPr>
            <a:spLocks noGrp="1"/>
          </p:cNvSpPr>
          <p:nvPr>
            <p:ph type="sldNum" sz="quarter" idx="12"/>
          </p:nvPr>
        </p:nvSpPr>
        <p:spPr/>
        <p:txBody>
          <a:bodyPr/>
          <a:lstStyle/>
          <a:p>
            <a:pPr>
              <a:defRPr/>
            </a:pPr>
            <a:fld id="{A00580F1-11AF-4042-AA60-57EF7B37819C}" type="slidenum">
              <a:rPr lang="en-US" altLang="en-US" smtClean="0"/>
              <a:pPr>
                <a:defRPr/>
              </a:pPr>
              <a:t>15</a:t>
            </a:fld>
            <a:endParaRPr lang="en-US" altLang="en-US" dirty="0"/>
          </a:p>
        </p:txBody>
      </p:sp>
      <p:pic>
        <p:nvPicPr>
          <p:cNvPr id="29701" name="Picture 4" descr="Python for ArcG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2138" y="474663"/>
            <a:ext cx="19145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 5"/>
          <p:cNvGraphicFramePr/>
          <p:nvPr/>
        </p:nvGraphicFramePr>
        <p:xfrm>
          <a:off x="4953000" y="3692473"/>
          <a:ext cx="3352800" cy="2819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603250" y="1295400"/>
            <a:ext cx="7886700" cy="4351338"/>
          </a:xfrm>
        </p:spPr>
        <p:txBody>
          <a:bodyPr/>
          <a:lstStyle/>
          <a:p>
            <a:pPr lvl="1" eaLnBrk="1" hangingPunct="1"/>
            <a:r>
              <a:rPr lang="en-US" altLang="en-US" sz="2000" dirty="0" smtClean="0"/>
              <a:t>Announcements (FOLLOW THESE)</a:t>
            </a:r>
          </a:p>
          <a:p>
            <a:pPr lvl="2" eaLnBrk="1" hangingPunct="1"/>
            <a:r>
              <a:rPr lang="en-US" altLang="en-US" sz="1800" dirty="0" smtClean="0"/>
              <a:t>General news and announcements will be posted here.</a:t>
            </a:r>
            <a:endParaRPr lang="en-US" altLang="en-US" sz="1700" dirty="0" smtClean="0"/>
          </a:p>
          <a:p>
            <a:pPr lvl="1" eaLnBrk="1" hangingPunct="1"/>
            <a:r>
              <a:rPr lang="en-US" altLang="en-US" sz="2000" dirty="0" smtClean="0"/>
              <a:t>Syllabus</a:t>
            </a:r>
          </a:p>
          <a:p>
            <a:pPr lvl="2" eaLnBrk="1" hangingPunct="1"/>
            <a:r>
              <a:rPr lang="en-US" altLang="en-US" sz="1800" dirty="0" smtClean="0"/>
              <a:t>Guidelines, expectations, and responsibilities for GIS540 participants.</a:t>
            </a:r>
            <a:endParaRPr lang="en-US" altLang="en-US" sz="1700" dirty="0" smtClean="0"/>
          </a:p>
          <a:p>
            <a:pPr lvl="1" eaLnBrk="1" hangingPunct="1"/>
            <a:r>
              <a:rPr lang="en-US" altLang="en-US" sz="2000" dirty="0" smtClean="0"/>
              <a:t>Piazza message board</a:t>
            </a:r>
          </a:p>
          <a:p>
            <a:pPr lvl="2" eaLnBrk="1" hangingPunct="1"/>
            <a:r>
              <a:rPr lang="en-US" altLang="en-US" sz="1700" dirty="0" smtClean="0"/>
              <a:t>Post your questions or comments (see the how-to) regarding assignments, software issues, and coding challenges here.</a:t>
            </a:r>
          </a:p>
          <a:p>
            <a:pPr lvl="1" eaLnBrk="1" hangingPunct="1"/>
            <a:r>
              <a:rPr lang="en-US" altLang="en-US" sz="2000" dirty="0" smtClean="0"/>
              <a:t>Instructors</a:t>
            </a:r>
          </a:p>
          <a:p>
            <a:pPr lvl="2" eaLnBrk="1" hangingPunct="1"/>
            <a:r>
              <a:rPr lang="en-US" altLang="en-US" sz="1700" dirty="0" smtClean="0"/>
              <a:t>Professor and Teaching Assistant names, photos, and office hour arrangements.</a:t>
            </a:r>
          </a:p>
          <a:p>
            <a:pPr lvl="1" eaLnBrk="1" hangingPunct="1"/>
            <a:r>
              <a:rPr lang="en-US" altLang="en-US" sz="2000" dirty="0" smtClean="0"/>
              <a:t>Py4All</a:t>
            </a:r>
          </a:p>
          <a:p>
            <a:pPr lvl="2" eaLnBrk="1" hangingPunct="1"/>
            <a:r>
              <a:rPr lang="en-US" altLang="en-US" sz="1700" dirty="0" smtClean="0"/>
              <a:t>upload textbook exercise scripts to receive automated feedback, compare your output to the solution output, and use this information to improve the script prior to submitting it for a grade.</a:t>
            </a:r>
          </a:p>
          <a:p>
            <a:pPr lvl="1" eaLnBrk="1" hangingPunct="1"/>
            <a:r>
              <a:rPr lang="en-US" altLang="en-US" sz="2000" dirty="0" smtClean="0"/>
              <a:t>gispy.zip: </a:t>
            </a:r>
          </a:p>
          <a:p>
            <a:pPr lvl="2" eaLnBrk="1" hangingPunct="1"/>
            <a:r>
              <a:rPr lang="en-US" altLang="en-US" sz="1700" dirty="0" smtClean="0"/>
              <a:t>the data and sample scripts to accompany textbook</a:t>
            </a:r>
          </a:p>
          <a:p>
            <a:pPr lvl="1" eaLnBrk="1" hangingPunct="1"/>
            <a:r>
              <a:rPr lang="en-US" altLang="en-US" sz="2000" dirty="0" smtClean="0"/>
              <a:t>Course project</a:t>
            </a:r>
          </a:p>
          <a:p>
            <a:pPr lvl="1" eaLnBrk="1" hangingPunct="1"/>
            <a:r>
              <a:rPr lang="en-US" altLang="en-US" sz="2000" dirty="0" smtClean="0"/>
              <a:t>Gradebook</a:t>
            </a:r>
          </a:p>
        </p:txBody>
      </p:sp>
      <p:sp>
        <p:nvSpPr>
          <p:cNvPr id="7170" name="Title 1"/>
          <p:cNvSpPr>
            <a:spLocks noGrp="1"/>
          </p:cNvSpPr>
          <p:nvPr>
            <p:ph type="title"/>
          </p:nvPr>
        </p:nvSpPr>
        <p:spPr/>
        <p:txBody>
          <a:bodyPr/>
          <a:lstStyle/>
          <a:p>
            <a:pPr eaLnBrk="1" hangingPunct="1">
              <a:defRPr/>
            </a:pPr>
            <a:r>
              <a:rPr lang="en-US" altLang="en-US" dirty="0" smtClean="0"/>
              <a:t>Course Resources</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B6572F-1F61-4CAE-B554-76EB5BFA7D54}" type="slidenum">
              <a:rPr lang="en-US" altLang="en-US" sz="1400" smtClean="0">
                <a:solidFill>
                  <a:srgbClr val="008000"/>
                </a:solidFill>
              </a:rPr>
              <a:pPr/>
              <a:t>16</a:t>
            </a:fld>
            <a:endParaRPr lang="en-US" altLang="en-US" sz="1400" smtClean="0">
              <a:solidFill>
                <a:srgbClr val="008000"/>
              </a:solidFill>
            </a:endParaRPr>
          </a:p>
        </p:txBody>
      </p:sp>
      <p:pic>
        <p:nvPicPr>
          <p:cNvPr id="56322" name="Picture 2" descr="Image result for boo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74675"/>
            <a:ext cx="16764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74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6">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174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746">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1746">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1746">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smtClean="0"/>
              <a:t>Schedule</a:t>
            </a: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32D72-7EAF-4A07-8FE6-8361AF3E4C08}" type="slidenum">
              <a:rPr lang="en-US" altLang="en-US" sz="1400" smtClean="0">
                <a:solidFill>
                  <a:srgbClr val="008000"/>
                </a:solidFill>
              </a:rPr>
              <a:pPr/>
              <a:t>17</a:t>
            </a:fld>
            <a:endParaRPr lang="en-US" altLang="en-US" sz="1400" smtClean="0">
              <a:solidFill>
                <a:srgbClr val="008000"/>
              </a:solidFill>
            </a:endParaRPr>
          </a:p>
        </p:txBody>
      </p:sp>
      <p:sp>
        <p:nvSpPr>
          <p:cNvPr id="9" name="Content Placeholder 2"/>
          <p:cNvSpPr>
            <a:spLocks noGrp="1"/>
          </p:cNvSpPr>
          <p:nvPr>
            <p:ph idx="1"/>
          </p:nvPr>
        </p:nvSpPr>
        <p:spPr/>
        <p:txBody>
          <a:bodyPr/>
          <a:lstStyle/>
          <a:p>
            <a:pPr eaLnBrk="1" hangingPunct="1"/>
            <a:r>
              <a:rPr lang="en-US" altLang="en-US" sz="2400" smtClean="0"/>
              <a:t>Week blocks </a:t>
            </a:r>
          </a:p>
          <a:p>
            <a:pPr lvl="1" eaLnBrk="1" hangingPunct="1"/>
            <a:r>
              <a:rPr lang="en-US" altLang="en-US" sz="2100" smtClean="0"/>
              <a:t>Topic 1</a:t>
            </a:r>
          </a:p>
          <a:p>
            <a:pPr lvl="2" eaLnBrk="1" hangingPunct="1"/>
            <a:r>
              <a:rPr lang="en-US" altLang="en-US" sz="1800" smtClean="0"/>
              <a:t>Readings</a:t>
            </a:r>
          </a:p>
          <a:p>
            <a:pPr lvl="2" eaLnBrk="1" hangingPunct="1"/>
            <a:r>
              <a:rPr lang="en-US" altLang="en-US" sz="1800" smtClean="0"/>
              <a:t>Videos </a:t>
            </a:r>
          </a:p>
          <a:p>
            <a:pPr lvl="2" eaLnBrk="1" hangingPunct="1"/>
            <a:r>
              <a:rPr lang="en-US" altLang="en-US" sz="1800" smtClean="0"/>
              <a:t>Slides</a:t>
            </a:r>
          </a:p>
          <a:p>
            <a:pPr lvl="2" eaLnBrk="1" hangingPunct="1"/>
            <a:r>
              <a:rPr lang="en-US" altLang="en-US" sz="1800" smtClean="0"/>
              <a:t>In-class exercises</a:t>
            </a:r>
          </a:p>
          <a:p>
            <a:pPr lvl="1" eaLnBrk="1" hangingPunct="1"/>
            <a:r>
              <a:rPr lang="en-US" altLang="en-US" sz="2100" smtClean="0"/>
              <a:t>Topic 2</a:t>
            </a:r>
          </a:p>
          <a:p>
            <a:pPr lvl="2" eaLnBrk="1" hangingPunct="1"/>
            <a:r>
              <a:rPr lang="en-US" altLang="en-US" sz="1800" smtClean="0"/>
              <a:t>Readings</a:t>
            </a:r>
          </a:p>
          <a:p>
            <a:pPr lvl="2" eaLnBrk="1" hangingPunct="1"/>
            <a:r>
              <a:rPr lang="en-US" altLang="en-US" sz="1800" smtClean="0"/>
              <a:t>Videos </a:t>
            </a:r>
          </a:p>
          <a:p>
            <a:pPr lvl="2" eaLnBrk="1" hangingPunct="1"/>
            <a:r>
              <a:rPr lang="en-US" altLang="en-US" sz="1800" smtClean="0"/>
              <a:t>…</a:t>
            </a:r>
          </a:p>
          <a:p>
            <a:pPr eaLnBrk="1" hangingPunct="1"/>
            <a:r>
              <a:rPr lang="en-US" altLang="en-US" sz="2400" smtClean="0"/>
              <a:t>Homework blocks</a:t>
            </a:r>
          </a:p>
          <a:p>
            <a:pPr eaLnBrk="1" hangingPunct="1"/>
            <a:r>
              <a:rPr lang="en-US" altLang="en-US" sz="2400" smtClean="0"/>
              <a:t>Quiz blocks</a:t>
            </a:r>
          </a:p>
          <a:p>
            <a:pPr lvl="1" eaLnBrk="1" hangingPunct="1"/>
            <a:r>
              <a:rPr lang="en-US" altLang="en-US" sz="2100" smtClean="0"/>
              <a:t>Links to the quiz</a:t>
            </a:r>
          </a:p>
          <a:p>
            <a:pPr eaLnBrk="1" hangingPunct="1"/>
            <a:endParaRPr lang="en-US" altLang="en-US" sz="2400" smtClean="0"/>
          </a:p>
          <a:p>
            <a:pPr lvl="1" eaLnBrk="1" hangingPunct="1"/>
            <a:endParaRPr lang="en-US" altLang="en-US" sz="2100" smtClean="0"/>
          </a:p>
          <a:p>
            <a:pPr lvl="1" eaLnBrk="1" hangingPunct="1"/>
            <a:endParaRPr lang="en-US" altLang="en-US" sz="2000" smtClean="0"/>
          </a:p>
        </p:txBody>
      </p:sp>
      <p:sp>
        <p:nvSpPr>
          <p:cNvPr id="2" name="TextBox 1"/>
          <p:cNvSpPr txBox="1">
            <a:spLocks noChangeArrowheads="1"/>
          </p:cNvSpPr>
          <p:nvPr/>
        </p:nvSpPr>
        <p:spPr bwMode="auto">
          <a:xfrm>
            <a:off x="3581400" y="2319338"/>
            <a:ext cx="480060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READ </a:t>
            </a:r>
            <a:r>
              <a:rPr lang="en-US" altLang="en-US">
                <a:sym typeface="Wingdings" panose="05000000000000000000" pitchFamily="2" charset="2"/>
              </a:rPr>
              <a:t></a:t>
            </a:r>
            <a:r>
              <a:rPr lang="en-US" altLang="en-US"/>
              <a:t> WATCH </a:t>
            </a:r>
            <a:r>
              <a:rPr lang="en-US" altLang="en-US">
                <a:sym typeface="Wingdings" panose="05000000000000000000" pitchFamily="2" charset="2"/>
              </a:rPr>
              <a:t> TRY IT CHECK IT</a:t>
            </a: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r>
              <a:rPr lang="en-US" altLang="en-US">
                <a:sym typeface="Wingdings" panose="05000000000000000000" pitchFamily="2" charset="2"/>
              </a:rPr>
              <a:t>READ AGAIN  TRY IT</a:t>
            </a:r>
            <a:endParaRPr lang="en-US" altLang="en-US"/>
          </a:p>
        </p:txBody>
      </p:sp>
      <p:sp>
        <p:nvSpPr>
          <p:cNvPr id="3" name="TextBox 2"/>
          <p:cNvSpPr txBox="1">
            <a:spLocks noChangeArrowheads="1"/>
          </p:cNvSpPr>
          <p:nvPr/>
        </p:nvSpPr>
        <p:spPr bwMode="auto">
          <a:xfrm>
            <a:off x="3581400" y="1752600"/>
            <a:ext cx="908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TRY IT</a:t>
            </a:r>
          </a:p>
        </p:txBody>
      </p:sp>
      <p:cxnSp>
        <p:nvCxnSpPr>
          <p:cNvPr id="5" name="Straight Arrow Connector 4"/>
          <p:cNvCxnSpPr/>
          <p:nvPr/>
        </p:nvCxnSpPr>
        <p:spPr>
          <a:xfrm>
            <a:off x="4038600" y="2071688"/>
            <a:ext cx="3175" cy="30638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Circular Arrow 14"/>
          <p:cNvSpPr/>
          <p:nvPr/>
        </p:nvSpPr>
        <p:spPr>
          <a:xfrm rot="10800000">
            <a:off x="5105400" y="1936750"/>
            <a:ext cx="2209800" cy="16764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smtClean="0"/>
              <a:t>Final Project Instructions</a:t>
            </a:r>
          </a:p>
        </p:txBody>
      </p:sp>
      <p:sp>
        <p:nvSpPr>
          <p:cNvPr id="358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B395C5-100B-4C5A-8197-E3C9C1E498BF}" type="slidenum">
              <a:rPr lang="en-US" altLang="en-US" sz="1400" smtClean="0">
                <a:solidFill>
                  <a:srgbClr val="008000"/>
                </a:solidFill>
              </a:rPr>
              <a:pPr/>
              <a:t>18</a:t>
            </a:fld>
            <a:endParaRPr lang="en-US" altLang="en-US" sz="1400" smtClean="0">
              <a:solidFill>
                <a:srgbClr val="008000"/>
              </a:solidFill>
            </a:endParaRPr>
          </a:p>
        </p:txBody>
      </p:sp>
      <p:sp>
        <p:nvSpPr>
          <p:cNvPr id="35844" name="Rectangle 2"/>
          <p:cNvSpPr>
            <a:spLocks noChangeArrowheads="1"/>
          </p:cNvSpPr>
          <p:nvPr/>
        </p:nvSpPr>
        <p:spPr bwMode="auto">
          <a:xfrm>
            <a:off x="628650" y="1690688"/>
            <a:ext cx="539115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Preliminary project proposal (~week 10)</a:t>
            </a:r>
          </a:p>
          <a:p>
            <a:endParaRPr lang="en-US" altLang="en-US"/>
          </a:p>
          <a:p>
            <a:endParaRPr lang="en-US" altLang="en-US"/>
          </a:p>
          <a:p>
            <a:r>
              <a:rPr lang="en-US" altLang="en-US"/>
              <a:t>Feedback</a:t>
            </a:r>
          </a:p>
          <a:p>
            <a:endParaRPr lang="en-US" altLang="en-US"/>
          </a:p>
          <a:p>
            <a:endParaRPr lang="en-US" altLang="en-US"/>
          </a:p>
          <a:p>
            <a:r>
              <a:rPr lang="en-US" altLang="en-US"/>
              <a:t>Revised project proposal (~week 13)</a:t>
            </a:r>
          </a:p>
          <a:p>
            <a:endParaRPr lang="en-US" altLang="en-US"/>
          </a:p>
          <a:p>
            <a:endParaRPr lang="en-US" altLang="en-US"/>
          </a:p>
          <a:p>
            <a:r>
              <a:rPr lang="en-US" altLang="en-US"/>
              <a:t>Feedback</a:t>
            </a:r>
          </a:p>
          <a:p>
            <a:endParaRPr lang="en-US" altLang="en-US"/>
          </a:p>
          <a:p>
            <a:endParaRPr lang="en-US" altLang="en-US"/>
          </a:p>
          <a:p>
            <a:r>
              <a:rPr lang="en-US" altLang="en-US"/>
              <a:t>Final project submission (1</a:t>
            </a:r>
            <a:r>
              <a:rPr lang="en-US" altLang="en-US" baseline="30000"/>
              <a:t>st</a:t>
            </a:r>
            <a:r>
              <a:rPr lang="en-US" altLang="en-US"/>
              <a:t> day of finals week)</a:t>
            </a:r>
          </a:p>
        </p:txBody>
      </p:sp>
      <p:sp>
        <p:nvSpPr>
          <p:cNvPr id="10" name="Down Arrow 9"/>
          <p:cNvSpPr/>
          <p:nvPr/>
        </p:nvSpPr>
        <p:spPr>
          <a:xfrm>
            <a:off x="1066800" y="2112963"/>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p:cNvSpPr/>
          <p:nvPr/>
        </p:nvSpPr>
        <p:spPr>
          <a:xfrm>
            <a:off x="1060450" y="2916238"/>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p:cNvSpPr/>
          <p:nvPr/>
        </p:nvSpPr>
        <p:spPr>
          <a:xfrm>
            <a:off x="1046163" y="3768725"/>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Down Arrow 12"/>
          <p:cNvSpPr/>
          <p:nvPr/>
        </p:nvSpPr>
        <p:spPr>
          <a:xfrm>
            <a:off x="1066800" y="4584700"/>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smtClean="0"/>
              <a:t>In-class exercise</a:t>
            </a:r>
          </a:p>
        </p:txBody>
      </p:sp>
      <p:sp>
        <p:nvSpPr>
          <p:cNvPr id="378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3800D9-6115-430F-815B-B47F72EB3426}" type="slidenum">
              <a:rPr lang="en-US" altLang="en-US" sz="1400" smtClean="0">
                <a:solidFill>
                  <a:srgbClr val="008000"/>
                </a:solidFill>
              </a:rPr>
              <a:pPr/>
              <a:t>19</a:t>
            </a:fld>
            <a:endParaRPr lang="en-US" altLang="en-US" sz="1400" smtClean="0">
              <a:solidFill>
                <a:srgbClr val="008000"/>
              </a:solidFill>
            </a:endParaRPr>
          </a:p>
        </p:txBody>
      </p:sp>
      <p:sp>
        <p:nvSpPr>
          <p:cNvPr id="9" name="Down Arrow 8"/>
          <p:cNvSpPr/>
          <p:nvPr/>
        </p:nvSpPr>
        <p:spPr>
          <a:xfrm>
            <a:off x="2362200" y="2324100"/>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Down Arrow 9"/>
          <p:cNvSpPr/>
          <p:nvPr/>
        </p:nvSpPr>
        <p:spPr>
          <a:xfrm>
            <a:off x="2382838" y="3208338"/>
            <a:ext cx="228600" cy="344487"/>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894"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8200" y="3552825"/>
            <a:ext cx="4745038"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Box 1"/>
          <p:cNvSpPr txBox="1">
            <a:spLocks noChangeArrowheads="1"/>
          </p:cNvSpPr>
          <p:nvPr/>
        </p:nvSpPr>
        <p:spPr bwMode="auto">
          <a:xfrm>
            <a:off x="1981200" y="1843088"/>
            <a:ext cx="541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Week 1 (in the course schedule on the website)</a:t>
            </a:r>
          </a:p>
        </p:txBody>
      </p:sp>
      <p:sp>
        <p:nvSpPr>
          <p:cNvPr id="37896" name="TextBox 10"/>
          <p:cNvSpPr txBox="1">
            <a:spLocks noChangeArrowheads="1"/>
          </p:cNvSpPr>
          <p:nvPr/>
        </p:nvSpPr>
        <p:spPr bwMode="auto">
          <a:xfrm>
            <a:off x="1981200" y="2728913"/>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In-class exercises</a:t>
            </a:r>
          </a:p>
        </p:txBody>
      </p:sp>
      <p:sp>
        <p:nvSpPr>
          <p:cNvPr id="37897" name="Rectangle 2"/>
          <p:cNvSpPr>
            <a:spLocks noChangeArrowheads="1"/>
          </p:cNvSpPr>
          <p:nvPr/>
        </p:nvSpPr>
        <p:spPr bwMode="auto">
          <a:xfrm>
            <a:off x="2362200" y="6383338"/>
            <a:ext cx="3775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a:t>
            </a:r>
            <a:r>
              <a:rPr lang="en-US" altLang="en-US" b="1"/>
              <a:t>gispy/gispy</a:t>
            </a:r>
            <a:r>
              <a:rPr lang="en-US" altLang="en-US"/>
              <a:t>/data/ch01/park.shp</a:t>
            </a:r>
          </a:p>
        </p:txBody>
      </p:sp>
      <p:cxnSp>
        <p:nvCxnSpPr>
          <p:cNvPr id="5" name="Straight Connector 4"/>
          <p:cNvCxnSpPr/>
          <p:nvPr/>
        </p:nvCxnSpPr>
        <p:spPr>
          <a:xfrm flipH="1">
            <a:off x="3352800" y="6491288"/>
            <a:ext cx="741363" cy="182562"/>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H="1" flipV="1">
            <a:off x="3346450" y="6491288"/>
            <a:ext cx="969963" cy="260350"/>
          </a:xfrm>
          <a:prstGeom prst="line">
            <a:avLst/>
          </a:prstGeom>
          <a:ln w="28575"/>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defRPr/>
            </a:pPr>
            <a:r>
              <a:rPr lang="en-US" altLang="en-US" smtClean="0"/>
              <a:t>Course topic</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t>GIS programming (through the use of the Python programming language)</a:t>
            </a:r>
          </a:p>
          <a:p>
            <a:pPr marL="914400" lvl="1" indent="-457200" eaLnBrk="1" fontAlgn="auto" hangingPunct="1">
              <a:spcAft>
                <a:spcPts val="0"/>
              </a:spcAft>
              <a:buFontTx/>
              <a:buChar char="-"/>
              <a:defRPr/>
            </a:pPr>
            <a:r>
              <a:rPr lang="en-US" dirty="0" smtClean="0"/>
              <a:t>General programming concepts, as well as Python syntax. </a:t>
            </a:r>
            <a:endParaRPr lang="en-US" dirty="0"/>
          </a:p>
          <a:p>
            <a:pPr marL="914400" lvl="1" indent="-457200" eaLnBrk="1" fontAlgn="auto" hangingPunct="1">
              <a:spcAft>
                <a:spcPts val="0"/>
              </a:spcAft>
              <a:buFontTx/>
              <a:buChar char="-"/>
              <a:defRPr/>
            </a:pPr>
            <a:r>
              <a:rPr lang="en-US" dirty="0" smtClean="0"/>
              <a:t>Python language elements for programming ArcGIS.  </a:t>
            </a:r>
          </a:p>
          <a:p>
            <a:pPr marL="914400" lvl="1" indent="-457200" eaLnBrk="1" fontAlgn="auto" hangingPunct="1">
              <a:spcAft>
                <a:spcPts val="0"/>
              </a:spcAft>
              <a:buFontTx/>
              <a:buChar char="-"/>
              <a:defRPr/>
            </a:pPr>
            <a:r>
              <a:rPr lang="en-US" dirty="0" smtClean="0"/>
              <a:t>Processing/analyzing data.</a:t>
            </a:r>
          </a:p>
          <a:p>
            <a:pPr marL="914400" lvl="1" indent="-457200" eaLnBrk="1" fontAlgn="auto" hangingPunct="1">
              <a:spcAft>
                <a:spcPts val="0"/>
              </a:spcAft>
              <a:buFontTx/>
              <a:buChar char="-"/>
              <a:defRPr/>
            </a:pPr>
            <a:r>
              <a:rPr lang="en-US" dirty="0"/>
              <a:t>P</a:t>
            </a:r>
            <a:r>
              <a:rPr lang="en-US" dirty="0" smtClean="0"/>
              <a:t>erforming batch processing and manipulating map elements.</a:t>
            </a:r>
          </a:p>
          <a:p>
            <a:pPr marL="914400" lvl="1" indent="-457200" eaLnBrk="1" fontAlgn="auto" hangingPunct="1">
              <a:spcAft>
                <a:spcPts val="0"/>
              </a:spcAft>
              <a:buFontTx/>
              <a:buChar char="-"/>
              <a:defRPr/>
            </a:pPr>
            <a:r>
              <a:rPr lang="en-US" dirty="0" smtClean="0"/>
              <a:t>ESRI script tools to create graphical user interfaces.</a:t>
            </a:r>
          </a:p>
          <a:p>
            <a:pPr marL="457200" lvl="1" indent="0" eaLnBrk="1" fontAlgn="auto" hangingPunct="1">
              <a:spcAft>
                <a:spcPts val="0"/>
              </a:spcAft>
              <a:defRPr/>
            </a:pPr>
            <a:endParaRPr lang="en-US" dirty="0"/>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34A7CA-E988-4D5D-A3FA-3E7FF73CE8AC}" type="slidenum">
              <a:rPr lang="en-US" altLang="en-US" sz="1400" smtClean="0">
                <a:solidFill>
                  <a:srgbClr val="008000"/>
                </a:solidFill>
              </a:rPr>
              <a:pPr/>
              <a:t>2</a:t>
            </a:fld>
            <a:endParaRPr lang="en-US" altLang="en-US" sz="1400" smtClean="0">
              <a:solidFill>
                <a:srgbClr val="008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en-US" dirty="0" smtClean="0"/>
              <a:t>Course learning outcomes</a:t>
            </a:r>
          </a:p>
        </p:txBody>
      </p:sp>
      <p:sp>
        <p:nvSpPr>
          <p:cNvPr id="7171" name="Rectangle 3"/>
          <p:cNvSpPr>
            <a:spLocks noGrp="1" noChangeArrowheads="1"/>
          </p:cNvSpPr>
          <p:nvPr>
            <p:ph idx="1"/>
          </p:nvPr>
        </p:nvSpPr>
        <p:spPr>
          <a:xfrm>
            <a:off x="628650" y="1825625"/>
            <a:ext cx="7886700" cy="4895850"/>
          </a:xfrm>
        </p:spPr>
        <p:txBody>
          <a:bodyPr/>
          <a:lstStyle/>
          <a:p>
            <a:pPr eaLnBrk="1" hangingPunct="1"/>
            <a:r>
              <a:rPr lang="en-US" altLang="en-US" smtClean="0"/>
              <a:t>Students will be able to…</a:t>
            </a:r>
          </a:p>
          <a:p>
            <a:pPr marL="914400" lvl="1" indent="-457200" eaLnBrk="1" hangingPunct="1"/>
            <a:r>
              <a:rPr lang="en-US" altLang="en-US" sz="2400" smtClean="0"/>
              <a:t>interpret </a:t>
            </a:r>
            <a:r>
              <a:rPr lang="en-US" altLang="en-US" sz="2400" smtClean="0">
                <a:solidFill>
                  <a:srgbClr val="C00000"/>
                </a:solidFill>
              </a:rPr>
              <a:t>basic Python syntax </a:t>
            </a:r>
            <a:r>
              <a:rPr lang="en-US" altLang="en-US" sz="2400" smtClean="0"/>
              <a:t>(indentation, context highlighting)</a:t>
            </a:r>
          </a:p>
          <a:p>
            <a:pPr marL="914400" lvl="1" indent="-457200" eaLnBrk="1" hangingPunct="1"/>
            <a:r>
              <a:rPr lang="en-US" altLang="en-US" sz="2400" smtClean="0"/>
              <a:t>write Python scripts in an </a:t>
            </a:r>
            <a:r>
              <a:rPr lang="en-US" altLang="en-US" sz="2400" smtClean="0">
                <a:solidFill>
                  <a:srgbClr val="C00000"/>
                </a:solidFill>
              </a:rPr>
              <a:t>integrated development environment</a:t>
            </a:r>
            <a:r>
              <a:rPr lang="en-US" altLang="en-US" sz="2400" smtClean="0">
                <a:solidFill>
                  <a:srgbClr val="FF0000"/>
                </a:solidFill>
              </a:rPr>
              <a:t>  </a:t>
            </a:r>
            <a:r>
              <a:rPr lang="en-US" altLang="en-US" sz="2400" smtClean="0"/>
              <a:t>(PythonWin)</a:t>
            </a:r>
          </a:p>
          <a:p>
            <a:pPr marL="914400" lvl="1" indent="-457200" eaLnBrk="1" hangingPunct="1"/>
            <a:r>
              <a:rPr lang="en-US" altLang="en-US" sz="2400" smtClean="0"/>
              <a:t>use Python to construct code using </a:t>
            </a:r>
            <a:r>
              <a:rPr lang="en-US" altLang="en-US" sz="2400" smtClean="0">
                <a:solidFill>
                  <a:srgbClr val="C00000"/>
                </a:solidFill>
              </a:rPr>
              <a:t>core data structures</a:t>
            </a:r>
            <a:r>
              <a:rPr lang="en-US" altLang="en-US" sz="2400" smtClean="0"/>
              <a:t> (strings, lists, …)</a:t>
            </a:r>
          </a:p>
          <a:p>
            <a:pPr marL="914400" lvl="1" indent="-457200" eaLnBrk="1" hangingPunct="1"/>
            <a:r>
              <a:rPr lang="en-US" altLang="en-US" sz="2400" smtClean="0"/>
              <a:t>call</a:t>
            </a:r>
            <a:r>
              <a:rPr lang="en-US" altLang="en-US" sz="2400" smtClean="0">
                <a:solidFill>
                  <a:srgbClr val="FF0000"/>
                </a:solidFill>
              </a:rPr>
              <a:t> </a:t>
            </a:r>
            <a:r>
              <a:rPr lang="en-US" altLang="en-US" sz="2400" smtClean="0">
                <a:solidFill>
                  <a:srgbClr val="C00000"/>
                </a:solidFill>
              </a:rPr>
              <a:t>ArcGIS tools </a:t>
            </a:r>
            <a:r>
              <a:rPr lang="en-US" altLang="en-US" sz="2400" smtClean="0"/>
              <a:t>with Python (arcpy.buffer…)</a:t>
            </a:r>
          </a:p>
          <a:p>
            <a:pPr marL="914400" lvl="1" indent="-457200" eaLnBrk="1" hangingPunct="1"/>
            <a:r>
              <a:rPr lang="en-US" altLang="en-US" sz="2400" smtClean="0"/>
              <a:t>handle </a:t>
            </a:r>
            <a:r>
              <a:rPr lang="en-US" altLang="en-US" sz="2400" smtClean="0">
                <a:solidFill>
                  <a:srgbClr val="C00000"/>
                </a:solidFill>
              </a:rPr>
              <a:t>contingencies </a:t>
            </a:r>
            <a:r>
              <a:rPr lang="en-US" altLang="en-US" sz="2400" smtClean="0"/>
              <a:t>within Python  (if, else…)</a:t>
            </a:r>
          </a:p>
          <a:p>
            <a:pPr marL="914400" lvl="1" indent="-457200" eaLnBrk="1" hangingPunct="1"/>
            <a:r>
              <a:rPr lang="en-US" altLang="en-US" sz="2400" smtClean="0"/>
              <a:t>construct basic </a:t>
            </a:r>
            <a:r>
              <a:rPr lang="en-US" altLang="en-US" sz="2400" smtClean="0">
                <a:solidFill>
                  <a:srgbClr val="C00000"/>
                </a:solidFill>
              </a:rPr>
              <a:t>batch processing </a:t>
            </a:r>
            <a:r>
              <a:rPr lang="en-US" altLang="en-US" sz="2400" smtClean="0"/>
              <a:t>Python code (looping)</a:t>
            </a:r>
          </a:p>
          <a:p>
            <a:pPr marL="914400" lvl="1" indent="-457200" eaLnBrk="1" hangingPunct="1"/>
            <a:r>
              <a:rPr lang="en-US" altLang="en-US" sz="2400" smtClean="0"/>
              <a:t>read/modify</a:t>
            </a:r>
            <a:r>
              <a:rPr lang="en-US" altLang="en-US" sz="2400" smtClean="0">
                <a:solidFill>
                  <a:srgbClr val="C00000"/>
                </a:solidFill>
              </a:rPr>
              <a:t> data files </a:t>
            </a:r>
            <a:r>
              <a:rPr lang="en-US" altLang="en-US" sz="2400" smtClean="0"/>
              <a:t>with Python</a:t>
            </a:r>
          </a:p>
          <a:p>
            <a:pPr marL="914400" lvl="1" indent="-457200" eaLnBrk="1" hangingPunct="1"/>
            <a:r>
              <a:rPr lang="en-US" altLang="en-US" sz="2400" smtClean="0"/>
              <a:t>create a graphical </a:t>
            </a:r>
            <a:r>
              <a:rPr lang="en-US" altLang="en-US" sz="2400" smtClean="0">
                <a:solidFill>
                  <a:srgbClr val="C00000"/>
                </a:solidFill>
              </a:rPr>
              <a:t>user interface</a:t>
            </a:r>
          </a:p>
          <a:p>
            <a:pPr marL="914400" lvl="1" indent="-457200" eaLnBrk="1" hangingPunct="1"/>
            <a:r>
              <a:rPr lang="en-US" altLang="en-US" sz="2400" smtClean="0"/>
              <a:t>do more…</a:t>
            </a:r>
          </a:p>
          <a:p>
            <a:pPr marL="914400" lvl="1" indent="-457200" eaLnBrk="1" hangingPunct="1"/>
            <a:endParaRPr lang="en-US" altLang="en-US" smtClean="0"/>
          </a:p>
        </p:txBody>
      </p:sp>
      <p:sp>
        <p:nvSpPr>
          <p:cNvPr id="71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0AFD1F-8419-4737-A43B-F49A54D0654D}" type="slidenum">
              <a:rPr lang="en-US" altLang="en-US" sz="1400" smtClean="0">
                <a:solidFill>
                  <a:srgbClr val="008000"/>
                </a:solidFill>
              </a:rPr>
              <a:pPr/>
              <a:t>3</a:t>
            </a:fld>
            <a:endParaRPr lang="en-US" altLang="en-US" sz="1400" smtClean="0">
              <a:solidFill>
                <a:srgbClr val="008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Course project examples</a:t>
            </a:r>
            <a:endParaRPr lang="en-US" dirty="0"/>
          </a:p>
        </p:txBody>
      </p:sp>
      <p:sp>
        <p:nvSpPr>
          <p:cNvPr id="11267" name="Content Placeholder 2"/>
          <p:cNvSpPr>
            <a:spLocks noGrp="1"/>
          </p:cNvSpPr>
          <p:nvPr>
            <p:ph idx="1"/>
          </p:nvPr>
        </p:nvSpPr>
        <p:spPr>
          <a:xfrm>
            <a:off x="1600200" y="1825625"/>
            <a:ext cx="6915150" cy="4351338"/>
          </a:xfrm>
        </p:spPr>
        <p:txBody>
          <a:bodyPr/>
          <a:lstStyle/>
          <a:p>
            <a:pPr marL="0" indent="0">
              <a:buFont typeface="Arial" panose="020B0604020202020204" pitchFamily="34" charset="0"/>
              <a:buNone/>
              <a:defRPr/>
            </a:pPr>
            <a:r>
              <a:rPr lang="en-US" dirty="0"/>
              <a:t>“Gridded Coastline Simplification of Postal Code Polygons”- W. Morelli</a:t>
            </a:r>
          </a:p>
          <a:p>
            <a:pPr marL="0" indent="0">
              <a:buFont typeface="Arial" panose="020B0604020202020204" pitchFamily="34" charset="0"/>
              <a:buNone/>
              <a:defRPr/>
            </a:pPr>
            <a:r>
              <a:rPr lang="en-US" b="1" dirty="0"/>
              <a:t>Input </a:t>
            </a:r>
            <a:r>
              <a:rPr lang="en-US" dirty="0"/>
              <a:t>High vertex count postal polygons, grid size specs.</a:t>
            </a:r>
          </a:p>
          <a:p>
            <a:pPr marL="0" indent="0">
              <a:buFont typeface="Arial" panose="020B0604020202020204" pitchFamily="34" charset="0"/>
              <a:buNone/>
              <a:defRPr/>
            </a:pPr>
            <a:r>
              <a:rPr lang="en-US" b="1" dirty="0"/>
              <a:t>Output </a:t>
            </a:r>
            <a:r>
              <a:rPr lang="en-US" dirty="0"/>
              <a:t>Map and Webpage with</a:t>
            </a:r>
            <a:r>
              <a:rPr lang="en-US" b="1" dirty="0"/>
              <a:t> </a:t>
            </a:r>
            <a:r>
              <a:rPr lang="en-US" dirty="0"/>
              <a:t>simplified postal code polygons, table of vertex counts</a:t>
            </a:r>
          </a:p>
          <a:p>
            <a:pPr marL="0" indent="0">
              <a:buFont typeface="Arial" panose="020B0604020202020204" pitchFamily="34" charset="0"/>
              <a:buNone/>
              <a:defRPr/>
            </a:pPr>
            <a:endParaRPr lang="en-US" altLang="en-US" dirty="0" smtClean="0"/>
          </a:p>
          <a:p>
            <a:pPr marL="0" indent="0">
              <a:buFont typeface="Arial" panose="020B0604020202020204" pitchFamily="34" charset="0"/>
              <a:buNone/>
              <a:defRPr/>
            </a:pPr>
            <a:r>
              <a:rPr lang="en-US" altLang="en-US" dirty="0" smtClean="0"/>
              <a:t>“</a:t>
            </a:r>
            <a:r>
              <a:rPr lang="en-US" dirty="0" smtClean="0"/>
              <a:t>Groundwater contamination analysis for military installations with leaking underground storage tanks” -</a:t>
            </a:r>
            <a:r>
              <a:rPr lang="en-US" altLang="en-US" dirty="0" smtClean="0"/>
              <a:t> E. Bouton </a:t>
            </a:r>
            <a:endParaRPr lang="en-US" dirty="0" smtClean="0"/>
          </a:p>
          <a:p>
            <a:pPr marL="0" indent="0">
              <a:buFont typeface="Arial" panose="020B0604020202020204" pitchFamily="34" charset="0"/>
              <a:buNone/>
              <a:defRPr/>
            </a:pPr>
            <a:r>
              <a:rPr lang="en-US" b="1" dirty="0" smtClean="0"/>
              <a:t>Input</a:t>
            </a:r>
            <a:r>
              <a:rPr lang="en-US" dirty="0" smtClean="0"/>
              <a:t> Tables (CSV format) with water depth measurements (from the field) and lab analysis results.</a:t>
            </a:r>
          </a:p>
          <a:p>
            <a:pPr marL="0" indent="0">
              <a:buFont typeface="Arial" panose="020B0604020202020204" pitchFamily="34" charset="0"/>
              <a:buNone/>
              <a:defRPr/>
            </a:pPr>
            <a:r>
              <a:rPr lang="en-US" b="1" dirty="0" smtClean="0"/>
              <a:t>Output</a:t>
            </a:r>
            <a:r>
              <a:rPr lang="en-US" dirty="0" smtClean="0"/>
              <a:t>  Map and Webpage with automatically generated groundwater elevation contours and BTEX contamination plume surfaces. </a:t>
            </a:r>
          </a:p>
          <a:p>
            <a:pPr>
              <a:defRPr/>
            </a:pPr>
            <a:endParaRPr lang="en-US" altLang="en-US" dirty="0" smtClean="0"/>
          </a:p>
          <a:p>
            <a:pPr>
              <a:defRPr/>
            </a:pPr>
            <a:endParaRPr lang="en-US" altLang="en-US" dirty="0"/>
          </a:p>
          <a:p>
            <a:pPr marL="0" indent="0">
              <a:buFont typeface="Arial" panose="020B0604020202020204" pitchFamily="34" charset="0"/>
              <a:buNone/>
              <a:defRPr/>
            </a:pPr>
            <a:endParaRPr lang="en-US" altLang="en-US" dirty="0" smtClean="0"/>
          </a:p>
        </p:txBody>
      </p:sp>
      <p:sp>
        <p:nvSpPr>
          <p:cNvPr id="4" name="Slide Number Placeholder 3"/>
          <p:cNvSpPr>
            <a:spLocks noGrp="1"/>
          </p:cNvSpPr>
          <p:nvPr>
            <p:ph type="sldNum" sz="quarter" idx="12"/>
          </p:nvPr>
        </p:nvSpPr>
        <p:spPr/>
        <p:txBody>
          <a:bodyPr/>
          <a:lstStyle/>
          <a:p>
            <a:pPr>
              <a:defRPr/>
            </a:pPr>
            <a:fld id="{3FFA4EED-ED91-450A-90D3-7B4A128D9CAC}" type="slidenum">
              <a:rPr lang="en-US" altLang="en-US" smtClean="0"/>
              <a:pPr>
                <a:defRPr/>
              </a:pPr>
              <a:t>4</a:t>
            </a:fld>
            <a:endParaRPr lang="en-US" altLang="en-US" dirty="0"/>
          </a:p>
        </p:txBody>
      </p:sp>
      <p:pic>
        <p:nvPicPr>
          <p:cNvPr id="922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338" y="4038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4"/>
          <p:cNvSpPr txBox="1">
            <a:spLocks noChangeArrowheads="1"/>
          </p:cNvSpPr>
          <p:nvPr/>
        </p:nvSpPr>
        <p:spPr bwMode="auto">
          <a:xfrm>
            <a:off x="495300" y="50133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727 loc</a:t>
            </a:r>
          </a:p>
        </p:txBody>
      </p:sp>
      <p:pic>
        <p:nvPicPr>
          <p:cNvPr id="9223" name="Picture 6" descr="a"/>
          <p:cNvPicPr>
            <a:picLocks noChangeAspect="1" noChangeArrowheads="1"/>
          </p:cNvPicPr>
          <p:nvPr/>
        </p:nvPicPr>
        <p:blipFill>
          <a:blip r:embed="rId4">
            <a:extLst>
              <a:ext uri="{28A0092B-C50C-407E-A947-70E740481C1C}">
                <a14:useLocalDpi xmlns:a14="http://schemas.microsoft.com/office/drawing/2010/main" val="0"/>
              </a:ext>
            </a:extLst>
          </a:blip>
          <a:srcRect r="11517"/>
          <a:stretch>
            <a:fillRect/>
          </a:stretch>
        </p:blipFill>
        <p:spPr bwMode="auto">
          <a:xfrm>
            <a:off x="450850" y="1825625"/>
            <a:ext cx="10588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Box 7"/>
          <p:cNvSpPr txBox="1">
            <a:spLocks noChangeArrowheads="1"/>
          </p:cNvSpPr>
          <p:nvPr/>
        </p:nvSpPr>
        <p:spPr bwMode="auto">
          <a:xfrm>
            <a:off x="415925" y="2597150"/>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400 loc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Textbook and data</a:t>
            </a:r>
            <a:endParaRPr lang="en-US" dirty="0"/>
          </a:p>
        </p:txBody>
      </p:sp>
      <p:sp>
        <p:nvSpPr>
          <p:cNvPr id="11267" name="Content Placeholder 2"/>
          <p:cNvSpPr>
            <a:spLocks noGrp="1"/>
          </p:cNvSpPr>
          <p:nvPr>
            <p:ph idx="1"/>
          </p:nvPr>
        </p:nvSpPr>
        <p:spPr/>
        <p:txBody>
          <a:bodyPr/>
          <a:lstStyle/>
          <a:p>
            <a:pPr eaLnBrk="1" hangingPunct="1"/>
            <a:r>
              <a:rPr lang="en-US" altLang="en-US" sz="3200" i="1" smtClean="0"/>
              <a:t>Required textbook: </a:t>
            </a:r>
            <a:r>
              <a:rPr lang="nb-NO" altLang="en-US" sz="3200" smtClean="0"/>
              <a:t>Tateosian, Laura. </a:t>
            </a:r>
            <a:r>
              <a:rPr lang="en-US" altLang="en-US" sz="3200" i="1" smtClean="0">
                <a:hlinkClick r:id="rId3"/>
              </a:rPr>
              <a:t>Python for ArcGIS</a:t>
            </a:r>
            <a:r>
              <a:rPr lang="nb-NO" altLang="en-US" sz="3200" smtClean="0"/>
              <a:t>. Springer, 2015.</a:t>
            </a:r>
          </a:p>
          <a:p>
            <a:pPr lvl="1" eaLnBrk="1" hangingPunct="1"/>
            <a:r>
              <a:rPr lang="en-US" altLang="en-US" sz="2800" smtClean="0"/>
              <a:t>hard copy available for purchase</a:t>
            </a:r>
          </a:p>
          <a:p>
            <a:pPr lvl="1" eaLnBrk="1" hangingPunct="1"/>
            <a:r>
              <a:rPr lang="en-US" altLang="en-US" sz="2800" smtClean="0"/>
              <a:t>electronic version available for free to NCSU students (</a:t>
            </a:r>
            <a:r>
              <a:rPr lang="en-US" altLang="en-US" sz="2800" i="1" smtClean="0"/>
              <a:t>pdf</a:t>
            </a:r>
            <a:r>
              <a:rPr lang="en-US" altLang="en-US" sz="2800" smtClean="0"/>
              <a:t> recommended over eBook)</a:t>
            </a:r>
          </a:p>
          <a:p>
            <a:pPr eaLnBrk="1" hangingPunct="1"/>
            <a:r>
              <a:rPr lang="en-US" altLang="en-US" sz="3100" smtClean="0"/>
              <a:t>Download the data and sample scripts from </a:t>
            </a:r>
            <a:r>
              <a:rPr lang="en-US" altLang="en-US" sz="3200" smtClean="0">
                <a:hlinkClick r:id="rId4" tooltip="http://go.ncsu.edu/gispy opens in a new window targeting https://velocity.ncsu.edu/dl/nFDPPuz/299237"/>
              </a:rPr>
              <a:t>http://go.ncsu.edu/gispy</a:t>
            </a:r>
            <a:endParaRPr lang="en-US" altLang="en-US" sz="3100" smtClean="0"/>
          </a:p>
        </p:txBody>
      </p:sp>
      <p:sp>
        <p:nvSpPr>
          <p:cNvPr id="4" name="Slide Number Placeholder 3"/>
          <p:cNvSpPr>
            <a:spLocks noGrp="1"/>
          </p:cNvSpPr>
          <p:nvPr>
            <p:ph type="sldNum" sz="quarter" idx="12"/>
          </p:nvPr>
        </p:nvSpPr>
        <p:spPr/>
        <p:txBody>
          <a:bodyPr/>
          <a:lstStyle/>
          <a:p>
            <a:pPr>
              <a:defRPr/>
            </a:pPr>
            <a:fld id="{EB249CF9-678A-4174-8114-C5362E6C60E8}" type="slidenum">
              <a:rPr lang="en-US" altLang="en-US" sz="1100"/>
              <a:pPr>
                <a:defRPr/>
              </a:pPr>
              <a:t>5</a:t>
            </a:fld>
            <a:endParaRPr lang="en-US" altLang="en-US" sz="1100"/>
          </a:p>
        </p:txBody>
      </p:sp>
      <p:pic>
        <p:nvPicPr>
          <p:cNvPr id="11269" name="Picture 4"/>
          <p:cNvPicPr>
            <a:picLocks noChangeAspect="1"/>
          </p:cNvPicPr>
          <p:nvPr/>
        </p:nvPicPr>
        <p:blipFill>
          <a:blip r:embed="rId5">
            <a:extLst>
              <a:ext uri="{28A0092B-C50C-407E-A947-70E740481C1C}">
                <a14:useLocalDpi xmlns:a14="http://schemas.microsoft.com/office/drawing/2010/main" val="0"/>
              </a:ext>
            </a:extLst>
          </a:blip>
          <a:srcRect l="34207" r="32925"/>
          <a:stretch>
            <a:fillRect/>
          </a:stretch>
        </p:blipFill>
        <p:spPr bwMode="auto">
          <a:xfrm>
            <a:off x="2971800" y="5165725"/>
            <a:ext cx="3733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28650" y="365125"/>
            <a:ext cx="3521075" cy="1325563"/>
          </a:xfrm>
        </p:spPr>
        <p:txBody>
          <a:bodyPr/>
          <a:lstStyle/>
          <a:p>
            <a:pPr eaLnBrk="1" hangingPunct="1">
              <a:defRPr/>
            </a:pPr>
            <a:r>
              <a:rPr lang="en-US" altLang="en-US" smtClean="0"/>
              <a:t>Grading </a:t>
            </a:r>
          </a:p>
        </p:txBody>
      </p:sp>
      <p:sp>
        <p:nvSpPr>
          <p:cNvPr id="13315" name="Content Placeholder 2"/>
          <p:cNvSpPr>
            <a:spLocks noGrp="1"/>
          </p:cNvSpPr>
          <p:nvPr>
            <p:ph idx="1"/>
          </p:nvPr>
        </p:nvSpPr>
        <p:spPr>
          <a:xfrm>
            <a:off x="228600" y="1690688"/>
            <a:ext cx="4343400" cy="4805362"/>
          </a:xfrm>
        </p:spPr>
        <p:txBody>
          <a:bodyPr/>
          <a:lstStyle/>
          <a:p>
            <a:pPr eaLnBrk="1" hangingPunct="1"/>
            <a:r>
              <a:rPr lang="en-US" altLang="en-US" sz="2800" dirty="0" smtClean="0"/>
              <a:t>5-6 </a:t>
            </a:r>
            <a:r>
              <a:rPr lang="en-US" altLang="en-US" sz="2800" dirty="0" smtClean="0"/>
              <a:t>quizzes (</a:t>
            </a:r>
            <a:r>
              <a:rPr lang="en-US" altLang="en-US" sz="2800" dirty="0" smtClean="0">
                <a:solidFill>
                  <a:schemeClr val="accent2"/>
                </a:solidFill>
              </a:rPr>
              <a:t>30%</a:t>
            </a:r>
            <a:r>
              <a:rPr lang="en-US" altLang="en-US" sz="2800" dirty="0" smtClean="0"/>
              <a:t>)</a:t>
            </a:r>
          </a:p>
          <a:p>
            <a:pPr eaLnBrk="1" hangingPunct="1"/>
            <a:r>
              <a:rPr lang="en-US" altLang="en-US" sz="2800" dirty="0" smtClean="0"/>
              <a:t>Project </a:t>
            </a:r>
            <a:r>
              <a:rPr lang="en-US" altLang="en-US" sz="2800" dirty="0" smtClean="0"/>
              <a:t>(</a:t>
            </a:r>
            <a:r>
              <a:rPr lang="en-US" altLang="en-US" sz="2800" dirty="0">
                <a:solidFill>
                  <a:schemeClr val="accent2"/>
                </a:solidFill>
              </a:rPr>
              <a:t>3</a:t>
            </a:r>
            <a:r>
              <a:rPr lang="en-US" altLang="en-US" sz="2800" dirty="0" smtClean="0">
                <a:solidFill>
                  <a:schemeClr val="accent2"/>
                </a:solidFill>
              </a:rPr>
              <a:t>5</a:t>
            </a:r>
            <a:r>
              <a:rPr lang="en-US" altLang="en-US" sz="2800" dirty="0" smtClean="0">
                <a:solidFill>
                  <a:schemeClr val="accent2"/>
                </a:solidFill>
              </a:rPr>
              <a:t>%</a:t>
            </a:r>
            <a:r>
              <a:rPr lang="en-US" altLang="en-US" sz="2800" dirty="0" smtClean="0"/>
              <a:t>)</a:t>
            </a:r>
          </a:p>
          <a:p>
            <a:pPr eaLnBrk="1" hangingPunct="1"/>
            <a:r>
              <a:rPr lang="en-US" altLang="en-US" sz="2800" dirty="0" smtClean="0"/>
              <a:t>Homework </a:t>
            </a:r>
            <a:r>
              <a:rPr lang="en-US" altLang="en-US" sz="2800" dirty="0" smtClean="0"/>
              <a:t>(</a:t>
            </a:r>
            <a:r>
              <a:rPr lang="en-US" altLang="en-US" sz="2800" dirty="0">
                <a:solidFill>
                  <a:schemeClr val="accent2"/>
                </a:solidFill>
              </a:rPr>
              <a:t>3</a:t>
            </a:r>
            <a:r>
              <a:rPr lang="en-US" altLang="en-US" sz="2800" dirty="0" smtClean="0">
                <a:solidFill>
                  <a:schemeClr val="accent2"/>
                </a:solidFill>
              </a:rPr>
              <a:t>5</a:t>
            </a:r>
            <a:r>
              <a:rPr lang="en-US" altLang="en-US" sz="2800" dirty="0" smtClean="0">
                <a:solidFill>
                  <a:schemeClr val="accent2"/>
                </a:solidFill>
              </a:rPr>
              <a:t>%</a:t>
            </a:r>
            <a:r>
              <a:rPr lang="en-US" altLang="en-US" sz="2800" dirty="0" smtClean="0"/>
              <a:t>)</a:t>
            </a:r>
          </a:p>
          <a:p>
            <a:pPr eaLnBrk="1" hangingPunct="1"/>
            <a:r>
              <a:rPr lang="en-US" altLang="en-US" sz="2800" dirty="0" smtClean="0"/>
              <a:t>Homework late policy:</a:t>
            </a:r>
          </a:p>
          <a:p>
            <a:pPr lvl="1" eaLnBrk="1" hangingPunct="1"/>
            <a:r>
              <a:rPr lang="en-US" altLang="en-US" sz="2400" dirty="0" smtClean="0"/>
              <a:t>penalty =10*2</a:t>
            </a:r>
            <a:r>
              <a:rPr lang="en-US" altLang="en-US" sz="2400" baseline="30000" dirty="0" smtClean="0"/>
              <a:t>(r-1)</a:t>
            </a:r>
            <a:r>
              <a:rPr lang="en-US" altLang="en-US" sz="2400" dirty="0" smtClean="0"/>
              <a:t>% where </a:t>
            </a:r>
            <a:r>
              <a:rPr lang="en-US" altLang="en-US" sz="2400" i="1" dirty="0" smtClean="0"/>
              <a:t>r</a:t>
            </a:r>
            <a:r>
              <a:rPr lang="en-US" altLang="en-US" sz="2400" dirty="0" smtClean="0"/>
              <a:t> is the number of 24-hour periods late</a:t>
            </a:r>
            <a:endParaRPr lang="en-US" altLang="en-US" dirty="0" smtClean="0"/>
          </a:p>
          <a:p>
            <a:pPr lvl="1" eaLnBrk="1" hangingPunct="1"/>
            <a:endParaRPr lang="en-US" altLang="en-US" dirty="0" smtClean="0"/>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FE1D39-0B16-4757-9531-AD2E5A58D475}" type="slidenum">
              <a:rPr lang="en-US" altLang="en-US" sz="1400" smtClean="0">
                <a:solidFill>
                  <a:srgbClr val="008000"/>
                </a:solidFill>
              </a:rPr>
              <a:pPr/>
              <a:t>6</a:t>
            </a:fld>
            <a:endParaRPr lang="en-US" altLang="en-US" sz="1400" smtClean="0">
              <a:solidFill>
                <a:srgbClr val="008000"/>
              </a:solidFill>
            </a:endParaRPr>
          </a:p>
        </p:txBody>
      </p:sp>
      <p:grpSp>
        <p:nvGrpSpPr>
          <p:cNvPr id="13317" name="Group 8"/>
          <p:cNvGrpSpPr>
            <a:grpSpLocks/>
          </p:cNvGrpSpPr>
          <p:nvPr/>
        </p:nvGrpSpPr>
        <p:grpSpPr bwMode="auto">
          <a:xfrm>
            <a:off x="4699000" y="849313"/>
            <a:ext cx="4292600" cy="5507037"/>
            <a:chOff x="4623393" y="289533"/>
            <a:chExt cx="4293225" cy="5506989"/>
          </a:xfrm>
        </p:grpSpPr>
        <p:pic>
          <p:nvPicPr>
            <p:cNvPr id="13318" name="Picture 1"/>
            <p:cNvPicPr>
              <a:picLocks noChangeAspect="1"/>
            </p:cNvPicPr>
            <p:nvPr/>
          </p:nvPicPr>
          <p:blipFill>
            <a:blip r:embed="rId3">
              <a:extLst>
                <a:ext uri="{28A0092B-C50C-407E-A947-70E740481C1C}">
                  <a14:useLocalDpi xmlns:a14="http://schemas.microsoft.com/office/drawing/2010/main" val="0"/>
                </a:ext>
              </a:extLst>
            </a:blip>
            <a:srcRect l="12799" r="26950" b="6364"/>
            <a:stretch>
              <a:fillRect/>
            </a:stretch>
          </p:blipFill>
          <p:spPr bwMode="auto">
            <a:xfrm>
              <a:off x="5066081" y="301164"/>
              <a:ext cx="3850537" cy="502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4"/>
            <p:cNvGrpSpPr>
              <a:grpSpLocks/>
            </p:cNvGrpSpPr>
            <p:nvPr/>
          </p:nvGrpSpPr>
          <p:grpSpPr bwMode="auto">
            <a:xfrm>
              <a:off x="4623393" y="289533"/>
              <a:ext cx="3819197" cy="5506989"/>
              <a:chOff x="4623393" y="289533"/>
              <a:chExt cx="3819197" cy="5506989"/>
            </a:xfrm>
          </p:grpSpPr>
          <p:pic>
            <p:nvPicPr>
              <p:cNvPr id="13320" name="Picture 5"/>
              <p:cNvPicPr>
                <a:picLocks noChangeAspect="1"/>
              </p:cNvPicPr>
              <p:nvPr/>
            </p:nvPicPr>
            <p:blipFill>
              <a:blip r:embed="rId3">
                <a:extLst>
                  <a:ext uri="{28A0092B-C50C-407E-A947-70E740481C1C}">
                    <a14:useLocalDpi xmlns:a14="http://schemas.microsoft.com/office/drawing/2010/main" val="0"/>
                  </a:ext>
                </a:extLst>
              </a:blip>
              <a:srcRect r="93819"/>
              <a:stretch>
                <a:fillRect/>
              </a:stretch>
            </p:blipFill>
            <p:spPr bwMode="auto">
              <a:xfrm>
                <a:off x="4623393" y="289533"/>
                <a:ext cx="395063" cy="536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7"/>
              <p:cNvPicPr>
                <a:picLocks noChangeAspect="1"/>
              </p:cNvPicPr>
              <p:nvPr/>
            </p:nvPicPr>
            <p:blipFill>
              <a:blip r:embed="rId3">
                <a:extLst>
                  <a:ext uri="{28A0092B-C50C-407E-A947-70E740481C1C}">
                    <a14:useLocalDpi xmlns:a14="http://schemas.microsoft.com/office/drawing/2010/main" val="0"/>
                  </a:ext>
                </a:extLst>
              </a:blip>
              <a:srcRect l="42389" t="95554" r="37682" b="-426"/>
              <a:stretch>
                <a:fillRect/>
              </a:stretch>
            </p:blipFill>
            <p:spPr bwMode="auto">
              <a:xfrm>
                <a:off x="6172200" y="5506325"/>
                <a:ext cx="1415142" cy="29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Box 3"/>
              <p:cNvSpPr txBox="1">
                <a:spLocks noChangeArrowheads="1"/>
              </p:cNvSpPr>
              <p:nvPr/>
            </p:nvSpPr>
            <p:spPr bwMode="auto">
              <a:xfrm>
                <a:off x="5129598" y="5278064"/>
                <a:ext cx="31341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800">
                    <a:solidFill>
                      <a:srgbClr val="C00000"/>
                    </a:solidFill>
                  </a:rPr>
                  <a:t>Deadline(D)      </a:t>
                </a:r>
                <a:r>
                  <a:rPr lang="en-US" altLang="en-US" sz="800"/>
                  <a:t>  D+24hrs       D+48hrs       D+72hrs       D+96hrs</a:t>
                </a:r>
                <a:endParaRPr lang="en-US" altLang="en-US"/>
              </a:p>
            </p:txBody>
          </p:sp>
          <p:pic>
            <p:nvPicPr>
              <p:cNvPr id="13323" name="Picture 9"/>
              <p:cNvPicPr>
                <a:picLocks noChangeAspect="1"/>
              </p:cNvPicPr>
              <p:nvPr/>
            </p:nvPicPr>
            <p:blipFill>
              <a:blip r:embed="rId3">
                <a:extLst>
                  <a:ext uri="{28A0092B-C50C-407E-A947-70E740481C1C}">
                    <a14:useLocalDpi xmlns:a14="http://schemas.microsoft.com/office/drawing/2010/main" val="0"/>
                  </a:ext>
                </a:extLst>
              </a:blip>
              <a:srcRect l="32492" t="69" r="26950" b="95668"/>
              <a:stretch>
                <a:fillRect/>
              </a:stretch>
            </p:blipFill>
            <p:spPr bwMode="auto">
              <a:xfrm>
                <a:off x="5562600" y="289533"/>
                <a:ext cx="2879990" cy="25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929814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defRPr/>
            </a:pPr>
            <a:r>
              <a:rPr lang="en-US" altLang="en-US" smtClean="0"/>
              <a:t>Grade changes</a:t>
            </a:r>
          </a:p>
        </p:txBody>
      </p:sp>
      <p:sp>
        <p:nvSpPr>
          <p:cNvPr id="15363" name="Content Placeholder 2"/>
          <p:cNvSpPr>
            <a:spLocks noGrp="1"/>
          </p:cNvSpPr>
          <p:nvPr>
            <p:ph idx="1"/>
          </p:nvPr>
        </p:nvSpPr>
        <p:spPr>
          <a:xfrm>
            <a:off x="617538" y="1447800"/>
            <a:ext cx="3790950" cy="4351338"/>
          </a:xfrm>
        </p:spPr>
        <p:txBody>
          <a:bodyPr/>
          <a:lstStyle/>
          <a:p>
            <a:pPr eaLnBrk="1" hangingPunct="1"/>
            <a:r>
              <a:rPr lang="en-US" altLang="en-US" sz="2800" smtClean="0"/>
              <a:t>Grades and comments posted in the Moodle gradebook.</a:t>
            </a:r>
          </a:p>
          <a:p>
            <a:pPr eaLnBrk="1" hangingPunct="1"/>
            <a:r>
              <a:rPr lang="en-US" altLang="en-US" sz="2800" smtClean="0"/>
              <a:t>Grade change requests must be submitted within one week of being returned. </a:t>
            </a:r>
          </a:p>
        </p:txBody>
      </p:sp>
      <p:sp>
        <p:nvSpPr>
          <p:cNvPr id="1126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269B5DBC-4C1D-46F9-9B80-69AC9BD40D0B}" type="slidenum">
              <a:rPr lang="en-US" altLang="en-US" sz="1400" smtClean="0">
                <a:solidFill>
                  <a:schemeClr val="accent1">
                    <a:lumMod val="75000"/>
                  </a:schemeClr>
                </a:solidFill>
              </a:rPr>
              <a:pPr>
                <a:defRPr/>
              </a:pPr>
              <a:t>7</a:t>
            </a:fld>
            <a:endParaRPr lang="en-US" altLang="en-US" sz="1400" dirty="0" smtClean="0">
              <a:solidFill>
                <a:schemeClr val="accent1">
                  <a:lumMod val="75000"/>
                </a:schemeClr>
              </a:solidFill>
            </a:endParaRPr>
          </a:p>
        </p:txBody>
      </p:sp>
      <p:pic>
        <p:nvPicPr>
          <p:cNvPr id="1536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152400"/>
            <a:ext cx="4356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Content Placeholder 2"/>
          <p:cNvSpPr txBox="1">
            <a:spLocks/>
          </p:cNvSpPr>
          <p:nvPr/>
        </p:nvSpPr>
        <p:spPr bwMode="auto">
          <a:xfrm>
            <a:off x="614363" y="4362450"/>
            <a:ext cx="84963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US" altLang="en-US" sz="2800"/>
              <a:t>Submit grade change requests via private (to instructors) note on the message board.  Be sure to provide the assignment number and question name and briefly explain the issue.</a:t>
            </a:r>
          </a:p>
          <a:p>
            <a:pPr eaLnBrk="1" hangingPunct="1"/>
            <a:r>
              <a:rPr lang="en-US" altLang="en-US" sz="2800"/>
              <a:t>Our goal is fair grading and we want to correct any errors.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defRPr/>
            </a:pPr>
            <a:r>
              <a:rPr lang="en-US" altLang="en-US" smtClean="0"/>
              <a:t>Academic integrity</a:t>
            </a:r>
          </a:p>
        </p:txBody>
      </p:sp>
      <p:sp>
        <p:nvSpPr>
          <p:cNvPr id="12291" name="Content Placeholder 2"/>
          <p:cNvSpPr>
            <a:spLocks noGrp="1"/>
          </p:cNvSpPr>
          <p:nvPr>
            <p:ph idx="1"/>
          </p:nvPr>
        </p:nvSpPr>
        <p:spPr>
          <a:xfrm>
            <a:off x="628650" y="1600200"/>
            <a:ext cx="7886700" cy="4351338"/>
          </a:xfrm>
        </p:spPr>
        <p:txBody>
          <a:bodyPr/>
          <a:lstStyle/>
          <a:p>
            <a:pPr eaLnBrk="1" hangingPunct="1">
              <a:defRPr/>
            </a:pPr>
            <a:r>
              <a:rPr lang="en-US" altLang="en-US" dirty="0" smtClean="0"/>
              <a:t>Material challenging -&gt; utilize teaching staff help. Otherwise, </a:t>
            </a:r>
            <a:r>
              <a:rPr lang="en-US" altLang="en-US" b="1" dirty="0" smtClean="0"/>
              <a:t>homework assignments must be completed alone</a:t>
            </a:r>
            <a:r>
              <a:rPr lang="en-US" altLang="en-US" dirty="0" smtClean="0"/>
              <a:t>. </a:t>
            </a:r>
          </a:p>
          <a:p>
            <a:pPr eaLnBrk="1" hangingPunct="1">
              <a:defRPr/>
            </a:pPr>
            <a:r>
              <a:rPr lang="en-US" altLang="en-US" dirty="0" smtClean="0"/>
              <a:t>University policy is strict. Read the NCSU policy overview and Sections 8 and 9 of the Code of Student Conduct linked to the syllabus.</a:t>
            </a:r>
          </a:p>
          <a:p>
            <a:pPr eaLnBrk="1" hangingPunct="1">
              <a:defRPr/>
            </a:pPr>
            <a:r>
              <a:rPr lang="en-US" altLang="en-US" dirty="0" smtClean="0"/>
              <a:t>Building fundamental skills in this class. Group work not allowed unless specified. </a:t>
            </a:r>
          </a:p>
          <a:p>
            <a:pPr eaLnBrk="1" hangingPunct="1">
              <a:defRPr/>
            </a:pPr>
            <a:r>
              <a:rPr lang="en-US" altLang="en-US" dirty="0" smtClean="0"/>
              <a:t>Study groups can discuss code from in-class exercises, slides, and assigned reading, but not from homework.</a:t>
            </a:r>
          </a:p>
          <a:p>
            <a:pPr eaLnBrk="1" fontAlgn="auto" hangingPunct="1">
              <a:spcAft>
                <a:spcPts val="0"/>
              </a:spcAft>
              <a:defRPr/>
            </a:pPr>
            <a:r>
              <a:rPr lang="en-US" dirty="0"/>
              <a:t>Not allowed</a:t>
            </a:r>
            <a:r>
              <a:rPr lang="en-US" dirty="0" smtClean="0"/>
              <a:t>:</a:t>
            </a:r>
          </a:p>
          <a:p>
            <a:pPr marL="914400" lvl="1" indent="-457200" eaLnBrk="1" fontAlgn="auto" hangingPunct="1">
              <a:spcAft>
                <a:spcPts val="0"/>
              </a:spcAft>
              <a:buFontTx/>
              <a:buChar char="-"/>
              <a:defRPr/>
            </a:pPr>
            <a:r>
              <a:rPr lang="en-US" dirty="0"/>
              <a:t>Copying.</a:t>
            </a:r>
          </a:p>
          <a:p>
            <a:pPr marL="914400" lvl="1" indent="-457200" eaLnBrk="1" fontAlgn="auto" hangingPunct="1">
              <a:spcAft>
                <a:spcPts val="0"/>
              </a:spcAft>
              <a:buFontTx/>
              <a:buChar char="-"/>
              <a:defRPr/>
            </a:pPr>
            <a:r>
              <a:rPr lang="en-US" dirty="0"/>
              <a:t>Talking someone through the solution</a:t>
            </a:r>
            <a:r>
              <a:rPr lang="en-US" dirty="0" smtClean="0"/>
              <a:t>.</a:t>
            </a:r>
          </a:p>
          <a:p>
            <a:pPr eaLnBrk="1" fontAlgn="auto" hangingPunct="1">
              <a:spcAft>
                <a:spcPts val="0"/>
              </a:spcAft>
              <a:defRPr/>
            </a:pPr>
            <a:r>
              <a:rPr lang="en-US" dirty="0" smtClean="0"/>
              <a:t>If </a:t>
            </a:r>
            <a:r>
              <a:rPr lang="en-US" dirty="0"/>
              <a:t>you need more help go to office hours, Skype with TAs, or use private posts on the message </a:t>
            </a:r>
            <a:r>
              <a:rPr lang="en-US" dirty="0" smtClean="0"/>
              <a:t>board.</a:t>
            </a:r>
            <a:endParaRPr lang="en-US" dirty="0"/>
          </a:p>
          <a:p>
            <a:pPr eaLnBrk="1" fontAlgn="auto" hangingPunct="1">
              <a:spcAft>
                <a:spcPts val="0"/>
              </a:spcAft>
              <a:defRPr/>
            </a:pPr>
            <a:r>
              <a:rPr lang="en-US" dirty="0" smtClean="0"/>
              <a:t>Otherwise</a:t>
            </a:r>
            <a:r>
              <a:rPr lang="en-US" dirty="0"/>
              <a:t>, the work you submit for homework must be entirely your own.</a:t>
            </a:r>
          </a:p>
          <a:p>
            <a:pPr marL="0" indent="0" eaLnBrk="1" hangingPunct="1">
              <a:buFont typeface="Arial" panose="020B0604020202020204" pitchFamily="34" charset="0"/>
              <a:buNone/>
              <a:defRPr/>
            </a:pPr>
            <a:endParaRPr lang="en-US" altLang="en-US" dirty="0" smtClean="0"/>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FAB5A8-1DCC-4F0C-9A7C-F86810B75D9C}" type="slidenum">
              <a:rPr lang="en-US" altLang="en-US" sz="1400" smtClean="0">
                <a:solidFill>
                  <a:srgbClr val="008000"/>
                </a:solidFill>
              </a:rPr>
              <a:pPr/>
              <a:t>8</a:t>
            </a:fld>
            <a:endParaRPr lang="en-US" altLang="en-US" sz="1400" smtClean="0">
              <a:solidFill>
                <a:srgbClr val="008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smtClean="0"/>
              <a:t>Message board (Piazza)</a:t>
            </a:r>
          </a:p>
        </p:txBody>
      </p:sp>
      <p:sp>
        <p:nvSpPr>
          <p:cNvPr id="3" name="Content Placeholder 2"/>
          <p:cNvSpPr>
            <a:spLocks noGrp="1"/>
          </p:cNvSpPr>
          <p:nvPr>
            <p:ph idx="1"/>
          </p:nvPr>
        </p:nvSpPr>
        <p:spPr>
          <a:xfrm>
            <a:off x="596900" y="1995488"/>
            <a:ext cx="3670300" cy="1698625"/>
          </a:xfrm>
        </p:spPr>
        <p:txBody>
          <a:bodyPr rtlCol="0">
            <a:normAutofit fontScale="92500" lnSpcReduction="10000"/>
          </a:bodyPr>
          <a:lstStyle/>
          <a:p>
            <a:pPr eaLnBrk="1" fontAlgn="auto" hangingPunct="1">
              <a:spcAft>
                <a:spcPts val="0"/>
              </a:spcAft>
              <a:defRPr/>
            </a:pPr>
            <a:r>
              <a:rPr lang="en-US" dirty="0" smtClean="0"/>
              <a:t>Post </a:t>
            </a:r>
            <a:r>
              <a:rPr lang="en-US" dirty="0"/>
              <a:t>Type: </a:t>
            </a:r>
            <a:r>
              <a:rPr lang="en-US" dirty="0">
                <a:solidFill>
                  <a:schemeClr val="accent2">
                    <a:lumMod val="75000"/>
                  </a:schemeClr>
                </a:solidFill>
              </a:rPr>
              <a:t>question</a:t>
            </a:r>
            <a:r>
              <a:rPr lang="en-US" dirty="0"/>
              <a:t> or </a:t>
            </a:r>
            <a:r>
              <a:rPr lang="en-US" dirty="0" smtClean="0">
                <a:solidFill>
                  <a:schemeClr val="accent2">
                    <a:lumMod val="75000"/>
                  </a:schemeClr>
                </a:solidFill>
              </a:rPr>
              <a:t>note</a:t>
            </a:r>
            <a:endParaRPr lang="en-US" dirty="0" smtClean="0"/>
          </a:p>
          <a:p>
            <a:pPr eaLnBrk="1" fontAlgn="auto" hangingPunct="1">
              <a:spcAft>
                <a:spcPts val="0"/>
              </a:spcAft>
              <a:defRPr/>
            </a:pPr>
            <a:r>
              <a:rPr lang="en-US" dirty="0" smtClean="0"/>
              <a:t>Post To: </a:t>
            </a:r>
            <a:r>
              <a:rPr lang="en-US" dirty="0">
                <a:solidFill>
                  <a:schemeClr val="accent2">
                    <a:lumMod val="75000"/>
                  </a:schemeClr>
                </a:solidFill>
              </a:rPr>
              <a:t>p</a:t>
            </a:r>
            <a:r>
              <a:rPr lang="en-US" dirty="0" smtClean="0">
                <a:solidFill>
                  <a:schemeClr val="accent2">
                    <a:lumMod val="75000"/>
                  </a:schemeClr>
                </a:solidFill>
              </a:rPr>
              <a:t>ublic</a:t>
            </a:r>
            <a:r>
              <a:rPr lang="en-US" dirty="0" smtClean="0"/>
              <a:t> or </a:t>
            </a:r>
            <a:r>
              <a:rPr lang="en-US" dirty="0" smtClean="0">
                <a:solidFill>
                  <a:schemeClr val="accent2">
                    <a:lumMod val="75000"/>
                  </a:schemeClr>
                </a:solidFill>
              </a:rPr>
              <a:t>private</a:t>
            </a:r>
            <a:r>
              <a:rPr lang="en-US" dirty="0" smtClean="0"/>
              <a:t> (to </a:t>
            </a:r>
            <a:br>
              <a:rPr lang="en-US" dirty="0" smtClean="0"/>
            </a:br>
            <a:r>
              <a:rPr lang="en-US" dirty="0" smtClean="0"/>
              <a:t>instructors)</a:t>
            </a:r>
          </a:p>
          <a:p>
            <a:pPr eaLnBrk="1" fontAlgn="auto" hangingPunct="1">
              <a:spcAft>
                <a:spcPts val="0"/>
              </a:spcAft>
              <a:defRPr/>
            </a:pPr>
            <a:r>
              <a:rPr lang="en-US" dirty="0" smtClean="0"/>
              <a:t>Select folder(s)</a:t>
            </a:r>
          </a:p>
          <a:p>
            <a:pPr eaLnBrk="1" fontAlgn="auto" hangingPunct="1">
              <a:spcAft>
                <a:spcPts val="0"/>
              </a:spcAft>
              <a:defRPr/>
            </a:pPr>
            <a:r>
              <a:rPr lang="en-US" dirty="0" smtClean="0"/>
              <a:t>Filtering and searching</a:t>
            </a:r>
            <a:endParaRPr lang="en-US" dirty="0"/>
          </a:p>
          <a:p>
            <a:pPr marL="0" indent="0" eaLnBrk="1" fontAlgn="auto" hangingPunct="1">
              <a:spcAft>
                <a:spcPts val="0"/>
              </a:spcAft>
              <a:buFontTx/>
              <a:buNone/>
              <a:defRPr/>
            </a:pPr>
            <a:endParaRPr lang="en-US" dirty="0" smtClean="0"/>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1E95DC-9079-4407-A0E9-F46AFD053E18}" type="slidenum">
              <a:rPr lang="en-US" altLang="en-US" sz="1400" smtClean="0">
                <a:solidFill>
                  <a:srgbClr val="008000"/>
                </a:solidFill>
              </a:rPr>
              <a:pPr/>
              <a:t>9</a:t>
            </a:fld>
            <a:endParaRPr lang="en-US" altLang="en-US" sz="1400" smtClean="0">
              <a:solidFill>
                <a:srgbClr val="008000"/>
              </a:solidFill>
            </a:endParaRPr>
          </a:p>
        </p:txBody>
      </p:sp>
      <p:pic>
        <p:nvPicPr>
          <p:cNvPr id="1946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2275"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p:cNvPicPr>
            <a:picLocks noChangeAspect="1"/>
          </p:cNvPicPr>
          <p:nvPr/>
        </p:nvPicPr>
        <p:blipFill>
          <a:blip r:embed="rId4">
            <a:extLst>
              <a:ext uri="{28A0092B-C50C-407E-A947-70E740481C1C}">
                <a14:useLocalDpi xmlns:a14="http://schemas.microsoft.com/office/drawing/2010/main" val="0"/>
              </a:ext>
            </a:extLst>
          </a:blip>
          <a:srcRect l="3474" t="-82" r="36925" b="82"/>
          <a:stretch>
            <a:fillRect/>
          </a:stretch>
        </p:blipFill>
        <p:spPr bwMode="auto">
          <a:xfrm>
            <a:off x="4645025" y="3449638"/>
            <a:ext cx="38703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
          <p:cNvPicPr>
            <a:picLocks noChangeAspect="1"/>
          </p:cNvPicPr>
          <p:nvPr/>
        </p:nvPicPr>
        <p:blipFill>
          <a:blip r:embed="rId5">
            <a:extLst>
              <a:ext uri="{28A0092B-C50C-407E-A947-70E740481C1C}">
                <a14:useLocalDpi xmlns:a14="http://schemas.microsoft.com/office/drawing/2010/main" val="0"/>
              </a:ext>
            </a:extLst>
          </a:blip>
          <a:srcRect r="5292"/>
          <a:stretch>
            <a:fillRect/>
          </a:stretch>
        </p:blipFill>
        <p:spPr bwMode="auto">
          <a:xfrm>
            <a:off x="1136650" y="5329238"/>
            <a:ext cx="73787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p:cNvSpPr/>
          <p:nvPr/>
        </p:nvSpPr>
        <p:spPr>
          <a:xfrm>
            <a:off x="5791200" y="1824038"/>
            <a:ext cx="228600" cy="344487"/>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p:cNvSpPr/>
          <p:nvPr/>
        </p:nvSpPr>
        <p:spPr>
          <a:xfrm>
            <a:off x="5791200" y="3179763"/>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p:cNvSpPr/>
          <p:nvPr/>
        </p:nvSpPr>
        <p:spPr>
          <a:xfrm>
            <a:off x="5803900" y="4951413"/>
            <a:ext cx="228600" cy="344487"/>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467"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8488" y="3579813"/>
            <a:ext cx="3706812"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38118</TotalTime>
  <Words>4899</Words>
  <Application>Microsoft Office PowerPoint</Application>
  <PresentationFormat>On-screen Show (4:3)</PresentationFormat>
  <Paragraphs>349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 Light</vt:lpstr>
      <vt:lpstr>Calibri</vt:lpstr>
      <vt:lpstr>Wingdings</vt:lpstr>
      <vt:lpstr>Office Theme</vt:lpstr>
      <vt:lpstr>GIS PROGRAMMING FUNDAMENTALS  (WITH PYTHON)</vt:lpstr>
      <vt:lpstr>Course topic</vt:lpstr>
      <vt:lpstr>Course learning outcomes</vt:lpstr>
      <vt:lpstr>Course project examples</vt:lpstr>
      <vt:lpstr>Textbook and data</vt:lpstr>
      <vt:lpstr>Grading </vt:lpstr>
      <vt:lpstr>Grade changes</vt:lpstr>
      <vt:lpstr>Academic integrity</vt:lpstr>
      <vt:lpstr>Message board (Piazza)</vt:lpstr>
      <vt:lpstr>Posting code questions on forums</vt:lpstr>
      <vt:lpstr>Course schedule</vt:lpstr>
      <vt:lpstr>Software you need to install</vt:lpstr>
      <vt:lpstr>Software you need to install cont’d</vt:lpstr>
      <vt:lpstr>Submitting homework scripts</vt:lpstr>
      <vt:lpstr>Py4All</vt:lpstr>
      <vt:lpstr>Course Resources</vt:lpstr>
      <vt:lpstr>Schedule</vt:lpstr>
      <vt:lpstr>Final Project Instructions</vt:lpstr>
      <vt:lpstr>In-class exercise</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402</cp:revision>
  <cp:lastPrinted>2013-12-09T00:33:05Z</cp:lastPrinted>
  <dcterms:created xsi:type="dcterms:W3CDTF">2004-10-22T02:24:14Z</dcterms:created>
  <dcterms:modified xsi:type="dcterms:W3CDTF">2020-08-10T12:27:55Z</dcterms:modified>
</cp:coreProperties>
</file>