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418" r:id="rId3"/>
    <p:sldId id="401" r:id="rId4"/>
    <p:sldId id="384" r:id="rId5"/>
    <p:sldId id="388" r:id="rId6"/>
    <p:sldId id="389" r:id="rId7"/>
    <p:sldId id="414" r:id="rId8"/>
    <p:sldId id="404" r:id="rId9"/>
    <p:sldId id="424" r:id="rId10"/>
    <p:sldId id="376" r:id="rId11"/>
    <p:sldId id="406" r:id="rId12"/>
    <p:sldId id="411" r:id="rId13"/>
    <p:sldId id="399" r:id="rId14"/>
    <p:sldId id="426" r:id="rId15"/>
    <p:sldId id="400" r:id="rId16"/>
    <p:sldId id="382" r:id="rId17"/>
    <p:sldId id="409" r:id="rId18"/>
    <p:sldId id="383" r:id="rId19"/>
    <p:sldId id="396" r:id="rId20"/>
    <p:sldId id="395" r:id="rId21"/>
    <p:sldId id="431" r:id="rId22"/>
    <p:sldId id="392" r:id="rId23"/>
    <p:sldId id="393" r:id="rId24"/>
    <p:sldId id="427" r:id="rId25"/>
    <p:sldId id="428" r:id="rId26"/>
    <p:sldId id="429" r:id="rId27"/>
    <p:sldId id="416" r:id="rId28"/>
    <p:sldId id="415" r:id="rId29"/>
    <p:sldId id="417" r:id="rId30"/>
    <p:sldId id="391" r:id="rId31"/>
    <p:sldId id="403" r:id="rId32"/>
    <p:sldId id="378" r:id="rId33"/>
    <p:sldId id="419" r:id="rId34"/>
    <p:sldId id="420" r:id="rId35"/>
    <p:sldId id="421" r:id="rId36"/>
    <p:sldId id="422" r:id="rId37"/>
    <p:sldId id="423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575"/>
    <a:srgbClr val="FFF9AF"/>
    <a:srgbClr val="FF0066"/>
    <a:srgbClr val="FFFFFF"/>
    <a:srgbClr val="669900"/>
    <a:srgbClr val="3333FF"/>
    <a:srgbClr val="B2B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842" autoAdjust="0"/>
  </p:normalViewPr>
  <p:slideViewPr>
    <p:cSldViewPr>
      <p:cViewPr varScale="1">
        <p:scale>
          <a:sx n="55" d="100"/>
          <a:sy n="55" d="100"/>
        </p:scale>
        <p:origin x="1624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10B3E23-A51C-4306-AD11-B93D5400C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80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44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52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'1bla2bla3'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6463881-A596-45BC-933C-2E4D9E401C9F}" type="slidenum">
              <a:rPr lang="en-US" altLang="en-US" smtClean="0"/>
              <a:pPr eaLnBrk="1" hangingPunct="1"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95559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&gt;&gt;&gt; import arcpy</a:t>
            </a:r>
          </a:p>
          <a:p>
            <a:r>
              <a:rPr lang="en-US" altLang="en-US" dirty="0"/>
              <a:t>&gt;&gt;&gt; fc = "C:/Temp/COVER63p.shp"</a:t>
            </a:r>
          </a:p>
          <a:p>
            <a:r>
              <a:rPr lang="en-US" altLang="en-US" dirty="0"/>
              <a:t>&gt;&gt;&gt; x = </a:t>
            </a:r>
            <a:r>
              <a:rPr lang="en-US" altLang="en-US" dirty="0" err="1"/>
              <a:t>arcpy.ListFields</a:t>
            </a:r>
            <a:r>
              <a:rPr lang="en-US" altLang="en-US" dirty="0"/>
              <a:t>( fc )</a:t>
            </a:r>
          </a:p>
          <a:p>
            <a:r>
              <a:rPr lang="en-US" altLang="en-US" dirty="0"/>
              <a:t>&gt;&gt;&gt; y = [ i.name for </a:t>
            </a:r>
            <a:r>
              <a:rPr lang="en-US" altLang="en-US" dirty="0" err="1"/>
              <a:t>i</a:t>
            </a:r>
            <a:r>
              <a:rPr lang="en-US" altLang="en-US" dirty="0"/>
              <a:t> in x]</a:t>
            </a:r>
          </a:p>
          <a:p>
            <a:r>
              <a:rPr lang="en-US" altLang="en-US" dirty="0"/>
              <a:t>&gt;&gt;&gt; if “COVER” in y:</a:t>
            </a:r>
          </a:p>
          <a:p>
            <a:r>
              <a:rPr lang="en-US" altLang="en-US" dirty="0"/>
              <a:t>             </a:t>
            </a:r>
            <a:r>
              <a:rPr lang="en-US" altLang="en-US" dirty="0">
                <a:solidFill>
                  <a:srgbClr val="3333FF"/>
                </a:solidFill>
              </a:rPr>
              <a:t>print</a:t>
            </a:r>
            <a:r>
              <a:rPr lang="en-US" altLang="en-US" dirty="0"/>
              <a:t> “Field ‘COVER’ found.”</a:t>
            </a:r>
          </a:p>
          <a:p>
            <a:r>
              <a:rPr lang="en-US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6457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/>
              <a:t>x = 10</a:t>
            </a:r>
          </a:p>
          <a:p>
            <a:r>
              <a:rPr lang="es-ES" altLang="en-US"/>
              <a:t>while x &lt;= 50:</a:t>
            </a:r>
          </a:p>
          <a:p>
            <a:r>
              <a:rPr lang="es-ES" altLang="en-US"/>
              <a:t>   y = 0	 </a:t>
            </a:r>
          </a:p>
          <a:p>
            <a:r>
              <a:rPr lang="es-ES" altLang="en-US"/>
              <a:t>   while y &lt;= 2:</a:t>
            </a:r>
          </a:p>
          <a:p>
            <a:r>
              <a:rPr lang="es-ES" altLang="en-US"/>
              <a:t>        print x + y,</a:t>
            </a:r>
          </a:p>
          <a:p>
            <a:r>
              <a:rPr lang="es-ES" altLang="en-US"/>
              <a:t>        y = y + 1</a:t>
            </a:r>
          </a:p>
          <a:p>
            <a:r>
              <a:rPr lang="es-ES" altLang="en-US"/>
              <a:t>   x = x + 10</a:t>
            </a: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73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import arcpy</a:t>
            </a:r>
          </a:p>
          <a:p>
            <a:r>
              <a:rPr lang="en-US" altLang="en-US"/>
              <a:t>arcpy.env.workspace = "C:/Temp"</a:t>
            </a:r>
          </a:p>
          <a:p>
            <a:r>
              <a:rPr lang="en-US" altLang="en-US"/>
              <a:t>myfc = arcpy.ListFeatureClasses()</a:t>
            </a:r>
          </a:p>
          <a:p>
            <a:r>
              <a:rPr lang="en-US" altLang="en-US"/>
              <a:t>for fc in myfc:</a:t>
            </a:r>
          </a:p>
          <a:p>
            <a:r>
              <a:rPr lang="en-US" altLang="en-US"/>
              <a:t>    print fc</a:t>
            </a:r>
          </a:p>
          <a:p>
            <a:r>
              <a:rPr lang="en-US" altLang="en-US"/>
              <a:t>    sc = arcpy.SearchCursor(fc)</a:t>
            </a:r>
          </a:p>
          <a:p>
            <a:r>
              <a:rPr lang="en-US" altLang="en-US"/>
              <a:t>    fields = arcpy.ListFields(fc)</a:t>
            </a:r>
          </a:p>
          <a:p>
            <a:r>
              <a:rPr lang="en-US" altLang="en-US"/>
              <a:t>    for row in sc:</a:t>
            </a:r>
          </a:p>
          <a:p>
            <a:r>
              <a:rPr lang="en-US" altLang="en-US"/>
              <a:t>        if row.FID &lt; 5: # only printing first few</a:t>
            </a:r>
          </a:p>
          <a:p>
            <a:r>
              <a:rPr lang="en-US" altLang="en-US"/>
              <a:t>            for field in fields:</a:t>
            </a:r>
          </a:p>
          <a:p>
            <a:r>
              <a:rPr lang="en-US" altLang="en-US"/>
              <a:t>               print "  ", field.name, ":" , row.getValue(field.name)</a:t>
            </a:r>
          </a:p>
          <a:p>
            <a:r>
              <a:rPr lang="en-US" altLang="en-US"/>
              <a:t>            print "\n"</a:t>
            </a:r>
          </a:p>
        </p:txBody>
      </p:sp>
      <p:sp>
        <p:nvSpPr>
          <p:cNvPr id="3379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1F57348-204A-4390-883B-98B8BFD41A8F}" type="slidenum">
              <a:rPr lang="en-US" altLang="en-US" sz="1200"/>
              <a:pPr algn="r" eaLnBrk="1" hangingPunct="1"/>
              <a:t>34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44760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import arcpy</a:t>
            </a:r>
          </a:p>
          <a:p>
            <a:r>
              <a:rPr lang="en-US" altLang="en-US"/>
              <a:t>arcpy.env.workspace = "C:/Temp/backup"</a:t>
            </a:r>
          </a:p>
          <a:p>
            <a:r>
              <a:rPr lang="en-US" altLang="en-US"/>
              <a:t>ws = arcpy.ListWorkspaces("*", "Access")</a:t>
            </a:r>
          </a:p>
          <a:p>
            <a:r>
              <a:rPr lang="en-US" altLang="en-US"/>
              <a:t>for workspace in ws:</a:t>
            </a:r>
          </a:p>
          <a:p>
            <a:r>
              <a:rPr lang="en-US" altLang="en-US"/>
              <a:t>     arcpy.env.workspace = workspace</a:t>
            </a:r>
          </a:p>
          <a:p>
            <a:r>
              <a:rPr lang="en-US" altLang="en-US"/>
              <a:t>     rasters = arcpy.ListTables()</a:t>
            </a:r>
          </a:p>
          <a:p>
            <a:r>
              <a:rPr lang="en-US" altLang="en-US"/>
              <a:t>     for r in rasters:</a:t>
            </a:r>
          </a:p>
          <a:p>
            <a:r>
              <a:rPr lang="en-US" altLang="en-US"/>
              <a:t>           print r</a:t>
            </a:r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E80A0BF-4EF0-4BC2-819A-5A9C5D87B88E}" type="slidenum">
              <a:rPr lang="en-US" altLang="en-US" sz="1200"/>
              <a:pPr algn="r" eaLnBrk="1" hangingPunct="1"/>
              <a:t>35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4623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import arcpy</a:t>
            </a:r>
          </a:p>
          <a:p>
            <a:r>
              <a:rPr lang="en-US" altLang="en-US"/>
              <a:t>arcpy.env.workspace = "C:/Temp/backup"</a:t>
            </a:r>
          </a:p>
          <a:p>
            <a:r>
              <a:rPr lang="en-US" altLang="en-US"/>
              <a:t>ws = arcpy.ListWorkspaces("*", "Access")</a:t>
            </a:r>
          </a:p>
          <a:p>
            <a:r>
              <a:rPr lang="en-US" altLang="en-US"/>
              <a:t>for workspace in ws:</a:t>
            </a:r>
          </a:p>
          <a:p>
            <a:r>
              <a:rPr lang="en-US" altLang="en-US"/>
              <a:t>     arcpy.env.workspace = workspace</a:t>
            </a:r>
          </a:p>
          <a:p>
            <a:r>
              <a:rPr lang="en-US" altLang="en-US"/>
              <a:t>     rasters = arcpy.ListTables()</a:t>
            </a:r>
          </a:p>
          <a:p>
            <a:r>
              <a:rPr lang="en-US" altLang="en-US"/>
              <a:t>     for r in rasters:</a:t>
            </a:r>
          </a:p>
          <a:p>
            <a:r>
              <a:rPr lang="en-US" altLang="en-US"/>
              <a:t>           print r</a:t>
            </a:r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ABCED4C-6DFA-4F50-AD01-4B600E55B949}" type="slidenum">
              <a:rPr lang="en-US" altLang="en-US" sz="1200"/>
              <a:pPr algn="r" eaLnBrk="1" hangingPunct="1"/>
              <a:t>36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1140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skeep</a:t>
            </a:r>
            <a:r>
              <a:rPr lang="en-US" dirty="0"/>
              <a:t>-de</a:t>
            </a:r>
            <a:br>
              <a:rPr lang="en-US" dirty="0"/>
            </a:br>
            <a:r>
              <a:rPr lang="en-US" dirty="0"/>
              <a:t>       beep</a:t>
            </a:r>
            <a:br>
              <a:rPr lang="en-US" dirty="0"/>
            </a:br>
            <a:r>
              <a:rPr lang="en-US" dirty="0"/>
              <a:t>              bop</a:t>
            </a:r>
            <a:br>
              <a:rPr lang="en-US" dirty="0"/>
            </a:br>
            <a:r>
              <a:rPr lang="en-US" dirty="0"/>
              <a:t>              </a:t>
            </a:r>
            <a:r>
              <a:rPr lang="en-US" dirty="0" err="1"/>
              <a:t>bop</a:t>
            </a:r>
            <a:br>
              <a:rPr lang="en-US" dirty="0"/>
            </a:br>
            <a:r>
              <a:rPr lang="en-US" dirty="0"/>
              <a:t>              </a:t>
            </a:r>
            <a:r>
              <a:rPr lang="en-US" dirty="0" err="1"/>
              <a:t>bop</a:t>
            </a:r>
            <a:br>
              <a:rPr lang="en-US" dirty="0"/>
            </a:br>
            <a:r>
              <a:rPr lang="en-US" dirty="0"/>
              <a:t>       beep</a:t>
            </a:r>
            <a:br>
              <a:rPr lang="en-US" dirty="0"/>
            </a:br>
            <a:r>
              <a:rPr lang="en-US" dirty="0"/>
              <a:t>              bop</a:t>
            </a:r>
            <a:br>
              <a:rPr lang="en-US" dirty="0"/>
            </a:br>
            <a:r>
              <a:rPr lang="en-US" dirty="0"/>
              <a:t>              </a:t>
            </a:r>
            <a:r>
              <a:rPr lang="en-US" dirty="0" err="1"/>
              <a:t>bop</a:t>
            </a:r>
            <a:br>
              <a:rPr lang="en-US" dirty="0"/>
            </a:br>
            <a:r>
              <a:rPr lang="en-US" dirty="0"/>
              <a:t>              </a:t>
            </a:r>
            <a:r>
              <a:rPr lang="en-US" dirty="0" err="1"/>
              <a:t>bop</a:t>
            </a:r>
            <a:br>
              <a:rPr lang="en-US" dirty="0"/>
            </a:br>
            <a:r>
              <a:rPr lang="en-US" dirty="0" err="1"/>
              <a:t>ba-doop</a:t>
            </a:r>
            <a:r>
              <a:rPr lang="en-US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90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  <a:defRPr/>
            </a:pPr>
            <a:r>
              <a:rPr lang="en-US" sz="1800" dirty="0"/>
              <a:t>Find the area each county in each state in each region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dirty="0"/>
              <a:t>Read each line in each file in a directory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800" dirty="0"/>
              <a:t>Count each word in each line in each file in each subdirectory in a directory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dirty="0"/>
              <a:t>Read the name of each friend of each of your </a:t>
            </a:r>
            <a:r>
              <a:rPr lang="en-US" sz="1800" dirty="0" err="1"/>
              <a:t>fb</a:t>
            </a:r>
            <a:r>
              <a:rPr lang="en-US" sz="1800" dirty="0"/>
              <a:t> friends</a:t>
            </a:r>
          </a:p>
          <a:p>
            <a:pPr marL="514350" indent="-457200">
              <a:buFont typeface="Arial" pitchFamily="34" charset="0"/>
              <a:buChar char="•"/>
              <a:defRPr/>
            </a:pPr>
            <a:r>
              <a:rPr lang="en-US" sz="2000" dirty="0"/>
              <a:t>How many ‘layers’ of nesting in each example?</a:t>
            </a:r>
          </a:p>
          <a:p>
            <a:pPr marL="514350" indent="-457200">
              <a:buFont typeface="Arial" pitchFamily="34" charset="0"/>
              <a:buChar char="•"/>
              <a:defRPr/>
            </a:pPr>
            <a:r>
              <a:rPr lang="en-US" sz="2000" dirty="0"/>
              <a:t>What hierarchical relationships exist?</a:t>
            </a:r>
          </a:p>
          <a:p>
            <a:pPr marL="514350" indent="-457200">
              <a:buFont typeface="Arial" pitchFamily="34" charset="0"/>
              <a:buChar char="•"/>
              <a:defRPr/>
            </a:pPr>
            <a:endParaRPr lang="en-US" sz="2000" dirty="0"/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3 layers (county, state, region)  regions contain states, states contain counties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3 layers (line, file, directory)   directories contain files, files contain lines.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/>
              <a:t>4 layers (word, line, file, subdirectory)  subdirectories contain files, files contain lines, lines contain words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/>
              <a:t>2 layers (fiends, friends of friends)   friends have their own friends lists.</a:t>
            </a:r>
          </a:p>
          <a:p>
            <a:pPr marL="228600" indent="-228600">
              <a:buFontTx/>
              <a:buAutoNum type="arabicPeriod"/>
              <a:defRPr/>
            </a:pPr>
            <a:endParaRPr lang="en-US" dirty="0"/>
          </a:p>
          <a:p>
            <a:pPr marL="0" indent="0">
              <a:buFontTx/>
              <a:buNone/>
              <a:defRPr/>
            </a:pPr>
            <a:r>
              <a:rPr lang="en-US" dirty="0"/>
              <a:t>FOR</a:t>
            </a:r>
            <a:r>
              <a:rPr lang="en-US" baseline="0" dirty="0"/>
              <a:t> EACH FILE in the directory:</a:t>
            </a:r>
          </a:p>
          <a:p>
            <a:pPr marL="0" indent="0">
              <a:buFontTx/>
              <a:buNone/>
              <a:defRPr/>
            </a:pPr>
            <a:r>
              <a:rPr lang="en-US" baseline="0" dirty="0"/>
              <a:t>      FOR each </a:t>
            </a: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7EB4D2-C468-4EA4-8CF0-CB9AF0FD863D}" type="slidenum">
              <a:rPr lang="en-US" altLang="en-US" smtClean="0"/>
              <a:pPr eaLnBrk="1" hangingPunct="1"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300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4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34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2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/>
              <a:t>Notes</a:t>
            </a:r>
            <a:r>
              <a:rPr lang="en-US" altLang="en-US" sz="1200" baseline="0" dirty="0"/>
              <a:t> from testing in ArcGIS 10.1:  </a:t>
            </a:r>
          </a:p>
          <a:p>
            <a:endParaRPr lang="en-US" altLang="en-US" sz="1200" baseline="0" dirty="0"/>
          </a:p>
          <a:p>
            <a:r>
              <a:rPr lang="en-US" altLang="en-US" sz="1200" dirty="0"/>
              <a:t>At this time, there seems to be a bug in writing output to the file geodatabase, so you may need to wait until the next service pack to use this version of the script. </a:t>
            </a:r>
          </a:p>
          <a:p>
            <a:endParaRPr lang="en-US" altLang="en-US" sz="1200" dirty="0"/>
          </a:p>
          <a:p>
            <a:r>
              <a:rPr lang="en-US" altLang="en-US" sz="1200" dirty="0"/>
              <a:t>One workaround would be to check the workspace type and if it’s not a folder, send the output elsewhere</a:t>
            </a:r>
            <a:r>
              <a:rPr lang="en-US" altLang="en-US" sz="1600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09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64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6EEDF-E9F9-497B-A09C-8413A4543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2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270B2-A154-4E17-8FDD-D946A5C988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1717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3627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F1222-F92D-40A5-AF69-A0906257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1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001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914400"/>
            <a:ext cx="8686800" cy="54102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DC1BC-B740-4ECB-9537-E2BE99546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2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A79C6-36CA-41F6-BB60-645A6CB296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98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87E87-5DAE-4FD0-9D55-CE2B6F6DE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2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A60ED-AE0E-4109-BB9E-9825FFEBA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4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D4A02-5035-40BD-82C6-11DC60A6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8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84F58-4300-4118-9166-35E4DF363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0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14CF6-7E52-4D47-880B-9592B0980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001000" cy="457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10398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2DA69-2835-469C-876C-C2E19E1DC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2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DAD76-C9DF-445E-A433-C33C904AC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7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448" y="1524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2438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8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400800"/>
            <a:ext cx="3810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8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286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8000"/>
                </a:solidFill>
              </a:defRPr>
            </a:lvl1pPr>
          </a:lstStyle>
          <a:p>
            <a:pPr>
              <a:defRPr/>
            </a:pPr>
            <a:fld id="{1A1DDD6B-87E2-420F-B2B0-63E229C7B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300" b="0" dirty="0" smtClean="0">
          <a:solidFill>
            <a:srgbClr val="2E75B6"/>
          </a:solidFill>
          <a:effectLst/>
          <a:latin typeface="Calibri Light" panose="020F030202020403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371C00-F163-42CB-88ED-151E24C28C45}" type="slidenum">
              <a:rPr lang="en-US" altLang="en-US" smtClean="0">
                <a:solidFill>
                  <a:srgbClr val="008000"/>
                </a:solidFill>
              </a:rPr>
              <a:pPr eaLnBrk="1" hangingPunct="1"/>
              <a:t>1</a:t>
            </a:fld>
            <a:endParaRPr lang="en-US" altLang="en-US">
              <a:solidFill>
                <a:srgbClr val="008000"/>
              </a:solidFill>
            </a:endParaRPr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48" y="152400"/>
            <a:ext cx="3273552" cy="1905000"/>
          </a:xfrm>
        </p:spPr>
        <p:txBody>
          <a:bodyPr/>
          <a:lstStyle/>
          <a:p>
            <a:pPr eaLnBrk="1" hangingPunct="1">
              <a:defRPr/>
            </a:pPr>
            <a:r>
              <a:rPr lang="en-US" sz="4300" dirty="0">
                <a:solidFill>
                  <a:srgbClr val="2E75B6"/>
                </a:solidFill>
                <a:ea typeface="MS PGothic" panose="020B0600070205080204" pitchFamily="34" charset="-128"/>
                <a:cs typeface="Arial"/>
              </a:rPr>
              <a:t>Additional </a:t>
            </a:r>
            <a:br>
              <a:rPr lang="en-US" sz="4300" dirty="0">
                <a:solidFill>
                  <a:srgbClr val="2E75B6"/>
                </a:solidFill>
                <a:ea typeface="MS PGothic" panose="020B0600070205080204" pitchFamily="34" charset="-128"/>
                <a:cs typeface="Arial"/>
              </a:rPr>
            </a:br>
            <a:r>
              <a:rPr lang="en-US" sz="4300" dirty="0">
                <a:solidFill>
                  <a:srgbClr val="2E75B6"/>
                </a:solidFill>
                <a:ea typeface="MS PGothic" panose="020B0600070205080204" pitchFamily="34" charset="-128"/>
                <a:cs typeface="Arial"/>
              </a:rPr>
              <a:t>Looping Topics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marL="0" indent="0" eaLnBrk="1" hangingPunct="1">
              <a:buNone/>
            </a:pPr>
            <a:endParaRPr lang="en-US" altLang="en-US" sz="1800" dirty="0"/>
          </a:p>
          <a:p>
            <a:pPr marL="0" indent="0" eaLnBrk="1" hangingPunct="1">
              <a:buNone/>
            </a:pPr>
            <a:endParaRPr lang="en-US" altLang="en-US" sz="1800" dirty="0"/>
          </a:p>
          <a:p>
            <a:pPr marL="0" indent="0" eaLnBrk="1" hangingPunct="1">
              <a:buNone/>
            </a:pPr>
            <a:r>
              <a:rPr lang="en-US" altLang="en-US" sz="1800" dirty="0"/>
              <a:t>List comprehension </a:t>
            </a:r>
          </a:p>
          <a:p>
            <a:pPr marL="0" indent="0" eaLnBrk="1" hangingPunct="1">
              <a:buNone/>
            </a:pPr>
            <a:r>
              <a:rPr lang="en-US" altLang="en-US" sz="1800" dirty="0"/>
              <a:t>Nested looping concepts</a:t>
            </a:r>
          </a:p>
          <a:p>
            <a:pPr marL="0" indent="0" eaLnBrk="1" hangingPunct="1">
              <a:buNone/>
            </a:pPr>
            <a:r>
              <a:rPr lang="en-US" altLang="en-US" sz="1800" dirty="0"/>
              <a:t>Built-in iteration functions</a:t>
            </a:r>
          </a:p>
          <a:p>
            <a:pPr marL="457200" lvl="1" indent="0"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enumerate </a:t>
            </a:r>
          </a:p>
          <a:p>
            <a:pPr marL="457200" lvl="1" indent="0" eaLnBrk="1" hangingPunct="1"/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</a:p>
          <a:p>
            <a:pPr marL="0" indent="0" eaLnBrk="1" hangingPunct="1"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dirty="0"/>
          </a:p>
        </p:txBody>
      </p:sp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8" b="3268"/>
          <a:stretch>
            <a:fillRect/>
          </a:stretch>
        </p:blipFill>
        <p:spPr bwMode="auto">
          <a:xfrm>
            <a:off x="4114800" y="939800"/>
            <a:ext cx="2286000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4800"/>
            <a:ext cx="3048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62200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41014" y="6172200"/>
            <a:ext cx="31695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>
                <a:solidFill>
                  <a:srgbClr val="2E75B6"/>
                </a:solidFill>
              </a:rPr>
              <a:t>Dr. Tateosian</a:t>
            </a:r>
            <a:endParaRPr lang="en-US" sz="4000" dirty="0">
              <a:solidFill>
                <a:srgbClr val="2E75B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Nested loop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59436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Update entire </a:t>
            </a:r>
            <a:r>
              <a:rPr lang="en-US" altLang="en-US" sz="2800" dirty="0" err="1"/>
              <a:t>calender</a:t>
            </a:r>
            <a:r>
              <a:rPr lang="en-US" altLang="en-US" sz="2800" dirty="0"/>
              <a:t>. </a:t>
            </a:r>
          </a:p>
          <a:p>
            <a:pPr marL="1828800" lvl="4" indent="0">
              <a:lnSpc>
                <a:spcPct val="90000"/>
              </a:lnSpc>
              <a:buNone/>
            </a:pPr>
            <a:r>
              <a:rPr lang="en-US" altLang="en-US" dirty="0"/>
              <a:t>FOR each month of the year</a:t>
            </a:r>
            <a:br>
              <a:rPr lang="en-US" altLang="en-US" dirty="0"/>
            </a:br>
            <a:r>
              <a:rPr lang="en-US" altLang="en-US" dirty="0"/>
              <a:t>         FOR each week of the month</a:t>
            </a:r>
            <a:br>
              <a:rPr lang="en-US" altLang="en-US" dirty="0"/>
            </a:br>
            <a:r>
              <a:rPr lang="en-US" altLang="en-US" dirty="0"/>
              <a:t>                   FOR each day of the week</a:t>
            </a:r>
            <a:br>
              <a:rPr lang="en-US" altLang="en-US" dirty="0"/>
            </a:br>
            <a:r>
              <a:rPr lang="en-US" altLang="en-US" dirty="0"/>
              <a:t>                            write important events</a:t>
            </a:r>
            <a:br>
              <a:rPr lang="en-US" altLang="en-US" dirty="0"/>
            </a:br>
            <a:r>
              <a:rPr lang="en-US" altLang="en-US" dirty="0"/>
              <a:t>                  ENDFOR</a:t>
            </a:r>
            <a:br>
              <a:rPr lang="en-US" altLang="en-US" dirty="0"/>
            </a:br>
            <a:r>
              <a:rPr lang="en-US" altLang="en-US" dirty="0"/>
              <a:t>         </a:t>
            </a:r>
            <a:r>
              <a:rPr lang="en-US" altLang="en-US" dirty="0" err="1"/>
              <a:t>ENDFOR</a:t>
            </a:r>
            <a:br>
              <a:rPr lang="en-US" altLang="en-US" dirty="0"/>
            </a:br>
            <a:r>
              <a:rPr lang="en-US" altLang="en-US" dirty="0" err="1"/>
              <a:t>ENDFOR</a:t>
            </a:r>
            <a:br>
              <a:rPr lang="en-US" altLang="en-US" dirty="0"/>
            </a:br>
            <a:endParaRPr lang="en-US" altLang="en-US" dirty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/>
              <a:t>Print each </a:t>
            </a:r>
            <a:r>
              <a:rPr lang="en-US" altLang="en-US" sz="2800" b="1" u="sng" dirty="0"/>
              <a:t>row</a:t>
            </a:r>
            <a:r>
              <a:rPr lang="en-US" altLang="en-US" sz="2800" dirty="0"/>
              <a:t> of each </a:t>
            </a:r>
            <a:r>
              <a:rPr lang="en-US" altLang="en-US" sz="2800" b="1" u="sng" dirty="0"/>
              <a:t>table</a:t>
            </a:r>
            <a:r>
              <a:rPr lang="en-US" altLang="en-US" sz="2800" dirty="0"/>
              <a:t> in the current directory. Which loop should be inside?</a:t>
            </a:r>
            <a:r>
              <a:rPr lang="en-US" altLang="en-US" sz="3600" dirty="0"/>
              <a:t> </a:t>
            </a:r>
          </a:p>
          <a:p>
            <a:pPr marL="1828800" lvl="4" indent="0">
              <a:lnSpc>
                <a:spcPct val="90000"/>
              </a:lnSpc>
              <a:buNone/>
            </a:pPr>
            <a:r>
              <a:rPr lang="en-US" altLang="en-US" dirty="0"/>
              <a:t>FOR each table in the directory</a:t>
            </a:r>
            <a:br>
              <a:rPr lang="en-US" altLang="en-US" dirty="0"/>
            </a:br>
            <a:r>
              <a:rPr lang="en-US" altLang="en-US" dirty="0"/>
              <a:t>        FOR each row in the table</a:t>
            </a:r>
            <a:br>
              <a:rPr lang="en-US" altLang="en-US" dirty="0"/>
            </a:br>
            <a:r>
              <a:rPr lang="en-US" altLang="en-US" dirty="0"/>
              <a:t>                PRINT the row</a:t>
            </a:r>
            <a:br>
              <a:rPr lang="en-US" altLang="en-US" dirty="0"/>
            </a:br>
            <a:r>
              <a:rPr lang="en-US" altLang="en-US" dirty="0"/>
              <a:t>        ENDFOR</a:t>
            </a:r>
            <a:br>
              <a:rPr lang="en-US" altLang="en-US" dirty="0"/>
            </a:br>
            <a:r>
              <a:rPr lang="en-US" altLang="en-US" dirty="0" err="1"/>
              <a:t>ENDFOR</a:t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533400" y="685800"/>
            <a:ext cx="8686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0 1 2</a:t>
            </a:r>
            <a:endParaRPr lang="en-US" sz="2400" dirty="0">
              <a:solidFill>
                <a:srgbClr val="FF0066"/>
              </a:solidFill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10 20 30 40 50</a:t>
            </a:r>
          </a:p>
        </p:txBody>
      </p:sp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0" y="1981200"/>
            <a:ext cx="4572000" cy="16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3333FF"/>
                </a:solidFill>
                <a:latin typeface="Comic Sans MS" pitchFamily="66" charset="0"/>
              </a:rPr>
              <a:t>for</a:t>
            </a:r>
            <a:r>
              <a:rPr lang="en-US" altLang="en-US" sz="3200" dirty="0"/>
              <a:t> y </a:t>
            </a:r>
            <a:r>
              <a:rPr lang="en-US" altLang="en-US" sz="3200" dirty="0">
                <a:solidFill>
                  <a:srgbClr val="3333FF"/>
                </a:solidFill>
                <a:latin typeface="Comic Sans MS" pitchFamily="66" charset="0"/>
              </a:rPr>
              <a:t>in</a:t>
            </a:r>
            <a:r>
              <a:rPr lang="en-US" altLang="en-US" sz="3200" dirty="0"/>
              <a:t> range(3):</a:t>
            </a:r>
          </a:p>
          <a:p>
            <a:pPr eaLnBrk="1" hangingPunct="1"/>
            <a:r>
              <a:rPr lang="en-US" altLang="en-US" sz="3200" dirty="0"/>
              <a:t>    </a:t>
            </a:r>
            <a:r>
              <a:rPr lang="en-US" altLang="en-US" sz="3200" dirty="0">
                <a:solidFill>
                  <a:srgbClr val="3333FF"/>
                </a:solidFill>
              </a:rPr>
              <a:t>print</a:t>
            </a:r>
            <a:r>
              <a:rPr lang="en-US" altLang="en-US" sz="3200" dirty="0"/>
              <a:t>(y, end=' ')</a:t>
            </a:r>
          </a:p>
          <a:p>
            <a:pPr eaLnBrk="1" hangingPunct="1">
              <a:spcBef>
                <a:spcPct val="20000"/>
              </a:spcBef>
            </a:pPr>
            <a:endParaRPr lang="en-US" altLang="en-US" sz="3200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914400" y="-457200"/>
            <a:ext cx="8001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In class - Use a nested FOR loops to print: </a:t>
            </a:r>
            <a:r>
              <a:rPr lang="en-US" sz="320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10 11 12 20 21 22 30 31 32 40 41 42 50 51 52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0" y="4572000"/>
            <a:ext cx="4953000" cy="16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3333FF"/>
                </a:solidFill>
                <a:latin typeface="Comic Sans MS" pitchFamily="66" charset="0"/>
              </a:rPr>
              <a:t>for</a:t>
            </a:r>
            <a:r>
              <a:rPr lang="en-US" altLang="en-US" sz="3200" dirty="0"/>
              <a:t> x </a:t>
            </a:r>
            <a:r>
              <a:rPr lang="en-US" altLang="en-US" sz="3200" dirty="0">
                <a:solidFill>
                  <a:srgbClr val="3333FF"/>
                </a:solidFill>
                <a:latin typeface="Comic Sans MS" pitchFamily="66" charset="0"/>
              </a:rPr>
              <a:t>in</a:t>
            </a:r>
            <a:r>
              <a:rPr lang="en-US" altLang="en-US" sz="3200" dirty="0"/>
              <a:t> range(10, 60, 10):</a:t>
            </a:r>
          </a:p>
          <a:p>
            <a:pPr eaLnBrk="1" hangingPunct="1"/>
            <a:r>
              <a:rPr lang="en-US" altLang="en-US" sz="3200" dirty="0"/>
              <a:t>    </a:t>
            </a:r>
            <a:r>
              <a:rPr lang="en-US" altLang="en-US" sz="3200" dirty="0">
                <a:solidFill>
                  <a:srgbClr val="3333FF"/>
                </a:solidFill>
              </a:rPr>
              <a:t>print</a:t>
            </a:r>
            <a:r>
              <a:rPr lang="en-US" altLang="en-US" sz="3200" dirty="0"/>
              <a:t>(x, end=' ')</a:t>
            </a:r>
          </a:p>
          <a:p>
            <a:pPr eaLnBrk="1" hangingPunct="1">
              <a:spcBef>
                <a:spcPct val="20000"/>
              </a:spcBef>
            </a:pPr>
            <a:endParaRPr lang="en-US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533400" y="685800"/>
            <a:ext cx="8686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0 1 2</a:t>
            </a:r>
            <a:endParaRPr lang="en-US" sz="2400" dirty="0">
              <a:solidFill>
                <a:srgbClr val="FF0066"/>
              </a:solidFill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10 20 30 40 50</a:t>
            </a:r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 flipV="1">
            <a:off x="4114800" y="2971800"/>
            <a:ext cx="685800" cy="838200"/>
          </a:xfrm>
          <a:prstGeom prst="line">
            <a:avLst/>
          </a:prstGeom>
          <a:noFill/>
          <a:ln w="635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0" y="1981200"/>
            <a:ext cx="4572000" cy="16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3333FF"/>
                </a:solidFill>
                <a:latin typeface="+mn-lt"/>
              </a:rPr>
              <a:t>for</a:t>
            </a:r>
            <a:r>
              <a:rPr lang="en-US" altLang="en-US" sz="3200" dirty="0">
                <a:latin typeface="+mn-lt"/>
              </a:rPr>
              <a:t> y </a:t>
            </a:r>
            <a:r>
              <a:rPr lang="en-US" altLang="en-US" sz="3200" dirty="0">
                <a:solidFill>
                  <a:srgbClr val="3333FF"/>
                </a:solidFill>
                <a:latin typeface="+mn-lt"/>
              </a:rPr>
              <a:t>in</a:t>
            </a:r>
            <a:r>
              <a:rPr lang="en-US" altLang="en-US" sz="3200" dirty="0">
                <a:latin typeface="+mn-lt"/>
              </a:rPr>
              <a:t> range(3):</a:t>
            </a:r>
          </a:p>
          <a:p>
            <a:pPr eaLnBrk="1" hangingPunct="1"/>
            <a:r>
              <a:rPr lang="en-US" altLang="en-US" sz="3200" dirty="0">
                <a:latin typeface="+mn-lt"/>
              </a:rPr>
              <a:t>    </a:t>
            </a:r>
            <a:r>
              <a:rPr lang="en-US" altLang="en-US" sz="3200" dirty="0">
                <a:solidFill>
                  <a:srgbClr val="3333FF"/>
                </a:solidFill>
              </a:rPr>
              <a:t>print</a:t>
            </a:r>
            <a:r>
              <a:rPr lang="en-US" altLang="en-US" sz="3200" dirty="0"/>
              <a:t>(y, end='')</a:t>
            </a:r>
            <a:endParaRPr lang="en-US" altLang="en-US" sz="3200" dirty="0">
              <a:latin typeface="+mn-lt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sz="3200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914400" y="-457200"/>
            <a:ext cx="8001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In class - Use a nested FOR loops to print: </a:t>
            </a:r>
            <a:r>
              <a:rPr lang="en-US" sz="320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10 11 12 20 21 22 30 31 32 40 41 42 50 51 52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0" y="4572000"/>
            <a:ext cx="4953000" cy="16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3333FF"/>
                </a:solidFill>
                <a:latin typeface="+mn-lt"/>
              </a:rPr>
              <a:t>for</a:t>
            </a:r>
            <a:r>
              <a:rPr lang="en-US" altLang="en-US" sz="3200" dirty="0">
                <a:latin typeface="+mn-lt"/>
              </a:rPr>
              <a:t> x </a:t>
            </a:r>
            <a:r>
              <a:rPr lang="en-US" altLang="en-US" sz="3200" dirty="0">
                <a:solidFill>
                  <a:srgbClr val="3333FF"/>
                </a:solidFill>
                <a:latin typeface="+mn-lt"/>
              </a:rPr>
              <a:t>in</a:t>
            </a:r>
            <a:r>
              <a:rPr lang="en-US" altLang="en-US" sz="3200" dirty="0">
                <a:latin typeface="+mn-lt"/>
              </a:rPr>
              <a:t> range(10, 60, 10):</a:t>
            </a:r>
          </a:p>
          <a:p>
            <a:pPr eaLnBrk="1" hangingPunct="1"/>
            <a:r>
              <a:rPr lang="en-US" altLang="en-US" sz="3200" dirty="0">
                <a:latin typeface="+mn-lt"/>
              </a:rPr>
              <a:t>    </a:t>
            </a:r>
            <a:r>
              <a:rPr lang="en-US" altLang="en-US" sz="3200" dirty="0">
                <a:solidFill>
                  <a:srgbClr val="3333FF"/>
                </a:solidFill>
              </a:rPr>
              <a:t>print</a:t>
            </a:r>
            <a:r>
              <a:rPr lang="en-US" altLang="en-US" sz="3200" dirty="0"/>
              <a:t>(x, end=' ')</a:t>
            </a:r>
            <a:endParaRPr lang="en-US" altLang="en-US" sz="3200" dirty="0">
              <a:latin typeface="+mn-lt"/>
            </a:endParaRPr>
          </a:p>
          <a:p>
            <a:pPr eaLnBrk="1" hangingPunct="1">
              <a:spcBef>
                <a:spcPct val="20000"/>
              </a:spcBef>
            </a:pPr>
            <a:endParaRPr lang="en-US" altLang="en-US" sz="3200" dirty="0">
              <a:latin typeface="+mn-lt"/>
            </a:endParaRP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495800" y="1752600"/>
            <a:ext cx="8686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3333FF"/>
                </a:solidFill>
              </a:rPr>
              <a:t>for</a:t>
            </a:r>
            <a:r>
              <a:rPr lang="en-US" altLang="en-US" sz="3200" dirty="0"/>
              <a:t> x </a:t>
            </a:r>
            <a:r>
              <a:rPr lang="en-US" altLang="en-US" sz="3200" dirty="0">
                <a:solidFill>
                  <a:srgbClr val="3333FF"/>
                </a:solidFill>
              </a:rPr>
              <a:t>in</a:t>
            </a:r>
            <a:r>
              <a:rPr lang="en-US" altLang="en-US" sz="3200" dirty="0"/>
              <a:t> range(10, 60, 10):</a:t>
            </a:r>
            <a:r>
              <a:rPr lang="en-US" altLang="en-US" sz="3600" dirty="0">
                <a:solidFill>
                  <a:srgbClr val="0000FF"/>
                </a:solidFill>
              </a:rPr>
              <a:t> 	 </a:t>
            </a:r>
          </a:p>
          <a:p>
            <a:pPr eaLnBrk="1" hangingPunct="1"/>
            <a:r>
              <a:rPr lang="en-US" altLang="en-US" sz="3600" dirty="0">
                <a:solidFill>
                  <a:srgbClr val="0000FF"/>
                </a:solidFill>
              </a:rPr>
              <a:t>    </a:t>
            </a:r>
            <a:r>
              <a:rPr lang="en-US" altLang="en-US" sz="3200" dirty="0">
                <a:solidFill>
                  <a:srgbClr val="3333FF"/>
                </a:solidFill>
              </a:rPr>
              <a:t>for</a:t>
            </a:r>
            <a:r>
              <a:rPr lang="en-US" altLang="en-US" sz="3200" dirty="0"/>
              <a:t> y </a:t>
            </a:r>
            <a:r>
              <a:rPr lang="en-US" altLang="en-US" sz="3200" dirty="0">
                <a:solidFill>
                  <a:srgbClr val="3333FF"/>
                </a:solidFill>
              </a:rPr>
              <a:t>in</a:t>
            </a:r>
            <a:r>
              <a:rPr lang="en-US" altLang="en-US" sz="3200" dirty="0"/>
              <a:t> range(3):</a:t>
            </a:r>
          </a:p>
          <a:p>
            <a:pPr eaLnBrk="1" hangingPunct="1"/>
            <a:r>
              <a:rPr lang="en-US" altLang="en-US" sz="3200" dirty="0">
                <a:solidFill>
                  <a:srgbClr val="3333FF"/>
                </a:solidFill>
              </a:rPr>
              <a:t>        print</a:t>
            </a:r>
            <a:r>
              <a:rPr lang="en-US" altLang="en-US" sz="3200" dirty="0"/>
              <a:t>(</a:t>
            </a:r>
            <a:r>
              <a:rPr lang="en-US" altLang="en-US" sz="3200" dirty="0" err="1"/>
              <a:t>x+y</a:t>
            </a:r>
            <a:r>
              <a:rPr lang="en-US" altLang="en-US" sz="3200" dirty="0"/>
              <a:t>, end=' ')</a:t>
            </a:r>
          </a:p>
          <a:p>
            <a:pPr>
              <a:spcBef>
                <a:spcPct val="20000"/>
              </a:spcBef>
            </a:pPr>
            <a:endParaRPr lang="en-US" altLang="en-US" sz="2400" dirty="0">
              <a:solidFill>
                <a:srgbClr val="3333FF"/>
              </a:solidFill>
            </a:endParaRP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3810000" y="2286000"/>
            <a:ext cx="838200" cy="152400"/>
          </a:xfrm>
          <a:prstGeom prst="line">
            <a:avLst/>
          </a:prstGeom>
          <a:noFill/>
          <a:ln w="635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Built-in ‘enumerate’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10600" cy="5410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Get the value AND the </a:t>
            </a:r>
            <a:r>
              <a:rPr lang="en-US" sz="2400" i="1" dirty="0"/>
              <a:t>index </a:t>
            </a:r>
            <a:r>
              <a:rPr lang="en-US" sz="2400" dirty="0"/>
              <a:t>as you loop through a list.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/>
          </a:p>
          <a:p>
            <a:pPr lvl="1">
              <a:defRPr/>
            </a:pPr>
            <a:endParaRPr lang="en-US" sz="2000" dirty="0"/>
          </a:p>
        </p:txBody>
      </p:sp>
      <p:sp>
        <p:nvSpPr>
          <p:cNvPr id="184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7D9227-ED39-4CDD-B9BD-CBC9ABB9A229}" type="slidenum">
              <a:rPr lang="en-US" altLang="en-US" smtClean="0">
                <a:solidFill>
                  <a:srgbClr val="008000"/>
                </a:solidFill>
              </a:rPr>
              <a:pPr eaLnBrk="1" hangingPunct="1"/>
              <a:t>13</a:t>
            </a:fld>
            <a:endParaRPr lang="en-US" altLang="en-US">
              <a:solidFill>
                <a:srgbClr val="008000"/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1433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65627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5044488"/>
            <a:ext cx="228600" cy="923925"/>
          </a:xfrm>
          <a:prstGeom prst="rect">
            <a:avLst/>
          </a:prstGeom>
          <a:solidFill>
            <a:srgbClr val="FFFF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410200"/>
          </a:xfrm>
        </p:spPr>
        <p:txBody>
          <a:bodyPr/>
          <a:lstStyle/>
          <a:p>
            <a:pPr>
              <a:defRPr/>
            </a:pPr>
            <a:r>
              <a:rPr lang="en-US" sz="2400" dirty="0"/>
              <a:t>Loop through sequences and get the value &amp; the index</a:t>
            </a:r>
          </a:p>
          <a:p>
            <a:pPr marL="0" indent="0">
              <a:buNone/>
              <a:defRPr/>
            </a:pPr>
            <a:r>
              <a:rPr lang="en-US" sz="2400" dirty="0"/>
              <a:t> </a:t>
            </a:r>
          </a:p>
          <a:p>
            <a:pPr>
              <a:defRPr/>
            </a:pPr>
            <a:r>
              <a:rPr lang="en-US" sz="2400" dirty="0"/>
              <a:t>Returns an iterator with 2 items: </a:t>
            </a:r>
          </a:p>
          <a:p>
            <a:pPr lvl="1">
              <a:defRPr/>
            </a:pPr>
            <a:r>
              <a:rPr lang="en-US" sz="2000" dirty="0"/>
              <a:t>current index and current value </a:t>
            </a:r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/>
              <a:t>Example:</a:t>
            </a:r>
          </a:p>
          <a:p>
            <a:pPr marL="400050" lvl="1" indent="0">
              <a:defRPr/>
            </a:pPr>
            <a:r>
              <a:rPr lang="en-US" sz="2000" b="1" dirty="0">
                <a:solidFill>
                  <a:srgbClr val="3333FF"/>
                </a:solidFill>
              </a:rPr>
              <a:t>import</a:t>
            </a:r>
            <a:r>
              <a:rPr lang="en-US" sz="2000" dirty="0"/>
              <a:t> sys</a:t>
            </a:r>
          </a:p>
          <a:p>
            <a:pPr marL="400050" lvl="1" indent="0">
              <a:defRPr/>
            </a:pPr>
            <a:r>
              <a:rPr lang="en-US" sz="2000" b="1" dirty="0">
                <a:solidFill>
                  <a:srgbClr val="3333FF"/>
                </a:solidFill>
              </a:rPr>
              <a:t>for</a:t>
            </a:r>
            <a:r>
              <a:rPr lang="en-US" sz="2000" dirty="0"/>
              <a:t> index, value </a:t>
            </a:r>
            <a:r>
              <a:rPr lang="en-US" sz="2000" b="1" dirty="0">
                <a:solidFill>
                  <a:srgbClr val="3333FF"/>
                </a:solidFill>
              </a:rPr>
              <a:t>in</a:t>
            </a:r>
            <a:r>
              <a:rPr lang="en-US" sz="2000" dirty="0"/>
              <a:t> enumerate(</a:t>
            </a:r>
            <a:r>
              <a:rPr lang="en-US" sz="2000" dirty="0" err="1"/>
              <a:t>sys.argv</a:t>
            </a:r>
            <a:r>
              <a:rPr lang="en-US" sz="2000" dirty="0"/>
              <a:t>):</a:t>
            </a:r>
          </a:p>
          <a:p>
            <a:pPr marL="457200" lvl="1" indent="0">
              <a:defRPr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3333FF"/>
                </a:solidFill>
              </a:rPr>
              <a:t>print(</a:t>
            </a:r>
            <a:r>
              <a:rPr lang="en-US" sz="2000" dirty="0"/>
              <a:t>“Argument”, index, “=“, value)</a:t>
            </a:r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endParaRPr lang="en-US" sz="2000" dirty="0"/>
          </a:p>
          <a:p>
            <a:pPr marL="400050" lvl="1" indent="0">
              <a:defRPr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‘enumerate’ syntax</a:t>
            </a:r>
          </a:p>
        </p:txBody>
      </p:sp>
      <p:sp>
        <p:nvSpPr>
          <p:cNvPr id="184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7D9227-ED39-4CDD-B9BD-CBC9ABB9A229}" type="slidenum">
              <a:rPr lang="en-US" altLang="en-US" smtClean="0">
                <a:solidFill>
                  <a:srgbClr val="008000"/>
                </a:solidFill>
              </a:rPr>
              <a:pPr eaLnBrk="1" hangingPunct="1"/>
              <a:t>14</a:t>
            </a:fld>
            <a:endParaRPr lang="en-US" altLang="en-US">
              <a:solidFill>
                <a:srgbClr val="008000"/>
              </a:solidFill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723694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4129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3600" dirty="0"/>
              <a:t>P</a:t>
            </a:r>
            <a:r>
              <a:rPr lang="en-US" altLang="en-US" sz="3600" dirty="0">
                <a:effectLst/>
              </a:rPr>
              <a:t>rint each index &amp; </a:t>
            </a:r>
            <a:r>
              <a:rPr lang="en-US" altLang="en-US" sz="3600" dirty="0" err="1">
                <a:effectLst/>
              </a:rPr>
              <a:t>val</a:t>
            </a:r>
            <a:endParaRPr lang="en-US" altLang="en-US" sz="3600" dirty="0">
              <a:effectLst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dirty="0"/>
              <a:t>&gt;&gt;&gt; x = ['FID', 'Shape', 'COVER', 'RECNO']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rgbClr val="3333FF"/>
                </a:solidFill>
              </a:rPr>
              <a:t>for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num</a:t>
            </a:r>
            <a:r>
              <a:rPr lang="en-US" altLang="en-US" sz="2400" dirty="0"/>
              <a:t>, thing </a:t>
            </a:r>
            <a:r>
              <a:rPr lang="en-US" altLang="en-US" sz="2400" b="1" dirty="0">
                <a:solidFill>
                  <a:srgbClr val="3333FF"/>
                </a:solidFill>
              </a:rPr>
              <a:t>in</a:t>
            </a:r>
            <a:r>
              <a:rPr lang="en-US" altLang="en-US" sz="2400" dirty="0"/>
              <a:t> enumerate(x):</a:t>
            </a:r>
          </a:p>
          <a:p>
            <a:pPr>
              <a:buFontTx/>
              <a:buNone/>
            </a:pPr>
            <a:r>
              <a:rPr lang="en-US" altLang="en-US" sz="2400" dirty="0"/>
              <a:t>		print(num, thing)</a:t>
            </a:r>
          </a:p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endParaRPr lang="en-US" altLang="en-US" dirty="0"/>
          </a:p>
          <a:p>
            <a:r>
              <a:rPr lang="en-US" altLang="en-US" sz="2800" dirty="0"/>
              <a:t>Use </a:t>
            </a:r>
            <a:r>
              <a:rPr lang="en-US" altLang="en-US" sz="2800" dirty="0" err="1"/>
              <a:t>os.listdir</a:t>
            </a:r>
            <a:r>
              <a:rPr lang="en-US" altLang="en-US" sz="2800" dirty="0"/>
              <a:t>() and enumerate to print a numbered list of files in C:/Temp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rgbClr val="3333FF"/>
                </a:solidFill>
              </a:rPr>
              <a:t>import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os</a:t>
            </a: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files = </a:t>
            </a:r>
            <a:r>
              <a:rPr lang="en-US" altLang="en-US" sz="2400" dirty="0" err="1"/>
              <a:t>os.listdir</a:t>
            </a:r>
            <a:r>
              <a:rPr lang="en-US" altLang="en-US" sz="2400" dirty="0"/>
              <a:t>(“C:/Temp”)</a:t>
            </a:r>
          </a:p>
          <a:p>
            <a:pPr>
              <a:buFontTx/>
              <a:buNone/>
            </a:pPr>
            <a:r>
              <a:rPr lang="en-US" altLang="en-US" sz="2400" b="1" dirty="0">
                <a:solidFill>
                  <a:srgbClr val="3333FF"/>
                </a:solidFill>
              </a:rPr>
              <a:t>for</a:t>
            </a:r>
            <a:r>
              <a:rPr lang="en-US" altLang="en-US" sz="2400" dirty="0"/>
              <a:t> index, value </a:t>
            </a:r>
            <a:r>
              <a:rPr lang="en-US" altLang="en-US" sz="2400" b="1" dirty="0">
                <a:solidFill>
                  <a:srgbClr val="3333FF"/>
                </a:solidFill>
              </a:rPr>
              <a:t>in</a:t>
            </a:r>
            <a:r>
              <a:rPr lang="en-US" altLang="en-US" sz="2400" dirty="0"/>
              <a:t> enumerate(files):</a:t>
            </a:r>
          </a:p>
          <a:p>
            <a:pPr>
              <a:buFontTx/>
              <a:buNone/>
            </a:pPr>
            <a:r>
              <a:rPr lang="en-US" altLang="en-US" sz="2400" dirty="0"/>
              <a:t>		</a:t>
            </a:r>
            <a:r>
              <a:rPr lang="en-US" altLang="en-US" sz="2400" b="1" dirty="0">
                <a:solidFill>
                  <a:srgbClr val="3333FF"/>
                </a:solidFill>
              </a:rPr>
              <a:t>print</a:t>
            </a:r>
            <a:r>
              <a:rPr lang="en-US" altLang="en-US" sz="2400" dirty="0"/>
              <a:t>(“File”, index, “:”, value)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828800"/>
            <a:ext cx="14033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23431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dirty="0" err="1"/>
              <a:t>os.walk</a:t>
            </a:r>
            <a:r>
              <a:rPr lang="en-US" dirty="0"/>
              <a:t>()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43434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Does a recursive descent down a directory tree, stopping in each subdirectory to perform user-coded actions.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Returns three lists: a list of root directories, a list of directories that live in the corresponding root, and a list of files that live in the corresponding root</a:t>
            </a:r>
            <a:r>
              <a:rPr lang="en-US" altLang="en-US"/>
              <a:t> 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1000"/>
            <a:ext cx="36195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62000" y="5334000"/>
            <a:ext cx="40957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3333FF"/>
                </a:solidFill>
              </a:rPr>
              <a:t>for </a:t>
            </a:r>
            <a:r>
              <a:rPr lang="en-US" altLang="en-US" dirty="0"/>
              <a:t> root, </a:t>
            </a:r>
            <a:r>
              <a:rPr lang="en-US" altLang="en-US" dirty="0" err="1"/>
              <a:t>dirs</a:t>
            </a:r>
            <a:r>
              <a:rPr lang="en-US" altLang="en-US" dirty="0"/>
              <a:t>, files </a:t>
            </a:r>
            <a:r>
              <a:rPr lang="en-US" altLang="en-US" b="1" dirty="0">
                <a:solidFill>
                  <a:srgbClr val="3333FF"/>
                </a:solidFill>
              </a:rPr>
              <a:t>in </a:t>
            </a:r>
            <a:r>
              <a:rPr lang="en-US" altLang="en-US" dirty="0"/>
              <a:t> </a:t>
            </a:r>
            <a:r>
              <a:rPr lang="en-US" altLang="en-US" dirty="0" err="1"/>
              <a:t>os.walk</a:t>
            </a:r>
            <a:r>
              <a:rPr lang="en-US" altLang="en-US" dirty="0"/>
              <a:t>( </a:t>
            </a:r>
            <a:r>
              <a:rPr lang="en-US" altLang="en-US" dirty="0" err="1"/>
              <a:t>mydir</a:t>
            </a:r>
            <a:r>
              <a:rPr lang="en-US" altLang="en-US" dirty="0"/>
              <a:t> ):</a:t>
            </a:r>
          </a:p>
          <a:p>
            <a:pPr lvl="1" eaLnBrk="1" hangingPunct="1"/>
            <a:r>
              <a:rPr lang="en-US" altLang="en-US" dirty="0"/>
              <a:t>print(root, </a:t>
            </a:r>
            <a:r>
              <a:rPr lang="en-US" altLang="en-US" dirty="0" err="1"/>
              <a:t>dirs</a:t>
            </a:r>
            <a:r>
              <a:rPr lang="en-US" altLang="en-US" dirty="0"/>
              <a:t>, files)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C4A4D2-4115-4D1C-B847-A13AE99E063C}" type="slidenum">
              <a:rPr lang="en-US" altLang="en-US" smtClean="0">
                <a:solidFill>
                  <a:srgbClr val="008000"/>
                </a:solidFill>
              </a:rPr>
              <a:pPr eaLnBrk="1" hangingPunct="1"/>
              <a:t>17</a:t>
            </a:fld>
            <a:endParaRPr lang="en-US" altLang="en-US">
              <a:solidFill>
                <a:srgbClr val="008000"/>
              </a:solidFill>
            </a:endParaRP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96875"/>
            <a:ext cx="8615362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8113" y="5227638"/>
            <a:ext cx="4133850" cy="1477962"/>
          </a:xfrm>
          <a:prstGeom prst="rect">
            <a:avLst/>
          </a:prstGeom>
          <a:solidFill>
            <a:srgbClr val="FFF9A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3333FF"/>
                </a:solidFill>
              </a:rPr>
              <a:t>for </a:t>
            </a:r>
            <a:r>
              <a:rPr lang="en-US" altLang="en-US" dirty="0"/>
              <a:t> root, </a:t>
            </a:r>
            <a:r>
              <a:rPr lang="en-US" altLang="en-US" dirty="0" err="1"/>
              <a:t>dirs</a:t>
            </a:r>
            <a:r>
              <a:rPr lang="en-US" altLang="en-US" dirty="0"/>
              <a:t>, files </a:t>
            </a:r>
            <a:r>
              <a:rPr lang="en-US" altLang="en-US" b="1" dirty="0">
                <a:solidFill>
                  <a:srgbClr val="3333FF"/>
                </a:solidFill>
              </a:rPr>
              <a:t>in </a:t>
            </a:r>
            <a:r>
              <a:rPr lang="en-US" altLang="en-US" dirty="0"/>
              <a:t> </a:t>
            </a:r>
            <a:r>
              <a:rPr lang="en-US" altLang="en-US" dirty="0" err="1"/>
              <a:t>os.walk</a:t>
            </a:r>
            <a:r>
              <a:rPr lang="en-US" altLang="en-US" dirty="0"/>
              <a:t>( </a:t>
            </a:r>
            <a:r>
              <a:rPr lang="en-US" altLang="en-US" dirty="0" err="1"/>
              <a:t>mydir</a:t>
            </a:r>
            <a:r>
              <a:rPr lang="en-US" altLang="en-US" dirty="0"/>
              <a:t> ):</a:t>
            </a:r>
          </a:p>
          <a:p>
            <a:pPr lvl="1" eaLnBrk="1" hangingPunct="1"/>
            <a:r>
              <a:rPr lang="en-US" altLang="en-US" b="1" dirty="0">
                <a:solidFill>
                  <a:srgbClr val="0000FF"/>
                </a:solidFill>
              </a:rPr>
              <a:t>print</a:t>
            </a:r>
            <a:r>
              <a:rPr lang="en-US" altLang="en-US" dirty="0"/>
              <a:t>(root)</a:t>
            </a:r>
            <a:br>
              <a:rPr lang="en-US" altLang="en-US" dirty="0"/>
            </a:br>
            <a:r>
              <a:rPr lang="en-US" altLang="en-US" b="1" dirty="0">
                <a:solidFill>
                  <a:srgbClr val="0000FF"/>
                </a:solidFill>
              </a:rPr>
              <a:t>print</a:t>
            </a:r>
            <a:r>
              <a:rPr lang="en-US" altLang="en-US" dirty="0"/>
              <a:t>(</a:t>
            </a:r>
            <a:r>
              <a:rPr lang="en-US" altLang="en-US" dirty="0" err="1"/>
              <a:t>dirs</a:t>
            </a:r>
            <a:r>
              <a:rPr lang="en-US" altLang="en-US" dirty="0"/>
              <a:t>)</a:t>
            </a:r>
            <a:br>
              <a:rPr lang="en-US" altLang="en-US" dirty="0"/>
            </a:br>
            <a:r>
              <a:rPr lang="en-US" altLang="en-US" b="1" dirty="0">
                <a:solidFill>
                  <a:srgbClr val="0000FF"/>
                </a:solidFill>
              </a:rPr>
              <a:t>print</a:t>
            </a:r>
            <a:r>
              <a:rPr lang="en-US" altLang="en-US" dirty="0"/>
              <a:t>(files)</a:t>
            </a:r>
          </a:p>
          <a:p>
            <a:pPr lvl="1" eaLnBrk="1" hangingPunct="1"/>
            <a:r>
              <a:rPr lang="en-US" altLang="en-US" dirty="0"/>
              <a:t>print()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324600" y="109538"/>
            <a:ext cx="5400675" cy="2862262"/>
          </a:xfrm>
          <a:prstGeom prst="rect">
            <a:avLst/>
          </a:prstGeom>
          <a:solidFill>
            <a:srgbClr val="FFF9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C:/pics</a:t>
            </a:r>
            <a:br>
              <a:rPr lang="en-US" altLang="en-US" sz="1200"/>
            </a:br>
            <a:r>
              <a:rPr lang="en-US" altLang="en-US" sz="1200"/>
              <a:t>['italy', 'jerusalem']</a:t>
            </a:r>
            <a:br>
              <a:rPr lang="en-US" altLang="en-US" sz="1200"/>
            </a:br>
            <a:r>
              <a:rPr lang="en-US" altLang="en-US" sz="1200"/>
              <a:t>['istanbul.jpg', 'istanbul2.jpg', 'marbleRoad.jpg', 'spice_market.jpg', 'stage.jpg']</a:t>
            </a:r>
            <a:br>
              <a:rPr lang="en-US" altLang="en-US" sz="1200"/>
            </a:br>
            <a:br>
              <a:rPr lang="en-US" altLang="en-US" sz="1200"/>
            </a:br>
            <a:r>
              <a:rPr lang="en-US" altLang="en-US" sz="1200"/>
              <a:t>C:/pics\italy</a:t>
            </a:r>
            <a:br>
              <a:rPr lang="en-US" altLang="en-US" sz="1200"/>
            </a:br>
            <a:r>
              <a:rPr lang="en-US" altLang="en-US" sz="1200"/>
              <a:t>['venice']</a:t>
            </a:r>
            <a:br>
              <a:rPr lang="en-US" altLang="en-US" sz="1200"/>
            </a:br>
            <a:r>
              <a:rPr lang="en-US" altLang="en-US" sz="1200"/>
              <a:t>['backSeat.JPG', 'bridge.JPG', 'ct.JPG', 'florence.JPG']</a:t>
            </a:r>
            <a:br>
              <a:rPr lang="en-US" altLang="en-US" sz="1200"/>
            </a:br>
            <a:br>
              <a:rPr lang="en-US" altLang="en-US" sz="1200"/>
            </a:br>
            <a:r>
              <a:rPr lang="en-US" altLang="en-US" sz="1200"/>
              <a:t>C:/pics\italy\venice</a:t>
            </a:r>
            <a:br>
              <a:rPr lang="en-US" altLang="en-US" sz="1200"/>
            </a:br>
            <a:r>
              <a:rPr lang="en-US" altLang="en-US" sz="1200"/>
              <a:t>[]</a:t>
            </a:r>
            <a:br>
              <a:rPr lang="en-US" altLang="en-US" sz="1200"/>
            </a:br>
            <a:r>
              <a:rPr lang="en-US" altLang="en-US" sz="1200"/>
              <a:t>['canal.JPG', 'fruitMarket.JPG']</a:t>
            </a:r>
            <a:br>
              <a:rPr lang="en-US" altLang="en-US" sz="1200"/>
            </a:br>
            <a:br>
              <a:rPr lang="en-US" altLang="en-US" sz="1200"/>
            </a:br>
            <a:r>
              <a:rPr lang="en-US" altLang="en-US" sz="1200"/>
              <a:t>C:/pics\jerusalem</a:t>
            </a:r>
          </a:p>
          <a:p>
            <a:pPr eaLnBrk="1" hangingPunct="1"/>
            <a:r>
              <a:rPr lang="en-US" altLang="en-US" sz="1200"/>
              <a:t>[]</a:t>
            </a:r>
          </a:p>
          <a:p>
            <a:pPr eaLnBrk="1" hangingPunct="1"/>
            <a:r>
              <a:rPr lang="en-US" altLang="en-US" sz="1200"/>
              <a:t>['gate.JPG', 'old_city.JPG']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3600" dirty="0" err="1"/>
              <a:t>os.walk</a:t>
            </a:r>
            <a:r>
              <a:rPr lang="en-US" sz="3600" dirty="0"/>
              <a:t> </a:t>
            </a:r>
            <a:r>
              <a:rPr lang="en-US" sz="3600" dirty="0" err="1"/>
              <a:t>pics</a:t>
            </a:r>
            <a:r>
              <a:rPr lang="en-US" sz="3600" dirty="0"/>
              <a:t>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b="1" dirty="0">
                <a:solidFill>
                  <a:srgbClr val="3333FF"/>
                </a:solidFill>
              </a:rPr>
              <a:t>import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os</a:t>
            </a: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 err="1"/>
              <a:t>mydir</a:t>
            </a:r>
            <a:r>
              <a:rPr lang="en-US" altLang="en-US" sz="2400" dirty="0"/>
              <a:t> = "C:/Temp/pics/"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b="1" dirty="0">
                <a:solidFill>
                  <a:srgbClr val="3333FF"/>
                </a:solidFill>
              </a:rPr>
              <a:t>for </a:t>
            </a:r>
            <a:r>
              <a:rPr lang="en-US" altLang="en-US" sz="2400" dirty="0"/>
              <a:t> root, </a:t>
            </a:r>
            <a:r>
              <a:rPr lang="en-US" altLang="en-US" sz="2400" dirty="0" err="1"/>
              <a:t>dirs</a:t>
            </a:r>
            <a:r>
              <a:rPr lang="en-US" altLang="en-US" sz="2400" dirty="0"/>
              <a:t>, files </a:t>
            </a:r>
            <a:r>
              <a:rPr lang="en-US" altLang="en-US" sz="2400" b="1" dirty="0">
                <a:solidFill>
                  <a:srgbClr val="3333FF"/>
                </a:solidFill>
              </a:rPr>
              <a:t>in </a:t>
            </a:r>
            <a:r>
              <a:rPr lang="en-US" altLang="en-US" sz="2400" dirty="0"/>
              <a:t> </a:t>
            </a:r>
            <a:r>
              <a:rPr lang="en-US" altLang="en-US" sz="2400" dirty="0" err="1"/>
              <a:t>os.walk</a:t>
            </a:r>
            <a:r>
              <a:rPr lang="en-US" altLang="en-US" sz="2400" dirty="0"/>
              <a:t>( </a:t>
            </a:r>
            <a:r>
              <a:rPr lang="en-US" altLang="en-US" sz="2400" dirty="0" err="1"/>
              <a:t>mydir</a:t>
            </a:r>
            <a:r>
              <a:rPr lang="en-US" altLang="en-US" sz="2400" dirty="0"/>
              <a:t> ):</a:t>
            </a:r>
          </a:p>
          <a:p>
            <a:pPr>
              <a:buFontTx/>
              <a:buNone/>
            </a:pPr>
            <a:r>
              <a:rPr lang="en-US" altLang="en-US" sz="2400" dirty="0"/>
              <a:t>    </a:t>
            </a:r>
            <a:r>
              <a:rPr lang="en-US" altLang="en-US" sz="2400" b="1" dirty="0">
                <a:solidFill>
                  <a:srgbClr val="3333FF"/>
                </a:solidFill>
              </a:rPr>
              <a:t>print</a:t>
            </a:r>
            <a:r>
              <a:rPr lang="en-US" altLang="en-US" sz="2400" dirty="0"/>
              <a:t>("Current directory: " + root)</a:t>
            </a:r>
          </a:p>
          <a:p>
            <a:pPr>
              <a:buFontTx/>
              <a:buNone/>
            </a:pPr>
            <a:r>
              <a:rPr lang="en-US" altLang="en-US" sz="2400" dirty="0"/>
              <a:t>    </a:t>
            </a:r>
            <a:r>
              <a:rPr lang="en-US" altLang="en-US" sz="2400" b="1" dirty="0">
                <a:solidFill>
                  <a:srgbClr val="3333FF"/>
                </a:solidFill>
              </a:rPr>
              <a:t>for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picname</a:t>
            </a:r>
            <a:r>
              <a:rPr lang="en-US" altLang="en-US" sz="2400" dirty="0"/>
              <a:t> </a:t>
            </a:r>
            <a:r>
              <a:rPr lang="en-US" altLang="en-US" sz="2400" b="1" dirty="0">
                <a:solidFill>
                  <a:srgbClr val="3333FF"/>
                </a:solidFill>
              </a:rPr>
              <a:t>in</a:t>
            </a:r>
            <a:r>
              <a:rPr lang="en-US" altLang="en-US" sz="2400" dirty="0"/>
              <a:t> files:</a:t>
            </a:r>
          </a:p>
          <a:p>
            <a:pPr>
              <a:buFontTx/>
              <a:buNone/>
            </a:pPr>
            <a:r>
              <a:rPr lang="en-US" altLang="en-US" sz="2400" dirty="0"/>
              <a:t>        </a:t>
            </a:r>
            <a:r>
              <a:rPr lang="en-US" altLang="en-US" sz="2400" b="1" dirty="0">
                <a:solidFill>
                  <a:srgbClr val="3333FF"/>
                </a:solidFill>
              </a:rPr>
              <a:t>print</a:t>
            </a:r>
            <a:r>
              <a:rPr lang="en-US" altLang="en-US" sz="2400" dirty="0"/>
              <a:t>(</a:t>
            </a:r>
            <a:r>
              <a:rPr lang="en-US" altLang="en-US" sz="2400" dirty="0" err="1"/>
              <a:t>picname</a:t>
            </a:r>
            <a:r>
              <a:rPr lang="en-US" altLang="en-US" sz="2400" dirty="0"/>
              <a:t>)</a:t>
            </a:r>
          </a:p>
          <a:p>
            <a:pPr>
              <a:buFontTx/>
              <a:buNone/>
            </a:pPr>
            <a:r>
              <a:rPr lang="en-US" altLang="en-US" sz="2400" dirty="0"/>
              <a:t>    </a:t>
            </a:r>
            <a:r>
              <a:rPr lang="en-US" altLang="en-US" sz="2400" b="1" dirty="0">
                <a:solidFill>
                  <a:srgbClr val="3333FF"/>
                </a:solidFill>
              </a:rPr>
              <a:t>print</a:t>
            </a:r>
            <a:r>
              <a:rPr lang="en-US" altLang="en-US" sz="2400" dirty="0"/>
              <a:t>("Subdirectories: " + </a:t>
            </a:r>
            <a:r>
              <a:rPr lang="en-US" altLang="en-US" sz="2400" dirty="0" err="1"/>
              <a:t>dirs</a:t>
            </a:r>
            <a:r>
              <a:rPr lang="en-US" altLang="en-US" sz="2400" dirty="0"/>
              <a:t> + '\n')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8600"/>
            <a:ext cx="13525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2447925"/>
            <a:ext cx="35147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3600" dirty="0"/>
              <a:t>Basic geoprocessing with </a:t>
            </a:r>
            <a:r>
              <a:rPr lang="en-US" sz="3600" dirty="0" err="1"/>
              <a:t>os.walk</a:t>
            </a:r>
            <a:endParaRPr lang="en-US" sz="3600" dirty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381000" y="1061621"/>
            <a:ext cx="8382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800" b="1" dirty="0">
                <a:solidFill>
                  <a:srgbClr val="3333FF"/>
                </a:solidFill>
              </a:rPr>
              <a:t>import</a:t>
            </a:r>
            <a:r>
              <a:rPr lang="en-US" altLang="en-US" sz="2800" dirty="0"/>
              <a:t> arcpy, </a:t>
            </a:r>
            <a:r>
              <a:rPr lang="en-US" altLang="en-US" sz="2800" dirty="0" err="1"/>
              <a:t>os</a:t>
            </a:r>
            <a:br>
              <a:rPr lang="en-US" altLang="en-US" sz="2800" dirty="0"/>
            </a:br>
            <a:br>
              <a:rPr lang="en-US" altLang="en-US" sz="2800" dirty="0"/>
            </a:br>
            <a:r>
              <a:rPr lang="en-US" altLang="en-US" sz="2800" dirty="0" err="1"/>
              <a:t>mydir</a:t>
            </a:r>
            <a:r>
              <a:rPr lang="en-US" altLang="en-US" sz="2800" dirty="0"/>
              <a:t> = "C:/Temp" </a:t>
            </a:r>
            <a:br>
              <a:rPr lang="en-US" altLang="en-US" sz="2800" dirty="0"/>
            </a:br>
            <a:r>
              <a:rPr lang="en-US" altLang="en-US" sz="2800" i="1" dirty="0">
                <a:solidFill>
                  <a:srgbClr val="669900"/>
                </a:solidFill>
              </a:rPr>
              <a:t>#Walk through directories</a:t>
            </a:r>
            <a:r>
              <a:rPr lang="en-US" altLang="en-US" sz="2800" dirty="0"/>
              <a:t> </a:t>
            </a:r>
            <a:br>
              <a:rPr lang="en-US" altLang="en-US" sz="2800" dirty="0"/>
            </a:br>
            <a:r>
              <a:rPr lang="en-US" altLang="en-US" sz="2800" b="1" dirty="0">
                <a:solidFill>
                  <a:srgbClr val="3333FF"/>
                </a:solidFill>
              </a:rPr>
              <a:t>for</a:t>
            </a:r>
            <a:r>
              <a:rPr lang="en-US" altLang="en-US" sz="2800" dirty="0"/>
              <a:t> root, </a:t>
            </a:r>
            <a:r>
              <a:rPr lang="en-US" altLang="en-US" sz="2800" dirty="0" err="1"/>
              <a:t>dirs</a:t>
            </a:r>
            <a:r>
              <a:rPr lang="en-US" altLang="en-US" sz="2800" dirty="0"/>
              <a:t>, files </a:t>
            </a:r>
            <a:r>
              <a:rPr lang="en-US" altLang="en-US" sz="2800" b="1" dirty="0">
                <a:solidFill>
                  <a:srgbClr val="3333FF"/>
                </a:solidFill>
              </a:rPr>
              <a:t>in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os.walk</a:t>
            </a:r>
            <a:r>
              <a:rPr lang="en-US" altLang="en-US" sz="2800" dirty="0"/>
              <a:t>( </a:t>
            </a:r>
            <a:r>
              <a:rPr lang="en-US" altLang="en-US" sz="2800" dirty="0" err="1"/>
              <a:t>mydir</a:t>
            </a:r>
            <a:r>
              <a:rPr lang="en-US" altLang="en-US" sz="2800" dirty="0"/>
              <a:t>):</a:t>
            </a:r>
            <a:br>
              <a:rPr lang="en-US" altLang="en-US" sz="2800" dirty="0"/>
            </a:br>
            <a:r>
              <a:rPr lang="en-US" altLang="en-US" sz="2800" dirty="0"/>
              <a:t>         for f in files:</a:t>
            </a:r>
            <a:br>
              <a:rPr lang="en-US" altLang="en-US" sz="2800" dirty="0"/>
            </a:br>
            <a:r>
              <a:rPr lang="en-US" altLang="en-US" sz="2800" dirty="0"/>
              <a:t>                  </a:t>
            </a:r>
            <a:r>
              <a:rPr lang="en-US" altLang="en-US" sz="2800" i="1" dirty="0">
                <a:solidFill>
                  <a:srgbClr val="669900"/>
                </a:solidFill>
              </a:rPr>
              <a:t># do stuff to current file</a:t>
            </a:r>
            <a:r>
              <a:rPr lang="en-US" altLang="en-US" sz="2800" dirty="0"/>
              <a:t> </a:t>
            </a:r>
            <a:br>
              <a:rPr lang="en-US" altLang="en-US" sz="2800" dirty="0"/>
            </a:br>
            <a:r>
              <a:rPr lang="en-US" altLang="en-US" sz="2800" dirty="0"/>
              <a:t>                  print(root + "/"+ f )</a:t>
            </a:r>
          </a:p>
          <a:p>
            <a:r>
              <a:rPr lang="en-US" altLang="en-US" sz="2800" dirty="0">
                <a:solidFill>
                  <a:srgbClr val="FF0066"/>
                </a:solidFill>
              </a:rPr>
              <a:t>f only holds the filename, </a:t>
            </a:r>
          </a:p>
          <a:p>
            <a:r>
              <a:rPr lang="en-US" altLang="en-US" sz="2800" dirty="0">
                <a:solidFill>
                  <a:srgbClr val="FF0066"/>
                </a:solidFill>
              </a:rPr>
              <a:t>so you have to add root if </a:t>
            </a:r>
          </a:p>
          <a:p>
            <a:r>
              <a:rPr lang="en-US" altLang="en-US" sz="2800" dirty="0">
                <a:solidFill>
                  <a:srgbClr val="FF0066"/>
                </a:solidFill>
              </a:rPr>
              <a:t>you need the full path!</a:t>
            </a:r>
          </a:p>
          <a:p>
            <a:endParaRPr lang="en-US" altLang="en-US" sz="2800" dirty="0">
              <a:solidFill>
                <a:srgbClr val="FF0066"/>
              </a:solidFill>
            </a:endParaRPr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 flipH="1">
            <a:off x="5022954" y="4343400"/>
            <a:ext cx="2133600" cy="0"/>
          </a:xfrm>
          <a:prstGeom prst="line">
            <a:avLst/>
          </a:prstGeom>
          <a:noFill/>
          <a:ln w="4762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2413" r="60210" b="39837"/>
          <a:stretch/>
        </p:blipFill>
        <p:spPr>
          <a:xfrm>
            <a:off x="4733240" y="4727501"/>
            <a:ext cx="4395770" cy="172513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List comprehension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list from another list.</a:t>
            </a:r>
          </a:p>
          <a:p>
            <a:pPr marL="0" indent="0" algn="ctr">
              <a:buNone/>
            </a:pPr>
            <a:r>
              <a:rPr lang="en-US" sz="1600" dirty="0"/>
              <a:t>[&lt;Field object at 0x1b4bc2b0[0xac6acf8]&gt;, &lt;Field object at 0x1b4bc270[0xac6acb0]&gt;, </a:t>
            </a:r>
          </a:p>
          <a:p>
            <a:pPr marL="0" indent="0" algn="ctr">
              <a:buNone/>
            </a:pPr>
            <a:r>
              <a:rPr lang="en-US" sz="1600" dirty="0"/>
              <a:t>&lt;Field object at 0x1b4bc2f0[0xac6aa28]&gt;, &lt;Field object at 0x1b4bc170[0xac6a2c0]&gt;] </a:t>
            </a:r>
          </a:p>
          <a:p>
            <a:pPr marL="0" indent="0">
              <a:buNone/>
            </a:pPr>
            <a:r>
              <a:rPr lang="en-US" sz="1600" dirty="0"/>
              <a:t>                        </a:t>
            </a:r>
            <a:br>
              <a:rPr lang="en-US" sz="1600" dirty="0"/>
            </a:br>
            <a:r>
              <a:rPr lang="en-US" sz="1600" dirty="0"/>
              <a:t>       </a:t>
            </a:r>
          </a:p>
          <a:p>
            <a:pPr marL="0" indent="0" algn="ctr">
              <a:buNone/>
            </a:pPr>
            <a:r>
              <a:rPr lang="en-US" altLang="en-US" sz="1600" dirty="0"/>
              <a:t>['FID', 'Shape', 'COVER', 'RECNO']</a:t>
            </a:r>
            <a:endParaRPr lang="en-US" dirty="0"/>
          </a:p>
          <a:p>
            <a:r>
              <a:rPr lang="en-US" dirty="0"/>
              <a:t>Why do this?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000" dirty="0"/>
              <a:t>Get a list of field names from a list of field objects.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000" dirty="0"/>
              <a:t>Replace the spaces in a list of field names with underscores.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000" dirty="0"/>
              <a:t>Prepend the file path to a list of file names.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dirty="0" err="1"/>
              <a:t>com·pre·hen·sion</a:t>
            </a:r>
            <a:r>
              <a:rPr lang="en-US" dirty="0"/>
              <a:t> </a:t>
            </a:r>
            <a:br>
              <a:rPr lang="en-US" dirty="0"/>
            </a:br>
            <a:r>
              <a:rPr lang="en-US" sz="2800" strike="sngStrike" dirty="0"/>
              <a:t>1: the act of grasping with the intellect </a:t>
            </a:r>
            <a:br>
              <a:rPr lang="en-US" sz="2800" dirty="0"/>
            </a:br>
            <a:r>
              <a:rPr lang="en-US" sz="2800" i="1" dirty="0">
                <a:solidFill>
                  <a:srgbClr val="C00000"/>
                </a:solidFill>
              </a:rPr>
              <a:t>2: the process of comprising (being made up of)</a:t>
            </a:r>
            <a:r>
              <a:rPr lang="en-US" sz="3600" i="1" dirty="0">
                <a:solidFill>
                  <a:srgbClr val="C00000"/>
                </a:solidFill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altLang="en-US" sz="2400" dirty="0"/>
          </a:p>
          <a:p>
            <a:pPr marL="914400" lvl="1" indent="-457200">
              <a:buFont typeface="+mj-lt"/>
              <a:buAutoNum type="arabicPeriod"/>
            </a:pPr>
            <a:endParaRPr lang="en-US" altLang="en-US" sz="24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A79C6-36CA-41F6-BB60-645A6CB296C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43400" y="2057400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936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3600" dirty="0"/>
              <a:t>Basic </a:t>
            </a:r>
            <a:r>
              <a:rPr lang="en-US" sz="3600" dirty="0" err="1"/>
              <a:t>gp</a:t>
            </a:r>
            <a:r>
              <a:rPr lang="en-US" sz="3600" dirty="0"/>
              <a:t> using workspace setting</a:t>
            </a:r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381000" y="725479"/>
            <a:ext cx="8193088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en-US" sz="2800" b="1" dirty="0">
                <a:solidFill>
                  <a:srgbClr val="3333FF"/>
                </a:solidFill>
              </a:rPr>
              <a:t>import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arcpy</a:t>
            </a:r>
            <a:r>
              <a:rPr lang="en-US" altLang="en-US" sz="2800" dirty="0"/>
              <a:t>, </a:t>
            </a:r>
            <a:r>
              <a:rPr lang="en-US" altLang="en-US" sz="2800" dirty="0" err="1"/>
              <a:t>os</a:t>
            </a:r>
            <a:br>
              <a:rPr lang="en-US" altLang="en-US" sz="2800" dirty="0"/>
            </a:br>
            <a:br>
              <a:rPr lang="en-US" altLang="en-US" sz="2800" dirty="0"/>
            </a:br>
            <a:r>
              <a:rPr lang="en-US" altLang="en-US" sz="2800" dirty="0" err="1"/>
              <a:t>mydir</a:t>
            </a:r>
            <a:r>
              <a:rPr lang="en-US" altLang="en-US" sz="2800" dirty="0"/>
              <a:t> = "C:/Temp" </a:t>
            </a:r>
            <a:br>
              <a:rPr lang="en-US" altLang="en-US" sz="2800" dirty="0"/>
            </a:br>
            <a:r>
              <a:rPr lang="en-US" altLang="en-US" sz="2800" i="1" dirty="0">
                <a:solidFill>
                  <a:srgbClr val="669900"/>
                </a:solidFill>
              </a:rPr>
              <a:t>#Walk through directories</a:t>
            </a:r>
            <a:r>
              <a:rPr lang="en-US" altLang="en-US" sz="2800" dirty="0"/>
              <a:t> </a:t>
            </a:r>
            <a:br>
              <a:rPr lang="en-US" altLang="en-US" sz="2800" dirty="0"/>
            </a:br>
            <a:r>
              <a:rPr lang="en-US" altLang="en-US" sz="2800" b="1" dirty="0">
                <a:solidFill>
                  <a:srgbClr val="3333FF"/>
                </a:solidFill>
              </a:rPr>
              <a:t>for</a:t>
            </a:r>
            <a:r>
              <a:rPr lang="en-US" altLang="en-US" sz="2800" dirty="0"/>
              <a:t> root, </a:t>
            </a:r>
            <a:r>
              <a:rPr lang="en-US" altLang="en-US" sz="2800" dirty="0" err="1"/>
              <a:t>dirs</a:t>
            </a:r>
            <a:r>
              <a:rPr lang="en-US" altLang="en-US" sz="2800" dirty="0"/>
              <a:t>, files </a:t>
            </a:r>
            <a:r>
              <a:rPr lang="en-US" altLang="en-US" sz="2800" b="1" dirty="0">
                <a:solidFill>
                  <a:srgbClr val="3333FF"/>
                </a:solidFill>
              </a:rPr>
              <a:t>in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os.walk</a:t>
            </a:r>
            <a:r>
              <a:rPr lang="en-US" altLang="en-US" sz="2800" dirty="0"/>
              <a:t>( </a:t>
            </a:r>
            <a:r>
              <a:rPr lang="en-US" altLang="en-US" sz="2800" dirty="0" err="1"/>
              <a:t>mydir</a:t>
            </a:r>
            <a:r>
              <a:rPr lang="en-US" altLang="en-US" sz="2800" dirty="0"/>
              <a:t>):</a:t>
            </a:r>
            <a:br>
              <a:rPr lang="en-US" altLang="en-US" sz="2800" dirty="0"/>
            </a:br>
            <a:r>
              <a:rPr lang="en-US" altLang="en-US" sz="2800" dirty="0"/>
              <a:t>         </a:t>
            </a:r>
            <a:r>
              <a:rPr lang="en-US" altLang="en-US" sz="2800" dirty="0" err="1"/>
              <a:t>arcpy.env.workspace</a:t>
            </a:r>
            <a:r>
              <a:rPr lang="en-US" altLang="en-US" sz="2800" dirty="0"/>
              <a:t> = root</a:t>
            </a:r>
            <a:br>
              <a:rPr lang="en-US" altLang="en-US" sz="2800" dirty="0"/>
            </a:br>
            <a:r>
              <a:rPr lang="en-US" altLang="en-US" sz="2800" dirty="0"/>
              <a:t>         for f in files:</a:t>
            </a:r>
            <a:br>
              <a:rPr lang="en-US" altLang="en-US" sz="2800" dirty="0"/>
            </a:br>
            <a:r>
              <a:rPr lang="en-US" altLang="en-US" sz="2800" dirty="0"/>
              <a:t>                </a:t>
            </a:r>
            <a:r>
              <a:rPr lang="en-US" altLang="en-US" sz="2800" i="1" dirty="0">
                <a:solidFill>
                  <a:srgbClr val="669900"/>
                </a:solidFill>
              </a:rPr>
              <a:t># do </a:t>
            </a:r>
            <a:r>
              <a:rPr lang="en-US" altLang="en-US" sz="2800" i="1" dirty="0" err="1">
                <a:solidFill>
                  <a:srgbClr val="669900"/>
                </a:solidFill>
              </a:rPr>
              <a:t>gp</a:t>
            </a:r>
            <a:r>
              <a:rPr lang="en-US" altLang="en-US" sz="2800" i="1" dirty="0">
                <a:solidFill>
                  <a:srgbClr val="669900"/>
                </a:solidFill>
              </a:rPr>
              <a:t> stuff on current file</a:t>
            </a:r>
            <a:r>
              <a:rPr lang="en-US" altLang="en-US" sz="2800" dirty="0"/>
              <a:t> </a:t>
            </a:r>
            <a:br>
              <a:rPr lang="en-US" altLang="en-US" sz="2800" dirty="0"/>
            </a:br>
            <a:r>
              <a:rPr lang="en-US" altLang="en-US" sz="2800" dirty="0"/>
              <a:t>                </a:t>
            </a:r>
            <a:r>
              <a:rPr lang="en-US" sz="2800" dirty="0" err="1"/>
              <a:t>arcpy.Delete_management</a:t>
            </a:r>
            <a:r>
              <a:rPr lang="en-US" sz="2800" dirty="0"/>
              <a:t>(f)</a:t>
            </a:r>
          </a:p>
          <a:p>
            <a:pPr marL="0" indent="0">
              <a:buNone/>
            </a:pPr>
            <a:r>
              <a:rPr lang="en-US" sz="2800" dirty="0"/>
              <a:t>                </a:t>
            </a:r>
            <a:r>
              <a:rPr lang="en-US" sz="2800" b="1" dirty="0">
                <a:solidFill>
                  <a:srgbClr val="0000FF"/>
                </a:solidFill>
              </a:rPr>
              <a:t>print</a:t>
            </a:r>
            <a:r>
              <a:rPr lang="en-US" sz="2800" dirty="0"/>
              <a:t>(f)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rgbClr val="FF0066"/>
                </a:solidFill>
              </a:rPr>
              <a:t>f only holds the file name, </a:t>
            </a:r>
          </a:p>
          <a:p>
            <a:r>
              <a:rPr lang="en-US" altLang="en-US" sz="3200" dirty="0">
                <a:solidFill>
                  <a:srgbClr val="FF0066"/>
                </a:solidFill>
              </a:rPr>
              <a:t>so you need to update the </a:t>
            </a:r>
          </a:p>
          <a:p>
            <a:r>
              <a:rPr lang="en-US" altLang="en-US" sz="3200" dirty="0">
                <a:solidFill>
                  <a:srgbClr val="FF0066"/>
                </a:solidFill>
              </a:rPr>
              <a:t>workspace each time!</a:t>
            </a:r>
            <a:endParaRPr lang="en-US" alt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606" y="1057275"/>
            <a:ext cx="1962150" cy="512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arcpy.da.Walk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50" y="990600"/>
            <a:ext cx="917575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/>
              <a:t>Signature:</a:t>
            </a:r>
          </a:p>
          <a:p>
            <a:pPr marL="0" indent="0">
              <a:buNone/>
            </a:pP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arcpy.da.Walk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(top, {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topdown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onerror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followlinks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}, {datatype}, {type})</a:t>
            </a:r>
          </a:p>
          <a:p>
            <a:pPr marL="0" indent="0">
              <a:buNone/>
            </a:pPr>
            <a:endParaRPr lang="en-US" sz="1600" b="1" dirty="0"/>
          </a:p>
          <a:p>
            <a:r>
              <a:rPr lang="en-US" sz="1600" b="1" dirty="0"/>
              <a:t>The idea...optionally specify datatype and type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arcpy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root,dirs,files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arcpy.da.Walk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('C:/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pics',datatype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RasterDataset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',type='GIF'):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arcpy.env.workspace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root   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files: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arcpy.Delete_management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('{0} has been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deleted'.format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en-US" sz="1600" b="1" dirty="0"/>
          </a:p>
          <a:p>
            <a:r>
              <a:rPr lang="en-US" sz="1600" b="1" dirty="0"/>
              <a:t>Currently breaks in case of GRID Raster input and can’t write to </a:t>
            </a:r>
            <a:r>
              <a:rPr lang="en-US" sz="1600" b="1" dirty="0" err="1"/>
              <a:t>gdb</a:t>
            </a:r>
            <a:r>
              <a:rPr lang="en-US" sz="1600" b="1" dirty="0"/>
              <a:t>.</a:t>
            </a:r>
          </a:p>
          <a:p>
            <a:r>
              <a:rPr lang="en-US" sz="1600" b="1" dirty="0"/>
              <a:t>Built on </a:t>
            </a:r>
            <a:r>
              <a:rPr lang="en-US" sz="1600" b="1" dirty="0" err="1"/>
              <a:t>os.walk</a:t>
            </a:r>
            <a:r>
              <a:rPr lang="en-US" sz="1600" b="1" dirty="0"/>
              <a:t>; might as well use that along with </a:t>
            </a:r>
            <a:r>
              <a:rPr lang="en-US" sz="1600" b="1" dirty="0" err="1"/>
              <a:t>arcpy.List</a:t>
            </a:r>
            <a:r>
              <a:rPr lang="en-US" sz="1600" b="1" dirty="0"/>
              <a:t>…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arcpy,os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root,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files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('C:/pics'):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arcpy.env.workspace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root   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arcpy.ListRasters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('*', 'GIF')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arcpy.Delete_management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('{0} has been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deleted'.format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3635-357B-4D8D-8E55-2B15C40D8D82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562600" y="22098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5400" y="1913235"/>
            <a:ext cx="3863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2060"/>
                </a:solidFill>
              </a:rPr>
              <a:t>keyword arguments (not positional arguments</a:t>
            </a:r>
            <a:r>
              <a:rPr lang="en-US" sz="1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2670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0010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2800" dirty="0"/>
              <a:t>Modify this script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1800" dirty="0"/>
          </a:p>
          <a:p>
            <a:endParaRPr lang="en-US" altLang="en-US" sz="1200" dirty="0"/>
          </a:p>
          <a:p>
            <a:r>
              <a:rPr lang="en-US" sz="1800" dirty="0"/>
              <a:t>Currently, it buffers those feature classes that end in ‘.</a:t>
            </a:r>
            <a:r>
              <a:rPr lang="en-US" sz="1800" dirty="0" err="1"/>
              <a:t>shp</a:t>
            </a:r>
            <a:r>
              <a:rPr lang="en-US" sz="1800" dirty="0"/>
              <a:t>’</a:t>
            </a:r>
          </a:p>
          <a:p>
            <a:endParaRPr lang="en-US" sz="1100" dirty="0"/>
          </a:p>
          <a:p>
            <a:r>
              <a:rPr lang="en-US" sz="1800" dirty="0"/>
              <a:t>Modify it so that it buffers all feature classes, not just </a:t>
            </a:r>
            <a:r>
              <a:rPr lang="en-US" sz="1800" dirty="0" err="1"/>
              <a:t>Shapefiles</a:t>
            </a:r>
            <a:endParaRPr lang="en-US" sz="1800" dirty="0"/>
          </a:p>
          <a:p>
            <a:endParaRPr lang="en-US" altLang="en-US" sz="1100" dirty="0"/>
          </a:p>
          <a:p>
            <a:r>
              <a:rPr lang="en-US" altLang="en-US" sz="1800" dirty="0"/>
              <a:t>Replace the </a:t>
            </a:r>
            <a:r>
              <a:rPr lang="en-US" altLang="en-US" sz="1800" dirty="0" err="1"/>
              <a:t>endswith</a:t>
            </a:r>
            <a:r>
              <a:rPr lang="en-US" altLang="en-US" sz="1800" dirty="0"/>
              <a:t> condition with a List method call.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61999"/>
            <a:ext cx="7467600" cy="410831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Buffer all feature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" y="3633142"/>
            <a:ext cx="5924550" cy="3219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" y="685800"/>
            <a:ext cx="5263273" cy="28956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1447800" y="2362200"/>
            <a:ext cx="2133600" cy="76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572000" y="54864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built-in ‘zip’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410200"/>
          </a:xfrm>
        </p:spPr>
        <p:txBody>
          <a:bodyPr/>
          <a:lstStyle/>
          <a:p>
            <a:r>
              <a:rPr lang="en-US" sz="2000" dirty="0"/>
              <a:t>Combine multiple lists (or other sequences) into a list of tuples.</a:t>
            </a:r>
            <a:br>
              <a:rPr lang="en-US" sz="20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'word'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 =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zip(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[('w', 'a'), ('o', 'w'), ('r', 'o'), ('d', '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')]</a:t>
            </a:r>
          </a:p>
          <a:p>
            <a:endParaRPr lang="en-US" sz="12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/>
              <a:t>Differing sequence types and items can be combined.</a:t>
            </a:r>
            <a:br>
              <a:rPr lang="en-US" sz="20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['apples', [6 , 2], 3.8, ('H','E')]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zip(a,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[('w', 'apples'), ('o', [6, 2]), ('r', 3.8), ('d', ('H', 'E'))]</a:t>
            </a:r>
          </a:p>
          <a:p>
            <a:r>
              <a:rPr lang="en-US" sz="2000" dirty="0"/>
              <a:t>Any number of sequences can be used.</a:t>
            </a:r>
            <a:br>
              <a:rPr lang="en-US" sz="20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 =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wapp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 =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ipie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zip(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a,b,c,d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[('w', 'a', 'w', '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 ('o', 'w', 'a', 'p'), ('r', 'o', 'p', '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 ('d', '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'p', 'e')]</a:t>
            </a:r>
          </a:p>
          <a:p>
            <a:r>
              <a:rPr lang="en-US" sz="2000" dirty="0"/>
              <a:t>If the sequences lengths differ, the output uses the </a:t>
            </a:r>
            <a:r>
              <a:rPr lang="en-US" sz="2000" i="1" dirty="0"/>
              <a:t>shorter </a:t>
            </a:r>
            <a:r>
              <a:rPr lang="en-US" sz="2000" dirty="0"/>
              <a:t>length.</a:t>
            </a:r>
          </a:p>
          <a:p>
            <a:pPr marL="0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&gt;&gt;&gt;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fieldNames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['FID', 'Shape', 'COVER']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&gt;&gt;&gt;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fieldTypes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['OID', 'Geometry', 'String', 'Float']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&gt;&gt;&gt; zip(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fieldNames,fieldTypes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[('FID', 'OID'), ('Shape', 'Geometry'), ('COVER', 'String')]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A79C6-36CA-41F6-BB60-645A6CB296C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09800"/>
            <a:ext cx="434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7800" y="202513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list</a:t>
            </a: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5029200" y="22098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2286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05000" y="2286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48000" y="2286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14800" y="2286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838700" y="2306156"/>
            <a:ext cx="228600" cy="10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29200" y="225797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tuples</a:t>
            </a:r>
          </a:p>
        </p:txBody>
      </p:sp>
    </p:spTree>
    <p:extLst>
      <p:ext uri="{BB962C8B-B14F-4D97-AF65-F5344CB8AC3E}">
        <p14:creationId xmlns:p14="http://schemas.microsoft.com/office/powerpoint/2010/main" val="71968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‘zip’ with looping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0100"/>
            <a:ext cx="92202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Example 1: Pair cities and countries.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cities = ['Milan', 'Paris', 'Quebec', 'Rio', 'Tokyo']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countries = ['Italy', 'France', 'Canada', 'Brazil']</a:t>
            </a:r>
          </a:p>
          <a:p>
            <a:pPr marL="0" indent="0">
              <a:buNone/>
            </a:pP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theCity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theCountry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zip( cities, countries):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print("City: {0}\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tCountry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{1} ".format(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theCity,theCountry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City: Milan	Country: Italy 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City: Paris	Country: France 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City: Quebec	Country: Canada </a:t>
            </a:r>
          </a:p>
          <a:p>
            <a:pPr marL="0" indent="0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City: Rio	          Country: Brazil</a:t>
            </a:r>
            <a:b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Example 2:  Get a list of points in the cube.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xValues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['0.5', '0.2', '0.1', '0.46', '0.5', '1.00', '-0.5']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yValues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['0.2', '-3.6', '0.0', '0.3', '0.8', '0', '2.5']</a:t>
            </a:r>
            <a:b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zValues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['0.4', '-0.6', '1.2', '0.1', '1.2', '0', '0.2']</a:t>
            </a:r>
          </a:p>
          <a:p>
            <a:pPr marL="0" indent="0">
              <a:buNone/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inCube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[] #List of points in the 1x1x1 cube with corners at (0,0,0) and (1,1,1)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x, y, z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zip(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xValues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yValues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zValues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x, y, z = ( float(x), float(y), float(z) 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0&lt;=x&lt;=1 and 0&lt;=y&lt;=1 and 0&lt;=z&lt;=1: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inCube.append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('Points in the 1x1x1 cube:\n{0}'.format(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inCube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 in the 1x1x1 cube:</a:t>
            </a:r>
            <a:b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[(0.5, 0.2, 0.4), (0.46, 0.3, 0.1), (1.0, 0.0, 0.0)]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A79C6-36CA-41F6-BB60-645A6CB296C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4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/>
              <a:t>triangleZip</a:t>
            </a:r>
            <a:r>
              <a:rPr lang="en-US" sz="3200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A79C6-36CA-41F6-BB60-645A6CB296C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4825198"/>
            <a:ext cx="5972175" cy="1390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8093" y="808293"/>
            <a:ext cx="92773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45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Summing up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ea typeface="ＭＳ Ｐゴシック" pitchFamily="34" charset="-128"/>
              </a:rPr>
              <a:t>Topics discussed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List comprehensions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The built-in Enumerate method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Nested looping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The built-in zip function</a:t>
            </a:r>
          </a:p>
          <a:p>
            <a:pPr lvl="2"/>
            <a:r>
              <a:rPr lang="en-US" altLang="en-US" dirty="0" err="1">
                <a:ea typeface="ＭＳ Ｐゴシック" pitchFamily="34" charset="-128"/>
              </a:rPr>
              <a:t>os.walk</a:t>
            </a:r>
            <a:r>
              <a:rPr lang="en-US" altLang="en-US" dirty="0">
                <a:ea typeface="ＭＳ Ｐゴシック" pitchFamily="34" charset="-128"/>
              </a:rPr>
              <a:t>  (</a:t>
            </a:r>
            <a:r>
              <a:rPr lang="en-US" altLang="en-US" dirty="0" err="1">
                <a:ea typeface="ＭＳ Ｐゴシック" pitchFamily="34" charset="-128"/>
              </a:rPr>
              <a:t>arcpy.da.Walk</a:t>
            </a:r>
            <a:r>
              <a:rPr lang="en-US" altLang="en-US">
                <a:ea typeface="ＭＳ Ｐゴシック" pitchFamily="34" charset="-128"/>
              </a:rPr>
              <a:t>)</a:t>
            </a:r>
            <a:endParaRPr lang="en-US" altLang="en-US" dirty="0">
              <a:ea typeface="ＭＳ Ｐゴシック" pitchFamily="34" charset="-128"/>
            </a:endParaRPr>
          </a:p>
          <a:p>
            <a:r>
              <a:rPr lang="en-US" altLang="en-US" dirty="0">
                <a:ea typeface="ＭＳ Ｐゴシック" pitchFamily="34" charset="-128"/>
              </a:rPr>
              <a:t>Up next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Error handling</a:t>
            </a:r>
          </a:p>
          <a:p>
            <a:r>
              <a:rPr lang="en-US" altLang="en-US" dirty="0">
                <a:ea typeface="ＭＳ Ｐゴシック" pitchFamily="34" charset="-128"/>
              </a:rPr>
              <a:t>Additional topics</a:t>
            </a:r>
          </a:p>
          <a:p>
            <a:pPr lvl="2"/>
            <a:r>
              <a:rPr lang="en-US" altLang="en-US" dirty="0">
                <a:ea typeface="ＭＳ Ｐゴシック" pitchFamily="34" charset="-128"/>
              </a:rPr>
              <a:t>Using the string ‘join’ method to avoid looping</a:t>
            </a:r>
          </a:p>
          <a:p>
            <a:pPr lvl="1"/>
            <a:r>
              <a:rPr lang="en-US" altLang="en-US" dirty="0">
                <a:ea typeface="ＭＳ Ｐゴシック" pitchFamily="34" charset="-128"/>
              </a:rPr>
              <a:t>	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111B6B-2747-4265-BDA7-E7364F5466F6}" type="slidenum">
              <a:rPr lang="en-US" altLang="en-US" sz="1400" smtClean="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6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A79C6-36CA-41F6-BB60-645A6CB296C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408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Use ‘join’ to avoid the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/>
              <a:t>Problem: need to collect string names in a semicolon delimited string. One solution: 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 lvl="1">
              <a:defRPr/>
            </a:pPr>
            <a:r>
              <a:rPr lang="en-US" sz="1400" dirty="0"/>
              <a:t>	</a:t>
            </a:r>
            <a:endParaRPr lang="en-US" sz="1800" dirty="0"/>
          </a:p>
          <a:p>
            <a:pPr>
              <a:defRPr/>
            </a:pPr>
            <a:endParaRPr lang="en-US" sz="1800" dirty="0"/>
          </a:p>
          <a:p>
            <a:pPr marL="0" indent="0">
              <a:buNone/>
              <a:defRPr/>
            </a:pPr>
            <a:endParaRPr lang="en-US" sz="1800" dirty="0"/>
          </a:p>
          <a:p>
            <a:pPr marL="0" indent="0">
              <a:buFontTx/>
              <a:buNone/>
              <a:defRPr/>
            </a:pPr>
            <a:endParaRPr lang="en-US" sz="1800" dirty="0"/>
          </a:p>
          <a:p>
            <a:pPr>
              <a:defRPr/>
            </a:pPr>
            <a:r>
              <a:rPr lang="en-US" sz="2000" dirty="0"/>
              <a:t>Better solution: String join method</a:t>
            </a:r>
          </a:p>
          <a:p>
            <a:pPr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/>
          </a:p>
          <a:p>
            <a:pPr>
              <a:defRPr/>
            </a:pPr>
            <a:r>
              <a:rPr lang="en-US" sz="2000" b="1" dirty="0"/>
              <a:t>Predict the value of </a:t>
            </a:r>
            <a:r>
              <a:rPr lang="en-US" sz="2000" b="1" dirty="0" err="1"/>
              <a:t>mystring</a:t>
            </a:r>
            <a:r>
              <a:rPr lang="en-US" sz="2000" b="1" dirty="0"/>
              <a:t>:</a:t>
            </a:r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To get a delimited string from a list, use the string ‘join’ method.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B44854-B209-4103-9C6F-7B5357EFA008}" type="slidenum">
              <a:rPr lang="en-US" altLang="en-US" smtClean="0">
                <a:solidFill>
                  <a:srgbClr val="008000"/>
                </a:solidFill>
              </a:rPr>
              <a:pPr eaLnBrk="1" hangingPunct="1"/>
              <a:t>29</a:t>
            </a:fld>
            <a:endParaRPr lang="en-US" altLang="en-US">
              <a:solidFill>
                <a:srgbClr val="008000"/>
              </a:solidFill>
            </a:endParaRP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4305300"/>
            <a:ext cx="33432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410200"/>
            <a:ext cx="2667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562100"/>
            <a:ext cx="39433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22500"/>
            <a:ext cx="56102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3157538"/>
            <a:ext cx="44386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676400"/>
            <a:ext cx="6248400" cy="220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3600" dirty="0"/>
              <a:t>Less efficient looping approach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</p:spPr>
        <p:txBody>
          <a:bodyPr/>
          <a:lstStyle/>
          <a:p>
            <a:pPr marL="457200" lvl="1" indent="0"/>
            <a:r>
              <a:rPr lang="en-US" altLang="en-US" sz="2400" b="1" dirty="0"/>
              <a:t>Make a list, B, of the first initials of each item in A</a:t>
            </a:r>
          </a:p>
          <a:p>
            <a:pPr marL="457200" lvl="1" indent="0"/>
            <a:endParaRPr lang="en-US" altLang="en-US" sz="2000" dirty="0">
              <a:solidFill>
                <a:srgbClr val="669900"/>
              </a:solidFill>
            </a:endParaRPr>
          </a:p>
          <a:p>
            <a:pPr>
              <a:buFontTx/>
              <a:buNone/>
            </a:pPr>
            <a:r>
              <a:rPr lang="en-US" altLang="en-US" sz="2400" dirty="0"/>
              <a:t>A = ['FID', 'Shape', 'COVER', 'RECNO']</a:t>
            </a:r>
          </a:p>
          <a:p>
            <a:pPr>
              <a:buFontTx/>
              <a:buNone/>
            </a:pPr>
            <a:r>
              <a:rPr lang="en-US" altLang="en-US" sz="2000" dirty="0"/>
              <a:t>B = [ ]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rgbClr val="3333FF"/>
                </a:solidFill>
              </a:rPr>
              <a:t>for</a:t>
            </a:r>
            <a:r>
              <a:rPr lang="en-US" altLang="en-US" sz="2000" dirty="0"/>
              <a:t> item </a:t>
            </a:r>
            <a:r>
              <a:rPr lang="en-US" altLang="en-US" sz="2000" dirty="0">
                <a:solidFill>
                  <a:srgbClr val="3333FF"/>
                </a:solidFill>
              </a:rPr>
              <a:t>in</a:t>
            </a:r>
            <a:r>
              <a:rPr lang="en-US" altLang="en-US" sz="2000" dirty="0"/>
              <a:t> A:</a:t>
            </a:r>
            <a:br>
              <a:rPr lang="en-US" altLang="en-US" sz="2000" dirty="0"/>
            </a:br>
            <a:r>
              <a:rPr lang="en-US" altLang="en-US" sz="2000" dirty="0"/>
              <a:t>      temp = item[0]</a:t>
            </a:r>
          </a:p>
          <a:p>
            <a:pPr>
              <a:buFontTx/>
              <a:buNone/>
            </a:pPr>
            <a:r>
              <a:rPr lang="en-US" altLang="en-US" sz="2000" dirty="0"/>
              <a:t>	      </a:t>
            </a:r>
            <a:r>
              <a:rPr lang="en-US" altLang="en-US" sz="2000" dirty="0" err="1"/>
              <a:t>B.append</a:t>
            </a:r>
            <a:r>
              <a:rPr lang="en-US" altLang="en-US" sz="2000" dirty="0"/>
              <a:t>(temp)</a:t>
            </a:r>
          </a:p>
          <a:p>
            <a:endParaRPr lang="en-US" altLang="en-US" sz="2000" dirty="0"/>
          </a:p>
          <a:p>
            <a:pPr marL="0" indent="0">
              <a:buNone/>
            </a:pPr>
            <a:endParaRPr lang="en-US" altLang="en-US" sz="2000" dirty="0"/>
          </a:p>
          <a:p>
            <a:r>
              <a:rPr lang="en-US" altLang="en-US" sz="2000" dirty="0"/>
              <a:t>Approach: </a:t>
            </a:r>
          </a:p>
          <a:p>
            <a:pPr lvl="1"/>
            <a:r>
              <a:rPr lang="en-US" altLang="en-US" sz="1800" dirty="0"/>
              <a:t>1. Make an </a:t>
            </a:r>
            <a:r>
              <a:rPr lang="en-US" altLang="en-US" sz="1800" i="1" dirty="0"/>
              <a:t>empty</a:t>
            </a:r>
            <a:r>
              <a:rPr lang="en-US" altLang="en-US" sz="1800" dirty="0"/>
              <a:t> list, B.</a:t>
            </a:r>
          </a:p>
          <a:p>
            <a:pPr>
              <a:buFontTx/>
              <a:buNone/>
            </a:pPr>
            <a:r>
              <a:rPr lang="en-US" altLang="en-US" sz="1800" dirty="0"/>
              <a:t>       2. Loop over each item in list A.</a:t>
            </a:r>
          </a:p>
          <a:p>
            <a:pPr>
              <a:buFontTx/>
              <a:buNone/>
            </a:pPr>
            <a:r>
              <a:rPr lang="en-US" altLang="en-US" sz="1800" dirty="0"/>
              <a:t>	  3. Derive a value.</a:t>
            </a:r>
          </a:p>
          <a:p>
            <a:pPr>
              <a:buFontTx/>
              <a:buNone/>
            </a:pPr>
            <a:r>
              <a:rPr lang="en-US" altLang="en-US" sz="1800" dirty="0"/>
              <a:t>	  4. Append derived value to list B.</a:t>
            </a:r>
          </a:p>
          <a:p>
            <a:pPr>
              <a:buFontTx/>
              <a:buNone/>
            </a:pPr>
            <a:endParaRPr lang="en-US" altLang="en-US" sz="2400" dirty="0"/>
          </a:p>
          <a:p>
            <a:pPr>
              <a:buFontTx/>
              <a:buNone/>
            </a:pPr>
            <a:br>
              <a:rPr lang="en-US" altLang="en-US" sz="2800" dirty="0">
                <a:solidFill>
                  <a:srgbClr val="669900"/>
                </a:solidFill>
              </a:rPr>
            </a:br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C2F2E3-AD17-47E2-8B35-245EEAD26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8325" y="3962400"/>
            <a:ext cx="3190875" cy="14192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800" dirty="0"/>
              <a:t>In class – Replace loop with list comprehension</a:t>
            </a:r>
            <a:endParaRPr lang="en-US" sz="360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14400"/>
            <a:ext cx="8686800" cy="59436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en-US" dirty="0"/>
              <a:t>How would you check if a shapefile has a field named 'COVER‘ ( in 9.3)? 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en-US" sz="2800" dirty="0">
                <a:solidFill>
                  <a:srgbClr val="3333FF"/>
                </a:solidFill>
              </a:rPr>
              <a:t>import</a:t>
            </a:r>
            <a:r>
              <a:rPr lang="en-US" altLang="en-US" sz="2800" dirty="0"/>
              <a:t> arcpy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en-US" sz="2800" dirty="0"/>
              <a:t>fc = </a:t>
            </a:r>
            <a:r>
              <a:rPr lang="en-US" altLang="en-US" sz="2800" dirty="0">
                <a:solidFill>
                  <a:srgbClr val="99CC00"/>
                </a:solidFill>
              </a:rPr>
              <a:t>“C:/Temp/COVER63p.shp”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fs = </a:t>
            </a:r>
            <a:r>
              <a:rPr lang="en-US" altLang="en-US" sz="2800" dirty="0" err="1"/>
              <a:t>arcpy.ListFields</a:t>
            </a:r>
            <a:r>
              <a:rPr lang="en-US" altLang="en-US" sz="2800" dirty="0"/>
              <a:t>( fc 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>
                <a:solidFill>
                  <a:srgbClr val="0000FF"/>
                </a:solidFill>
              </a:rPr>
              <a:t>for</a:t>
            </a:r>
            <a:r>
              <a:rPr lang="en-US" altLang="en-US" sz="2800" dirty="0"/>
              <a:t> f in fs: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	  </a:t>
            </a:r>
            <a:r>
              <a:rPr lang="en-US" altLang="en-US" sz="2800" dirty="0">
                <a:solidFill>
                  <a:srgbClr val="0000FF"/>
                </a:solidFill>
              </a:rPr>
              <a:t>if</a:t>
            </a:r>
            <a:r>
              <a:rPr lang="en-US" altLang="en-US" sz="2800" dirty="0"/>
              <a:t> </a:t>
            </a:r>
            <a:r>
              <a:rPr lang="en-US" altLang="en-US" sz="2800" dirty="0" err="1"/>
              <a:t>f.Name</a:t>
            </a:r>
            <a:r>
              <a:rPr lang="en-US" altLang="en-US" sz="2800" dirty="0"/>
              <a:t> == “COVER”: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/>
              <a:t>	  	   </a:t>
            </a:r>
            <a:r>
              <a:rPr lang="en-US" altLang="en-US" sz="2400" i="1" dirty="0">
                <a:solidFill>
                  <a:srgbClr val="669900"/>
                </a:solidFill>
              </a:rPr>
              <a:t>#Set the value for the field and exit loop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2800" dirty="0"/>
              <a:t>	  	   </a:t>
            </a:r>
            <a:r>
              <a:rPr lang="en-US" altLang="en-US" sz="2800" dirty="0">
                <a:solidFill>
                  <a:srgbClr val="3333FF"/>
                </a:solidFill>
              </a:rPr>
              <a:t>print</a:t>
            </a:r>
            <a:r>
              <a:rPr lang="en-US" altLang="en-US" sz="2800" dirty="0"/>
              <a:t>(“Field ‘COVER’ found.”)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en-US" sz="2800" dirty="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/>
              <a:t>Use a loop to print 0 1 2</a:t>
            </a:r>
            <a:endParaRPr lang="en-US" sz="3600" dirty="0">
              <a:effectLst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14400"/>
            <a:ext cx="8686800" cy="59436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3200"/>
              <a:t>y = 0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solidFill>
                  <a:srgbClr val="0000FF"/>
                </a:solidFill>
                <a:latin typeface="Comic Sans MS" pitchFamily="66" charset="0"/>
              </a:rPr>
              <a:t>while</a:t>
            </a:r>
            <a:r>
              <a:rPr lang="en-US" altLang="en-US" sz="3200">
                <a:solidFill>
                  <a:srgbClr val="0000FF"/>
                </a:solidFill>
              </a:rPr>
              <a:t> </a:t>
            </a:r>
            <a:r>
              <a:rPr lang="en-US" altLang="en-US" sz="3200"/>
              <a:t>y &lt;= 2: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solidFill>
                  <a:srgbClr val="0000FF"/>
                </a:solidFill>
              </a:rPr>
              <a:t>	 </a:t>
            </a:r>
            <a:r>
              <a:rPr lang="en-US" altLang="en-US">
                <a:solidFill>
                  <a:srgbClr val="3333FF"/>
                </a:solidFill>
              </a:rPr>
              <a:t>print</a:t>
            </a:r>
            <a:r>
              <a:rPr lang="en-US" altLang="en-US" sz="3200"/>
              <a:t> y,</a:t>
            </a:r>
          </a:p>
          <a:p>
            <a:pPr lvl="1">
              <a:lnSpc>
                <a:spcPct val="90000"/>
              </a:lnSpc>
            </a:pPr>
            <a:r>
              <a:rPr lang="en-US" altLang="en-US" sz="3200"/>
              <a:t>	 y = y + 1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rgbClr val="3333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3200"/>
              <a:t>x = 10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solidFill>
                  <a:srgbClr val="0000FF"/>
                </a:solidFill>
                <a:latin typeface="Comic Sans MS" pitchFamily="66" charset="0"/>
              </a:rPr>
              <a:t>while</a:t>
            </a:r>
            <a:r>
              <a:rPr lang="en-US" altLang="en-US" sz="3200">
                <a:solidFill>
                  <a:srgbClr val="0000FF"/>
                </a:solidFill>
              </a:rPr>
              <a:t> </a:t>
            </a:r>
            <a:r>
              <a:rPr lang="en-US" altLang="en-US" sz="3200"/>
              <a:t>x &lt;= 50:</a:t>
            </a:r>
          </a:p>
          <a:p>
            <a:pPr lvl="1">
              <a:lnSpc>
                <a:spcPct val="90000"/>
              </a:lnSpc>
            </a:pPr>
            <a:r>
              <a:rPr lang="en-US" altLang="en-US" sz="3200">
                <a:solidFill>
                  <a:srgbClr val="0000FF"/>
                </a:solidFill>
              </a:rPr>
              <a:t>	 </a:t>
            </a:r>
            <a:r>
              <a:rPr lang="en-US" altLang="en-US">
                <a:solidFill>
                  <a:srgbClr val="3333FF"/>
                </a:solidFill>
              </a:rPr>
              <a:t>print</a:t>
            </a:r>
            <a:r>
              <a:rPr lang="en-US" altLang="en-US" sz="3200"/>
              <a:t> x,</a:t>
            </a:r>
          </a:p>
          <a:p>
            <a:pPr lvl="1">
              <a:lnSpc>
                <a:spcPct val="90000"/>
              </a:lnSpc>
            </a:pPr>
            <a:r>
              <a:rPr lang="en-US" altLang="en-US" sz="3200"/>
              <a:t>	 x = x + 10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>
              <a:solidFill>
                <a:srgbClr val="3333FF"/>
              </a:solidFill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4572000" y="1524000"/>
            <a:ext cx="4572000" cy="16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3333FF"/>
                </a:solidFill>
                <a:latin typeface="Comic Sans MS" pitchFamily="66" charset="0"/>
              </a:rPr>
              <a:t>for</a:t>
            </a:r>
            <a:r>
              <a:rPr lang="en-US" altLang="en-US" sz="3200" dirty="0"/>
              <a:t> y </a:t>
            </a:r>
            <a:r>
              <a:rPr lang="en-US" altLang="en-US" sz="3200" dirty="0">
                <a:solidFill>
                  <a:srgbClr val="3333FF"/>
                </a:solidFill>
                <a:latin typeface="Comic Sans MS" pitchFamily="66" charset="0"/>
              </a:rPr>
              <a:t>in</a:t>
            </a:r>
            <a:r>
              <a:rPr lang="en-US" altLang="en-US" sz="3200" dirty="0"/>
              <a:t> range(0, 3):</a:t>
            </a:r>
          </a:p>
          <a:p>
            <a:pPr eaLnBrk="1" hangingPunct="1"/>
            <a:r>
              <a:rPr lang="en-US" altLang="en-US" sz="3200" dirty="0"/>
              <a:t>	</a:t>
            </a:r>
            <a:r>
              <a:rPr lang="en-US" altLang="en-US" sz="3200" dirty="0">
                <a:solidFill>
                  <a:srgbClr val="3333FF"/>
                </a:solidFill>
              </a:rPr>
              <a:t>print</a:t>
            </a:r>
            <a:r>
              <a:rPr lang="en-US" altLang="en-US" sz="3200" dirty="0"/>
              <a:t>(y, end="")</a:t>
            </a:r>
          </a:p>
          <a:p>
            <a:pPr eaLnBrk="1" hangingPunct="1">
              <a:spcBef>
                <a:spcPct val="20000"/>
              </a:spcBef>
            </a:pPr>
            <a:endParaRPr lang="en-US" altLang="en-US" sz="3200" dirty="0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3352800" y="1828800"/>
            <a:ext cx="914400" cy="0"/>
          </a:xfrm>
          <a:prstGeom prst="line">
            <a:avLst/>
          </a:prstGeom>
          <a:noFill/>
          <a:ln w="635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38200" y="34290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6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Use a loop to print 10 20 30 40 50</a:t>
            </a:r>
            <a:endParaRPr lang="en-US" sz="3600" b="1">
              <a:solidFill>
                <a:srgbClr val="669900"/>
              </a:solidFill>
              <a:latin typeface="Garamond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343400" y="4749800"/>
            <a:ext cx="4953000" cy="16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3333FF"/>
                </a:solidFill>
                <a:latin typeface="Comic Sans MS" pitchFamily="66" charset="0"/>
              </a:rPr>
              <a:t>for</a:t>
            </a:r>
            <a:r>
              <a:rPr lang="en-US" altLang="en-US" sz="3200" dirty="0"/>
              <a:t> x </a:t>
            </a:r>
            <a:r>
              <a:rPr lang="en-US" altLang="en-US" sz="3200" dirty="0">
                <a:solidFill>
                  <a:srgbClr val="3333FF"/>
                </a:solidFill>
                <a:latin typeface="Comic Sans MS" pitchFamily="66" charset="0"/>
              </a:rPr>
              <a:t>in</a:t>
            </a:r>
            <a:r>
              <a:rPr lang="en-US" altLang="en-US" sz="3200" dirty="0"/>
              <a:t> range(10, 60, 10):</a:t>
            </a:r>
          </a:p>
          <a:p>
            <a:pPr eaLnBrk="1" hangingPunct="1"/>
            <a:r>
              <a:rPr lang="en-US" altLang="en-US" sz="3200" dirty="0"/>
              <a:t>	</a:t>
            </a:r>
            <a:r>
              <a:rPr lang="en-US" altLang="en-US" sz="3200" dirty="0">
                <a:solidFill>
                  <a:srgbClr val="3333FF"/>
                </a:solidFill>
              </a:rPr>
              <a:t>print</a:t>
            </a:r>
            <a:r>
              <a:rPr lang="en-US" altLang="en-US" sz="3200" dirty="0"/>
              <a:t>(x, end="")</a:t>
            </a:r>
          </a:p>
          <a:p>
            <a:pPr eaLnBrk="1" hangingPunct="1">
              <a:spcBef>
                <a:spcPct val="20000"/>
              </a:spcBef>
            </a:pPr>
            <a:endParaRPr lang="en-US" altLang="en-US" sz="3200" dirty="0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3429000" y="5105400"/>
            <a:ext cx="914400" cy="0"/>
          </a:xfrm>
          <a:prstGeom prst="line">
            <a:avLst/>
          </a:prstGeom>
          <a:noFill/>
          <a:ln w="635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15" grpId="0" animBg="1"/>
      <p:bldP spid="3" grpId="0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/>
              <a:t>Use a WHILE loop to print: </a:t>
            </a:r>
            <a:r>
              <a:rPr lang="en-US" sz="3200"/>
              <a:t>10 11 12 20 21 22 30 31 32 40 41 42 50 51 52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2400" y="2057400"/>
            <a:ext cx="8686800" cy="5943600"/>
          </a:xfrm>
        </p:spPr>
        <p:txBody>
          <a:bodyPr/>
          <a:lstStyle/>
          <a:p>
            <a:pPr lvl="1"/>
            <a:r>
              <a:rPr lang="en-US" altLang="en-US" sz="3200"/>
              <a:t>x = 10</a:t>
            </a:r>
          </a:p>
          <a:p>
            <a:pPr lvl="1"/>
            <a:r>
              <a:rPr lang="en-US" altLang="en-US" sz="3200">
                <a:solidFill>
                  <a:srgbClr val="0000FF"/>
                </a:solidFill>
                <a:latin typeface="Comic Sans MS" pitchFamily="66" charset="0"/>
              </a:rPr>
              <a:t>while</a:t>
            </a:r>
            <a:r>
              <a:rPr lang="en-US" altLang="en-US" sz="3200">
                <a:solidFill>
                  <a:srgbClr val="0000FF"/>
                </a:solidFill>
              </a:rPr>
              <a:t> </a:t>
            </a:r>
            <a:r>
              <a:rPr lang="en-US" altLang="en-US" sz="3200"/>
              <a:t>x &lt;= 50:</a:t>
            </a:r>
          </a:p>
          <a:p>
            <a:pPr lvl="1"/>
            <a:r>
              <a:rPr lang="en-US" altLang="en-US" sz="3200">
                <a:solidFill>
                  <a:srgbClr val="0000FF"/>
                </a:solidFill>
              </a:rPr>
              <a:t>   	</a:t>
            </a:r>
            <a:r>
              <a:rPr lang="en-US" altLang="en-US" sz="3200"/>
              <a:t>y = 0</a:t>
            </a:r>
            <a:r>
              <a:rPr lang="en-US" altLang="en-US" sz="3200">
                <a:solidFill>
                  <a:srgbClr val="0000FF"/>
                </a:solidFill>
              </a:rPr>
              <a:t>	 </a:t>
            </a:r>
          </a:p>
          <a:p>
            <a:pPr lvl="1"/>
            <a:r>
              <a:rPr lang="en-US" altLang="en-US" sz="3200">
                <a:solidFill>
                  <a:srgbClr val="0000FF"/>
                </a:solidFill>
                <a:latin typeface="Comic Sans MS" pitchFamily="66" charset="0"/>
              </a:rPr>
              <a:t>		while</a:t>
            </a:r>
            <a:r>
              <a:rPr lang="en-US" altLang="en-US" sz="3200">
                <a:solidFill>
                  <a:srgbClr val="0000FF"/>
                </a:solidFill>
              </a:rPr>
              <a:t> </a:t>
            </a:r>
            <a:r>
              <a:rPr lang="en-US" altLang="en-US" sz="3200"/>
              <a:t>y &lt;= 2:</a:t>
            </a:r>
          </a:p>
          <a:p>
            <a:pPr lvl="1"/>
            <a:r>
              <a:rPr lang="en-US" altLang="en-US">
                <a:solidFill>
                  <a:srgbClr val="3333FF"/>
                </a:solidFill>
              </a:rPr>
              <a:t>     	print</a:t>
            </a:r>
            <a:r>
              <a:rPr lang="en-US" altLang="en-US" sz="3200"/>
              <a:t> x + y</a:t>
            </a:r>
          </a:p>
          <a:p>
            <a:pPr lvl="1"/>
            <a:r>
              <a:rPr lang="en-US" altLang="en-US" sz="3200"/>
              <a:t>        	y = y + 1</a:t>
            </a:r>
          </a:p>
          <a:p>
            <a:pPr lvl="1"/>
            <a:r>
              <a:rPr lang="en-US" altLang="en-US" sz="3200"/>
              <a:t>	 	x = x + 10</a:t>
            </a:r>
          </a:p>
          <a:p>
            <a:pPr>
              <a:buFontTx/>
              <a:buNone/>
            </a:pPr>
            <a:endParaRPr lang="en-US" altLang="en-US" sz="2400">
              <a:solidFill>
                <a:srgbClr val="3333FF"/>
              </a:solidFill>
            </a:endParaRPr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3352800" y="4114800"/>
            <a:ext cx="914400" cy="0"/>
          </a:xfrm>
          <a:prstGeom prst="line">
            <a:avLst/>
          </a:prstGeom>
          <a:noFill/>
          <a:ln w="635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28600" y="914400"/>
            <a:ext cx="8686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 dirty="0"/>
              <a:t>y = 0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while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sz="3200" dirty="0"/>
              <a:t>y &lt;= 2: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0000FF"/>
                </a:solidFill>
              </a:rPr>
              <a:t>	 </a:t>
            </a:r>
            <a:r>
              <a:rPr lang="en-US" sz="2800" dirty="0">
                <a:solidFill>
                  <a:srgbClr val="3333FF"/>
                </a:solidFill>
              </a:rPr>
              <a:t>print</a:t>
            </a:r>
            <a:r>
              <a:rPr lang="en-US" sz="3200" dirty="0"/>
              <a:t>(y,</a:t>
            </a:r>
            <a:r>
              <a:rPr lang="en-US" altLang="en-US" sz="3200" dirty="0"/>
              <a:t> end="")</a:t>
            </a:r>
            <a:endParaRPr lang="en-US" sz="3200" dirty="0"/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 dirty="0"/>
              <a:t>	 y = y + 1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0 1 2</a:t>
            </a:r>
            <a:endParaRPr lang="en-US" sz="2400" dirty="0">
              <a:solidFill>
                <a:srgbClr val="FF0066"/>
              </a:solidFill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 dirty="0"/>
              <a:t>x = 10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0000FF"/>
                </a:solidFill>
                <a:latin typeface="Comic Sans MS" pitchFamily="66" charset="0"/>
              </a:rPr>
              <a:t>while</a:t>
            </a:r>
            <a:r>
              <a:rPr lang="en-US" sz="3200" dirty="0">
                <a:solidFill>
                  <a:srgbClr val="0000FF"/>
                </a:solidFill>
              </a:rPr>
              <a:t> </a:t>
            </a:r>
            <a:r>
              <a:rPr lang="en-US" sz="3200" dirty="0"/>
              <a:t>x &lt;= 50: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0000FF"/>
                </a:solidFill>
              </a:rPr>
              <a:t>	 </a:t>
            </a:r>
            <a:r>
              <a:rPr lang="en-US" sz="2800" dirty="0">
                <a:solidFill>
                  <a:srgbClr val="3333FF"/>
                </a:solidFill>
              </a:rPr>
              <a:t>print</a:t>
            </a:r>
            <a:r>
              <a:rPr lang="en-US" sz="3200" dirty="0"/>
              <a:t>(x, </a:t>
            </a:r>
            <a:r>
              <a:rPr lang="en-US" altLang="en-US" sz="3200" dirty="0"/>
              <a:t>end="")</a:t>
            </a:r>
            <a:endParaRPr lang="en-US" sz="3200" dirty="0"/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 dirty="0"/>
              <a:t>	 x = x + 10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10 20 30 40 50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3600" dirty="0"/>
              <a:t>In class – Modify this </a:t>
            </a:r>
            <a:r>
              <a:rPr lang="en-US" sz="3600" dirty="0" err="1"/>
              <a:t>pseudocode</a:t>
            </a:r>
            <a:r>
              <a:rPr lang="en-US" sz="3600" dirty="0"/>
              <a:t> to: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594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Print each value in each row of each table in the current directory </a:t>
            </a:r>
          </a:p>
          <a:p>
            <a:pPr lvl="4">
              <a:lnSpc>
                <a:spcPct val="90000"/>
              </a:lnSpc>
            </a:pPr>
            <a:r>
              <a:rPr lang="en-US" altLang="en-US"/>
              <a:t>FOR each table in the directory</a:t>
            </a:r>
            <a:br>
              <a:rPr lang="en-US" altLang="en-US"/>
            </a:br>
            <a:r>
              <a:rPr lang="en-US" altLang="en-US"/>
              <a:t>        FOR each row in the table</a:t>
            </a:r>
            <a:br>
              <a:rPr lang="en-US" altLang="en-US"/>
            </a:br>
            <a:r>
              <a:rPr lang="en-US" altLang="en-US"/>
              <a:t>                PRINT the row</a:t>
            </a:r>
            <a:br>
              <a:rPr lang="en-US" altLang="en-US"/>
            </a:br>
            <a:r>
              <a:rPr lang="en-US" altLang="en-US"/>
              <a:t>        ENDFOR</a:t>
            </a:r>
            <a:br>
              <a:rPr lang="en-US" altLang="en-US"/>
            </a:br>
            <a:r>
              <a:rPr lang="en-US" altLang="en-US"/>
              <a:t>ENDFOR</a:t>
            </a:r>
            <a:br>
              <a:rPr lang="en-US" altLang="en-US"/>
            </a:br>
            <a:endParaRPr lang="en-US" altLang="en-US"/>
          </a:p>
          <a:p>
            <a:pPr lvl="4">
              <a:lnSpc>
                <a:spcPct val="90000"/>
              </a:lnSpc>
            </a:pPr>
            <a:r>
              <a:rPr lang="en-US" altLang="en-US"/>
              <a:t>FOR each table in the directory</a:t>
            </a:r>
            <a:br>
              <a:rPr lang="en-US" altLang="en-US"/>
            </a:br>
            <a:r>
              <a:rPr lang="en-US" altLang="en-US"/>
              <a:t>        FOR each row in the table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/>
              <a:t>                   FOR each value in the row</a:t>
            </a:r>
            <a:br>
              <a:rPr lang="en-US" altLang="en-US"/>
            </a:br>
            <a:r>
              <a:rPr lang="en-US" altLang="en-US"/>
              <a:t>                          PRINT the value        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/>
              <a:t>                   ENDFOR</a:t>
            </a:r>
            <a:br>
              <a:rPr lang="en-US" altLang="en-US"/>
            </a:br>
            <a:r>
              <a:rPr lang="en-US" altLang="en-US"/>
              <a:t>        ENDFOR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/>
              <a:t>ENDFOR</a:t>
            </a:r>
            <a:br>
              <a:rPr lang="en-US" altLang="en-US"/>
            </a:b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72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In class – write in </a:t>
            </a:r>
            <a:r>
              <a:rPr lang="en-US" dirty="0" err="1"/>
              <a:t>pseudocode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For each shapefile in a directory, print the value of each field for each row of the shapefile</a:t>
            </a:r>
          </a:p>
          <a:p>
            <a:pPr lvl="4">
              <a:lnSpc>
                <a:spcPct val="90000"/>
              </a:lnSpc>
            </a:pPr>
            <a:r>
              <a:rPr lang="en-US" altLang="en-US"/>
              <a:t>FOR each shapefile in the directory</a:t>
            </a:r>
            <a:br>
              <a:rPr lang="en-US" altLang="en-US"/>
            </a:br>
            <a:r>
              <a:rPr lang="en-US" altLang="en-US"/>
              <a:t>        FOR each row in the shapefile table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/>
              <a:t>                   FOR each field in the row</a:t>
            </a:r>
            <a:br>
              <a:rPr lang="en-US" altLang="en-US"/>
            </a:br>
            <a:r>
              <a:rPr lang="en-US" altLang="en-US"/>
              <a:t>                          PRINT the value        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/>
              <a:t>                   ENDFOR</a:t>
            </a:r>
            <a:br>
              <a:rPr lang="en-US" altLang="en-US"/>
            </a:br>
            <a:r>
              <a:rPr lang="en-US" altLang="en-US"/>
              <a:t>        ENDFOR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/>
              <a:t>ENDFOR</a:t>
            </a:r>
          </a:p>
        </p:txBody>
      </p:sp>
    </p:spTree>
    <p:extLst>
      <p:ext uri="{BB962C8B-B14F-4D97-AF65-F5344CB8AC3E}">
        <p14:creationId xmlns:p14="http://schemas.microsoft.com/office/powerpoint/2010/main" val="9437270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In class – Nested tables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For each table in each workspace in a directory, print the file name of the table. </a:t>
            </a:r>
          </a:p>
          <a:p>
            <a:pPr lvl="4">
              <a:lnSpc>
                <a:spcPct val="90000"/>
              </a:lnSpc>
            </a:pPr>
            <a:r>
              <a:rPr lang="en-US" altLang="en-US"/>
              <a:t>FOR each workspace in the directory</a:t>
            </a:r>
            <a:br>
              <a:rPr lang="en-US" altLang="en-US"/>
            </a:br>
            <a:r>
              <a:rPr lang="en-US" altLang="en-US"/>
              <a:t>        FOR each table in the workspace</a:t>
            </a:r>
            <a:br>
              <a:rPr lang="en-US" altLang="en-US"/>
            </a:br>
            <a:r>
              <a:rPr lang="en-US" altLang="en-US"/>
              <a:t>                          PRINT the table name        </a:t>
            </a:r>
            <a:br>
              <a:rPr lang="en-US" altLang="en-US"/>
            </a:br>
            <a:r>
              <a:rPr lang="en-US" altLang="en-US"/>
              <a:t>        ENDFOR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/>
              <a:t>ENDFOR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2400"/>
            <a:ext cx="30289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8939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In class – nestedTables.py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/>
              <a:t>For each table in each workspace in a directory, print the file name of the table. </a:t>
            </a:r>
          </a:p>
          <a:p>
            <a:pPr lvl="4">
              <a:lnSpc>
                <a:spcPct val="90000"/>
              </a:lnSpc>
            </a:pPr>
            <a:r>
              <a:rPr lang="en-US" altLang="en-US"/>
              <a:t>FOR each workspace in the directory</a:t>
            </a:r>
            <a:br>
              <a:rPr lang="en-US" altLang="en-US"/>
            </a:br>
            <a:r>
              <a:rPr lang="en-US" altLang="en-US"/>
              <a:t>        FOR each table in the workspace</a:t>
            </a:r>
            <a:br>
              <a:rPr lang="en-US" altLang="en-US"/>
            </a:br>
            <a:r>
              <a:rPr lang="en-US" altLang="en-US"/>
              <a:t>                          PRINT the table name        </a:t>
            </a:r>
            <a:br>
              <a:rPr lang="en-US" altLang="en-US"/>
            </a:br>
            <a:r>
              <a:rPr lang="en-US" altLang="en-US"/>
              <a:t>        ENDFOR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/>
              <a:t>ENDFOR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76688"/>
            <a:ext cx="30289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86263"/>
            <a:ext cx="36957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2505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In class – lineLength.py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  <a:defRPr/>
            </a:pPr>
            <a:r>
              <a:rPr lang="en-US" sz="1800" dirty="0"/>
              <a:t>Some rules of thumb in good programming practice</a:t>
            </a:r>
          </a:p>
          <a:p>
            <a:pPr marL="742950" lvl="2" indent="-342900">
              <a:defRPr/>
            </a:pPr>
            <a:r>
              <a:rPr lang="en-US" sz="1400" dirty="0"/>
              <a:t>Procedures should be no longer than 75 lines of code (see without scrolling)</a:t>
            </a:r>
          </a:p>
          <a:p>
            <a:pPr marL="742950" lvl="2" indent="-342900">
              <a:defRPr/>
            </a:pPr>
            <a:r>
              <a:rPr lang="en-US" sz="1400" dirty="0"/>
              <a:t>Code should have no more than 5 levels of indentation (such as nested looping)</a:t>
            </a:r>
          </a:p>
          <a:p>
            <a:pPr marL="742950" lvl="2" indent="-342900">
              <a:defRPr/>
            </a:pPr>
            <a:r>
              <a:rPr lang="en-US" sz="1400" dirty="0"/>
              <a:t>No single line of code should exceed 80 chars. – easier for human reading capability and allows reader to have multiple windows open simultaneously</a:t>
            </a:r>
          </a:p>
          <a:p>
            <a:pPr marL="342900" lvl="1" indent="-342900">
              <a:buFontTx/>
              <a:buChar char="•"/>
              <a:defRPr/>
            </a:pPr>
            <a:endParaRPr lang="en-US" sz="1800" dirty="0"/>
          </a:p>
          <a:p>
            <a:pPr marL="342900" lvl="1" indent="-342900">
              <a:buFontTx/>
              <a:buChar char="•"/>
              <a:defRPr/>
            </a:pPr>
            <a:r>
              <a:rPr lang="en-US" sz="1800" b="1" dirty="0"/>
              <a:t>Task: Check the length of each line in each Python file in a directory and each of its subdirectory in a directory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800" dirty="0"/>
              <a:t>What lists are involved? How many levels of nesting?</a:t>
            </a:r>
          </a:p>
          <a:p>
            <a:pPr marL="742950" lvl="2" indent="-342900">
              <a:defRPr/>
            </a:pPr>
            <a:r>
              <a:rPr lang="en-US" sz="1400" dirty="0"/>
              <a:t>List of lines</a:t>
            </a:r>
          </a:p>
          <a:p>
            <a:pPr marL="742950" lvl="2" indent="-342900">
              <a:defRPr/>
            </a:pPr>
            <a:r>
              <a:rPr lang="en-US" sz="1400" dirty="0"/>
              <a:t>List of Python files</a:t>
            </a:r>
          </a:p>
          <a:p>
            <a:pPr marL="742950" lvl="2" indent="-342900">
              <a:defRPr/>
            </a:pPr>
            <a:r>
              <a:rPr lang="en-US" sz="1400" dirty="0"/>
              <a:t>List of subdirectories</a:t>
            </a:r>
            <a:br>
              <a:rPr lang="en-US" sz="2000" dirty="0"/>
            </a:br>
            <a:endParaRPr lang="en-US" sz="2000" dirty="0"/>
          </a:p>
          <a:p>
            <a:pPr marL="0" lvl="1" indent="0">
              <a:defRPr/>
            </a:pPr>
            <a:endParaRPr lang="en-US" sz="2000" dirty="0"/>
          </a:p>
          <a:p>
            <a:pPr>
              <a:defRPr/>
            </a:pPr>
            <a:endParaRPr 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646C4A-0AA6-4E54-B53B-0E3A18377F4F}" type="slidenum">
              <a:rPr lang="en-US" altLang="en-US" smtClean="0">
                <a:solidFill>
                  <a:srgbClr val="008000"/>
                </a:solidFill>
              </a:rPr>
              <a:pPr eaLnBrk="1" hangingPunct="1"/>
              <a:t>37</a:t>
            </a:fld>
            <a:endParaRPr lang="en-US" altLang="en-US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1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3600" dirty="0"/>
              <a:t>Practice the looping approach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6868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1.  Make a list, y, of the first initials of each item in x</a:t>
            </a:r>
          </a:p>
          <a:p>
            <a:pPr>
              <a:buFontTx/>
              <a:buNone/>
            </a:pPr>
            <a:r>
              <a:rPr lang="en-US" altLang="en-US" sz="2400" dirty="0"/>
              <a:t>x = ['FID', 'Shape', 'COVER', 'RECNO']</a:t>
            </a:r>
          </a:p>
          <a:p>
            <a:pPr>
              <a:buFontTx/>
              <a:buNone/>
            </a:pPr>
            <a:r>
              <a:rPr lang="en-US" altLang="en-US" sz="2000" dirty="0"/>
              <a:t>y = [ ]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rgbClr val="3333FF"/>
                </a:solidFill>
              </a:rPr>
              <a:t>for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3333FF"/>
                </a:solidFill>
              </a:rPr>
              <a:t>in</a:t>
            </a:r>
            <a:r>
              <a:rPr lang="en-US" altLang="en-US" sz="2000" dirty="0"/>
              <a:t> x:</a:t>
            </a:r>
            <a:br>
              <a:rPr lang="en-US" altLang="en-US" sz="2000" dirty="0"/>
            </a:br>
            <a:r>
              <a:rPr lang="en-US" altLang="en-US" sz="2000" dirty="0"/>
              <a:t>      temp =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[0]</a:t>
            </a:r>
          </a:p>
          <a:p>
            <a:pPr>
              <a:buFontTx/>
              <a:buNone/>
            </a:pPr>
            <a:r>
              <a:rPr lang="en-US" altLang="en-US" sz="2000" dirty="0"/>
              <a:t>	      </a:t>
            </a:r>
            <a:r>
              <a:rPr lang="en-US" altLang="en-US" sz="2000" dirty="0" err="1"/>
              <a:t>y.append</a:t>
            </a:r>
            <a:r>
              <a:rPr lang="en-US" altLang="en-US" sz="2000" dirty="0"/>
              <a:t>(temp)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rgbClr val="3333FF"/>
                </a:solidFill>
              </a:rPr>
              <a:t>Print</a:t>
            </a:r>
            <a:r>
              <a:rPr lang="en-US" altLang="en-US" sz="2000" dirty="0"/>
              <a:t>(y)</a:t>
            </a:r>
            <a:br>
              <a:rPr lang="en-US" altLang="en-US" sz="2000" dirty="0"/>
            </a:br>
            <a:endParaRPr lang="en-US" altLang="en-US" sz="2000" dirty="0"/>
          </a:p>
          <a:p>
            <a:pPr>
              <a:buFontTx/>
              <a:buNone/>
            </a:pPr>
            <a:r>
              <a:rPr lang="en-US" altLang="en-US" sz="2800" dirty="0"/>
              <a:t>2. Make a list, z, of the length of each string in x</a:t>
            </a:r>
          </a:p>
          <a:p>
            <a:pPr>
              <a:buNone/>
            </a:pPr>
            <a:r>
              <a:rPr lang="en-US" altLang="en-US" sz="2000" dirty="0"/>
              <a:t>x = ['FID', 'Shape', 'COVER', 'RECNO']</a:t>
            </a:r>
            <a:endParaRPr lang="en-US" altLang="en-US" sz="2000" dirty="0">
              <a:solidFill>
                <a:srgbClr val="669900"/>
              </a:solidFill>
            </a:endParaRPr>
          </a:p>
          <a:p>
            <a:pPr>
              <a:buFontTx/>
              <a:buNone/>
            </a:pPr>
            <a:r>
              <a:rPr lang="en-US" altLang="en-US" sz="2000" dirty="0"/>
              <a:t>z = [ ]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rgbClr val="3333FF"/>
                </a:solidFill>
              </a:rPr>
              <a:t>for</a:t>
            </a:r>
            <a:r>
              <a:rPr lang="en-US" altLang="en-US" sz="2000" dirty="0"/>
              <a:t> </a:t>
            </a:r>
            <a:r>
              <a:rPr lang="en-US" altLang="en-US" sz="2000" dirty="0" err="1"/>
              <a:t>i</a:t>
            </a:r>
            <a:r>
              <a:rPr lang="en-US" altLang="en-US" sz="2000" dirty="0"/>
              <a:t> </a:t>
            </a:r>
            <a:r>
              <a:rPr lang="en-US" altLang="en-US" sz="2000" dirty="0">
                <a:solidFill>
                  <a:srgbClr val="3333FF"/>
                </a:solidFill>
              </a:rPr>
              <a:t>in</a:t>
            </a:r>
            <a:r>
              <a:rPr lang="en-US" altLang="en-US" sz="2000" dirty="0"/>
              <a:t> x:</a:t>
            </a:r>
          </a:p>
          <a:p>
            <a:pPr>
              <a:buFontTx/>
              <a:buNone/>
            </a:pPr>
            <a:r>
              <a:rPr lang="en-US" altLang="en-US" sz="2000" dirty="0"/>
              <a:t>	      temp = </a:t>
            </a:r>
            <a:r>
              <a:rPr lang="en-US" altLang="en-US" sz="2000" dirty="0" err="1"/>
              <a:t>len</a:t>
            </a:r>
            <a:r>
              <a:rPr lang="en-US" altLang="en-US" sz="2000" dirty="0"/>
              <a:t>(</a:t>
            </a:r>
            <a:r>
              <a:rPr lang="en-US" altLang="en-US" sz="2000" dirty="0" err="1"/>
              <a:t>i</a:t>
            </a:r>
            <a:r>
              <a:rPr lang="en-US" altLang="en-US" sz="2000" dirty="0"/>
              <a:t>)</a:t>
            </a:r>
          </a:p>
          <a:p>
            <a:pPr>
              <a:buFontTx/>
              <a:buNone/>
            </a:pPr>
            <a:r>
              <a:rPr lang="en-US" altLang="en-US" sz="2000" dirty="0"/>
              <a:t> 	      </a:t>
            </a:r>
            <a:r>
              <a:rPr lang="en-US" altLang="en-US" sz="2000" dirty="0" err="1"/>
              <a:t>z.append</a:t>
            </a:r>
            <a:r>
              <a:rPr lang="en-US" altLang="en-US" sz="2000" dirty="0"/>
              <a:t>(temp)</a:t>
            </a:r>
          </a:p>
          <a:p>
            <a:pPr>
              <a:buFontTx/>
              <a:buNone/>
            </a:pPr>
            <a:r>
              <a:rPr lang="en-US" altLang="en-US" sz="2000" b="1" dirty="0">
                <a:solidFill>
                  <a:srgbClr val="3333FF"/>
                </a:solidFill>
              </a:rPr>
              <a:t>print</a:t>
            </a:r>
            <a:r>
              <a:rPr lang="en-US" altLang="en-US" sz="2000" dirty="0"/>
              <a:t>(z)</a:t>
            </a:r>
          </a:p>
          <a:p>
            <a:pPr>
              <a:buFontTx/>
              <a:buNone/>
            </a:pPr>
            <a:endParaRPr lang="en-US" altLang="en-US" dirty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5562600"/>
            <a:ext cx="2819400" cy="1006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438400"/>
            <a:ext cx="3390900" cy="78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4114800"/>
            <a:ext cx="2752725" cy="167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4114800"/>
            <a:ext cx="2752725" cy="167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List comprehension syntax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59436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endParaRPr lang="en-US" sz="2000" dirty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3600" dirty="0"/>
              <a:t>[ expression </a:t>
            </a:r>
            <a:r>
              <a:rPr lang="en-US" sz="3600" b="1" dirty="0">
                <a:solidFill>
                  <a:srgbClr val="0000FF"/>
                </a:solidFill>
              </a:rPr>
              <a:t>for</a:t>
            </a:r>
            <a:r>
              <a:rPr lang="en-US" sz="3600" dirty="0"/>
              <a:t> </a:t>
            </a:r>
            <a:r>
              <a:rPr lang="en-US" sz="3600" dirty="0" err="1"/>
              <a:t>var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0000FF"/>
                </a:solidFill>
              </a:rPr>
              <a:t>in</a:t>
            </a:r>
            <a:r>
              <a:rPr lang="en-US" sz="3600" dirty="0"/>
              <a:t> </a:t>
            </a:r>
            <a:r>
              <a:rPr lang="en-US" sz="3600" dirty="0" err="1"/>
              <a:t>originalList</a:t>
            </a:r>
            <a:r>
              <a:rPr lang="en-US" sz="3600" dirty="0"/>
              <a:t> ]</a:t>
            </a:r>
          </a:p>
          <a:p>
            <a:pPr>
              <a:lnSpc>
                <a:spcPct val="80000"/>
              </a:lnSpc>
              <a:defRPr/>
            </a:pPr>
            <a:endParaRPr lang="en-US" sz="2000" dirty="0"/>
          </a:p>
          <a:p>
            <a:pPr>
              <a:lnSpc>
                <a:spcPct val="80000"/>
              </a:lnSpc>
              <a:defRPr/>
            </a:pPr>
            <a:endParaRPr lang="en-US" sz="2000" dirty="0"/>
          </a:p>
          <a:p>
            <a:pPr>
              <a:lnSpc>
                <a:spcPct val="80000"/>
              </a:lnSpc>
              <a:defRPr/>
            </a:pPr>
            <a:endParaRPr lang="en-US" sz="2000" dirty="0"/>
          </a:p>
          <a:p>
            <a:pPr>
              <a:lnSpc>
                <a:spcPct val="80000"/>
              </a:lnSpc>
              <a:defRPr/>
            </a:pPr>
            <a:endParaRPr lang="en-US" sz="2000" dirty="0"/>
          </a:p>
          <a:p>
            <a:pPr>
              <a:lnSpc>
                <a:spcPct val="80000"/>
              </a:lnSpc>
              <a:defRPr/>
            </a:pPr>
            <a:r>
              <a:rPr lang="en-US" sz="2400" b="1" dirty="0"/>
              <a:t>Make a list, y, of all caps string of each item in x.  </a:t>
            </a:r>
          </a:p>
          <a:p>
            <a:pPr>
              <a:lnSpc>
                <a:spcPct val="80000"/>
              </a:lnSpc>
              <a:defRPr/>
            </a:pPr>
            <a:endParaRPr lang="en-US" sz="2000" dirty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sz="2000" dirty="0"/>
              <a:t>     x = ['FID', 'Shape', 'COVER', 'RECNO']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000" dirty="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i="1" dirty="0">
                <a:solidFill>
                  <a:srgbClr val="669900"/>
                </a:solidFill>
              </a:rPr>
              <a:t>#for loop technique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dirty="0"/>
              <a:t>y = [ ]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dirty="0">
                <a:solidFill>
                  <a:srgbClr val="3333FF"/>
                </a:solidFill>
              </a:rPr>
              <a:t>for</a:t>
            </a:r>
            <a:r>
              <a:rPr lang="en-US" sz="2000" dirty="0"/>
              <a:t> i </a:t>
            </a:r>
            <a:r>
              <a:rPr lang="en-US" sz="2000" dirty="0">
                <a:solidFill>
                  <a:srgbClr val="3333FF"/>
                </a:solidFill>
              </a:rPr>
              <a:t>in</a:t>
            </a:r>
            <a:r>
              <a:rPr lang="en-US" sz="2000" dirty="0"/>
              <a:t> x: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dirty="0"/>
              <a:t>        temp = </a:t>
            </a:r>
            <a:r>
              <a:rPr lang="en-US" sz="2000" dirty="0" err="1"/>
              <a:t>i.upper</a:t>
            </a:r>
            <a:r>
              <a:rPr lang="en-US" sz="2000" dirty="0"/>
              <a:t>()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dirty="0"/>
              <a:t>        </a:t>
            </a:r>
            <a:r>
              <a:rPr lang="en-US" sz="2000" dirty="0" err="1"/>
              <a:t>y.append</a:t>
            </a:r>
            <a:r>
              <a:rPr lang="en-US" sz="2000" dirty="0"/>
              <a:t>(temp)</a:t>
            </a:r>
          </a:p>
          <a:p>
            <a:pPr>
              <a:lnSpc>
                <a:spcPct val="80000"/>
              </a:lnSpc>
              <a:defRPr/>
            </a:pPr>
            <a:endParaRPr lang="en-US" sz="2000" dirty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962400" y="4191000"/>
            <a:ext cx="2614613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i="1" dirty="0">
                <a:solidFill>
                  <a:srgbClr val="669900"/>
                </a:solidFill>
              </a:rPr>
              <a:t># list comprehension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y = [ </a:t>
            </a:r>
            <a:r>
              <a:rPr lang="en-US" altLang="en-US" dirty="0" err="1"/>
              <a:t>i.upper</a:t>
            </a:r>
            <a:r>
              <a:rPr lang="en-US" altLang="en-US" dirty="0"/>
              <a:t>() </a:t>
            </a:r>
            <a:r>
              <a:rPr lang="en-US" altLang="en-US" dirty="0">
                <a:solidFill>
                  <a:srgbClr val="3333FF"/>
                </a:solidFill>
              </a:rPr>
              <a:t>for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3333FF"/>
                </a:solidFill>
              </a:rPr>
              <a:t>in</a:t>
            </a:r>
            <a:r>
              <a:rPr lang="en-US" altLang="en-US" dirty="0"/>
              <a:t> x ] 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888" y="5848350"/>
            <a:ext cx="27527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48350"/>
            <a:ext cx="27527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419600" y="4591050"/>
            <a:ext cx="1066800" cy="438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`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338763" y="5010150"/>
            <a:ext cx="1828800" cy="3937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086600" y="5145088"/>
            <a:ext cx="1371600" cy="646112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expression that uses </a:t>
            </a:r>
            <a:r>
              <a:rPr lang="en-US" altLang="en-US" dirty="0" err="1"/>
              <a:t>i</a:t>
            </a:r>
            <a:endParaRPr lang="en-US" altLang="en-US" dirty="0"/>
          </a:p>
        </p:txBody>
      </p:sp>
      <p:sp>
        <p:nvSpPr>
          <p:cNvPr id="9" name="Oval 8"/>
          <p:cNvSpPr/>
          <p:nvPr/>
        </p:nvSpPr>
        <p:spPr>
          <a:xfrm>
            <a:off x="4403558" y="4506829"/>
            <a:ext cx="100013" cy="514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64442" y="4514850"/>
            <a:ext cx="157163" cy="514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3600">
                <a:effectLst/>
              </a:rPr>
              <a:t>In class - list comprehension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&gt;&gt;&gt; x = ['FID', 'Shape', 'COVER', 'RECNO']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&gt;&gt;&gt; y = [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[:3] </a:t>
            </a:r>
            <a:r>
              <a:rPr lang="en-US" altLang="en-US" sz="2400" dirty="0">
                <a:solidFill>
                  <a:srgbClr val="3333FF"/>
                </a:solidFill>
              </a:rPr>
              <a:t>for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3333FF"/>
                </a:solidFill>
              </a:rPr>
              <a:t>in</a:t>
            </a:r>
            <a:r>
              <a:rPr lang="en-US" altLang="en-US" sz="2400" dirty="0"/>
              <a:t> x 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What does y look like?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['FID', '</a:t>
            </a:r>
            <a:r>
              <a:rPr lang="en-US" altLang="en-US" sz="2400" dirty="0" err="1"/>
              <a:t>Sha</a:t>
            </a:r>
            <a:r>
              <a:rPr lang="en-US" altLang="en-US" sz="2400" dirty="0"/>
              <a:t>', 'COV', 'REC'] 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Make an all lowercase version of 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&gt;&gt;&gt; y = [ </a:t>
            </a:r>
            <a:r>
              <a:rPr lang="en-US" altLang="en-US" sz="2400" dirty="0" err="1"/>
              <a:t>i.lower</a:t>
            </a:r>
            <a:r>
              <a:rPr lang="en-US" altLang="en-US" sz="2400" dirty="0"/>
              <a:t>() </a:t>
            </a:r>
            <a:r>
              <a:rPr lang="en-US" altLang="en-US" sz="2400" dirty="0">
                <a:solidFill>
                  <a:srgbClr val="3333FF"/>
                </a:solidFill>
              </a:rPr>
              <a:t>for</a:t>
            </a:r>
            <a:r>
              <a:rPr lang="en-US" altLang="en-US" sz="2400" dirty="0"/>
              <a:t>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3333FF"/>
                </a:solidFill>
              </a:rPr>
              <a:t>in</a:t>
            </a:r>
            <a:r>
              <a:rPr lang="en-US" altLang="en-US" sz="2400" dirty="0"/>
              <a:t> x 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&gt;&gt;&gt; 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['fid', 'shape', 'cover', '</a:t>
            </a:r>
            <a:r>
              <a:rPr lang="en-US" altLang="en-US" sz="2400" dirty="0" err="1"/>
              <a:t>recno</a:t>
            </a:r>
            <a:r>
              <a:rPr lang="en-US" altLang="en-US" sz="2400" dirty="0"/>
              <a:t>']</a:t>
            </a:r>
          </a:p>
          <a:p>
            <a:pPr>
              <a:lnSpc>
                <a:spcPct val="90000"/>
              </a:lnSpc>
            </a:pPr>
            <a:endParaRPr lang="en-US" altLang="en-US" sz="2400" dirty="0"/>
          </a:p>
          <a:p>
            <a:pPr>
              <a:lnSpc>
                <a:spcPct val="90000"/>
              </a:lnSpc>
            </a:pPr>
            <a:r>
              <a:rPr lang="en-US" altLang="en-US" sz="2400" b="1" dirty="0"/>
              <a:t>Make a list in which all C’s are replaced with D’s.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&gt;&gt;&gt; y = [ </a:t>
            </a:r>
            <a:r>
              <a:rPr lang="en-US" altLang="en-US" sz="2400" dirty="0" err="1"/>
              <a:t>i.replace</a:t>
            </a:r>
            <a:r>
              <a:rPr lang="en-US" altLang="en-US" sz="2400" dirty="0"/>
              <a:t>("C","D") for </a:t>
            </a:r>
            <a:r>
              <a:rPr lang="en-US" altLang="en-US" sz="2400" dirty="0" err="1"/>
              <a:t>i</a:t>
            </a:r>
            <a:r>
              <a:rPr lang="en-US" altLang="en-US" sz="2400" dirty="0"/>
              <a:t> in x]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&gt;&gt;&gt; 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/>
              <a:t>['FID', 'Shape', 'DOVER', 'REDNO']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this script print?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A79C6-36CA-41F6-BB60-645A6CB296C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25014E-51B3-E327-0B77-2F4F21BE1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219200"/>
            <a:ext cx="8277225" cy="31718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3A0084-3832-A5AF-6918-6584092C1D82}"/>
              </a:ext>
            </a:extLst>
          </p:cNvPr>
          <p:cNvSpPr txBox="1"/>
          <p:nvPr/>
        </p:nvSpPr>
        <p:spPr>
          <a:xfrm>
            <a:off x="838200" y="4669304"/>
            <a:ext cx="45750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skeep</a:t>
            </a:r>
            <a:r>
              <a:rPr lang="en-US" sz="1200" dirty="0"/>
              <a:t>-de</a:t>
            </a:r>
            <a:br>
              <a:rPr lang="en-US" sz="1200" dirty="0"/>
            </a:br>
            <a:r>
              <a:rPr lang="en-US" sz="1200" dirty="0"/>
              <a:t>       beep</a:t>
            </a:r>
            <a:br>
              <a:rPr lang="en-US" sz="1200" dirty="0"/>
            </a:br>
            <a:r>
              <a:rPr lang="en-US" sz="1200" dirty="0"/>
              <a:t>              bop</a:t>
            </a:r>
            <a:br>
              <a:rPr lang="en-US" sz="1200" dirty="0"/>
            </a:br>
            <a:r>
              <a:rPr lang="en-US" sz="1200" dirty="0"/>
              <a:t>              </a:t>
            </a:r>
            <a:r>
              <a:rPr lang="en-US" sz="1200" dirty="0" err="1"/>
              <a:t>bop</a:t>
            </a:r>
            <a:br>
              <a:rPr lang="en-US" sz="1200" dirty="0"/>
            </a:br>
            <a:r>
              <a:rPr lang="en-US" sz="1200" dirty="0"/>
              <a:t>              </a:t>
            </a:r>
            <a:r>
              <a:rPr lang="en-US" sz="1200" dirty="0" err="1"/>
              <a:t>bop</a:t>
            </a:r>
            <a:br>
              <a:rPr lang="en-US" sz="1200" dirty="0"/>
            </a:br>
            <a:r>
              <a:rPr lang="en-US" sz="1200" dirty="0"/>
              <a:t>       beep</a:t>
            </a:r>
            <a:br>
              <a:rPr lang="en-US" sz="1200" dirty="0"/>
            </a:br>
            <a:r>
              <a:rPr lang="en-US" sz="1200" dirty="0"/>
              <a:t>              bop</a:t>
            </a:r>
            <a:br>
              <a:rPr lang="en-US" sz="1200" dirty="0"/>
            </a:br>
            <a:r>
              <a:rPr lang="en-US" sz="1200" dirty="0"/>
              <a:t>              </a:t>
            </a:r>
            <a:r>
              <a:rPr lang="en-US" sz="1200" dirty="0" err="1"/>
              <a:t>bop</a:t>
            </a:r>
            <a:br>
              <a:rPr lang="en-US" sz="1200" dirty="0"/>
            </a:br>
            <a:r>
              <a:rPr lang="en-US" sz="1200" dirty="0"/>
              <a:t>              </a:t>
            </a:r>
            <a:r>
              <a:rPr lang="en-US" sz="1200" dirty="0" err="1"/>
              <a:t>bop</a:t>
            </a:r>
            <a:br>
              <a:rPr lang="en-US" sz="1200" dirty="0"/>
            </a:br>
            <a:r>
              <a:rPr lang="en-US" sz="1200" dirty="0" err="1"/>
              <a:t>ba-doop</a:t>
            </a:r>
            <a:r>
              <a:rPr lang="en-US" sz="12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886489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When are nest loops useful?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5715000" cy="5410200"/>
          </a:xfrm>
        </p:spPr>
        <p:txBody>
          <a:bodyPr/>
          <a:lstStyle/>
          <a:p>
            <a:pPr>
              <a:defRPr/>
            </a:pPr>
            <a:r>
              <a:rPr lang="en-US" sz="2000" dirty="0"/>
              <a:t>Use nested loops when for hierarchical structures.</a:t>
            </a:r>
            <a:br>
              <a:rPr lang="en-US" sz="2000" dirty="0"/>
            </a:br>
            <a:endParaRPr lang="en-US" sz="2000" dirty="0"/>
          </a:p>
          <a:p>
            <a:pPr marL="0" indent="0">
              <a:buNone/>
              <a:defRPr/>
            </a:pPr>
            <a:r>
              <a:rPr lang="en-US" sz="2000" dirty="0"/>
              <a:t>Example:  </a:t>
            </a:r>
            <a:r>
              <a:rPr lang="en-US" sz="1800" dirty="0"/>
              <a:t>  </a:t>
            </a:r>
            <a:r>
              <a:rPr lang="en-US" sz="1800" b="1" dirty="0"/>
              <a:t>Get the value of each building on each parcel of land.</a:t>
            </a:r>
          </a:p>
          <a:p>
            <a:pPr marL="0" indent="0">
              <a:buNone/>
              <a:defRPr/>
            </a:pPr>
            <a:endParaRPr lang="en-US" sz="1800" b="1" dirty="0"/>
          </a:p>
          <a:p>
            <a:pPr marL="400050">
              <a:buFont typeface="Arial" pitchFamily="34" charset="0"/>
              <a:buChar char="•"/>
              <a:defRPr/>
            </a:pPr>
            <a:r>
              <a:rPr lang="en-US" sz="2400" dirty="0"/>
              <a:t>Hierarchy:</a:t>
            </a:r>
          </a:p>
          <a:p>
            <a:pPr marL="800100" lvl="1">
              <a:buFont typeface="Arial" pitchFamily="34" charset="0"/>
              <a:buChar char="•"/>
              <a:defRPr/>
            </a:pPr>
            <a:r>
              <a:rPr lang="en-US" sz="1800" dirty="0"/>
              <a:t>Parcels contain buildings. </a:t>
            </a:r>
          </a:p>
          <a:p>
            <a:pPr marL="800100" lvl="1">
              <a:buFont typeface="Arial" pitchFamily="34" charset="0"/>
              <a:buChar char="•"/>
              <a:defRPr/>
            </a:pPr>
            <a:endParaRPr lang="en-US" sz="1800" dirty="0"/>
          </a:p>
          <a:p>
            <a:pPr marL="400050">
              <a:buFont typeface="Arial" pitchFamily="34" charset="0"/>
              <a:buChar char="•"/>
              <a:defRPr/>
            </a:pPr>
            <a:r>
              <a:rPr lang="en-US" sz="2000" dirty="0"/>
              <a:t>Suppose there are </a:t>
            </a:r>
            <a:r>
              <a:rPr lang="en-US" sz="2000" i="1" dirty="0"/>
              <a:t>n</a:t>
            </a:r>
            <a:r>
              <a:rPr lang="en-US" sz="2000" dirty="0"/>
              <a:t> parcels and the average number of buildings is </a:t>
            </a:r>
            <a:r>
              <a:rPr lang="en-US" sz="2000" i="1" dirty="0"/>
              <a:t>m</a:t>
            </a:r>
            <a:r>
              <a:rPr lang="en-US" sz="2000" dirty="0"/>
              <a:t>.</a:t>
            </a:r>
          </a:p>
          <a:p>
            <a:pPr marL="514350" lvl="1" indent="0">
              <a:defRPr/>
            </a:pPr>
            <a:r>
              <a:rPr lang="en-US" sz="2000" dirty="0"/>
              <a:t>How many values to calculate?</a:t>
            </a:r>
          </a:p>
          <a:p>
            <a:pPr marL="514350" lvl="1" indent="0">
              <a:defRPr/>
            </a:pPr>
            <a:r>
              <a:rPr lang="en-US" sz="2000" dirty="0"/>
              <a:t> 	</a:t>
            </a:r>
            <a:r>
              <a:rPr lang="en-US" sz="2000" dirty="0" err="1"/>
              <a:t>Ans</a:t>
            </a:r>
            <a:r>
              <a:rPr lang="en-US" sz="2000" dirty="0"/>
              <a:t>: </a:t>
            </a:r>
            <a:r>
              <a:rPr lang="en-US" sz="2000" i="1" dirty="0"/>
              <a:t>n</a:t>
            </a:r>
            <a:r>
              <a:rPr lang="en-US" sz="2000" dirty="0"/>
              <a:t>*</a:t>
            </a:r>
            <a:r>
              <a:rPr lang="en-US" sz="2000" i="1" dirty="0"/>
              <a:t>m</a:t>
            </a:r>
            <a:r>
              <a:rPr lang="en-US" sz="2000" dirty="0"/>
              <a:t> </a:t>
            </a:r>
            <a:br>
              <a:rPr lang="en-US" sz="1800" dirty="0"/>
            </a:br>
            <a:endParaRPr lang="en-US" sz="1800" dirty="0"/>
          </a:p>
          <a:p>
            <a:pPr>
              <a:defRPr/>
            </a:pPr>
            <a:r>
              <a:rPr lang="en-US" sz="2000" dirty="0"/>
              <a:t>Other examples:  </a:t>
            </a:r>
          </a:p>
          <a:p>
            <a:pPr marL="914400" lvl="1" indent="-457200">
              <a:buFont typeface="+mj-lt"/>
              <a:buAutoNum type="arabicPeriod"/>
              <a:defRPr/>
            </a:pPr>
            <a:endParaRPr lang="en-US" sz="1800" dirty="0"/>
          </a:p>
          <a:p>
            <a:pPr marL="514350" indent="-457200">
              <a:buFont typeface="Arial" pitchFamily="34" charset="0"/>
              <a:buChar char="•"/>
              <a:defRPr/>
            </a:pPr>
            <a:endParaRPr lang="en-US" sz="1600" dirty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2F528F-D264-48C0-85AE-1E97619F9B90}" type="slidenum">
              <a:rPr lang="en-US" altLang="en-US" smtClean="0">
                <a:solidFill>
                  <a:srgbClr val="008000"/>
                </a:solidFill>
              </a:rPr>
              <a:pPr eaLnBrk="1" hangingPunct="1"/>
              <a:t>8</a:t>
            </a:fld>
            <a:endParaRPr lang="en-US" altLang="en-US">
              <a:solidFill>
                <a:srgbClr val="008000"/>
              </a:solidFill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578" y="1066800"/>
            <a:ext cx="2087809" cy="1491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864" y="3429000"/>
            <a:ext cx="239077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hierarchical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038600"/>
            <a:ext cx="8686800" cy="5410200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  <a:defRPr/>
            </a:pPr>
            <a:r>
              <a:rPr lang="en-US" sz="1800" dirty="0"/>
              <a:t>Find the area of each county in each state in each region.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dirty="0"/>
              <a:t>Read the name of each friend of each of your </a:t>
            </a:r>
            <a:r>
              <a:rPr lang="en-US" sz="1800" dirty="0" err="1"/>
              <a:t>Friendface</a:t>
            </a:r>
            <a:r>
              <a:rPr lang="en-US" sz="1800" dirty="0"/>
              <a:t> friends.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dirty="0"/>
              <a:t>Count each word in each line in each file in each subdirectory in a directory.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dirty="0"/>
              <a:t>Read each line in each file in a directory.</a:t>
            </a:r>
          </a:p>
          <a:p>
            <a:pPr marL="914400" lvl="1" indent="-457200">
              <a:buFont typeface="+mj-lt"/>
              <a:buAutoNum type="arabicPeriod"/>
              <a:defRPr/>
            </a:pPr>
            <a:endParaRPr lang="en-US" sz="1800" dirty="0"/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Which of these examples has 4 layers of nesting?</a:t>
            </a:r>
          </a:p>
          <a:p>
            <a:pPr marL="914400" lvl="1" indent="-457200">
              <a:buFont typeface="+mj-lt"/>
              <a:buAutoNum type="arabicPeriod"/>
              <a:defRPr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A79C6-36CA-41F6-BB60-645A6CB296C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2226" name="Picture 2" descr="Retweet-my-friendface-the-best-of-social-media-this-week-30e753b4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5638800" cy="316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17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45857</TotalTime>
  <Words>3683</Words>
  <Application>Microsoft Office PowerPoint</Application>
  <PresentationFormat>On-screen Show (4:3)</PresentationFormat>
  <Paragraphs>489</Paragraphs>
  <Slides>37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MS PGothic</vt:lpstr>
      <vt:lpstr>MS PGothic</vt:lpstr>
      <vt:lpstr>Arial</vt:lpstr>
      <vt:lpstr>Calibri Light</vt:lpstr>
      <vt:lpstr>Comic Sans MS</vt:lpstr>
      <vt:lpstr>Courier New</vt:lpstr>
      <vt:lpstr>Garamond</vt:lpstr>
      <vt:lpstr>Default Design</vt:lpstr>
      <vt:lpstr>Additional  Looping Topics</vt:lpstr>
      <vt:lpstr>Python List comprehension</vt:lpstr>
      <vt:lpstr>Less efficient looping approach</vt:lpstr>
      <vt:lpstr>Practice the looping approach</vt:lpstr>
      <vt:lpstr>List comprehension syntax</vt:lpstr>
      <vt:lpstr>In class - list comprehension</vt:lpstr>
      <vt:lpstr>What will this script print?</vt:lpstr>
      <vt:lpstr>When are nest loops useful?</vt:lpstr>
      <vt:lpstr>More hierarchical structures</vt:lpstr>
      <vt:lpstr>Nested loop pseudocode</vt:lpstr>
      <vt:lpstr>PowerPoint Presentation</vt:lpstr>
      <vt:lpstr>PowerPoint Presentation</vt:lpstr>
      <vt:lpstr>Built-in ‘enumerate’ function</vt:lpstr>
      <vt:lpstr>‘enumerate’ syntax</vt:lpstr>
      <vt:lpstr>Print each index &amp; val</vt:lpstr>
      <vt:lpstr>os.walk()</vt:lpstr>
      <vt:lpstr>PowerPoint Presentation</vt:lpstr>
      <vt:lpstr>os.walk pics example</vt:lpstr>
      <vt:lpstr>Basic geoprocessing with os.walk</vt:lpstr>
      <vt:lpstr>Basic gp using workspace setting</vt:lpstr>
      <vt:lpstr>The arcpy.da.Walk method</vt:lpstr>
      <vt:lpstr>Modify this script</vt:lpstr>
      <vt:lpstr>Buffer all feature classes</vt:lpstr>
      <vt:lpstr>The built-in ‘zip’ function</vt:lpstr>
      <vt:lpstr>Use ‘zip’ with looping</vt:lpstr>
      <vt:lpstr>triangleZip Example</vt:lpstr>
      <vt:lpstr>Summing up</vt:lpstr>
      <vt:lpstr>Appendix</vt:lpstr>
      <vt:lpstr>Use ‘join’ to avoid the loop</vt:lpstr>
      <vt:lpstr>In class – Replace loop with list comprehension</vt:lpstr>
      <vt:lpstr>Use a loop to print 0 1 2</vt:lpstr>
      <vt:lpstr>Use a WHILE loop to print: 10 11 12 20 21 22 30 31 32 40 41 42 50 51 52</vt:lpstr>
      <vt:lpstr>In class – Modify this pseudocode to:</vt:lpstr>
      <vt:lpstr>In class – write in pseudocode</vt:lpstr>
      <vt:lpstr>In class – Nested tables</vt:lpstr>
      <vt:lpstr>In class – nestedTables.py</vt:lpstr>
      <vt:lpstr>In class – lineLength.py</vt:lpstr>
    </vt:vector>
  </TitlesOfParts>
  <Company>San Diego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Geoprocessing using Python</dc:title>
  <dc:creator>piotr</dc:creator>
  <cp:lastModifiedBy>Laura Gray Tateosian</cp:lastModifiedBy>
  <cp:revision>377</cp:revision>
  <dcterms:created xsi:type="dcterms:W3CDTF">2004-10-22T02:24:14Z</dcterms:created>
  <dcterms:modified xsi:type="dcterms:W3CDTF">2025-03-04T17:53:42Z</dcterms:modified>
</cp:coreProperties>
</file>