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0" r:id="rId3"/>
    <p:sldId id="268" r:id="rId4"/>
    <p:sldId id="269" r:id="rId5"/>
    <p:sldId id="270" r:id="rId6"/>
    <p:sldId id="281" r:id="rId7"/>
    <p:sldId id="282" r:id="rId8"/>
    <p:sldId id="273" r:id="rId9"/>
    <p:sldId id="283" r:id="rId10"/>
    <p:sldId id="289" r:id="rId11"/>
    <p:sldId id="291" r:id="rId12"/>
    <p:sldId id="293" r:id="rId13"/>
    <p:sldId id="292" r:id="rId14"/>
    <p:sldId id="296" r:id="rId15"/>
    <p:sldId id="295" r:id="rId16"/>
    <p:sldId id="294" r:id="rId17"/>
    <p:sldId id="299" r:id="rId18"/>
    <p:sldId id="286" r:id="rId19"/>
    <p:sldId id="297" r:id="rId20"/>
    <p:sldId id="302" r:id="rId21"/>
    <p:sldId id="301" r:id="rId22"/>
    <p:sldId id="27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397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273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5B"/>
    <a:srgbClr val="728AA0"/>
    <a:srgbClr val="E5DBD2"/>
    <a:srgbClr val="B1D1CE"/>
    <a:srgbClr val="D58584"/>
    <a:srgbClr val="658762"/>
    <a:srgbClr val="F6BBBF"/>
    <a:srgbClr val="E1F2EA"/>
    <a:srgbClr val="F86B74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5" autoAdjust="0"/>
    <p:restoredTop sz="94712" autoAdjust="0"/>
  </p:normalViewPr>
  <p:slideViewPr>
    <p:cSldViewPr>
      <p:cViewPr varScale="1">
        <p:scale>
          <a:sx n="75" d="100"/>
          <a:sy n="75" d="100"/>
        </p:scale>
        <p:origin x="941" y="58"/>
      </p:cViewPr>
      <p:guideLst>
        <p:guide pos="2880"/>
        <p:guide pos="408"/>
        <p:guide pos="5397"/>
        <p:guide orient="horz" pos="210"/>
        <p:guide orient="horz" pos="4088"/>
        <p:guide orient="horz" pos="2273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 userDrawn="1"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 userDrawn="1"/>
          </p:nvGrpSpPr>
          <p:grpSpPr>
            <a:xfrm>
              <a:off x="2217199" y="1074199"/>
              <a:ext cx="4709602" cy="4709602"/>
              <a:chOff x="2217199" y="1074198"/>
              <a:chExt cx="4709602" cy="470960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7199" y="1074198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379216" y="1236215"/>
                <a:ext cx="4385568" cy="4385568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4037028" y="4616335"/>
                <a:ext cx="1069944" cy="0"/>
              </a:xfrm>
              <a:prstGeom prst="line">
                <a:avLst/>
              </a:prstGeom>
              <a:ln>
                <a:solidFill>
                  <a:srgbClr val="98D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9144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114123"/>
            <a:ext cx="9144000" cy="0"/>
          </a:xfrm>
          <a:prstGeom prst="line">
            <a:avLst/>
          </a:prstGeom>
          <a:ln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027056" y="2034123"/>
            <a:ext cx="7116944" cy="1080000"/>
            <a:chOff x="0" y="1923090"/>
            <a:chExt cx="7116944" cy="1080000"/>
          </a:xfrm>
        </p:grpSpPr>
        <p:sp>
          <p:nvSpPr>
            <p:cNvPr id="5" name="직사각형 4"/>
            <p:cNvSpPr/>
            <p:nvPr/>
          </p:nvSpPr>
          <p:spPr>
            <a:xfrm>
              <a:off x="1047750" y="1923090"/>
              <a:ext cx="6069194" cy="1080000"/>
            </a:xfrm>
            <a:prstGeom prst="rect">
              <a:avLst/>
            </a:prstGeom>
            <a:solidFill>
              <a:srgbClr val="E5DBD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23090"/>
              <a:ext cx="1080000" cy="1080000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"/>
            <a:ext cx="9144000" cy="6857998"/>
            <a:chOff x="0" y="1"/>
            <a:chExt cx="9144000" cy="6857998"/>
          </a:xfrm>
        </p:grpSpPr>
        <p:grpSp>
          <p:nvGrpSpPr>
            <p:cNvPr id="4" name="그룹 18"/>
            <p:cNvGrpSpPr/>
            <p:nvPr/>
          </p:nvGrpSpPr>
          <p:grpSpPr>
            <a:xfrm>
              <a:off x="0" y="1"/>
              <a:ext cx="827313" cy="827313"/>
              <a:chOff x="0" y="1"/>
              <a:chExt cx="1203593" cy="120359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0" y="1"/>
                <a:ext cx="1203593" cy="1203593"/>
              </a:xfrm>
              <a:custGeom>
                <a:avLst/>
                <a:gdLst>
                  <a:gd name="connsiteX0" fmla="*/ 1045137 w 1203593"/>
                  <a:gd name="connsiteY0" fmla="*/ 0 h 1203593"/>
                  <a:gd name="connsiteX1" fmla="*/ 1203593 w 1203593"/>
                  <a:gd name="connsiteY1" fmla="*/ 0 h 1203593"/>
                  <a:gd name="connsiteX2" fmla="*/ 0 w 1203593"/>
                  <a:gd name="connsiteY2" fmla="*/ 1203593 h 1203593"/>
                  <a:gd name="connsiteX3" fmla="*/ 0 w 1203593"/>
                  <a:gd name="connsiteY3" fmla="*/ 1045137 h 1203593"/>
                  <a:gd name="connsiteX4" fmla="*/ 1045137 w 1203593"/>
                  <a:gd name="connsiteY4" fmla="*/ 0 h 120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93" h="1203593">
                    <a:moveTo>
                      <a:pt x="1045137" y="0"/>
                    </a:moveTo>
                    <a:lnTo>
                      <a:pt x="1203593" y="0"/>
                    </a:lnTo>
                    <a:lnTo>
                      <a:pt x="0" y="1203593"/>
                    </a:lnTo>
                    <a:lnTo>
                      <a:pt x="0" y="1045137"/>
                    </a:lnTo>
                    <a:lnTo>
                      <a:pt x="1045137" y="0"/>
                    </a:lnTo>
                    <a:close/>
                  </a:path>
                </a:pathLst>
              </a:custGeom>
              <a:solidFill>
                <a:srgbClr val="E5DBD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0" y="2"/>
                <a:ext cx="1045137" cy="801188"/>
              </a:xfrm>
              <a:custGeom>
                <a:avLst/>
                <a:gdLst>
                  <a:gd name="connsiteX0" fmla="*/ 0 w 1045137"/>
                  <a:gd name="connsiteY0" fmla="*/ 0 h 1045137"/>
                  <a:gd name="connsiteX1" fmla="*/ 1045137 w 1045137"/>
                  <a:gd name="connsiteY1" fmla="*/ 0 h 1045137"/>
                  <a:gd name="connsiteX2" fmla="*/ 0 w 1045137"/>
                  <a:gd name="connsiteY2" fmla="*/ 1045137 h 1045137"/>
                  <a:gd name="connsiteX3" fmla="*/ 0 w 1045137"/>
                  <a:gd name="connsiteY3" fmla="*/ 0 h 104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37" h="1045137">
                    <a:moveTo>
                      <a:pt x="0" y="0"/>
                    </a:moveTo>
                    <a:lnTo>
                      <a:pt x="1045137" y="0"/>
                    </a:lnTo>
                    <a:lnTo>
                      <a:pt x="0" y="104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자유형 4"/>
            <p:cNvSpPr/>
            <p:nvPr/>
          </p:nvSpPr>
          <p:spPr>
            <a:xfrm rot="10800000">
              <a:off x="7863840" y="5930537"/>
              <a:ext cx="1280160" cy="927462"/>
            </a:xfrm>
            <a:custGeom>
              <a:avLst/>
              <a:gdLst>
                <a:gd name="connsiteX0" fmla="*/ 1045137 w 1203593"/>
                <a:gd name="connsiteY0" fmla="*/ 0 h 1203593"/>
                <a:gd name="connsiteX1" fmla="*/ 1203593 w 1203593"/>
                <a:gd name="connsiteY1" fmla="*/ 0 h 1203593"/>
                <a:gd name="connsiteX2" fmla="*/ 0 w 1203593"/>
                <a:gd name="connsiteY2" fmla="*/ 1203593 h 1203593"/>
                <a:gd name="connsiteX3" fmla="*/ 0 w 1203593"/>
                <a:gd name="connsiteY3" fmla="*/ 1045137 h 1203593"/>
                <a:gd name="connsiteX4" fmla="*/ 1045137 w 1203593"/>
                <a:gd name="connsiteY4" fmla="*/ 0 h 120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593" h="1203593">
                  <a:moveTo>
                    <a:pt x="1045137" y="0"/>
                  </a:moveTo>
                  <a:lnTo>
                    <a:pt x="1203593" y="0"/>
                  </a:lnTo>
                  <a:lnTo>
                    <a:pt x="0" y="1203593"/>
                  </a:lnTo>
                  <a:lnTo>
                    <a:pt x="0" y="1045137"/>
                  </a:lnTo>
                  <a:lnTo>
                    <a:pt x="1045137" y="0"/>
                  </a:lnTo>
                  <a:close/>
                </a:path>
              </a:pathLst>
            </a:custGeom>
            <a:solidFill>
              <a:srgbClr val="E5DBD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8"/>
            <p:cNvGrpSpPr/>
            <p:nvPr/>
          </p:nvGrpSpPr>
          <p:grpSpPr>
            <a:xfrm>
              <a:off x="2217199" y="2171700"/>
              <a:ext cx="4709602" cy="2514600"/>
              <a:chOff x="2217199" y="1074199"/>
              <a:chExt cx="4709602" cy="470960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7199" y="1074199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9216" y="1377469"/>
                <a:ext cx="4385568" cy="4103062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gweb.azurewebsites.ne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1250" y="1359978"/>
            <a:ext cx="4381500" cy="3389108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서울시 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안심스카우트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서비스 개선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7028" y="4598918"/>
            <a:ext cx="1069944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2018.2.13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018" y="5877272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조 문광현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박효선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고정원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김아람</a:t>
            </a:r>
            <a:endParaRPr lang="en-US" altLang="ko-KR" sz="25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  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07" y="2034873"/>
            <a:ext cx="5229860" cy="2160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27" y="2931603"/>
            <a:ext cx="2073742" cy="25270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35" y="2433830"/>
            <a:ext cx="2844316" cy="29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1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8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66213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MODEL PLANNIG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44162"/>
            <a:ext cx="7668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DETERMINE METHOD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요일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날씨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서울시여성인구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관계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지하철 하차승객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관계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099" y="2898488"/>
            <a:ext cx="8316602" cy="289981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4982" y="3055731"/>
            <a:ext cx="7668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VARIABLE SELECTION</a:t>
            </a: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지하철 하차승객이 서비스 이용건수에 영향을 미칠 것으로 판단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요일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여성인구수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지하철 하차승객 수를 독립변수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(X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변수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이용건수를 종속변수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(Y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변수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LINEAR REGRESSION,  BAR CHART, HISTOGRAM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45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385137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3. MODEL BUILDING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기존의 테스트를 이용하여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DATE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DAY 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요일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매칭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AVERAGE TEMPERATURE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(COLD, COOL, MILD, HOT 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범주로 나눔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2240868"/>
            <a:ext cx="1332148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67400" y="2214990"/>
            <a:ext cx="666074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pc="-50" dirty="0">
                <a:latin typeface="+mn-ea"/>
              </a:rPr>
              <a:t>요일과 이용건수의 상관관계 분석</a:t>
            </a:r>
            <a:endParaRPr lang="en-US" altLang="ko-KR" b="1" spc="-50" dirty="0">
              <a:latin typeface="+mn-ea"/>
            </a:endParaRPr>
          </a:p>
          <a:p>
            <a:r>
              <a:rPr lang="en-US" altLang="ko-KR" b="1" spc="-50" dirty="0">
                <a:latin typeface="+mn-ea"/>
              </a:rPr>
              <a:t>-&gt; </a:t>
            </a:r>
            <a:r>
              <a:rPr lang="ko-KR" altLang="en-US" b="1" spc="-50" dirty="0">
                <a:latin typeface="+mn-ea"/>
              </a:rPr>
              <a:t>유의미한 관계를 알 수 없었다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82" y="2127311"/>
            <a:ext cx="4563946" cy="467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2. </a:t>
            </a:r>
            <a:r>
              <a:rPr lang="ko-KR" altLang="en-US" b="1" spc="-50" dirty="0">
                <a:latin typeface="+mn-ea"/>
              </a:rPr>
              <a:t>날씨</a:t>
            </a:r>
            <a:r>
              <a:rPr lang="en-US" altLang="ko-KR" b="1" spc="-50" dirty="0">
                <a:latin typeface="+mn-ea"/>
              </a:rPr>
              <a:t>(</a:t>
            </a:r>
            <a:r>
              <a:rPr lang="ko-KR" altLang="en-US" b="1" spc="-50" dirty="0">
                <a:latin typeface="+mn-ea"/>
              </a:rPr>
              <a:t>기온</a:t>
            </a:r>
            <a:r>
              <a:rPr lang="en-US" altLang="ko-KR" b="1" spc="-50" dirty="0">
                <a:latin typeface="+mn-ea"/>
              </a:rPr>
              <a:t>)</a:t>
            </a:r>
            <a:r>
              <a:rPr lang="ko-KR" altLang="en-US" b="1" spc="-50" dirty="0">
                <a:latin typeface="+mn-ea"/>
              </a:rPr>
              <a:t>와 이용건수 상관관계 분석</a:t>
            </a:r>
            <a:endParaRPr lang="en-US" altLang="ko-KR" b="1" spc="-50" dirty="0">
              <a:latin typeface="+mn-ea"/>
            </a:endParaRPr>
          </a:p>
          <a:p>
            <a:r>
              <a:rPr lang="en-US" altLang="ko-KR" b="1" spc="-50" dirty="0">
                <a:latin typeface="+mn-ea"/>
              </a:rPr>
              <a:t>-&gt; </a:t>
            </a:r>
            <a:r>
              <a:rPr lang="ko-KR" altLang="en-US" b="1" spc="-50" dirty="0">
                <a:latin typeface="+mn-ea"/>
              </a:rPr>
              <a:t>기온은 이용건수와 상관이 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3" y="2060848"/>
            <a:ext cx="52006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3. </a:t>
            </a:r>
            <a:r>
              <a:rPr lang="ko-KR" altLang="en-US" b="1" spc="-50" dirty="0">
                <a:latin typeface="+mn-ea"/>
              </a:rPr>
              <a:t>서울시 여성인구밀도</a:t>
            </a:r>
            <a:r>
              <a:rPr lang="en-US" altLang="ko-KR" b="1" spc="-50" dirty="0">
                <a:latin typeface="+mn-ea"/>
              </a:rPr>
              <a:t>, </a:t>
            </a:r>
            <a:r>
              <a:rPr lang="ko-KR" altLang="en-US" b="1" spc="-50" dirty="0">
                <a:latin typeface="+mn-ea"/>
              </a:rPr>
              <a:t>서비스 이용건수 </a:t>
            </a:r>
            <a:r>
              <a:rPr lang="en-US" altLang="ko-KR" b="1" spc="-50" dirty="0">
                <a:latin typeface="+mn-ea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" y="1880829"/>
            <a:ext cx="4276913" cy="39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62" y="2272914"/>
            <a:ext cx="4270289" cy="315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6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4. </a:t>
            </a:r>
            <a:r>
              <a:rPr lang="ko-KR" altLang="en-US" b="1" spc="-50" dirty="0">
                <a:latin typeface="+mn-ea"/>
              </a:rPr>
              <a:t>지하철 하차승객</a:t>
            </a:r>
            <a:r>
              <a:rPr lang="en-US" altLang="ko-KR" b="1" spc="-50" dirty="0">
                <a:latin typeface="+mn-ea"/>
              </a:rPr>
              <a:t>, </a:t>
            </a:r>
            <a:r>
              <a:rPr lang="ko-KR" altLang="en-US" b="1" spc="-50" dirty="0">
                <a:latin typeface="+mn-ea"/>
              </a:rPr>
              <a:t>이용건수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026" name="Picture 2" descr="https://bigweb.azurewebsites.net/images/python/20180227_111236.png">
            <a:extLst>
              <a:ext uri="{FF2B5EF4-FFF2-40B4-BE49-F238E27FC236}">
                <a16:creationId xmlns:a16="http://schemas.microsoft.com/office/drawing/2014/main" id="{0F00CA5A-C181-472E-8114-49E799C5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57403"/>
            <a:ext cx="1836204" cy="45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bid_data_web_project\images\ppt_img\KakaoTalk_20180226_1700549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01" y="1957403"/>
            <a:ext cx="56388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WEB PAGE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RESULT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Ⅲ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조별 총평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개인별 총평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7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WEB PAGE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70D82-89E8-43D0-9CF4-88773516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56614"/>
            <a:ext cx="3313931" cy="58772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EAD2DE-E4BD-4AC8-8A55-BA6A4A79DA42}"/>
              </a:ext>
            </a:extLst>
          </p:cNvPr>
          <p:cNvSpPr/>
          <p:nvPr/>
        </p:nvSpPr>
        <p:spPr>
          <a:xfrm>
            <a:off x="4499755" y="3260964"/>
            <a:ext cx="369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https://bigweb.azurewebsites.net/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4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조원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A3641-564E-45CF-B3F2-D9B4FF7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82" y="764704"/>
            <a:ext cx="6156684" cy="3025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675967-C46C-4F72-8A6A-76C258BE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82" y="3801000"/>
            <a:ext cx="6187746" cy="30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104272"/>
            <a:ext cx="8316602" cy="526137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이번 프로젝트에서 저는 </a:t>
            </a:r>
            <a:r>
              <a:rPr lang="ko-KR" altLang="en-US" dirty="0" err="1">
                <a:solidFill>
                  <a:schemeClr val="tx1"/>
                </a:solidFill>
              </a:rPr>
              <a:t>파이썬으로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하는것은</a:t>
            </a:r>
            <a:r>
              <a:rPr lang="ko-KR" altLang="en-US" dirty="0">
                <a:solidFill>
                  <a:schemeClr val="tx1"/>
                </a:solidFill>
              </a:rPr>
              <a:t> 모두 제가 담당 하였습니다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처음에는 </a:t>
            </a:r>
            <a:r>
              <a:rPr lang="ko-KR" altLang="en-US" dirty="0" err="1">
                <a:solidFill>
                  <a:schemeClr val="tx1"/>
                </a:solidFill>
              </a:rPr>
              <a:t>파이썬으로</a:t>
            </a:r>
            <a:r>
              <a:rPr lang="ko-KR" altLang="en-US" dirty="0">
                <a:solidFill>
                  <a:schemeClr val="tx1"/>
                </a:solidFill>
              </a:rPr>
              <a:t> 자료를 </a:t>
            </a:r>
            <a:r>
              <a:rPr lang="ko-KR" altLang="en-US" dirty="0" err="1">
                <a:solidFill>
                  <a:schemeClr val="tx1"/>
                </a:solidFill>
              </a:rPr>
              <a:t>정리하는것이</a:t>
            </a:r>
            <a:r>
              <a:rPr lang="ko-KR" altLang="en-US" dirty="0">
                <a:solidFill>
                  <a:schemeClr val="tx1"/>
                </a:solidFill>
              </a:rPr>
              <a:t> 양이 </a:t>
            </a:r>
            <a:r>
              <a:rPr lang="ko-KR" altLang="en-US" dirty="0" err="1">
                <a:solidFill>
                  <a:schemeClr val="tx1"/>
                </a:solidFill>
              </a:rPr>
              <a:t>적을줄</a:t>
            </a:r>
            <a:r>
              <a:rPr lang="ko-KR" altLang="en-US" dirty="0">
                <a:solidFill>
                  <a:schemeClr val="tx1"/>
                </a:solidFill>
              </a:rPr>
              <a:t> 알았으나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구글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통한 위도 경도 반환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네이버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를 통한 주소를 반환해서 구를 활용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또한 </a:t>
            </a:r>
            <a:r>
              <a:rPr lang="en-US" altLang="ko-KR" dirty="0">
                <a:solidFill>
                  <a:schemeClr val="tx1"/>
                </a:solidFill>
              </a:rPr>
              <a:t>csv </a:t>
            </a:r>
            <a:r>
              <a:rPr lang="ko-KR" altLang="en-US" dirty="0">
                <a:solidFill>
                  <a:schemeClr val="tx1"/>
                </a:solidFill>
              </a:rPr>
              <a:t>파일을 </a:t>
            </a:r>
            <a:r>
              <a:rPr lang="ko-KR" altLang="en-US" dirty="0" err="1">
                <a:solidFill>
                  <a:schemeClr val="tx1"/>
                </a:solidFill>
              </a:rPr>
              <a:t>파이썬으로</a:t>
            </a:r>
            <a:r>
              <a:rPr lang="ko-KR" altLang="en-US" dirty="0">
                <a:solidFill>
                  <a:schemeClr val="tx1"/>
                </a:solidFill>
              </a:rPr>
              <a:t> 정리하는 작업은 정말 할 일이 많았습니다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또한 </a:t>
            </a:r>
            <a:r>
              <a:rPr lang="en-US" altLang="ko-KR" dirty="0">
                <a:solidFill>
                  <a:schemeClr val="tx1"/>
                </a:solidFill>
              </a:rPr>
              <a:t>git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를 활용하여 팀 프로젝트를 동기화하고 </a:t>
            </a:r>
            <a:r>
              <a:rPr lang="en-US" altLang="ko-KR" dirty="0">
                <a:solidFill>
                  <a:schemeClr val="tx1"/>
                </a:solidFill>
              </a:rPr>
              <a:t>azure </a:t>
            </a:r>
            <a:r>
              <a:rPr lang="ko-KR" altLang="en-US" dirty="0">
                <a:solidFill>
                  <a:schemeClr val="tx1"/>
                </a:solidFill>
              </a:rPr>
              <a:t>프로그램을 활용해서 웹페이지를 구현하였습니다</a:t>
            </a:r>
            <a:r>
              <a:rPr lang="en-US" altLang="ko-KR" dirty="0">
                <a:solidFill>
                  <a:schemeClr val="tx1"/>
                </a:solidFill>
              </a:rPr>
              <a:t>. Git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활용하는것은</a:t>
            </a:r>
            <a:r>
              <a:rPr lang="ko-KR" altLang="en-US" dirty="0">
                <a:solidFill>
                  <a:schemeClr val="tx1"/>
                </a:solidFill>
              </a:rPr>
              <a:t> 저 혼자서는 꽤 </a:t>
            </a:r>
            <a:r>
              <a:rPr lang="ko-KR" altLang="en-US" dirty="0" err="1">
                <a:solidFill>
                  <a:schemeClr val="tx1"/>
                </a:solidFill>
              </a:rPr>
              <a:t>사용해보았었지만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이렇게 함께 협업 </a:t>
            </a:r>
            <a:r>
              <a:rPr lang="ko-KR" altLang="en-US" dirty="0" err="1">
                <a:solidFill>
                  <a:schemeClr val="tx1"/>
                </a:solidFill>
              </a:rPr>
              <a:t>하는것은</a:t>
            </a:r>
            <a:r>
              <a:rPr lang="ko-KR" altLang="en-US" dirty="0">
                <a:solidFill>
                  <a:schemeClr val="tx1"/>
                </a:solidFill>
              </a:rPr>
              <a:t> 정말 처음이었기에 </a:t>
            </a:r>
            <a:r>
              <a:rPr lang="en-US" altLang="ko-KR" dirty="0">
                <a:solidFill>
                  <a:schemeClr val="tx1"/>
                </a:solidFill>
              </a:rPr>
              <a:t>merge </a:t>
            </a:r>
            <a:r>
              <a:rPr lang="ko-KR" altLang="en-US" dirty="0" err="1">
                <a:solidFill>
                  <a:schemeClr val="tx1"/>
                </a:solidFill>
              </a:rPr>
              <a:t>라던지</a:t>
            </a:r>
            <a:r>
              <a:rPr lang="ko-KR" altLang="en-US" dirty="0">
                <a:solidFill>
                  <a:schemeClr val="tx1"/>
                </a:solidFill>
              </a:rPr>
              <a:t> 많은 고난과 역경이 있었지만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지금 돌아보니 정말 뿌듯합니다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저는 컴퓨터 전공자로서 정말 프로그래밍만 해왔습니다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이렇게 다른 전공자들과 함께 프로젝트를 해보니 프로젝트에 대한 시각에 대해서 정말 다르게 </a:t>
            </a:r>
            <a:r>
              <a:rPr lang="ko-KR" altLang="en-US" dirty="0" err="1">
                <a:solidFill>
                  <a:schemeClr val="tx1"/>
                </a:solidFill>
              </a:rPr>
              <a:t>생각할수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있구나를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깨닳았습니다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정말 개인적으로 성장을 </a:t>
            </a:r>
            <a:r>
              <a:rPr lang="ko-KR" altLang="en-US" dirty="0" err="1">
                <a:solidFill>
                  <a:schemeClr val="tx1"/>
                </a:solidFill>
              </a:rPr>
              <a:t>많이한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달이 되었습니다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정말 </a:t>
            </a:r>
            <a:r>
              <a:rPr lang="ko-KR" altLang="en-US" dirty="0" err="1">
                <a:solidFill>
                  <a:schemeClr val="tx1"/>
                </a:solidFill>
              </a:rPr>
              <a:t>정말</a:t>
            </a:r>
            <a:r>
              <a:rPr lang="ko-KR" altLang="en-US" dirty="0">
                <a:solidFill>
                  <a:schemeClr val="tx1"/>
                </a:solidFill>
              </a:rPr>
              <a:t> 감사합니다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역할 및 개인 총평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526137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조별총평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1250" y="2371725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200" b="1" spc="-150" dirty="0">
                <a:solidFill>
                  <a:srgbClr val="F86B74"/>
                </a:solidFill>
                <a:latin typeface="+mn-ea"/>
              </a:rPr>
              <a:t>Thank you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8529" y="3762376"/>
            <a:ext cx="4226944" cy="59054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PTLINE POWERPOINT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943838" y="3296425"/>
            <a:ext cx="3912638" cy="400110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DISCOVERY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43838" y="3815623"/>
            <a:ext cx="3912638" cy="400110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PROJECT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43838" y="4334821"/>
            <a:ext cx="3912638" cy="400110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RESULT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68316" y="1617845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3400" b="1" dirty="0">
                <a:solidFill>
                  <a:srgbClr val="F86B74"/>
                </a:solidFill>
                <a:latin typeface="+mn-ea"/>
              </a:rPr>
              <a:t>CONTENTS</a:t>
            </a:r>
            <a:endParaRPr lang="ko-KR" altLang="en-US" sz="3400" b="1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8316" y="2371725"/>
            <a:ext cx="2698433" cy="9119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서울시 안심스카우트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서비스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안심스카우트 운영과정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&lt;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안심이</a:t>
              </a: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&gt;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서비스 제안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Q&amp;A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DISCOVERY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Ⅰ</a:t>
            </a: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자형 화살표 31"/>
          <p:cNvSpPr/>
          <p:nvPr/>
        </p:nvSpPr>
        <p:spPr>
          <a:xfrm flipH="1" flipV="1">
            <a:off x="1077579" y="4549110"/>
            <a:ext cx="3044594" cy="1590481"/>
          </a:xfrm>
          <a:prstGeom prst="uturnArrow">
            <a:avLst>
              <a:gd name="adj1" fmla="val 21179"/>
              <a:gd name="adj2" fmla="val 20826"/>
              <a:gd name="adj3" fmla="val 28674"/>
              <a:gd name="adj4" fmla="val 46445"/>
              <a:gd name="adj5" fmla="val 100000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1244" y="3865728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</a:rPr>
              <a:t>서울시민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여성</a:t>
            </a:r>
            <a:r>
              <a:rPr lang="en-US" altLang="ko-KR" sz="15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아동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68947" y="385709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신청접수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상황실 연결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19888" y="3847717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상황파악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180753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553796" y="3148419"/>
            <a:ext cx="1005752" cy="618537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신청</a:t>
            </a:r>
          </a:p>
        </p:txBody>
      </p:sp>
      <p:sp>
        <p:nvSpPr>
          <p:cNvPr id="18" name="U자형 화살표 17"/>
          <p:cNvSpPr/>
          <p:nvPr/>
        </p:nvSpPr>
        <p:spPr>
          <a:xfrm flipH="1" flipV="1">
            <a:off x="4716016" y="4490388"/>
            <a:ext cx="3044594" cy="1699480"/>
          </a:xfrm>
          <a:prstGeom prst="uturnArrow">
            <a:avLst>
              <a:gd name="adj1" fmla="val 20239"/>
              <a:gd name="adj2" fmla="val 20826"/>
              <a:gd name="adj3" fmla="val 28674"/>
              <a:gd name="adj4" fmla="val 46445"/>
              <a:gd name="adj5" fmla="val 64274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3164" y="5589240"/>
            <a:ext cx="1083051" cy="622360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승인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en-US" sz="1500" b="1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397279" y="3119774"/>
            <a:ext cx="1010925" cy="677149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연결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29757" y="4480506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신청확정여부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91580" y="1731104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8616" y="1731104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다산콜센터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6215" y="1590993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87724" y="5589240"/>
            <a:ext cx="1082721" cy="60062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예약 결과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9548" y="454061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신청자에게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pic>
        <p:nvPicPr>
          <p:cNvPr id="1026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385402" y="2530544"/>
            <a:ext cx="1132017" cy="116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496156" y="2590716"/>
            <a:ext cx="1086806" cy="11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7759" r="12980" b="13148"/>
          <a:stretch/>
        </p:blipFill>
        <p:spPr bwMode="auto">
          <a:xfrm>
            <a:off x="3822694" y="2311312"/>
            <a:ext cx="1400719" cy="14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024" y="2054269"/>
            <a:ext cx="2837677" cy="18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388911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388911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388167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01622" y="1655262"/>
            <a:ext cx="177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8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705204" y="2349215"/>
            <a:ext cx="777038" cy="7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1017684" y="2367650"/>
            <a:ext cx="746004" cy="7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2876721" y="2352848"/>
            <a:ext cx="3141291" cy="359725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01" y="1653151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7744" y="13047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95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401852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401852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401108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" name="왼쪽/오른쪽 화살표 2"/>
          <p:cNvSpPr/>
          <p:nvPr/>
        </p:nvSpPr>
        <p:spPr>
          <a:xfrm>
            <a:off x="4779081" y="2334023"/>
            <a:ext cx="1197075" cy="459872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5" y="1655262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54461" y="12807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  <p:pic>
        <p:nvPicPr>
          <p:cNvPr id="2050" name="Picture 2" descr="서울시청 로고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00" y="2321910"/>
            <a:ext cx="1764196" cy="4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157219" y="1727520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정책담당관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DATA PREPERATION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PLANNING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BUILBING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PROJECT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Ⅱ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383868" y="4685074"/>
            <a:ext cx="3849570" cy="400110"/>
            <a:chOff x="5033173" y="2647511"/>
            <a:chExt cx="384957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COMMUNICATE RESULT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3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43972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3548" y="108395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안심스카우트 관련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월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시간대별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신청장소별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이용자 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고용자 수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4.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구청 종합상황실 번호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경로는 개인정보문제로 사용할 수 없음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3548" y="3537012"/>
            <a:ext cx="453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지역별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22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~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익일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시의 지하철 하차승객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지리정보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인구정보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경찰서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소방서 위치정보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09574" y="353701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기타 요인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날짜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32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</TotalTime>
  <Words>593</Words>
  <Application>Microsoft Office PowerPoint</Application>
  <PresentationFormat>화면 슬라이드 쇼(4:3)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 </cp:lastModifiedBy>
  <cp:revision>163</cp:revision>
  <dcterms:created xsi:type="dcterms:W3CDTF">2015-03-27T04:47:41Z</dcterms:created>
  <dcterms:modified xsi:type="dcterms:W3CDTF">2018-02-27T05:20:00Z</dcterms:modified>
</cp:coreProperties>
</file>