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8" r:id="rId4"/>
    <p:sldId id="269" r:id="rId5"/>
    <p:sldId id="270" r:id="rId6"/>
    <p:sldId id="281" r:id="rId7"/>
    <p:sldId id="282" r:id="rId8"/>
    <p:sldId id="273" r:id="rId9"/>
    <p:sldId id="283" r:id="rId10"/>
    <p:sldId id="289" r:id="rId11"/>
    <p:sldId id="291" r:id="rId12"/>
    <p:sldId id="293" r:id="rId13"/>
    <p:sldId id="292" r:id="rId14"/>
    <p:sldId id="296" r:id="rId15"/>
    <p:sldId id="295" r:id="rId16"/>
    <p:sldId id="294" r:id="rId17"/>
    <p:sldId id="299" r:id="rId18"/>
    <p:sldId id="286" r:id="rId19"/>
    <p:sldId id="297" r:id="rId20"/>
    <p:sldId id="27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273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5B"/>
    <a:srgbClr val="728AA0"/>
    <a:srgbClr val="E5DBD2"/>
    <a:srgbClr val="B1D1CE"/>
    <a:srgbClr val="D58584"/>
    <a:srgbClr val="658762"/>
    <a:srgbClr val="F6BBBF"/>
    <a:srgbClr val="E1F2EA"/>
    <a:srgbClr val="F86B74"/>
    <a:srgbClr val="94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712" autoAdjust="0"/>
  </p:normalViewPr>
  <p:slideViewPr>
    <p:cSldViewPr>
      <p:cViewPr varScale="1">
        <p:scale>
          <a:sx n="75" d="100"/>
          <a:sy n="75" d="100"/>
        </p:scale>
        <p:origin x="941" y="58"/>
      </p:cViewPr>
      <p:guideLst>
        <p:guide pos="2880"/>
        <p:guide pos="408"/>
        <p:guide pos="5397"/>
        <p:guide orient="horz" pos="210"/>
        <p:guide orient="horz" pos="4088"/>
        <p:guide orient="horz" pos="227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 userDrawn="1"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 userDrawn="1"/>
          </p:nvGrpSpPr>
          <p:grpSpPr>
            <a:xfrm>
              <a:off x="2217199" y="1074199"/>
              <a:ext cx="4709602" cy="4709602"/>
              <a:chOff x="2217199" y="1074198"/>
              <a:chExt cx="4709602" cy="470960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217199" y="1074198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379216" y="1236215"/>
                <a:ext cx="4385568" cy="4385568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4037028" y="4616335"/>
                <a:ext cx="1069944" cy="0"/>
              </a:xfrm>
              <a:prstGeom prst="line">
                <a:avLst/>
              </a:prstGeom>
              <a:ln>
                <a:solidFill>
                  <a:srgbClr val="98D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245326"/>
            <a:ext cx="9144000" cy="5612674"/>
            <a:chOff x="0" y="1245326"/>
            <a:chExt cx="9144000" cy="5612674"/>
          </a:xfrm>
        </p:grpSpPr>
        <p:sp>
          <p:nvSpPr>
            <p:cNvPr id="4" name="직사각형 3"/>
            <p:cNvSpPr/>
            <p:nvPr/>
          </p:nvSpPr>
          <p:spPr>
            <a:xfrm>
              <a:off x="0" y="2348652"/>
              <a:ext cx="9144000" cy="4509348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2348653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10732" y="1245326"/>
              <a:ext cx="3013600" cy="2171816"/>
            </a:xfrm>
            <a:prstGeom prst="rect">
              <a:avLst/>
            </a:prstGeom>
            <a:solidFill>
              <a:srgbClr val="E5DBD2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1189" y="1317762"/>
              <a:ext cx="2832686" cy="2026944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114123"/>
            <a:ext cx="9144000" cy="0"/>
          </a:xfrm>
          <a:prstGeom prst="line">
            <a:avLst/>
          </a:prstGeom>
          <a:ln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2027056" y="2034123"/>
            <a:ext cx="7116944" cy="1080000"/>
            <a:chOff x="0" y="1923090"/>
            <a:chExt cx="7116944" cy="1080000"/>
          </a:xfrm>
        </p:grpSpPr>
        <p:sp>
          <p:nvSpPr>
            <p:cNvPr id="5" name="직사각형 4"/>
            <p:cNvSpPr/>
            <p:nvPr/>
          </p:nvSpPr>
          <p:spPr>
            <a:xfrm>
              <a:off x="1047750" y="1923090"/>
              <a:ext cx="6069194" cy="1080000"/>
            </a:xfrm>
            <a:prstGeom prst="rect">
              <a:avLst/>
            </a:prstGeom>
            <a:solidFill>
              <a:srgbClr val="E5DBD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1923090"/>
              <a:ext cx="1080000" cy="1080000"/>
            </a:xfrm>
            <a:prstGeom prst="rect">
              <a:avLst/>
            </a:prstGeom>
            <a:solidFill>
              <a:srgbClr val="43435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179512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1"/>
            <a:ext cx="9144000" cy="6857998"/>
            <a:chOff x="0" y="1"/>
            <a:chExt cx="9144000" cy="6857998"/>
          </a:xfrm>
        </p:grpSpPr>
        <p:grpSp>
          <p:nvGrpSpPr>
            <p:cNvPr id="4" name="그룹 18"/>
            <p:cNvGrpSpPr/>
            <p:nvPr/>
          </p:nvGrpSpPr>
          <p:grpSpPr>
            <a:xfrm>
              <a:off x="0" y="1"/>
              <a:ext cx="827313" cy="827313"/>
              <a:chOff x="0" y="1"/>
              <a:chExt cx="1203593" cy="120359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0" y="1"/>
                <a:ext cx="1203593" cy="1203593"/>
              </a:xfrm>
              <a:custGeom>
                <a:avLst/>
                <a:gdLst>
                  <a:gd name="connsiteX0" fmla="*/ 1045137 w 1203593"/>
                  <a:gd name="connsiteY0" fmla="*/ 0 h 1203593"/>
                  <a:gd name="connsiteX1" fmla="*/ 1203593 w 1203593"/>
                  <a:gd name="connsiteY1" fmla="*/ 0 h 1203593"/>
                  <a:gd name="connsiteX2" fmla="*/ 0 w 1203593"/>
                  <a:gd name="connsiteY2" fmla="*/ 1203593 h 1203593"/>
                  <a:gd name="connsiteX3" fmla="*/ 0 w 1203593"/>
                  <a:gd name="connsiteY3" fmla="*/ 1045137 h 1203593"/>
                  <a:gd name="connsiteX4" fmla="*/ 1045137 w 1203593"/>
                  <a:gd name="connsiteY4" fmla="*/ 0 h 12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93" h="1203593">
                    <a:moveTo>
                      <a:pt x="1045137" y="0"/>
                    </a:moveTo>
                    <a:lnTo>
                      <a:pt x="1203593" y="0"/>
                    </a:lnTo>
                    <a:lnTo>
                      <a:pt x="0" y="1203593"/>
                    </a:lnTo>
                    <a:lnTo>
                      <a:pt x="0" y="1045137"/>
                    </a:lnTo>
                    <a:lnTo>
                      <a:pt x="1045137" y="0"/>
                    </a:lnTo>
                    <a:close/>
                  </a:path>
                </a:pathLst>
              </a:custGeom>
              <a:solidFill>
                <a:srgbClr val="E5DBD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0" y="2"/>
                <a:ext cx="1045137" cy="801188"/>
              </a:xfrm>
              <a:custGeom>
                <a:avLst/>
                <a:gdLst>
                  <a:gd name="connsiteX0" fmla="*/ 0 w 1045137"/>
                  <a:gd name="connsiteY0" fmla="*/ 0 h 1045137"/>
                  <a:gd name="connsiteX1" fmla="*/ 1045137 w 1045137"/>
                  <a:gd name="connsiteY1" fmla="*/ 0 h 1045137"/>
                  <a:gd name="connsiteX2" fmla="*/ 0 w 1045137"/>
                  <a:gd name="connsiteY2" fmla="*/ 1045137 h 1045137"/>
                  <a:gd name="connsiteX3" fmla="*/ 0 w 1045137"/>
                  <a:gd name="connsiteY3" fmla="*/ 0 h 104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37" h="1045137">
                    <a:moveTo>
                      <a:pt x="0" y="0"/>
                    </a:moveTo>
                    <a:lnTo>
                      <a:pt x="1045137" y="0"/>
                    </a:lnTo>
                    <a:lnTo>
                      <a:pt x="0" y="1045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자유형 4"/>
            <p:cNvSpPr/>
            <p:nvPr/>
          </p:nvSpPr>
          <p:spPr>
            <a:xfrm rot="10800000">
              <a:off x="7863840" y="5930537"/>
              <a:ext cx="1280160" cy="927462"/>
            </a:xfrm>
            <a:custGeom>
              <a:avLst/>
              <a:gdLst>
                <a:gd name="connsiteX0" fmla="*/ 1045137 w 1203593"/>
                <a:gd name="connsiteY0" fmla="*/ 0 h 1203593"/>
                <a:gd name="connsiteX1" fmla="*/ 1203593 w 1203593"/>
                <a:gd name="connsiteY1" fmla="*/ 0 h 1203593"/>
                <a:gd name="connsiteX2" fmla="*/ 0 w 1203593"/>
                <a:gd name="connsiteY2" fmla="*/ 1203593 h 1203593"/>
                <a:gd name="connsiteX3" fmla="*/ 0 w 1203593"/>
                <a:gd name="connsiteY3" fmla="*/ 1045137 h 1203593"/>
                <a:gd name="connsiteX4" fmla="*/ 1045137 w 1203593"/>
                <a:gd name="connsiteY4" fmla="*/ 0 h 12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593" h="1203593">
                  <a:moveTo>
                    <a:pt x="1045137" y="0"/>
                  </a:moveTo>
                  <a:lnTo>
                    <a:pt x="1203593" y="0"/>
                  </a:lnTo>
                  <a:lnTo>
                    <a:pt x="0" y="1203593"/>
                  </a:lnTo>
                  <a:lnTo>
                    <a:pt x="0" y="1045137"/>
                  </a:lnTo>
                  <a:lnTo>
                    <a:pt x="1045137" y="0"/>
                  </a:lnTo>
                  <a:close/>
                </a:path>
              </a:pathLst>
            </a:custGeom>
            <a:solidFill>
              <a:srgbClr val="E5DBD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5D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429000"/>
              <a:ext cx="9144000" cy="0"/>
            </a:xfrm>
            <a:prstGeom prst="line">
              <a:avLst/>
            </a:prstGeom>
            <a:ln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18"/>
            <p:cNvGrpSpPr/>
            <p:nvPr/>
          </p:nvGrpSpPr>
          <p:grpSpPr>
            <a:xfrm>
              <a:off x="2217199" y="2171700"/>
              <a:ext cx="4709602" cy="2514600"/>
              <a:chOff x="2217199" y="1074199"/>
              <a:chExt cx="4709602" cy="47096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17199" y="1074199"/>
                <a:ext cx="4709602" cy="4709602"/>
              </a:xfrm>
              <a:prstGeom prst="rect">
                <a:avLst/>
              </a:prstGeom>
              <a:solidFill>
                <a:srgbClr val="E5DBD2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9216" y="1377469"/>
                <a:ext cx="4385568" cy="4103062"/>
              </a:xfrm>
              <a:prstGeom prst="rect">
                <a:avLst/>
              </a:prstGeom>
              <a:solidFill>
                <a:srgbClr val="43435B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50" y="1359978"/>
            <a:ext cx="4381500" cy="3389108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서울시 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5000" b="1" dirty="0">
                <a:solidFill>
                  <a:srgbClr val="F86B74"/>
                </a:solidFill>
                <a:latin typeface="+mn-ea"/>
              </a:rPr>
              <a:t>안심스카우트</a:t>
            </a:r>
            <a:endParaRPr lang="en-US" altLang="ko-KR" sz="5000" b="1" dirty="0">
              <a:solidFill>
                <a:srgbClr val="F86B74"/>
              </a:solidFill>
              <a:latin typeface="+mn-ea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서비스 개선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7028" y="4598918"/>
            <a:ext cx="1069944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2018.2.13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018" y="5877272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조 문광현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박효선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고정원</a:t>
            </a:r>
            <a:r>
              <a:rPr lang="en-US" altLang="ko-KR" sz="2500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sz="2500" b="1" spc="-50" dirty="0">
                <a:solidFill>
                  <a:srgbClr val="43435B"/>
                </a:solidFill>
                <a:latin typeface="+mn-ea"/>
              </a:rPr>
              <a:t>김아람</a:t>
            </a:r>
            <a:endParaRPr lang="en-US" altLang="ko-KR" sz="2500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 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7" y="2034873"/>
            <a:ext cx="5229860" cy="21602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27" y="2931603"/>
            <a:ext cx="2073742" cy="25270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35" y="2433830"/>
            <a:ext cx="2844316" cy="29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760872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268760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서로 다른 형식의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같은 형식으로 통합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8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66213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MODEL PLANNIG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44162"/>
            <a:ext cx="7668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DETERMINE METHOD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요일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날씨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상관관계 분석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서울시여성인구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지하철 하차승객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</a:t>
            </a:r>
            <a:r>
              <a:rPr lang="ko-KR" altLang="en-US" b="1" spc="-50" dirty="0">
                <a:solidFill>
                  <a:srgbClr val="FF0000"/>
                </a:solidFill>
                <a:latin typeface="+mn-ea"/>
              </a:rPr>
              <a:t>이용건수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의 관계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099" y="2898488"/>
            <a:ext cx="8316602" cy="2899811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82" y="3055731"/>
            <a:ext cx="7668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VARIABLE SELECTION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과 지하철 하차승객이 서비스 이용건수에 영향을 미칠 것으로 판단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기온과 서비스 이용건수를 독립변수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(X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이용건수를 종속변수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(Y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변수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LINEAR REGRESSION,  BAR CHART, HISTOGRAM</a:t>
            </a: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1385137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3. MODEL BUILDING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기존의 테스트를 이용하여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DATE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와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DAY 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요일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매칭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AVERAGE TEMPERATURE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을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(COLD, COOL, MILD, HOT )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범주로 나눔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9" y="2240868"/>
            <a:ext cx="58197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2240868"/>
            <a:ext cx="1332148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67400" y="2214990"/>
            <a:ext cx="666074" cy="4776155"/>
          </a:xfrm>
          <a:prstGeom prst="rect">
            <a:avLst/>
          </a:prstGeom>
          <a:solidFill>
            <a:schemeClr val="accent4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spc="-50" dirty="0">
                <a:latin typeface="+mn-ea"/>
              </a:rPr>
              <a:t>요일과 이용건수의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유의미한 관계를 알 수 없었다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2" y="2127311"/>
            <a:ext cx="4563946" cy="46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543" y="1176355"/>
            <a:ext cx="766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2. </a:t>
            </a:r>
            <a:r>
              <a:rPr lang="ko-KR" altLang="en-US" b="1" spc="-50" dirty="0">
                <a:latin typeface="+mn-ea"/>
              </a:rPr>
              <a:t>날씨</a:t>
            </a:r>
            <a:r>
              <a:rPr lang="en-US" altLang="ko-KR" b="1" spc="-50" dirty="0">
                <a:latin typeface="+mn-ea"/>
              </a:rPr>
              <a:t>(</a:t>
            </a:r>
            <a:r>
              <a:rPr lang="ko-KR" altLang="en-US" b="1" spc="-50" dirty="0">
                <a:latin typeface="+mn-ea"/>
              </a:rPr>
              <a:t>기온</a:t>
            </a:r>
            <a:r>
              <a:rPr lang="en-US" altLang="ko-KR" b="1" spc="-50" dirty="0">
                <a:latin typeface="+mn-ea"/>
              </a:rPr>
              <a:t>)</a:t>
            </a:r>
            <a:r>
              <a:rPr lang="ko-KR" altLang="en-US" b="1" spc="-50" dirty="0">
                <a:latin typeface="+mn-ea"/>
              </a:rPr>
              <a:t>와 이용건수 상관관계 분석</a:t>
            </a:r>
            <a:endParaRPr lang="en-US" altLang="ko-KR" b="1" spc="-50" dirty="0">
              <a:latin typeface="+mn-ea"/>
            </a:endParaRPr>
          </a:p>
          <a:p>
            <a:r>
              <a:rPr lang="en-US" altLang="ko-KR" b="1" spc="-50" dirty="0">
                <a:latin typeface="+mn-ea"/>
              </a:rPr>
              <a:t>-&gt; </a:t>
            </a:r>
            <a:r>
              <a:rPr lang="ko-KR" altLang="en-US" b="1" spc="-50" dirty="0">
                <a:latin typeface="+mn-ea"/>
              </a:rPr>
              <a:t>기온은 이용건수와 상관이 있다</a:t>
            </a:r>
            <a:endParaRPr lang="en-US" altLang="ko-KR" b="1" spc="-5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3" y="2060848"/>
            <a:ext cx="52006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3. </a:t>
            </a:r>
            <a:r>
              <a:rPr lang="ko-KR" altLang="en-US" b="1" spc="-50" dirty="0">
                <a:latin typeface="+mn-ea"/>
              </a:rPr>
              <a:t>서울시 여성인구밀도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서비스 이용건수 </a:t>
            </a:r>
            <a:r>
              <a:rPr lang="en-US" altLang="ko-KR" b="1" spc="-50" dirty="0">
                <a:latin typeface="+mn-ea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" y="1880829"/>
            <a:ext cx="4276913" cy="39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362" y="2272914"/>
            <a:ext cx="4270289" cy="315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6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4. COMMUNICATE RESULTS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4543" y="1176355"/>
            <a:ext cx="766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50" dirty="0">
                <a:latin typeface="+mn-ea"/>
              </a:rPr>
              <a:t>4. </a:t>
            </a:r>
            <a:r>
              <a:rPr lang="ko-KR" altLang="en-US" b="1" spc="-50" dirty="0">
                <a:latin typeface="+mn-ea"/>
              </a:rPr>
              <a:t>지하철 하차승객</a:t>
            </a:r>
            <a:r>
              <a:rPr lang="en-US" altLang="ko-KR" b="1" spc="-50" dirty="0">
                <a:latin typeface="+mn-ea"/>
              </a:rPr>
              <a:t>, </a:t>
            </a:r>
            <a:r>
              <a:rPr lang="ko-KR" altLang="en-US" b="1" spc="-50" dirty="0">
                <a:latin typeface="+mn-ea"/>
              </a:rPr>
              <a:t>이용건수</a:t>
            </a:r>
            <a:endParaRPr lang="en-US" altLang="ko-KR" b="1" spc="-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50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WEB PAGE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Ⅲ</a:t>
            </a:r>
          </a:p>
        </p:txBody>
      </p:sp>
    </p:spTree>
    <p:extLst>
      <p:ext uri="{BB962C8B-B14F-4D97-AF65-F5344CB8AC3E}">
        <p14:creationId xmlns:p14="http://schemas.microsoft.com/office/powerpoint/2010/main" val="1675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3"/>
            <a:ext cx="8316602" cy="7968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WEB PAGE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조원 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81250" y="2371725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200" b="1" spc="-150" dirty="0">
                <a:solidFill>
                  <a:srgbClr val="F86B74"/>
                </a:solidFill>
                <a:latin typeface="+mn-ea"/>
              </a:rPr>
              <a:t>Thank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8529" y="3762376"/>
            <a:ext cx="4226944" cy="590549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PTLINE POWERPOINT</a:t>
            </a:r>
          </a:p>
          <a:p>
            <a:pPr algn="ctr">
              <a:lnSpc>
                <a:spcPct val="9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943838" y="3296425"/>
            <a:ext cx="3912638" cy="400110"/>
            <a:chOff x="4922966" y="3008578"/>
            <a:chExt cx="391263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245815" y="300857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DISCOVERY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2966" y="3062625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943838" y="3815623"/>
            <a:ext cx="3912638" cy="400110"/>
            <a:chOff x="4922966" y="3550686"/>
            <a:chExt cx="3912638" cy="400110"/>
          </a:xfrm>
        </p:grpSpPr>
        <p:sp>
          <p:nvSpPr>
            <p:cNvPr id="30" name="TextBox 29"/>
            <p:cNvSpPr txBox="1"/>
            <p:nvPr/>
          </p:nvSpPr>
          <p:spPr>
            <a:xfrm>
              <a:off x="5245815" y="3550686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PROJECT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966" y="3604733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43838" y="4334821"/>
            <a:ext cx="3912638" cy="400110"/>
            <a:chOff x="4922966" y="4092794"/>
            <a:chExt cx="3912638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5245815" y="409279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RESULT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22966" y="4146841"/>
              <a:ext cx="309434" cy="309434"/>
            </a:xfrm>
            <a:prstGeom prst="rect">
              <a:avLst/>
            </a:prstGeom>
            <a:solidFill>
              <a:srgbClr val="F86B74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68316" y="1617845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3400" b="1" dirty="0">
                <a:solidFill>
                  <a:srgbClr val="F86B74"/>
                </a:solidFill>
                <a:latin typeface="+mn-ea"/>
              </a:rPr>
              <a:t>CONTENTS</a:t>
            </a:r>
            <a:endParaRPr lang="ko-KR" altLang="en-US" sz="3400" b="1" dirty="0">
              <a:solidFill>
                <a:srgbClr val="F86B74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8316" y="2371725"/>
            <a:ext cx="2698433" cy="9119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서울시 안심스카우트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서비스 개선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안심스카우트 운영과정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&lt;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안심이</a:t>
              </a: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&gt;</a:t>
              </a:r>
              <a:r>
                <a:rPr lang="ko-KR" altLang="en-US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서비스 제안</a:t>
              </a:r>
              <a:endParaRPr lang="en-US" altLang="ko-KR" sz="20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Q&amp;A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DISCOVERY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Ⅰ</a:t>
            </a: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자형 화살표 31"/>
          <p:cNvSpPr/>
          <p:nvPr/>
        </p:nvSpPr>
        <p:spPr>
          <a:xfrm flipH="1" flipV="1">
            <a:off x="1077579" y="4549110"/>
            <a:ext cx="3044594" cy="1590481"/>
          </a:xfrm>
          <a:prstGeom prst="uturnArrow">
            <a:avLst>
              <a:gd name="adj1" fmla="val 21179"/>
              <a:gd name="adj2" fmla="val 20826"/>
              <a:gd name="adj3" fmla="val 28674"/>
              <a:gd name="adj4" fmla="val 46445"/>
              <a:gd name="adj5" fmla="val 100000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1244" y="3865728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</a:rPr>
              <a:t>서울시민</a:t>
            </a:r>
            <a:r>
              <a:rPr lang="ko-KR" altLang="en-US" sz="15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여성</a:t>
            </a:r>
            <a:r>
              <a:rPr lang="en-US" altLang="ko-KR" sz="15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500" b="1" dirty="0">
                <a:solidFill>
                  <a:sysClr val="windowText" lastClr="000000"/>
                </a:solidFill>
              </a:rPr>
              <a:t>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68947" y="385709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신청접수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상황실 연결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19888" y="3847717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상황파악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552" y="118075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운영과정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553796" y="3148419"/>
            <a:ext cx="1005752" cy="618537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신청</a:t>
            </a:r>
          </a:p>
        </p:txBody>
      </p:sp>
      <p:sp>
        <p:nvSpPr>
          <p:cNvPr id="18" name="U자형 화살표 17"/>
          <p:cNvSpPr/>
          <p:nvPr/>
        </p:nvSpPr>
        <p:spPr>
          <a:xfrm flipH="1" flipV="1">
            <a:off x="4716016" y="4490388"/>
            <a:ext cx="3044594" cy="1699480"/>
          </a:xfrm>
          <a:prstGeom prst="uturnArrow">
            <a:avLst>
              <a:gd name="adj1" fmla="val 20239"/>
              <a:gd name="adj2" fmla="val 20826"/>
              <a:gd name="adj3" fmla="val 28674"/>
              <a:gd name="adj4" fmla="val 46445"/>
              <a:gd name="adj5" fmla="val 64274"/>
            </a:avLst>
          </a:prstGeom>
          <a:gradFill flip="none" rotWithShape="1">
            <a:gsLst>
              <a:gs pos="0">
                <a:srgbClr val="43435B">
                  <a:shade val="30000"/>
                  <a:satMod val="115000"/>
                  <a:alpha val="75000"/>
                </a:srgbClr>
              </a:gs>
              <a:gs pos="50000">
                <a:srgbClr val="43435B">
                  <a:shade val="67500"/>
                  <a:satMod val="115000"/>
                </a:srgbClr>
              </a:gs>
              <a:gs pos="100000">
                <a:srgbClr val="43435B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3164" y="5589240"/>
            <a:ext cx="1083051" cy="622360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승인</a:t>
            </a:r>
            <a:r>
              <a:rPr lang="en-US" altLang="ko-KR" sz="1500" b="1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397279" y="3119774"/>
            <a:ext cx="1010925" cy="677149"/>
          </a:xfrm>
          <a:prstGeom prst="rightArrow">
            <a:avLst/>
          </a:prstGeom>
          <a:solidFill>
            <a:srgbClr val="43435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연결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29757" y="4480506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신청확정여부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1580" y="1731104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18616" y="1731104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다산콜센터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26215" y="1590993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87724" y="5589240"/>
            <a:ext cx="1082721" cy="600628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예약 결과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59548" y="4540615"/>
            <a:ext cx="1908212" cy="576114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신청자에게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전달</a:t>
            </a:r>
          </a:p>
        </p:txBody>
      </p:sp>
      <p:pic>
        <p:nvPicPr>
          <p:cNvPr id="1026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385402" y="2530544"/>
            <a:ext cx="1132017" cy="11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496156" y="2590716"/>
            <a:ext cx="1086806" cy="111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7759" r="12980" b="13148"/>
          <a:stretch/>
        </p:blipFill>
        <p:spPr bwMode="auto">
          <a:xfrm>
            <a:off x="3822694" y="2311312"/>
            <a:ext cx="1400719" cy="14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024" y="2054269"/>
            <a:ext cx="2837677" cy="18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388911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388911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388167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01622" y="1655262"/>
            <a:ext cx="177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사용자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8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45957" r="36019" b="16532"/>
          <a:stretch/>
        </p:blipFill>
        <p:spPr bwMode="auto">
          <a:xfrm>
            <a:off x="1705204" y="2349215"/>
            <a:ext cx="777038" cy="7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다산콜센터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1" t="9104" r="36008" b="53385"/>
          <a:stretch/>
        </p:blipFill>
        <p:spPr bwMode="auto">
          <a:xfrm>
            <a:off x="1017684" y="2367650"/>
            <a:ext cx="746004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2876721" y="2352848"/>
            <a:ext cx="3141291" cy="359725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601" y="1653151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67744" y="13047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95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3657" y="3617433"/>
            <a:ext cx="8316602" cy="2555875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2. &lt;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&gt;</a:t>
            </a:r>
            <a:r>
              <a:rPr lang="ko-KR" altLang="en-US" sz="3200" b="1" spc="-50" dirty="0">
                <a:solidFill>
                  <a:srgbClr val="43435B"/>
                </a:solidFill>
                <a:latin typeface="+mn-ea"/>
              </a:rPr>
              <a:t>서비스 제안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2624" y="373662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서비스 제안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03236" y="4401852"/>
            <a:ext cx="20553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Target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각 구청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서울시 여성정책실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trike="sngStrike" spc="-50" dirty="0">
                <a:solidFill>
                  <a:srgbClr val="43435B"/>
                </a:solidFill>
                <a:latin typeface="+mn-ea"/>
              </a:rPr>
              <a:t>서울시민</a:t>
            </a:r>
            <a:endParaRPr lang="en-US" altLang="ko-KR" b="1" strike="sngStrike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0976" y="4401852"/>
            <a:ext cx="1929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Service Contents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운영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History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추천지역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99292" y="4401108"/>
            <a:ext cx="1925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Advantage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통합된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Dataset </a:t>
            </a: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관리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 방향의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편의성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81674" y="1655262"/>
            <a:ext cx="1306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각 구청의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종합상황실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56" y="1851161"/>
            <a:ext cx="2837677" cy="1885468"/>
          </a:xfrm>
          <a:prstGeom prst="rect">
            <a:avLst/>
          </a:prstGeom>
        </p:spPr>
      </p:pic>
      <p:sp>
        <p:nvSpPr>
          <p:cNvPr id="3" name="왼쪽/오른쪽 화살표 2"/>
          <p:cNvSpPr/>
          <p:nvPr/>
        </p:nvSpPr>
        <p:spPr>
          <a:xfrm>
            <a:off x="4779081" y="2334023"/>
            <a:ext cx="1197075" cy="459872"/>
          </a:xfrm>
          <a:prstGeom prst="leftRightArrow">
            <a:avLst/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5" y="1655262"/>
            <a:ext cx="1668368" cy="158444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754461" y="12807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&lt;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&gt;</a:t>
            </a:r>
          </a:p>
        </p:txBody>
      </p:sp>
      <p:pic>
        <p:nvPicPr>
          <p:cNvPr id="2050" name="Picture 2" descr="서울시청 로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00" y="2321910"/>
            <a:ext cx="1764196" cy="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157219" y="1727520"/>
            <a:ext cx="130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정책담당관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3369325" y="3468383"/>
            <a:ext cx="3849570" cy="400110"/>
            <a:chOff x="5033173" y="2647511"/>
            <a:chExt cx="3849570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DATA PREPERATION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1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69325" y="3877958"/>
            <a:ext cx="3849570" cy="400110"/>
            <a:chOff x="5033173" y="2647511"/>
            <a:chExt cx="3849570" cy="400110"/>
          </a:xfrm>
        </p:grpSpPr>
        <p:sp>
          <p:nvSpPr>
            <p:cNvPr id="100" name="TextBox 99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PLANNING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369325" y="4287533"/>
            <a:ext cx="3849570" cy="400110"/>
            <a:chOff x="5033173" y="2647511"/>
            <a:chExt cx="3849570" cy="400110"/>
          </a:xfrm>
        </p:grpSpPr>
        <p:sp>
          <p:nvSpPr>
            <p:cNvPr id="103" name="TextBox 102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MODEL BUILBING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252905" y="2082791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>
                <a:solidFill>
                  <a:srgbClr val="F86B74"/>
                </a:solidFill>
                <a:latin typeface="+mn-ea"/>
              </a:rPr>
              <a:t>PROJECT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5453" y="218597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rgbClr val="E5DBD2"/>
                </a:solidFill>
                <a:latin typeface="+mn-ea"/>
              </a:rPr>
              <a:t>Ⅱ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383868" y="4685074"/>
            <a:ext cx="3849570" cy="400110"/>
            <a:chOff x="5033173" y="2647511"/>
            <a:chExt cx="384957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292954" y="2647511"/>
              <a:ext cx="358978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COMMUNICATE RESULT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3173" y="2730122"/>
              <a:ext cx="252306" cy="252306"/>
            </a:xfrm>
            <a:prstGeom prst="rect">
              <a:avLst/>
            </a:prstGeom>
            <a:solidFill>
              <a:srgbClr val="E5DBD2"/>
            </a:solidFill>
          </p:spPr>
          <p:txBody>
            <a:bodyPr wrap="none" lIns="36000" tIns="36000" rIns="36000" rtlCol="0" anchor="ctr">
              <a:noAutofit/>
            </a:bodyPr>
            <a:lstStyle/>
            <a:p>
              <a:pPr algn="ctr"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pc="-50" dirty="0">
                  <a:solidFill>
                    <a:srgbClr val="43435B"/>
                  </a:solidFill>
                  <a:latin typeface="+mn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3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1107" y="1083952"/>
            <a:ext cx="8316602" cy="4397276"/>
          </a:xfrm>
          <a:prstGeom prst="rect">
            <a:avLst/>
          </a:prstGeom>
          <a:solidFill>
            <a:srgbClr val="E5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49290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solidFill>
                  <a:srgbClr val="43435B"/>
                </a:solidFill>
                <a:latin typeface="+mn-ea"/>
              </a:rPr>
              <a:t>1. DATA PREPERATION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3699" y="980728"/>
            <a:ext cx="8316602" cy="71785"/>
          </a:xfrm>
          <a:prstGeom prst="rect">
            <a:avLst/>
          </a:prstGeom>
          <a:solidFill>
            <a:srgbClr val="4343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548" y="108395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안심스카우트 관련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년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월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일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/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시간대별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</a:t>
            </a:r>
            <a:r>
              <a:rPr lang="ko-KR" altLang="en-US" b="1" spc="-50" dirty="0" err="1">
                <a:solidFill>
                  <a:srgbClr val="43435B"/>
                </a:solidFill>
                <a:latin typeface="+mn-ea"/>
              </a:rPr>
              <a:t>신청장소별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이용정보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이용자 수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안심스카우트 고용자 수 </a:t>
            </a: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4.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구청 종합상황실 번호 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-&gt;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경로는 개인정보문제로 사용할 수 없음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3548" y="3537012"/>
            <a:ext cx="453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지역별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22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~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익일 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1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시의 지하철 하차승객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지리정보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구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동 인구정보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경찰서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,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소방서 위치정보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09574" y="3537012"/>
            <a:ext cx="7668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 기타 요인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(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기온</a:t>
            </a:r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)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정보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날짜 데이터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r>
              <a:rPr lang="en-US" altLang="ko-KR" b="1" spc="-50" dirty="0">
                <a:solidFill>
                  <a:srgbClr val="43435B"/>
                </a:solidFill>
                <a:latin typeface="+mn-ea"/>
              </a:rPr>
              <a:t>3.  </a:t>
            </a:r>
            <a:r>
              <a:rPr lang="ko-KR" altLang="en-US" b="1" spc="-50" dirty="0">
                <a:solidFill>
                  <a:srgbClr val="43435B"/>
                </a:solidFill>
                <a:latin typeface="+mn-ea"/>
              </a:rPr>
              <a:t>등</a:t>
            </a: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endParaRPr lang="en-US" altLang="ko-KR" b="1" spc="-50" dirty="0">
              <a:solidFill>
                <a:srgbClr val="43435B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b="1" spc="-50" dirty="0">
              <a:solidFill>
                <a:srgbClr val="43435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2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439</Words>
  <Application>Microsoft Office PowerPoint</Application>
  <PresentationFormat>화면 슬라이드 쇼(4:3)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 </cp:lastModifiedBy>
  <cp:revision>156</cp:revision>
  <dcterms:created xsi:type="dcterms:W3CDTF">2015-03-27T04:47:41Z</dcterms:created>
  <dcterms:modified xsi:type="dcterms:W3CDTF">2018-02-26T07:37:11Z</dcterms:modified>
</cp:coreProperties>
</file>