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90" r:id="rId3"/>
    <p:sldId id="268" r:id="rId4"/>
    <p:sldId id="269" r:id="rId5"/>
    <p:sldId id="270" r:id="rId6"/>
    <p:sldId id="281" r:id="rId7"/>
    <p:sldId id="282" r:id="rId8"/>
    <p:sldId id="273" r:id="rId9"/>
    <p:sldId id="283" r:id="rId10"/>
    <p:sldId id="289" r:id="rId11"/>
    <p:sldId id="291" r:id="rId12"/>
    <p:sldId id="293" r:id="rId13"/>
    <p:sldId id="292" r:id="rId14"/>
    <p:sldId id="296" r:id="rId15"/>
    <p:sldId id="295" r:id="rId16"/>
    <p:sldId id="294" r:id="rId17"/>
    <p:sldId id="299" r:id="rId18"/>
    <p:sldId id="286" r:id="rId19"/>
    <p:sldId id="297" r:id="rId20"/>
    <p:sldId id="272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pos="2880" userDrawn="1">
          <p15:clr>
            <a:srgbClr val="A4A3A4"/>
          </p15:clr>
        </p15:guide>
        <p15:guide id="3" pos="408" userDrawn="1">
          <p15:clr>
            <a:srgbClr val="A4A3A4"/>
          </p15:clr>
        </p15:guide>
        <p15:guide id="4" pos="5397" userDrawn="1">
          <p15:clr>
            <a:srgbClr val="A4A3A4"/>
          </p15:clr>
        </p15:guide>
        <p15:guide id="5" orient="horz" pos="210" userDrawn="1">
          <p15:clr>
            <a:srgbClr val="A4A3A4"/>
          </p15:clr>
        </p15:guide>
        <p15:guide id="6" orient="horz" pos="4088" userDrawn="1">
          <p15:clr>
            <a:srgbClr val="A4A3A4"/>
          </p15:clr>
        </p15:guide>
        <p15:guide id="7" orient="horz" pos="2273" userDrawn="1">
          <p15:clr>
            <a:srgbClr val="A4A3A4"/>
          </p15:clr>
        </p15:guide>
        <p15:guide id="8" orient="horz" pos="66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35B"/>
    <a:srgbClr val="728AA0"/>
    <a:srgbClr val="E5DBD2"/>
    <a:srgbClr val="B1D1CE"/>
    <a:srgbClr val="D58584"/>
    <a:srgbClr val="658762"/>
    <a:srgbClr val="F6BBBF"/>
    <a:srgbClr val="E1F2EA"/>
    <a:srgbClr val="F86B74"/>
    <a:srgbClr val="948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04" autoAdjust="0"/>
    <p:restoredTop sz="94712" autoAdjust="0"/>
  </p:normalViewPr>
  <p:slideViewPr>
    <p:cSldViewPr>
      <p:cViewPr>
        <p:scale>
          <a:sx n="75" d="100"/>
          <a:sy n="75" d="100"/>
        </p:scale>
        <p:origin x="-1386" y="-816"/>
      </p:cViewPr>
      <p:guideLst>
        <p:guide orient="horz" pos="210"/>
        <p:guide orient="horz" pos="4088"/>
        <p:guide orient="horz" pos="2273"/>
        <p:guide orient="horz" pos="663"/>
        <p:guide pos="2880"/>
        <p:guide pos="408"/>
        <p:guide pos="539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2" name="직사각형 1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E5DB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" name="직선 연결선 2"/>
            <p:cNvCxnSpPr/>
            <p:nvPr userDrawn="1"/>
          </p:nvCxnSpPr>
          <p:spPr>
            <a:xfrm>
              <a:off x="0" y="3429000"/>
              <a:ext cx="9144000" cy="0"/>
            </a:xfrm>
            <a:prstGeom prst="line">
              <a:avLst/>
            </a:prstGeom>
            <a:ln>
              <a:solidFill>
                <a:srgbClr val="4343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그룹 3"/>
            <p:cNvGrpSpPr/>
            <p:nvPr userDrawn="1"/>
          </p:nvGrpSpPr>
          <p:grpSpPr>
            <a:xfrm>
              <a:off x="2217199" y="1074199"/>
              <a:ext cx="4709602" cy="4709602"/>
              <a:chOff x="2217199" y="1074198"/>
              <a:chExt cx="4709602" cy="4709602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2217199" y="1074198"/>
                <a:ext cx="4709602" cy="4709602"/>
              </a:xfrm>
              <a:prstGeom prst="rect">
                <a:avLst/>
              </a:prstGeom>
              <a:solidFill>
                <a:srgbClr val="E5DBD2"/>
              </a:solidFill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2379216" y="1236215"/>
                <a:ext cx="4385568" cy="4385568"/>
              </a:xfrm>
              <a:prstGeom prst="rect">
                <a:avLst/>
              </a:prstGeom>
              <a:solidFill>
                <a:srgbClr val="43435B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/>
              <p:cNvCxnSpPr/>
              <p:nvPr/>
            </p:nvCxnSpPr>
            <p:spPr>
              <a:xfrm>
                <a:off x="4037028" y="4616335"/>
                <a:ext cx="1069944" cy="0"/>
              </a:xfrm>
              <a:prstGeom prst="line">
                <a:avLst/>
              </a:prstGeom>
              <a:ln>
                <a:solidFill>
                  <a:srgbClr val="98D3D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8" name="Picture 8" descr="본문흰색"/>
          <p:cNvPicPr>
            <a:picLocks noChangeAspect="1" noChangeArrowheads="1"/>
          </p:cNvPicPr>
          <p:nvPr userDrawn="1"/>
        </p:nvPicPr>
        <p:blipFill>
          <a:blip r:embed="rId2" cstate="print">
            <a:lum bright="-100000" contrast="-100000"/>
          </a:blip>
          <a:srcRect/>
          <a:stretch>
            <a:fillRect/>
          </a:stretch>
        </p:blipFill>
        <p:spPr bwMode="auto">
          <a:xfrm>
            <a:off x="8124603" y="6244378"/>
            <a:ext cx="79216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5397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0" y="1245326"/>
            <a:ext cx="9144000" cy="5612674"/>
            <a:chOff x="0" y="1245326"/>
            <a:chExt cx="9144000" cy="5612674"/>
          </a:xfrm>
        </p:grpSpPr>
        <p:sp>
          <p:nvSpPr>
            <p:cNvPr id="4" name="직사각형 3"/>
            <p:cNvSpPr/>
            <p:nvPr/>
          </p:nvSpPr>
          <p:spPr>
            <a:xfrm>
              <a:off x="0" y="2348652"/>
              <a:ext cx="9144000" cy="4509348"/>
            </a:xfrm>
            <a:prstGeom prst="rect">
              <a:avLst/>
            </a:prstGeom>
            <a:solidFill>
              <a:srgbClr val="E5DB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0" y="2348653"/>
              <a:ext cx="9144000" cy="0"/>
            </a:xfrm>
            <a:prstGeom prst="line">
              <a:avLst/>
            </a:prstGeom>
            <a:ln>
              <a:solidFill>
                <a:srgbClr val="4343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710732" y="1245326"/>
              <a:ext cx="3013600" cy="2171816"/>
            </a:xfrm>
            <a:prstGeom prst="rect">
              <a:avLst/>
            </a:prstGeom>
            <a:solidFill>
              <a:srgbClr val="E5DBD2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1189" y="1317762"/>
              <a:ext cx="2832686" cy="2026944"/>
            </a:xfrm>
            <a:prstGeom prst="rect">
              <a:avLst/>
            </a:prstGeom>
            <a:solidFill>
              <a:srgbClr val="43435B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pic>
        <p:nvPicPr>
          <p:cNvPr id="9" name="Picture 8" descr="본문흰색"/>
          <p:cNvPicPr>
            <a:picLocks noChangeAspect="1" noChangeArrowheads="1"/>
          </p:cNvPicPr>
          <p:nvPr userDrawn="1"/>
        </p:nvPicPr>
        <p:blipFill>
          <a:blip r:embed="rId2" cstate="print">
            <a:lum bright="-100000" contrast="-100000"/>
          </a:blip>
          <a:srcRect/>
          <a:stretch>
            <a:fillRect/>
          </a:stretch>
        </p:blipFill>
        <p:spPr bwMode="auto">
          <a:xfrm>
            <a:off x="179512" y="6244378"/>
            <a:ext cx="79216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3114123"/>
            <a:ext cx="9144000" cy="0"/>
          </a:xfrm>
          <a:prstGeom prst="line">
            <a:avLst/>
          </a:prstGeom>
          <a:ln>
            <a:solidFill>
              <a:srgbClr val="4343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 userDrawn="1"/>
        </p:nvGrpSpPr>
        <p:grpSpPr>
          <a:xfrm>
            <a:off x="2027056" y="2034123"/>
            <a:ext cx="7116944" cy="1080000"/>
            <a:chOff x="0" y="1923090"/>
            <a:chExt cx="7116944" cy="1080000"/>
          </a:xfrm>
        </p:grpSpPr>
        <p:sp>
          <p:nvSpPr>
            <p:cNvPr id="5" name="직사각형 4"/>
            <p:cNvSpPr/>
            <p:nvPr/>
          </p:nvSpPr>
          <p:spPr>
            <a:xfrm>
              <a:off x="1047750" y="1923090"/>
              <a:ext cx="6069194" cy="1080000"/>
            </a:xfrm>
            <a:prstGeom prst="rect">
              <a:avLst/>
            </a:prstGeom>
            <a:solidFill>
              <a:srgbClr val="E5DBD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1923090"/>
              <a:ext cx="1080000" cy="1080000"/>
            </a:xfrm>
            <a:prstGeom prst="rect">
              <a:avLst/>
            </a:prstGeom>
            <a:solidFill>
              <a:srgbClr val="43435B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Picture 8" descr="본문흰색"/>
          <p:cNvPicPr>
            <a:picLocks noChangeAspect="1" noChangeArrowheads="1"/>
          </p:cNvPicPr>
          <p:nvPr userDrawn="1"/>
        </p:nvPicPr>
        <p:blipFill>
          <a:blip r:embed="rId2" cstate="print">
            <a:lum bright="-100000" contrast="-100000"/>
          </a:blip>
          <a:srcRect/>
          <a:stretch>
            <a:fillRect/>
          </a:stretch>
        </p:blipFill>
        <p:spPr bwMode="auto">
          <a:xfrm>
            <a:off x="179512" y="6244378"/>
            <a:ext cx="79216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0" y="1"/>
            <a:ext cx="9144000" cy="6857998"/>
            <a:chOff x="0" y="1"/>
            <a:chExt cx="9144000" cy="6857998"/>
          </a:xfrm>
        </p:grpSpPr>
        <p:grpSp>
          <p:nvGrpSpPr>
            <p:cNvPr id="4" name="그룹 18"/>
            <p:cNvGrpSpPr/>
            <p:nvPr/>
          </p:nvGrpSpPr>
          <p:grpSpPr>
            <a:xfrm>
              <a:off x="0" y="1"/>
              <a:ext cx="827313" cy="827313"/>
              <a:chOff x="0" y="1"/>
              <a:chExt cx="1203593" cy="1203593"/>
            </a:xfrm>
          </p:grpSpPr>
          <p:sp>
            <p:nvSpPr>
              <p:cNvPr id="6" name="자유형 5"/>
              <p:cNvSpPr/>
              <p:nvPr/>
            </p:nvSpPr>
            <p:spPr>
              <a:xfrm>
                <a:off x="0" y="1"/>
                <a:ext cx="1203593" cy="1203593"/>
              </a:xfrm>
              <a:custGeom>
                <a:avLst/>
                <a:gdLst>
                  <a:gd name="connsiteX0" fmla="*/ 1045137 w 1203593"/>
                  <a:gd name="connsiteY0" fmla="*/ 0 h 1203593"/>
                  <a:gd name="connsiteX1" fmla="*/ 1203593 w 1203593"/>
                  <a:gd name="connsiteY1" fmla="*/ 0 h 1203593"/>
                  <a:gd name="connsiteX2" fmla="*/ 0 w 1203593"/>
                  <a:gd name="connsiteY2" fmla="*/ 1203593 h 1203593"/>
                  <a:gd name="connsiteX3" fmla="*/ 0 w 1203593"/>
                  <a:gd name="connsiteY3" fmla="*/ 1045137 h 1203593"/>
                  <a:gd name="connsiteX4" fmla="*/ 1045137 w 1203593"/>
                  <a:gd name="connsiteY4" fmla="*/ 0 h 1203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3593" h="1203593">
                    <a:moveTo>
                      <a:pt x="1045137" y="0"/>
                    </a:moveTo>
                    <a:lnTo>
                      <a:pt x="1203593" y="0"/>
                    </a:lnTo>
                    <a:lnTo>
                      <a:pt x="0" y="1203593"/>
                    </a:lnTo>
                    <a:lnTo>
                      <a:pt x="0" y="1045137"/>
                    </a:lnTo>
                    <a:lnTo>
                      <a:pt x="1045137" y="0"/>
                    </a:lnTo>
                    <a:close/>
                  </a:path>
                </a:pathLst>
              </a:custGeom>
              <a:solidFill>
                <a:srgbClr val="E5DBD2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자유형 6"/>
              <p:cNvSpPr/>
              <p:nvPr/>
            </p:nvSpPr>
            <p:spPr>
              <a:xfrm>
                <a:off x="0" y="2"/>
                <a:ext cx="1045137" cy="801188"/>
              </a:xfrm>
              <a:custGeom>
                <a:avLst/>
                <a:gdLst>
                  <a:gd name="connsiteX0" fmla="*/ 0 w 1045137"/>
                  <a:gd name="connsiteY0" fmla="*/ 0 h 1045137"/>
                  <a:gd name="connsiteX1" fmla="*/ 1045137 w 1045137"/>
                  <a:gd name="connsiteY1" fmla="*/ 0 h 1045137"/>
                  <a:gd name="connsiteX2" fmla="*/ 0 w 1045137"/>
                  <a:gd name="connsiteY2" fmla="*/ 1045137 h 1045137"/>
                  <a:gd name="connsiteX3" fmla="*/ 0 w 1045137"/>
                  <a:gd name="connsiteY3" fmla="*/ 0 h 1045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37" h="1045137">
                    <a:moveTo>
                      <a:pt x="0" y="0"/>
                    </a:moveTo>
                    <a:lnTo>
                      <a:pt x="1045137" y="0"/>
                    </a:lnTo>
                    <a:lnTo>
                      <a:pt x="0" y="10451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3435B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자유형 4"/>
            <p:cNvSpPr/>
            <p:nvPr/>
          </p:nvSpPr>
          <p:spPr>
            <a:xfrm rot="10800000">
              <a:off x="7863840" y="5930537"/>
              <a:ext cx="1280160" cy="927462"/>
            </a:xfrm>
            <a:custGeom>
              <a:avLst/>
              <a:gdLst>
                <a:gd name="connsiteX0" fmla="*/ 1045137 w 1203593"/>
                <a:gd name="connsiteY0" fmla="*/ 0 h 1203593"/>
                <a:gd name="connsiteX1" fmla="*/ 1203593 w 1203593"/>
                <a:gd name="connsiteY1" fmla="*/ 0 h 1203593"/>
                <a:gd name="connsiteX2" fmla="*/ 0 w 1203593"/>
                <a:gd name="connsiteY2" fmla="*/ 1203593 h 1203593"/>
                <a:gd name="connsiteX3" fmla="*/ 0 w 1203593"/>
                <a:gd name="connsiteY3" fmla="*/ 1045137 h 1203593"/>
                <a:gd name="connsiteX4" fmla="*/ 1045137 w 1203593"/>
                <a:gd name="connsiteY4" fmla="*/ 0 h 120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3593" h="1203593">
                  <a:moveTo>
                    <a:pt x="1045137" y="0"/>
                  </a:moveTo>
                  <a:lnTo>
                    <a:pt x="1203593" y="0"/>
                  </a:lnTo>
                  <a:lnTo>
                    <a:pt x="0" y="1203593"/>
                  </a:lnTo>
                  <a:lnTo>
                    <a:pt x="0" y="1045137"/>
                  </a:lnTo>
                  <a:lnTo>
                    <a:pt x="1045137" y="0"/>
                  </a:lnTo>
                  <a:close/>
                </a:path>
              </a:pathLst>
            </a:custGeom>
            <a:solidFill>
              <a:srgbClr val="E5DBD2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E5DB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0" y="3429000"/>
              <a:ext cx="9144000" cy="0"/>
            </a:xfrm>
            <a:prstGeom prst="line">
              <a:avLst/>
            </a:prstGeom>
            <a:ln>
              <a:solidFill>
                <a:srgbClr val="4343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그룹 18"/>
            <p:cNvGrpSpPr/>
            <p:nvPr/>
          </p:nvGrpSpPr>
          <p:grpSpPr>
            <a:xfrm>
              <a:off x="2217199" y="2171700"/>
              <a:ext cx="4709602" cy="2514600"/>
              <a:chOff x="2217199" y="1074199"/>
              <a:chExt cx="4709602" cy="4709602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2217199" y="1074199"/>
                <a:ext cx="4709602" cy="4709602"/>
              </a:xfrm>
              <a:prstGeom prst="rect">
                <a:avLst/>
              </a:prstGeom>
              <a:solidFill>
                <a:srgbClr val="E5DBD2"/>
              </a:solidFill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2379216" y="1377469"/>
                <a:ext cx="4385568" cy="4103062"/>
              </a:xfrm>
              <a:prstGeom prst="rect">
                <a:avLst/>
              </a:prstGeom>
              <a:solidFill>
                <a:srgbClr val="43435B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10" name="Picture 8" descr="본문흰색"/>
          <p:cNvPicPr>
            <a:picLocks noChangeAspect="1" noChangeArrowheads="1"/>
          </p:cNvPicPr>
          <p:nvPr userDrawn="1"/>
        </p:nvPicPr>
        <p:blipFill>
          <a:blip r:embed="rId2" cstate="print">
            <a:lum bright="-100000" contrast="-100000"/>
          </a:blip>
          <a:srcRect/>
          <a:stretch>
            <a:fillRect/>
          </a:stretch>
        </p:blipFill>
        <p:spPr bwMode="auto">
          <a:xfrm>
            <a:off x="8124603" y="6244378"/>
            <a:ext cx="79216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396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381250" y="1359978"/>
            <a:ext cx="4381500" cy="3389108"/>
          </a:xfrm>
          <a:prstGeom prst="rect">
            <a:avLst/>
          </a:prstGeom>
          <a:noFill/>
        </p:spPr>
        <p:txBody>
          <a:bodyPr wrap="squar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ctr"/>
            <a:r>
              <a:rPr lang="ko-KR" altLang="en-US" sz="5000" b="1" dirty="0" smtClean="0">
                <a:solidFill>
                  <a:srgbClr val="F86B74"/>
                </a:solidFill>
                <a:latin typeface="+mn-ea"/>
              </a:rPr>
              <a:t>서울시 </a:t>
            </a:r>
            <a:endParaRPr lang="en-US" altLang="ko-KR" sz="5000" b="1" dirty="0" smtClean="0">
              <a:solidFill>
                <a:srgbClr val="F86B74"/>
              </a:solidFill>
              <a:latin typeface="+mn-ea"/>
            </a:endParaRPr>
          </a:p>
          <a:p>
            <a:pPr algn="ctr"/>
            <a:r>
              <a:rPr lang="ko-KR" altLang="en-US" sz="5000" b="1" dirty="0" smtClean="0">
                <a:solidFill>
                  <a:srgbClr val="F86B74"/>
                </a:solidFill>
                <a:latin typeface="+mn-ea"/>
              </a:rPr>
              <a:t>안심스카우트</a:t>
            </a:r>
            <a:endParaRPr lang="en-US" altLang="ko-KR" sz="5000" b="1" dirty="0" smtClean="0">
              <a:solidFill>
                <a:srgbClr val="F86B74"/>
              </a:solidFill>
              <a:latin typeface="+mn-ea"/>
            </a:endParaRPr>
          </a:p>
          <a:p>
            <a:pPr algn="ctr"/>
            <a:r>
              <a:rPr lang="ko-KR" altLang="en-US" sz="3600" b="1" dirty="0" smtClean="0">
                <a:solidFill>
                  <a:schemeClr val="bg1"/>
                </a:solidFill>
                <a:latin typeface="+mn-ea"/>
              </a:rPr>
              <a:t>서비스 개선</a:t>
            </a:r>
            <a:endParaRPr lang="en-US" altLang="ko-KR" sz="3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37028" y="4598918"/>
            <a:ext cx="1069944" cy="33855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2018.02.13</a:t>
            </a:r>
            <a:endParaRPr lang="ko-KR" altLang="en-US" sz="1400" dirty="0" smtClean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68018" y="5877272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2500" b="1" spc="-50" dirty="0" smtClean="0">
                <a:solidFill>
                  <a:srgbClr val="43435B"/>
                </a:solidFill>
                <a:latin typeface="+mn-ea"/>
              </a:rPr>
              <a:t>1</a:t>
            </a:r>
            <a:r>
              <a:rPr lang="ko-KR" altLang="en-US" sz="2500" b="1" spc="-50" dirty="0" smtClean="0">
                <a:solidFill>
                  <a:srgbClr val="43435B"/>
                </a:solidFill>
                <a:latin typeface="+mn-ea"/>
              </a:rPr>
              <a:t>조 문광현</a:t>
            </a:r>
            <a:r>
              <a:rPr lang="en-US" altLang="ko-KR" sz="2500" b="1" spc="-50" dirty="0" smtClean="0">
                <a:solidFill>
                  <a:srgbClr val="43435B"/>
                </a:solidFill>
                <a:latin typeface="+mn-ea"/>
              </a:rPr>
              <a:t>, </a:t>
            </a:r>
            <a:r>
              <a:rPr lang="ko-KR" altLang="en-US" sz="2500" b="1" spc="-50" dirty="0" smtClean="0">
                <a:solidFill>
                  <a:srgbClr val="43435B"/>
                </a:solidFill>
                <a:latin typeface="+mn-ea"/>
              </a:rPr>
              <a:t>박효선</a:t>
            </a:r>
            <a:r>
              <a:rPr lang="en-US" altLang="ko-KR" sz="2500" b="1" spc="-50" dirty="0" smtClean="0">
                <a:solidFill>
                  <a:srgbClr val="43435B"/>
                </a:solidFill>
                <a:latin typeface="+mn-ea"/>
              </a:rPr>
              <a:t>, </a:t>
            </a:r>
            <a:r>
              <a:rPr lang="ko-KR" altLang="en-US" sz="2500" b="1" spc="-50" dirty="0" smtClean="0">
                <a:solidFill>
                  <a:srgbClr val="43435B"/>
                </a:solidFill>
                <a:latin typeface="+mn-ea"/>
              </a:rPr>
              <a:t>고정원</a:t>
            </a:r>
            <a:r>
              <a:rPr lang="en-US" altLang="ko-KR" sz="2500" b="1" spc="-50" dirty="0" smtClean="0">
                <a:solidFill>
                  <a:srgbClr val="43435B"/>
                </a:solidFill>
                <a:latin typeface="+mn-ea"/>
              </a:rPr>
              <a:t>, </a:t>
            </a:r>
            <a:r>
              <a:rPr lang="ko-KR" altLang="en-US" sz="2500" b="1" spc="-50" dirty="0" smtClean="0">
                <a:solidFill>
                  <a:srgbClr val="43435B"/>
                </a:solidFill>
                <a:latin typeface="+mn-ea"/>
              </a:rPr>
              <a:t>김아람</a:t>
            </a:r>
            <a:endParaRPr lang="en-US" altLang="ko-KR" sz="2500" b="1" spc="-50" dirty="0">
              <a:solidFill>
                <a:srgbClr val="43435B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210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1107" y="1083952"/>
            <a:ext cx="8316602" cy="760872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9290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solidFill>
                  <a:srgbClr val="43435B"/>
                </a:solidFill>
                <a:latin typeface="+mn-ea"/>
              </a:rPr>
              <a:t>1. DATA </a:t>
            </a:r>
            <a:r>
              <a:rPr lang="en-US" altLang="ko-KR" sz="3200" b="1" spc="-50" dirty="0" smtClean="0">
                <a:solidFill>
                  <a:srgbClr val="43435B"/>
                </a:solidFill>
                <a:latin typeface="+mn-ea"/>
              </a:rPr>
              <a:t>PREPERATION</a:t>
            </a:r>
            <a:endParaRPr lang="en-US" altLang="ko-KR" sz="3200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13699" y="980728"/>
            <a:ext cx="8316602" cy="71785"/>
          </a:xfrm>
          <a:prstGeom prst="rect">
            <a:avLst/>
          </a:prstGeom>
          <a:solidFill>
            <a:srgbClr val="4343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54543" y="1268760"/>
            <a:ext cx="76688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b="1" spc="-50" dirty="0" smtClean="0">
                <a:solidFill>
                  <a:srgbClr val="43435B"/>
                </a:solidFill>
                <a:latin typeface="+mn-ea"/>
              </a:rPr>
              <a:t> 서로 다른 형식의 </a:t>
            </a:r>
            <a:r>
              <a:rPr lang="en-US" altLang="ko-KR" b="1" spc="-50" dirty="0" smtClean="0">
                <a:solidFill>
                  <a:srgbClr val="43435B"/>
                </a:solidFill>
                <a:latin typeface="+mn-ea"/>
              </a:rPr>
              <a:t>DATASET   -&gt; </a:t>
            </a:r>
            <a:r>
              <a:rPr lang="ko-KR" altLang="en-US" b="1" spc="-50" dirty="0" smtClean="0">
                <a:solidFill>
                  <a:srgbClr val="43435B"/>
                </a:solidFill>
                <a:latin typeface="+mn-ea"/>
              </a:rPr>
              <a:t>같은 형식으로 통합</a:t>
            </a:r>
            <a:endParaRPr lang="en-US" altLang="ko-KR" b="1" spc="-50" dirty="0" smtClean="0">
              <a:solidFill>
                <a:srgbClr val="43435B"/>
              </a:solidFill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07" y="2034873"/>
            <a:ext cx="5229860" cy="216024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127" y="2931603"/>
            <a:ext cx="2073742" cy="2527019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335" y="2433830"/>
            <a:ext cx="2844316" cy="2937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416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1107" y="1083952"/>
            <a:ext cx="8316602" cy="760872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9290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solidFill>
                  <a:srgbClr val="43435B"/>
                </a:solidFill>
                <a:latin typeface="+mn-ea"/>
              </a:rPr>
              <a:t>1. DATA </a:t>
            </a:r>
            <a:r>
              <a:rPr lang="en-US" altLang="ko-KR" sz="3200" b="1" spc="-50" dirty="0" smtClean="0">
                <a:solidFill>
                  <a:srgbClr val="43435B"/>
                </a:solidFill>
                <a:latin typeface="+mn-ea"/>
              </a:rPr>
              <a:t>PREPERATION</a:t>
            </a:r>
            <a:endParaRPr lang="en-US" altLang="ko-KR" sz="3200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13699" y="980728"/>
            <a:ext cx="8316602" cy="71785"/>
          </a:xfrm>
          <a:prstGeom prst="rect">
            <a:avLst/>
          </a:prstGeom>
          <a:solidFill>
            <a:srgbClr val="4343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54543" y="1268760"/>
            <a:ext cx="76688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b="1" spc="-50" dirty="0" smtClean="0">
                <a:solidFill>
                  <a:srgbClr val="43435B"/>
                </a:solidFill>
                <a:latin typeface="+mn-ea"/>
              </a:rPr>
              <a:t> 서로 다른 형식의 </a:t>
            </a:r>
            <a:r>
              <a:rPr lang="en-US" altLang="ko-KR" b="1" spc="-50" dirty="0" smtClean="0">
                <a:solidFill>
                  <a:srgbClr val="43435B"/>
                </a:solidFill>
                <a:latin typeface="+mn-ea"/>
              </a:rPr>
              <a:t>DATASET 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-&gt;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같은 형식으로 </a:t>
            </a:r>
            <a:r>
              <a:rPr lang="ko-KR" altLang="en-US" b="1" spc="-50" dirty="0" smtClean="0">
                <a:solidFill>
                  <a:srgbClr val="43435B"/>
                </a:solidFill>
                <a:latin typeface="+mn-ea"/>
              </a:rPr>
              <a:t>통합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99" y="2240868"/>
            <a:ext cx="5819775" cy="572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880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1107" y="1083952"/>
            <a:ext cx="8316602" cy="1662136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9290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 smtClean="0">
                <a:solidFill>
                  <a:srgbClr val="43435B"/>
                </a:solidFill>
                <a:latin typeface="+mn-ea"/>
              </a:rPr>
              <a:t>2. MODEL PLANNIG</a:t>
            </a:r>
            <a:endParaRPr lang="en-US" altLang="ko-KR" sz="3200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13699" y="980728"/>
            <a:ext cx="8316602" cy="71785"/>
          </a:xfrm>
          <a:prstGeom prst="rect">
            <a:avLst/>
          </a:prstGeom>
          <a:solidFill>
            <a:srgbClr val="4343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54543" y="1144162"/>
            <a:ext cx="76688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b="1" spc="-50" dirty="0" smtClean="0">
                <a:solidFill>
                  <a:srgbClr val="43435B"/>
                </a:solidFill>
                <a:latin typeface="+mn-ea"/>
              </a:rPr>
              <a:t> </a:t>
            </a:r>
            <a:r>
              <a:rPr lang="en-US" altLang="ko-KR" b="1" spc="-50" dirty="0" smtClean="0">
                <a:solidFill>
                  <a:srgbClr val="43435B"/>
                </a:solidFill>
                <a:latin typeface="+mn-ea"/>
              </a:rPr>
              <a:t>DETERMINE METHOD</a:t>
            </a:r>
          </a:p>
          <a:p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-&gt; </a:t>
            </a:r>
            <a:r>
              <a:rPr lang="ko-KR" altLang="en-US" b="1" spc="-50" dirty="0">
                <a:solidFill>
                  <a:srgbClr val="FF0000"/>
                </a:solidFill>
                <a:latin typeface="+mn-ea"/>
              </a:rPr>
              <a:t>요일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과 </a:t>
            </a:r>
            <a:r>
              <a:rPr lang="ko-KR" altLang="en-US" b="1" spc="-50" dirty="0">
                <a:solidFill>
                  <a:srgbClr val="FF0000"/>
                </a:solidFill>
                <a:latin typeface="+mn-ea"/>
              </a:rPr>
              <a:t>이용건수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의 상관관계 분석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r>
              <a:rPr lang="en-US" altLang="ko-KR" b="1" spc="-50" dirty="0" smtClean="0">
                <a:solidFill>
                  <a:srgbClr val="43435B"/>
                </a:solidFill>
                <a:latin typeface="+mn-ea"/>
              </a:rPr>
              <a:t>-&gt; </a:t>
            </a:r>
            <a:r>
              <a:rPr lang="ko-KR" altLang="en-US" b="1" spc="-50" dirty="0" smtClean="0">
                <a:solidFill>
                  <a:srgbClr val="FF0000"/>
                </a:solidFill>
                <a:latin typeface="+mn-ea"/>
              </a:rPr>
              <a:t>날씨</a:t>
            </a:r>
            <a:r>
              <a:rPr lang="ko-KR" altLang="en-US" b="1" spc="-50" dirty="0" smtClean="0">
                <a:solidFill>
                  <a:srgbClr val="43435B"/>
                </a:solidFill>
                <a:latin typeface="+mn-ea"/>
              </a:rPr>
              <a:t>와 </a:t>
            </a:r>
            <a:r>
              <a:rPr lang="ko-KR" altLang="en-US" b="1" spc="-50" dirty="0" smtClean="0">
                <a:solidFill>
                  <a:srgbClr val="FF0000"/>
                </a:solidFill>
                <a:latin typeface="+mn-ea"/>
              </a:rPr>
              <a:t>이용건수</a:t>
            </a:r>
            <a:r>
              <a:rPr lang="ko-KR" altLang="en-US" b="1" spc="-50" dirty="0" smtClean="0">
                <a:solidFill>
                  <a:srgbClr val="43435B"/>
                </a:solidFill>
                <a:latin typeface="+mn-ea"/>
              </a:rPr>
              <a:t>의 상관관계 분석</a:t>
            </a:r>
            <a:endParaRPr lang="en-US" altLang="ko-KR" b="1" spc="-50" dirty="0" smtClean="0">
              <a:solidFill>
                <a:srgbClr val="43435B"/>
              </a:solidFill>
              <a:latin typeface="+mn-ea"/>
            </a:endParaRPr>
          </a:p>
          <a:p>
            <a:r>
              <a:rPr lang="en-US" altLang="ko-KR" b="1" spc="-50" dirty="0" smtClean="0">
                <a:solidFill>
                  <a:srgbClr val="43435B"/>
                </a:solidFill>
                <a:latin typeface="+mn-ea"/>
              </a:rPr>
              <a:t>-&gt; </a:t>
            </a:r>
            <a:r>
              <a:rPr lang="ko-KR" altLang="en-US" b="1" spc="-50" dirty="0" smtClean="0">
                <a:solidFill>
                  <a:srgbClr val="FF0000"/>
                </a:solidFill>
                <a:latin typeface="+mn-ea"/>
              </a:rPr>
              <a:t>서울시여성인구</a:t>
            </a:r>
            <a:r>
              <a:rPr lang="ko-KR" altLang="en-US" b="1" spc="-50" dirty="0" smtClean="0">
                <a:solidFill>
                  <a:srgbClr val="43435B"/>
                </a:solidFill>
                <a:latin typeface="+mn-ea"/>
              </a:rPr>
              <a:t>와 </a:t>
            </a:r>
            <a:r>
              <a:rPr lang="ko-KR" altLang="en-US" b="1" spc="-50" dirty="0" smtClean="0">
                <a:solidFill>
                  <a:srgbClr val="FF0000"/>
                </a:solidFill>
                <a:latin typeface="+mn-ea"/>
              </a:rPr>
              <a:t>이용건수</a:t>
            </a:r>
            <a:r>
              <a:rPr lang="ko-KR" altLang="en-US" b="1" spc="-50" dirty="0" smtClean="0">
                <a:solidFill>
                  <a:srgbClr val="43435B"/>
                </a:solidFill>
                <a:latin typeface="+mn-ea"/>
              </a:rPr>
              <a:t>의 관계</a:t>
            </a:r>
            <a:endParaRPr lang="en-US" altLang="ko-KR" b="1" spc="-50" dirty="0" smtClean="0">
              <a:solidFill>
                <a:srgbClr val="43435B"/>
              </a:solidFill>
              <a:latin typeface="+mn-ea"/>
            </a:endParaRPr>
          </a:p>
          <a:p>
            <a:r>
              <a:rPr lang="en-US" altLang="ko-KR" b="1" spc="-50" dirty="0" smtClean="0">
                <a:solidFill>
                  <a:srgbClr val="43435B"/>
                </a:solidFill>
                <a:latin typeface="+mn-ea"/>
              </a:rPr>
              <a:t>-&gt;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 </a:t>
            </a:r>
            <a:r>
              <a:rPr lang="ko-KR" altLang="en-US" b="1" spc="-50" dirty="0" smtClean="0">
                <a:solidFill>
                  <a:srgbClr val="FF0000"/>
                </a:solidFill>
                <a:latin typeface="+mn-ea"/>
              </a:rPr>
              <a:t>지하철 하차승객 </a:t>
            </a:r>
            <a:r>
              <a:rPr lang="ko-KR" altLang="en-US" b="1" spc="-50" dirty="0" smtClean="0">
                <a:solidFill>
                  <a:srgbClr val="43435B"/>
                </a:solidFill>
                <a:latin typeface="+mn-ea"/>
              </a:rPr>
              <a:t>과 </a:t>
            </a:r>
            <a:r>
              <a:rPr lang="ko-KR" altLang="en-US" b="1" spc="-50" dirty="0" smtClean="0">
                <a:solidFill>
                  <a:srgbClr val="FF0000"/>
                </a:solidFill>
                <a:latin typeface="+mn-ea"/>
              </a:rPr>
              <a:t>이용건수</a:t>
            </a:r>
            <a:r>
              <a:rPr lang="ko-KR" altLang="en-US" b="1" spc="-50" dirty="0" smtClean="0">
                <a:solidFill>
                  <a:srgbClr val="43435B"/>
                </a:solidFill>
                <a:latin typeface="+mn-ea"/>
              </a:rPr>
              <a:t>의 관계 </a:t>
            </a:r>
            <a:endParaRPr lang="en-US" altLang="ko-KR" b="1" spc="-50" dirty="0" smtClean="0">
              <a:solidFill>
                <a:srgbClr val="43435B"/>
              </a:solidFill>
              <a:latin typeface="+mn-ea"/>
            </a:endParaRPr>
          </a:p>
          <a:p>
            <a:endParaRPr lang="en-US" altLang="ko-KR" b="1" spc="-50" dirty="0" smtClean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12099" y="2898488"/>
            <a:ext cx="8316602" cy="2899811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44982" y="3055731"/>
            <a:ext cx="766885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b="1" spc="-50" dirty="0" smtClean="0">
                <a:solidFill>
                  <a:srgbClr val="43435B"/>
                </a:solidFill>
                <a:latin typeface="+mn-ea"/>
              </a:rPr>
              <a:t> </a:t>
            </a:r>
            <a:r>
              <a:rPr lang="en-US" altLang="ko-KR" b="1" spc="-50" dirty="0" smtClean="0">
                <a:solidFill>
                  <a:srgbClr val="43435B"/>
                </a:solidFill>
                <a:latin typeface="+mn-ea"/>
              </a:rPr>
              <a:t>VARIABLE SELECTION</a:t>
            </a:r>
          </a:p>
          <a:p>
            <a:r>
              <a:rPr lang="ko-KR" altLang="en-US" b="1" spc="-50" dirty="0" smtClean="0">
                <a:solidFill>
                  <a:srgbClr val="43435B"/>
                </a:solidFill>
                <a:latin typeface="+mn-ea"/>
              </a:rPr>
              <a:t>날씨 </a:t>
            </a:r>
            <a:r>
              <a:rPr lang="en-US" altLang="ko-KR" b="1" spc="-50" dirty="0" smtClean="0">
                <a:solidFill>
                  <a:srgbClr val="43435B"/>
                </a:solidFill>
                <a:latin typeface="+mn-ea"/>
              </a:rPr>
              <a:t>(</a:t>
            </a:r>
            <a:r>
              <a:rPr lang="ko-KR" altLang="en-US" b="1" spc="-50" dirty="0" smtClean="0">
                <a:solidFill>
                  <a:srgbClr val="43435B"/>
                </a:solidFill>
                <a:latin typeface="+mn-ea"/>
              </a:rPr>
              <a:t>기온</a:t>
            </a:r>
            <a:r>
              <a:rPr lang="en-US" altLang="ko-KR" b="1" spc="-50" dirty="0" smtClean="0">
                <a:solidFill>
                  <a:srgbClr val="43435B"/>
                </a:solidFill>
                <a:latin typeface="+mn-ea"/>
              </a:rPr>
              <a:t>)</a:t>
            </a:r>
            <a:r>
              <a:rPr lang="ko-KR" altLang="en-US" b="1" spc="-50" dirty="0" smtClean="0">
                <a:solidFill>
                  <a:srgbClr val="43435B"/>
                </a:solidFill>
                <a:latin typeface="+mn-ea"/>
              </a:rPr>
              <a:t>과 지하철 하차승객이 서비스 이용건수에 영향을 미칠 것으로 판단</a:t>
            </a:r>
            <a:endParaRPr lang="en-US" altLang="ko-KR" b="1" spc="-50" dirty="0" smtClean="0">
              <a:solidFill>
                <a:srgbClr val="43435B"/>
              </a:solidFill>
              <a:latin typeface="+mn-ea"/>
            </a:endParaRPr>
          </a:p>
          <a:p>
            <a:endParaRPr lang="en-US" altLang="ko-KR" b="1" spc="-50" dirty="0" smtClean="0">
              <a:solidFill>
                <a:srgbClr val="43435B"/>
              </a:solidFill>
              <a:latin typeface="+mn-ea"/>
            </a:endParaRPr>
          </a:p>
          <a:p>
            <a:r>
              <a:rPr lang="ko-KR" altLang="en-US" b="1" spc="-50" dirty="0" smtClean="0">
                <a:solidFill>
                  <a:srgbClr val="43435B"/>
                </a:solidFill>
                <a:latin typeface="+mn-ea"/>
              </a:rPr>
              <a:t>기온과 서비스 이용건수를 독립변수 </a:t>
            </a:r>
            <a:r>
              <a:rPr lang="en-US" altLang="ko-KR" b="1" spc="-50" dirty="0" smtClean="0">
                <a:solidFill>
                  <a:srgbClr val="43435B"/>
                </a:solidFill>
                <a:latin typeface="+mn-ea"/>
              </a:rPr>
              <a:t>(X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 </a:t>
            </a:r>
            <a:r>
              <a:rPr lang="ko-KR" altLang="en-US" b="1" spc="-50" dirty="0" smtClean="0">
                <a:solidFill>
                  <a:srgbClr val="43435B"/>
                </a:solidFill>
                <a:latin typeface="+mn-ea"/>
              </a:rPr>
              <a:t>변수</a:t>
            </a:r>
            <a:r>
              <a:rPr lang="en-US" altLang="ko-KR" b="1" spc="-50" dirty="0" smtClean="0">
                <a:solidFill>
                  <a:srgbClr val="43435B"/>
                </a:solidFill>
                <a:latin typeface="+mn-ea"/>
              </a:rPr>
              <a:t>)</a:t>
            </a:r>
          </a:p>
          <a:p>
            <a:r>
              <a:rPr lang="ko-KR" altLang="en-US" b="1" spc="-50" dirty="0" smtClean="0">
                <a:solidFill>
                  <a:srgbClr val="43435B"/>
                </a:solidFill>
                <a:latin typeface="+mn-ea"/>
              </a:rPr>
              <a:t>서비스 이용건수를 종속변수 </a:t>
            </a:r>
            <a:r>
              <a:rPr lang="en-US" altLang="ko-KR" b="1" spc="-50" dirty="0" smtClean="0">
                <a:solidFill>
                  <a:srgbClr val="43435B"/>
                </a:solidFill>
                <a:latin typeface="+mn-ea"/>
              </a:rPr>
              <a:t>(Y</a:t>
            </a:r>
            <a:r>
              <a:rPr lang="ko-KR" altLang="en-US" b="1" spc="-50" dirty="0" smtClean="0">
                <a:solidFill>
                  <a:srgbClr val="43435B"/>
                </a:solidFill>
                <a:latin typeface="+mn-ea"/>
              </a:rPr>
              <a:t>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변수</a:t>
            </a:r>
            <a:r>
              <a:rPr lang="en-US" altLang="ko-KR" b="1" spc="-50" dirty="0" smtClean="0">
                <a:solidFill>
                  <a:srgbClr val="43435B"/>
                </a:solidFill>
                <a:latin typeface="+mn-ea"/>
              </a:rPr>
              <a:t>)</a:t>
            </a:r>
          </a:p>
          <a:p>
            <a:endParaRPr lang="en-US" altLang="ko-KR" b="1" spc="-50" dirty="0" smtClean="0">
              <a:solidFill>
                <a:srgbClr val="43435B"/>
              </a:solidFill>
              <a:latin typeface="+mn-ea"/>
            </a:endParaRPr>
          </a:p>
          <a:p>
            <a:r>
              <a:rPr lang="en-US" altLang="ko-KR" b="1" spc="-50" dirty="0" smtClean="0">
                <a:solidFill>
                  <a:srgbClr val="43435B"/>
                </a:solidFill>
                <a:latin typeface="+mn-ea"/>
              </a:rPr>
              <a:t>LINEAR REGRESSION,  BAR CHART, HISTOGRAM</a:t>
            </a:r>
          </a:p>
          <a:p>
            <a:endParaRPr lang="en-US" altLang="ko-KR" b="1" spc="-50" dirty="0" smtClean="0">
              <a:solidFill>
                <a:srgbClr val="43435B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4457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1107" y="1083952"/>
            <a:ext cx="8316602" cy="1385137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9290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 smtClean="0">
                <a:solidFill>
                  <a:srgbClr val="43435B"/>
                </a:solidFill>
                <a:latin typeface="+mn-ea"/>
              </a:rPr>
              <a:t>3. MODEL BUILDING</a:t>
            </a:r>
            <a:endParaRPr lang="en-US" altLang="ko-KR" sz="3200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13699" y="980728"/>
            <a:ext cx="8316602" cy="71785"/>
          </a:xfrm>
          <a:prstGeom prst="rect">
            <a:avLst/>
          </a:prstGeom>
          <a:solidFill>
            <a:srgbClr val="4343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54543" y="1176355"/>
            <a:ext cx="76688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b="1" spc="-50" dirty="0" smtClean="0">
                <a:solidFill>
                  <a:srgbClr val="43435B"/>
                </a:solidFill>
                <a:latin typeface="+mn-ea"/>
              </a:rPr>
              <a:t> 기존의 테스트를 이용하여</a:t>
            </a:r>
            <a:endParaRPr lang="en-US" altLang="ko-KR" b="1" spc="-50" dirty="0" smtClean="0">
              <a:solidFill>
                <a:srgbClr val="43435B"/>
              </a:solidFill>
              <a:latin typeface="+mn-ea"/>
            </a:endParaRPr>
          </a:p>
          <a:p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 </a:t>
            </a:r>
            <a:r>
              <a:rPr lang="en-US" altLang="ko-KR" b="1" spc="-50" dirty="0" smtClean="0">
                <a:solidFill>
                  <a:srgbClr val="43435B"/>
                </a:solidFill>
                <a:latin typeface="+mn-ea"/>
              </a:rPr>
              <a:t>DATE </a:t>
            </a:r>
            <a:r>
              <a:rPr lang="ko-KR" altLang="en-US" b="1" spc="-50" dirty="0" smtClean="0">
                <a:solidFill>
                  <a:srgbClr val="43435B"/>
                </a:solidFill>
                <a:latin typeface="+mn-ea"/>
              </a:rPr>
              <a:t>와 </a:t>
            </a:r>
            <a:r>
              <a:rPr lang="en-US" altLang="ko-KR" b="1" spc="-50" dirty="0" smtClean="0">
                <a:solidFill>
                  <a:srgbClr val="43435B"/>
                </a:solidFill>
                <a:latin typeface="+mn-ea"/>
              </a:rPr>
              <a:t>DAY (</a:t>
            </a:r>
            <a:r>
              <a:rPr lang="ko-KR" altLang="en-US" b="1" spc="-50" dirty="0" smtClean="0">
                <a:solidFill>
                  <a:srgbClr val="43435B"/>
                </a:solidFill>
                <a:latin typeface="+mn-ea"/>
              </a:rPr>
              <a:t>요일</a:t>
            </a:r>
            <a:r>
              <a:rPr lang="en-US" altLang="ko-KR" b="1" spc="-50" dirty="0" smtClean="0">
                <a:solidFill>
                  <a:srgbClr val="43435B"/>
                </a:solidFill>
                <a:latin typeface="+mn-ea"/>
              </a:rPr>
              <a:t>) </a:t>
            </a:r>
            <a:r>
              <a:rPr lang="ko-KR" altLang="en-US" b="1" spc="-50" dirty="0" smtClean="0">
                <a:solidFill>
                  <a:srgbClr val="43435B"/>
                </a:solidFill>
                <a:latin typeface="+mn-ea"/>
              </a:rPr>
              <a:t>을 </a:t>
            </a:r>
            <a:r>
              <a:rPr lang="ko-KR" altLang="en-US" b="1" spc="-50" dirty="0" err="1" smtClean="0">
                <a:solidFill>
                  <a:srgbClr val="43435B"/>
                </a:solidFill>
                <a:latin typeface="+mn-ea"/>
              </a:rPr>
              <a:t>매칭</a:t>
            </a:r>
            <a:endParaRPr lang="en-US" altLang="ko-KR" b="1" spc="-50" dirty="0" smtClean="0">
              <a:solidFill>
                <a:srgbClr val="43435B"/>
              </a:solidFill>
              <a:latin typeface="+mn-ea"/>
            </a:endParaRPr>
          </a:p>
          <a:p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 </a:t>
            </a:r>
            <a:r>
              <a:rPr lang="en-US" altLang="ko-KR" b="1" spc="-50" dirty="0" smtClean="0">
                <a:solidFill>
                  <a:srgbClr val="43435B"/>
                </a:solidFill>
                <a:latin typeface="+mn-ea"/>
              </a:rPr>
              <a:t>AVERAGE TEMPERATURE</a:t>
            </a:r>
            <a:r>
              <a:rPr lang="ko-KR" altLang="en-US" b="1" spc="-50" dirty="0" smtClean="0">
                <a:solidFill>
                  <a:srgbClr val="43435B"/>
                </a:solidFill>
                <a:latin typeface="+mn-ea"/>
              </a:rPr>
              <a:t>을 </a:t>
            </a:r>
            <a:r>
              <a:rPr lang="en-US" altLang="ko-KR" b="1" spc="-50" dirty="0" smtClean="0">
                <a:solidFill>
                  <a:srgbClr val="43435B"/>
                </a:solidFill>
                <a:latin typeface="+mn-ea"/>
              </a:rPr>
              <a:t>(COLD, COOL, MILD, HOT ) </a:t>
            </a:r>
            <a:r>
              <a:rPr lang="ko-KR" altLang="en-US" b="1" spc="-50" dirty="0" smtClean="0">
                <a:solidFill>
                  <a:srgbClr val="43435B"/>
                </a:solidFill>
                <a:latin typeface="+mn-ea"/>
              </a:rPr>
              <a:t>범주로 나눔 </a:t>
            </a:r>
            <a:endParaRPr lang="en-US" altLang="ko-KR" b="1" spc="-50" dirty="0" smtClean="0">
              <a:solidFill>
                <a:srgbClr val="43435B"/>
              </a:solidFill>
              <a:latin typeface="+mn-ea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99" y="2240868"/>
            <a:ext cx="5819775" cy="572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899592" y="2240868"/>
            <a:ext cx="1332148" cy="4776155"/>
          </a:xfrm>
          <a:prstGeom prst="rect">
            <a:avLst/>
          </a:prstGeom>
          <a:solidFill>
            <a:schemeClr val="accent4">
              <a:lumMod val="60000"/>
              <a:lumOff val="4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567400" y="2214990"/>
            <a:ext cx="666074" cy="4776155"/>
          </a:xfrm>
          <a:prstGeom prst="rect">
            <a:avLst/>
          </a:prstGeom>
          <a:solidFill>
            <a:schemeClr val="accent4">
              <a:lumMod val="60000"/>
              <a:lumOff val="4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83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1107" y="1083953"/>
            <a:ext cx="8316602" cy="796876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9290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 smtClean="0">
                <a:solidFill>
                  <a:srgbClr val="43435B"/>
                </a:solidFill>
                <a:latin typeface="+mn-ea"/>
              </a:rPr>
              <a:t>4. COMMUNICATE RESULTS</a:t>
            </a:r>
            <a:endParaRPr lang="en-US" altLang="ko-KR" sz="3200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13699" y="980728"/>
            <a:ext cx="8316602" cy="71785"/>
          </a:xfrm>
          <a:prstGeom prst="rect">
            <a:avLst/>
          </a:prstGeom>
          <a:solidFill>
            <a:srgbClr val="4343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54543" y="1176355"/>
            <a:ext cx="76688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spc="-50" dirty="0" smtClean="0">
                <a:latin typeface="+mn-ea"/>
              </a:rPr>
              <a:t>요일과 </a:t>
            </a:r>
            <a:r>
              <a:rPr lang="ko-KR" altLang="en-US" b="1" spc="-50" dirty="0">
                <a:latin typeface="+mn-ea"/>
              </a:rPr>
              <a:t>이용건수의 상관관계 </a:t>
            </a:r>
            <a:r>
              <a:rPr lang="ko-KR" altLang="en-US" b="1" spc="-50" dirty="0" smtClean="0">
                <a:latin typeface="+mn-ea"/>
              </a:rPr>
              <a:t>분석</a:t>
            </a:r>
            <a:endParaRPr lang="en-US" altLang="ko-KR" b="1" spc="-50" dirty="0" smtClean="0">
              <a:latin typeface="+mn-ea"/>
            </a:endParaRPr>
          </a:p>
          <a:p>
            <a:r>
              <a:rPr lang="en-US" altLang="ko-KR" b="1" spc="-50" dirty="0" smtClean="0">
                <a:latin typeface="+mn-ea"/>
              </a:rPr>
              <a:t>-&gt; </a:t>
            </a:r>
            <a:r>
              <a:rPr lang="ko-KR" altLang="en-US" b="1" spc="-50" dirty="0" smtClean="0">
                <a:latin typeface="+mn-ea"/>
              </a:rPr>
              <a:t>유의미한 관계를 알 수 없었다</a:t>
            </a:r>
            <a:endParaRPr lang="en-US" altLang="ko-KR" b="1" spc="-50" dirty="0">
              <a:latin typeface="+mn-ea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82" y="2127311"/>
            <a:ext cx="4563946" cy="4676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43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1107" y="1083953"/>
            <a:ext cx="8316602" cy="796876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9290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 smtClean="0">
                <a:solidFill>
                  <a:srgbClr val="43435B"/>
                </a:solidFill>
                <a:latin typeface="+mn-ea"/>
              </a:rPr>
              <a:t>4. COMMUNICATE RESULTS</a:t>
            </a:r>
            <a:endParaRPr lang="en-US" altLang="ko-KR" sz="3200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13699" y="980728"/>
            <a:ext cx="8316602" cy="71785"/>
          </a:xfrm>
          <a:prstGeom prst="rect">
            <a:avLst/>
          </a:prstGeom>
          <a:solidFill>
            <a:srgbClr val="4343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54543" y="1176355"/>
            <a:ext cx="76688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pc="-50" dirty="0" smtClean="0">
                <a:latin typeface="+mn-ea"/>
              </a:rPr>
              <a:t>2. </a:t>
            </a:r>
            <a:r>
              <a:rPr lang="ko-KR" altLang="en-US" b="1" spc="-50" dirty="0" smtClean="0">
                <a:latin typeface="+mn-ea"/>
              </a:rPr>
              <a:t>날씨</a:t>
            </a:r>
            <a:r>
              <a:rPr lang="en-US" altLang="ko-KR" b="1" spc="-50" dirty="0" smtClean="0">
                <a:latin typeface="+mn-ea"/>
              </a:rPr>
              <a:t>(</a:t>
            </a:r>
            <a:r>
              <a:rPr lang="ko-KR" altLang="en-US" b="1" spc="-50" dirty="0" smtClean="0">
                <a:latin typeface="+mn-ea"/>
              </a:rPr>
              <a:t>기온</a:t>
            </a:r>
            <a:r>
              <a:rPr lang="en-US" altLang="ko-KR" b="1" spc="-50" dirty="0" smtClean="0">
                <a:latin typeface="+mn-ea"/>
              </a:rPr>
              <a:t>)</a:t>
            </a:r>
            <a:r>
              <a:rPr lang="ko-KR" altLang="en-US" b="1" spc="-50" dirty="0" smtClean="0">
                <a:latin typeface="+mn-ea"/>
              </a:rPr>
              <a:t>와 이용건수 상관관계 분석</a:t>
            </a:r>
            <a:endParaRPr lang="en-US" altLang="ko-KR" b="1" spc="-50" dirty="0" smtClean="0">
              <a:latin typeface="+mn-ea"/>
            </a:endParaRPr>
          </a:p>
          <a:p>
            <a:r>
              <a:rPr lang="en-US" altLang="ko-KR" b="1" spc="-50" dirty="0" smtClean="0">
                <a:latin typeface="+mn-ea"/>
              </a:rPr>
              <a:t>-&gt; </a:t>
            </a:r>
            <a:r>
              <a:rPr lang="ko-KR" altLang="en-US" b="1" spc="-50" dirty="0" smtClean="0">
                <a:latin typeface="+mn-ea"/>
              </a:rPr>
              <a:t>기온은 </a:t>
            </a:r>
            <a:r>
              <a:rPr lang="ko-KR" altLang="en-US" b="1" spc="-50" dirty="0" smtClean="0">
                <a:latin typeface="+mn-ea"/>
              </a:rPr>
              <a:t>이용건수와 상관이 있다</a:t>
            </a:r>
            <a:endParaRPr lang="en-US" altLang="ko-KR" b="1" spc="-50" dirty="0">
              <a:latin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73" y="2060848"/>
            <a:ext cx="5200650" cy="43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43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1107" y="1083953"/>
            <a:ext cx="8316602" cy="796876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9290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 smtClean="0">
                <a:solidFill>
                  <a:srgbClr val="43435B"/>
                </a:solidFill>
                <a:latin typeface="+mn-ea"/>
              </a:rPr>
              <a:t>4. COMMUNICATE RESULTS</a:t>
            </a:r>
            <a:endParaRPr lang="en-US" altLang="ko-KR" sz="3200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13699" y="980728"/>
            <a:ext cx="8316602" cy="71785"/>
          </a:xfrm>
          <a:prstGeom prst="rect">
            <a:avLst/>
          </a:prstGeom>
          <a:solidFill>
            <a:srgbClr val="4343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54543" y="1176355"/>
            <a:ext cx="76688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pc="-50" dirty="0" smtClean="0">
                <a:latin typeface="+mn-ea"/>
              </a:rPr>
              <a:t>3. </a:t>
            </a:r>
            <a:r>
              <a:rPr lang="ko-KR" altLang="en-US" b="1" spc="-50" dirty="0" smtClean="0">
                <a:latin typeface="+mn-ea"/>
              </a:rPr>
              <a:t>서울시 여성인구밀도</a:t>
            </a:r>
            <a:r>
              <a:rPr lang="en-US" altLang="ko-KR" b="1" spc="-50" dirty="0" smtClean="0">
                <a:latin typeface="+mn-ea"/>
              </a:rPr>
              <a:t>, </a:t>
            </a:r>
            <a:r>
              <a:rPr lang="ko-KR" altLang="en-US" b="1" spc="-50" dirty="0" smtClean="0">
                <a:latin typeface="+mn-ea"/>
              </a:rPr>
              <a:t>서비스 이용건수 </a:t>
            </a:r>
            <a:r>
              <a:rPr lang="en-US" altLang="ko-KR" b="1" spc="-50" dirty="0" smtClean="0">
                <a:latin typeface="+mn-ea"/>
              </a:rPr>
              <a:t> </a:t>
            </a:r>
            <a:endParaRPr lang="en-US" altLang="ko-KR" b="1" spc="-50" dirty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19" y="1880829"/>
            <a:ext cx="4276913" cy="394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362" y="2272914"/>
            <a:ext cx="4270289" cy="3157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369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1107" y="1083953"/>
            <a:ext cx="8316602" cy="796876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9290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 smtClean="0">
                <a:solidFill>
                  <a:srgbClr val="43435B"/>
                </a:solidFill>
                <a:latin typeface="+mn-ea"/>
              </a:rPr>
              <a:t>4. COMMUNICATE RESULTS</a:t>
            </a:r>
            <a:endParaRPr lang="en-US" altLang="ko-KR" sz="3200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13699" y="980728"/>
            <a:ext cx="8316602" cy="71785"/>
          </a:xfrm>
          <a:prstGeom prst="rect">
            <a:avLst/>
          </a:prstGeom>
          <a:solidFill>
            <a:srgbClr val="4343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54543" y="1176355"/>
            <a:ext cx="76688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pc="-50" dirty="0" smtClean="0">
                <a:latin typeface="+mn-ea"/>
              </a:rPr>
              <a:t>4. </a:t>
            </a:r>
            <a:r>
              <a:rPr lang="ko-KR" altLang="en-US" b="1" spc="-50" dirty="0" smtClean="0">
                <a:latin typeface="+mn-ea"/>
              </a:rPr>
              <a:t>지하철 하차승객</a:t>
            </a:r>
            <a:r>
              <a:rPr lang="en-US" altLang="ko-KR" b="1" spc="-50" dirty="0" smtClean="0">
                <a:latin typeface="+mn-ea"/>
              </a:rPr>
              <a:t>, </a:t>
            </a:r>
            <a:r>
              <a:rPr lang="ko-KR" altLang="en-US" b="1" spc="-50" dirty="0" smtClean="0">
                <a:latin typeface="+mn-ea"/>
              </a:rPr>
              <a:t>이용건수</a:t>
            </a:r>
            <a:endParaRPr lang="en-US" altLang="ko-KR" b="1" spc="-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8507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/>
        </p:nvGrpSpPr>
        <p:grpSpPr>
          <a:xfrm>
            <a:off x="3369325" y="3468383"/>
            <a:ext cx="3849570" cy="400110"/>
            <a:chOff x="5033173" y="2647511"/>
            <a:chExt cx="3849570" cy="400110"/>
          </a:xfrm>
        </p:grpSpPr>
        <p:sp>
          <p:nvSpPr>
            <p:cNvPr id="97" name="TextBox 96"/>
            <p:cNvSpPr txBox="1"/>
            <p:nvPr/>
          </p:nvSpPr>
          <p:spPr>
            <a:xfrm>
              <a:off x="5292954" y="2647511"/>
              <a:ext cx="3589789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WEB PAGE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033173" y="2730122"/>
              <a:ext cx="252306" cy="252306"/>
            </a:xfrm>
            <a:prstGeom prst="rect">
              <a:avLst/>
            </a:prstGeom>
            <a:solidFill>
              <a:srgbClr val="E5DBD2"/>
            </a:solidFill>
          </p:spPr>
          <p:txBody>
            <a:bodyPr wrap="none" lIns="36000" tIns="36000" rIns="36000" rtlCol="0" anchor="ctr">
              <a:noAutofit/>
            </a:bodyPr>
            <a:lstStyle/>
            <a:p>
              <a:pPr algn="ctr"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pc="-50" dirty="0" smtClean="0">
                  <a:solidFill>
                    <a:srgbClr val="43435B"/>
                  </a:solidFill>
                  <a:latin typeface="+mn-ea"/>
                </a:rPr>
                <a:t>1</a:t>
              </a: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3252905" y="2082791"/>
            <a:ext cx="5797073" cy="103998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3600" b="1" spc="-50" dirty="0" smtClean="0">
                <a:solidFill>
                  <a:srgbClr val="F86B74"/>
                </a:solidFill>
                <a:latin typeface="+mn-ea"/>
              </a:rPr>
              <a:t>RESULT</a:t>
            </a:r>
            <a:endParaRPr lang="en-US" altLang="ko-KR" sz="3600" b="1" spc="-50" dirty="0">
              <a:solidFill>
                <a:srgbClr val="F86B74"/>
              </a:solidFill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95453" y="2185970"/>
            <a:ext cx="943206" cy="776307"/>
          </a:xfrm>
          <a:prstGeom prst="rect">
            <a:avLst/>
          </a:prstGeom>
          <a:noFill/>
        </p:spPr>
        <p:txBody>
          <a:bodyPr wrap="none" lIns="36000" tIns="36000" rIns="36000" rtlCol="0" anchor="ctr">
            <a:noAutofit/>
          </a:bodyPr>
          <a:lstStyle/>
          <a:p>
            <a:pPr algn="ctr">
              <a:spcAft>
                <a:spcPts val="1000"/>
              </a:spcAft>
              <a:buClr>
                <a:srgbClr val="977399"/>
              </a:buClr>
            </a:pPr>
            <a:r>
              <a:rPr lang="en-US" altLang="ko-KR" sz="6600" spc="-50" dirty="0">
                <a:solidFill>
                  <a:srgbClr val="E5DBD2"/>
                </a:solidFill>
                <a:latin typeface="+mn-ea"/>
              </a:rPr>
              <a:t>Ⅲ</a:t>
            </a:r>
            <a:endParaRPr lang="en-US" altLang="ko-KR" sz="6600" spc="-50" dirty="0" smtClean="0">
              <a:solidFill>
                <a:srgbClr val="E5DBD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577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1107" y="1083953"/>
            <a:ext cx="8316602" cy="796876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9290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 smtClean="0">
                <a:solidFill>
                  <a:srgbClr val="43435B"/>
                </a:solidFill>
                <a:latin typeface="+mn-ea"/>
              </a:rPr>
              <a:t>1. WEB PAGE</a:t>
            </a:r>
            <a:endParaRPr lang="en-US" altLang="ko-KR" sz="3200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13699" y="980728"/>
            <a:ext cx="8316602" cy="71785"/>
          </a:xfrm>
          <a:prstGeom prst="rect">
            <a:avLst/>
          </a:prstGeom>
          <a:solidFill>
            <a:srgbClr val="4343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44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07504" y="49290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ko-KR" altLang="en-US" sz="3200" b="1" spc="-50" dirty="0" smtClean="0">
                <a:solidFill>
                  <a:srgbClr val="43435B"/>
                </a:solidFill>
                <a:latin typeface="+mn-ea"/>
              </a:rPr>
              <a:t>조원 소개</a:t>
            </a:r>
            <a:endParaRPr lang="ko-KR" altLang="en-US" sz="3200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13699" y="980728"/>
            <a:ext cx="8316602" cy="71785"/>
          </a:xfrm>
          <a:prstGeom prst="rect">
            <a:avLst/>
          </a:prstGeom>
          <a:solidFill>
            <a:srgbClr val="4343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88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81250" y="2371725"/>
            <a:ext cx="4381500" cy="1498964"/>
          </a:xfrm>
          <a:prstGeom prst="rect">
            <a:avLst/>
          </a:prstGeom>
          <a:noFill/>
        </p:spPr>
        <p:txBody>
          <a:bodyPr wrap="squar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lvl="0" algn="ctr"/>
            <a:r>
              <a:rPr lang="en-US" altLang="ko-KR" sz="5200" b="1" spc="-150" dirty="0">
                <a:solidFill>
                  <a:srgbClr val="F86B74"/>
                </a:solidFill>
                <a:latin typeface="+mn-ea"/>
              </a:rPr>
              <a:t>Thank </a:t>
            </a:r>
            <a:r>
              <a:rPr lang="en-US" altLang="ko-KR" sz="5200" b="1" spc="-150" dirty="0" smtClean="0">
                <a:solidFill>
                  <a:srgbClr val="F86B74"/>
                </a:solidFill>
                <a:latin typeface="+mn-ea"/>
              </a:rPr>
              <a:t>you</a:t>
            </a:r>
            <a:endParaRPr lang="en-US" altLang="ko-KR" sz="5200" b="1" spc="-150" dirty="0">
              <a:solidFill>
                <a:srgbClr val="F86B74"/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58529" y="3762376"/>
            <a:ext cx="4226944" cy="590549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600" dirty="0" smtClean="0">
                <a:solidFill>
                  <a:schemeClr val="bg1">
                    <a:lumMod val="85000"/>
                  </a:schemeClr>
                </a:solidFill>
                <a:latin typeface="+mn-ea"/>
              </a:rPr>
              <a:t>PTLINE POWERPOINT</a:t>
            </a:r>
          </a:p>
          <a:p>
            <a:pPr algn="ctr">
              <a:lnSpc>
                <a:spcPct val="90000"/>
              </a:lnSpc>
            </a:pPr>
            <a:r>
              <a:rPr lang="en-US" altLang="ko-KR" sz="1600" dirty="0" smtClean="0">
                <a:solidFill>
                  <a:schemeClr val="bg1">
                    <a:lumMod val="85000"/>
                  </a:schemeClr>
                </a:solidFill>
                <a:latin typeface="+mn-ea"/>
              </a:rPr>
              <a:t>TEMPLATE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38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4943838" y="3296425"/>
            <a:ext cx="3912638" cy="400110"/>
            <a:chOff x="4922966" y="3008578"/>
            <a:chExt cx="3912638" cy="400110"/>
          </a:xfrm>
        </p:grpSpPr>
        <p:sp>
          <p:nvSpPr>
            <p:cNvPr id="15" name="TextBox 14"/>
            <p:cNvSpPr txBox="1"/>
            <p:nvPr/>
          </p:nvSpPr>
          <p:spPr>
            <a:xfrm>
              <a:off x="5245815" y="3008578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DISCOVERY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922966" y="3062625"/>
              <a:ext cx="309434" cy="309434"/>
            </a:xfrm>
            <a:prstGeom prst="rect">
              <a:avLst/>
            </a:prstGeom>
            <a:solidFill>
              <a:srgbClr val="F86B74"/>
            </a:solidFill>
          </p:spPr>
          <p:txBody>
            <a:bodyPr wrap="none" lIns="36000" tIns="36000" rIns="36000" rtlCol="0" anchor="ctr">
              <a:noAutofit/>
            </a:bodyPr>
            <a:lstStyle/>
            <a:p>
              <a:pPr algn="ctr"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 smtClean="0">
                  <a:solidFill>
                    <a:schemeClr val="bg1"/>
                  </a:solidFill>
                  <a:latin typeface="+mn-ea"/>
                </a:rPr>
                <a:t>Ⅰ</a:t>
              </a: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943838" y="3815623"/>
            <a:ext cx="3912638" cy="400110"/>
            <a:chOff x="4922966" y="3550686"/>
            <a:chExt cx="3912638" cy="400110"/>
          </a:xfrm>
        </p:grpSpPr>
        <p:sp>
          <p:nvSpPr>
            <p:cNvPr id="30" name="TextBox 29"/>
            <p:cNvSpPr txBox="1"/>
            <p:nvPr/>
          </p:nvSpPr>
          <p:spPr>
            <a:xfrm>
              <a:off x="5245815" y="3550686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PROJECT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22966" y="3604733"/>
              <a:ext cx="309434" cy="309434"/>
            </a:xfrm>
            <a:prstGeom prst="rect">
              <a:avLst/>
            </a:prstGeom>
            <a:solidFill>
              <a:srgbClr val="F86B74"/>
            </a:solidFill>
          </p:spPr>
          <p:txBody>
            <a:bodyPr wrap="none" lIns="36000" tIns="36000" rIns="36000" rtlCol="0" anchor="ctr">
              <a:noAutofit/>
            </a:bodyPr>
            <a:lstStyle/>
            <a:p>
              <a:pPr algn="ctr"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>
                  <a:solidFill>
                    <a:schemeClr val="bg1"/>
                  </a:solidFill>
                  <a:latin typeface="+mn-ea"/>
                </a:rPr>
                <a:t>Ⅱ</a:t>
              </a: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943838" y="4334821"/>
            <a:ext cx="3912638" cy="400110"/>
            <a:chOff x="4922966" y="4092794"/>
            <a:chExt cx="3912638" cy="400110"/>
          </a:xfrm>
        </p:grpSpPr>
        <p:sp>
          <p:nvSpPr>
            <p:cNvPr id="33" name="TextBox 32"/>
            <p:cNvSpPr txBox="1"/>
            <p:nvPr/>
          </p:nvSpPr>
          <p:spPr>
            <a:xfrm>
              <a:off x="5245815" y="4092794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RESULT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922966" y="4146841"/>
              <a:ext cx="309434" cy="309434"/>
            </a:xfrm>
            <a:prstGeom prst="rect">
              <a:avLst/>
            </a:prstGeom>
            <a:solidFill>
              <a:srgbClr val="F86B74"/>
            </a:solidFill>
          </p:spPr>
          <p:txBody>
            <a:bodyPr wrap="none" lIns="36000" tIns="36000" rIns="36000" rtlCol="0" anchor="ctr">
              <a:noAutofit/>
            </a:bodyPr>
            <a:lstStyle/>
            <a:p>
              <a:pPr algn="ctr"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>
                  <a:solidFill>
                    <a:schemeClr val="bg1"/>
                  </a:solidFill>
                  <a:latin typeface="+mn-ea"/>
                </a:rPr>
                <a:t>Ⅲ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868316" y="1617845"/>
            <a:ext cx="2698433" cy="555928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3400" b="1" dirty="0">
                <a:solidFill>
                  <a:srgbClr val="F86B74"/>
                </a:solidFill>
                <a:latin typeface="+mn-ea"/>
              </a:rPr>
              <a:t>CONTENTS</a:t>
            </a:r>
            <a:endParaRPr lang="ko-KR" altLang="en-US" sz="3400" b="1" dirty="0">
              <a:solidFill>
                <a:srgbClr val="F86B74"/>
              </a:solidFill>
              <a:latin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68316" y="2371725"/>
            <a:ext cx="2698433" cy="9119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+mn-ea"/>
              </a:rPr>
              <a:t>서울시 안심스카우트</a:t>
            </a:r>
            <a:endParaRPr lang="en-US" altLang="ko-KR" dirty="0" smtClean="0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 algn="ctr">
              <a:lnSpc>
                <a:spcPct val="90000"/>
              </a:lnSpc>
            </a:pP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+mn-ea"/>
              </a:rPr>
              <a:t>서비스 개선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435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/>
        </p:nvGrpSpPr>
        <p:grpSpPr>
          <a:xfrm>
            <a:off x="3369325" y="3468383"/>
            <a:ext cx="3849570" cy="400110"/>
            <a:chOff x="5033173" y="2647511"/>
            <a:chExt cx="3849570" cy="400110"/>
          </a:xfrm>
        </p:grpSpPr>
        <p:sp>
          <p:nvSpPr>
            <p:cNvPr id="97" name="TextBox 96"/>
            <p:cNvSpPr txBox="1"/>
            <p:nvPr/>
          </p:nvSpPr>
          <p:spPr>
            <a:xfrm>
              <a:off x="5292954" y="2647511"/>
              <a:ext cx="3589789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ko-KR" altLang="en-US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안심스카우트 운영과정</a:t>
              </a:r>
              <a:endParaRPr lang="en-US" altLang="ko-KR" sz="2000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033173" y="2730122"/>
              <a:ext cx="252306" cy="252306"/>
            </a:xfrm>
            <a:prstGeom prst="rect">
              <a:avLst/>
            </a:prstGeom>
            <a:solidFill>
              <a:srgbClr val="E5DBD2"/>
            </a:solidFill>
          </p:spPr>
          <p:txBody>
            <a:bodyPr wrap="none" lIns="36000" tIns="36000" rIns="36000" rtlCol="0" anchor="ctr">
              <a:noAutofit/>
            </a:bodyPr>
            <a:lstStyle/>
            <a:p>
              <a:pPr algn="ctr"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pc="-50" dirty="0" smtClean="0">
                  <a:solidFill>
                    <a:srgbClr val="43435B"/>
                  </a:solidFill>
                  <a:latin typeface="+mn-ea"/>
                </a:rPr>
                <a:t>1</a:t>
              </a: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3369325" y="3877958"/>
            <a:ext cx="3849570" cy="400110"/>
            <a:chOff x="5033173" y="2647511"/>
            <a:chExt cx="3849570" cy="400110"/>
          </a:xfrm>
        </p:grpSpPr>
        <p:sp>
          <p:nvSpPr>
            <p:cNvPr id="100" name="TextBox 99"/>
            <p:cNvSpPr txBox="1"/>
            <p:nvPr/>
          </p:nvSpPr>
          <p:spPr>
            <a:xfrm>
              <a:off x="5292954" y="2647511"/>
              <a:ext cx="3589789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&lt;</a:t>
              </a:r>
              <a:r>
                <a:rPr lang="ko-KR" altLang="en-US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안심이</a:t>
              </a:r>
              <a:r>
                <a:rPr lang="en-US" altLang="ko-KR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&gt;</a:t>
              </a:r>
              <a:r>
                <a:rPr lang="ko-KR" altLang="en-US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서비스 제안</a:t>
              </a:r>
              <a:endParaRPr lang="en-US" altLang="ko-KR" sz="2000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033173" y="2730122"/>
              <a:ext cx="252306" cy="252306"/>
            </a:xfrm>
            <a:prstGeom prst="rect">
              <a:avLst/>
            </a:prstGeom>
            <a:solidFill>
              <a:srgbClr val="E5DBD2"/>
            </a:solidFill>
          </p:spPr>
          <p:txBody>
            <a:bodyPr wrap="none" lIns="36000" tIns="36000" rIns="36000" rtlCol="0" anchor="ctr">
              <a:noAutofit/>
            </a:bodyPr>
            <a:lstStyle/>
            <a:p>
              <a:pPr algn="ctr"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pc="-50" dirty="0" smtClean="0">
                  <a:solidFill>
                    <a:srgbClr val="43435B"/>
                  </a:solidFill>
                  <a:latin typeface="+mn-ea"/>
                </a:rPr>
                <a:t>2</a:t>
              </a:r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3369325" y="4287533"/>
            <a:ext cx="3849570" cy="400110"/>
            <a:chOff x="5033173" y="2647511"/>
            <a:chExt cx="3849570" cy="400110"/>
          </a:xfrm>
        </p:grpSpPr>
        <p:sp>
          <p:nvSpPr>
            <p:cNvPr id="103" name="TextBox 102"/>
            <p:cNvSpPr txBox="1"/>
            <p:nvPr/>
          </p:nvSpPr>
          <p:spPr>
            <a:xfrm>
              <a:off x="5292954" y="2647511"/>
              <a:ext cx="3589789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Q&amp;A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033173" y="2730122"/>
              <a:ext cx="252306" cy="252306"/>
            </a:xfrm>
            <a:prstGeom prst="rect">
              <a:avLst/>
            </a:prstGeom>
            <a:solidFill>
              <a:srgbClr val="E5DBD2"/>
            </a:solidFill>
          </p:spPr>
          <p:txBody>
            <a:bodyPr wrap="none" lIns="36000" tIns="36000" rIns="36000" rtlCol="0" anchor="ctr">
              <a:noAutofit/>
            </a:bodyPr>
            <a:lstStyle/>
            <a:p>
              <a:pPr algn="ctr"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pc="-50" dirty="0" smtClean="0">
                  <a:solidFill>
                    <a:srgbClr val="43435B"/>
                  </a:solidFill>
                  <a:latin typeface="+mn-ea"/>
                </a:rPr>
                <a:t>3</a:t>
              </a: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3252905" y="2082791"/>
            <a:ext cx="5797073" cy="103998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3600" b="1" spc="-50" dirty="0" smtClean="0">
                <a:solidFill>
                  <a:srgbClr val="F86B74"/>
                </a:solidFill>
                <a:latin typeface="+mn-ea"/>
              </a:rPr>
              <a:t>DISCOVERY</a:t>
            </a:r>
            <a:endParaRPr lang="en-US" altLang="ko-KR" sz="3600" b="1" spc="-50" dirty="0">
              <a:solidFill>
                <a:srgbClr val="F86B74"/>
              </a:solidFill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95453" y="2185970"/>
            <a:ext cx="943206" cy="776307"/>
          </a:xfrm>
          <a:prstGeom prst="rect">
            <a:avLst/>
          </a:prstGeom>
          <a:noFill/>
        </p:spPr>
        <p:txBody>
          <a:bodyPr wrap="none" lIns="36000" tIns="36000" rIns="36000" rtlCol="0" anchor="ctr">
            <a:noAutofit/>
          </a:bodyPr>
          <a:lstStyle/>
          <a:p>
            <a:pPr algn="ctr">
              <a:spcAft>
                <a:spcPts val="1000"/>
              </a:spcAft>
              <a:buClr>
                <a:srgbClr val="977399"/>
              </a:buClr>
            </a:pPr>
            <a:r>
              <a:rPr lang="en-US" altLang="ko-KR" sz="6600" spc="-50" dirty="0" smtClean="0">
                <a:solidFill>
                  <a:srgbClr val="E5DBD2"/>
                </a:solidFill>
                <a:latin typeface="+mn-ea"/>
              </a:rPr>
              <a:t>Ⅰ</a:t>
            </a:r>
          </a:p>
        </p:txBody>
      </p:sp>
    </p:spTree>
    <p:extLst>
      <p:ext uri="{BB962C8B-B14F-4D97-AF65-F5344CB8AC3E}">
        <p14:creationId xmlns:p14="http://schemas.microsoft.com/office/powerpoint/2010/main" val="315979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U자형 화살표 31"/>
          <p:cNvSpPr/>
          <p:nvPr/>
        </p:nvSpPr>
        <p:spPr>
          <a:xfrm flipH="1" flipV="1">
            <a:off x="1077579" y="4549110"/>
            <a:ext cx="3044594" cy="1590481"/>
          </a:xfrm>
          <a:prstGeom prst="uturnArrow">
            <a:avLst>
              <a:gd name="adj1" fmla="val 21179"/>
              <a:gd name="adj2" fmla="val 20826"/>
              <a:gd name="adj3" fmla="val 28674"/>
              <a:gd name="adj4" fmla="val 46445"/>
              <a:gd name="adj5" fmla="val 100000"/>
            </a:avLst>
          </a:prstGeom>
          <a:gradFill flip="none" rotWithShape="1">
            <a:gsLst>
              <a:gs pos="0">
                <a:srgbClr val="43435B">
                  <a:shade val="30000"/>
                  <a:satMod val="115000"/>
                  <a:alpha val="75000"/>
                </a:srgbClr>
              </a:gs>
              <a:gs pos="50000">
                <a:srgbClr val="43435B">
                  <a:shade val="67500"/>
                  <a:satMod val="115000"/>
                </a:srgbClr>
              </a:gs>
              <a:gs pos="100000">
                <a:srgbClr val="43435B">
                  <a:shade val="100000"/>
                  <a:satMod val="115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504" y="49290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 smtClean="0">
                <a:solidFill>
                  <a:srgbClr val="43435B"/>
                </a:solidFill>
                <a:latin typeface="+mn-ea"/>
              </a:rPr>
              <a:t>1. </a:t>
            </a:r>
            <a:r>
              <a:rPr lang="ko-KR" altLang="en-US" sz="3200" b="1" spc="-50" dirty="0">
                <a:solidFill>
                  <a:srgbClr val="43435B"/>
                </a:solidFill>
                <a:latin typeface="+mn-ea"/>
              </a:rPr>
              <a:t>안심스카우트 운영과정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13699" y="980728"/>
            <a:ext cx="8316602" cy="71785"/>
          </a:xfrm>
          <a:prstGeom prst="rect">
            <a:avLst/>
          </a:prstGeom>
          <a:solidFill>
            <a:srgbClr val="4343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41244" y="3865728"/>
            <a:ext cx="1908212" cy="576114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ysClr val="windowText" lastClr="000000"/>
                </a:solidFill>
              </a:rPr>
              <a:t>서울시민</a:t>
            </a:r>
            <a:r>
              <a:rPr lang="ko-KR" altLang="en-US" sz="15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1500" b="1" dirty="0" smtClean="0">
                <a:solidFill>
                  <a:sysClr val="windowText" lastClr="000000"/>
                </a:solidFill>
              </a:rPr>
              <a:t>여성</a:t>
            </a:r>
            <a:r>
              <a:rPr lang="en-US" altLang="ko-KR" sz="1500" b="1" dirty="0">
                <a:solidFill>
                  <a:sysClr val="windowText" lastClr="000000"/>
                </a:solidFill>
              </a:rPr>
              <a:t>/</a:t>
            </a:r>
            <a:r>
              <a:rPr lang="ko-KR" altLang="en-US" sz="1500" b="1" dirty="0" smtClean="0">
                <a:solidFill>
                  <a:sysClr val="windowText" lastClr="000000"/>
                </a:solidFill>
              </a:rPr>
              <a:t>아동</a:t>
            </a:r>
            <a:endParaRPr lang="ko-KR" altLang="en-US" sz="15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68947" y="3857095"/>
            <a:ext cx="1908212" cy="576114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/>
                </a:solidFill>
              </a:rPr>
              <a:t>신청접수</a:t>
            </a:r>
            <a:endParaRPr lang="en-US" altLang="ko-KR" sz="15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500" b="1" dirty="0" smtClean="0">
                <a:solidFill>
                  <a:schemeClr val="tx1"/>
                </a:solidFill>
              </a:rPr>
              <a:t>상황실 연결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19888" y="3847717"/>
            <a:ext cx="1908212" cy="576114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/>
                </a:solidFill>
              </a:rPr>
              <a:t>상황파악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9552" y="1180753"/>
            <a:ext cx="2792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b="1" spc="-50" dirty="0" smtClean="0">
                <a:solidFill>
                  <a:srgbClr val="43435B"/>
                </a:solidFill>
                <a:latin typeface="+mn-ea"/>
              </a:rPr>
              <a:t>안심스카우트 운영과정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2553796" y="3148419"/>
            <a:ext cx="1005752" cy="618537"/>
          </a:xfrm>
          <a:prstGeom prst="rightArrow">
            <a:avLst/>
          </a:prstGeom>
          <a:solidFill>
            <a:srgbClr val="43435B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/>
              <a:t>신청</a:t>
            </a:r>
            <a:endParaRPr lang="ko-KR" altLang="en-US" sz="1500" b="1" dirty="0"/>
          </a:p>
        </p:txBody>
      </p:sp>
      <p:sp>
        <p:nvSpPr>
          <p:cNvPr id="18" name="U자형 화살표 17"/>
          <p:cNvSpPr/>
          <p:nvPr/>
        </p:nvSpPr>
        <p:spPr>
          <a:xfrm flipH="1" flipV="1">
            <a:off x="4716016" y="4490388"/>
            <a:ext cx="3044594" cy="1699480"/>
          </a:xfrm>
          <a:prstGeom prst="uturnArrow">
            <a:avLst>
              <a:gd name="adj1" fmla="val 20239"/>
              <a:gd name="adj2" fmla="val 20826"/>
              <a:gd name="adj3" fmla="val 28674"/>
              <a:gd name="adj4" fmla="val 46445"/>
              <a:gd name="adj5" fmla="val 64274"/>
            </a:avLst>
          </a:prstGeom>
          <a:gradFill flip="none" rotWithShape="1">
            <a:gsLst>
              <a:gs pos="0">
                <a:srgbClr val="43435B">
                  <a:shade val="30000"/>
                  <a:satMod val="115000"/>
                  <a:alpha val="75000"/>
                </a:srgbClr>
              </a:gs>
              <a:gs pos="50000">
                <a:srgbClr val="43435B">
                  <a:shade val="67500"/>
                  <a:satMod val="115000"/>
                </a:srgbClr>
              </a:gs>
              <a:gs pos="100000">
                <a:srgbClr val="43435B">
                  <a:shade val="100000"/>
                  <a:satMod val="115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43164" y="5589240"/>
            <a:ext cx="1083051" cy="622360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/>
                </a:solidFill>
              </a:rPr>
              <a:t>승인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/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거절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21" name="오른쪽 화살표 20"/>
          <p:cNvSpPr/>
          <p:nvPr/>
        </p:nvSpPr>
        <p:spPr>
          <a:xfrm>
            <a:off x="5397279" y="3119774"/>
            <a:ext cx="1010925" cy="677149"/>
          </a:xfrm>
          <a:prstGeom prst="rightArrow">
            <a:avLst/>
          </a:prstGeom>
          <a:solidFill>
            <a:srgbClr val="43435B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/>
              <a:t>연결</a:t>
            </a:r>
            <a:endParaRPr lang="ko-KR" altLang="en-US" sz="1500" b="1" dirty="0"/>
          </a:p>
        </p:txBody>
      </p:sp>
      <p:sp>
        <p:nvSpPr>
          <p:cNvPr id="22" name="직사각형 21"/>
          <p:cNvSpPr/>
          <p:nvPr/>
        </p:nvSpPr>
        <p:spPr>
          <a:xfrm>
            <a:off x="6629757" y="4480506"/>
            <a:ext cx="1908212" cy="576114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/>
                </a:solidFill>
              </a:rPr>
              <a:t>신청확정여부 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500" b="1" dirty="0" smtClean="0">
                <a:solidFill>
                  <a:schemeClr val="tx1"/>
                </a:solidFill>
              </a:rPr>
              <a:t>전달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91580" y="1731104"/>
            <a:ext cx="15311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50" dirty="0" smtClean="0">
                <a:solidFill>
                  <a:srgbClr val="43435B"/>
                </a:solidFill>
                <a:latin typeface="+mn-ea"/>
              </a:rPr>
              <a:t>안심스카우트</a:t>
            </a:r>
            <a:endParaRPr lang="en-US" altLang="ko-KR" b="1" spc="-50" dirty="0" smtClean="0">
              <a:solidFill>
                <a:srgbClr val="43435B"/>
              </a:solidFill>
              <a:latin typeface="+mn-ea"/>
            </a:endParaRPr>
          </a:p>
          <a:p>
            <a:pPr algn="ctr"/>
            <a:r>
              <a:rPr lang="ko-KR" altLang="en-US" b="1" spc="-50" dirty="0" smtClean="0">
                <a:solidFill>
                  <a:srgbClr val="43435B"/>
                </a:solidFill>
                <a:latin typeface="+mn-ea"/>
              </a:rPr>
              <a:t>사용자</a:t>
            </a:r>
            <a:endParaRPr lang="en-US" altLang="ko-KR" b="1" spc="-50" dirty="0" smtClean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918616" y="1731104"/>
            <a:ext cx="1306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50" dirty="0" err="1" smtClean="0">
                <a:solidFill>
                  <a:srgbClr val="43435B"/>
                </a:solidFill>
                <a:latin typeface="+mn-ea"/>
              </a:rPr>
              <a:t>다산콜센터</a:t>
            </a:r>
            <a:endParaRPr lang="en-US" altLang="ko-KR" b="1" spc="-50" dirty="0" smtClean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26215" y="1590993"/>
            <a:ext cx="13067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50" dirty="0" smtClean="0">
                <a:solidFill>
                  <a:srgbClr val="43435B"/>
                </a:solidFill>
                <a:latin typeface="+mn-ea"/>
              </a:rPr>
              <a:t>각 구청의</a:t>
            </a:r>
            <a:endParaRPr lang="en-US" altLang="ko-KR" b="1" spc="-50" dirty="0" smtClean="0">
              <a:solidFill>
                <a:srgbClr val="43435B"/>
              </a:solidFill>
              <a:latin typeface="+mn-ea"/>
            </a:endParaRPr>
          </a:p>
          <a:p>
            <a:pPr algn="ctr"/>
            <a:r>
              <a:rPr lang="ko-KR" altLang="en-US" b="1" spc="-50" dirty="0" smtClean="0">
                <a:solidFill>
                  <a:srgbClr val="43435B"/>
                </a:solidFill>
                <a:latin typeface="+mn-ea"/>
              </a:rPr>
              <a:t>종합상황실</a:t>
            </a:r>
            <a:endParaRPr lang="en-US" altLang="ko-KR" b="1" spc="-50" dirty="0" smtClean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087724" y="5589240"/>
            <a:ext cx="1082721" cy="600628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/>
                </a:solidFill>
              </a:rPr>
              <a:t>예약 결과</a:t>
            </a:r>
            <a:endParaRPr lang="en-US" altLang="ko-KR" sz="1500" b="1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559548" y="4540615"/>
            <a:ext cx="1908212" cy="576114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/>
                </a:solidFill>
              </a:rPr>
              <a:t>신청자에게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전달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다산콜센터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30" t="45957" r="36019" b="16532"/>
          <a:stretch/>
        </p:blipFill>
        <p:spPr bwMode="auto">
          <a:xfrm>
            <a:off x="1385402" y="2530544"/>
            <a:ext cx="1132017" cy="1161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다산콜센터에 대한 이미지 검색결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41" t="9104" r="36008" b="53385"/>
          <a:stretch/>
        </p:blipFill>
        <p:spPr bwMode="auto">
          <a:xfrm>
            <a:off x="496156" y="2590716"/>
            <a:ext cx="1086806" cy="111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관련 이미지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7" t="7759" r="12980" b="13148"/>
          <a:stretch/>
        </p:blipFill>
        <p:spPr bwMode="auto">
          <a:xfrm>
            <a:off x="3822694" y="2311312"/>
            <a:ext cx="1400719" cy="148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5024" y="2054269"/>
            <a:ext cx="2837677" cy="188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4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423657" y="3617433"/>
            <a:ext cx="8316602" cy="2555875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9290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 smtClean="0">
                <a:solidFill>
                  <a:srgbClr val="43435B"/>
                </a:solidFill>
                <a:latin typeface="+mn-ea"/>
              </a:rPr>
              <a:t>2. </a:t>
            </a:r>
            <a:r>
              <a:rPr lang="en-US" altLang="ko-KR" sz="3200" b="1" spc="-50" dirty="0">
                <a:solidFill>
                  <a:srgbClr val="43435B"/>
                </a:solidFill>
                <a:latin typeface="+mn-ea"/>
              </a:rPr>
              <a:t>&lt;</a:t>
            </a:r>
            <a:r>
              <a:rPr lang="ko-KR" altLang="en-US" sz="3200" b="1" spc="-50" dirty="0">
                <a:solidFill>
                  <a:srgbClr val="43435B"/>
                </a:solidFill>
                <a:latin typeface="+mn-ea"/>
              </a:rPr>
              <a:t>안심이</a:t>
            </a:r>
            <a:r>
              <a:rPr lang="en-US" altLang="ko-KR" sz="3200" b="1" spc="-50" dirty="0">
                <a:solidFill>
                  <a:srgbClr val="43435B"/>
                </a:solidFill>
                <a:latin typeface="+mn-ea"/>
              </a:rPr>
              <a:t>&gt;</a:t>
            </a:r>
            <a:r>
              <a:rPr lang="ko-KR" altLang="en-US" sz="3200" b="1" spc="-50" dirty="0">
                <a:solidFill>
                  <a:srgbClr val="43435B"/>
                </a:solidFill>
                <a:latin typeface="+mn-ea"/>
              </a:rPr>
              <a:t>서비스 제안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13699" y="980728"/>
            <a:ext cx="8316602" cy="71785"/>
          </a:xfrm>
          <a:prstGeom prst="rect">
            <a:avLst/>
          </a:prstGeom>
          <a:solidFill>
            <a:srgbClr val="4343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2624" y="3736629"/>
            <a:ext cx="2739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b="1" spc="-50" dirty="0" smtClean="0">
                <a:solidFill>
                  <a:srgbClr val="43435B"/>
                </a:solidFill>
                <a:latin typeface="+mn-ea"/>
              </a:rPr>
              <a:t>&lt;</a:t>
            </a:r>
            <a:r>
              <a:rPr lang="ko-KR" altLang="en-US" b="1" spc="-50" dirty="0" smtClean="0">
                <a:solidFill>
                  <a:srgbClr val="43435B"/>
                </a:solidFill>
                <a:latin typeface="+mn-ea"/>
              </a:rPr>
              <a:t>안심이</a:t>
            </a:r>
            <a:r>
              <a:rPr lang="en-US" altLang="ko-KR" b="1" spc="-50" dirty="0" smtClean="0">
                <a:solidFill>
                  <a:srgbClr val="43435B"/>
                </a:solidFill>
                <a:latin typeface="+mn-ea"/>
              </a:rPr>
              <a:t>&gt; </a:t>
            </a:r>
            <a:r>
              <a:rPr lang="ko-KR" altLang="en-US" b="1" spc="-50" dirty="0" smtClean="0">
                <a:solidFill>
                  <a:srgbClr val="43435B"/>
                </a:solidFill>
                <a:latin typeface="+mn-ea"/>
              </a:rPr>
              <a:t>서비스 제안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03236" y="4388911"/>
            <a:ext cx="205537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spc="-50" dirty="0" smtClean="0">
                <a:solidFill>
                  <a:srgbClr val="43435B"/>
                </a:solidFill>
                <a:latin typeface="+mn-ea"/>
              </a:rPr>
              <a:t>Service Target </a:t>
            </a:r>
          </a:p>
          <a:p>
            <a:pPr algn="ctr"/>
            <a:r>
              <a:rPr lang="ko-KR" altLang="en-US" b="1" spc="-50" dirty="0" smtClean="0">
                <a:solidFill>
                  <a:srgbClr val="43435B"/>
                </a:solidFill>
                <a:latin typeface="+mn-ea"/>
              </a:rPr>
              <a:t>서울시 각 구청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algn="ctr"/>
            <a:r>
              <a:rPr lang="ko-KR" altLang="en-US" b="1" spc="-50" dirty="0" smtClean="0">
                <a:solidFill>
                  <a:srgbClr val="43435B"/>
                </a:solidFill>
                <a:latin typeface="+mn-ea"/>
              </a:rPr>
              <a:t>서울시 여성정책실</a:t>
            </a:r>
            <a:endParaRPr lang="en-US" altLang="ko-KR" b="1" spc="-50" dirty="0" smtClean="0">
              <a:solidFill>
                <a:srgbClr val="43435B"/>
              </a:solidFill>
              <a:latin typeface="+mn-ea"/>
            </a:endParaRPr>
          </a:p>
          <a:p>
            <a:pPr algn="ctr"/>
            <a:r>
              <a:rPr lang="ko-KR" altLang="en-US" b="1" strike="sngStrike" spc="-50" dirty="0" smtClean="0">
                <a:solidFill>
                  <a:srgbClr val="43435B"/>
                </a:solidFill>
                <a:latin typeface="+mn-ea"/>
              </a:rPr>
              <a:t>서울시민</a:t>
            </a:r>
            <a:endParaRPr lang="en-US" altLang="ko-KR" b="1" strike="sngStrike" spc="-50" dirty="0" smtClean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720976" y="4388911"/>
            <a:ext cx="192963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spc="-50" dirty="0" smtClean="0">
                <a:solidFill>
                  <a:srgbClr val="43435B"/>
                </a:solidFill>
                <a:latin typeface="+mn-ea"/>
              </a:rPr>
              <a:t>Service Contents</a:t>
            </a:r>
          </a:p>
          <a:p>
            <a:pPr algn="ctr"/>
            <a:r>
              <a:rPr lang="ko-KR" altLang="en-US" b="1" spc="-50" dirty="0" smtClean="0">
                <a:solidFill>
                  <a:srgbClr val="43435B"/>
                </a:solidFill>
                <a:latin typeface="+mn-ea"/>
              </a:rPr>
              <a:t>운영 </a:t>
            </a:r>
            <a:r>
              <a:rPr lang="en-US" altLang="ko-KR" b="1" spc="-50" dirty="0" smtClean="0">
                <a:solidFill>
                  <a:srgbClr val="43435B"/>
                </a:solidFill>
                <a:latin typeface="+mn-ea"/>
              </a:rPr>
              <a:t>History</a:t>
            </a:r>
          </a:p>
          <a:p>
            <a:pPr algn="ctr"/>
            <a:r>
              <a:rPr lang="ko-KR" altLang="en-US" b="1" spc="-50" dirty="0" smtClean="0">
                <a:solidFill>
                  <a:srgbClr val="43435B"/>
                </a:solidFill>
                <a:latin typeface="+mn-ea"/>
              </a:rPr>
              <a:t>추천지역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099292" y="4388167"/>
            <a:ext cx="192552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spc="-50" dirty="0" smtClean="0">
                <a:solidFill>
                  <a:srgbClr val="43435B"/>
                </a:solidFill>
                <a:latin typeface="+mn-ea"/>
              </a:rPr>
              <a:t>Advantage</a:t>
            </a:r>
          </a:p>
          <a:p>
            <a:pPr algn="ctr"/>
            <a:r>
              <a:rPr lang="ko-KR" altLang="en-US" b="1" spc="-50" dirty="0" smtClean="0">
                <a:solidFill>
                  <a:srgbClr val="43435B"/>
                </a:solidFill>
                <a:latin typeface="+mn-ea"/>
              </a:rPr>
              <a:t>통합된 </a:t>
            </a:r>
            <a:r>
              <a:rPr lang="en-US" altLang="ko-KR" b="1" spc="-50" dirty="0" smtClean="0">
                <a:solidFill>
                  <a:srgbClr val="43435B"/>
                </a:solidFill>
                <a:latin typeface="+mn-ea"/>
              </a:rPr>
              <a:t>Dataset </a:t>
            </a:r>
          </a:p>
          <a:p>
            <a:pPr algn="ctr"/>
            <a:r>
              <a:rPr lang="ko-KR" altLang="en-US" b="1" spc="-50" dirty="0" smtClean="0">
                <a:solidFill>
                  <a:srgbClr val="43435B"/>
                </a:solidFill>
                <a:latin typeface="+mn-ea"/>
              </a:rPr>
              <a:t>관리</a:t>
            </a:r>
            <a:r>
              <a:rPr lang="en-US" altLang="ko-KR" b="1" spc="-50" dirty="0" smtClean="0">
                <a:solidFill>
                  <a:srgbClr val="43435B"/>
                </a:solidFill>
                <a:latin typeface="+mn-ea"/>
              </a:rPr>
              <a:t>/</a:t>
            </a:r>
            <a:r>
              <a:rPr lang="ko-KR" altLang="en-US" b="1" spc="-50" dirty="0" smtClean="0">
                <a:solidFill>
                  <a:srgbClr val="43435B"/>
                </a:solidFill>
                <a:latin typeface="+mn-ea"/>
              </a:rPr>
              <a:t>정책 방향의</a:t>
            </a:r>
            <a:endParaRPr lang="en-US" altLang="ko-KR" b="1" spc="-50" dirty="0" smtClean="0">
              <a:solidFill>
                <a:srgbClr val="43435B"/>
              </a:solidFill>
              <a:latin typeface="+mn-ea"/>
            </a:endParaRPr>
          </a:p>
          <a:p>
            <a:pPr algn="ctr"/>
            <a:r>
              <a:rPr lang="ko-KR" altLang="en-US" b="1" spc="-50" dirty="0" smtClean="0">
                <a:solidFill>
                  <a:srgbClr val="43435B"/>
                </a:solidFill>
                <a:latin typeface="+mn-ea"/>
              </a:rPr>
              <a:t>편의성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681674" y="1655262"/>
            <a:ext cx="13067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50" dirty="0" smtClean="0">
                <a:solidFill>
                  <a:srgbClr val="43435B"/>
                </a:solidFill>
                <a:latin typeface="+mn-ea"/>
              </a:rPr>
              <a:t>각 구청의</a:t>
            </a:r>
            <a:endParaRPr lang="en-US" altLang="ko-KR" b="1" spc="-50" dirty="0" smtClean="0">
              <a:solidFill>
                <a:srgbClr val="43435B"/>
              </a:solidFill>
              <a:latin typeface="+mn-ea"/>
            </a:endParaRPr>
          </a:p>
          <a:p>
            <a:pPr algn="ctr"/>
            <a:r>
              <a:rPr lang="ko-KR" altLang="en-US" b="1" spc="-50" dirty="0" smtClean="0">
                <a:solidFill>
                  <a:srgbClr val="43435B"/>
                </a:solidFill>
                <a:latin typeface="+mn-ea"/>
              </a:rPr>
              <a:t>종합상황실</a:t>
            </a:r>
            <a:endParaRPr lang="en-US" altLang="ko-KR" b="1" spc="-50" dirty="0" smtClean="0">
              <a:solidFill>
                <a:srgbClr val="43435B"/>
              </a:solidFill>
              <a:latin typeface="+mn-ea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156" y="1851161"/>
            <a:ext cx="2837677" cy="1885468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901622" y="1655262"/>
            <a:ext cx="17799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안심스카우트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algn="ctr"/>
            <a:r>
              <a:rPr lang="ko-KR" altLang="en-US" b="1" spc="-50" dirty="0" smtClean="0">
                <a:solidFill>
                  <a:srgbClr val="43435B"/>
                </a:solidFill>
                <a:latin typeface="+mn-ea"/>
              </a:rPr>
              <a:t>사용자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pic>
        <p:nvPicPr>
          <p:cNvPr id="38" name="Picture 2" descr="다산콜센터에 대한 이미지 검색결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30" t="45957" r="36019" b="16532"/>
          <a:stretch/>
        </p:blipFill>
        <p:spPr bwMode="auto">
          <a:xfrm>
            <a:off x="1705204" y="2349215"/>
            <a:ext cx="777038" cy="79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다산콜센터에 대한 이미지 검색결과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41" t="9104" r="36008" b="53385"/>
          <a:stretch/>
        </p:blipFill>
        <p:spPr bwMode="auto">
          <a:xfrm>
            <a:off x="1017684" y="2367650"/>
            <a:ext cx="746004" cy="76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왼쪽/오른쪽 화살표 2"/>
          <p:cNvSpPr/>
          <p:nvPr/>
        </p:nvSpPr>
        <p:spPr>
          <a:xfrm>
            <a:off x="2876721" y="2352848"/>
            <a:ext cx="3141291" cy="359725"/>
          </a:xfrm>
          <a:prstGeom prst="leftRightArrow">
            <a:avLst/>
          </a:prstGeom>
          <a:solidFill>
            <a:srgbClr val="434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8601" y="1653151"/>
            <a:ext cx="1668368" cy="158444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267744" y="130476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b="1" spc="-50" dirty="0" smtClean="0">
                <a:solidFill>
                  <a:srgbClr val="43435B"/>
                </a:solidFill>
                <a:latin typeface="+mn-ea"/>
              </a:rPr>
              <a:t>&lt;</a:t>
            </a:r>
            <a:r>
              <a:rPr lang="ko-KR" altLang="en-US" b="1" spc="-50" dirty="0" smtClean="0">
                <a:solidFill>
                  <a:srgbClr val="43435B"/>
                </a:solidFill>
                <a:latin typeface="+mn-ea"/>
              </a:rPr>
              <a:t>안심이</a:t>
            </a:r>
            <a:r>
              <a:rPr lang="en-US" altLang="ko-KR" b="1" spc="-50" dirty="0" smtClean="0">
                <a:solidFill>
                  <a:srgbClr val="43435B"/>
                </a:solidFill>
                <a:latin typeface="+mn-ea"/>
              </a:rPr>
              <a:t>&gt;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955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423657" y="3617433"/>
            <a:ext cx="8316602" cy="2555875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9290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 smtClean="0">
                <a:solidFill>
                  <a:srgbClr val="43435B"/>
                </a:solidFill>
                <a:latin typeface="+mn-ea"/>
              </a:rPr>
              <a:t>2. </a:t>
            </a:r>
            <a:r>
              <a:rPr lang="en-US" altLang="ko-KR" sz="3200" b="1" spc="-50" dirty="0">
                <a:solidFill>
                  <a:srgbClr val="43435B"/>
                </a:solidFill>
                <a:latin typeface="+mn-ea"/>
              </a:rPr>
              <a:t>&lt;</a:t>
            </a:r>
            <a:r>
              <a:rPr lang="ko-KR" altLang="en-US" sz="3200" b="1" spc="-50" dirty="0">
                <a:solidFill>
                  <a:srgbClr val="43435B"/>
                </a:solidFill>
                <a:latin typeface="+mn-ea"/>
              </a:rPr>
              <a:t>안심이</a:t>
            </a:r>
            <a:r>
              <a:rPr lang="en-US" altLang="ko-KR" sz="3200" b="1" spc="-50" dirty="0">
                <a:solidFill>
                  <a:srgbClr val="43435B"/>
                </a:solidFill>
                <a:latin typeface="+mn-ea"/>
              </a:rPr>
              <a:t>&gt;</a:t>
            </a:r>
            <a:r>
              <a:rPr lang="ko-KR" altLang="en-US" sz="3200" b="1" spc="-50" dirty="0">
                <a:solidFill>
                  <a:srgbClr val="43435B"/>
                </a:solidFill>
                <a:latin typeface="+mn-ea"/>
              </a:rPr>
              <a:t>서비스 제안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13699" y="980728"/>
            <a:ext cx="8316602" cy="71785"/>
          </a:xfrm>
          <a:prstGeom prst="rect">
            <a:avLst/>
          </a:prstGeom>
          <a:solidFill>
            <a:srgbClr val="4343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2624" y="3736629"/>
            <a:ext cx="2739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b="1" spc="-50" dirty="0" smtClean="0">
                <a:solidFill>
                  <a:srgbClr val="43435B"/>
                </a:solidFill>
                <a:latin typeface="+mn-ea"/>
              </a:rPr>
              <a:t>&lt;</a:t>
            </a:r>
            <a:r>
              <a:rPr lang="ko-KR" altLang="en-US" b="1" spc="-50" dirty="0" smtClean="0">
                <a:solidFill>
                  <a:srgbClr val="43435B"/>
                </a:solidFill>
                <a:latin typeface="+mn-ea"/>
              </a:rPr>
              <a:t>안심이</a:t>
            </a:r>
            <a:r>
              <a:rPr lang="en-US" altLang="ko-KR" b="1" spc="-50" dirty="0" smtClean="0">
                <a:solidFill>
                  <a:srgbClr val="43435B"/>
                </a:solidFill>
                <a:latin typeface="+mn-ea"/>
              </a:rPr>
              <a:t>&gt; </a:t>
            </a:r>
            <a:r>
              <a:rPr lang="ko-KR" altLang="en-US" b="1" spc="-50" dirty="0" smtClean="0">
                <a:solidFill>
                  <a:srgbClr val="43435B"/>
                </a:solidFill>
                <a:latin typeface="+mn-ea"/>
              </a:rPr>
              <a:t>서비스 제안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03236" y="4401852"/>
            <a:ext cx="205537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spc="-50" dirty="0" smtClean="0">
                <a:solidFill>
                  <a:srgbClr val="43435B"/>
                </a:solidFill>
                <a:latin typeface="+mn-ea"/>
              </a:rPr>
              <a:t>Service Target </a:t>
            </a:r>
          </a:p>
          <a:p>
            <a:pPr algn="ctr"/>
            <a:r>
              <a:rPr lang="ko-KR" altLang="en-US" b="1" spc="-50" dirty="0" smtClean="0">
                <a:solidFill>
                  <a:srgbClr val="43435B"/>
                </a:solidFill>
                <a:latin typeface="+mn-ea"/>
              </a:rPr>
              <a:t>서울시 각 구청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algn="ctr"/>
            <a:r>
              <a:rPr lang="ko-KR" altLang="en-US" b="1" spc="-50" dirty="0" smtClean="0">
                <a:solidFill>
                  <a:srgbClr val="43435B"/>
                </a:solidFill>
                <a:latin typeface="+mn-ea"/>
              </a:rPr>
              <a:t>서울시 여성정책실</a:t>
            </a:r>
            <a:endParaRPr lang="en-US" altLang="ko-KR" b="1" spc="-50" dirty="0" smtClean="0">
              <a:solidFill>
                <a:srgbClr val="43435B"/>
              </a:solidFill>
              <a:latin typeface="+mn-ea"/>
            </a:endParaRPr>
          </a:p>
          <a:p>
            <a:pPr algn="ctr"/>
            <a:r>
              <a:rPr lang="ko-KR" altLang="en-US" b="1" strike="sngStrike" spc="-50" dirty="0" smtClean="0">
                <a:solidFill>
                  <a:srgbClr val="43435B"/>
                </a:solidFill>
                <a:latin typeface="+mn-ea"/>
              </a:rPr>
              <a:t>서울시민</a:t>
            </a:r>
            <a:endParaRPr lang="en-US" altLang="ko-KR" b="1" strike="sngStrike" spc="-50" dirty="0" smtClean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720976" y="4401852"/>
            <a:ext cx="192963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spc="-50" dirty="0" smtClean="0">
                <a:solidFill>
                  <a:srgbClr val="43435B"/>
                </a:solidFill>
                <a:latin typeface="+mn-ea"/>
              </a:rPr>
              <a:t>Service Contents</a:t>
            </a:r>
          </a:p>
          <a:p>
            <a:pPr algn="ctr"/>
            <a:r>
              <a:rPr lang="ko-KR" altLang="en-US" b="1" spc="-50" dirty="0" smtClean="0">
                <a:solidFill>
                  <a:srgbClr val="43435B"/>
                </a:solidFill>
                <a:latin typeface="+mn-ea"/>
              </a:rPr>
              <a:t>운영 </a:t>
            </a:r>
            <a:r>
              <a:rPr lang="en-US" altLang="ko-KR" b="1" spc="-50" dirty="0" smtClean="0">
                <a:solidFill>
                  <a:srgbClr val="43435B"/>
                </a:solidFill>
                <a:latin typeface="+mn-ea"/>
              </a:rPr>
              <a:t>History</a:t>
            </a:r>
          </a:p>
          <a:p>
            <a:pPr algn="ctr"/>
            <a:r>
              <a:rPr lang="ko-KR" altLang="en-US" b="1" spc="-50" dirty="0" smtClean="0">
                <a:solidFill>
                  <a:srgbClr val="43435B"/>
                </a:solidFill>
                <a:latin typeface="+mn-ea"/>
              </a:rPr>
              <a:t>추천지역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099292" y="4401108"/>
            <a:ext cx="192552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spc="-50" dirty="0" smtClean="0">
                <a:solidFill>
                  <a:srgbClr val="43435B"/>
                </a:solidFill>
                <a:latin typeface="+mn-ea"/>
              </a:rPr>
              <a:t>Advantage</a:t>
            </a:r>
          </a:p>
          <a:p>
            <a:pPr algn="ctr"/>
            <a:r>
              <a:rPr lang="ko-KR" altLang="en-US" b="1" spc="-50" dirty="0" smtClean="0">
                <a:solidFill>
                  <a:srgbClr val="43435B"/>
                </a:solidFill>
                <a:latin typeface="+mn-ea"/>
              </a:rPr>
              <a:t>통합된 </a:t>
            </a:r>
            <a:r>
              <a:rPr lang="en-US" altLang="ko-KR" b="1" spc="-50" dirty="0" smtClean="0">
                <a:solidFill>
                  <a:srgbClr val="43435B"/>
                </a:solidFill>
                <a:latin typeface="+mn-ea"/>
              </a:rPr>
              <a:t>Dataset </a:t>
            </a:r>
          </a:p>
          <a:p>
            <a:pPr algn="ctr"/>
            <a:r>
              <a:rPr lang="ko-KR" altLang="en-US" b="1" spc="-50" dirty="0" smtClean="0">
                <a:solidFill>
                  <a:srgbClr val="43435B"/>
                </a:solidFill>
                <a:latin typeface="+mn-ea"/>
              </a:rPr>
              <a:t>관리</a:t>
            </a:r>
            <a:r>
              <a:rPr lang="en-US" altLang="ko-KR" b="1" spc="-50" dirty="0" smtClean="0">
                <a:solidFill>
                  <a:srgbClr val="43435B"/>
                </a:solidFill>
                <a:latin typeface="+mn-ea"/>
              </a:rPr>
              <a:t>/</a:t>
            </a:r>
            <a:r>
              <a:rPr lang="ko-KR" altLang="en-US" b="1" spc="-50" dirty="0" smtClean="0">
                <a:solidFill>
                  <a:srgbClr val="43435B"/>
                </a:solidFill>
                <a:latin typeface="+mn-ea"/>
              </a:rPr>
              <a:t>정책 방향의</a:t>
            </a:r>
            <a:endParaRPr lang="en-US" altLang="ko-KR" b="1" spc="-50" dirty="0" smtClean="0">
              <a:solidFill>
                <a:srgbClr val="43435B"/>
              </a:solidFill>
              <a:latin typeface="+mn-ea"/>
            </a:endParaRPr>
          </a:p>
          <a:p>
            <a:pPr algn="ctr"/>
            <a:r>
              <a:rPr lang="ko-KR" altLang="en-US" b="1" spc="-50" dirty="0" smtClean="0">
                <a:solidFill>
                  <a:srgbClr val="43435B"/>
                </a:solidFill>
                <a:latin typeface="+mn-ea"/>
              </a:rPr>
              <a:t>편의성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681674" y="1655262"/>
            <a:ext cx="13067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50" dirty="0" smtClean="0">
                <a:solidFill>
                  <a:srgbClr val="43435B"/>
                </a:solidFill>
                <a:latin typeface="+mn-ea"/>
              </a:rPr>
              <a:t>각 구청의</a:t>
            </a:r>
            <a:endParaRPr lang="en-US" altLang="ko-KR" b="1" spc="-50" dirty="0" smtClean="0">
              <a:solidFill>
                <a:srgbClr val="43435B"/>
              </a:solidFill>
              <a:latin typeface="+mn-ea"/>
            </a:endParaRPr>
          </a:p>
          <a:p>
            <a:pPr algn="ctr"/>
            <a:r>
              <a:rPr lang="ko-KR" altLang="en-US" b="1" spc="-50" dirty="0" smtClean="0">
                <a:solidFill>
                  <a:srgbClr val="43435B"/>
                </a:solidFill>
                <a:latin typeface="+mn-ea"/>
              </a:rPr>
              <a:t>종합상황실</a:t>
            </a:r>
            <a:endParaRPr lang="en-US" altLang="ko-KR" b="1" spc="-50" dirty="0" smtClean="0">
              <a:solidFill>
                <a:srgbClr val="43435B"/>
              </a:solidFill>
              <a:latin typeface="+mn-ea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156" y="1851161"/>
            <a:ext cx="2837677" cy="1885468"/>
          </a:xfrm>
          <a:prstGeom prst="rect">
            <a:avLst/>
          </a:prstGeom>
        </p:spPr>
      </p:pic>
      <p:sp>
        <p:nvSpPr>
          <p:cNvPr id="3" name="왼쪽/오른쪽 화살표 2"/>
          <p:cNvSpPr/>
          <p:nvPr/>
        </p:nvSpPr>
        <p:spPr>
          <a:xfrm>
            <a:off x="4779081" y="2334023"/>
            <a:ext cx="1197075" cy="459872"/>
          </a:xfrm>
          <a:prstGeom prst="leftRightArrow">
            <a:avLst/>
          </a:prstGeom>
          <a:solidFill>
            <a:srgbClr val="434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55" y="1655262"/>
            <a:ext cx="1668368" cy="158444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-754461" y="128073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b="1" spc="-50" dirty="0" smtClean="0">
                <a:solidFill>
                  <a:srgbClr val="43435B"/>
                </a:solidFill>
                <a:latin typeface="+mn-ea"/>
              </a:rPr>
              <a:t>&lt;</a:t>
            </a:r>
            <a:r>
              <a:rPr lang="ko-KR" altLang="en-US" b="1" spc="-50" dirty="0" smtClean="0">
                <a:solidFill>
                  <a:srgbClr val="43435B"/>
                </a:solidFill>
                <a:latin typeface="+mn-ea"/>
              </a:rPr>
              <a:t>안심이</a:t>
            </a:r>
            <a:r>
              <a:rPr lang="en-US" altLang="ko-KR" b="1" spc="-50" dirty="0" smtClean="0">
                <a:solidFill>
                  <a:srgbClr val="43435B"/>
                </a:solidFill>
                <a:latin typeface="+mn-ea"/>
              </a:rPr>
              <a:t>&gt;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pic>
        <p:nvPicPr>
          <p:cNvPr id="2050" name="Picture 2" descr="서울시청 로고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900" y="2321910"/>
            <a:ext cx="1764196" cy="48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3157219" y="1727520"/>
            <a:ext cx="1306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50" dirty="0" smtClean="0">
                <a:solidFill>
                  <a:srgbClr val="43435B"/>
                </a:solidFill>
                <a:latin typeface="+mn-ea"/>
              </a:rPr>
              <a:t>정책담당관</a:t>
            </a:r>
            <a:endParaRPr lang="en-US" altLang="ko-KR" b="1" spc="-50" dirty="0" smtClean="0">
              <a:solidFill>
                <a:srgbClr val="43435B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5169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/>
        </p:nvGrpSpPr>
        <p:grpSpPr>
          <a:xfrm>
            <a:off x="3369325" y="3468383"/>
            <a:ext cx="3849570" cy="400110"/>
            <a:chOff x="5033173" y="2647511"/>
            <a:chExt cx="3849570" cy="400110"/>
          </a:xfrm>
        </p:grpSpPr>
        <p:sp>
          <p:nvSpPr>
            <p:cNvPr id="97" name="TextBox 96"/>
            <p:cNvSpPr txBox="1"/>
            <p:nvPr/>
          </p:nvSpPr>
          <p:spPr>
            <a:xfrm>
              <a:off x="5292954" y="2647511"/>
              <a:ext cx="3589789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DATA PREPERATION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033173" y="2730122"/>
              <a:ext cx="252306" cy="252306"/>
            </a:xfrm>
            <a:prstGeom prst="rect">
              <a:avLst/>
            </a:prstGeom>
            <a:solidFill>
              <a:srgbClr val="E5DBD2"/>
            </a:solidFill>
          </p:spPr>
          <p:txBody>
            <a:bodyPr wrap="none" lIns="36000" tIns="36000" rIns="36000" rtlCol="0" anchor="ctr">
              <a:noAutofit/>
            </a:bodyPr>
            <a:lstStyle/>
            <a:p>
              <a:pPr algn="ctr"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pc="-50" dirty="0" smtClean="0">
                  <a:solidFill>
                    <a:srgbClr val="43435B"/>
                  </a:solidFill>
                  <a:latin typeface="+mn-ea"/>
                </a:rPr>
                <a:t>1</a:t>
              </a: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3369325" y="3877958"/>
            <a:ext cx="3849570" cy="400110"/>
            <a:chOff x="5033173" y="2647511"/>
            <a:chExt cx="3849570" cy="400110"/>
          </a:xfrm>
        </p:grpSpPr>
        <p:sp>
          <p:nvSpPr>
            <p:cNvPr id="100" name="TextBox 99"/>
            <p:cNvSpPr txBox="1"/>
            <p:nvPr/>
          </p:nvSpPr>
          <p:spPr>
            <a:xfrm>
              <a:off x="5292954" y="2647511"/>
              <a:ext cx="3589789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MODEL PLANNING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033173" y="2730122"/>
              <a:ext cx="252306" cy="252306"/>
            </a:xfrm>
            <a:prstGeom prst="rect">
              <a:avLst/>
            </a:prstGeom>
            <a:solidFill>
              <a:srgbClr val="E5DBD2"/>
            </a:solidFill>
          </p:spPr>
          <p:txBody>
            <a:bodyPr wrap="none" lIns="36000" tIns="36000" rIns="36000" rtlCol="0" anchor="ctr">
              <a:noAutofit/>
            </a:bodyPr>
            <a:lstStyle/>
            <a:p>
              <a:pPr algn="ctr"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pc="-50" dirty="0" smtClean="0">
                  <a:solidFill>
                    <a:srgbClr val="43435B"/>
                  </a:solidFill>
                  <a:latin typeface="+mn-ea"/>
                </a:rPr>
                <a:t>2</a:t>
              </a:r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3369325" y="4287533"/>
            <a:ext cx="3849570" cy="400110"/>
            <a:chOff x="5033173" y="2647511"/>
            <a:chExt cx="3849570" cy="400110"/>
          </a:xfrm>
        </p:grpSpPr>
        <p:sp>
          <p:nvSpPr>
            <p:cNvPr id="103" name="TextBox 102"/>
            <p:cNvSpPr txBox="1"/>
            <p:nvPr/>
          </p:nvSpPr>
          <p:spPr>
            <a:xfrm>
              <a:off x="5292954" y="2647511"/>
              <a:ext cx="3589789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MODEL BUILBING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033173" y="2730122"/>
              <a:ext cx="252306" cy="252306"/>
            </a:xfrm>
            <a:prstGeom prst="rect">
              <a:avLst/>
            </a:prstGeom>
            <a:solidFill>
              <a:srgbClr val="E5DBD2"/>
            </a:solidFill>
          </p:spPr>
          <p:txBody>
            <a:bodyPr wrap="none" lIns="36000" tIns="36000" rIns="36000" rtlCol="0" anchor="ctr">
              <a:noAutofit/>
            </a:bodyPr>
            <a:lstStyle/>
            <a:p>
              <a:pPr algn="ctr"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pc="-50" dirty="0" smtClean="0">
                  <a:solidFill>
                    <a:srgbClr val="43435B"/>
                  </a:solidFill>
                  <a:latin typeface="+mn-ea"/>
                </a:rPr>
                <a:t>3</a:t>
              </a: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3252905" y="2082791"/>
            <a:ext cx="5797073" cy="103998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3600" b="1" spc="-50" dirty="0" smtClean="0">
                <a:solidFill>
                  <a:srgbClr val="F86B74"/>
                </a:solidFill>
                <a:latin typeface="+mn-ea"/>
              </a:rPr>
              <a:t>PROJECT</a:t>
            </a:r>
            <a:endParaRPr lang="en-US" altLang="ko-KR" sz="3600" b="1" spc="-50" dirty="0">
              <a:solidFill>
                <a:srgbClr val="F86B74"/>
              </a:solidFill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95453" y="2185970"/>
            <a:ext cx="943206" cy="776307"/>
          </a:xfrm>
          <a:prstGeom prst="rect">
            <a:avLst/>
          </a:prstGeom>
          <a:noFill/>
        </p:spPr>
        <p:txBody>
          <a:bodyPr wrap="none" lIns="36000" tIns="36000" rIns="36000" rtlCol="0" anchor="ctr">
            <a:noAutofit/>
          </a:bodyPr>
          <a:lstStyle/>
          <a:p>
            <a:pPr algn="ctr">
              <a:spcAft>
                <a:spcPts val="1000"/>
              </a:spcAft>
              <a:buClr>
                <a:srgbClr val="977399"/>
              </a:buClr>
            </a:pPr>
            <a:r>
              <a:rPr lang="en-US" altLang="ko-KR" sz="6600" spc="-50" dirty="0" smtClean="0">
                <a:solidFill>
                  <a:srgbClr val="E5DBD2"/>
                </a:solidFill>
                <a:latin typeface="+mn-ea"/>
              </a:rPr>
              <a:t>Ⅱ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3383868" y="4685074"/>
            <a:ext cx="3849570" cy="400110"/>
            <a:chOff x="5033173" y="2647511"/>
            <a:chExt cx="3849570" cy="400110"/>
          </a:xfrm>
        </p:grpSpPr>
        <p:sp>
          <p:nvSpPr>
            <p:cNvPr id="14" name="TextBox 13"/>
            <p:cNvSpPr txBox="1"/>
            <p:nvPr/>
          </p:nvSpPr>
          <p:spPr>
            <a:xfrm>
              <a:off x="5292954" y="2647511"/>
              <a:ext cx="3589789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COMMUNICATE RESULT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033173" y="2730122"/>
              <a:ext cx="252306" cy="252306"/>
            </a:xfrm>
            <a:prstGeom prst="rect">
              <a:avLst/>
            </a:prstGeom>
            <a:solidFill>
              <a:srgbClr val="E5DBD2"/>
            </a:solidFill>
          </p:spPr>
          <p:txBody>
            <a:bodyPr wrap="none" lIns="36000" tIns="36000" rIns="36000" rtlCol="0" anchor="ctr">
              <a:noAutofit/>
            </a:bodyPr>
            <a:lstStyle/>
            <a:p>
              <a:pPr algn="ctr"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pc="-50" dirty="0" smtClean="0">
                  <a:solidFill>
                    <a:srgbClr val="43435B"/>
                  </a:solidFill>
                  <a:latin typeface="+mn-ea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434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1107" y="1083952"/>
            <a:ext cx="8316602" cy="4397276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9290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solidFill>
                  <a:srgbClr val="43435B"/>
                </a:solidFill>
                <a:latin typeface="+mn-ea"/>
              </a:rPr>
              <a:t>1. DATA </a:t>
            </a:r>
            <a:r>
              <a:rPr lang="en-US" altLang="ko-KR" sz="3200" b="1" spc="-50" dirty="0" smtClean="0">
                <a:solidFill>
                  <a:srgbClr val="43435B"/>
                </a:solidFill>
                <a:latin typeface="+mn-ea"/>
              </a:rPr>
              <a:t>PREPERATION</a:t>
            </a:r>
            <a:endParaRPr lang="en-US" altLang="ko-KR" sz="3200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13699" y="980728"/>
            <a:ext cx="8316602" cy="71785"/>
          </a:xfrm>
          <a:prstGeom prst="rect">
            <a:avLst/>
          </a:prstGeom>
          <a:solidFill>
            <a:srgbClr val="4343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03548" y="1083952"/>
            <a:ext cx="76688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b="1" spc="-50" dirty="0" smtClean="0">
                <a:solidFill>
                  <a:srgbClr val="43435B"/>
                </a:solidFill>
                <a:latin typeface="+mn-ea"/>
              </a:rPr>
              <a:t> 안심스카우트 관련 데이터</a:t>
            </a:r>
            <a:endParaRPr lang="en-US" altLang="ko-KR" b="1" spc="-50" dirty="0" smtClean="0">
              <a:solidFill>
                <a:srgbClr val="43435B"/>
              </a:solidFill>
              <a:latin typeface="+mn-ea"/>
            </a:endParaRPr>
          </a:p>
          <a:p>
            <a:endParaRPr lang="en-US" altLang="ko-KR" b="1" spc="-50" dirty="0" smtClean="0">
              <a:solidFill>
                <a:srgbClr val="43435B"/>
              </a:solidFill>
              <a:latin typeface="+mn-ea"/>
            </a:endParaRPr>
          </a:p>
          <a:p>
            <a:r>
              <a:rPr lang="en-US" altLang="ko-KR" b="1" spc="-50" dirty="0" smtClean="0">
                <a:solidFill>
                  <a:srgbClr val="43435B"/>
                </a:solidFill>
                <a:latin typeface="+mn-ea"/>
              </a:rPr>
              <a:t>1.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안심스카우트 년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/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월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/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일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/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시간대별 이용정보 </a:t>
            </a:r>
          </a:p>
          <a:p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2.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안심스카우트 </a:t>
            </a:r>
            <a:r>
              <a:rPr lang="ko-KR" altLang="en-US" b="1" spc="-50" dirty="0" err="1">
                <a:solidFill>
                  <a:srgbClr val="43435B"/>
                </a:solidFill>
                <a:latin typeface="+mn-ea"/>
              </a:rPr>
              <a:t>신청장소별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 이용정보 </a:t>
            </a:r>
          </a:p>
          <a:p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3.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이용자 수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,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안심스카우트 고용자 수 </a:t>
            </a:r>
          </a:p>
          <a:p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4.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구청 종합상황실 번호 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r>
              <a:rPr lang="en-US" altLang="ko-KR" b="1" spc="-50" dirty="0" smtClean="0">
                <a:solidFill>
                  <a:srgbClr val="43435B"/>
                </a:solidFill>
                <a:latin typeface="+mn-ea"/>
              </a:rPr>
              <a:t>-&gt; </a:t>
            </a:r>
            <a:r>
              <a:rPr lang="ko-KR" altLang="en-US" b="1" spc="-50" dirty="0" smtClean="0">
                <a:solidFill>
                  <a:srgbClr val="43435B"/>
                </a:solidFill>
                <a:latin typeface="+mn-ea"/>
              </a:rPr>
              <a:t>경로는 개인정보문제로 사용할 수 없음</a:t>
            </a:r>
            <a:endParaRPr lang="en-US" altLang="ko-KR" b="1" spc="-50" dirty="0" smtClean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03548" y="3537012"/>
            <a:ext cx="45365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b="1" spc="-50" dirty="0" smtClean="0">
                <a:solidFill>
                  <a:srgbClr val="43435B"/>
                </a:solidFill>
                <a:latin typeface="+mn-ea"/>
              </a:rPr>
              <a:t> 지역별 데이터</a:t>
            </a:r>
            <a:endParaRPr lang="en-US" altLang="ko-KR" b="1" spc="-50" dirty="0" smtClean="0">
              <a:solidFill>
                <a:srgbClr val="43435B"/>
              </a:solidFill>
              <a:latin typeface="+mn-ea"/>
            </a:endParaRPr>
          </a:p>
          <a:p>
            <a:endParaRPr lang="en-US" altLang="ko-KR" b="1" spc="-50" dirty="0" smtClean="0">
              <a:solidFill>
                <a:srgbClr val="43435B"/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b="1" spc="-50" dirty="0" smtClean="0">
                <a:solidFill>
                  <a:srgbClr val="43435B"/>
                </a:solidFill>
                <a:latin typeface="+mn-ea"/>
              </a:rPr>
              <a:t>22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시 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~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익일 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1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시의 </a:t>
            </a:r>
            <a:r>
              <a:rPr lang="ko-KR" altLang="en-US" b="1" spc="-50" dirty="0" smtClean="0">
                <a:solidFill>
                  <a:srgbClr val="43435B"/>
                </a:solidFill>
                <a:latin typeface="+mn-ea"/>
              </a:rPr>
              <a:t>지하철 하차승객</a:t>
            </a:r>
            <a:endParaRPr lang="en-US" altLang="ko-KR" b="1" spc="-50" dirty="0" smtClean="0">
              <a:solidFill>
                <a:srgbClr val="43435B"/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b="1" spc="-50" dirty="0" smtClean="0">
                <a:solidFill>
                  <a:srgbClr val="43435B"/>
                </a:solidFill>
                <a:latin typeface="+mn-ea"/>
              </a:rPr>
              <a:t>구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, </a:t>
            </a:r>
            <a:r>
              <a:rPr lang="ko-KR" altLang="en-US" b="1" spc="-50" dirty="0" smtClean="0">
                <a:solidFill>
                  <a:srgbClr val="43435B"/>
                </a:solidFill>
                <a:latin typeface="+mn-ea"/>
              </a:rPr>
              <a:t>동 지리정보</a:t>
            </a:r>
            <a:r>
              <a:rPr lang="en-US" altLang="ko-KR" b="1" spc="-50" dirty="0" smtClean="0">
                <a:solidFill>
                  <a:srgbClr val="43435B"/>
                </a:solidFill>
                <a:latin typeface="+mn-ea"/>
              </a:rPr>
              <a:t> 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marL="342900" indent="-342900">
              <a:buAutoNum type="arabicPeriod" startAt="3"/>
            </a:pPr>
            <a:r>
              <a:rPr lang="ko-KR" altLang="en-US" b="1" spc="-50" dirty="0" smtClean="0">
                <a:solidFill>
                  <a:srgbClr val="43435B"/>
                </a:solidFill>
                <a:latin typeface="+mn-ea"/>
              </a:rPr>
              <a:t>구</a:t>
            </a:r>
            <a:r>
              <a:rPr lang="en-US" altLang="ko-KR" b="1" spc="-50" dirty="0" smtClean="0">
                <a:solidFill>
                  <a:srgbClr val="43435B"/>
                </a:solidFill>
                <a:latin typeface="+mn-ea"/>
              </a:rPr>
              <a:t>, </a:t>
            </a:r>
            <a:r>
              <a:rPr lang="ko-KR" altLang="en-US" b="1" spc="-50" dirty="0" smtClean="0">
                <a:solidFill>
                  <a:srgbClr val="43435B"/>
                </a:solidFill>
                <a:latin typeface="+mn-ea"/>
              </a:rPr>
              <a:t>동 인구정보</a:t>
            </a:r>
            <a:endParaRPr lang="en-US" altLang="ko-KR" b="1" spc="-50" dirty="0" smtClean="0">
              <a:solidFill>
                <a:srgbClr val="43435B"/>
              </a:solidFill>
              <a:latin typeface="+mn-ea"/>
            </a:endParaRPr>
          </a:p>
          <a:p>
            <a:pPr marL="342900" indent="-342900">
              <a:buAutoNum type="arabicPeriod" startAt="3"/>
            </a:pPr>
            <a:r>
              <a:rPr lang="ko-KR" altLang="en-US" b="1" spc="-50" dirty="0" smtClean="0">
                <a:solidFill>
                  <a:srgbClr val="43435B"/>
                </a:solidFill>
                <a:latin typeface="+mn-ea"/>
              </a:rPr>
              <a:t>경찰서</a:t>
            </a:r>
            <a:r>
              <a:rPr lang="en-US" altLang="ko-KR" b="1" spc="-50" dirty="0" smtClean="0">
                <a:solidFill>
                  <a:srgbClr val="43435B"/>
                </a:solidFill>
                <a:latin typeface="+mn-ea"/>
              </a:rPr>
              <a:t>, </a:t>
            </a:r>
            <a:r>
              <a:rPr lang="ko-KR" altLang="en-US" b="1" spc="-50" dirty="0" smtClean="0">
                <a:solidFill>
                  <a:srgbClr val="43435B"/>
                </a:solidFill>
                <a:latin typeface="+mn-ea"/>
              </a:rPr>
              <a:t>소방서 위치정보</a:t>
            </a:r>
            <a:r>
              <a:rPr lang="en-US" altLang="ko-KR" b="1" spc="-50" dirty="0" smtClean="0">
                <a:solidFill>
                  <a:srgbClr val="43435B"/>
                </a:solidFill>
                <a:latin typeface="+mn-ea"/>
              </a:rPr>
              <a:t>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309574" y="3537012"/>
            <a:ext cx="76688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b="1" spc="-50" dirty="0" smtClean="0">
                <a:solidFill>
                  <a:srgbClr val="43435B"/>
                </a:solidFill>
                <a:latin typeface="+mn-ea"/>
              </a:rPr>
              <a:t> 기타 요인 데이터</a:t>
            </a:r>
            <a:endParaRPr lang="en-US" altLang="ko-KR" b="1" spc="-50" dirty="0" smtClean="0">
              <a:solidFill>
                <a:srgbClr val="43435B"/>
              </a:solidFill>
              <a:latin typeface="+mn-ea"/>
            </a:endParaRPr>
          </a:p>
          <a:p>
            <a:endParaRPr lang="en-US" altLang="ko-KR" b="1" spc="-50" dirty="0" smtClean="0">
              <a:solidFill>
                <a:srgbClr val="43435B"/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b="1" spc="-50" dirty="0" smtClean="0">
                <a:solidFill>
                  <a:srgbClr val="43435B"/>
                </a:solidFill>
                <a:latin typeface="+mn-ea"/>
              </a:rPr>
              <a:t>날씨</a:t>
            </a:r>
            <a:r>
              <a:rPr lang="en-US" altLang="ko-KR" b="1" spc="-50" dirty="0" smtClean="0">
                <a:solidFill>
                  <a:srgbClr val="43435B"/>
                </a:solidFill>
                <a:latin typeface="+mn-ea"/>
              </a:rPr>
              <a:t>(</a:t>
            </a:r>
            <a:r>
              <a:rPr lang="ko-KR" altLang="en-US" b="1" spc="-50" dirty="0" smtClean="0">
                <a:solidFill>
                  <a:srgbClr val="43435B"/>
                </a:solidFill>
                <a:latin typeface="+mn-ea"/>
              </a:rPr>
              <a:t>기온</a:t>
            </a:r>
            <a:r>
              <a:rPr lang="en-US" altLang="ko-KR" b="1" spc="-50" dirty="0" smtClean="0">
                <a:solidFill>
                  <a:srgbClr val="43435B"/>
                </a:solidFill>
                <a:latin typeface="+mn-ea"/>
              </a:rPr>
              <a:t>)</a:t>
            </a:r>
            <a:r>
              <a:rPr lang="ko-KR" altLang="en-US" b="1" spc="-50" dirty="0" smtClean="0">
                <a:solidFill>
                  <a:srgbClr val="43435B"/>
                </a:solidFill>
                <a:latin typeface="+mn-ea"/>
              </a:rPr>
              <a:t>정보</a:t>
            </a:r>
            <a:endParaRPr lang="en-US" altLang="ko-KR" b="1" spc="-50" dirty="0" smtClean="0">
              <a:solidFill>
                <a:srgbClr val="43435B"/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b="1" spc="-50" dirty="0" smtClean="0">
                <a:solidFill>
                  <a:srgbClr val="43435B"/>
                </a:solidFill>
                <a:latin typeface="+mn-ea"/>
              </a:rPr>
              <a:t>날짜 데이터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r>
              <a:rPr lang="en-US" altLang="ko-KR" b="1" spc="-50" dirty="0" smtClean="0">
                <a:solidFill>
                  <a:srgbClr val="43435B"/>
                </a:solidFill>
                <a:latin typeface="+mn-ea"/>
              </a:rPr>
              <a:t>3.  </a:t>
            </a:r>
            <a:r>
              <a:rPr lang="ko-KR" altLang="en-US" b="1" spc="-50" dirty="0" smtClean="0">
                <a:solidFill>
                  <a:srgbClr val="43435B"/>
                </a:solidFill>
                <a:latin typeface="+mn-ea"/>
              </a:rPr>
              <a:t>등</a:t>
            </a:r>
            <a:endParaRPr lang="en-US" altLang="ko-KR" b="1" spc="-50" dirty="0" smtClean="0">
              <a:solidFill>
                <a:srgbClr val="43435B"/>
              </a:solidFill>
              <a:latin typeface="+mn-ea"/>
            </a:endParaRPr>
          </a:p>
          <a:p>
            <a:endParaRPr lang="en-US" altLang="ko-KR" b="1" spc="-50" dirty="0" smtClean="0">
              <a:solidFill>
                <a:srgbClr val="43435B"/>
              </a:solidFill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b="1" spc="-50" dirty="0" smtClean="0">
              <a:solidFill>
                <a:srgbClr val="43435B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323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1722</TotalTime>
  <Words>437</Words>
  <Application>Microsoft Office PowerPoint</Application>
  <PresentationFormat>화면 슬라이드 쇼(4:3)</PresentationFormat>
  <Paragraphs>144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ptlineH</dc:creator>
  <cp:lastModifiedBy>student</cp:lastModifiedBy>
  <cp:revision>155</cp:revision>
  <dcterms:created xsi:type="dcterms:W3CDTF">2015-03-27T04:47:41Z</dcterms:created>
  <dcterms:modified xsi:type="dcterms:W3CDTF">2018-02-26T06:51:57Z</dcterms:modified>
</cp:coreProperties>
</file>