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10" r:id="rId1"/>
  </p:sldMasterIdLst>
  <p:notesMasterIdLst>
    <p:notesMasterId r:id="rId5"/>
  </p:notesMasterIdLst>
  <p:sldIdLst>
    <p:sldId id="449" r:id="rId2"/>
    <p:sldId id="465" r:id="rId3"/>
    <p:sldId id="513" r:id="rId4"/>
  </p:sldIdLst>
  <p:sldSz cx="9144000" cy="6858000" type="screen4x3"/>
  <p:notesSz cx="6858000" cy="9144000"/>
  <p:defaultTextStyle>
    <a:defPPr>
      <a:defRPr lang="en-US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CCFF"/>
    <a:srgbClr val="CC99FF"/>
    <a:srgbClr val="9966FF"/>
    <a:srgbClr val="CC66FF"/>
    <a:srgbClr val="FF00FF"/>
    <a:srgbClr val="CC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787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4" d="100"/>
          <a:sy n="84" d="100"/>
        </p:scale>
        <p:origin x="-237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A9FE1E17-38D0-4764-A605-7BB07631345D}" type="datetimeFigureOut">
              <a:rPr lang="ko-KR" altLang="en-US"/>
              <a:pPr>
                <a:defRPr/>
              </a:pPr>
              <a:t>2018-02-22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950B175-50B7-496C-B63E-4B4F03E07213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36327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6"/>
          <p:cNvSpPr/>
          <p:nvPr userDrawn="1"/>
        </p:nvSpPr>
        <p:spPr>
          <a:xfrm>
            <a:off x="0" y="5517232"/>
            <a:ext cx="9144000" cy="134076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prstClr val="white"/>
              </a:solidFill>
            </a:endParaRPr>
          </a:p>
        </p:txBody>
      </p:sp>
      <p:sp>
        <p:nvSpPr>
          <p:cNvPr id="14" name="제목 13"/>
          <p:cNvSpPr>
            <a:spLocks noGrp="1"/>
          </p:cNvSpPr>
          <p:nvPr>
            <p:ph type="title"/>
          </p:nvPr>
        </p:nvSpPr>
        <p:spPr>
          <a:xfrm>
            <a:off x="323528" y="5589240"/>
            <a:ext cx="8229600" cy="1008112"/>
          </a:xfrm>
        </p:spPr>
        <p:txBody>
          <a:bodyPr/>
          <a:lstStyle>
            <a:lvl1pPr algn="l">
              <a:defRPr sz="3200" b="1">
                <a:solidFill>
                  <a:schemeClr val="bg1"/>
                </a:solidFill>
                <a:latin typeface="아리따M" pitchFamily="18" charset="-127"/>
                <a:ea typeface="아리따M" pitchFamily="18" charset="-127"/>
              </a:defRPr>
            </a:lvl1pPr>
          </a:lstStyle>
          <a:p>
            <a:r>
              <a:rPr lang="en-US" altLang="ko-KR" dirty="0"/>
              <a:t>Click to edit Master title style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6494903"/>
            <a:ext cx="1702710" cy="251931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44623"/>
            <a:ext cx="4583030" cy="43910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3942689"/>
            <a:ext cx="4320480" cy="1430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7860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5945" y="260648"/>
            <a:ext cx="4224117" cy="4047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직사각형 6"/>
          <p:cNvSpPr/>
          <p:nvPr userDrawn="1"/>
        </p:nvSpPr>
        <p:spPr>
          <a:xfrm>
            <a:off x="-1" y="6163792"/>
            <a:ext cx="9144001" cy="69420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prstClr val="white"/>
              </a:solidFill>
            </a:endParaRPr>
          </a:p>
        </p:txBody>
      </p:sp>
      <p:sp>
        <p:nvSpPr>
          <p:cNvPr id="15" name="직사각형 10"/>
          <p:cNvSpPr/>
          <p:nvPr userDrawn="1"/>
        </p:nvSpPr>
        <p:spPr>
          <a:xfrm>
            <a:off x="0" y="6091238"/>
            <a:ext cx="9144000" cy="72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solidFill>
                <a:prstClr val="white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2500584" y="1340768"/>
            <a:ext cx="5095752" cy="2520280"/>
          </a:xfrm>
        </p:spPr>
        <p:txBody>
          <a:bodyPr/>
          <a:lstStyle>
            <a:lvl1pPr algn="l">
              <a:defRPr sz="5400" b="1" i="1" baseline="0">
                <a:solidFill>
                  <a:schemeClr val="accent6"/>
                </a:solidFill>
                <a:latin typeface="다음_Regular" pitchFamily="2" charset="-127"/>
                <a:ea typeface="다음_Regular" pitchFamily="2" charset="-127"/>
              </a:defRPr>
            </a:lvl1pPr>
          </a:lstStyle>
          <a:p>
            <a:r>
              <a:rPr lang="en-US" altLang="ko-KR" dirty="0"/>
              <a:t>Thank you.</a:t>
            </a:r>
            <a:endParaRPr lang="ko-KR" alt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590761"/>
            <a:ext cx="4320480" cy="1430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9459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저작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7578" y="595313"/>
            <a:ext cx="121602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6"/>
          <p:cNvSpPr txBox="1">
            <a:spLocks noChangeArrowheads="1"/>
          </p:cNvSpPr>
          <p:nvPr userDrawn="1"/>
        </p:nvSpPr>
        <p:spPr bwMode="auto">
          <a:xfrm>
            <a:off x="880542" y="981075"/>
            <a:ext cx="7186612" cy="369332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800" dirty="0">
                <a:solidFill>
                  <a:prstClr val="black"/>
                </a:solidFill>
                <a:latin typeface="HY견고딕" pitchFamily="18" charset="-127"/>
                <a:ea typeface="HY견고딕" pitchFamily="18" charset="-127"/>
              </a:rPr>
              <a:t>IT </a:t>
            </a:r>
            <a:r>
              <a:rPr kumimoji="0" lang="en-US" altLang="ko-KR" sz="1800" dirty="0" err="1">
                <a:solidFill>
                  <a:prstClr val="black"/>
                </a:solidFill>
                <a:latin typeface="HY견고딕" pitchFamily="18" charset="-127"/>
                <a:ea typeface="HY견고딕" pitchFamily="18" charset="-127"/>
              </a:rPr>
              <a:t>CookBook</a:t>
            </a:r>
            <a:r>
              <a:rPr kumimoji="0" lang="en-US" altLang="ko-KR" sz="1800" dirty="0">
                <a:solidFill>
                  <a:prstClr val="black"/>
                </a:solidFill>
                <a:latin typeface="HY견고딕" pitchFamily="18" charset="-127"/>
                <a:ea typeface="HY견고딕" pitchFamily="18" charset="-127"/>
              </a:rPr>
              <a:t>, </a:t>
            </a:r>
            <a:r>
              <a:rPr kumimoji="0" lang="ko-KR" altLang="en-US" sz="1800" dirty="0" err="1">
                <a:solidFill>
                  <a:prstClr val="black"/>
                </a:solidFill>
                <a:latin typeface="HY견고딕" pitchFamily="18" charset="-127"/>
                <a:ea typeface="HY견고딕" pitchFamily="18" charset="-127"/>
              </a:rPr>
              <a:t>페도라</a:t>
            </a:r>
            <a:r>
              <a:rPr kumimoji="0" lang="ko-KR" altLang="en-US" sz="1800" dirty="0">
                <a:solidFill>
                  <a:prstClr val="black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kumimoji="0" lang="ko-KR" altLang="en-US" sz="1800" dirty="0" err="1">
                <a:solidFill>
                  <a:prstClr val="black"/>
                </a:solidFill>
                <a:latin typeface="HY견고딕" pitchFamily="18" charset="-127"/>
                <a:ea typeface="HY견고딕" pitchFamily="18" charset="-127"/>
              </a:rPr>
              <a:t>리눅스</a:t>
            </a:r>
            <a:endParaRPr kumimoji="0" lang="de-DE" altLang="ko-KR" sz="1800" dirty="0">
              <a:solidFill>
                <a:prstClr val="black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TextBox 7"/>
          <p:cNvSpPr txBox="1"/>
          <p:nvPr userDrawn="1"/>
        </p:nvSpPr>
        <p:spPr>
          <a:xfrm>
            <a:off x="612453" y="1700213"/>
            <a:ext cx="7991475" cy="135421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solidFill>
                <a:srgbClr val="222222"/>
              </a:solidFill>
              <a:latin typeface="맑은 고딕" pitchFamily="50" charset="-127"/>
              <a:ea typeface="맑은 고딕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prstClr val="black">
                    <a:lumMod val="95000"/>
                    <a:lumOff val="5000"/>
                  </a:prstClr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kumimoji="0" lang="ko-KR" altLang="en-US" sz="1400" b="1" dirty="0">
                <a:solidFill>
                  <a:prstClr val="black">
                    <a:lumMod val="95000"/>
                    <a:lumOff val="5000"/>
                  </a:prstClr>
                </a:solidFill>
                <a:latin typeface="맑은 고딕" pitchFamily="50" charset="-127"/>
                <a:ea typeface="맑은 고딕" pitchFamily="50" charset="-127"/>
              </a:rPr>
              <a:t>강의교안 이용 안내</a:t>
            </a:r>
            <a:r>
              <a:rPr kumimoji="0" lang="en-US" altLang="ko-KR" sz="1400" b="1" dirty="0">
                <a:solidFill>
                  <a:prstClr val="black">
                    <a:lumMod val="95000"/>
                    <a:lumOff val="5000"/>
                  </a:prstClr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본 강의교안의 저작권은 </a:t>
            </a:r>
            <a:r>
              <a:rPr kumimoji="0" lang="ko-KR" altLang="en-US" sz="10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한빛아카데미</a:t>
            </a:r>
            <a:r>
              <a:rPr kumimoji="0" lang="ko-KR" altLang="en-US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㈜에 있습니다</a:t>
            </a:r>
            <a:r>
              <a:rPr kumimoji="0" lang="en-US" altLang="ko-KR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kumimoji="0" lang="ko-KR" altLang="en-US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endParaRPr kumimoji="0" lang="en-US" altLang="ko-KR" sz="1000" dirty="0">
              <a:solidFill>
                <a:srgbClr val="222222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000" u="sng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</a:rPr>
              <a:t>이 자료를 무단으로 전제하거나 배포할 경우 저작권법 </a:t>
            </a:r>
            <a:r>
              <a:rPr kumimoji="0" lang="en-US" altLang="ko-KR" sz="1000" u="sng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</a:rPr>
              <a:t>136</a:t>
            </a:r>
            <a:r>
              <a:rPr kumimoji="0" lang="ko-KR" altLang="en-US" sz="1000" u="sng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</a:rPr>
              <a:t>조에 의거하여 최고 </a:t>
            </a:r>
            <a:r>
              <a:rPr kumimoji="0" lang="en-US" altLang="ko-KR" sz="1000" u="sng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r>
              <a:rPr kumimoji="0" lang="ko-KR" altLang="en-US" sz="1000" u="sng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</a:rPr>
              <a:t>년 이하의 징역</a:t>
            </a:r>
            <a:r>
              <a:rPr kumimoji="0" lang="en-US" altLang="ko-KR" sz="1000" u="sng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00" u="sng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</a:rPr>
              <a:t>또는 </a:t>
            </a:r>
            <a:r>
              <a:rPr kumimoji="0" lang="en-US" altLang="ko-KR" sz="1000" u="sng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r>
              <a:rPr kumimoji="0" lang="ko-KR" altLang="en-US" sz="1000" u="sng" dirty="0" err="1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</a:rPr>
              <a:t>천만원</a:t>
            </a:r>
            <a:r>
              <a:rPr kumimoji="0" lang="ko-KR" altLang="en-US" sz="1000" u="sng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</a:rPr>
              <a:t> 이하의 벌금에 처할 수 있고 이를 병과</a:t>
            </a:r>
            <a:r>
              <a:rPr kumimoji="0" lang="en-US" altLang="ko-KR" sz="1000" u="sng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1000" u="sng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</a:rPr>
              <a:t>倂科</a:t>
            </a:r>
            <a:r>
              <a:rPr kumimoji="0" lang="en-US" altLang="ko-KR" sz="1000" u="sng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1000" u="sng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</a:rPr>
              <a:t>할 수도 있습니다</a:t>
            </a:r>
            <a:r>
              <a:rPr kumimoji="0" lang="en-US" altLang="ko-KR" sz="1000" u="sng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0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8025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755576" y="768921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50000"/>
                    <a:lumOff val="50000"/>
                  </a:prstClr>
                </a:solidFill>
                <a:latin typeface="HY견고딕" pitchFamily="18" charset="-127"/>
                <a:ea typeface="HY견고딕" pitchFamily="18" charset="-127"/>
                <a:cs typeface="Tahoma" pitchFamily="34" charset="0"/>
              </a:rPr>
              <a:t>목차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51323"/>
            <a:ext cx="7615014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1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solidFill>
                <a:prstClr val="white"/>
              </a:solidFill>
            </a:endParaRPr>
          </a:p>
        </p:txBody>
      </p:sp>
      <p:pic>
        <p:nvPicPr>
          <p:cNvPr id="12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30840" y="476250"/>
            <a:ext cx="10795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31637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611560" y="762422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50000"/>
                    <a:lumOff val="50000"/>
                  </a:prstClr>
                </a:solidFill>
                <a:latin typeface="HY견고딕" pitchFamily="18" charset="-127"/>
                <a:ea typeface="HY견고딕" pitchFamily="18" charset="-127"/>
                <a:cs typeface="Tahoma" pitchFamily="34" charset="0"/>
              </a:rPr>
              <a:t>학습목표</a:t>
            </a:r>
          </a:p>
        </p:txBody>
      </p:sp>
      <p:sp>
        <p:nvSpPr>
          <p:cNvPr id="11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44824"/>
            <a:ext cx="7704856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Arial" pitchFamily="34" charset="0"/>
              <a:buChar char="•"/>
              <a:defRPr sz="1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7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solidFill>
                <a:prstClr val="white"/>
              </a:solidFill>
            </a:endParaRPr>
          </a:p>
        </p:txBody>
      </p:sp>
      <p:pic>
        <p:nvPicPr>
          <p:cNvPr id="8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30840" y="476250"/>
            <a:ext cx="10795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29637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섹션 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490552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99400" y="476250"/>
            <a:ext cx="10795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" name="직선 연결선 9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accent3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accent3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539552" y="1196752"/>
            <a:ext cx="3924944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cxnSp>
        <p:nvCxnSpPr>
          <p:cNvPr id="21" name="직선 연결선 20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내용 개체 틀 2"/>
          <p:cNvSpPr>
            <a:spLocks noGrp="1"/>
          </p:cNvSpPr>
          <p:nvPr>
            <p:ph idx="10"/>
          </p:nvPr>
        </p:nvSpPr>
        <p:spPr>
          <a:xfrm>
            <a:off x="4644008" y="1196752"/>
            <a:ext cx="3924944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963140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251520" y="274638"/>
            <a:ext cx="871296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251520" y="1600200"/>
            <a:ext cx="8712968" cy="4853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53486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3C4A7B72-6AE8-49C2-8F32-E8A725FD610D}" type="datetimeFigureOut">
              <a:rPr lang="ko-KR" altLang="en-US" smtClean="0">
                <a:solidFill>
                  <a:prstClr val="black"/>
                </a:solidFill>
                <a:latin typeface="맑은 고딕" pitchFamily="50" charset="-127"/>
                <a:ea typeface="굴림" charset="-127"/>
              </a:rPr>
              <a:pPr>
                <a:defRPr/>
              </a:pPr>
              <a:t>2018-02-22</a:t>
            </a:fld>
            <a:endParaRPr lang="ko-KR" altLang="en-US" dirty="0">
              <a:solidFill>
                <a:prstClr val="black"/>
              </a:solidFill>
              <a:latin typeface="맑은 고딕" pitchFamily="50" charset="-127"/>
              <a:ea typeface="굴림" charset="-127"/>
            </a:endParaRPr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525344"/>
            <a:ext cx="2895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endParaRPr lang="ko-KR" altLang="en-US" dirty="0">
              <a:solidFill>
                <a:prstClr val="black"/>
              </a:solidFill>
              <a:latin typeface="맑은 고딕" pitchFamily="50" charset="-127"/>
              <a:ea typeface="굴림" charset="-127"/>
            </a:endParaRPr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51581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52DD98C4-AD35-4759-9571-E1AA62A00DA9}" type="slidenum">
              <a:rPr lang="ko-KR" altLang="en-US" smtClean="0">
                <a:solidFill>
                  <a:prstClr val="black"/>
                </a:solidFill>
                <a:latin typeface="맑은 고딕" pitchFamily="50" charset="-127"/>
                <a:ea typeface="굴림" charset="-127"/>
              </a:rPr>
              <a:pPr>
                <a:defRPr/>
              </a:pPr>
              <a:t>‹#›</a:t>
            </a:fld>
            <a:endParaRPr lang="ko-KR" altLang="en-US">
              <a:solidFill>
                <a:prstClr val="black"/>
              </a:solidFill>
              <a:latin typeface="맑은 고딕" pitchFamily="50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28304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1" r:id="rId1"/>
    <p:sldLayoutId id="2147484012" r:id="rId2"/>
    <p:sldLayoutId id="2147484013" r:id="rId3"/>
    <p:sldLayoutId id="2147484014" r:id="rId4"/>
    <p:sldLayoutId id="2147484015" r:id="rId5"/>
    <p:sldLayoutId id="2147484016" r:id="rId6"/>
    <p:sldLayoutId id="2147484017" r:id="rId7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Blip>
          <a:blip r:embed="rId9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 </a:t>
            </a:r>
            <a:r>
              <a:rPr lang="ko-KR" altLang="en-US" dirty="0" err="1"/>
              <a:t>리눅스</a:t>
            </a:r>
            <a:r>
              <a:rPr lang="ko-KR" altLang="en-US" dirty="0"/>
              <a:t> 파일의 종류와 특징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3429000"/>
            <a:ext cx="8352928" cy="3168352"/>
          </a:xfrm>
        </p:spPr>
        <p:txBody>
          <a:bodyPr/>
          <a:lstStyle/>
          <a:p>
            <a:r>
              <a:rPr lang="ko-KR" altLang="en-US" dirty="0"/>
              <a:t>현재 디렉터리가 </a:t>
            </a:r>
            <a:r>
              <a:rPr lang="en-US" altLang="ko-KR" dirty="0"/>
              <a:t>user1</a:t>
            </a:r>
            <a:r>
              <a:rPr lang="ko-KR" altLang="en-US" dirty="0"/>
              <a:t>일 때</a:t>
            </a:r>
            <a:endParaRPr lang="en-US" altLang="ko-KR" dirty="0"/>
          </a:p>
          <a:p>
            <a:pPr lvl="1"/>
            <a:r>
              <a:rPr lang="en-US" altLang="ko-KR" dirty="0"/>
              <a:t>user1</a:t>
            </a:r>
            <a:r>
              <a:rPr lang="ko-KR" altLang="en-US" dirty="0"/>
              <a:t>의 절대 경로명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/home/user1</a:t>
            </a:r>
            <a:endParaRPr lang="ko-KR" altLang="en-US" dirty="0"/>
          </a:p>
          <a:p>
            <a:pPr lvl="1"/>
            <a:r>
              <a:rPr lang="en-US" altLang="ko-KR" dirty="0"/>
              <a:t>user1 </a:t>
            </a:r>
            <a:r>
              <a:rPr lang="ko-KR" altLang="en-US" dirty="0"/>
              <a:t>아래 ‘다운로드’의 절대 경로명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/home/user1/</a:t>
            </a:r>
            <a:r>
              <a:rPr lang="ko-KR" altLang="en-US" dirty="0"/>
              <a:t>다운로드</a:t>
            </a:r>
          </a:p>
          <a:p>
            <a:pPr lvl="1"/>
            <a:r>
              <a:rPr lang="ko-KR" altLang="en-US" dirty="0"/>
              <a:t>‘다운로드’의 상대 경로명</a:t>
            </a:r>
            <a:r>
              <a:rPr lang="en-US" altLang="ko-KR" dirty="0"/>
              <a:t>: </a:t>
            </a:r>
            <a:r>
              <a:rPr lang="ko-KR" altLang="en-US" dirty="0"/>
              <a:t>다운로드 또는 </a:t>
            </a:r>
            <a:r>
              <a:rPr lang="en-US" altLang="ko-KR" dirty="0"/>
              <a:t>./</a:t>
            </a:r>
            <a:r>
              <a:rPr lang="ko-KR" altLang="en-US" dirty="0"/>
              <a:t>다운로드</a:t>
            </a:r>
          </a:p>
          <a:p>
            <a:pPr lvl="1"/>
            <a:r>
              <a:rPr lang="en-US" altLang="ko-KR" dirty="0"/>
              <a:t>hosts </a:t>
            </a:r>
            <a:r>
              <a:rPr lang="ko-KR" altLang="en-US" dirty="0"/>
              <a:t>파일의 상대 경로명</a:t>
            </a:r>
            <a:r>
              <a:rPr lang="en-US" altLang="ko-KR" dirty="0"/>
              <a:t>: ../../</a:t>
            </a:r>
            <a:r>
              <a:rPr lang="en-US" altLang="ko-KR" dirty="0" err="1"/>
              <a:t>etc</a:t>
            </a:r>
            <a:r>
              <a:rPr lang="en-US" altLang="ko-KR" dirty="0"/>
              <a:t>/hosts</a:t>
            </a:r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  <a:p>
            <a:pPr lvl="1"/>
            <a:endParaRPr lang="en-US" altLang="ko-KR" dirty="0"/>
          </a:p>
        </p:txBody>
      </p:sp>
      <p:pic>
        <p:nvPicPr>
          <p:cNvPr id="6" name="_x187315232" descr="EMB00004d88694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532" y="1138436"/>
            <a:ext cx="5217642" cy="2069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300192" y="2813448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en-US" altLang="ko-KR" sz="1000" b="1" dirty="0">
                <a:solidFill>
                  <a:srgbClr val="1F497D">
                    <a:lumMod val="60000"/>
                    <a:lumOff val="40000"/>
                  </a:srgbClr>
                </a:solidFill>
                <a:latin typeface="돋움" pitchFamily="50" charset="-127"/>
                <a:ea typeface="돋움" pitchFamily="50" charset="-127"/>
              </a:rPr>
              <a:t>[</a:t>
            </a:r>
            <a:r>
              <a:rPr lang="ko-KR" altLang="en-US" sz="1000" b="1" dirty="0">
                <a:solidFill>
                  <a:srgbClr val="1F497D">
                    <a:lumMod val="60000"/>
                    <a:lumOff val="40000"/>
                  </a:srgb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000" b="1" dirty="0">
                <a:solidFill>
                  <a:srgbClr val="1F497D">
                    <a:lumMod val="60000"/>
                    <a:lumOff val="40000"/>
                  </a:srgbClr>
                </a:solidFill>
                <a:latin typeface="돋움" pitchFamily="50" charset="-127"/>
                <a:ea typeface="돋움" pitchFamily="50" charset="-127"/>
              </a:rPr>
              <a:t>2-2] </a:t>
            </a:r>
            <a:r>
              <a:rPr lang="ko-KR" altLang="en-US" sz="1000" b="1" dirty="0">
                <a:solidFill>
                  <a:prstClr val="black"/>
                </a:solidFill>
                <a:latin typeface="돋움" pitchFamily="50" charset="-127"/>
                <a:ea typeface="돋움" pitchFamily="50" charset="-127"/>
              </a:rPr>
              <a:t>디렉터리 계층구조 예</a:t>
            </a:r>
            <a:endParaRPr lang="en-US" altLang="ko-KR" sz="1000" b="1" dirty="0">
              <a:solidFill>
                <a:prstClr val="black"/>
              </a:solidFill>
              <a:latin typeface="돋움" pitchFamily="50" charset="-127"/>
              <a:ea typeface="돋움" pitchFamily="50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8021942"/>
              </p:ext>
            </p:extLst>
          </p:nvPr>
        </p:nvGraphicFramePr>
        <p:xfrm>
          <a:off x="943192" y="4941168"/>
          <a:ext cx="6797160" cy="1531620"/>
        </p:xfrm>
        <a:graphic>
          <a:graphicData uri="http://schemas.openxmlformats.org/drawingml/2006/table">
            <a:tbl>
              <a:tblPr/>
              <a:tblGrid>
                <a:gridCol w="15779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783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408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469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>
                          <a:solidFill>
                            <a:srgbClr val="000000"/>
                          </a:solidFill>
                          <a:effectLst/>
                          <a:ea typeface="한양중고딕"/>
                        </a:rPr>
                        <a:t>디렉터리</a:t>
                      </a:r>
                      <a:r>
                        <a:rPr lang="en-US" altLang="ko-KR" sz="900" b="1" kern="0" spc="0">
                          <a:solidFill>
                            <a:srgbClr val="000000"/>
                          </a:solidFill>
                          <a:effectLst/>
                          <a:latin typeface="한양중고딕"/>
                        </a:rPr>
                        <a:t>/</a:t>
                      </a:r>
                      <a:r>
                        <a:rPr lang="ko-KR" altLang="en-US" sz="900" b="1" kern="0" spc="0">
                          <a:solidFill>
                            <a:srgbClr val="000000"/>
                          </a:solidFill>
                          <a:effectLst/>
                          <a:ea typeface="한양중고딕"/>
                        </a:rPr>
                        <a:t>파일명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ea typeface="한양중고딕"/>
                        </a:rPr>
                        <a:t>절대 경로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>
                          <a:solidFill>
                            <a:srgbClr val="000000"/>
                          </a:solidFill>
                          <a:effectLst/>
                          <a:ea typeface="한양중고딕"/>
                        </a:rPr>
                        <a:t>상대 경로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69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한양중고딕"/>
                        </a:rPr>
                        <a:t>/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한양중고딕"/>
                        </a:rPr>
                        <a:t>/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한양중고딕"/>
                        </a:rPr>
                        <a:t>/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469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한양중고딕"/>
                        </a:rPr>
                        <a:t>home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한양중고딕"/>
                        </a:rPr>
                        <a:t>/home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한양중고딕"/>
                        </a:rPr>
                        <a:t>home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469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 err="1">
                          <a:solidFill>
                            <a:srgbClr val="000000"/>
                          </a:solidFill>
                          <a:effectLst/>
                          <a:latin typeface="한양중고딕"/>
                        </a:rPr>
                        <a:t>tmp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한양중고딕"/>
                        </a:rPr>
                        <a:t>/</a:t>
                      </a:r>
                      <a:r>
                        <a:rPr lang="en-US" sz="900" kern="0" spc="0" dirty="0" err="1">
                          <a:solidFill>
                            <a:srgbClr val="000000"/>
                          </a:solidFill>
                          <a:effectLst/>
                          <a:latin typeface="한양중고딕"/>
                        </a:rPr>
                        <a:t>Tmp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한양중고딕"/>
                        </a:rPr>
                        <a:t>tmp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469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한양중고딕"/>
                        </a:rPr>
                        <a:t>lib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한양중고딕"/>
                        </a:rPr>
                        <a:t>/</a:t>
                      </a:r>
                      <a:r>
                        <a:rPr lang="en-US" sz="900" kern="0" spc="0" dirty="0" err="1">
                          <a:solidFill>
                            <a:srgbClr val="000000"/>
                          </a:solidFill>
                          <a:effectLst/>
                          <a:latin typeface="한양중고딕"/>
                        </a:rPr>
                        <a:t>usr</a:t>
                      </a: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한양중고딕"/>
                        </a:rPr>
                        <a:t>/lib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한양중고딕"/>
                        </a:rPr>
                        <a:t>Lib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469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한양중고딕"/>
                        </a:rPr>
                        <a:t>ls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한양중고딕"/>
                        </a:rPr>
                        <a:t>/</a:t>
                      </a:r>
                      <a:r>
                        <a:rPr lang="en-US" sz="900" kern="0" spc="0" dirty="0" err="1">
                          <a:solidFill>
                            <a:srgbClr val="000000"/>
                          </a:solidFill>
                          <a:effectLst/>
                          <a:latin typeface="한양중고딕"/>
                        </a:rPr>
                        <a:t>usr</a:t>
                      </a: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한양중고딕"/>
                        </a:rPr>
                        <a:t>/bin/ls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한양중고딕"/>
                        </a:rPr>
                        <a:t>ls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943100" y="3200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1pPr>
            <a:lvl2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2pPr>
            <a:lvl3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3pPr>
            <a:lvl4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4pPr>
            <a:lvl5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9pPr>
          </a:lstStyle>
          <a:p>
            <a:endParaRPr lang="ko-KR" altLang="ko-K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4122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디렉터리 사용 명령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  <a:endParaRPr lang="en-US" altLang="ko-KR" dirty="0"/>
          </a:p>
          <a:p>
            <a:pPr marL="495300" lvl="1" indent="-228600">
              <a:buFont typeface="+mj-ea"/>
              <a:buAutoNum type="circleNumDbPlain"/>
            </a:pPr>
            <a:r>
              <a:rPr lang="ko-KR" altLang="en-US" dirty="0"/>
              <a:t>현재 위치를 확인한다</a:t>
            </a:r>
            <a:r>
              <a:rPr lang="en-US" altLang="ko-KR" dirty="0"/>
              <a:t>. </a:t>
            </a:r>
            <a:r>
              <a:rPr lang="ko-KR" altLang="en-US" dirty="0"/>
              <a:t>홈 디렉터리가 아니면 홈 디렉터리로 이동한다</a:t>
            </a:r>
            <a:r>
              <a:rPr lang="en-US" altLang="ko-KR" dirty="0"/>
              <a:t>.</a:t>
            </a:r>
          </a:p>
          <a:p>
            <a:pPr marL="495300" lvl="1" indent="-228600">
              <a:buFont typeface="+mj-ea"/>
              <a:buAutoNum type="circleNumDbPlain"/>
            </a:pPr>
            <a:r>
              <a:rPr lang="ko-KR" altLang="en-US" dirty="0"/>
              <a:t>실습을 위한 기본 디렉터리를 만든다</a:t>
            </a:r>
            <a:r>
              <a:rPr lang="en-US" altLang="ko-KR" dirty="0"/>
              <a:t>.</a:t>
            </a:r>
          </a:p>
          <a:p>
            <a:pPr marL="495300" lvl="1" indent="-228600">
              <a:buFont typeface="+mj-ea"/>
              <a:buAutoNum type="circleNumDbPlain"/>
            </a:pPr>
            <a:r>
              <a:rPr lang="en-US" altLang="ko-KR" dirty="0"/>
              <a:t>ch2 </a:t>
            </a:r>
            <a:r>
              <a:rPr lang="ko-KR" altLang="en-US" dirty="0"/>
              <a:t>디렉터리를 만들고 그 디렉터리로 이동하여 현재 위치를 확인한다</a:t>
            </a:r>
            <a:r>
              <a:rPr lang="en-US" altLang="ko-KR" dirty="0"/>
              <a:t>.</a:t>
            </a:r>
          </a:p>
          <a:p>
            <a:pPr marL="495300" lvl="1" indent="-228600">
              <a:buFont typeface="+mj-ea"/>
              <a:buAutoNum type="circleNumDbPlain"/>
            </a:pPr>
            <a:r>
              <a:rPr lang="en-US" altLang="ko-KR" dirty="0"/>
              <a:t>one, two, three </a:t>
            </a:r>
            <a:r>
              <a:rPr lang="ko-KR" altLang="en-US" dirty="0"/>
              <a:t>디렉터리를 동시에 만든다</a:t>
            </a:r>
            <a:r>
              <a:rPr lang="en-US" altLang="ko-KR" dirty="0"/>
              <a:t>.</a:t>
            </a:r>
          </a:p>
          <a:p>
            <a:pPr marL="495300" lvl="1" indent="-228600">
              <a:buFont typeface="+mj-ea"/>
              <a:buAutoNum type="circleNumDbPlain"/>
            </a:pPr>
            <a:r>
              <a:rPr lang="en-US" altLang="ko-KR" dirty="0"/>
              <a:t>one </a:t>
            </a:r>
            <a:r>
              <a:rPr lang="ko-KR" altLang="en-US" dirty="0"/>
              <a:t>디렉터리 아래에 </a:t>
            </a:r>
            <a:r>
              <a:rPr lang="en-US" altLang="ko-KR" dirty="0" err="1"/>
              <a:t>tmp</a:t>
            </a:r>
            <a:r>
              <a:rPr lang="en-US" altLang="ko-KR" dirty="0"/>
              <a:t>/test </a:t>
            </a:r>
            <a:r>
              <a:rPr lang="ko-KR" altLang="en-US" dirty="0"/>
              <a:t>디렉터리를 만든다</a:t>
            </a:r>
            <a:r>
              <a:rPr lang="en-US" altLang="ko-KR" dirty="0"/>
              <a:t>. </a:t>
            </a:r>
            <a:r>
              <a:rPr lang="ko-KR" altLang="en-US" dirty="0"/>
              <a:t>중간 경로인 </a:t>
            </a:r>
            <a:r>
              <a:rPr lang="en-US" altLang="ko-KR" dirty="0" err="1"/>
              <a:t>tmp</a:t>
            </a:r>
            <a:r>
              <a:rPr lang="en-US" altLang="ko-KR" dirty="0"/>
              <a:t> </a:t>
            </a:r>
            <a:r>
              <a:rPr lang="ko-KR" altLang="en-US" dirty="0"/>
              <a:t>디렉터리가 자동 생성되도록 한다</a:t>
            </a:r>
            <a:r>
              <a:rPr lang="en-US" altLang="ko-KR" dirty="0"/>
              <a:t>.</a:t>
            </a:r>
          </a:p>
          <a:p>
            <a:pPr marL="495300" lvl="1" indent="-228600">
              <a:buFont typeface="+mj-ea"/>
              <a:buAutoNum type="circleNumDbPlain"/>
            </a:pPr>
            <a:r>
              <a:rPr lang="en-US" altLang="ko-KR" dirty="0"/>
              <a:t>two, three </a:t>
            </a:r>
            <a:r>
              <a:rPr lang="ko-KR" altLang="en-US" dirty="0"/>
              <a:t>디렉터리를 동시에 삭제한다</a:t>
            </a:r>
            <a:r>
              <a:rPr lang="en-US" altLang="ko-KR" dirty="0"/>
              <a:t>.</a:t>
            </a:r>
          </a:p>
          <a:p>
            <a:pPr marL="495300" lvl="1" indent="-228600">
              <a:buFont typeface="+mj-ea"/>
              <a:buAutoNum type="circleNumDbPlain"/>
            </a:pPr>
            <a:r>
              <a:rPr lang="ko-KR" altLang="en-US" dirty="0"/>
              <a:t>실습을 마치고 홈 디렉터리로 이동한다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45865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CE0564-DE91-452D-ABD9-23F853CDA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791B24-941E-4E5A-A71C-E07AAFC249F9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4CA2164-B2D6-417B-BD79-F07D9A5CF8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019175"/>
            <a:ext cx="7010400" cy="481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073224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>
          <a:defRPr sz="36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1509</TotalTime>
  <Words>164</Words>
  <Application>Microsoft Office PowerPoint</Application>
  <PresentationFormat>화면 슬라이드 쇼(4:3)</PresentationFormat>
  <Paragraphs>36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14" baseType="lpstr">
      <vt:lpstr>HY견고딕</vt:lpstr>
      <vt:lpstr>굴림</vt:lpstr>
      <vt:lpstr>다음_Regular</vt:lpstr>
      <vt:lpstr>돋움</vt:lpstr>
      <vt:lpstr>맑은 고딕</vt:lpstr>
      <vt:lpstr>아리따M</vt:lpstr>
      <vt:lpstr>한양중고딕</vt:lpstr>
      <vt:lpstr>Arial</vt:lpstr>
      <vt:lpstr>Tahoma</vt:lpstr>
      <vt:lpstr>Wingdings</vt:lpstr>
      <vt:lpstr>1_Office 테마</vt:lpstr>
      <vt:lpstr>01 리눅스 파일의 종류와 특징</vt:lpstr>
      <vt:lpstr>02 디렉터리 사용 명령</vt:lpstr>
      <vt:lpstr>PowerPoint 프레젠테이션</vt:lpstr>
    </vt:vector>
  </TitlesOfParts>
  <Company>DTSOLUTION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이것이 리눅스다</dc:title>
  <dc:creator>한빛미디어</dc:creator>
  <cp:lastModifiedBy> </cp:lastModifiedBy>
  <cp:revision>115</cp:revision>
  <dcterms:created xsi:type="dcterms:W3CDTF">2007-02-12T03:01:34Z</dcterms:created>
  <dcterms:modified xsi:type="dcterms:W3CDTF">2018-02-22T07:39:09Z</dcterms:modified>
</cp:coreProperties>
</file>