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8" r:id="rId3"/>
    <p:sldId id="261" r:id="rId4"/>
    <p:sldId id="259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>
        <p:scale>
          <a:sx n="79" d="100"/>
          <a:sy n="79" d="100"/>
        </p:scale>
        <p:origin x="-90" y="-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E3BC8-654B-4BFD-AB98-DEAEED64F8FC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1EC78-A601-4EB2-B94E-1322669D1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51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19163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19163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19163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19163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3DD3D66D-5150-48D3-9DD0-3CFEB8963E17}" type="slidenum">
              <a:rPr lang="en-US" altLang="ko-KR" b="0" smtClean="0"/>
              <a:pPr/>
              <a:t>3</a:t>
            </a:fld>
            <a:endParaRPr lang="en-US" altLang="ko-KR" b="0" smtClean="0"/>
          </a:p>
        </p:txBody>
      </p:sp>
      <p:sp>
        <p:nvSpPr>
          <p:cNvPr id="1095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19163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19163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19163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19163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3DD3D66D-5150-48D3-9DD0-3CFEB8963E17}" type="slidenum">
              <a:rPr lang="en-US" altLang="ko-KR" b="0" smtClean="0"/>
              <a:pPr/>
              <a:t>5</a:t>
            </a:fld>
            <a:endParaRPr lang="en-US" altLang="ko-KR" b="0" smtClean="0"/>
          </a:p>
        </p:txBody>
      </p:sp>
      <p:sp>
        <p:nvSpPr>
          <p:cNvPr id="1095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70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36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56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94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97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36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86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21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40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16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1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1A430-9ADC-4014-B6B1-80E21966AD1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4738B-277C-4AD7-8621-25097F24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04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유즈케이스</a:t>
            </a:r>
            <a:r>
              <a:rPr lang="ko-KR" altLang="en-US" dirty="0" smtClean="0"/>
              <a:t> 다이어그램 작성 실습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다음 문제 </a:t>
            </a:r>
            <a:r>
              <a:rPr lang="ko-KR" altLang="en-US" dirty="0" err="1" smtClean="0"/>
              <a:t>기술서를</a:t>
            </a:r>
            <a:r>
              <a:rPr lang="ko-KR" altLang="en-US" dirty="0" smtClean="0"/>
              <a:t> 읽고</a:t>
            </a:r>
            <a:r>
              <a:rPr lang="en-US" altLang="ko-KR" dirty="0" smtClean="0"/>
              <a:t>, </a:t>
            </a:r>
            <a:r>
              <a:rPr lang="ko-KR" altLang="en-US" u="sng" dirty="0" err="1" smtClean="0"/>
              <a:t>유즈케이스</a:t>
            </a:r>
            <a:r>
              <a:rPr lang="ko-KR" altLang="en-US" u="sng" dirty="0" smtClean="0"/>
              <a:t> 다이어그램</a:t>
            </a:r>
            <a:r>
              <a:rPr lang="ko-KR" altLang="en-US" dirty="0" smtClean="0"/>
              <a:t>을 작성하세요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(1. </a:t>
            </a:r>
            <a:r>
              <a:rPr lang="ko-KR" altLang="en-US" dirty="0" err="1"/>
              <a:t>비디오숍</a:t>
            </a:r>
            <a:r>
              <a:rPr lang="ko-KR" altLang="en-US" dirty="0"/>
              <a:t> 관리 </a:t>
            </a:r>
            <a:r>
              <a:rPr lang="ko-KR" altLang="en-US" dirty="0" smtClean="0"/>
              <a:t>시스템 </a:t>
            </a:r>
            <a:r>
              <a:rPr lang="en-US" altLang="ko-KR" dirty="0" smtClean="0"/>
              <a:t>) (2.</a:t>
            </a:r>
            <a:r>
              <a:rPr lang="ko-KR" altLang="en-US" dirty="0"/>
              <a:t> 인터넷 쇼핑몰 재고관리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) </a:t>
            </a:r>
          </a:p>
          <a:p>
            <a:pPr marL="0" indent="0">
              <a:buNone/>
            </a:pPr>
            <a:r>
              <a:rPr lang="ko-KR" altLang="en-US" dirty="0" smtClean="0"/>
              <a:t>답을 작성하여 과제게시판에 제출합니다</a:t>
            </a:r>
            <a:r>
              <a:rPr lang="en-US" altLang="ko-KR" dirty="0" smtClean="0"/>
              <a:t>. 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파일명은 다음과 같이 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ko-KR" altLang="en-US" dirty="0" smtClean="0"/>
              <a:t>소공</a:t>
            </a:r>
            <a:r>
              <a:rPr lang="en-US" altLang="ko-KR" dirty="0" smtClean="0"/>
              <a:t>_</a:t>
            </a:r>
            <a:r>
              <a:rPr lang="ko-KR" altLang="en-US" dirty="0" smtClean="0"/>
              <a:t>답</a:t>
            </a:r>
            <a:r>
              <a:rPr lang="en-US" altLang="ko-KR" dirty="0" smtClean="0"/>
              <a:t>2_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31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7262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비디오숍</a:t>
            </a:r>
            <a:r>
              <a:rPr lang="ko-KR" altLang="en-US" dirty="0" smtClean="0"/>
              <a:t> 관리 시스템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1" y="1543050"/>
            <a:ext cx="10118557" cy="45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1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바닥글 개체 틀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mtClean="0">
                <a:latin typeface="Verdana" pitchFamily="34" charset="0"/>
              </a:rPr>
              <a:t>© 2016 Software Engineering</a:t>
            </a:r>
          </a:p>
        </p:txBody>
      </p:sp>
      <p:sp>
        <p:nvSpPr>
          <p:cNvPr id="58371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2558664" y="6356350"/>
            <a:ext cx="4114800" cy="365125"/>
          </a:xfrm>
          <a:noFill/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43BAE945-AC4E-4AE7-8FFF-B5EDD2B579C2}" type="slidenum">
              <a:rPr lang="en-US" altLang="ko-KR" b="0" smtClean="0">
                <a:latin typeface="Verdana" pitchFamily="34" charset="0"/>
              </a:rPr>
              <a:pPr/>
              <a:t>3</a:t>
            </a:fld>
            <a:endParaRPr lang="en-US" altLang="ko-KR" b="0" smtClean="0">
              <a:latin typeface="Verdana" pitchFamily="34" charset="0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" y="365125"/>
            <a:ext cx="1156716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완성된 </a:t>
            </a:r>
            <a:r>
              <a:rPr lang="en-US" altLang="ko-KR" sz="3600" dirty="0"/>
              <a:t>1. </a:t>
            </a:r>
            <a:r>
              <a:rPr lang="ko-KR" altLang="en-US" sz="3600" dirty="0" err="1"/>
              <a:t>비디오숍</a:t>
            </a:r>
            <a:r>
              <a:rPr lang="ko-KR" altLang="en-US" sz="3600" dirty="0"/>
              <a:t> 관리 </a:t>
            </a:r>
            <a:r>
              <a:rPr lang="ko-KR" altLang="en-US" sz="3600" dirty="0" smtClean="0"/>
              <a:t>시스템 </a:t>
            </a:r>
            <a:r>
              <a:rPr lang="ko-KR" altLang="en-US" sz="3600" dirty="0" err="1" smtClean="0"/>
              <a:t>유스케이스</a:t>
            </a:r>
            <a:r>
              <a:rPr lang="ko-KR" altLang="en-US" sz="3600" dirty="0" smtClean="0"/>
              <a:t> </a:t>
            </a:r>
            <a:r>
              <a:rPr lang="ko-KR" altLang="en-US" sz="3600" dirty="0" smtClean="0"/>
              <a:t>다이어그램</a:t>
            </a:r>
          </a:p>
        </p:txBody>
      </p:sp>
      <p:sp>
        <p:nvSpPr>
          <p:cNvPr id="58373" name="Rectangle 63"/>
          <p:cNvSpPr>
            <a:spLocks noChangeArrowheads="1"/>
          </p:cNvSpPr>
          <p:nvPr/>
        </p:nvSpPr>
        <p:spPr bwMode="auto">
          <a:xfrm>
            <a:off x="1862282" y="1484314"/>
            <a:ext cx="8424666" cy="4968875"/>
          </a:xfrm>
          <a:prstGeom prst="rect">
            <a:avLst/>
          </a:prstGeom>
          <a:solidFill>
            <a:srgbClr val="EFF0E4">
              <a:alpha val="76862"/>
            </a:srgbClr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/>
          <a:lstStyle/>
          <a:p>
            <a:pPr algn="ctr" eaLnBrk="1" latinLnBrk="1" hangingPunct="1"/>
            <a:r>
              <a:rPr lang="ko-KR" altLang="en-US" sz="1600" b="0" dirty="0" err="1" smtClean="0">
                <a:latin typeface="HY헤드라인M" pitchFamily="18" charset="-127"/>
                <a:ea typeface="HY헤드라인M" pitchFamily="18" charset="-127"/>
              </a:rPr>
              <a:t>비디오숍</a:t>
            </a:r>
            <a:r>
              <a:rPr lang="ko-KR" altLang="en-US" sz="1600" b="0" dirty="0" smtClean="0">
                <a:latin typeface="HY헤드라인M" pitchFamily="18" charset="-127"/>
                <a:ea typeface="HY헤드라인M" pitchFamily="18" charset="-127"/>
              </a:rPr>
              <a:t> 관리 시스템</a:t>
            </a:r>
            <a:endParaRPr lang="ko-KR" altLang="en-US" sz="2400" dirty="0"/>
          </a:p>
        </p:txBody>
      </p:sp>
      <p:grpSp>
        <p:nvGrpSpPr>
          <p:cNvPr id="58374" name="Group 64"/>
          <p:cNvGrpSpPr>
            <a:grpSpLocks/>
          </p:cNvGrpSpPr>
          <p:nvPr/>
        </p:nvGrpSpPr>
        <p:grpSpPr bwMode="auto">
          <a:xfrm>
            <a:off x="340398" y="3292477"/>
            <a:ext cx="582083" cy="865188"/>
            <a:chOff x="337" y="1752"/>
            <a:chExt cx="275" cy="545"/>
          </a:xfrm>
        </p:grpSpPr>
        <p:grpSp>
          <p:nvGrpSpPr>
            <p:cNvPr id="58402" name="Group 65"/>
            <p:cNvGrpSpPr>
              <a:grpSpLocks/>
            </p:cNvGrpSpPr>
            <p:nvPr/>
          </p:nvGrpSpPr>
          <p:grpSpPr bwMode="auto">
            <a:xfrm>
              <a:off x="337" y="1752"/>
              <a:ext cx="269" cy="545"/>
              <a:chOff x="441" y="2069"/>
              <a:chExt cx="269" cy="545"/>
            </a:xfrm>
          </p:grpSpPr>
          <p:sp>
            <p:nvSpPr>
              <p:cNvPr id="58404" name="Line 66"/>
              <p:cNvSpPr>
                <a:spLocks noChangeShapeType="1"/>
              </p:cNvSpPr>
              <p:nvPr/>
            </p:nvSpPr>
            <p:spPr bwMode="auto">
              <a:xfrm>
                <a:off x="470" y="2271"/>
                <a:ext cx="23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405" name="Line 67"/>
              <p:cNvSpPr>
                <a:spLocks noChangeShapeType="1"/>
              </p:cNvSpPr>
              <p:nvPr/>
            </p:nvSpPr>
            <p:spPr bwMode="auto">
              <a:xfrm>
                <a:off x="586" y="2204"/>
                <a:ext cx="0" cy="1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406" name="Line 68"/>
              <p:cNvSpPr>
                <a:spLocks noChangeShapeType="1"/>
              </p:cNvSpPr>
              <p:nvPr/>
            </p:nvSpPr>
            <p:spPr bwMode="auto">
              <a:xfrm flipH="1">
                <a:off x="484" y="2372"/>
                <a:ext cx="102" cy="10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407" name="Line 69"/>
              <p:cNvSpPr>
                <a:spLocks noChangeShapeType="1"/>
              </p:cNvSpPr>
              <p:nvPr/>
            </p:nvSpPr>
            <p:spPr bwMode="auto">
              <a:xfrm>
                <a:off x="586" y="2372"/>
                <a:ext cx="101" cy="10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408" name="Oval 70"/>
              <p:cNvSpPr>
                <a:spLocks noChangeArrowheads="1"/>
              </p:cNvSpPr>
              <p:nvPr/>
            </p:nvSpPr>
            <p:spPr bwMode="auto">
              <a:xfrm>
                <a:off x="518" y="2069"/>
                <a:ext cx="135" cy="1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latinLnBrk="1" hangingPunct="1"/>
                <a:endParaRPr lang="ko-KR" altLang="en-US"/>
              </a:p>
            </p:txBody>
          </p:sp>
          <p:sp>
            <p:nvSpPr>
              <p:cNvPr id="58409" name="Text Box 71"/>
              <p:cNvSpPr txBox="1">
                <a:spLocks noChangeArrowheads="1"/>
              </p:cNvSpPr>
              <p:nvPr/>
            </p:nvSpPr>
            <p:spPr bwMode="auto">
              <a:xfrm>
                <a:off x="441" y="2459"/>
                <a:ext cx="269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1" hangingPunct="1"/>
                <a:r>
                  <a:rPr lang="ko-KR" altLang="en-US" sz="1000" b="0" dirty="0" smtClean="0">
                    <a:latin typeface="HY헤드라인M" pitchFamily="18" charset="-127"/>
                    <a:ea typeface="HY헤드라인M" pitchFamily="18" charset="-127"/>
                  </a:rPr>
                  <a:t>관리자</a:t>
                </a:r>
                <a:endParaRPr lang="ko-KR" altLang="en-US" sz="1000" b="0" dirty="0"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sp>
          <p:nvSpPr>
            <p:cNvPr id="58403" name="Rectangle 72"/>
            <p:cNvSpPr>
              <a:spLocks noChangeArrowheads="1"/>
            </p:cNvSpPr>
            <p:nvPr/>
          </p:nvSpPr>
          <p:spPr bwMode="auto">
            <a:xfrm>
              <a:off x="340" y="1888"/>
              <a:ext cx="27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76862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eaLnBrk="1" latinLnBrk="1" hangingPunct="1"/>
              <a:endParaRPr lang="ko-KR" altLang="en-US"/>
            </a:p>
          </p:txBody>
        </p:sp>
      </p:grpSp>
      <p:sp>
        <p:nvSpPr>
          <p:cNvPr id="58380" name="Oval 78"/>
          <p:cNvSpPr>
            <a:spLocks noChangeArrowheads="1"/>
          </p:cNvSpPr>
          <p:nvPr/>
        </p:nvSpPr>
        <p:spPr bwMode="auto">
          <a:xfrm>
            <a:off x="2594649" y="3873501"/>
            <a:ext cx="1729316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HY헤드라인M" pitchFamily="18" charset="-127"/>
                <a:ea typeface="HY헤드라인M" pitchFamily="18" charset="-127"/>
              </a:rPr>
              <a:t>반납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58381" name="AutoShape 79"/>
          <p:cNvCxnSpPr>
            <a:cxnSpLocks noChangeShapeType="1"/>
            <a:stCxn id="58403" idx="3"/>
            <a:endCxn id="58380" idx="2"/>
          </p:cNvCxnSpPr>
          <p:nvPr/>
        </p:nvCxnSpPr>
        <p:spPr bwMode="auto">
          <a:xfrm>
            <a:off x="922482" y="3616325"/>
            <a:ext cx="1672167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96" name="Oval 94"/>
          <p:cNvSpPr>
            <a:spLocks noChangeArrowheads="1"/>
          </p:cNvSpPr>
          <p:nvPr/>
        </p:nvSpPr>
        <p:spPr bwMode="auto">
          <a:xfrm>
            <a:off x="6781697" y="5528469"/>
            <a:ext cx="1729316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HY헤드라인M" pitchFamily="18" charset="-127"/>
                <a:ea typeface="HY헤드라인M" pitchFamily="18" charset="-127"/>
              </a:rPr>
              <a:t>비디오 코드를 확인하여</a:t>
            </a:r>
            <a:endParaRPr lang="en-US" altLang="ko-KR" sz="1000" dirty="0"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ko-KR" altLang="en-US" sz="1000" dirty="0">
                <a:latin typeface="HY헤드라인M" pitchFamily="18" charset="-127"/>
                <a:ea typeface="HY헤드라인M" pitchFamily="18" charset="-127"/>
              </a:rPr>
              <a:t>시스템에 입력하여 검색한다</a:t>
            </a:r>
            <a:r>
              <a:rPr lang="en-US" altLang="ko-KR" sz="1000" dirty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8397" name="Oval 95"/>
          <p:cNvSpPr>
            <a:spLocks noChangeArrowheads="1"/>
          </p:cNvSpPr>
          <p:nvPr/>
        </p:nvSpPr>
        <p:spPr bwMode="auto">
          <a:xfrm>
            <a:off x="2594649" y="5529263"/>
            <a:ext cx="1729316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HY헤드라인M" pitchFamily="18" charset="-127"/>
                <a:ea typeface="HY헤드라인M" pitchFamily="18" charset="-127"/>
              </a:rPr>
              <a:t>연체 확인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58398" name="AutoShape 96"/>
          <p:cNvCxnSpPr>
            <a:cxnSpLocks noChangeShapeType="1"/>
            <a:stCxn id="58403" idx="3"/>
            <a:endCxn id="58397" idx="2"/>
          </p:cNvCxnSpPr>
          <p:nvPr/>
        </p:nvCxnSpPr>
        <p:spPr bwMode="auto">
          <a:xfrm>
            <a:off x="922482" y="3616326"/>
            <a:ext cx="1672167" cy="2201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79"/>
          <p:cNvCxnSpPr>
            <a:cxnSpLocks noChangeShapeType="1"/>
            <a:stCxn id="76" idx="6"/>
            <a:endCxn id="96" idx="1"/>
          </p:cNvCxnSpPr>
          <p:nvPr/>
        </p:nvCxnSpPr>
        <p:spPr bwMode="auto">
          <a:xfrm flipV="1">
            <a:off x="6876389" y="2357438"/>
            <a:ext cx="3547731" cy="17843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Oval 76"/>
          <p:cNvSpPr>
            <a:spLocks noChangeArrowheads="1"/>
          </p:cNvSpPr>
          <p:nvPr/>
        </p:nvSpPr>
        <p:spPr bwMode="auto">
          <a:xfrm>
            <a:off x="5579402" y="3853659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회원 가입을 한다</a:t>
            </a:r>
            <a:r>
              <a:rPr lang="en-US" altLang="ko-KR" sz="1000" b="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8" name="AutoShape 83"/>
          <p:cNvCxnSpPr>
            <a:cxnSpLocks noChangeShapeType="1"/>
            <a:endCxn id="76" idx="2"/>
          </p:cNvCxnSpPr>
          <p:nvPr/>
        </p:nvCxnSpPr>
        <p:spPr bwMode="auto">
          <a:xfrm>
            <a:off x="4330039" y="4142584"/>
            <a:ext cx="1249363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85"/>
          <p:cNvCxnSpPr>
            <a:cxnSpLocks noChangeShapeType="1"/>
            <a:endCxn id="76" idx="2"/>
          </p:cNvCxnSpPr>
          <p:nvPr/>
        </p:nvCxnSpPr>
        <p:spPr bwMode="auto">
          <a:xfrm flipV="1">
            <a:off x="4330039" y="4142584"/>
            <a:ext cx="1249363" cy="1655763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Text Box 86"/>
          <p:cNvSpPr txBox="1">
            <a:spLocks noChangeArrowheads="1"/>
          </p:cNvSpPr>
          <p:nvPr/>
        </p:nvSpPr>
        <p:spPr bwMode="auto">
          <a:xfrm>
            <a:off x="4482190" y="4797680"/>
            <a:ext cx="1050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&lt;&lt;include&gt;&gt;</a:t>
            </a:r>
          </a:p>
        </p:txBody>
      </p:sp>
      <p:sp>
        <p:nvSpPr>
          <p:cNvPr id="83" name="Text Box 88"/>
          <p:cNvSpPr txBox="1">
            <a:spLocks noChangeArrowheads="1"/>
          </p:cNvSpPr>
          <p:nvPr/>
        </p:nvSpPr>
        <p:spPr bwMode="auto">
          <a:xfrm>
            <a:off x="4428464" y="3931447"/>
            <a:ext cx="1050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0">
                <a:latin typeface="Verdana" pitchFamily="34" charset="0"/>
                <a:ea typeface="돋움" pitchFamily="50" charset="-127"/>
              </a:rPr>
              <a:t>&lt;&lt;include&gt;&gt;</a:t>
            </a:r>
          </a:p>
        </p:txBody>
      </p:sp>
      <p:sp>
        <p:nvSpPr>
          <p:cNvPr id="84" name="Text Box 89"/>
          <p:cNvSpPr txBox="1">
            <a:spLocks noChangeArrowheads="1"/>
          </p:cNvSpPr>
          <p:nvPr/>
        </p:nvSpPr>
        <p:spPr bwMode="auto">
          <a:xfrm>
            <a:off x="4330039" y="4392282"/>
            <a:ext cx="1050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&lt;&lt;include&gt;&gt;</a:t>
            </a:r>
          </a:p>
        </p:txBody>
      </p:sp>
      <p:sp>
        <p:nvSpPr>
          <p:cNvPr id="85" name="Oval 107"/>
          <p:cNvSpPr>
            <a:spLocks noChangeArrowheads="1"/>
          </p:cNvSpPr>
          <p:nvPr/>
        </p:nvSpPr>
        <p:spPr bwMode="auto">
          <a:xfrm>
            <a:off x="7954774" y="3874293"/>
            <a:ext cx="1296988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HY헤드라인M" pitchFamily="18" charset="-127"/>
                <a:ea typeface="HY헤드라인M" pitchFamily="18" charset="-127"/>
              </a:rPr>
              <a:t>이름과 전화 번호 입력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86" name="AutoShape 108"/>
          <p:cNvCxnSpPr>
            <a:cxnSpLocks noChangeShapeType="1"/>
            <a:endCxn id="85" idx="2"/>
          </p:cNvCxnSpPr>
          <p:nvPr/>
        </p:nvCxnSpPr>
        <p:spPr bwMode="auto">
          <a:xfrm flipV="1">
            <a:off x="6876389" y="4162425"/>
            <a:ext cx="1078385" cy="793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Text Box 109"/>
          <p:cNvSpPr txBox="1">
            <a:spLocks noChangeArrowheads="1"/>
          </p:cNvSpPr>
          <p:nvPr/>
        </p:nvSpPr>
        <p:spPr bwMode="auto">
          <a:xfrm>
            <a:off x="6935936" y="3874293"/>
            <a:ext cx="1035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&lt;&lt;extend&gt;&gt;</a:t>
            </a:r>
          </a:p>
        </p:txBody>
      </p:sp>
      <p:sp>
        <p:nvSpPr>
          <p:cNvPr id="93" name="Oval 90"/>
          <p:cNvSpPr>
            <a:spLocks noChangeArrowheads="1"/>
          </p:cNvSpPr>
          <p:nvPr/>
        </p:nvSpPr>
        <p:spPr bwMode="auto">
          <a:xfrm>
            <a:off x="4611518" y="5530058"/>
            <a:ext cx="1535894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대출이 있는지 확인한다</a:t>
            </a:r>
            <a:r>
              <a:rPr lang="en-US" altLang="ko-KR" sz="1000" b="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94" name="Group 64"/>
          <p:cNvGrpSpPr>
            <a:grpSpLocks/>
          </p:cNvGrpSpPr>
          <p:nvPr/>
        </p:nvGrpSpPr>
        <p:grpSpPr bwMode="auto">
          <a:xfrm>
            <a:off x="10424120" y="2033588"/>
            <a:ext cx="432557" cy="865188"/>
            <a:chOff x="340" y="1752"/>
            <a:chExt cx="272" cy="545"/>
          </a:xfrm>
        </p:grpSpPr>
        <p:grpSp>
          <p:nvGrpSpPr>
            <p:cNvPr id="95" name="Group 65"/>
            <p:cNvGrpSpPr>
              <a:grpSpLocks/>
            </p:cNvGrpSpPr>
            <p:nvPr/>
          </p:nvGrpSpPr>
          <p:grpSpPr bwMode="auto">
            <a:xfrm>
              <a:off x="366" y="1752"/>
              <a:ext cx="237" cy="545"/>
              <a:chOff x="470" y="2069"/>
              <a:chExt cx="237" cy="545"/>
            </a:xfrm>
          </p:grpSpPr>
          <p:sp>
            <p:nvSpPr>
              <p:cNvPr id="97" name="Line 66"/>
              <p:cNvSpPr>
                <a:spLocks noChangeShapeType="1"/>
              </p:cNvSpPr>
              <p:nvPr/>
            </p:nvSpPr>
            <p:spPr bwMode="auto">
              <a:xfrm>
                <a:off x="470" y="2271"/>
                <a:ext cx="23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" name="Line 67"/>
              <p:cNvSpPr>
                <a:spLocks noChangeShapeType="1"/>
              </p:cNvSpPr>
              <p:nvPr/>
            </p:nvSpPr>
            <p:spPr bwMode="auto">
              <a:xfrm>
                <a:off x="586" y="2204"/>
                <a:ext cx="0" cy="1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9" name="Line 68"/>
              <p:cNvSpPr>
                <a:spLocks noChangeShapeType="1"/>
              </p:cNvSpPr>
              <p:nvPr/>
            </p:nvSpPr>
            <p:spPr bwMode="auto">
              <a:xfrm flipH="1">
                <a:off x="484" y="2372"/>
                <a:ext cx="102" cy="10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" name="Line 69"/>
              <p:cNvSpPr>
                <a:spLocks noChangeShapeType="1"/>
              </p:cNvSpPr>
              <p:nvPr/>
            </p:nvSpPr>
            <p:spPr bwMode="auto">
              <a:xfrm>
                <a:off x="586" y="2372"/>
                <a:ext cx="101" cy="10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" name="Oval 70"/>
              <p:cNvSpPr>
                <a:spLocks noChangeArrowheads="1"/>
              </p:cNvSpPr>
              <p:nvPr/>
            </p:nvSpPr>
            <p:spPr bwMode="auto">
              <a:xfrm>
                <a:off x="518" y="2069"/>
                <a:ext cx="135" cy="1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latinLnBrk="1" hangingPunct="1"/>
                <a:endParaRPr lang="ko-KR" altLang="en-US"/>
              </a:p>
            </p:txBody>
          </p:sp>
          <p:sp>
            <p:nvSpPr>
              <p:cNvPr id="102" name="Text Box 71"/>
              <p:cNvSpPr txBox="1">
                <a:spLocks noChangeArrowheads="1"/>
              </p:cNvSpPr>
              <p:nvPr/>
            </p:nvSpPr>
            <p:spPr bwMode="auto">
              <a:xfrm>
                <a:off x="472" y="2459"/>
                <a:ext cx="208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1" hangingPunct="1"/>
                <a:r>
                  <a:rPr lang="ko-KR" altLang="en-US" sz="1000" b="0" dirty="0" smtClean="0">
                    <a:latin typeface="HY헤드라인M" pitchFamily="18" charset="-127"/>
                    <a:ea typeface="HY헤드라인M" pitchFamily="18" charset="-127"/>
                  </a:rPr>
                  <a:t>고객</a:t>
                </a:r>
                <a:endParaRPr lang="ko-KR" altLang="en-US" sz="1000" b="0" dirty="0"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sp>
          <p:nvSpPr>
            <p:cNvPr id="96" name="Rectangle 72"/>
            <p:cNvSpPr>
              <a:spLocks noChangeArrowheads="1"/>
            </p:cNvSpPr>
            <p:nvPr/>
          </p:nvSpPr>
          <p:spPr bwMode="auto">
            <a:xfrm>
              <a:off x="340" y="1888"/>
              <a:ext cx="27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76862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eaLnBrk="1" latinLnBrk="1" hangingPunct="1"/>
              <a:endParaRPr lang="ko-KR" altLang="en-US"/>
            </a:p>
          </p:txBody>
        </p:sp>
      </p:grpSp>
      <p:sp>
        <p:nvSpPr>
          <p:cNvPr id="108" name="Oval 73"/>
          <p:cNvSpPr>
            <a:spLocks noChangeArrowheads="1"/>
          </p:cNvSpPr>
          <p:nvPr/>
        </p:nvSpPr>
        <p:spPr bwMode="auto">
          <a:xfrm>
            <a:off x="7666418" y="4633033"/>
            <a:ext cx="1729316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대출 목록에 비디오 코드와</a:t>
            </a:r>
            <a:endParaRPr lang="en-US" altLang="ko-KR" sz="1000" dirty="0" smtClean="0"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고객명을 적는다</a:t>
            </a:r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2" name="Oval 95"/>
          <p:cNvSpPr>
            <a:spLocks noChangeArrowheads="1"/>
          </p:cNvSpPr>
          <p:nvPr/>
        </p:nvSpPr>
        <p:spPr bwMode="auto">
          <a:xfrm>
            <a:off x="5479124" y="4648496"/>
            <a:ext cx="1729316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연체료 납부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3" name="AutoShape 85"/>
          <p:cNvCxnSpPr>
            <a:cxnSpLocks noChangeShapeType="1"/>
          </p:cNvCxnSpPr>
          <p:nvPr/>
        </p:nvCxnSpPr>
        <p:spPr bwMode="auto">
          <a:xfrm flipV="1">
            <a:off x="4330039" y="4970465"/>
            <a:ext cx="1149085" cy="791076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Text Box 109"/>
          <p:cNvSpPr txBox="1">
            <a:spLocks noChangeArrowheads="1"/>
          </p:cNvSpPr>
          <p:nvPr/>
        </p:nvSpPr>
        <p:spPr bwMode="auto">
          <a:xfrm>
            <a:off x="4498065" y="5225007"/>
            <a:ext cx="1035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&lt;&lt;extend&gt;&gt;</a:t>
            </a:r>
          </a:p>
        </p:txBody>
      </p:sp>
      <p:sp>
        <p:nvSpPr>
          <p:cNvPr id="119" name="AutoShape 99"/>
          <p:cNvSpPr>
            <a:spLocks noChangeArrowheads="1"/>
          </p:cNvSpPr>
          <p:nvPr/>
        </p:nvSpPr>
        <p:spPr bwMode="auto">
          <a:xfrm rot="-5400000" flipV="1">
            <a:off x="4658237" y="3966066"/>
            <a:ext cx="158655" cy="1726897"/>
          </a:xfrm>
          <a:prstGeom prst="upArrow">
            <a:avLst>
              <a:gd name="adj1" fmla="val 0"/>
              <a:gd name="adj2" fmla="val 60522"/>
            </a:avLst>
          </a:prstGeom>
          <a:solidFill>
            <a:schemeClr val="bg1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eaLnBrk="1" latinLnBrk="1" hangingPunct="1"/>
            <a:endParaRPr lang="ko-KR" altLang="en-US"/>
          </a:p>
        </p:txBody>
      </p:sp>
      <p:sp>
        <p:nvSpPr>
          <p:cNvPr id="120" name="Oval 78"/>
          <p:cNvSpPr>
            <a:spLocks noChangeArrowheads="1"/>
          </p:cNvSpPr>
          <p:nvPr/>
        </p:nvSpPr>
        <p:spPr bwMode="auto">
          <a:xfrm>
            <a:off x="2594649" y="2866062"/>
            <a:ext cx="1729316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대출 목록에서 삭제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24" name="AutoShape 108"/>
          <p:cNvCxnSpPr>
            <a:cxnSpLocks noChangeShapeType="1"/>
            <a:stCxn id="93" idx="6"/>
            <a:endCxn id="58396" idx="2"/>
          </p:cNvCxnSpPr>
          <p:nvPr/>
        </p:nvCxnSpPr>
        <p:spPr bwMode="auto">
          <a:xfrm flipV="1">
            <a:off x="6147412" y="5816600"/>
            <a:ext cx="634285" cy="1589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Text Box 109"/>
          <p:cNvSpPr txBox="1">
            <a:spLocks noChangeArrowheads="1"/>
          </p:cNvSpPr>
          <p:nvPr/>
        </p:nvSpPr>
        <p:spPr bwMode="auto">
          <a:xfrm>
            <a:off x="5985715" y="5562392"/>
            <a:ext cx="1035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&lt;&lt;extend&gt;&gt;</a:t>
            </a:r>
          </a:p>
        </p:txBody>
      </p:sp>
      <p:cxnSp>
        <p:nvCxnSpPr>
          <p:cNvPr id="129" name="AutoShape 108"/>
          <p:cNvCxnSpPr>
            <a:cxnSpLocks noChangeShapeType="1"/>
            <a:endCxn id="93" idx="2"/>
          </p:cNvCxnSpPr>
          <p:nvPr/>
        </p:nvCxnSpPr>
        <p:spPr bwMode="auto">
          <a:xfrm>
            <a:off x="4284359" y="5810503"/>
            <a:ext cx="327159" cy="7686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 Box 109"/>
          <p:cNvSpPr txBox="1">
            <a:spLocks noChangeArrowheads="1"/>
          </p:cNvSpPr>
          <p:nvPr/>
        </p:nvSpPr>
        <p:spPr bwMode="auto">
          <a:xfrm>
            <a:off x="4122662" y="5554705"/>
            <a:ext cx="1035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&lt;&lt;extend&gt;&gt;</a:t>
            </a:r>
          </a:p>
        </p:txBody>
      </p:sp>
      <p:cxnSp>
        <p:nvCxnSpPr>
          <p:cNvPr id="133" name="AutoShape 83"/>
          <p:cNvCxnSpPr>
            <a:cxnSpLocks noChangeShapeType="1"/>
          </p:cNvCxnSpPr>
          <p:nvPr/>
        </p:nvCxnSpPr>
        <p:spPr bwMode="auto">
          <a:xfrm>
            <a:off x="7208440" y="4908843"/>
            <a:ext cx="437915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" name="Text Box 109"/>
          <p:cNvSpPr txBox="1">
            <a:spLocks noChangeArrowheads="1"/>
          </p:cNvSpPr>
          <p:nvPr/>
        </p:nvSpPr>
        <p:spPr bwMode="auto">
          <a:xfrm>
            <a:off x="6876389" y="4476417"/>
            <a:ext cx="1035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&lt;&lt;extend&gt;&gt;</a:t>
            </a:r>
          </a:p>
        </p:txBody>
      </p:sp>
      <p:cxnSp>
        <p:nvCxnSpPr>
          <p:cNvPr id="137" name="AutoShape 83"/>
          <p:cNvCxnSpPr>
            <a:cxnSpLocks noChangeShapeType="1"/>
          </p:cNvCxnSpPr>
          <p:nvPr/>
        </p:nvCxnSpPr>
        <p:spPr bwMode="auto">
          <a:xfrm rot="-5400000">
            <a:off x="3317431" y="3670417"/>
            <a:ext cx="437915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8" name="Text Box 109"/>
          <p:cNvSpPr txBox="1">
            <a:spLocks noChangeArrowheads="1"/>
          </p:cNvSpPr>
          <p:nvPr/>
        </p:nvSpPr>
        <p:spPr bwMode="auto">
          <a:xfrm>
            <a:off x="3605137" y="3529015"/>
            <a:ext cx="1035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&lt;&lt;extend&gt;&gt;</a:t>
            </a:r>
          </a:p>
        </p:txBody>
      </p:sp>
      <p:sp>
        <p:nvSpPr>
          <p:cNvPr id="139" name="Oval 95"/>
          <p:cNvSpPr>
            <a:spLocks noChangeArrowheads="1"/>
          </p:cNvSpPr>
          <p:nvPr/>
        </p:nvSpPr>
        <p:spPr bwMode="auto">
          <a:xfrm>
            <a:off x="2803306" y="4695008"/>
            <a:ext cx="1070810" cy="251364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카드 납부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0" name="Oval 95"/>
          <p:cNvSpPr>
            <a:spLocks noChangeArrowheads="1"/>
          </p:cNvSpPr>
          <p:nvPr/>
        </p:nvSpPr>
        <p:spPr bwMode="auto">
          <a:xfrm>
            <a:off x="2803306" y="4995089"/>
            <a:ext cx="1070810" cy="251364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smtClean="0">
                <a:latin typeface="HY헤드라인M" pitchFamily="18" charset="-127"/>
                <a:ea typeface="HY헤드라인M" pitchFamily="18" charset="-127"/>
              </a:rPr>
              <a:t>현</a:t>
            </a:r>
            <a:r>
              <a:rPr lang="ko-KR" altLang="en-US" sz="1000">
                <a:latin typeface="HY헤드라인M" pitchFamily="18" charset="-127"/>
                <a:ea typeface="HY헤드라인M" pitchFamily="18" charset="-127"/>
              </a:rPr>
              <a:t>금</a:t>
            </a:r>
            <a:r>
              <a:rPr lang="ko-KR" altLang="en-US" sz="100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납부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7" name="직선 연결선 26"/>
          <p:cNvCxnSpPr>
            <a:stCxn id="140" idx="6"/>
          </p:cNvCxnSpPr>
          <p:nvPr/>
        </p:nvCxnSpPr>
        <p:spPr>
          <a:xfrm>
            <a:off x="3874116" y="5120771"/>
            <a:ext cx="6239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Oval 73"/>
          <p:cNvSpPr>
            <a:spLocks noChangeArrowheads="1"/>
          </p:cNvSpPr>
          <p:nvPr/>
        </p:nvSpPr>
        <p:spPr bwMode="auto">
          <a:xfrm>
            <a:off x="9106309" y="5511048"/>
            <a:ext cx="1093001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대출 등록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8" name="AutoShape 83"/>
          <p:cNvCxnSpPr>
            <a:cxnSpLocks noChangeShapeType="1"/>
            <a:stCxn id="108" idx="6"/>
            <a:endCxn id="147" idx="2"/>
          </p:cNvCxnSpPr>
          <p:nvPr/>
        </p:nvCxnSpPr>
        <p:spPr bwMode="auto">
          <a:xfrm flipH="1">
            <a:off x="9106309" y="4921165"/>
            <a:ext cx="289425" cy="878015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" name="Text Box 109"/>
          <p:cNvSpPr txBox="1">
            <a:spLocks noChangeArrowheads="1"/>
          </p:cNvSpPr>
          <p:nvPr/>
        </p:nvSpPr>
        <p:spPr bwMode="auto">
          <a:xfrm>
            <a:off x="9389070" y="5114009"/>
            <a:ext cx="1035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&lt;&lt;extend&gt;&gt;</a:t>
            </a: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4482190" y="4820690"/>
            <a:ext cx="0" cy="300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64"/>
          <p:cNvGrpSpPr>
            <a:grpSpLocks/>
          </p:cNvGrpSpPr>
          <p:nvPr/>
        </p:nvGrpSpPr>
        <p:grpSpPr bwMode="auto">
          <a:xfrm>
            <a:off x="120269" y="5078454"/>
            <a:ext cx="1168400" cy="865188"/>
            <a:chOff x="190" y="1752"/>
            <a:chExt cx="552" cy="545"/>
          </a:xfrm>
        </p:grpSpPr>
        <p:grpSp>
          <p:nvGrpSpPr>
            <p:cNvPr id="158" name="Group 65"/>
            <p:cNvGrpSpPr>
              <a:grpSpLocks/>
            </p:cNvGrpSpPr>
            <p:nvPr/>
          </p:nvGrpSpPr>
          <p:grpSpPr bwMode="auto">
            <a:xfrm>
              <a:off x="190" y="1752"/>
              <a:ext cx="552" cy="545"/>
              <a:chOff x="294" y="2069"/>
              <a:chExt cx="552" cy="545"/>
            </a:xfrm>
          </p:grpSpPr>
          <p:sp>
            <p:nvSpPr>
              <p:cNvPr id="160" name="Line 66"/>
              <p:cNvSpPr>
                <a:spLocks noChangeShapeType="1"/>
              </p:cNvSpPr>
              <p:nvPr/>
            </p:nvSpPr>
            <p:spPr bwMode="auto">
              <a:xfrm>
                <a:off x="470" y="2271"/>
                <a:ext cx="23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1" name="Line 67"/>
              <p:cNvSpPr>
                <a:spLocks noChangeShapeType="1"/>
              </p:cNvSpPr>
              <p:nvPr/>
            </p:nvSpPr>
            <p:spPr bwMode="auto">
              <a:xfrm>
                <a:off x="586" y="2204"/>
                <a:ext cx="0" cy="1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2" name="Line 68"/>
              <p:cNvSpPr>
                <a:spLocks noChangeShapeType="1"/>
              </p:cNvSpPr>
              <p:nvPr/>
            </p:nvSpPr>
            <p:spPr bwMode="auto">
              <a:xfrm flipH="1">
                <a:off x="484" y="2372"/>
                <a:ext cx="102" cy="10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3" name="Line 69"/>
              <p:cNvSpPr>
                <a:spLocks noChangeShapeType="1"/>
              </p:cNvSpPr>
              <p:nvPr/>
            </p:nvSpPr>
            <p:spPr bwMode="auto">
              <a:xfrm>
                <a:off x="586" y="2372"/>
                <a:ext cx="101" cy="10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4" name="Oval 70"/>
              <p:cNvSpPr>
                <a:spLocks noChangeArrowheads="1"/>
              </p:cNvSpPr>
              <p:nvPr/>
            </p:nvSpPr>
            <p:spPr bwMode="auto">
              <a:xfrm>
                <a:off x="518" y="2069"/>
                <a:ext cx="135" cy="1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latinLnBrk="1" hangingPunct="1"/>
                <a:endParaRPr lang="ko-KR" altLang="en-US"/>
              </a:p>
            </p:txBody>
          </p:sp>
          <p:sp>
            <p:nvSpPr>
              <p:cNvPr id="165" name="Text Box 71"/>
              <p:cNvSpPr txBox="1">
                <a:spLocks noChangeArrowheads="1"/>
              </p:cNvSpPr>
              <p:nvPr/>
            </p:nvSpPr>
            <p:spPr bwMode="auto">
              <a:xfrm>
                <a:off x="294" y="2459"/>
                <a:ext cx="552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1" hangingPunct="1"/>
                <a:r>
                  <a:rPr lang="ko-KR" altLang="en-US" sz="1000" b="0" dirty="0" smtClean="0">
                    <a:latin typeface="HY헤드라인M" pitchFamily="18" charset="-127"/>
                    <a:ea typeface="HY헤드라인M" pitchFamily="18" charset="-127"/>
                  </a:rPr>
                  <a:t>카드 승인 시스템</a:t>
                </a:r>
                <a:endParaRPr lang="ko-KR" altLang="en-US" sz="1000" b="0" dirty="0"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sp>
          <p:nvSpPr>
            <p:cNvPr id="159" name="Rectangle 72"/>
            <p:cNvSpPr>
              <a:spLocks noChangeArrowheads="1"/>
            </p:cNvSpPr>
            <p:nvPr/>
          </p:nvSpPr>
          <p:spPr bwMode="auto">
            <a:xfrm>
              <a:off x="340" y="1888"/>
              <a:ext cx="27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76862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eaLnBrk="1" latinLnBrk="1" hangingPunct="1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282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9103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인터넷 쇼핑몰 재고관리 시스템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" y="1534666"/>
            <a:ext cx="9947108" cy="489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9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바닥글 개체 틀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mtClean="0">
                <a:latin typeface="Verdana" pitchFamily="34" charset="0"/>
              </a:rPr>
              <a:t>© 2016 Software Engineering</a:t>
            </a:r>
          </a:p>
        </p:txBody>
      </p:sp>
      <p:sp>
        <p:nvSpPr>
          <p:cNvPr id="58371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2558664" y="6356350"/>
            <a:ext cx="4114800" cy="365125"/>
          </a:xfrm>
          <a:noFill/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43BAE945-AC4E-4AE7-8FFF-B5EDD2B579C2}" type="slidenum">
              <a:rPr lang="en-US" altLang="ko-KR" b="0" smtClean="0">
                <a:latin typeface="Verdana" pitchFamily="34" charset="0"/>
              </a:rPr>
              <a:pPr/>
              <a:t>5</a:t>
            </a:fld>
            <a:endParaRPr lang="en-US" altLang="ko-KR" b="0" smtClean="0">
              <a:latin typeface="Verdana" pitchFamily="34" charset="0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" y="365125"/>
            <a:ext cx="1156716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완성된 </a:t>
            </a:r>
            <a:r>
              <a:rPr lang="en-US" altLang="ko-KR" sz="3600" dirty="0"/>
              <a:t>2. </a:t>
            </a:r>
            <a:r>
              <a:rPr lang="ko-KR" altLang="en-US" sz="3600" dirty="0"/>
              <a:t>인터넷 쇼핑몰 재고관리 </a:t>
            </a:r>
            <a:r>
              <a:rPr lang="ko-KR" altLang="en-US" sz="3600" dirty="0" smtClean="0"/>
              <a:t>시스템 </a:t>
            </a:r>
            <a:r>
              <a:rPr lang="ko-KR" altLang="en-US" sz="3600" dirty="0" err="1" smtClean="0"/>
              <a:t>유스케이스</a:t>
            </a:r>
            <a:r>
              <a:rPr lang="ko-KR" altLang="en-US" sz="3600" dirty="0" smtClean="0"/>
              <a:t> </a:t>
            </a:r>
            <a:r>
              <a:rPr lang="ko-KR" altLang="en-US" sz="3600" dirty="0" smtClean="0"/>
              <a:t>다이어그램</a:t>
            </a:r>
          </a:p>
        </p:txBody>
      </p:sp>
      <p:sp>
        <p:nvSpPr>
          <p:cNvPr id="58373" name="Rectangle 63"/>
          <p:cNvSpPr>
            <a:spLocks noChangeArrowheads="1"/>
          </p:cNvSpPr>
          <p:nvPr/>
        </p:nvSpPr>
        <p:spPr bwMode="auto">
          <a:xfrm>
            <a:off x="1862282" y="1484314"/>
            <a:ext cx="8424666" cy="4968875"/>
          </a:xfrm>
          <a:prstGeom prst="rect">
            <a:avLst/>
          </a:prstGeom>
          <a:solidFill>
            <a:srgbClr val="EFF0E4">
              <a:alpha val="76862"/>
            </a:srgbClr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/>
          <a:lstStyle/>
          <a:p>
            <a:pPr algn="ctr" eaLnBrk="1" latinLnBrk="1" hangingPunct="1"/>
            <a:r>
              <a:rPr lang="ko-KR" altLang="en-US" sz="1600" b="0" dirty="0" err="1" smtClean="0">
                <a:latin typeface="HY헤드라인M" pitchFamily="18" charset="-127"/>
                <a:ea typeface="HY헤드라인M" pitchFamily="18" charset="-127"/>
              </a:rPr>
              <a:t>비디오숍</a:t>
            </a:r>
            <a:r>
              <a:rPr lang="ko-KR" altLang="en-US" sz="1600" b="0" dirty="0" smtClean="0">
                <a:latin typeface="HY헤드라인M" pitchFamily="18" charset="-127"/>
                <a:ea typeface="HY헤드라인M" pitchFamily="18" charset="-127"/>
              </a:rPr>
              <a:t> 관리 시스템</a:t>
            </a:r>
            <a:endParaRPr lang="ko-KR" altLang="en-US" sz="2400" dirty="0"/>
          </a:p>
        </p:txBody>
      </p:sp>
      <p:grpSp>
        <p:nvGrpSpPr>
          <p:cNvPr id="58374" name="Group 64"/>
          <p:cNvGrpSpPr>
            <a:grpSpLocks/>
          </p:cNvGrpSpPr>
          <p:nvPr/>
        </p:nvGrpSpPr>
        <p:grpSpPr bwMode="auto">
          <a:xfrm>
            <a:off x="340398" y="3292477"/>
            <a:ext cx="582083" cy="865188"/>
            <a:chOff x="337" y="1752"/>
            <a:chExt cx="275" cy="545"/>
          </a:xfrm>
        </p:grpSpPr>
        <p:grpSp>
          <p:nvGrpSpPr>
            <p:cNvPr id="58402" name="Group 65"/>
            <p:cNvGrpSpPr>
              <a:grpSpLocks/>
            </p:cNvGrpSpPr>
            <p:nvPr/>
          </p:nvGrpSpPr>
          <p:grpSpPr bwMode="auto">
            <a:xfrm>
              <a:off x="337" y="1752"/>
              <a:ext cx="269" cy="545"/>
              <a:chOff x="441" y="2069"/>
              <a:chExt cx="269" cy="545"/>
            </a:xfrm>
          </p:grpSpPr>
          <p:sp>
            <p:nvSpPr>
              <p:cNvPr id="58404" name="Line 66"/>
              <p:cNvSpPr>
                <a:spLocks noChangeShapeType="1"/>
              </p:cNvSpPr>
              <p:nvPr/>
            </p:nvSpPr>
            <p:spPr bwMode="auto">
              <a:xfrm>
                <a:off x="470" y="2271"/>
                <a:ext cx="23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405" name="Line 67"/>
              <p:cNvSpPr>
                <a:spLocks noChangeShapeType="1"/>
              </p:cNvSpPr>
              <p:nvPr/>
            </p:nvSpPr>
            <p:spPr bwMode="auto">
              <a:xfrm>
                <a:off x="586" y="2204"/>
                <a:ext cx="0" cy="1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406" name="Line 68"/>
              <p:cNvSpPr>
                <a:spLocks noChangeShapeType="1"/>
              </p:cNvSpPr>
              <p:nvPr/>
            </p:nvSpPr>
            <p:spPr bwMode="auto">
              <a:xfrm flipH="1">
                <a:off x="484" y="2372"/>
                <a:ext cx="102" cy="10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407" name="Line 69"/>
              <p:cNvSpPr>
                <a:spLocks noChangeShapeType="1"/>
              </p:cNvSpPr>
              <p:nvPr/>
            </p:nvSpPr>
            <p:spPr bwMode="auto">
              <a:xfrm>
                <a:off x="586" y="2372"/>
                <a:ext cx="101" cy="10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408" name="Oval 70"/>
              <p:cNvSpPr>
                <a:spLocks noChangeArrowheads="1"/>
              </p:cNvSpPr>
              <p:nvPr/>
            </p:nvSpPr>
            <p:spPr bwMode="auto">
              <a:xfrm>
                <a:off x="518" y="2069"/>
                <a:ext cx="135" cy="1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latinLnBrk="1" hangingPunct="1"/>
                <a:endParaRPr lang="ko-KR" altLang="en-US"/>
              </a:p>
            </p:txBody>
          </p:sp>
          <p:sp>
            <p:nvSpPr>
              <p:cNvPr id="58409" name="Text Box 71"/>
              <p:cNvSpPr txBox="1">
                <a:spLocks noChangeArrowheads="1"/>
              </p:cNvSpPr>
              <p:nvPr/>
            </p:nvSpPr>
            <p:spPr bwMode="auto">
              <a:xfrm>
                <a:off x="441" y="2459"/>
                <a:ext cx="269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1" hangingPunct="1"/>
                <a:r>
                  <a:rPr lang="ko-KR" altLang="en-US" sz="1000" b="0" dirty="0" smtClean="0">
                    <a:latin typeface="HY헤드라인M" pitchFamily="18" charset="-127"/>
                    <a:ea typeface="HY헤드라인M" pitchFamily="18" charset="-127"/>
                  </a:rPr>
                  <a:t>관리자</a:t>
                </a:r>
                <a:endParaRPr lang="ko-KR" altLang="en-US" sz="1000" b="0" dirty="0"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sp>
          <p:nvSpPr>
            <p:cNvPr id="58403" name="Rectangle 72"/>
            <p:cNvSpPr>
              <a:spLocks noChangeArrowheads="1"/>
            </p:cNvSpPr>
            <p:nvPr/>
          </p:nvSpPr>
          <p:spPr bwMode="auto">
            <a:xfrm>
              <a:off x="340" y="1888"/>
              <a:ext cx="27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76862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eaLnBrk="1" latinLnBrk="1" hangingPunct="1"/>
              <a:endParaRPr lang="ko-KR" altLang="en-US"/>
            </a:p>
          </p:txBody>
        </p:sp>
      </p:grpSp>
      <p:sp>
        <p:nvSpPr>
          <p:cNvPr id="58380" name="Oval 78"/>
          <p:cNvSpPr>
            <a:spLocks noChangeArrowheads="1"/>
          </p:cNvSpPr>
          <p:nvPr/>
        </p:nvSpPr>
        <p:spPr bwMode="auto">
          <a:xfrm>
            <a:off x="2594649" y="3873501"/>
            <a:ext cx="1729316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HY헤드라인M" pitchFamily="18" charset="-127"/>
                <a:ea typeface="HY헤드라인M" pitchFamily="18" charset="-127"/>
              </a:rPr>
              <a:t>반납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58381" name="AutoShape 79"/>
          <p:cNvCxnSpPr>
            <a:cxnSpLocks noChangeShapeType="1"/>
            <a:stCxn id="58403" idx="3"/>
            <a:endCxn id="58380" idx="2"/>
          </p:cNvCxnSpPr>
          <p:nvPr/>
        </p:nvCxnSpPr>
        <p:spPr bwMode="auto">
          <a:xfrm>
            <a:off x="922482" y="3616325"/>
            <a:ext cx="1672167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96" name="Oval 94"/>
          <p:cNvSpPr>
            <a:spLocks noChangeArrowheads="1"/>
          </p:cNvSpPr>
          <p:nvPr/>
        </p:nvSpPr>
        <p:spPr bwMode="auto">
          <a:xfrm>
            <a:off x="6781697" y="5528469"/>
            <a:ext cx="1729316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HY헤드라인M" pitchFamily="18" charset="-127"/>
                <a:ea typeface="HY헤드라인M" pitchFamily="18" charset="-127"/>
              </a:rPr>
              <a:t>비디오 코드를 확인하여</a:t>
            </a:r>
            <a:endParaRPr lang="en-US" altLang="ko-KR" sz="1000" dirty="0"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ko-KR" altLang="en-US" sz="1000" dirty="0">
                <a:latin typeface="HY헤드라인M" pitchFamily="18" charset="-127"/>
                <a:ea typeface="HY헤드라인M" pitchFamily="18" charset="-127"/>
              </a:rPr>
              <a:t>시스템에 입력하여 검색한다</a:t>
            </a:r>
            <a:r>
              <a:rPr lang="en-US" altLang="ko-KR" sz="1000" dirty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8397" name="Oval 95"/>
          <p:cNvSpPr>
            <a:spLocks noChangeArrowheads="1"/>
          </p:cNvSpPr>
          <p:nvPr/>
        </p:nvSpPr>
        <p:spPr bwMode="auto">
          <a:xfrm>
            <a:off x="2594649" y="5529263"/>
            <a:ext cx="1729316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HY헤드라인M" pitchFamily="18" charset="-127"/>
                <a:ea typeface="HY헤드라인M" pitchFamily="18" charset="-127"/>
              </a:rPr>
              <a:t>연체 확인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58398" name="AutoShape 96"/>
          <p:cNvCxnSpPr>
            <a:cxnSpLocks noChangeShapeType="1"/>
            <a:stCxn id="58403" idx="3"/>
            <a:endCxn id="58397" idx="2"/>
          </p:cNvCxnSpPr>
          <p:nvPr/>
        </p:nvCxnSpPr>
        <p:spPr bwMode="auto">
          <a:xfrm>
            <a:off x="922482" y="3616326"/>
            <a:ext cx="1672167" cy="2201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79"/>
          <p:cNvCxnSpPr>
            <a:cxnSpLocks noChangeShapeType="1"/>
            <a:stCxn id="76" idx="6"/>
            <a:endCxn id="96" idx="1"/>
          </p:cNvCxnSpPr>
          <p:nvPr/>
        </p:nvCxnSpPr>
        <p:spPr bwMode="auto">
          <a:xfrm flipV="1">
            <a:off x="6876389" y="2357438"/>
            <a:ext cx="3547731" cy="17843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Oval 76"/>
          <p:cNvSpPr>
            <a:spLocks noChangeArrowheads="1"/>
          </p:cNvSpPr>
          <p:nvPr/>
        </p:nvSpPr>
        <p:spPr bwMode="auto">
          <a:xfrm>
            <a:off x="5579402" y="3853659"/>
            <a:ext cx="1296987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회원 가입을 한다</a:t>
            </a:r>
            <a:r>
              <a:rPr lang="en-US" altLang="ko-KR" sz="1000" b="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8" name="AutoShape 83"/>
          <p:cNvCxnSpPr>
            <a:cxnSpLocks noChangeShapeType="1"/>
            <a:endCxn id="76" idx="2"/>
          </p:cNvCxnSpPr>
          <p:nvPr/>
        </p:nvCxnSpPr>
        <p:spPr bwMode="auto">
          <a:xfrm>
            <a:off x="4330039" y="4142584"/>
            <a:ext cx="1249363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85"/>
          <p:cNvCxnSpPr>
            <a:cxnSpLocks noChangeShapeType="1"/>
            <a:endCxn id="76" idx="2"/>
          </p:cNvCxnSpPr>
          <p:nvPr/>
        </p:nvCxnSpPr>
        <p:spPr bwMode="auto">
          <a:xfrm flipV="1">
            <a:off x="4330039" y="4142584"/>
            <a:ext cx="1249363" cy="1655763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Text Box 86"/>
          <p:cNvSpPr txBox="1">
            <a:spLocks noChangeArrowheads="1"/>
          </p:cNvSpPr>
          <p:nvPr/>
        </p:nvSpPr>
        <p:spPr bwMode="auto">
          <a:xfrm>
            <a:off x="4482190" y="4797680"/>
            <a:ext cx="1050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&lt;&lt;include&gt;&gt;</a:t>
            </a:r>
          </a:p>
        </p:txBody>
      </p:sp>
      <p:sp>
        <p:nvSpPr>
          <p:cNvPr id="83" name="Text Box 88"/>
          <p:cNvSpPr txBox="1">
            <a:spLocks noChangeArrowheads="1"/>
          </p:cNvSpPr>
          <p:nvPr/>
        </p:nvSpPr>
        <p:spPr bwMode="auto">
          <a:xfrm>
            <a:off x="4428464" y="3931447"/>
            <a:ext cx="1050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0">
                <a:latin typeface="Verdana" pitchFamily="34" charset="0"/>
                <a:ea typeface="돋움" pitchFamily="50" charset="-127"/>
              </a:rPr>
              <a:t>&lt;&lt;include&gt;&gt;</a:t>
            </a:r>
          </a:p>
        </p:txBody>
      </p:sp>
      <p:sp>
        <p:nvSpPr>
          <p:cNvPr id="84" name="Text Box 89"/>
          <p:cNvSpPr txBox="1">
            <a:spLocks noChangeArrowheads="1"/>
          </p:cNvSpPr>
          <p:nvPr/>
        </p:nvSpPr>
        <p:spPr bwMode="auto">
          <a:xfrm>
            <a:off x="4330039" y="4392282"/>
            <a:ext cx="1050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&lt;&lt;include&gt;&gt;</a:t>
            </a:r>
          </a:p>
        </p:txBody>
      </p:sp>
      <p:sp>
        <p:nvSpPr>
          <p:cNvPr id="85" name="Oval 107"/>
          <p:cNvSpPr>
            <a:spLocks noChangeArrowheads="1"/>
          </p:cNvSpPr>
          <p:nvPr/>
        </p:nvSpPr>
        <p:spPr bwMode="auto">
          <a:xfrm>
            <a:off x="7954774" y="3874293"/>
            <a:ext cx="1296988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HY헤드라인M" pitchFamily="18" charset="-127"/>
                <a:ea typeface="HY헤드라인M" pitchFamily="18" charset="-127"/>
              </a:rPr>
              <a:t>이름과 전화 번호 입력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86" name="AutoShape 108"/>
          <p:cNvCxnSpPr>
            <a:cxnSpLocks noChangeShapeType="1"/>
            <a:endCxn id="85" idx="2"/>
          </p:cNvCxnSpPr>
          <p:nvPr/>
        </p:nvCxnSpPr>
        <p:spPr bwMode="auto">
          <a:xfrm flipV="1">
            <a:off x="6876389" y="4162425"/>
            <a:ext cx="1078385" cy="793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Text Box 109"/>
          <p:cNvSpPr txBox="1">
            <a:spLocks noChangeArrowheads="1"/>
          </p:cNvSpPr>
          <p:nvPr/>
        </p:nvSpPr>
        <p:spPr bwMode="auto">
          <a:xfrm>
            <a:off x="6935936" y="3874293"/>
            <a:ext cx="1035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&lt;&lt;extend&gt;&gt;</a:t>
            </a:r>
          </a:p>
        </p:txBody>
      </p:sp>
      <p:sp>
        <p:nvSpPr>
          <p:cNvPr id="93" name="Oval 90"/>
          <p:cNvSpPr>
            <a:spLocks noChangeArrowheads="1"/>
          </p:cNvSpPr>
          <p:nvPr/>
        </p:nvSpPr>
        <p:spPr bwMode="auto">
          <a:xfrm>
            <a:off x="4611518" y="5530058"/>
            <a:ext cx="1535894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lang="ko-KR" altLang="en-US" sz="1000" b="0" dirty="0" smtClean="0">
                <a:latin typeface="HY헤드라인M" pitchFamily="18" charset="-127"/>
                <a:ea typeface="HY헤드라인M" pitchFamily="18" charset="-127"/>
              </a:rPr>
              <a:t>대출이 있는지 확인한다</a:t>
            </a:r>
            <a:r>
              <a:rPr lang="en-US" altLang="ko-KR" sz="1000" b="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1000" b="0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94" name="Group 64"/>
          <p:cNvGrpSpPr>
            <a:grpSpLocks/>
          </p:cNvGrpSpPr>
          <p:nvPr/>
        </p:nvGrpSpPr>
        <p:grpSpPr bwMode="auto">
          <a:xfrm>
            <a:off x="10424120" y="2033588"/>
            <a:ext cx="432557" cy="865188"/>
            <a:chOff x="340" y="1752"/>
            <a:chExt cx="272" cy="545"/>
          </a:xfrm>
        </p:grpSpPr>
        <p:grpSp>
          <p:nvGrpSpPr>
            <p:cNvPr id="95" name="Group 65"/>
            <p:cNvGrpSpPr>
              <a:grpSpLocks/>
            </p:cNvGrpSpPr>
            <p:nvPr/>
          </p:nvGrpSpPr>
          <p:grpSpPr bwMode="auto">
            <a:xfrm>
              <a:off x="366" y="1752"/>
              <a:ext cx="237" cy="545"/>
              <a:chOff x="470" y="2069"/>
              <a:chExt cx="237" cy="545"/>
            </a:xfrm>
          </p:grpSpPr>
          <p:sp>
            <p:nvSpPr>
              <p:cNvPr id="97" name="Line 66"/>
              <p:cNvSpPr>
                <a:spLocks noChangeShapeType="1"/>
              </p:cNvSpPr>
              <p:nvPr/>
            </p:nvSpPr>
            <p:spPr bwMode="auto">
              <a:xfrm>
                <a:off x="470" y="2271"/>
                <a:ext cx="23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" name="Line 67"/>
              <p:cNvSpPr>
                <a:spLocks noChangeShapeType="1"/>
              </p:cNvSpPr>
              <p:nvPr/>
            </p:nvSpPr>
            <p:spPr bwMode="auto">
              <a:xfrm>
                <a:off x="586" y="2204"/>
                <a:ext cx="0" cy="1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9" name="Line 68"/>
              <p:cNvSpPr>
                <a:spLocks noChangeShapeType="1"/>
              </p:cNvSpPr>
              <p:nvPr/>
            </p:nvSpPr>
            <p:spPr bwMode="auto">
              <a:xfrm flipH="1">
                <a:off x="484" y="2372"/>
                <a:ext cx="102" cy="10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" name="Line 69"/>
              <p:cNvSpPr>
                <a:spLocks noChangeShapeType="1"/>
              </p:cNvSpPr>
              <p:nvPr/>
            </p:nvSpPr>
            <p:spPr bwMode="auto">
              <a:xfrm>
                <a:off x="586" y="2372"/>
                <a:ext cx="101" cy="10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" name="Oval 70"/>
              <p:cNvSpPr>
                <a:spLocks noChangeArrowheads="1"/>
              </p:cNvSpPr>
              <p:nvPr/>
            </p:nvSpPr>
            <p:spPr bwMode="auto">
              <a:xfrm>
                <a:off x="518" y="2069"/>
                <a:ext cx="135" cy="1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latinLnBrk="1" hangingPunct="1"/>
                <a:endParaRPr lang="ko-KR" altLang="en-US"/>
              </a:p>
            </p:txBody>
          </p:sp>
          <p:sp>
            <p:nvSpPr>
              <p:cNvPr id="102" name="Text Box 71"/>
              <p:cNvSpPr txBox="1">
                <a:spLocks noChangeArrowheads="1"/>
              </p:cNvSpPr>
              <p:nvPr/>
            </p:nvSpPr>
            <p:spPr bwMode="auto">
              <a:xfrm>
                <a:off x="472" y="2459"/>
                <a:ext cx="208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1" hangingPunct="1"/>
                <a:r>
                  <a:rPr lang="ko-KR" altLang="en-US" sz="1000" b="0" dirty="0" smtClean="0">
                    <a:latin typeface="HY헤드라인M" pitchFamily="18" charset="-127"/>
                    <a:ea typeface="HY헤드라인M" pitchFamily="18" charset="-127"/>
                  </a:rPr>
                  <a:t>고객</a:t>
                </a:r>
                <a:endParaRPr lang="ko-KR" altLang="en-US" sz="1000" b="0" dirty="0"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sp>
          <p:nvSpPr>
            <p:cNvPr id="96" name="Rectangle 72"/>
            <p:cNvSpPr>
              <a:spLocks noChangeArrowheads="1"/>
            </p:cNvSpPr>
            <p:nvPr/>
          </p:nvSpPr>
          <p:spPr bwMode="auto">
            <a:xfrm>
              <a:off x="340" y="1888"/>
              <a:ext cx="27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76862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eaLnBrk="1" latinLnBrk="1" hangingPunct="1"/>
              <a:endParaRPr lang="ko-KR" altLang="en-US"/>
            </a:p>
          </p:txBody>
        </p:sp>
      </p:grpSp>
      <p:sp>
        <p:nvSpPr>
          <p:cNvPr id="108" name="Oval 73"/>
          <p:cNvSpPr>
            <a:spLocks noChangeArrowheads="1"/>
          </p:cNvSpPr>
          <p:nvPr/>
        </p:nvSpPr>
        <p:spPr bwMode="auto">
          <a:xfrm>
            <a:off x="7666418" y="4633033"/>
            <a:ext cx="1729316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대출 목록에 비디오 코드와</a:t>
            </a:r>
            <a:endParaRPr lang="en-US" altLang="ko-KR" sz="1000" dirty="0" smtClean="0"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고객명을 적는다</a:t>
            </a:r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2" name="Oval 95"/>
          <p:cNvSpPr>
            <a:spLocks noChangeArrowheads="1"/>
          </p:cNvSpPr>
          <p:nvPr/>
        </p:nvSpPr>
        <p:spPr bwMode="auto">
          <a:xfrm>
            <a:off x="5479124" y="4648496"/>
            <a:ext cx="1729316" cy="576262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연체료 납부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3" name="AutoShape 85"/>
          <p:cNvCxnSpPr>
            <a:cxnSpLocks noChangeShapeType="1"/>
          </p:cNvCxnSpPr>
          <p:nvPr/>
        </p:nvCxnSpPr>
        <p:spPr bwMode="auto">
          <a:xfrm flipV="1">
            <a:off x="4330039" y="4970465"/>
            <a:ext cx="1149085" cy="791076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Text Box 109"/>
          <p:cNvSpPr txBox="1">
            <a:spLocks noChangeArrowheads="1"/>
          </p:cNvSpPr>
          <p:nvPr/>
        </p:nvSpPr>
        <p:spPr bwMode="auto">
          <a:xfrm>
            <a:off x="4498065" y="5225007"/>
            <a:ext cx="1035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&lt;&lt;extend&gt;&gt;</a:t>
            </a:r>
          </a:p>
        </p:txBody>
      </p:sp>
      <p:sp>
        <p:nvSpPr>
          <p:cNvPr id="119" name="AutoShape 99"/>
          <p:cNvSpPr>
            <a:spLocks noChangeArrowheads="1"/>
          </p:cNvSpPr>
          <p:nvPr/>
        </p:nvSpPr>
        <p:spPr bwMode="auto">
          <a:xfrm rot="-5400000" flipV="1">
            <a:off x="4658237" y="3966066"/>
            <a:ext cx="158655" cy="1726897"/>
          </a:xfrm>
          <a:prstGeom prst="upArrow">
            <a:avLst>
              <a:gd name="adj1" fmla="val 0"/>
              <a:gd name="adj2" fmla="val 60522"/>
            </a:avLst>
          </a:prstGeom>
          <a:solidFill>
            <a:schemeClr val="bg1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eaLnBrk="1" latinLnBrk="1" hangingPunct="1"/>
            <a:endParaRPr lang="ko-KR" altLang="en-US"/>
          </a:p>
        </p:txBody>
      </p:sp>
      <p:sp>
        <p:nvSpPr>
          <p:cNvPr id="120" name="Oval 78"/>
          <p:cNvSpPr>
            <a:spLocks noChangeArrowheads="1"/>
          </p:cNvSpPr>
          <p:nvPr/>
        </p:nvSpPr>
        <p:spPr bwMode="auto">
          <a:xfrm>
            <a:off x="2594649" y="2866062"/>
            <a:ext cx="1729316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대출 목록에서 삭제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24" name="AutoShape 108"/>
          <p:cNvCxnSpPr>
            <a:cxnSpLocks noChangeShapeType="1"/>
            <a:stCxn id="93" idx="6"/>
            <a:endCxn id="58396" idx="2"/>
          </p:cNvCxnSpPr>
          <p:nvPr/>
        </p:nvCxnSpPr>
        <p:spPr bwMode="auto">
          <a:xfrm flipV="1">
            <a:off x="6147412" y="5816600"/>
            <a:ext cx="634285" cy="1589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Text Box 109"/>
          <p:cNvSpPr txBox="1">
            <a:spLocks noChangeArrowheads="1"/>
          </p:cNvSpPr>
          <p:nvPr/>
        </p:nvSpPr>
        <p:spPr bwMode="auto">
          <a:xfrm>
            <a:off x="5985715" y="5562392"/>
            <a:ext cx="1035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&lt;&lt;extend&gt;&gt;</a:t>
            </a:r>
          </a:p>
        </p:txBody>
      </p:sp>
      <p:cxnSp>
        <p:nvCxnSpPr>
          <p:cNvPr id="129" name="AutoShape 108"/>
          <p:cNvCxnSpPr>
            <a:cxnSpLocks noChangeShapeType="1"/>
            <a:endCxn id="93" idx="2"/>
          </p:cNvCxnSpPr>
          <p:nvPr/>
        </p:nvCxnSpPr>
        <p:spPr bwMode="auto">
          <a:xfrm>
            <a:off x="4284359" y="5810503"/>
            <a:ext cx="327159" cy="7686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 Box 109"/>
          <p:cNvSpPr txBox="1">
            <a:spLocks noChangeArrowheads="1"/>
          </p:cNvSpPr>
          <p:nvPr/>
        </p:nvSpPr>
        <p:spPr bwMode="auto">
          <a:xfrm>
            <a:off x="4122662" y="5554705"/>
            <a:ext cx="1035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&lt;&lt;extend&gt;&gt;</a:t>
            </a:r>
          </a:p>
        </p:txBody>
      </p:sp>
      <p:cxnSp>
        <p:nvCxnSpPr>
          <p:cNvPr id="133" name="AutoShape 83"/>
          <p:cNvCxnSpPr>
            <a:cxnSpLocks noChangeShapeType="1"/>
          </p:cNvCxnSpPr>
          <p:nvPr/>
        </p:nvCxnSpPr>
        <p:spPr bwMode="auto">
          <a:xfrm>
            <a:off x="7208440" y="4908843"/>
            <a:ext cx="437915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" name="Text Box 109"/>
          <p:cNvSpPr txBox="1">
            <a:spLocks noChangeArrowheads="1"/>
          </p:cNvSpPr>
          <p:nvPr/>
        </p:nvSpPr>
        <p:spPr bwMode="auto">
          <a:xfrm>
            <a:off x="6876389" y="4476417"/>
            <a:ext cx="1035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&lt;&lt;extend&gt;&gt;</a:t>
            </a:r>
          </a:p>
        </p:txBody>
      </p:sp>
      <p:cxnSp>
        <p:nvCxnSpPr>
          <p:cNvPr id="137" name="AutoShape 83"/>
          <p:cNvCxnSpPr>
            <a:cxnSpLocks noChangeShapeType="1"/>
          </p:cNvCxnSpPr>
          <p:nvPr/>
        </p:nvCxnSpPr>
        <p:spPr bwMode="auto">
          <a:xfrm rot="-5400000">
            <a:off x="3317431" y="3670417"/>
            <a:ext cx="437915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8" name="Text Box 109"/>
          <p:cNvSpPr txBox="1">
            <a:spLocks noChangeArrowheads="1"/>
          </p:cNvSpPr>
          <p:nvPr/>
        </p:nvSpPr>
        <p:spPr bwMode="auto">
          <a:xfrm>
            <a:off x="3605137" y="3529015"/>
            <a:ext cx="1035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&lt;&lt;extend&gt;&gt;</a:t>
            </a:r>
          </a:p>
        </p:txBody>
      </p:sp>
      <p:sp>
        <p:nvSpPr>
          <p:cNvPr id="139" name="Oval 95"/>
          <p:cNvSpPr>
            <a:spLocks noChangeArrowheads="1"/>
          </p:cNvSpPr>
          <p:nvPr/>
        </p:nvSpPr>
        <p:spPr bwMode="auto">
          <a:xfrm>
            <a:off x="2803306" y="4695008"/>
            <a:ext cx="1070810" cy="251364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카드 납부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0" name="Oval 95"/>
          <p:cNvSpPr>
            <a:spLocks noChangeArrowheads="1"/>
          </p:cNvSpPr>
          <p:nvPr/>
        </p:nvSpPr>
        <p:spPr bwMode="auto">
          <a:xfrm>
            <a:off x="2803306" y="4995089"/>
            <a:ext cx="1070810" cy="251364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smtClean="0">
                <a:latin typeface="HY헤드라인M" pitchFamily="18" charset="-127"/>
                <a:ea typeface="HY헤드라인M" pitchFamily="18" charset="-127"/>
              </a:rPr>
              <a:t>현</a:t>
            </a:r>
            <a:r>
              <a:rPr lang="ko-KR" altLang="en-US" sz="1000">
                <a:latin typeface="HY헤드라인M" pitchFamily="18" charset="-127"/>
                <a:ea typeface="HY헤드라인M" pitchFamily="18" charset="-127"/>
              </a:rPr>
              <a:t>금</a:t>
            </a:r>
            <a:r>
              <a:rPr lang="ko-KR" altLang="en-US" sz="100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납부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7" name="직선 연결선 26"/>
          <p:cNvCxnSpPr>
            <a:stCxn id="140" idx="6"/>
          </p:cNvCxnSpPr>
          <p:nvPr/>
        </p:nvCxnSpPr>
        <p:spPr>
          <a:xfrm>
            <a:off x="3874116" y="5120771"/>
            <a:ext cx="6239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Oval 73"/>
          <p:cNvSpPr>
            <a:spLocks noChangeArrowheads="1"/>
          </p:cNvSpPr>
          <p:nvPr/>
        </p:nvSpPr>
        <p:spPr bwMode="auto">
          <a:xfrm>
            <a:off x="9106309" y="5511048"/>
            <a:ext cx="1093001" cy="576263"/>
          </a:xfrm>
          <a:prstGeom prst="ellipse">
            <a:avLst/>
          </a:prstGeom>
          <a:solidFill>
            <a:srgbClr val="E0ECB2"/>
          </a:solidFill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대출 등록</a:t>
            </a:r>
            <a:endParaRPr lang="ko-KR" altLang="en-US" sz="100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8" name="AutoShape 83"/>
          <p:cNvCxnSpPr>
            <a:cxnSpLocks noChangeShapeType="1"/>
            <a:stCxn id="108" idx="6"/>
            <a:endCxn id="147" idx="2"/>
          </p:cNvCxnSpPr>
          <p:nvPr/>
        </p:nvCxnSpPr>
        <p:spPr bwMode="auto">
          <a:xfrm flipH="1">
            <a:off x="9106309" y="4921165"/>
            <a:ext cx="289425" cy="878015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" name="Text Box 109"/>
          <p:cNvSpPr txBox="1">
            <a:spLocks noChangeArrowheads="1"/>
          </p:cNvSpPr>
          <p:nvPr/>
        </p:nvSpPr>
        <p:spPr bwMode="auto">
          <a:xfrm>
            <a:off x="9389070" y="5114009"/>
            <a:ext cx="1035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0" dirty="0">
                <a:latin typeface="Verdana" pitchFamily="34" charset="0"/>
                <a:ea typeface="돋움" pitchFamily="50" charset="-127"/>
              </a:rPr>
              <a:t>&lt;&lt;extend&gt;&gt;</a:t>
            </a: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4482190" y="4820690"/>
            <a:ext cx="0" cy="300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64"/>
          <p:cNvGrpSpPr>
            <a:grpSpLocks/>
          </p:cNvGrpSpPr>
          <p:nvPr/>
        </p:nvGrpSpPr>
        <p:grpSpPr bwMode="auto">
          <a:xfrm>
            <a:off x="120269" y="5078454"/>
            <a:ext cx="1168400" cy="865188"/>
            <a:chOff x="190" y="1752"/>
            <a:chExt cx="552" cy="545"/>
          </a:xfrm>
        </p:grpSpPr>
        <p:grpSp>
          <p:nvGrpSpPr>
            <p:cNvPr id="158" name="Group 65"/>
            <p:cNvGrpSpPr>
              <a:grpSpLocks/>
            </p:cNvGrpSpPr>
            <p:nvPr/>
          </p:nvGrpSpPr>
          <p:grpSpPr bwMode="auto">
            <a:xfrm>
              <a:off x="190" y="1752"/>
              <a:ext cx="552" cy="545"/>
              <a:chOff x="294" y="2069"/>
              <a:chExt cx="552" cy="545"/>
            </a:xfrm>
          </p:grpSpPr>
          <p:sp>
            <p:nvSpPr>
              <p:cNvPr id="160" name="Line 66"/>
              <p:cNvSpPr>
                <a:spLocks noChangeShapeType="1"/>
              </p:cNvSpPr>
              <p:nvPr/>
            </p:nvSpPr>
            <p:spPr bwMode="auto">
              <a:xfrm>
                <a:off x="470" y="2271"/>
                <a:ext cx="23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1" name="Line 67"/>
              <p:cNvSpPr>
                <a:spLocks noChangeShapeType="1"/>
              </p:cNvSpPr>
              <p:nvPr/>
            </p:nvSpPr>
            <p:spPr bwMode="auto">
              <a:xfrm>
                <a:off x="586" y="2204"/>
                <a:ext cx="0" cy="1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2" name="Line 68"/>
              <p:cNvSpPr>
                <a:spLocks noChangeShapeType="1"/>
              </p:cNvSpPr>
              <p:nvPr/>
            </p:nvSpPr>
            <p:spPr bwMode="auto">
              <a:xfrm flipH="1">
                <a:off x="484" y="2372"/>
                <a:ext cx="102" cy="10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3" name="Line 69"/>
              <p:cNvSpPr>
                <a:spLocks noChangeShapeType="1"/>
              </p:cNvSpPr>
              <p:nvPr/>
            </p:nvSpPr>
            <p:spPr bwMode="auto">
              <a:xfrm>
                <a:off x="586" y="2372"/>
                <a:ext cx="101" cy="10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4" name="Oval 70"/>
              <p:cNvSpPr>
                <a:spLocks noChangeArrowheads="1"/>
              </p:cNvSpPr>
              <p:nvPr/>
            </p:nvSpPr>
            <p:spPr bwMode="auto">
              <a:xfrm>
                <a:off x="518" y="2069"/>
                <a:ext cx="135" cy="1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latinLnBrk="1" hangingPunct="1"/>
                <a:endParaRPr lang="ko-KR" altLang="en-US"/>
              </a:p>
            </p:txBody>
          </p:sp>
          <p:sp>
            <p:nvSpPr>
              <p:cNvPr id="165" name="Text Box 71"/>
              <p:cNvSpPr txBox="1">
                <a:spLocks noChangeArrowheads="1"/>
              </p:cNvSpPr>
              <p:nvPr/>
            </p:nvSpPr>
            <p:spPr bwMode="auto">
              <a:xfrm>
                <a:off x="294" y="2459"/>
                <a:ext cx="552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1" hangingPunct="1"/>
                <a:r>
                  <a:rPr lang="ko-KR" altLang="en-US" sz="1000" b="0" dirty="0" smtClean="0">
                    <a:latin typeface="HY헤드라인M" pitchFamily="18" charset="-127"/>
                    <a:ea typeface="HY헤드라인M" pitchFamily="18" charset="-127"/>
                  </a:rPr>
                  <a:t>카드 승인 시스템</a:t>
                </a:r>
                <a:endParaRPr lang="ko-KR" altLang="en-US" sz="1000" b="0" dirty="0"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sp>
          <p:nvSpPr>
            <p:cNvPr id="159" name="Rectangle 72"/>
            <p:cNvSpPr>
              <a:spLocks noChangeArrowheads="1"/>
            </p:cNvSpPr>
            <p:nvPr/>
          </p:nvSpPr>
          <p:spPr bwMode="auto">
            <a:xfrm>
              <a:off x="340" y="1888"/>
              <a:ext cx="27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76862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eaLnBrk="1" latinLnBrk="1" hangingPunct="1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7819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244</Words>
  <Application>Microsoft Office PowerPoint</Application>
  <PresentationFormat>사용자 지정</PresentationFormat>
  <Paragraphs>74</Paragraphs>
  <Slides>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유즈케이스 다이어그램 작성 실습 문제</vt:lpstr>
      <vt:lpstr>1. 비디오숍 관리 시스템</vt:lpstr>
      <vt:lpstr>완성된 1. 비디오숍 관리 시스템 유스케이스 다이어그램</vt:lpstr>
      <vt:lpstr>2. 인터넷 쇼핑몰 재고관리 시스템</vt:lpstr>
      <vt:lpstr>완성된 2. 인터넷 쇼핑몰 재고관리 시스템 유스케이스 다이어그램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실습실</dc:creator>
  <cp:lastModifiedBy>student</cp:lastModifiedBy>
  <cp:revision>22</cp:revision>
  <dcterms:created xsi:type="dcterms:W3CDTF">2017-12-21T03:40:47Z</dcterms:created>
  <dcterms:modified xsi:type="dcterms:W3CDTF">2018-01-29T02:50:50Z</dcterms:modified>
</cp:coreProperties>
</file>