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56" r:id="rId3"/>
    <p:sldId id="258" r:id="rId4"/>
    <p:sldId id="261" r:id="rId5"/>
    <p:sldId id="262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65" autoAdjust="0"/>
    <p:restoredTop sz="94660"/>
  </p:normalViewPr>
  <p:slideViewPr>
    <p:cSldViewPr>
      <p:cViewPr>
        <p:scale>
          <a:sx n="73" d="100"/>
          <a:sy n="73" d="100"/>
        </p:scale>
        <p:origin x="-7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8A81-479C-4E38-B1D1-D6A03994A00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318C-E447-4D9B-9961-2A2184746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3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4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5C025D2-15BB-4081-9CE4-A361B06A4B06}" type="slidenum">
              <a:rPr lang="en-US" altLang="ko-KR" b="0">
                <a:solidFill>
                  <a:prstClr val="black"/>
                </a:solidFill>
              </a:rPr>
              <a:pPr/>
              <a:t>5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9163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0F6F6519-D61E-492F-BFB8-95F0E1B4DE33}" type="slidenum">
              <a:rPr lang="en-US" altLang="ko-KR" b="0">
                <a:solidFill>
                  <a:prstClr val="black"/>
                </a:solidFill>
              </a:rPr>
              <a:pPr/>
              <a:t>6</a:t>
            </a:fld>
            <a:endParaRPr lang="en-US" altLang="ko-KR" b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9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1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D6FC8D-DC18-46C5-8F94-8118B013022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50627"/>
      </p:ext>
    </p:extLst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F8D4-A811-4472-9F28-76AB5C6D02C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54680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954A4-40FC-4D22-84E0-892DD73062B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1383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73A1-3F22-4814-8B9E-23BC2508FF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30975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99D29-F0B4-480B-8592-84D584A5317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31521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817E2-B854-4989-BE8D-53F13D5067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534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B9F0-D571-429B-82A9-A2559BCD216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43715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14A4-4E9B-4FCE-8CDE-05DDB74D72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23820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44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9B2FE-6F07-473C-9209-9EE4C44FAA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2986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37B15-1171-4691-8CCB-5E22A8D4C93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43518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40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40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EAFAB-C665-479B-829B-429F6712D27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24967"/>
      </p:ext>
    </p:extLst>
  </p:cSld>
  <p:clrMapOvr>
    <a:masterClrMapping/>
  </p:clrMapOvr>
  <p:transition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© </a:t>
            </a:r>
            <a:r>
              <a:rPr lang="en-US" altLang="ko-KR" dirty="0" smtClean="0">
                <a:solidFill>
                  <a:srgbClr val="000000"/>
                </a:solidFill>
              </a:rPr>
              <a:t>2016 </a:t>
            </a:r>
            <a:r>
              <a:rPr lang="en-US" altLang="ko-KR" dirty="0">
                <a:solidFill>
                  <a:srgbClr val="000000"/>
                </a:solidFill>
              </a:rPr>
              <a:t>Software </a:t>
            </a:r>
            <a:r>
              <a:rPr lang="en-US" altLang="ko-KR" dirty="0" err="1" smtClean="0">
                <a:solidFill>
                  <a:srgbClr val="000000"/>
                </a:solidFill>
              </a:rPr>
              <a:t>EKgiKeeriKg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DDB4-B316-4B45-996C-D67F3F9D348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9768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5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9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5437-0459-499D-AF5A-2211AEF6BC4E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F149-0AC4-4B2A-884D-8639A3FB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000">
                <a:latin typeface="Verdana" panose="020B0604030504040204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srgbClr val="000000"/>
                </a:solidFill>
              </a:rPr>
              <a:t>© </a:t>
            </a:r>
            <a:r>
              <a:rPr kumimoji="1" lang="en-US" altLang="ko-KR" b="1" dirty="0" smtClean="0">
                <a:solidFill>
                  <a:srgbClr val="000000"/>
                </a:solidFill>
              </a:rPr>
              <a:t>2016 </a:t>
            </a:r>
            <a:r>
              <a:rPr kumimoji="1" lang="en-US" altLang="ko-KR" b="1" dirty="0">
                <a:solidFill>
                  <a:srgbClr val="000000"/>
                </a:solidFill>
              </a:rPr>
              <a:t>Software </a:t>
            </a:r>
            <a:r>
              <a:rPr kumimoji="1" lang="en-US" altLang="ko-KR" b="1" dirty="0" err="1" smtClean="0">
                <a:solidFill>
                  <a:srgbClr val="000000"/>
                </a:solidFill>
              </a:rPr>
              <a:t>EKgiKeeriKg</a:t>
            </a:r>
            <a:endParaRPr kumimoji="1" lang="en-US" altLang="ko-KR" b="1" dirty="0">
              <a:solidFill>
                <a:srgbClr val="000000"/>
              </a:solidFill>
            </a:endParaRP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000" b="0" smtClean="0">
                <a:latin typeface="Verdana" pitchFamily="34" charset="0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ACEB49-4D89-4868-8350-779A9163DDE9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8313" y="1052513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1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HY헤드라인M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Arial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50"/>
          <a:stretch/>
        </p:blipFill>
        <p:spPr bwMode="auto">
          <a:xfrm>
            <a:off x="37329" y="213392"/>
            <a:ext cx="5393087" cy="638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08104" y="195542"/>
            <a:ext cx="359425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설명을 적어주세요</a:t>
            </a:r>
            <a:r>
              <a:rPr lang="en-US" altLang="ko-KR" dirty="0" smtClean="0"/>
              <a:t>….</a:t>
            </a:r>
            <a:endParaRPr lang="en-US" altLang="ko-KR" dirty="0" smtClean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값이 입력 되면</a:t>
            </a:r>
            <a:endParaRPr lang="en-US" altLang="ko-KR" dirty="0" smtClean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이 소수라면</a:t>
            </a:r>
            <a:endParaRPr lang="en-US" altLang="ko-KR" dirty="0" smtClean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될때</a:t>
            </a:r>
            <a:endParaRPr lang="en-US" altLang="ko-KR" dirty="0" smtClean="0"/>
          </a:p>
          <a:p>
            <a:r>
              <a:rPr lang="ko-KR" altLang="en-US" dirty="0" smtClean="0"/>
              <a:t>까지 커지게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그럼 </a:t>
            </a:r>
            <a:r>
              <a:rPr lang="en-US" altLang="ko-KR" dirty="0" smtClean="0"/>
              <a:t>K</a:t>
            </a:r>
            <a:r>
              <a:rPr lang="ko-KR" altLang="en-US" dirty="0" smtClean="0"/>
              <a:t>과 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가 같아지므로</a:t>
            </a:r>
            <a:endParaRPr lang="en-US" altLang="ko-KR" dirty="0" smtClean="0"/>
          </a:p>
          <a:p>
            <a:r>
              <a:rPr lang="ko-KR" altLang="en-US" dirty="0" smtClean="0"/>
              <a:t>소수로 판별하게</a:t>
            </a:r>
            <a:r>
              <a:rPr lang="en-US" altLang="ko-KR" dirty="0"/>
              <a:t>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이 소수가 아니라면</a:t>
            </a:r>
            <a:endParaRPr lang="en-US" altLang="ko-KR" dirty="0" smtClean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값보다 작을 때 나누어지게</a:t>
            </a:r>
            <a:endParaRPr lang="en-US" altLang="ko-KR" dirty="0" smtClean="0"/>
          </a:p>
          <a:p>
            <a:r>
              <a:rPr lang="ko-KR" altLang="en-US" dirty="0" smtClean="0"/>
              <a:t>되므로 소수가 아니라고</a:t>
            </a:r>
            <a:endParaRPr lang="en-US" altLang="ko-KR" dirty="0" smtClean="0"/>
          </a:p>
          <a:p>
            <a:r>
              <a:rPr lang="ko-KR" altLang="en-US" dirty="0" smtClean="0"/>
              <a:t>판별하게 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5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220246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smtClean="0"/>
              <a:t>1~10</a:t>
            </a:r>
            <a:r>
              <a:rPr lang="ko-KR" altLang="en-US" sz="3200" smtClean="0"/>
              <a:t>까지중 홀수의 합을 구해주세요</a:t>
            </a:r>
            <a:r>
              <a:rPr lang="en-US" altLang="ko-KR" sz="3200" smtClean="0"/>
              <a:t>…</a:t>
            </a:r>
            <a:endParaRPr lang="ko-KR" altLang="en-US" sz="3200"/>
          </a:p>
        </p:txBody>
      </p:sp>
      <p:sp>
        <p:nvSpPr>
          <p:cNvPr id="4" name="타원 3"/>
          <p:cNvSpPr/>
          <p:nvPr/>
        </p:nvSpPr>
        <p:spPr>
          <a:xfrm>
            <a:off x="2699792" y="1035291"/>
            <a:ext cx="295232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육각형 4"/>
          <p:cNvSpPr/>
          <p:nvPr/>
        </p:nvSpPr>
        <p:spPr>
          <a:xfrm>
            <a:off x="2713829" y="1525513"/>
            <a:ext cx="2981638" cy="3600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 =1 R=0</a:t>
            </a:r>
            <a:endParaRPr lang="ko-KR" altLang="en-US" dirty="0"/>
          </a:p>
        </p:txBody>
      </p:sp>
      <p:sp>
        <p:nvSpPr>
          <p:cNvPr id="7" name="순서도: 판단 6"/>
          <p:cNvSpPr/>
          <p:nvPr/>
        </p:nvSpPr>
        <p:spPr>
          <a:xfrm>
            <a:off x="2655208" y="2129185"/>
            <a:ext cx="3154316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Mod(K,2</a:t>
            </a:r>
            <a:r>
              <a:rPr lang="en-US" altLang="ko-KR" dirty="0"/>
              <a:t>)=1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2713829" y="3645024"/>
            <a:ext cx="301030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K=K+1</a:t>
            </a:r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2685167" y="2924944"/>
            <a:ext cx="301030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 = R+K</a:t>
            </a:r>
            <a:endParaRPr lang="ko-KR" altLang="en-US" dirty="0"/>
          </a:p>
        </p:txBody>
      </p:sp>
      <p:sp>
        <p:nvSpPr>
          <p:cNvPr id="12" name="순서도: 판단 11"/>
          <p:cNvSpPr/>
          <p:nvPr/>
        </p:nvSpPr>
        <p:spPr>
          <a:xfrm>
            <a:off x="2598798" y="4509120"/>
            <a:ext cx="3154316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K&gt;10</a:t>
            </a:r>
            <a:endParaRPr lang="ko-KR" altLang="en-US" dirty="0"/>
          </a:p>
        </p:txBody>
      </p:sp>
      <p:sp>
        <p:nvSpPr>
          <p:cNvPr id="13" name="순서도: 대체 처리 12"/>
          <p:cNvSpPr/>
          <p:nvPr/>
        </p:nvSpPr>
        <p:spPr>
          <a:xfrm>
            <a:off x="2685167" y="6021288"/>
            <a:ext cx="3109732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EKD</a:t>
            </a:r>
            <a:endParaRPr lang="ko-KR" altLang="en-US" dirty="0"/>
          </a:p>
        </p:txBody>
      </p:sp>
      <p:sp>
        <p:nvSpPr>
          <p:cNvPr id="14" name="순서도: 문서 13"/>
          <p:cNvSpPr/>
          <p:nvPr/>
        </p:nvSpPr>
        <p:spPr>
          <a:xfrm>
            <a:off x="2713829" y="5229200"/>
            <a:ext cx="3095695" cy="5040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“R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4"/>
          </p:cNvCxnSpPr>
          <p:nvPr/>
        </p:nvCxnSpPr>
        <p:spPr>
          <a:xfrm>
            <a:off x="4175956" y="1323323"/>
            <a:ext cx="0" cy="202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4175956" y="1885553"/>
            <a:ext cx="56410" cy="24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11" idx="0"/>
          </p:cNvCxnSpPr>
          <p:nvPr/>
        </p:nvCxnSpPr>
        <p:spPr>
          <a:xfrm flipH="1">
            <a:off x="4190317" y="2633241"/>
            <a:ext cx="42049" cy="291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2"/>
            <a:endCxn id="9" idx="0"/>
          </p:cNvCxnSpPr>
          <p:nvPr/>
        </p:nvCxnSpPr>
        <p:spPr>
          <a:xfrm>
            <a:off x="4190317" y="3429000"/>
            <a:ext cx="2866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2"/>
            <a:endCxn id="12" idx="0"/>
          </p:cNvCxnSpPr>
          <p:nvPr/>
        </p:nvCxnSpPr>
        <p:spPr>
          <a:xfrm flipH="1">
            <a:off x="4175956" y="4149080"/>
            <a:ext cx="4302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2"/>
            <a:endCxn id="14" idx="0"/>
          </p:cNvCxnSpPr>
          <p:nvPr/>
        </p:nvCxnSpPr>
        <p:spPr>
          <a:xfrm>
            <a:off x="4175956" y="5013176"/>
            <a:ext cx="8572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4" idx="2"/>
            <a:endCxn id="13" idx="0"/>
          </p:cNvCxnSpPr>
          <p:nvPr/>
        </p:nvCxnSpPr>
        <p:spPr>
          <a:xfrm flipH="1">
            <a:off x="4240033" y="5699932"/>
            <a:ext cx="21644" cy="321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5158" y="25944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623195" y="34603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cxnSp>
        <p:nvCxnSpPr>
          <p:cNvPr id="37" name="꺾인 연결선 36"/>
          <p:cNvCxnSpPr>
            <a:stCxn id="7" idx="3"/>
            <a:endCxn id="9" idx="3"/>
          </p:cNvCxnSpPr>
          <p:nvPr/>
        </p:nvCxnSpPr>
        <p:spPr>
          <a:xfrm flipH="1">
            <a:off x="5724129" y="2381213"/>
            <a:ext cx="85395" cy="1515839"/>
          </a:xfrm>
          <a:prstGeom prst="bentConnector3">
            <a:avLst>
              <a:gd name="adj1" fmla="val -267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45158" y="49365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40" name="꺾인 연결선 39"/>
          <p:cNvCxnSpPr>
            <a:stCxn id="12" idx="3"/>
            <a:endCxn id="7" idx="3"/>
          </p:cNvCxnSpPr>
          <p:nvPr/>
        </p:nvCxnSpPr>
        <p:spPr>
          <a:xfrm flipV="1">
            <a:off x="5753114" y="2381213"/>
            <a:ext cx="56410" cy="2379935"/>
          </a:xfrm>
          <a:prstGeom prst="bentConnector3">
            <a:avLst>
              <a:gd name="adj1" fmla="val 14083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84168" y="43918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(1/4)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ko-KR" altLang="en-US" smtClean="0"/>
              <a:t>고객의 요구 </a:t>
            </a:r>
          </a:p>
          <a:p>
            <a:pPr lvl="1" eaLnBrk="1" hangingPunct="1"/>
            <a:r>
              <a:rPr lang="ko-KR" altLang="en-US" smtClean="0"/>
              <a:t> </a:t>
            </a:r>
            <a:r>
              <a:rPr lang="ko-KR" altLang="en-US" smtClean="0">
                <a:latin typeface="Arial" charset="0"/>
              </a:rPr>
              <a:t>“</a:t>
            </a:r>
            <a:r>
              <a:rPr lang="ko-KR" altLang="en-US" smtClean="0"/>
              <a:t>년</a:t>
            </a:r>
            <a:r>
              <a:rPr lang="en-US" altLang="ko-KR" smtClean="0"/>
              <a:t>/</a:t>
            </a:r>
            <a:r>
              <a:rPr lang="ko-KR" altLang="en-US" smtClean="0"/>
              <a:t>월</a:t>
            </a:r>
            <a:r>
              <a:rPr lang="en-US" altLang="ko-KR" smtClean="0"/>
              <a:t>/</a:t>
            </a:r>
            <a:r>
              <a:rPr lang="ko-KR" altLang="en-US" smtClean="0"/>
              <a:t>일을 입력하면 요일을 출력하는 만년 달력 프로그램을 작성해 주시오</a:t>
            </a:r>
            <a:r>
              <a:rPr lang="en-US" altLang="ko-KR" smtClean="0"/>
              <a:t>.</a:t>
            </a:r>
            <a:r>
              <a:rPr lang="en-US" altLang="ko-KR" smtClean="0">
                <a:latin typeface="Arial" charset="0"/>
              </a:rPr>
              <a:t>”</a:t>
            </a:r>
            <a:endParaRPr lang="en-US" altLang="ko-KR" smtClean="0"/>
          </a:p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요구사항 분석</a:t>
            </a:r>
          </a:p>
          <a:p>
            <a:pPr lvl="1" eaLnBrk="1" hangingPunct="1"/>
            <a:r>
              <a:rPr lang="ko-KR" altLang="en-US" smtClean="0"/>
              <a:t> 만년 달력의 입력 범위는</a:t>
            </a:r>
            <a:r>
              <a:rPr lang="en-US" altLang="ko-KR" smtClean="0"/>
              <a:t>?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서기 </a:t>
            </a:r>
            <a:r>
              <a:rPr lang="en-US" altLang="ko-KR" smtClean="0">
                <a:latin typeface="Arial" charset="0"/>
                <a:ea typeface="굴림" charset="-127"/>
              </a:rPr>
              <a:t>01</a:t>
            </a:r>
            <a:r>
              <a:rPr lang="ko-KR" altLang="en-US" smtClean="0">
                <a:latin typeface="Arial" charset="0"/>
                <a:ea typeface="굴림" charset="-127"/>
              </a:rPr>
              <a:t>년 </a:t>
            </a:r>
            <a:r>
              <a:rPr lang="en-US" altLang="ko-KR" smtClean="0">
                <a:latin typeface="Arial" charset="0"/>
                <a:ea typeface="굴림" charset="-127"/>
              </a:rPr>
              <a:t>1</a:t>
            </a:r>
            <a:r>
              <a:rPr lang="ko-KR" altLang="en-US" smtClean="0">
                <a:latin typeface="Arial" charset="0"/>
                <a:ea typeface="굴림" charset="-127"/>
              </a:rPr>
              <a:t>월 </a:t>
            </a:r>
            <a:r>
              <a:rPr lang="en-US" altLang="ko-KR" smtClean="0">
                <a:latin typeface="Arial" charset="0"/>
                <a:ea typeface="굴림" charset="-127"/>
              </a:rPr>
              <a:t>1</a:t>
            </a:r>
            <a:r>
              <a:rPr lang="ko-KR" altLang="en-US" smtClean="0">
                <a:latin typeface="Arial" charset="0"/>
                <a:ea typeface="굴림" charset="-127"/>
              </a:rPr>
              <a:t>일부터 </a:t>
            </a:r>
            <a:r>
              <a:rPr lang="en-US" altLang="ko-KR" smtClean="0">
                <a:latin typeface="Arial" charset="0"/>
                <a:ea typeface="굴림" charset="-127"/>
              </a:rPr>
              <a:t>10000</a:t>
            </a:r>
            <a:r>
              <a:rPr lang="ko-KR" altLang="en-US" smtClean="0">
                <a:latin typeface="Arial" charset="0"/>
                <a:ea typeface="굴림" charset="-127"/>
              </a:rPr>
              <a:t>년 </a:t>
            </a:r>
            <a:r>
              <a:rPr lang="en-US" altLang="ko-KR" smtClean="0">
                <a:latin typeface="Arial" charset="0"/>
                <a:ea typeface="굴림" charset="-127"/>
              </a:rPr>
              <a:t>12</a:t>
            </a:r>
            <a:r>
              <a:rPr lang="ko-KR" altLang="en-US" smtClean="0">
                <a:latin typeface="Arial" charset="0"/>
                <a:ea typeface="굴림" charset="-127"/>
              </a:rPr>
              <a:t>월 </a:t>
            </a:r>
            <a:r>
              <a:rPr lang="en-US" altLang="ko-KR" smtClean="0">
                <a:latin typeface="Arial" charset="0"/>
                <a:ea typeface="굴림" charset="-127"/>
              </a:rPr>
              <a:t>31</a:t>
            </a:r>
            <a:r>
              <a:rPr lang="ko-KR" altLang="en-US" smtClean="0">
                <a:latin typeface="Arial" charset="0"/>
                <a:ea typeface="굴림" charset="-127"/>
              </a:rPr>
              <a:t>일까지로 함</a:t>
            </a:r>
          </a:p>
          <a:p>
            <a:pPr lvl="1" eaLnBrk="1" hangingPunct="1"/>
            <a:r>
              <a:rPr lang="ko-KR" altLang="en-US" smtClean="0"/>
              <a:t>입력의 양식은</a:t>
            </a:r>
            <a:r>
              <a:rPr lang="en-US" altLang="ko-KR" smtClean="0"/>
              <a:t>?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년</a:t>
            </a:r>
            <a:r>
              <a:rPr lang="en-US" altLang="ko-KR" smtClean="0">
                <a:latin typeface="Arial" charset="0"/>
                <a:ea typeface="굴림" charset="-127"/>
              </a:rPr>
              <a:t>/</a:t>
            </a:r>
            <a:r>
              <a:rPr lang="ko-KR" altLang="en-US" smtClean="0">
                <a:latin typeface="Arial" charset="0"/>
                <a:ea typeface="굴림" charset="-127"/>
              </a:rPr>
              <a:t>월</a:t>
            </a:r>
            <a:r>
              <a:rPr lang="en-US" altLang="ko-KR" smtClean="0">
                <a:latin typeface="Arial" charset="0"/>
                <a:ea typeface="굴림" charset="-127"/>
              </a:rPr>
              <a:t>/</a:t>
            </a:r>
            <a:r>
              <a:rPr lang="ko-KR" altLang="en-US" smtClean="0">
                <a:latin typeface="Arial" charset="0"/>
                <a:ea typeface="굴림" charset="-127"/>
              </a:rPr>
              <a:t>일을 순서대로 질문하고</a:t>
            </a:r>
            <a:r>
              <a:rPr lang="en-US" altLang="ko-KR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Arial" charset="0"/>
                <a:ea typeface="굴림" charset="-127"/>
              </a:rPr>
              <a:t>사용자가 응답하게 함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입력 범위를 벗어나면</a:t>
            </a:r>
            <a:r>
              <a:rPr lang="en-US" altLang="ko-KR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smtClean="0"/>
              <a:t>출력의 형태는</a:t>
            </a:r>
            <a:r>
              <a:rPr lang="en-US" altLang="ko-KR" smtClean="0"/>
              <a:t>?</a:t>
            </a:r>
          </a:p>
          <a:p>
            <a:pPr lvl="2" eaLnBrk="1" hangingPunct="1"/>
            <a:r>
              <a:rPr lang="ko-KR" altLang="en-US" smtClean="0">
                <a:latin typeface="Arial" charset="0"/>
                <a:ea typeface="굴림" charset="-127"/>
              </a:rPr>
              <a:t>요일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8446447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예</a:t>
            </a:r>
            <a:r>
              <a:rPr lang="en-US" altLang="ko-KR" smtClean="0">
                <a:solidFill>
                  <a:schemeClr val="tx1"/>
                </a:solidFill>
              </a:rPr>
              <a:t>] </a:t>
            </a:r>
            <a:r>
              <a:rPr lang="ko-KR" altLang="en-US" smtClean="0">
                <a:solidFill>
                  <a:schemeClr val="tx1"/>
                </a:solidFill>
              </a:rPr>
              <a:t>만년 달력 </a:t>
            </a:r>
            <a:r>
              <a:rPr lang="en-US" altLang="ko-KR" smtClean="0">
                <a:solidFill>
                  <a:schemeClr val="tx1"/>
                </a:solidFill>
              </a:rPr>
              <a:t>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67" y="1252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만년 달력</a:t>
              </a: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총 날짜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000" b="1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윤년여부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결정</a:t>
              </a: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요일 출력</a:t>
              </a: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rot="5400000">
              <a:off x="2712" y="1820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6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 양식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87193776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7662AE03-75F8-45ED-817B-2E317BFB6B8B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994122"/>
          </a:xfrm>
        </p:spPr>
        <p:txBody>
          <a:bodyPr/>
          <a:lstStyle/>
          <a:p>
            <a:pPr eaLnBrk="1" hangingPunct="1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문제</a:t>
            </a:r>
            <a:r>
              <a:rPr lang="en-US" altLang="ko-KR" sz="2000" dirty="0" smtClean="0">
                <a:solidFill>
                  <a:schemeClr val="tx1"/>
                </a:solidFill>
              </a:rPr>
              <a:t>]  </a:t>
            </a:r>
            <a:r>
              <a:rPr lang="ko-KR" altLang="en-US" sz="2000" dirty="0" smtClean="0">
                <a:solidFill>
                  <a:schemeClr val="tx1"/>
                </a:solidFill>
              </a:rPr>
              <a:t>키와 몸무게를 입력하면  </a:t>
            </a:r>
            <a:r>
              <a:rPr lang="en-US" altLang="ko-KR" sz="2000" dirty="0" smtClean="0">
                <a:solidFill>
                  <a:schemeClr val="tx1"/>
                </a:solidFill>
              </a:rPr>
              <a:t>“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먹어야함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</a:rPr>
              <a:t>표준 </a:t>
            </a:r>
            <a:r>
              <a:rPr lang="en-US" altLang="ko-KR" sz="2000" dirty="0" smtClean="0">
                <a:solidFill>
                  <a:schemeClr val="tx1"/>
                </a:solidFill>
              </a:rPr>
              <a:t>–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빼야함</a:t>
            </a:r>
            <a:r>
              <a:rPr lang="en-US" altLang="ko-KR" sz="2000" dirty="0" smtClean="0">
                <a:solidFill>
                  <a:schemeClr val="tx1"/>
                </a:solidFill>
              </a:rPr>
              <a:t>”</a:t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ko-KR" altLang="en-US" sz="2000" dirty="0" smtClean="0">
                <a:solidFill>
                  <a:schemeClr val="tx1"/>
                </a:solidFill>
              </a:rPr>
              <a:t>출력하는 프로그램을 작성해 주세요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04031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1. </a:t>
            </a:r>
            <a:r>
              <a:rPr lang="ko-KR" altLang="en-US" dirty="0" smtClean="0"/>
              <a:t>고객의 요구 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</a:t>
            </a:r>
            <a:r>
              <a:rPr lang="en-US" altLang="ko-KR" sz="1400" dirty="0" smtClean="0"/>
              <a:t>-“</a:t>
            </a:r>
            <a:r>
              <a:rPr lang="ko-KR" altLang="en-US" sz="1400" dirty="0"/>
              <a:t>키와 몸무게를 입력하면 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먹어야함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표준 </a:t>
            </a:r>
            <a:r>
              <a:rPr lang="en-US" altLang="ko-KR" sz="1400" dirty="0"/>
              <a:t>–</a:t>
            </a:r>
            <a:r>
              <a:rPr lang="ko-KR" altLang="en-US" sz="1400" dirty="0" err="1"/>
              <a:t>빼야함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출력하는 </a:t>
            </a:r>
            <a:r>
              <a:rPr lang="ko-KR" altLang="en-US" sz="1400" dirty="0"/>
              <a:t>프로그램을 작성해 주세요</a:t>
            </a:r>
            <a:r>
              <a:rPr lang="en-US" altLang="ko-KR" sz="1400" dirty="0" smtClean="0"/>
              <a:t>.”</a:t>
            </a:r>
            <a:endParaRPr lang="en-US" altLang="ko-KR" sz="1400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r>
              <a:rPr lang="en-US" altLang="ko-KR" dirty="0" smtClean="0"/>
              <a:t>2. </a:t>
            </a:r>
            <a:r>
              <a:rPr lang="ko-KR" altLang="en-US" dirty="0" smtClean="0"/>
              <a:t>요구사항 분석</a:t>
            </a:r>
          </a:p>
          <a:p>
            <a:pPr lvl="1" eaLnBrk="1" hangingPunct="1"/>
            <a:r>
              <a:rPr lang="ko-KR" altLang="en-US" dirty="0" smtClean="0"/>
              <a:t>키와 몸무게의 </a:t>
            </a:r>
            <a:r>
              <a:rPr lang="ko-KR" altLang="en-US" dirty="0" smtClean="0"/>
              <a:t>입력 범위는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/>
              <a:t>(0</a:t>
            </a:r>
            <a:r>
              <a:rPr lang="ko-KR" altLang="en-US" dirty="0" smtClean="0"/>
              <a:t>이상의 값</a:t>
            </a:r>
            <a:r>
              <a:rPr lang="en-US" altLang="ko-KR" dirty="0" smtClean="0"/>
              <a:t>                                                                                                   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입력의 양식은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키</a:t>
            </a:r>
            <a:r>
              <a:rPr lang="en-US" altLang="ko-KR" dirty="0" smtClean="0">
                <a:latin typeface="Arial" charset="0"/>
                <a:ea typeface="굴림" charset="-127"/>
              </a:rPr>
              <a:t>(m)</a:t>
            </a:r>
            <a:r>
              <a:rPr lang="ko-KR" altLang="en-US" dirty="0" smtClean="0">
                <a:latin typeface="Arial" charset="0"/>
                <a:ea typeface="굴림" charset="-127"/>
              </a:rPr>
              <a:t> 몸무게</a:t>
            </a:r>
            <a:r>
              <a:rPr lang="en-US" altLang="ko-KR" dirty="0" smtClean="0">
                <a:latin typeface="Arial" charset="0"/>
                <a:ea typeface="굴림" charset="-127"/>
              </a:rPr>
              <a:t>(kg)</a:t>
            </a:r>
            <a:r>
              <a:rPr lang="ko-KR" altLang="en-US" dirty="0" smtClean="0">
                <a:latin typeface="Arial" charset="0"/>
                <a:ea typeface="굴림" charset="-127"/>
              </a:rPr>
              <a:t> 순으로 입력 하게함</a:t>
            </a:r>
            <a:endParaRPr lang="en-US" altLang="ko-KR" dirty="0" smtClean="0">
              <a:latin typeface="Arial" charset="0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Arial" charset="0"/>
                <a:ea typeface="굴림" charset="-127"/>
              </a:rPr>
              <a:t>입력 </a:t>
            </a:r>
            <a:r>
              <a:rPr lang="ko-KR" altLang="en-US" dirty="0" smtClean="0">
                <a:latin typeface="Arial" charset="0"/>
                <a:ea typeface="굴림" charset="-127"/>
              </a:rPr>
              <a:t>범위를 벗어나면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dirty="0" smtClean="0">
                <a:latin typeface="Arial" charset="0"/>
                <a:ea typeface="굴림" charset="-127"/>
              </a:rPr>
              <a:t>다시 입력하게 함</a:t>
            </a:r>
          </a:p>
          <a:p>
            <a:pPr lvl="1" eaLnBrk="1" hangingPunct="1"/>
            <a:r>
              <a:rPr lang="ko-KR" altLang="en-US" dirty="0" smtClean="0"/>
              <a:t>출력의 형태는</a:t>
            </a:r>
            <a:r>
              <a:rPr lang="en-US" altLang="ko-KR" dirty="0" smtClean="0"/>
              <a:t>?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BMI </a:t>
            </a:r>
            <a:r>
              <a:rPr lang="ko-KR" altLang="en-US" dirty="0" smtClean="0">
                <a:latin typeface="Arial" charset="0"/>
                <a:ea typeface="굴림" charset="-127"/>
              </a:rPr>
              <a:t>형태를 통해 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출력하게됨</a:t>
            </a:r>
            <a:r>
              <a:rPr lang="ko-KR" altLang="en-US" dirty="0" smtClean="0">
                <a:latin typeface="Arial" charset="0"/>
                <a:ea typeface="굴림" charset="-127"/>
              </a:rPr>
              <a:t> </a:t>
            </a:r>
            <a:r>
              <a:rPr lang="en-US" altLang="ko-KR" dirty="0" smtClean="0">
                <a:latin typeface="Arial" charset="0"/>
                <a:ea typeface="굴림" charset="-127"/>
              </a:rPr>
              <a:t>(BMI = </a:t>
            </a:r>
            <a:r>
              <a:rPr lang="ko-KR" altLang="en-US" dirty="0" smtClean="0">
                <a:latin typeface="Arial" charset="0"/>
                <a:ea typeface="굴림" charset="-127"/>
              </a:rPr>
              <a:t>몸무게</a:t>
            </a:r>
            <a:r>
              <a:rPr lang="en-US" altLang="ko-KR" dirty="0" smtClean="0">
                <a:latin typeface="Arial" charset="0"/>
                <a:ea typeface="굴림" charset="-127"/>
              </a:rPr>
              <a:t>/</a:t>
            </a:r>
            <a:r>
              <a:rPr lang="ko-KR" altLang="en-US" dirty="0" smtClean="0">
                <a:latin typeface="Arial" charset="0"/>
                <a:ea typeface="굴림" charset="-127"/>
              </a:rPr>
              <a:t>키</a:t>
            </a:r>
            <a:r>
              <a:rPr lang="en-US" altLang="ko-KR" dirty="0" smtClean="0">
                <a:latin typeface="Arial" charset="0"/>
                <a:ea typeface="굴림" charset="-127"/>
              </a:rPr>
              <a:t>^2)</a:t>
            </a:r>
          </a:p>
          <a:p>
            <a:pPr lvl="2" eaLnBrk="1" hangingPunct="1"/>
            <a:r>
              <a:rPr lang="en-US" altLang="ko-KR" dirty="0" smtClean="0">
                <a:latin typeface="Arial" charset="0"/>
                <a:ea typeface="굴림" charset="-127"/>
              </a:rPr>
              <a:t>BMI</a:t>
            </a:r>
            <a:r>
              <a:rPr lang="ko-KR" altLang="en-US" dirty="0" smtClean="0">
                <a:latin typeface="Arial" charset="0"/>
                <a:ea typeface="굴림" charset="-127"/>
              </a:rPr>
              <a:t>가 </a:t>
            </a:r>
            <a:r>
              <a:rPr lang="en-US" altLang="ko-KR" dirty="0" smtClean="0">
                <a:latin typeface="Arial" charset="0"/>
                <a:ea typeface="굴림" charset="-127"/>
              </a:rPr>
              <a:t>23(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과체중</a:t>
            </a:r>
            <a:r>
              <a:rPr lang="en-US" altLang="ko-KR" dirty="0" smtClean="0">
                <a:latin typeface="Arial" charset="0"/>
                <a:ea typeface="굴림" charset="-127"/>
              </a:rPr>
              <a:t>)</a:t>
            </a:r>
            <a:r>
              <a:rPr lang="ko-KR" altLang="en-US" dirty="0" smtClean="0">
                <a:latin typeface="Arial" charset="0"/>
                <a:ea typeface="굴림" charset="-127"/>
              </a:rPr>
              <a:t>이 넘으면 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빼야됨을</a:t>
            </a:r>
            <a:r>
              <a:rPr lang="ko-KR" altLang="en-US" dirty="0" smtClean="0">
                <a:latin typeface="Arial" charset="0"/>
                <a:ea typeface="굴림" charset="-127"/>
              </a:rPr>
              <a:t> 출력 그렇지 않으면 </a:t>
            </a:r>
            <a:r>
              <a:rPr lang="ko-KR" altLang="en-US" dirty="0" err="1" smtClean="0">
                <a:latin typeface="Arial" charset="0"/>
                <a:ea typeface="굴림" charset="-127"/>
              </a:rPr>
              <a:t>먹어야됨을</a:t>
            </a:r>
            <a:r>
              <a:rPr lang="ko-KR" altLang="en-US" dirty="0" smtClean="0">
                <a:latin typeface="Arial" charset="0"/>
                <a:ea typeface="굴림" charset="-127"/>
              </a:rPr>
              <a:t> 출력           </a:t>
            </a:r>
            <a:endParaRPr lang="ko-KR" altLang="en-US" dirty="0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56235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E93C1C0F-8022-4BDD-AA69-01C240A23C74}" type="slidenum">
              <a:rPr lang="en-US" altLang="ko-KR" b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ko-KR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] </a:t>
            </a:r>
            <a:r>
              <a:rPr lang="ko-KR" altLang="en-US" dirty="0" smtClean="0">
                <a:solidFill>
                  <a:schemeClr val="tx1"/>
                </a:solidFill>
              </a:rPr>
              <a:t>몸무게 판정</a:t>
            </a:r>
            <a:r>
              <a:rPr lang="en-US" altLang="ko-KR" dirty="0" smtClean="0">
                <a:solidFill>
                  <a:schemeClr val="tx1"/>
                </a:solidFill>
              </a:rPr>
              <a:t> (2/4)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설계</a:t>
            </a:r>
          </a:p>
          <a:p>
            <a:pPr lvl="1" eaLnBrk="1" hangingPunct="1">
              <a:buFont typeface="HY헤드라인M" pitchFamily="18" charset="-127"/>
              <a:buNone/>
            </a:pPr>
            <a:r>
              <a:rPr lang="ko-KR" altLang="en-US" dirty="0" smtClean="0"/>
              <a:t>	</a:t>
            </a:r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lvl="1" eaLnBrk="1" hangingPunct="1">
              <a:buFont typeface="HY헤드라인M" pitchFamily="18" charset="-127"/>
              <a:buNone/>
            </a:pPr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grpSp>
        <p:nvGrpSpPr>
          <p:cNvPr id="20486" name="Group 41"/>
          <p:cNvGrpSpPr>
            <a:grpSpLocks/>
          </p:cNvGrpSpPr>
          <p:nvPr/>
        </p:nvGrpSpPr>
        <p:grpSpPr bwMode="auto">
          <a:xfrm>
            <a:off x="717550" y="1987550"/>
            <a:ext cx="7742238" cy="3241675"/>
            <a:chOff x="525" y="1252"/>
            <a:chExt cx="4877" cy="2042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2638" y="1252"/>
              <a:ext cx="648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몸무게 판정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88" name="Rectangle 9"/>
            <p:cNvSpPr>
              <a:spLocks noChangeArrowheads="1"/>
            </p:cNvSpPr>
            <p:nvPr/>
          </p:nvSpPr>
          <p:spPr bwMode="auto">
            <a:xfrm>
              <a:off x="870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</a:t>
              </a:r>
            </a:p>
          </p:txBody>
        </p:sp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2667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처리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4473" y="2069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52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입력처리</a:t>
              </a:r>
              <a:r>
                <a:rPr kumimoji="1" lang="en-US" altLang="ko-KR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	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auto">
            <a:xfrm>
              <a:off x="121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입력검증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3" name="Rectangle 14"/>
            <p:cNvSpPr>
              <a:spLocks noChangeArrowheads="1"/>
            </p:cNvSpPr>
            <p:nvPr/>
          </p:nvSpPr>
          <p:spPr bwMode="auto">
            <a:xfrm>
              <a:off x="197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0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BMI </a:t>
              </a:r>
              <a:r>
                <a:rPr kumimoji="1" lang="ko-KR" altLang="en-US" sz="10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계산</a:t>
              </a:r>
              <a:endParaRPr kumimoji="1" lang="ko-KR" altLang="en-US" sz="10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4" name="Rectangle 15"/>
            <p:cNvSpPr>
              <a:spLocks noChangeArrowheads="1"/>
            </p:cNvSpPr>
            <p:nvPr/>
          </p:nvSpPr>
          <p:spPr bwMode="auto">
            <a:xfrm>
              <a:off x="2666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BMI &gt; 23 ?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3365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err="1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출력값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 결정</a:t>
              </a:r>
              <a:endParaRPr kumimoji="1" lang="ko-KR" altLang="en-US" sz="12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sp>
          <p:nvSpPr>
            <p:cNvPr id="20496" name="Rectangle 18"/>
            <p:cNvSpPr>
              <a:spLocks noChangeArrowheads="1"/>
            </p:cNvSpPr>
            <p:nvPr/>
          </p:nvSpPr>
          <p:spPr bwMode="auto">
            <a:xfrm>
              <a:off x="4813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 err="1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출력값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 출력</a:t>
              </a:r>
              <a:endParaRPr kumimoji="1" lang="ko-KR" altLang="en-US" sz="12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497" name="AutoShape 19"/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flipH="1">
              <a:off x="2962" y="1570"/>
              <a:ext cx="1" cy="4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8" name="AutoShape 20"/>
            <p:cNvCxnSpPr>
              <a:cxnSpLocks noChangeShapeType="1"/>
              <a:stCxn id="20487" idx="2"/>
              <a:endCxn id="20488" idx="0"/>
            </p:cNvCxnSpPr>
            <p:nvPr/>
          </p:nvCxnSpPr>
          <p:spPr bwMode="auto">
            <a:xfrm rot="5400000">
              <a:off x="1814" y="921"/>
              <a:ext cx="499" cy="179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9" name="AutoShape 21"/>
            <p:cNvCxnSpPr>
              <a:cxnSpLocks noChangeShapeType="1"/>
              <a:stCxn id="20487" idx="2"/>
              <a:endCxn id="20490" idx="0"/>
            </p:cNvCxnSpPr>
            <p:nvPr/>
          </p:nvCxnSpPr>
          <p:spPr bwMode="auto">
            <a:xfrm rot="16200000" flipH="1">
              <a:off x="3615" y="917"/>
              <a:ext cx="499" cy="180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0" name="AutoShape 22"/>
            <p:cNvCxnSpPr>
              <a:cxnSpLocks noChangeShapeType="1"/>
              <a:stCxn id="20488" idx="2"/>
              <a:endCxn id="20491" idx="0"/>
            </p:cNvCxnSpPr>
            <p:nvPr/>
          </p:nvCxnSpPr>
          <p:spPr bwMode="auto">
            <a:xfrm rot="5400000">
              <a:off x="698" y="2509"/>
              <a:ext cx="589" cy="345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23"/>
            <p:cNvCxnSpPr>
              <a:cxnSpLocks noChangeShapeType="1"/>
              <a:stCxn id="20488" idx="2"/>
              <a:endCxn id="20492" idx="0"/>
            </p:cNvCxnSpPr>
            <p:nvPr/>
          </p:nvCxnSpPr>
          <p:spPr bwMode="auto">
            <a:xfrm rot="16200000" flipH="1">
              <a:off x="1042" y="2510"/>
              <a:ext cx="589" cy="344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02" name="Rectangle 29"/>
            <p:cNvSpPr>
              <a:spLocks noChangeArrowheads="1"/>
            </p:cNvSpPr>
            <p:nvPr/>
          </p:nvSpPr>
          <p:spPr bwMode="auto">
            <a:xfrm>
              <a:off x="4124" y="2976"/>
              <a:ext cx="589" cy="31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1125" tIns="55562" rIns="111125" bIns="55562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출력 양식</a:t>
              </a:r>
              <a:endParaRPr kumimoji="1" lang="en-US" altLang="ko-KR" sz="1400" b="1" dirty="0" smtClean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400" b="1" dirty="0" smtClean="0">
                  <a:solidFill>
                    <a:srgbClr val="000000"/>
                  </a:solidFill>
                  <a:latin typeface="굴림" charset="-127"/>
                  <a:ea typeface="굴림" charset="-127"/>
                </a:rPr>
                <a:t>결정</a:t>
              </a:r>
              <a:endParaRPr kumimoji="1" lang="ko-KR" altLang="en-US" sz="1400" b="1" dirty="0">
                <a:solidFill>
                  <a:srgbClr val="000000"/>
                </a:solidFill>
                <a:latin typeface="굴림" charset="-127"/>
                <a:ea typeface="굴림" charset="-127"/>
              </a:endParaRPr>
            </a:p>
          </p:txBody>
        </p:sp>
        <p:cxnSp>
          <p:nvCxnSpPr>
            <p:cNvPr id="20503" name="AutoShape 30"/>
            <p:cNvCxnSpPr>
              <a:cxnSpLocks noChangeShapeType="1"/>
              <a:stCxn id="20490" idx="2"/>
              <a:endCxn id="20502" idx="0"/>
            </p:cNvCxnSpPr>
            <p:nvPr/>
          </p:nvCxnSpPr>
          <p:spPr bwMode="auto">
            <a:xfrm rot="5400000">
              <a:off x="4299" y="2507"/>
              <a:ext cx="589" cy="349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35"/>
            <p:cNvCxnSpPr>
              <a:cxnSpLocks noChangeShapeType="1"/>
              <a:stCxn id="20489" idx="2"/>
              <a:endCxn id="20493" idx="0"/>
            </p:cNvCxnSpPr>
            <p:nvPr/>
          </p:nvCxnSpPr>
          <p:spPr bwMode="auto">
            <a:xfrm rot="5400000">
              <a:off x="2322" y="2336"/>
              <a:ext cx="589" cy="691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5" name="AutoShape 36"/>
            <p:cNvCxnSpPr>
              <a:cxnSpLocks noChangeShapeType="1"/>
              <a:stCxn id="20489" idx="2"/>
              <a:endCxn id="20495" idx="0"/>
            </p:cNvCxnSpPr>
            <p:nvPr/>
          </p:nvCxnSpPr>
          <p:spPr bwMode="auto">
            <a:xfrm rot="16200000" flipH="1">
              <a:off x="3016" y="2333"/>
              <a:ext cx="589" cy="698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6" name="AutoShape 38"/>
            <p:cNvCxnSpPr>
              <a:cxnSpLocks noChangeShapeType="1"/>
              <a:stCxn id="20489" idx="2"/>
              <a:endCxn id="20494" idx="0"/>
            </p:cNvCxnSpPr>
            <p:nvPr/>
          </p:nvCxnSpPr>
          <p:spPr bwMode="auto">
            <a:xfrm flipH="1">
              <a:off x="2961" y="2387"/>
              <a:ext cx="1" cy="5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7" name="AutoShape 40"/>
            <p:cNvCxnSpPr>
              <a:cxnSpLocks noChangeShapeType="1"/>
              <a:stCxn id="20490" idx="2"/>
              <a:endCxn id="20496" idx="0"/>
            </p:cNvCxnSpPr>
            <p:nvPr/>
          </p:nvCxnSpPr>
          <p:spPr bwMode="auto">
            <a:xfrm rot="16200000" flipH="1">
              <a:off x="4643" y="2512"/>
              <a:ext cx="589" cy="340"/>
            </a:xfrm>
            <a:prstGeom prst="bentConnector3">
              <a:avLst>
                <a:gd name="adj1" fmla="val 49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071027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진법 변환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다음에 주어진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(10111.111)</a:t>
            </a:r>
            <a:r>
              <a:rPr lang="en-US" altLang="ko-KR" baseline="-25000" dirty="0"/>
              <a:t>2</a:t>
            </a:r>
            <a:r>
              <a:rPr lang="ko-KR" altLang="en-US" dirty="0"/>
              <a:t>	</a:t>
            </a:r>
            <a:r>
              <a:rPr lang="en-US" altLang="ko-KR" dirty="0"/>
              <a:t>23.875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(15.625)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/>
              <a:t>1111.101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다음에 주어진 </a:t>
            </a:r>
            <a:r>
              <a:rPr lang="en-US" altLang="ko-KR" dirty="0"/>
              <a:t>8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(2031.52)</a:t>
            </a:r>
            <a:r>
              <a:rPr lang="en-US" altLang="ko-KR" baseline="-25000" dirty="0"/>
              <a:t>8</a:t>
            </a:r>
            <a:r>
              <a:rPr lang="ko-KR" altLang="en-US" dirty="0"/>
              <a:t> 	</a:t>
            </a:r>
            <a:r>
              <a:rPr lang="en-US" altLang="ko-KR" dirty="0"/>
              <a:t>419.A8</a:t>
            </a:r>
            <a:endParaRPr lang="ko-KR" altLang="en-US" dirty="0"/>
          </a:p>
          <a:p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다음에 주어진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8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(169.6875)</a:t>
            </a:r>
            <a:r>
              <a:rPr lang="en-US" altLang="ko-KR" baseline="-25000" dirty="0"/>
              <a:t>10</a:t>
            </a:r>
            <a:r>
              <a:rPr lang="ko-KR" altLang="en-US" dirty="0"/>
              <a:t>	</a:t>
            </a:r>
            <a:r>
              <a:rPr lang="en-US" altLang="ko-KR" dirty="0"/>
              <a:t>251.54</a:t>
            </a:r>
            <a:r>
              <a:rPr lang="ko-KR" altLang="en-US" dirty="0"/>
              <a:t>	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다음에 주어진 </a:t>
            </a:r>
            <a:r>
              <a:rPr lang="en-US" altLang="ko-KR" dirty="0"/>
              <a:t>16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(35B.D8)</a:t>
            </a:r>
            <a:r>
              <a:rPr lang="en-US" altLang="ko-KR" baseline="-25000" dirty="0"/>
              <a:t>16</a:t>
            </a:r>
            <a:r>
              <a:rPr lang="ko-KR" altLang="en-US" dirty="0"/>
              <a:t>	</a:t>
            </a:r>
            <a:r>
              <a:rPr lang="en-US" altLang="ko-KR" dirty="0"/>
              <a:t>1101011011.11011</a:t>
            </a:r>
            <a:r>
              <a:rPr lang="ko-KR" altLang="en-US" dirty="0"/>
              <a:t>	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F8D4-A811-4472-9F28-76AB5C6D02C3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5508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337</Words>
  <Application>Microsoft Office PowerPoint</Application>
  <PresentationFormat>화면 슬라이드 쇼(4:3)</PresentationFormat>
  <Paragraphs>104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테마</vt:lpstr>
      <vt:lpstr>2_[템플릿]책_수업자료</vt:lpstr>
      <vt:lpstr>PowerPoint 프레젠테이션</vt:lpstr>
      <vt:lpstr>PowerPoint 프레젠테이션</vt:lpstr>
      <vt:lpstr>[예] 만년 달력 (1/4)</vt:lpstr>
      <vt:lpstr>[예] 만년 달력 (2/4)</vt:lpstr>
      <vt:lpstr>[문제]  키와 몸무게를 입력하면  “먹어야함 – 표준 –빼야함” 출력하는 프로그램을 작성해 주세요.</vt:lpstr>
      <vt:lpstr>[예] 몸무게 판정 (2/4)</vt:lpstr>
      <vt:lpstr>진법 변환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student</cp:lastModifiedBy>
  <cp:revision>12</cp:revision>
  <dcterms:created xsi:type="dcterms:W3CDTF">2017-12-21T13:46:56Z</dcterms:created>
  <dcterms:modified xsi:type="dcterms:W3CDTF">2018-01-29T05:08:31Z</dcterms:modified>
</cp:coreProperties>
</file>