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57" r:id="rId6"/>
    <p:sldId id="273" r:id="rId7"/>
    <p:sldId id="258" r:id="rId8"/>
    <p:sldId id="274" r:id="rId9"/>
    <p:sldId id="275" r:id="rId10"/>
    <p:sldId id="272" r:id="rId11"/>
    <p:sldId id="259" r:id="rId12"/>
    <p:sldId id="276" r:id="rId13"/>
    <p:sldId id="260" r:id="rId14"/>
    <p:sldId id="277" r:id="rId15"/>
    <p:sldId id="261" r:id="rId16"/>
    <p:sldId id="278" r:id="rId17"/>
    <p:sldId id="264" r:id="rId18"/>
    <p:sldId id="279" r:id="rId19"/>
    <p:sldId id="267" r:id="rId20"/>
    <p:sldId id="266" r:id="rId21"/>
    <p:sldId id="268" r:id="rId22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10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E202-62EF-4B4D-89A6-26A807AAC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F9835-775E-4EB9-B445-B2220ACC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97078-F03C-48C9-AA02-150EF4B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E1F6-F87D-4482-9458-0259C08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303D7-D6E6-4227-9827-0061D2D2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53AB0-A6CA-4CC6-A26F-5801D596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18338-49DC-4DF7-9150-251B8F30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11917-F96F-4407-AB18-6A9D946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ADB20-5256-4C21-968A-3425E4DC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87B6-FDE5-4E05-BF7A-9BA325F9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FE3A6-578B-4B5C-9245-A351DDE9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E2162-A8F8-4F5D-8484-0038C508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8353B-BE0E-49A8-A022-EF866CA4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8D49A-3BDE-416C-88DF-8F288C7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18A49-5E5B-44DF-9ECC-5932F37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C2C0-2421-45BA-A5D3-F65BE05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B059-23EA-451C-8AF6-AACCFC07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C6A94-AE9C-46FE-BCAC-A98E4E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509B1-0EC1-411E-B38E-BD75D59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287A6-D681-405C-BEFD-C3341D4C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70F1B-3771-428C-B77C-2C8395D0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496E6-0385-4FE4-BFF2-C0ADBF6E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247B8-013A-47DA-9166-DE5F2A7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FBA61-680E-4A9B-96B3-0D41A5D1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90E32-4F07-40B3-AA3A-B59CAD2B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7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6389-EDA3-4998-9F10-870D584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991C8-DE83-402D-B490-0AE272EE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C746B-8DED-4666-9151-7818A676D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FB2F0-4A21-4B34-A0F5-E04CDE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ADF67-D867-45D8-8380-4E25C68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9C30C-16A4-42C1-9717-8B220CB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C247C-D462-4212-977A-0A3D59C6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1C18-5FDD-42E0-A382-C2AAC648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90549-A959-4FCD-9EEA-137DC326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0F31E-9999-4278-B82E-FEDF61B4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C14280-C614-4512-ABA0-FF75C24C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23729A-228B-4D1C-B1CF-A6A3E44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C4F501-710F-422E-B962-A970020B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BA44ED-1D92-431C-86A7-6DAB635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4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AB22-58C4-4DC5-8671-67C8918E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FD4BA-CD1C-421E-9E6F-EEACF932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369B6-3D2C-468A-BDA3-6877F634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C3C01C-7201-4F03-BCC7-ECED978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F74AB3-B9B6-4149-A490-AC957CFF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566CF-AECF-4A50-B1B0-BD9FAE9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85DA6-4836-472B-97CB-6E28008E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B08F-C53E-4FCC-A5D1-FEB8DFEF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9A098-6C4E-4DE9-BC95-37CCA37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2DD64-0728-4D75-BCBA-3E9B02A8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16599-F1BB-4389-B76B-39B701F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AE7EF-D140-44A7-A961-65A36353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6213-B81B-4D7D-A087-9D584EC6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1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85C5-36F0-4A85-B302-07FF24E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63893E-87D4-463E-81F4-BABCA6EF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F3695-8806-4B8A-9395-29EDB911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3BE63-7DEA-4BD1-AF7F-26138E44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902B-C237-47B5-8B0B-80F834E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842B4-6EB7-492F-AE11-F1AAD313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696D5-8F29-4EC2-B43B-42426017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39C30-0CA6-491E-B559-27751EC1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DF6C5-7373-449C-9D89-04E6B974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CF2-75F8-43C0-A609-882CFF82F981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9BCD0-659D-4A6E-8B47-35F6D4854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7BCB8-B635-4E81-9B39-0C53F7A5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935-2C17-4D46-B15D-E0AC97270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9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-validator.org/validator.html.ko" TargetMode="External"/><Relationship Id="rId2" Type="http://schemas.openxmlformats.org/officeDocument/2006/relationships/hyperlink" Target="https://html5.validator.nu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html5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CE33-375A-43FC-AE7C-E0953290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보고서</a:t>
            </a:r>
          </a:p>
        </p:txBody>
      </p:sp>
    </p:spTree>
    <p:extLst>
      <p:ext uri="{BB962C8B-B14F-4D97-AF65-F5344CB8AC3E}">
        <p14:creationId xmlns:p14="http://schemas.microsoft.com/office/powerpoint/2010/main" val="31037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4410" y="3338"/>
            <a:ext cx="96427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&lt;!DOCTYPE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html&gt;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&lt;html&gt;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&lt;head&gt;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&lt;meta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charset="UTF-8"&gt;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&lt;title&gt;</a:t>
            </a:r>
            <a:r>
              <a:rPr lang="ko-KR" altLang="en-US" sz="2000" dirty="0">
                <a:solidFill>
                  <a:srgbClr val="FF0000"/>
                </a:solidFill>
              </a:rPr>
              <a:t>도시 소개</a:t>
            </a:r>
            <a:r>
              <a:rPr lang="en-US" altLang="ko-KR" sz="2000" dirty="0">
                <a:solidFill>
                  <a:srgbClr val="FF0000"/>
                </a:solidFill>
              </a:rPr>
              <a:t>&lt;/title&gt;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&lt;/head&gt;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&lt;body&gt;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&lt;h3&gt;</a:t>
            </a:r>
            <a:r>
              <a:rPr lang="ko-KR" altLang="en-US" sz="2000" dirty="0">
                <a:solidFill>
                  <a:srgbClr val="FF0000"/>
                </a:solidFill>
              </a:rPr>
              <a:t>도시 소개</a:t>
            </a:r>
            <a:r>
              <a:rPr lang="en-US" altLang="ko-KR" sz="2000" dirty="0">
                <a:solidFill>
                  <a:srgbClr val="FF0000"/>
                </a:solidFill>
              </a:rPr>
              <a:t>&lt;/h3&gt;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hr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&lt;dl&gt;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&gt;California&lt;/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맑고 화창한 날씨가 좋고 태평양의 아름다운 해변을 가진 멋진 주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&gt;Florida&lt;/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미국의 동남부에 위치한 주로서 많은 휴양 도시가 있고 미국의 최남단이 연결된 아름다운 주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&gt;Texas&lt;/</a:t>
            </a:r>
            <a:r>
              <a:rPr lang="en-US" altLang="ko-KR" sz="2000" dirty="0" err="1">
                <a:solidFill>
                  <a:srgbClr val="FF0000"/>
                </a:solidFill>
              </a:rPr>
              <a:t>dt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&lt;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r>
              <a:rPr lang="ko-KR" altLang="en-US" sz="2000" dirty="0">
                <a:solidFill>
                  <a:srgbClr val="FF0000"/>
                </a:solidFill>
              </a:rPr>
              <a:t>드넓은 목장들이 있어 텍사스 </a:t>
            </a:r>
            <a:r>
              <a:rPr lang="ko-KR" altLang="en-US" sz="2000" dirty="0" err="1">
                <a:solidFill>
                  <a:srgbClr val="FF0000"/>
                </a:solidFill>
              </a:rPr>
              <a:t>바베큐로</a:t>
            </a:r>
            <a:r>
              <a:rPr lang="ko-KR" altLang="en-US" sz="2000" dirty="0">
                <a:solidFill>
                  <a:srgbClr val="FF0000"/>
                </a:solidFill>
              </a:rPr>
              <a:t> 유명하고 석유가 생산되는 주 </a:t>
            </a:r>
            <a:r>
              <a:rPr lang="en-US" altLang="ko-KR" sz="2000" dirty="0">
                <a:solidFill>
                  <a:srgbClr val="FF0000"/>
                </a:solidFill>
              </a:rPr>
              <a:t>&lt;/</a:t>
            </a:r>
            <a:r>
              <a:rPr lang="en-US" altLang="ko-KR" sz="2000" dirty="0" err="1">
                <a:solidFill>
                  <a:srgbClr val="FF0000"/>
                </a:solidFill>
              </a:rPr>
              <a:t>dd</a:t>
            </a:r>
            <a:r>
              <a:rPr lang="en-US" altLang="ko-KR" sz="2000" dirty="0">
                <a:solidFill>
                  <a:srgbClr val="FF0000"/>
                </a:solidFill>
              </a:rPr>
              <a:t>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&lt;/dl&gt;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&lt;/body&gt;</a:t>
            </a:r>
            <a:endParaRPr lang="ko-KR" altLang="en-US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&lt;/html&gt;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2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chemeClr val="bg1"/>
                </a:solidFill>
              </a:rPr>
              <a:t>3. </a:t>
            </a:r>
            <a:r>
              <a:rPr lang="ko-KR" altLang="en-US" sz="3200">
                <a:solidFill>
                  <a:schemeClr val="bg1"/>
                </a:solidFill>
              </a:rPr>
              <a:t>셀카로 찍은 사진을 보여주는 </a:t>
            </a:r>
            <a:r>
              <a:rPr lang="en-US" altLang="ko-KR" sz="3200">
                <a:solidFill>
                  <a:schemeClr val="bg1"/>
                </a:solidFill>
              </a:rPr>
              <a:t>HTML5 </a:t>
            </a:r>
            <a:r>
              <a:rPr lang="ko-KR" altLang="en-US" sz="320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3" y="1100138"/>
            <a:ext cx="11026877" cy="5300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A5156D-9E23-46CD-B54F-6DF3EBDCAF7E}"/>
              </a:ext>
            </a:extLst>
          </p:cNvPr>
          <p:cNvSpPr/>
          <p:nvPr/>
        </p:nvSpPr>
        <p:spPr>
          <a:xfrm>
            <a:off x="0" y="-2533589"/>
            <a:ext cx="11694695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나의 셀카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"margin-left: auto; margin-right: auto;"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colspan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나의 셀카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"Penguins.png"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펭균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"300"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"Penguins2.png"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A198"/>
                </a:solidFill>
                <a:latin typeface="Consolas" panose="020B0609020204030204" pitchFamily="49" charset="0"/>
              </a:rPr>
              <a:t>펭균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"300"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0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</a:rPr>
              <a:t>다음과 같은 표를 </a:t>
            </a:r>
            <a:r>
              <a:rPr lang="en-US" altLang="ko-KR" sz="3200" dirty="0">
                <a:solidFill>
                  <a:schemeClr val="bg1"/>
                </a:solidFill>
              </a:rPr>
              <a:t>HTML5 </a:t>
            </a:r>
            <a:r>
              <a:rPr lang="ko-KR" altLang="en-US" sz="3200" dirty="0">
                <a:solidFill>
                  <a:schemeClr val="bg1"/>
                </a:solidFill>
              </a:rPr>
              <a:t>페이지로 작성하시오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8" y="1321516"/>
            <a:ext cx="4570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41" y="1321516"/>
            <a:ext cx="5224617" cy="48980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13748A-49E6-4439-A40D-2CC0AFA4F2D6}"/>
              </a:ext>
            </a:extLst>
          </p:cNvPr>
          <p:cNvSpPr/>
          <p:nvPr/>
        </p:nvSpPr>
        <p:spPr>
          <a:xfrm>
            <a:off x="3048000" y="-15314592"/>
            <a:ext cx="6096000" cy="3748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widtd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=device-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widtd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나의 셀카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caption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학생 신체 검사 표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caption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1px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이름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키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체중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시력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황기태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179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67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1.0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이재문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177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77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2.0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정인환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189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87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평균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181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77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1.3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br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caption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과일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수입표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caption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"1px"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사과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바나나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망고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"apple.jpg"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A198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"banana.png"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A198"/>
                </a:solidFill>
                <a:latin typeface="Consolas" panose="020B0609020204030204" pitchFamily="49" charset="0"/>
              </a:rPr>
              <a:t>바나나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"mango.jpg"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alt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A198"/>
                </a:solidFill>
                <a:latin typeface="Consolas" panose="020B0609020204030204" pitchFamily="49" charset="0"/>
              </a:rPr>
              <a:t>망고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 /&gt;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페루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필리핀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호주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th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0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981" y="111331"/>
            <a:ext cx="11737257" cy="2926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</a:rPr>
              <a:t>다음과 같이 웹 프로그래밍 공부에 참고하기 위한 사이트들의 링크를 만들고 </a:t>
            </a:r>
            <a:r>
              <a:rPr lang="en-US" altLang="ko-KR" sz="2800" dirty="0">
                <a:solidFill>
                  <a:schemeClr val="bg1"/>
                </a:solidFill>
              </a:rPr>
              <a:t>target=“_blank” </a:t>
            </a:r>
            <a:r>
              <a:rPr lang="ko-KR" altLang="en-US" sz="2800" dirty="0">
                <a:solidFill>
                  <a:schemeClr val="bg1"/>
                </a:solidFill>
              </a:rPr>
              <a:t>속성을 사용하여 링크가 클릭되면 새 윈도우를 열어 사이트가 출력되도록 하라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참고로 이들 사이트는 다음과 같다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dirty="0">
                <a:solidFill>
                  <a:schemeClr val="bg1"/>
                </a:solidFill>
                <a:hlinkClick r:id="rId2"/>
              </a:rPr>
              <a:t>https://html5.validator.nu/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  <a:hlinkClick r:id="rId3"/>
              </a:rPr>
              <a:t>http://www.css-validator.org/validator.html.ko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  <a:hlinkClick r:id="rId4"/>
              </a:rPr>
              <a:t>http://www.html5.org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20" y="3362630"/>
            <a:ext cx="5126577" cy="26694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5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65F448-87E3-478A-AB73-EFCDE6F14F59}"/>
              </a:ext>
            </a:extLst>
          </p:cNvPr>
          <p:cNvSpPr/>
          <p:nvPr/>
        </p:nvSpPr>
        <p:spPr>
          <a:xfrm>
            <a:off x="288757" y="-1540574"/>
            <a:ext cx="11373853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웹 프로그래밍 참조 사이트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"https://html5.validator.nu/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HTML5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태크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검사 사이트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"http://www.css-validator.org/validator.html.ko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CSS3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스타일 시트 검사 사이트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"http://www.html5.org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HTML5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표준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0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79" y="1047136"/>
            <a:ext cx="4211257" cy="44511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6. 9</a:t>
            </a:r>
            <a:r>
              <a:rPr lang="ko-KR" altLang="en-US" sz="3200" dirty="0">
                <a:solidFill>
                  <a:schemeClr val="bg1"/>
                </a:solidFill>
              </a:rPr>
              <a:t>개의 버튼을 가진 다음 웹 페이지를 작성하시오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3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8F9E84-6850-4686-B0C4-1D46F1BF1B6E}"/>
              </a:ext>
            </a:extLst>
          </p:cNvPr>
          <p:cNvSpPr/>
          <p:nvPr/>
        </p:nvSpPr>
        <p:spPr>
          <a:xfrm>
            <a:off x="264694" y="-2451275"/>
            <a:ext cx="11662611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버튼을 만들자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talbe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talbe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'1'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'2'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'3'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'4'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'5'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'6'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'7'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'8'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'BUTTON'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'9'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4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7. &lt;</a:t>
            </a:r>
            <a:r>
              <a:rPr lang="en-US" altLang="ko-KR" sz="3200" dirty="0" err="1">
                <a:solidFill>
                  <a:schemeClr val="bg1"/>
                </a:solidFill>
              </a:rPr>
              <a:t>fieldset</a:t>
            </a:r>
            <a:r>
              <a:rPr lang="en-US" altLang="ko-KR" sz="3200" dirty="0">
                <a:solidFill>
                  <a:schemeClr val="bg1"/>
                </a:solidFill>
              </a:rPr>
              <a:t>&gt;, &lt;legend&gt;, &lt;label&gt;, &lt;input&gt; </a:t>
            </a:r>
            <a:r>
              <a:rPr lang="ko-KR" altLang="en-US" sz="3200" dirty="0">
                <a:solidFill>
                  <a:schemeClr val="bg1"/>
                </a:solidFill>
              </a:rPr>
              <a:t>태그를 이용하여 다음 폼을 작성하시오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19" y="1603044"/>
            <a:ext cx="9341971" cy="28264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7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291" y="129151"/>
            <a:ext cx="11187477" cy="13255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&lt;</a:t>
            </a:r>
            <a:r>
              <a:rPr lang="en-US" altLang="ko-KR" dirty="0">
                <a:solidFill>
                  <a:schemeClr val="bg1"/>
                </a:solidFill>
              </a:rPr>
              <a:t>pre&gt; </a:t>
            </a:r>
            <a:r>
              <a:rPr lang="ko-KR" altLang="en-US" dirty="0">
                <a:solidFill>
                  <a:schemeClr val="bg1"/>
                </a:solidFill>
              </a:rPr>
              <a:t>태그로 개발자의 포맷 그대로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7160" y="1617732"/>
            <a:ext cx="677304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&lt;head&gt;&lt;title&gt;</a:t>
            </a:r>
            <a:r>
              <a:rPr lang="ko-KR" altLang="en-US" sz="1400" dirty="0">
                <a:solidFill>
                  <a:schemeClr val="bg1"/>
                </a:solidFill>
              </a:rPr>
              <a:t>개발자의 포맷 그대로 출력</a:t>
            </a:r>
            <a:r>
              <a:rPr lang="en-US" altLang="ko-KR" sz="1400" dirty="0">
                <a:solidFill>
                  <a:schemeClr val="bg1"/>
                </a:solidFill>
              </a:rPr>
              <a:t>&lt;/title&gt;&lt;/head&gt;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&lt;h3&gt;</a:t>
            </a:r>
            <a:r>
              <a:rPr lang="ko-KR" altLang="en-US" sz="1400" dirty="0">
                <a:solidFill>
                  <a:schemeClr val="bg1"/>
                </a:solidFill>
              </a:rPr>
              <a:t>개발자의 포맷 그대로 출력하기</a:t>
            </a:r>
            <a:r>
              <a:rPr lang="en-US" altLang="ko-KR" sz="1400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&lt;p&gt;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여러 개의 빈 칸은 하나로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여러 줄은 한 줄에 붙여 출력됩니다</a:t>
            </a:r>
            <a:r>
              <a:rPr lang="en-US" altLang="ko-KR" sz="1400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</a:t>
            </a:r>
            <a:r>
              <a:rPr lang="en-US" altLang="ko-KR" sz="1400" dirty="0" err="1">
                <a:solidFill>
                  <a:schemeClr val="bg1"/>
                </a:solidFill>
              </a:rPr>
              <a:t>hr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&lt;pre&gt;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그러나 </a:t>
            </a:r>
            <a:r>
              <a:rPr lang="en-US" altLang="ko-KR" sz="1400" dirty="0">
                <a:solidFill>
                  <a:schemeClr val="bg1"/>
                </a:solidFill>
              </a:rPr>
              <a:t>&amp;</a:t>
            </a:r>
            <a:r>
              <a:rPr lang="en-US" altLang="ko-KR" sz="1400" dirty="0" err="1">
                <a:solidFill>
                  <a:schemeClr val="bg1"/>
                </a:solidFill>
              </a:rPr>
              <a:t>lt;pre&amp;gt</a:t>
            </a:r>
            <a:r>
              <a:rPr lang="en-US" altLang="ko-KR" sz="1400" dirty="0">
                <a:solidFill>
                  <a:schemeClr val="bg1"/>
                </a:solidFill>
              </a:rPr>
              <a:t>;</a:t>
            </a:r>
            <a:r>
              <a:rPr lang="ko-KR" altLang="en-US" sz="1400" dirty="0">
                <a:solidFill>
                  <a:schemeClr val="bg1"/>
                </a:solidFill>
              </a:rPr>
              <a:t> 태그를 사용하면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사용자가 입력한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그대로 출력됩니다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&lt;/pre&gt;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&lt;/html&gt;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8675" y="3120296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0527" y="3285334"/>
            <a:ext cx="940256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&lt;Enter&gt;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02460"/>
            <a:ext cx="1017640" cy="612934"/>
          </a:xfrm>
          <a:prstGeom prst="wedgeRoundRectCallout">
            <a:avLst>
              <a:gd name="adj1" fmla="val 101431"/>
              <a:gd name="adj2" fmla="val -93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여러 개의 </a:t>
            </a:r>
            <a:r>
              <a:rPr lang="ko-KR" altLang="en-US" sz="1000">
                <a:solidFill>
                  <a:schemeClr val="bg1"/>
                </a:solidFill>
              </a:rPr>
              <a:t>빈 칸은 하나로 처리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60" y="3439765"/>
            <a:ext cx="768085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26" y="2344880"/>
            <a:ext cx="3866125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5440514" y="4174311"/>
            <a:ext cx="174740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609426" y="4433060"/>
            <a:ext cx="228507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7894504" y="4398255"/>
            <a:ext cx="11915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4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4779EB-388B-4AF1-A770-7D3241F3B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8"/>
          <a:stretch/>
        </p:blipFill>
        <p:spPr>
          <a:xfrm>
            <a:off x="1934194" y="1365662"/>
            <a:ext cx="7848600" cy="4654262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8. &lt;details&gt;</a:t>
            </a:r>
            <a:r>
              <a:rPr lang="ko-KR" altLang="en-US" sz="3200" dirty="0">
                <a:solidFill>
                  <a:schemeClr val="bg1"/>
                </a:solidFill>
              </a:rPr>
              <a:t>태그와 </a:t>
            </a:r>
            <a:r>
              <a:rPr lang="en-US" altLang="ko-KR" sz="3200" dirty="0">
                <a:solidFill>
                  <a:schemeClr val="bg1"/>
                </a:solidFill>
              </a:rPr>
              <a:t>&lt;summary&gt;</a:t>
            </a:r>
            <a:r>
              <a:rPr lang="ko-KR" altLang="en-US" sz="3200" dirty="0">
                <a:solidFill>
                  <a:schemeClr val="bg1"/>
                </a:solidFill>
              </a:rPr>
              <a:t>태그를 이용하여 다음과 같은 웹 페이지를 작성하시오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2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</a:rPr>
              <a:t>9. </a:t>
            </a:r>
            <a:r>
              <a:rPr lang="ko-KR" altLang="en-US" sz="3200" dirty="0">
                <a:solidFill>
                  <a:schemeClr val="bg1"/>
                </a:solidFill>
              </a:rPr>
              <a:t>도형 서식을 지정하는 다음 모양의 폼을 작성하시오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2" y="1047136"/>
            <a:ext cx="4820454" cy="513990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787" y="881494"/>
            <a:ext cx="5771407" cy="58280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1" y="337572"/>
            <a:ext cx="7691883" cy="3349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3471" y="4114800"/>
            <a:ext cx="43845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&lt; 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&amp;lt;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&amp;#60;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©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&amp;copy;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&amp;#169;</a:t>
            </a:r>
            <a:endParaRPr lang="ko-KR" altLang="en-US">
              <a:solidFill>
                <a:schemeClr val="bg1"/>
              </a:solidFill>
            </a:endParaRPr>
          </a:p>
          <a:p>
            <a:pPr lvl="1" fontAlgn="base" latinLnBrk="0"/>
            <a:r>
              <a:rPr lang="ko-KR" altLang="en-US">
                <a:solidFill>
                  <a:schemeClr val="bg1"/>
                </a:solidFill>
              </a:rPr>
              <a:t>∑	</a:t>
            </a:r>
            <a:r>
              <a:rPr lang="en-US" altLang="ko-KR">
                <a:solidFill>
                  <a:schemeClr val="bg1"/>
                </a:solidFill>
              </a:rPr>
              <a:t>----&gt;</a:t>
            </a:r>
            <a:r>
              <a:rPr lang="ko-KR" altLang="en-US">
                <a:solidFill>
                  <a:schemeClr val="bg1"/>
                </a:solidFill>
              </a:rPr>
              <a:t>	</a:t>
            </a:r>
            <a:r>
              <a:rPr lang="en-US" altLang="ko-KR">
                <a:solidFill>
                  <a:schemeClr val="bg1"/>
                </a:solidFill>
              </a:rPr>
              <a:t>&amp;sum; </a:t>
            </a:r>
            <a:r>
              <a:rPr lang="ko-KR" altLang="en-US">
                <a:solidFill>
                  <a:schemeClr val="bg1"/>
                </a:solidFill>
              </a:rPr>
              <a:t>	혹은 </a:t>
            </a:r>
            <a:r>
              <a:rPr lang="en-US" altLang="ko-KR">
                <a:solidFill>
                  <a:schemeClr val="bg1"/>
                </a:solidFill>
              </a:rPr>
              <a:t>&amp;#8721;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&amp;deg;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&amp;half;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&amp;lsh;</a:t>
            </a:r>
          </a:p>
          <a:p>
            <a:pPr lvl="1" fontAlgn="base" latinLnBrk="0"/>
            <a:r>
              <a:rPr lang="en-US" altLang="ko-KR">
                <a:solidFill>
                  <a:schemeClr val="bg1"/>
                </a:solidFill>
              </a:rPr>
              <a:t>&amp;sung;</a:t>
            </a:r>
          </a:p>
          <a:p>
            <a:pPr lvl="1" fontAlgn="base" latinLnBrk="0"/>
            <a:endParaRPr lang="en-US" altLang="ko-KR">
              <a:solidFill>
                <a:schemeClr val="bg1"/>
              </a:solidFill>
            </a:endParaRPr>
          </a:p>
          <a:p>
            <a:pPr lvl="1" fontAlgn="base" latinLnBrk="0"/>
            <a:endParaRPr lang="ko-KR" altLang="en-US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3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32655"/>
            <a:ext cx="10177941" cy="48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4" y="1209368"/>
            <a:ext cx="7476204" cy="52356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14" y="155576"/>
            <a:ext cx="10515600" cy="891560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</a:rPr>
              <a:t>1. </a:t>
            </a:r>
            <a:r>
              <a:rPr lang="ko-KR" altLang="en-US" sz="3200">
                <a:solidFill>
                  <a:schemeClr val="bg1"/>
                </a:solidFill>
              </a:rPr>
              <a:t>다음과 같이 출력되는 </a:t>
            </a:r>
            <a:r>
              <a:rPr lang="en-US" altLang="ko-KR" sz="3200">
                <a:solidFill>
                  <a:schemeClr val="bg1"/>
                </a:solidFill>
              </a:rPr>
              <a:t>HTML5 </a:t>
            </a:r>
            <a:r>
              <a:rPr lang="ko-KR" altLang="en-US" sz="320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47A66D-6484-4CB2-A5EC-E95458910135}"/>
              </a:ext>
            </a:extLst>
          </p:cNvPr>
          <p:cNvSpPr/>
          <p:nvPr/>
        </p:nvSpPr>
        <p:spPr>
          <a:xfrm>
            <a:off x="838200" y="801574"/>
            <a:ext cx="6096000" cy="92332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오늘 아침 일찍 산에 올랐다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아침 온도는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&amp;#276;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있었다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가지고 간 물의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1/2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을 마셨다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한참 올라 가는 도중에 약수터를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가르키는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← 사인이 보였다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불현듯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양두종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님의 산길이란 시에 곡을 붙인 박태준의</a:t>
            </a:r>
          </a:p>
          <a:p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가곡♪이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생각이 났다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산길을 간다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말없이</a:t>
            </a:r>
          </a:p>
          <a:p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호올로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산길을 간다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해는 져서 새소리 그치고</a:t>
            </a: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짐승의 발자취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그윽히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들리는</a:t>
            </a:r>
          </a:p>
          <a:p>
            <a:b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산길을 간다 말없이</a:t>
            </a: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밤에 홀로 산길을 간다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pre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CB4B16"/>
                </a:solidFill>
                <a:latin typeface="Consolas" panose="020B0609020204030204" pitchFamily="49" charset="0"/>
              </a:rPr>
              <a:t>copy;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Copyright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(c)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황기태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All rights 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reserverd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☎010-0000-9999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63013" y="155576"/>
            <a:ext cx="11737257" cy="8915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>
                <a:solidFill>
                  <a:schemeClr val="bg1"/>
                </a:solidFill>
              </a:rPr>
              <a:t>2. </a:t>
            </a:r>
            <a:r>
              <a:rPr lang="ko-KR" altLang="en-US" sz="3200">
                <a:solidFill>
                  <a:schemeClr val="bg1"/>
                </a:solidFill>
              </a:rPr>
              <a:t>다음 브라우저 화면과 같이 리스트를 가진 </a:t>
            </a:r>
            <a:r>
              <a:rPr lang="en-US" altLang="ko-KR" sz="3200">
                <a:solidFill>
                  <a:schemeClr val="bg1"/>
                </a:solidFill>
              </a:rPr>
              <a:t>HTML5 </a:t>
            </a:r>
            <a:r>
              <a:rPr lang="ko-KR" altLang="en-US" sz="3200">
                <a:solidFill>
                  <a:schemeClr val="bg1"/>
                </a:solidFill>
              </a:rPr>
              <a:t>페이지를 작성하시오</a:t>
            </a:r>
            <a:r>
              <a:rPr lang="en-US" altLang="ko-KR" sz="3200">
                <a:solidFill>
                  <a:schemeClr val="bg1"/>
                </a:solidFill>
              </a:rPr>
              <a:t>.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" y="1395258"/>
            <a:ext cx="5523271" cy="506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87" y="1395257"/>
            <a:ext cx="5085736" cy="41206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65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9ACAD6-4450-4D4D-8E1F-72687D3A5957}"/>
              </a:ext>
            </a:extLst>
          </p:cNvPr>
          <p:cNvSpPr/>
          <p:nvPr/>
        </p:nvSpPr>
        <p:spPr>
          <a:xfrm>
            <a:off x="0" y="58846"/>
            <a:ext cx="11646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"viewport"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dirty="0" err="1">
                <a:solidFill>
                  <a:srgbClr val="93A1A1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"X-UA-Compatible"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2AA198"/>
                </a:solidFill>
                <a:latin typeface="Consolas" panose="020B0609020204030204" pitchFamily="49" charset="0"/>
              </a:rPr>
              <a:t>ie</a:t>
            </a:r>
            <a:r>
              <a:rPr lang="en-US" altLang="ko-KR" dirty="0">
                <a:solidFill>
                  <a:srgbClr val="2AA198"/>
                </a:solidFill>
                <a:latin typeface="Consolas" panose="020B0609020204030204" pitchFamily="49" charset="0"/>
              </a:rPr>
              <a:t>=edge"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산길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도시 소개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dl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California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맑고 화창한 날씨가 좋고 태평양의 아름다운 해변을 가진 멋진 주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Florida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미국의 동남부에 위치한 주로서 많은 휴양 도시가 있고 미국의 최남단이 연결된 아름다운 주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Texas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dt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드넓은 목장들이 있어 텍사스 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바베큐로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유명하고 석유가 생산되는 주 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dd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dl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endParaRPr lang="en-US" altLang="ko-K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4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9ACAD6-4450-4D4D-8E1F-72687D3A5957}"/>
              </a:ext>
            </a:extLst>
          </p:cNvPr>
          <p:cNvSpPr/>
          <p:nvPr/>
        </p:nvSpPr>
        <p:spPr>
          <a:xfrm>
            <a:off x="272716" y="701544"/>
            <a:ext cx="11646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살빼는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방법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고기를 많이 먹는 고기 다이어트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채소를 많이 먹는 채소 다이어트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적게 먹고 운동하는 운동 다이어트</a:t>
            </a: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268BD2"/>
                </a:solidFill>
                <a:latin typeface="Consolas" panose="020B0609020204030204" pitchFamily="49" charset="0"/>
              </a:rPr>
              <a:t>ul</a:t>
            </a:r>
            <a:r>
              <a:rPr lang="en-US" altLang="ko-KR" dirty="0">
                <a:solidFill>
                  <a:srgbClr val="93A1A1"/>
                </a:solidFill>
                <a:latin typeface="Consolas" panose="020B0609020204030204" pitchFamily="49" charset="0"/>
              </a:rPr>
              <a:t>&gt;</a:t>
            </a:r>
            <a:endParaRPr lang="ko-KR" alt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B4B16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 err="1">
                <a:solidFill>
                  <a:srgbClr val="CB4B16"/>
                </a:solidFill>
                <a:latin typeface="Consolas" panose="020B0609020204030204" pitchFamily="49" charset="0"/>
              </a:rPr>
              <a:t>copy;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Copyright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(c)</a:t>
            </a:r>
            <a:r>
              <a:rPr lang="ko-KR" alt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황기태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All rights </a:t>
            </a:r>
            <a:r>
              <a:rPr lang="en-US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reserverd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 ☎010-0000-9999</a:t>
            </a: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438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435</Words>
  <Application>Microsoft Office PowerPoint</Application>
  <PresentationFormat>와이드스크린</PresentationFormat>
  <Paragraphs>337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html 5 보고서</vt:lpstr>
      <vt:lpstr>&lt;pre&gt; 태그로 개발자의 포맷 그대로 출력</vt:lpstr>
      <vt:lpstr>PowerPoint 프레젠테이션</vt:lpstr>
      <vt:lpstr>PowerPoint 프레젠테이션</vt:lpstr>
      <vt:lpstr>1. 다음과 같이 출력되는 HTML5 페이지를 작성하시오.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보고서</dc:title>
  <dc:creator>admin</dc:creator>
  <cp:lastModifiedBy> </cp:lastModifiedBy>
  <cp:revision>13</cp:revision>
  <dcterms:created xsi:type="dcterms:W3CDTF">2018-01-01T23:22:17Z</dcterms:created>
  <dcterms:modified xsi:type="dcterms:W3CDTF">2018-01-29T09:02:19Z</dcterms:modified>
</cp:coreProperties>
</file>